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00" r:id="rId2"/>
    <p:sldId id="469" r:id="rId3"/>
    <p:sldId id="488" r:id="rId4"/>
    <p:sldId id="468" r:id="rId5"/>
    <p:sldId id="489" r:id="rId6"/>
    <p:sldId id="470" r:id="rId7"/>
    <p:sldId id="471" r:id="rId8"/>
    <p:sldId id="480" r:id="rId9"/>
    <p:sldId id="483" r:id="rId10"/>
    <p:sldId id="486" r:id="rId11"/>
    <p:sldId id="481" r:id="rId12"/>
    <p:sldId id="485" r:id="rId13"/>
    <p:sldId id="476" r:id="rId14"/>
    <p:sldId id="496" r:id="rId15"/>
    <p:sldId id="497" r:id="rId16"/>
    <p:sldId id="495" r:id="rId17"/>
    <p:sldId id="498" r:id="rId18"/>
    <p:sldId id="490" r:id="rId19"/>
    <p:sldId id="491" r:id="rId20"/>
    <p:sldId id="492" r:id="rId21"/>
    <p:sldId id="493" r:id="rId22"/>
    <p:sldId id="487" r:id="rId23"/>
    <p:sldId id="502" r:id="rId24"/>
  </p:sldIdLst>
  <p:sldSz cx="9144000" cy="6858000" type="screen4x3"/>
  <p:notesSz cx="7099300" cy="10234613"/>
  <p:defaultTextStyle>
    <a:defPPr>
      <a:defRPr lang="en-GB"/>
    </a:defPPr>
    <a:lvl1pPr algn="l" rtl="0" fontAlgn="base">
      <a:spcBef>
        <a:spcPct val="0"/>
      </a:spcBef>
      <a:spcAft>
        <a:spcPct val="0"/>
      </a:spcAft>
      <a:defRPr sz="2400" kern="1200">
        <a:solidFill>
          <a:schemeClr val="tx1"/>
        </a:solidFill>
        <a:latin typeface="Lucida Console" pitchFamily="49" charset="0"/>
        <a:ea typeface="+mn-ea"/>
        <a:cs typeface="+mn-cs"/>
      </a:defRPr>
    </a:lvl1pPr>
    <a:lvl2pPr marL="457200" algn="l" rtl="0" fontAlgn="base">
      <a:spcBef>
        <a:spcPct val="0"/>
      </a:spcBef>
      <a:spcAft>
        <a:spcPct val="0"/>
      </a:spcAft>
      <a:defRPr sz="2400" kern="1200">
        <a:solidFill>
          <a:schemeClr val="tx1"/>
        </a:solidFill>
        <a:latin typeface="Lucida Console" pitchFamily="49" charset="0"/>
        <a:ea typeface="+mn-ea"/>
        <a:cs typeface="+mn-cs"/>
      </a:defRPr>
    </a:lvl2pPr>
    <a:lvl3pPr marL="914400" algn="l" rtl="0" fontAlgn="base">
      <a:spcBef>
        <a:spcPct val="0"/>
      </a:spcBef>
      <a:spcAft>
        <a:spcPct val="0"/>
      </a:spcAft>
      <a:defRPr sz="2400" kern="1200">
        <a:solidFill>
          <a:schemeClr val="tx1"/>
        </a:solidFill>
        <a:latin typeface="Lucida Console" pitchFamily="49" charset="0"/>
        <a:ea typeface="+mn-ea"/>
        <a:cs typeface="+mn-cs"/>
      </a:defRPr>
    </a:lvl3pPr>
    <a:lvl4pPr marL="1371600" algn="l" rtl="0" fontAlgn="base">
      <a:spcBef>
        <a:spcPct val="0"/>
      </a:spcBef>
      <a:spcAft>
        <a:spcPct val="0"/>
      </a:spcAft>
      <a:defRPr sz="2400" kern="1200">
        <a:solidFill>
          <a:schemeClr val="tx1"/>
        </a:solidFill>
        <a:latin typeface="Lucida Console" pitchFamily="49" charset="0"/>
        <a:ea typeface="+mn-ea"/>
        <a:cs typeface="+mn-cs"/>
      </a:defRPr>
    </a:lvl4pPr>
    <a:lvl5pPr marL="1828800" algn="l" rtl="0" fontAlgn="base">
      <a:spcBef>
        <a:spcPct val="0"/>
      </a:spcBef>
      <a:spcAft>
        <a:spcPct val="0"/>
      </a:spcAft>
      <a:defRPr sz="2400" kern="1200">
        <a:solidFill>
          <a:schemeClr val="tx1"/>
        </a:solidFill>
        <a:latin typeface="Lucida Console" pitchFamily="49" charset="0"/>
        <a:ea typeface="+mn-ea"/>
        <a:cs typeface="+mn-cs"/>
      </a:defRPr>
    </a:lvl5pPr>
    <a:lvl6pPr marL="2286000" algn="l" defTabSz="914400" rtl="0" eaLnBrk="1" latinLnBrk="0" hangingPunct="1">
      <a:defRPr sz="2400" kern="1200">
        <a:solidFill>
          <a:schemeClr val="tx1"/>
        </a:solidFill>
        <a:latin typeface="Lucida Console" pitchFamily="49" charset="0"/>
        <a:ea typeface="+mn-ea"/>
        <a:cs typeface="+mn-cs"/>
      </a:defRPr>
    </a:lvl6pPr>
    <a:lvl7pPr marL="2743200" algn="l" defTabSz="914400" rtl="0" eaLnBrk="1" latinLnBrk="0" hangingPunct="1">
      <a:defRPr sz="2400" kern="1200">
        <a:solidFill>
          <a:schemeClr val="tx1"/>
        </a:solidFill>
        <a:latin typeface="Lucida Console" pitchFamily="49" charset="0"/>
        <a:ea typeface="+mn-ea"/>
        <a:cs typeface="+mn-cs"/>
      </a:defRPr>
    </a:lvl7pPr>
    <a:lvl8pPr marL="3200400" algn="l" defTabSz="914400" rtl="0" eaLnBrk="1" latinLnBrk="0" hangingPunct="1">
      <a:defRPr sz="2400" kern="1200">
        <a:solidFill>
          <a:schemeClr val="tx1"/>
        </a:solidFill>
        <a:latin typeface="Lucida Console" pitchFamily="49" charset="0"/>
        <a:ea typeface="+mn-ea"/>
        <a:cs typeface="+mn-cs"/>
      </a:defRPr>
    </a:lvl8pPr>
    <a:lvl9pPr marL="3657600" algn="l" defTabSz="914400" rtl="0" eaLnBrk="1" latinLnBrk="0" hangingPunct="1">
      <a:defRPr sz="24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FF0000"/>
    <a:srgbClr val="000066"/>
    <a:srgbClr val="66FF33"/>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576" autoAdjust="0"/>
  </p:normalViewPr>
  <p:slideViewPr>
    <p:cSldViewPr>
      <p:cViewPr varScale="1">
        <p:scale>
          <a:sx n="84" d="100"/>
          <a:sy n="84" d="100"/>
        </p:scale>
        <p:origin x="1426" y="10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defTabSz="947738">
              <a:defRPr sz="1200" smtClean="0">
                <a:latin typeface="Times New Roman" pitchFamily="18" charset="0"/>
              </a:defRPr>
            </a:lvl1pPr>
          </a:lstStyle>
          <a:p>
            <a:pPr>
              <a:defRPr/>
            </a:pPr>
            <a:endParaRPr lang="es-ES"/>
          </a:p>
        </p:txBody>
      </p:sp>
      <p:sp>
        <p:nvSpPr>
          <p:cNvPr id="153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algn="r" defTabSz="947738">
              <a:defRPr sz="1200" smtClean="0">
                <a:latin typeface="Times New Roman" pitchFamily="18" charset="0"/>
              </a:defRPr>
            </a:lvl1pPr>
          </a:lstStyle>
          <a:p>
            <a:pPr>
              <a:defRPr/>
            </a:pPr>
            <a:endParaRPr lang="es-ES"/>
          </a:p>
        </p:txBody>
      </p:sp>
      <p:sp>
        <p:nvSpPr>
          <p:cNvPr id="1024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53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p:spPr>
        <p:txBody>
          <a:bodyPr vert="horz" wrap="square" lIns="94759" tIns="47380" rIns="94759" bIns="47380" numCol="1" anchor="b" anchorCtr="0" compatLnSpc="1">
            <a:prstTxWarp prst="textNoShape">
              <a:avLst/>
            </a:prstTxWarp>
          </a:bodyPr>
          <a:lstStyle>
            <a:lvl1pPr defTabSz="947738">
              <a:defRPr sz="1200" smtClean="0">
                <a:latin typeface="Times New Roman" pitchFamily="18" charset="0"/>
              </a:defRPr>
            </a:lvl1pPr>
          </a:lstStyle>
          <a:p>
            <a:pPr>
              <a:defRPr/>
            </a:pPr>
            <a:endParaRPr lang="es-ES"/>
          </a:p>
        </p:txBody>
      </p:sp>
      <p:sp>
        <p:nvSpPr>
          <p:cNvPr id="153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p:spPr>
        <p:txBody>
          <a:bodyPr vert="horz" wrap="square" lIns="94759" tIns="47380" rIns="94759" bIns="47380" numCol="1" anchor="b" anchorCtr="0" compatLnSpc="1">
            <a:prstTxWarp prst="textNoShape">
              <a:avLst/>
            </a:prstTxWarp>
          </a:bodyPr>
          <a:lstStyle>
            <a:lvl1pPr algn="r" defTabSz="947738">
              <a:defRPr sz="1200" smtClean="0">
                <a:latin typeface="Times New Roman" pitchFamily="18" charset="0"/>
              </a:defRPr>
            </a:lvl1pPr>
          </a:lstStyle>
          <a:p>
            <a:pPr>
              <a:defRPr/>
            </a:pPr>
            <a:fld id="{2873DCAA-93FD-4AFB-ADC2-D318FDEC5E6A}" type="slidenum">
              <a:rPr lang="es-ES"/>
              <a:pPr>
                <a:defRPr/>
              </a:pPr>
              <a:t>‹Nº›</a:t>
            </a:fld>
            <a:endParaRPr lang="es-ES"/>
          </a:p>
        </p:txBody>
      </p:sp>
    </p:spTree>
    <p:extLst>
      <p:ext uri="{BB962C8B-B14F-4D97-AF65-F5344CB8AC3E}">
        <p14:creationId xmlns:p14="http://schemas.microsoft.com/office/powerpoint/2010/main" val="23732368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4D5821B4-38B4-474C-A69B-ED258028F2F3}" type="slidenum">
              <a:rPr lang="es-ES"/>
              <a:pPr/>
              <a:t>4</a:t>
            </a:fld>
            <a:endParaRPr lang="es-E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7389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extLst>
      <p:ext uri="{BB962C8B-B14F-4D97-AF65-F5344CB8AC3E}">
        <p14:creationId xmlns:p14="http://schemas.microsoft.com/office/powerpoint/2010/main" val="174788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4D5821B4-38B4-474C-A69B-ED258028F2F3}" type="slidenum">
              <a:rPr lang="es-ES"/>
              <a:pPr/>
              <a:t>22</a:t>
            </a:fld>
            <a:endParaRPr lang="es-E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10146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6C9E49DA-8A79-4149-ADD5-AD05B98576CF}" type="datetime1">
              <a:rPr lang="es-ES"/>
              <a:pPr>
                <a:defRPr/>
              </a:pPr>
              <a:t>16/10/2015</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27CDD26-2AC5-43C1-B4FB-A840D1AA4DA7}" type="slidenum">
              <a:rPr lang="en-GB"/>
              <a:pPr>
                <a:defRPr/>
              </a:pPr>
              <a:t>‹Nº›</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9D576652-17AB-4C0F-9B10-91CE0BB262B1}" type="datetime1">
              <a:rPr lang="es-ES"/>
              <a:pPr>
                <a:defRPr/>
              </a:pPr>
              <a:t>16/10/2015</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2C0EAEF-6C4F-4B9F-8AD7-D5BD917F094F}" type="slidenum">
              <a:rPr lang="en-GB"/>
              <a:pPr>
                <a:defRPr/>
              </a:pPr>
              <a:t>‹Nº›</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7E5BCF44-C5D1-4D64-9A8D-A88056B420D7}" type="datetime1">
              <a:rPr lang="es-ES"/>
              <a:pPr>
                <a:defRPr/>
              </a:pPr>
              <a:t>16/10/2015</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33D092B-278A-4C6C-BB2E-D9BD18566C9B}" type="slidenum">
              <a:rPr lang="en-GB"/>
              <a:pPr>
                <a:defRPr/>
              </a:pPr>
              <a:t>‹Nº›</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49328" y="551463"/>
            <a:ext cx="8505983" cy="527848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2 Marcador de número de diapositiva"/>
          <p:cNvSpPr>
            <a:spLocks noGrp="1"/>
          </p:cNvSpPr>
          <p:nvPr>
            <p:ph type="sldNum" sz="quarter" idx="10"/>
          </p:nvPr>
        </p:nvSpPr>
        <p:spPr>
          <a:xfrm>
            <a:off x="8677026" y="6246064"/>
            <a:ext cx="395028" cy="280771"/>
          </a:xfrm>
        </p:spPr>
        <p:txBody>
          <a:bodyPr/>
          <a:lstStyle>
            <a:lvl1pPr>
              <a:lnSpc>
                <a:spcPct val="100000"/>
              </a:lnSpc>
              <a:defRPr sz="700"/>
            </a:lvl1pPr>
          </a:lstStyle>
          <a:p>
            <a:pPr>
              <a:defRPr/>
            </a:pPr>
            <a:r>
              <a:rPr lang="es-ES"/>
              <a:t>Pág</a:t>
            </a:r>
          </a:p>
          <a:p>
            <a:pPr>
              <a:defRPr/>
            </a:pPr>
            <a:fld id="{78D4FDA3-8E72-4C42-AB90-173CC8298F3E}" type="slidenum">
              <a:rPr lang="es-ES"/>
              <a:pPr>
                <a:defRPr/>
              </a:pPr>
              <a:t>‹Nº›</a:t>
            </a:fld>
            <a:endParaRPr lang="es-E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FE20CFDF-8B4B-4308-B03C-7076571D3B11}" type="datetime1">
              <a:rPr lang="es-ES"/>
              <a:pPr>
                <a:defRPr/>
              </a:pPr>
              <a:t>16/10/2015</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4382DB8-7027-4543-B487-1D9BFAEA63F9}" type="slidenum">
              <a:rPr lang="en-GB"/>
              <a:pPr>
                <a:defRPr/>
              </a:pPr>
              <a:t>‹Nº›</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F0F5E4D2-F40B-4FF6-831E-3F7FA21B1FE4}" type="datetime1">
              <a:rPr lang="es-ES"/>
              <a:pPr>
                <a:defRPr/>
              </a:pPr>
              <a:t>16/10/2015</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25A4F7-9F73-48F5-8D95-45A90EFFDE4C}" type="slidenum">
              <a:rPr lang="en-GB"/>
              <a:pPr>
                <a:defRPr/>
              </a:pPr>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965A792A-CBCD-4D00-8D8F-1B56AF1169DD}" type="datetime1">
              <a:rPr lang="es-ES"/>
              <a:pPr>
                <a:defRPr/>
              </a:pPr>
              <a:t>16/10/2015</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0E42FF7-1D1C-43F9-BE9A-B5B795FCD1D8}" type="slidenum">
              <a:rPr lang="en-GB"/>
              <a:pPr>
                <a:defRPr/>
              </a:pPr>
              <a:t>‹Nº›</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2DDF868E-1429-43F1-BC4E-DE5CECFA879C}" type="datetime1">
              <a:rPr lang="es-ES"/>
              <a:pPr>
                <a:defRPr/>
              </a:pPr>
              <a:t>16/10/2015</a:t>
            </a:fld>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5F0E9D2-188F-4BCB-88A6-E89FDEAE11A3}" type="slidenum">
              <a:rPr lang="en-GB"/>
              <a:pPr>
                <a:defRPr/>
              </a:pPr>
              <a:t>‹Nº›</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7B05A27B-2AAE-472E-9CB9-9AE5929E6624}" type="datetime1">
              <a:rPr lang="es-ES"/>
              <a:pPr>
                <a:defRPr/>
              </a:pPr>
              <a:t>16/10/2015</a:t>
            </a:fld>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5F2E713-500B-4FDF-981C-A3C39AC1B682}" type="slidenum">
              <a:rPr lang="en-GB"/>
              <a:pPr>
                <a:defRPr/>
              </a:pPr>
              <a:t>‹Nº›</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AAFB7DF-9839-43E1-8EAC-034F078F03D2}" type="datetime1">
              <a:rPr lang="es-ES"/>
              <a:pPr>
                <a:defRPr/>
              </a:pPr>
              <a:t>16/10/2015</a:t>
            </a:fld>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126101C-330A-4595-9865-1BC9A333170A}" type="slidenum">
              <a:rPr lang="en-GB"/>
              <a:pPr>
                <a:defRPr/>
              </a:pPr>
              <a:t>‹Nº›</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9D447103-C1E3-4E13-8EFA-F51DE98D6E26}" type="datetime1">
              <a:rPr lang="es-ES"/>
              <a:pPr>
                <a:defRPr/>
              </a:pPr>
              <a:t>16/10/2015</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C0BFBAA-A66D-44F7-95AE-777371AB583E}" type="slidenum">
              <a:rPr lang="en-GB"/>
              <a:pPr>
                <a:defRPr/>
              </a:pPr>
              <a:t>‹Nº›</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E4BF8283-8B79-4AC4-9A5F-56CF4E4A3B87}" type="datetime1">
              <a:rPr lang="es-ES"/>
              <a:pPr>
                <a:defRPr/>
              </a:pPr>
              <a:t>16/10/2015</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4DB915B-422E-473B-8C7D-FCAECF72800C}" type="slidenum">
              <a:rPr lang="en-GB"/>
              <a:pPr>
                <a:defRPr/>
              </a:pPr>
              <a:t>‹Nº›</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282A4DD-635D-46A1-802E-79000F65F2F0}" type="datetime1">
              <a:rPr lang="es-ES"/>
              <a:pPr>
                <a:defRPr/>
              </a:pPr>
              <a:t>16/10/2015</a:t>
            </a:fld>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5CC28CA4-992C-44FF-91A1-EC0053B94FD6}" type="slidenum">
              <a:rPr lang="en-GB"/>
              <a:pPr>
                <a:defRPr/>
              </a:pPr>
              <a:t>‹Nº›</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noelgadi@campusciff.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1.bin"/><Relationship Id="rId7"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hyperlink" Target="https://dl.dropboxusercontent.com/u/28535341/BadRate_ODDS_WoE_IV.xlsx" TargetMode="Externa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l.dropboxusercontent.com/u/28535341/BadRate_ODDS_WoE_IV.xlsx"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3.bin"/><Relationship Id="rId7" Type="http://schemas.openxmlformats.org/officeDocument/2006/relationships/hyperlink" Target="https://dl.dropboxusercontent.com/u/28535341/BadRate_ODDS_WoE_IV.xlsx" TargetMode="Externa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noelgadi@campusciff.n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l.dropboxusercontent.com/u/28535341/ciff_dev_sample.py"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pPr>
              <a:defRPr/>
            </a:pPr>
            <a:fld id="{EB49AC87-B340-41C5-A854-233CB3138AC3}" type="slidenum">
              <a:rPr lang="es-ES" smtClean="0"/>
              <a:pPr>
                <a:defRPr/>
              </a:pPr>
              <a:t>1</a:t>
            </a:fld>
            <a:endParaRPr lang="es-ES"/>
          </a:p>
        </p:txBody>
      </p:sp>
      <p:sp>
        <p:nvSpPr>
          <p:cNvPr id="4100" name="Rectangle 3"/>
          <p:cNvSpPr>
            <a:spLocks noGrp="1" noChangeArrowheads="1"/>
          </p:cNvSpPr>
          <p:nvPr>
            <p:ph type="subTitle" idx="1"/>
          </p:nvPr>
        </p:nvSpPr>
        <p:spPr>
          <a:xfrm>
            <a:off x="539552" y="3620616"/>
            <a:ext cx="7995527" cy="1752600"/>
          </a:xfrm>
        </p:spPr>
        <p:txBody>
          <a:bodyPr/>
          <a:lstStyle/>
          <a:p>
            <a:pPr eaLnBrk="1" hangingPunct="1"/>
            <a:endParaRPr lang="es-ES" sz="2800" dirty="0" smtClean="0">
              <a:latin typeface="Arial" pitchFamily="34" charset="0"/>
            </a:endParaRPr>
          </a:p>
          <a:p>
            <a:pPr eaLnBrk="1" hangingPunct="1"/>
            <a:r>
              <a:rPr lang="es-ES" sz="2800" dirty="0" smtClean="0"/>
              <a:t>Sesión 2 - </a:t>
            </a:r>
            <a:r>
              <a:rPr lang="es-ES" sz="2800" dirty="0"/>
              <a:t>Analítica para individuos - Crédito y Fraude</a:t>
            </a:r>
            <a:endParaRPr lang="es-ES" sz="2800" dirty="0" smtClean="0"/>
          </a:p>
        </p:txBody>
      </p:sp>
      <p:sp>
        <p:nvSpPr>
          <p:cNvPr id="4101" name="Rectangle 12"/>
          <p:cNvSpPr>
            <a:spLocks noChangeArrowheads="1"/>
          </p:cNvSpPr>
          <p:nvPr/>
        </p:nvSpPr>
        <p:spPr bwMode="auto">
          <a:xfrm>
            <a:off x="1547664" y="5857875"/>
            <a:ext cx="6072188" cy="685800"/>
          </a:xfrm>
          <a:prstGeom prst="rect">
            <a:avLst/>
          </a:prstGeom>
          <a:noFill/>
          <a:ln w="9525">
            <a:noFill/>
            <a:miter lim="800000"/>
            <a:headEnd/>
            <a:tailEnd/>
          </a:ln>
        </p:spPr>
        <p:txBody>
          <a:bodyPr/>
          <a:lstStyle/>
          <a:p>
            <a:pPr algn="ctr">
              <a:spcBef>
                <a:spcPct val="20000"/>
              </a:spcBef>
            </a:pPr>
            <a:r>
              <a:rPr lang="es-ES" sz="1800" b="1" dirty="0" smtClean="0">
                <a:solidFill>
                  <a:srgbClr val="000066"/>
                </a:solidFill>
                <a:latin typeface="Arial" pitchFamily="34" charset="0"/>
              </a:rPr>
              <a:t>Madrid</a:t>
            </a:r>
            <a:endParaRPr lang="es-ES" sz="1800" b="1" dirty="0">
              <a:solidFill>
                <a:srgbClr val="000066"/>
              </a:solidFill>
              <a:latin typeface="Arial" pitchFamily="34" charset="0"/>
            </a:endParaRPr>
          </a:p>
        </p:txBody>
      </p:sp>
      <p:sp>
        <p:nvSpPr>
          <p:cNvPr id="4102" name="Rectangle 2"/>
          <p:cNvSpPr>
            <a:spLocks noGrp="1" noChangeArrowheads="1"/>
          </p:cNvSpPr>
          <p:nvPr>
            <p:ph type="ctrTitle"/>
          </p:nvPr>
        </p:nvSpPr>
        <p:spPr>
          <a:xfrm>
            <a:off x="755650" y="2395066"/>
            <a:ext cx="7772400" cy="1143000"/>
          </a:xfrm>
        </p:spPr>
        <p:txBody>
          <a:bodyPr/>
          <a:lstStyle/>
          <a:p>
            <a:pPr eaLnBrk="1" hangingPunct="1"/>
            <a:r>
              <a:rPr lang="es-ES" sz="4800" smtClean="0">
                <a:solidFill>
                  <a:srgbClr val="CC9B00"/>
                </a:solidFill>
                <a:latin typeface="Arial" pitchFamily="34" charset="0"/>
              </a:rPr>
              <a:t>Financial Analytics</a:t>
            </a:r>
          </a:p>
        </p:txBody>
      </p:sp>
      <p:sp>
        <p:nvSpPr>
          <p:cNvPr id="4103" name="Rectangle 24"/>
          <p:cNvSpPr>
            <a:spLocks noChangeArrowheads="1"/>
          </p:cNvSpPr>
          <p:nvPr/>
        </p:nvSpPr>
        <p:spPr bwMode="auto">
          <a:xfrm>
            <a:off x="250825" y="260350"/>
            <a:ext cx="7772400" cy="1143000"/>
          </a:xfrm>
          <a:prstGeom prst="rect">
            <a:avLst/>
          </a:prstGeom>
          <a:noFill/>
          <a:ln w="9525">
            <a:noFill/>
            <a:miter lim="800000"/>
            <a:headEnd/>
            <a:tailEnd/>
          </a:ln>
        </p:spPr>
        <p:txBody>
          <a:bodyPr anchor="ctr"/>
          <a:lstStyle/>
          <a:p>
            <a:r>
              <a:rPr lang="es-ES" b="1" dirty="0" err="1" smtClean="0">
                <a:solidFill>
                  <a:srgbClr val="CC9B00"/>
                </a:solidFill>
                <a:latin typeface="Arial" pitchFamily="34" charset="0"/>
              </a:rPr>
              <a:t>Manoel</a:t>
            </a:r>
            <a:r>
              <a:rPr lang="es-ES" b="1" dirty="0" smtClean="0">
                <a:solidFill>
                  <a:srgbClr val="CC9B00"/>
                </a:solidFill>
                <a:latin typeface="Arial" pitchFamily="34" charset="0"/>
              </a:rPr>
              <a:t> Fernando Alonso </a:t>
            </a:r>
            <a:r>
              <a:rPr lang="es-ES" b="1" dirty="0" err="1" smtClean="0">
                <a:solidFill>
                  <a:srgbClr val="CC9B00"/>
                </a:solidFill>
                <a:latin typeface="Arial" pitchFamily="34" charset="0"/>
              </a:rPr>
              <a:t>Gadi</a:t>
            </a:r>
            <a:r>
              <a:rPr lang="es-ES" b="1" dirty="0" smtClean="0">
                <a:solidFill>
                  <a:srgbClr val="CC9B00"/>
                </a:solidFill>
                <a:latin typeface="Arial" pitchFamily="34" charset="0"/>
              </a:rPr>
              <a:t/>
            </a:r>
            <a:br>
              <a:rPr lang="es-ES" b="1" dirty="0" smtClean="0">
                <a:solidFill>
                  <a:srgbClr val="CC9B00"/>
                </a:solidFill>
                <a:latin typeface="Arial" pitchFamily="34" charset="0"/>
              </a:rPr>
            </a:br>
            <a:r>
              <a:rPr lang="es-ES" sz="1600" b="1" dirty="0" err="1" smtClean="0">
                <a:solidFill>
                  <a:srgbClr val="CC9B00"/>
                </a:solidFill>
                <a:latin typeface="Arial" pitchFamily="34" charset="0"/>
              </a:rPr>
              <a:t>Associate</a:t>
            </a:r>
            <a:r>
              <a:rPr lang="es-ES" sz="1600" b="1" dirty="0" smtClean="0">
                <a:solidFill>
                  <a:srgbClr val="CC9B00"/>
                </a:solidFill>
                <a:latin typeface="Arial" pitchFamily="34" charset="0"/>
              </a:rPr>
              <a:t> </a:t>
            </a:r>
            <a:r>
              <a:rPr lang="es-ES" sz="1600" b="1" dirty="0" err="1" smtClean="0">
                <a:solidFill>
                  <a:srgbClr val="CC9B00"/>
                </a:solidFill>
                <a:latin typeface="Arial" pitchFamily="34" charset="0"/>
              </a:rPr>
              <a:t>Professor</a:t>
            </a:r>
            <a:endParaRPr lang="es-ES" sz="1600" b="1" dirty="0" smtClean="0">
              <a:solidFill>
                <a:srgbClr val="CC9B00"/>
              </a:solidFill>
              <a:latin typeface="Arial" pitchFamily="34" charset="0"/>
            </a:endParaRPr>
          </a:p>
          <a:p>
            <a:r>
              <a:rPr lang="es-ES" sz="1600" b="1" smtClean="0">
                <a:solidFill>
                  <a:srgbClr val="CC9B00"/>
                </a:solidFill>
                <a:latin typeface="Arial" pitchFamily="34" charset="0"/>
                <a:hlinkClick r:id="rId2"/>
              </a:rPr>
              <a:t>manoelgadi@campusciff.net</a:t>
            </a:r>
            <a:endParaRPr lang="es-ES" sz="1600" b="1" dirty="0">
              <a:solidFill>
                <a:srgbClr val="CC9B00"/>
              </a:solidFill>
              <a:latin typeface="Arial" pitchFamily="34" charset="0"/>
            </a:endParaRPr>
          </a:p>
        </p:txBody>
      </p:sp>
      <p:sp>
        <p:nvSpPr>
          <p:cNvPr id="4104" name="Rectangle 11"/>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es-ES"/>
          </a:p>
        </p:txBody>
      </p:sp>
      <p:sp>
        <p:nvSpPr>
          <p:cNvPr id="4105" name="Rectangle 13"/>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es-ES"/>
          </a:p>
        </p:txBody>
      </p:sp>
      <p:pic>
        <p:nvPicPr>
          <p:cNvPr id="11" name="0 Imagen"/>
          <p:cNvPicPr/>
          <p:nvPr/>
        </p:nvPicPr>
        <p:blipFill>
          <a:blip r:embed="rId3" cstate="print">
            <a:extLst>
              <a:ext uri="{28A0092B-C50C-407E-A947-70E740481C1C}">
                <a14:useLocalDpi xmlns:a14="http://schemas.microsoft.com/office/drawing/2010/main" val="0"/>
              </a:ext>
            </a:extLst>
          </a:blip>
          <a:stretch>
            <a:fillRect/>
          </a:stretch>
        </p:blipFill>
        <p:spPr>
          <a:xfrm>
            <a:off x="6012160" y="-243408"/>
            <a:ext cx="3048000" cy="2767642"/>
          </a:xfrm>
          <a:prstGeom prst="rect">
            <a:avLst/>
          </a:prstGeom>
        </p:spPr>
      </p:pic>
    </p:spTree>
    <p:extLst>
      <p:ext uri="{BB962C8B-B14F-4D97-AF65-F5344CB8AC3E}">
        <p14:creationId xmlns:p14="http://schemas.microsoft.com/office/powerpoint/2010/main" val="2285387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a:xfrm>
            <a:off x="304800" y="228600"/>
            <a:ext cx="7010400" cy="628632"/>
          </a:xfrm>
          <a:prstGeom prst="rect">
            <a:avLst/>
          </a:prstGeom>
          <a:noFill/>
        </p:spPr>
        <p:txBody>
          <a:bodyPr/>
          <a:lstStyle/>
          <a:p>
            <a:pPr marL="342900" lvl="0" indent="-342900">
              <a:spcBef>
                <a:spcPct val="20000"/>
              </a:spcBef>
              <a:buFontTx/>
              <a:buChar char="•"/>
            </a:pPr>
            <a:r>
              <a:rPr lang="en-US" kern="0" dirty="0" smtClean="0">
                <a:latin typeface="Arial" pitchFamily="34" charset="0"/>
              </a:rPr>
              <a:t>The competitive advantage of using Scorecards explained with history</a:t>
            </a:r>
            <a:endParaRPr lang="en-GB" kern="0" dirty="0" smtClean="0">
              <a:latin typeface="Arial" pitchFamily="34" charset="0"/>
            </a:endParaRPr>
          </a:p>
        </p:txBody>
      </p:sp>
      <p:sp>
        <p:nvSpPr>
          <p:cNvPr id="11" name="Rectangle 10"/>
          <p:cNvSpPr/>
          <p:nvPr/>
        </p:nvSpPr>
        <p:spPr>
          <a:xfrm>
            <a:off x="467544" y="4098201"/>
            <a:ext cx="1944216"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GB" sz="1200" i="1" dirty="0" smtClean="0"/>
              <a:t>Credit Analysts judged credit</a:t>
            </a:r>
            <a:r>
              <a:rPr lang="en-GB" sz="1200" dirty="0"/>
              <a:t> </a:t>
            </a:r>
            <a:r>
              <a:rPr lang="en-GB" sz="1200" dirty="0" smtClean="0"/>
              <a:t>based on experience and knowing their customer on 1:1 basis</a:t>
            </a:r>
            <a:endParaRPr lang="en-GB" sz="1200" i="1" dirty="0" smtClean="0"/>
          </a:p>
        </p:txBody>
      </p:sp>
      <p:sp>
        <p:nvSpPr>
          <p:cNvPr id="12" name="Rectangle 11"/>
          <p:cNvSpPr/>
          <p:nvPr/>
        </p:nvSpPr>
        <p:spPr>
          <a:xfrm>
            <a:off x="2555776" y="2399402"/>
            <a:ext cx="1071736"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GB" sz="1200" i="1" dirty="0" smtClean="0"/>
              <a:t>Expert/</a:t>
            </a:r>
          </a:p>
          <a:p>
            <a:pPr algn="ctr"/>
            <a:r>
              <a:rPr lang="en-GB" sz="1200" i="1" dirty="0" smtClean="0"/>
              <a:t>Judgmental </a:t>
            </a:r>
          </a:p>
          <a:p>
            <a:pPr algn="ctr"/>
            <a:r>
              <a:rPr lang="en-GB" sz="1200" i="1" dirty="0" smtClean="0"/>
              <a:t>Scores were introduced</a:t>
            </a:r>
            <a:endParaRPr lang="en-GB" sz="1200" dirty="0"/>
          </a:p>
        </p:txBody>
      </p:sp>
      <p:sp>
        <p:nvSpPr>
          <p:cNvPr id="13" name="Rectangle 12"/>
          <p:cNvSpPr/>
          <p:nvPr/>
        </p:nvSpPr>
        <p:spPr>
          <a:xfrm>
            <a:off x="4879086" y="2391851"/>
            <a:ext cx="1210773"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GB" sz="1200" i="1" dirty="0" smtClean="0"/>
              <a:t>Statistical Scoring were introduced</a:t>
            </a:r>
            <a:br>
              <a:rPr lang="en-GB" sz="1200" i="1" dirty="0" smtClean="0"/>
            </a:br>
            <a:r>
              <a:rPr lang="en-GB" sz="800" i="1" dirty="0" smtClean="0"/>
              <a:t>(1989 FICO score  were started to be sold to the market)</a:t>
            </a:r>
            <a:endParaRPr lang="en-GB" sz="1200" dirty="0"/>
          </a:p>
        </p:txBody>
      </p:sp>
      <p:pic>
        <p:nvPicPr>
          <p:cNvPr id="8194" name="Picture 2" descr="http://www.blogcdn.com/www.bloggingstocks.com/media/2007/09/fairisaac.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74401" y="2603364"/>
            <a:ext cx="760093" cy="423071"/>
          </a:xfrm>
          <a:prstGeom prst="rect">
            <a:avLst/>
          </a:prstGeom>
          <a:noFill/>
          <a:extLst>
            <a:ext uri="{909E8E84-426E-40DD-AFC4-6F175D3DCCD1}">
              <a14:hiddenFill xmlns:a14="http://schemas.microsoft.com/office/drawing/2010/main">
                <a:solidFill>
                  <a:srgbClr val="FFFFFF"/>
                </a:solidFill>
              </a14:hiddenFill>
            </a:ext>
          </a:extLst>
        </p:spPr>
      </p:pic>
      <p:sp>
        <p:nvSpPr>
          <p:cNvPr id="5" name="Bent Arrow 4"/>
          <p:cNvSpPr/>
          <p:nvPr/>
        </p:nvSpPr>
        <p:spPr>
          <a:xfrm>
            <a:off x="1351545" y="2615424"/>
            <a:ext cx="1140607" cy="973921"/>
          </a:xfrm>
          <a:prstGeom prst="bentArrow">
            <a:avLst>
              <a:gd name="adj1" fmla="val 10368"/>
              <a:gd name="adj2" fmla="val 23781"/>
              <a:gd name="adj3" fmla="val 25000"/>
              <a:gd name="adj4" fmla="val 5106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4" name="Right Arrow 13"/>
          <p:cNvSpPr/>
          <p:nvPr/>
        </p:nvSpPr>
        <p:spPr>
          <a:xfrm>
            <a:off x="3797706" y="2745479"/>
            <a:ext cx="999728" cy="230834"/>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5" name="Rectangle 14"/>
          <p:cNvSpPr/>
          <p:nvPr/>
        </p:nvSpPr>
        <p:spPr>
          <a:xfrm>
            <a:off x="6031214" y="1500174"/>
            <a:ext cx="1369178" cy="769441"/>
          </a:xfrm>
          <a:prstGeom prst="rect">
            <a:avLst/>
          </a:prstGeom>
        </p:spPr>
        <p:txBody>
          <a:bodyPr wrap="square">
            <a:spAutoFit/>
          </a:bodyPr>
          <a:lstStyle/>
          <a:p>
            <a:pPr algn="ctr"/>
            <a:r>
              <a:rPr lang="en-US" sz="1100" dirty="0"/>
              <a:t>Richard Fairbank</a:t>
            </a:r>
          </a:p>
          <a:p>
            <a:pPr algn="ctr"/>
            <a:r>
              <a:rPr lang="en-US" sz="1100" dirty="0"/>
              <a:t>Nigel </a:t>
            </a:r>
            <a:r>
              <a:rPr lang="en-US" sz="1100" dirty="0" smtClean="0"/>
              <a:t>Morris</a:t>
            </a:r>
            <a:br>
              <a:rPr lang="en-US" sz="1100" dirty="0" smtClean="0"/>
            </a:br>
            <a:r>
              <a:rPr lang="en-US" sz="1100" dirty="0" smtClean="0"/>
              <a:t>(former FICO specialists)</a:t>
            </a:r>
            <a:endParaRPr lang="en-US" sz="1100" dirty="0"/>
          </a:p>
        </p:txBody>
      </p:sp>
      <p:sp>
        <p:nvSpPr>
          <p:cNvPr id="17" name="Right Arrow 16"/>
          <p:cNvSpPr/>
          <p:nvPr/>
        </p:nvSpPr>
        <p:spPr>
          <a:xfrm>
            <a:off x="6245013" y="2743990"/>
            <a:ext cx="999728" cy="230834"/>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pic>
        <p:nvPicPr>
          <p:cNvPr id="8197"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315995" y="2996952"/>
            <a:ext cx="866321" cy="41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6030188" y="3433105"/>
            <a:ext cx="1369178" cy="600164"/>
          </a:xfrm>
          <a:prstGeom prst="rect">
            <a:avLst/>
          </a:prstGeom>
        </p:spPr>
        <p:txBody>
          <a:bodyPr wrap="square">
            <a:spAutoFit/>
          </a:bodyPr>
          <a:lstStyle/>
          <a:p>
            <a:pPr algn="ctr"/>
            <a:r>
              <a:rPr lang="en-US" sz="1100" dirty="0" smtClean="0"/>
              <a:t>Virginia Based Signet  Banking Corporation</a:t>
            </a:r>
            <a:endParaRPr lang="en-US" sz="1100" dirty="0"/>
          </a:p>
        </p:txBody>
      </p:sp>
      <p:pic>
        <p:nvPicPr>
          <p:cNvPr id="35" name="Picture 2" descr="http://www.blogcdn.com/www.bloggingstocks.com/media/2007/09/fairisaac.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17523" y="1895346"/>
            <a:ext cx="760093" cy="42307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7489295" y="3183751"/>
            <a:ext cx="1798889" cy="938719"/>
          </a:xfrm>
          <a:prstGeom prst="rect">
            <a:avLst/>
          </a:prstGeom>
        </p:spPr>
        <p:txBody>
          <a:bodyPr wrap="none">
            <a:spAutoFit/>
          </a:bodyPr>
          <a:lstStyle/>
          <a:p>
            <a:pPr algn="ctr"/>
            <a:r>
              <a:rPr lang="en-GB" sz="1100" dirty="0" smtClean="0"/>
              <a:t>Successful company </a:t>
            </a:r>
            <a:br>
              <a:rPr lang="en-GB" sz="1100" dirty="0" smtClean="0"/>
            </a:br>
            <a:r>
              <a:rPr lang="en-GB" sz="1100" dirty="0" smtClean="0"/>
              <a:t>founded </a:t>
            </a:r>
            <a:r>
              <a:rPr lang="en-GB" sz="1100" dirty="0"/>
              <a:t/>
            </a:r>
            <a:br>
              <a:rPr lang="en-GB" sz="1100" dirty="0"/>
            </a:br>
            <a:r>
              <a:rPr lang="en-GB" sz="1100" dirty="0"/>
              <a:t>on </a:t>
            </a:r>
            <a:r>
              <a:rPr lang="en-GB" sz="1100" dirty="0" smtClean="0"/>
              <a:t>analytical</a:t>
            </a:r>
            <a:br>
              <a:rPr lang="en-GB" sz="1100" dirty="0" smtClean="0"/>
            </a:br>
            <a:r>
              <a:rPr lang="en-GB" sz="1100" dirty="0" smtClean="0"/>
              <a:t>foundations using </a:t>
            </a:r>
            <a:br>
              <a:rPr lang="en-GB" sz="1100" dirty="0" smtClean="0"/>
            </a:br>
            <a:r>
              <a:rPr lang="en-GB" sz="1100" dirty="0" smtClean="0"/>
              <a:t>scores</a:t>
            </a:r>
            <a:endParaRPr lang="en-GB" sz="1100" dirty="0"/>
          </a:p>
        </p:txBody>
      </p:sp>
      <p:pic>
        <p:nvPicPr>
          <p:cNvPr id="38" name="Picture 3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435994" y="2593048"/>
            <a:ext cx="1456486" cy="550552"/>
          </a:xfrm>
          <a:prstGeom prst="rect">
            <a:avLst/>
          </a:prstGeom>
        </p:spPr>
      </p:pic>
      <p:sp>
        <p:nvSpPr>
          <p:cNvPr id="22" name="Rectangle 21"/>
          <p:cNvSpPr/>
          <p:nvPr/>
        </p:nvSpPr>
        <p:spPr>
          <a:xfrm>
            <a:off x="6336089" y="2420888"/>
            <a:ext cx="697627" cy="338554"/>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16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1988</a:t>
            </a:r>
            <a:endParaRPr lang="en-US" sz="1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44" name="Rectangle 43"/>
          <p:cNvSpPr/>
          <p:nvPr/>
        </p:nvSpPr>
        <p:spPr>
          <a:xfrm>
            <a:off x="467544" y="2965934"/>
            <a:ext cx="917239" cy="461665"/>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1956</a:t>
            </a:r>
            <a:endParaRPr lang="en-US" sz="2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45" name="Rectangle 44"/>
          <p:cNvSpPr/>
          <p:nvPr/>
        </p:nvSpPr>
        <p:spPr>
          <a:xfrm>
            <a:off x="3866202" y="2420888"/>
            <a:ext cx="862737" cy="338554"/>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16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1980’s</a:t>
            </a:r>
            <a:endParaRPr lang="en-US" sz="1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40" name="Rectangle 39"/>
          <p:cNvSpPr/>
          <p:nvPr/>
        </p:nvSpPr>
        <p:spPr>
          <a:xfrm>
            <a:off x="1470742" y="3257464"/>
            <a:ext cx="2733441" cy="600164"/>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11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Scores: Mass reproducing</a:t>
            </a:r>
            <a:br>
              <a:rPr lang="en-US" sz="11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br>
            <a:r>
              <a:rPr lang="en-US" sz="11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ratios (Best Credit Analysts </a:t>
            </a:r>
            <a:br>
              <a:rPr lang="en-US" sz="11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br>
            <a:r>
              <a:rPr lang="en-US" sz="11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knowledge)</a:t>
            </a:r>
            <a:endParaRPr lang="en-US" sz="11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cxnSp>
        <p:nvCxnSpPr>
          <p:cNvPr id="42" name="Straight Arrow Connector 41"/>
          <p:cNvCxnSpPr>
            <a:stCxn id="40" idx="2"/>
          </p:cNvCxnSpPr>
          <p:nvPr/>
        </p:nvCxnSpPr>
        <p:spPr>
          <a:xfrm rot="16200000" flipH="1">
            <a:off x="2740318" y="3954772"/>
            <a:ext cx="428630" cy="2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071802" y="4429132"/>
            <a:ext cx="4915128" cy="2062103"/>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GB" sz="1600" b="1" u="sng" dirty="0" smtClean="0">
                <a:solidFill>
                  <a:srgbClr val="00B050"/>
                </a:solidFill>
              </a:rPr>
              <a:t>Why introduce scores?</a:t>
            </a:r>
          </a:p>
          <a:p>
            <a:pPr>
              <a:buFont typeface="Wingdings" pitchFamily="2" charset="2"/>
              <a:buChar char="Ø"/>
            </a:pPr>
            <a:r>
              <a:rPr lang="en-GB" sz="1600" dirty="0" smtClean="0"/>
              <a:t> to improve bad debt trade-off</a:t>
            </a:r>
          </a:p>
          <a:p>
            <a:pPr lvl="1">
              <a:buFont typeface="Wingdings" pitchFamily="2" charset="2"/>
              <a:buChar char="Ø"/>
            </a:pPr>
            <a:r>
              <a:rPr lang="en-GB" sz="1600" dirty="0" smtClean="0"/>
              <a:t> to reduce bad debt</a:t>
            </a:r>
          </a:p>
          <a:p>
            <a:pPr lvl="1">
              <a:buFont typeface="Wingdings" pitchFamily="2" charset="2"/>
              <a:buChar char="Ø"/>
            </a:pPr>
            <a:r>
              <a:rPr lang="en-GB" sz="1600" dirty="0" smtClean="0"/>
              <a:t> to increase business volume</a:t>
            </a:r>
          </a:p>
          <a:p>
            <a:pPr lvl="1">
              <a:buFont typeface="Wingdings" pitchFamily="2" charset="2"/>
              <a:buChar char="Ø"/>
            </a:pPr>
            <a:r>
              <a:rPr lang="en-GB" sz="1600" dirty="0" smtClean="0"/>
              <a:t> to maximize profit</a:t>
            </a:r>
          </a:p>
          <a:p>
            <a:pPr>
              <a:buFont typeface="Wingdings" pitchFamily="2" charset="2"/>
              <a:buChar char="Ø"/>
            </a:pPr>
            <a:r>
              <a:rPr lang="en-GB" sz="1600" dirty="0" smtClean="0"/>
              <a:t> to improve operational efficiencies </a:t>
            </a:r>
          </a:p>
          <a:p>
            <a:pPr>
              <a:buFont typeface="Wingdings" pitchFamily="2" charset="2"/>
              <a:buChar char="Ø"/>
            </a:pPr>
            <a:r>
              <a:rPr lang="en-GB" sz="1600" dirty="0" smtClean="0"/>
              <a:t> to obtain better control</a:t>
            </a:r>
          </a:p>
          <a:p>
            <a:pPr>
              <a:buFont typeface="Wingdings" pitchFamily="2" charset="2"/>
              <a:buChar char="Ø"/>
            </a:pPr>
            <a:r>
              <a:rPr lang="en-GB" sz="1600" dirty="0" smtClean="0"/>
              <a:t> to meet regulation requirements</a:t>
            </a:r>
          </a:p>
        </p:txBody>
      </p:sp>
      <p:pic>
        <p:nvPicPr>
          <p:cNvPr id="25" name="0 Imagen"/>
          <p:cNvPicPr/>
          <p:nvPr/>
        </p:nvPicPr>
        <p:blipFill>
          <a:blip r:embed="rId7"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ustDataLst>
      <p:tags r:id="rId1"/>
    </p:custDataLst>
    <p:extLst>
      <p:ext uri="{BB962C8B-B14F-4D97-AF65-F5344CB8AC3E}">
        <p14:creationId xmlns:p14="http://schemas.microsoft.com/office/powerpoint/2010/main" val="29585280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11</a:t>
            </a:fld>
            <a:endParaRPr lang="es-ES"/>
          </a:p>
        </p:txBody>
      </p:sp>
      <p:sp>
        <p:nvSpPr>
          <p:cNvPr id="6" name="Rectangle 3"/>
          <p:cNvSpPr txBox="1">
            <a:spLocks noChangeArrowheads="1"/>
          </p:cNvSpPr>
          <p:nvPr/>
        </p:nvSpPr>
        <p:spPr bwMode="auto">
          <a:xfrm>
            <a:off x="304800" y="2286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defRPr/>
            </a:pPr>
            <a:r>
              <a:rPr lang="en-GB" kern="0" dirty="0" smtClean="0">
                <a:latin typeface="Arial" pitchFamily="34" charset="0"/>
              </a:rPr>
              <a:t>Type of information and type variables...</a:t>
            </a:r>
            <a:endParaRPr kumimoji="0" lang="en-GB" sz="2400" b="0" i="0" u="none" strike="noStrike" kern="0" cap="none" spc="0" normalizeH="0" baseline="0" noProof="0" dirty="0" smtClean="0">
              <a:ln>
                <a:noFill/>
              </a:ln>
              <a:effectLst/>
              <a:uLnTx/>
              <a:uFillTx/>
              <a:latin typeface="Arial" pitchFamily="34" charset="0"/>
            </a:endParaRPr>
          </a:p>
        </p:txBody>
      </p:sp>
      <p:pic>
        <p:nvPicPr>
          <p:cNvPr id="9" name="Picture 1" descr="Manolo-Image1b"/>
          <p:cNvPicPr>
            <a:picLocks noChangeAspect="1" noChangeArrowheads="1"/>
          </p:cNvPicPr>
          <p:nvPr/>
        </p:nvPicPr>
        <p:blipFill>
          <a:blip r:embed="rId2"/>
          <a:srcRect/>
          <a:stretch>
            <a:fillRect/>
          </a:stretch>
        </p:blipFill>
        <p:spPr bwMode="auto">
          <a:xfrm>
            <a:off x="357158" y="1214422"/>
            <a:ext cx="8572560" cy="4993774"/>
          </a:xfrm>
          <a:prstGeom prst="rect">
            <a:avLst/>
          </a:prstGeom>
          <a:noFill/>
          <a:ln w="9525">
            <a:noFill/>
            <a:miter lim="800000"/>
            <a:headEnd/>
            <a:tailEnd/>
          </a:ln>
        </p:spPr>
      </p:pic>
      <p:pic>
        <p:nvPicPr>
          <p:cNvPr id="10" name="0 Imagen"/>
          <p:cNvPicPr/>
          <p:nvPr/>
        </p:nvPicPr>
        <p:blipFill>
          <a:blip r:embed="rId3"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12</a:t>
            </a:fld>
            <a:endParaRPr lang="es-ES"/>
          </a:p>
        </p:txBody>
      </p:sp>
      <p:sp>
        <p:nvSpPr>
          <p:cNvPr id="6" name="Rectangle 3"/>
          <p:cNvSpPr txBox="1">
            <a:spLocks noChangeArrowheads="1"/>
          </p:cNvSpPr>
          <p:nvPr/>
        </p:nvSpPr>
        <p:spPr bwMode="auto">
          <a:xfrm>
            <a:off x="304800" y="2286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GB" kern="0" dirty="0" smtClean="0">
                <a:latin typeface="Arial" pitchFamily="34" charset="0"/>
              </a:rPr>
              <a:t>Type of information and type variables...</a:t>
            </a:r>
            <a:endParaRPr kumimoji="0" lang="en-GB" sz="2400" b="0" i="0" u="none" strike="noStrike" kern="0" cap="none" spc="0" normalizeH="0" baseline="0" noProof="0" dirty="0" smtClean="0">
              <a:ln>
                <a:noFill/>
              </a:ln>
              <a:effectLst/>
              <a:uLnTx/>
              <a:uFillTx/>
              <a:latin typeface="Arial" pitchFamily="34" charset="0"/>
            </a:endParaRPr>
          </a:p>
        </p:txBody>
      </p:sp>
      <p:sp>
        <p:nvSpPr>
          <p:cNvPr id="8" name="Rectangle 7"/>
          <p:cNvSpPr/>
          <p:nvPr/>
        </p:nvSpPr>
        <p:spPr>
          <a:xfrm>
            <a:off x="500034" y="3225750"/>
            <a:ext cx="3416320" cy="1015663"/>
          </a:xfrm>
          <a:prstGeom prst="rect">
            <a:avLst/>
          </a:prstGeom>
        </p:spPr>
        <p:txBody>
          <a:bodyPr wrap="none">
            <a:spAutoFit/>
          </a:bodyPr>
          <a:lstStyle/>
          <a:p>
            <a:r>
              <a:rPr lang="en-GB" sz="2000" b="1" dirty="0" smtClean="0">
                <a:solidFill>
                  <a:srgbClr val="002060"/>
                </a:solidFill>
              </a:rPr>
              <a:t>Binary:</a:t>
            </a:r>
            <a:r>
              <a:rPr lang="en-GB" sz="2000" dirty="0" smtClean="0">
                <a:solidFill>
                  <a:schemeClr val="accent6"/>
                </a:solidFill>
              </a:rPr>
              <a:t/>
            </a:r>
            <a:br>
              <a:rPr lang="en-GB" sz="2000" dirty="0" smtClean="0">
                <a:solidFill>
                  <a:schemeClr val="accent6"/>
                </a:solidFill>
              </a:rPr>
            </a:br>
            <a:r>
              <a:rPr lang="en-GB" sz="2000" dirty="0" smtClean="0"/>
              <a:t>- Has a bank account?</a:t>
            </a:r>
            <a:br>
              <a:rPr lang="en-GB" sz="2000" dirty="0" smtClean="0"/>
            </a:br>
            <a:r>
              <a:rPr lang="en-GB" sz="2000" dirty="0" smtClean="0"/>
              <a:t>  Yes (1) or NO (0)</a:t>
            </a:r>
            <a:endParaRPr lang="en-GB" sz="2000" dirty="0"/>
          </a:p>
        </p:txBody>
      </p:sp>
      <p:sp>
        <p:nvSpPr>
          <p:cNvPr id="10" name="Rectangle 9"/>
          <p:cNvSpPr/>
          <p:nvPr/>
        </p:nvSpPr>
        <p:spPr>
          <a:xfrm>
            <a:off x="214282" y="4714884"/>
            <a:ext cx="4286280" cy="1631216"/>
          </a:xfrm>
          <a:prstGeom prst="rect">
            <a:avLst/>
          </a:prstGeom>
        </p:spPr>
        <p:txBody>
          <a:bodyPr wrap="square">
            <a:spAutoFit/>
          </a:bodyPr>
          <a:lstStyle/>
          <a:p>
            <a:r>
              <a:rPr lang="en-GB" sz="2000" b="1" dirty="0" smtClean="0">
                <a:solidFill>
                  <a:srgbClr val="002060"/>
                </a:solidFill>
              </a:rPr>
              <a:t>Categorical Nominal:</a:t>
            </a:r>
          </a:p>
          <a:p>
            <a:r>
              <a:rPr lang="en-GB" sz="2000" dirty="0" smtClean="0"/>
              <a:t>- International telephone code of country of origin?</a:t>
            </a:r>
          </a:p>
          <a:p>
            <a:r>
              <a:rPr lang="en-GB" sz="2000" dirty="0" smtClean="0"/>
              <a:t> +1</a:t>
            </a:r>
          </a:p>
          <a:p>
            <a:r>
              <a:rPr lang="en-GB" sz="2000" dirty="0" smtClean="0"/>
              <a:t> +34</a:t>
            </a:r>
            <a:endParaRPr lang="en-GB" sz="2000" dirty="0"/>
          </a:p>
        </p:txBody>
      </p:sp>
      <p:sp>
        <p:nvSpPr>
          <p:cNvPr id="11" name="Rectangle 10"/>
          <p:cNvSpPr/>
          <p:nvPr/>
        </p:nvSpPr>
        <p:spPr>
          <a:xfrm>
            <a:off x="4952906" y="3364056"/>
            <a:ext cx="3262432" cy="707886"/>
          </a:xfrm>
          <a:prstGeom prst="rect">
            <a:avLst/>
          </a:prstGeom>
        </p:spPr>
        <p:txBody>
          <a:bodyPr wrap="none">
            <a:spAutoFit/>
          </a:bodyPr>
          <a:lstStyle/>
          <a:p>
            <a:r>
              <a:rPr lang="en-GB" sz="2000" b="1" dirty="0" smtClean="0">
                <a:solidFill>
                  <a:srgbClr val="002060"/>
                </a:solidFill>
              </a:rPr>
              <a:t>Categorical Ordinal:</a:t>
            </a:r>
          </a:p>
          <a:p>
            <a:r>
              <a:rPr lang="en-GB" sz="2000" dirty="0" smtClean="0"/>
              <a:t>- Years of age</a:t>
            </a:r>
            <a:endParaRPr lang="en-GB" sz="2000" dirty="0"/>
          </a:p>
        </p:txBody>
      </p:sp>
      <p:sp>
        <p:nvSpPr>
          <p:cNvPr id="12" name="Rectangle 11"/>
          <p:cNvSpPr/>
          <p:nvPr/>
        </p:nvSpPr>
        <p:spPr>
          <a:xfrm>
            <a:off x="5409207" y="5007130"/>
            <a:ext cx="1877437" cy="707886"/>
          </a:xfrm>
          <a:prstGeom prst="rect">
            <a:avLst/>
          </a:prstGeom>
        </p:spPr>
        <p:txBody>
          <a:bodyPr wrap="none">
            <a:spAutoFit/>
          </a:bodyPr>
          <a:lstStyle/>
          <a:p>
            <a:r>
              <a:rPr lang="en-GB" sz="2000" b="1" dirty="0" smtClean="0">
                <a:solidFill>
                  <a:srgbClr val="002060"/>
                </a:solidFill>
              </a:rPr>
              <a:t>Continuous:</a:t>
            </a:r>
          </a:p>
          <a:p>
            <a:r>
              <a:rPr lang="en-GB" sz="2000" dirty="0" smtClean="0"/>
              <a:t>- Salary</a:t>
            </a:r>
            <a:endParaRPr lang="en-GB" sz="2000" dirty="0"/>
          </a:p>
        </p:txBody>
      </p:sp>
      <p:sp>
        <p:nvSpPr>
          <p:cNvPr id="17" name="Rectangle 16"/>
          <p:cNvSpPr/>
          <p:nvPr/>
        </p:nvSpPr>
        <p:spPr>
          <a:xfrm>
            <a:off x="1214414" y="1632732"/>
            <a:ext cx="3108543" cy="400110"/>
          </a:xfrm>
          <a:prstGeom prst="rect">
            <a:avLst/>
          </a:prstGeom>
        </p:spPr>
        <p:txBody>
          <a:bodyPr wrap="none">
            <a:spAutoFit/>
          </a:bodyPr>
          <a:lstStyle/>
          <a:p>
            <a:r>
              <a:rPr lang="en-GB" sz="2000" dirty="0" smtClean="0"/>
              <a:t>Input (explanatory)</a:t>
            </a:r>
            <a:endParaRPr lang="en-GB" sz="2000" dirty="0"/>
          </a:p>
        </p:txBody>
      </p:sp>
      <p:sp>
        <p:nvSpPr>
          <p:cNvPr id="18" name="Rectangle 17"/>
          <p:cNvSpPr/>
          <p:nvPr/>
        </p:nvSpPr>
        <p:spPr>
          <a:xfrm>
            <a:off x="5007968" y="1632732"/>
            <a:ext cx="2492990" cy="400110"/>
          </a:xfrm>
          <a:prstGeom prst="rect">
            <a:avLst/>
          </a:prstGeom>
        </p:spPr>
        <p:txBody>
          <a:bodyPr wrap="none">
            <a:spAutoFit/>
          </a:bodyPr>
          <a:lstStyle/>
          <a:p>
            <a:r>
              <a:rPr lang="en-GB" sz="2000" dirty="0" smtClean="0"/>
              <a:t>Output (target)</a:t>
            </a:r>
            <a:endParaRPr lang="en-GB" sz="2000" dirty="0"/>
          </a:p>
        </p:txBody>
      </p:sp>
      <p:cxnSp>
        <p:nvCxnSpPr>
          <p:cNvPr id="21" name="Straight Connector 20"/>
          <p:cNvCxnSpPr/>
          <p:nvPr/>
        </p:nvCxnSpPr>
        <p:spPr>
          <a:xfrm rot="5400000">
            <a:off x="2786050" y="4642652"/>
            <a:ext cx="3714776" cy="1588"/>
          </a:xfrm>
          <a:prstGeom prst="line">
            <a:avLst/>
          </a:prstGeom>
          <a:ln w="349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8596" y="4428338"/>
            <a:ext cx="8001056" cy="1588"/>
          </a:xfrm>
          <a:prstGeom prst="line">
            <a:avLst/>
          </a:prstGeom>
          <a:ln w="349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0" y="2500306"/>
            <a:ext cx="9144000" cy="1588"/>
          </a:xfrm>
          <a:prstGeom prst="line">
            <a:avLst/>
          </a:prstGeom>
          <a:ln w="53975">
            <a:solidFill>
              <a:srgbClr val="4D4D4D"/>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4178297" y="1812121"/>
            <a:ext cx="939012" cy="8730"/>
          </a:xfrm>
          <a:prstGeom prst="line">
            <a:avLst/>
          </a:prstGeom>
          <a:ln w="349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2" y="2571744"/>
            <a:ext cx="9144000" cy="1588"/>
          </a:xfrm>
          <a:prstGeom prst="line">
            <a:avLst/>
          </a:prstGeom>
          <a:ln w="53975">
            <a:solidFill>
              <a:srgbClr val="4D4D4D"/>
            </a:solidFill>
            <a:tailEnd type="none"/>
          </a:ln>
        </p:spPr>
        <p:style>
          <a:lnRef idx="1">
            <a:schemeClr val="accent1"/>
          </a:lnRef>
          <a:fillRef idx="0">
            <a:schemeClr val="accent1"/>
          </a:fillRef>
          <a:effectRef idx="0">
            <a:schemeClr val="accent1"/>
          </a:effectRef>
          <a:fontRef idx="minor">
            <a:schemeClr val="tx1"/>
          </a:fontRef>
        </p:style>
      </p:cxnSp>
      <p:pic>
        <p:nvPicPr>
          <p:cNvPr id="19"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p:cNvSpPr>
            <a:spLocks noGrp="1" noChangeArrowheads="1"/>
          </p:cNvSpPr>
          <p:nvPr>
            <p:ph type="sldNum" sz="quarter" idx="10"/>
          </p:nvPr>
        </p:nvSpPr>
        <p:spPr bwMode="auto">
          <a:xfrm>
            <a:off x="183261" y="6367011"/>
            <a:ext cx="743900" cy="414676"/>
          </a:xfrm>
          <a:noFill/>
          <a:ln>
            <a:miter lim="800000"/>
            <a:headEnd/>
            <a:tailEnd/>
          </a:ln>
        </p:spPr>
        <p:txBody>
          <a:bodyPr vert="horz" wrap="square" lIns="80147" tIns="40074" rIns="80147" bIns="40074" numCol="1" anchor="t" anchorCtr="0" compatLnSpc="1">
            <a:prstTxWarp prst="textNoShape">
              <a:avLst/>
            </a:prstTxWarp>
          </a:bodyPr>
          <a:lstStyle/>
          <a:p>
            <a:fld id="{AAA8212A-7D4D-49F5-BBAA-11050AFCCA3C}" type="slidenum">
              <a:rPr lang="es-ES_tradnl" sz="1100" smtClean="0">
                <a:latin typeface="Arial" pitchFamily="34" charset="0"/>
              </a:rPr>
              <a:pPr/>
              <a:t>13</a:t>
            </a:fld>
            <a:endParaRPr lang="es-ES_tradnl" sz="1100" dirty="0" smtClean="0">
              <a:latin typeface="Arial" pitchFamily="34" charset="0"/>
            </a:endParaRPr>
          </a:p>
        </p:txBody>
      </p:sp>
      <p:sp>
        <p:nvSpPr>
          <p:cNvPr id="9" name="Rectangle 3"/>
          <p:cNvSpPr txBox="1">
            <a:spLocks noChangeArrowheads="1"/>
          </p:cNvSpPr>
          <p:nvPr/>
        </p:nvSpPr>
        <p:spPr bwMode="auto">
          <a:xfrm>
            <a:off x="304800" y="2286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GB" kern="0" dirty="0" smtClean="0">
                <a:latin typeface="Arial" pitchFamily="34" charset="0"/>
              </a:rPr>
              <a:t>Basic statistics</a:t>
            </a:r>
            <a:endParaRPr kumimoji="0" lang="en-GB" sz="2400" b="0" i="0" u="none" strike="noStrike" kern="0" cap="none" spc="0" normalizeH="0" baseline="0" noProof="0" dirty="0" smtClean="0">
              <a:ln>
                <a:noFill/>
              </a:ln>
              <a:effectLst/>
              <a:uLnTx/>
              <a:uFillTx/>
              <a:latin typeface="Arial" pitchFamily="34" charset="0"/>
            </a:endParaRPr>
          </a:p>
        </p:txBody>
      </p:sp>
      <p:graphicFrame>
        <p:nvGraphicFramePr>
          <p:cNvPr id="20487" name="Object 7"/>
          <p:cNvGraphicFramePr>
            <a:graphicFrameLocks noChangeAspect="1"/>
          </p:cNvGraphicFramePr>
          <p:nvPr/>
        </p:nvGraphicFramePr>
        <p:xfrm>
          <a:off x="2643174" y="5143514"/>
          <a:ext cx="2606675" cy="642937"/>
        </p:xfrm>
        <a:graphic>
          <a:graphicData uri="http://schemas.openxmlformats.org/presentationml/2006/ole">
            <mc:AlternateContent xmlns:mc="http://schemas.openxmlformats.org/markup-compatibility/2006">
              <mc:Choice xmlns:v="urn:schemas-microsoft-com:vml" Requires="v">
                <p:oleObj spid="_x0000_s20498" name="Equation" r:id="rId3" imgW="1752480" imgH="431640" progId="Equation.3">
                  <p:embed/>
                </p:oleObj>
              </mc:Choice>
              <mc:Fallback>
                <p:oleObj name="Equation" r:id="rId3" imgW="1752480" imgH="4316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5143514"/>
                        <a:ext cx="260667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Table 11"/>
          <p:cNvGraphicFramePr>
            <a:graphicFrameLocks noGrp="1"/>
          </p:cNvGraphicFramePr>
          <p:nvPr/>
        </p:nvGraphicFramePr>
        <p:xfrm>
          <a:off x="642910" y="1785928"/>
          <a:ext cx="6736246" cy="2169395"/>
        </p:xfrm>
        <a:graphic>
          <a:graphicData uri="http://schemas.openxmlformats.org/drawingml/2006/table">
            <a:tbl>
              <a:tblPr/>
              <a:tblGrid>
                <a:gridCol w="2701837"/>
                <a:gridCol w="1174468"/>
                <a:gridCol w="940139"/>
                <a:gridCol w="1084123"/>
                <a:gridCol w="835679"/>
              </a:tblGrid>
              <a:tr h="313228">
                <a:tc>
                  <a:txBody>
                    <a:bodyPr/>
                    <a:lstStyle/>
                    <a:p>
                      <a:pPr algn="l" rtl="0" fontAlgn="ctr"/>
                      <a:r>
                        <a:rPr lang="en-GB" sz="1400" b="1" i="0" u="none" strike="noStrike" dirty="0">
                          <a:solidFill>
                            <a:srgbClr val="FFFFFF"/>
                          </a:solidFill>
                          <a:latin typeface="Arial"/>
                        </a:rPr>
                        <a:t>Age </a:t>
                      </a:r>
                    </a:p>
                  </a:txBody>
                  <a:tcPr marL="6458" marR="6458" marT="6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a:solidFill>
                            <a:srgbClr val="FFFFFF"/>
                          </a:solidFill>
                          <a:latin typeface="Arial"/>
                        </a:rPr>
                        <a:t>#bads </a:t>
                      </a:r>
                    </a:p>
                  </a:txBody>
                  <a:tcPr marL="6458" marR="6458" marT="645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dirty="0">
                          <a:solidFill>
                            <a:srgbClr val="FFFFFF"/>
                          </a:solidFill>
                          <a:latin typeface="Arial"/>
                        </a:rPr>
                        <a:t>#goods </a:t>
                      </a:r>
                    </a:p>
                  </a:txBody>
                  <a:tcPr marL="6458" marR="6458" marT="6458"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dirty="0">
                          <a:solidFill>
                            <a:srgbClr val="FFFFFF"/>
                          </a:solidFill>
                          <a:latin typeface="Arial"/>
                        </a:rPr>
                        <a:t>Bad Rate </a:t>
                      </a:r>
                    </a:p>
                  </a:txBody>
                  <a:tcPr marL="6458" marR="6458" marT="645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a:solidFill>
                            <a:srgbClr val="FFFFFF"/>
                          </a:solidFill>
                          <a:latin typeface="Arial"/>
                        </a:rPr>
                        <a:t>ODDS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r>
              <a:tr h="313228">
                <a:tc>
                  <a:txBody>
                    <a:bodyPr/>
                    <a:lstStyle/>
                    <a:p>
                      <a:pPr algn="l" rtl="0" fontAlgn="b"/>
                      <a:r>
                        <a:rPr lang="en-GB" sz="1400" b="1" i="0" u="none" strike="noStrike">
                          <a:solidFill>
                            <a:srgbClr val="FFFFFF"/>
                          </a:solidFill>
                          <a:latin typeface="Arial"/>
                        </a:rPr>
                        <a:t>18 - 26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2060"/>
                    </a:solidFill>
                  </a:tcPr>
                </a:tc>
                <a:tc>
                  <a:txBody>
                    <a:bodyPr/>
                    <a:lstStyle/>
                    <a:p>
                      <a:pPr algn="ctr" rtl="0" fontAlgn="b"/>
                      <a:r>
                        <a:rPr lang="en-GB" sz="1400" b="0" i="0" u="none" strike="noStrike">
                          <a:solidFill>
                            <a:srgbClr val="000000"/>
                          </a:solidFill>
                          <a:latin typeface="Arial"/>
                        </a:rPr>
                        <a:t>49</a:t>
                      </a:r>
                    </a:p>
                  </a:txBody>
                  <a:tcPr marL="6458" marR="6458" marT="6458"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GB" sz="1400" b="0" i="0" u="none" strike="noStrike" dirty="0">
                          <a:solidFill>
                            <a:srgbClr val="000000"/>
                          </a:solidFill>
                          <a:latin typeface="Arial"/>
                        </a:rPr>
                        <a:t>779</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400" b="0" i="0" u="none" strike="noStrike">
                          <a:solidFill>
                            <a:srgbClr val="000000"/>
                          </a:solidFill>
                          <a:latin typeface="Arial"/>
                        </a:rPr>
                        <a:t>5.92%</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400" b="0" i="0" u="none" strike="noStrike">
                          <a:solidFill>
                            <a:srgbClr val="000000"/>
                          </a:solidFill>
                          <a:latin typeface="Arial"/>
                        </a:rPr>
                        <a:t>15.90</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r>
              <a:tr h="301627">
                <a:tc>
                  <a:txBody>
                    <a:bodyPr/>
                    <a:lstStyle/>
                    <a:p>
                      <a:pPr algn="l" rtl="0" fontAlgn="b"/>
                      <a:r>
                        <a:rPr lang="en-GB" sz="1400" b="1" i="0" u="none" strike="noStrike">
                          <a:solidFill>
                            <a:srgbClr val="FFFFFF"/>
                          </a:solidFill>
                          <a:latin typeface="Arial"/>
                        </a:rPr>
                        <a:t>27 - 47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400" b="0" i="0" u="none" strike="noStrike">
                          <a:solidFill>
                            <a:srgbClr val="000000"/>
                          </a:solidFill>
                          <a:latin typeface="Arial"/>
                        </a:rPr>
                        <a:t>339</a:t>
                      </a:r>
                    </a:p>
                  </a:txBody>
                  <a:tcPr marL="6458" marR="6458" marT="6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b"/>
                      <a:r>
                        <a:rPr lang="en-GB" sz="1400" b="0" i="0" u="none" strike="noStrike">
                          <a:solidFill>
                            <a:srgbClr val="000000"/>
                          </a:solidFill>
                          <a:latin typeface="Arial"/>
                        </a:rPr>
                        <a:t>7616</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4.26%</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22.47</a:t>
                      </a:r>
                    </a:p>
                  </a:txBody>
                  <a:tcPr marL="6458" marR="6458" marT="6458" marB="0" anchor="b">
                    <a:lnL>
                      <a:noFill/>
                    </a:lnL>
                    <a:lnR>
                      <a:noFill/>
                    </a:lnR>
                    <a:lnT>
                      <a:noFill/>
                    </a:lnT>
                    <a:lnB>
                      <a:noFill/>
                    </a:lnB>
                  </a:tcPr>
                </a:tc>
              </a:tr>
              <a:tr h="301627">
                <a:tc>
                  <a:txBody>
                    <a:bodyPr/>
                    <a:lstStyle/>
                    <a:p>
                      <a:pPr algn="l" rtl="0" fontAlgn="b"/>
                      <a:r>
                        <a:rPr lang="en-GB" sz="1400" b="1" i="0" u="none" strike="noStrike">
                          <a:solidFill>
                            <a:srgbClr val="FFFFFF"/>
                          </a:solidFill>
                          <a:latin typeface="Arial"/>
                        </a:rPr>
                        <a:t>48 - 60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400" b="0" i="0" u="none" strike="noStrike">
                          <a:solidFill>
                            <a:srgbClr val="000000"/>
                          </a:solidFill>
                          <a:latin typeface="Arial"/>
                        </a:rPr>
                        <a:t>127</a:t>
                      </a:r>
                    </a:p>
                  </a:txBody>
                  <a:tcPr marL="6458" marR="6458" marT="6458" marB="0" anchor="b">
                    <a:lnL w="63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rtl="0" fontAlgn="b"/>
                      <a:r>
                        <a:rPr lang="en-GB" sz="1400" b="0" i="0" u="none" strike="noStrike">
                          <a:solidFill>
                            <a:srgbClr val="000000"/>
                          </a:solidFill>
                          <a:latin typeface="Arial"/>
                        </a:rPr>
                        <a:t>3741</a:t>
                      </a:r>
                    </a:p>
                  </a:txBody>
                  <a:tcPr marL="6458" marR="6458" marT="6458" marB="0" anchor="b">
                    <a:lnL>
                      <a:noFill/>
                    </a:lnL>
                    <a:lnR>
                      <a:noFill/>
                    </a:lnR>
                    <a:lnT>
                      <a:noFill/>
                    </a:lnT>
                    <a:lnB>
                      <a:noFill/>
                    </a:lnB>
                    <a:solidFill>
                      <a:srgbClr val="D8D8D8"/>
                    </a:solidFill>
                  </a:tcPr>
                </a:tc>
                <a:tc>
                  <a:txBody>
                    <a:bodyPr/>
                    <a:lstStyle/>
                    <a:p>
                      <a:pPr algn="r" fontAlgn="b"/>
                      <a:r>
                        <a:rPr lang="en-GB" sz="1400" b="0" i="0" u="none" strike="noStrike">
                          <a:solidFill>
                            <a:srgbClr val="000000"/>
                          </a:solidFill>
                          <a:latin typeface="Arial"/>
                        </a:rPr>
                        <a:t>3.28%</a:t>
                      </a:r>
                    </a:p>
                  </a:txBody>
                  <a:tcPr marL="6458" marR="6458" marT="6458" marB="0" anchor="b">
                    <a:lnL>
                      <a:noFill/>
                    </a:lnL>
                    <a:lnR>
                      <a:noFill/>
                    </a:lnR>
                    <a:lnT>
                      <a:noFill/>
                    </a:lnT>
                    <a:lnB>
                      <a:noFill/>
                    </a:lnB>
                    <a:solidFill>
                      <a:srgbClr val="D8D8D8"/>
                    </a:solidFill>
                  </a:tcPr>
                </a:tc>
                <a:tc>
                  <a:txBody>
                    <a:bodyPr/>
                    <a:lstStyle/>
                    <a:p>
                      <a:pPr algn="r" fontAlgn="b"/>
                      <a:r>
                        <a:rPr lang="en-GB" sz="1400" b="0" i="0" u="none" strike="noStrike">
                          <a:solidFill>
                            <a:srgbClr val="000000"/>
                          </a:solidFill>
                          <a:latin typeface="Arial"/>
                        </a:rPr>
                        <a:t>29.46</a:t>
                      </a:r>
                    </a:p>
                  </a:txBody>
                  <a:tcPr marL="6458" marR="6458" marT="6458" marB="0" anchor="b">
                    <a:lnL>
                      <a:noFill/>
                    </a:lnL>
                    <a:lnR>
                      <a:noFill/>
                    </a:lnR>
                    <a:lnT>
                      <a:noFill/>
                    </a:lnT>
                    <a:lnB>
                      <a:noFill/>
                    </a:lnB>
                    <a:solidFill>
                      <a:srgbClr val="D8D8D8"/>
                    </a:solidFill>
                  </a:tcPr>
                </a:tc>
              </a:tr>
              <a:tr h="301627">
                <a:tc>
                  <a:txBody>
                    <a:bodyPr/>
                    <a:lstStyle/>
                    <a:p>
                      <a:pPr algn="l" rtl="0" fontAlgn="b"/>
                      <a:r>
                        <a:rPr lang="en-GB" sz="1400" b="1" i="0" u="none" strike="noStrike">
                          <a:solidFill>
                            <a:srgbClr val="FFFFFF"/>
                          </a:solidFill>
                          <a:latin typeface="Arial"/>
                        </a:rPr>
                        <a:t>60+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400" b="0" i="0" u="none" strike="noStrike">
                          <a:solidFill>
                            <a:srgbClr val="000000"/>
                          </a:solidFill>
                          <a:latin typeface="Arial"/>
                        </a:rPr>
                        <a:t>54</a:t>
                      </a:r>
                    </a:p>
                  </a:txBody>
                  <a:tcPr marL="6458" marR="6458" marT="6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b"/>
                      <a:r>
                        <a:rPr lang="en-GB" sz="1400" b="0" i="0" u="none" strike="noStrike">
                          <a:solidFill>
                            <a:srgbClr val="000000"/>
                          </a:solidFill>
                          <a:latin typeface="Arial"/>
                        </a:rPr>
                        <a:t>3028</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1.75%</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56.07</a:t>
                      </a:r>
                    </a:p>
                  </a:txBody>
                  <a:tcPr marL="6458" marR="6458" marT="6458" marB="0" anchor="b">
                    <a:lnL>
                      <a:noFill/>
                    </a:lnL>
                    <a:lnR>
                      <a:noFill/>
                    </a:lnR>
                    <a:lnT>
                      <a:noFill/>
                    </a:lnT>
                    <a:lnB>
                      <a:noFill/>
                    </a:lnB>
                  </a:tcPr>
                </a:tc>
              </a:tr>
              <a:tr h="313228">
                <a:tc>
                  <a:txBody>
                    <a:bodyPr/>
                    <a:lstStyle/>
                    <a:p>
                      <a:pPr algn="l" rtl="0" fontAlgn="b"/>
                      <a:r>
                        <a:rPr lang="en-GB" sz="1400" b="1" i="0" u="none" strike="noStrike">
                          <a:solidFill>
                            <a:srgbClr val="FFFFFF"/>
                          </a:solidFill>
                          <a:latin typeface="Arial"/>
                        </a:rPr>
                        <a:t>Missing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0" i="0" u="none" strike="noStrike">
                          <a:solidFill>
                            <a:srgbClr val="000000"/>
                          </a:solidFill>
                          <a:latin typeface="Arial"/>
                        </a:rPr>
                        <a:t>6</a:t>
                      </a:r>
                    </a:p>
                  </a:txBody>
                  <a:tcPr marL="6458" marR="6458" marT="6458"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8D8D8"/>
                    </a:solidFill>
                  </a:tcPr>
                </a:tc>
                <a:tc>
                  <a:txBody>
                    <a:bodyPr/>
                    <a:lstStyle/>
                    <a:p>
                      <a:pPr algn="ctr" rtl="0" fontAlgn="b"/>
                      <a:r>
                        <a:rPr lang="en-GB" sz="1400" b="0" i="0" u="none" strike="noStrike">
                          <a:solidFill>
                            <a:srgbClr val="000000"/>
                          </a:solidFill>
                          <a:latin typeface="Arial"/>
                        </a:rPr>
                        <a:t>45</a:t>
                      </a:r>
                    </a:p>
                  </a:txBody>
                  <a:tcPr marL="6458" marR="6458" marT="6458" marB="0" anchor="b">
                    <a:lnL>
                      <a:noFill/>
                    </a:lnL>
                    <a:lnR>
                      <a:noFill/>
                    </a:lnR>
                    <a:lnT>
                      <a:noFill/>
                    </a:lnT>
                    <a:lnB w="25400" cap="flat" cmpd="dbl" algn="ctr">
                      <a:solidFill>
                        <a:srgbClr val="000000"/>
                      </a:solidFill>
                      <a:prstDash val="solid"/>
                      <a:round/>
                      <a:headEnd type="none" w="med" len="med"/>
                      <a:tailEnd type="none" w="med" len="med"/>
                    </a:lnB>
                    <a:solidFill>
                      <a:srgbClr val="D8D8D8"/>
                    </a:solidFill>
                  </a:tcPr>
                </a:tc>
                <a:tc>
                  <a:txBody>
                    <a:bodyPr/>
                    <a:lstStyle/>
                    <a:p>
                      <a:pPr algn="r" fontAlgn="b"/>
                      <a:r>
                        <a:rPr lang="en-GB" sz="1400" b="0" i="0" u="none" strike="noStrike">
                          <a:solidFill>
                            <a:srgbClr val="000000"/>
                          </a:solidFill>
                          <a:latin typeface="Arial"/>
                        </a:rPr>
                        <a:t>11.76%</a:t>
                      </a:r>
                    </a:p>
                  </a:txBody>
                  <a:tcPr marL="6458" marR="6458" marT="6458"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GB" sz="1400" b="0" i="0" u="none" strike="noStrike">
                          <a:solidFill>
                            <a:srgbClr val="000000"/>
                          </a:solidFill>
                          <a:latin typeface="Arial"/>
                        </a:rPr>
                        <a:t>7.50</a:t>
                      </a:r>
                    </a:p>
                  </a:txBody>
                  <a:tcPr marL="6458" marR="6458" marT="6458"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r>
              <a:tr h="324830">
                <a:tc>
                  <a:txBody>
                    <a:bodyPr/>
                    <a:lstStyle/>
                    <a:p>
                      <a:pPr algn="l" rtl="0" fontAlgn="b"/>
                      <a:r>
                        <a:rPr lang="en-GB" sz="1400" b="1" i="0" u="none" strike="noStrike">
                          <a:solidFill>
                            <a:srgbClr val="FFFFFF"/>
                          </a:solidFill>
                          <a:latin typeface="Arial"/>
                        </a:rPr>
                        <a:t>Total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GB" sz="1400" b="0" i="0" u="none" strike="noStrike">
                          <a:solidFill>
                            <a:srgbClr val="000000"/>
                          </a:solidFill>
                          <a:latin typeface="Arial"/>
                        </a:rPr>
                        <a:t>575</a:t>
                      </a:r>
                    </a:p>
                  </a:txBody>
                  <a:tcPr marL="6458" marR="6458" marT="6458"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ctr" rtl="0" fontAlgn="b"/>
                      <a:r>
                        <a:rPr lang="en-GB" sz="1400" b="0" i="0" u="none" strike="noStrike">
                          <a:solidFill>
                            <a:srgbClr val="000000"/>
                          </a:solidFill>
                          <a:latin typeface="Arial"/>
                        </a:rPr>
                        <a:t>15209</a:t>
                      </a:r>
                    </a:p>
                  </a:txBody>
                  <a:tcPr marL="6458" marR="6458" marT="6458"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050" b="0" i="0" u="none" strike="noStrike" dirty="0">
                        <a:solidFill>
                          <a:srgbClr val="000000"/>
                        </a:solidFill>
                        <a:latin typeface="Calibri"/>
                      </a:endParaRPr>
                    </a:p>
                  </a:txBody>
                  <a:tcPr marL="6458" marR="6458" marT="6458" marB="0" anchor="b">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3" name="Rectangle 12"/>
          <p:cNvSpPr/>
          <p:nvPr/>
        </p:nvSpPr>
        <p:spPr>
          <a:xfrm>
            <a:off x="1214414" y="1357298"/>
            <a:ext cx="6715172" cy="3385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sz="1600" dirty="0" smtClean="0">
                <a:hlinkClick r:id="rId5"/>
              </a:rPr>
              <a:t>https://dl.dropboxusercontent.com/u/28535341/BadRate_ODDS_WoE_IV.xlsx</a:t>
            </a:r>
            <a:r>
              <a:rPr lang="en-GB" sz="1600" dirty="0" smtClean="0"/>
              <a:t> </a:t>
            </a:r>
            <a:endParaRPr lang="en-GB" sz="1600" dirty="0"/>
          </a:p>
        </p:txBody>
      </p:sp>
      <p:graphicFrame>
        <p:nvGraphicFramePr>
          <p:cNvPr id="20489" name="Object 9"/>
          <p:cNvGraphicFramePr>
            <a:graphicFrameLocks noChangeAspect="1"/>
          </p:cNvGraphicFramePr>
          <p:nvPr/>
        </p:nvGraphicFramePr>
        <p:xfrm>
          <a:off x="6000760" y="5072074"/>
          <a:ext cx="1455737" cy="642938"/>
        </p:xfrm>
        <a:graphic>
          <a:graphicData uri="http://schemas.openxmlformats.org/presentationml/2006/ole">
            <mc:AlternateContent xmlns:mc="http://schemas.openxmlformats.org/markup-compatibility/2006">
              <mc:Choice xmlns:v="urn:schemas-microsoft-com:vml" Requires="v">
                <p:oleObj spid="_x0000_s20499" name="Equation" r:id="rId6" imgW="977760" imgH="431640" progId="Equation.3">
                  <p:embed/>
                </p:oleObj>
              </mc:Choice>
              <mc:Fallback>
                <p:oleObj name="Equation" r:id="rId6" imgW="977760" imgH="43164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0760" y="5072074"/>
                        <a:ext cx="1455737"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0 Imagen"/>
          <p:cNvPicPr/>
          <p:nvPr/>
        </p:nvPicPr>
        <p:blipFill>
          <a:blip r:embed="rId8"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14</a:t>
            </a:fld>
            <a:endParaRPr lang="es-ES"/>
          </a:p>
        </p:txBody>
      </p:sp>
      <p:sp>
        <p:nvSpPr>
          <p:cNvPr id="5" name="Rectangle 3"/>
          <p:cNvSpPr txBox="1">
            <a:spLocks noChangeArrowheads="1"/>
          </p:cNvSpPr>
          <p:nvPr/>
        </p:nvSpPr>
        <p:spPr bwMode="auto">
          <a:xfrm>
            <a:off x="304800" y="228600"/>
            <a:ext cx="7010400" cy="84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ODDs</a:t>
            </a:r>
            <a:r>
              <a:rPr kumimoji="0" lang="en-GB" sz="2400" b="0" i="0" u="none" strike="noStrike" kern="0" cap="none" spc="0" normalizeH="0" noProof="0" dirty="0" smtClean="0">
                <a:ln>
                  <a:noFill/>
                </a:ln>
                <a:effectLst/>
                <a:uLnTx/>
                <a:uFillTx/>
                <a:latin typeface="Arial" pitchFamily="34" charset="0"/>
              </a:rPr>
              <a:t> and Profit</a:t>
            </a:r>
            <a:endParaRPr lang="en-GB" kern="0" dirty="0" smtClean="0">
              <a:latin typeface="Arial" pitchFamily="34" charset="0"/>
            </a:endParaRPr>
          </a:p>
        </p:txBody>
      </p:sp>
      <p:sp>
        <p:nvSpPr>
          <p:cNvPr id="8" name="Rectangle 7"/>
          <p:cNvSpPr/>
          <p:nvPr/>
        </p:nvSpPr>
        <p:spPr>
          <a:xfrm>
            <a:off x="785786" y="1857364"/>
            <a:ext cx="7715304" cy="4401205"/>
          </a:xfrm>
          <a:prstGeom prst="rect">
            <a:avLst/>
          </a:prstGeom>
        </p:spPr>
        <p:txBody>
          <a:bodyPr wrap="square">
            <a:spAutoFit/>
          </a:bodyPr>
          <a:lstStyle/>
          <a:p>
            <a:r>
              <a:rPr lang="en-GB" sz="2800" b="1" dirty="0" smtClean="0">
                <a:solidFill>
                  <a:srgbClr val="002060"/>
                </a:solidFill>
              </a:rPr>
              <a:t>Good account → Profit  (e.g. 50 €)</a:t>
            </a:r>
          </a:p>
          <a:p>
            <a:endParaRPr lang="en-GB" sz="2800" b="1" dirty="0" smtClean="0">
              <a:solidFill>
                <a:srgbClr val="002060"/>
              </a:solidFill>
            </a:endParaRPr>
          </a:p>
          <a:p>
            <a:r>
              <a:rPr lang="en-GB" sz="2800" b="1" dirty="0" smtClean="0">
                <a:solidFill>
                  <a:srgbClr val="002060"/>
                </a:solidFill>
              </a:rPr>
              <a:t>Bad account → Loss  (e.g. 1200 €)</a:t>
            </a:r>
          </a:p>
          <a:p>
            <a:r>
              <a:rPr lang="en-GB" sz="2800" dirty="0" smtClean="0">
                <a:solidFill>
                  <a:schemeClr val="accent6"/>
                </a:solidFill>
              </a:rPr>
              <a:t/>
            </a:r>
            <a:br>
              <a:rPr lang="en-GB" sz="2800" dirty="0" smtClean="0">
                <a:solidFill>
                  <a:schemeClr val="accent6"/>
                </a:solidFill>
              </a:rPr>
            </a:br>
            <a:r>
              <a:rPr lang="en-GB" sz="2800" dirty="0" smtClean="0">
                <a:solidFill>
                  <a:schemeClr val="accent6"/>
                </a:solidFill>
              </a:rPr>
              <a:t>Break even odds</a:t>
            </a:r>
            <a:r>
              <a:rPr lang="en-GB" sz="2800" dirty="0" smtClean="0"/>
              <a:t>= </a:t>
            </a:r>
          </a:p>
          <a:p>
            <a:r>
              <a:rPr lang="en-GB" sz="2800" dirty="0" smtClean="0"/>
              <a:t>Number of Goods to pay one Bad</a:t>
            </a:r>
          </a:p>
          <a:p>
            <a:r>
              <a:rPr lang="en-GB" sz="2800" dirty="0" smtClean="0"/>
              <a:t>= </a:t>
            </a:r>
            <a:r>
              <a:rPr lang="en-GB" sz="2800" u="sng" dirty="0" smtClean="0"/>
              <a:t>  Loss per Bad </a:t>
            </a:r>
            <a:r>
              <a:rPr lang="en-GB" sz="2800" dirty="0" smtClean="0"/>
              <a:t>   = </a:t>
            </a:r>
            <a:r>
              <a:rPr lang="en-GB" sz="2800" u="sng" dirty="0" smtClean="0"/>
              <a:t>1200</a:t>
            </a:r>
            <a:r>
              <a:rPr lang="en-GB" sz="2800" dirty="0" smtClean="0"/>
              <a:t> = 24</a:t>
            </a:r>
            <a:endParaRPr lang="en-GB" sz="2800" u="sng" dirty="0" smtClean="0"/>
          </a:p>
          <a:p>
            <a:r>
              <a:rPr lang="en-GB" sz="2800" dirty="0" smtClean="0"/>
              <a:t>  Profit per Good      50     1</a:t>
            </a:r>
          </a:p>
          <a:p>
            <a:endParaRPr lang="en-GB" sz="2800" dirty="0" smtClean="0"/>
          </a:p>
          <a:p>
            <a:r>
              <a:rPr lang="en-GB" sz="2800" dirty="0" smtClean="0"/>
              <a:t>We require 24 Goods to pay one Bad</a:t>
            </a:r>
            <a:endParaRPr lang="en-GB" sz="2000" dirty="0"/>
          </a:p>
        </p:txBody>
      </p:sp>
      <p:pic>
        <p:nvPicPr>
          <p:cNvPr id="7"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15</a:t>
            </a:fld>
            <a:endParaRPr lang="es-ES"/>
          </a:p>
        </p:txBody>
      </p:sp>
      <p:sp>
        <p:nvSpPr>
          <p:cNvPr id="5" name="Rectangle 3"/>
          <p:cNvSpPr txBox="1">
            <a:spLocks noChangeArrowheads="1"/>
          </p:cNvSpPr>
          <p:nvPr/>
        </p:nvSpPr>
        <p:spPr bwMode="auto">
          <a:xfrm>
            <a:off x="304800" y="228600"/>
            <a:ext cx="7010400" cy="84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Example: Accept E</a:t>
            </a:r>
            <a:r>
              <a:rPr kumimoji="0" lang="en-GB" sz="2400" b="0" i="0" u="none" strike="noStrike" kern="0" cap="none" spc="0" normalizeH="0" noProof="0" dirty="0" smtClean="0">
                <a:ln>
                  <a:noFill/>
                </a:ln>
                <a:effectLst/>
                <a:uLnTx/>
                <a:uFillTx/>
                <a:latin typeface="Arial" pitchFamily="34" charset="0"/>
              </a:rPr>
              <a:t>veryone</a:t>
            </a:r>
            <a:endParaRPr lang="en-GB" kern="0" dirty="0" smtClean="0">
              <a:latin typeface="Arial" pitchFamily="34" charset="0"/>
            </a:endParaRPr>
          </a:p>
        </p:txBody>
      </p:sp>
      <p:sp>
        <p:nvSpPr>
          <p:cNvPr id="7" name="Rounded Rectangle 6"/>
          <p:cNvSpPr/>
          <p:nvPr/>
        </p:nvSpPr>
        <p:spPr>
          <a:xfrm>
            <a:off x="2214546" y="1285860"/>
            <a:ext cx="2286016" cy="642942"/>
          </a:xfrm>
          <a:prstGeom prst="roundRect">
            <a:avLst/>
          </a:prstGeom>
          <a:solidFill>
            <a:schemeClr val="bg1">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t>APPLICANTS: 1000</a:t>
            </a:r>
            <a:endParaRPr lang="en-GB" sz="1800" dirty="0"/>
          </a:p>
        </p:txBody>
      </p:sp>
      <p:sp>
        <p:nvSpPr>
          <p:cNvPr id="9" name="Rounded Rectangle 8"/>
          <p:cNvSpPr/>
          <p:nvPr/>
        </p:nvSpPr>
        <p:spPr>
          <a:xfrm>
            <a:off x="428596" y="4143380"/>
            <a:ext cx="2286016" cy="642942"/>
          </a:xfrm>
          <a:prstGeom prst="roundRect">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t>ACCEPTS: 1000</a:t>
            </a:r>
            <a:endParaRPr lang="en-GB" sz="1800" dirty="0"/>
          </a:p>
        </p:txBody>
      </p:sp>
      <p:sp>
        <p:nvSpPr>
          <p:cNvPr id="11" name="Flowchart: Decision 10"/>
          <p:cNvSpPr/>
          <p:nvPr/>
        </p:nvSpPr>
        <p:spPr>
          <a:xfrm>
            <a:off x="2071670" y="2643182"/>
            <a:ext cx="2571768" cy="1214445"/>
          </a:xfrm>
          <a:prstGeom prst="flowChartDecision">
            <a:avLst/>
          </a:prstGeom>
          <a:solidFill>
            <a:schemeClr val="accent6">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t>DECISION</a:t>
            </a:r>
            <a:endParaRPr lang="en-GB" sz="1800" dirty="0"/>
          </a:p>
        </p:txBody>
      </p:sp>
      <p:cxnSp>
        <p:nvCxnSpPr>
          <p:cNvPr id="12" name="Shape 11"/>
          <p:cNvCxnSpPr>
            <a:stCxn id="11" idx="1"/>
            <a:endCxn id="9" idx="0"/>
          </p:cNvCxnSpPr>
          <p:nvPr/>
        </p:nvCxnSpPr>
        <p:spPr>
          <a:xfrm rot="10800000" flipV="1">
            <a:off x="1571604" y="3250404"/>
            <a:ext cx="500066" cy="892975"/>
          </a:xfrm>
          <a:prstGeom prst="bentConnector2">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hape 12"/>
          <p:cNvCxnSpPr>
            <a:stCxn id="11" idx="3"/>
          </p:cNvCxnSpPr>
          <p:nvPr/>
        </p:nvCxnSpPr>
        <p:spPr>
          <a:xfrm>
            <a:off x="4643438" y="3250405"/>
            <a:ext cx="285752" cy="1107289"/>
          </a:xfrm>
          <a:prstGeom prst="bentConnector2">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11" idx="0"/>
          </p:cNvCxnSpPr>
          <p:nvPr/>
        </p:nvCxnSpPr>
        <p:spPr>
          <a:xfrm rot="5400000">
            <a:off x="3000364" y="2285992"/>
            <a:ext cx="714380" cy="1588"/>
          </a:xfrm>
          <a:prstGeom prst="bentConnector3">
            <a:avLst>
              <a:gd name="adj1" fmla="val 50000"/>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572133" y="1785926"/>
            <a:ext cx="3000396" cy="1200329"/>
          </a:xfrm>
          <a:prstGeom prst="rect">
            <a:avLst/>
          </a:prstGeom>
        </p:spPr>
        <p:txBody>
          <a:bodyPr wrap="square">
            <a:spAutoFit/>
          </a:bodyPr>
          <a:lstStyle/>
          <a:p>
            <a:pPr algn="ctr" fontAlgn="b"/>
            <a:r>
              <a:rPr lang="en-GB" b="1" dirty="0" smtClean="0">
                <a:solidFill>
                  <a:srgbClr val="FF0000"/>
                </a:solidFill>
                <a:latin typeface="Arial"/>
              </a:rPr>
              <a:t>Let’s assume that the country has </a:t>
            </a:r>
            <a:br>
              <a:rPr lang="en-GB" b="1" dirty="0" smtClean="0">
                <a:solidFill>
                  <a:srgbClr val="FF0000"/>
                </a:solidFill>
                <a:latin typeface="Arial"/>
              </a:rPr>
            </a:br>
            <a:r>
              <a:rPr lang="en-GB" b="1" dirty="0" smtClean="0">
                <a:solidFill>
                  <a:srgbClr val="FF0000"/>
                </a:solidFill>
                <a:latin typeface="Arial"/>
              </a:rPr>
              <a:t>a Bad Rate of 5%</a:t>
            </a:r>
            <a:endParaRPr lang="en-GB" b="1" dirty="0">
              <a:solidFill>
                <a:srgbClr val="FF0000"/>
              </a:solidFill>
              <a:latin typeface="Arial"/>
            </a:endParaRPr>
          </a:p>
        </p:txBody>
      </p:sp>
      <p:sp>
        <p:nvSpPr>
          <p:cNvPr id="28" name="Rounded Rectangle 27"/>
          <p:cNvSpPr/>
          <p:nvPr/>
        </p:nvSpPr>
        <p:spPr>
          <a:xfrm>
            <a:off x="285720" y="5286388"/>
            <a:ext cx="1571636" cy="857256"/>
          </a:xfrm>
          <a:prstGeom prst="roundRect">
            <a:avLst/>
          </a:prstGeom>
          <a:solidFill>
            <a:schemeClr val="accent1">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ACCEPTS:</a:t>
            </a:r>
            <a:br>
              <a:rPr lang="en-GB" sz="1200" dirty="0" smtClean="0">
                <a:solidFill>
                  <a:schemeClr val="tx1"/>
                </a:solidFill>
              </a:rPr>
            </a:br>
            <a:r>
              <a:rPr lang="en-GB" sz="1200" dirty="0" smtClean="0">
                <a:solidFill>
                  <a:schemeClr val="tx1"/>
                </a:solidFill>
              </a:rPr>
              <a:t>GOODS</a:t>
            </a:r>
          </a:p>
          <a:p>
            <a:pPr algn="ctr"/>
            <a:r>
              <a:rPr lang="en-GB" sz="1200" dirty="0" smtClean="0">
                <a:solidFill>
                  <a:schemeClr val="tx1"/>
                </a:solidFill>
              </a:rPr>
              <a:t>950</a:t>
            </a:r>
            <a:endParaRPr lang="en-GB" sz="1200" dirty="0">
              <a:solidFill>
                <a:schemeClr val="tx1"/>
              </a:solidFill>
            </a:endParaRPr>
          </a:p>
        </p:txBody>
      </p:sp>
      <p:cxnSp>
        <p:nvCxnSpPr>
          <p:cNvPr id="29" name="Shape 28"/>
          <p:cNvCxnSpPr>
            <a:stCxn id="9" idx="2"/>
            <a:endCxn id="28" idx="0"/>
          </p:cNvCxnSpPr>
          <p:nvPr/>
        </p:nvCxnSpPr>
        <p:spPr>
          <a:xfrm rot="5400000">
            <a:off x="1071538" y="4786322"/>
            <a:ext cx="500066" cy="500066"/>
          </a:xfrm>
          <a:prstGeom prst="bentConnector3">
            <a:avLst>
              <a:gd name="adj1" fmla="val 50000"/>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285984" y="5286388"/>
            <a:ext cx="1571636" cy="857256"/>
          </a:xfrm>
          <a:prstGeom prst="roundRect">
            <a:avLst/>
          </a:prstGeom>
          <a:gradFill flip="none" rotWithShape="1">
            <a:gsLst>
              <a:gs pos="0">
                <a:srgbClr val="FF0000"/>
              </a:gs>
              <a:gs pos="50000">
                <a:schemeClr val="accent1">
                  <a:tint val="44500"/>
                  <a:satMod val="160000"/>
                </a:schemeClr>
              </a:gs>
              <a:gs pos="100000">
                <a:schemeClr val="accent1">
                  <a:tint val="23500"/>
                  <a:satMod val="160000"/>
                </a:schemeClr>
              </a:gs>
            </a:gsLst>
            <a:lin ang="1620000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ACCEPTS:</a:t>
            </a:r>
            <a:br>
              <a:rPr lang="en-GB" sz="1200" dirty="0" smtClean="0">
                <a:solidFill>
                  <a:schemeClr val="tx1"/>
                </a:solidFill>
              </a:rPr>
            </a:br>
            <a:r>
              <a:rPr lang="en-GB" sz="1200" dirty="0" smtClean="0">
                <a:solidFill>
                  <a:schemeClr val="tx1"/>
                </a:solidFill>
              </a:rPr>
              <a:t>BADS</a:t>
            </a:r>
          </a:p>
          <a:p>
            <a:pPr algn="ctr"/>
            <a:r>
              <a:rPr lang="en-GB" sz="1200" dirty="0" smtClean="0">
                <a:solidFill>
                  <a:schemeClr val="tx1"/>
                </a:solidFill>
              </a:rPr>
              <a:t>50</a:t>
            </a:r>
            <a:endParaRPr lang="en-GB" sz="1200" dirty="0">
              <a:solidFill>
                <a:schemeClr val="tx1"/>
              </a:solidFill>
            </a:endParaRPr>
          </a:p>
        </p:txBody>
      </p:sp>
      <p:cxnSp>
        <p:nvCxnSpPr>
          <p:cNvPr id="31" name="Shape 30"/>
          <p:cNvCxnSpPr>
            <a:stCxn id="9" idx="2"/>
            <a:endCxn id="30" idx="0"/>
          </p:cNvCxnSpPr>
          <p:nvPr/>
        </p:nvCxnSpPr>
        <p:spPr>
          <a:xfrm rot="16200000" flipH="1">
            <a:off x="2071670" y="4286256"/>
            <a:ext cx="500066" cy="1500198"/>
          </a:xfrm>
          <a:prstGeom prst="bentConnector3">
            <a:avLst>
              <a:gd name="adj1" fmla="val 50000"/>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000496" y="5157629"/>
            <a:ext cx="5065810" cy="1200329"/>
          </a:xfrm>
          <a:prstGeom prst="rect">
            <a:avLst/>
          </a:prstGeom>
        </p:spPr>
        <p:txBody>
          <a:bodyPr wrap="none">
            <a:spAutoFit/>
          </a:bodyPr>
          <a:lstStyle/>
          <a:p>
            <a:r>
              <a:rPr lang="en-GB" sz="1800" dirty="0" smtClean="0"/>
              <a:t>Profit on Good: 50€ x 950 = 47500€</a:t>
            </a:r>
          </a:p>
          <a:p>
            <a:r>
              <a:rPr lang="en-GB" sz="1800" dirty="0" smtClean="0"/>
              <a:t>Loss on </a:t>
            </a:r>
            <a:r>
              <a:rPr lang="en-GB" sz="1800" dirty="0" err="1" smtClean="0"/>
              <a:t>Bads</a:t>
            </a:r>
            <a:r>
              <a:rPr lang="en-GB" sz="1800" dirty="0" smtClean="0"/>
              <a:t>: 1200€ x  50 = 60000€</a:t>
            </a:r>
          </a:p>
          <a:p>
            <a:r>
              <a:rPr lang="en-GB" sz="1800" dirty="0" smtClean="0"/>
              <a:t>Net Profit (-Loss)        =</a:t>
            </a:r>
            <a:r>
              <a:rPr lang="en-GB" sz="1800" b="1" dirty="0" smtClean="0">
                <a:solidFill>
                  <a:srgbClr val="FF0000"/>
                </a:solidFill>
              </a:rPr>
              <a:t>-12500€</a:t>
            </a:r>
          </a:p>
          <a:p>
            <a:endParaRPr lang="en-GB" sz="1800" dirty="0"/>
          </a:p>
        </p:txBody>
      </p:sp>
      <p:sp>
        <p:nvSpPr>
          <p:cNvPr id="35" name="Rectangle 34"/>
          <p:cNvSpPr/>
          <p:nvPr/>
        </p:nvSpPr>
        <p:spPr>
          <a:xfrm>
            <a:off x="4772890" y="4324657"/>
            <a:ext cx="370614" cy="461665"/>
          </a:xfrm>
          <a:prstGeom prst="rect">
            <a:avLst/>
          </a:prstGeom>
        </p:spPr>
        <p:txBody>
          <a:bodyPr wrap="none">
            <a:spAutoFit/>
          </a:bodyPr>
          <a:lstStyle/>
          <a:p>
            <a:r>
              <a:rPr lang="en-GB" dirty="0" smtClean="0"/>
              <a:t>0</a:t>
            </a:r>
            <a:endParaRPr lang="en-GB" dirty="0"/>
          </a:p>
        </p:txBody>
      </p:sp>
      <p:sp>
        <p:nvSpPr>
          <p:cNvPr id="36" name="TextBox 35"/>
          <p:cNvSpPr txBox="1"/>
          <p:nvPr/>
        </p:nvSpPr>
        <p:spPr>
          <a:xfrm>
            <a:off x="4236084" y="6143644"/>
            <a:ext cx="3735318"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sz="2000" dirty="0" smtClean="0"/>
              <a:t>So we need a way to improve this!</a:t>
            </a:r>
            <a:endParaRPr lang="en-GB" sz="2000" dirty="0"/>
          </a:p>
        </p:txBody>
      </p:sp>
      <p:pic>
        <p:nvPicPr>
          <p:cNvPr id="20"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p:cNvSpPr>
            <a:spLocks noGrp="1" noChangeArrowheads="1"/>
          </p:cNvSpPr>
          <p:nvPr>
            <p:ph type="sldNum" sz="quarter" idx="10"/>
          </p:nvPr>
        </p:nvSpPr>
        <p:spPr bwMode="auto">
          <a:xfrm>
            <a:off x="183261" y="6367011"/>
            <a:ext cx="743900" cy="414676"/>
          </a:xfrm>
          <a:noFill/>
          <a:ln>
            <a:miter lim="800000"/>
            <a:headEnd/>
            <a:tailEnd/>
          </a:ln>
        </p:spPr>
        <p:txBody>
          <a:bodyPr vert="horz" wrap="square" lIns="80147" tIns="40074" rIns="80147" bIns="40074" numCol="1" anchor="t" anchorCtr="0" compatLnSpc="1">
            <a:prstTxWarp prst="textNoShape">
              <a:avLst/>
            </a:prstTxWarp>
          </a:bodyPr>
          <a:lstStyle/>
          <a:p>
            <a:fld id="{AAA8212A-7D4D-49F5-BBAA-11050AFCCA3C}" type="slidenum">
              <a:rPr lang="es-ES_tradnl" sz="1100" smtClean="0">
                <a:latin typeface="Arial" pitchFamily="34" charset="0"/>
              </a:rPr>
              <a:pPr/>
              <a:t>16</a:t>
            </a:fld>
            <a:endParaRPr lang="es-ES_tradnl" sz="1100" dirty="0" smtClean="0">
              <a:latin typeface="Arial" pitchFamily="34" charset="0"/>
            </a:endParaRPr>
          </a:p>
        </p:txBody>
      </p:sp>
      <p:sp>
        <p:nvSpPr>
          <p:cNvPr id="9" name="Rectangle 3"/>
          <p:cNvSpPr txBox="1">
            <a:spLocks noChangeArrowheads="1"/>
          </p:cNvSpPr>
          <p:nvPr/>
        </p:nvSpPr>
        <p:spPr bwMode="auto">
          <a:xfrm>
            <a:off x="304800" y="2286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GB" kern="0" dirty="0" smtClean="0">
                <a:latin typeface="Arial" pitchFamily="34" charset="0"/>
              </a:rPr>
              <a:t>We could use age to improve decision by calculating profit by ranges...</a:t>
            </a:r>
            <a:endParaRPr kumimoji="0" lang="en-GB" sz="2400" b="0" i="0" u="none" strike="noStrike" kern="0" cap="none" spc="0" normalizeH="0" baseline="0" noProof="0" dirty="0" smtClean="0">
              <a:ln>
                <a:noFill/>
              </a:ln>
              <a:effectLst/>
              <a:uLnTx/>
              <a:uFillTx/>
              <a:latin typeface="Arial" pitchFamily="34" charset="0"/>
            </a:endParaRPr>
          </a:p>
        </p:txBody>
      </p:sp>
      <p:sp>
        <p:nvSpPr>
          <p:cNvPr id="13" name="Rectangle 12"/>
          <p:cNvSpPr/>
          <p:nvPr/>
        </p:nvSpPr>
        <p:spPr>
          <a:xfrm>
            <a:off x="1214414" y="1447372"/>
            <a:ext cx="6715172" cy="3385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sz="1600" dirty="0" smtClean="0">
                <a:hlinkClick r:id="rId2"/>
              </a:rPr>
              <a:t>https://dl.dropboxusercontent.com/u/28535341/BadRate_ODDS_WoE_IV.xlsx</a:t>
            </a:r>
            <a:r>
              <a:rPr lang="en-GB" sz="1600" dirty="0" smtClean="0"/>
              <a:t> </a:t>
            </a:r>
            <a:endParaRPr lang="en-GB" sz="1600" dirty="0"/>
          </a:p>
        </p:txBody>
      </p:sp>
      <p:graphicFrame>
        <p:nvGraphicFramePr>
          <p:cNvPr id="14" name="Table 13"/>
          <p:cNvGraphicFramePr>
            <a:graphicFrameLocks noGrp="1"/>
          </p:cNvGraphicFramePr>
          <p:nvPr/>
        </p:nvGraphicFramePr>
        <p:xfrm>
          <a:off x="357157" y="2071679"/>
          <a:ext cx="7429552" cy="2357454"/>
        </p:xfrm>
        <a:graphic>
          <a:graphicData uri="http://schemas.openxmlformats.org/drawingml/2006/table">
            <a:tbl>
              <a:tblPr/>
              <a:tblGrid>
                <a:gridCol w="2603471"/>
                <a:gridCol w="1131708"/>
                <a:gridCol w="905911"/>
                <a:gridCol w="1044652"/>
                <a:gridCol w="805253"/>
                <a:gridCol w="938557"/>
              </a:tblGrid>
              <a:tr h="340344">
                <a:tc>
                  <a:txBody>
                    <a:bodyPr/>
                    <a:lstStyle/>
                    <a:p>
                      <a:pPr algn="l" rtl="0" fontAlgn="ctr"/>
                      <a:r>
                        <a:rPr lang="en-GB" sz="1600" b="1" i="0" u="none" strike="noStrike" dirty="0">
                          <a:solidFill>
                            <a:srgbClr val="FFFFFF"/>
                          </a:solidFill>
                          <a:latin typeface="Arial"/>
                        </a:rPr>
                        <a:t>Age </a:t>
                      </a:r>
                    </a:p>
                  </a:txBody>
                  <a:tcPr marL="6704" marR="6704" marT="67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600" b="1" i="0" u="none" strike="noStrike">
                          <a:solidFill>
                            <a:srgbClr val="FFFFFF"/>
                          </a:solidFill>
                          <a:latin typeface="Arial"/>
                        </a:rPr>
                        <a:t>#bads </a:t>
                      </a:r>
                    </a:p>
                  </a:txBody>
                  <a:tcPr marL="6704" marR="6704" marT="670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600" b="1" i="0" u="none" strike="noStrike">
                          <a:solidFill>
                            <a:srgbClr val="FFFFFF"/>
                          </a:solidFill>
                          <a:latin typeface="Arial"/>
                        </a:rPr>
                        <a:t>#goods </a:t>
                      </a:r>
                    </a:p>
                  </a:txBody>
                  <a:tcPr marL="6704" marR="6704" marT="670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600" b="1" i="0" u="none" strike="noStrike">
                          <a:solidFill>
                            <a:srgbClr val="FFFFFF"/>
                          </a:solidFill>
                          <a:latin typeface="Arial"/>
                        </a:rPr>
                        <a:t>Bad Rate </a:t>
                      </a:r>
                    </a:p>
                  </a:txBody>
                  <a:tcPr marL="6704" marR="6704" marT="670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600" b="1" i="0" u="none" strike="noStrike">
                          <a:solidFill>
                            <a:srgbClr val="FFFFFF"/>
                          </a:solidFill>
                          <a:latin typeface="Arial"/>
                        </a:rPr>
                        <a:t>ODDS </a:t>
                      </a: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200" b="1" i="0" u="none" strike="noStrike" dirty="0">
                          <a:solidFill>
                            <a:srgbClr val="FFFFFF"/>
                          </a:solidFill>
                          <a:latin typeface="Arial"/>
                        </a:rPr>
                        <a:t>Profit(loss)</a:t>
                      </a:r>
                      <a:endParaRPr lang="en-GB" sz="1400" b="1" i="0" u="none" strike="noStrike" dirty="0">
                        <a:solidFill>
                          <a:srgbClr val="FFFFFF"/>
                        </a:solidFill>
                        <a:latin typeface="Arial"/>
                      </a:endParaRP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r>
              <a:tr h="340344">
                <a:tc>
                  <a:txBody>
                    <a:bodyPr/>
                    <a:lstStyle/>
                    <a:p>
                      <a:pPr algn="l" rtl="0" fontAlgn="b"/>
                      <a:r>
                        <a:rPr lang="en-GB" sz="1600" b="1" i="0" u="none" strike="noStrike">
                          <a:solidFill>
                            <a:srgbClr val="FFFFFF"/>
                          </a:solidFill>
                          <a:latin typeface="Arial"/>
                        </a:rPr>
                        <a:t>18 - 26 years old </a:t>
                      </a: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2060"/>
                    </a:solidFill>
                  </a:tcPr>
                </a:tc>
                <a:tc>
                  <a:txBody>
                    <a:bodyPr/>
                    <a:lstStyle/>
                    <a:p>
                      <a:pPr algn="ctr" rtl="0" fontAlgn="b"/>
                      <a:r>
                        <a:rPr lang="en-GB" sz="1600" b="0" i="0" u="none" strike="noStrike">
                          <a:solidFill>
                            <a:srgbClr val="000000"/>
                          </a:solidFill>
                          <a:latin typeface="Arial"/>
                        </a:rPr>
                        <a:t>49</a:t>
                      </a:r>
                    </a:p>
                  </a:txBody>
                  <a:tcPr marL="6704" marR="6704" marT="6704"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GB" sz="1600" b="0" i="0" u="none" strike="noStrike">
                          <a:solidFill>
                            <a:srgbClr val="000000"/>
                          </a:solidFill>
                          <a:latin typeface="Arial"/>
                        </a:rPr>
                        <a:t>779</a:t>
                      </a:r>
                    </a:p>
                  </a:txBody>
                  <a:tcPr marL="6704" marR="6704" marT="6704"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600" b="0" i="0" u="none" strike="noStrike">
                          <a:solidFill>
                            <a:srgbClr val="000000"/>
                          </a:solidFill>
                          <a:latin typeface="Arial"/>
                        </a:rPr>
                        <a:t>5.92%</a:t>
                      </a:r>
                    </a:p>
                  </a:txBody>
                  <a:tcPr marL="6704" marR="6704" marT="6704"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600" b="0" i="0" u="none" strike="noStrike">
                          <a:solidFill>
                            <a:srgbClr val="000000"/>
                          </a:solidFill>
                          <a:latin typeface="Arial"/>
                        </a:rPr>
                        <a:t>15.90</a:t>
                      </a:r>
                    </a:p>
                  </a:txBody>
                  <a:tcPr marL="6704" marR="6704" marT="6704"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600" b="0" i="0" u="none" strike="noStrike">
                          <a:solidFill>
                            <a:srgbClr val="000000"/>
                          </a:solidFill>
                          <a:latin typeface="Arial"/>
                        </a:rPr>
                        <a:t>-405.10</a:t>
                      </a:r>
                    </a:p>
                  </a:txBody>
                  <a:tcPr marL="6704" marR="6704" marT="6704"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r>
              <a:tr h="327824">
                <a:tc>
                  <a:txBody>
                    <a:bodyPr/>
                    <a:lstStyle/>
                    <a:p>
                      <a:pPr algn="l" rtl="0" fontAlgn="b"/>
                      <a:r>
                        <a:rPr lang="en-GB" sz="1600" b="1" i="0" u="none" strike="noStrike">
                          <a:solidFill>
                            <a:srgbClr val="FFFFFF"/>
                          </a:solidFill>
                          <a:latin typeface="Arial"/>
                        </a:rPr>
                        <a:t>27 - 47 years old </a:t>
                      </a: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600" b="0" i="0" u="none" strike="noStrike">
                          <a:solidFill>
                            <a:srgbClr val="000000"/>
                          </a:solidFill>
                          <a:latin typeface="Arial"/>
                        </a:rPr>
                        <a:t>339</a:t>
                      </a:r>
                    </a:p>
                  </a:txBody>
                  <a:tcPr marL="6704" marR="6704" marT="670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b"/>
                      <a:r>
                        <a:rPr lang="en-GB" sz="1600" b="0" i="0" u="none" strike="noStrike">
                          <a:solidFill>
                            <a:srgbClr val="000000"/>
                          </a:solidFill>
                          <a:latin typeface="Arial"/>
                        </a:rPr>
                        <a:t>7616</a:t>
                      </a:r>
                    </a:p>
                  </a:txBody>
                  <a:tcPr marL="6704" marR="6704" marT="6704" marB="0" anchor="b">
                    <a:lnL>
                      <a:noFill/>
                    </a:lnL>
                    <a:lnR>
                      <a:noFill/>
                    </a:lnR>
                    <a:lnT>
                      <a:noFill/>
                    </a:lnT>
                    <a:lnB>
                      <a:noFill/>
                    </a:lnB>
                  </a:tcPr>
                </a:tc>
                <a:tc>
                  <a:txBody>
                    <a:bodyPr/>
                    <a:lstStyle/>
                    <a:p>
                      <a:pPr algn="r" fontAlgn="b"/>
                      <a:r>
                        <a:rPr lang="en-GB" sz="1600" b="0" i="0" u="none" strike="noStrike" dirty="0">
                          <a:solidFill>
                            <a:srgbClr val="000000"/>
                          </a:solidFill>
                          <a:latin typeface="Arial"/>
                        </a:rPr>
                        <a:t>4.26%</a:t>
                      </a:r>
                    </a:p>
                  </a:txBody>
                  <a:tcPr marL="6704" marR="6704" marT="6704" marB="0" anchor="b">
                    <a:lnL>
                      <a:noFill/>
                    </a:lnL>
                    <a:lnR>
                      <a:noFill/>
                    </a:lnR>
                    <a:lnT>
                      <a:noFill/>
                    </a:lnT>
                    <a:lnB>
                      <a:noFill/>
                    </a:lnB>
                  </a:tcPr>
                </a:tc>
                <a:tc>
                  <a:txBody>
                    <a:bodyPr/>
                    <a:lstStyle/>
                    <a:p>
                      <a:pPr algn="r" fontAlgn="b"/>
                      <a:r>
                        <a:rPr lang="en-GB" sz="1600" b="0" i="0" u="none" strike="noStrike">
                          <a:solidFill>
                            <a:srgbClr val="000000"/>
                          </a:solidFill>
                          <a:latin typeface="Arial"/>
                        </a:rPr>
                        <a:t>22.47</a:t>
                      </a:r>
                    </a:p>
                  </a:txBody>
                  <a:tcPr marL="6704" marR="6704" marT="6704" marB="0" anchor="b">
                    <a:lnL>
                      <a:noFill/>
                    </a:lnL>
                    <a:lnR>
                      <a:noFill/>
                    </a:lnR>
                    <a:lnT>
                      <a:noFill/>
                    </a:lnT>
                    <a:lnB>
                      <a:noFill/>
                    </a:lnB>
                  </a:tcPr>
                </a:tc>
                <a:tc>
                  <a:txBody>
                    <a:bodyPr/>
                    <a:lstStyle/>
                    <a:p>
                      <a:pPr algn="r" fontAlgn="b"/>
                      <a:r>
                        <a:rPr lang="en-GB" sz="1600" b="0" i="0" u="none" strike="noStrike">
                          <a:solidFill>
                            <a:srgbClr val="000000"/>
                          </a:solidFill>
                          <a:latin typeface="Arial"/>
                        </a:rPr>
                        <a:t>-76.70</a:t>
                      </a:r>
                    </a:p>
                  </a:txBody>
                  <a:tcPr marL="6704" marR="6704" marT="6704" marB="0" anchor="b">
                    <a:lnL>
                      <a:noFill/>
                    </a:lnL>
                    <a:lnR>
                      <a:noFill/>
                    </a:lnR>
                    <a:lnT>
                      <a:noFill/>
                    </a:lnT>
                    <a:lnB>
                      <a:noFill/>
                    </a:lnB>
                  </a:tcPr>
                </a:tc>
              </a:tr>
              <a:tr h="327824">
                <a:tc>
                  <a:txBody>
                    <a:bodyPr/>
                    <a:lstStyle/>
                    <a:p>
                      <a:pPr algn="l" rtl="0" fontAlgn="b"/>
                      <a:r>
                        <a:rPr lang="en-GB" sz="1600" b="1" i="0" u="none" strike="noStrike">
                          <a:solidFill>
                            <a:srgbClr val="FFFFFF"/>
                          </a:solidFill>
                          <a:latin typeface="Arial"/>
                        </a:rPr>
                        <a:t>48 - 60 years old </a:t>
                      </a: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600" b="0" i="0" u="none" strike="noStrike">
                          <a:solidFill>
                            <a:srgbClr val="000000"/>
                          </a:solidFill>
                          <a:latin typeface="Arial"/>
                        </a:rPr>
                        <a:t>127</a:t>
                      </a:r>
                    </a:p>
                  </a:txBody>
                  <a:tcPr marL="6704" marR="6704" marT="6704" marB="0" anchor="b">
                    <a:lnL w="63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rtl="0" fontAlgn="b"/>
                      <a:r>
                        <a:rPr lang="en-GB" sz="1600" b="0" i="0" u="none" strike="noStrike">
                          <a:solidFill>
                            <a:srgbClr val="000000"/>
                          </a:solidFill>
                          <a:latin typeface="Arial"/>
                        </a:rPr>
                        <a:t>3741</a:t>
                      </a:r>
                    </a:p>
                  </a:txBody>
                  <a:tcPr marL="6704" marR="6704" marT="6704" marB="0" anchor="b">
                    <a:lnL>
                      <a:noFill/>
                    </a:lnL>
                    <a:lnR>
                      <a:noFill/>
                    </a:lnR>
                    <a:lnT>
                      <a:noFill/>
                    </a:lnT>
                    <a:lnB>
                      <a:noFill/>
                    </a:lnB>
                    <a:solidFill>
                      <a:srgbClr val="D8D8D8"/>
                    </a:solidFill>
                  </a:tcPr>
                </a:tc>
                <a:tc>
                  <a:txBody>
                    <a:bodyPr/>
                    <a:lstStyle/>
                    <a:p>
                      <a:pPr algn="r" fontAlgn="b"/>
                      <a:r>
                        <a:rPr lang="en-GB" sz="1600" b="0" i="0" u="none" strike="noStrike">
                          <a:solidFill>
                            <a:srgbClr val="000000"/>
                          </a:solidFill>
                          <a:latin typeface="Arial"/>
                        </a:rPr>
                        <a:t>3.28%</a:t>
                      </a:r>
                    </a:p>
                  </a:txBody>
                  <a:tcPr marL="6704" marR="6704" marT="6704" marB="0" anchor="b">
                    <a:lnL>
                      <a:noFill/>
                    </a:lnL>
                    <a:lnR>
                      <a:noFill/>
                    </a:lnR>
                    <a:lnT>
                      <a:noFill/>
                    </a:lnT>
                    <a:lnB>
                      <a:noFill/>
                    </a:lnB>
                    <a:solidFill>
                      <a:srgbClr val="D8D8D8"/>
                    </a:solidFill>
                  </a:tcPr>
                </a:tc>
                <a:tc>
                  <a:txBody>
                    <a:bodyPr/>
                    <a:lstStyle/>
                    <a:p>
                      <a:pPr algn="r" fontAlgn="b"/>
                      <a:r>
                        <a:rPr lang="en-GB" sz="1600" b="0" i="0" u="none" strike="noStrike">
                          <a:solidFill>
                            <a:srgbClr val="000000"/>
                          </a:solidFill>
                          <a:latin typeface="Arial"/>
                        </a:rPr>
                        <a:t>29.46</a:t>
                      </a:r>
                    </a:p>
                  </a:txBody>
                  <a:tcPr marL="6704" marR="6704" marT="6704" marB="0" anchor="b">
                    <a:lnL>
                      <a:noFill/>
                    </a:lnL>
                    <a:lnR>
                      <a:noFill/>
                    </a:lnR>
                    <a:lnT>
                      <a:noFill/>
                    </a:lnT>
                    <a:lnB>
                      <a:noFill/>
                    </a:lnB>
                    <a:solidFill>
                      <a:srgbClr val="D8D8D8"/>
                    </a:solidFill>
                  </a:tcPr>
                </a:tc>
                <a:tc>
                  <a:txBody>
                    <a:bodyPr/>
                    <a:lstStyle/>
                    <a:p>
                      <a:pPr algn="r" fontAlgn="b"/>
                      <a:r>
                        <a:rPr lang="en-GB" sz="1600" b="0" i="0" u="none" strike="noStrike">
                          <a:solidFill>
                            <a:srgbClr val="000000"/>
                          </a:solidFill>
                          <a:latin typeface="Arial"/>
                        </a:rPr>
                        <a:t>272.83</a:t>
                      </a:r>
                    </a:p>
                  </a:txBody>
                  <a:tcPr marL="6704" marR="6704" marT="6704" marB="0" anchor="b">
                    <a:lnL>
                      <a:noFill/>
                    </a:lnL>
                    <a:lnR>
                      <a:noFill/>
                    </a:lnR>
                    <a:lnT>
                      <a:noFill/>
                    </a:lnT>
                    <a:lnB>
                      <a:noFill/>
                    </a:lnB>
                    <a:solidFill>
                      <a:srgbClr val="D8D8D8"/>
                    </a:solidFill>
                  </a:tcPr>
                </a:tc>
              </a:tr>
              <a:tr h="327824">
                <a:tc>
                  <a:txBody>
                    <a:bodyPr/>
                    <a:lstStyle/>
                    <a:p>
                      <a:pPr algn="l" rtl="0" fontAlgn="b"/>
                      <a:r>
                        <a:rPr lang="en-GB" sz="1600" b="1" i="0" u="none" strike="noStrike">
                          <a:solidFill>
                            <a:srgbClr val="FFFFFF"/>
                          </a:solidFill>
                          <a:latin typeface="Arial"/>
                        </a:rPr>
                        <a:t>60+ years old </a:t>
                      </a: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600" b="0" i="0" u="none" strike="noStrike">
                          <a:solidFill>
                            <a:srgbClr val="000000"/>
                          </a:solidFill>
                          <a:latin typeface="Arial"/>
                        </a:rPr>
                        <a:t>54</a:t>
                      </a:r>
                    </a:p>
                  </a:txBody>
                  <a:tcPr marL="6704" marR="6704" marT="670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b"/>
                      <a:r>
                        <a:rPr lang="en-GB" sz="1600" b="0" i="0" u="none" strike="noStrike">
                          <a:solidFill>
                            <a:srgbClr val="000000"/>
                          </a:solidFill>
                          <a:latin typeface="Arial"/>
                        </a:rPr>
                        <a:t>3028</a:t>
                      </a:r>
                    </a:p>
                  </a:txBody>
                  <a:tcPr marL="6704" marR="6704" marT="6704" marB="0" anchor="b">
                    <a:lnL>
                      <a:noFill/>
                    </a:lnL>
                    <a:lnR>
                      <a:noFill/>
                    </a:lnR>
                    <a:lnT>
                      <a:noFill/>
                    </a:lnT>
                    <a:lnB>
                      <a:noFill/>
                    </a:lnB>
                  </a:tcPr>
                </a:tc>
                <a:tc>
                  <a:txBody>
                    <a:bodyPr/>
                    <a:lstStyle/>
                    <a:p>
                      <a:pPr algn="r" fontAlgn="b"/>
                      <a:r>
                        <a:rPr lang="en-GB" sz="1600" b="0" i="0" u="none" strike="noStrike">
                          <a:solidFill>
                            <a:srgbClr val="000000"/>
                          </a:solidFill>
                          <a:latin typeface="Arial"/>
                        </a:rPr>
                        <a:t>1.75%</a:t>
                      </a:r>
                    </a:p>
                  </a:txBody>
                  <a:tcPr marL="6704" marR="6704" marT="6704" marB="0" anchor="b">
                    <a:lnL>
                      <a:noFill/>
                    </a:lnL>
                    <a:lnR>
                      <a:noFill/>
                    </a:lnR>
                    <a:lnT>
                      <a:noFill/>
                    </a:lnT>
                    <a:lnB>
                      <a:noFill/>
                    </a:lnB>
                  </a:tcPr>
                </a:tc>
                <a:tc>
                  <a:txBody>
                    <a:bodyPr/>
                    <a:lstStyle/>
                    <a:p>
                      <a:pPr algn="r" fontAlgn="b"/>
                      <a:r>
                        <a:rPr lang="en-GB" sz="1600" b="0" i="0" u="none" strike="noStrike">
                          <a:solidFill>
                            <a:srgbClr val="000000"/>
                          </a:solidFill>
                          <a:latin typeface="Arial"/>
                        </a:rPr>
                        <a:t>56.07</a:t>
                      </a:r>
                    </a:p>
                  </a:txBody>
                  <a:tcPr marL="6704" marR="6704" marT="6704" marB="0" anchor="b">
                    <a:lnL>
                      <a:noFill/>
                    </a:lnL>
                    <a:lnR>
                      <a:noFill/>
                    </a:lnR>
                    <a:lnT>
                      <a:noFill/>
                    </a:lnT>
                    <a:lnB>
                      <a:noFill/>
                    </a:lnB>
                  </a:tcPr>
                </a:tc>
                <a:tc>
                  <a:txBody>
                    <a:bodyPr/>
                    <a:lstStyle/>
                    <a:p>
                      <a:pPr algn="r" fontAlgn="b"/>
                      <a:r>
                        <a:rPr lang="en-GB" sz="1600" b="0" i="0" u="none" strike="noStrike">
                          <a:solidFill>
                            <a:srgbClr val="000000"/>
                          </a:solidFill>
                          <a:latin typeface="Arial"/>
                        </a:rPr>
                        <a:t>1603.70</a:t>
                      </a:r>
                    </a:p>
                  </a:txBody>
                  <a:tcPr marL="6704" marR="6704" marT="6704" marB="0" anchor="b">
                    <a:lnL>
                      <a:noFill/>
                    </a:lnL>
                    <a:lnR>
                      <a:noFill/>
                    </a:lnR>
                    <a:lnT>
                      <a:noFill/>
                    </a:lnT>
                    <a:lnB>
                      <a:noFill/>
                    </a:lnB>
                  </a:tcPr>
                </a:tc>
              </a:tr>
              <a:tr h="340344">
                <a:tc>
                  <a:txBody>
                    <a:bodyPr/>
                    <a:lstStyle/>
                    <a:p>
                      <a:pPr algn="l" rtl="0" fontAlgn="b"/>
                      <a:r>
                        <a:rPr lang="en-GB" sz="1600" b="1" i="0" u="none" strike="noStrike">
                          <a:solidFill>
                            <a:srgbClr val="FFFFFF"/>
                          </a:solidFill>
                          <a:latin typeface="Arial"/>
                        </a:rPr>
                        <a:t>Missing </a:t>
                      </a: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600" b="0" i="0" u="none" strike="noStrike">
                          <a:solidFill>
                            <a:srgbClr val="000000"/>
                          </a:solidFill>
                          <a:latin typeface="Arial"/>
                        </a:rPr>
                        <a:t>6</a:t>
                      </a:r>
                    </a:p>
                  </a:txBody>
                  <a:tcPr marL="6704" marR="6704" marT="6704"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8D8D8"/>
                    </a:solidFill>
                  </a:tcPr>
                </a:tc>
                <a:tc>
                  <a:txBody>
                    <a:bodyPr/>
                    <a:lstStyle/>
                    <a:p>
                      <a:pPr algn="ctr" rtl="0" fontAlgn="b"/>
                      <a:r>
                        <a:rPr lang="en-GB" sz="1600" b="0" i="0" u="none" strike="noStrike">
                          <a:solidFill>
                            <a:srgbClr val="000000"/>
                          </a:solidFill>
                          <a:latin typeface="Arial"/>
                        </a:rPr>
                        <a:t>45</a:t>
                      </a:r>
                    </a:p>
                  </a:txBody>
                  <a:tcPr marL="6704" marR="6704" marT="6704" marB="0" anchor="b">
                    <a:lnL>
                      <a:noFill/>
                    </a:lnL>
                    <a:lnR>
                      <a:noFill/>
                    </a:lnR>
                    <a:lnT>
                      <a:noFill/>
                    </a:lnT>
                    <a:lnB w="25400" cap="flat" cmpd="dbl" algn="ctr">
                      <a:solidFill>
                        <a:srgbClr val="000000"/>
                      </a:solidFill>
                      <a:prstDash val="solid"/>
                      <a:round/>
                      <a:headEnd type="none" w="med" len="med"/>
                      <a:tailEnd type="none" w="med" len="med"/>
                    </a:lnB>
                    <a:solidFill>
                      <a:srgbClr val="D8D8D8"/>
                    </a:solidFill>
                  </a:tcPr>
                </a:tc>
                <a:tc>
                  <a:txBody>
                    <a:bodyPr/>
                    <a:lstStyle/>
                    <a:p>
                      <a:pPr algn="r" fontAlgn="b"/>
                      <a:r>
                        <a:rPr lang="en-GB" sz="1600" b="0" i="0" u="none" strike="noStrike">
                          <a:solidFill>
                            <a:srgbClr val="000000"/>
                          </a:solidFill>
                          <a:latin typeface="Arial"/>
                        </a:rPr>
                        <a:t>11.76%</a:t>
                      </a:r>
                    </a:p>
                  </a:txBody>
                  <a:tcPr marL="6704" marR="6704" marT="6704"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GB" sz="1600" b="0" i="0" u="none" strike="noStrike">
                          <a:solidFill>
                            <a:srgbClr val="000000"/>
                          </a:solidFill>
                          <a:latin typeface="Arial"/>
                        </a:rPr>
                        <a:t>7.50</a:t>
                      </a:r>
                    </a:p>
                  </a:txBody>
                  <a:tcPr marL="6704" marR="6704" marT="6704"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GB" sz="1600" b="0" i="0" u="none" strike="noStrike">
                          <a:solidFill>
                            <a:srgbClr val="000000"/>
                          </a:solidFill>
                          <a:latin typeface="Arial"/>
                        </a:rPr>
                        <a:t>-825.00</a:t>
                      </a:r>
                    </a:p>
                  </a:txBody>
                  <a:tcPr marL="6704" marR="6704" marT="6704"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r>
              <a:tr h="352950">
                <a:tc>
                  <a:txBody>
                    <a:bodyPr/>
                    <a:lstStyle/>
                    <a:p>
                      <a:pPr algn="l" rtl="0" fontAlgn="b"/>
                      <a:r>
                        <a:rPr lang="en-GB" sz="1600" b="1" i="0" u="none" strike="noStrike">
                          <a:solidFill>
                            <a:srgbClr val="FFFFFF"/>
                          </a:solidFill>
                          <a:latin typeface="Arial"/>
                        </a:rPr>
                        <a:t>Total </a:t>
                      </a:r>
                    </a:p>
                  </a:txBody>
                  <a:tcPr marL="6704" marR="6704" marT="6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GB" sz="1600" b="0" i="0" u="none" strike="noStrike">
                          <a:solidFill>
                            <a:srgbClr val="000000"/>
                          </a:solidFill>
                          <a:latin typeface="Arial"/>
                        </a:rPr>
                        <a:t>575</a:t>
                      </a:r>
                    </a:p>
                  </a:txBody>
                  <a:tcPr marL="6704" marR="6704" marT="6704"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ctr" rtl="0" fontAlgn="b"/>
                      <a:r>
                        <a:rPr lang="en-GB" sz="1600" b="0" i="0" u="none" strike="noStrike">
                          <a:solidFill>
                            <a:srgbClr val="000000"/>
                          </a:solidFill>
                          <a:latin typeface="Arial"/>
                        </a:rPr>
                        <a:t>15209</a:t>
                      </a:r>
                    </a:p>
                  </a:txBody>
                  <a:tcPr marL="6704" marR="6704" marT="6704"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l" fontAlgn="b"/>
                      <a:endParaRPr lang="en-GB" sz="1050" b="0" i="0" u="none" strike="noStrike">
                        <a:solidFill>
                          <a:srgbClr val="000000"/>
                        </a:solidFill>
                        <a:latin typeface="Calibri"/>
                      </a:endParaRPr>
                    </a:p>
                  </a:txBody>
                  <a:tcPr marL="6704" marR="6704" marT="670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050" b="0" i="0" u="none" strike="noStrike">
                        <a:solidFill>
                          <a:srgbClr val="000000"/>
                        </a:solidFill>
                        <a:latin typeface="Calibri"/>
                      </a:endParaRPr>
                    </a:p>
                  </a:txBody>
                  <a:tcPr marL="6704" marR="6704" marT="670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050" b="0" i="0" u="none" strike="noStrike" dirty="0">
                        <a:solidFill>
                          <a:srgbClr val="000000"/>
                        </a:solidFill>
                        <a:latin typeface="Calibri"/>
                      </a:endParaRPr>
                    </a:p>
                  </a:txBody>
                  <a:tcPr marL="6704" marR="6704" marT="6704" marB="0" anchor="b">
                    <a:lnL>
                      <a:noFill/>
                    </a:lnL>
                    <a:lnR>
                      <a:noFill/>
                    </a:lnR>
                    <a:lnT w="12700" cap="flat" cmpd="sng" algn="ctr">
                      <a:solidFill>
                        <a:srgbClr val="000000"/>
                      </a:solidFill>
                      <a:prstDash val="solid"/>
                      <a:round/>
                      <a:headEnd type="none" w="med" len="med"/>
                      <a:tailEnd type="none" w="med" len="med"/>
                    </a:lnT>
                    <a:lnB>
                      <a:noFill/>
                    </a:lnB>
                  </a:tcPr>
                </a:tc>
              </a:tr>
            </a:tbl>
          </a:graphicData>
        </a:graphic>
      </p:graphicFrame>
      <p:cxnSp>
        <p:nvCxnSpPr>
          <p:cNvPr id="17" name="Straight Connector 16"/>
          <p:cNvCxnSpPr/>
          <p:nvPr/>
        </p:nvCxnSpPr>
        <p:spPr>
          <a:xfrm>
            <a:off x="0" y="3071810"/>
            <a:ext cx="8572528" cy="1588"/>
          </a:xfrm>
          <a:prstGeom prst="line">
            <a:avLst/>
          </a:prstGeom>
          <a:ln w="34925">
            <a:solidFill>
              <a:schemeClr val="accent2"/>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784602"/>
            <a:ext cx="8572528" cy="1588"/>
          </a:xfrm>
          <a:prstGeom prst="line">
            <a:avLst/>
          </a:prstGeom>
          <a:ln w="34925">
            <a:solidFill>
              <a:schemeClr val="accent2"/>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7858116" y="3143248"/>
            <a:ext cx="1071602" cy="571504"/>
          </a:xfrm>
          <a:prstGeom prst="roundRect">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ACCEPT</a:t>
            </a:r>
            <a:endParaRPr lang="en-GB" sz="1600" dirty="0"/>
          </a:p>
        </p:txBody>
      </p:sp>
      <p:sp>
        <p:nvSpPr>
          <p:cNvPr id="20" name="Rounded Rectangle 19"/>
          <p:cNvSpPr/>
          <p:nvPr/>
        </p:nvSpPr>
        <p:spPr>
          <a:xfrm>
            <a:off x="7858148" y="3857628"/>
            <a:ext cx="1071602" cy="357190"/>
          </a:xfrm>
          <a:prstGeom prst="roundRect">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REJECT</a:t>
            </a:r>
            <a:endParaRPr lang="en-GB" sz="1600" dirty="0"/>
          </a:p>
        </p:txBody>
      </p:sp>
      <p:sp>
        <p:nvSpPr>
          <p:cNvPr id="21" name="Rounded Rectangle 20"/>
          <p:cNvSpPr/>
          <p:nvPr/>
        </p:nvSpPr>
        <p:spPr>
          <a:xfrm>
            <a:off x="7858148" y="2428868"/>
            <a:ext cx="1071602" cy="571504"/>
          </a:xfrm>
          <a:prstGeom prst="roundRect">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REJECT</a:t>
            </a:r>
            <a:endParaRPr lang="en-GB" sz="1600" dirty="0"/>
          </a:p>
        </p:txBody>
      </p:sp>
      <p:sp>
        <p:nvSpPr>
          <p:cNvPr id="22" name="Rectangle 3"/>
          <p:cNvSpPr txBox="1">
            <a:spLocks noChangeArrowheads="1"/>
          </p:cNvSpPr>
          <p:nvPr/>
        </p:nvSpPr>
        <p:spPr bwMode="auto">
          <a:xfrm>
            <a:off x="500034" y="5072074"/>
            <a:ext cx="7010400" cy="857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solidFill>
                  <a:schemeClr val="accent6">
                    <a:lumMod val="75000"/>
                  </a:schemeClr>
                </a:solidFill>
                <a:effectLst/>
                <a:uLnTx/>
                <a:uFillTx/>
                <a:latin typeface="Arial" pitchFamily="34" charset="0"/>
                <a:ea typeface="+mn-ea"/>
                <a:cs typeface="+mn-cs"/>
              </a:rPr>
              <a:t>But is </a:t>
            </a:r>
            <a:r>
              <a:rPr kumimoji="0" lang="en-GB" sz="2400" b="0" i="0" u="none" strike="noStrike" kern="0" cap="none" spc="0" normalizeH="0" noProof="0" dirty="0" smtClean="0">
                <a:ln>
                  <a:noFill/>
                </a:ln>
                <a:solidFill>
                  <a:schemeClr val="accent6">
                    <a:lumMod val="75000"/>
                  </a:schemeClr>
                </a:solidFill>
                <a:effectLst/>
                <a:uLnTx/>
                <a:uFillTx/>
                <a:latin typeface="Arial" pitchFamily="34" charset="0"/>
                <a:ea typeface="+mn-ea"/>
                <a:cs typeface="+mn-cs"/>
              </a:rPr>
              <a:t>rejecting all potential customer younger than 48 years old a good strategy?</a:t>
            </a:r>
            <a:endParaRPr kumimoji="0" lang="en-GB" sz="2400" b="0" i="0" u="none" strike="noStrike" kern="0" cap="none" spc="0" normalizeH="0" baseline="0" noProof="0" dirty="0" smtClean="0">
              <a:ln>
                <a:noFill/>
              </a:ln>
              <a:solidFill>
                <a:schemeClr val="accent6">
                  <a:lumMod val="75000"/>
                </a:schemeClr>
              </a:solidFill>
              <a:effectLst/>
              <a:uLnTx/>
              <a:uFillTx/>
              <a:latin typeface="Arial" pitchFamily="34" charset="0"/>
              <a:ea typeface="+mn-ea"/>
              <a:cs typeface="+mn-cs"/>
            </a:endParaRPr>
          </a:p>
        </p:txBody>
      </p:sp>
      <p:pic>
        <p:nvPicPr>
          <p:cNvPr id="15" name="0 Imagen"/>
          <p:cNvPicPr/>
          <p:nvPr/>
        </p:nvPicPr>
        <p:blipFill>
          <a:blip r:embed="rId3"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p:cNvSpPr>
            <a:spLocks noGrp="1" noChangeArrowheads="1"/>
          </p:cNvSpPr>
          <p:nvPr>
            <p:ph type="sldNum" sz="quarter" idx="10"/>
          </p:nvPr>
        </p:nvSpPr>
        <p:spPr bwMode="auto">
          <a:xfrm>
            <a:off x="183261" y="6367011"/>
            <a:ext cx="743900" cy="414676"/>
          </a:xfrm>
          <a:noFill/>
          <a:ln>
            <a:miter lim="800000"/>
            <a:headEnd/>
            <a:tailEnd/>
          </a:ln>
        </p:spPr>
        <p:txBody>
          <a:bodyPr vert="horz" wrap="square" lIns="80147" tIns="40074" rIns="80147" bIns="40074" numCol="1" anchor="t" anchorCtr="0" compatLnSpc="1">
            <a:prstTxWarp prst="textNoShape">
              <a:avLst/>
            </a:prstTxWarp>
          </a:bodyPr>
          <a:lstStyle/>
          <a:p>
            <a:fld id="{AAA8212A-7D4D-49F5-BBAA-11050AFCCA3C}" type="slidenum">
              <a:rPr lang="es-ES_tradnl" sz="1100" smtClean="0">
                <a:latin typeface="Arial" pitchFamily="34" charset="0"/>
              </a:rPr>
              <a:pPr/>
              <a:t>17</a:t>
            </a:fld>
            <a:endParaRPr lang="es-ES_tradnl" sz="1100" dirty="0" smtClean="0">
              <a:latin typeface="Arial" pitchFamily="34" charset="0"/>
            </a:endParaRPr>
          </a:p>
        </p:txBody>
      </p:sp>
      <p:sp>
        <p:nvSpPr>
          <p:cNvPr id="9" name="Rectangle 3"/>
          <p:cNvSpPr txBox="1">
            <a:spLocks noChangeArrowheads="1"/>
          </p:cNvSpPr>
          <p:nvPr/>
        </p:nvSpPr>
        <p:spPr bwMode="auto">
          <a:xfrm>
            <a:off x="214314" y="247632"/>
            <a:ext cx="7358082"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defTabSz="914400" rtl="0" eaLnBrk="1" fontAlgn="base" latinLnBrk="0" hangingPunct="1">
              <a:lnSpc>
                <a:spcPct val="100000"/>
              </a:lnSpc>
              <a:spcBef>
                <a:spcPct val="20000"/>
              </a:spcBef>
              <a:spcAft>
                <a:spcPct val="0"/>
              </a:spcAft>
              <a:buClrTx/>
              <a:buSzTx/>
              <a:tabLst/>
              <a:defRPr/>
            </a:pPr>
            <a:r>
              <a:rPr lang="en-GB" kern="0" dirty="0" smtClean="0">
                <a:latin typeface="Arial" pitchFamily="34" charset="0"/>
              </a:rPr>
              <a:t>So we need to combine many variables, so we need a way to  measure/compare their power</a:t>
            </a:r>
            <a:endParaRPr kumimoji="0" lang="en-GB" b="0" i="0" u="none" strike="noStrike" kern="0" cap="none" spc="0" normalizeH="0" baseline="0" noProof="0" dirty="0" smtClean="0">
              <a:ln>
                <a:noFill/>
              </a:ln>
              <a:effectLst/>
              <a:uLnTx/>
              <a:uFillTx/>
              <a:latin typeface="Arial" pitchFamily="34" charset="0"/>
            </a:endParaRPr>
          </a:p>
        </p:txBody>
      </p:sp>
      <p:graphicFrame>
        <p:nvGraphicFramePr>
          <p:cNvPr id="15" name="Object 14"/>
          <p:cNvGraphicFramePr>
            <a:graphicFrameLocks noChangeAspect="1"/>
          </p:cNvGraphicFramePr>
          <p:nvPr/>
        </p:nvGraphicFramePr>
        <p:xfrm>
          <a:off x="2011363" y="5643582"/>
          <a:ext cx="5730875" cy="642938"/>
        </p:xfrm>
        <a:graphic>
          <a:graphicData uri="http://schemas.openxmlformats.org/presentationml/2006/ole">
            <mc:AlternateContent xmlns:mc="http://schemas.openxmlformats.org/markup-compatibility/2006">
              <mc:Choice xmlns:v="urn:schemas-microsoft-com:vml" Requires="v">
                <p:oleObj spid="_x0000_s69644" name="Equation" r:id="rId3" imgW="3848040" imgH="431640" progId="Equation.3">
                  <p:embed/>
                </p:oleObj>
              </mc:Choice>
              <mc:Fallback>
                <p:oleObj name="Equation" r:id="rId3" imgW="384804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63" y="5643582"/>
                        <a:ext cx="573087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7"/>
          <p:cNvGraphicFramePr>
            <a:graphicFrameLocks noChangeAspect="1"/>
          </p:cNvGraphicFramePr>
          <p:nvPr/>
        </p:nvGraphicFramePr>
        <p:xfrm>
          <a:off x="3000364" y="4857779"/>
          <a:ext cx="3971112" cy="642942"/>
        </p:xfrm>
        <a:graphic>
          <a:graphicData uri="http://schemas.openxmlformats.org/presentationml/2006/ole">
            <mc:AlternateContent xmlns:mc="http://schemas.openxmlformats.org/markup-compatibility/2006">
              <mc:Choice xmlns:v="urn:schemas-microsoft-com:vml" Requires="v">
                <p:oleObj spid="_x0000_s69645" name="Equation" r:id="rId5" imgW="2666880" imgH="431640" progId="Equation.3">
                  <p:embed/>
                </p:oleObj>
              </mc:Choice>
              <mc:Fallback>
                <p:oleObj name="Equation" r:id="rId5" imgW="266688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64" y="4857779"/>
                        <a:ext cx="3971112"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Table 11"/>
          <p:cNvGraphicFramePr>
            <a:graphicFrameLocks noGrp="1"/>
          </p:cNvGraphicFramePr>
          <p:nvPr/>
        </p:nvGraphicFramePr>
        <p:xfrm>
          <a:off x="642910" y="1785926"/>
          <a:ext cx="7244408" cy="2714644"/>
        </p:xfrm>
        <a:graphic>
          <a:graphicData uri="http://schemas.openxmlformats.org/drawingml/2006/table">
            <a:tbl>
              <a:tblPr/>
              <a:tblGrid>
                <a:gridCol w="2446328"/>
                <a:gridCol w="1063400"/>
                <a:gridCol w="851231"/>
                <a:gridCol w="981599"/>
                <a:gridCol w="756650"/>
                <a:gridCol w="654399"/>
                <a:gridCol w="490801"/>
              </a:tblGrid>
              <a:tr h="313228">
                <a:tc>
                  <a:txBody>
                    <a:bodyPr/>
                    <a:lstStyle/>
                    <a:p>
                      <a:pPr algn="l" rtl="0" fontAlgn="ctr"/>
                      <a:r>
                        <a:rPr lang="en-GB" sz="1400" b="1" i="0" u="none" strike="noStrike" dirty="0">
                          <a:solidFill>
                            <a:srgbClr val="FFFFFF"/>
                          </a:solidFill>
                          <a:latin typeface="Arial"/>
                        </a:rPr>
                        <a:t>Age </a:t>
                      </a:r>
                    </a:p>
                  </a:txBody>
                  <a:tcPr marL="6458" marR="6458" marT="64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a:solidFill>
                            <a:srgbClr val="FFFFFF"/>
                          </a:solidFill>
                          <a:latin typeface="Arial"/>
                        </a:rPr>
                        <a:t>#bads </a:t>
                      </a:r>
                    </a:p>
                  </a:txBody>
                  <a:tcPr marL="6458" marR="6458" marT="645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a:solidFill>
                            <a:srgbClr val="FFFFFF"/>
                          </a:solidFill>
                          <a:latin typeface="Arial"/>
                        </a:rPr>
                        <a:t>#goods </a:t>
                      </a:r>
                    </a:p>
                  </a:txBody>
                  <a:tcPr marL="6458" marR="6458" marT="6458"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a:solidFill>
                            <a:srgbClr val="FFFFFF"/>
                          </a:solidFill>
                          <a:latin typeface="Arial"/>
                        </a:rPr>
                        <a:t>Bad Rate </a:t>
                      </a:r>
                    </a:p>
                  </a:txBody>
                  <a:tcPr marL="6458" marR="6458" marT="645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dirty="0">
                          <a:solidFill>
                            <a:srgbClr val="FFFFFF"/>
                          </a:solidFill>
                          <a:latin typeface="Arial"/>
                        </a:rPr>
                        <a:t>ODDS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dirty="0" err="1">
                          <a:solidFill>
                            <a:srgbClr val="FFFFFF"/>
                          </a:solidFill>
                          <a:latin typeface="Arial"/>
                        </a:rPr>
                        <a:t>WoE</a:t>
                      </a:r>
                      <a:r>
                        <a:rPr lang="en-GB" sz="1400" b="1" i="0" u="none" strike="noStrike" dirty="0">
                          <a:solidFill>
                            <a:srgbClr val="FFFFFF"/>
                          </a:solidFill>
                          <a:latin typeface="Arial"/>
                        </a:rPr>
                        <a:t>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1" i="0" u="none" strike="noStrike">
                          <a:solidFill>
                            <a:srgbClr val="FFFFFF"/>
                          </a:solidFill>
                          <a:latin typeface="Arial"/>
                        </a:rPr>
                        <a:t>IV</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2060"/>
                    </a:solidFill>
                  </a:tcPr>
                </a:tc>
              </a:tr>
              <a:tr h="313228">
                <a:tc>
                  <a:txBody>
                    <a:bodyPr/>
                    <a:lstStyle/>
                    <a:p>
                      <a:pPr algn="l" rtl="0" fontAlgn="b"/>
                      <a:r>
                        <a:rPr lang="en-GB" sz="1400" b="1" i="0" u="none" strike="noStrike">
                          <a:solidFill>
                            <a:srgbClr val="FFFFFF"/>
                          </a:solidFill>
                          <a:latin typeface="Arial"/>
                        </a:rPr>
                        <a:t>18 - 26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002060"/>
                    </a:solidFill>
                  </a:tcPr>
                </a:tc>
                <a:tc>
                  <a:txBody>
                    <a:bodyPr/>
                    <a:lstStyle/>
                    <a:p>
                      <a:pPr algn="ctr" rtl="0" fontAlgn="b"/>
                      <a:r>
                        <a:rPr lang="en-GB" sz="1400" b="0" i="0" u="none" strike="noStrike">
                          <a:solidFill>
                            <a:srgbClr val="000000"/>
                          </a:solidFill>
                          <a:latin typeface="Arial"/>
                        </a:rPr>
                        <a:t>49</a:t>
                      </a:r>
                    </a:p>
                  </a:txBody>
                  <a:tcPr marL="6458" marR="6458" marT="6458"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GB" sz="1400" b="0" i="0" u="none" strike="noStrike">
                          <a:solidFill>
                            <a:srgbClr val="000000"/>
                          </a:solidFill>
                          <a:latin typeface="Arial"/>
                        </a:rPr>
                        <a:t>779</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400" b="0" i="0" u="none" strike="noStrike" dirty="0">
                          <a:solidFill>
                            <a:srgbClr val="000000"/>
                          </a:solidFill>
                          <a:latin typeface="Arial"/>
                        </a:rPr>
                        <a:t>5.92%</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400" b="0" i="0" u="none" strike="noStrike" dirty="0">
                          <a:solidFill>
                            <a:srgbClr val="000000"/>
                          </a:solidFill>
                          <a:latin typeface="Arial"/>
                        </a:rPr>
                        <a:t>15.90</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400" b="0" i="0" u="none" strike="noStrike">
                          <a:solidFill>
                            <a:srgbClr val="000000"/>
                          </a:solidFill>
                          <a:latin typeface="Arial"/>
                        </a:rPr>
                        <a:t>-0.5091</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c>
                  <a:txBody>
                    <a:bodyPr/>
                    <a:lstStyle/>
                    <a:p>
                      <a:pPr algn="r" fontAlgn="b"/>
                      <a:r>
                        <a:rPr lang="en-GB" sz="1400" b="0" i="0" u="none" strike="noStrike">
                          <a:solidFill>
                            <a:srgbClr val="000000"/>
                          </a:solidFill>
                          <a:latin typeface="Arial"/>
                        </a:rPr>
                        <a:t>0.017</a:t>
                      </a: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solidFill>
                      <a:srgbClr val="D8D8D8"/>
                    </a:solidFill>
                  </a:tcPr>
                </a:tc>
              </a:tr>
              <a:tr h="301627">
                <a:tc>
                  <a:txBody>
                    <a:bodyPr/>
                    <a:lstStyle/>
                    <a:p>
                      <a:pPr algn="l" rtl="0" fontAlgn="b"/>
                      <a:r>
                        <a:rPr lang="en-GB" sz="1400" b="1" i="0" u="none" strike="noStrike">
                          <a:solidFill>
                            <a:srgbClr val="FFFFFF"/>
                          </a:solidFill>
                          <a:latin typeface="Arial"/>
                        </a:rPr>
                        <a:t>27 - 47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400" b="0" i="0" u="none" strike="noStrike">
                          <a:solidFill>
                            <a:srgbClr val="000000"/>
                          </a:solidFill>
                          <a:latin typeface="Arial"/>
                        </a:rPr>
                        <a:t>339</a:t>
                      </a:r>
                    </a:p>
                  </a:txBody>
                  <a:tcPr marL="6458" marR="6458" marT="6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b"/>
                      <a:r>
                        <a:rPr lang="en-GB" sz="1400" b="0" i="0" u="none" strike="noStrike">
                          <a:solidFill>
                            <a:srgbClr val="000000"/>
                          </a:solidFill>
                          <a:latin typeface="Arial"/>
                        </a:rPr>
                        <a:t>7616</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4.26%</a:t>
                      </a:r>
                    </a:p>
                  </a:txBody>
                  <a:tcPr marL="6458" marR="6458" marT="6458" marB="0" anchor="b">
                    <a:lnL>
                      <a:noFill/>
                    </a:lnL>
                    <a:lnR>
                      <a:noFill/>
                    </a:lnR>
                    <a:lnT>
                      <a:noFill/>
                    </a:lnT>
                    <a:lnB>
                      <a:noFill/>
                    </a:lnB>
                  </a:tcPr>
                </a:tc>
                <a:tc>
                  <a:txBody>
                    <a:bodyPr/>
                    <a:lstStyle/>
                    <a:p>
                      <a:pPr algn="r" fontAlgn="b"/>
                      <a:r>
                        <a:rPr lang="en-GB" sz="1400" b="0" i="0" u="none" strike="noStrike" dirty="0">
                          <a:solidFill>
                            <a:srgbClr val="000000"/>
                          </a:solidFill>
                          <a:latin typeface="Arial"/>
                        </a:rPr>
                        <a:t>22.47</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-0.1633</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0.014</a:t>
                      </a:r>
                    </a:p>
                  </a:txBody>
                  <a:tcPr marL="6458" marR="6458" marT="6458" marB="0" anchor="b">
                    <a:lnL>
                      <a:noFill/>
                    </a:lnL>
                    <a:lnR>
                      <a:noFill/>
                    </a:lnR>
                    <a:lnT>
                      <a:noFill/>
                    </a:lnT>
                    <a:lnB>
                      <a:noFill/>
                    </a:lnB>
                  </a:tcPr>
                </a:tc>
              </a:tr>
              <a:tr h="301627">
                <a:tc>
                  <a:txBody>
                    <a:bodyPr/>
                    <a:lstStyle/>
                    <a:p>
                      <a:pPr algn="l" rtl="0" fontAlgn="b"/>
                      <a:r>
                        <a:rPr lang="en-GB" sz="1400" b="1" i="0" u="none" strike="noStrike">
                          <a:solidFill>
                            <a:srgbClr val="FFFFFF"/>
                          </a:solidFill>
                          <a:latin typeface="Arial"/>
                        </a:rPr>
                        <a:t>48 - 60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400" b="0" i="0" u="none" strike="noStrike">
                          <a:solidFill>
                            <a:srgbClr val="000000"/>
                          </a:solidFill>
                          <a:latin typeface="Arial"/>
                        </a:rPr>
                        <a:t>127</a:t>
                      </a:r>
                    </a:p>
                  </a:txBody>
                  <a:tcPr marL="6458" marR="6458" marT="6458" marB="0" anchor="b">
                    <a:lnL w="63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rtl="0" fontAlgn="b"/>
                      <a:r>
                        <a:rPr lang="en-GB" sz="1400" b="0" i="0" u="none" strike="noStrike">
                          <a:solidFill>
                            <a:srgbClr val="000000"/>
                          </a:solidFill>
                          <a:latin typeface="Arial"/>
                        </a:rPr>
                        <a:t>3741</a:t>
                      </a:r>
                    </a:p>
                  </a:txBody>
                  <a:tcPr marL="6458" marR="6458" marT="6458" marB="0" anchor="b">
                    <a:lnL>
                      <a:noFill/>
                    </a:lnL>
                    <a:lnR>
                      <a:noFill/>
                    </a:lnR>
                    <a:lnT>
                      <a:noFill/>
                    </a:lnT>
                    <a:lnB>
                      <a:noFill/>
                    </a:lnB>
                    <a:solidFill>
                      <a:srgbClr val="D8D8D8"/>
                    </a:solidFill>
                  </a:tcPr>
                </a:tc>
                <a:tc>
                  <a:txBody>
                    <a:bodyPr/>
                    <a:lstStyle/>
                    <a:p>
                      <a:pPr algn="r" fontAlgn="b"/>
                      <a:r>
                        <a:rPr lang="en-GB" sz="1400" b="0" i="0" u="none" strike="noStrike">
                          <a:solidFill>
                            <a:srgbClr val="000000"/>
                          </a:solidFill>
                          <a:latin typeface="Arial"/>
                        </a:rPr>
                        <a:t>3.28%</a:t>
                      </a:r>
                    </a:p>
                  </a:txBody>
                  <a:tcPr marL="6458" marR="6458" marT="6458" marB="0" anchor="b">
                    <a:lnL>
                      <a:noFill/>
                    </a:lnL>
                    <a:lnR>
                      <a:noFill/>
                    </a:lnR>
                    <a:lnT>
                      <a:noFill/>
                    </a:lnT>
                    <a:lnB>
                      <a:noFill/>
                    </a:lnB>
                    <a:solidFill>
                      <a:srgbClr val="D8D8D8"/>
                    </a:solidFill>
                  </a:tcPr>
                </a:tc>
                <a:tc>
                  <a:txBody>
                    <a:bodyPr/>
                    <a:lstStyle/>
                    <a:p>
                      <a:pPr algn="r" fontAlgn="b"/>
                      <a:r>
                        <a:rPr lang="en-GB" sz="1400" b="0" i="0" u="none" strike="noStrike" dirty="0">
                          <a:solidFill>
                            <a:srgbClr val="000000"/>
                          </a:solidFill>
                          <a:latin typeface="Arial"/>
                        </a:rPr>
                        <a:t>29.46</a:t>
                      </a:r>
                    </a:p>
                  </a:txBody>
                  <a:tcPr marL="6458" marR="6458" marT="6458" marB="0" anchor="b">
                    <a:lnL>
                      <a:noFill/>
                    </a:lnL>
                    <a:lnR>
                      <a:noFill/>
                    </a:lnR>
                    <a:lnT>
                      <a:noFill/>
                    </a:lnT>
                    <a:lnB>
                      <a:noFill/>
                    </a:lnB>
                    <a:solidFill>
                      <a:srgbClr val="D8D8D8"/>
                    </a:solidFill>
                  </a:tcPr>
                </a:tc>
                <a:tc>
                  <a:txBody>
                    <a:bodyPr/>
                    <a:lstStyle/>
                    <a:p>
                      <a:pPr algn="r" fontAlgn="b"/>
                      <a:r>
                        <a:rPr lang="en-GB" sz="1400" b="0" i="0" u="none" strike="noStrike">
                          <a:solidFill>
                            <a:srgbClr val="000000"/>
                          </a:solidFill>
                          <a:latin typeface="Arial"/>
                        </a:rPr>
                        <a:t>0.1076</a:t>
                      </a:r>
                    </a:p>
                  </a:txBody>
                  <a:tcPr marL="6458" marR="6458" marT="6458" marB="0" anchor="b">
                    <a:lnL>
                      <a:noFill/>
                    </a:lnL>
                    <a:lnR>
                      <a:noFill/>
                    </a:lnR>
                    <a:lnT>
                      <a:noFill/>
                    </a:lnT>
                    <a:lnB>
                      <a:noFill/>
                    </a:lnB>
                    <a:solidFill>
                      <a:srgbClr val="D8D8D8"/>
                    </a:solidFill>
                  </a:tcPr>
                </a:tc>
                <a:tc>
                  <a:txBody>
                    <a:bodyPr/>
                    <a:lstStyle/>
                    <a:p>
                      <a:pPr algn="r" fontAlgn="b"/>
                      <a:r>
                        <a:rPr lang="en-GB" sz="1400" b="0" i="0" u="none" strike="noStrike">
                          <a:solidFill>
                            <a:srgbClr val="000000"/>
                          </a:solidFill>
                          <a:latin typeface="Arial"/>
                        </a:rPr>
                        <a:t>0.003</a:t>
                      </a:r>
                    </a:p>
                  </a:txBody>
                  <a:tcPr marL="6458" marR="6458" marT="6458" marB="0" anchor="b">
                    <a:lnL>
                      <a:noFill/>
                    </a:lnL>
                    <a:lnR>
                      <a:noFill/>
                    </a:lnR>
                    <a:lnT>
                      <a:noFill/>
                    </a:lnT>
                    <a:lnB>
                      <a:noFill/>
                    </a:lnB>
                    <a:solidFill>
                      <a:srgbClr val="D8D8D8"/>
                    </a:solidFill>
                  </a:tcPr>
                </a:tc>
              </a:tr>
              <a:tr h="301627">
                <a:tc>
                  <a:txBody>
                    <a:bodyPr/>
                    <a:lstStyle/>
                    <a:p>
                      <a:pPr algn="l" rtl="0" fontAlgn="b"/>
                      <a:r>
                        <a:rPr lang="en-GB" sz="1400" b="1" i="0" u="none" strike="noStrike">
                          <a:solidFill>
                            <a:srgbClr val="FFFFFF"/>
                          </a:solidFill>
                          <a:latin typeface="Arial"/>
                        </a:rPr>
                        <a:t>60+ years old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ctr" rtl="0" fontAlgn="b"/>
                      <a:r>
                        <a:rPr lang="en-GB" sz="1400" b="0" i="0" u="none" strike="noStrike">
                          <a:solidFill>
                            <a:srgbClr val="000000"/>
                          </a:solidFill>
                          <a:latin typeface="Arial"/>
                        </a:rPr>
                        <a:t>54</a:t>
                      </a:r>
                    </a:p>
                  </a:txBody>
                  <a:tcPr marL="6458" marR="6458" marT="6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b"/>
                      <a:r>
                        <a:rPr lang="en-GB" sz="1400" b="0" i="0" u="none" strike="noStrike">
                          <a:solidFill>
                            <a:srgbClr val="000000"/>
                          </a:solidFill>
                          <a:latin typeface="Arial"/>
                        </a:rPr>
                        <a:t>3028</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1.75%</a:t>
                      </a:r>
                    </a:p>
                  </a:txBody>
                  <a:tcPr marL="6458" marR="6458" marT="6458" marB="0" anchor="b">
                    <a:lnL>
                      <a:noFill/>
                    </a:lnL>
                    <a:lnR>
                      <a:noFill/>
                    </a:lnR>
                    <a:lnT>
                      <a:noFill/>
                    </a:lnT>
                    <a:lnB>
                      <a:noFill/>
                    </a:lnB>
                  </a:tcPr>
                </a:tc>
                <a:tc>
                  <a:txBody>
                    <a:bodyPr/>
                    <a:lstStyle/>
                    <a:p>
                      <a:pPr algn="r" fontAlgn="b"/>
                      <a:r>
                        <a:rPr lang="en-GB" sz="1400" b="0" i="0" u="none" strike="noStrike" dirty="0">
                          <a:solidFill>
                            <a:srgbClr val="000000"/>
                          </a:solidFill>
                          <a:latin typeface="Arial"/>
                        </a:rPr>
                        <a:t>56.07</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0.7514</a:t>
                      </a:r>
                    </a:p>
                  </a:txBody>
                  <a:tcPr marL="6458" marR="6458" marT="6458" marB="0" anchor="b">
                    <a:lnL>
                      <a:noFill/>
                    </a:lnL>
                    <a:lnR>
                      <a:noFill/>
                    </a:lnR>
                    <a:lnT>
                      <a:noFill/>
                    </a:lnT>
                    <a:lnB>
                      <a:noFill/>
                    </a:lnB>
                  </a:tcPr>
                </a:tc>
                <a:tc>
                  <a:txBody>
                    <a:bodyPr/>
                    <a:lstStyle/>
                    <a:p>
                      <a:pPr algn="r" fontAlgn="b"/>
                      <a:r>
                        <a:rPr lang="en-GB" sz="1400" b="0" i="0" u="none" strike="noStrike">
                          <a:solidFill>
                            <a:srgbClr val="000000"/>
                          </a:solidFill>
                          <a:latin typeface="Arial"/>
                        </a:rPr>
                        <a:t>0.079</a:t>
                      </a:r>
                    </a:p>
                  </a:txBody>
                  <a:tcPr marL="6458" marR="6458" marT="6458" marB="0" anchor="b">
                    <a:lnL>
                      <a:noFill/>
                    </a:lnL>
                    <a:lnR>
                      <a:noFill/>
                    </a:lnR>
                    <a:lnT>
                      <a:noFill/>
                    </a:lnT>
                    <a:lnB>
                      <a:noFill/>
                    </a:lnB>
                  </a:tcPr>
                </a:tc>
              </a:tr>
              <a:tr h="313228">
                <a:tc>
                  <a:txBody>
                    <a:bodyPr/>
                    <a:lstStyle/>
                    <a:p>
                      <a:pPr algn="l" rtl="0" fontAlgn="b"/>
                      <a:r>
                        <a:rPr lang="en-GB" sz="1400" b="1" i="0" u="none" strike="noStrike">
                          <a:solidFill>
                            <a:srgbClr val="FFFFFF"/>
                          </a:solidFill>
                          <a:latin typeface="Arial"/>
                        </a:rPr>
                        <a:t>Missing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002060"/>
                    </a:solidFill>
                  </a:tcPr>
                </a:tc>
                <a:tc>
                  <a:txBody>
                    <a:bodyPr/>
                    <a:lstStyle/>
                    <a:p>
                      <a:pPr algn="ctr" rtl="0" fontAlgn="b"/>
                      <a:r>
                        <a:rPr lang="en-GB" sz="1400" b="0" i="0" u="none" strike="noStrike">
                          <a:solidFill>
                            <a:srgbClr val="000000"/>
                          </a:solidFill>
                          <a:latin typeface="Arial"/>
                        </a:rPr>
                        <a:t>6</a:t>
                      </a:r>
                    </a:p>
                  </a:txBody>
                  <a:tcPr marL="6458" marR="6458" marT="6458"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8D8D8"/>
                    </a:solidFill>
                  </a:tcPr>
                </a:tc>
                <a:tc>
                  <a:txBody>
                    <a:bodyPr/>
                    <a:lstStyle/>
                    <a:p>
                      <a:pPr algn="ctr" rtl="0" fontAlgn="b"/>
                      <a:r>
                        <a:rPr lang="en-GB" sz="1400" b="0" i="0" u="none" strike="noStrike">
                          <a:solidFill>
                            <a:srgbClr val="000000"/>
                          </a:solidFill>
                          <a:latin typeface="Arial"/>
                        </a:rPr>
                        <a:t>45</a:t>
                      </a:r>
                    </a:p>
                  </a:txBody>
                  <a:tcPr marL="6458" marR="6458" marT="6458" marB="0" anchor="b">
                    <a:lnL>
                      <a:noFill/>
                    </a:lnL>
                    <a:lnR>
                      <a:noFill/>
                    </a:lnR>
                    <a:lnT>
                      <a:noFill/>
                    </a:lnT>
                    <a:lnB w="25400" cap="flat" cmpd="dbl" algn="ctr">
                      <a:solidFill>
                        <a:srgbClr val="000000"/>
                      </a:solidFill>
                      <a:prstDash val="solid"/>
                      <a:round/>
                      <a:headEnd type="none" w="med" len="med"/>
                      <a:tailEnd type="none" w="med" len="med"/>
                    </a:lnB>
                    <a:solidFill>
                      <a:srgbClr val="D8D8D8"/>
                    </a:solidFill>
                  </a:tcPr>
                </a:tc>
                <a:tc>
                  <a:txBody>
                    <a:bodyPr/>
                    <a:lstStyle/>
                    <a:p>
                      <a:pPr algn="r" fontAlgn="b"/>
                      <a:r>
                        <a:rPr lang="en-GB" sz="1400" b="0" i="0" u="none" strike="noStrike">
                          <a:solidFill>
                            <a:srgbClr val="000000"/>
                          </a:solidFill>
                          <a:latin typeface="Arial"/>
                        </a:rPr>
                        <a:t>11.76%</a:t>
                      </a:r>
                    </a:p>
                  </a:txBody>
                  <a:tcPr marL="6458" marR="6458" marT="6458"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GB" sz="1400" b="0" i="0" u="none" strike="noStrike">
                          <a:solidFill>
                            <a:srgbClr val="000000"/>
                          </a:solidFill>
                          <a:latin typeface="Arial"/>
                        </a:rPr>
                        <a:t>7.50</a:t>
                      </a:r>
                    </a:p>
                  </a:txBody>
                  <a:tcPr marL="6458" marR="6458" marT="6458"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GB" sz="1400" b="0" i="0" u="none" strike="noStrike">
                          <a:solidFill>
                            <a:srgbClr val="000000"/>
                          </a:solidFill>
                          <a:latin typeface="Arial"/>
                        </a:rPr>
                        <a:t>-1.2604</a:t>
                      </a:r>
                    </a:p>
                  </a:txBody>
                  <a:tcPr marL="6458" marR="6458" marT="6458"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GB" sz="1400" b="0" i="0" u="none" strike="noStrike">
                          <a:solidFill>
                            <a:srgbClr val="000000"/>
                          </a:solidFill>
                          <a:latin typeface="Arial"/>
                        </a:rPr>
                        <a:t>0.009</a:t>
                      </a:r>
                    </a:p>
                  </a:txBody>
                  <a:tcPr marL="6458" marR="6458" marT="6458"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r>
              <a:tr h="324830">
                <a:tc>
                  <a:txBody>
                    <a:bodyPr/>
                    <a:lstStyle/>
                    <a:p>
                      <a:pPr algn="l" rtl="0" fontAlgn="b"/>
                      <a:r>
                        <a:rPr lang="en-GB" sz="1400" b="1" i="0" u="none" strike="noStrike" dirty="0">
                          <a:solidFill>
                            <a:srgbClr val="FFFFFF"/>
                          </a:solidFill>
                          <a:latin typeface="Arial"/>
                        </a:rPr>
                        <a:t>Total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GB" sz="1400" b="0" i="0" u="none" strike="noStrike" dirty="0">
                          <a:solidFill>
                            <a:srgbClr val="000000"/>
                          </a:solidFill>
                          <a:latin typeface="Arial"/>
                        </a:rPr>
                        <a:t>575</a:t>
                      </a:r>
                    </a:p>
                  </a:txBody>
                  <a:tcPr marL="6458" marR="6458" marT="6458"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ctr" rtl="0" fontAlgn="b"/>
                      <a:r>
                        <a:rPr lang="en-GB" sz="1400" b="0" i="0" u="none" strike="noStrike" dirty="0">
                          <a:solidFill>
                            <a:srgbClr val="000000"/>
                          </a:solidFill>
                          <a:latin typeface="Arial"/>
                        </a:rPr>
                        <a:t>15209</a:t>
                      </a:r>
                    </a:p>
                  </a:txBody>
                  <a:tcPr marL="6458" marR="6458" marT="6458"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12700" cap="flat" cmpd="sng" algn="ctr">
                      <a:solidFill>
                        <a:srgbClr val="000000"/>
                      </a:solidFill>
                      <a:prstDash val="solid"/>
                      <a:round/>
                      <a:headEnd type="none" w="med" len="med"/>
                      <a:tailEnd type="none" w="med" len="med"/>
                    </a:lnT>
                    <a:lnB>
                      <a:noFill/>
                    </a:lnB>
                  </a:tcPr>
                </a:tc>
              </a:tr>
              <a:tr h="243622">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a:noFill/>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a:noFill/>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a:noFill/>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a:noFill/>
                    </a:lnT>
                    <a:lnB>
                      <a:noFill/>
                    </a:lnB>
                  </a:tcPr>
                </a:tc>
              </a:tr>
              <a:tr h="301627">
                <a:tc>
                  <a:txBody>
                    <a:bodyPr/>
                    <a:lstStyle/>
                    <a:p>
                      <a:pPr algn="l" rtl="0" fontAlgn="b"/>
                      <a:r>
                        <a:rPr lang="en-GB" sz="1400" b="1" i="0" u="none" strike="noStrike">
                          <a:solidFill>
                            <a:srgbClr val="FFFFFF"/>
                          </a:solidFill>
                          <a:latin typeface="Arial"/>
                        </a:rPr>
                        <a:t>IV </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GB" sz="1400" b="0" i="0" u="none" strike="noStrike">
                          <a:solidFill>
                            <a:srgbClr val="000000"/>
                          </a:solidFill>
                          <a:latin typeface="Arial"/>
                        </a:rPr>
                        <a:t>0.123</a:t>
                      </a:r>
                    </a:p>
                  </a:txBody>
                  <a:tcPr marL="6458" marR="6458" marT="64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050" b="0" i="0" u="none" strike="noStrike">
                        <a:solidFill>
                          <a:srgbClr val="000000"/>
                        </a:solidFill>
                        <a:latin typeface="Calibri"/>
                      </a:endParaRPr>
                    </a:p>
                  </a:txBody>
                  <a:tcPr marL="6458" marR="6458" marT="64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a:noFill/>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a:noFill/>
                    </a:lnT>
                    <a:lnB>
                      <a:noFill/>
                    </a:lnB>
                  </a:tcPr>
                </a:tc>
                <a:tc>
                  <a:txBody>
                    <a:bodyPr/>
                    <a:lstStyle/>
                    <a:p>
                      <a:pPr algn="l" fontAlgn="b"/>
                      <a:endParaRPr lang="en-GB" sz="1050" b="0" i="0" u="none" strike="noStrike">
                        <a:solidFill>
                          <a:srgbClr val="000000"/>
                        </a:solidFill>
                        <a:latin typeface="Calibri"/>
                      </a:endParaRPr>
                    </a:p>
                  </a:txBody>
                  <a:tcPr marL="6458" marR="6458" marT="6458" marB="0" anchor="b">
                    <a:lnL>
                      <a:noFill/>
                    </a:lnL>
                    <a:lnR>
                      <a:noFill/>
                    </a:lnR>
                    <a:lnT>
                      <a:noFill/>
                    </a:lnT>
                    <a:lnB>
                      <a:noFill/>
                    </a:lnB>
                  </a:tcPr>
                </a:tc>
                <a:tc>
                  <a:txBody>
                    <a:bodyPr/>
                    <a:lstStyle/>
                    <a:p>
                      <a:pPr algn="l" fontAlgn="b"/>
                      <a:endParaRPr lang="en-GB" sz="1050" b="0" i="0" u="none" strike="noStrike" dirty="0">
                        <a:solidFill>
                          <a:srgbClr val="000000"/>
                        </a:solidFill>
                        <a:latin typeface="Calibri"/>
                      </a:endParaRPr>
                    </a:p>
                  </a:txBody>
                  <a:tcPr marL="6458" marR="6458" marT="6458" marB="0" anchor="b">
                    <a:lnL>
                      <a:noFill/>
                    </a:lnL>
                    <a:lnR>
                      <a:noFill/>
                    </a:lnR>
                    <a:lnT>
                      <a:noFill/>
                    </a:lnT>
                    <a:lnB>
                      <a:noFill/>
                    </a:lnB>
                  </a:tcPr>
                </a:tc>
              </a:tr>
            </a:tbl>
          </a:graphicData>
        </a:graphic>
      </p:graphicFrame>
      <p:sp>
        <p:nvSpPr>
          <p:cNvPr id="13" name="Rectangle 12"/>
          <p:cNvSpPr/>
          <p:nvPr/>
        </p:nvSpPr>
        <p:spPr>
          <a:xfrm>
            <a:off x="1214414" y="1447372"/>
            <a:ext cx="6715172" cy="3385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sz="1600" dirty="0" smtClean="0">
                <a:hlinkClick r:id="rId7"/>
              </a:rPr>
              <a:t>https://dl.dropboxusercontent.com/u/28535341/BadRate_ODDS_WoE_IV.xlsx</a:t>
            </a:r>
            <a:r>
              <a:rPr lang="en-GB" sz="1600" dirty="0" smtClean="0"/>
              <a:t> </a:t>
            </a:r>
            <a:endParaRPr lang="en-GB" sz="1600" dirty="0"/>
          </a:p>
        </p:txBody>
      </p:sp>
      <p:pic>
        <p:nvPicPr>
          <p:cNvPr id="10" name="0 Imagen"/>
          <p:cNvPicPr/>
          <p:nvPr/>
        </p:nvPicPr>
        <p:blipFill>
          <a:blip r:embed="rId8"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18</a:t>
            </a:fld>
            <a:endParaRPr lang="es-ES"/>
          </a:p>
        </p:txBody>
      </p:sp>
      <p:sp>
        <p:nvSpPr>
          <p:cNvPr id="4" name="Rectangle 3"/>
          <p:cNvSpPr/>
          <p:nvPr/>
        </p:nvSpPr>
        <p:spPr>
          <a:xfrm>
            <a:off x="571472" y="1285860"/>
            <a:ext cx="8286808" cy="5355312"/>
          </a:xfrm>
          <a:prstGeom prst="rect">
            <a:avLst/>
          </a:prstGeom>
        </p:spPr>
        <p:txBody>
          <a:bodyPr wrap="square">
            <a:spAutoFit/>
          </a:bodyPr>
          <a:lstStyle/>
          <a:p>
            <a:r>
              <a:rPr lang="en-GB" sz="1200" dirty="0" smtClean="0"/>
              <a:t>import pandas as pd</a:t>
            </a:r>
          </a:p>
          <a:p>
            <a:r>
              <a:rPr lang="en-GB" sz="1200" dirty="0" smtClean="0"/>
              <a:t>import </a:t>
            </a:r>
            <a:r>
              <a:rPr lang="en-GB" sz="1200" dirty="0" err="1" smtClean="0"/>
              <a:t>numpy</a:t>
            </a:r>
            <a:r>
              <a:rPr lang="en-GB" sz="1200" dirty="0" smtClean="0"/>
              <a:t> as </a:t>
            </a:r>
            <a:r>
              <a:rPr lang="en-GB" sz="1200" dirty="0" err="1" smtClean="0"/>
              <a:t>np</a:t>
            </a:r>
            <a:endParaRPr lang="en-GB" sz="1200" dirty="0" smtClean="0"/>
          </a:p>
          <a:p>
            <a:r>
              <a:rPr lang="en-GB" sz="1200" dirty="0" err="1" smtClean="0"/>
              <a:t>df</a:t>
            </a:r>
            <a:r>
              <a:rPr lang="en-GB" sz="1200" dirty="0" smtClean="0"/>
              <a:t> = </a:t>
            </a:r>
            <a:r>
              <a:rPr lang="en-GB" sz="1200" dirty="0" err="1" smtClean="0"/>
              <a:t>pd.read_csv</a:t>
            </a:r>
            <a:r>
              <a:rPr lang="en-GB" sz="1200" dirty="0" smtClean="0"/>
              <a:t>('https://dl.dropboxusercontent.com/u/28535341/IE_MBD_FA_dataset_dev.csv')</a:t>
            </a:r>
          </a:p>
          <a:p>
            <a:endParaRPr lang="en-GB" sz="1400" dirty="0" smtClean="0"/>
          </a:p>
          <a:p>
            <a:r>
              <a:rPr lang="en-GB" sz="1400" dirty="0" smtClean="0"/>
              <a:t>########################################</a:t>
            </a:r>
          </a:p>
          <a:p>
            <a:r>
              <a:rPr lang="en-GB" sz="1400" dirty="0" smtClean="0"/>
              <a:t># BIVARIATE ANALYSIS - INPUT BINARY    #</a:t>
            </a:r>
          </a:p>
          <a:p>
            <a:r>
              <a:rPr lang="en-GB" sz="1400" dirty="0" smtClean="0"/>
              <a:t>########################################</a:t>
            </a:r>
          </a:p>
          <a:p>
            <a:r>
              <a:rPr lang="en-GB" sz="1400" dirty="0" err="1" smtClean="0"/>
              <a:t>biv</a:t>
            </a:r>
            <a:r>
              <a:rPr lang="en-GB" sz="1400" dirty="0" smtClean="0"/>
              <a:t> = </a:t>
            </a:r>
            <a:r>
              <a:rPr lang="en-GB" sz="1400" dirty="0" err="1" smtClean="0"/>
              <a:t>pd.crosstab</a:t>
            </a:r>
            <a:r>
              <a:rPr lang="en-GB" sz="1400" dirty="0" smtClean="0"/>
              <a:t>(</a:t>
            </a:r>
            <a:r>
              <a:rPr lang="en-GB" sz="1400" dirty="0" err="1" smtClean="0"/>
              <a:t>df</a:t>
            </a:r>
            <a:r>
              <a:rPr lang="en-GB" sz="1400" dirty="0" smtClean="0"/>
              <a:t>["ib_var_1"],</a:t>
            </a:r>
            <a:r>
              <a:rPr lang="en-GB" sz="1400" dirty="0" err="1" smtClean="0"/>
              <a:t>df</a:t>
            </a:r>
            <a:r>
              <a:rPr lang="en-GB" sz="1400" dirty="0" smtClean="0"/>
              <a:t>["</a:t>
            </a:r>
            <a:r>
              <a:rPr lang="en-GB" sz="1400" dirty="0" err="1" smtClean="0"/>
              <a:t>ob_target</a:t>
            </a:r>
            <a:r>
              <a:rPr lang="en-GB" sz="1400" dirty="0" smtClean="0"/>
              <a:t>"])</a:t>
            </a:r>
          </a:p>
          <a:p>
            <a:r>
              <a:rPr lang="en-GB" sz="1400" dirty="0" smtClean="0"/>
              <a:t>print </a:t>
            </a:r>
            <a:r>
              <a:rPr lang="en-GB" sz="1400" dirty="0" err="1" smtClean="0"/>
              <a:t>biv</a:t>
            </a:r>
            <a:endParaRPr lang="en-GB" sz="1400" dirty="0" smtClean="0"/>
          </a:p>
          <a:p>
            <a:r>
              <a:rPr lang="en-GB" sz="1400" dirty="0" smtClean="0">
                <a:solidFill>
                  <a:schemeClr val="accent6">
                    <a:lumMod val="60000"/>
                    <a:lumOff val="40000"/>
                  </a:schemeClr>
                </a:solidFill>
              </a:rPr>
              <a:t>#</a:t>
            </a:r>
            <a:r>
              <a:rPr lang="en-GB" sz="1400" dirty="0" err="1" smtClean="0">
                <a:solidFill>
                  <a:schemeClr val="accent6">
                    <a:lumMod val="60000"/>
                    <a:lumOff val="40000"/>
                  </a:schemeClr>
                </a:solidFill>
              </a:rPr>
              <a:t>ob_target</a:t>
            </a:r>
            <a:r>
              <a:rPr lang="en-GB" sz="1400" dirty="0" smtClean="0">
                <a:solidFill>
                  <a:schemeClr val="accent6">
                    <a:lumMod val="60000"/>
                    <a:lumOff val="40000"/>
                  </a:schemeClr>
                </a:solidFill>
              </a:rPr>
              <a:t>    0   1</a:t>
            </a:r>
          </a:p>
          <a:p>
            <a:r>
              <a:rPr lang="en-GB" sz="1400" dirty="0" smtClean="0">
                <a:solidFill>
                  <a:schemeClr val="accent6">
                    <a:lumMod val="60000"/>
                    <a:lumOff val="40000"/>
                  </a:schemeClr>
                </a:solidFill>
              </a:rPr>
              <a:t>#ib_var_1          </a:t>
            </a:r>
          </a:p>
          <a:p>
            <a:r>
              <a:rPr lang="en-GB" sz="1400" dirty="0" smtClean="0">
                <a:solidFill>
                  <a:schemeClr val="accent6">
                    <a:lumMod val="60000"/>
                    <a:lumOff val="40000"/>
                  </a:schemeClr>
                </a:solidFill>
              </a:rPr>
              <a:t>#0          474  61</a:t>
            </a:r>
          </a:p>
          <a:p>
            <a:r>
              <a:rPr lang="en-GB" sz="1400" dirty="0" smtClean="0">
                <a:solidFill>
                  <a:schemeClr val="accent6">
                    <a:lumMod val="60000"/>
                    <a:lumOff val="40000"/>
                  </a:schemeClr>
                </a:solidFill>
              </a:rPr>
              <a:t>#1           55   3</a:t>
            </a:r>
          </a:p>
          <a:p>
            <a:endParaRPr lang="en-GB" sz="1400" dirty="0" smtClean="0"/>
          </a:p>
          <a:p>
            <a:r>
              <a:rPr lang="en-GB" sz="1400" dirty="0" err="1" smtClean="0"/>
              <a:t>WoE</a:t>
            </a:r>
            <a:r>
              <a:rPr lang="en-GB" sz="1400" dirty="0" smtClean="0"/>
              <a:t> = np.log((</a:t>
            </a:r>
            <a:r>
              <a:rPr lang="en-GB" sz="1400" dirty="0" err="1" smtClean="0"/>
              <a:t>biv</a:t>
            </a:r>
            <a:r>
              <a:rPr lang="en-GB" sz="1400" dirty="0" smtClean="0"/>
              <a:t>[0]/sum(</a:t>
            </a:r>
            <a:r>
              <a:rPr lang="en-GB" sz="1400" dirty="0" err="1" smtClean="0"/>
              <a:t>biv</a:t>
            </a:r>
            <a:r>
              <a:rPr lang="en-GB" sz="1400" dirty="0" smtClean="0"/>
              <a:t>[0])) / (</a:t>
            </a:r>
            <a:r>
              <a:rPr lang="en-GB" sz="1400" dirty="0" err="1" smtClean="0"/>
              <a:t>biv</a:t>
            </a:r>
            <a:r>
              <a:rPr lang="en-GB" sz="1400" dirty="0" smtClean="0"/>
              <a:t>[1]/sum(</a:t>
            </a:r>
            <a:r>
              <a:rPr lang="en-GB" sz="1400" dirty="0" err="1" smtClean="0"/>
              <a:t>biv</a:t>
            </a:r>
            <a:r>
              <a:rPr lang="en-GB" sz="1400" dirty="0" smtClean="0"/>
              <a:t>[1])))</a:t>
            </a:r>
          </a:p>
          <a:p>
            <a:r>
              <a:rPr lang="en-GB" sz="1400" dirty="0" smtClean="0"/>
              <a:t>print </a:t>
            </a:r>
            <a:r>
              <a:rPr lang="en-GB" sz="1400" dirty="0" err="1" smtClean="0"/>
              <a:t>WoE</a:t>
            </a:r>
            <a:endParaRPr lang="en-GB" sz="1400" dirty="0" smtClean="0"/>
          </a:p>
          <a:p>
            <a:r>
              <a:rPr lang="en-GB" sz="1400" dirty="0" smtClean="0">
                <a:solidFill>
                  <a:schemeClr val="accent6">
                    <a:lumMod val="60000"/>
                    <a:lumOff val="40000"/>
                  </a:schemeClr>
                </a:solidFill>
              </a:rPr>
              <a:t>#ib_var_1</a:t>
            </a:r>
          </a:p>
          <a:p>
            <a:r>
              <a:rPr lang="en-GB" sz="1400" dirty="0" smtClean="0">
                <a:solidFill>
                  <a:schemeClr val="accent6">
                    <a:lumMod val="60000"/>
                    <a:lumOff val="40000"/>
                  </a:schemeClr>
                </a:solidFill>
              </a:rPr>
              <a:t>#0          </a:t>
            </a:r>
            <a:r>
              <a:rPr lang="en-GB" sz="1400" dirty="0" smtClean="0">
                <a:solidFill>
                  <a:srgbClr val="FF0000"/>
                </a:solidFill>
              </a:rPr>
              <a:t>-0.061772</a:t>
            </a:r>
          </a:p>
          <a:p>
            <a:r>
              <a:rPr lang="en-GB" sz="1400" dirty="0" smtClean="0">
                <a:solidFill>
                  <a:schemeClr val="accent6">
                    <a:lumMod val="60000"/>
                    <a:lumOff val="40000"/>
                  </a:schemeClr>
                </a:solidFill>
              </a:rPr>
              <a:t>#1           </a:t>
            </a:r>
            <a:r>
              <a:rPr lang="en-GB" sz="1400" dirty="0" smtClean="0">
                <a:solidFill>
                  <a:srgbClr val="00B050"/>
                </a:solidFill>
              </a:rPr>
              <a:t>0.796616</a:t>
            </a:r>
          </a:p>
          <a:p>
            <a:endParaRPr lang="en-GB" sz="1400" dirty="0" smtClean="0"/>
          </a:p>
          <a:p>
            <a:r>
              <a:rPr lang="en-GB" sz="1400" dirty="0" smtClean="0"/>
              <a:t>IV = sum(((</a:t>
            </a:r>
            <a:r>
              <a:rPr lang="en-GB" sz="1400" dirty="0" err="1" smtClean="0"/>
              <a:t>biv</a:t>
            </a:r>
            <a:r>
              <a:rPr lang="en-GB" sz="1400" dirty="0" smtClean="0"/>
              <a:t>[0]/sum(</a:t>
            </a:r>
            <a:r>
              <a:rPr lang="en-GB" sz="1400" dirty="0" err="1" smtClean="0"/>
              <a:t>biv</a:t>
            </a:r>
            <a:r>
              <a:rPr lang="en-GB" sz="1400" dirty="0" smtClean="0"/>
              <a:t>[0])) - (</a:t>
            </a:r>
            <a:r>
              <a:rPr lang="en-GB" sz="1400" dirty="0" err="1" smtClean="0"/>
              <a:t>biv</a:t>
            </a:r>
            <a:r>
              <a:rPr lang="en-GB" sz="1400" dirty="0" smtClean="0"/>
              <a:t>[1]/sum(</a:t>
            </a:r>
            <a:r>
              <a:rPr lang="en-GB" sz="1400" dirty="0" err="1" smtClean="0"/>
              <a:t>biv</a:t>
            </a:r>
            <a:r>
              <a:rPr lang="en-GB" sz="1400" dirty="0" smtClean="0"/>
              <a:t>[1])))*</a:t>
            </a:r>
            <a:r>
              <a:rPr lang="en-GB" sz="1400" dirty="0" err="1" smtClean="0"/>
              <a:t>np.log</a:t>
            </a:r>
            <a:r>
              <a:rPr lang="en-GB" sz="1400" dirty="0" smtClean="0"/>
              <a:t>((</a:t>
            </a:r>
            <a:r>
              <a:rPr lang="en-GB" sz="1400" dirty="0" err="1" smtClean="0"/>
              <a:t>biv</a:t>
            </a:r>
            <a:r>
              <a:rPr lang="en-GB" sz="1400" dirty="0" smtClean="0"/>
              <a:t>[0]/sum(</a:t>
            </a:r>
            <a:r>
              <a:rPr lang="en-GB" sz="1400" dirty="0" err="1" smtClean="0"/>
              <a:t>biv</a:t>
            </a:r>
            <a:r>
              <a:rPr lang="en-GB" sz="1400" dirty="0" smtClean="0"/>
              <a:t>[0])) / (</a:t>
            </a:r>
            <a:r>
              <a:rPr lang="en-GB" sz="1400" dirty="0" err="1" smtClean="0"/>
              <a:t>biv</a:t>
            </a:r>
            <a:r>
              <a:rPr lang="en-GB" sz="1400" dirty="0" smtClean="0"/>
              <a:t>[1]/sum(</a:t>
            </a:r>
            <a:r>
              <a:rPr lang="en-GB" sz="1400" dirty="0" err="1" smtClean="0"/>
              <a:t>biv</a:t>
            </a:r>
            <a:r>
              <a:rPr lang="en-GB" sz="1400" dirty="0" smtClean="0"/>
              <a:t>[1]))))</a:t>
            </a:r>
          </a:p>
          <a:p>
            <a:r>
              <a:rPr lang="en-GB" sz="1400" dirty="0" smtClean="0"/>
              <a:t>print IV</a:t>
            </a:r>
          </a:p>
          <a:p>
            <a:r>
              <a:rPr lang="en-GB" sz="1400" dirty="0" smtClean="0">
                <a:solidFill>
                  <a:schemeClr val="accent6">
                    <a:lumMod val="60000"/>
                    <a:lumOff val="40000"/>
                  </a:schemeClr>
                </a:solidFill>
              </a:rPr>
              <a:t>#0.0490094198863</a:t>
            </a:r>
          </a:p>
        </p:txBody>
      </p:sp>
      <p:sp>
        <p:nvSpPr>
          <p:cNvPr id="6" name="Rectangle 3"/>
          <p:cNvSpPr txBox="1">
            <a:spLocks noChangeArrowheads="1"/>
          </p:cNvSpPr>
          <p:nvPr/>
        </p:nvSpPr>
        <p:spPr bwMode="auto">
          <a:xfrm>
            <a:off x="304800" y="228600"/>
            <a:ext cx="7010400" cy="84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Let’s calculate </a:t>
            </a:r>
            <a:r>
              <a:rPr kumimoji="0" lang="en-GB" sz="2400" b="0" i="0" u="none" strike="noStrike" kern="0" cap="none" spc="0" normalizeH="0" baseline="0" noProof="0" dirty="0" err="1" smtClean="0">
                <a:ln>
                  <a:noFill/>
                </a:ln>
                <a:effectLst/>
                <a:uLnTx/>
                <a:uFillTx/>
                <a:latin typeface="Arial" pitchFamily="34" charset="0"/>
                <a:ea typeface="+mn-ea"/>
                <a:cs typeface="+mn-cs"/>
              </a:rPr>
              <a:t>WoE</a:t>
            </a:r>
            <a:r>
              <a:rPr kumimoji="0" lang="en-GB" sz="2400" b="0" i="0" u="none" strike="noStrike" kern="0" cap="none" spc="0" normalizeH="0" baseline="0" noProof="0" dirty="0" smtClean="0">
                <a:ln>
                  <a:noFill/>
                </a:ln>
                <a:effectLst/>
                <a:uLnTx/>
                <a:uFillTx/>
                <a:latin typeface="Arial" pitchFamily="34" charset="0"/>
                <a:ea typeface="+mn-ea"/>
                <a:cs typeface="+mn-cs"/>
              </a:rPr>
              <a:t> and IV in Python</a:t>
            </a:r>
          </a:p>
          <a:p>
            <a:pPr marL="342900" marR="0" lvl="0" indent="-342900" algn="l" defTabSz="914400" rtl="0" eaLnBrk="1" fontAlgn="base" latinLnBrk="0" hangingPunct="1">
              <a:lnSpc>
                <a:spcPct val="100000"/>
              </a:lnSpc>
              <a:spcBef>
                <a:spcPct val="20000"/>
              </a:spcBef>
              <a:spcAft>
                <a:spcPct val="0"/>
              </a:spcAft>
              <a:buClrTx/>
              <a:buSzTx/>
              <a:tabLst/>
              <a:defRPr/>
            </a:pPr>
            <a:r>
              <a:rPr lang="en-GB" kern="0" dirty="0" smtClean="0">
                <a:latin typeface="Arial" pitchFamily="34" charset="0"/>
              </a:rPr>
              <a:t>Input Binary Characteristic</a:t>
            </a:r>
            <a:endParaRPr kumimoji="0" lang="en-GB" sz="2400" b="0" i="0" u="none" strike="noStrike" kern="0" cap="none" spc="0" normalizeH="0" baseline="0" noProof="0" dirty="0" smtClean="0">
              <a:ln>
                <a:noFill/>
              </a:ln>
              <a:effectLst/>
              <a:uLnTx/>
              <a:uFillTx/>
              <a:latin typeface="Arial" pitchFamily="34" charset="0"/>
            </a:endParaRPr>
          </a:p>
        </p:txBody>
      </p:sp>
      <p:pic>
        <p:nvPicPr>
          <p:cNvPr id="8"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19</a:t>
            </a:fld>
            <a:endParaRPr lang="es-ES"/>
          </a:p>
        </p:txBody>
      </p:sp>
      <p:sp>
        <p:nvSpPr>
          <p:cNvPr id="4" name="Rectangle 3"/>
          <p:cNvSpPr/>
          <p:nvPr/>
        </p:nvSpPr>
        <p:spPr>
          <a:xfrm>
            <a:off x="571472" y="1285860"/>
            <a:ext cx="8286808" cy="5770811"/>
          </a:xfrm>
          <a:prstGeom prst="rect">
            <a:avLst/>
          </a:prstGeom>
        </p:spPr>
        <p:txBody>
          <a:bodyPr wrap="square">
            <a:spAutoFit/>
          </a:bodyPr>
          <a:lstStyle/>
          <a:p>
            <a:r>
              <a:rPr lang="en-GB" sz="1100" dirty="0" smtClean="0"/>
              <a:t>import pandas as pd</a:t>
            </a:r>
          </a:p>
          <a:p>
            <a:r>
              <a:rPr lang="en-GB" sz="1100" dirty="0" smtClean="0"/>
              <a:t>import </a:t>
            </a:r>
            <a:r>
              <a:rPr lang="en-GB" sz="1100" dirty="0" err="1" smtClean="0"/>
              <a:t>numpy</a:t>
            </a:r>
            <a:r>
              <a:rPr lang="en-GB" sz="1100" dirty="0" smtClean="0"/>
              <a:t> as </a:t>
            </a:r>
            <a:r>
              <a:rPr lang="en-GB" sz="1100" dirty="0" err="1" smtClean="0"/>
              <a:t>np</a:t>
            </a:r>
            <a:endParaRPr lang="en-GB" sz="1100" dirty="0" smtClean="0"/>
          </a:p>
          <a:p>
            <a:r>
              <a:rPr lang="en-GB" sz="1100" dirty="0" err="1" smtClean="0"/>
              <a:t>df</a:t>
            </a:r>
            <a:r>
              <a:rPr lang="en-GB" sz="1100" dirty="0" smtClean="0"/>
              <a:t> = </a:t>
            </a:r>
            <a:r>
              <a:rPr lang="en-GB" sz="1100" dirty="0" err="1" smtClean="0"/>
              <a:t>pd.read_csv</a:t>
            </a:r>
            <a:r>
              <a:rPr lang="en-GB" sz="1100" dirty="0" smtClean="0"/>
              <a:t>('https://dl.dropboxusercontent.com/u/28535341/IE_MBD_FA_dataset_dev.csv')</a:t>
            </a:r>
          </a:p>
          <a:p>
            <a:endParaRPr lang="en-GB" sz="1200" dirty="0" smtClean="0"/>
          </a:p>
          <a:p>
            <a:r>
              <a:rPr lang="en-GB" sz="1200" dirty="0" smtClean="0"/>
              <a:t>##################################################</a:t>
            </a:r>
          </a:p>
          <a:p>
            <a:r>
              <a:rPr lang="en-GB" sz="1200" dirty="0" smtClean="0"/>
              <a:t># BIVARIATE ANALYSIS - INPUT CATEGORICAL NOMINAL #</a:t>
            </a:r>
          </a:p>
          <a:p>
            <a:r>
              <a:rPr lang="en-GB" sz="1200" dirty="0" smtClean="0"/>
              <a:t>##################################################</a:t>
            </a:r>
          </a:p>
          <a:p>
            <a:r>
              <a:rPr lang="en-GB" sz="1200" dirty="0" err="1" smtClean="0"/>
              <a:t>biv</a:t>
            </a:r>
            <a:r>
              <a:rPr lang="en-GB" sz="1200" dirty="0" smtClean="0"/>
              <a:t> = </a:t>
            </a:r>
            <a:r>
              <a:rPr lang="en-GB" sz="1200" dirty="0" err="1" smtClean="0"/>
              <a:t>pd.crosstab</a:t>
            </a:r>
            <a:r>
              <a:rPr lang="en-GB" sz="1200" dirty="0" smtClean="0"/>
              <a:t>(</a:t>
            </a:r>
            <a:r>
              <a:rPr lang="en-GB" sz="1200" dirty="0" err="1" smtClean="0"/>
              <a:t>df</a:t>
            </a:r>
            <a:r>
              <a:rPr lang="en-GB" sz="1200" dirty="0" smtClean="0"/>
              <a:t>["icn_var_22"],</a:t>
            </a:r>
            <a:r>
              <a:rPr lang="en-GB" sz="1200" dirty="0" err="1" smtClean="0"/>
              <a:t>df</a:t>
            </a:r>
            <a:r>
              <a:rPr lang="en-GB" sz="1200" dirty="0" smtClean="0"/>
              <a:t>["</a:t>
            </a:r>
            <a:r>
              <a:rPr lang="en-GB" sz="1200" dirty="0" err="1" smtClean="0"/>
              <a:t>ob_target</a:t>
            </a:r>
            <a:r>
              <a:rPr lang="en-GB" sz="1200" dirty="0" smtClean="0"/>
              <a:t>"])</a:t>
            </a:r>
          </a:p>
          <a:p>
            <a:r>
              <a:rPr lang="en-GB" sz="1200" dirty="0" smtClean="0"/>
              <a:t>print </a:t>
            </a:r>
            <a:r>
              <a:rPr lang="en-GB" sz="1200" dirty="0" err="1" smtClean="0"/>
              <a:t>biv</a:t>
            </a:r>
            <a:endParaRPr lang="en-GB" sz="1200" dirty="0" smtClean="0"/>
          </a:p>
          <a:p>
            <a:r>
              <a:rPr lang="en-GB" sz="1200" dirty="0" smtClean="0">
                <a:solidFill>
                  <a:schemeClr val="accent6">
                    <a:lumMod val="60000"/>
                    <a:lumOff val="40000"/>
                  </a:schemeClr>
                </a:solidFill>
              </a:rPr>
              <a:t>#</a:t>
            </a:r>
            <a:r>
              <a:rPr lang="en-GB" sz="1200" dirty="0" err="1" smtClean="0">
                <a:solidFill>
                  <a:schemeClr val="accent6">
                    <a:lumMod val="60000"/>
                    <a:lumOff val="40000"/>
                  </a:schemeClr>
                </a:solidFill>
              </a:rPr>
              <a:t>ob_target</a:t>
            </a:r>
            <a:r>
              <a:rPr lang="en-GB" sz="1200" dirty="0" smtClean="0">
                <a:solidFill>
                  <a:schemeClr val="accent6">
                    <a:lumMod val="60000"/>
                    <a:lumOff val="40000"/>
                  </a:schemeClr>
                </a:solidFill>
              </a:rPr>
              <a:t>     0   1</a:t>
            </a:r>
          </a:p>
          <a:p>
            <a:r>
              <a:rPr lang="en-GB" sz="1200" dirty="0" smtClean="0">
                <a:solidFill>
                  <a:schemeClr val="accent6">
                    <a:lumMod val="60000"/>
                    <a:lumOff val="40000"/>
                  </a:schemeClr>
                </a:solidFill>
              </a:rPr>
              <a:t>#icn_var_22         </a:t>
            </a:r>
          </a:p>
          <a:p>
            <a:r>
              <a:rPr lang="en-GB" sz="1200" dirty="0" smtClean="0">
                <a:solidFill>
                  <a:schemeClr val="accent6">
                    <a:lumMod val="60000"/>
                    <a:lumOff val="40000"/>
                  </a:schemeClr>
                </a:solidFill>
              </a:rPr>
              <a:t>#1            24   3</a:t>
            </a:r>
          </a:p>
          <a:p>
            <a:r>
              <a:rPr lang="en-GB" sz="1200" dirty="0" smtClean="0">
                <a:solidFill>
                  <a:schemeClr val="accent6">
                    <a:lumMod val="60000"/>
                    <a:lumOff val="40000"/>
                  </a:schemeClr>
                </a:solidFill>
              </a:rPr>
              <a:t>#2           378  47</a:t>
            </a:r>
          </a:p>
          <a:p>
            <a:r>
              <a:rPr lang="en-GB" sz="1200" dirty="0" smtClean="0">
                <a:solidFill>
                  <a:schemeClr val="accent6">
                    <a:lumMod val="60000"/>
                    <a:lumOff val="40000"/>
                  </a:schemeClr>
                </a:solidFill>
              </a:rPr>
              <a:t>#3            97  10</a:t>
            </a:r>
          </a:p>
          <a:p>
            <a:r>
              <a:rPr lang="en-GB" sz="1200" dirty="0" smtClean="0">
                <a:solidFill>
                  <a:schemeClr val="accent6">
                    <a:lumMod val="60000"/>
                    <a:lumOff val="40000"/>
                  </a:schemeClr>
                </a:solidFill>
              </a:rPr>
              <a:t>#4            30   4</a:t>
            </a:r>
          </a:p>
          <a:p>
            <a:endParaRPr lang="en-GB" sz="1200" dirty="0" smtClean="0"/>
          </a:p>
          <a:p>
            <a:r>
              <a:rPr lang="en-GB" sz="1200" dirty="0" err="1" smtClean="0"/>
              <a:t>WoE</a:t>
            </a:r>
            <a:r>
              <a:rPr lang="en-GB" sz="1200" dirty="0" smtClean="0"/>
              <a:t> = np.log((</a:t>
            </a:r>
            <a:r>
              <a:rPr lang="en-GB" sz="1200" dirty="0" err="1" smtClean="0"/>
              <a:t>biv</a:t>
            </a:r>
            <a:r>
              <a:rPr lang="en-GB" sz="1200" dirty="0" smtClean="0"/>
              <a:t>[0]/sum(</a:t>
            </a:r>
            <a:r>
              <a:rPr lang="en-GB" sz="1200" dirty="0" err="1" smtClean="0"/>
              <a:t>biv</a:t>
            </a:r>
            <a:r>
              <a:rPr lang="en-GB" sz="1200" dirty="0" smtClean="0"/>
              <a:t>[0])) / (</a:t>
            </a:r>
            <a:r>
              <a:rPr lang="en-GB" sz="1200" dirty="0" err="1" smtClean="0"/>
              <a:t>biv</a:t>
            </a:r>
            <a:r>
              <a:rPr lang="en-GB" sz="1200" dirty="0" smtClean="0"/>
              <a:t>[1]/sum(</a:t>
            </a:r>
            <a:r>
              <a:rPr lang="en-GB" sz="1200" dirty="0" err="1" smtClean="0"/>
              <a:t>biv</a:t>
            </a:r>
            <a:r>
              <a:rPr lang="en-GB" sz="1200" dirty="0" smtClean="0"/>
              <a:t>[1])))</a:t>
            </a:r>
          </a:p>
          <a:p>
            <a:r>
              <a:rPr lang="en-GB" sz="1200" dirty="0" smtClean="0"/>
              <a:t>print </a:t>
            </a:r>
            <a:r>
              <a:rPr lang="en-GB" sz="1200" dirty="0" err="1" smtClean="0"/>
              <a:t>WoE</a:t>
            </a:r>
            <a:endParaRPr lang="en-GB" sz="1200" dirty="0" smtClean="0"/>
          </a:p>
          <a:p>
            <a:r>
              <a:rPr lang="en-GB" sz="1200" dirty="0" smtClean="0">
                <a:solidFill>
                  <a:schemeClr val="accent6">
                    <a:lumMod val="60000"/>
                    <a:lumOff val="40000"/>
                  </a:schemeClr>
                </a:solidFill>
              </a:rPr>
              <a:t>#icn_var_22</a:t>
            </a:r>
          </a:p>
          <a:p>
            <a:r>
              <a:rPr lang="en-GB" sz="1200" dirty="0" smtClean="0">
                <a:solidFill>
                  <a:schemeClr val="accent6">
                    <a:lumMod val="60000"/>
                    <a:lumOff val="40000"/>
                  </a:schemeClr>
                </a:solidFill>
              </a:rPr>
              <a:t>#1            </a:t>
            </a:r>
            <a:r>
              <a:rPr lang="en-GB" sz="1200" dirty="0" smtClean="0">
                <a:solidFill>
                  <a:srgbClr val="FF0000"/>
                </a:solidFill>
              </a:rPr>
              <a:t>-0.032664</a:t>
            </a:r>
            <a:r>
              <a:rPr lang="en-GB" sz="1200" dirty="0" smtClean="0">
                <a:solidFill>
                  <a:schemeClr val="accent6">
                    <a:lumMod val="60000"/>
                    <a:lumOff val="40000"/>
                  </a:schemeClr>
                </a:solidFill>
              </a:rPr>
              <a:t>		</a:t>
            </a:r>
            <a:r>
              <a:rPr lang="en-GB" sz="1200" dirty="0" smtClean="0">
                <a:solidFill>
                  <a:srgbClr val="FF0000"/>
                </a:solidFill>
              </a:rPr>
              <a:t>When the characteristic allows:</a:t>
            </a:r>
          </a:p>
          <a:p>
            <a:r>
              <a:rPr lang="en-GB" sz="1200" dirty="0" smtClean="0">
                <a:solidFill>
                  <a:schemeClr val="accent6">
                    <a:lumMod val="60000"/>
                    <a:lumOff val="40000"/>
                  </a:schemeClr>
                </a:solidFill>
              </a:rPr>
              <a:t>#2            </a:t>
            </a:r>
            <a:r>
              <a:rPr lang="en-GB" sz="1200" dirty="0" smtClean="0">
                <a:solidFill>
                  <a:srgbClr val="FF0000"/>
                </a:solidFill>
              </a:rPr>
              <a:t>-0.027359</a:t>
            </a:r>
            <a:r>
              <a:rPr lang="en-GB" sz="1200" dirty="0" smtClean="0">
                <a:solidFill>
                  <a:schemeClr val="accent6">
                    <a:lumMod val="60000"/>
                    <a:lumOff val="40000"/>
                  </a:schemeClr>
                </a:solidFill>
              </a:rPr>
              <a:t>		</a:t>
            </a:r>
            <a:r>
              <a:rPr lang="en-GB" sz="1200" dirty="0" smtClean="0"/>
              <a:t> </a:t>
            </a:r>
            <a:r>
              <a:rPr lang="en-GB" sz="1200" dirty="0" smtClean="0">
                <a:solidFill>
                  <a:srgbClr val="FF0000"/>
                </a:solidFill>
              </a:rPr>
              <a:t>-0.03266 (it make sense to group together)</a:t>
            </a:r>
          </a:p>
          <a:p>
            <a:r>
              <a:rPr lang="en-GB" sz="1200" dirty="0" smtClean="0">
                <a:solidFill>
                  <a:schemeClr val="accent6">
                    <a:lumMod val="60000"/>
                    <a:lumOff val="40000"/>
                  </a:schemeClr>
                </a:solidFill>
              </a:rPr>
              <a:t>#3            </a:t>
            </a:r>
            <a:r>
              <a:rPr lang="en-GB" sz="1200" dirty="0" smtClean="0">
                <a:solidFill>
                  <a:srgbClr val="00B050"/>
                </a:solidFill>
              </a:rPr>
              <a:t> 0.160021</a:t>
            </a:r>
            <a:r>
              <a:rPr lang="en-GB" sz="1200" dirty="0" smtClean="0">
                <a:solidFill>
                  <a:schemeClr val="accent6">
                    <a:lumMod val="60000"/>
                    <a:lumOff val="40000"/>
                  </a:schemeClr>
                </a:solidFill>
              </a:rPr>
              <a:t>		 </a:t>
            </a:r>
            <a:r>
              <a:rPr lang="en-GB" sz="1200" dirty="0" smtClean="0">
                <a:solidFill>
                  <a:srgbClr val="00B050"/>
                </a:solidFill>
              </a:rPr>
              <a:t>0.160021</a:t>
            </a:r>
          </a:p>
          <a:p>
            <a:r>
              <a:rPr lang="en-GB" sz="1200" dirty="0" smtClean="0">
                <a:solidFill>
                  <a:schemeClr val="accent6">
                    <a:lumMod val="60000"/>
                    <a:lumOff val="40000"/>
                  </a:schemeClr>
                </a:solidFill>
              </a:rPr>
              <a:t>#4            </a:t>
            </a:r>
            <a:r>
              <a:rPr lang="en-GB" sz="1200" dirty="0" smtClean="0">
                <a:solidFill>
                  <a:srgbClr val="FF0000"/>
                </a:solidFill>
              </a:rPr>
              <a:t>-0.097202</a:t>
            </a:r>
          </a:p>
          <a:p>
            <a:endParaRPr lang="en-GB" sz="1200" dirty="0" smtClean="0"/>
          </a:p>
          <a:p>
            <a:r>
              <a:rPr lang="en-GB" sz="1200" dirty="0" smtClean="0"/>
              <a:t>#</a:t>
            </a:r>
            <a:r>
              <a:rPr lang="en-GB" sz="1200" dirty="0" err="1" smtClean="0"/>
              <a:t>dtype</a:t>
            </a:r>
            <a:r>
              <a:rPr lang="en-GB" sz="1200" dirty="0" smtClean="0"/>
              <a:t>: float64</a:t>
            </a:r>
          </a:p>
          <a:p>
            <a:r>
              <a:rPr lang="en-GB" sz="1200" dirty="0" smtClean="0"/>
              <a:t>IV = sum(((</a:t>
            </a:r>
            <a:r>
              <a:rPr lang="en-GB" sz="1200" dirty="0" err="1" smtClean="0"/>
              <a:t>biv</a:t>
            </a:r>
            <a:r>
              <a:rPr lang="en-GB" sz="1200" dirty="0" smtClean="0"/>
              <a:t>[0]/sum(</a:t>
            </a:r>
            <a:r>
              <a:rPr lang="en-GB" sz="1200" dirty="0" err="1" smtClean="0"/>
              <a:t>biv</a:t>
            </a:r>
            <a:r>
              <a:rPr lang="en-GB" sz="1200" dirty="0" smtClean="0"/>
              <a:t>[0])) - (</a:t>
            </a:r>
            <a:r>
              <a:rPr lang="en-GB" sz="1200" dirty="0" err="1" smtClean="0"/>
              <a:t>biv</a:t>
            </a:r>
            <a:r>
              <a:rPr lang="en-GB" sz="1200" dirty="0" smtClean="0"/>
              <a:t>[1]/sum(</a:t>
            </a:r>
            <a:r>
              <a:rPr lang="en-GB" sz="1200" dirty="0" err="1" smtClean="0"/>
              <a:t>biv</a:t>
            </a:r>
            <a:r>
              <a:rPr lang="en-GB" sz="1200" dirty="0" smtClean="0"/>
              <a:t>[1])))*</a:t>
            </a:r>
            <a:r>
              <a:rPr lang="en-GB" sz="1200" dirty="0" err="1" smtClean="0"/>
              <a:t>np.log</a:t>
            </a:r>
            <a:r>
              <a:rPr lang="en-GB" sz="1200" dirty="0" smtClean="0"/>
              <a:t>((</a:t>
            </a:r>
            <a:r>
              <a:rPr lang="en-GB" sz="1200" dirty="0" err="1" smtClean="0"/>
              <a:t>biv</a:t>
            </a:r>
            <a:r>
              <a:rPr lang="en-GB" sz="1200" dirty="0" smtClean="0"/>
              <a:t>[0]/sum(</a:t>
            </a:r>
            <a:r>
              <a:rPr lang="en-GB" sz="1200" dirty="0" err="1" smtClean="0"/>
              <a:t>biv</a:t>
            </a:r>
            <a:r>
              <a:rPr lang="en-GB" sz="1200" dirty="0" smtClean="0"/>
              <a:t>[0])) / (</a:t>
            </a:r>
            <a:r>
              <a:rPr lang="en-GB" sz="1200" dirty="0" err="1" smtClean="0"/>
              <a:t>biv</a:t>
            </a:r>
            <a:r>
              <a:rPr lang="en-GB" sz="1200" dirty="0" smtClean="0"/>
              <a:t>[1]/sum(</a:t>
            </a:r>
            <a:r>
              <a:rPr lang="en-GB" sz="1200" dirty="0" err="1" smtClean="0"/>
              <a:t>biv</a:t>
            </a:r>
            <a:r>
              <a:rPr lang="en-GB" sz="1200" dirty="0" smtClean="0"/>
              <a:t>[1]))))</a:t>
            </a:r>
          </a:p>
          <a:p>
            <a:r>
              <a:rPr lang="en-GB" sz="1200" dirty="0" smtClean="0"/>
              <a:t>print IV</a:t>
            </a:r>
          </a:p>
          <a:p>
            <a:r>
              <a:rPr lang="en-GB" sz="1200" dirty="0" smtClean="0">
                <a:solidFill>
                  <a:schemeClr val="accent6">
                    <a:lumMod val="60000"/>
                    <a:lumOff val="40000"/>
                  </a:schemeClr>
                </a:solidFill>
              </a:rPr>
              <a:t>#0.00549309096563</a:t>
            </a:r>
          </a:p>
          <a:p>
            <a:endParaRPr lang="en-GB" sz="1200" dirty="0" smtClean="0">
              <a:solidFill>
                <a:schemeClr val="accent6">
                  <a:lumMod val="60000"/>
                  <a:lumOff val="40000"/>
                </a:schemeClr>
              </a:solidFill>
            </a:endParaRPr>
          </a:p>
        </p:txBody>
      </p:sp>
      <p:sp>
        <p:nvSpPr>
          <p:cNvPr id="6" name="Rectangle 3"/>
          <p:cNvSpPr txBox="1">
            <a:spLocks noChangeArrowheads="1"/>
          </p:cNvSpPr>
          <p:nvPr/>
        </p:nvSpPr>
        <p:spPr bwMode="auto">
          <a:xfrm>
            <a:off x="304800" y="228600"/>
            <a:ext cx="7010400" cy="84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Let’s calculate </a:t>
            </a:r>
            <a:r>
              <a:rPr kumimoji="0" lang="en-GB" sz="2400" b="0" i="0" u="none" strike="noStrike" kern="0" cap="none" spc="0" normalizeH="0" baseline="0" noProof="0" dirty="0" err="1" smtClean="0">
                <a:ln>
                  <a:noFill/>
                </a:ln>
                <a:effectLst/>
                <a:uLnTx/>
                <a:uFillTx/>
                <a:latin typeface="Arial" pitchFamily="34" charset="0"/>
                <a:ea typeface="+mn-ea"/>
                <a:cs typeface="+mn-cs"/>
              </a:rPr>
              <a:t>WoE</a:t>
            </a:r>
            <a:r>
              <a:rPr kumimoji="0" lang="en-GB" sz="2400" b="0" i="0" u="none" strike="noStrike" kern="0" cap="none" spc="0" normalizeH="0" baseline="0" noProof="0" dirty="0" smtClean="0">
                <a:ln>
                  <a:noFill/>
                </a:ln>
                <a:effectLst/>
                <a:uLnTx/>
                <a:uFillTx/>
                <a:latin typeface="Arial" pitchFamily="34" charset="0"/>
                <a:ea typeface="+mn-ea"/>
                <a:cs typeface="+mn-cs"/>
              </a:rPr>
              <a:t> and IV in Python</a:t>
            </a:r>
          </a:p>
          <a:p>
            <a:pPr marL="342900" indent="-342900">
              <a:spcBef>
                <a:spcPct val="20000"/>
              </a:spcBef>
              <a:defRPr/>
            </a:pPr>
            <a:r>
              <a:rPr lang="en-GB" kern="0" dirty="0" smtClean="0">
                <a:latin typeface="Arial" pitchFamily="34" charset="0"/>
              </a:rPr>
              <a:t>Input Categorical Nominal Characteristic</a:t>
            </a:r>
          </a:p>
        </p:txBody>
      </p:sp>
      <p:cxnSp>
        <p:nvCxnSpPr>
          <p:cNvPr id="9" name="Elbow Connector 8"/>
          <p:cNvCxnSpPr/>
          <p:nvPr/>
        </p:nvCxnSpPr>
        <p:spPr>
          <a:xfrm>
            <a:off x="3000364" y="4857760"/>
            <a:ext cx="571504" cy="1588"/>
          </a:xfrm>
          <a:prstGeom prst="bentConnector3">
            <a:avLst>
              <a:gd name="adj1" fmla="val 50000"/>
            </a:avLst>
          </a:prstGeom>
          <a:ln w="349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3000364" y="5070486"/>
            <a:ext cx="571504" cy="1588"/>
          </a:xfrm>
          <a:prstGeom prst="bentConnector3">
            <a:avLst>
              <a:gd name="adj1" fmla="val 50000"/>
            </a:avLst>
          </a:prstGeom>
          <a:ln w="349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3000364" y="5429264"/>
            <a:ext cx="571504" cy="1588"/>
          </a:xfrm>
          <a:prstGeom prst="bentConnector3">
            <a:avLst>
              <a:gd name="adj1" fmla="val 50000"/>
            </a:avLst>
          </a:prstGeom>
          <a:ln w="349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3286116" y="5143512"/>
            <a:ext cx="571504" cy="1588"/>
          </a:xfrm>
          <a:prstGeom prst="bentConnector3">
            <a:avLst>
              <a:gd name="adj1" fmla="val 50000"/>
            </a:avLst>
          </a:prstGeom>
          <a:ln w="349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3571868" y="5000636"/>
            <a:ext cx="571504" cy="1588"/>
          </a:xfrm>
          <a:prstGeom prst="bentConnector3">
            <a:avLst>
              <a:gd name="adj1" fmla="val 50000"/>
            </a:avLst>
          </a:prstGeom>
          <a:ln w="349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014878" y="5214950"/>
            <a:ext cx="1128494" cy="14514"/>
          </a:xfrm>
          <a:prstGeom prst="bentConnector3">
            <a:avLst>
              <a:gd name="adj1" fmla="val 50000"/>
            </a:avLst>
          </a:prstGeom>
          <a:ln w="34925">
            <a:solidFill>
              <a:srgbClr val="00B050"/>
            </a:solidFill>
            <a:tailEnd type="none"/>
          </a:ln>
        </p:spPr>
        <p:style>
          <a:lnRef idx="1">
            <a:schemeClr val="accent1"/>
          </a:lnRef>
          <a:fillRef idx="0">
            <a:schemeClr val="accent1"/>
          </a:fillRef>
          <a:effectRef idx="0">
            <a:schemeClr val="accent1"/>
          </a:effectRef>
          <a:fontRef idx="minor">
            <a:schemeClr val="tx1"/>
          </a:fontRef>
        </p:style>
      </p:cxnSp>
      <p:pic>
        <p:nvPicPr>
          <p:cNvPr id="14"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Manolo-Imagens"/>
          <p:cNvPicPr>
            <a:picLocks noChangeAspect="1" noChangeArrowheads="1"/>
          </p:cNvPicPr>
          <p:nvPr/>
        </p:nvPicPr>
        <p:blipFill>
          <a:blip r:embed="rId2"/>
          <a:srcRect/>
          <a:stretch>
            <a:fillRect/>
          </a:stretch>
        </p:blipFill>
        <p:spPr bwMode="auto">
          <a:xfrm>
            <a:off x="214282" y="285727"/>
            <a:ext cx="8572560" cy="640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20</a:t>
            </a:fld>
            <a:endParaRPr lang="es-ES"/>
          </a:p>
        </p:txBody>
      </p:sp>
      <p:sp>
        <p:nvSpPr>
          <p:cNvPr id="4" name="Rectangle 3"/>
          <p:cNvSpPr/>
          <p:nvPr/>
        </p:nvSpPr>
        <p:spPr>
          <a:xfrm>
            <a:off x="571472" y="1285860"/>
            <a:ext cx="8286808" cy="5586145"/>
          </a:xfrm>
          <a:prstGeom prst="rect">
            <a:avLst/>
          </a:prstGeom>
        </p:spPr>
        <p:txBody>
          <a:bodyPr wrap="square">
            <a:spAutoFit/>
          </a:bodyPr>
          <a:lstStyle/>
          <a:p>
            <a:r>
              <a:rPr lang="en-GB" sz="1100" dirty="0" smtClean="0"/>
              <a:t>import pandas as pd</a:t>
            </a:r>
          </a:p>
          <a:p>
            <a:r>
              <a:rPr lang="en-GB" sz="1100" dirty="0" smtClean="0"/>
              <a:t>import </a:t>
            </a:r>
            <a:r>
              <a:rPr lang="en-GB" sz="1100" dirty="0" err="1" smtClean="0"/>
              <a:t>numpy</a:t>
            </a:r>
            <a:r>
              <a:rPr lang="en-GB" sz="1100" dirty="0" smtClean="0"/>
              <a:t> as </a:t>
            </a:r>
            <a:r>
              <a:rPr lang="en-GB" sz="1100" dirty="0" err="1" smtClean="0"/>
              <a:t>np</a:t>
            </a:r>
            <a:endParaRPr lang="en-GB" sz="1100" dirty="0" smtClean="0"/>
          </a:p>
          <a:p>
            <a:r>
              <a:rPr lang="en-GB" sz="1100" dirty="0" err="1" smtClean="0"/>
              <a:t>df</a:t>
            </a:r>
            <a:r>
              <a:rPr lang="en-GB" sz="1100" dirty="0" smtClean="0"/>
              <a:t> = </a:t>
            </a:r>
            <a:r>
              <a:rPr lang="en-GB" sz="1100" dirty="0" err="1" smtClean="0"/>
              <a:t>pd.read_csv</a:t>
            </a:r>
            <a:r>
              <a:rPr lang="en-GB" sz="1100" dirty="0" smtClean="0"/>
              <a:t>('https://dl.dropboxusercontent.com/u/28535341/IE_MBD_FA_dataset_dev.csv')</a:t>
            </a:r>
          </a:p>
          <a:p>
            <a:endParaRPr lang="en-GB" sz="1200" dirty="0" smtClean="0"/>
          </a:p>
          <a:p>
            <a:r>
              <a:rPr lang="en-GB" sz="1200" dirty="0" smtClean="0"/>
              <a:t>#################################################</a:t>
            </a:r>
          </a:p>
          <a:p>
            <a:r>
              <a:rPr lang="en-GB" sz="1200" dirty="0" smtClean="0"/>
              <a:t># BIVARIATE ANALYSIS - INPUT CATEGORICAL ORDINAL #</a:t>
            </a:r>
          </a:p>
          <a:p>
            <a:r>
              <a:rPr lang="en-GB" sz="1200" dirty="0" smtClean="0"/>
              <a:t>#################################################</a:t>
            </a:r>
          </a:p>
          <a:p>
            <a:r>
              <a:rPr lang="en-GB" sz="1200" dirty="0" err="1" smtClean="0"/>
              <a:t>biv</a:t>
            </a:r>
            <a:r>
              <a:rPr lang="en-GB" sz="1200" dirty="0" smtClean="0"/>
              <a:t> = </a:t>
            </a:r>
            <a:r>
              <a:rPr lang="en-GB" sz="1200" dirty="0" err="1" smtClean="0"/>
              <a:t>pd.crosstab</a:t>
            </a:r>
            <a:r>
              <a:rPr lang="en-GB" sz="1200" dirty="0" smtClean="0"/>
              <a:t>(</a:t>
            </a:r>
            <a:r>
              <a:rPr lang="en-GB" sz="1200" dirty="0" err="1" smtClean="0"/>
              <a:t>df</a:t>
            </a:r>
            <a:r>
              <a:rPr lang="en-GB" sz="1200" dirty="0" smtClean="0"/>
              <a:t>["ico_var_25"],</a:t>
            </a:r>
            <a:r>
              <a:rPr lang="en-GB" sz="1200" dirty="0" err="1" smtClean="0"/>
              <a:t>df</a:t>
            </a:r>
            <a:r>
              <a:rPr lang="en-GB" sz="1200" dirty="0" smtClean="0"/>
              <a:t>["</a:t>
            </a:r>
            <a:r>
              <a:rPr lang="en-GB" sz="1200" dirty="0" err="1" smtClean="0"/>
              <a:t>ob_target</a:t>
            </a:r>
            <a:r>
              <a:rPr lang="en-GB" sz="1200" dirty="0" smtClean="0"/>
              <a:t>"])</a:t>
            </a:r>
          </a:p>
          <a:p>
            <a:r>
              <a:rPr lang="en-GB" sz="1200" dirty="0" smtClean="0"/>
              <a:t>print </a:t>
            </a:r>
            <a:r>
              <a:rPr lang="en-GB" sz="1200" dirty="0" err="1" smtClean="0"/>
              <a:t>biv</a:t>
            </a:r>
            <a:endParaRPr lang="en-GB" sz="1200" dirty="0" smtClean="0"/>
          </a:p>
          <a:p>
            <a:r>
              <a:rPr lang="en-GB" sz="1200" dirty="0" smtClean="0">
                <a:solidFill>
                  <a:schemeClr val="accent6">
                    <a:lumMod val="60000"/>
                    <a:lumOff val="40000"/>
                  </a:schemeClr>
                </a:solidFill>
              </a:rPr>
              <a:t>#</a:t>
            </a:r>
            <a:r>
              <a:rPr lang="en-GB" sz="1200" dirty="0" err="1" smtClean="0">
                <a:solidFill>
                  <a:schemeClr val="accent6">
                    <a:lumMod val="60000"/>
                    <a:lumOff val="40000"/>
                  </a:schemeClr>
                </a:solidFill>
              </a:rPr>
              <a:t>ob_target</a:t>
            </a:r>
            <a:r>
              <a:rPr lang="en-GB" sz="1200" dirty="0" smtClean="0">
                <a:solidFill>
                  <a:schemeClr val="accent6">
                    <a:lumMod val="60000"/>
                    <a:lumOff val="40000"/>
                  </a:schemeClr>
                </a:solidFill>
              </a:rPr>
              <a:t>     0   1</a:t>
            </a:r>
          </a:p>
          <a:p>
            <a:r>
              <a:rPr lang="en-GB" sz="1200" dirty="0" smtClean="0">
                <a:solidFill>
                  <a:schemeClr val="accent6">
                    <a:lumMod val="60000"/>
                    <a:lumOff val="40000"/>
                  </a:schemeClr>
                </a:solidFill>
              </a:rPr>
              <a:t>#ico_var_25         </a:t>
            </a:r>
          </a:p>
          <a:p>
            <a:r>
              <a:rPr lang="en-GB" sz="1200" dirty="0" smtClean="0">
                <a:solidFill>
                  <a:schemeClr val="accent6">
                    <a:lumMod val="60000"/>
                    <a:lumOff val="40000"/>
                  </a:schemeClr>
                </a:solidFill>
              </a:rPr>
              <a:t>#1             1   0</a:t>
            </a:r>
          </a:p>
          <a:p>
            <a:r>
              <a:rPr lang="en-GB" sz="1200" dirty="0" smtClean="0">
                <a:solidFill>
                  <a:schemeClr val="accent6">
                    <a:lumMod val="60000"/>
                    <a:lumOff val="40000"/>
                  </a:schemeClr>
                </a:solidFill>
              </a:rPr>
              <a:t>#2            10   0</a:t>
            </a:r>
          </a:p>
          <a:p>
            <a:r>
              <a:rPr lang="en-GB" sz="1200" dirty="0" smtClean="0">
                <a:solidFill>
                  <a:schemeClr val="accent6">
                    <a:lumMod val="60000"/>
                    <a:lumOff val="40000"/>
                  </a:schemeClr>
                </a:solidFill>
              </a:rPr>
              <a:t>#3           101  16</a:t>
            </a:r>
          </a:p>
          <a:p>
            <a:r>
              <a:rPr lang="en-GB" sz="1200" dirty="0" smtClean="0">
                <a:solidFill>
                  <a:schemeClr val="accent6">
                    <a:lumMod val="60000"/>
                    <a:lumOff val="40000"/>
                  </a:schemeClr>
                </a:solidFill>
              </a:rPr>
              <a:t>#4           294  31</a:t>
            </a:r>
          </a:p>
          <a:p>
            <a:r>
              <a:rPr lang="en-GB" sz="1200" dirty="0" smtClean="0">
                <a:solidFill>
                  <a:schemeClr val="accent6">
                    <a:lumMod val="60000"/>
                    <a:lumOff val="40000"/>
                  </a:schemeClr>
                </a:solidFill>
              </a:rPr>
              <a:t>#5           123  17</a:t>
            </a:r>
          </a:p>
          <a:p>
            <a:endParaRPr lang="en-GB" sz="1200" dirty="0" smtClean="0"/>
          </a:p>
          <a:p>
            <a:r>
              <a:rPr lang="en-GB" sz="1200" dirty="0" err="1" smtClean="0"/>
              <a:t>WoE</a:t>
            </a:r>
            <a:r>
              <a:rPr lang="en-GB" sz="1200" dirty="0" smtClean="0"/>
              <a:t> = np.log((</a:t>
            </a:r>
            <a:r>
              <a:rPr lang="en-GB" sz="1200" dirty="0" err="1" smtClean="0"/>
              <a:t>biv</a:t>
            </a:r>
            <a:r>
              <a:rPr lang="en-GB" sz="1200" dirty="0" smtClean="0"/>
              <a:t>[0]/sum(</a:t>
            </a:r>
            <a:r>
              <a:rPr lang="en-GB" sz="1200" dirty="0" err="1" smtClean="0"/>
              <a:t>biv</a:t>
            </a:r>
            <a:r>
              <a:rPr lang="en-GB" sz="1200" dirty="0" smtClean="0"/>
              <a:t>[0])) / (</a:t>
            </a:r>
            <a:r>
              <a:rPr lang="en-GB" sz="1200" dirty="0" err="1" smtClean="0"/>
              <a:t>biv</a:t>
            </a:r>
            <a:r>
              <a:rPr lang="en-GB" sz="1200" dirty="0" smtClean="0"/>
              <a:t>[1]/sum(</a:t>
            </a:r>
            <a:r>
              <a:rPr lang="en-GB" sz="1200" dirty="0" err="1" smtClean="0"/>
              <a:t>biv</a:t>
            </a:r>
            <a:r>
              <a:rPr lang="en-GB" sz="1200" dirty="0" smtClean="0"/>
              <a:t>[1])))</a:t>
            </a:r>
          </a:p>
          <a:p>
            <a:r>
              <a:rPr lang="en-GB" sz="1200" dirty="0" smtClean="0"/>
              <a:t>print </a:t>
            </a:r>
            <a:r>
              <a:rPr lang="en-GB" sz="1200" dirty="0" err="1" smtClean="0"/>
              <a:t>WoE</a:t>
            </a:r>
            <a:endParaRPr lang="en-GB" sz="1200" dirty="0" smtClean="0"/>
          </a:p>
          <a:p>
            <a:r>
              <a:rPr lang="en-GB" sz="1200" dirty="0" smtClean="0">
                <a:solidFill>
                  <a:schemeClr val="accent6">
                    <a:lumMod val="60000"/>
                    <a:lumOff val="40000"/>
                  </a:schemeClr>
                </a:solidFill>
              </a:rPr>
              <a:t>#ico_var_25</a:t>
            </a:r>
          </a:p>
          <a:p>
            <a:r>
              <a:rPr lang="en-GB" sz="1200" dirty="0" smtClean="0">
                <a:solidFill>
                  <a:schemeClr val="accent6">
                    <a:lumMod val="60000"/>
                    <a:lumOff val="40000"/>
                  </a:schemeClr>
                </a:solidFill>
              </a:rPr>
              <a:t>#1                  </a:t>
            </a:r>
            <a:r>
              <a:rPr lang="en-GB" sz="1200" dirty="0" err="1" smtClean="0">
                <a:solidFill>
                  <a:schemeClr val="accent6">
                    <a:lumMod val="60000"/>
                    <a:lumOff val="40000"/>
                  </a:schemeClr>
                </a:solidFill>
              </a:rPr>
              <a:t>inf</a:t>
            </a:r>
            <a:endParaRPr lang="en-GB" sz="1200" dirty="0" smtClean="0">
              <a:solidFill>
                <a:schemeClr val="accent6">
                  <a:lumMod val="60000"/>
                  <a:lumOff val="40000"/>
                </a:schemeClr>
              </a:solidFill>
            </a:endParaRPr>
          </a:p>
          <a:p>
            <a:r>
              <a:rPr lang="en-GB" sz="1200" dirty="0" smtClean="0">
                <a:solidFill>
                  <a:schemeClr val="accent6">
                    <a:lumMod val="60000"/>
                    <a:lumOff val="40000"/>
                  </a:schemeClr>
                </a:solidFill>
              </a:rPr>
              <a:t>#2                  </a:t>
            </a:r>
            <a:r>
              <a:rPr lang="en-GB" sz="1200" dirty="0" err="1" smtClean="0">
                <a:solidFill>
                  <a:schemeClr val="accent6">
                    <a:lumMod val="60000"/>
                    <a:lumOff val="40000"/>
                  </a:schemeClr>
                </a:solidFill>
              </a:rPr>
              <a:t>inf</a:t>
            </a:r>
            <a:endParaRPr lang="en-GB" sz="1200" dirty="0" smtClean="0">
              <a:solidFill>
                <a:schemeClr val="accent6">
                  <a:lumMod val="60000"/>
                  <a:lumOff val="40000"/>
                </a:schemeClr>
              </a:solidFill>
            </a:endParaRPr>
          </a:p>
          <a:p>
            <a:r>
              <a:rPr lang="en-GB" sz="1200" dirty="0" smtClean="0">
                <a:solidFill>
                  <a:schemeClr val="accent6">
                    <a:lumMod val="60000"/>
                    <a:lumOff val="40000"/>
                  </a:schemeClr>
                </a:solidFill>
              </a:rPr>
              <a:t>#3            </a:t>
            </a:r>
            <a:r>
              <a:rPr lang="en-GB" sz="1200" dirty="0" smtClean="0">
                <a:solidFill>
                  <a:srgbClr val="FF0000"/>
                </a:solidFill>
              </a:rPr>
              <a:t>-0.269574</a:t>
            </a:r>
          </a:p>
          <a:p>
            <a:r>
              <a:rPr lang="en-GB" sz="1200" dirty="0" smtClean="0">
                <a:solidFill>
                  <a:schemeClr val="accent6">
                    <a:lumMod val="60000"/>
                    <a:lumOff val="40000"/>
                  </a:schemeClr>
                </a:solidFill>
              </a:rPr>
              <a:t>#4             </a:t>
            </a:r>
            <a:r>
              <a:rPr lang="en-GB" sz="1200" dirty="0" smtClean="0">
                <a:solidFill>
                  <a:srgbClr val="00B050"/>
                </a:solidFill>
              </a:rPr>
              <a:t>0.137487</a:t>
            </a:r>
          </a:p>
          <a:p>
            <a:r>
              <a:rPr lang="en-GB" sz="1200" dirty="0" smtClean="0">
                <a:solidFill>
                  <a:schemeClr val="accent6">
                    <a:lumMod val="60000"/>
                    <a:lumOff val="40000"/>
                  </a:schemeClr>
                </a:solidFill>
              </a:rPr>
              <a:t>#5            </a:t>
            </a:r>
            <a:r>
              <a:rPr lang="en-GB" sz="1200" dirty="0" smtClean="0">
                <a:solidFill>
                  <a:srgbClr val="FF0000"/>
                </a:solidFill>
              </a:rPr>
              <a:t>-0.133134</a:t>
            </a:r>
          </a:p>
          <a:p>
            <a:r>
              <a:rPr lang="en-GB" sz="1200" dirty="0" smtClean="0"/>
              <a:t>IV = sum(((</a:t>
            </a:r>
            <a:r>
              <a:rPr lang="en-GB" sz="1200" dirty="0" err="1" smtClean="0"/>
              <a:t>biv</a:t>
            </a:r>
            <a:r>
              <a:rPr lang="en-GB" sz="1200" dirty="0" smtClean="0"/>
              <a:t>[0]/sum(</a:t>
            </a:r>
            <a:r>
              <a:rPr lang="en-GB" sz="1200" dirty="0" err="1" smtClean="0"/>
              <a:t>biv</a:t>
            </a:r>
            <a:r>
              <a:rPr lang="en-GB" sz="1200" dirty="0" smtClean="0"/>
              <a:t>[0])) - (</a:t>
            </a:r>
            <a:r>
              <a:rPr lang="en-GB" sz="1200" dirty="0" err="1" smtClean="0"/>
              <a:t>biv</a:t>
            </a:r>
            <a:r>
              <a:rPr lang="en-GB" sz="1200" dirty="0" smtClean="0"/>
              <a:t>[1]/sum(</a:t>
            </a:r>
            <a:r>
              <a:rPr lang="en-GB" sz="1200" dirty="0" err="1" smtClean="0"/>
              <a:t>biv</a:t>
            </a:r>
            <a:r>
              <a:rPr lang="en-GB" sz="1200" dirty="0" smtClean="0"/>
              <a:t>[1])))*</a:t>
            </a:r>
            <a:r>
              <a:rPr lang="en-GB" sz="1200" dirty="0" err="1" smtClean="0"/>
              <a:t>np.log</a:t>
            </a:r>
            <a:r>
              <a:rPr lang="en-GB" sz="1200" dirty="0" smtClean="0"/>
              <a:t>((</a:t>
            </a:r>
            <a:r>
              <a:rPr lang="en-GB" sz="1200" dirty="0" err="1" smtClean="0"/>
              <a:t>biv</a:t>
            </a:r>
            <a:r>
              <a:rPr lang="en-GB" sz="1200" dirty="0" smtClean="0"/>
              <a:t>[0]/sum(</a:t>
            </a:r>
            <a:r>
              <a:rPr lang="en-GB" sz="1200" dirty="0" err="1" smtClean="0"/>
              <a:t>biv</a:t>
            </a:r>
            <a:r>
              <a:rPr lang="en-GB" sz="1200" dirty="0" smtClean="0"/>
              <a:t>[0])) / (</a:t>
            </a:r>
            <a:r>
              <a:rPr lang="en-GB" sz="1200" dirty="0" err="1" smtClean="0"/>
              <a:t>biv</a:t>
            </a:r>
            <a:r>
              <a:rPr lang="en-GB" sz="1200" dirty="0" smtClean="0"/>
              <a:t>[1]/sum(</a:t>
            </a:r>
            <a:r>
              <a:rPr lang="en-GB" sz="1200" dirty="0" err="1" smtClean="0"/>
              <a:t>biv</a:t>
            </a:r>
            <a:r>
              <a:rPr lang="en-GB" sz="1200" dirty="0" smtClean="0"/>
              <a:t>[1]))))</a:t>
            </a:r>
          </a:p>
          <a:p>
            <a:r>
              <a:rPr lang="en-GB" sz="1200" dirty="0" smtClean="0"/>
              <a:t>print IV</a:t>
            </a:r>
          </a:p>
          <a:p>
            <a:r>
              <a:rPr lang="en-GB" sz="1200" dirty="0" smtClean="0">
                <a:solidFill>
                  <a:schemeClr val="accent6">
                    <a:lumMod val="60000"/>
                    <a:lumOff val="40000"/>
                  </a:schemeClr>
                </a:solidFill>
              </a:rPr>
              <a:t>#</a:t>
            </a:r>
            <a:r>
              <a:rPr lang="en-GB" sz="1200" dirty="0" err="1" smtClean="0">
                <a:solidFill>
                  <a:schemeClr val="accent6">
                    <a:lumMod val="60000"/>
                    <a:lumOff val="40000"/>
                  </a:schemeClr>
                </a:solidFill>
              </a:rPr>
              <a:t>inf</a:t>
            </a:r>
            <a:endParaRPr lang="en-GB" sz="1200" dirty="0" smtClean="0">
              <a:solidFill>
                <a:schemeClr val="accent6">
                  <a:lumMod val="60000"/>
                  <a:lumOff val="40000"/>
                </a:schemeClr>
              </a:solidFill>
            </a:endParaRPr>
          </a:p>
        </p:txBody>
      </p:sp>
      <p:sp>
        <p:nvSpPr>
          <p:cNvPr id="6" name="Rectangle 3"/>
          <p:cNvSpPr txBox="1">
            <a:spLocks noChangeArrowheads="1"/>
          </p:cNvSpPr>
          <p:nvPr/>
        </p:nvSpPr>
        <p:spPr bwMode="auto">
          <a:xfrm>
            <a:off x="304800" y="228600"/>
            <a:ext cx="7010400" cy="84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Let’s calculate </a:t>
            </a:r>
            <a:r>
              <a:rPr kumimoji="0" lang="en-GB" sz="2400" b="0" i="0" u="none" strike="noStrike" kern="0" cap="none" spc="0" normalizeH="0" baseline="0" noProof="0" dirty="0" err="1" smtClean="0">
                <a:ln>
                  <a:noFill/>
                </a:ln>
                <a:effectLst/>
                <a:uLnTx/>
                <a:uFillTx/>
                <a:latin typeface="Arial" pitchFamily="34" charset="0"/>
                <a:ea typeface="+mn-ea"/>
                <a:cs typeface="+mn-cs"/>
              </a:rPr>
              <a:t>WoE</a:t>
            </a:r>
            <a:r>
              <a:rPr kumimoji="0" lang="en-GB" sz="2400" b="0" i="0" u="none" strike="noStrike" kern="0" cap="none" spc="0" normalizeH="0" baseline="0" noProof="0" dirty="0" smtClean="0">
                <a:ln>
                  <a:noFill/>
                </a:ln>
                <a:effectLst/>
                <a:uLnTx/>
                <a:uFillTx/>
                <a:latin typeface="Arial" pitchFamily="34" charset="0"/>
                <a:ea typeface="+mn-ea"/>
                <a:cs typeface="+mn-cs"/>
              </a:rPr>
              <a:t> and IV in Python</a:t>
            </a:r>
          </a:p>
          <a:p>
            <a:pPr marL="342900" indent="-342900">
              <a:spcBef>
                <a:spcPct val="20000"/>
              </a:spcBef>
              <a:defRPr/>
            </a:pPr>
            <a:r>
              <a:rPr lang="en-GB" kern="0" dirty="0" smtClean="0">
                <a:latin typeface="Arial" pitchFamily="34" charset="0"/>
              </a:rPr>
              <a:t>Input Categorical Ordinal</a:t>
            </a:r>
          </a:p>
        </p:txBody>
      </p:sp>
      <p:sp>
        <p:nvSpPr>
          <p:cNvPr id="8" name="Oval 7"/>
          <p:cNvSpPr/>
          <p:nvPr/>
        </p:nvSpPr>
        <p:spPr>
          <a:xfrm>
            <a:off x="2172136" y="4948701"/>
            <a:ext cx="928694" cy="366715"/>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57158" y="6372246"/>
            <a:ext cx="928694" cy="28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a:endCxn id="8" idx="6"/>
          </p:cNvCxnSpPr>
          <p:nvPr/>
        </p:nvCxnSpPr>
        <p:spPr>
          <a:xfrm rot="10800000" flipV="1">
            <a:off x="3100830" y="5101101"/>
            <a:ext cx="785818" cy="30958"/>
          </a:xfrm>
          <a:prstGeom prst="straightConnector1">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29058" y="4857760"/>
            <a:ext cx="245451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smtClean="0"/>
              <a:t>This is “no good”!</a:t>
            </a:r>
            <a:endParaRPr lang="en-GB" dirty="0"/>
          </a:p>
        </p:txBody>
      </p:sp>
      <p:pic>
        <p:nvPicPr>
          <p:cNvPr id="13"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21</a:t>
            </a:fld>
            <a:endParaRPr lang="es-ES"/>
          </a:p>
        </p:txBody>
      </p:sp>
      <p:sp>
        <p:nvSpPr>
          <p:cNvPr id="4" name="Rectangle 3"/>
          <p:cNvSpPr/>
          <p:nvPr/>
        </p:nvSpPr>
        <p:spPr>
          <a:xfrm>
            <a:off x="571472" y="1071546"/>
            <a:ext cx="8572528" cy="5893921"/>
          </a:xfrm>
          <a:prstGeom prst="rect">
            <a:avLst/>
          </a:prstGeom>
        </p:spPr>
        <p:txBody>
          <a:bodyPr wrap="square">
            <a:spAutoFit/>
          </a:bodyPr>
          <a:lstStyle/>
          <a:p>
            <a:r>
              <a:rPr lang="en-GB" sz="1050" dirty="0" smtClean="0"/>
              <a:t>import pandas as pd</a:t>
            </a:r>
          </a:p>
          <a:p>
            <a:r>
              <a:rPr lang="en-GB" sz="1050" dirty="0" smtClean="0"/>
              <a:t>import </a:t>
            </a:r>
            <a:r>
              <a:rPr lang="en-GB" sz="1050" dirty="0" err="1" smtClean="0"/>
              <a:t>numpy</a:t>
            </a:r>
            <a:r>
              <a:rPr lang="en-GB" sz="1050" dirty="0" smtClean="0"/>
              <a:t> as </a:t>
            </a:r>
            <a:r>
              <a:rPr lang="en-GB" sz="1050" dirty="0" err="1" smtClean="0"/>
              <a:t>np</a:t>
            </a:r>
            <a:endParaRPr lang="en-GB" sz="1050" dirty="0" smtClean="0"/>
          </a:p>
          <a:p>
            <a:r>
              <a:rPr lang="en-GB" sz="1050" dirty="0" err="1" smtClean="0"/>
              <a:t>df</a:t>
            </a:r>
            <a:r>
              <a:rPr lang="en-GB" sz="1050" dirty="0" smtClean="0"/>
              <a:t> = </a:t>
            </a:r>
            <a:r>
              <a:rPr lang="en-GB" sz="1050" dirty="0" err="1" smtClean="0"/>
              <a:t>pd.read_csv</a:t>
            </a:r>
            <a:r>
              <a:rPr lang="en-GB" sz="1050" dirty="0" smtClean="0"/>
              <a:t>('https://dl.dropboxusercontent.com/u/28535341/IE_MBD_FA_dataset_dev.csv')</a:t>
            </a:r>
          </a:p>
          <a:p>
            <a:endParaRPr lang="en-GB" sz="1100" dirty="0" smtClean="0"/>
          </a:p>
          <a:p>
            <a:r>
              <a:rPr lang="en-GB" sz="1100" dirty="0" smtClean="0"/>
              <a:t>########################################</a:t>
            </a:r>
          </a:p>
          <a:p>
            <a:r>
              <a:rPr lang="en-GB" sz="1100" dirty="0" smtClean="0"/>
              <a:t># BIVARIATE ANALYSIS - INPUT CONTINUOUS  #</a:t>
            </a:r>
          </a:p>
          <a:p>
            <a:r>
              <a:rPr lang="en-GB" sz="1100" dirty="0" smtClean="0"/>
              <a:t>########################################</a:t>
            </a:r>
          </a:p>
          <a:p>
            <a:r>
              <a:rPr lang="en-GB" sz="1100" dirty="0" err="1" smtClean="0"/>
              <a:t>biv</a:t>
            </a:r>
            <a:r>
              <a:rPr lang="en-GB" sz="1100" dirty="0" smtClean="0"/>
              <a:t> = </a:t>
            </a:r>
            <a:r>
              <a:rPr lang="en-GB" sz="1100" dirty="0" err="1" smtClean="0"/>
              <a:t>pd.crosstab</a:t>
            </a:r>
            <a:r>
              <a:rPr lang="en-GB" sz="1100" dirty="0" smtClean="0"/>
              <a:t>(</a:t>
            </a:r>
            <a:r>
              <a:rPr lang="en-GB" sz="1100" dirty="0" err="1" smtClean="0"/>
              <a:t>df</a:t>
            </a:r>
            <a:r>
              <a:rPr lang="en-GB" sz="1100" dirty="0" smtClean="0"/>
              <a:t>["if_var_68"],</a:t>
            </a:r>
            <a:r>
              <a:rPr lang="en-GB" sz="1100" dirty="0" err="1" smtClean="0"/>
              <a:t>df</a:t>
            </a:r>
            <a:r>
              <a:rPr lang="en-GB" sz="1100" dirty="0" smtClean="0"/>
              <a:t>["</a:t>
            </a:r>
            <a:r>
              <a:rPr lang="en-GB" sz="1100" dirty="0" err="1" smtClean="0"/>
              <a:t>ob_target</a:t>
            </a:r>
            <a:r>
              <a:rPr lang="en-GB" sz="1100" dirty="0" smtClean="0"/>
              <a:t>"])</a:t>
            </a:r>
          </a:p>
          <a:p>
            <a:r>
              <a:rPr lang="en-GB" sz="1100" dirty="0" smtClean="0"/>
              <a:t>print </a:t>
            </a:r>
            <a:r>
              <a:rPr lang="en-GB" sz="1100" dirty="0" err="1" smtClean="0"/>
              <a:t>biv</a:t>
            </a:r>
            <a:endParaRPr lang="en-GB" sz="1100" dirty="0" smtClean="0"/>
          </a:p>
          <a:p>
            <a:r>
              <a:rPr lang="en-GB" sz="1100" dirty="0" err="1" smtClean="0"/>
              <a:t>ob_target</a:t>
            </a:r>
            <a:r>
              <a:rPr lang="en-GB" sz="1100" dirty="0" smtClean="0"/>
              <a:t>   0  1</a:t>
            </a:r>
          </a:p>
          <a:p>
            <a:r>
              <a:rPr lang="en-GB" sz="200" dirty="0" smtClean="0">
                <a:solidFill>
                  <a:schemeClr val="accent6">
                    <a:lumMod val="60000"/>
                    <a:lumOff val="40000"/>
                  </a:schemeClr>
                </a:solidFill>
              </a:rPr>
              <a:t>#if_var_68       </a:t>
            </a:r>
          </a:p>
          <a:p>
            <a:r>
              <a:rPr lang="en-GB" sz="200" dirty="0" smtClean="0">
                <a:solidFill>
                  <a:schemeClr val="accent6">
                    <a:lumMod val="60000"/>
                    <a:lumOff val="40000"/>
                  </a:schemeClr>
                </a:solidFill>
              </a:rPr>
              <a:t>#102.8       3  0</a:t>
            </a:r>
          </a:p>
          <a:p>
            <a:r>
              <a:rPr lang="en-GB" sz="200" dirty="0" smtClean="0">
                <a:solidFill>
                  <a:schemeClr val="accent6">
                    <a:lumMod val="60000"/>
                    <a:lumOff val="40000"/>
                  </a:schemeClr>
                </a:solidFill>
              </a:rPr>
              <a:t>#205.6      12  1</a:t>
            </a:r>
          </a:p>
          <a:p>
            <a:r>
              <a:rPr lang="en-GB" sz="200" dirty="0" smtClean="0">
                <a:solidFill>
                  <a:schemeClr val="accent6">
                    <a:lumMod val="60000"/>
                    <a:lumOff val="40000"/>
                  </a:schemeClr>
                </a:solidFill>
              </a:rPr>
              <a:t>#308.4      21  0</a:t>
            </a:r>
          </a:p>
          <a:p>
            <a:r>
              <a:rPr lang="en-GB" sz="200" dirty="0" smtClean="0">
                <a:solidFill>
                  <a:schemeClr val="accent6">
                    <a:lumMod val="60000"/>
                    <a:lumOff val="40000"/>
                  </a:schemeClr>
                </a:solidFill>
              </a:rPr>
              <a:t>#405.6       1  0</a:t>
            </a:r>
          </a:p>
          <a:p>
            <a:r>
              <a:rPr lang="en-GB" sz="200" dirty="0" smtClean="0">
                <a:solidFill>
                  <a:schemeClr val="accent6">
                    <a:lumMod val="60000"/>
                    <a:lumOff val="40000"/>
                  </a:schemeClr>
                </a:solidFill>
              </a:rPr>
              <a:t>#411.2      10  0</a:t>
            </a:r>
          </a:p>
          <a:p>
            <a:r>
              <a:rPr lang="en-GB" sz="200" dirty="0" smtClean="0">
                <a:solidFill>
                  <a:schemeClr val="accent6">
                    <a:lumMod val="60000"/>
                    <a:lumOff val="40000"/>
                  </a:schemeClr>
                </a:solidFill>
              </a:rPr>
              <a:t>#435.0       1  0</a:t>
            </a:r>
          </a:p>
          <a:p>
            <a:r>
              <a:rPr lang="en-GB" sz="200" dirty="0" smtClean="0">
                <a:solidFill>
                  <a:schemeClr val="accent6">
                    <a:lumMod val="60000"/>
                    <a:lumOff val="40000"/>
                  </a:schemeClr>
                </a:solidFill>
              </a:rPr>
              <a:t>#510.0       1  0</a:t>
            </a:r>
          </a:p>
          <a:p>
            <a:r>
              <a:rPr lang="en-GB" sz="200" dirty="0" smtClean="0">
                <a:solidFill>
                  <a:schemeClr val="accent6">
                    <a:lumMod val="60000"/>
                    <a:lumOff val="40000"/>
                  </a:schemeClr>
                </a:solidFill>
              </a:rPr>
              <a:t>#511.5       0  1</a:t>
            </a:r>
          </a:p>
          <a:p>
            <a:r>
              <a:rPr lang="en-GB" sz="200" dirty="0" smtClean="0">
                <a:solidFill>
                  <a:schemeClr val="accent6">
                    <a:lumMod val="60000"/>
                    <a:lumOff val="40000"/>
                  </a:schemeClr>
                </a:solidFill>
              </a:rPr>
              <a:t>#514.0      46  4</a:t>
            </a:r>
          </a:p>
          <a:p>
            <a:r>
              <a:rPr lang="en-GB" sz="200" dirty="0" smtClean="0">
                <a:solidFill>
                  <a:schemeClr val="accent6">
                    <a:lumMod val="60000"/>
                    <a:lumOff val="40000"/>
                  </a:schemeClr>
                </a:solidFill>
              </a:rPr>
              <a:t>#514.5       1  0</a:t>
            </a:r>
          </a:p>
          <a:p>
            <a:r>
              <a:rPr lang="en-GB" sz="200" dirty="0" smtClean="0">
                <a:solidFill>
                  <a:schemeClr val="accent6">
                    <a:lumMod val="60000"/>
                    <a:lumOff val="40000"/>
                  </a:schemeClr>
                </a:solidFill>
              </a:rPr>
              <a:t>#515.0       1  0</a:t>
            </a:r>
          </a:p>
          <a:p>
            <a:r>
              <a:rPr lang="en-GB" sz="200" dirty="0" smtClean="0">
                <a:solidFill>
                  <a:schemeClr val="accent6">
                    <a:lumMod val="60000"/>
                    <a:lumOff val="40000"/>
                  </a:schemeClr>
                </a:solidFill>
              </a:rPr>
              <a:t>#516.0       1  0</a:t>
            </a:r>
          </a:p>
          <a:p>
            <a:r>
              <a:rPr lang="en-GB" sz="200" dirty="0" smtClean="0">
                <a:solidFill>
                  <a:schemeClr val="accent6">
                    <a:lumMod val="60000"/>
                    <a:lumOff val="40000"/>
                  </a:schemeClr>
                </a:solidFill>
              </a:rPr>
              <a:t>#616.8      21  3</a:t>
            </a:r>
          </a:p>
          <a:p>
            <a:r>
              <a:rPr lang="en-GB" sz="200" dirty="0" smtClean="0">
                <a:solidFill>
                  <a:schemeClr val="accent6">
                    <a:lumMod val="60000"/>
                    <a:lumOff val="40000"/>
                  </a:schemeClr>
                </a:solidFill>
              </a:rPr>
              <a:t>#618.0       1  0</a:t>
            </a:r>
          </a:p>
          <a:p>
            <a:r>
              <a:rPr lang="en-GB" sz="200" dirty="0" smtClean="0">
                <a:solidFill>
                  <a:schemeClr val="accent6">
                    <a:lumMod val="60000"/>
                    <a:lumOff val="40000"/>
                  </a:schemeClr>
                </a:solidFill>
              </a:rPr>
              <a:t>#719.6      27  2</a:t>
            </a:r>
          </a:p>
          <a:p>
            <a:r>
              <a:rPr lang="en-GB" sz="200" dirty="0" smtClean="0">
                <a:solidFill>
                  <a:schemeClr val="accent6">
                    <a:lumMod val="60000"/>
                    <a:lumOff val="40000"/>
                  </a:schemeClr>
                </a:solidFill>
              </a:rPr>
              <a:t>#720.3       1  0</a:t>
            </a:r>
          </a:p>
          <a:p>
            <a:r>
              <a:rPr lang="en-GB" sz="200" dirty="0" smtClean="0">
                <a:solidFill>
                  <a:schemeClr val="accent6">
                    <a:lumMod val="60000"/>
                    <a:lumOff val="40000"/>
                  </a:schemeClr>
                </a:solidFill>
              </a:rPr>
              <a:t>#805.6       1  0</a:t>
            </a:r>
          </a:p>
          <a:p>
            <a:r>
              <a:rPr lang="en-GB" sz="200" dirty="0" smtClean="0">
                <a:solidFill>
                  <a:schemeClr val="accent6">
                    <a:lumMod val="60000"/>
                    <a:lumOff val="40000"/>
                  </a:schemeClr>
                </a:solidFill>
              </a:rPr>
              <a:t>#806.4       1  0</a:t>
            </a:r>
          </a:p>
          <a:p>
            <a:r>
              <a:rPr lang="en-GB" sz="200" dirty="0" smtClean="0">
                <a:solidFill>
                  <a:schemeClr val="accent6">
                    <a:lumMod val="60000"/>
                    <a:lumOff val="40000"/>
                  </a:schemeClr>
                </a:solidFill>
              </a:rPr>
              <a:t>#821.6       1  0</a:t>
            </a:r>
          </a:p>
          <a:p>
            <a:r>
              <a:rPr lang="en-GB" sz="200" dirty="0" smtClean="0">
                <a:solidFill>
                  <a:schemeClr val="accent6">
                    <a:lumMod val="60000"/>
                    <a:lumOff val="40000"/>
                  </a:schemeClr>
                </a:solidFill>
              </a:rPr>
              <a:t>#822.4      19  5</a:t>
            </a:r>
          </a:p>
          <a:p>
            <a:r>
              <a:rPr lang="en-GB" sz="200" dirty="0" smtClean="0">
                <a:solidFill>
                  <a:schemeClr val="accent6">
                    <a:lumMod val="60000"/>
                    <a:lumOff val="40000"/>
                  </a:schemeClr>
                </a:solidFill>
              </a:rPr>
              <a:t>#925.2      15  1</a:t>
            </a:r>
          </a:p>
          <a:p>
            <a:r>
              <a:rPr lang="en-GB" sz="200" dirty="0" smtClean="0">
                <a:solidFill>
                  <a:schemeClr val="accent6">
                    <a:lumMod val="60000"/>
                    <a:lumOff val="40000"/>
                  </a:schemeClr>
                </a:solidFill>
              </a:rPr>
              <a:t>#927.9       1  0</a:t>
            </a:r>
          </a:p>
          <a:p>
            <a:r>
              <a:rPr lang="en-GB" sz="200" dirty="0" smtClean="0">
                <a:solidFill>
                  <a:schemeClr val="accent6">
                    <a:lumMod val="60000"/>
                    <a:lumOff val="40000"/>
                  </a:schemeClr>
                </a:solidFill>
              </a:rPr>
              <a:t>#1017.0      1  0</a:t>
            </a:r>
          </a:p>
          <a:p>
            <a:r>
              <a:rPr lang="en-GB" sz="200" dirty="0" smtClean="0">
                <a:solidFill>
                  <a:schemeClr val="accent6">
                    <a:lumMod val="60000"/>
                    <a:lumOff val="40000"/>
                  </a:schemeClr>
                </a:solidFill>
              </a:rPr>
              <a:t>#1021.0      1  0</a:t>
            </a:r>
          </a:p>
          <a:p>
            <a:r>
              <a:rPr lang="en-GB" sz="200" dirty="0" smtClean="0">
                <a:solidFill>
                  <a:schemeClr val="accent6">
                    <a:lumMod val="60000"/>
                    <a:lumOff val="40000"/>
                  </a:schemeClr>
                </a:solidFill>
              </a:rPr>
              <a:t>#1028.0     57  8</a:t>
            </a:r>
          </a:p>
          <a:p>
            <a:r>
              <a:rPr lang="en-GB" sz="200" dirty="0" smtClean="0">
                <a:solidFill>
                  <a:schemeClr val="accent6">
                    <a:lumMod val="60000"/>
                    <a:lumOff val="40000"/>
                  </a:schemeClr>
                </a:solidFill>
              </a:rPr>
              <a:t>#1029.0      0  1</a:t>
            </a:r>
          </a:p>
          <a:p>
            <a:r>
              <a:rPr lang="en-GB" sz="200" dirty="0" smtClean="0">
                <a:solidFill>
                  <a:schemeClr val="accent6">
                    <a:lumMod val="60000"/>
                    <a:lumOff val="40000"/>
                  </a:schemeClr>
                </a:solidFill>
              </a:rPr>
              <a:t>#1030.0      1  0</a:t>
            </a:r>
          </a:p>
          <a:p>
            <a:r>
              <a:rPr lang="en-GB" sz="200" dirty="0" smtClean="0">
                <a:solidFill>
                  <a:schemeClr val="accent6">
                    <a:lumMod val="60000"/>
                    <a:lumOff val="40000"/>
                  </a:schemeClr>
                </a:solidFill>
              </a:rPr>
              <a:t>#1130.8      1  0</a:t>
            </a:r>
          </a:p>
          <a:p>
            <a:r>
              <a:rPr lang="en-GB" sz="200" dirty="0" smtClean="0">
                <a:solidFill>
                  <a:schemeClr val="accent6">
                    <a:lumMod val="60000"/>
                    <a:lumOff val="40000"/>
                  </a:schemeClr>
                </a:solidFill>
              </a:rPr>
              <a:t>#1228.8      0  1</a:t>
            </a:r>
          </a:p>
          <a:p>
            <a:r>
              <a:rPr lang="en-GB" sz="200" dirty="0" smtClean="0">
                <a:solidFill>
                  <a:schemeClr val="accent6">
                    <a:lumMod val="60000"/>
                    <a:lumOff val="40000"/>
                  </a:schemeClr>
                </a:solidFill>
              </a:rPr>
              <a:t>#1233.6     12  0</a:t>
            </a:r>
          </a:p>
          <a:p>
            <a:r>
              <a:rPr lang="en-GB" sz="200" dirty="0" smtClean="0">
                <a:solidFill>
                  <a:schemeClr val="accent6">
                    <a:lumMod val="60000"/>
                    <a:lumOff val="40000"/>
                  </a:schemeClr>
                </a:solidFill>
              </a:rPr>
              <a:t>#1234.8      0  1</a:t>
            </a:r>
          </a:p>
          <a:p>
            <a:r>
              <a:rPr lang="en-GB" sz="200" dirty="0" smtClean="0">
                <a:solidFill>
                  <a:schemeClr val="accent6">
                    <a:lumMod val="60000"/>
                    <a:lumOff val="40000"/>
                  </a:schemeClr>
                </a:solidFill>
              </a:rPr>
              <a:t>#1336.4      3  1</a:t>
            </a:r>
          </a:p>
          <a:p>
            <a:r>
              <a:rPr lang="en-GB" sz="200" dirty="0" smtClean="0">
                <a:solidFill>
                  <a:schemeClr val="accent6">
                    <a:lumMod val="60000"/>
                    <a:lumOff val="40000"/>
                  </a:schemeClr>
                </a:solidFill>
              </a:rPr>
              <a:t>#1439.2      3  0</a:t>
            </a:r>
          </a:p>
          <a:p>
            <a:r>
              <a:rPr lang="en-GB" sz="200" dirty="0" smtClean="0">
                <a:solidFill>
                  <a:schemeClr val="accent6">
                    <a:lumMod val="60000"/>
                    <a:lumOff val="40000"/>
                  </a:schemeClr>
                </a:solidFill>
              </a:rPr>
              <a:t>#1531.5      1  0</a:t>
            </a:r>
          </a:p>
          <a:p>
            <a:r>
              <a:rPr lang="en-GB" sz="200" dirty="0" smtClean="0">
                <a:solidFill>
                  <a:schemeClr val="accent6">
                    <a:lumMod val="60000"/>
                    <a:lumOff val="40000"/>
                  </a:schemeClr>
                </a:solidFill>
              </a:rPr>
              <a:t>#1534.5      1  0</a:t>
            </a:r>
          </a:p>
          <a:p>
            <a:r>
              <a:rPr lang="en-GB" sz="200" dirty="0" smtClean="0">
                <a:solidFill>
                  <a:schemeClr val="accent6">
                    <a:lumMod val="60000"/>
                    <a:lumOff val="40000"/>
                  </a:schemeClr>
                </a:solidFill>
              </a:rPr>
              <a:t>#1542.0     55  3</a:t>
            </a:r>
          </a:p>
          <a:p>
            <a:r>
              <a:rPr lang="en-GB" sz="200" dirty="0" smtClean="0">
                <a:solidFill>
                  <a:schemeClr val="accent6">
                    <a:lumMod val="60000"/>
                    <a:lumOff val="40000"/>
                  </a:schemeClr>
                </a:solidFill>
              </a:rPr>
              <a:t>#1543.5      1  0</a:t>
            </a:r>
          </a:p>
          <a:p>
            <a:r>
              <a:rPr lang="en-GB" sz="200" dirty="0" smtClean="0">
                <a:solidFill>
                  <a:schemeClr val="accent6">
                    <a:lumMod val="60000"/>
                    <a:lumOff val="40000"/>
                  </a:schemeClr>
                </a:solidFill>
              </a:rPr>
              <a:t>#1644.8      3  0</a:t>
            </a:r>
          </a:p>
          <a:p>
            <a:r>
              <a:rPr lang="en-GB" sz="200" dirty="0" smtClean="0">
                <a:solidFill>
                  <a:schemeClr val="accent6">
                    <a:lumMod val="60000"/>
                    <a:lumOff val="40000"/>
                  </a:schemeClr>
                </a:solidFill>
              </a:rPr>
              <a:t>#1850.4      6  0</a:t>
            </a:r>
          </a:p>
          <a:p>
            <a:r>
              <a:rPr lang="en-GB" sz="200" dirty="0" smtClean="0">
                <a:solidFill>
                  <a:schemeClr val="accent6">
                    <a:lumMod val="60000"/>
                    <a:lumOff val="40000"/>
                  </a:schemeClr>
                </a:solidFill>
              </a:rPr>
              <a:t>#1953.2      1  0</a:t>
            </a:r>
          </a:p>
          <a:p>
            <a:r>
              <a:rPr lang="en-GB" sz="200" dirty="0" smtClean="0">
                <a:solidFill>
                  <a:schemeClr val="accent6">
                    <a:lumMod val="60000"/>
                    <a:lumOff val="40000"/>
                  </a:schemeClr>
                </a:solidFill>
              </a:rPr>
              <a:t>#2040.0      1  0</a:t>
            </a:r>
          </a:p>
          <a:p>
            <a:r>
              <a:rPr lang="en-GB" sz="200" dirty="0" smtClean="0">
                <a:solidFill>
                  <a:schemeClr val="accent6">
                    <a:lumMod val="60000"/>
                    <a:lumOff val="40000"/>
                  </a:schemeClr>
                </a:solidFill>
              </a:rPr>
              <a:t>#2056.0     34  6</a:t>
            </a:r>
          </a:p>
          <a:p>
            <a:r>
              <a:rPr lang="en-GB" sz="200" dirty="0" smtClean="0">
                <a:solidFill>
                  <a:schemeClr val="accent6">
                    <a:lumMod val="60000"/>
                    <a:lumOff val="40000"/>
                  </a:schemeClr>
                </a:solidFill>
              </a:rPr>
              <a:t>#2058.0      1  0</a:t>
            </a:r>
          </a:p>
          <a:p>
            <a:r>
              <a:rPr lang="en-GB" sz="200" dirty="0" smtClean="0">
                <a:solidFill>
                  <a:schemeClr val="accent6">
                    <a:lumMod val="60000"/>
                    <a:lumOff val="40000"/>
                  </a:schemeClr>
                </a:solidFill>
              </a:rPr>
              <a:t>#2158.8      1  1</a:t>
            </a:r>
          </a:p>
          <a:p>
            <a:r>
              <a:rPr lang="en-GB" sz="200" dirty="0" smtClean="0">
                <a:solidFill>
                  <a:schemeClr val="accent6">
                    <a:lumMod val="60000"/>
                    <a:lumOff val="40000"/>
                  </a:schemeClr>
                </a:solidFill>
              </a:rPr>
              <a:t>#2261.6      2  0</a:t>
            </a:r>
          </a:p>
          <a:p>
            <a:r>
              <a:rPr lang="en-GB" sz="200" dirty="0" smtClean="0">
                <a:solidFill>
                  <a:schemeClr val="accent6">
                    <a:lumMod val="60000"/>
                    <a:lumOff val="40000"/>
                  </a:schemeClr>
                </a:solidFill>
              </a:rPr>
              <a:t>#2364.4      1  0</a:t>
            </a:r>
          </a:p>
          <a:p>
            <a:r>
              <a:rPr lang="en-GB" sz="200" dirty="0" smtClean="0">
                <a:solidFill>
                  <a:schemeClr val="accent6">
                    <a:lumMod val="60000"/>
                    <a:lumOff val="40000"/>
                  </a:schemeClr>
                </a:solidFill>
              </a:rPr>
              <a:t>#2467.2      3  0</a:t>
            </a:r>
          </a:p>
          <a:p>
            <a:r>
              <a:rPr lang="en-GB" sz="200" dirty="0" smtClean="0">
                <a:solidFill>
                  <a:schemeClr val="accent6">
                    <a:lumMod val="60000"/>
                    <a:lumOff val="40000"/>
                  </a:schemeClr>
                </a:solidFill>
              </a:rPr>
              <a:t>#2517.5      1  0</a:t>
            </a:r>
          </a:p>
          <a:p>
            <a:r>
              <a:rPr lang="en-GB" sz="200" dirty="0" smtClean="0">
                <a:solidFill>
                  <a:schemeClr val="accent6">
                    <a:lumMod val="60000"/>
                    <a:lumOff val="40000"/>
                  </a:schemeClr>
                </a:solidFill>
              </a:rPr>
              <a:t>#2520.0      1  0</a:t>
            </a:r>
          </a:p>
          <a:p>
            <a:r>
              <a:rPr lang="en-GB" sz="200" dirty="0" smtClean="0">
                <a:solidFill>
                  <a:schemeClr val="accent6">
                    <a:lumMod val="60000"/>
                    <a:lumOff val="40000"/>
                  </a:schemeClr>
                </a:solidFill>
              </a:rPr>
              <a:t>#2552.5      1  0</a:t>
            </a:r>
          </a:p>
          <a:p>
            <a:r>
              <a:rPr lang="en-GB" sz="200" dirty="0" smtClean="0">
                <a:solidFill>
                  <a:schemeClr val="accent6">
                    <a:lumMod val="60000"/>
                    <a:lumOff val="40000"/>
                  </a:schemeClr>
                </a:solidFill>
              </a:rPr>
              <a:t>#2570.0     29  0</a:t>
            </a:r>
          </a:p>
          <a:p>
            <a:r>
              <a:rPr lang="en-GB" sz="200" dirty="0" smtClean="0">
                <a:solidFill>
                  <a:schemeClr val="accent6">
                    <a:lumMod val="60000"/>
                    <a:lumOff val="40000"/>
                  </a:schemeClr>
                </a:solidFill>
              </a:rPr>
              <a:t>#2577.5      1  0</a:t>
            </a:r>
          </a:p>
          <a:p>
            <a:r>
              <a:rPr lang="en-GB" sz="200" dirty="0" smtClean="0">
                <a:solidFill>
                  <a:schemeClr val="accent6">
                    <a:lumMod val="60000"/>
                    <a:lumOff val="40000"/>
                  </a:schemeClr>
                </a:solidFill>
              </a:rPr>
              <a:t>#3063.0      1  0</a:t>
            </a:r>
          </a:p>
          <a:p>
            <a:r>
              <a:rPr lang="en-GB" sz="200" dirty="0" smtClean="0">
                <a:solidFill>
                  <a:schemeClr val="accent6">
                    <a:lumMod val="60000"/>
                    <a:lumOff val="40000"/>
                  </a:schemeClr>
                </a:solidFill>
              </a:rPr>
              <a:t>#3084.0     18  4</a:t>
            </a:r>
          </a:p>
          <a:p>
            <a:r>
              <a:rPr lang="en-GB" sz="200" dirty="0" smtClean="0">
                <a:solidFill>
                  <a:schemeClr val="accent6">
                    <a:lumMod val="60000"/>
                    <a:lumOff val="40000"/>
                  </a:schemeClr>
                </a:solidFill>
              </a:rPr>
              <a:t>#3090.0      1  0</a:t>
            </a:r>
          </a:p>
          <a:p>
            <a:r>
              <a:rPr lang="en-GB" sz="200" dirty="0" smtClean="0">
                <a:solidFill>
                  <a:schemeClr val="accent6">
                    <a:lumMod val="60000"/>
                    <a:lumOff val="40000"/>
                  </a:schemeClr>
                </a:solidFill>
              </a:rPr>
              <a:t>#3289.6      1  0</a:t>
            </a:r>
          </a:p>
          <a:p>
            <a:r>
              <a:rPr lang="en-GB" sz="200" dirty="0" smtClean="0">
                <a:solidFill>
                  <a:schemeClr val="accent6">
                    <a:lumMod val="60000"/>
                    <a:lumOff val="40000"/>
                  </a:schemeClr>
                </a:solidFill>
              </a:rPr>
              <a:t>#3598.0      8  1</a:t>
            </a:r>
          </a:p>
          <a:p>
            <a:r>
              <a:rPr lang="en-GB" sz="200" dirty="0" smtClean="0">
                <a:solidFill>
                  <a:schemeClr val="accent6">
                    <a:lumMod val="60000"/>
                    <a:lumOff val="40000"/>
                  </a:schemeClr>
                </a:solidFill>
              </a:rPr>
              <a:t>#3700.8      2  1</a:t>
            </a:r>
          </a:p>
          <a:p>
            <a:r>
              <a:rPr lang="en-GB" sz="200" dirty="0" smtClean="0">
                <a:solidFill>
                  <a:schemeClr val="accent6">
                    <a:lumMod val="60000"/>
                    <a:lumOff val="40000"/>
                  </a:schemeClr>
                </a:solidFill>
              </a:rPr>
              <a:t>#3906.4      1  0</a:t>
            </a:r>
          </a:p>
          <a:p>
            <a:r>
              <a:rPr lang="en-GB" sz="200" dirty="0" smtClean="0">
                <a:solidFill>
                  <a:schemeClr val="accent6">
                    <a:lumMod val="60000"/>
                    <a:lumOff val="40000"/>
                  </a:schemeClr>
                </a:solidFill>
              </a:rPr>
              <a:t>#4112.0     12  1</a:t>
            </a:r>
          </a:p>
          <a:p>
            <a:r>
              <a:rPr lang="en-GB" sz="200" dirty="0" smtClean="0">
                <a:solidFill>
                  <a:schemeClr val="accent6">
                    <a:lumMod val="60000"/>
                    <a:lumOff val="40000"/>
                  </a:schemeClr>
                </a:solidFill>
              </a:rPr>
              <a:t>#          ... ..</a:t>
            </a:r>
          </a:p>
          <a:p>
            <a:r>
              <a:rPr lang="en-GB" sz="1100" dirty="0" err="1" smtClean="0"/>
              <a:t>WoE</a:t>
            </a:r>
            <a:r>
              <a:rPr lang="en-GB" sz="1100" dirty="0" smtClean="0"/>
              <a:t> = np.log((</a:t>
            </a:r>
            <a:r>
              <a:rPr lang="en-GB" sz="1100" dirty="0" err="1" smtClean="0"/>
              <a:t>biv</a:t>
            </a:r>
            <a:r>
              <a:rPr lang="en-GB" sz="1100" dirty="0" smtClean="0"/>
              <a:t>[0]/sum(</a:t>
            </a:r>
            <a:r>
              <a:rPr lang="en-GB" sz="1100" dirty="0" err="1" smtClean="0"/>
              <a:t>biv</a:t>
            </a:r>
            <a:r>
              <a:rPr lang="en-GB" sz="1100" dirty="0" smtClean="0"/>
              <a:t>[0])) / (</a:t>
            </a:r>
            <a:r>
              <a:rPr lang="en-GB" sz="1100" dirty="0" err="1" smtClean="0"/>
              <a:t>biv</a:t>
            </a:r>
            <a:r>
              <a:rPr lang="en-GB" sz="1100" dirty="0" smtClean="0"/>
              <a:t>[1]/sum(</a:t>
            </a:r>
            <a:r>
              <a:rPr lang="en-GB" sz="1100" dirty="0" err="1" smtClean="0"/>
              <a:t>biv</a:t>
            </a:r>
            <a:r>
              <a:rPr lang="en-GB" sz="1100" dirty="0" smtClean="0"/>
              <a:t>[1])))</a:t>
            </a:r>
          </a:p>
          <a:p>
            <a:r>
              <a:rPr lang="en-GB" sz="1100" dirty="0" smtClean="0"/>
              <a:t>print </a:t>
            </a:r>
            <a:r>
              <a:rPr lang="en-GB" sz="1100" dirty="0" err="1" smtClean="0"/>
              <a:t>WoE</a:t>
            </a:r>
            <a:endParaRPr lang="en-GB" sz="1100" dirty="0" smtClean="0"/>
          </a:p>
          <a:p>
            <a:r>
              <a:rPr lang="en-GB" sz="200" dirty="0" smtClean="0">
                <a:solidFill>
                  <a:schemeClr val="accent6">
                    <a:lumMod val="60000"/>
                    <a:lumOff val="40000"/>
                  </a:schemeClr>
                </a:solidFill>
              </a:rPr>
              <a:t>#if_var_68</a:t>
            </a:r>
          </a:p>
          <a:p>
            <a:r>
              <a:rPr lang="en-GB" sz="200" dirty="0" smtClean="0">
                <a:solidFill>
                  <a:schemeClr val="accent6">
                    <a:lumMod val="60000"/>
                    <a:lumOff val="40000"/>
                  </a:schemeClr>
                </a:solidFill>
              </a:rPr>
              <a:t>#102.8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#205.6        0.372801</a:t>
            </a:r>
          </a:p>
          <a:p>
            <a:r>
              <a:rPr lang="en-GB" sz="200" dirty="0" smtClean="0">
                <a:solidFill>
                  <a:schemeClr val="accent6">
                    <a:lumMod val="60000"/>
                    <a:lumOff val="40000"/>
                  </a:schemeClr>
                </a:solidFill>
              </a:rPr>
              <a:t>#308.4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#405.6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#411.2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#435.0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#510.0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#511.5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#514.0        0.330242</a:t>
            </a:r>
          </a:p>
          <a:p>
            <a:r>
              <a:rPr lang="en-GB" sz="200" dirty="0" smtClean="0">
                <a:solidFill>
                  <a:schemeClr val="accent6">
                    <a:lumMod val="60000"/>
                    <a:lumOff val="40000"/>
                  </a:schemeClr>
                </a:solidFill>
              </a:rPr>
              <a:t>#514.5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#515.0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#516.0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#616.8       -0.166195</a:t>
            </a:r>
          </a:p>
          <a:p>
            <a:r>
              <a:rPr lang="en-GB" sz="200" dirty="0" smtClean="0">
                <a:solidFill>
                  <a:schemeClr val="accent6">
                    <a:lumMod val="60000"/>
                    <a:lumOff val="40000"/>
                  </a:schemeClr>
                </a:solidFill>
              </a:rPr>
              <a:t>#618.0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#719.6        0.490584</a:t>
            </a:r>
          </a:p>
          <a:p>
            <a:r>
              <a:rPr lang="en-GB" sz="200" dirty="0" smtClean="0">
                <a:solidFill>
                  <a:schemeClr val="accent6">
                    <a:lumMod val="60000"/>
                    <a:lumOff val="40000"/>
                  </a:schemeClr>
                </a:solidFill>
              </a:rPr>
              <a:t>#...</a:t>
            </a:r>
          </a:p>
          <a:p>
            <a:r>
              <a:rPr lang="en-GB" sz="200" dirty="0" smtClean="0">
                <a:solidFill>
                  <a:schemeClr val="accent6">
                    <a:lumMod val="60000"/>
                    <a:lumOff val="40000"/>
                  </a:schemeClr>
                </a:solidFill>
              </a:rPr>
              <a:t>#5135.0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#5140.0      -1.013493</a:t>
            </a:r>
          </a:p>
          <a:p>
            <a:r>
              <a:rPr lang="en-GB" sz="200" dirty="0" smtClean="0">
                <a:solidFill>
                  <a:schemeClr val="accent6">
                    <a:lumMod val="60000"/>
                    <a:lumOff val="40000"/>
                  </a:schemeClr>
                </a:solidFill>
              </a:rPr>
              <a:t>#5654.0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#6168.0      -1.100504</a:t>
            </a:r>
          </a:p>
          <a:p>
            <a:r>
              <a:rPr lang="en-GB" sz="200" dirty="0" smtClean="0">
                <a:solidFill>
                  <a:schemeClr val="accent6">
                    <a:lumMod val="60000"/>
                    <a:lumOff val="40000"/>
                  </a:schemeClr>
                </a:solidFill>
              </a:rPr>
              <a:t>#6174.0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#6682.0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#6784.8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#6990.4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#7196.0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#7710.0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#8018.4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#8176.0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#8224.0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#8232.0            </a:t>
            </a:r>
            <a:r>
              <a:rPr lang="en-GB" sz="200" dirty="0" err="1" smtClean="0">
                <a:solidFill>
                  <a:schemeClr val="accent6">
                    <a:lumMod val="60000"/>
                    <a:lumOff val="40000"/>
                  </a:schemeClr>
                </a:solidFill>
              </a:rPr>
              <a:t>inf</a:t>
            </a:r>
            <a:endParaRPr lang="en-GB" sz="200" dirty="0" smtClean="0">
              <a:solidFill>
                <a:schemeClr val="accent6">
                  <a:lumMod val="60000"/>
                  <a:lumOff val="40000"/>
                </a:schemeClr>
              </a:solidFill>
            </a:endParaRPr>
          </a:p>
          <a:p>
            <a:r>
              <a:rPr lang="en-GB" sz="200" dirty="0" smtClean="0">
                <a:solidFill>
                  <a:schemeClr val="accent6">
                    <a:lumMod val="60000"/>
                    <a:lumOff val="40000"/>
                  </a:schemeClr>
                </a:solidFill>
              </a:rPr>
              <a:t>#8738.0      -1.013493</a:t>
            </a:r>
          </a:p>
          <a:p>
            <a:r>
              <a:rPr lang="en-GB" sz="1100" dirty="0" smtClean="0"/>
              <a:t>IV = sum(((</a:t>
            </a:r>
            <a:r>
              <a:rPr lang="en-GB" sz="1100" dirty="0" err="1" smtClean="0"/>
              <a:t>biv</a:t>
            </a:r>
            <a:r>
              <a:rPr lang="en-GB" sz="1100" dirty="0" smtClean="0"/>
              <a:t>[0]/sum(</a:t>
            </a:r>
            <a:r>
              <a:rPr lang="en-GB" sz="1100" dirty="0" err="1" smtClean="0"/>
              <a:t>biv</a:t>
            </a:r>
            <a:r>
              <a:rPr lang="en-GB" sz="1100" dirty="0" smtClean="0"/>
              <a:t>[0])) - (</a:t>
            </a:r>
            <a:r>
              <a:rPr lang="en-GB" sz="1100" dirty="0" err="1" smtClean="0"/>
              <a:t>biv</a:t>
            </a:r>
            <a:r>
              <a:rPr lang="en-GB" sz="1100" dirty="0" smtClean="0"/>
              <a:t>[1]/sum(</a:t>
            </a:r>
            <a:r>
              <a:rPr lang="en-GB" sz="1100" dirty="0" err="1" smtClean="0"/>
              <a:t>biv</a:t>
            </a:r>
            <a:r>
              <a:rPr lang="en-GB" sz="1100" dirty="0" smtClean="0"/>
              <a:t>[1])))*</a:t>
            </a:r>
            <a:r>
              <a:rPr lang="en-GB" sz="1100" dirty="0" err="1" smtClean="0"/>
              <a:t>np.log</a:t>
            </a:r>
            <a:r>
              <a:rPr lang="en-GB" sz="1100" dirty="0" smtClean="0"/>
              <a:t>((</a:t>
            </a:r>
            <a:r>
              <a:rPr lang="en-GB" sz="1100" dirty="0" err="1" smtClean="0"/>
              <a:t>biv</a:t>
            </a:r>
            <a:r>
              <a:rPr lang="en-GB" sz="1100" dirty="0" smtClean="0"/>
              <a:t>[0]/sum(</a:t>
            </a:r>
            <a:r>
              <a:rPr lang="en-GB" sz="1100" dirty="0" err="1" smtClean="0"/>
              <a:t>biv</a:t>
            </a:r>
            <a:r>
              <a:rPr lang="en-GB" sz="1100" dirty="0" smtClean="0"/>
              <a:t>[0])) / (</a:t>
            </a:r>
            <a:r>
              <a:rPr lang="en-GB" sz="1100" dirty="0" err="1" smtClean="0"/>
              <a:t>biv</a:t>
            </a:r>
            <a:r>
              <a:rPr lang="en-GB" sz="1100" dirty="0" smtClean="0"/>
              <a:t>[1]/sum(</a:t>
            </a:r>
            <a:r>
              <a:rPr lang="en-GB" sz="1100" dirty="0" err="1" smtClean="0"/>
              <a:t>biv</a:t>
            </a:r>
            <a:r>
              <a:rPr lang="en-GB" sz="1100" dirty="0" smtClean="0"/>
              <a:t>[1]))))</a:t>
            </a:r>
          </a:p>
          <a:p>
            <a:r>
              <a:rPr lang="en-GB" sz="1100" dirty="0" smtClean="0"/>
              <a:t>print IV</a:t>
            </a:r>
          </a:p>
          <a:p>
            <a:r>
              <a:rPr lang="en-GB" sz="1100" dirty="0" smtClean="0">
                <a:solidFill>
                  <a:schemeClr val="accent6">
                    <a:lumMod val="60000"/>
                    <a:lumOff val="40000"/>
                  </a:schemeClr>
                </a:solidFill>
              </a:rPr>
              <a:t>#</a:t>
            </a:r>
            <a:r>
              <a:rPr lang="en-GB" sz="1100" dirty="0" err="1" smtClean="0">
                <a:solidFill>
                  <a:schemeClr val="accent6">
                    <a:lumMod val="60000"/>
                    <a:lumOff val="40000"/>
                  </a:schemeClr>
                </a:solidFill>
              </a:rPr>
              <a:t>inf</a:t>
            </a:r>
            <a:endParaRPr lang="en-GB" sz="1100" dirty="0" smtClean="0">
              <a:solidFill>
                <a:schemeClr val="accent6">
                  <a:lumMod val="60000"/>
                  <a:lumOff val="40000"/>
                </a:schemeClr>
              </a:solidFill>
            </a:endParaRPr>
          </a:p>
        </p:txBody>
      </p:sp>
      <p:sp>
        <p:nvSpPr>
          <p:cNvPr id="6" name="Rectangle 3"/>
          <p:cNvSpPr txBox="1">
            <a:spLocks noChangeArrowheads="1"/>
          </p:cNvSpPr>
          <p:nvPr/>
        </p:nvSpPr>
        <p:spPr bwMode="auto">
          <a:xfrm>
            <a:off x="304800" y="228600"/>
            <a:ext cx="7010400" cy="84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Let’s calculate </a:t>
            </a:r>
            <a:r>
              <a:rPr kumimoji="0" lang="en-GB" sz="2400" b="0" i="0" u="none" strike="noStrike" kern="0" cap="none" spc="0" normalizeH="0" baseline="0" noProof="0" dirty="0" err="1" smtClean="0">
                <a:ln>
                  <a:noFill/>
                </a:ln>
                <a:effectLst/>
                <a:uLnTx/>
                <a:uFillTx/>
                <a:latin typeface="Arial" pitchFamily="34" charset="0"/>
                <a:ea typeface="+mn-ea"/>
                <a:cs typeface="+mn-cs"/>
              </a:rPr>
              <a:t>WoE</a:t>
            </a:r>
            <a:r>
              <a:rPr kumimoji="0" lang="en-GB" sz="2400" b="0" i="0" u="none" strike="noStrike" kern="0" cap="none" spc="0" normalizeH="0" baseline="0" noProof="0" dirty="0" smtClean="0">
                <a:ln>
                  <a:noFill/>
                </a:ln>
                <a:effectLst/>
                <a:uLnTx/>
                <a:uFillTx/>
                <a:latin typeface="Arial" pitchFamily="34" charset="0"/>
                <a:ea typeface="+mn-ea"/>
                <a:cs typeface="+mn-cs"/>
              </a:rPr>
              <a:t> and IV in Python</a:t>
            </a:r>
          </a:p>
          <a:p>
            <a:pPr marL="342900" indent="-342900">
              <a:spcBef>
                <a:spcPct val="20000"/>
              </a:spcBef>
              <a:defRPr/>
            </a:pPr>
            <a:r>
              <a:rPr lang="en-GB" kern="0" dirty="0" smtClean="0">
                <a:latin typeface="Arial" pitchFamily="34" charset="0"/>
              </a:rPr>
              <a:t>Input Continuous</a:t>
            </a:r>
          </a:p>
        </p:txBody>
      </p:sp>
      <p:sp>
        <p:nvSpPr>
          <p:cNvPr id="9" name="Oval 8"/>
          <p:cNvSpPr/>
          <p:nvPr/>
        </p:nvSpPr>
        <p:spPr>
          <a:xfrm>
            <a:off x="357158" y="6429396"/>
            <a:ext cx="928694" cy="285752"/>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rot="10800000" flipV="1">
            <a:off x="1428728" y="6572272"/>
            <a:ext cx="785818" cy="61913"/>
          </a:xfrm>
          <a:prstGeom prst="straightConnector1">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5984" y="6396335"/>
            <a:ext cx="227818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smtClean="0"/>
              <a:t>This is not good!</a:t>
            </a:r>
            <a:endParaRPr lang="en-GB" dirty="0"/>
          </a:p>
        </p:txBody>
      </p:sp>
      <p:sp>
        <p:nvSpPr>
          <p:cNvPr id="10" name="Oval 9"/>
          <p:cNvSpPr/>
          <p:nvPr/>
        </p:nvSpPr>
        <p:spPr>
          <a:xfrm>
            <a:off x="785786" y="5072074"/>
            <a:ext cx="428628" cy="21431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p:cNvCxnSpPr>
            <a:endCxn id="10" idx="5"/>
          </p:cNvCxnSpPr>
          <p:nvPr/>
        </p:nvCxnSpPr>
        <p:spPr>
          <a:xfrm rot="16200000" flipV="1">
            <a:off x="1024460" y="5382185"/>
            <a:ext cx="1245832" cy="991465"/>
          </a:xfrm>
          <a:prstGeom prst="straightConnector1">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4"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304800" y="228600"/>
            <a:ext cx="7010400" cy="609600"/>
          </a:xfrm>
          <a:noFill/>
        </p:spPr>
        <p:txBody>
          <a:bodyPr/>
          <a:lstStyle/>
          <a:p>
            <a:pPr algn="l" eaLnBrk="1" hangingPunct="1"/>
            <a:r>
              <a:rPr lang="en-GB" sz="2400" dirty="0" smtClean="0">
                <a:latin typeface="Arial" pitchFamily="34" charset="0"/>
              </a:rPr>
              <a:t>Positives and negatives of scoring</a:t>
            </a:r>
          </a:p>
        </p:txBody>
      </p:sp>
      <p:sp>
        <p:nvSpPr>
          <p:cNvPr id="7" name="Rectangle 6"/>
          <p:cNvSpPr/>
          <p:nvPr/>
        </p:nvSpPr>
        <p:spPr>
          <a:xfrm>
            <a:off x="571472" y="1676087"/>
            <a:ext cx="2492990" cy="400110"/>
          </a:xfrm>
          <a:prstGeom prst="rect">
            <a:avLst/>
          </a:prstGeom>
        </p:spPr>
        <p:txBody>
          <a:bodyPr wrap="none">
            <a:spAutoFit/>
          </a:bodyPr>
          <a:lstStyle/>
          <a:p>
            <a:r>
              <a:rPr lang="en-GB" sz="2000" dirty="0" smtClean="0"/>
              <a:t>√ Large volumes</a:t>
            </a:r>
            <a:endParaRPr lang="en-GB" sz="2000" dirty="0"/>
          </a:p>
        </p:txBody>
      </p:sp>
      <p:sp>
        <p:nvSpPr>
          <p:cNvPr id="8" name="Rectangle 7"/>
          <p:cNvSpPr/>
          <p:nvPr/>
        </p:nvSpPr>
        <p:spPr>
          <a:xfrm>
            <a:off x="5170009" y="1643050"/>
            <a:ext cx="2492990" cy="400110"/>
          </a:xfrm>
          <a:prstGeom prst="rect">
            <a:avLst/>
          </a:prstGeom>
        </p:spPr>
        <p:txBody>
          <a:bodyPr wrap="none">
            <a:spAutoFit/>
          </a:bodyPr>
          <a:lstStyle/>
          <a:p>
            <a:r>
              <a:rPr lang="en-GB" sz="2000" dirty="0" smtClean="0"/>
              <a:t>X Small volumes</a:t>
            </a:r>
            <a:endParaRPr lang="en-GB" sz="2000" dirty="0"/>
          </a:p>
        </p:txBody>
      </p:sp>
      <p:sp>
        <p:nvSpPr>
          <p:cNvPr id="9" name="Rectangle 8"/>
          <p:cNvSpPr/>
          <p:nvPr/>
        </p:nvSpPr>
        <p:spPr>
          <a:xfrm>
            <a:off x="597977" y="2214554"/>
            <a:ext cx="3570208" cy="400110"/>
          </a:xfrm>
          <a:prstGeom prst="rect">
            <a:avLst/>
          </a:prstGeom>
        </p:spPr>
        <p:txBody>
          <a:bodyPr wrap="none">
            <a:spAutoFit/>
          </a:bodyPr>
          <a:lstStyle/>
          <a:p>
            <a:r>
              <a:rPr lang="en-GB" sz="2000" dirty="0" smtClean="0"/>
              <a:t>√ Small-Medium tickets</a:t>
            </a:r>
            <a:endParaRPr lang="en-GB" sz="2000" dirty="0"/>
          </a:p>
        </p:txBody>
      </p:sp>
      <p:sp>
        <p:nvSpPr>
          <p:cNvPr id="10" name="Rectangle 9"/>
          <p:cNvSpPr/>
          <p:nvPr/>
        </p:nvSpPr>
        <p:spPr>
          <a:xfrm>
            <a:off x="5154255" y="2176153"/>
            <a:ext cx="2800767" cy="400110"/>
          </a:xfrm>
          <a:prstGeom prst="rect">
            <a:avLst/>
          </a:prstGeom>
        </p:spPr>
        <p:txBody>
          <a:bodyPr wrap="none">
            <a:spAutoFit/>
          </a:bodyPr>
          <a:lstStyle/>
          <a:p>
            <a:r>
              <a:rPr lang="en-GB" sz="2000" dirty="0" smtClean="0"/>
              <a:t>X Outlier tickets</a:t>
            </a:r>
            <a:endParaRPr lang="en-GB" sz="2000" dirty="0"/>
          </a:p>
        </p:txBody>
      </p:sp>
      <p:sp>
        <p:nvSpPr>
          <p:cNvPr id="11" name="Rectangle 10"/>
          <p:cNvSpPr/>
          <p:nvPr/>
        </p:nvSpPr>
        <p:spPr>
          <a:xfrm>
            <a:off x="571472" y="2786058"/>
            <a:ext cx="3877985" cy="400110"/>
          </a:xfrm>
          <a:prstGeom prst="rect">
            <a:avLst/>
          </a:prstGeom>
        </p:spPr>
        <p:txBody>
          <a:bodyPr wrap="none">
            <a:spAutoFit/>
          </a:bodyPr>
          <a:lstStyle/>
          <a:p>
            <a:r>
              <a:rPr lang="en-GB" sz="2000" dirty="0" smtClean="0"/>
              <a:t>√ Centralised calculated</a:t>
            </a:r>
            <a:endParaRPr lang="en-GB" sz="2000" dirty="0"/>
          </a:p>
        </p:txBody>
      </p:sp>
      <p:sp>
        <p:nvSpPr>
          <p:cNvPr id="12" name="Rectangle 11"/>
          <p:cNvSpPr/>
          <p:nvPr/>
        </p:nvSpPr>
        <p:spPr>
          <a:xfrm>
            <a:off x="5170009" y="2786058"/>
            <a:ext cx="2492990" cy="400110"/>
          </a:xfrm>
          <a:prstGeom prst="rect">
            <a:avLst/>
          </a:prstGeom>
        </p:spPr>
        <p:txBody>
          <a:bodyPr wrap="none">
            <a:spAutoFit/>
          </a:bodyPr>
          <a:lstStyle/>
          <a:p>
            <a:r>
              <a:rPr lang="en-GB" sz="2000" dirty="0" smtClean="0"/>
              <a:t>X Network based</a:t>
            </a:r>
            <a:endParaRPr lang="en-GB" sz="2000" dirty="0"/>
          </a:p>
        </p:txBody>
      </p:sp>
      <p:sp>
        <p:nvSpPr>
          <p:cNvPr id="13" name="Rectangle 12"/>
          <p:cNvSpPr/>
          <p:nvPr/>
        </p:nvSpPr>
        <p:spPr>
          <a:xfrm>
            <a:off x="571472" y="3357562"/>
            <a:ext cx="4031873" cy="400110"/>
          </a:xfrm>
          <a:prstGeom prst="rect">
            <a:avLst/>
          </a:prstGeom>
        </p:spPr>
        <p:txBody>
          <a:bodyPr wrap="none">
            <a:spAutoFit/>
          </a:bodyPr>
          <a:lstStyle/>
          <a:p>
            <a:r>
              <a:rPr lang="en-GB" sz="2000" dirty="0" smtClean="0"/>
              <a:t>√ Little personal contact</a:t>
            </a:r>
            <a:endParaRPr lang="en-GB" sz="2000" dirty="0"/>
          </a:p>
        </p:txBody>
      </p:sp>
      <p:sp>
        <p:nvSpPr>
          <p:cNvPr id="14" name="Rectangle 13"/>
          <p:cNvSpPr/>
          <p:nvPr/>
        </p:nvSpPr>
        <p:spPr>
          <a:xfrm>
            <a:off x="5170009" y="3357562"/>
            <a:ext cx="3877985" cy="400110"/>
          </a:xfrm>
          <a:prstGeom prst="rect">
            <a:avLst/>
          </a:prstGeom>
        </p:spPr>
        <p:txBody>
          <a:bodyPr wrap="none">
            <a:spAutoFit/>
          </a:bodyPr>
          <a:lstStyle/>
          <a:p>
            <a:r>
              <a:rPr lang="en-GB" sz="2000" dirty="0" smtClean="0"/>
              <a:t>X Heavy personal contact</a:t>
            </a:r>
            <a:endParaRPr lang="en-GB" sz="2000" dirty="0"/>
          </a:p>
        </p:txBody>
      </p:sp>
      <p:sp>
        <p:nvSpPr>
          <p:cNvPr id="15" name="Rectangle 14"/>
          <p:cNvSpPr/>
          <p:nvPr/>
        </p:nvSpPr>
        <p:spPr>
          <a:xfrm>
            <a:off x="571472" y="3880782"/>
            <a:ext cx="2646878" cy="400110"/>
          </a:xfrm>
          <a:prstGeom prst="rect">
            <a:avLst/>
          </a:prstGeom>
        </p:spPr>
        <p:txBody>
          <a:bodyPr wrap="none">
            <a:spAutoFit/>
          </a:bodyPr>
          <a:lstStyle/>
          <a:p>
            <a:r>
              <a:rPr lang="en-GB" sz="2000" dirty="0" smtClean="0"/>
              <a:t>√ Number culture</a:t>
            </a:r>
            <a:endParaRPr lang="en-GB" sz="2000" dirty="0"/>
          </a:p>
        </p:txBody>
      </p:sp>
      <p:sp>
        <p:nvSpPr>
          <p:cNvPr id="16" name="Rectangle 15"/>
          <p:cNvSpPr/>
          <p:nvPr/>
        </p:nvSpPr>
        <p:spPr>
          <a:xfrm>
            <a:off x="5170009" y="3847745"/>
            <a:ext cx="3108543" cy="400110"/>
          </a:xfrm>
          <a:prstGeom prst="rect">
            <a:avLst/>
          </a:prstGeom>
        </p:spPr>
        <p:txBody>
          <a:bodyPr wrap="none">
            <a:spAutoFit/>
          </a:bodyPr>
          <a:lstStyle/>
          <a:p>
            <a:r>
              <a:rPr lang="en-GB" sz="2000" dirty="0" smtClean="0"/>
              <a:t>X Hierarchy culture</a:t>
            </a:r>
            <a:endParaRPr lang="en-GB" sz="2000" dirty="0"/>
          </a:p>
        </p:txBody>
      </p:sp>
      <p:sp>
        <p:nvSpPr>
          <p:cNvPr id="17" name="Rectangle 16"/>
          <p:cNvSpPr/>
          <p:nvPr/>
        </p:nvSpPr>
        <p:spPr>
          <a:xfrm>
            <a:off x="597977" y="4419249"/>
            <a:ext cx="3570208" cy="400110"/>
          </a:xfrm>
          <a:prstGeom prst="rect">
            <a:avLst/>
          </a:prstGeom>
        </p:spPr>
        <p:txBody>
          <a:bodyPr wrap="none">
            <a:spAutoFit/>
          </a:bodyPr>
          <a:lstStyle/>
          <a:p>
            <a:r>
              <a:rPr lang="en-GB" sz="2000" dirty="0" smtClean="0"/>
              <a:t>√ Small-Medium tickets</a:t>
            </a:r>
            <a:endParaRPr lang="en-GB" sz="2000" dirty="0"/>
          </a:p>
        </p:txBody>
      </p:sp>
      <p:sp>
        <p:nvSpPr>
          <p:cNvPr id="18" name="Rectangle 17"/>
          <p:cNvSpPr/>
          <p:nvPr/>
        </p:nvSpPr>
        <p:spPr>
          <a:xfrm>
            <a:off x="5154255" y="4380848"/>
            <a:ext cx="2800767" cy="400110"/>
          </a:xfrm>
          <a:prstGeom prst="rect">
            <a:avLst/>
          </a:prstGeom>
        </p:spPr>
        <p:txBody>
          <a:bodyPr wrap="none">
            <a:spAutoFit/>
          </a:bodyPr>
          <a:lstStyle/>
          <a:p>
            <a:r>
              <a:rPr lang="en-GB" sz="2000" dirty="0" smtClean="0"/>
              <a:t>X Outlier tickets</a:t>
            </a:r>
            <a:endParaRPr lang="en-GB" sz="2000" dirty="0"/>
          </a:p>
        </p:txBody>
      </p:sp>
      <p:sp>
        <p:nvSpPr>
          <p:cNvPr id="19" name="Rectangle 18"/>
          <p:cNvSpPr/>
          <p:nvPr/>
        </p:nvSpPr>
        <p:spPr>
          <a:xfrm>
            <a:off x="571472" y="4990753"/>
            <a:ext cx="3262432" cy="707886"/>
          </a:xfrm>
          <a:prstGeom prst="rect">
            <a:avLst/>
          </a:prstGeom>
        </p:spPr>
        <p:txBody>
          <a:bodyPr wrap="none">
            <a:spAutoFit/>
          </a:bodyPr>
          <a:lstStyle/>
          <a:p>
            <a:r>
              <a:rPr lang="en-GB" sz="2000" dirty="0" smtClean="0"/>
              <a:t>√ Credit central to </a:t>
            </a:r>
            <a:br>
              <a:rPr lang="en-GB" sz="2000" dirty="0" smtClean="0"/>
            </a:br>
            <a:r>
              <a:rPr lang="en-GB" sz="2000" dirty="0" smtClean="0"/>
              <a:t>organisation</a:t>
            </a:r>
            <a:endParaRPr lang="en-GB" sz="2000" dirty="0"/>
          </a:p>
        </p:txBody>
      </p:sp>
      <p:sp>
        <p:nvSpPr>
          <p:cNvPr id="20" name="Rectangle 19"/>
          <p:cNvSpPr/>
          <p:nvPr/>
        </p:nvSpPr>
        <p:spPr>
          <a:xfrm>
            <a:off x="5170009" y="4990753"/>
            <a:ext cx="3108543" cy="400110"/>
          </a:xfrm>
          <a:prstGeom prst="rect">
            <a:avLst/>
          </a:prstGeom>
        </p:spPr>
        <p:txBody>
          <a:bodyPr wrap="none">
            <a:spAutoFit/>
          </a:bodyPr>
          <a:lstStyle/>
          <a:p>
            <a:r>
              <a:rPr lang="en-GB" sz="2000" dirty="0" smtClean="0"/>
              <a:t>X Lending mystiques</a:t>
            </a:r>
            <a:endParaRPr lang="en-GB" sz="2000" dirty="0"/>
          </a:p>
        </p:txBody>
      </p:sp>
      <p:sp>
        <p:nvSpPr>
          <p:cNvPr id="21" name="Rectangle 20"/>
          <p:cNvSpPr/>
          <p:nvPr/>
        </p:nvSpPr>
        <p:spPr>
          <a:xfrm>
            <a:off x="571472" y="5848009"/>
            <a:ext cx="3262432" cy="400110"/>
          </a:xfrm>
          <a:prstGeom prst="rect">
            <a:avLst/>
          </a:prstGeom>
        </p:spPr>
        <p:txBody>
          <a:bodyPr wrap="none">
            <a:spAutoFit/>
          </a:bodyPr>
          <a:lstStyle/>
          <a:p>
            <a:r>
              <a:rPr lang="en-GB" sz="2000" dirty="0" smtClean="0"/>
              <a:t>√ Free of prejudices</a:t>
            </a:r>
            <a:endParaRPr lang="en-GB" sz="2000" dirty="0"/>
          </a:p>
        </p:txBody>
      </p:sp>
      <p:sp>
        <p:nvSpPr>
          <p:cNvPr id="22" name="Rectangle 21"/>
          <p:cNvSpPr/>
          <p:nvPr/>
        </p:nvSpPr>
        <p:spPr>
          <a:xfrm>
            <a:off x="5170009" y="5848009"/>
            <a:ext cx="2954655" cy="400110"/>
          </a:xfrm>
          <a:prstGeom prst="rect">
            <a:avLst/>
          </a:prstGeom>
        </p:spPr>
        <p:txBody>
          <a:bodyPr wrap="none">
            <a:spAutoFit/>
          </a:bodyPr>
          <a:lstStyle/>
          <a:p>
            <a:r>
              <a:rPr lang="en-GB" sz="2000" dirty="0" smtClean="0"/>
              <a:t>X Cultural factors</a:t>
            </a:r>
            <a:endParaRPr lang="en-GB" sz="2000" dirty="0"/>
          </a:p>
        </p:txBody>
      </p:sp>
      <p:sp>
        <p:nvSpPr>
          <p:cNvPr id="24578" name="AutoShape 2" descr="https://encrypted-tbn2.gstatic.com/images?q=tbn:ANd9GcRcKEhLdRkZNn02QLtpXw_jnEXoafITm_YwpgQspcW60d9WdrxIHmOsm0wX"/>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3" name="0 Imagen"/>
          <p:cNvPicPr/>
          <p:nvPr/>
        </p:nvPicPr>
        <p:blipFill>
          <a:blip r:embed="rId3"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pPr>
              <a:defRPr/>
            </a:pPr>
            <a:fld id="{EB49AC87-B340-41C5-A854-233CB3138AC3}" type="slidenum">
              <a:rPr lang="es-ES" smtClean="0"/>
              <a:pPr>
                <a:defRPr/>
              </a:pPr>
              <a:t>23</a:t>
            </a:fld>
            <a:endParaRPr lang="es-ES"/>
          </a:p>
        </p:txBody>
      </p:sp>
      <p:sp>
        <p:nvSpPr>
          <p:cNvPr id="4100" name="Rectangle 3"/>
          <p:cNvSpPr>
            <a:spLocks noGrp="1" noChangeArrowheads="1"/>
          </p:cNvSpPr>
          <p:nvPr>
            <p:ph type="subTitle" idx="1"/>
          </p:nvPr>
        </p:nvSpPr>
        <p:spPr>
          <a:xfrm>
            <a:off x="539552" y="3620616"/>
            <a:ext cx="7995527" cy="1752600"/>
          </a:xfrm>
        </p:spPr>
        <p:txBody>
          <a:bodyPr/>
          <a:lstStyle/>
          <a:p>
            <a:pPr eaLnBrk="1" hangingPunct="1"/>
            <a:endParaRPr lang="es-ES" sz="2800" dirty="0" smtClean="0">
              <a:latin typeface="Arial" pitchFamily="34" charset="0"/>
            </a:endParaRPr>
          </a:p>
          <a:p>
            <a:pPr eaLnBrk="1" hangingPunct="1"/>
            <a:r>
              <a:rPr lang="es-ES" sz="2800" dirty="0" smtClean="0"/>
              <a:t>Sesión 2 - </a:t>
            </a:r>
            <a:r>
              <a:rPr lang="es-ES" sz="2800" dirty="0"/>
              <a:t>Analítica para individuos - Crédito y Fraude</a:t>
            </a:r>
            <a:endParaRPr lang="es-ES" sz="2800" dirty="0" smtClean="0"/>
          </a:p>
        </p:txBody>
      </p:sp>
      <p:sp>
        <p:nvSpPr>
          <p:cNvPr id="4101" name="Rectangle 12"/>
          <p:cNvSpPr>
            <a:spLocks noChangeArrowheads="1"/>
          </p:cNvSpPr>
          <p:nvPr/>
        </p:nvSpPr>
        <p:spPr bwMode="auto">
          <a:xfrm>
            <a:off x="1547664" y="5857875"/>
            <a:ext cx="6072188" cy="685800"/>
          </a:xfrm>
          <a:prstGeom prst="rect">
            <a:avLst/>
          </a:prstGeom>
          <a:noFill/>
          <a:ln w="9525">
            <a:noFill/>
            <a:miter lim="800000"/>
            <a:headEnd/>
            <a:tailEnd/>
          </a:ln>
        </p:spPr>
        <p:txBody>
          <a:bodyPr/>
          <a:lstStyle/>
          <a:p>
            <a:pPr algn="ctr">
              <a:spcBef>
                <a:spcPct val="20000"/>
              </a:spcBef>
            </a:pPr>
            <a:r>
              <a:rPr lang="es-ES" sz="1800" b="1" dirty="0" smtClean="0">
                <a:solidFill>
                  <a:srgbClr val="000066"/>
                </a:solidFill>
                <a:latin typeface="Arial" pitchFamily="34" charset="0"/>
              </a:rPr>
              <a:t>Madrid</a:t>
            </a:r>
            <a:endParaRPr lang="es-ES" sz="1800" b="1" dirty="0">
              <a:solidFill>
                <a:srgbClr val="000066"/>
              </a:solidFill>
              <a:latin typeface="Arial" pitchFamily="34" charset="0"/>
            </a:endParaRPr>
          </a:p>
        </p:txBody>
      </p:sp>
      <p:sp>
        <p:nvSpPr>
          <p:cNvPr id="4102" name="Rectangle 2"/>
          <p:cNvSpPr>
            <a:spLocks noGrp="1" noChangeArrowheads="1"/>
          </p:cNvSpPr>
          <p:nvPr>
            <p:ph type="ctrTitle"/>
          </p:nvPr>
        </p:nvSpPr>
        <p:spPr>
          <a:xfrm>
            <a:off x="755650" y="2395066"/>
            <a:ext cx="7772400" cy="1143000"/>
          </a:xfrm>
        </p:spPr>
        <p:txBody>
          <a:bodyPr/>
          <a:lstStyle/>
          <a:p>
            <a:pPr eaLnBrk="1" hangingPunct="1"/>
            <a:r>
              <a:rPr lang="es-ES" sz="4800" smtClean="0">
                <a:solidFill>
                  <a:srgbClr val="CC9B00"/>
                </a:solidFill>
                <a:latin typeface="Arial" pitchFamily="34" charset="0"/>
              </a:rPr>
              <a:t>Financial Analytics</a:t>
            </a:r>
          </a:p>
        </p:txBody>
      </p:sp>
      <p:sp>
        <p:nvSpPr>
          <p:cNvPr id="4103" name="Rectangle 24"/>
          <p:cNvSpPr>
            <a:spLocks noChangeArrowheads="1"/>
          </p:cNvSpPr>
          <p:nvPr/>
        </p:nvSpPr>
        <p:spPr bwMode="auto">
          <a:xfrm>
            <a:off x="250825" y="260350"/>
            <a:ext cx="7772400" cy="1143000"/>
          </a:xfrm>
          <a:prstGeom prst="rect">
            <a:avLst/>
          </a:prstGeom>
          <a:noFill/>
          <a:ln w="9525">
            <a:noFill/>
            <a:miter lim="800000"/>
            <a:headEnd/>
            <a:tailEnd/>
          </a:ln>
        </p:spPr>
        <p:txBody>
          <a:bodyPr anchor="ctr"/>
          <a:lstStyle/>
          <a:p>
            <a:r>
              <a:rPr lang="es-ES" b="1" dirty="0" err="1" smtClean="0">
                <a:solidFill>
                  <a:srgbClr val="CC9B00"/>
                </a:solidFill>
                <a:latin typeface="Arial" pitchFamily="34" charset="0"/>
              </a:rPr>
              <a:t>Manoel</a:t>
            </a:r>
            <a:r>
              <a:rPr lang="es-ES" b="1" dirty="0" smtClean="0">
                <a:solidFill>
                  <a:srgbClr val="CC9B00"/>
                </a:solidFill>
                <a:latin typeface="Arial" pitchFamily="34" charset="0"/>
              </a:rPr>
              <a:t> Fernando Alonso </a:t>
            </a:r>
            <a:r>
              <a:rPr lang="es-ES" b="1" dirty="0" err="1" smtClean="0">
                <a:solidFill>
                  <a:srgbClr val="CC9B00"/>
                </a:solidFill>
                <a:latin typeface="Arial" pitchFamily="34" charset="0"/>
              </a:rPr>
              <a:t>Gadi</a:t>
            </a:r>
            <a:r>
              <a:rPr lang="es-ES" b="1" dirty="0" smtClean="0">
                <a:solidFill>
                  <a:srgbClr val="CC9B00"/>
                </a:solidFill>
                <a:latin typeface="Arial" pitchFamily="34" charset="0"/>
              </a:rPr>
              <a:t/>
            </a:r>
            <a:br>
              <a:rPr lang="es-ES" b="1" dirty="0" smtClean="0">
                <a:solidFill>
                  <a:srgbClr val="CC9B00"/>
                </a:solidFill>
                <a:latin typeface="Arial" pitchFamily="34" charset="0"/>
              </a:rPr>
            </a:br>
            <a:r>
              <a:rPr lang="es-ES" sz="1600" b="1" dirty="0" err="1" smtClean="0">
                <a:solidFill>
                  <a:srgbClr val="CC9B00"/>
                </a:solidFill>
                <a:latin typeface="Arial" pitchFamily="34" charset="0"/>
              </a:rPr>
              <a:t>Associate</a:t>
            </a:r>
            <a:r>
              <a:rPr lang="es-ES" sz="1600" b="1" dirty="0" smtClean="0">
                <a:solidFill>
                  <a:srgbClr val="CC9B00"/>
                </a:solidFill>
                <a:latin typeface="Arial" pitchFamily="34" charset="0"/>
              </a:rPr>
              <a:t> </a:t>
            </a:r>
            <a:r>
              <a:rPr lang="es-ES" sz="1600" b="1" dirty="0" err="1" smtClean="0">
                <a:solidFill>
                  <a:srgbClr val="CC9B00"/>
                </a:solidFill>
                <a:latin typeface="Arial" pitchFamily="34" charset="0"/>
              </a:rPr>
              <a:t>Professor</a:t>
            </a:r>
            <a:endParaRPr lang="es-ES" sz="1600" b="1" dirty="0" smtClean="0">
              <a:solidFill>
                <a:srgbClr val="CC9B00"/>
              </a:solidFill>
              <a:latin typeface="Arial" pitchFamily="34" charset="0"/>
            </a:endParaRPr>
          </a:p>
          <a:p>
            <a:r>
              <a:rPr lang="es-ES" sz="1600" b="1" smtClean="0">
                <a:solidFill>
                  <a:srgbClr val="CC9B00"/>
                </a:solidFill>
                <a:latin typeface="Arial" pitchFamily="34" charset="0"/>
                <a:hlinkClick r:id="rId2"/>
              </a:rPr>
              <a:t>manoelgadi@campusciff.net</a:t>
            </a:r>
            <a:endParaRPr lang="es-ES" sz="1600" b="1" dirty="0">
              <a:solidFill>
                <a:srgbClr val="CC9B00"/>
              </a:solidFill>
              <a:latin typeface="Arial" pitchFamily="34" charset="0"/>
            </a:endParaRPr>
          </a:p>
        </p:txBody>
      </p:sp>
      <p:sp>
        <p:nvSpPr>
          <p:cNvPr id="4104" name="Rectangle 11"/>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es-ES"/>
          </a:p>
        </p:txBody>
      </p:sp>
      <p:sp>
        <p:nvSpPr>
          <p:cNvPr id="4105" name="Rectangle 13"/>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es-ES"/>
          </a:p>
        </p:txBody>
      </p:sp>
      <p:pic>
        <p:nvPicPr>
          <p:cNvPr id="11" name="0 Imagen"/>
          <p:cNvPicPr/>
          <p:nvPr/>
        </p:nvPicPr>
        <p:blipFill>
          <a:blip r:embed="rId3" cstate="print">
            <a:extLst>
              <a:ext uri="{28A0092B-C50C-407E-A947-70E740481C1C}">
                <a14:useLocalDpi xmlns:a14="http://schemas.microsoft.com/office/drawing/2010/main" val="0"/>
              </a:ext>
            </a:extLst>
          </a:blip>
          <a:stretch>
            <a:fillRect/>
          </a:stretch>
        </p:blipFill>
        <p:spPr>
          <a:xfrm>
            <a:off x="6012160" y="-243408"/>
            <a:ext cx="3048000" cy="2767642"/>
          </a:xfrm>
          <a:prstGeom prst="rect">
            <a:avLst/>
          </a:prstGeom>
        </p:spPr>
      </p:pic>
    </p:spTree>
    <p:extLst>
      <p:ext uri="{BB962C8B-B14F-4D97-AF65-F5344CB8AC3E}">
        <p14:creationId xmlns:p14="http://schemas.microsoft.com/office/powerpoint/2010/main" val="53233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428860" y="428604"/>
            <a:ext cx="4071966" cy="1357322"/>
          </a:xfrm>
          <a:prstGeom prst="roundRect">
            <a:avLst/>
          </a:prstGeom>
          <a:solidFill>
            <a:schemeClr val="bg1">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APPLICANTS</a:t>
            </a:r>
            <a:endParaRPr lang="en-GB" dirty="0"/>
          </a:p>
        </p:txBody>
      </p:sp>
      <p:sp>
        <p:nvSpPr>
          <p:cNvPr id="6" name="Rounded Rectangle 5"/>
          <p:cNvSpPr/>
          <p:nvPr/>
        </p:nvSpPr>
        <p:spPr>
          <a:xfrm>
            <a:off x="285720" y="4786322"/>
            <a:ext cx="4071966" cy="1357322"/>
          </a:xfrm>
          <a:prstGeom prst="roundRect">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ACCEPTS</a:t>
            </a:r>
            <a:endParaRPr lang="en-GB" dirty="0"/>
          </a:p>
        </p:txBody>
      </p:sp>
      <p:sp>
        <p:nvSpPr>
          <p:cNvPr id="7" name="Rounded Rectangle 6"/>
          <p:cNvSpPr/>
          <p:nvPr/>
        </p:nvSpPr>
        <p:spPr>
          <a:xfrm>
            <a:off x="4857752" y="4714884"/>
            <a:ext cx="4071966" cy="1357322"/>
          </a:xfrm>
          <a:prstGeom prst="roundRect">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REJECTS</a:t>
            </a:r>
            <a:endParaRPr lang="en-GB" dirty="0"/>
          </a:p>
        </p:txBody>
      </p:sp>
      <p:sp>
        <p:nvSpPr>
          <p:cNvPr id="8" name="Flowchart: Decision 7"/>
          <p:cNvSpPr/>
          <p:nvPr/>
        </p:nvSpPr>
        <p:spPr>
          <a:xfrm>
            <a:off x="2571736" y="2428868"/>
            <a:ext cx="3786214" cy="2000264"/>
          </a:xfrm>
          <a:prstGeom prst="flowChartDecision">
            <a:avLst/>
          </a:prstGeom>
          <a:solidFill>
            <a:schemeClr val="accent6">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DECISION</a:t>
            </a:r>
            <a:endParaRPr lang="en-GB" dirty="0"/>
          </a:p>
        </p:txBody>
      </p:sp>
      <p:cxnSp>
        <p:nvCxnSpPr>
          <p:cNvPr id="10" name="Shape 9"/>
          <p:cNvCxnSpPr>
            <a:stCxn id="8" idx="1"/>
            <a:endCxn id="6" idx="0"/>
          </p:cNvCxnSpPr>
          <p:nvPr/>
        </p:nvCxnSpPr>
        <p:spPr>
          <a:xfrm rot="10800000" flipV="1">
            <a:off x="2321704" y="3429000"/>
            <a:ext cx="250033" cy="1357322"/>
          </a:xfrm>
          <a:prstGeom prst="bentConnector2">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stCxn id="8" idx="3"/>
            <a:endCxn id="7" idx="0"/>
          </p:cNvCxnSpPr>
          <p:nvPr/>
        </p:nvCxnSpPr>
        <p:spPr>
          <a:xfrm>
            <a:off x="6357950" y="3429000"/>
            <a:ext cx="535785" cy="1285884"/>
          </a:xfrm>
          <a:prstGeom prst="bentConnector2">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2"/>
            <a:endCxn id="8" idx="0"/>
          </p:cNvCxnSpPr>
          <p:nvPr/>
        </p:nvCxnSpPr>
        <p:spPr>
          <a:xfrm rot="5400000">
            <a:off x="4143372" y="2107397"/>
            <a:ext cx="642942" cy="1588"/>
          </a:xfrm>
          <a:prstGeom prst="bentConnector3">
            <a:avLst>
              <a:gd name="adj1" fmla="val 50000"/>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304800" y="228600"/>
            <a:ext cx="7010400" cy="609600"/>
          </a:xfrm>
          <a:noFill/>
        </p:spPr>
        <p:txBody>
          <a:bodyPr/>
          <a:lstStyle/>
          <a:p>
            <a:pPr algn="l" eaLnBrk="1" hangingPunct="1"/>
            <a:r>
              <a:rPr lang="en-GB" sz="2400" dirty="0" smtClean="0">
                <a:latin typeface="Arial" pitchFamily="34" charset="0"/>
              </a:rPr>
              <a:t>A simple model - example</a:t>
            </a:r>
          </a:p>
        </p:txBody>
      </p:sp>
      <p:pic>
        <p:nvPicPr>
          <p:cNvPr id="6" name="Picture 11"/>
          <p:cNvPicPr>
            <a:picLocks noChangeAspect="1" noChangeArrowheads="1"/>
          </p:cNvPicPr>
          <p:nvPr/>
        </p:nvPicPr>
        <p:blipFill>
          <a:blip r:embed="rId3"/>
          <a:srcRect/>
          <a:stretch>
            <a:fillRect/>
          </a:stretch>
        </p:blipFill>
        <p:spPr bwMode="auto">
          <a:xfrm>
            <a:off x="654307" y="1281466"/>
            <a:ext cx="7806880" cy="4691027"/>
          </a:xfrm>
          <a:prstGeom prst="rect">
            <a:avLst/>
          </a:prstGeom>
          <a:noFill/>
          <a:ln w="9525">
            <a:noFill/>
            <a:miter lim="800000"/>
            <a:headEnd/>
            <a:tailEnd/>
          </a:ln>
        </p:spPr>
      </p:pic>
      <p:sp>
        <p:nvSpPr>
          <p:cNvPr id="7" name="Rounded Rectangle 6"/>
          <p:cNvSpPr/>
          <p:nvPr/>
        </p:nvSpPr>
        <p:spPr>
          <a:xfrm>
            <a:off x="5643570" y="6000768"/>
            <a:ext cx="2857520" cy="785794"/>
          </a:xfrm>
          <a:prstGeom prst="roundRect">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t>Rule can be: </a:t>
            </a:r>
            <a:br>
              <a:rPr lang="en-GB" sz="1800" dirty="0" smtClean="0"/>
            </a:br>
            <a:r>
              <a:rPr lang="en-GB" sz="1800" dirty="0" smtClean="0"/>
              <a:t>accepts if score &gt; 500</a:t>
            </a:r>
            <a:endParaRPr lang="en-GB" sz="1800" dirty="0"/>
          </a:p>
        </p:txBody>
      </p:sp>
      <p:pic>
        <p:nvPicPr>
          <p:cNvPr id="8" name="0 Imagen"/>
          <p:cNvPicPr/>
          <p:nvPr/>
        </p:nvPicPr>
        <p:blipFill>
          <a:blip r:embed="rId4"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71670" y="428604"/>
            <a:ext cx="1643074" cy="1357322"/>
          </a:xfrm>
          <a:prstGeom prst="roundRect">
            <a:avLst/>
          </a:prstGeom>
          <a:solidFill>
            <a:schemeClr val="bg1">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GOODS</a:t>
            </a:r>
            <a:endParaRPr lang="en-GB" dirty="0"/>
          </a:p>
        </p:txBody>
      </p:sp>
      <p:sp>
        <p:nvSpPr>
          <p:cNvPr id="6" name="Rounded Rectangle 5"/>
          <p:cNvSpPr/>
          <p:nvPr/>
        </p:nvSpPr>
        <p:spPr>
          <a:xfrm>
            <a:off x="285720" y="4786322"/>
            <a:ext cx="1857388" cy="1357322"/>
          </a:xfrm>
          <a:prstGeom prst="roundRect">
            <a:avLst/>
          </a:prstGeom>
          <a:solidFill>
            <a:schemeClr val="accent1">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ACCEPTS:</a:t>
            </a:r>
            <a:br>
              <a:rPr lang="en-GB" dirty="0" smtClean="0">
                <a:solidFill>
                  <a:schemeClr val="tx1"/>
                </a:solidFill>
              </a:rPr>
            </a:br>
            <a:r>
              <a:rPr lang="en-GB" dirty="0" smtClean="0">
                <a:solidFill>
                  <a:schemeClr val="tx1"/>
                </a:solidFill>
              </a:rPr>
              <a:t>GOODS</a:t>
            </a:r>
            <a:endParaRPr lang="en-GB" dirty="0">
              <a:solidFill>
                <a:schemeClr val="tx1"/>
              </a:solidFill>
            </a:endParaRPr>
          </a:p>
        </p:txBody>
      </p:sp>
      <p:sp>
        <p:nvSpPr>
          <p:cNvPr id="7" name="Rounded Rectangle 6"/>
          <p:cNvSpPr/>
          <p:nvPr/>
        </p:nvSpPr>
        <p:spPr>
          <a:xfrm>
            <a:off x="7143768" y="4714884"/>
            <a:ext cx="1785950" cy="1357322"/>
          </a:xfrm>
          <a:prstGeom prst="roundRect">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REJECTS:</a:t>
            </a:r>
            <a:br>
              <a:rPr lang="en-GB" dirty="0" smtClean="0"/>
            </a:br>
            <a:r>
              <a:rPr lang="en-GB" dirty="0" smtClean="0"/>
              <a:t>BADS</a:t>
            </a:r>
            <a:endParaRPr lang="en-GB" dirty="0"/>
          </a:p>
        </p:txBody>
      </p:sp>
      <p:sp>
        <p:nvSpPr>
          <p:cNvPr id="8" name="Flowchart: Decision 7"/>
          <p:cNvSpPr/>
          <p:nvPr/>
        </p:nvSpPr>
        <p:spPr>
          <a:xfrm>
            <a:off x="2571736" y="2428868"/>
            <a:ext cx="3786214" cy="2000264"/>
          </a:xfrm>
          <a:prstGeom prst="flowChartDecision">
            <a:avLst/>
          </a:prstGeom>
          <a:solidFill>
            <a:schemeClr val="accent6">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DECISION</a:t>
            </a:r>
            <a:endParaRPr lang="en-GB" dirty="0"/>
          </a:p>
        </p:txBody>
      </p:sp>
      <p:cxnSp>
        <p:nvCxnSpPr>
          <p:cNvPr id="10" name="Shape 9"/>
          <p:cNvCxnSpPr>
            <a:stCxn id="8" idx="1"/>
            <a:endCxn id="6" idx="0"/>
          </p:cNvCxnSpPr>
          <p:nvPr/>
        </p:nvCxnSpPr>
        <p:spPr>
          <a:xfrm rot="10800000" flipV="1">
            <a:off x="1214414" y="3429000"/>
            <a:ext cx="1357322" cy="1357322"/>
          </a:xfrm>
          <a:prstGeom prst="bentConnector2">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stCxn id="8" idx="3"/>
            <a:endCxn id="7" idx="0"/>
          </p:cNvCxnSpPr>
          <p:nvPr/>
        </p:nvCxnSpPr>
        <p:spPr>
          <a:xfrm>
            <a:off x="6357950" y="3429000"/>
            <a:ext cx="1678793" cy="1285884"/>
          </a:xfrm>
          <a:prstGeom prst="bentConnector2">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2"/>
            <a:endCxn id="8" idx="0"/>
          </p:cNvCxnSpPr>
          <p:nvPr/>
        </p:nvCxnSpPr>
        <p:spPr>
          <a:xfrm rot="16200000" flipH="1">
            <a:off x="3357554" y="1321579"/>
            <a:ext cx="642942" cy="1571636"/>
          </a:xfrm>
          <a:prstGeom prst="bentConnector3">
            <a:avLst>
              <a:gd name="adj1" fmla="val 50000"/>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429256" y="428604"/>
            <a:ext cx="1643074" cy="1357322"/>
          </a:xfrm>
          <a:prstGeom prst="roundRect">
            <a:avLst/>
          </a:prstGeom>
          <a:solidFill>
            <a:schemeClr val="bg1">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BADS</a:t>
            </a:r>
            <a:endParaRPr lang="en-GB" dirty="0"/>
          </a:p>
        </p:txBody>
      </p:sp>
      <p:cxnSp>
        <p:nvCxnSpPr>
          <p:cNvPr id="14" name="Elbow Connector 13"/>
          <p:cNvCxnSpPr>
            <a:stCxn id="13" idx="2"/>
            <a:endCxn id="8" idx="0"/>
          </p:cNvCxnSpPr>
          <p:nvPr/>
        </p:nvCxnSpPr>
        <p:spPr>
          <a:xfrm rot="5400000">
            <a:off x="5036347" y="1214422"/>
            <a:ext cx="642942" cy="1785950"/>
          </a:xfrm>
          <a:prstGeom prst="bentConnector3">
            <a:avLst>
              <a:gd name="adj1" fmla="val 50000"/>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285984" y="4786322"/>
            <a:ext cx="1857388" cy="1357322"/>
          </a:xfrm>
          <a:prstGeom prst="roundRect">
            <a:avLst/>
          </a:prstGeom>
          <a:gradFill flip="none" rotWithShape="1">
            <a:gsLst>
              <a:gs pos="0">
                <a:srgbClr val="FF0000"/>
              </a:gs>
              <a:gs pos="50000">
                <a:schemeClr val="accent1">
                  <a:tint val="44500"/>
                  <a:satMod val="160000"/>
                </a:schemeClr>
              </a:gs>
              <a:gs pos="100000">
                <a:schemeClr val="accent1">
                  <a:tint val="23500"/>
                  <a:satMod val="160000"/>
                </a:schemeClr>
              </a:gs>
            </a:gsLst>
            <a:lin ang="1620000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ACCEPTS:</a:t>
            </a:r>
            <a:br>
              <a:rPr lang="en-GB" dirty="0" smtClean="0">
                <a:solidFill>
                  <a:schemeClr val="tx1"/>
                </a:solidFill>
              </a:rPr>
            </a:br>
            <a:r>
              <a:rPr lang="en-GB" dirty="0" smtClean="0">
                <a:solidFill>
                  <a:schemeClr val="tx1"/>
                </a:solidFill>
              </a:rPr>
              <a:t>BADS</a:t>
            </a:r>
            <a:endParaRPr lang="en-GB" dirty="0">
              <a:solidFill>
                <a:schemeClr val="tx1"/>
              </a:solidFill>
            </a:endParaRPr>
          </a:p>
        </p:txBody>
      </p:sp>
      <p:sp>
        <p:nvSpPr>
          <p:cNvPr id="23" name="Rounded Rectangle 22"/>
          <p:cNvSpPr/>
          <p:nvPr/>
        </p:nvSpPr>
        <p:spPr>
          <a:xfrm>
            <a:off x="5214942" y="4714884"/>
            <a:ext cx="1785950" cy="1357322"/>
          </a:xfrm>
          <a:prstGeom prst="roundRect">
            <a:avLst/>
          </a:prstGeom>
          <a:gradFill flip="none" rotWithShape="1">
            <a:gsLst>
              <a:gs pos="0">
                <a:srgbClr val="FF0000"/>
              </a:gs>
              <a:gs pos="50000">
                <a:schemeClr val="accent1">
                  <a:tint val="44500"/>
                  <a:satMod val="160000"/>
                </a:schemeClr>
              </a:gs>
              <a:gs pos="100000">
                <a:schemeClr val="accent1">
                  <a:tint val="23500"/>
                  <a:satMod val="160000"/>
                </a:schemeClr>
              </a:gs>
            </a:gsLst>
            <a:lin ang="540000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REJECTS:</a:t>
            </a:r>
            <a:br>
              <a:rPr lang="en-GB" dirty="0" smtClean="0">
                <a:solidFill>
                  <a:schemeClr val="tx1"/>
                </a:solidFill>
              </a:rPr>
            </a:br>
            <a:r>
              <a:rPr lang="en-GB" dirty="0" smtClean="0">
                <a:solidFill>
                  <a:schemeClr val="tx1"/>
                </a:solidFill>
              </a:rPr>
              <a:t>GOODS</a:t>
            </a:r>
            <a:endParaRPr lang="en-GB" dirty="0">
              <a:solidFill>
                <a:schemeClr val="tx1"/>
              </a:solidFill>
            </a:endParaRPr>
          </a:p>
        </p:txBody>
      </p:sp>
      <p:cxnSp>
        <p:nvCxnSpPr>
          <p:cNvPr id="25" name="Shape 24"/>
          <p:cNvCxnSpPr>
            <a:stCxn id="8" idx="1"/>
            <a:endCxn id="20" idx="0"/>
          </p:cNvCxnSpPr>
          <p:nvPr/>
        </p:nvCxnSpPr>
        <p:spPr>
          <a:xfrm rot="10800000" flipH="1" flipV="1">
            <a:off x="2571736" y="3429000"/>
            <a:ext cx="642942" cy="1357322"/>
          </a:xfrm>
          <a:prstGeom prst="bentConnector4">
            <a:avLst>
              <a:gd name="adj1" fmla="val -35555"/>
              <a:gd name="adj2" fmla="val 86842"/>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8" idx="3"/>
            <a:endCxn id="23" idx="0"/>
          </p:cNvCxnSpPr>
          <p:nvPr/>
        </p:nvCxnSpPr>
        <p:spPr>
          <a:xfrm flipH="1">
            <a:off x="6107917" y="3429000"/>
            <a:ext cx="250033" cy="1285884"/>
          </a:xfrm>
          <a:prstGeom prst="bentConnector4">
            <a:avLst>
              <a:gd name="adj1" fmla="val -91428"/>
              <a:gd name="adj2" fmla="val 88889"/>
            </a:avLst>
          </a:prstGeom>
          <a:ln w="3492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Manolo-Imagens"/>
          <p:cNvPicPr>
            <a:picLocks noChangeAspect="1" noChangeArrowheads="1"/>
          </p:cNvPicPr>
          <p:nvPr/>
        </p:nvPicPr>
        <p:blipFill>
          <a:blip r:embed="rId2"/>
          <a:srcRect/>
          <a:stretch>
            <a:fillRect/>
          </a:stretch>
        </p:blipFill>
        <p:spPr bwMode="auto">
          <a:xfrm>
            <a:off x="0" y="2143116"/>
            <a:ext cx="9096919" cy="3000396"/>
          </a:xfrm>
          <a:prstGeom prst="rect">
            <a:avLst/>
          </a:prstGeom>
          <a:noFill/>
          <a:ln w="9525">
            <a:noFill/>
            <a:miter lim="800000"/>
            <a:headEnd/>
            <a:tailEnd/>
          </a:ln>
        </p:spPr>
      </p:pic>
      <p:sp>
        <p:nvSpPr>
          <p:cNvPr id="6" name="Rectangle 3"/>
          <p:cNvSpPr txBox="1">
            <a:spLocks noChangeArrowheads="1"/>
          </p:cNvSpPr>
          <p:nvPr/>
        </p:nvSpPr>
        <p:spPr bwMode="auto">
          <a:xfrm>
            <a:off x="304800" y="2286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GB" kern="0" dirty="0" smtClean="0">
                <a:latin typeface="Arial" pitchFamily="34" charset="0"/>
              </a:rPr>
              <a:t>Model shapes</a:t>
            </a:r>
            <a:endParaRPr kumimoji="0" lang="en-GB" sz="2400" b="0" i="0" u="none" strike="noStrike" kern="0" cap="none" spc="0" normalizeH="0" baseline="0" noProof="0" dirty="0" smtClean="0">
              <a:ln>
                <a:noFill/>
              </a:ln>
              <a:effectLst/>
              <a:uLnTx/>
              <a:uFillTx/>
              <a:latin typeface="Arial" pitchFamily="34" charset="0"/>
            </a:endParaRPr>
          </a:p>
        </p:txBody>
      </p:sp>
      <p:pic>
        <p:nvPicPr>
          <p:cNvPr id="8" name="0 Imagen"/>
          <p:cNvPicPr/>
          <p:nvPr/>
        </p:nvPicPr>
        <p:blipFill>
          <a:blip r:embed="rId3"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285727"/>
            <a:ext cx="8572560" cy="6490611"/>
            <a:chOff x="357158" y="285727"/>
            <a:chExt cx="8572560" cy="6490611"/>
          </a:xfrm>
        </p:grpSpPr>
        <p:pic>
          <p:nvPicPr>
            <p:cNvPr id="46082" name="Picture 2" descr="Manolo-Imagens"/>
            <p:cNvPicPr>
              <a:picLocks noChangeAspect="1" noChangeArrowheads="1"/>
            </p:cNvPicPr>
            <p:nvPr/>
          </p:nvPicPr>
          <p:blipFill>
            <a:blip r:embed="rId2"/>
            <a:srcRect/>
            <a:stretch>
              <a:fillRect/>
            </a:stretch>
          </p:blipFill>
          <p:spPr bwMode="auto">
            <a:xfrm>
              <a:off x="357158" y="285727"/>
              <a:ext cx="8572560" cy="6490611"/>
            </a:xfrm>
            <a:prstGeom prst="rect">
              <a:avLst/>
            </a:prstGeom>
            <a:noFill/>
            <a:ln w="9525">
              <a:noFill/>
              <a:miter lim="800000"/>
              <a:headEnd/>
              <a:tailEnd/>
            </a:ln>
          </p:spPr>
        </p:pic>
        <p:pic>
          <p:nvPicPr>
            <p:cNvPr id="2050" name="Picture 2" descr="https://encrypted-tbn0.gstatic.com/images?q=tbn:ANd9GcQD0g4Te1zyzqYZvqqJzRmRW5FJ2gAjOSAR8ARe5k66iMc8uay-CuqLyGvn"/>
            <p:cNvPicPr>
              <a:picLocks noChangeAspect="1" noChangeArrowheads="1"/>
            </p:cNvPicPr>
            <p:nvPr/>
          </p:nvPicPr>
          <p:blipFill>
            <a:blip r:embed="rId3"/>
            <a:srcRect/>
            <a:stretch>
              <a:fillRect/>
            </a:stretch>
          </p:blipFill>
          <p:spPr bwMode="auto">
            <a:xfrm>
              <a:off x="7072330" y="2500306"/>
              <a:ext cx="1701324" cy="571504"/>
            </a:xfrm>
            <a:prstGeom prst="rect">
              <a:avLst/>
            </a:prstGeom>
            <a:noFill/>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8</a:t>
            </a:fld>
            <a:endParaRPr lang="es-ES"/>
          </a:p>
        </p:txBody>
      </p:sp>
      <p:sp>
        <p:nvSpPr>
          <p:cNvPr id="6" name="Rectangle 3"/>
          <p:cNvSpPr txBox="1">
            <a:spLocks noChangeArrowheads="1"/>
          </p:cNvSpPr>
          <p:nvPr/>
        </p:nvSpPr>
        <p:spPr bwMode="auto">
          <a:xfrm>
            <a:off x="304800" y="2286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Learning from example with Python</a:t>
            </a:r>
          </a:p>
        </p:txBody>
      </p:sp>
      <p:sp>
        <p:nvSpPr>
          <p:cNvPr id="8" name="Rectangle 7"/>
          <p:cNvSpPr/>
          <p:nvPr/>
        </p:nvSpPr>
        <p:spPr>
          <a:xfrm>
            <a:off x="642910" y="1285860"/>
            <a:ext cx="5500726" cy="2923877"/>
          </a:xfrm>
          <a:prstGeom prst="rect">
            <a:avLst/>
          </a:prstGeom>
        </p:spPr>
        <p:txBody>
          <a:bodyPr wrap="square">
            <a:spAutoFit/>
          </a:bodyPr>
          <a:lstStyle/>
          <a:p>
            <a:r>
              <a:rPr lang="en-GB" sz="800" dirty="0"/>
              <a:t>print "IMPORTING LIBRARIES..."</a:t>
            </a:r>
          </a:p>
          <a:p>
            <a:r>
              <a:rPr lang="en-GB" sz="800" dirty="0"/>
              <a:t>import pandas as </a:t>
            </a:r>
            <a:r>
              <a:rPr lang="en-GB" sz="800" dirty="0" err="1"/>
              <a:t>pd</a:t>
            </a:r>
            <a:endParaRPr lang="en-GB" sz="800" dirty="0"/>
          </a:p>
          <a:p>
            <a:r>
              <a:rPr lang="en-GB" sz="800" dirty="0"/>
              <a:t>import </a:t>
            </a:r>
            <a:r>
              <a:rPr lang="en-GB" sz="800" dirty="0" err="1"/>
              <a:t>numpy</a:t>
            </a:r>
            <a:r>
              <a:rPr lang="en-GB" sz="800" dirty="0"/>
              <a:t> as np</a:t>
            </a:r>
          </a:p>
          <a:p>
            <a:r>
              <a:rPr lang="en-GB" sz="800" dirty="0"/>
              <a:t>import </a:t>
            </a:r>
            <a:r>
              <a:rPr lang="en-GB" sz="800" dirty="0" err="1"/>
              <a:t>statsmodels.api</a:t>
            </a:r>
            <a:r>
              <a:rPr lang="en-GB" sz="800" dirty="0"/>
              <a:t> as </a:t>
            </a:r>
            <a:r>
              <a:rPr lang="en-GB" sz="800" dirty="0" err="1"/>
              <a:t>sm</a:t>
            </a:r>
            <a:endParaRPr lang="en-GB" sz="800" dirty="0"/>
          </a:p>
          <a:p>
            <a:r>
              <a:rPr lang="en-GB" sz="800" dirty="0"/>
              <a:t>import re</a:t>
            </a:r>
          </a:p>
          <a:p>
            <a:r>
              <a:rPr lang="en-GB" sz="800" dirty="0"/>
              <a:t>import requests</a:t>
            </a:r>
          </a:p>
          <a:p>
            <a:r>
              <a:rPr lang="en-GB" sz="800" dirty="0"/>
              <a:t>from </a:t>
            </a:r>
            <a:r>
              <a:rPr lang="en-GB" sz="800" dirty="0" err="1"/>
              <a:t>requests.auth</a:t>
            </a:r>
            <a:r>
              <a:rPr lang="en-GB" sz="800" dirty="0"/>
              <a:t> import </a:t>
            </a:r>
            <a:r>
              <a:rPr lang="en-GB" sz="800" dirty="0" err="1"/>
              <a:t>HTTPBasicAuth</a:t>
            </a:r>
            <a:endParaRPr lang="en-GB" sz="800" dirty="0"/>
          </a:p>
          <a:p>
            <a:endParaRPr lang="en-GB" sz="800" dirty="0"/>
          </a:p>
          <a:p>
            <a:r>
              <a:rPr lang="en-GB" sz="800" dirty="0"/>
              <a:t>print "DOWNLOADING DATASETS..."</a:t>
            </a:r>
          </a:p>
          <a:p>
            <a:r>
              <a:rPr lang="en-GB" sz="800" dirty="0" err="1"/>
              <a:t>df</a:t>
            </a:r>
            <a:r>
              <a:rPr lang="en-GB" sz="800" dirty="0"/>
              <a:t> = </a:t>
            </a:r>
            <a:r>
              <a:rPr lang="en-GB" sz="800" dirty="0" err="1"/>
              <a:t>pd.read_csv</a:t>
            </a:r>
            <a:r>
              <a:rPr lang="en-GB" sz="800" dirty="0"/>
              <a:t>("https://dl.dropboxusercontent.com/u/28535341/dev.csv") #DEV-SAMPLE</a:t>
            </a:r>
          </a:p>
          <a:p>
            <a:r>
              <a:rPr lang="en-GB" sz="800" dirty="0" err="1"/>
              <a:t>dfo</a:t>
            </a:r>
            <a:r>
              <a:rPr lang="en-GB" sz="800" dirty="0"/>
              <a:t> = </a:t>
            </a:r>
            <a:r>
              <a:rPr lang="en-GB" sz="800" dirty="0" err="1"/>
              <a:t>pd.read_csv</a:t>
            </a:r>
            <a:r>
              <a:rPr lang="en-GB" sz="800" dirty="0"/>
              <a:t>("https://dl.dropboxusercontent.com/u/28535341/oot0.csv")#OUT-OF-TIME SAMPLE</a:t>
            </a:r>
          </a:p>
          <a:p>
            <a:endParaRPr lang="en-GB" sz="800" dirty="0"/>
          </a:p>
          <a:p>
            <a:r>
              <a:rPr lang="en-GB" sz="800" dirty="0"/>
              <a:t>print "IDENTIFYING TYPES..."</a:t>
            </a:r>
          </a:p>
          <a:p>
            <a:r>
              <a:rPr lang="en-GB" sz="800" dirty="0" err="1"/>
              <a:t>in_model</a:t>
            </a:r>
            <a:r>
              <a:rPr lang="en-GB" sz="800" dirty="0"/>
              <a:t> = []</a:t>
            </a:r>
          </a:p>
          <a:p>
            <a:r>
              <a:rPr lang="en-GB" sz="800" dirty="0" err="1"/>
              <a:t>list_ib</a:t>
            </a:r>
            <a:r>
              <a:rPr lang="en-GB" sz="800" dirty="0"/>
              <a:t> = set()  #input binary</a:t>
            </a:r>
          </a:p>
          <a:p>
            <a:r>
              <a:rPr lang="en-GB" sz="800" dirty="0" err="1"/>
              <a:t>list_icn</a:t>
            </a:r>
            <a:r>
              <a:rPr lang="en-GB" sz="800" dirty="0"/>
              <a:t> = set() #input categorical nominal</a:t>
            </a:r>
          </a:p>
          <a:p>
            <a:r>
              <a:rPr lang="en-GB" sz="800" dirty="0" err="1"/>
              <a:t>list_ico</a:t>
            </a:r>
            <a:r>
              <a:rPr lang="en-GB" sz="800" dirty="0"/>
              <a:t> = set() #input categorical ordinal</a:t>
            </a:r>
          </a:p>
          <a:p>
            <a:r>
              <a:rPr lang="en-GB" sz="800" dirty="0" err="1"/>
              <a:t>list_if</a:t>
            </a:r>
            <a:r>
              <a:rPr lang="en-GB" sz="800" dirty="0"/>
              <a:t> = set()  #input numerical </a:t>
            </a:r>
            <a:r>
              <a:rPr lang="en-GB" sz="800" dirty="0" err="1"/>
              <a:t>continuos</a:t>
            </a:r>
            <a:r>
              <a:rPr lang="en-GB" sz="800" dirty="0"/>
              <a:t> (input float)</a:t>
            </a:r>
          </a:p>
          <a:p>
            <a:r>
              <a:rPr lang="en-GB" sz="800" dirty="0" err="1"/>
              <a:t>list_inputs</a:t>
            </a:r>
            <a:r>
              <a:rPr lang="en-GB" sz="800" dirty="0"/>
              <a:t> = set()</a:t>
            </a:r>
          </a:p>
          <a:p>
            <a:r>
              <a:rPr lang="en-GB" sz="800" dirty="0" err="1"/>
              <a:t>output_var</a:t>
            </a:r>
            <a:r>
              <a:rPr lang="en-GB" sz="800" dirty="0"/>
              <a:t> = '</a:t>
            </a:r>
            <a:r>
              <a:rPr lang="en-GB" sz="800" dirty="0" err="1"/>
              <a:t>ob_target</a:t>
            </a:r>
            <a:r>
              <a:rPr lang="en-GB" sz="800" dirty="0"/>
              <a:t>'</a:t>
            </a:r>
          </a:p>
          <a:p>
            <a:endParaRPr lang="en-GB" sz="800" dirty="0"/>
          </a:p>
          <a:p>
            <a:r>
              <a:rPr lang="en-GB" sz="800" dirty="0" smtClean="0"/>
              <a:t>...</a:t>
            </a:r>
          </a:p>
        </p:txBody>
      </p:sp>
      <p:sp>
        <p:nvSpPr>
          <p:cNvPr id="9" name="Rectangle 8"/>
          <p:cNvSpPr/>
          <p:nvPr/>
        </p:nvSpPr>
        <p:spPr>
          <a:xfrm>
            <a:off x="2285984" y="-66580240"/>
            <a:ext cx="4572000" cy="4478149"/>
          </a:xfrm>
          <a:prstGeom prst="rect">
            <a:avLst/>
          </a:prstGeom>
        </p:spPr>
        <p:txBody>
          <a:bodyPr>
            <a:spAutoFit/>
          </a:bodyPr>
          <a:lstStyle/>
          <a:p>
            <a:r>
              <a:rPr lang="en-GB" sz="300" dirty="0" smtClean="0"/>
              <a:t> Generalized Linear Model Regression Results                  </a:t>
            </a:r>
          </a:p>
          <a:p>
            <a:r>
              <a:rPr lang="en-GB" sz="300" dirty="0" smtClean="0"/>
              <a:t>==============================================================================</a:t>
            </a:r>
          </a:p>
          <a:p>
            <a:r>
              <a:rPr lang="en-GB" sz="300" dirty="0" smtClean="0"/>
              <a:t>Dep. Variable:              </a:t>
            </a:r>
            <a:r>
              <a:rPr lang="en-GB" sz="300" dirty="0" err="1" smtClean="0"/>
              <a:t>ob_target</a:t>
            </a:r>
            <a:r>
              <a:rPr lang="en-GB" sz="300" dirty="0" smtClean="0"/>
              <a:t>   No. Observations:                  593</a:t>
            </a:r>
          </a:p>
          <a:p>
            <a:r>
              <a:rPr lang="it-IT" sz="300" dirty="0" smtClean="0"/>
              <a:t>Model:                            GLM   Df Residuals:                      514</a:t>
            </a:r>
          </a:p>
          <a:p>
            <a:r>
              <a:rPr lang="en-GB" sz="300" dirty="0" smtClean="0"/>
              <a:t>Model Family:                Binomial   </a:t>
            </a:r>
            <a:r>
              <a:rPr lang="en-GB" sz="300" dirty="0" err="1" smtClean="0"/>
              <a:t>Df</a:t>
            </a:r>
            <a:r>
              <a:rPr lang="en-GB" sz="300" dirty="0" smtClean="0"/>
              <a:t> Model:                           78</a:t>
            </a:r>
          </a:p>
          <a:p>
            <a:r>
              <a:rPr lang="en-GB" sz="300" dirty="0" smtClean="0"/>
              <a:t>Link Function:                  </a:t>
            </a:r>
            <a:r>
              <a:rPr lang="en-GB" sz="300" dirty="0" err="1" smtClean="0"/>
              <a:t>logit</a:t>
            </a:r>
            <a:r>
              <a:rPr lang="en-GB" sz="300" dirty="0" smtClean="0"/>
              <a:t>   Scale:                             1.0</a:t>
            </a:r>
          </a:p>
          <a:p>
            <a:r>
              <a:rPr lang="en-GB" sz="300" dirty="0" smtClean="0"/>
              <a:t>Method:                          IRLS   Log-Likelihood:                -155.12</a:t>
            </a:r>
          </a:p>
          <a:p>
            <a:r>
              <a:rPr lang="en-GB" sz="300" dirty="0" smtClean="0"/>
              <a:t>Date:                Fri, 10 Oct 2014   Deviance:                       310.24</a:t>
            </a:r>
          </a:p>
          <a:p>
            <a:r>
              <a:rPr lang="en-GB" sz="300" dirty="0" smtClean="0"/>
              <a:t>Time:                        17:11:43   Pearson chi2:                     726.</a:t>
            </a:r>
          </a:p>
          <a:p>
            <a:r>
              <a:rPr lang="en-GB" sz="300" dirty="0" smtClean="0"/>
              <a:t>No. Iterations:                    26                                         </a:t>
            </a:r>
          </a:p>
          <a:p>
            <a:r>
              <a:rPr lang="en-GB" sz="300" dirty="0" smtClean="0"/>
              <a:t>==============================================================================</a:t>
            </a:r>
          </a:p>
          <a:p>
            <a:r>
              <a:rPr lang="en-GB" sz="300" dirty="0" smtClean="0"/>
              <a:t>                 </a:t>
            </a:r>
            <a:r>
              <a:rPr lang="en-GB" sz="300" dirty="0" err="1" smtClean="0"/>
              <a:t>coef</a:t>
            </a:r>
            <a:r>
              <a:rPr lang="en-GB" sz="300" dirty="0" smtClean="0"/>
              <a:t>    std err          t      P&gt;|t|      [95.0% Conf. Int.]</a:t>
            </a:r>
          </a:p>
          <a:p>
            <a:r>
              <a:rPr lang="en-GB" sz="300" dirty="0" smtClean="0"/>
              <a:t>------------------------------------------------------------------------------</a:t>
            </a:r>
          </a:p>
          <a:p>
            <a:r>
              <a:rPr lang="en-GB" sz="300" dirty="0" smtClean="0"/>
              <a:t>if_var_81     -0.0965      0.150     -0.643      0.520        -0.390     0.197</a:t>
            </a:r>
          </a:p>
          <a:p>
            <a:r>
              <a:rPr lang="en-GB" sz="300" dirty="0" smtClean="0"/>
              <a:t>if_var_80   -4.19e+06   6.29e+06     -0.667      0.505     -1.65e+07  8.13e+06</a:t>
            </a:r>
          </a:p>
          <a:p>
            <a:r>
              <a:rPr lang="en-GB" sz="300" dirty="0" smtClean="0"/>
              <a:t>ib_var_21      0.3136      0.976      0.321      0.748        -1.598     2.226</a:t>
            </a:r>
          </a:p>
          <a:p>
            <a:r>
              <a:rPr lang="en-GB" sz="300" dirty="0" smtClean="0"/>
              <a:t>ib_var_20      0.0080      1.454      0.006      0.996        -2.842     2.858</a:t>
            </a:r>
          </a:p>
          <a:p>
            <a:r>
              <a:rPr lang="en-GB" sz="300" dirty="0" smtClean="0"/>
              <a:t>ico_var_51     0.3043      0.215      1.413      0.158        -0.118     0.727</a:t>
            </a:r>
          </a:p>
          <a:p>
            <a:r>
              <a:rPr lang="en-GB" sz="300" dirty="0" smtClean="0"/>
              <a:t>ico_var_50     0.2798      0.332      0.843      0.399        -0.371     0.931</a:t>
            </a:r>
          </a:p>
          <a:p>
            <a:r>
              <a:rPr lang="en-GB" sz="300" dirty="0" smtClean="0"/>
              <a:t>ico_var_53    -0.7005      0.307     -2.282      0.022        -1.302    -0.099</a:t>
            </a:r>
          </a:p>
          <a:p>
            <a:r>
              <a:rPr lang="en-GB" sz="300" dirty="0" smtClean="0"/>
              <a:t>ico_var_52     0.2085      0.206      1.014      0.310        -0.194     0.611</a:t>
            </a:r>
          </a:p>
          <a:p>
            <a:r>
              <a:rPr lang="en-GB" sz="300" dirty="0" smtClean="0"/>
              <a:t>ico_var_55    -0.2220      0.305     -0.727      0.467        -0.820     0.376</a:t>
            </a:r>
          </a:p>
          <a:p>
            <a:r>
              <a:rPr lang="en-GB" sz="300" dirty="0" smtClean="0"/>
              <a:t>ico_var_54    -0.2241      0.218     -1.027      0.304        -0.652     0.204</a:t>
            </a:r>
          </a:p>
          <a:p>
            <a:r>
              <a:rPr lang="en-GB" sz="300" dirty="0" smtClean="0"/>
              <a:t>ico_var_57     0.0680      0.221      0.308      0.758        -0.365     0.501</a:t>
            </a:r>
          </a:p>
          <a:p>
            <a:r>
              <a:rPr lang="en-GB" sz="300" dirty="0" smtClean="0"/>
              <a:t>ico_var_56     0.5072      0.250      2.032      0.042         0.018     0.996</a:t>
            </a:r>
          </a:p>
          <a:p>
            <a:r>
              <a:rPr lang="en-GB" sz="300" dirty="0" smtClean="0"/>
              <a:t>ico_var_59     0.0630      0.268      0.235      0.814        -0.463     0.589</a:t>
            </a:r>
          </a:p>
          <a:p>
            <a:r>
              <a:rPr lang="en-GB" sz="300" dirty="0" smtClean="0"/>
              <a:t>ico_var_58    -0.0561      0.244     -0.230      0.818        -0.535     0.423</a:t>
            </a:r>
          </a:p>
          <a:p>
            <a:r>
              <a:rPr lang="en-GB" sz="300" dirty="0" smtClean="0"/>
              <a:t>ico_var_25     0.2703      0.341      0.792      0.428        -0.399     0.939</a:t>
            </a:r>
          </a:p>
          <a:p>
            <a:r>
              <a:rPr lang="en-GB" sz="300" dirty="0" smtClean="0"/>
              <a:t>ico_var_26     0.3858      0.356      1.083      0.279        -0.313     1.084</a:t>
            </a:r>
          </a:p>
          <a:p>
            <a:r>
              <a:rPr lang="en-GB" sz="300" dirty="0" smtClean="0"/>
              <a:t>ico_var_27     0.9745      0.371      2.627      0.009         0.247     1.702</a:t>
            </a:r>
          </a:p>
          <a:p>
            <a:r>
              <a:rPr lang="en-GB" sz="300" dirty="0" smtClean="0"/>
              <a:t>ico_var_28     0.1577      0.331      0.476      0.634        -0.492     0.807</a:t>
            </a:r>
          </a:p>
          <a:p>
            <a:r>
              <a:rPr lang="en-GB" sz="300" dirty="0" smtClean="0"/>
              <a:t>ico_var_29    -0.6224      0.324     -1.921      0.055        -1.257     0.013</a:t>
            </a:r>
          </a:p>
          <a:p>
            <a:r>
              <a:rPr lang="en-GB" sz="300" dirty="0" smtClean="0"/>
              <a:t>ico_var_64     0.1559      0.324      0.481      0.631        -0.480     0.791</a:t>
            </a:r>
          </a:p>
          <a:p>
            <a:r>
              <a:rPr lang="en-GB" sz="300" dirty="0" smtClean="0"/>
              <a:t>if_var_65     -0.0057      0.025     -0.232      0.816        -0.054     0.043</a:t>
            </a:r>
          </a:p>
          <a:p>
            <a:r>
              <a:rPr lang="en-GB" sz="300" dirty="0" smtClean="0"/>
              <a:t>ico_var_60     0.2065      0.268      0.772      0.440        -0.318     0.731</a:t>
            </a:r>
          </a:p>
          <a:p>
            <a:r>
              <a:rPr lang="en-GB" sz="300" dirty="0" smtClean="0"/>
              <a:t>ico_var_61    -0.1859      0.301     -0.617      0.537        -0.776     0.404</a:t>
            </a:r>
          </a:p>
          <a:p>
            <a:r>
              <a:rPr lang="en-GB" sz="300" dirty="0" smtClean="0"/>
              <a:t>ico_var_62    -0.2433      0.204     -1.191      0.234        -0.644     0.157</a:t>
            </a:r>
          </a:p>
          <a:p>
            <a:r>
              <a:rPr lang="en-GB" sz="300" dirty="0" smtClean="0"/>
              <a:t>ico_var_63     0.0180      0.226      0.080      0.937        -0.424     0.460</a:t>
            </a:r>
          </a:p>
          <a:p>
            <a:r>
              <a:rPr lang="en-GB" sz="300" dirty="0" smtClean="0"/>
              <a:t>ib_var_6       0.0857      0.385      0.222      0.824        -0.670     0.841</a:t>
            </a:r>
          </a:p>
          <a:p>
            <a:r>
              <a:rPr lang="en-GB" sz="300" dirty="0" smtClean="0"/>
              <a:t>ib_var_7       1.5941      1.246      1.279      0.201        -0.848     4.037</a:t>
            </a:r>
          </a:p>
          <a:p>
            <a:r>
              <a:rPr lang="en-GB" sz="300" dirty="0" smtClean="0"/>
              <a:t>ib_var_4      -0.0688      0.466     -0.148      0.883        -0.982     0.844</a:t>
            </a:r>
          </a:p>
          <a:p>
            <a:r>
              <a:rPr lang="en-GB" sz="300" dirty="0" smtClean="0"/>
              <a:t>ib_var_9      -0.0006      0.001     -0.800      0.424        -0.002     0.001</a:t>
            </a:r>
          </a:p>
          <a:p>
            <a:r>
              <a:rPr lang="en-GB" sz="300" dirty="0" smtClean="0"/>
              <a:t>ib_var_2      -0.0068      0.503     -0.013      0.989        -0.993     0.979</a:t>
            </a:r>
          </a:p>
          <a:p>
            <a:r>
              <a:rPr lang="en-GB" sz="300" dirty="0" smtClean="0"/>
              <a:t>if_var_67     -0.0180      0.034     -0.534      0.593        -0.084     0.048</a:t>
            </a:r>
          </a:p>
          <a:p>
            <a:r>
              <a:rPr lang="en-GB" sz="300" dirty="0" smtClean="0"/>
              <a:t>ib_var_1      -0.9487      1.061     -0.894      0.371        -3.029     1.132</a:t>
            </a:r>
          </a:p>
          <a:p>
            <a:r>
              <a:rPr lang="pt-BR" sz="300" dirty="0" smtClean="0"/>
              <a:t>if_var_66      0.3556   5215.921   6.82e-05      1.000     -1.02e+04  1.02e+04</a:t>
            </a:r>
          </a:p>
          <a:p>
            <a:r>
              <a:rPr lang="en-GB" sz="300" dirty="0" smtClean="0"/>
              <a:t>icn_var_23    -0.1955      0.181     -1.077      0.281        -0.551     0.160</a:t>
            </a:r>
          </a:p>
          <a:p>
            <a:r>
              <a:rPr lang="en-GB" sz="300" dirty="0" smtClean="0"/>
              <a:t>icn_var_22    -0.2774      0.277     -1.002      0.316        -0.820     0.265</a:t>
            </a:r>
          </a:p>
          <a:p>
            <a:r>
              <a:rPr lang="en-GB" sz="300" dirty="0" smtClean="0"/>
              <a:t>ib_var_8      25.6578    1.3e+05      0.000      1.000     -2.55e+05  </a:t>
            </a:r>
            <a:r>
              <a:rPr lang="en-GB" sz="300" dirty="0" err="1" smtClean="0"/>
              <a:t>2.55e+05</a:t>
            </a:r>
            <a:endParaRPr lang="en-GB" sz="300" dirty="0" smtClean="0"/>
          </a:p>
          <a:p>
            <a:r>
              <a:rPr lang="en-GB" sz="300" dirty="0" smtClean="0"/>
              <a:t>icn_var_24     0.3971      0.262      1.516      0.130        -0.116     0.911</a:t>
            </a:r>
          </a:p>
          <a:p>
            <a:r>
              <a:rPr lang="en-GB" sz="300" dirty="0" smtClean="0"/>
              <a:t>ib_var_5      -2.0353      0.894     -2.276      0.023        -3.788    -0.283</a:t>
            </a:r>
          </a:p>
          <a:p>
            <a:r>
              <a:rPr lang="en-GB" sz="300" dirty="0" smtClean="0"/>
              <a:t>ib_var_3       0.7080      1.455      0.487      0.626        -2.143     3.559</a:t>
            </a:r>
          </a:p>
          <a:p>
            <a:r>
              <a:rPr lang="en-GB" sz="300" dirty="0" smtClean="0"/>
              <a:t>ico_var_37 -1.252e+05   1.83e+05     -0.684      0.494     -4.84e+05  2.33e+05</a:t>
            </a:r>
          </a:p>
          <a:p>
            <a:r>
              <a:rPr lang="en-GB" sz="300" dirty="0" smtClean="0"/>
              <a:t>ico_var_36    -0.0975      0.046     -2.129      0.033        -0.187    -0.008</a:t>
            </a:r>
          </a:p>
          <a:p>
            <a:r>
              <a:rPr lang="en-GB" sz="300" dirty="0" smtClean="0"/>
              <a:t>ico_var_35    -0.0077      0.029     -0.261      0.794        -0.065     0.050</a:t>
            </a:r>
          </a:p>
          <a:p>
            <a:r>
              <a:rPr lang="en-GB" sz="300" dirty="0" smtClean="0"/>
              <a:t>ico_var_34    -0.0258      0.049     -0.526      0.599        -0.122     0.070</a:t>
            </a:r>
          </a:p>
          <a:p>
            <a:r>
              <a:rPr lang="en-GB" sz="300" dirty="0" smtClean="0"/>
              <a:t>ico_var_33     0.0064      0.059      0.108      0.914        -0.110     0.122</a:t>
            </a:r>
          </a:p>
          <a:p>
            <a:r>
              <a:rPr lang="en-GB" sz="300" dirty="0" smtClean="0"/>
              <a:t>ico_var_32    -0.2348      0.310     -0.756      0.450        -0.843     0.374</a:t>
            </a:r>
          </a:p>
          <a:p>
            <a:r>
              <a:rPr lang="en-GB" sz="300" dirty="0" smtClean="0"/>
              <a:t>ico_var_31    -0.2394      0.261     -0.918      0.358        -0.750     0.272</a:t>
            </a:r>
          </a:p>
          <a:p>
            <a:r>
              <a:rPr lang="en-GB" sz="300" dirty="0" smtClean="0"/>
              <a:t>ico_var_30     0.4566      0.323      1.414      0.157        -0.176     1.090</a:t>
            </a:r>
          </a:p>
          <a:p>
            <a:r>
              <a:rPr lang="en-GB" sz="300" dirty="0" smtClean="0"/>
              <a:t>if_var_69   -2.05e-05   2.52e-05     -0.813      0.416     -6.99e-05  2.89e-05</a:t>
            </a:r>
          </a:p>
          <a:p>
            <a:r>
              <a:rPr lang="en-GB" sz="300" dirty="0" smtClean="0"/>
              <a:t>if_var_68      0.0002   6.85e-05      2.724      0.006      5.23e-05     0.000</a:t>
            </a:r>
          </a:p>
          <a:p>
            <a:r>
              <a:rPr lang="en-GB" sz="300" dirty="0" smtClean="0"/>
              <a:t>ico_var_39 -1.252e+05   1.83e+05     -0.684      0.494     -4.84e+05  2.33e+05</a:t>
            </a:r>
          </a:p>
          <a:p>
            <a:r>
              <a:rPr lang="en-GB" sz="300" dirty="0" smtClean="0"/>
              <a:t>ico_var_38 -1.252e+05   1.83e+05     -0.684      0.494     -4.84e+05  2.33e+05</a:t>
            </a:r>
          </a:p>
          <a:p>
            <a:r>
              <a:rPr lang="en-GB" sz="300" dirty="0" smtClean="0"/>
              <a:t>ib_var_18      0.1319      0.887      0.149      0.882        -1.606     1.870</a:t>
            </a:r>
          </a:p>
          <a:p>
            <a:r>
              <a:rPr lang="en-GB" sz="300" dirty="0" smtClean="0"/>
              <a:t>ib_var_19     -1.7831      0.901     -1.979      0.048        -3.549    -0.018</a:t>
            </a:r>
          </a:p>
          <a:p>
            <a:r>
              <a:rPr lang="en-GB" sz="300" dirty="0" smtClean="0"/>
              <a:t>ib_var_14      1.4699      0.838      1.754      0.079        -0.172     3.112</a:t>
            </a:r>
          </a:p>
          <a:p>
            <a:r>
              <a:rPr lang="en-GB" sz="300" dirty="0" smtClean="0"/>
              <a:t>ib_var_15     -0.0340      1.144     -0.030      0.976        -2.277     2.209</a:t>
            </a:r>
          </a:p>
          <a:p>
            <a:r>
              <a:rPr lang="en-GB" sz="300" dirty="0" smtClean="0"/>
              <a:t>ib_var_16      0.7681      1.186      0.648      0.517        -1.557     3.093</a:t>
            </a:r>
          </a:p>
          <a:p>
            <a:r>
              <a:rPr lang="en-GB" sz="300" dirty="0" smtClean="0"/>
              <a:t>ib_var_17     -0.3055      0.827     -0.369      0.712        -1.927     1.316</a:t>
            </a:r>
          </a:p>
          <a:p>
            <a:r>
              <a:rPr lang="pt-BR" sz="300" dirty="0" smtClean="0"/>
              <a:t>ib_var_10    -25.6468   5.87e+05  -4.37e-05      1.000     -1.15e+06  1.15e+06</a:t>
            </a:r>
          </a:p>
          <a:p>
            <a:r>
              <a:rPr lang="en-GB" sz="300" dirty="0" smtClean="0"/>
              <a:t>ib_var_11    -25.0367    1.3e+05     -0.000      1.000     -2.55e+05  </a:t>
            </a:r>
            <a:r>
              <a:rPr lang="en-GB" sz="300" dirty="0" err="1" smtClean="0"/>
              <a:t>2.55e+05</a:t>
            </a:r>
            <a:endParaRPr lang="en-GB" sz="300" dirty="0" smtClean="0"/>
          </a:p>
          <a:p>
            <a:r>
              <a:rPr lang="pt-BR" sz="300" dirty="0" smtClean="0"/>
              <a:t>ib_var_12    -37.8555   5.22e+05  -7.26e-05      1.000     -1.02e+06  1.02e+06</a:t>
            </a:r>
          </a:p>
          <a:p>
            <a:r>
              <a:rPr lang="en-GB" sz="300" dirty="0" smtClean="0"/>
              <a:t>ib_var_13      0.5777      0.731      0.790      0.429        -0.855     2.010</a:t>
            </a:r>
          </a:p>
          <a:p>
            <a:r>
              <a:rPr lang="en-GB" sz="300" dirty="0" smtClean="0"/>
              <a:t>if_var_76     -0.0325      0.062     -0.523      0.601        -0.155     0.089</a:t>
            </a:r>
          </a:p>
          <a:p>
            <a:r>
              <a:rPr lang="en-GB" sz="300" dirty="0" smtClean="0"/>
              <a:t>if_var_77   3.755e+06   5.49e+06      0.684      0.494        -7e+06  1.45e+07</a:t>
            </a:r>
          </a:p>
          <a:p>
            <a:r>
              <a:rPr lang="en-GB" sz="300" dirty="0" smtClean="0"/>
              <a:t>if_var_74     -0.2214      0.173     -1.278      0.201        -0.561     0.118</a:t>
            </a:r>
          </a:p>
          <a:p>
            <a:r>
              <a:rPr lang="en-GB" sz="300" dirty="0" smtClean="0"/>
              <a:t>if_var_75      0.0167      0.069      0.244      0.807        -0.118     0.151</a:t>
            </a:r>
          </a:p>
          <a:p>
            <a:r>
              <a:rPr lang="en-GB" sz="300" dirty="0" smtClean="0"/>
              <a:t>if_var_72      0.0331      0.096      0.344      0.731        -0.156     0.222</a:t>
            </a:r>
          </a:p>
          <a:p>
            <a:r>
              <a:rPr lang="en-GB" sz="300" dirty="0" smtClean="0"/>
              <a:t>if_var_73      0.0288      0.018      1.582      0.114        -0.007     0.065</a:t>
            </a:r>
          </a:p>
          <a:p>
            <a:r>
              <a:rPr lang="en-GB" sz="300" dirty="0" smtClean="0"/>
              <a:t>if_var_70      0.1340      0.102      1.316      0.188        -0.066     0.334</a:t>
            </a:r>
          </a:p>
          <a:p>
            <a:r>
              <a:rPr lang="en-GB" sz="300" dirty="0" smtClean="0"/>
              <a:t>if_var_71     -0.0780      0.105     -0.747      0.455        -0.283     0.127</a:t>
            </a:r>
          </a:p>
          <a:p>
            <a:r>
              <a:rPr lang="en-GB" sz="300" dirty="0" smtClean="0"/>
              <a:t>if_var_78     -0.0129      0.029     -0.451      0.652        -0.069     0.043</a:t>
            </a:r>
          </a:p>
          <a:p>
            <a:r>
              <a:rPr lang="en-GB" sz="300" dirty="0" smtClean="0"/>
              <a:t>if_var_79      0.0001   5.88e-05      2.444      0.015      2.85e-05     0.000</a:t>
            </a:r>
          </a:p>
          <a:p>
            <a:r>
              <a:rPr lang="en-GB" sz="300" dirty="0" smtClean="0"/>
              <a:t>ico_var_42 -1.252e+05   1.83e+05     -0.684      0.494     -4.84e+05  2.33e+05</a:t>
            </a:r>
          </a:p>
          <a:p>
            <a:r>
              <a:rPr lang="en-GB" sz="300" dirty="0" smtClean="0"/>
              <a:t>ico_var_43  1.397e+05    2.1e+05      0.667      0.505     -2.71e+05   5.5e+05</a:t>
            </a:r>
          </a:p>
          <a:p>
            <a:r>
              <a:rPr lang="en-GB" sz="300" dirty="0" smtClean="0"/>
              <a:t>ico_var_40 -1.252e+05   1.83e+05     -0.684      0.494     -4.84e+05  2.33e+05</a:t>
            </a:r>
          </a:p>
          <a:p>
            <a:r>
              <a:rPr lang="en-GB" sz="300" dirty="0" smtClean="0"/>
              <a:t>ico_var_41 -1.252e+05   1.83e+05     -0.684      0.494     -4.84e+05  2.33e+05</a:t>
            </a:r>
          </a:p>
          <a:p>
            <a:r>
              <a:rPr lang="en-GB" sz="300" dirty="0" smtClean="0"/>
              <a:t>ico_var_46  1.397e+05    2.1e+05      0.667      0.505     -2.71e+05   5.5e+05</a:t>
            </a:r>
          </a:p>
          <a:p>
            <a:r>
              <a:rPr lang="en-GB" sz="300" dirty="0" smtClean="0"/>
              <a:t>ico_var_47  1.397e+05    2.1e+05      0.667      0.505     -2.71e+05   5.5e+05</a:t>
            </a:r>
          </a:p>
          <a:p>
            <a:r>
              <a:rPr lang="en-GB" sz="300" dirty="0" smtClean="0"/>
              <a:t>ico_var_44  1.397e+05    2.1e+05      0.667      0.505     -2.71e+05   5.5e+05</a:t>
            </a:r>
          </a:p>
          <a:p>
            <a:r>
              <a:rPr lang="en-GB" sz="300" dirty="0" smtClean="0"/>
              <a:t>ico_var_45  1.397e+05    2.1e+05      0.667      0.505     -2.71e+05   5.5e+05</a:t>
            </a:r>
          </a:p>
          <a:p>
            <a:r>
              <a:rPr lang="en-GB" sz="300" dirty="0" smtClean="0"/>
              <a:t>ico_var_48  1.397e+05    2.1e+05      0.667      0.505     -2.71e+05   5.5e+05</a:t>
            </a:r>
          </a:p>
          <a:p>
            <a:r>
              <a:rPr lang="en-GB" sz="300" dirty="0" smtClean="0"/>
              <a:t>ico_var_49    -0.0611      0.308     -0.198      0.843        -0.666     0.543</a:t>
            </a:r>
          </a:p>
          <a:p>
            <a:r>
              <a:rPr lang="en-GB" sz="300" dirty="0" smtClean="0"/>
              <a:t>==============================================================================</a:t>
            </a:r>
            <a:endParaRPr lang="en-GB" sz="300" dirty="0"/>
          </a:p>
        </p:txBody>
      </p:sp>
      <p:sp>
        <p:nvSpPr>
          <p:cNvPr id="12" name="Rectángulo 11"/>
          <p:cNvSpPr/>
          <p:nvPr/>
        </p:nvSpPr>
        <p:spPr>
          <a:xfrm>
            <a:off x="4625218" y="1368241"/>
            <a:ext cx="4051808" cy="461665"/>
          </a:xfrm>
          <a:prstGeom prst="rect">
            <a:avLst/>
          </a:prstGeom>
        </p:spPr>
        <p:txBody>
          <a:bodyPr wrap="square">
            <a:spAutoFit/>
          </a:bodyPr>
          <a:lstStyle/>
          <a:p>
            <a:r>
              <a:rPr lang="en-US" sz="1200" dirty="0">
                <a:hlinkClick r:id="rId2"/>
              </a:rPr>
              <a:t>https://</a:t>
            </a:r>
            <a:r>
              <a:rPr lang="en-US" sz="1200" dirty="0" smtClean="0">
                <a:hlinkClick r:id="rId2"/>
              </a:rPr>
              <a:t>dl.dropboxusercontent.com/u/28535341/ciff_dev_sample.py</a:t>
            </a:r>
            <a:r>
              <a:rPr lang="en-US" sz="1200" dirty="0" smtClean="0"/>
              <a:t> </a:t>
            </a:r>
            <a:endParaRPr lang="en-US" sz="1200" dirty="0"/>
          </a:p>
        </p:txBody>
      </p:sp>
      <p:pic>
        <p:nvPicPr>
          <p:cNvPr id="13" name="Imagen 12"/>
          <p:cNvPicPr>
            <a:picLocks noChangeAspect="1"/>
          </p:cNvPicPr>
          <p:nvPr/>
        </p:nvPicPr>
        <p:blipFill>
          <a:blip r:embed="rId3"/>
          <a:stretch>
            <a:fillRect/>
          </a:stretch>
        </p:blipFill>
        <p:spPr>
          <a:xfrm>
            <a:off x="4373116" y="3429000"/>
            <a:ext cx="4485134" cy="3280792"/>
          </a:xfrm>
          <a:prstGeom prst="rect">
            <a:avLst/>
          </a:prstGeom>
        </p:spPr>
      </p:pic>
      <p:sp>
        <p:nvSpPr>
          <p:cNvPr id="14" name="Elipse 13"/>
          <p:cNvSpPr/>
          <p:nvPr/>
        </p:nvSpPr>
        <p:spPr>
          <a:xfrm>
            <a:off x="5796136" y="4437112"/>
            <a:ext cx="57606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0 Imagen"/>
          <p:cNvPicPr/>
          <p:nvPr/>
        </p:nvPicPr>
        <p:blipFill>
          <a:blip r:embed="rId4"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s-ES" smtClean="0"/>
              <a:t>Pág</a:t>
            </a:r>
          </a:p>
          <a:p>
            <a:pPr>
              <a:defRPr/>
            </a:pPr>
            <a:fld id="{78D4FDA3-8E72-4C42-AB90-173CC8298F3E}" type="slidenum">
              <a:rPr lang="es-ES" smtClean="0"/>
              <a:pPr>
                <a:defRPr/>
              </a:pPr>
              <a:t>9</a:t>
            </a:fld>
            <a:endParaRPr lang="es-ES"/>
          </a:p>
        </p:txBody>
      </p:sp>
      <p:sp>
        <p:nvSpPr>
          <p:cNvPr id="6" name="Rectangle 3"/>
          <p:cNvSpPr txBox="1">
            <a:spLocks noChangeArrowheads="1"/>
          </p:cNvSpPr>
          <p:nvPr/>
        </p:nvSpPr>
        <p:spPr bwMode="auto">
          <a:xfrm>
            <a:off x="304800" y="2286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2400" b="0" i="0" u="none" strike="noStrike" kern="0" cap="none" spc="0" normalizeH="0" baseline="0" noProof="0" dirty="0" smtClean="0">
                <a:ln>
                  <a:noFill/>
                </a:ln>
                <a:effectLst/>
                <a:uLnTx/>
                <a:uFillTx/>
                <a:latin typeface="Arial" pitchFamily="34" charset="0"/>
                <a:ea typeface="+mn-ea"/>
                <a:cs typeface="+mn-cs"/>
              </a:rPr>
              <a:t>Learning from example with Python</a:t>
            </a:r>
          </a:p>
        </p:txBody>
      </p:sp>
      <p:sp>
        <p:nvSpPr>
          <p:cNvPr id="9" name="Rectangle 8"/>
          <p:cNvSpPr/>
          <p:nvPr/>
        </p:nvSpPr>
        <p:spPr>
          <a:xfrm>
            <a:off x="485616" y="2334677"/>
            <a:ext cx="8215370" cy="1200329"/>
          </a:xfrm>
          <a:prstGeom prst="rect">
            <a:avLst/>
          </a:prstGeom>
        </p:spPr>
        <p:txBody>
          <a:bodyPr wrap="square">
            <a:spAutoFit/>
          </a:bodyPr>
          <a:lstStyle/>
          <a:p>
            <a:pPr eaLnBrk="1" hangingPunct="1">
              <a:buFont typeface="Wingdings" pitchFamily="2" charset="2"/>
              <a:buChar char="v"/>
            </a:pPr>
            <a:r>
              <a:rPr lang="en-US" sz="1800" b="1" dirty="0" smtClean="0">
                <a:solidFill>
                  <a:srgbClr val="000066"/>
                </a:solidFill>
                <a:latin typeface="Arial" pitchFamily="34" charset="0"/>
              </a:rPr>
              <a:t> Simply getting a dataset and using a software tool (either SAS, SPSS, </a:t>
            </a:r>
            <a:r>
              <a:rPr lang="en-US" sz="1800" b="1" dirty="0" err="1" smtClean="0">
                <a:solidFill>
                  <a:srgbClr val="000066"/>
                </a:solidFill>
                <a:latin typeface="Arial" pitchFamily="34" charset="0"/>
              </a:rPr>
              <a:t>Weka</a:t>
            </a:r>
            <a:r>
              <a:rPr lang="en-US" sz="1800" b="1" dirty="0" smtClean="0">
                <a:solidFill>
                  <a:srgbClr val="000066"/>
                </a:solidFill>
                <a:latin typeface="Arial" pitchFamily="34" charset="0"/>
              </a:rPr>
              <a:t>, R or Python) to fit a model will certainly deliver a bad model. </a:t>
            </a:r>
            <a:r>
              <a:rPr lang="en-US" sz="1800" b="1" dirty="0" smtClean="0">
                <a:solidFill>
                  <a:schemeClr val="accent1">
                    <a:lumMod val="75000"/>
                  </a:schemeClr>
                </a:solidFill>
                <a:latin typeface="Arial" pitchFamily="34" charset="0"/>
              </a:rPr>
              <a:t>That’s why Data Scientists are so important and sometimes they are consider artists </a:t>
            </a:r>
            <a:r>
              <a:rPr lang="en-US" sz="1800" b="1" dirty="0" smtClean="0">
                <a:solidFill>
                  <a:srgbClr val="7030A0"/>
                </a:solidFill>
                <a:latin typeface="Arial" pitchFamily="34" charset="0"/>
              </a:rPr>
              <a:t>(Sexy, isn’t it?)</a:t>
            </a:r>
            <a:r>
              <a:rPr lang="en-US" sz="1800" b="1" dirty="0" smtClean="0">
                <a:solidFill>
                  <a:schemeClr val="accent1">
                    <a:lumMod val="75000"/>
                  </a:schemeClr>
                </a:solidFill>
                <a:latin typeface="Arial" pitchFamily="34" charset="0"/>
              </a:rPr>
              <a:t>.</a:t>
            </a:r>
            <a:endParaRPr lang="en-GB" sz="1800" b="1" dirty="0" smtClean="0">
              <a:solidFill>
                <a:schemeClr val="accent1">
                  <a:lumMod val="75000"/>
                </a:schemeClr>
              </a:solidFill>
              <a:latin typeface="Arial" pitchFamily="34" charset="0"/>
            </a:endParaRPr>
          </a:p>
        </p:txBody>
      </p:sp>
      <p:sp>
        <p:nvSpPr>
          <p:cNvPr id="10" name="Rectangle 9"/>
          <p:cNvSpPr/>
          <p:nvPr/>
        </p:nvSpPr>
        <p:spPr>
          <a:xfrm>
            <a:off x="485616" y="3660068"/>
            <a:ext cx="8143932" cy="1323439"/>
          </a:xfrm>
          <a:prstGeom prst="rect">
            <a:avLst/>
          </a:prstGeom>
        </p:spPr>
        <p:txBody>
          <a:bodyPr wrap="square">
            <a:spAutoFit/>
          </a:bodyPr>
          <a:lstStyle/>
          <a:p>
            <a:pPr eaLnBrk="1" hangingPunct="1"/>
            <a:r>
              <a:rPr lang="en-US" sz="2000" b="1" dirty="0" smtClean="0">
                <a:solidFill>
                  <a:srgbClr val="C00000"/>
                </a:solidFill>
                <a:latin typeface="Aharoni" pitchFamily="2" charset="-79"/>
                <a:cs typeface="Aharoni" pitchFamily="2" charset="-79"/>
              </a:rPr>
              <a:t>My objective as professor in this course is to help you guys to learn some data analysis applied to Financial Institutions always seeking to understand why and to minimize the difference between the </a:t>
            </a:r>
            <a:r>
              <a:rPr lang="en-GB" sz="2000" b="1" dirty="0" smtClean="0">
                <a:solidFill>
                  <a:srgbClr val="C00000"/>
                </a:solidFill>
                <a:latin typeface="Aharoni" pitchFamily="2" charset="-79"/>
                <a:cs typeface="Aharoni" pitchFamily="2" charset="-79"/>
              </a:rPr>
              <a:t>GINI DEVELOPMENT and GINI HOLD OUT</a:t>
            </a:r>
          </a:p>
        </p:txBody>
      </p:sp>
      <p:pic>
        <p:nvPicPr>
          <p:cNvPr id="11" name="0 Imagen"/>
          <p:cNvPicPr/>
          <p:nvPr/>
        </p:nvPicPr>
        <p:blipFill>
          <a:blip r:embed="rId2" cstate="print">
            <a:extLst>
              <a:ext uri="{28A0092B-C50C-407E-A947-70E740481C1C}">
                <a14:useLocalDpi xmlns:a14="http://schemas.microsoft.com/office/drawing/2010/main" val="0"/>
              </a:ext>
            </a:extLst>
          </a:blip>
          <a:stretch>
            <a:fillRect/>
          </a:stretch>
        </p:blipFill>
        <p:spPr>
          <a:xfrm>
            <a:off x="7343800" y="0"/>
            <a:ext cx="1800200" cy="1399490"/>
          </a:xfrm>
          <a:prstGeom prst="rect">
            <a:avLst/>
          </a:prstGeom>
        </p:spPr>
      </p:pic>
    </p:spTree>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60000"/>
            <a:lumOff val="40000"/>
          </a:schemeClr>
        </a:solidFill>
        <a:ln>
          <a:solidFill>
            <a:schemeClr val="accent2">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4925">
          <a:solidFill>
            <a:schemeClr val="accent6">
              <a:lumMod val="50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5832</TotalTime>
  <Words>2448</Words>
  <Application>Microsoft Office PowerPoint</Application>
  <PresentationFormat>Presentación en pantalla (4:3)</PresentationFormat>
  <Paragraphs>579</Paragraphs>
  <Slides>23</Slides>
  <Notes>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1" baseType="lpstr">
      <vt:lpstr>Aharoni</vt:lpstr>
      <vt:lpstr>Arial</vt:lpstr>
      <vt:lpstr>Calibri</vt:lpstr>
      <vt:lpstr>Lucida Console</vt:lpstr>
      <vt:lpstr>Times New Roman</vt:lpstr>
      <vt:lpstr>Wingdings</vt:lpstr>
      <vt:lpstr>Default Design</vt:lpstr>
      <vt:lpstr>Equation</vt:lpstr>
      <vt:lpstr>Financial Analytics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Financial Analytics</vt:lpstr>
    </vt:vector>
  </TitlesOfParts>
  <Company>COGESA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JUNTA DE CASTILLA – LEÓN Consejería de Sanidad</dc:title>
  <dc:creator>COTO</dc:creator>
  <cp:lastModifiedBy>Manoel Gadi</cp:lastModifiedBy>
  <cp:revision>463</cp:revision>
  <dcterms:created xsi:type="dcterms:W3CDTF">2006-01-17T18:02:31Z</dcterms:created>
  <dcterms:modified xsi:type="dcterms:W3CDTF">2015-10-16T11:33:02Z</dcterms:modified>
</cp:coreProperties>
</file>