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00" r:id="rId2"/>
    <p:sldId id="487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6" r:id="rId23"/>
    <p:sldId id="527" r:id="rId24"/>
    <p:sldId id="528" r:id="rId25"/>
    <p:sldId id="529" r:id="rId26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0000"/>
    <a:srgbClr val="000066"/>
    <a:srgbClr val="66FF3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76" autoAdjust="0"/>
  </p:normalViewPr>
  <p:slideViewPr>
    <p:cSldViewPr>
      <p:cViewPr varScale="1">
        <p:scale>
          <a:sx n="84" d="100"/>
          <a:sy n="84" d="100"/>
        </p:scale>
        <p:origin x="7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412BA-A818-466A-8867-B74AC4498AC2}" type="doc">
      <dgm:prSet loTypeId="urn:microsoft.com/office/officeart/2005/8/layout/arrow2" loCatId="process" qsTypeId="urn:microsoft.com/office/officeart/2005/8/quickstyle/simple1" qsCatId="simple" csTypeId="urn:microsoft.com/office/officeart/2005/8/colors/accent2_4" csCatId="accent2" phldr="1"/>
      <dgm:spPr/>
    </dgm:pt>
    <dgm:pt modelId="{1A176CD0-4F50-4CEC-806F-6D2B3D9634F7}">
      <dgm:prSet phldrT="[Text]"/>
      <dgm:spPr/>
      <dgm:t>
        <a:bodyPr/>
        <a:lstStyle/>
        <a:p>
          <a:r>
            <a:rPr lang="en-GB" dirty="0" smtClean="0"/>
            <a:t>Manual Detection</a:t>
          </a:r>
          <a:endParaRPr lang="en-GB" dirty="0"/>
        </a:p>
      </dgm:t>
    </dgm:pt>
    <dgm:pt modelId="{DA0807F0-F5C2-48BF-8B54-63FA3EBE4966}" type="parTrans" cxnId="{7DD8913D-6557-4E20-89DC-336079DF6DA6}">
      <dgm:prSet/>
      <dgm:spPr/>
      <dgm:t>
        <a:bodyPr/>
        <a:lstStyle/>
        <a:p>
          <a:endParaRPr lang="en-GB"/>
        </a:p>
      </dgm:t>
    </dgm:pt>
    <dgm:pt modelId="{3CD08C18-A7FB-4588-B21C-B1401830C972}" type="sibTrans" cxnId="{7DD8913D-6557-4E20-89DC-336079DF6DA6}">
      <dgm:prSet/>
      <dgm:spPr/>
      <dgm:t>
        <a:bodyPr/>
        <a:lstStyle/>
        <a:p>
          <a:endParaRPr lang="en-GB"/>
        </a:p>
      </dgm:t>
    </dgm:pt>
    <dgm:pt modelId="{B140DF70-53CB-4944-BB0C-FF41109BA5A6}">
      <dgm:prSet phldrT="[Text]"/>
      <dgm:spPr/>
      <dgm:t>
        <a:bodyPr/>
        <a:lstStyle/>
        <a:p>
          <a:r>
            <a:rPr lang="en-GB" dirty="0" smtClean="0"/>
            <a:t>Heuristic Rules</a:t>
          </a:r>
          <a:endParaRPr lang="en-GB" dirty="0"/>
        </a:p>
      </dgm:t>
    </dgm:pt>
    <dgm:pt modelId="{477F7F1A-B982-407B-912C-362DAD375EE5}" type="parTrans" cxnId="{2D0EF687-B908-42D3-B684-16688FE9A356}">
      <dgm:prSet/>
      <dgm:spPr/>
      <dgm:t>
        <a:bodyPr/>
        <a:lstStyle/>
        <a:p>
          <a:endParaRPr lang="en-GB"/>
        </a:p>
      </dgm:t>
    </dgm:pt>
    <dgm:pt modelId="{21294F7C-5267-420A-A585-652A06C47CE5}" type="sibTrans" cxnId="{2D0EF687-B908-42D3-B684-16688FE9A356}">
      <dgm:prSet/>
      <dgm:spPr/>
      <dgm:t>
        <a:bodyPr/>
        <a:lstStyle/>
        <a:p>
          <a:endParaRPr lang="en-GB"/>
        </a:p>
      </dgm:t>
    </dgm:pt>
    <dgm:pt modelId="{F3E29745-D64F-4DFA-89D7-36C9B4FB1657}">
      <dgm:prSet phldrT="[Text]"/>
      <dgm:spPr/>
      <dgm:t>
        <a:bodyPr/>
        <a:lstStyle/>
        <a:p>
          <a:r>
            <a:rPr lang="en-GB" dirty="0" smtClean="0"/>
            <a:t>Anomaly Detection</a:t>
          </a:r>
          <a:endParaRPr lang="en-GB" dirty="0"/>
        </a:p>
      </dgm:t>
    </dgm:pt>
    <dgm:pt modelId="{7F615CC7-F4CC-4882-87C8-75A439631EC6}" type="parTrans" cxnId="{56AC26D9-44D3-4AE9-A088-C86D4F10ADC9}">
      <dgm:prSet/>
      <dgm:spPr/>
      <dgm:t>
        <a:bodyPr/>
        <a:lstStyle/>
        <a:p>
          <a:endParaRPr lang="en-GB"/>
        </a:p>
      </dgm:t>
    </dgm:pt>
    <dgm:pt modelId="{FA42BEA4-EBB1-4349-859A-018C3FDDB550}" type="sibTrans" cxnId="{56AC26D9-44D3-4AE9-A088-C86D4F10ADC9}">
      <dgm:prSet/>
      <dgm:spPr/>
      <dgm:t>
        <a:bodyPr/>
        <a:lstStyle/>
        <a:p>
          <a:endParaRPr lang="en-GB"/>
        </a:p>
      </dgm:t>
    </dgm:pt>
    <dgm:pt modelId="{F0360CA9-4A6B-4102-9C58-C5A8D1B04373}">
      <dgm:prSet phldrT="[Text]"/>
      <dgm:spPr/>
      <dgm:t>
        <a:bodyPr/>
        <a:lstStyle/>
        <a:p>
          <a:r>
            <a:rPr lang="en-GB" dirty="0" smtClean="0"/>
            <a:t>Predictive Models</a:t>
          </a:r>
          <a:endParaRPr lang="en-GB" dirty="0"/>
        </a:p>
      </dgm:t>
    </dgm:pt>
    <dgm:pt modelId="{6A53AA08-F6BC-4658-B61E-2558FD819792}" type="parTrans" cxnId="{D3A70BBF-72A3-48C6-B9C3-DCD48918C334}">
      <dgm:prSet/>
      <dgm:spPr/>
      <dgm:t>
        <a:bodyPr/>
        <a:lstStyle/>
        <a:p>
          <a:endParaRPr lang="en-GB"/>
        </a:p>
      </dgm:t>
    </dgm:pt>
    <dgm:pt modelId="{7C535C57-1614-489E-A28D-F098AC81AB0E}" type="sibTrans" cxnId="{D3A70BBF-72A3-48C6-B9C3-DCD48918C334}">
      <dgm:prSet/>
      <dgm:spPr/>
      <dgm:t>
        <a:bodyPr/>
        <a:lstStyle/>
        <a:p>
          <a:endParaRPr lang="en-GB"/>
        </a:p>
      </dgm:t>
    </dgm:pt>
    <dgm:pt modelId="{95FF8307-47DB-4565-9695-41AAACF24F19}">
      <dgm:prSet phldrT="[Text]"/>
      <dgm:spPr/>
      <dgm:t>
        <a:bodyPr/>
        <a:lstStyle/>
        <a:p>
          <a:r>
            <a:rPr lang="en-GB" dirty="0" smtClean="0"/>
            <a:t>Network Analysis</a:t>
          </a:r>
          <a:endParaRPr lang="en-GB" dirty="0"/>
        </a:p>
      </dgm:t>
    </dgm:pt>
    <dgm:pt modelId="{77BDC471-927D-49FA-8D14-FB7021FD4C59}" type="parTrans" cxnId="{3BA4EB49-DE50-4A02-AE87-38B018CD8092}">
      <dgm:prSet/>
      <dgm:spPr/>
      <dgm:t>
        <a:bodyPr/>
        <a:lstStyle/>
        <a:p>
          <a:endParaRPr lang="en-GB"/>
        </a:p>
      </dgm:t>
    </dgm:pt>
    <dgm:pt modelId="{96DF927E-D2A7-4D35-BDE8-48063607F46E}" type="sibTrans" cxnId="{3BA4EB49-DE50-4A02-AE87-38B018CD8092}">
      <dgm:prSet/>
      <dgm:spPr/>
      <dgm:t>
        <a:bodyPr/>
        <a:lstStyle/>
        <a:p>
          <a:endParaRPr lang="en-GB"/>
        </a:p>
      </dgm:t>
    </dgm:pt>
    <dgm:pt modelId="{C20971CD-894E-411A-8B3D-64AE39492717}" type="pres">
      <dgm:prSet presAssocID="{86D412BA-A818-466A-8867-B74AC4498AC2}" presName="arrowDiagram" presStyleCnt="0">
        <dgm:presLayoutVars>
          <dgm:chMax val="5"/>
          <dgm:dir/>
          <dgm:resizeHandles val="exact"/>
        </dgm:presLayoutVars>
      </dgm:prSet>
      <dgm:spPr/>
    </dgm:pt>
    <dgm:pt modelId="{0371781A-E247-46AC-8174-5A8045D9094A}" type="pres">
      <dgm:prSet presAssocID="{86D412BA-A818-466A-8867-B74AC4498AC2}" presName="arrow" presStyleLbl="bgShp" presStyleIdx="0" presStyleCnt="1"/>
      <dgm:spPr/>
    </dgm:pt>
    <dgm:pt modelId="{7C56C14A-1F47-49FE-82CE-863C42EE0C03}" type="pres">
      <dgm:prSet presAssocID="{86D412BA-A818-466A-8867-B74AC4498AC2}" presName="arrowDiagram5" presStyleCnt="0"/>
      <dgm:spPr/>
    </dgm:pt>
    <dgm:pt modelId="{B2079928-1981-467D-8DB7-48DCA0BDB005}" type="pres">
      <dgm:prSet presAssocID="{1A176CD0-4F50-4CEC-806F-6D2B3D9634F7}" presName="bullet5a" presStyleLbl="node1" presStyleIdx="0" presStyleCnt="5"/>
      <dgm:spPr/>
    </dgm:pt>
    <dgm:pt modelId="{E24889A2-3A8A-451B-920C-636A37E0AB37}" type="pres">
      <dgm:prSet presAssocID="{1A176CD0-4F50-4CEC-806F-6D2B3D9634F7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9B99B8-8D36-41D7-BEDA-88ADC57C7A12}" type="pres">
      <dgm:prSet presAssocID="{B140DF70-53CB-4944-BB0C-FF41109BA5A6}" presName="bullet5b" presStyleLbl="node1" presStyleIdx="1" presStyleCnt="5"/>
      <dgm:spPr/>
    </dgm:pt>
    <dgm:pt modelId="{2A25E821-20CC-4C0C-98D5-29FDA377C884}" type="pres">
      <dgm:prSet presAssocID="{B140DF70-53CB-4944-BB0C-FF41109BA5A6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8569DC-41AF-481C-B877-62B44B87164A}" type="pres">
      <dgm:prSet presAssocID="{F3E29745-D64F-4DFA-89D7-36C9B4FB1657}" presName="bullet5c" presStyleLbl="node1" presStyleIdx="2" presStyleCnt="5"/>
      <dgm:spPr/>
    </dgm:pt>
    <dgm:pt modelId="{47A4DB2C-7038-40EB-900B-02B72A1718CB}" type="pres">
      <dgm:prSet presAssocID="{F3E29745-D64F-4DFA-89D7-36C9B4FB1657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889976-9BF4-459F-A124-AD866F0BEBD7}" type="pres">
      <dgm:prSet presAssocID="{F0360CA9-4A6B-4102-9C58-C5A8D1B04373}" presName="bullet5d" presStyleLbl="node1" presStyleIdx="3" presStyleCnt="5"/>
      <dgm:spPr/>
    </dgm:pt>
    <dgm:pt modelId="{E82430D1-6368-4AEE-BB92-FB12DA39F124}" type="pres">
      <dgm:prSet presAssocID="{F0360CA9-4A6B-4102-9C58-C5A8D1B04373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12AB6D-0C4F-4BCC-9E5D-DE0D03FECA7E}" type="pres">
      <dgm:prSet presAssocID="{95FF8307-47DB-4565-9695-41AAACF24F19}" presName="bullet5e" presStyleLbl="node1" presStyleIdx="4" presStyleCnt="5"/>
      <dgm:spPr/>
    </dgm:pt>
    <dgm:pt modelId="{4EF608CD-E364-44B9-8039-A42DDBA6E862}" type="pres">
      <dgm:prSet presAssocID="{95FF8307-47DB-4565-9695-41AAACF24F19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BA4EB49-DE50-4A02-AE87-38B018CD8092}" srcId="{86D412BA-A818-466A-8867-B74AC4498AC2}" destId="{95FF8307-47DB-4565-9695-41AAACF24F19}" srcOrd="4" destOrd="0" parTransId="{77BDC471-927D-49FA-8D14-FB7021FD4C59}" sibTransId="{96DF927E-D2A7-4D35-BDE8-48063607F46E}"/>
    <dgm:cxn modelId="{860FFF16-B621-49B2-8F4B-E8F473067A19}" type="presOf" srcId="{86D412BA-A818-466A-8867-B74AC4498AC2}" destId="{C20971CD-894E-411A-8B3D-64AE39492717}" srcOrd="0" destOrd="0" presId="urn:microsoft.com/office/officeart/2005/8/layout/arrow2"/>
    <dgm:cxn modelId="{D3A70BBF-72A3-48C6-B9C3-DCD48918C334}" srcId="{86D412BA-A818-466A-8867-B74AC4498AC2}" destId="{F0360CA9-4A6B-4102-9C58-C5A8D1B04373}" srcOrd="3" destOrd="0" parTransId="{6A53AA08-F6BC-4658-B61E-2558FD819792}" sibTransId="{7C535C57-1614-489E-A28D-F098AC81AB0E}"/>
    <dgm:cxn modelId="{56AC26D9-44D3-4AE9-A088-C86D4F10ADC9}" srcId="{86D412BA-A818-466A-8867-B74AC4498AC2}" destId="{F3E29745-D64F-4DFA-89D7-36C9B4FB1657}" srcOrd="2" destOrd="0" parTransId="{7F615CC7-F4CC-4882-87C8-75A439631EC6}" sibTransId="{FA42BEA4-EBB1-4349-859A-018C3FDDB550}"/>
    <dgm:cxn modelId="{407458F1-1ED8-4E83-9657-60B3C385CDC0}" type="presOf" srcId="{F3E29745-D64F-4DFA-89D7-36C9B4FB1657}" destId="{47A4DB2C-7038-40EB-900B-02B72A1718CB}" srcOrd="0" destOrd="0" presId="urn:microsoft.com/office/officeart/2005/8/layout/arrow2"/>
    <dgm:cxn modelId="{CD3965D5-D6B8-4C1C-B288-5FFFEB8AD3C3}" type="presOf" srcId="{1A176CD0-4F50-4CEC-806F-6D2B3D9634F7}" destId="{E24889A2-3A8A-451B-920C-636A37E0AB37}" srcOrd="0" destOrd="0" presId="urn:microsoft.com/office/officeart/2005/8/layout/arrow2"/>
    <dgm:cxn modelId="{E13CE844-DEFA-4CCA-936E-25A37B6B2421}" type="presOf" srcId="{B140DF70-53CB-4944-BB0C-FF41109BA5A6}" destId="{2A25E821-20CC-4C0C-98D5-29FDA377C884}" srcOrd="0" destOrd="0" presId="urn:microsoft.com/office/officeart/2005/8/layout/arrow2"/>
    <dgm:cxn modelId="{7DD8913D-6557-4E20-89DC-336079DF6DA6}" srcId="{86D412BA-A818-466A-8867-B74AC4498AC2}" destId="{1A176CD0-4F50-4CEC-806F-6D2B3D9634F7}" srcOrd="0" destOrd="0" parTransId="{DA0807F0-F5C2-48BF-8B54-63FA3EBE4966}" sibTransId="{3CD08C18-A7FB-4588-B21C-B1401830C972}"/>
    <dgm:cxn modelId="{2D0EF687-B908-42D3-B684-16688FE9A356}" srcId="{86D412BA-A818-466A-8867-B74AC4498AC2}" destId="{B140DF70-53CB-4944-BB0C-FF41109BA5A6}" srcOrd="1" destOrd="0" parTransId="{477F7F1A-B982-407B-912C-362DAD375EE5}" sibTransId="{21294F7C-5267-420A-A585-652A06C47CE5}"/>
    <dgm:cxn modelId="{9340E84F-DC18-4F64-A045-CFDEE808D549}" type="presOf" srcId="{F0360CA9-4A6B-4102-9C58-C5A8D1B04373}" destId="{E82430D1-6368-4AEE-BB92-FB12DA39F124}" srcOrd="0" destOrd="0" presId="urn:microsoft.com/office/officeart/2005/8/layout/arrow2"/>
    <dgm:cxn modelId="{D9326AF1-C327-46FF-AE03-5AD4BDAF78D7}" type="presOf" srcId="{95FF8307-47DB-4565-9695-41AAACF24F19}" destId="{4EF608CD-E364-44B9-8039-A42DDBA6E862}" srcOrd="0" destOrd="0" presId="urn:microsoft.com/office/officeart/2005/8/layout/arrow2"/>
    <dgm:cxn modelId="{56BCA956-A96D-43EC-8656-BF9AD83EF7D6}" type="presParOf" srcId="{C20971CD-894E-411A-8B3D-64AE39492717}" destId="{0371781A-E247-46AC-8174-5A8045D9094A}" srcOrd="0" destOrd="0" presId="urn:microsoft.com/office/officeart/2005/8/layout/arrow2"/>
    <dgm:cxn modelId="{CBB5863F-3545-4BDF-A452-41E1B4305DB1}" type="presParOf" srcId="{C20971CD-894E-411A-8B3D-64AE39492717}" destId="{7C56C14A-1F47-49FE-82CE-863C42EE0C03}" srcOrd="1" destOrd="0" presId="urn:microsoft.com/office/officeart/2005/8/layout/arrow2"/>
    <dgm:cxn modelId="{163275FB-F4B7-49B6-A39C-249BA36F4865}" type="presParOf" srcId="{7C56C14A-1F47-49FE-82CE-863C42EE0C03}" destId="{B2079928-1981-467D-8DB7-48DCA0BDB005}" srcOrd="0" destOrd="0" presId="urn:microsoft.com/office/officeart/2005/8/layout/arrow2"/>
    <dgm:cxn modelId="{54E1E29F-7CB6-4048-8E40-140FD965F790}" type="presParOf" srcId="{7C56C14A-1F47-49FE-82CE-863C42EE0C03}" destId="{E24889A2-3A8A-451B-920C-636A37E0AB37}" srcOrd="1" destOrd="0" presId="urn:microsoft.com/office/officeart/2005/8/layout/arrow2"/>
    <dgm:cxn modelId="{109A5D6A-2534-4114-A371-2E37FD31AB6C}" type="presParOf" srcId="{7C56C14A-1F47-49FE-82CE-863C42EE0C03}" destId="{EA9B99B8-8D36-41D7-BEDA-88ADC57C7A12}" srcOrd="2" destOrd="0" presId="urn:microsoft.com/office/officeart/2005/8/layout/arrow2"/>
    <dgm:cxn modelId="{62AC3713-51CA-435F-945B-460B3CCBEC6C}" type="presParOf" srcId="{7C56C14A-1F47-49FE-82CE-863C42EE0C03}" destId="{2A25E821-20CC-4C0C-98D5-29FDA377C884}" srcOrd="3" destOrd="0" presId="urn:microsoft.com/office/officeart/2005/8/layout/arrow2"/>
    <dgm:cxn modelId="{A482E8C4-7F7F-49D6-B840-2A4CC7732987}" type="presParOf" srcId="{7C56C14A-1F47-49FE-82CE-863C42EE0C03}" destId="{3D8569DC-41AF-481C-B877-62B44B87164A}" srcOrd="4" destOrd="0" presId="urn:microsoft.com/office/officeart/2005/8/layout/arrow2"/>
    <dgm:cxn modelId="{D5B6C436-23A5-433B-AB49-F86F08285FB2}" type="presParOf" srcId="{7C56C14A-1F47-49FE-82CE-863C42EE0C03}" destId="{47A4DB2C-7038-40EB-900B-02B72A1718CB}" srcOrd="5" destOrd="0" presId="urn:microsoft.com/office/officeart/2005/8/layout/arrow2"/>
    <dgm:cxn modelId="{BC4B4B7B-4721-4C2F-AF3C-0FB8620DA15A}" type="presParOf" srcId="{7C56C14A-1F47-49FE-82CE-863C42EE0C03}" destId="{A3889976-9BF4-459F-A124-AD866F0BEBD7}" srcOrd="6" destOrd="0" presId="urn:microsoft.com/office/officeart/2005/8/layout/arrow2"/>
    <dgm:cxn modelId="{6C6A264D-58C0-4E16-9EA9-29BAB91828B1}" type="presParOf" srcId="{7C56C14A-1F47-49FE-82CE-863C42EE0C03}" destId="{E82430D1-6368-4AEE-BB92-FB12DA39F124}" srcOrd="7" destOrd="0" presId="urn:microsoft.com/office/officeart/2005/8/layout/arrow2"/>
    <dgm:cxn modelId="{CAA95C25-1B47-4A18-BFE3-E1038595D7B4}" type="presParOf" srcId="{7C56C14A-1F47-49FE-82CE-863C42EE0C03}" destId="{D712AB6D-0C4F-4BCC-9E5D-DE0D03FECA7E}" srcOrd="8" destOrd="0" presId="urn:microsoft.com/office/officeart/2005/8/layout/arrow2"/>
    <dgm:cxn modelId="{2ED050A1-CD74-486E-9EE6-D25DF7C6A0B4}" type="presParOf" srcId="{7C56C14A-1F47-49FE-82CE-863C42EE0C03}" destId="{4EF608CD-E364-44B9-8039-A42DDBA6E86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25FD2-1664-4EB6-A333-9D38F86CCED5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E3D1076-E0D9-4DFD-A883-74C09A892989}">
      <dgm:prSet phldrT="[Text]"/>
      <dgm:spPr/>
      <dgm:t>
        <a:bodyPr/>
        <a:lstStyle/>
        <a:p>
          <a:r>
            <a:rPr lang="en-GB" dirty="0" smtClean="0"/>
            <a:t>Detection (in general done by algorithms)</a:t>
          </a:r>
          <a:endParaRPr lang="en-GB" dirty="0"/>
        </a:p>
      </dgm:t>
    </dgm:pt>
    <dgm:pt modelId="{2945924D-AD02-4127-8C1F-0ED50D79D93C}" type="parTrans" cxnId="{194A9B81-E348-4965-A963-CBBEB6538C90}">
      <dgm:prSet/>
      <dgm:spPr/>
      <dgm:t>
        <a:bodyPr/>
        <a:lstStyle/>
        <a:p>
          <a:endParaRPr lang="en-GB"/>
        </a:p>
      </dgm:t>
    </dgm:pt>
    <dgm:pt modelId="{0D8EA29C-0B84-4F88-BE0B-1FC7CEE59BAF}" type="sibTrans" cxnId="{194A9B81-E348-4965-A963-CBBEB6538C90}">
      <dgm:prSet/>
      <dgm:spPr/>
      <dgm:t>
        <a:bodyPr/>
        <a:lstStyle/>
        <a:p>
          <a:endParaRPr lang="en-GB"/>
        </a:p>
      </dgm:t>
    </dgm:pt>
    <dgm:pt modelId="{B2AF36DE-DF8A-44CA-A922-C977B419B485}">
      <dgm:prSet phldrT="[Text]"/>
      <dgm:spPr/>
      <dgm:t>
        <a:bodyPr/>
        <a:lstStyle/>
        <a:p>
          <a:r>
            <a:rPr lang="en-GB" dirty="0" smtClean="0"/>
            <a:t>Business Rules</a:t>
          </a:r>
          <a:endParaRPr lang="en-GB" dirty="0"/>
        </a:p>
      </dgm:t>
    </dgm:pt>
    <dgm:pt modelId="{031E207E-6251-4B94-A6CD-5A99559F0503}" type="parTrans" cxnId="{127A3CD8-A319-44E1-89CD-BFADDE1E7695}">
      <dgm:prSet/>
      <dgm:spPr/>
      <dgm:t>
        <a:bodyPr/>
        <a:lstStyle/>
        <a:p>
          <a:endParaRPr lang="en-GB"/>
        </a:p>
      </dgm:t>
    </dgm:pt>
    <dgm:pt modelId="{79B6F757-8602-4F1D-B395-9B3FC563C85C}" type="sibTrans" cxnId="{127A3CD8-A319-44E1-89CD-BFADDE1E7695}">
      <dgm:prSet/>
      <dgm:spPr/>
      <dgm:t>
        <a:bodyPr/>
        <a:lstStyle/>
        <a:p>
          <a:endParaRPr lang="en-GB"/>
        </a:p>
      </dgm:t>
    </dgm:pt>
    <dgm:pt modelId="{2AEBEA6B-C1B6-405B-9E80-62B0CAF47DDF}">
      <dgm:prSet phldrT="[Text]"/>
      <dgm:spPr/>
      <dgm:t>
        <a:bodyPr/>
        <a:lstStyle/>
        <a:p>
          <a:r>
            <a:rPr lang="en-GB" dirty="0" smtClean="0"/>
            <a:t>Analytics</a:t>
          </a:r>
          <a:endParaRPr lang="en-GB" dirty="0"/>
        </a:p>
      </dgm:t>
    </dgm:pt>
    <dgm:pt modelId="{FB218348-D999-44DB-878C-BF7D4C523210}" type="parTrans" cxnId="{7B80FE6F-BCDD-4CBF-B376-5F6081619B20}">
      <dgm:prSet/>
      <dgm:spPr/>
      <dgm:t>
        <a:bodyPr/>
        <a:lstStyle/>
        <a:p>
          <a:endParaRPr lang="en-GB"/>
        </a:p>
      </dgm:t>
    </dgm:pt>
    <dgm:pt modelId="{2AE80F40-7538-4FCB-B585-122546CF3888}" type="sibTrans" cxnId="{7B80FE6F-BCDD-4CBF-B376-5F6081619B20}">
      <dgm:prSet/>
      <dgm:spPr/>
      <dgm:t>
        <a:bodyPr/>
        <a:lstStyle/>
        <a:p>
          <a:endParaRPr lang="en-GB"/>
        </a:p>
      </dgm:t>
    </dgm:pt>
    <dgm:pt modelId="{3DF062F3-9089-4CB1-AC55-C1A4CEBBAAA8}">
      <dgm:prSet phldrT="[Text]"/>
      <dgm:spPr/>
      <dgm:t>
        <a:bodyPr/>
        <a:lstStyle/>
        <a:p>
          <a:r>
            <a:rPr lang="en-GB" dirty="0" smtClean="0"/>
            <a:t>Confirmation (in general done by humans)</a:t>
          </a:r>
          <a:endParaRPr lang="en-GB" dirty="0"/>
        </a:p>
      </dgm:t>
    </dgm:pt>
    <dgm:pt modelId="{D16ACC8F-80CC-41C2-A1EC-4380530F2333}" type="parTrans" cxnId="{B9300AA4-54A8-4444-B3C0-6F87987E2898}">
      <dgm:prSet/>
      <dgm:spPr/>
      <dgm:t>
        <a:bodyPr/>
        <a:lstStyle/>
        <a:p>
          <a:endParaRPr lang="en-GB"/>
        </a:p>
      </dgm:t>
    </dgm:pt>
    <dgm:pt modelId="{21B1FF17-C76F-403C-B0F3-691CBDD8DA87}" type="sibTrans" cxnId="{B9300AA4-54A8-4444-B3C0-6F87987E2898}">
      <dgm:prSet/>
      <dgm:spPr/>
      <dgm:t>
        <a:bodyPr/>
        <a:lstStyle/>
        <a:p>
          <a:endParaRPr lang="en-GB"/>
        </a:p>
      </dgm:t>
    </dgm:pt>
    <dgm:pt modelId="{92F66F33-0C1C-4316-8F94-3FB08ABC46C0}">
      <dgm:prSet phldrT="[Text]"/>
      <dgm:spPr/>
      <dgm:t>
        <a:bodyPr/>
        <a:lstStyle/>
        <a:p>
          <a:r>
            <a:rPr lang="en-GB" dirty="0" smtClean="0"/>
            <a:t>Internal Analysis</a:t>
          </a:r>
          <a:endParaRPr lang="en-GB" dirty="0"/>
        </a:p>
      </dgm:t>
    </dgm:pt>
    <dgm:pt modelId="{72EDFE50-CF59-4078-9000-86CF4EDF4A93}" type="parTrans" cxnId="{B16CFB36-04D9-404D-AA61-39F6F97AAD75}">
      <dgm:prSet/>
      <dgm:spPr/>
      <dgm:t>
        <a:bodyPr/>
        <a:lstStyle/>
        <a:p>
          <a:endParaRPr lang="en-GB"/>
        </a:p>
      </dgm:t>
    </dgm:pt>
    <dgm:pt modelId="{DCA316CF-5E04-4861-87F2-8887953CB1CD}" type="sibTrans" cxnId="{B16CFB36-04D9-404D-AA61-39F6F97AAD75}">
      <dgm:prSet/>
      <dgm:spPr/>
      <dgm:t>
        <a:bodyPr/>
        <a:lstStyle/>
        <a:p>
          <a:endParaRPr lang="en-GB"/>
        </a:p>
      </dgm:t>
    </dgm:pt>
    <dgm:pt modelId="{A0314984-E454-4F12-89DF-5F41DAD9B812}">
      <dgm:prSet phldrT="[Text]"/>
      <dgm:spPr/>
      <dgm:t>
        <a:bodyPr/>
        <a:lstStyle/>
        <a:p>
          <a:r>
            <a:rPr lang="en-GB" dirty="0" smtClean="0"/>
            <a:t>Contacting Customer</a:t>
          </a:r>
          <a:endParaRPr lang="en-GB" dirty="0"/>
        </a:p>
      </dgm:t>
    </dgm:pt>
    <dgm:pt modelId="{66C58C1C-688B-48D4-8D87-5D26982E3A34}" type="parTrans" cxnId="{9ABAF318-96BA-4E82-B974-F6C4B35EBF02}">
      <dgm:prSet/>
      <dgm:spPr/>
      <dgm:t>
        <a:bodyPr/>
        <a:lstStyle/>
        <a:p>
          <a:endParaRPr lang="en-GB"/>
        </a:p>
      </dgm:t>
    </dgm:pt>
    <dgm:pt modelId="{E70D47B0-3F11-4DC7-AD2D-C99C659CE0A0}" type="sibTrans" cxnId="{9ABAF318-96BA-4E82-B974-F6C4B35EBF02}">
      <dgm:prSet/>
      <dgm:spPr/>
      <dgm:t>
        <a:bodyPr/>
        <a:lstStyle/>
        <a:p>
          <a:endParaRPr lang="en-GB"/>
        </a:p>
      </dgm:t>
    </dgm:pt>
    <dgm:pt modelId="{414893A7-5B65-4237-ABE7-527510A8086D}">
      <dgm:prSet phldrT="[Text]"/>
      <dgm:spPr/>
      <dgm:t>
        <a:bodyPr/>
        <a:lstStyle/>
        <a:p>
          <a:r>
            <a:rPr lang="en-GB" dirty="0" smtClean="0"/>
            <a:t>Investigation (mix of algorithms/humans)</a:t>
          </a:r>
          <a:endParaRPr lang="en-GB" dirty="0"/>
        </a:p>
      </dgm:t>
    </dgm:pt>
    <dgm:pt modelId="{E6952C0A-98FA-4D79-BC7E-AE2B9F7428D3}" type="parTrans" cxnId="{59C69A89-23F6-41C3-AFD7-D7EDE8285C4A}">
      <dgm:prSet/>
      <dgm:spPr/>
      <dgm:t>
        <a:bodyPr/>
        <a:lstStyle/>
        <a:p>
          <a:endParaRPr lang="en-GB"/>
        </a:p>
      </dgm:t>
    </dgm:pt>
    <dgm:pt modelId="{0E641C95-96C5-40BE-9A9C-94F6918AC8AA}" type="sibTrans" cxnId="{59C69A89-23F6-41C3-AFD7-D7EDE8285C4A}">
      <dgm:prSet/>
      <dgm:spPr/>
      <dgm:t>
        <a:bodyPr/>
        <a:lstStyle/>
        <a:p>
          <a:endParaRPr lang="en-GB"/>
        </a:p>
      </dgm:t>
    </dgm:pt>
    <dgm:pt modelId="{25C575F6-06FB-4FC6-BBD8-C7EA152C7CA8}">
      <dgm:prSet phldrT="[Text]"/>
      <dgm:spPr/>
      <dgm:t>
        <a:bodyPr/>
        <a:lstStyle/>
        <a:p>
          <a:r>
            <a:rPr lang="en-GB" dirty="0" smtClean="0"/>
            <a:t>Internal</a:t>
          </a:r>
          <a:endParaRPr lang="en-GB" dirty="0"/>
        </a:p>
      </dgm:t>
    </dgm:pt>
    <dgm:pt modelId="{893966FC-C595-4635-BC12-E826189FAB5F}" type="parTrans" cxnId="{5A3C356A-3810-4441-A28E-3729BA19CC9B}">
      <dgm:prSet/>
      <dgm:spPr/>
      <dgm:t>
        <a:bodyPr/>
        <a:lstStyle/>
        <a:p>
          <a:endParaRPr lang="en-GB"/>
        </a:p>
      </dgm:t>
    </dgm:pt>
    <dgm:pt modelId="{53B01748-B850-4E6B-A0EF-BC7BB4916DF8}" type="sibTrans" cxnId="{5A3C356A-3810-4441-A28E-3729BA19CC9B}">
      <dgm:prSet/>
      <dgm:spPr/>
      <dgm:t>
        <a:bodyPr/>
        <a:lstStyle/>
        <a:p>
          <a:endParaRPr lang="en-GB"/>
        </a:p>
      </dgm:t>
    </dgm:pt>
    <dgm:pt modelId="{977B6A05-A567-476E-A8FE-85572852AB06}">
      <dgm:prSet phldrT="[Text]"/>
      <dgm:spPr/>
      <dgm:t>
        <a:bodyPr/>
        <a:lstStyle/>
        <a:p>
          <a:r>
            <a:rPr lang="en-GB" dirty="0" smtClean="0"/>
            <a:t>Police / Detectives</a:t>
          </a:r>
          <a:endParaRPr lang="en-GB" dirty="0"/>
        </a:p>
      </dgm:t>
    </dgm:pt>
    <dgm:pt modelId="{F7EEAAFB-6180-42D9-8436-37C577F07A48}" type="parTrans" cxnId="{7EBB1AB7-F624-4A23-B601-783FB5B2515F}">
      <dgm:prSet/>
      <dgm:spPr/>
      <dgm:t>
        <a:bodyPr/>
        <a:lstStyle/>
        <a:p>
          <a:endParaRPr lang="en-GB"/>
        </a:p>
      </dgm:t>
    </dgm:pt>
    <dgm:pt modelId="{B2B92A44-3BE2-4169-9BBA-134197B2C88F}" type="sibTrans" cxnId="{7EBB1AB7-F624-4A23-B601-783FB5B2515F}">
      <dgm:prSet/>
      <dgm:spPr/>
      <dgm:t>
        <a:bodyPr/>
        <a:lstStyle/>
        <a:p>
          <a:endParaRPr lang="en-GB"/>
        </a:p>
      </dgm:t>
    </dgm:pt>
    <dgm:pt modelId="{B583E59C-1192-49B8-AF7D-6BA1E74FAF78}" type="pres">
      <dgm:prSet presAssocID="{ED825FD2-1664-4EB6-A333-9D38F86CCE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21776A5-7DDB-434A-9C3C-3F3CBC3571B7}" type="pres">
      <dgm:prSet presAssocID="{414893A7-5B65-4237-ABE7-527510A8086D}" presName="boxAndChildren" presStyleCnt="0"/>
      <dgm:spPr/>
    </dgm:pt>
    <dgm:pt modelId="{771D9D0D-83A5-487C-8766-214EB1C4A5F1}" type="pres">
      <dgm:prSet presAssocID="{414893A7-5B65-4237-ABE7-527510A8086D}" presName="parentTextBox" presStyleLbl="node1" presStyleIdx="0" presStyleCnt="3"/>
      <dgm:spPr/>
      <dgm:t>
        <a:bodyPr/>
        <a:lstStyle/>
        <a:p>
          <a:endParaRPr lang="en-GB"/>
        </a:p>
      </dgm:t>
    </dgm:pt>
    <dgm:pt modelId="{C63003C6-A94E-4B86-9C6A-9755A77A41EB}" type="pres">
      <dgm:prSet presAssocID="{414893A7-5B65-4237-ABE7-527510A8086D}" presName="entireBox" presStyleLbl="node1" presStyleIdx="0" presStyleCnt="3"/>
      <dgm:spPr/>
      <dgm:t>
        <a:bodyPr/>
        <a:lstStyle/>
        <a:p>
          <a:endParaRPr lang="en-GB"/>
        </a:p>
      </dgm:t>
    </dgm:pt>
    <dgm:pt modelId="{6C7DB8D0-B524-41DF-9173-1A3129AC2B50}" type="pres">
      <dgm:prSet presAssocID="{414893A7-5B65-4237-ABE7-527510A8086D}" presName="descendantBox" presStyleCnt="0"/>
      <dgm:spPr/>
    </dgm:pt>
    <dgm:pt modelId="{3F297DF4-6F97-45E5-8E05-FBC078D7E253}" type="pres">
      <dgm:prSet presAssocID="{25C575F6-06FB-4FC6-BBD8-C7EA152C7CA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D40826-DEA7-4260-9E10-41B960306C52}" type="pres">
      <dgm:prSet presAssocID="{977B6A05-A567-476E-A8FE-85572852AB06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CCE065-DEAA-46B7-88E7-4D3CED847B32}" type="pres">
      <dgm:prSet presAssocID="{21B1FF17-C76F-403C-B0F3-691CBDD8DA87}" presName="sp" presStyleCnt="0"/>
      <dgm:spPr/>
    </dgm:pt>
    <dgm:pt modelId="{59DFA6DB-C6AC-430B-AE06-12B86D2AF634}" type="pres">
      <dgm:prSet presAssocID="{3DF062F3-9089-4CB1-AC55-C1A4CEBBAAA8}" presName="arrowAndChildren" presStyleCnt="0"/>
      <dgm:spPr/>
    </dgm:pt>
    <dgm:pt modelId="{87A4A189-8C82-4D74-B68F-6CEA23175C4F}" type="pres">
      <dgm:prSet presAssocID="{3DF062F3-9089-4CB1-AC55-C1A4CEBBAAA8}" presName="parentTextArrow" presStyleLbl="node1" presStyleIdx="0" presStyleCnt="3"/>
      <dgm:spPr/>
      <dgm:t>
        <a:bodyPr/>
        <a:lstStyle/>
        <a:p>
          <a:endParaRPr lang="en-GB"/>
        </a:p>
      </dgm:t>
    </dgm:pt>
    <dgm:pt modelId="{E60A3F34-3867-4EB7-9D2F-7D7C5367CC3F}" type="pres">
      <dgm:prSet presAssocID="{3DF062F3-9089-4CB1-AC55-C1A4CEBBAAA8}" presName="arrow" presStyleLbl="node1" presStyleIdx="1" presStyleCnt="3"/>
      <dgm:spPr/>
      <dgm:t>
        <a:bodyPr/>
        <a:lstStyle/>
        <a:p>
          <a:endParaRPr lang="en-GB"/>
        </a:p>
      </dgm:t>
    </dgm:pt>
    <dgm:pt modelId="{86117A4B-61F7-4EE8-9FEB-BAD9B54E72EB}" type="pres">
      <dgm:prSet presAssocID="{3DF062F3-9089-4CB1-AC55-C1A4CEBBAAA8}" presName="descendantArrow" presStyleCnt="0"/>
      <dgm:spPr/>
    </dgm:pt>
    <dgm:pt modelId="{428B2976-EA3C-402B-916C-F7F23ECFA28D}" type="pres">
      <dgm:prSet presAssocID="{92F66F33-0C1C-4316-8F94-3FB08ABC46C0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49CBA7-43A3-4CE2-9B47-11114528360D}" type="pres">
      <dgm:prSet presAssocID="{A0314984-E454-4F12-89DF-5F41DAD9B81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3421F7-DDA5-45B0-A4C7-BB5F8E0E4447}" type="pres">
      <dgm:prSet presAssocID="{0D8EA29C-0B84-4F88-BE0B-1FC7CEE59BAF}" presName="sp" presStyleCnt="0"/>
      <dgm:spPr/>
    </dgm:pt>
    <dgm:pt modelId="{ADD21D0C-86A5-4A2B-8FAB-076FC812CAAF}" type="pres">
      <dgm:prSet presAssocID="{7E3D1076-E0D9-4DFD-A883-74C09A892989}" presName="arrowAndChildren" presStyleCnt="0"/>
      <dgm:spPr/>
    </dgm:pt>
    <dgm:pt modelId="{236DAD63-F92F-4E89-927A-A567C3F2C052}" type="pres">
      <dgm:prSet presAssocID="{7E3D1076-E0D9-4DFD-A883-74C09A892989}" presName="parentTextArrow" presStyleLbl="node1" presStyleIdx="1" presStyleCnt="3"/>
      <dgm:spPr/>
      <dgm:t>
        <a:bodyPr/>
        <a:lstStyle/>
        <a:p>
          <a:endParaRPr lang="en-GB"/>
        </a:p>
      </dgm:t>
    </dgm:pt>
    <dgm:pt modelId="{C328A643-7EF7-40E5-85A7-C2104AD8251E}" type="pres">
      <dgm:prSet presAssocID="{7E3D1076-E0D9-4DFD-A883-74C09A892989}" presName="arrow" presStyleLbl="node1" presStyleIdx="2" presStyleCnt="3"/>
      <dgm:spPr/>
      <dgm:t>
        <a:bodyPr/>
        <a:lstStyle/>
        <a:p>
          <a:endParaRPr lang="en-GB"/>
        </a:p>
      </dgm:t>
    </dgm:pt>
    <dgm:pt modelId="{A6806BFE-D7F2-4D48-BB47-0A0324FFE8BA}" type="pres">
      <dgm:prSet presAssocID="{7E3D1076-E0D9-4DFD-A883-74C09A892989}" presName="descendantArrow" presStyleCnt="0"/>
      <dgm:spPr/>
    </dgm:pt>
    <dgm:pt modelId="{4A8A8A89-3556-44E8-943B-64C7E0B21CCD}" type="pres">
      <dgm:prSet presAssocID="{B2AF36DE-DF8A-44CA-A922-C977B419B48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4536C5-1857-41E4-AB64-8681926E7E3E}" type="pres">
      <dgm:prSet presAssocID="{2AEBEA6B-C1B6-405B-9E80-62B0CAF47DD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FABC451-AC15-4FBB-AF8F-D21DF810E571}" type="presOf" srcId="{25C575F6-06FB-4FC6-BBD8-C7EA152C7CA8}" destId="{3F297DF4-6F97-45E5-8E05-FBC078D7E253}" srcOrd="0" destOrd="0" presId="urn:microsoft.com/office/officeart/2005/8/layout/process4"/>
    <dgm:cxn modelId="{7EBB1AB7-F624-4A23-B601-783FB5B2515F}" srcId="{414893A7-5B65-4237-ABE7-527510A8086D}" destId="{977B6A05-A567-476E-A8FE-85572852AB06}" srcOrd="1" destOrd="0" parTransId="{F7EEAAFB-6180-42D9-8436-37C577F07A48}" sibTransId="{B2B92A44-3BE2-4169-9BBA-134197B2C88F}"/>
    <dgm:cxn modelId="{981647C4-B0D2-4F57-80DC-5A46023A2D5F}" type="presOf" srcId="{977B6A05-A567-476E-A8FE-85572852AB06}" destId="{96D40826-DEA7-4260-9E10-41B960306C52}" srcOrd="0" destOrd="0" presId="urn:microsoft.com/office/officeart/2005/8/layout/process4"/>
    <dgm:cxn modelId="{194A9B81-E348-4965-A963-CBBEB6538C90}" srcId="{ED825FD2-1664-4EB6-A333-9D38F86CCED5}" destId="{7E3D1076-E0D9-4DFD-A883-74C09A892989}" srcOrd="0" destOrd="0" parTransId="{2945924D-AD02-4127-8C1F-0ED50D79D93C}" sibTransId="{0D8EA29C-0B84-4F88-BE0B-1FC7CEE59BAF}"/>
    <dgm:cxn modelId="{B825A340-C552-4A34-A16D-1EE2F1B14D33}" type="presOf" srcId="{ED825FD2-1664-4EB6-A333-9D38F86CCED5}" destId="{B583E59C-1192-49B8-AF7D-6BA1E74FAF78}" srcOrd="0" destOrd="0" presId="urn:microsoft.com/office/officeart/2005/8/layout/process4"/>
    <dgm:cxn modelId="{127A3CD8-A319-44E1-89CD-BFADDE1E7695}" srcId="{7E3D1076-E0D9-4DFD-A883-74C09A892989}" destId="{B2AF36DE-DF8A-44CA-A922-C977B419B485}" srcOrd="0" destOrd="0" parTransId="{031E207E-6251-4B94-A6CD-5A99559F0503}" sibTransId="{79B6F757-8602-4F1D-B395-9B3FC563C85C}"/>
    <dgm:cxn modelId="{ABA0A3D0-E3B0-4056-86A7-C464CF5B04AB}" type="presOf" srcId="{A0314984-E454-4F12-89DF-5F41DAD9B812}" destId="{DF49CBA7-43A3-4CE2-9B47-11114528360D}" srcOrd="0" destOrd="0" presId="urn:microsoft.com/office/officeart/2005/8/layout/process4"/>
    <dgm:cxn modelId="{3712B1DE-14C2-41B9-9A35-CE78EADDEA91}" type="presOf" srcId="{7E3D1076-E0D9-4DFD-A883-74C09A892989}" destId="{236DAD63-F92F-4E89-927A-A567C3F2C052}" srcOrd="0" destOrd="0" presId="urn:microsoft.com/office/officeart/2005/8/layout/process4"/>
    <dgm:cxn modelId="{B9300AA4-54A8-4444-B3C0-6F87987E2898}" srcId="{ED825FD2-1664-4EB6-A333-9D38F86CCED5}" destId="{3DF062F3-9089-4CB1-AC55-C1A4CEBBAAA8}" srcOrd="1" destOrd="0" parTransId="{D16ACC8F-80CC-41C2-A1EC-4380530F2333}" sibTransId="{21B1FF17-C76F-403C-B0F3-691CBDD8DA87}"/>
    <dgm:cxn modelId="{56C196C3-9428-487D-850D-2B980F088FC6}" type="presOf" srcId="{3DF062F3-9089-4CB1-AC55-C1A4CEBBAAA8}" destId="{E60A3F34-3867-4EB7-9D2F-7D7C5367CC3F}" srcOrd="1" destOrd="0" presId="urn:microsoft.com/office/officeart/2005/8/layout/process4"/>
    <dgm:cxn modelId="{C542A64C-49D7-4E8B-966D-E63EF3A86DDF}" type="presOf" srcId="{92F66F33-0C1C-4316-8F94-3FB08ABC46C0}" destId="{428B2976-EA3C-402B-916C-F7F23ECFA28D}" srcOrd="0" destOrd="0" presId="urn:microsoft.com/office/officeart/2005/8/layout/process4"/>
    <dgm:cxn modelId="{3BB24867-ADEB-4412-BBD2-6A8B2F5802E1}" type="presOf" srcId="{3DF062F3-9089-4CB1-AC55-C1A4CEBBAAA8}" destId="{87A4A189-8C82-4D74-B68F-6CEA23175C4F}" srcOrd="0" destOrd="0" presId="urn:microsoft.com/office/officeart/2005/8/layout/process4"/>
    <dgm:cxn modelId="{B16CFB36-04D9-404D-AA61-39F6F97AAD75}" srcId="{3DF062F3-9089-4CB1-AC55-C1A4CEBBAAA8}" destId="{92F66F33-0C1C-4316-8F94-3FB08ABC46C0}" srcOrd="0" destOrd="0" parTransId="{72EDFE50-CF59-4078-9000-86CF4EDF4A93}" sibTransId="{DCA316CF-5E04-4861-87F2-8887953CB1CD}"/>
    <dgm:cxn modelId="{7B80FE6F-BCDD-4CBF-B376-5F6081619B20}" srcId="{7E3D1076-E0D9-4DFD-A883-74C09A892989}" destId="{2AEBEA6B-C1B6-405B-9E80-62B0CAF47DDF}" srcOrd="1" destOrd="0" parTransId="{FB218348-D999-44DB-878C-BF7D4C523210}" sibTransId="{2AE80F40-7538-4FCB-B585-122546CF3888}"/>
    <dgm:cxn modelId="{9AD341D1-9E30-4227-BE97-912B3C8C102C}" type="presOf" srcId="{B2AF36DE-DF8A-44CA-A922-C977B419B485}" destId="{4A8A8A89-3556-44E8-943B-64C7E0B21CCD}" srcOrd="0" destOrd="0" presId="urn:microsoft.com/office/officeart/2005/8/layout/process4"/>
    <dgm:cxn modelId="{8B111559-0BD0-4D19-B99E-36E22E4980BF}" type="presOf" srcId="{2AEBEA6B-C1B6-405B-9E80-62B0CAF47DDF}" destId="{474536C5-1857-41E4-AB64-8681926E7E3E}" srcOrd="0" destOrd="0" presId="urn:microsoft.com/office/officeart/2005/8/layout/process4"/>
    <dgm:cxn modelId="{5A3C356A-3810-4441-A28E-3729BA19CC9B}" srcId="{414893A7-5B65-4237-ABE7-527510A8086D}" destId="{25C575F6-06FB-4FC6-BBD8-C7EA152C7CA8}" srcOrd="0" destOrd="0" parTransId="{893966FC-C595-4635-BC12-E826189FAB5F}" sibTransId="{53B01748-B850-4E6B-A0EF-BC7BB4916DF8}"/>
    <dgm:cxn modelId="{7AFB4E4E-4A9F-443C-AB4A-CAE9ED61C990}" type="presOf" srcId="{7E3D1076-E0D9-4DFD-A883-74C09A892989}" destId="{C328A643-7EF7-40E5-85A7-C2104AD8251E}" srcOrd="1" destOrd="0" presId="urn:microsoft.com/office/officeart/2005/8/layout/process4"/>
    <dgm:cxn modelId="{B7E25A04-DDD4-4EA7-A2DF-38B80549C35D}" type="presOf" srcId="{414893A7-5B65-4237-ABE7-527510A8086D}" destId="{C63003C6-A94E-4B86-9C6A-9755A77A41EB}" srcOrd="1" destOrd="0" presId="urn:microsoft.com/office/officeart/2005/8/layout/process4"/>
    <dgm:cxn modelId="{59C69A89-23F6-41C3-AFD7-D7EDE8285C4A}" srcId="{ED825FD2-1664-4EB6-A333-9D38F86CCED5}" destId="{414893A7-5B65-4237-ABE7-527510A8086D}" srcOrd="2" destOrd="0" parTransId="{E6952C0A-98FA-4D79-BC7E-AE2B9F7428D3}" sibTransId="{0E641C95-96C5-40BE-9A9C-94F6918AC8AA}"/>
    <dgm:cxn modelId="{9ABAF318-96BA-4E82-B974-F6C4B35EBF02}" srcId="{3DF062F3-9089-4CB1-AC55-C1A4CEBBAAA8}" destId="{A0314984-E454-4F12-89DF-5F41DAD9B812}" srcOrd="1" destOrd="0" parTransId="{66C58C1C-688B-48D4-8D87-5D26982E3A34}" sibTransId="{E70D47B0-3F11-4DC7-AD2D-C99C659CE0A0}"/>
    <dgm:cxn modelId="{CD3B2234-6FA8-480F-B29B-84BF09B3755C}" type="presOf" srcId="{414893A7-5B65-4237-ABE7-527510A8086D}" destId="{771D9D0D-83A5-487C-8766-214EB1C4A5F1}" srcOrd="0" destOrd="0" presId="urn:microsoft.com/office/officeart/2005/8/layout/process4"/>
    <dgm:cxn modelId="{6B938BAD-3861-4C96-BE0C-570B848EE5A2}" type="presParOf" srcId="{B583E59C-1192-49B8-AF7D-6BA1E74FAF78}" destId="{421776A5-7DDB-434A-9C3C-3F3CBC3571B7}" srcOrd="0" destOrd="0" presId="urn:microsoft.com/office/officeart/2005/8/layout/process4"/>
    <dgm:cxn modelId="{4B40C57E-5DBC-436B-8A09-2135790BE0FD}" type="presParOf" srcId="{421776A5-7DDB-434A-9C3C-3F3CBC3571B7}" destId="{771D9D0D-83A5-487C-8766-214EB1C4A5F1}" srcOrd="0" destOrd="0" presId="urn:microsoft.com/office/officeart/2005/8/layout/process4"/>
    <dgm:cxn modelId="{E02BA2C6-CCE1-4E3E-9790-6CA412162039}" type="presParOf" srcId="{421776A5-7DDB-434A-9C3C-3F3CBC3571B7}" destId="{C63003C6-A94E-4B86-9C6A-9755A77A41EB}" srcOrd="1" destOrd="0" presId="urn:microsoft.com/office/officeart/2005/8/layout/process4"/>
    <dgm:cxn modelId="{68D1C2CF-8DE5-4546-B5A8-B3FA0E9CD397}" type="presParOf" srcId="{421776A5-7DDB-434A-9C3C-3F3CBC3571B7}" destId="{6C7DB8D0-B524-41DF-9173-1A3129AC2B50}" srcOrd="2" destOrd="0" presId="urn:microsoft.com/office/officeart/2005/8/layout/process4"/>
    <dgm:cxn modelId="{BBF2AE60-470B-466F-8924-51D94C28D95F}" type="presParOf" srcId="{6C7DB8D0-B524-41DF-9173-1A3129AC2B50}" destId="{3F297DF4-6F97-45E5-8E05-FBC078D7E253}" srcOrd="0" destOrd="0" presId="urn:microsoft.com/office/officeart/2005/8/layout/process4"/>
    <dgm:cxn modelId="{5C0F968D-C289-4173-BAE5-3DD2229E19C1}" type="presParOf" srcId="{6C7DB8D0-B524-41DF-9173-1A3129AC2B50}" destId="{96D40826-DEA7-4260-9E10-41B960306C52}" srcOrd="1" destOrd="0" presId="urn:microsoft.com/office/officeart/2005/8/layout/process4"/>
    <dgm:cxn modelId="{A13006AE-01CE-4E2E-A955-3144D2F54EBD}" type="presParOf" srcId="{B583E59C-1192-49B8-AF7D-6BA1E74FAF78}" destId="{D8CCE065-DEAA-46B7-88E7-4D3CED847B32}" srcOrd="1" destOrd="0" presId="urn:microsoft.com/office/officeart/2005/8/layout/process4"/>
    <dgm:cxn modelId="{FD1400BD-8AFE-4A11-8078-5F9A3AF9993B}" type="presParOf" srcId="{B583E59C-1192-49B8-AF7D-6BA1E74FAF78}" destId="{59DFA6DB-C6AC-430B-AE06-12B86D2AF634}" srcOrd="2" destOrd="0" presId="urn:microsoft.com/office/officeart/2005/8/layout/process4"/>
    <dgm:cxn modelId="{B9E443BC-1A79-433C-A977-8655497F2C3B}" type="presParOf" srcId="{59DFA6DB-C6AC-430B-AE06-12B86D2AF634}" destId="{87A4A189-8C82-4D74-B68F-6CEA23175C4F}" srcOrd="0" destOrd="0" presId="urn:microsoft.com/office/officeart/2005/8/layout/process4"/>
    <dgm:cxn modelId="{D7D945F5-858F-42CC-89C0-BBD2EAD70237}" type="presParOf" srcId="{59DFA6DB-C6AC-430B-AE06-12B86D2AF634}" destId="{E60A3F34-3867-4EB7-9D2F-7D7C5367CC3F}" srcOrd="1" destOrd="0" presId="urn:microsoft.com/office/officeart/2005/8/layout/process4"/>
    <dgm:cxn modelId="{9AAD35D9-642C-4560-9EFE-FD6B8A2FBC41}" type="presParOf" srcId="{59DFA6DB-C6AC-430B-AE06-12B86D2AF634}" destId="{86117A4B-61F7-4EE8-9FEB-BAD9B54E72EB}" srcOrd="2" destOrd="0" presId="urn:microsoft.com/office/officeart/2005/8/layout/process4"/>
    <dgm:cxn modelId="{5936A1EA-46A9-4FB7-BBAD-A703BE40BCBF}" type="presParOf" srcId="{86117A4B-61F7-4EE8-9FEB-BAD9B54E72EB}" destId="{428B2976-EA3C-402B-916C-F7F23ECFA28D}" srcOrd="0" destOrd="0" presId="urn:microsoft.com/office/officeart/2005/8/layout/process4"/>
    <dgm:cxn modelId="{C0B8C4AA-3369-492B-A063-8A2A195F6C94}" type="presParOf" srcId="{86117A4B-61F7-4EE8-9FEB-BAD9B54E72EB}" destId="{DF49CBA7-43A3-4CE2-9B47-11114528360D}" srcOrd="1" destOrd="0" presId="urn:microsoft.com/office/officeart/2005/8/layout/process4"/>
    <dgm:cxn modelId="{91F3898C-3A68-4DDE-A0DE-9B13CD25D6F8}" type="presParOf" srcId="{B583E59C-1192-49B8-AF7D-6BA1E74FAF78}" destId="{203421F7-DDA5-45B0-A4C7-BB5F8E0E4447}" srcOrd="3" destOrd="0" presId="urn:microsoft.com/office/officeart/2005/8/layout/process4"/>
    <dgm:cxn modelId="{EDC8895E-D0C1-4CA3-B435-7EC0A5E1CA45}" type="presParOf" srcId="{B583E59C-1192-49B8-AF7D-6BA1E74FAF78}" destId="{ADD21D0C-86A5-4A2B-8FAB-076FC812CAAF}" srcOrd="4" destOrd="0" presId="urn:microsoft.com/office/officeart/2005/8/layout/process4"/>
    <dgm:cxn modelId="{98E7AD94-BD0F-4598-A325-A946FDB50078}" type="presParOf" srcId="{ADD21D0C-86A5-4A2B-8FAB-076FC812CAAF}" destId="{236DAD63-F92F-4E89-927A-A567C3F2C052}" srcOrd="0" destOrd="0" presId="urn:microsoft.com/office/officeart/2005/8/layout/process4"/>
    <dgm:cxn modelId="{44E6CAFC-71F7-4B4D-8F1E-D19BCD13FAA8}" type="presParOf" srcId="{ADD21D0C-86A5-4A2B-8FAB-076FC812CAAF}" destId="{C328A643-7EF7-40E5-85A7-C2104AD8251E}" srcOrd="1" destOrd="0" presId="urn:microsoft.com/office/officeart/2005/8/layout/process4"/>
    <dgm:cxn modelId="{3BB222A7-A156-48C8-ADBA-C8BDE28BAB3A}" type="presParOf" srcId="{ADD21D0C-86A5-4A2B-8FAB-076FC812CAAF}" destId="{A6806BFE-D7F2-4D48-BB47-0A0324FFE8BA}" srcOrd="2" destOrd="0" presId="urn:microsoft.com/office/officeart/2005/8/layout/process4"/>
    <dgm:cxn modelId="{B658D7E0-5095-4318-A634-5C9B0941CDFA}" type="presParOf" srcId="{A6806BFE-D7F2-4D48-BB47-0A0324FFE8BA}" destId="{4A8A8A89-3556-44E8-943B-64C7E0B21CCD}" srcOrd="0" destOrd="0" presId="urn:microsoft.com/office/officeart/2005/8/layout/process4"/>
    <dgm:cxn modelId="{561F619E-5E97-48E9-A6A8-203E2479C268}" type="presParOf" srcId="{A6806BFE-D7F2-4D48-BB47-0A0324FFE8BA}" destId="{474536C5-1857-41E4-AB64-8681926E7E3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781A-E247-46AC-8174-5A8045D9094A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79928-1981-467D-8DB7-48DCA0BDB005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889A2-3A8A-451B-920C-636A37E0AB37}">
      <dsp:nvSpPr>
        <dsp:cNvPr id="0" name=""/>
        <dsp:cNvSpPr/>
      </dsp:nvSpPr>
      <dsp:spPr>
        <a:xfrm>
          <a:off x="670560" y="3030220"/>
          <a:ext cx="79857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Manual Detection</a:t>
          </a:r>
          <a:endParaRPr lang="en-GB" sz="1400" kern="1200" dirty="0"/>
        </a:p>
      </dsp:txBody>
      <dsp:txXfrm>
        <a:off x="670560" y="3030220"/>
        <a:ext cx="798576" cy="906780"/>
      </dsp:txXfrm>
    </dsp:sp>
    <dsp:sp modelId="{EA9B99B8-8D36-41D7-BEDA-88ADC57C7A12}">
      <dsp:nvSpPr>
        <dsp:cNvPr id="0" name=""/>
        <dsp:cNvSpPr/>
      </dsp:nvSpPr>
      <dsp:spPr>
        <a:xfrm>
          <a:off x="1359408" y="2230881"/>
          <a:ext cx="219456" cy="219456"/>
        </a:xfrm>
        <a:prstGeom prst="ellipse">
          <a:avLst/>
        </a:prstGeom>
        <a:solidFill>
          <a:schemeClr val="accent2">
            <a:shade val="50000"/>
            <a:hueOff val="0"/>
            <a:satOff val="-6566"/>
            <a:lumOff val="19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5E821-20CC-4C0C-98D5-29FDA377C884}">
      <dsp:nvSpPr>
        <dsp:cNvPr id="0" name=""/>
        <dsp:cNvSpPr/>
      </dsp:nvSpPr>
      <dsp:spPr>
        <a:xfrm>
          <a:off x="1469136" y="2340610"/>
          <a:ext cx="1011936" cy="159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Heuristic Rules</a:t>
          </a:r>
          <a:endParaRPr lang="en-GB" sz="1400" kern="1200" dirty="0"/>
        </a:p>
      </dsp:txBody>
      <dsp:txXfrm>
        <a:off x="1469136" y="2340610"/>
        <a:ext cx="1011936" cy="1596390"/>
      </dsp:txXfrm>
    </dsp:sp>
    <dsp:sp modelId="{3D8569DC-41AF-481C-B877-62B44B87164A}">
      <dsp:nvSpPr>
        <dsp:cNvPr id="0" name=""/>
        <dsp:cNvSpPr/>
      </dsp:nvSpPr>
      <dsp:spPr>
        <a:xfrm>
          <a:off x="2334768" y="1649476"/>
          <a:ext cx="292608" cy="292608"/>
        </a:xfrm>
        <a:prstGeom prst="ellipse">
          <a:avLst/>
        </a:prstGeom>
        <a:solidFill>
          <a:schemeClr val="accent2">
            <a:shade val="50000"/>
            <a:hueOff val="0"/>
            <a:satOff val="-13131"/>
            <a:lumOff val="38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4DB2C-7038-40EB-900B-02B72A1718CB}">
      <dsp:nvSpPr>
        <dsp:cNvPr id="0" name=""/>
        <dsp:cNvSpPr/>
      </dsp:nvSpPr>
      <dsp:spPr>
        <a:xfrm>
          <a:off x="2481072" y="1795780"/>
          <a:ext cx="1176528" cy="214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Anomaly Detection</a:t>
          </a:r>
          <a:endParaRPr lang="en-GB" sz="1400" kern="1200" dirty="0"/>
        </a:p>
      </dsp:txBody>
      <dsp:txXfrm>
        <a:off x="2481072" y="1795780"/>
        <a:ext cx="1176528" cy="2141220"/>
      </dsp:txXfrm>
    </dsp:sp>
    <dsp:sp modelId="{A3889976-9BF4-459F-A124-AD866F0BEBD7}">
      <dsp:nvSpPr>
        <dsp:cNvPr id="0" name=""/>
        <dsp:cNvSpPr/>
      </dsp:nvSpPr>
      <dsp:spPr>
        <a:xfrm>
          <a:off x="3468624" y="1195324"/>
          <a:ext cx="377952" cy="377952"/>
        </a:xfrm>
        <a:prstGeom prst="ellipse">
          <a:avLst/>
        </a:prstGeom>
        <a:solidFill>
          <a:schemeClr val="accent2">
            <a:shade val="50000"/>
            <a:hueOff val="0"/>
            <a:satOff val="-13131"/>
            <a:lumOff val="38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430D1-6368-4AEE-BB92-FB12DA39F124}">
      <dsp:nvSpPr>
        <dsp:cNvPr id="0" name=""/>
        <dsp:cNvSpPr/>
      </dsp:nvSpPr>
      <dsp:spPr>
        <a:xfrm>
          <a:off x="3657600" y="1384300"/>
          <a:ext cx="121920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Predictive Models</a:t>
          </a:r>
          <a:endParaRPr lang="en-GB" sz="1400" kern="1200" dirty="0"/>
        </a:p>
      </dsp:txBody>
      <dsp:txXfrm>
        <a:off x="3657600" y="1384300"/>
        <a:ext cx="1219200" cy="2552700"/>
      </dsp:txXfrm>
    </dsp:sp>
    <dsp:sp modelId="{D712AB6D-0C4F-4BCC-9E5D-DE0D03FECA7E}">
      <dsp:nvSpPr>
        <dsp:cNvPr id="0" name=""/>
        <dsp:cNvSpPr/>
      </dsp:nvSpPr>
      <dsp:spPr>
        <a:xfrm>
          <a:off x="4636008" y="892047"/>
          <a:ext cx="481584" cy="481584"/>
        </a:xfrm>
        <a:prstGeom prst="ellipse">
          <a:avLst/>
        </a:prstGeom>
        <a:solidFill>
          <a:schemeClr val="accent2">
            <a:shade val="50000"/>
            <a:hueOff val="0"/>
            <a:satOff val="-6566"/>
            <a:lumOff val="19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608CD-E364-44B9-8039-A42DDBA6E862}">
      <dsp:nvSpPr>
        <dsp:cNvPr id="0" name=""/>
        <dsp:cNvSpPr/>
      </dsp:nvSpPr>
      <dsp:spPr>
        <a:xfrm>
          <a:off x="4876800" y="1132839"/>
          <a:ext cx="1219200" cy="280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Network Analysis</a:t>
          </a:r>
          <a:endParaRPr lang="en-GB" sz="1400" kern="1200" dirty="0"/>
        </a:p>
      </dsp:txBody>
      <dsp:txXfrm>
        <a:off x="4876800" y="1132839"/>
        <a:ext cx="1219200" cy="2804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003C6-A94E-4B86-9C6A-9755A77A41EB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Investigation (mix of algorithms/humans)</a:t>
          </a:r>
          <a:endParaRPr lang="en-GB" sz="1900" kern="1200" dirty="0"/>
        </a:p>
      </dsp:txBody>
      <dsp:txXfrm>
        <a:off x="0" y="3059187"/>
        <a:ext cx="6096000" cy="542210"/>
      </dsp:txXfrm>
    </dsp:sp>
    <dsp:sp modelId="{3F297DF4-6F97-45E5-8E05-FBC078D7E253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Internal</a:t>
          </a:r>
          <a:endParaRPr lang="en-GB" sz="2400" kern="1200" dirty="0"/>
        </a:p>
      </dsp:txBody>
      <dsp:txXfrm>
        <a:off x="0" y="3581316"/>
        <a:ext cx="3047999" cy="461883"/>
      </dsp:txXfrm>
    </dsp:sp>
    <dsp:sp modelId="{96D40826-DEA7-4260-9E10-41B960306C52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Police / Detectives</a:t>
          </a:r>
          <a:endParaRPr lang="en-GB" sz="2400" kern="1200" dirty="0"/>
        </a:p>
      </dsp:txBody>
      <dsp:txXfrm>
        <a:off x="3048000" y="3581316"/>
        <a:ext cx="3047999" cy="461883"/>
      </dsp:txXfrm>
    </dsp:sp>
    <dsp:sp modelId="{E60A3F34-3867-4EB7-9D2F-7D7C5367CC3F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Confirmation (in general done by humans)</a:t>
          </a:r>
          <a:endParaRPr lang="en-GB" sz="1900" kern="1200" dirty="0"/>
        </a:p>
      </dsp:txBody>
      <dsp:txXfrm rot="-10800000">
        <a:off x="0" y="1529953"/>
        <a:ext cx="6096000" cy="542047"/>
      </dsp:txXfrm>
    </dsp:sp>
    <dsp:sp modelId="{428B2976-EA3C-402B-916C-F7F23ECFA28D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Internal Analysis</a:t>
          </a:r>
          <a:endParaRPr lang="en-GB" sz="2400" kern="1200" dirty="0"/>
        </a:p>
      </dsp:txBody>
      <dsp:txXfrm>
        <a:off x="0" y="2072001"/>
        <a:ext cx="3047999" cy="461744"/>
      </dsp:txXfrm>
    </dsp:sp>
    <dsp:sp modelId="{DF49CBA7-43A3-4CE2-9B47-11114528360D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Contacting Customer</a:t>
          </a:r>
          <a:endParaRPr lang="en-GB" sz="2400" kern="1200" dirty="0"/>
        </a:p>
      </dsp:txBody>
      <dsp:txXfrm>
        <a:off x="3048000" y="2072001"/>
        <a:ext cx="3047999" cy="461744"/>
      </dsp:txXfrm>
    </dsp:sp>
    <dsp:sp modelId="{C328A643-7EF7-40E5-85A7-C2104AD8251E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Detection (in general done by algorithms)</a:t>
          </a:r>
          <a:endParaRPr lang="en-GB" sz="1900" kern="1200" dirty="0"/>
        </a:p>
      </dsp:txBody>
      <dsp:txXfrm rot="-10800000">
        <a:off x="0" y="718"/>
        <a:ext cx="6096000" cy="542047"/>
      </dsp:txXfrm>
    </dsp:sp>
    <dsp:sp modelId="{4A8A8A89-3556-44E8-943B-64C7E0B21CCD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Business Rules</a:t>
          </a:r>
          <a:endParaRPr lang="en-GB" sz="2400" kern="1200" dirty="0"/>
        </a:p>
      </dsp:txBody>
      <dsp:txXfrm>
        <a:off x="0" y="542766"/>
        <a:ext cx="3047999" cy="461744"/>
      </dsp:txXfrm>
    </dsp:sp>
    <dsp:sp modelId="{474536C5-1857-41E4-AB64-8681926E7E3E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Analytics</a:t>
          </a:r>
          <a:endParaRPr lang="en-GB" sz="24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873DCAA-93FD-4AFB-ADC2-D318FDEC5E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821B4-38B4-474C-A69B-ED258028F2F3}" type="slidenum">
              <a:rPr lang="es-ES"/>
              <a:pPr/>
              <a:t>2</a:t>
            </a:fld>
            <a:endParaRPr lang="es-E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014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821B4-38B4-474C-A69B-ED258028F2F3}" type="slidenum">
              <a:rPr lang="es-ES"/>
              <a:pPr/>
              <a:t>3</a:t>
            </a:fld>
            <a:endParaRPr lang="es-E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435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3D4E4-69E4-45A6-9936-3A401D29E9F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general, models are better to distinguish around 50% than extreme value, therefore it is better to make cut-off to be around this value.</a:t>
            </a:r>
          </a:p>
        </p:txBody>
      </p:sp>
    </p:spTree>
    <p:extLst>
      <p:ext uri="{BB962C8B-B14F-4D97-AF65-F5344CB8AC3E}">
        <p14:creationId xmlns:p14="http://schemas.microsoft.com/office/powerpoint/2010/main" val="361652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E49DA-8A79-4149-ADD5-AD05B98576CF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CDD26-2AC5-43C1-B4FB-A840D1AA4DA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6652-17AB-4C0F-9B10-91CE0BB262B1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EAEF-6C4F-4B9F-8AD7-D5BD917F094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BCF44-C5D1-4D64-9A8D-A88056B420D7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092B-278A-4C6C-BB2E-D9BD18566C9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49328" y="551463"/>
            <a:ext cx="8505983" cy="52784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677026" y="6246064"/>
            <a:ext cx="395028" cy="280771"/>
          </a:xfrm>
        </p:spPr>
        <p:txBody>
          <a:bodyPr/>
          <a:lstStyle>
            <a:lvl1pPr>
              <a:lnSpc>
                <a:spcPct val="100000"/>
              </a:lnSpc>
              <a:defRPr sz="700"/>
            </a:lvl1pPr>
          </a:lstStyle>
          <a:p>
            <a:pPr>
              <a:defRPr/>
            </a:pPr>
            <a:r>
              <a:rPr lang="es-ES"/>
              <a:t>Pág</a:t>
            </a:r>
          </a:p>
          <a:p>
            <a:pPr>
              <a:defRPr/>
            </a:pPr>
            <a:fld id="{78D4FDA3-8E72-4C42-AB90-173CC8298F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CFDF-8B4B-4308-B03C-7076571D3B11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2DB8-7027-4543-B487-1D9BFAEA63F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E4D2-F40B-4FF6-831E-3F7FA21B1FE4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A4F7-9F73-48F5-8D95-45A90EFFDE4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A792A-CBCD-4D00-8D8F-1B56AF1169DD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2FF7-1D1C-43F9-BE9A-B5B795FCD1D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F868E-1429-43F1-BC4E-DE5CECFA879C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E9D2-188F-4BCB-88A6-E89FDEAE11A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A27B-2AAE-472E-9CB9-9AE5929E6624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E713-500B-4FDF-981C-A3C39AC1B68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FB7DF-9839-43E1-8EAC-034F078F03D2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101C-330A-4595-9865-1BC9A333170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47103-C1E3-4E13-8EFA-F51DE98D6E26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BFBAA-A66D-44F7-95AE-777371AB583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8283-8B79-4AC4-9A5F-56CF4E4A3B87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915B-422E-473B-8C7D-FCAECF72800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3282A4DD-635D-46A1-802E-79000F65F2F0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CC28CA4-992C-44FF-91A1-EC0053B94FD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noelgadi@campusciff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noelgadi@campusciff.ne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dropboxusercontent.com/u/28535341/CIFF_MBD_FA_s02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620616"/>
            <a:ext cx="7995527" cy="1752600"/>
          </a:xfrm>
        </p:spPr>
        <p:txBody>
          <a:bodyPr/>
          <a:lstStyle/>
          <a:p>
            <a:pPr eaLnBrk="1" hangingPunct="1"/>
            <a:endParaRPr lang="es-ES" sz="2800" dirty="0" smtClean="0">
              <a:latin typeface="Arial" pitchFamily="34" charset="0"/>
            </a:endParaRPr>
          </a:p>
          <a:p>
            <a:pPr eaLnBrk="1" hangingPunct="1"/>
            <a:r>
              <a:rPr lang="es-ES" sz="2800" dirty="0" smtClean="0"/>
              <a:t>Sesión 2 - </a:t>
            </a:r>
            <a:r>
              <a:rPr lang="es-ES" sz="2800" dirty="0"/>
              <a:t>Analítica para individuos - Crédito y Fraude</a:t>
            </a:r>
            <a:endParaRPr lang="es-ES" sz="2800" dirty="0" smtClean="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547664" y="5857875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Madrid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5066"/>
            <a:ext cx="7772400" cy="1143000"/>
          </a:xfrm>
        </p:spPr>
        <p:txBody>
          <a:bodyPr/>
          <a:lstStyle/>
          <a:p>
            <a:pPr eaLnBrk="1" hangingPunct="1"/>
            <a:r>
              <a:rPr lang="es-ES" sz="4800" dirty="0" err="1" smtClean="0">
                <a:solidFill>
                  <a:srgbClr val="CC9B00"/>
                </a:solidFill>
                <a:latin typeface="Arial" pitchFamily="34" charset="0"/>
              </a:rPr>
              <a:t>Financial</a:t>
            </a:r>
            <a:r>
              <a:rPr lang="es-ES" sz="4800" dirty="0" smtClean="0">
                <a:solidFill>
                  <a:srgbClr val="CC9B00"/>
                </a:solidFill>
                <a:latin typeface="Arial" pitchFamily="34" charset="0"/>
              </a:rPr>
              <a:t> Analytics</a:t>
            </a:r>
          </a:p>
        </p:txBody>
      </p: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250825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Manoel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> Fernando Alonso </a:t>
            </a:r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Gadi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/>
            </a:r>
            <a:b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</a:b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Associate</a:t>
            </a:r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Professor</a:t>
            </a:r>
            <a:endParaRPr lang="es-ES" sz="1600" b="1" dirty="0" smtClean="0">
              <a:solidFill>
                <a:srgbClr val="CC9B00"/>
              </a:solidFill>
              <a:latin typeface="Arial" pitchFamily="34" charset="0"/>
            </a:endParaRPr>
          </a:p>
          <a:p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  <a:hlinkClick r:id="rId2"/>
              </a:rPr>
              <a:t>manoelgadi@campusciff.net</a:t>
            </a:r>
            <a:endParaRPr lang="es-ES" sz="1600" b="1" dirty="0">
              <a:solidFill>
                <a:srgbClr val="CC9B00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50825" y="998538"/>
            <a:ext cx="843915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ct val="20000"/>
              </a:spcBef>
            </a:pP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Lost or Stolen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NRI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– Never Received 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Issuance(card never arrived)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FA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– Fraud 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ATO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– Account Take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Over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Manual Counterfeit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Skimming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Cross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Border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MOTO – Mail Order / Telephone Order (Internet).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Main types of fraud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3318" name="AutoShape 6" descr="data:image/jpeg;base64,/9j/4AAQSkZJRgABAQAAAQABAAD/2wCEAAkGBxQQEBUUEBQUFBUXFxQUFRQVFBAVFBQXFBcXFhUUFhQYHCghGBolGxcUIj0iJiktLi4uGiAzODMsNygtLi4BCgoKDg0OGhAQGywkICQtLiwsLC8tLCwsLCwvLSwsLCwsLCwtLCwsLCwsLDcsLCwsLCwsLCwsLCwsLCwsLCwsLP/AABEIAMwA+AMBIgACEQEDEQH/xAAcAAABBQEBAQAAAAAAAAAAAAAAAwQFBgcBAgj/xABLEAACAQMCAwUFBAQJCQkAAAABAgMABBESIQUGMRMiQVFhBxQycYEjQpGhYnKCsRUkUnOSwdHh8BYzNFNjg6KzwkNEVHSTo7LS8f/EABkBAQEBAQEBAAAAAAAAAAAAAAABAgMEBf/EACcRAAICAQQCAgICAwAAAAAAAAABAhEDEiExQQRRsfATIjLhUnGh/9oADAMBAAIRAxEAPwDcaKKKAKKKKAKKKKAKKKKAKKKKAKK4TXkvQHuikGmrwZqtCxzmjNNO2rnbUoljzNdpn21ehNShY6opBZqUD1CnuiuA12gCiiigCiiigCiiigCiiigCiiigCiiigCiiigCiiigCiiuE0B2vDSYpOSWm0ktVIlizy0g0tIPLSJkJOBufKtUSxw0tJPcYYKdiRqAO2Vzgkee+PxHmKofGueJYJ9McQUIdxOjhn9dOxUeX+BSp9pVtdrokSSGde9GyqZlL4wFGnDHV00kDOeucGpYouxmrnbVF210XRWZSjFQSjEEoSMlSRtkUp21bozZIiavQmqNE1exNShZJrLSqy1FrLSyTVKLZKpLS6yVFJLTiOWstFskKKQjkpYGsmjtFFFAFFFFAFFFFAFFFFAFFFFAFFFFAFFFFAcJpCWSuyvTOWSqkRsJJKayS15lkqrcwc2R2zaFHauCNShtIUeRbBwceGPnW+DJL8Y4qttEZHDEDbugnJPQZ6D5mqzwz2nLCT7xCNJOzRtlwPAFW2PzBHyqb4X7SrCQCN293Y7aZcBD/AL34f6WKqHMnC7Xik38ShEcase0u11LHJg7pDEO7Jv8A9pjA8NVZtvZFpLksvFucLO/hCW8S3rtnEboyrF4a5XYfZqD4jc42zUby5y3FZDUAGlOctvhc/djDEkDwySWPifCnPDbGK1jEcKhV8fNj01MfE0u01dIwo5ynY8Mtc7amBmrnbV0oxZIiWvay1GCalFmqUWyUWWlklqKSal0lqUWyWSWnMctRMctOo5Ky0aTJaOSncUlREUlPIpKw0bTJIGu0hE9L1g0FFFFAFFFFAFFFFAFFFFAFFFFAFJyNXsmmsz1UBGV6YXVwFBZiFAGSSQAB5kmkeOcYitY9crY/kqN2Y+Sjx/cKj+Fc38PuB2bSIHbYx3AVdWfujV3W+QJNaujPJFx8/wBokxEqyGMdJAAVJ8SU+LH+MU/45xrhV5bNLNJBKgwuVP2wY/CihcSBz4L1qpe0bl2yZuytBIt441JDCQYwP9ZMG2ij9QRnwBpLlLkuKwAkkxLceMhHdTPhGD08tXU+mcVEnINqJGcK5GikmaeZJEhJzFbSsrSAeHbMoA/Y3PgSdxV1LAAAAAAYAGAAB0AHhXJZKayS16IxSOMpWKvLSDTV7t7GWUExoxUZJbogA6947VH8tzreXccI1BTqZm2BCqpOw38cD61XJLkyk3wOjNQrko0g3RCqu2RhWchVB9SSPxpb2oRQ2lvDHCulndmZiSWKxrggk+GXXYeVKcpJCvBZBcyJEtwZTrdlXGMRoRnqQUyK5vN6R0WL2NRNSizVC8NuzMiEblgBgb97oQPPfNXbhXAAi67jc+CeA+fmfyrpKSSs5xi26GNlbvJ8Ckjz6D8al4ODN95gPl/bRe8YWLbIHkoGT/dSNvx9WPeyPXAH7v665OUnwjqlFcskV4UB98/4+levcMdGzTuCUMucjpnI6EeYppd3Onr+HgPn5n8q56mb0oBGy/3U4hkqPS9Y+I/CncEgfrsfyNW32Sl0SUT08jaouJsbGnsL1GaQ7orgNdrJQooooAooooAooooAooooDxKarPF+arW2lEc8uk/ewGYJ5a8dCaZ8w80vb3jxDsDGkPaMsjPFITlshH6HYZzjGxGc1nPHLLht5E8tvdtZuAWaKcNIp8Tp31MT+izH0qg07iXDLHiUYbuSDGFmicagOuNan57HPyrGbrkIXd2Us7lpLVSe0uGRdIYbGONgcTt13ACjzNOeTPZ+6BrjiMrQxMCOx1tEZlP+u3BVCPuHc53x0OtxcPCW+tdEcKR61AAAEarqGlRsBj5VUvZlv0QHB+DQ2MQjgXA21Md3cgYy7eP7h4Yrt5cBFLOdK5xqPTJ6D57Hao7k7jUl7fojhRGqvIyAZyAMAMT17zL5U49sfEgqW8K4AJeQgbAaQFXb9pq3+RLgzob5H/LVmt+HdXKojaCdO7HAJxk7bEdaqHOlyY7yS3t2bSpRBuMs7KpOSP0mx9KleVOc7Th/D0WRy8rNJI0ca6mBLYUMxwqnSq9TWb8S46zXL3AOljK0yk6TpOvWvXY42/CsubZpQSN85vvRacLmCnGmEQr82AiXH45rIuTOaIrCaSaRXduz7ONV09WYFizE7DujwPWom9jvbrEt07Ih+Ga7l7GPp/2YfdxjwjU1HvPZw/E8t23lGDbQfIySAyv9ET51g0S/N/N78RmRmQJpBSONSzE6jk747zHboB0pjNwmZQGu3S1XHd95crJp8dFuA0p/oAetRcvNkqgrbCO0UjBFspSQgeDXDEzN9Xx6VI+y/gf8I8RUSDMUeZ5icnVpIwrHx1MR16gNQGuey/ls21sJp+8zlmiUggrGfhJB3BYd7HUasdc1Z+OXfZwvJt3VyB4aj3R+eKlNGagebLYm1l/RUuT+iDryfkVP0rS3asj2ToohuerOfMsxP4kmoO653iVituj3DD/VjCD5vjp6gEVRuPcwtdNpGRED3Y841kfec+Xp/wDtLWFgrqPeHwnURrlUH7Ixv6k58811nl6icoYu2bH7N+Z3uorrtYkTsArqBKkh7wckHHw7oOuOvpVXT2nux1XFqwTHxwSJMq+eQNh/Sq++zXllLW0Zuz0dvjKsFDaACEDYGfvMd996yjmzlWK0uGjw0Trujju6l+6ylcAeux8a46ndnXSqo0zl/mCC8XVbyK+PiXcOv6yHcfPpVht33FfMRupbaUOjlZFOVmTuk+jgbMD9c+Oelbl7N+aRxOI6hplix2wGdON8SL6HB28CPka3qT5Maa4NCyG28dsH18qUhavEUW2/jv8Aj4V6Y7/v/t/x51hG2SEZr3SEBpeoUKKKKAKKKKAKKKKAKDRXGoDO/bJwoS2JnVftICGz49mxxIPkMhv2TWBy3lfVvFLZZo3jkGUkVkYeauCpH4E181c7cFFvLHa9kkTQIFeZCzG61AESkEDT47b4JYZIAqsgw4dxSSaaKJpgAzLGHmZmSME+fUD06fKtW457R4JbK6tlBSZB7uAp7SKQatDNFKowQEDHcDw61knCuCNOSLeF5sfE2Mon67nCJ+0RT97aCL/SbpSdvsrQC4f5GbIhX6M/yqFJHgXNclg0jwhC7qE1OCdAzk4AI3OB18qTupb3iJ7eTU6gY7eQxwwIuScCV9MY6nYHNREnMUcX+iW8cZ2xLPi6nyPEa1ESH9WPPrUNxLjEtw2ueWSVvAyMzY9Fz8I9BgUBaLWCzWaNLq7Zwzqre6p9nGCwBZriYDIAJPcRht8VNuIcwPaSyRW8MVo8bvGzKO1uAyEqw94lyV3B+AJVSaUmp3mz7YW9317eILIdv8/b4hl6eLARSf72gIu7v2kcvIzO56u7M7n5s25pq0hNeKKA7W2+wuEQWk0xxmSQDOcZSIZHy7zNWRcK4FcXWTBE7qvxSbLEnj35WwifUitO4HrteGpGGRu+wLxurocksdLjZt9tttj1oC4cz+0SK2XLHPXSMZLEfyUz09T+NVS69sckPZlIUZXyWUnSdI6bgbE/WqNxfmthK3ZQQK4ynbOnbSkKSO6JcpH1+4oPqaqzOTjPgMD5VSG12vL/AArjSm4gV7eQn7RYyqlW9UIK/UDep/gHJFlZuHAaZ1wVaZtQB8CEAC59cVjvs34i8N+irnEmUYeB2JB+mPzq9e0Lg91exxC3OysxaPVpDZxpbfY4wfxqFLRzp7T04bPHEYWlLKHchwgRCxUYyDqbuttsOm9TfF4LbiMKi4QOpAZCcq66hnKsN1OCKoX8Fh0gjvI45pIY0BkcFjk/dz94fOovj3Lt7NxKO4jfEY7Mq2vHZKAupQvrgnbrnerTqyWrosD+y+w1ankuCo30F004/W05x9aiW9plrw5hbcLt0WEOBJNudW4DMo6yHH3mPh4inXtH4pJFYuFyNZCE+QPX8qxWoU+sI3lxlGjbxHd0Z+TKaUj4xrypBV1yCDswyPTYjODmovkqcycPtWbcmCLJ8yEAJ/Ku80oUMMqfFrETequCRn5Efma20ZTLnYza0Vh0YBvxGafioDlaQtax5694f0XZR+QqeWssp2iiioUKKKKAKKKKAK43Su1xqAZT1kPtqtuwaC9SOKTGq3kEsYkTvAvExU7HB7TrkZYbVr04qrc8cH99sZ4Md5kJT+cTvR/8QH4mtdGT5q4tx+e5AE8ruq/CmyxJ+pEuET6AVGNKTXgjHWuVk0dJrlLWtq8rhIkaRz0RFZmPyUbmpxeVWiP8dmitf9mxMtz06e7xZKn0cpQFdq08uWUl9ZXFtEjSSRtHdRBVz4iGdM+GVaNv9zSsKWsG8VuZmwp7S9fSmT4rawnbORs0jD0rzfX0twDFNcsI1APYQxpFAM95dMaYUn10/WgGf+T8UO97dRRnfMMGLqfY4wdDCJfrICPKunjNtBtaWik7jtrsi4ffxEOBEvyZX+dJrw2PSpVJXLEAIWCnfxwFOfDb1qftuTtalhA+22hlu+0c/o4XSB6sw6VabI2lyVPivG7i6I94meQD4VJ7ieiRjuoPQAVrnIfD/euCoF+JWkx81c7fgarlvyk+V7PhsgK7mV5NaufBRAwwo+erOPWpe341xKzdEuQYFkfESosIDICqkKgyFxqGwwO9SmFJPspvGOAwQTO93OyBmLLDFC7zHfvAs+mNADn7xI/k9M1ziTwtJ/F0eOPAAEkiyOSOrFgqgZ8gNvWtw47wN7q7C3FvM1qQNbFE1g6TuNPe66fzqu2vI1sJp+2t7lY01GAhJz2hDdwONJ2Ix5UpjUvZF+x/ll57g3LKRHHkKT96QjG3ngZ/EVcfaZypd3cUQs9wrMXj1qmrOnS+WIB04bx8dqjIOfLu10w+7xxIE7mYWQbEDSqDH4084b7WWAHvEKNlgvczGQSdIypLZH4VCiXF+Yo+Epa297E1zOIUMjq5GFywHeP+cOQ3XHTrvSPH+Ur654pFdW7/AGB7J0fWF7FAq6l7POTnBOACDnfFWa7vuG8S93kvLY5IkeFnDEFYie01GJj3AcnDjHj513nH2lW1gAkIW4lKghUYCNVPQs4z4dAPy61bJR6525YN5ZSRoO/s6erLuB9en1r51liKMVYFWUkMpBBBGxBB6HNaYvtlvdeTDbFc/CFlBx5atfX1x9KtXATw/mBxO9sYrmJoy+CcMcgrlgMSKdONxnAqFLZyvZmC0t4m6pFEjfrBQG/PNOeJRdsyIOiN2jH9LBCr+ZP4U5GkfeY+gXB/E9KUt5s5AAA2AHqT1J8T/fW3L0ZSJDgkWiFB6Z/pEt/XUuvSmVuMU9WssqO0UUVChRRRQDK54tDFKI5HCMQpGrIU6iwUaz3dR0t3c5ODT2qfzVwn3u4KaymhbOXTpVkcxyzsFcHfBwRsR1PWqjJHxCxU9iZBqvi57FxNBFZSdY1hkGQyHfup0xv4VdL5M6ldGvVw1ldp7TpcX7D3a4itAjRsGeFrmNiQSh74JXG+BjJ8Kml9pSKLPtbWcG9ANuI2gkBzpGlizrpOXXw8ahot84phOKiv8u7RppYftxLCCZY/drhzGBjJYxqwxuN80gvOdhJGZEuY+zB0lyHVAdu6WZQAdxt61tMyzDOeuVxHxW4Uyw28TD3hXlZgNMh3CIiszEPrGFB2FQ5k4fb/AAJLevv3pCbe3z4Hs0Jkcftp8qv3trktrqGCa3nhkkRimlJELPHJvqAG5wwHT+WazbhnAJJ8kvFCo6tNIqHpnaIZkf8AZU1l8lQrdc1XDKY42W3iPWK2RYEbbGHKd6T9ssad8E4M8igp3FI3kO7NqVchceA7w/trysFjBnae+ZeuAba2G3ie9K4z6RnarXwSQPCjBFQEZCJq0KCT3V1EnA9STXo8XFHJKpHk83NLFBOPbGPAODRNNOsg7Ts2jA1E790HJAwD0H4VcrGxjT4I0X5Ko/PFQHLw/jF3/OJ/8BVqt1r2whFR2Xv5Pn5MkpS3fS+EVjnByL/hwHjKP+bF/ZWk24rNubyP4S4dkgAPkkkADDod6vq8atk3e4gX5yxD+uuF/tL70emm4R+9k9bis99rzYu+F48ZXH/uW1W2LmmyUAm7twD0PbR7/LeqH7VOM2891wxoJo5AkrlyjBgoLwYJI+R/CuORqjvhi0zYbo9ai7g0jc80WerT71Bq/k9qgb8Cc0xk49bNkLcwE+IE0WR9M10i0c5plM55lI4lw31kYf8AFHU3f26PnWit+sqt++q3zzOrcR4aVZW+1PwkHq8XlVluTXXErlL70cMzqMfvZU+OxC37EwExkydhsSVVLgMsoWNsqufMCqjzDwdolLOdYGnS/wB7qq6W+nTw28Oht/Nh2g/8zB+805Ux9onb6Oz1DV2mnR6Z1bfFj64pPBCSk+KGPyZxcFd26KLy1ynPfMOzGiP70zA6B56f5Z9B9SK3Hl3gsVlAIoBgDcsfidj1dj4nYfgB0FN7bi1tjaeDHpLFt+dOLjjcCptPDk7D7WP8evhXjpRR9K2ycgOpNZ9STS3Cl1MW8BsPn/cP3mqzFx6BlWM3NuiLuzGaIePqetTUfNdhFGD73bhPhBEqMM+WQTv1rkjoy0wCngqqf5b2aTJBrkM0gzHGLe61SDfvLmMArsd842NM39pUBW7MMFxJ7mCbgkQxhCCy6e++onKP0B6UZUXeisyvPaXIGscrbW0V4rSdrLK0hhjXGGkXCAFs4xqIz4mmkE3Eb5UMnad28JZJD7tBJZp0UooLMXP8pW28vEk2RtLk06HiMTyGNHVnUEsF304IBBI2B3G3XcUVWuUeEm0mEZcMCt1IFVQqJ2k0TaVHUgZAz6DYUUaoJ2SN1/pkv8xbf8y5pldVGc9cebh9wZcIytHax9mxKPKWmmUmKTOMoHBK4OzDdfFs/NMBeVJS0LQuI5e1UiNHPwgzjMe/Ud7J8q7YpLg4ZYu7Kh7OoQeG6HAYJLMmGAI2bPQ/Onl7wqElD2YBiOqIqWTsmBDZTSRpOQDt5Uz9nUmbe4AIIW7nAIOQQQhBB8t6mLuvXiinFWebK2pOikcXv5bTiKSQSuj3YaKdzpkaRSVGPtQwHQb9a8G3MVjJZJI3YSOJWBCFtQ0kYbGw7i0jzptdWR/2n/XHT67rpiwwlKSa+0YyZZqMWn9siOPySXUNtDIwC2qFIiq4bBCDvHO57i9APGq28DG5IMrlsZ7Qklz9c+tWSfrUH/3s/q/1Ct5/GxLTS7RnD5GR6rfTPH8GYBHaPg9fX5+dT9rxeO2t1Hxsqt3QRtp3wx8Oq+HiKYNTO7OkjGxJPeYHYaFOU64GB165Fc8qWHfGqvY1Ffn2yO0txw/GZ1aRocJ2pRsnSBkjHddtj0H517e4ncoXmJ0jvKXchjt4AEHeoSdiw1k7o24JOWOR44p37y+EKKSDu2FJx06EZ9fCvNGUd9bf3+z0yg9tCQ8FroEz6/jVsgJ0GD07wos+VZZNtLqoJGpiEDYPXTgn99NwJnjc4Ok4AI0MMd1ZMYHeIMkY/aHnWtPDVn+PI1pvYR/JBPVW5Q4+RY8d93z+jpx8txT2blaNih1OCmMaRGMkEHLd3foKtRhrnY0UILojnL2Vx+Xw1ws/aNrUYGyaehHQAeZpWx4S1tJPNHIC0qOHDxalwe8dIV1IO3ianxDXZoMow/Rb59DSUIssZSRlw4ZphMYk6kNkpjB28mPlS0dzMjqVlIUDBVZJF1epGAM/WmUzzoFLggad8mPSSS4XfO2dJ2/RNJmd9LFgdj3TpOGHzrTnhf8AG1/RlQyr+VMe/wAMzyLH251qkgkLAIQCmCuXXYbkjfwx9ZLiPEUurZl+Bj2ZI69SjbHbPX99VWFuzCkHdsnI209PEVJ2MmoMSN8lSRtnBQ5bzz54ztvnwxiySvS3d8jLhg/2Sqt0SFzdSSraqSmLX/N4Q5bdD3+9v8A6Y8a92/HpF4q1xpjLugBBDadkVdu9nPdHj402U0zT/S/2K9M/Hx/rt2vZxhnyb79Mn+DTyQQ3UKmMrdjEhMbFlHe/zZ17fGeuaem2M1hFYu/2MUhlTSoEhZtedTEkEfaN4eVRsJ3qWtHr0PxMS4icF5OV8s9cI4pNecTknmkbtbXEMDqETSoMq7gDBOC2/rVnseEQgynST27a59TyMszZJzIpbS27Mdx4mqTyUf4xeN5y/wDVIav1q9eXHjjouvfyenJklqq/XwRXPttGliiRoiBriBcIqqOp8APStOtnrMOfm+ytATgG8gz5Yw9XFOZYBJHGjGaSVmSJIgGEjJ8aiUkRgjxywxXGVJs6RtxRarQ/xxP5ib/mQ0VA8iceN/MswCovZTqI9WqRNMyJmUg4GrQSAB907nwK8knbPXBUty63dokyFJUWRDsUdQyn5g7VTuPezS3uIriOKSaAXBjaYKwlV2iOUYiXLDHkrKMfSrvRWTRmF9yBcG+luSIJVktjDoiaW2YSgKEnUZIB2P38jPU1VOIcv8Tt+Hw4iu2vFmYTEdncRvD3iGXGrf4B4HrW9UVpSa4ZHFPlHz1xzl4T8Vjhad4rZF7VLu4t2jAkwG0SauzXqoHh5VD2k5ms7q4MtuDbMF7LJDTAkDWh1dN/I9K+naSlt0b4lVvmoP766Rz5Iu0znLBjkqaPmDilq8VraXJMLC6JCoHbVGQcd/u16fk+YcZ9zLw9oY9WrU/Z406uunOdumK+jZ+CW53MEJ+cUX9lMJOAW3/hoP8A0Yv/AK1t+TllVvj/AEYXj443S+T5zhtGe1ubjVGot3VChY6pCzBcpt03pRuGgtZo1xFpul1scK3uwIBwwLYzv6dK+gm4VCvwwxD5RoP6q8tDjoMfLajzZJbNhYoR4RgcXLUphnESztKk3ZwaYSqSx6sGRn0Y6fpD61PHkh3ecCNUjY2/YtM/aSRiPBmOkFvjYY+IbHw6VqskdNnirKRqyrWXL6ROZGJkcvLICQAqGVlZ9CjoMqnUsRjY09aGpV4aRaKuipGHuRhirnY1ImGudjVszQwENKLFTwRV7WKliivXnLSO4kQ6GDxyMpAaOTsy5AZT0z2j/DjdskGqxHyM8bW6vGSiicTywvktq1NAQh7xI7oOB+NackNLpFWGl0bTZhs/AZBDbGUyRySSmOcSRMBAusBZcnAxjfc49RXqLhZPvgWaJlsxqznAmHe3jAJAPd9etbzHHShsUf40Rv1lU/vFRSlF2mVxjJU0YDLw6VILWYiMrdMUjAdtSsG09/uYAz5ZpzbcoXL8XazHY9skYYkySdngqrbN2ec4Yfd863M8s2jnL2lsx82t4CfzWnEfKdlnPudpnz92t8/jpqvPk2t8EWDGujAuHWks1lc3iCMRWzKsgaRg7FioGgBCD8Q6kU8vEe3trKdmhxdnCrrbVEAVGp9ht3hW+2vKVipytlaKfMW1uD+IWpWDhsKfBFEv6saD9wqvzM3+X/EReJi9fJ8/cvcCEPFp7UXKyQkdq91FEWBcqG7JAGYZy5Hidqd8N4RxK54dKwiu0vTKqxRmJYIhCApZy0ijcnWPi8Bt4n6AFFcPyzqrO344XdGW2vIVw17HOI40iW27Ls7mV53E7AhrjTl1zv4OOnhUxwH2Zw28Vqk00sxte1MJUmAK07apG+zOvJO27EY+tXqisGxvYWMVvGI4I0iQdERVVR9BRTiigCiiigCiiigCiiigOMM02ljp1XGGaAi5I6ayRVLSRU2kiraZloiZIqbvFUq8VIPFWkzDRFNFSbRVJtFSbQ1qyURphrnY1ImGudjVslDAQ17WKnohr0sNLFDRYqXSKnCxUskVZstCMcVOY4qVSKnEcVZbNpHiOOncUddjipwoxWGzSQKMV2iioUKKKKAKKKKAKKKKAKKKKAKKKKAKKKKAKKKKA4RSbx0rRQDJ4qRaKpIrSbRVbJRGNFSZhqTaGkzDWrJRG9jR2NSBho7GlkojxDXsQ09ENehDSxQ0WKlVip0sNKrFUstDdIqXSOlAK7UspwCu0UVChRRRQBRRRQBRRRQBRRRQBRRRQBRRRQBRRRQBRRRQBRRRQBRRRQBXMV2igOaa5pFeqKA5poxXaKAKKKKAKKKKAKKKKAKKKKAKKKKAKKKKAKKK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6799424" y="2643182"/>
            <a:ext cx="2416046" cy="1920073"/>
            <a:chOff x="6799424" y="2643182"/>
            <a:chExt cx="2416046" cy="1920073"/>
          </a:xfrm>
        </p:grpSpPr>
        <p:pic>
          <p:nvPicPr>
            <p:cNvPr id="13320" name="Picture 8" descr="http://www.activeendurance.com/blog/wp-content/uploads/2014/05/vide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454" y="2643182"/>
              <a:ext cx="1857388" cy="185738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799424" y="4286256"/>
              <a:ext cx="2416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rgbClr val="FF0000"/>
                  </a:solidFill>
                </a:rPr>
                <a:t>Let’s watch some videos!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0825" y="1208092"/>
            <a:ext cx="84391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/>
            <a:r>
              <a:rPr lang="en-US" sz="1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Tangibles</a:t>
            </a:r>
            <a:endParaRPr lang="en-US" sz="1400" b="1" dirty="0" smtClean="0">
              <a:solidFill>
                <a:srgbClr val="FF3300"/>
              </a:solidFill>
            </a:endParaRP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Amount lent 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Cost of investigation 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Operational costs – sending a new card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Operational costs – Calls to customer service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Charge backs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Cost of referred transactions (call-me)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Cards cancelations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Costs of inclusions of card number into black lists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If not a real fraud – loss in income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If not a real fraud – loss in Market Share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79388" y="4076700"/>
            <a:ext cx="84391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/>
            <a:r>
              <a:rPr lang="en-US" sz="1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Intangibles </a:t>
            </a:r>
            <a:r>
              <a:rPr lang="en-GB" sz="1400" b="1" dirty="0" smtClean="0">
                <a:solidFill>
                  <a:srgbClr val="FF3300"/>
                </a:solidFill>
                <a:latin typeface="Lucida Console"/>
              </a:rPr>
              <a:t> for a bad fraud management</a:t>
            </a:r>
            <a:endParaRPr lang="en-US" sz="1400" b="1" dirty="0" smtClean="0">
              <a:solidFill>
                <a:srgbClr val="FF3300"/>
              </a:solidFill>
            </a:endParaRP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Reduction of customer satisfaction</a:t>
            </a: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</a:t>
            </a:r>
            <a:r>
              <a:rPr lang="en-GB" sz="1400" b="1" dirty="0" smtClean="0">
                <a:solidFill>
                  <a:srgbClr val="5E5D5C"/>
                </a:solidFill>
                <a:latin typeface="Lucida Console"/>
              </a:rPr>
              <a:t>Violation and vulnerability sentiments toward the company</a:t>
            </a:r>
            <a:endParaRPr lang="en-US" sz="1400" b="1" dirty="0" smtClean="0">
              <a:solidFill>
                <a:srgbClr val="5E5D5C"/>
              </a:solidFill>
            </a:endParaRP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</a:t>
            </a:r>
            <a:r>
              <a:rPr lang="en-US" sz="1400" b="1" dirty="0" smtClean="0">
                <a:solidFill>
                  <a:srgbClr val="5E5D5C"/>
                </a:solidFill>
                <a:latin typeface="Lucida Console"/>
              </a:rPr>
              <a:t>Loss of competitiveness</a:t>
            </a:r>
            <a:endParaRPr lang="en-US" sz="1400" b="1" dirty="0" smtClean="0">
              <a:solidFill>
                <a:srgbClr val="5E5D5C"/>
              </a:solidFill>
            </a:endParaRP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Personal physical</a:t>
            </a:r>
            <a:r>
              <a:rPr lang="en-US" sz="1400" b="1" dirty="0" smtClean="0">
                <a:solidFill>
                  <a:srgbClr val="5E5D5C"/>
                </a:solidFill>
                <a:latin typeface="Lucida Console"/>
              </a:rPr>
              <a:t> risk towards people involved in the business. </a:t>
            </a:r>
            <a:endParaRPr lang="en-US" sz="1400" b="1" dirty="0" smtClean="0">
              <a:solidFill>
                <a:srgbClr val="5E5D5C"/>
              </a:solidFill>
            </a:endParaRP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L</a:t>
            </a:r>
            <a:r>
              <a:rPr lang="en-US" sz="1400" b="1" dirty="0" smtClean="0">
                <a:solidFill>
                  <a:srgbClr val="5E5D5C"/>
                </a:solidFill>
                <a:latin typeface="Lucida Console"/>
              </a:rPr>
              <a:t>oss of brand loyalty</a:t>
            </a:r>
            <a:endParaRPr lang="en-US" sz="1400" b="1" dirty="0" smtClean="0">
              <a:solidFill>
                <a:srgbClr val="5E5D5C"/>
              </a:solidFill>
            </a:endParaRPr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r>
              <a:rPr lang="en-US" sz="1400" b="1" dirty="0" smtClean="0">
                <a:solidFill>
                  <a:srgbClr val="5E5D5C"/>
                </a:solidFill>
              </a:rPr>
              <a:t>	</a:t>
            </a:r>
            <a:r>
              <a:rPr lang="en-US" sz="1400" b="1" dirty="0" smtClean="0">
                <a:solidFill>
                  <a:srgbClr val="5E5D5C"/>
                </a:solidFill>
                <a:latin typeface="Lucida Console"/>
              </a:rPr>
              <a:t>Cost of opportunity</a:t>
            </a:r>
            <a:endParaRPr lang="en-US" sz="1400" dirty="0" smtClean="0"/>
          </a:p>
          <a:p>
            <a:pPr marL="838200" lvl="1" indent="-381000">
              <a:spcBef>
                <a:spcPct val="20000"/>
              </a:spcBef>
              <a:buFontTx/>
              <a:buChar char="–"/>
            </a:pPr>
            <a:endParaRPr lang="en-US" sz="1400" b="1" dirty="0">
              <a:solidFill>
                <a:srgbClr val="5E5D5C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The cost of fraud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9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Map of fraudsters according to SAS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12" y="1571612"/>
            <a:ext cx="9001188" cy="378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6072206"/>
            <a:ext cx="1752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00340" y="603916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</a:t>
            </a:r>
            <a:endParaRPr lang="en-GB" dirty="0"/>
          </a:p>
        </p:txBody>
      </p:sp>
      <p:pic>
        <p:nvPicPr>
          <p:cNvPr id="8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Manolo-Image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09691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We will centre out efforts in Decision Trees to understand some of fraudster behaviour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158" y="1357298"/>
            <a:ext cx="4000528" cy="3357586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4282" y="4502884"/>
            <a:ext cx="8501122" cy="228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ct val="20000"/>
              </a:spcBef>
              <a:defRPr/>
            </a:pPr>
            <a:r>
              <a:rPr lang="en-GB" sz="2000" kern="0" dirty="0" smtClean="0">
                <a:solidFill>
                  <a:schemeClr val="accent2"/>
                </a:solidFill>
                <a:latin typeface="Arial" pitchFamily="34" charset="0"/>
              </a:rPr>
              <a:t>Divide the population in smaller groups is a need in fraud models in order to the chance of finding fraud (in modelling terms, to increase prediction power – higher GINI), but almost certainly this will generate over fitting and therefore the model will have a shorter life spam.</a:t>
            </a:r>
          </a:p>
          <a:p>
            <a:pPr lvl="0" indent="-342900">
              <a:spcBef>
                <a:spcPct val="20000"/>
              </a:spcBef>
              <a:defRPr/>
            </a:pPr>
            <a:r>
              <a:rPr lang="en-GB" sz="2000" kern="0" dirty="0" smtClean="0">
                <a:solidFill>
                  <a:schemeClr val="accent2"/>
                </a:solidFill>
                <a:latin typeface="Arial" pitchFamily="34" charset="0"/>
              </a:rPr>
              <a:t>Fraud detection models have to be recalibrated every 2-6 months.</a:t>
            </a:r>
          </a:p>
          <a:p>
            <a:pPr lvl="0" indent="-342900" algn="ctr">
              <a:spcBef>
                <a:spcPct val="20000"/>
              </a:spcBef>
              <a:defRPr/>
            </a:pPr>
            <a:endParaRPr lang="en-GB" sz="1600" b="1" kern="0" dirty="0" smtClean="0">
              <a:solidFill>
                <a:schemeClr val="accent2"/>
              </a:solidFill>
              <a:latin typeface="Arial" pitchFamily="34" charset="0"/>
            </a:endParaRPr>
          </a:p>
          <a:p>
            <a:pPr lvl="0" indent="-342900" algn="ctr">
              <a:spcBef>
                <a:spcPct val="20000"/>
              </a:spcBef>
              <a:defRPr/>
            </a:pPr>
            <a:r>
              <a:rPr lang="en-GB" sz="1600" b="1" kern="0" dirty="0" smtClean="0">
                <a:solidFill>
                  <a:schemeClr val="accent2"/>
                </a:solidFill>
                <a:latin typeface="Arial" pitchFamily="34" charset="0"/>
              </a:rPr>
              <a:t>NEXT ... THE PAPER SHOWS WHY DECISION TREES ....</a:t>
            </a:r>
            <a:endParaRPr lang="en-GB" sz="2000" kern="0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221163"/>
            <a:ext cx="3600450" cy="1912937"/>
          </a:xfrm>
          <a:prstGeom prst="rect">
            <a:avLst/>
          </a:prstGeom>
          <a:noFill/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Specificities of fraud data</a:t>
            </a:r>
            <a:r>
              <a:rPr lang="en-GB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endParaRPr lang="pt-BR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06852" name="Rectangle 7"/>
          <p:cNvSpPr>
            <a:spLocks noChangeArrowheads="1"/>
          </p:cNvSpPr>
          <p:nvPr/>
        </p:nvSpPr>
        <p:spPr bwMode="auto">
          <a:xfrm>
            <a:off x="166688" y="1968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200" b="1">
                <a:solidFill>
                  <a:schemeClr val="bg1"/>
                </a:solidFill>
                <a:latin typeface="Tahoma" pitchFamily="34" charset="0"/>
              </a:rPr>
              <a:t>Data</a:t>
            </a:r>
          </a:p>
        </p:txBody>
      </p:sp>
      <p:pic>
        <p:nvPicPr>
          <p:cNvPr id="206859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328738"/>
            <a:ext cx="2130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60" name="Text Box 4"/>
          <p:cNvSpPr txBox="1">
            <a:spLocks noChangeArrowheads="1"/>
          </p:cNvSpPr>
          <p:nvPr/>
        </p:nvSpPr>
        <p:spPr bwMode="auto">
          <a:xfrm>
            <a:off x="468313" y="1011238"/>
            <a:ext cx="14141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b="1">
                <a:solidFill>
                  <a:srgbClr val="C00000"/>
                </a:solidFill>
                <a:latin typeface="Tahoma" pitchFamily="34" charset="0"/>
              </a:rPr>
              <a:t>Skewed data:</a:t>
            </a:r>
          </a:p>
        </p:txBody>
      </p:sp>
      <p:sp>
        <p:nvSpPr>
          <p:cNvPr id="206861" name="Text Box 4"/>
          <p:cNvSpPr txBox="1">
            <a:spLocks noChangeArrowheads="1"/>
          </p:cNvSpPr>
          <p:nvPr/>
        </p:nvSpPr>
        <p:spPr bwMode="auto">
          <a:xfrm>
            <a:off x="468313" y="3810000"/>
            <a:ext cx="1603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b="1">
                <a:solidFill>
                  <a:srgbClr val="C00000"/>
                </a:solidFill>
                <a:latin typeface="Tahoma" pitchFamily="34" charset="0"/>
              </a:rPr>
              <a:t>Dimensionality:</a:t>
            </a:r>
          </a:p>
        </p:txBody>
      </p:sp>
      <p:pic>
        <p:nvPicPr>
          <p:cNvPr id="206862" name="Picture 32" descr="Cub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4106863"/>
            <a:ext cx="1944687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63" name="Text Box 4"/>
          <p:cNvSpPr txBox="1">
            <a:spLocks noChangeArrowheads="1"/>
          </p:cNvSpPr>
          <p:nvPr/>
        </p:nvSpPr>
        <p:spPr bwMode="auto">
          <a:xfrm>
            <a:off x="4067175" y="1011238"/>
            <a:ext cx="15824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b="1">
                <a:solidFill>
                  <a:srgbClr val="C00000"/>
                </a:solidFill>
                <a:latin typeface="Tahoma" pitchFamily="34" charset="0"/>
              </a:rPr>
              <a:t>Different costs:</a:t>
            </a:r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3468688" y="1443038"/>
            <a:ext cx="5486400" cy="2016125"/>
            <a:chOff x="1873" y="981"/>
            <a:chExt cx="3456" cy="1270"/>
          </a:xfrm>
        </p:grpSpPr>
        <p:sp>
          <p:nvSpPr>
            <p:cNvPr id="206865" name="Rectangle 52"/>
            <p:cNvSpPr>
              <a:spLocks noChangeArrowheads="1"/>
            </p:cNvSpPr>
            <p:nvPr/>
          </p:nvSpPr>
          <p:spPr bwMode="auto">
            <a:xfrm>
              <a:off x="4246" y="1699"/>
              <a:ext cx="1074" cy="25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>
                  <a:solidFill>
                    <a:srgbClr val="000000"/>
                  </a:solidFill>
                  <a:cs typeface="Arial" charset="0"/>
                </a:rPr>
                <a:t>TP = $ 1.00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66" name="Rectangle 51"/>
            <p:cNvSpPr>
              <a:spLocks noChangeArrowheads="1"/>
            </p:cNvSpPr>
            <p:nvPr/>
          </p:nvSpPr>
          <p:spPr bwMode="auto">
            <a:xfrm>
              <a:off x="3173" y="1699"/>
              <a:ext cx="1073" cy="25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>
                  <a:solidFill>
                    <a:srgbClr val="000000"/>
                  </a:solidFill>
                  <a:cs typeface="Arial" charset="0"/>
                </a:rPr>
                <a:t>FN = $ 100.00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67" name="Rectangle 50"/>
            <p:cNvSpPr>
              <a:spLocks noChangeArrowheads="1"/>
            </p:cNvSpPr>
            <p:nvPr/>
          </p:nvSpPr>
          <p:spPr bwMode="auto">
            <a:xfrm>
              <a:off x="2099" y="1699"/>
              <a:ext cx="1074" cy="25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l" eaLnBrk="0" fontAlgn="b" hangingPunct="0"/>
              <a:r>
                <a:rPr lang="pt-BR" sz="1400">
                  <a:solidFill>
                    <a:srgbClr val="000000"/>
                  </a:solidFill>
                  <a:cs typeface="Arial" charset="0"/>
                </a:rPr>
                <a:t>Fraud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68" name="Rectangle 49"/>
            <p:cNvSpPr>
              <a:spLocks noChangeArrowheads="1"/>
            </p:cNvSpPr>
            <p:nvPr/>
          </p:nvSpPr>
          <p:spPr bwMode="auto">
            <a:xfrm>
              <a:off x="4246" y="1443"/>
              <a:ext cx="1074" cy="25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>
                  <a:solidFill>
                    <a:srgbClr val="000000"/>
                  </a:solidFill>
                  <a:cs typeface="Arial" charset="0"/>
                </a:rPr>
                <a:t>FP = $ 1.00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69" name="Rectangle 48"/>
            <p:cNvSpPr>
              <a:spLocks noChangeArrowheads="1"/>
            </p:cNvSpPr>
            <p:nvPr/>
          </p:nvSpPr>
          <p:spPr bwMode="auto">
            <a:xfrm>
              <a:off x="3173" y="1443"/>
              <a:ext cx="1073" cy="25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>
                  <a:solidFill>
                    <a:srgbClr val="000000"/>
                  </a:solidFill>
                  <a:cs typeface="Arial" charset="0"/>
                </a:rPr>
                <a:t>TN =    $ 0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70" name="Rectangle 47"/>
            <p:cNvSpPr>
              <a:spLocks noChangeArrowheads="1"/>
            </p:cNvSpPr>
            <p:nvPr/>
          </p:nvSpPr>
          <p:spPr bwMode="auto">
            <a:xfrm>
              <a:off x="2099" y="1443"/>
              <a:ext cx="1074" cy="25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l" eaLnBrk="0" fontAlgn="b" hangingPunct="0"/>
              <a:r>
                <a:rPr lang="pt-BR" sz="1400">
                  <a:solidFill>
                    <a:srgbClr val="000000"/>
                  </a:solidFill>
                  <a:cs typeface="Arial" charset="0"/>
                </a:rPr>
                <a:t>Not Fraud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71" name="Rectangle 46"/>
            <p:cNvSpPr>
              <a:spLocks noChangeArrowheads="1"/>
            </p:cNvSpPr>
            <p:nvPr/>
          </p:nvSpPr>
          <p:spPr bwMode="auto">
            <a:xfrm>
              <a:off x="4246" y="1186"/>
              <a:ext cx="1074" cy="257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 b="1">
                  <a:solidFill>
                    <a:srgbClr val="FFFFFF"/>
                  </a:solidFill>
                  <a:cs typeface="Arial" charset="0"/>
                </a:rPr>
                <a:t>Fraud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72" name="Rectangle 45"/>
            <p:cNvSpPr>
              <a:spLocks noChangeArrowheads="1"/>
            </p:cNvSpPr>
            <p:nvPr/>
          </p:nvSpPr>
          <p:spPr bwMode="auto">
            <a:xfrm>
              <a:off x="3173" y="1186"/>
              <a:ext cx="1073" cy="257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 b="1">
                  <a:solidFill>
                    <a:srgbClr val="FFFFFF"/>
                  </a:solidFill>
                  <a:cs typeface="Arial" charset="0"/>
                </a:rPr>
                <a:t>Not Fraud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73" name="Rectangle 44"/>
            <p:cNvSpPr>
              <a:spLocks noChangeArrowheads="1"/>
            </p:cNvSpPr>
            <p:nvPr/>
          </p:nvSpPr>
          <p:spPr bwMode="auto">
            <a:xfrm>
              <a:off x="2099" y="1186"/>
              <a:ext cx="1074" cy="257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1400" b="1">
                  <a:solidFill>
                    <a:srgbClr val="FFFFFF"/>
                  </a:solidFill>
                  <a:cs typeface="Arial" charset="0"/>
                </a:rPr>
                <a:t> </a:t>
              </a:r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06874" name="Line 53"/>
            <p:cNvSpPr>
              <a:spLocks noChangeShapeType="1"/>
            </p:cNvSpPr>
            <p:nvPr/>
          </p:nvSpPr>
          <p:spPr bwMode="auto">
            <a:xfrm>
              <a:off x="2099" y="1186"/>
              <a:ext cx="3221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75" name="Line 54"/>
            <p:cNvSpPr>
              <a:spLocks noChangeShapeType="1"/>
            </p:cNvSpPr>
            <p:nvPr/>
          </p:nvSpPr>
          <p:spPr bwMode="auto">
            <a:xfrm>
              <a:off x="2099" y="1956"/>
              <a:ext cx="3221" cy="0"/>
            </a:xfrm>
            <a:prstGeom prst="line">
              <a:avLst/>
            </a:prstGeom>
            <a:noFill/>
            <a:ln w="25400" cap="rnd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76" name="Line 55"/>
            <p:cNvSpPr>
              <a:spLocks noChangeShapeType="1"/>
            </p:cNvSpPr>
            <p:nvPr/>
          </p:nvSpPr>
          <p:spPr bwMode="auto">
            <a:xfrm>
              <a:off x="2099" y="1186"/>
              <a:ext cx="0" cy="77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77" name="Line 56"/>
            <p:cNvSpPr>
              <a:spLocks noChangeShapeType="1"/>
            </p:cNvSpPr>
            <p:nvPr/>
          </p:nvSpPr>
          <p:spPr bwMode="auto">
            <a:xfrm>
              <a:off x="5320" y="1186"/>
              <a:ext cx="0" cy="77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78" name="Rectangle 105"/>
            <p:cNvSpPr>
              <a:spLocks noChangeArrowheads="1"/>
            </p:cNvSpPr>
            <p:nvPr/>
          </p:nvSpPr>
          <p:spPr bwMode="auto">
            <a:xfrm>
              <a:off x="4617" y="2002"/>
              <a:ext cx="7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900">
                  <a:solidFill>
                    <a:schemeClr val="tx1"/>
                  </a:solidFill>
                  <a:cs typeface="Arial" charset="0"/>
                </a:rPr>
                <a:t>FN = false negative</a:t>
              </a:r>
              <a:endParaRPr lang="pt-BR" sz="2000">
                <a:solidFill>
                  <a:schemeClr val="tx1"/>
                </a:solidFill>
              </a:endParaRPr>
            </a:p>
          </p:txBody>
        </p:sp>
        <p:sp>
          <p:nvSpPr>
            <p:cNvPr id="206879" name="Rectangle 104"/>
            <p:cNvSpPr>
              <a:spLocks noChangeArrowheads="1"/>
            </p:cNvSpPr>
            <p:nvPr/>
          </p:nvSpPr>
          <p:spPr bwMode="auto">
            <a:xfrm>
              <a:off x="3713" y="2002"/>
              <a:ext cx="90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900">
                  <a:solidFill>
                    <a:schemeClr val="tx1"/>
                  </a:solidFill>
                  <a:cs typeface="Arial" charset="0"/>
                </a:rPr>
                <a:t>TN = true negative</a:t>
              </a:r>
              <a:endParaRPr lang="pt-BR" sz="2000">
                <a:solidFill>
                  <a:schemeClr val="tx1"/>
                </a:solidFill>
              </a:endParaRPr>
            </a:p>
          </p:txBody>
        </p:sp>
        <p:sp>
          <p:nvSpPr>
            <p:cNvPr id="206880" name="Rectangle 103"/>
            <p:cNvSpPr>
              <a:spLocks noChangeArrowheads="1"/>
            </p:cNvSpPr>
            <p:nvPr/>
          </p:nvSpPr>
          <p:spPr bwMode="auto">
            <a:xfrm>
              <a:off x="3025" y="2002"/>
              <a:ext cx="68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900">
                  <a:solidFill>
                    <a:schemeClr val="tx1"/>
                  </a:solidFill>
                  <a:cs typeface="Arial" charset="0"/>
                </a:rPr>
                <a:t>FP = false positive</a:t>
              </a:r>
              <a:endParaRPr lang="pt-BR" sz="2000">
                <a:solidFill>
                  <a:schemeClr val="tx1"/>
                </a:solidFill>
              </a:endParaRPr>
            </a:p>
          </p:txBody>
        </p:sp>
        <p:sp>
          <p:nvSpPr>
            <p:cNvPr id="206881" name="Rectangle 102"/>
            <p:cNvSpPr>
              <a:spLocks noChangeArrowheads="1"/>
            </p:cNvSpPr>
            <p:nvPr/>
          </p:nvSpPr>
          <p:spPr bwMode="auto">
            <a:xfrm>
              <a:off x="2145" y="2002"/>
              <a:ext cx="8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eaLnBrk="0" fontAlgn="b" hangingPunct="0"/>
              <a:r>
                <a:rPr lang="pt-BR" sz="900">
                  <a:solidFill>
                    <a:schemeClr val="tx1"/>
                  </a:solidFill>
                  <a:cs typeface="Arial" charset="0"/>
                </a:rPr>
                <a:t>TP = truepositive</a:t>
              </a:r>
              <a:endParaRPr lang="pt-BR" sz="2000">
                <a:solidFill>
                  <a:schemeClr val="tx1"/>
                </a:solidFill>
              </a:endParaRPr>
            </a:p>
          </p:txBody>
        </p:sp>
        <p:sp>
          <p:nvSpPr>
            <p:cNvPr id="206882" name="Line 106"/>
            <p:cNvSpPr>
              <a:spLocks noChangeShapeType="1"/>
            </p:cNvSpPr>
            <p:nvPr/>
          </p:nvSpPr>
          <p:spPr bwMode="auto">
            <a:xfrm>
              <a:off x="2145" y="2002"/>
              <a:ext cx="318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83" name="Line 107"/>
            <p:cNvSpPr>
              <a:spLocks noChangeShapeType="1"/>
            </p:cNvSpPr>
            <p:nvPr/>
          </p:nvSpPr>
          <p:spPr bwMode="auto">
            <a:xfrm>
              <a:off x="2145" y="2251"/>
              <a:ext cx="318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84" name="Line 108"/>
            <p:cNvSpPr>
              <a:spLocks noChangeShapeType="1"/>
            </p:cNvSpPr>
            <p:nvPr/>
          </p:nvSpPr>
          <p:spPr bwMode="auto">
            <a:xfrm>
              <a:off x="2145" y="2002"/>
              <a:ext cx="0" cy="24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85" name="Line 109"/>
            <p:cNvSpPr>
              <a:spLocks noChangeShapeType="1"/>
            </p:cNvSpPr>
            <p:nvPr/>
          </p:nvSpPr>
          <p:spPr bwMode="auto">
            <a:xfrm>
              <a:off x="5329" y="2002"/>
              <a:ext cx="0" cy="24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06886" name="Text Box 114"/>
            <p:cNvSpPr txBox="1">
              <a:spLocks noChangeArrowheads="1"/>
            </p:cNvSpPr>
            <p:nvPr/>
          </p:nvSpPr>
          <p:spPr bwMode="auto">
            <a:xfrm rot="16200000">
              <a:off x="1650" y="1502"/>
              <a:ext cx="6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2000">
                  <a:solidFill>
                    <a:schemeClr val="tx1"/>
                  </a:solidFill>
                </a:rPr>
                <a:t>Actual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6887" name="Text Box 115"/>
            <p:cNvSpPr txBox="1">
              <a:spLocks noChangeArrowheads="1"/>
            </p:cNvSpPr>
            <p:nvPr/>
          </p:nvSpPr>
          <p:spPr bwMode="auto">
            <a:xfrm>
              <a:off x="3543" y="981"/>
              <a:ext cx="1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2000">
                  <a:solidFill>
                    <a:schemeClr val="tx1"/>
                  </a:solidFill>
                </a:rPr>
                <a:t>Classified As:</a:t>
              </a:r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206888" name="Text Box 4"/>
          <p:cNvSpPr txBox="1">
            <a:spLocks noChangeArrowheads="1"/>
          </p:cNvSpPr>
          <p:nvPr/>
        </p:nvSpPr>
        <p:spPr bwMode="auto">
          <a:xfrm>
            <a:off x="3921120" y="3776663"/>
            <a:ext cx="1648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400" b="1">
                <a:solidFill>
                  <a:srgbClr val="C00000"/>
                </a:solidFill>
                <a:latin typeface="Tahoma" pitchFamily="34" charset="0"/>
              </a:rPr>
              <a:t>Time to answer:</a:t>
            </a:r>
          </a:p>
        </p:txBody>
      </p:sp>
      <p:pic>
        <p:nvPicPr>
          <p:cNvPr id="206889" name="Picture 17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8908" y="5187950"/>
            <a:ext cx="866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7233141" y="5456238"/>
            <a:ext cx="205376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100">
                <a:solidFill>
                  <a:schemeClr val="tx1"/>
                </a:solidFill>
              </a:rPr>
              <a:t>Leaving few </a:t>
            </a:r>
            <a:br>
              <a:rPr lang="en-GB" sz="1100">
                <a:solidFill>
                  <a:schemeClr val="tx1"/>
                </a:solidFill>
              </a:rPr>
            </a:br>
            <a:r>
              <a:rPr lang="en-GB" sz="1100">
                <a:solidFill>
                  <a:schemeClr val="tx1"/>
                </a:solidFill>
              </a:rPr>
              <a:t>100s milliseconds</a:t>
            </a:r>
          </a:p>
          <a:p>
            <a:r>
              <a:rPr lang="en-GB" sz="1100">
                <a:solidFill>
                  <a:schemeClr val="tx1"/>
                </a:solidFill>
              </a:rPr>
              <a:t>for fraud decisioning </a:t>
            </a: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371475" y="3386138"/>
            <a:ext cx="30732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100">
                <a:solidFill>
                  <a:schemeClr val="tx1"/>
                </a:solidFill>
              </a:rPr>
              <a:t>Too many legitimates to one fraud.</a:t>
            </a:r>
          </a:p>
        </p:txBody>
      </p:sp>
      <p:sp>
        <p:nvSpPr>
          <p:cNvPr id="206893" name="Text Box 45"/>
          <p:cNvSpPr txBox="1">
            <a:spLocks noChangeArrowheads="1"/>
          </p:cNvSpPr>
          <p:nvPr/>
        </p:nvSpPr>
        <p:spPr bwMode="auto">
          <a:xfrm>
            <a:off x="84138" y="5951538"/>
            <a:ext cx="27334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Interactions make the problem </a:t>
            </a:r>
            <a:r>
              <a:rPr lang="en-GB" sz="1100" dirty="0" smtClean="0">
                <a:solidFill>
                  <a:schemeClr val="tx1"/>
                </a:solidFill>
              </a:rPr>
              <a:t/>
            </a:r>
            <a:br>
              <a:rPr lang="en-GB" sz="1100" dirty="0" smtClean="0">
                <a:solidFill>
                  <a:schemeClr val="tx1"/>
                </a:solidFill>
              </a:rPr>
            </a:br>
            <a:r>
              <a:rPr lang="en-GB" sz="1100" dirty="0" smtClean="0">
                <a:solidFill>
                  <a:schemeClr val="tx1"/>
                </a:solidFill>
              </a:rPr>
              <a:t>exponential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Assessed methods and parameters optimized</a:t>
            </a:r>
          </a:p>
        </p:txBody>
      </p:sp>
      <p:sp>
        <p:nvSpPr>
          <p:cNvPr id="216067" name="Oval 16"/>
          <p:cNvSpPr>
            <a:spLocks noChangeArrowheads="1"/>
          </p:cNvSpPr>
          <p:nvPr/>
        </p:nvSpPr>
        <p:spPr bwMode="auto">
          <a:xfrm>
            <a:off x="2308225" y="2303463"/>
            <a:ext cx="4264025" cy="731837"/>
          </a:xfrm>
          <a:prstGeom prst="ellipse">
            <a:avLst/>
          </a:prstGeom>
          <a:solidFill>
            <a:srgbClr val="90A49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800" b="1">
                <a:solidFill>
                  <a:schemeClr val="tx1"/>
                </a:solidFill>
              </a:rPr>
              <a:t>Decision Tree (DT)</a:t>
            </a:r>
            <a:br>
              <a:rPr lang="pt-BR" sz="1800" b="1">
                <a:solidFill>
                  <a:schemeClr val="tx1"/>
                </a:solidFill>
              </a:rPr>
            </a:br>
            <a:r>
              <a:rPr lang="pt-BR" sz="1800" b="1">
                <a:solidFill>
                  <a:schemeClr val="tx1"/>
                </a:solidFill>
              </a:rPr>
              <a:t>2 parameters</a:t>
            </a:r>
          </a:p>
        </p:txBody>
      </p:sp>
      <p:sp>
        <p:nvSpPr>
          <p:cNvPr id="216068" name="Oval 16"/>
          <p:cNvSpPr>
            <a:spLocks noChangeArrowheads="1"/>
          </p:cNvSpPr>
          <p:nvPr/>
        </p:nvSpPr>
        <p:spPr bwMode="auto">
          <a:xfrm>
            <a:off x="2354263" y="3336925"/>
            <a:ext cx="4213225" cy="731838"/>
          </a:xfrm>
          <a:prstGeom prst="ellipse">
            <a:avLst/>
          </a:prstGeom>
          <a:solidFill>
            <a:srgbClr val="6FC586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 sz="1800" b="1">
                <a:solidFill>
                  <a:schemeClr val="tx1"/>
                </a:solidFill>
              </a:rPr>
              <a:t>Bayesian Net (BN)</a:t>
            </a:r>
            <a:br>
              <a:rPr lang="pt-BR" sz="1800" b="1">
                <a:solidFill>
                  <a:schemeClr val="tx1"/>
                </a:solidFill>
              </a:rPr>
            </a:br>
            <a:r>
              <a:rPr lang="pt-BR" sz="1800" b="1">
                <a:solidFill>
                  <a:schemeClr val="tx1"/>
                </a:solidFill>
              </a:rPr>
              <a:t>3 parameters</a:t>
            </a:r>
          </a:p>
        </p:txBody>
      </p:sp>
      <p:sp>
        <p:nvSpPr>
          <p:cNvPr id="216069" name="Oval 16"/>
          <p:cNvSpPr>
            <a:spLocks noChangeArrowheads="1"/>
          </p:cNvSpPr>
          <p:nvPr/>
        </p:nvSpPr>
        <p:spPr bwMode="auto">
          <a:xfrm>
            <a:off x="2347913" y="4275138"/>
            <a:ext cx="4230687" cy="731837"/>
          </a:xfrm>
          <a:prstGeom prst="ellipse">
            <a:avLst/>
          </a:prstGeom>
          <a:solidFill>
            <a:srgbClr val="4CE8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800" b="1">
                <a:solidFill>
                  <a:schemeClr val="tx1"/>
                </a:solidFill>
              </a:rPr>
              <a:t>Neural Net (NN)</a:t>
            </a:r>
          </a:p>
          <a:p>
            <a:r>
              <a:rPr lang="pt-BR" sz="1800" b="1">
                <a:solidFill>
                  <a:schemeClr val="tx1"/>
                </a:solidFill>
              </a:rPr>
              <a:t>7 parameters</a:t>
            </a:r>
          </a:p>
        </p:txBody>
      </p:sp>
      <p:sp>
        <p:nvSpPr>
          <p:cNvPr id="216070" name="Oval 16"/>
          <p:cNvSpPr>
            <a:spLocks noChangeArrowheads="1"/>
          </p:cNvSpPr>
          <p:nvPr/>
        </p:nvSpPr>
        <p:spPr bwMode="auto">
          <a:xfrm>
            <a:off x="2352675" y="5202238"/>
            <a:ext cx="4189413" cy="731837"/>
          </a:xfrm>
          <a:prstGeom prst="ellipse">
            <a:avLst/>
          </a:prstGeom>
          <a:solidFill>
            <a:srgbClr val="36FE7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800" b="1">
                <a:solidFill>
                  <a:schemeClr val="tx1"/>
                </a:solidFill>
              </a:rPr>
              <a:t>Artificial Imune System (AIS)</a:t>
            </a:r>
          </a:p>
          <a:p>
            <a:r>
              <a:rPr lang="pt-BR" sz="1800" b="1">
                <a:solidFill>
                  <a:schemeClr val="tx1"/>
                </a:solidFill>
              </a:rPr>
              <a:t>9 parameters</a:t>
            </a:r>
          </a:p>
        </p:txBody>
      </p:sp>
      <p:sp>
        <p:nvSpPr>
          <p:cNvPr id="216071" name="Oval 16"/>
          <p:cNvSpPr>
            <a:spLocks noChangeArrowheads="1"/>
          </p:cNvSpPr>
          <p:nvPr/>
        </p:nvSpPr>
        <p:spPr bwMode="auto">
          <a:xfrm>
            <a:off x="2297113" y="1282700"/>
            <a:ext cx="4251325" cy="731838"/>
          </a:xfrm>
          <a:prstGeom prst="ellipse">
            <a:avLst/>
          </a:prstGeom>
          <a:solidFill>
            <a:srgbClr val="C8D6D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800" b="1">
                <a:solidFill>
                  <a:schemeClr val="tx1"/>
                </a:solidFill>
              </a:rPr>
              <a:t>Naive Bayes (NB)</a:t>
            </a:r>
            <a:br>
              <a:rPr lang="pt-BR" sz="1800" b="1">
                <a:solidFill>
                  <a:schemeClr val="tx1"/>
                </a:solidFill>
              </a:rPr>
            </a:br>
            <a:r>
              <a:rPr lang="pt-BR" sz="1800" b="1">
                <a:solidFill>
                  <a:schemeClr val="tx1"/>
                </a:solidFill>
              </a:rPr>
              <a:t>No parameters</a:t>
            </a:r>
          </a:p>
        </p:txBody>
      </p:sp>
      <p:sp>
        <p:nvSpPr>
          <p:cNvPr id="216077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100" b="1">
                <a:solidFill>
                  <a:schemeClr val="bg1"/>
                </a:solidFill>
                <a:latin typeface="Tahoma" pitchFamily="34" charset="0"/>
              </a:rPr>
              <a:t>Methods</a:t>
            </a:r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1638300" y="1625600"/>
            <a:ext cx="0" cy="392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1638300" y="16383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0" y="3148013"/>
            <a:ext cx="13003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>
                <a:solidFill>
                  <a:schemeClr val="accent2"/>
                </a:solidFill>
              </a:rPr>
              <a:t>FIVE</a:t>
            </a:r>
            <a:br>
              <a:rPr lang="en-GB" sz="1800">
                <a:solidFill>
                  <a:schemeClr val="accent2"/>
                </a:solidFill>
              </a:rPr>
            </a:br>
            <a:r>
              <a:rPr lang="en-GB" sz="1800">
                <a:solidFill>
                  <a:schemeClr val="accent2"/>
                </a:solidFill>
              </a:rPr>
              <a:t>METHODS</a:t>
            </a:r>
          </a:p>
          <a:p>
            <a:pPr algn="l"/>
            <a:r>
              <a:rPr lang="en-GB" sz="1800">
                <a:solidFill>
                  <a:schemeClr val="accent2"/>
                </a:solidFill>
              </a:rPr>
              <a:t>COMPARED</a:t>
            </a:r>
          </a:p>
        </p:txBody>
      </p:sp>
      <p:sp>
        <p:nvSpPr>
          <p:cNvPr id="216082" name="Line 18"/>
          <p:cNvSpPr>
            <a:spLocks noChangeShapeType="1"/>
          </p:cNvSpPr>
          <p:nvPr/>
        </p:nvSpPr>
        <p:spPr bwMode="auto">
          <a:xfrm>
            <a:off x="1651000" y="55499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3" name="Line 19"/>
          <p:cNvSpPr>
            <a:spLocks noChangeShapeType="1"/>
          </p:cNvSpPr>
          <p:nvPr/>
        </p:nvSpPr>
        <p:spPr bwMode="auto">
          <a:xfrm>
            <a:off x="1663700" y="46355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>
            <a:off x="1663700" y="36830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>
            <a:off x="1651000" y="26543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>
            <a:off x="7226300" y="1638300"/>
            <a:ext cx="0" cy="392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7" name="Line 23"/>
          <p:cNvSpPr>
            <a:spLocks noChangeShapeType="1"/>
          </p:cNvSpPr>
          <p:nvPr/>
        </p:nvSpPr>
        <p:spPr bwMode="auto">
          <a:xfrm>
            <a:off x="6565900" y="16510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>
            <a:off x="6578600" y="55626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89" name="Line 25"/>
          <p:cNvSpPr>
            <a:spLocks noChangeShapeType="1"/>
          </p:cNvSpPr>
          <p:nvPr/>
        </p:nvSpPr>
        <p:spPr bwMode="auto">
          <a:xfrm>
            <a:off x="6591300" y="46482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90" name="Line 26"/>
          <p:cNvSpPr>
            <a:spLocks noChangeShapeType="1"/>
          </p:cNvSpPr>
          <p:nvPr/>
        </p:nvSpPr>
        <p:spPr bwMode="auto">
          <a:xfrm>
            <a:off x="6591300" y="36957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91" name="Line 27"/>
          <p:cNvSpPr>
            <a:spLocks noChangeShapeType="1"/>
          </p:cNvSpPr>
          <p:nvPr/>
        </p:nvSpPr>
        <p:spPr bwMode="auto">
          <a:xfrm>
            <a:off x="6578600" y="26670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sz="1800"/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7564724" y="3198813"/>
            <a:ext cx="15792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800">
                <a:solidFill>
                  <a:schemeClr val="accent2"/>
                </a:solidFill>
              </a:rPr>
              <a:t>21</a:t>
            </a:r>
            <a:br>
              <a:rPr lang="en-GB" sz="1800">
                <a:solidFill>
                  <a:schemeClr val="accent2"/>
                </a:solidFill>
              </a:rPr>
            </a:br>
            <a:r>
              <a:rPr lang="en-GB" sz="1800">
                <a:solidFill>
                  <a:schemeClr val="accent2"/>
                </a:solidFill>
              </a:rPr>
              <a:t>PARAMETERS</a:t>
            </a:r>
          </a:p>
          <a:p>
            <a:pPr algn="r"/>
            <a:r>
              <a:rPr lang="en-GB" sz="1800">
                <a:solidFill>
                  <a:schemeClr val="accent2"/>
                </a:solidFill>
              </a:rPr>
              <a:t>TO BE </a:t>
            </a:r>
            <a:br>
              <a:rPr lang="en-GB" sz="1800">
                <a:solidFill>
                  <a:schemeClr val="accent2"/>
                </a:solidFill>
              </a:rPr>
            </a:br>
            <a:r>
              <a:rPr lang="en-GB" sz="1800">
                <a:solidFill>
                  <a:schemeClr val="accent2"/>
                </a:solidFill>
              </a:rPr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1207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Parameter optimization</a:t>
            </a:r>
          </a:p>
        </p:txBody>
      </p:sp>
      <p:sp>
        <p:nvSpPr>
          <p:cNvPr id="208916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050" b="1">
                <a:solidFill>
                  <a:schemeClr val="bg1"/>
                </a:solidFill>
                <a:latin typeface="Tahoma" pitchFamily="34" charset="0"/>
              </a:rPr>
              <a:t>Methods</a:t>
            </a:r>
          </a:p>
        </p:txBody>
      </p:sp>
      <p:pic>
        <p:nvPicPr>
          <p:cNvPr id="208917" name="Picture 21" descr="control_panel_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25" y="744538"/>
            <a:ext cx="5949950" cy="5305425"/>
          </a:xfrm>
          <a:prstGeom prst="rect">
            <a:avLst/>
          </a:prstGeom>
          <a:noFill/>
        </p:spPr>
      </p:pic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965200" y="4508500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600"/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71406" y="4037013"/>
            <a:ext cx="1619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>
                <a:solidFill>
                  <a:schemeClr val="accent2"/>
                </a:solidFill>
              </a:rPr>
              <a:t>To Find</a:t>
            </a:r>
            <a:br>
              <a:rPr lang="en-GB" sz="1600">
                <a:solidFill>
                  <a:schemeClr val="accent2"/>
                </a:solidFill>
              </a:rPr>
            </a:br>
            <a:r>
              <a:rPr lang="en-GB" sz="1600">
                <a:solidFill>
                  <a:schemeClr val="accent2"/>
                </a:solidFill>
              </a:rPr>
              <a:t>Optimal</a:t>
            </a:r>
            <a:br>
              <a:rPr lang="en-GB" sz="1600">
                <a:solidFill>
                  <a:schemeClr val="accent2"/>
                </a:solidFill>
              </a:rPr>
            </a:br>
            <a:r>
              <a:rPr lang="en-GB" sz="1600">
                <a:solidFill>
                  <a:schemeClr val="accent2"/>
                </a:solidFill>
              </a:rPr>
              <a:t>Value</a:t>
            </a:r>
            <a:endParaRPr lang="en-GB" sz="1050">
              <a:solidFill>
                <a:schemeClr val="accent2"/>
              </a:solidFill>
            </a:endParaRPr>
          </a:p>
        </p:txBody>
      </p:sp>
      <p:sp>
        <p:nvSpPr>
          <p:cNvPr id="208920" name="Text Box 24"/>
          <p:cNvSpPr txBox="1">
            <a:spLocks noChangeArrowheads="1"/>
          </p:cNvSpPr>
          <p:nvPr/>
        </p:nvSpPr>
        <p:spPr bwMode="auto">
          <a:xfrm>
            <a:off x="7524750" y="2855913"/>
            <a:ext cx="1619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GB" sz="1600">
                <a:solidFill>
                  <a:schemeClr val="accent2"/>
                </a:solidFill>
              </a:rPr>
              <a:t>Automatically Alter</a:t>
            </a:r>
            <a:br>
              <a:rPr lang="en-GB" sz="1600">
                <a:solidFill>
                  <a:schemeClr val="accent2"/>
                </a:solidFill>
              </a:rPr>
            </a:br>
            <a:r>
              <a:rPr lang="en-GB" sz="1600">
                <a:solidFill>
                  <a:schemeClr val="accent2"/>
                </a:solidFill>
              </a:rPr>
              <a:t>Parameters</a:t>
            </a:r>
            <a:endParaRPr lang="en-GB" sz="1050">
              <a:solidFill>
                <a:schemeClr val="accent2"/>
              </a:solidFill>
            </a:endParaRPr>
          </a:p>
        </p:txBody>
      </p:sp>
      <p:sp>
        <p:nvSpPr>
          <p:cNvPr id="208921" name="Rectangle 25"/>
          <p:cNvSpPr>
            <a:spLocks noChangeArrowheads="1"/>
          </p:cNvSpPr>
          <p:nvPr/>
        </p:nvSpPr>
        <p:spPr bwMode="auto">
          <a:xfrm>
            <a:off x="160306" y="5016500"/>
            <a:ext cx="1435100" cy="5770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050">
                <a:solidFill>
                  <a:schemeClr val="accent2"/>
                </a:solidFill>
              </a:rPr>
              <a:t>Minimize</a:t>
            </a:r>
            <a:br>
              <a:rPr lang="en-GB" sz="1050">
                <a:solidFill>
                  <a:schemeClr val="accent2"/>
                </a:solidFill>
              </a:rPr>
            </a:br>
            <a:r>
              <a:rPr lang="en-GB" sz="1050">
                <a:solidFill>
                  <a:schemeClr val="accent2"/>
                </a:solidFill>
              </a:rPr>
              <a:t>Fraud</a:t>
            </a:r>
          </a:p>
          <a:p>
            <a:r>
              <a:rPr lang="en-GB" sz="105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 flipH="1">
            <a:off x="6121400" y="3136900"/>
            <a:ext cx="17145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600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H="1">
            <a:off x="5295900" y="3149600"/>
            <a:ext cx="25527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600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H="1">
            <a:off x="5232400" y="3136900"/>
            <a:ext cx="26035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020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F594A-B9C2-4BCF-A257-1EFEA79D542D}" type="slidenum">
              <a:rPr lang="es-ES_tradnl" sz="1000"/>
              <a:pPr/>
              <a:t>17</a:t>
            </a:fld>
            <a:endParaRPr lang="es-ES_tradnl" sz="1000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Objective Function Definition</a:t>
            </a:r>
          </a:p>
        </p:txBody>
      </p:sp>
      <p:sp>
        <p:nvSpPr>
          <p:cNvPr id="233475" name="Oval 8"/>
          <p:cNvSpPr>
            <a:spLocks noChangeArrowheads="1"/>
          </p:cNvSpPr>
          <p:nvPr/>
        </p:nvSpPr>
        <p:spPr bwMode="auto">
          <a:xfrm>
            <a:off x="250825" y="955675"/>
            <a:ext cx="3563938" cy="2592388"/>
          </a:xfrm>
          <a:prstGeom prst="ellipse">
            <a:avLst/>
          </a:prstGeom>
          <a:gradFill rotWithShape="1">
            <a:gsLst>
              <a:gs pos="0">
                <a:srgbClr val="CA697C"/>
              </a:gs>
              <a:gs pos="50000">
                <a:srgbClr val="A50021"/>
              </a:gs>
              <a:gs pos="100000">
                <a:srgbClr val="CA697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GB" sz="1400" b="1">
                <a:solidFill>
                  <a:schemeClr val="bg1"/>
                </a:solidFill>
              </a:rPr>
              <a:t>Question:</a:t>
            </a:r>
            <a:br>
              <a:rPr lang="en-GB" sz="1400" b="1">
                <a:solidFill>
                  <a:schemeClr val="bg1"/>
                </a:solidFill>
              </a:rPr>
            </a:br>
            <a:r>
              <a:rPr lang="en-GB" sz="1400" b="1">
                <a:solidFill>
                  <a:schemeClr val="bg1"/>
                </a:solidFill>
              </a:rPr>
              <a:t>Which function makes </a:t>
            </a:r>
            <a:br>
              <a:rPr lang="en-GB" sz="1400" b="1">
                <a:solidFill>
                  <a:schemeClr val="bg1"/>
                </a:solidFill>
              </a:rPr>
            </a:br>
            <a:r>
              <a:rPr lang="en-GB" sz="1400" b="1">
                <a:solidFill>
                  <a:schemeClr val="bg1"/>
                </a:solidFill>
              </a:rPr>
              <a:t>more difference </a:t>
            </a:r>
            <a:br>
              <a:rPr lang="en-GB" sz="1400" b="1">
                <a:solidFill>
                  <a:schemeClr val="bg1"/>
                </a:solidFill>
              </a:rPr>
            </a:br>
            <a:r>
              <a:rPr lang="en-GB" sz="1400" b="1">
                <a:solidFill>
                  <a:schemeClr val="bg1"/>
                </a:solidFill>
              </a:rPr>
              <a:t>for the shareholder?</a:t>
            </a:r>
          </a:p>
        </p:txBody>
      </p:sp>
      <p:sp>
        <p:nvSpPr>
          <p:cNvPr id="233476" name="Oval 11"/>
          <p:cNvSpPr>
            <a:spLocks noChangeArrowheads="1"/>
          </p:cNvSpPr>
          <p:nvPr/>
        </p:nvSpPr>
        <p:spPr bwMode="auto">
          <a:xfrm>
            <a:off x="3779838" y="2324100"/>
            <a:ext cx="1944687" cy="1295400"/>
          </a:xfrm>
          <a:prstGeom prst="ellipse">
            <a:avLst/>
          </a:prstGeom>
          <a:gradFill rotWithShape="1">
            <a:gsLst>
              <a:gs pos="0">
                <a:srgbClr val="CA697C"/>
              </a:gs>
              <a:gs pos="50000">
                <a:srgbClr val="A50021"/>
              </a:gs>
              <a:gs pos="100000">
                <a:srgbClr val="CA697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400" b="1">
                <a:solidFill>
                  <a:schemeClr val="bg1"/>
                </a:solidFill>
              </a:rPr>
              <a:t>Maximize</a:t>
            </a:r>
          </a:p>
          <a:p>
            <a:r>
              <a:rPr lang="pt-BR" sz="1400" b="1">
                <a:solidFill>
                  <a:schemeClr val="bg1"/>
                </a:solidFill>
              </a:rPr>
              <a:t>Hit Rate and</a:t>
            </a:r>
          </a:p>
          <a:p>
            <a:r>
              <a:rPr lang="pt-BR" sz="1400" b="1">
                <a:solidFill>
                  <a:schemeClr val="bg1"/>
                </a:solidFill>
              </a:rPr>
              <a:t>Detection Rate</a:t>
            </a:r>
          </a:p>
          <a:p>
            <a:r>
              <a:rPr lang="pt-BR" sz="14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3477" name="Text Box 13"/>
          <p:cNvSpPr txBox="1">
            <a:spLocks noChangeArrowheads="1"/>
          </p:cNvSpPr>
          <p:nvPr/>
        </p:nvSpPr>
        <p:spPr bwMode="auto">
          <a:xfrm>
            <a:off x="6084888" y="1243013"/>
            <a:ext cx="2916237" cy="4374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en-GB" sz="1050">
                <a:solidFill>
                  <a:schemeClr val="accent2"/>
                </a:solidFill>
              </a:rPr>
              <a:t> Widely used by academics, not easy to transform in money</a:t>
            </a:r>
            <a:r>
              <a:rPr lang="pt-BR" sz="105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33478" name="Oval 14"/>
          <p:cNvSpPr>
            <a:spLocks noChangeArrowheads="1"/>
          </p:cNvSpPr>
          <p:nvPr/>
        </p:nvSpPr>
        <p:spPr bwMode="auto">
          <a:xfrm>
            <a:off x="2484438" y="3403600"/>
            <a:ext cx="1728787" cy="1295400"/>
          </a:xfrm>
          <a:prstGeom prst="ellipse">
            <a:avLst/>
          </a:prstGeom>
          <a:gradFill rotWithShape="1">
            <a:gsLst>
              <a:gs pos="0">
                <a:srgbClr val="CA697C"/>
              </a:gs>
              <a:gs pos="50000">
                <a:srgbClr val="A50021"/>
              </a:gs>
              <a:gs pos="100000">
                <a:srgbClr val="CA697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400" b="1">
                <a:solidFill>
                  <a:schemeClr val="bg1"/>
                </a:solidFill>
              </a:rPr>
              <a:t>Minimize</a:t>
            </a:r>
            <a:br>
              <a:rPr lang="pt-BR" sz="1400" b="1">
                <a:solidFill>
                  <a:schemeClr val="bg1"/>
                </a:solidFill>
              </a:rPr>
            </a:br>
            <a:r>
              <a:rPr lang="pt-BR" sz="1400" b="1">
                <a:solidFill>
                  <a:schemeClr val="bg1"/>
                </a:solidFill>
              </a:rPr>
              <a:t>Fraud Loss</a:t>
            </a:r>
            <a:br>
              <a:rPr lang="pt-BR" sz="1400" b="1">
                <a:solidFill>
                  <a:schemeClr val="bg1"/>
                </a:solidFill>
              </a:rPr>
            </a:br>
            <a:r>
              <a:rPr lang="pt-BR" sz="1400" b="1">
                <a:solidFill>
                  <a:schemeClr val="bg1"/>
                </a:solidFill>
              </a:rPr>
              <a:t>Only</a:t>
            </a:r>
          </a:p>
          <a:p>
            <a:r>
              <a:rPr lang="pt-BR" sz="14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3479" name="Text Box 15"/>
          <p:cNvSpPr txBox="1">
            <a:spLocks noChangeArrowheads="1"/>
          </p:cNvSpPr>
          <p:nvPr/>
        </p:nvSpPr>
        <p:spPr bwMode="auto">
          <a:xfrm>
            <a:off x="5778500" y="2590800"/>
            <a:ext cx="3168650" cy="9707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en-GB" sz="1050">
                <a:solidFill>
                  <a:schemeClr val="accent2"/>
                </a:solidFill>
              </a:rPr>
              <a:t> Widely used by the industry, but it is necessary to use both combined  to properly manage fraud. It is unnecessarily harder to optimize a multinomial function in this case.</a:t>
            </a:r>
          </a:p>
        </p:txBody>
      </p:sp>
      <p:sp>
        <p:nvSpPr>
          <p:cNvPr id="233480" name="Oval 16"/>
          <p:cNvSpPr>
            <a:spLocks noChangeArrowheads="1"/>
          </p:cNvSpPr>
          <p:nvPr/>
        </p:nvSpPr>
        <p:spPr bwMode="auto">
          <a:xfrm>
            <a:off x="395288" y="3692525"/>
            <a:ext cx="1728787" cy="1295400"/>
          </a:xfrm>
          <a:prstGeom prst="ellipse">
            <a:avLst/>
          </a:prstGeom>
          <a:gradFill rotWithShape="1">
            <a:gsLst>
              <a:gs pos="0">
                <a:srgbClr val="CA697C"/>
              </a:gs>
              <a:gs pos="50000">
                <a:srgbClr val="A50021"/>
              </a:gs>
              <a:gs pos="100000">
                <a:srgbClr val="CA697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400" b="1">
                <a:solidFill>
                  <a:schemeClr val="bg1"/>
                </a:solidFill>
              </a:rPr>
              <a:t>Minimize</a:t>
            </a:r>
            <a:br>
              <a:rPr lang="pt-BR" sz="1400" b="1">
                <a:solidFill>
                  <a:schemeClr val="bg1"/>
                </a:solidFill>
              </a:rPr>
            </a:br>
            <a:r>
              <a:rPr lang="pt-BR" sz="1400" b="1">
                <a:solidFill>
                  <a:schemeClr val="bg1"/>
                </a:solidFill>
              </a:rPr>
              <a:t>Total</a:t>
            </a:r>
            <a:br>
              <a:rPr lang="pt-BR" sz="1400" b="1">
                <a:solidFill>
                  <a:schemeClr val="bg1"/>
                </a:solidFill>
              </a:rPr>
            </a:br>
            <a:r>
              <a:rPr lang="pt-BR" sz="1400" b="1">
                <a:solidFill>
                  <a:schemeClr val="bg1"/>
                </a:solidFill>
              </a:rPr>
              <a:t>Fraud Cost</a:t>
            </a:r>
            <a:br>
              <a:rPr lang="pt-BR" sz="1400" b="1">
                <a:solidFill>
                  <a:schemeClr val="bg1"/>
                </a:solidFill>
              </a:rPr>
            </a:br>
            <a:r>
              <a:rPr lang="pt-BR" sz="14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3481" name="Text Box 17"/>
          <p:cNvSpPr txBox="1">
            <a:spLocks noChangeArrowheads="1"/>
          </p:cNvSpPr>
          <p:nvPr/>
        </p:nvSpPr>
        <p:spPr bwMode="auto">
          <a:xfrm>
            <a:off x="146050" y="5113338"/>
            <a:ext cx="9010650" cy="4374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en-GB" sz="1050">
                <a:solidFill>
                  <a:schemeClr val="accent2"/>
                </a:solidFill>
              </a:rPr>
              <a:t>  Takes into account the real cost of fraud</a:t>
            </a:r>
            <a:br>
              <a:rPr lang="en-GB" sz="1050">
                <a:solidFill>
                  <a:schemeClr val="accent2"/>
                </a:solidFill>
              </a:rPr>
            </a:br>
            <a:r>
              <a:rPr lang="en-GB" sz="1050">
                <a:solidFill>
                  <a:schemeClr val="accent2"/>
                </a:solidFill>
              </a:rPr>
              <a:t> including fraud losses + operational costs.</a:t>
            </a:r>
          </a:p>
        </p:txBody>
      </p:sp>
      <p:sp>
        <p:nvSpPr>
          <p:cNvPr id="233482" name="Oval 11"/>
          <p:cNvSpPr>
            <a:spLocks noChangeArrowheads="1"/>
          </p:cNvSpPr>
          <p:nvPr/>
        </p:nvSpPr>
        <p:spPr bwMode="auto">
          <a:xfrm>
            <a:off x="4140200" y="884238"/>
            <a:ext cx="1944688" cy="1295400"/>
          </a:xfrm>
          <a:prstGeom prst="ellipse">
            <a:avLst/>
          </a:prstGeom>
          <a:gradFill rotWithShape="1">
            <a:gsLst>
              <a:gs pos="0">
                <a:srgbClr val="CA697C"/>
              </a:gs>
              <a:gs pos="50000">
                <a:srgbClr val="A50021"/>
              </a:gs>
              <a:gs pos="100000">
                <a:srgbClr val="CA697C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 sz="1400" b="1">
                <a:solidFill>
                  <a:schemeClr val="bg1"/>
                </a:solidFill>
              </a:rPr>
              <a:t>Maximize</a:t>
            </a:r>
          </a:p>
          <a:p>
            <a:r>
              <a:rPr lang="pt-BR" sz="1400" b="1">
                <a:solidFill>
                  <a:schemeClr val="bg1"/>
                </a:solidFill>
              </a:rPr>
              <a:t>KS or Roc Curve</a:t>
            </a:r>
          </a:p>
          <a:p>
            <a:r>
              <a:rPr lang="pt-BR" sz="14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3483" name="Text Box 15"/>
          <p:cNvSpPr txBox="1">
            <a:spLocks noChangeArrowheads="1"/>
          </p:cNvSpPr>
          <p:nvPr/>
        </p:nvSpPr>
        <p:spPr bwMode="auto">
          <a:xfrm>
            <a:off x="4140200" y="4340225"/>
            <a:ext cx="5003800" cy="4374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  <a:buChar char="•"/>
            </a:pPr>
            <a:r>
              <a:rPr lang="en-GB" sz="1050">
                <a:solidFill>
                  <a:schemeClr val="accent2"/>
                </a:solidFill>
              </a:rPr>
              <a:t> Takes into account the real cost of fraud, but does it without taking the fraud operational costs into account.</a:t>
            </a:r>
          </a:p>
        </p:txBody>
      </p:sp>
      <p:sp>
        <p:nvSpPr>
          <p:cNvPr id="233484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000" b="1">
                <a:solidFill>
                  <a:schemeClr val="bg1"/>
                </a:solidFill>
                <a:latin typeface="Tahoma" pitchFamily="34" charset="0"/>
              </a:rPr>
              <a:t>Fraud</a:t>
            </a:r>
            <a:br>
              <a:rPr lang="pt-BR" sz="1000" b="1">
                <a:solidFill>
                  <a:schemeClr val="bg1"/>
                </a:solidFill>
                <a:latin typeface="Tahoma" pitchFamily="34" charset="0"/>
              </a:rPr>
            </a:br>
            <a:r>
              <a:rPr lang="pt-BR" sz="1000" b="1">
                <a:solidFill>
                  <a:schemeClr val="bg1"/>
                </a:solidFill>
                <a:latin typeface="Tahoma" pitchFamily="34" charset="0"/>
              </a:rPr>
              <a:t>Cost</a:t>
            </a:r>
          </a:p>
        </p:txBody>
      </p:sp>
      <p:graphicFrame>
        <p:nvGraphicFramePr>
          <p:cNvPr id="233485" name="Object 13"/>
          <p:cNvGraphicFramePr>
            <a:graphicFrameLocks noChangeAspect="1"/>
          </p:cNvGraphicFramePr>
          <p:nvPr/>
        </p:nvGraphicFramePr>
        <p:xfrm>
          <a:off x="50800" y="5697538"/>
          <a:ext cx="89455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Equation" r:id="rId3" imgW="7022880" imgH="203040" progId="Equation.3">
                  <p:embed/>
                </p:oleObj>
              </mc:Choice>
              <mc:Fallback>
                <p:oleObj name="Equation" r:id="rId3" imgW="7022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5697538"/>
                        <a:ext cx="8945563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66D8-5E98-4D0A-AB3C-DB86CCB8D039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Result Graph – Plain execution</a:t>
            </a:r>
            <a:endParaRPr lang="pt-BR" sz="200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10947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400" b="1">
                <a:solidFill>
                  <a:schemeClr val="bg1"/>
                </a:solidFill>
                <a:latin typeface="Tahoma" pitchFamily="34" charset="0"/>
              </a:rPr>
              <a:t>Results</a:t>
            </a:r>
          </a:p>
        </p:txBody>
      </p:sp>
      <p:pic>
        <p:nvPicPr>
          <p:cNvPr id="2109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643063"/>
            <a:ext cx="9034462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5" name="Oval 11"/>
          <p:cNvSpPr>
            <a:spLocks noChangeArrowheads="1"/>
          </p:cNvSpPr>
          <p:nvPr/>
        </p:nvSpPr>
        <p:spPr bwMode="auto">
          <a:xfrm>
            <a:off x="2057400" y="4406900"/>
            <a:ext cx="2895600" cy="1016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13E-455C-43F4-8861-775D4EE5C71A}" type="slidenum">
              <a:rPr lang="es-ES_tradnl" sz="1200"/>
              <a:pPr/>
              <a:t>19</a:t>
            </a:fld>
            <a:endParaRPr lang="es-ES_tradnl" sz="1200"/>
          </a:p>
        </p:txBody>
      </p:sp>
      <p:pic>
        <p:nvPicPr>
          <p:cNvPr id="209922" name="Picture 117" descr="ruler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7077612">
            <a:off x="5838031" y="1218407"/>
            <a:ext cx="34829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pt-BR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Cost Sensitive Classifier</a:t>
            </a:r>
          </a:p>
        </p:txBody>
      </p:sp>
      <p:pic>
        <p:nvPicPr>
          <p:cNvPr id="209931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925" y="2593975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825" y="2809875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3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070225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4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213100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5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068638"/>
            <a:ext cx="2032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6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3070225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7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3286125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8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3286125"/>
            <a:ext cx="219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39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2854325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40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3500438"/>
            <a:ext cx="2032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41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3213100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42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357563"/>
            <a:ext cx="2032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43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2781300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44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2997200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4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3502025"/>
            <a:ext cx="203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46" name="Rectangle 32"/>
          <p:cNvSpPr>
            <a:spLocks noChangeArrowheads="1"/>
          </p:cNvSpPr>
          <p:nvPr/>
        </p:nvSpPr>
        <p:spPr bwMode="auto">
          <a:xfrm>
            <a:off x="250825" y="2493963"/>
            <a:ext cx="13684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09947" name="AutoShape 107"/>
          <p:cNvCxnSpPr>
            <a:cxnSpLocks noChangeShapeType="1"/>
            <a:stCxn id="209946" idx="3"/>
            <a:endCxn id="209967" idx="1"/>
          </p:cNvCxnSpPr>
          <p:nvPr/>
        </p:nvCxnSpPr>
        <p:spPr bwMode="auto">
          <a:xfrm flipV="1">
            <a:off x="1619250" y="2063750"/>
            <a:ext cx="720725" cy="10779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9948" name="AutoShape 108"/>
          <p:cNvCxnSpPr>
            <a:cxnSpLocks noChangeShapeType="1"/>
            <a:stCxn id="209946" idx="3"/>
            <a:endCxn id="209991" idx="1"/>
          </p:cNvCxnSpPr>
          <p:nvPr/>
        </p:nvCxnSpPr>
        <p:spPr bwMode="auto">
          <a:xfrm>
            <a:off x="1619250" y="3141663"/>
            <a:ext cx="720725" cy="20526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2339975" y="1052513"/>
            <a:ext cx="1727200" cy="1730375"/>
            <a:chOff x="1474" y="1025"/>
            <a:chExt cx="1088" cy="1090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1474" y="1208"/>
              <a:ext cx="1088" cy="907"/>
              <a:chOff x="2472" y="754"/>
              <a:chExt cx="1088" cy="907"/>
            </a:xfrm>
          </p:grpSpPr>
          <p:pic>
            <p:nvPicPr>
              <p:cNvPr id="209951" name="Picture 6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76" y="817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2" name="Picture 6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12" y="953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3" name="Picture 6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78" y="935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4" name="Picture 6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18" y="1117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5" name="Picture 6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654" y="1207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6" name="Picture 6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90" y="1116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7" name="Picture 6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926" y="1117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8" name="Picture 6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71" y="1253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59" name="Picture 68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5" y="1253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0" name="Picture 7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63" y="981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1" name="Picture 7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99" y="1388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2" name="Picture 7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153" y="1207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3" name="Picture 7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18" y="1298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4" name="Picture 7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17" y="935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5" name="Picture 7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107" y="1071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6" name="Picture 7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81" y="1389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9967" name="Rectangle 77"/>
              <p:cNvSpPr>
                <a:spLocks noChangeArrowheads="1"/>
              </p:cNvSpPr>
              <p:nvPr/>
            </p:nvSpPr>
            <p:spPr bwMode="auto">
              <a:xfrm>
                <a:off x="2472" y="754"/>
                <a:ext cx="1088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209968" name="Picture 78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62" y="1480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69" name="Picture 7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014" y="1480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70" name="Picture 8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107" y="1343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71" name="Picture 8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198" y="1478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72" name="Picture 8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32" y="1343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73" name="Picture 8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34" y="1071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74" name="Picture 8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243" y="935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75" name="Picture 8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925" y="799"/>
                <a:ext cx="138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9976" name="Text Box 113"/>
            <p:cNvSpPr txBox="1">
              <a:spLocks noChangeArrowheads="1"/>
            </p:cNvSpPr>
            <p:nvPr/>
          </p:nvSpPr>
          <p:spPr bwMode="auto">
            <a:xfrm>
              <a:off x="1564" y="1025"/>
              <a:ext cx="9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2000" dirty="0">
                  <a:solidFill>
                    <a:schemeClr val="accent2"/>
                  </a:solidFill>
                  <a:latin typeface="Comic Sans MS" pitchFamily="66" charset="0"/>
                </a:rPr>
                <a:t>Replication</a:t>
              </a:r>
              <a:endParaRPr lang="en-US" sz="2000" dirty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2339975" y="4148138"/>
            <a:ext cx="1727200" cy="1801812"/>
            <a:chOff x="1474" y="2613"/>
            <a:chExt cx="1088" cy="1135"/>
          </a:xfrm>
        </p:grpSpPr>
        <p:grpSp>
          <p:nvGrpSpPr>
            <p:cNvPr id="5" name="Group 111"/>
            <p:cNvGrpSpPr>
              <a:grpSpLocks/>
            </p:cNvGrpSpPr>
            <p:nvPr/>
          </p:nvGrpSpPr>
          <p:grpSpPr bwMode="auto">
            <a:xfrm>
              <a:off x="1474" y="2796"/>
              <a:ext cx="1088" cy="952"/>
              <a:chOff x="2472" y="1888"/>
              <a:chExt cx="1088" cy="952"/>
            </a:xfrm>
          </p:grpSpPr>
          <p:pic>
            <p:nvPicPr>
              <p:cNvPr id="209979" name="Picture 8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76" y="2087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0" name="Picture 8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12" y="2295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1" name="Picture 8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18" y="2387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2" name="Picture 9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90" y="2477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3" name="Picture 9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71" y="2523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4" name="Picture 9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63" y="2251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5" name="Picture 9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99" y="2658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6" name="Picture 9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296" y="2296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7" name="Picture 9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18" y="2568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8" name="Picture 9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17" y="2250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89" name="Picture 10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61" y="2386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90" name="Picture 1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81" y="2659"/>
                <a:ext cx="12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9991" name="Rectangle 102"/>
              <p:cNvSpPr>
                <a:spLocks noChangeArrowheads="1"/>
              </p:cNvSpPr>
              <p:nvPr/>
            </p:nvSpPr>
            <p:spPr bwMode="auto">
              <a:xfrm>
                <a:off x="2472" y="1888"/>
                <a:ext cx="1088" cy="9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00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209992" name="Picture 10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152" y="1933"/>
                <a:ext cx="318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93" name="Picture 10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744" y="1933"/>
                <a:ext cx="318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94" name="Picture 11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198" y="2504"/>
                <a:ext cx="318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9995" name="Text Box 114"/>
            <p:cNvSpPr txBox="1">
              <a:spLocks noChangeArrowheads="1"/>
            </p:cNvSpPr>
            <p:nvPr/>
          </p:nvSpPr>
          <p:spPr bwMode="auto">
            <a:xfrm>
              <a:off x="1502" y="2613"/>
              <a:ext cx="10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chemeClr val="accent2"/>
                  </a:solidFill>
                  <a:latin typeface="Comic Sans MS" pitchFamily="66" charset="0"/>
                </a:rPr>
                <a:t>Reweight</a:t>
              </a:r>
              <a:endParaRPr lang="en-US" sz="20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209996" name="AutoShape 115"/>
          <p:cNvSpPr>
            <a:spLocks/>
          </p:cNvSpPr>
          <p:nvPr/>
        </p:nvSpPr>
        <p:spPr bwMode="auto">
          <a:xfrm>
            <a:off x="4211638" y="1196975"/>
            <a:ext cx="379412" cy="4824413"/>
          </a:xfrm>
          <a:prstGeom prst="rightBrace">
            <a:avLst>
              <a:gd name="adj1" fmla="val 1059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9997" name="Text Box 116"/>
          <p:cNvSpPr txBox="1">
            <a:spLocks noChangeArrowheads="1"/>
          </p:cNvSpPr>
          <p:nvPr/>
        </p:nvSpPr>
        <p:spPr bwMode="auto">
          <a:xfrm>
            <a:off x="4700588" y="3446463"/>
            <a:ext cx="893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solidFill>
                  <a:schemeClr val="accent2"/>
                </a:solidFill>
                <a:latin typeface="Comic Sans MS" pitchFamily="66" charset="0"/>
              </a:rPr>
              <a:t>Score</a:t>
            </a:r>
          </a:p>
        </p:txBody>
      </p:sp>
      <p:sp>
        <p:nvSpPr>
          <p:cNvPr id="209998" name="Line 118"/>
          <p:cNvSpPr>
            <a:spLocks noChangeShapeType="1"/>
          </p:cNvSpPr>
          <p:nvPr/>
        </p:nvSpPr>
        <p:spPr bwMode="auto">
          <a:xfrm>
            <a:off x="7019925" y="2555875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2000"/>
          </a:p>
        </p:txBody>
      </p:sp>
      <p:sp>
        <p:nvSpPr>
          <p:cNvPr id="209999" name="Line 119"/>
          <p:cNvSpPr>
            <a:spLocks noChangeShapeType="1"/>
          </p:cNvSpPr>
          <p:nvPr/>
        </p:nvSpPr>
        <p:spPr bwMode="auto">
          <a:xfrm flipV="1">
            <a:off x="7308850" y="1909763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2000"/>
          </a:p>
        </p:txBody>
      </p:sp>
      <p:sp>
        <p:nvSpPr>
          <p:cNvPr id="210000" name="Line 120"/>
          <p:cNvSpPr>
            <a:spLocks noChangeShapeType="1"/>
          </p:cNvSpPr>
          <p:nvPr/>
        </p:nvSpPr>
        <p:spPr bwMode="auto">
          <a:xfrm flipH="1">
            <a:off x="6732588" y="2914650"/>
            <a:ext cx="28892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2000"/>
          </a:p>
        </p:txBody>
      </p:sp>
      <p:sp>
        <p:nvSpPr>
          <p:cNvPr id="210001" name="Text Box 121"/>
          <p:cNvSpPr txBox="1">
            <a:spLocks noChangeArrowheads="1"/>
          </p:cNvSpPr>
          <p:nvPr/>
        </p:nvSpPr>
        <p:spPr bwMode="auto">
          <a:xfrm>
            <a:off x="5056106" y="4500563"/>
            <a:ext cx="960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1200">
                <a:solidFill>
                  <a:schemeClr val="accent2"/>
                </a:solidFill>
                <a:latin typeface="Comic Sans MS" pitchFamily="66" charset="0"/>
              </a:rPr>
              <a:t>Smaller</a:t>
            </a:r>
            <a:br>
              <a:rPr lang="pt-BR" sz="1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pt-BR" sz="1200">
                <a:solidFill>
                  <a:schemeClr val="accent2"/>
                </a:solidFill>
                <a:latin typeface="Comic Sans MS" pitchFamily="66" charset="0"/>
              </a:rPr>
              <a:t>Fraud</a:t>
            </a:r>
            <a:br>
              <a:rPr lang="pt-BR" sz="1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pt-BR" sz="1200">
                <a:solidFill>
                  <a:schemeClr val="accent2"/>
                </a:solidFill>
                <a:latin typeface="Comic Sans MS" pitchFamily="66" charset="0"/>
              </a:rPr>
              <a:t>Probability</a:t>
            </a:r>
            <a:endParaRPr lang="en-US" sz="12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10002" name="Text Box 122"/>
          <p:cNvSpPr txBox="1">
            <a:spLocks noChangeArrowheads="1"/>
          </p:cNvSpPr>
          <p:nvPr/>
        </p:nvSpPr>
        <p:spPr bwMode="auto">
          <a:xfrm>
            <a:off x="6999206" y="973138"/>
            <a:ext cx="960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1200">
                <a:solidFill>
                  <a:schemeClr val="accent2"/>
                </a:solidFill>
                <a:latin typeface="Comic Sans MS" pitchFamily="66" charset="0"/>
              </a:rPr>
              <a:t>Greater</a:t>
            </a:r>
            <a:br>
              <a:rPr lang="pt-BR" sz="1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pt-BR" sz="1200">
                <a:solidFill>
                  <a:schemeClr val="accent2"/>
                </a:solidFill>
                <a:latin typeface="Comic Sans MS" pitchFamily="66" charset="0"/>
              </a:rPr>
              <a:t>Fraud</a:t>
            </a:r>
            <a:br>
              <a:rPr lang="pt-BR" sz="1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pt-BR" sz="1200">
                <a:solidFill>
                  <a:schemeClr val="accent2"/>
                </a:solidFill>
                <a:latin typeface="Comic Sans MS" pitchFamily="66" charset="0"/>
              </a:rPr>
              <a:t>Probability</a:t>
            </a:r>
            <a:endParaRPr lang="en-US" sz="12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10003" name="Text Box 123"/>
          <p:cNvSpPr txBox="1">
            <a:spLocks noChangeArrowheads="1"/>
          </p:cNvSpPr>
          <p:nvPr/>
        </p:nvSpPr>
        <p:spPr bwMode="auto">
          <a:xfrm>
            <a:off x="5076825" y="2052638"/>
            <a:ext cx="19736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accent2"/>
                </a:solidFill>
                <a:latin typeface="Comic Sans MS" pitchFamily="66" charset="0"/>
              </a:rPr>
              <a:t>Cut-off point</a:t>
            </a:r>
            <a:br>
              <a:rPr lang="en-US" sz="1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1200">
                <a:solidFill>
                  <a:schemeClr val="accent2"/>
                </a:solidFill>
                <a:latin typeface="Comic Sans MS" pitchFamily="66" charset="0"/>
              </a:rPr>
              <a:t>which minimizes the cost</a:t>
            </a:r>
            <a:br>
              <a:rPr lang="en-US" sz="12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1200">
                <a:solidFill>
                  <a:schemeClr val="accent2"/>
                </a:solidFill>
                <a:latin typeface="Comic Sans MS" pitchFamily="66" charset="0"/>
              </a:rPr>
              <a:t>(moves it to be 50%)</a:t>
            </a:r>
          </a:p>
        </p:txBody>
      </p:sp>
      <p:sp>
        <p:nvSpPr>
          <p:cNvPr id="210005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200" b="1">
                <a:solidFill>
                  <a:schemeClr val="bg1"/>
                </a:solidFill>
                <a:latin typeface="Tahoma" pitchFamily="34" charset="0"/>
              </a:rPr>
              <a:t>Optmizat.</a:t>
            </a:r>
          </a:p>
        </p:txBody>
      </p:sp>
    </p:spTree>
    <p:extLst>
      <p:ext uri="{BB962C8B-B14F-4D97-AF65-F5344CB8AC3E}">
        <p14:creationId xmlns:p14="http://schemas.microsoft.com/office/powerpoint/2010/main" val="24369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7010400" cy="609600"/>
          </a:xfrm>
          <a:noFill/>
        </p:spPr>
        <p:txBody>
          <a:bodyPr/>
          <a:lstStyle/>
          <a:p>
            <a:pPr algn="l" eaLnBrk="1" hangingPunct="1"/>
            <a:r>
              <a:rPr lang="en-GB" sz="2400" dirty="0" smtClean="0">
                <a:latin typeface="Arial" pitchFamily="34" charset="0"/>
              </a:rPr>
              <a:t>Positives and negatives of scoring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472" y="167608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Large volumes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5170009" y="164305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Small volumes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597977" y="2214554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Small-Medium tickets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5154255" y="2176153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Outlier tickets</a:t>
            </a:r>
            <a:endParaRPr lang="en-GB" sz="2000" dirty="0"/>
          </a:p>
        </p:txBody>
      </p:sp>
      <p:sp>
        <p:nvSpPr>
          <p:cNvPr id="11" name="Rectangle 10"/>
          <p:cNvSpPr/>
          <p:nvPr/>
        </p:nvSpPr>
        <p:spPr>
          <a:xfrm>
            <a:off x="571472" y="2786058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Centralised calculated</a:t>
            </a:r>
            <a:endParaRPr lang="en-GB" sz="2000" dirty="0"/>
          </a:p>
        </p:txBody>
      </p:sp>
      <p:sp>
        <p:nvSpPr>
          <p:cNvPr id="12" name="Rectangle 11"/>
          <p:cNvSpPr/>
          <p:nvPr/>
        </p:nvSpPr>
        <p:spPr>
          <a:xfrm>
            <a:off x="5170009" y="278605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Network based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472" y="3357562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Little personal contact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5170009" y="3357562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Heavy personal contact</a:t>
            </a:r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3880782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Number culture</a:t>
            </a:r>
            <a:endParaRPr lang="en-GB" sz="2000" dirty="0"/>
          </a:p>
        </p:txBody>
      </p:sp>
      <p:sp>
        <p:nvSpPr>
          <p:cNvPr id="16" name="Rectangle 15"/>
          <p:cNvSpPr/>
          <p:nvPr/>
        </p:nvSpPr>
        <p:spPr>
          <a:xfrm>
            <a:off x="5154255" y="3880782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Hierarchy culture</a:t>
            </a:r>
            <a:endParaRPr lang="en-GB" sz="2000" dirty="0"/>
          </a:p>
        </p:txBody>
      </p:sp>
      <p:sp>
        <p:nvSpPr>
          <p:cNvPr id="17" name="Rectangle 16"/>
          <p:cNvSpPr/>
          <p:nvPr/>
        </p:nvSpPr>
        <p:spPr>
          <a:xfrm>
            <a:off x="597977" y="4419249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Small-Medium tickets</a:t>
            </a:r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571472" y="4990753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Credit central to </a:t>
            </a:r>
            <a:br>
              <a:rPr lang="en-GB" sz="2000" dirty="0" smtClean="0"/>
            </a:br>
            <a:r>
              <a:rPr lang="en-GB" sz="2000" dirty="0" smtClean="0"/>
              <a:t>organisation</a:t>
            </a:r>
            <a:endParaRPr lang="en-GB" sz="2000" dirty="0"/>
          </a:p>
        </p:txBody>
      </p:sp>
      <p:sp>
        <p:nvSpPr>
          <p:cNvPr id="20" name="Rectangle 19"/>
          <p:cNvSpPr/>
          <p:nvPr/>
        </p:nvSpPr>
        <p:spPr>
          <a:xfrm>
            <a:off x="5154255" y="4414316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Lending mystiques</a:t>
            </a:r>
            <a:endParaRPr lang="en-GB" sz="2000" dirty="0"/>
          </a:p>
        </p:txBody>
      </p:sp>
      <p:sp>
        <p:nvSpPr>
          <p:cNvPr id="21" name="Rectangle 20"/>
          <p:cNvSpPr/>
          <p:nvPr/>
        </p:nvSpPr>
        <p:spPr>
          <a:xfrm>
            <a:off x="571472" y="5848009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√ Free of prejudices</a:t>
            </a:r>
            <a:endParaRPr lang="en-GB" sz="2000" dirty="0"/>
          </a:p>
        </p:txBody>
      </p:sp>
      <p:sp>
        <p:nvSpPr>
          <p:cNvPr id="22" name="Rectangle 21"/>
          <p:cNvSpPr/>
          <p:nvPr/>
        </p:nvSpPr>
        <p:spPr>
          <a:xfrm>
            <a:off x="5154255" y="4944185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 Cultural factors</a:t>
            </a:r>
            <a:endParaRPr lang="en-GB" sz="2000" dirty="0"/>
          </a:p>
        </p:txBody>
      </p:sp>
      <p:sp>
        <p:nvSpPr>
          <p:cNvPr id="24578" name="AutoShape 2" descr="https://encrypted-tbn2.gstatic.com/images?q=tbn:ANd9GcRcKEhLdRkZNn02QLtpXw_jnEXoafITm_YwpgQspcW60d9WdrxIHmOsm0wX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29C02-2E14-4BB1-97F4-CF4C096D0D28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Results Graph – Cost Sensitive.</a:t>
            </a:r>
          </a:p>
        </p:txBody>
      </p:sp>
      <p:pic>
        <p:nvPicPr>
          <p:cNvPr id="21197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643063"/>
            <a:ext cx="90011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9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400" b="1">
                <a:solidFill>
                  <a:schemeClr val="bg1"/>
                </a:solidFill>
                <a:latin typeface="Tahoma" pitchFamily="34" charset="0"/>
              </a:rPr>
              <a:t>Results</a:t>
            </a:r>
          </a:p>
        </p:txBody>
      </p:sp>
      <p:sp>
        <p:nvSpPr>
          <p:cNvPr id="211981" name="Oval 13"/>
          <p:cNvSpPr>
            <a:spLocks noChangeArrowheads="1"/>
          </p:cNvSpPr>
          <p:nvPr/>
        </p:nvSpPr>
        <p:spPr bwMode="auto">
          <a:xfrm>
            <a:off x="977900" y="4305300"/>
            <a:ext cx="1562100" cy="1016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CB0FD-2EF5-4228-832D-1DAF8C1659BC}" type="slidenum">
              <a:rPr lang="es-ES_tradnl" sz="1000"/>
              <a:pPr/>
              <a:t>21</a:t>
            </a:fld>
            <a:endParaRPr lang="es-ES_tradnl" sz="1000"/>
          </a:p>
        </p:txBody>
      </p:sp>
      <p:pic>
        <p:nvPicPr>
          <p:cNvPr id="21709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675" y="3544888"/>
            <a:ext cx="57372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2" name="Rectangle 7"/>
          <p:cNvSpPr>
            <a:spLocks noChangeArrowheads="1"/>
          </p:cNvSpPr>
          <p:nvPr/>
        </p:nvSpPr>
        <p:spPr bwMode="auto">
          <a:xfrm>
            <a:off x="153988" y="171450"/>
            <a:ext cx="1150937" cy="6477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pt-BR" sz="1000" b="1">
                <a:solidFill>
                  <a:schemeClr val="bg1"/>
                </a:solidFill>
                <a:latin typeface="Tahoma" pitchFamily="34" charset="0"/>
              </a:rPr>
              <a:t>Results</a:t>
            </a:r>
          </a:p>
        </p:txBody>
      </p:sp>
      <p:pic>
        <p:nvPicPr>
          <p:cNvPr id="2170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2738" y="919163"/>
            <a:ext cx="5748337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4" name="Text Box 6"/>
          <p:cNvSpPr txBox="1">
            <a:spLocks noChangeArrowheads="1"/>
          </p:cNvSpPr>
          <p:nvPr/>
        </p:nvSpPr>
        <p:spPr bwMode="auto">
          <a:xfrm rot="16200000">
            <a:off x="1785552" y="2155924"/>
            <a:ext cx="16882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400">
                <a:solidFill>
                  <a:schemeClr val="tx1"/>
                </a:solidFill>
              </a:rPr>
              <a:t>PLAIN TRAINING</a:t>
            </a: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 rot="16200000">
            <a:off x="1822065" y="4746724"/>
            <a:ext cx="16882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400">
                <a:solidFill>
                  <a:schemeClr val="tx1"/>
                </a:solidFill>
              </a:rPr>
              <a:t>COST SENSITIVE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2100" y="2119313"/>
            <a:ext cx="5626100" cy="3735387"/>
            <a:chOff x="24" y="1223"/>
            <a:chExt cx="3544" cy="2353"/>
          </a:xfrm>
        </p:grpSpPr>
        <p:sp>
          <p:nvSpPr>
            <p:cNvPr id="217096" name="Oval 8"/>
            <p:cNvSpPr>
              <a:spLocks noChangeArrowheads="1"/>
            </p:cNvSpPr>
            <p:nvPr/>
          </p:nvSpPr>
          <p:spPr bwMode="auto">
            <a:xfrm>
              <a:off x="1728" y="3216"/>
              <a:ext cx="920" cy="36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217098" name="Text Box 10"/>
            <p:cNvSpPr txBox="1">
              <a:spLocks noChangeArrowheads="1"/>
            </p:cNvSpPr>
            <p:nvPr/>
          </p:nvSpPr>
          <p:spPr bwMode="auto">
            <a:xfrm>
              <a:off x="24" y="1223"/>
              <a:ext cx="1334" cy="168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400"/>
                <a:t>Both DT and AIS</a:t>
              </a:r>
              <a:br>
                <a:rPr lang="en-GB" sz="1400"/>
              </a:br>
              <a:r>
                <a:rPr lang="en-GB" sz="1400"/>
                <a:t>are rule based</a:t>
              </a:r>
              <a:br>
                <a:rPr lang="en-GB" sz="1400"/>
              </a:br>
              <a:r>
                <a:rPr lang="en-GB" sz="1400"/>
                <a:t>methods, is it</a:t>
              </a:r>
              <a:br>
                <a:rPr lang="en-GB" sz="1400"/>
              </a:br>
              <a:r>
                <a:rPr lang="en-GB" sz="1400"/>
                <a:t>coincidence to be</a:t>
              </a:r>
              <a:br>
                <a:rPr lang="en-GB" sz="1400"/>
              </a:br>
              <a:r>
                <a:rPr lang="en-GB" sz="1400"/>
                <a:t>better for fraud?</a:t>
              </a:r>
              <a:br>
                <a:rPr lang="en-GB" sz="1400"/>
              </a:br>
              <a:r>
                <a:rPr lang="en-GB" sz="1400"/>
                <a:t>No, fraud is not</a:t>
              </a:r>
              <a:br>
                <a:rPr lang="en-GB" sz="1400"/>
              </a:br>
              <a:r>
                <a:rPr lang="en-GB" sz="1400"/>
                <a:t>human behaviour</a:t>
              </a:r>
              <a:br>
                <a:rPr lang="en-GB" sz="1400"/>
              </a:br>
              <a:r>
                <a:rPr lang="en-GB" sz="1400"/>
                <a:t>but humans playing</a:t>
              </a:r>
              <a:br>
                <a:rPr lang="en-GB" sz="1400"/>
              </a:br>
              <a:r>
                <a:rPr lang="en-GB" sz="1400"/>
                <a:t>around to beat the</a:t>
              </a:r>
              <a:br>
                <a:rPr lang="en-GB" sz="1400"/>
              </a:br>
              <a:r>
                <a:rPr lang="en-GB" sz="1400"/>
                <a:t>system!!! So, it </a:t>
              </a:r>
              <a:br>
                <a:rPr lang="en-GB" sz="1400"/>
              </a:br>
              <a:r>
                <a:rPr lang="en-GB" sz="1400"/>
                <a:t>can be mapped by </a:t>
              </a:r>
              <a:br>
                <a:rPr lang="en-GB" sz="1400"/>
              </a:br>
              <a:r>
                <a:rPr lang="en-GB" sz="1400"/>
                <a:t>rules.</a:t>
              </a: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1384" y="3024"/>
              <a:ext cx="392" cy="3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17103" name="Oval 15"/>
            <p:cNvSpPr>
              <a:spLocks noChangeArrowheads="1"/>
            </p:cNvSpPr>
            <p:nvPr/>
          </p:nvSpPr>
          <p:spPr bwMode="auto">
            <a:xfrm>
              <a:off x="2408" y="1560"/>
              <a:ext cx="1160" cy="416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217104" name="Line 16"/>
            <p:cNvSpPr>
              <a:spLocks noChangeShapeType="1"/>
            </p:cNvSpPr>
            <p:nvPr/>
          </p:nvSpPr>
          <p:spPr bwMode="auto">
            <a:xfrm flipV="1">
              <a:off x="1376" y="1776"/>
              <a:ext cx="1024" cy="1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58900" y="204788"/>
            <a:ext cx="75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Results Graph</a:t>
            </a:r>
          </a:p>
        </p:txBody>
      </p:sp>
    </p:spTree>
    <p:extLst>
      <p:ext uri="{BB962C8B-B14F-4D97-AF65-F5344CB8AC3E}">
        <p14:creationId xmlns:p14="http://schemas.microsoft.com/office/powerpoint/2010/main" val="8619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620616"/>
            <a:ext cx="7995527" cy="1752600"/>
          </a:xfrm>
        </p:spPr>
        <p:txBody>
          <a:bodyPr/>
          <a:lstStyle/>
          <a:p>
            <a:pPr eaLnBrk="1" hangingPunct="1"/>
            <a:endParaRPr lang="es-ES" sz="2800" dirty="0" smtClean="0">
              <a:latin typeface="Arial" pitchFamily="34" charset="0"/>
            </a:endParaRPr>
          </a:p>
          <a:p>
            <a:pPr eaLnBrk="1" hangingPunct="1"/>
            <a:r>
              <a:rPr lang="es-ES" sz="2800" dirty="0" smtClean="0"/>
              <a:t>Sesión 2 - </a:t>
            </a:r>
            <a:r>
              <a:rPr lang="es-ES" sz="2800" dirty="0"/>
              <a:t>Analítica para individuos - Crédito y Fraude</a:t>
            </a:r>
            <a:endParaRPr lang="es-ES" sz="2800" dirty="0" smtClean="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547664" y="5857875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Madrid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5066"/>
            <a:ext cx="7772400" cy="1143000"/>
          </a:xfrm>
        </p:spPr>
        <p:txBody>
          <a:bodyPr/>
          <a:lstStyle/>
          <a:p>
            <a:pPr eaLnBrk="1" hangingPunct="1"/>
            <a:r>
              <a:rPr lang="es-ES" sz="4800" smtClean="0">
                <a:solidFill>
                  <a:srgbClr val="CC9B00"/>
                </a:solidFill>
                <a:latin typeface="Arial" pitchFamily="34" charset="0"/>
              </a:rPr>
              <a:t>Financial Analytics</a:t>
            </a:r>
          </a:p>
        </p:txBody>
      </p: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250825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Manoel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> Fernando Alonso </a:t>
            </a:r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Gadi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/>
            </a:r>
            <a:b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</a:b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Associate</a:t>
            </a:r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Professor</a:t>
            </a:r>
            <a:endParaRPr lang="es-ES" sz="1600" b="1" dirty="0" smtClean="0">
              <a:solidFill>
                <a:srgbClr val="CC9B00"/>
              </a:solidFill>
              <a:latin typeface="Arial" pitchFamily="34" charset="0"/>
            </a:endParaRPr>
          </a:p>
          <a:p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  <a:hlinkClick r:id="rId2"/>
              </a:rPr>
              <a:t>manoelgadi@campusciff.net</a:t>
            </a:r>
            <a:endParaRPr lang="es-ES" sz="1600" b="1" dirty="0">
              <a:solidFill>
                <a:srgbClr val="CC9B00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Pág</a:t>
            </a:r>
          </a:p>
          <a:p>
            <a:pPr>
              <a:defRPr/>
            </a:pPr>
            <a:fld id="{78D4FDA3-8E72-4C42-AB90-173CC8298F3E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 lo que hemos aprendido</a:t>
            </a:r>
            <a:r>
              <a:rPr kumimoji="0" lang="es-ES" sz="2400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hablemos de:</a:t>
            </a:r>
            <a:endParaRPr kumimoji="0" lang="es-ES" sz="2400" b="0" i="0" u="none" strike="noStrike" kern="0" cap="none" spc="0" normalizeH="0" baseline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84" y="-66580240"/>
            <a:ext cx="4572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00" dirty="0" smtClean="0"/>
              <a:t> Generalized Linear Model Regression Results                  </a:t>
            </a:r>
          </a:p>
          <a:p>
            <a:r>
              <a:rPr lang="en-GB" sz="300" dirty="0" smtClean="0"/>
              <a:t>==============================================================================</a:t>
            </a:r>
          </a:p>
          <a:p>
            <a:r>
              <a:rPr lang="en-GB" sz="300" dirty="0" smtClean="0"/>
              <a:t>Dep. Variable:              </a:t>
            </a:r>
            <a:r>
              <a:rPr lang="en-GB" sz="300" dirty="0" err="1" smtClean="0"/>
              <a:t>ob_target</a:t>
            </a:r>
            <a:r>
              <a:rPr lang="en-GB" sz="300" dirty="0" smtClean="0"/>
              <a:t>   No. Observations:                  593</a:t>
            </a:r>
          </a:p>
          <a:p>
            <a:r>
              <a:rPr lang="it-IT" sz="300" dirty="0" smtClean="0"/>
              <a:t>Model:                            GLM   Df Residuals:                      514</a:t>
            </a:r>
          </a:p>
          <a:p>
            <a:r>
              <a:rPr lang="en-GB" sz="300" dirty="0" smtClean="0"/>
              <a:t>Model Family:                Binomial   </a:t>
            </a:r>
            <a:r>
              <a:rPr lang="en-GB" sz="300" dirty="0" err="1" smtClean="0"/>
              <a:t>Df</a:t>
            </a:r>
            <a:r>
              <a:rPr lang="en-GB" sz="300" dirty="0" smtClean="0"/>
              <a:t> Model:                           78</a:t>
            </a:r>
          </a:p>
          <a:p>
            <a:r>
              <a:rPr lang="en-GB" sz="300" dirty="0" smtClean="0"/>
              <a:t>Link Function:                  </a:t>
            </a:r>
            <a:r>
              <a:rPr lang="en-GB" sz="300" dirty="0" err="1" smtClean="0"/>
              <a:t>logit</a:t>
            </a:r>
            <a:r>
              <a:rPr lang="en-GB" sz="300" dirty="0" smtClean="0"/>
              <a:t>   Scale:                             1.0</a:t>
            </a:r>
          </a:p>
          <a:p>
            <a:r>
              <a:rPr lang="en-GB" sz="300" dirty="0" smtClean="0"/>
              <a:t>Method:                          IRLS   Log-Likelihood:                -155.12</a:t>
            </a:r>
          </a:p>
          <a:p>
            <a:r>
              <a:rPr lang="en-GB" sz="300" dirty="0" smtClean="0"/>
              <a:t>Date:                Fri, 10 Oct 2014   Deviance:                       310.24</a:t>
            </a:r>
          </a:p>
          <a:p>
            <a:r>
              <a:rPr lang="en-GB" sz="300" dirty="0" smtClean="0"/>
              <a:t>Time:                        17:11:43   Pearson chi2:                     726.</a:t>
            </a:r>
          </a:p>
          <a:p>
            <a:r>
              <a:rPr lang="en-GB" sz="300" dirty="0" smtClean="0"/>
              <a:t>No. Iterations:                    26                                         </a:t>
            </a:r>
          </a:p>
          <a:p>
            <a:r>
              <a:rPr lang="en-GB" sz="300" dirty="0" smtClean="0"/>
              <a:t>==============================================================================</a:t>
            </a:r>
          </a:p>
          <a:p>
            <a:r>
              <a:rPr lang="en-GB" sz="300" dirty="0" smtClean="0"/>
              <a:t>                 </a:t>
            </a:r>
            <a:r>
              <a:rPr lang="en-GB" sz="300" dirty="0" err="1" smtClean="0"/>
              <a:t>coef</a:t>
            </a:r>
            <a:r>
              <a:rPr lang="en-GB" sz="300" dirty="0" smtClean="0"/>
              <a:t>    std err          t      P&gt;|t|      [95.0% Conf. Int.]</a:t>
            </a:r>
          </a:p>
          <a:p>
            <a:r>
              <a:rPr lang="en-GB" sz="300" dirty="0" smtClean="0"/>
              <a:t>------------------------------------------------------------------------------</a:t>
            </a:r>
          </a:p>
          <a:p>
            <a:r>
              <a:rPr lang="en-GB" sz="300" dirty="0" smtClean="0"/>
              <a:t>if_var_81     -0.0965      0.150     -0.643      0.520        -0.390     0.197</a:t>
            </a:r>
          </a:p>
          <a:p>
            <a:r>
              <a:rPr lang="en-GB" sz="300" dirty="0" smtClean="0"/>
              <a:t>if_var_80   -4.19e+06   6.29e+06     -0.667      0.505     -1.65e+07  8.13e+06</a:t>
            </a:r>
          </a:p>
          <a:p>
            <a:r>
              <a:rPr lang="en-GB" sz="300" dirty="0" smtClean="0"/>
              <a:t>ib_var_21      0.3136      0.976      0.321      0.748        -1.598     2.226</a:t>
            </a:r>
          </a:p>
          <a:p>
            <a:r>
              <a:rPr lang="en-GB" sz="300" dirty="0" smtClean="0"/>
              <a:t>ib_var_20      0.0080      1.454      0.006      0.996        -2.842     2.858</a:t>
            </a:r>
          </a:p>
          <a:p>
            <a:r>
              <a:rPr lang="en-GB" sz="300" dirty="0" smtClean="0"/>
              <a:t>ico_var_51     0.3043      0.215      1.413      0.158        -0.118     0.727</a:t>
            </a:r>
          </a:p>
          <a:p>
            <a:r>
              <a:rPr lang="en-GB" sz="300" dirty="0" smtClean="0"/>
              <a:t>ico_var_50     0.2798      0.332      0.843      0.399        -0.371     0.931</a:t>
            </a:r>
          </a:p>
          <a:p>
            <a:r>
              <a:rPr lang="en-GB" sz="300" dirty="0" smtClean="0"/>
              <a:t>ico_var_53    -0.7005      0.307     -2.282      0.022        -1.302    -0.099</a:t>
            </a:r>
          </a:p>
          <a:p>
            <a:r>
              <a:rPr lang="en-GB" sz="300" dirty="0" smtClean="0"/>
              <a:t>ico_var_52     0.2085      0.206      1.014      0.310        -0.194     0.611</a:t>
            </a:r>
          </a:p>
          <a:p>
            <a:r>
              <a:rPr lang="en-GB" sz="300" dirty="0" smtClean="0"/>
              <a:t>ico_var_55    -0.2220      0.305     -0.727      0.467        -0.820     0.376</a:t>
            </a:r>
          </a:p>
          <a:p>
            <a:r>
              <a:rPr lang="en-GB" sz="300" dirty="0" smtClean="0"/>
              <a:t>ico_var_54    -0.2241      0.218     -1.027      0.304        -0.652     0.204</a:t>
            </a:r>
          </a:p>
          <a:p>
            <a:r>
              <a:rPr lang="en-GB" sz="300" dirty="0" smtClean="0"/>
              <a:t>ico_var_57     0.0680      0.221      0.308      0.758        -0.365     0.501</a:t>
            </a:r>
          </a:p>
          <a:p>
            <a:r>
              <a:rPr lang="en-GB" sz="300" dirty="0" smtClean="0"/>
              <a:t>ico_var_56     0.5072      0.250      2.032      0.042         0.018     0.996</a:t>
            </a:r>
          </a:p>
          <a:p>
            <a:r>
              <a:rPr lang="en-GB" sz="300" dirty="0" smtClean="0"/>
              <a:t>ico_var_59     0.0630      0.268      0.235      0.814        -0.463     0.589</a:t>
            </a:r>
          </a:p>
          <a:p>
            <a:r>
              <a:rPr lang="en-GB" sz="300" dirty="0" smtClean="0"/>
              <a:t>ico_var_58    -0.0561      0.244     -0.230      0.818        -0.535     0.423</a:t>
            </a:r>
          </a:p>
          <a:p>
            <a:r>
              <a:rPr lang="en-GB" sz="300" dirty="0" smtClean="0"/>
              <a:t>ico_var_25     0.2703      0.341      0.792      0.428        -0.399     0.939</a:t>
            </a:r>
          </a:p>
          <a:p>
            <a:r>
              <a:rPr lang="en-GB" sz="300" dirty="0" smtClean="0"/>
              <a:t>ico_var_26     0.3858      0.356      1.083      0.279        -0.313     1.084</a:t>
            </a:r>
          </a:p>
          <a:p>
            <a:r>
              <a:rPr lang="en-GB" sz="300" dirty="0" smtClean="0"/>
              <a:t>ico_var_27     0.9745      0.371      2.627      0.009         0.247     1.702</a:t>
            </a:r>
          </a:p>
          <a:p>
            <a:r>
              <a:rPr lang="en-GB" sz="300" dirty="0" smtClean="0"/>
              <a:t>ico_var_28     0.1577      0.331      0.476      0.634        -0.492     0.807</a:t>
            </a:r>
          </a:p>
          <a:p>
            <a:r>
              <a:rPr lang="en-GB" sz="300" dirty="0" smtClean="0"/>
              <a:t>ico_var_29    -0.6224      0.324     -1.921      0.055        -1.257     0.013</a:t>
            </a:r>
          </a:p>
          <a:p>
            <a:r>
              <a:rPr lang="en-GB" sz="300" dirty="0" smtClean="0"/>
              <a:t>ico_var_64     0.1559      0.324      0.481      0.631        -0.480     0.791</a:t>
            </a:r>
          </a:p>
          <a:p>
            <a:r>
              <a:rPr lang="en-GB" sz="300" dirty="0" smtClean="0"/>
              <a:t>if_var_65     -0.0057      0.025     -0.232      0.816        -0.054     0.043</a:t>
            </a:r>
          </a:p>
          <a:p>
            <a:r>
              <a:rPr lang="en-GB" sz="300" dirty="0" smtClean="0"/>
              <a:t>ico_var_60     0.2065      0.268      0.772      0.440        -0.318     0.731</a:t>
            </a:r>
          </a:p>
          <a:p>
            <a:r>
              <a:rPr lang="en-GB" sz="300" dirty="0" smtClean="0"/>
              <a:t>ico_var_61    -0.1859      0.301     -0.617      0.537        -0.776     0.404</a:t>
            </a:r>
          </a:p>
          <a:p>
            <a:r>
              <a:rPr lang="en-GB" sz="300" dirty="0" smtClean="0"/>
              <a:t>ico_var_62    -0.2433      0.204     -1.191      0.234        -0.644     0.157</a:t>
            </a:r>
          </a:p>
          <a:p>
            <a:r>
              <a:rPr lang="en-GB" sz="300" dirty="0" smtClean="0"/>
              <a:t>ico_var_63     0.0180      0.226      0.080      0.937        -0.424     0.460</a:t>
            </a:r>
          </a:p>
          <a:p>
            <a:r>
              <a:rPr lang="en-GB" sz="300" dirty="0" smtClean="0"/>
              <a:t>ib_var_6       0.0857      0.385      0.222      0.824        -0.670     0.841</a:t>
            </a:r>
          </a:p>
          <a:p>
            <a:r>
              <a:rPr lang="en-GB" sz="300" dirty="0" smtClean="0"/>
              <a:t>ib_var_7       1.5941      1.246      1.279      0.201        -0.848     4.037</a:t>
            </a:r>
          </a:p>
          <a:p>
            <a:r>
              <a:rPr lang="en-GB" sz="300" dirty="0" smtClean="0"/>
              <a:t>ib_var_4      -0.0688      0.466     -0.148      0.883        -0.982     0.844</a:t>
            </a:r>
          </a:p>
          <a:p>
            <a:r>
              <a:rPr lang="en-GB" sz="300" dirty="0" smtClean="0"/>
              <a:t>ib_var_9      -0.0006      0.001     -0.800      0.424        -0.002     0.001</a:t>
            </a:r>
          </a:p>
          <a:p>
            <a:r>
              <a:rPr lang="en-GB" sz="300" dirty="0" smtClean="0"/>
              <a:t>ib_var_2      -0.0068      0.503     -0.013      0.989        -0.993     0.979</a:t>
            </a:r>
          </a:p>
          <a:p>
            <a:r>
              <a:rPr lang="en-GB" sz="300" dirty="0" smtClean="0"/>
              <a:t>if_var_67     -0.0180      0.034     -0.534      0.593        -0.084     0.048</a:t>
            </a:r>
          </a:p>
          <a:p>
            <a:r>
              <a:rPr lang="en-GB" sz="300" dirty="0" smtClean="0"/>
              <a:t>ib_var_1      -0.9487      1.061     -0.894      0.371        -3.029     1.132</a:t>
            </a:r>
          </a:p>
          <a:p>
            <a:r>
              <a:rPr lang="pt-BR" sz="300" dirty="0" smtClean="0"/>
              <a:t>if_var_66      0.3556   5215.921   6.82e-05      1.000     -1.02e+04  1.02e+04</a:t>
            </a:r>
          </a:p>
          <a:p>
            <a:r>
              <a:rPr lang="en-GB" sz="300" dirty="0" smtClean="0"/>
              <a:t>icn_var_23    -0.1955      0.181     -1.077      0.281        -0.551     0.160</a:t>
            </a:r>
          </a:p>
          <a:p>
            <a:r>
              <a:rPr lang="en-GB" sz="300" dirty="0" smtClean="0"/>
              <a:t>icn_var_22    -0.2774      0.277     -1.002      0.316        -0.820     0.265</a:t>
            </a:r>
          </a:p>
          <a:p>
            <a:r>
              <a:rPr lang="en-GB" sz="300" dirty="0" smtClean="0"/>
              <a:t>ib_var_8      25.6578    1.3e+05      0.000      1.000     -2.55e+05  </a:t>
            </a:r>
            <a:r>
              <a:rPr lang="en-GB" sz="300" dirty="0" err="1" smtClean="0"/>
              <a:t>2.55e+05</a:t>
            </a:r>
            <a:endParaRPr lang="en-GB" sz="300" dirty="0" smtClean="0"/>
          </a:p>
          <a:p>
            <a:r>
              <a:rPr lang="en-GB" sz="300" dirty="0" smtClean="0"/>
              <a:t>icn_var_24     0.3971      0.262      1.516      0.130        -0.116     0.911</a:t>
            </a:r>
          </a:p>
          <a:p>
            <a:r>
              <a:rPr lang="en-GB" sz="300" dirty="0" smtClean="0"/>
              <a:t>ib_var_5      -2.0353      0.894     -2.276      0.023        -3.788    -0.283</a:t>
            </a:r>
          </a:p>
          <a:p>
            <a:r>
              <a:rPr lang="en-GB" sz="300" dirty="0" smtClean="0"/>
              <a:t>ib_var_3       0.7080      1.455      0.487      0.626        -2.143     3.559</a:t>
            </a:r>
          </a:p>
          <a:p>
            <a:r>
              <a:rPr lang="en-GB" sz="300" dirty="0" smtClean="0"/>
              <a:t>ico_var_37 -1.252e+05   1.83e+05     -0.684      0.494     -4.84e+05  2.33e+05</a:t>
            </a:r>
          </a:p>
          <a:p>
            <a:r>
              <a:rPr lang="en-GB" sz="300" dirty="0" smtClean="0"/>
              <a:t>ico_var_36    -0.0975      0.046     -2.129      0.033        -0.187    -0.008</a:t>
            </a:r>
          </a:p>
          <a:p>
            <a:r>
              <a:rPr lang="en-GB" sz="300" dirty="0" smtClean="0"/>
              <a:t>ico_var_35    -0.0077      0.029     -0.261      0.794        -0.065     0.050</a:t>
            </a:r>
          </a:p>
          <a:p>
            <a:r>
              <a:rPr lang="en-GB" sz="300" dirty="0" smtClean="0"/>
              <a:t>ico_var_34    -0.0258      0.049     -0.526      0.599        -0.122     0.070</a:t>
            </a:r>
          </a:p>
          <a:p>
            <a:r>
              <a:rPr lang="en-GB" sz="300" dirty="0" smtClean="0"/>
              <a:t>ico_var_33     0.0064      0.059      0.108      0.914        -0.110     0.122</a:t>
            </a:r>
          </a:p>
          <a:p>
            <a:r>
              <a:rPr lang="en-GB" sz="300" dirty="0" smtClean="0"/>
              <a:t>ico_var_32    -0.2348      0.310     -0.756      0.450        -0.843     0.374</a:t>
            </a:r>
          </a:p>
          <a:p>
            <a:r>
              <a:rPr lang="en-GB" sz="300" dirty="0" smtClean="0"/>
              <a:t>ico_var_31    -0.2394      0.261     -0.918      0.358        -0.750     0.272</a:t>
            </a:r>
          </a:p>
          <a:p>
            <a:r>
              <a:rPr lang="en-GB" sz="300" dirty="0" smtClean="0"/>
              <a:t>ico_var_30     0.4566      0.323      1.414      0.157        -0.176     1.090</a:t>
            </a:r>
          </a:p>
          <a:p>
            <a:r>
              <a:rPr lang="en-GB" sz="300" dirty="0" smtClean="0"/>
              <a:t>if_var_69   -2.05e-05   2.52e-05     -0.813      0.416     -6.99e-05  2.89e-05</a:t>
            </a:r>
          </a:p>
          <a:p>
            <a:r>
              <a:rPr lang="en-GB" sz="300" dirty="0" smtClean="0"/>
              <a:t>if_var_68      0.0002   6.85e-05      2.724      0.006      5.23e-05     0.000</a:t>
            </a:r>
          </a:p>
          <a:p>
            <a:r>
              <a:rPr lang="en-GB" sz="300" dirty="0" smtClean="0"/>
              <a:t>ico_var_39 -1.252e+05   1.83e+05     -0.684      0.494     -4.84e+05  2.33e+05</a:t>
            </a:r>
          </a:p>
          <a:p>
            <a:r>
              <a:rPr lang="en-GB" sz="300" dirty="0" smtClean="0"/>
              <a:t>ico_var_38 -1.252e+05   1.83e+05     -0.684      0.494     -4.84e+05  2.33e+05</a:t>
            </a:r>
          </a:p>
          <a:p>
            <a:r>
              <a:rPr lang="en-GB" sz="300" dirty="0" smtClean="0"/>
              <a:t>ib_var_18      0.1319      0.887      0.149      0.882        -1.606     1.870</a:t>
            </a:r>
          </a:p>
          <a:p>
            <a:r>
              <a:rPr lang="en-GB" sz="300" dirty="0" smtClean="0"/>
              <a:t>ib_var_19     -1.7831      0.901     -1.979      0.048        -3.549    -0.018</a:t>
            </a:r>
          </a:p>
          <a:p>
            <a:r>
              <a:rPr lang="en-GB" sz="300" dirty="0" smtClean="0"/>
              <a:t>ib_var_14      1.4699      0.838      1.754      0.079        -0.172     3.112</a:t>
            </a:r>
          </a:p>
          <a:p>
            <a:r>
              <a:rPr lang="en-GB" sz="300" dirty="0" smtClean="0"/>
              <a:t>ib_var_15     -0.0340      1.144     -0.030      0.976        -2.277     2.209</a:t>
            </a:r>
          </a:p>
          <a:p>
            <a:r>
              <a:rPr lang="en-GB" sz="300" dirty="0" smtClean="0"/>
              <a:t>ib_var_16      0.7681      1.186      0.648      0.517        -1.557     3.093</a:t>
            </a:r>
          </a:p>
          <a:p>
            <a:r>
              <a:rPr lang="en-GB" sz="300" dirty="0" smtClean="0"/>
              <a:t>ib_var_17     -0.3055      0.827     -0.369      0.712        -1.927     1.316</a:t>
            </a:r>
          </a:p>
          <a:p>
            <a:r>
              <a:rPr lang="pt-BR" sz="300" dirty="0" smtClean="0"/>
              <a:t>ib_var_10    -25.6468   5.87e+05  -4.37e-05      1.000     -1.15e+06  1.15e+06</a:t>
            </a:r>
          </a:p>
          <a:p>
            <a:r>
              <a:rPr lang="en-GB" sz="300" dirty="0" smtClean="0"/>
              <a:t>ib_var_11    -25.0367    1.3e+05     -0.000      1.000     -2.55e+05  </a:t>
            </a:r>
            <a:r>
              <a:rPr lang="en-GB" sz="300" dirty="0" err="1" smtClean="0"/>
              <a:t>2.55e+05</a:t>
            </a:r>
            <a:endParaRPr lang="en-GB" sz="300" dirty="0" smtClean="0"/>
          </a:p>
          <a:p>
            <a:r>
              <a:rPr lang="pt-BR" sz="300" dirty="0" smtClean="0"/>
              <a:t>ib_var_12    -37.8555   5.22e+05  -7.26e-05      1.000     -1.02e+06  1.02e+06</a:t>
            </a:r>
          </a:p>
          <a:p>
            <a:r>
              <a:rPr lang="en-GB" sz="300" dirty="0" smtClean="0"/>
              <a:t>ib_var_13      0.5777      0.731      0.790      0.429        -0.855     2.010</a:t>
            </a:r>
          </a:p>
          <a:p>
            <a:r>
              <a:rPr lang="en-GB" sz="300" dirty="0" smtClean="0"/>
              <a:t>if_var_76     -0.0325      0.062     -0.523      0.601        -0.155     0.089</a:t>
            </a:r>
          </a:p>
          <a:p>
            <a:r>
              <a:rPr lang="en-GB" sz="300" dirty="0" smtClean="0"/>
              <a:t>if_var_77   3.755e+06   5.49e+06      0.684      0.494        -7e+06  1.45e+07</a:t>
            </a:r>
          </a:p>
          <a:p>
            <a:r>
              <a:rPr lang="en-GB" sz="300" dirty="0" smtClean="0"/>
              <a:t>if_var_74     -0.2214      0.173     -1.278      0.201        -0.561     0.118</a:t>
            </a:r>
          </a:p>
          <a:p>
            <a:r>
              <a:rPr lang="en-GB" sz="300" dirty="0" smtClean="0"/>
              <a:t>if_var_75      0.0167      0.069      0.244      0.807        -0.118     0.151</a:t>
            </a:r>
          </a:p>
          <a:p>
            <a:r>
              <a:rPr lang="en-GB" sz="300" dirty="0" smtClean="0"/>
              <a:t>if_var_72      0.0331      0.096      0.344      0.731        -0.156     0.222</a:t>
            </a:r>
          </a:p>
          <a:p>
            <a:r>
              <a:rPr lang="en-GB" sz="300" dirty="0" smtClean="0"/>
              <a:t>if_var_73      0.0288      0.018      1.582      0.114        -0.007     0.065</a:t>
            </a:r>
          </a:p>
          <a:p>
            <a:r>
              <a:rPr lang="en-GB" sz="300" dirty="0" smtClean="0"/>
              <a:t>if_var_70      0.1340      0.102      1.316      0.188        -0.066     0.334</a:t>
            </a:r>
          </a:p>
          <a:p>
            <a:r>
              <a:rPr lang="en-GB" sz="300" dirty="0" smtClean="0"/>
              <a:t>if_var_71     -0.0780      0.105     -0.747      0.455        -0.283     0.127</a:t>
            </a:r>
          </a:p>
          <a:p>
            <a:r>
              <a:rPr lang="en-GB" sz="300" dirty="0" smtClean="0"/>
              <a:t>if_var_78     -0.0129      0.029     -0.451      0.652        -0.069     0.043</a:t>
            </a:r>
          </a:p>
          <a:p>
            <a:r>
              <a:rPr lang="en-GB" sz="300" dirty="0" smtClean="0"/>
              <a:t>if_var_79      0.0001   5.88e-05      2.444      0.015      2.85e-05     0.000</a:t>
            </a:r>
          </a:p>
          <a:p>
            <a:r>
              <a:rPr lang="en-GB" sz="300" dirty="0" smtClean="0"/>
              <a:t>ico_var_42 -1.252e+05   1.83e+05     -0.684      0.494     -4.84e+05  2.33e+05</a:t>
            </a:r>
          </a:p>
          <a:p>
            <a:r>
              <a:rPr lang="en-GB" sz="300" dirty="0" smtClean="0"/>
              <a:t>ico_var_43  1.397e+05    2.1e+05      0.667      0.505     -2.71e+05   5.5e+05</a:t>
            </a:r>
          </a:p>
          <a:p>
            <a:r>
              <a:rPr lang="en-GB" sz="300" dirty="0" smtClean="0"/>
              <a:t>ico_var_40 -1.252e+05   1.83e+05     -0.684      0.494     -4.84e+05  2.33e+05</a:t>
            </a:r>
          </a:p>
          <a:p>
            <a:r>
              <a:rPr lang="en-GB" sz="300" dirty="0" smtClean="0"/>
              <a:t>ico_var_41 -1.252e+05   1.83e+05     -0.684      0.494     -4.84e+05  2.33e+05</a:t>
            </a:r>
          </a:p>
          <a:p>
            <a:r>
              <a:rPr lang="en-GB" sz="300" dirty="0" smtClean="0"/>
              <a:t>ico_var_46  1.397e+05    2.1e+05      0.667      0.505     -2.71e+05   5.5e+05</a:t>
            </a:r>
          </a:p>
          <a:p>
            <a:r>
              <a:rPr lang="en-GB" sz="300" dirty="0" smtClean="0"/>
              <a:t>ico_var_47  1.397e+05    2.1e+05      0.667      0.505     -2.71e+05   5.5e+05</a:t>
            </a:r>
          </a:p>
          <a:p>
            <a:r>
              <a:rPr lang="en-GB" sz="300" dirty="0" smtClean="0"/>
              <a:t>ico_var_44  1.397e+05    2.1e+05      0.667      0.505     -2.71e+05   5.5e+05</a:t>
            </a:r>
          </a:p>
          <a:p>
            <a:r>
              <a:rPr lang="en-GB" sz="300" dirty="0" smtClean="0"/>
              <a:t>ico_var_45  1.397e+05    2.1e+05      0.667      0.505     -2.71e+05   5.5e+05</a:t>
            </a:r>
          </a:p>
          <a:p>
            <a:r>
              <a:rPr lang="en-GB" sz="300" dirty="0" smtClean="0"/>
              <a:t>ico_var_48  1.397e+05    2.1e+05      0.667      0.505     -2.71e+05   5.5e+05</a:t>
            </a:r>
          </a:p>
          <a:p>
            <a:r>
              <a:rPr lang="en-GB" sz="300" dirty="0" smtClean="0"/>
              <a:t>ico_var_49    -0.0611      0.308     -0.198      0.843        -0.666     0.543</a:t>
            </a:r>
          </a:p>
          <a:p>
            <a:r>
              <a:rPr lang="en-GB" sz="300" dirty="0" smtClean="0"/>
              <a:t>==============================================================================</a:t>
            </a:r>
            <a:endParaRPr lang="en-GB" sz="300" dirty="0"/>
          </a:p>
        </p:txBody>
      </p:sp>
      <p:pic>
        <p:nvPicPr>
          <p:cNvPr id="1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84687" y="1628800"/>
            <a:ext cx="16962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“pseudo”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baseline="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945420" y="1628800"/>
            <a:ext cx="73289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KS2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5579569" y="1611672"/>
            <a:ext cx="7312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Gini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3347652" y="1611671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vs.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4875829" y="1599183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vs.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1584687" y="2708919"/>
            <a:ext cx="13292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Precisión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3288026" y="2708919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vs.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4211224" y="2708919"/>
            <a:ext cx="13292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Robustez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584727" y="3806167"/>
            <a:ext cx="968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Lineal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700709" y="3809589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vs.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290145" y="3802630"/>
            <a:ext cx="13452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Logístico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4782832" y="3795997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vs.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5372268" y="3789038"/>
            <a:ext cx="24400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Árbol de Decisión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1058339" y="1621121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1061387" y="2708918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1078093" y="3809589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1645601" y="5703639"/>
            <a:ext cx="16353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Correlación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1620939" y="4762966"/>
            <a:ext cx="456567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Muestra de training/test 70% - 30%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1043608" y="4764944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1043608" y="5703639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92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Pág</a:t>
            </a:r>
          </a:p>
          <a:p>
            <a:pPr>
              <a:defRPr/>
            </a:pPr>
            <a:fld id="{78D4FDA3-8E72-4C42-AB90-173CC8298F3E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 lo que hemos aprendido</a:t>
            </a:r>
            <a:r>
              <a:rPr kumimoji="0" lang="es-ES" sz="2400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hablemos de:</a:t>
            </a:r>
            <a:endParaRPr kumimoji="0" lang="es-ES" sz="2400" b="0" i="0" u="none" strike="noStrike" kern="0" cap="none" spc="0" normalizeH="0" baseline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84" y="-66580240"/>
            <a:ext cx="4572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00" dirty="0" smtClean="0"/>
              <a:t> Generalized Linear Model Regression Results                  </a:t>
            </a:r>
          </a:p>
          <a:p>
            <a:r>
              <a:rPr lang="en-GB" sz="300" dirty="0" smtClean="0"/>
              <a:t>==============================================================================</a:t>
            </a:r>
          </a:p>
          <a:p>
            <a:r>
              <a:rPr lang="en-GB" sz="300" dirty="0" smtClean="0"/>
              <a:t>Dep. Variable:              </a:t>
            </a:r>
            <a:r>
              <a:rPr lang="en-GB" sz="300" dirty="0" err="1" smtClean="0"/>
              <a:t>ob_target</a:t>
            </a:r>
            <a:r>
              <a:rPr lang="en-GB" sz="300" dirty="0" smtClean="0"/>
              <a:t>   No. Observations:                  593</a:t>
            </a:r>
          </a:p>
          <a:p>
            <a:r>
              <a:rPr lang="it-IT" sz="300" dirty="0" smtClean="0"/>
              <a:t>Model:                            GLM   Df Residuals:                      514</a:t>
            </a:r>
          </a:p>
          <a:p>
            <a:r>
              <a:rPr lang="en-GB" sz="300" dirty="0" smtClean="0"/>
              <a:t>Model Family:                Binomial   </a:t>
            </a:r>
            <a:r>
              <a:rPr lang="en-GB" sz="300" dirty="0" err="1" smtClean="0"/>
              <a:t>Df</a:t>
            </a:r>
            <a:r>
              <a:rPr lang="en-GB" sz="300" dirty="0" smtClean="0"/>
              <a:t> Model:                           78</a:t>
            </a:r>
          </a:p>
          <a:p>
            <a:r>
              <a:rPr lang="en-GB" sz="300" dirty="0" smtClean="0"/>
              <a:t>Link Function:                  </a:t>
            </a:r>
            <a:r>
              <a:rPr lang="en-GB" sz="300" dirty="0" err="1" smtClean="0"/>
              <a:t>logit</a:t>
            </a:r>
            <a:r>
              <a:rPr lang="en-GB" sz="300" dirty="0" smtClean="0"/>
              <a:t>   Scale:                             1.0</a:t>
            </a:r>
          </a:p>
          <a:p>
            <a:r>
              <a:rPr lang="en-GB" sz="300" dirty="0" smtClean="0"/>
              <a:t>Method:                          IRLS   Log-Likelihood:                -155.12</a:t>
            </a:r>
          </a:p>
          <a:p>
            <a:r>
              <a:rPr lang="en-GB" sz="300" dirty="0" smtClean="0"/>
              <a:t>Date:                Fri, 10 Oct 2014   Deviance:                       310.24</a:t>
            </a:r>
          </a:p>
          <a:p>
            <a:r>
              <a:rPr lang="en-GB" sz="300" dirty="0" smtClean="0"/>
              <a:t>Time:                        17:11:43   Pearson chi2:                     726.</a:t>
            </a:r>
          </a:p>
          <a:p>
            <a:r>
              <a:rPr lang="en-GB" sz="300" dirty="0" smtClean="0"/>
              <a:t>No. Iterations:                    26                                         </a:t>
            </a:r>
          </a:p>
          <a:p>
            <a:r>
              <a:rPr lang="en-GB" sz="300" dirty="0" smtClean="0"/>
              <a:t>==============================================================================</a:t>
            </a:r>
          </a:p>
          <a:p>
            <a:r>
              <a:rPr lang="en-GB" sz="300" dirty="0" smtClean="0"/>
              <a:t>                 </a:t>
            </a:r>
            <a:r>
              <a:rPr lang="en-GB" sz="300" dirty="0" err="1" smtClean="0"/>
              <a:t>coef</a:t>
            </a:r>
            <a:r>
              <a:rPr lang="en-GB" sz="300" dirty="0" smtClean="0"/>
              <a:t>    std err          t      P&gt;|t|      [95.0% Conf. Int.]</a:t>
            </a:r>
          </a:p>
          <a:p>
            <a:r>
              <a:rPr lang="en-GB" sz="300" dirty="0" smtClean="0"/>
              <a:t>------------------------------------------------------------------------------</a:t>
            </a:r>
          </a:p>
          <a:p>
            <a:r>
              <a:rPr lang="en-GB" sz="300" dirty="0" smtClean="0"/>
              <a:t>if_var_81     -0.0965      0.150     -0.643      0.520        -0.390     0.197</a:t>
            </a:r>
          </a:p>
          <a:p>
            <a:r>
              <a:rPr lang="en-GB" sz="300" dirty="0" smtClean="0"/>
              <a:t>if_var_80   -4.19e+06   6.29e+06     -0.667      0.505     -1.65e+07  8.13e+06</a:t>
            </a:r>
          </a:p>
          <a:p>
            <a:r>
              <a:rPr lang="en-GB" sz="300" dirty="0" smtClean="0"/>
              <a:t>ib_var_21      0.3136      0.976      0.321      0.748        -1.598     2.226</a:t>
            </a:r>
          </a:p>
          <a:p>
            <a:r>
              <a:rPr lang="en-GB" sz="300" dirty="0" smtClean="0"/>
              <a:t>ib_var_20      0.0080      1.454      0.006      0.996        -2.842     2.858</a:t>
            </a:r>
          </a:p>
          <a:p>
            <a:r>
              <a:rPr lang="en-GB" sz="300" dirty="0" smtClean="0"/>
              <a:t>ico_var_51     0.3043      0.215      1.413      0.158        -0.118     0.727</a:t>
            </a:r>
          </a:p>
          <a:p>
            <a:r>
              <a:rPr lang="en-GB" sz="300" dirty="0" smtClean="0"/>
              <a:t>ico_var_50     0.2798      0.332      0.843      0.399        -0.371     0.931</a:t>
            </a:r>
          </a:p>
          <a:p>
            <a:r>
              <a:rPr lang="en-GB" sz="300" dirty="0" smtClean="0"/>
              <a:t>ico_var_53    -0.7005      0.307     -2.282      0.022        -1.302    -0.099</a:t>
            </a:r>
          </a:p>
          <a:p>
            <a:r>
              <a:rPr lang="en-GB" sz="300" dirty="0" smtClean="0"/>
              <a:t>ico_var_52     0.2085      0.206      1.014      0.310        -0.194     0.611</a:t>
            </a:r>
          </a:p>
          <a:p>
            <a:r>
              <a:rPr lang="en-GB" sz="300" dirty="0" smtClean="0"/>
              <a:t>ico_var_55    -0.2220      0.305     -0.727      0.467        -0.820     0.376</a:t>
            </a:r>
          </a:p>
          <a:p>
            <a:r>
              <a:rPr lang="en-GB" sz="300" dirty="0" smtClean="0"/>
              <a:t>ico_var_54    -0.2241      0.218     -1.027      0.304        -0.652     0.204</a:t>
            </a:r>
          </a:p>
          <a:p>
            <a:r>
              <a:rPr lang="en-GB" sz="300" dirty="0" smtClean="0"/>
              <a:t>ico_var_57     0.0680      0.221      0.308      0.758        -0.365     0.501</a:t>
            </a:r>
          </a:p>
          <a:p>
            <a:r>
              <a:rPr lang="en-GB" sz="300" dirty="0" smtClean="0"/>
              <a:t>ico_var_56     0.5072      0.250      2.032      0.042         0.018     0.996</a:t>
            </a:r>
          </a:p>
          <a:p>
            <a:r>
              <a:rPr lang="en-GB" sz="300" dirty="0" smtClean="0"/>
              <a:t>ico_var_59     0.0630      0.268      0.235      0.814        -0.463     0.589</a:t>
            </a:r>
          </a:p>
          <a:p>
            <a:r>
              <a:rPr lang="en-GB" sz="300" dirty="0" smtClean="0"/>
              <a:t>ico_var_58    -0.0561      0.244     -0.230      0.818        -0.535     0.423</a:t>
            </a:r>
          </a:p>
          <a:p>
            <a:r>
              <a:rPr lang="en-GB" sz="300" dirty="0" smtClean="0"/>
              <a:t>ico_var_25     0.2703      0.341      0.792      0.428        -0.399     0.939</a:t>
            </a:r>
          </a:p>
          <a:p>
            <a:r>
              <a:rPr lang="en-GB" sz="300" dirty="0" smtClean="0"/>
              <a:t>ico_var_26     0.3858      0.356      1.083      0.279        -0.313     1.084</a:t>
            </a:r>
          </a:p>
          <a:p>
            <a:r>
              <a:rPr lang="en-GB" sz="300" dirty="0" smtClean="0"/>
              <a:t>ico_var_27     0.9745      0.371      2.627      0.009         0.247     1.702</a:t>
            </a:r>
          </a:p>
          <a:p>
            <a:r>
              <a:rPr lang="en-GB" sz="300" dirty="0" smtClean="0"/>
              <a:t>ico_var_28     0.1577      0.331      0.476      0.634        -0.492     0.807</a:t>
            </a:r>
          </a:p>
          <a:p>
            <a:r>
              <a:rPr lang="en-GB" sz="300" dirty="0" smtClean="0"/>
              <a:t>ico_var_29    -0.6224      0.324     -1.921      0.055        -1.257     0.013</a:t>
            </a:r>
          </a:p>
          <a:p>
            <a:r>
              <a:rPr lang="en-GB" sz="300" dirty="0" smtClean="0"/>
              <a:t>ico_var_64     0.1559      0.324      0.481      0.631        -0.480     0.791</a:t>
            </a:r>
          </a:p>
          <a:p>
            <a:r>
              <a:rPr lang="en-GB" sz="300" dirty="0" smtClean="0"/>
              <a:t>if_var_65     -0.0057      0.025     -0.232      0.816        -0.054     0.043</a:t>
            </a:r>
          </a:p>
          <a:p>
            <a:r>
              <a:rPr lang="en-GB" sz="300" dirty="0" smtClean="0"/>
              <a:t>ico_var_60     0.2065      0.268      0.772      0.440        -0.318     0.731</a:t>
            </a:r>
          </a:p>
          <a:p>
            <a:r>
              <a:rPr lang="en-GB" sz="300" dirty="0" smtClean="0"/>
              <a:t>ico_var_61    -0.1859      0.301     -0.617      0.537        -0.776     0.404</a:t>
            </a:r>
          </a:p>
          <a:p>
            <a:r>
              <a:rPr lang="en-GB" sz="300" dirty="0" smtClean="0"/>
              <a:t>ico_var_62    -0.2433      0.204     -1.191      0.234        -0.644     0.157</a:t>
            </a:r>
          </a:p>
          <a:p>
            <a:r>
              <a:rPr lang="en-GB" sz="300" dirty="0" smtClean="0"/>
              <a:t>ico_var_63     0.0180      0.226      0.080      0.937        -0.424     0.460</a:t>
            </a:r>
          </a:p>
          <a:p>
            <a:r>
              <a:rPr lang="en-GB" sz="300" dirty="0" smtClean="0"/>
              <a:t>ib_var_6       0.0857      0.385      0.222      0.824        -0.670     0.841</a:t>
            </a:r>
          </a:p>
          <a:p>
            <a:r>
              <a:rPr lang="en-GB" sz="300" dirty="0" smtClean="0"/>
              <a:t>ib_var_7       1.5941      1.246      1.279      0.201        -0.848     4.037</a:t>
            </a:r>
          </a:p>
          <a:p>
            <a:r>
              <a:rPr lang="en-GB" sz="300" dirty="0" smtClean="0"/>
              <a:t>ib_var_4      -0.0688      0.466     -0.148      0.883        -0.982     0.844</a:t>
            </a:r>
          </a:p>
          <a:p>
            <a:r>
              <a:rPr lang="en-GB" sz="300" dirty="0" smtClean="0"/>
              <a:t>ib_var_9      -0.0006      0.001     -0.800      0.424        -0.002     0.001</a:t>
            </a:r>
          </a:p>
          <a:p>
            <a:r>
              <a:rPr lang="en-GB" sz="300" dirty="0" smtClean="0"/>
              <a:t>ib_var_2      -0.0068      0.503     -0.013      0.989        -0.993     0.979</a:t>
            </a:r>
          </a:p>
          <a:p>
            <a:r>
              <a:rPr lang="en-GB" sz="300" dirty="0" smtClean="0"/>
              <a:t>if_var_67     -0.0180      0.034     -0.534      0.593        -0.084     0.048</a:t>
            </a:r>
          </a:p>
          <a:p>
            <a:r>
              <a:rPr lang="en-GB" sz="300" dirty="0" smtClean="0"/>
              <a:t>ib_var_1      -0.9487      1.061     -0.894      0.371        -3.029     1.132</a:t>
            </a:r>
          </a:p>
          <a:p>
            <a:r>
              <a:rPr lang="pt-BR" sz="300" dirty="0" smtClean="0"/>
              <a:t>if_var_66      0.3556   5215.921   6.82e-05      1.000     -1.02e+04  1.02e+04</a:t>
            </a:r>
          </a:p>
          <a:p>
            <a:r>
              <a:rPr lang="en-GB" sz="300" dirty="0" smtClean="0"/>
              <a:t>icn_var_23    -0.1955      0.181     -1.077      0.281        -0.551     0.160</a:t>
            </a:r>
          </a:p>
          <a:p>
            <a:r>
              <a:rPr lang="en-GB" sz="300" dirty="0" smtClean="0"/>
              <a:t>icn_var_22    -0.2774      0.277     -1.002      0.316        -0.820     0.265</a:t>
            </a:r>
          </a:p>
          <a:p>
            <a:r>
              <a:rPr lang="en-GB" sz="300" dirty="0" smtClean="0"/>
              <a:t>ib_var_8      25.6578    1.3e+05      0.000      1.000     -2.55e+05  </a:t>
            </a:r>
            <a:r>
              <a:rPr lang="en-GB" sz="300" dirty="0" err="1" smtClean="0"/>
              <a:t>2.55e+05</a:t>
            </a:r>
            <a:endParaRPr lang="en-GB" sz="300" dirty="0" smtClean="0"/>
          </a:p>
          <a:p>
            <a:r>
              <a:rPr lang="en-GB" sz="300" dirty="0" smtClean="0"/>
              <a:t>icn_var_24     0.3971      0.262      1.516      0.130        -0.116     0.911</a:t>
            </a:r>
          </a:p>
          <a:p>
            <a:r>
              <a:rPr lang="en-GB" sz="300" dirty="0" smtClean="0"/>
              <a:t>ib_var_5      -2.0353      0.894     -2.276      0.023        -3.788    -0.283</a:t>
            </a:r>
          </a:p>
          <a:p>
            <a:r>
              <a:rPr lang="en-GB" sz="300" dirty="0" smtClean="0"/>
              <a:t>ib_var_3       0.7080      1.455      0.487      0.626        -2.143     3.559</a:t>
            </a:r>
          </a:p>
          <a:p>
            <a:r>
              <a:rPr lang="en-GB" sz="300" dirty="0" smtClean="0"/>
              <a:t>ico_var_37 -1.252e+05   1.83e+05     -0.684      0.494     -4.84e+05  2.33e+05</a:t>
            </a:r>
          </a:p>
          <a:p>
            <a:r>
              <a:rPr lang="en-GB" sz="300" dirty="0" smtClean="0"/>
              <a:t>ico_var_36    -0.0975      0.046     -2.129      0.033        -0.187    -0.008</a:t>
            </a:r>
          </a:p>
          <a:p>
            <a:r>
              <a:rPr lang="en-GB" sz="300" dirty="0" smtClean="0"/>
              <a:t>ico_var_35    -0.0077      0.029     -0.261      0.794        -0.065     0.050</a:t>
            </a:r>
          </a:p>
          <a:p>
            <a:r>
              <a:rPr lang="en-GB" sz="300" dirty="0" smtClean="0"/>
              <a:t>ico_var_34    -0.0258      0.049     -0.526      0.599        -0.122     0.070</a:t>
            </a:r>
          </a:p>
          <a:p>
            <a:r>
              <a:rPr lang="en-GB" sz="300" dirty="0" smtClean="0"/>
              <a:t>ico_var_33     0.0064      0.059      0.108      0.914        -0.110     0.122</a:t>
            </a:r>
          </a:p>
          <a:p>
            <a:r>
              <a:rPr lang="en-GB" sz="300" dirty="0" smtClean="0"/>
              <a:t>ico_var_32    -0.2348      0.310     -0.756      0.450        -0.843     0.374</a:t>
            </a:r>
          </a:p>
          <a:p>
            <a:r>
              <a:rPr lang="en-GB" sz="300" dirty="0" smtClean="0"/>
              <a:t>ico_var_31    -0.2394      0.261     -0.918      0.358        -0.750     0.272</a:t>
            </a:r>
          </a:p>
          <a:p>
            <a:r>
              <a:rPr lang="en-GB" sz="300" dirty="0" smtClean="0"/>
              <a:t>ico_var_30     0.4566      0.323      1.414      0.157        -0.176     1.090</a:t>
            </a:r>
          </a:p>
          <a:p>
            <a:r>
              <a:rPr lang="en-GB" sz="300" dirty="0" smtClean="0"/>
              <a:t>if_var_69   -2.05e-05   2.52e-05     -0.813      0.416     -6.99e-05  2.89e-05</a:t>
            </a:r>
          </a:p>
          <a:p>
            <a:r>
              <a:rPr lang="en-GB" sz="300" dirty="0" smtClean="0"/>
              <a:t>if_var_68      0.0002   6.85e-05      2.724      0.006      5.23e-05     0.000</a:t>
            </a:r>
          </a:p>
          <a:p>
            <a:r>
              <a:rPr lang="en-GB" sz="300" dirty="0" smtClean="0"/>
              <a:t>ico_var_39 -1.252e+05   1.83e+05     -0.684      0.494     -4.84e+05  2.33e+05</a:t>
            </a:r>
          </a:p>
          <a:p>
            <a:r>
              <a:rPr lang="en-GB" sz="300" dirty="0" smtClean="0"/>
              <a:t>ico_var_38 -1.252e+05   1.83e+05     -0.684      0.494     -4.84e+05  2.33e+05</a:t>
            </a:r>
          </a:p>
          <a:p>
            <a:r>
              <a:rPr lang="en-GB" sz="300" dirty="0" smtClean="0"/>
              <a:t>ib_var_18      0.1319      0.887      0.149      0.882        -1.606     1.870</a:t>
            </a:r>
          </a:p>
          <a:p>
            <a:r>
              <a:rPr lang="en-GB" sz="300" dirty="0" smtClean="0"/>
              <a:t>ib_var_19     -1.7831      0.901     -1.979      0.048        -3.549    -0.018</a:t>
            </a:r>
          </a:p>
          <a:p>
            <a:r>
              <a:rPr lang="en-GB" sz="300" dirty="0" smtClean="0"/>
              <a:t>ib_var_14      1.4699      0.838      1.754      0.079        -0.172     3.112</a:t>
            </a:r>
          </a:p>
          <a:p>
            <a:r>
              <a:rPr lang="en-GB" sz="300" dirty="0" smtClean="0"/>
              <a:t>ib_var_15     -0.0340      1.144     -0.030      0.976        -2.277     2.209</a:t>
            </a:r>
          </a:p>
          <a:p>
            <a:r>
              <a:rPr lang="en-GB" sz="300" dirty="0" smtClean="0"/>
              <a:t>ib_var_16      0.7681      1.186      0.648      0.517        -1.557     3.093</a:t>
            </a:r>
          </a:p>
          <a:p>
            <a:r>
              <a:rPr lang="en-GB" sz="300" dirty="0" smtClean="0"/>
              <a:t>ib_var_17     -0.3055      0.827     -0.369      0.712        -1.927     1.316</a:t>
            </a:r>
          </a:p>
          <a:p>
            <a:r>
              <a:rPr lang="pt-BR" sz="300" dirty="0" smtClean="0"/>
              <a:t>ib_var_10    -25.6468   5.87e+05  -4.37e-05      1.000     -1.15e+06  1.15e+06</a:t>
            </a:r>
          </a:p>
          <a:p>
            <a:r>
              <a:rPr lang="en-GB" sz="300" dirty="0" smtClean="0"/>
              <a:t>ib_var_11    -25.0367    1.3e+05     -0.000      1.000     -2.55e+05  </a:t>
            </a:r>
            <a:r>
              <a:rPr lang="en-GB" sz="300" dirty="0" err="1" smtClean="0"/>
              <a:t>2.55e+05</a:t>
            </a:r>
            <a:endParaRPr lang="en-GB" sz="300" dirty="0" smtClean="0"/>
          </a:p>
          <a:p>
            <a:r>
              <a:rPr lang="pt-BR" sz="300" dirty="0" smtClean="0"/>
              <a:t>ib_var_12    -37.8555   5.22e+05  -7.26e-05      1.000     -1.02e+06  1.02e+06</a:t>
            </a:r>
          </a:p>
          <a:p>
            <a:r>
              <a:rPr lang="en-GB" sz="300" dirty="0" smtClean="0"/>
              <a:t>ib_var_13      0.5777      0.731      0.790      0.429        -0.855     2.010</a:t>
            </a:r>
          </a:p>
          <a:p>
            <a:r>
              <a:rPr lang="en-GB" sz="300" dirty="0" smtClean="0"/>
              <a:t>if_var_76     -0.0325      0.062     -0.523      0.601        -0.155     0.089</a:t>
            </a:r>
          </a:p>
          <a:p>
            <a:r>
              <a:rPr lang="en-GB" sz="300" dirty="0" smtClean="0"/>
              <a:t>if_var_77   3.755e+06   5.49e+06      0.684      0.494        -7e+06  1.45e+07</a:t>
            </a:r>
          </a:p>
          <a:p>
            <a:r>
              <a:rPr lang="en-GB" sz="300" dirty="0" smtClean="0"/>
              <a:t>if_var_74     -0.2214      0.173     -1.278      0.201        -0.561     0.118</a:t>
            </a:r>
          </a:p>
          <a:p>
            <a:r>
              <a:rPr lang="en-GB" sz="300" dirty="0" smtClean="0"/>
              <a:t>if_var_75      0.0167      0.069      0.244      0.807        -0.118     0.151</a:t>
            </a:r>
          </a:p>
          <a:p>
            <a:r>
              <a:rPr lang="en-GB" sz="300" dirty="0" smtClean="0"/>
              <a:t>if_var_72      0.0331      0.096      0.344      0.731        -0.156     0.222</a:t>
            </a:r>
          </a:p>
          <a:p>
            <a:r>
              <a:rPr lang="en-GB" sz="300" dirty="0" smtClean="0"/>
              <a:t>if_var_73      0.0288      0.018      1.582      0.114        -0.007     0.065</a:t>
            </a:r>
          </a:p>
          <a:p>
            <a:r>
              <a:rPr lang="en-GB" sz="300" dirty="0" smtClean="0"/>
              <a:t>if_var_70      0.1340      0.102      1.316      0.188        -0.066     0.334</a:t>
            </a:r>
          </a:p>
          <a:p>
            <a:r>
              <a:rPr lang="en-GB" sz="300" dirty="0" smtClean="0"/>
              <a:t>if_var_71     -0.0780      0.105     -0.747      0.455        -0.283     0.127</a:t>
            </a:r>
          </a:p>
          <a:p>
            <a:r>
              <a:rPr lang="en-GB" sz="300" dirty="0" smtClean="0"/>
              <a:t>if_var_78     -0.0129      0.029     -0.451      0.652        -0.069     0.043</a:t>
            </a:r>
          </a:p>
          <a:p>
            <a:r>
              <a:rPr lang="en-GB" sz="300" dirty="0" smtClean="0"/>
              <a:t>if_var_79      0.0001   5.88e-05      2.444      0.015      2.85e-05     0.000</a:t>
            </a:r>
          </a:p>
          <a:p>
            <a:r>
              <a:rPr lang="en-GB" sz="300" dirty="0" smtClean="0"/>
              <a:t>ico_var_42 -1.252e+05   1.83e+05     -0.684      0.494     -4.84e+05  2.33e+05</a:t>
            </a:r>
          </a:p>
          <a:p>
            <a:r>
              <a:rPr lang="en-GB" sz="300" dirty="0" smtClean="0"/>
              <a:t>ico_var_43  1.397e+05    2.1e+05      0.667      0.505     -2.71e+05   5.5e+05</a:t>
            </a:r>
          </a:p>
          <a:p>
            <a:r>
              <a:rPr lang="en-GB" sz="300" dirty="0" smtClean="0"/>
              <a:t>ico_var_40 -1.252e+05   1.83e+05     -0.684      0.494     -4.84e+05  2.33e+05</a:t>
            </a:r>
          </a:p>
          <a:p>
            <a:r>
              <a:rPr lang="en-GB" sz="300" dirty="0" smtClean="0"/>
              <a:t>ico_var_41 -1.252e+05   1.83e+05     -0.684      0.494     -4.84e+05  2.33e+05</a:t>
            </a:r>
          </a:p>
          <a:p>
            <a:r>
              <a:rPr lang="en-GB" sz="300" dirty="0" smtClean="0"/>
              <a:t>ico_var_46  1.397e+05    2.1e+05      0.667      0.505     -2.71e+05   5.5e+05</a:t>
            </a:r>
          </a:p>
          <a:p>
            <a:r>
              <a:rPr lang="en-GB" sz="300" dirty="0" smtClean="0"/>
              <a:t>ico_var_47  1.397e+05    2.1e+05      0.667      0.505     -2.71e+05   5.5e+05</a:t>
            </a:r>
          </a:p>
          <a:p>
            <a:r>
              <a:rPr lang="en-GB" sz="300" dirty="0" smtClean="0"/>
              <a:t>ico_var_44  1.397e+05    2.1e+05      0.667      0.505     -2.71e+05   5.5e+05</a:t>
            </a:r>
          </a:p>
          <a:p>
            <a:r>
              <a:rPr lang="en-GB" sz="300" dirty="0" smtClean="0"/>
              <a:t>ico_var_45  1.397e+05    2.1e+05      0.667      0.505     -2.71e+05   5.5e+05</a:t>
            </a:r>
          </a:p>
          <a:p>
            <a:r>
              <a:rPr lang="en-GB" sz="300" dirty="0" smtClean="0"/>
              <a:t>ico_var_48  1.397e+05    2.1e+05      0.667      0.505     -2.71e+05   5.5e+05</a:t>
            </a:r>
          </a:p>
          <a:p>
            <a:r>
              <a:rPr lang="en-GB" sz="300" dirty="0" smtClean="0"/>
              <a:t>ico_var_49    -0.0611      0.308     -0.198      0.843        -0.666     0.543</a:t>
            </a:r>
          </a:p>
          <a:p>
            <a:r>
              <a:rPr lang="en-GB" sz="300" dirty="0" smtClean="0"/>
              <a:t>==============================================================================</a:t>
            </a:r>
            <a:endParaRPr lang="en-GB" sz="300" dirty="0"/>
          </a:p>
        </p:txBody>
      </p:sp>
      <p:pic>
        <p:nvPicPr>
          <p:cNvPr id="1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584687" y="1412777"/>
            <a:ext cx="20441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Categorización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1571365" y="2351471"/>
            <a:ext cx="363112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Selección de Características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1087117" y="1412776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1087117" y="2351471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1571365" y="3290165"/>
            <a:ext cx="505939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Métodos Alternativos: </a:t>
            </a:r>
            <a:b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Comentaremos la próxima clase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087117" y="3290165"/>
            <a:ext cx="3385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8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kern="0" dirty="0" smtClean="0">
                <a:latin typeface="Arial" pitchFamily="34" charset="0"/>
              </a:rPr>
              <a:t>Let’s play with the code: </a:t>
            </a:r>
            <a:r>
              <a:rPr lang="en-GB" kern="0" dirty="0">
                <a:latin typeface="Arial" pitchFamily="34" charset="0"/>
              </a:rPr>
              <a:t>CIFF_MBD_FA_s02.ipynb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158" y="1357298"/>
            <a:ext cx="4000528" cy="3357586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84626"/>
            <a:ext cx="6547646" cy="506959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1560" y="6482657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dl.dropboxusercontent.com/u/28535341/CIFF_MBD_FA_s02.html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35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7010400" cy="609600"/>
          </a:xfrm>
          <a:noFill/>
        </p:spPr>
        <p:txBody>
          <a:bodyPr/>
          <a:lstStyle/>
          <a:p>
            <a:pPr algn="l" eaLnBrk="1" hangingPunct="1"/>
            <a:r>
              <a:rPr lang="en-GB" sz="2400" dirty="0" smtClean="0">
                <a:latin typeface="Arial" pitchFamily="34" charset="0"/>
              </a:rPr>
              <a:t>The wok of fraud detection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373" y="1500174"/>
            <a:ext cx="865948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86058"/>
            <a:ext cx="3857652" cy="25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What our bosses expect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479586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kern="0" dirty="0" smtClean="0">
                <a:latin typeface="Arial" pitchFamily="34" charset="0"/>
              </a:rPr>
              <a:t>HYBRID APPROACH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714480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1643042" y="5572140"/>
            <a:ext cx="6429420" cy="42862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SOPHISTICATION</a:t>
            </a:r>
            <a:endParaRPr lang="en-GB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-504861" y="3352800"/>
            <a:ext cx="3867176" cy="42862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  <a:endParaRPr lang="en-GB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0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Manolo-Image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09691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84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Model shapes – more outlier detection oriented,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that is dividing population in smaller groups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7158" y="2000240"/>
            <a:ext cx="4000528" cy="3357586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857620" y="5715016"/>
            <a:ext cx="514353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ps. Neural Networks also play a big role in fraud detection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SAS and others provide Social Network Analysis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Fraud Detection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572560" cy="400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5857892"/>
            <a:ext cx="8715468" cy="80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The detection, confirmation and investigation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579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0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kern="0" dirty="0" smtClean="0">
                <a:latin typeface="Arial" pitchFamily="34" charset="0"/>
              </a:rPr>
              <a:t>Counter-Fraud cycle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285720" y="1500174"/>
            <a:ext cx="8678863" cy="5016500"/>
            <a:chOff x="319" y="1248"/>
            <a:chExt cx="5467" cy="3160"/>
          </a:xfrm>
        </p:grpSpPr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2220" y="1248"/>
              <a:ext cx="1768" cy="1000"/>
            </a:xfrm>
            <a:prstGeom prst="ellipse">
              <a:avLst/>
            </a:prstGeom>
            <a:solidFill>
              <a:srgbClr val="00CC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4140" y="2256"/>
              <a:ext cx="1646" cy="1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319" y="2208"/>
              <a:ext cx="1653" cy="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220" y="3408"/>
              <a:ext cx="1768" cy="1000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rc 7"/>
            <p:cNvSpPr>
              <a:spLocks/>
            </p:cNvSpPr>
            <p:nvPr/>
          </p:nvSpPr>
          <p:spPr bwMode="auto">
            <a:xfrm>
              <a:off x="3992" y="1726"/>
              <a:ext cx="1008" cy="5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21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0" y="0"/>
                  </a:moveTo>
                  <a:cubicBezTo>
                    <a:pt x="11942" y="11"/>
                    <a:pt x="21600" y="9678"/>
                    <a:pt x="21600" y="21600"/>
                  </a:cubicBezTo>
                </a:path>
                <a:path w="21600" h="21600" stroke="0" extrusionOk="0">
                  <a:moveTo>
                    <a:pt x="20" y="0"/>
                  </a:moveTo>
                  <a:cubicBezTo>
                    <a:pt x="11942" y="11"/>
                    <a:pt x="21600" y="9678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rc 8"/>
            <p:cNvSpPr>
              <a:spLocks/>
            </p:cNvSpPr>
            <p:nvPr/>
          </p:nvSpPr>
          <p:spPr bwMode="auto">
            <a:xfrm>
              <a:off x="3992" y="3260"/>
              <a:ext cx="1056" cy="6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rc 9"/>
            <p:cNvSpPr>
              <a:spLocks/>
            </p:cNvSpPr>
            <p:nvPr/>
          </p:nvSpPr>
          <p:spPr bwMode="auto">
            <a:xfrm>
              <a:off x="1114" y="3212"/>
              <a:ext cx="1104" cy="6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762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Arc 10"/>
            <p:cNvSpPr>
              <a:spLocks/>
            </p:cNvSpPr>
            <p:nvPr/>
          </p:nvSpPr>
          <p:spPr bwMode="auto">
            <a:xfrm>
              <a:off x="1114" y="1726"/>
              <a:ext cx="1104" cy="4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55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55"/>
                  </a:moveTo>
                  <a:cubicBezTo>
                    <a:pt x="24" y="9651"/>
                    <a:pt x="9676" y="11"/>
                    <a:pt x="21580" y="0"/>
                  </a:cubicBezTo>
                </a:path>
                <a:path w="21600" h="21600" stroke="0" extrusionOk="0">
                  <a:moveTo>
                    <a:pt x="0" y="21555"/>
                  </a:moveTo>
                  <a:cubicBezTo>
                    <a:pt x="24" y="9651"/>
                    <a:pt x="9676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762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2544" y="1584"/>
              <a:ext cx="119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Times New Roman" pitchFamily="18" charset="0"/>
                </a:rPr>
                <a:t>PREVENTION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4492" y="2594"/>
              <a:ext cx="108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Times New Roman" pitchFamily="18" charset="0"/>
                </a:rPr>
                <a:t>DETECTION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465" y="3696"/>
              <a:ext cx="1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</a:rPr>
                <a:t>CONFIRMATION</a:t>
              </a:r>
              <a:endParaRPr lang="en-US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466" y="2488"/>
              <a:ext cx="1468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Times New Roman" pitchFamily="18" charset="0"/>
                </a:rPr>
                <a:t>INVESTIGATION/</a:t>
              </a:r>
              <a:br>
                <a:rPr lang="en-US" sz="2000" b="1" dirty="0" smtClean="0">
                  <a:latin typeface="Times New Roman" pitchFamily="18" charset="0"/>
                </a:rPr>
              </a:br>
              <a:r>
                <a:rPr lang="en-US" sz="2000" b="1" dirty="0" smtClean="0">
                  <a:latin typeface="Times New Roman" pitchFamily="18" charset="0"/>
                </a:rPr>
                <a:t>RECOVERY</a:t>
              </a:r>
              <a:endParaRPr lang="en-US" sz="2000" b="1" dirty="0">
                <a:latin typeface="Times New Roman" pitchFamily="18" charset="0"/>
              </a:endParaRPr>
            </a:p>
          </p:txBody>
        </p:sp>
      </p:grpSp>
      <p:pic>
        <p:nvPicPr>
          <p:cNvPr id="2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4925">
          <a:solidFill>
            <a:schemeClr val="accent6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2344</Words>
  <Application>Microsoft Office PowerPoint</Application>
  <PresentationFormat>Presentación en pantalla (4:3)</PresentationFormat>
  <Paragraphs>408</Paragraphs>
  <Slides>25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Comic Sans MS</vt:lpstr>
      <vt:lpstr>Lucida Console</vt:lpstr>
      <vt:lpstr>Tahoma</vt:lpstr>
      <vt:lpstr>Times New Roman</vt:lpstr>
      <vt:lpstr>Default Design</vt:lpstr>
      <vt:lpstr>Equation</vt:lpstr>
      <vt:lpstr>Financial Analytics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Financial Analytics</vt:lpstr>
      <vt:lpstr>Presentación de PowerPoint</vt:lpstr>
      <vt:lpstr>Presentación de PowerPoint</vt:lpstr>
      <vt:lpstr>Presentación de PowerPoint</vt:lpstr>
    </vt:vector>
  </TitlesOfParts>
  <Company>COGESA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JUNTA DE CASTILLA – LEÓN Consejería de Sanidad</dc:title>
  <dc:creator>COTO</dc:creator>
  <cp:lastModifiedBy>Manoel Gadi</cp:lastModifiedBy>
  <cp:revision>473</cp:revision>
  <dcterms:created xsi:type="dcterms:W3CDTF">2006-01-17T18:02:31Z</dcterms:created>
  <dcterms:modified xsi:type="dcterms:W3CDTF">2015-10-16T11:46:10Z</dcterms:modified>
</cp:coreProperties>
</file>