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2"/>
  </p:notesMasterIdLst>
  <p:sldIdLst>
    <p:sldId id="256" r:id="rId2"/>
    <p:sldId id="397" r:id="rId3"/>
    <p:sldId id="421" r:id="rId4"/>
    <p:sldId id="438" r:id="rId5"/>
    <p:sldId id="380" r:id="rId6"/>
    <p:sldId id="422" r:id="rId7"/>
    <p:sldId id="423" r:id="rId8"/>
    <p:sldId id="437" r:id="rId9"/>
    <p:sldId id="381" r:id="rId10"/>
    <p:sldId id="426" r:id="rId11"/>
    <p:sldId id="448" r:id="rId12"/>
    <p:sldId id="398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447" r:id="rId21"/>
    <p:sldId id="453" r:id="rId22"/>
    <p:sldId id="455" r:id="rId23"/>
    <p:sldId id="446" r:id="rId24"/>
    <p:sldId id="434" r:id="rId25"/>
    <p:sldId id="449" r:id="rId26"/>
    <p:sldId id="428" r:id="rId27"/>
    <p:sldId id="388" r:id="rId28"/>
    <p:sldId id="429" r:id="rId29"/>
    <p:sldId id="450" r:id="rId30"/>
    <p:sldId id="432" r:id="rId31"/>
    <p:sldId id="430" r:id="rId32"/>
    <p:sldId id="451" r:id="rId33"/>
    <p:sldId id="452" r:id="rId34"/>
    <p:sldId id="431" r:id="rId35"/>
    <p:sldId id="454" r:id="rId36"/>
    <p:sldId id="433" r:id="rId37"/>
    <p:sldId id="400" r:id="rId38"/>
    <p:sldId id="401" r:id="rId39"/>
    <p:sldId id="405" r:id="rId40"/>
    <p:sldId id="403" r:id="rId41"/>
    <p:sldId id="408" r:id="rId42"/>
    <p:sldId id="406" r:id="rId43"/>
    <p:sldId id="407" r:id="rId44"/>
    <p:sldId id="402" r:id="rId45"/>
    <p:sldId id="440" r:id="rId46"/>
    <p:sldId id="456" r:id="rId47"/>
    <p:sldId id="439" r:id="rId48"/>
    <p:sldId id="441" r:id="rId49"/>
    <p:sldId id="442" r:id="rId50"/>
    <p:sldId id="443" r:id="rId51"/>
    <p:sldId id="457" r:id="rId52"/>
    <p:sldId id="435" r:id="rId53"/>
    <p:sldId id="414" r:id="rId54"/>
    <p:sldId id="436" r:id="rId55"/>
    <p:sldId id="416" r:id="rId56"/>
    <p:sldId id="415" r:id="rId57"/>
    <p:sldId id="417" r:id="rId58"/>
    <p:sldId id="418" r:id="rId59"/>
    <p:sldId id="419" r:id="rId60"/>
    <p:sldId id="420" r:id="rId6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ores de Busqueda" id="{2C1A37DE-7742-4C0C-800D-405AE63B5CCA}">
          <p14:sldIdLst>
            <p14:sldId id="256"/>
            <p14:sldId id="397"/>
            <p14:sldId id="421"/>
            <p14:sldId id="438"/>
            <p14:sldId id="380"/>
            <p14:sldId id="422"/>
            <p14:sldId id="423"/>
            <p14:sldId id="437"/>
            <p14:sldId id="381"/>
            <p14:sldId id="426"/>
            <p14:sldId id="448"/>
            <p14:sldId id="398"/>
            <p14:sldId id="390"/>
            <p14:sldId id="391"/>
            <p14:sldId id="392"/>
            <p14:sldId id="393"/>
            <p14:sldId id="394"/>
            <p14:sldId id="395"/>
            <p14:sldId id="396"/>
            <p14:sldId id="447"/>
            <p14:sldId id="453"/>
            <p14:sldId id="455"/>
            <p14:sldId id="446"/>
            <p14:sldId id="434"/>
            <p14:sldId id="449"/>
            <p14:sldId id="428"/>
            <p14:sldId id="388"/>
            <p14:sldId id="429"/>
            <p14:sldId id="450"/>
            <p14:sldId id="432"/>
            <p14:sldId id="430"/>
            <p14:sldId id="451"/>
            <p14:sldId id="452"/>
            <p14:sldId id="431"/>
            <p14:sldId id="454"/>
            <p14:sldId id="433"/>
            <p14:sldId id="400"/>
            <p14:sldId id="401"/>
            <p14:sldId id="405"/>
            <p14:sldId id="403"/>
            <p14:sldId id="408"/>
            <p14:sldId id="406"/>
            <p14:sldId id="407"/>
            <p14:sldId id="402"/>
            <p14:sldId id="440"/>
            <p14:sldId id="456"/>
            <p14:sldId id="439"/>
            <p14:sldId id="441"/>
            <p14:sldId id="442"/>
            <p14:sldId id="443"/>
            <p14:sldId id="457"/>
            <p14:sldId id="435"/>
            <p14:sldId id="414"/>
            <p14:sldId id="436"/>
            <p14:sldId id="416"/>
            <p14:sldId id="415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78815" autoAdjust="0"/>
  </p:normalViewPr>
  <p:slideViewPr>
    <p:cSldViewPr snapToGrid="0">
      <p:cViewPr varScale="1">
        <p:scale>
          <a:sx n="55" d="100"/>
          <a:sy n="55" d="100"/>
        </p:scale>
        <p:origin x="1212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2127-83CB-49F2-A87F-36A57D2B1825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09079-9D58-4C3D-9CBD-628B3B9F3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9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Recopilación de contenido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</a:p>
          <a:p>
            <a:pPr lvl="1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está integrado con el motor de búsqueda, se conecta a él y empuja nuevo contenido directamente a sus API.  </a:t>
            </a:r>
          </a:p>
          <a:p>
            <a:pPr lvl="1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modelo se utiliza cuando la indexación en tiempo real es importante.</a:t>
            </a:r>
          </a:p>
          <a:p>
            <a:pPr rtl="0" fontAlgn="ctr"/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software reúne el contenido de fuentes que utilizan un conector como un rastreador web o un conector de base de datos. </a:t>
            </a:r>
          </a:p>
          <a:p>
            <a:pPr lvl="1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conector típicamente encuestas la fuente con ciertos intervalos a buscar nuevas, contenido actualizado o suprimido.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1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Normalización de formato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contenido vendrá en múltiples formatos: XML, HTML, Office, etc.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Antes de analizar el documento, el contenido es siempre normalizado (generalmente a texto plano)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Mark-ups y otros elementos distorsionadores son eliminados durante este proceso.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ello se utilizan diferentes mecanismos como</a:t>
            </a:r>
          </a:p>
          <a:p>
            <a:pPr rtl="0" fontAlgn="ctr"/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Derivados </a:t>
            </a:r>
          </a:p>
          <a:p>
            <a:pPr rtl="0" fontAlgn="ctr"/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Lematización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rtl="0" fontAlgn="ctr"/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Sinónimos </a:t>
            </a:r>
          </a:p>
          <a:p>
            <a:pPr rtl="0" fontAlgn="ctr"/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Extracción de entidades, </a:t>
            </a:r>
          </a:p>
          <a:p>
            <a:pPr rtl="0" fontAlgn="ctr"/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tagging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Reconocimiento de secciones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convierte el texto en bruto en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contenido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"interpreta" el contenido del texto y se extrae aquellas partes del documento que contienen realmente información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Stop-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Tokenización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tokenización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proceso complejo - las máquinas ven caracteres donde nosotros vemos palabras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un motor como Lucene, esto se hace mediante las clases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TokenFilter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responsable de fragmentar la entrada en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TokenFilters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puede modificar aún más los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generados por el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Tokenizer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incluyendo:</a:t>
            </a:r>
          </a:p>
          <a:p>
            <a:pPr lvl="2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Sacarlo</a:t>
            </a:r>
          </a:p>
          <a:p>
            <a:pPr lvl="2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Partiendo</a:t>
            </a:r>
          </a:p>
          <a:p>
            <a:pPr lvl="2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otro</a:t>
            </a:r>
          </a:p>
          <a:p>
            <a:pPr lvl="1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realiza el trabajo sobre los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identificado su contenido y orientado el resultado a la consulta</a:t>
            </a:r>
          </a:p>
          <a:p>
            <a:pPr lvl="1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Motores como Lucene proporcionan muchos analizadores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-of-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-box:</a:t>
            </a:r>
          </a:p>
          <a:p>
            <a:pPr lvl="2" rtl="0" fontAlgn="ctr"/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StandardAnalyzer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WhitespaceAnalyzer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Soporte para otros idiomas</a:t>
            </a:r>
          </a:p>
          <a:p>
            <a:pPr lvl="2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lvl="1"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motores open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permiten añadir analizadores propios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Enriquecimiento 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Amplían el contenido con sinónimos (generalmente en tiempo de consulta)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Agregan metadatos a la información para enriquecerla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0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Indexación y guardado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información resultante se almacena en un índice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índices están optimizado para búsquedas rápidas sin almacenar el texto completo del documento. 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índice puede contener el diccionario de todas las palabras únicas así como información sobre la frecuencia de clasificación y plazo.</a:t>
            </a:r>
          </a:p>
          <a:p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_tradnl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clave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índices únicamente almacenan texto</a:t>
            </a:r>
          </a:p>
          <a:p>
            <a:pPr rtl="0" fontAlgn="ctr"/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se preocupan por contenido en formato XML, Word, PDF, etc.</a:t>
            </a:r>
          </a:p>
          <a:p>
            <a:pPr rtl="0" fontAlgn="ctr"/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Necesitan únicamente texto plano</a:t>
            </a:r>
          </a:p>
          <a:p>
            <a:pPr rtl="0" fontAlgn="ctr"/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obtener el texto plano hay muchos buenos extractores de código abierto disponibles</a:t>
            </a:r>
          </a:p>
          <a:p>
            <a:pPr rtl="0" fontAlgn="ctr"/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nuestro trabajo el convertir cualquier archivo de formato que tenemos en texto que se pueda utilizar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Búsqueda de información</a:t>
            </a:r>
          </a:p>
          <a:p>
            <a:r>
              <a:rPr lang="es-ES_tradnl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parsing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El usuario entrega una cadena de consulta al motor de búsqueda haciendo uso de cualquiera de sus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El motor de búsqueda utiliza un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transformar la cadena de consulta en objetos que comprende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El motor utiliza estos objetos para indagar en la información almacenada en los índices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Si encuentra un match, retornará el documento asociado a la coincidencia encontrada</a:t>
            </a:r>
          </a:p>
          <a:p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 de </a:t>
            </a:r>
            <a:r>
              <a:rPr lang="es-ES_tradnl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matching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consulta procesada se compara con el índice almacenado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El sistema de búsqueda devuelve resultados (o "hits") que hacen referencia a los documentos de origen que coincidan. 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Algunos sistemas son capaces de presentar el documento tal y como fue indexada.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muchos los diferentes estrategias que se han implementado: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 Model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Space Model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Probabilistic Model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Modeling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Latent Semantic Indexing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Space Model -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probablemente el más común y rápido de todos.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7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5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u="sng" dirty="0" smtClean="0"/>
              <a:t>Apache </a:t>
            </a:r>
            <a:r>
              <a:rPr lang="es-ES_tradnl" b="1" u="sng" dirty="0" err="1" smtClean="0"/>
              <a:t>Lucene</a:t>
            </a:r>
            <a:r>
              <a:rPr lang="es-ES_tradnl" b="1" u="sng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Motor de búsqueda de texto de alto rendimiento escrito completamente en Java.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Tecnología adecuada para casi cualquier aplicación que requiera la búsqueda de texto, especialmente multiplataforma.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Incluye búsqueda rango, múltiples tipos de consulta, búsqueda por campos, búsqueda de artículos múltiples, flexibles facetado </a:t>
            </a:r>
            <a:r>
              <a:rPr lang="es-ES_tradnl" dirty="0" err="1" smtClean="0"/>
              <a:t>etc</a:t>
            </a:r>
            <a:endParaRPr lang="es-ES_tradnl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Implementa </a:t>
            </a:r>
            <a:r>
              <a:rPr lang="es-ES_tradnl" dirty="0" err="1" smtClean="0"/>
              <a:t>Near</a:t>
            </a:r>
            <a:r>
              <a:rPr lang="es-ES_tradnl" dirty="0" smtClean="0"/>
              <a:t> </a:t>
            </a:r>
            <a:r>
              <a:rPr lang="es-ES_tradnl" dirty="0" err="1" smtClean="0"/>
              <a:t>Realtime</a:t>
            </a:r>
            <a:r>
              <a:rPr lang="es-ES_tradnl" dirty="0" smtClean="0"/>
              <a:t> </a:t>
            </a:r>
            <a:r>
              <a:rPr lang="es-ES_tradnl" dirty="0" err="1" smtClean="0"/>
              <a:t>Search</a:t>
            </a:r>
            <a:r>
              <a:rPr lang="es-ES_tradnl" dirty="0" smtClean="0"/>
              <a:t> - los datos actualizados estén disponibles milisegundos después de haber sido insertados.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Se puede utilizar directamente como motor de búsqueda en tiempo real. </a:t>
            </a:r>
          </a:p>
          <a:p>
            <a:endParaRPr lang="es-ES_tradnl" dirty="0" smtClean="0"/>
          </a:p>
          <a:p>
            <a:r>
              <a:rPr lang="es-ES_tradnl" b="1" u="sng" dirty="0" smtClean="0"/>
              <a:t>Apache </a:t>
            </a:r>
            <a:r>
              <a:rPr lang="es-ES_tradnl" b="1" u="sng" dirty="0" err="1" smtClean="0"/>
              <a:t>Solr</a:t>
            </a:r>
            <a:endParaRPr lang="es-ES_tradnl" b="1" u="sng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La plataforma más popular para búsqueda empresarial de código abierto rápido (hasta  la llegada de ElasticSearch)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Creado en 2004 por un desarrollador CNET llamado </a:t>
            </a:r>
            <a:r>
              <a:rPr lang="es-ES_tradnl" dirty="0" err="1" smtClean="0"/>
              <a:t>Yonik</a:t>
            </a:r>
            <a:r>
              <a:rPr lang="es-ES_tradnl" dirty="0" smtClean="0"/>
              <a:t> </a:t>
            </a:r>
            <a:r>
              <a:rPr lang="es-ES_tradnl" dirty="0" err="1" smtClean="0"/>
              <a:t>Seeley</a:t>
            </a:r>
            <a:r>
              <a:rPr lang="es-ES_tradnl" dirty="0" smtClean="0"/>
              <a:t>. Usaba un servicio de búsqueda personalizada de AltaVista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Cuando AltaVista cerró, </a:t>
            </a:r>
            <a:r>
              <a:rPr lang="es-ES_tradnl" dirty="0" err="1" smtClean="0"/>
              <a:t>Seeley</a:t>
            </a:r>
            <a:r>
              <a:rPr lang="es-ES_tradnl" dirty="0" smtClean="0"/>
              <a:t> solicitó comprar un tercero pero el precio era demasiado elevado.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Su equipo de TI decidió desarrollar su propia solución de búsqueda basado en la base de datos de código abierto </a:t>
            </a:r>
            <a:r>
              <a:rPr lang="es-ES_tradnl" dirty="0" err="1" smtClean="0"/>
              <a:t>MySQL</a:t>
            </a:r>
            <a:r>
              <a:rPr lang="es-ES_tradnl" dirty="0" smtClean="0"/>
              <a:t>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Pero también quería tener un "Plan B" basado en </a:t>
            </a:r>
            <a:r>
              <a:rPr lang="es-ES_tradnl" dirty="0" err="1" smtClean="0"/>
              <a:t>Lucene</a:t>
            </a:r>
            <a:r>
              <a:rPr lang="es-ES_tradnl" dirty="0" smtClean="0"/>
              <a:t>, en caso de necesitar una solución de búsqueda más sofisticado.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err="1" smtClean="0"/>
              <a:t>Seeley</a:t>
            </a:r>
            <a:r>
              <a:rPr lang="es-ES_tradnl" dirty="0" smtClean="0"/>
              <a:t> fue contratado para trabajar en el equipo de búsqueda, y construyó este "Plan B"</a:t>
            </a:r>
          </a:p>
          <a:p>
            <a:endParaRPr lang="es-ES_tradnl" dirty="0" smtClean="0"/>
          </a:p>
          <a:p>
            <a:r>
              <a:rPr lang="es-ES_tradnl" b="1" u="sng" dirty="0" smtClean="0"/>
              <a:t>Apache ElasticSearch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Basado en </a:t>
            </a:r>
            <a:r>
              <a:rPr lang="es-ES_tradnl" dirty="0" err="1" smtClean="0"/>
              <a:t>Lucene</a:t>
            </a:r>
            <a:r>
              <a:rPr lang="es-ES_tradnl" dirty="0" smtClean="0"/>
              <a:t> orientado a documentos sin esquema definitivo (</a:t>
            </a:r>
            <a:r>
              <a:rPr lang="es-ES_tradnl" dirty="0" err="1" smtClean="0"/>
              <a:t>NoSQL</a:t>
            </a:r>
            <a:r>
              <a:rPr lang="es-ES_tradnl" dirty="0" smtClean="0"/>
              <a:t>). 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Creado por </a:t>
            </a:r>
            <a:r>
              <a:rPr lang="es-ES_tradnl" dirty="0" err="1" smtClean="0"/>
              <a:t>Shay</a:t>
            </a:r>
            <a:r>
              <a:rPr lang="es-ES_tradnl" dirty="0" smtClean="0"/>
              <a:t> </a:t>
            </a:r>
            <a:r>
              <a:rPr lang="es-ES_tradnl" dirty="0" err="1" smtClean="0"/>
              <a:t>Banon</a:t>
            </a:r>
            <a:r>
              <a:rPr lang="es-ES_tradnl" dirty="0" smtClean="0"/>
              <a:t> - experto en </a:t>
            </a:r>
            <a:r>
              <a:rPr lang="es-ES_tradnl" dirty="0" err="1" smtClean="0"/>
              <a:t>Lucene</a:t>
            </a:r>
            <a:r>
              <a:rPr lang="es-ES_tradnl" dirty="0" smtClean="0"/>
              <a:t> y en computación distribuida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_tradnl" dirty="0" smtClean="0"/>
              <a:t>Primera iteración: </a:t>
            </a:r>
            <a:r>
              <a:rPr lang="es-ES_tradnl" dirty="0" err="1" smtClean="0"/>
              <a:t>Compass</a:t>
            </a:r>
            <a:r>
              <a:rPr lang="es-ES_tradnl" dirty="0" smtClean="0"/>
              <a:t>  - </a:t>
            </a:r>
            <a:r>
              <a:rPr lang="es-ES_tradnl" dirty="0" err="1" smtClean="0"/>
              <a:t>framework</a:t>
            </a:r>
            <a:r>
              <a:rPr lang="es-ES_tradnl" dirty="0" smtClean="0"/>
              <a:t> desarrollado sobre </a:t>
            </a:r>
            <a:r>
              <a:rPr lang="es-ES_tradnl" dirty="0" err="1" smtClean="0"/>
              <a:t>Lucene</a:t>
            </a:r>
            <a:r>
              <a:rPr lang="es-ES_tradnl" dirty="0" smtClean="0"/>
              <a:t>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Abstracción del API de </a:t>
            </a:r>
            <a:r>
              <a:rPr lang="es-ES_tradnl" dirty="0" err="1" smtClean="0"/>
              <a:t>Lucene</a:t>
            </a:r>
            <a:r>
              <a:rPr lang="es-ES_tradnl" dirty="0" smtClean="0"/>
              <a:t>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Integración con </a:t>
            </a:r>
            <a:r>
              <a:rPr lang="es-ES_tradnl" dirty="0" err="1" smtClean="0"/>
              <a:t>ORMs</a:t>
            </a:r>
            <a:r>
              <a:rPr lang="es-ES_tradnl" dirty="0" smtClean="0"/>
              <a:t> tipo </a:t>
            </a:r>
            <a:r>
              <a:rPr lang="es-ES_tradnl" dirty="0" err="1" smtClean="0"/>
              <a:t>Hibernate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Integración con sistemas transaccionales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Compatible con </a:t>
            </a:r>
            <a:r>
              <a:rPr lang="es-ES_tradnl" dirty="0" err="1" smtClean="0"/>
              <a:t>frameworks</a:t>
            </a:r>
            <a:r>
              <a:rPr lang="es-ES_tradnl" dirty="0" smtClean="0"/>
              <a:t> Java standard como Spring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Competencia directa de Apache </a:t>
            </a:r>
            <a:r>
              <a:rPr lang="es-ES_tradnl" dirty="0" err="1" smtClean="0"/>
              <a:t>Solr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Muy enfocado a arquitectura distribuida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variables </a:t>
            </a:r>
            <a:r>
              <a:rPr lang="en-US" dirty="0" err="1" smtClean="0"/>
              <a:t>diferentes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Today </a:t>
            </a:r>
            <a:r>
              <a:rPr lang="en-US" dirty="0" err="1" smtClean="0"/>
              <a:t>almacena</a:t>
            </a:r>
            <a:r>
              <a:rPr lang="en-US" dirty="0" smtClean="0"/>
              <a:t> la </a:t>
            </a:r>
            <a:r>
              <a:rPr lang="en-US" dirty="0" err="1" smtClean="0"/>
              <a:t>fecha</a:t>
            </a:r>
            <a:r>
              <a:rPr lang="en-US" dirty="0" smtClean="0"/>
              <a:t> del </a:t>
            </a:r>
            <a:r>
              <a:rPr lang="en-US" dirty="0" err="1" smtClean="0"/>
              <a:t>día</a:t>
            </a:r>
            <a:r>
              <a:rPr lang="en-US" dirty="0" smtClean="0"/>
              <a:t> actual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MaxDaysAgo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variable de </a:t>
            </a:r>
            <a:r>
              <a:rPr lang="en-US" baseline="0" dirty="0" err="1" smtClean="0"/>
              <a:t>ajuste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máximo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días</a:t>
            </a:r>
            <a:r>
              <a:rPr lang="en-US" baseline="0" dirty="0" smtClean="0"/>
              <a:t> a considerer </a:t>
            </a:r>
            <a:r>
              <a:rPr lang="en-US" baseline="0" dirty="0" err="1" smtClean="0"/>
              <a:t>respecto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fecha</a:t>
            </a:r>
            <a:r>
              <a:rPr lang="en-US" baseline="0" dirty="0" smtClean="0"/>
              <a:t> actual para considerer un </a:t>
            </a:r>
            <a:r>
              <a:rPr lang="en-US" baseline="0" dirty="0" err="1" smtClean="0"/>
              <a:t>artículo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El factor de </a:t>
            </a:r>
            <a:r>
              <a:rPr lang="en-US" baseline="0" dirty="0" err="1" smtClean="0"/>
              <a:t>multiplicador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calcular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cuánto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artículo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determinado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Declaramos</a:t>
            </a:r>
            <a:r>
              <a:rPr lang="en-US" dirty="0" smtClean="0"/>
              <a:t> </a:t>
            </a:r>
            <a:r>
              <a:rPr lang="en-US" dirty="0" err="1" smtClean="0"/>
              <a:t>tres</a:t>
            </a:r>
            <a:r>
              <a:rPr lang="en-US" dirty="0" smtClean="0"/>
              <a:t> variables </a:t>
            </a:r>
            <a:r>
              <a:rPr lang="en-US" dirty="0" err="1" smtClean="0"/>
              <a:t>diferentes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Today </a:t>
            </a:r>
            <a:r>
              <a:rPr lang="en-US" dirty="0" err="1" smtClean="0"/>
              <a:t>almacena</a:t>
            </a:r>
            <a:r>
              <a:rPr lang="en-US" dirty="0" smtClean="0"/>
              <a:t> la </a:t>
            </a:r>
            <a:r>
              <a:rPr lang="en-US" dirty="0" err="1" smtClean="0"/>
              <a:t>fecha</a:t>
            </a:r>
            <a:r>
              <a:rPr lang="en-US" dirty="0" smtClean="0"/>
              <a:t> del </a:t>
            </a:r>
            <a:r>
              <a:rPr lang="en-US" dirty="0" err="1" smtClean="0"/>
              <a:t>día</a:t>
            </a:r>
            <a:r>
              <a:rPr lang="en-US" dirty="0" smtClean="0"/>
              <a:t> actual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MaxDaysAgo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variable de </a:t>
            </a:r>
            <a:r>
              <a:rPr lang="en-US" baseline="0" dirty="0" err="1" smtClean="0"/>
              <a:t>ajuste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máximo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días</a:t>
            </a:r>
            <a:r>
              <a:rPr lang="en-US" baseline="0" dirty="0" smtClean="0"/>
              <a:t> a considerer </a:t>
            </a:r>
            <a:r>
              <a:rPr lang="en-US" baseline="0" dirty="0" err="1" smtClean="0"/>
              <a:t>respecto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fecha</a:t>
            </a:r>
            <a:r>
              <a:rPr lang="en-US" baseline="0" dirty="0" smtClean="0"/>
              <a:t> actual para considerer un </a:t>
            </a:r>
            <a:r>
              <a:rPr lang="en-US" baseline="0" dirty="0" err="1" smtClean="0"/>
              <a:t>artículo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El factor de </a:t>
            </a:r>
            <a:r>
              <a:rPr lang="en-US" baseline="0" dirty="0" err="1" smtClean="0"/>
              <a:t>multiplicador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calcular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cuánto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artículo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determinado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contra los 20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entradas de la table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WikiArticles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 un Join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de la table temporal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 CONTAINSTABLE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CONTAINSTABLE - Returns a table of zero, one, or more rows for those columns containing precise or fuzzy (less precise) matches to single words and phrases, the proximity of words within a certain distance of one another, or weighted matches.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los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pasamos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order by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fecha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ordenado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función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fecha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cercana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máximo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días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boosting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no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fecha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fecha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esté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maxdaysago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complejo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cálculo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boosting </a:t>
            </a:r>
          </a:p>
          <a:p>
            <a:pPr marL="0" indent="0">
              <a:buNone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Obviamente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no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gratis, y 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llevará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SQL server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llegar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resolverla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9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los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pasamos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order by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fecha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ordenado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función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fecha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cercana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máximo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días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considerados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interesantes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boosting</a:t>
            </a:r>
          </a:p>
          <a:p>
            <a:pPr marL="228600" indent="-228600">
              <a:buAutoNum type="arabicPeriod"/>
            </a:pP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no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fecha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fecha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esté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maxdaysago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hacemos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complejo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cálculo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boosting </a:t>
            </a:r>
          </a:p>
          <a:p>
            <a:pPr marL="0" indent="0">
              <a:buNone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Obviamente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no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gratis, y le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llevará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tiempo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SQL server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llegar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resolverla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un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inverted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las palabras o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mapeadas con su localización en el documento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"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puesto que no se almacenan todas y cada una de las palabras que aparecen en el documento</a:t>
            </a:r>
          </a:p>
          <a:p>
            <a:pPr rtl="0" fontAlgn="ctr"/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un  "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inverted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además del documento origen, se almacena también la posición exacta del término identificado. </a:t>
            </a:r>
          </a:p>
          <a:p>
            <a:pPr rtl="0" fontAlgn="ctr"/>
            <a:r>
              <a:rPr lang="es-ES_trad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Limitaciones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un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Inverted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nos dice la frecuencia o la localización de los términos en el documento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Space Model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Goal: Identify documents that are similar to input query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Represent each word with a weight w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words in the document and the query each define a Vector in an N-Dimensional space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Common weighting scheme is called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TF-IDF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TF = Term Frequency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IDF = Inverse Document Freq.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Intuition behind TF-IDF: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 term that frequently occurs in a few documents relative to the collection is more important than one that occurs in a lot of documents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Sim(q1, d1) = cos 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9079-9D58-4C3D-9CBD-628B3B9F3D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90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8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07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07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8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8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2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05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8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>
            <a:normAutofit/>
          </a:bodyPr>
          <a:lstStyle>
            <a:lvl1pPr marL="0" indent="0" algn="r">
              <a:buNone/>
              <a:defRPr sz="4400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453289"/>
          </a:xfrm>
        </p:spPr>
        <p:txBody>
          <a:bodyPr anchor="ctr"/>
          <a:lstStyle>
            <a:lvl1pPr marL="0" indent="0" algn="l" defTabSz="914400" rtl="0" eaLnBrk="1" fontAlgn="ctr" latinLnBrk="0" hangingPunct="1">
              <a:buNone/>
              <a:defRPr lang="en-US" sz="24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40000" indent="-342900">
              <a:buClrTx/>
              <a:defRPr lang="en-US" sz="20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1143000" indent="-182880">
              <a:buClrTx/>
              <a:buFont typeface="Vrinda" panose="020B0502040204020203" pitchFamily="34" charset="0"/>
              <a:buChar char="-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fontAlgn="ctr" latinLnBrk="0" hangingPunct="1"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0 Imagen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2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3E23DD-F6B0-4BC8-BCD3-684E7645B94D}" type="datetimeFigureOut">
              <a:rPr lang="es-ES" smtClean="0"/>
              <a:t>29/10/2015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D8E19C8-A358-4035-BC10-E35C6254C64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8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Google_Search_Appliance" TargetMode="External"/><Relationship Id="rId13" Type="http://schemas.openxmlformats.org/officeDocument/2006/relationships/hyperlink" Target="http://en.wikipedia.org/wiki/Microsoft_Search_Server" TargetMode="External"/><Relationship Id="rId18" Type="http://schemas.openxmlformats.org/officeDocument/2006/relationships/hyperlink" Target="http://en.wikipedia.org/wiki/Endeca_Technologies_Inc." TargetMode="External"/><Relationship Id="rId3" Type="http://schemas.openxmlformats.org/officeDocument/2006/relationships/hyperlink" Target="https://lucene.apache.org/core/" TargetMode="External"/><Relationship Id="rId7" Type="http://schemas.openxmlformats.org/officeDocument/2006/relationships/hyperlink" Target="http://en.wikipedia.org/wiki/EMC_Corp." TargetMode="External"/><Relationship Id="rId12" Type="http://schemas.openxmlformats.org/officeDocument/2006/relationships/hyperlink" Target="http://en.wikipedia.org/wiki/Microsoft" TargetMode="External"/><Relationship Id="rId17" Type="http://schemas.openxmlformats.org/officeDocument/2006/relationships/hyperlink" Target="http://en.wikipedia.org/wiki/Oracle_Corporation#Oracle_Secure_Enterprise_Search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://en.wikipedia.org/wiki/Oracle_Corporation" TargetMode="External"/><Relationship Id="rId20" Type="http://schemas.openxmlformats.org/officeDocument/2006/relationships/hyperlink" Target="http://en.wikipedia.org/wiki/SAP_AG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sphinxsearch.com/" TargetMode="External"/><Relationship Id="rId11" Type="http://schemas.openxmlformats.org/officeDocument/2006/relationships/hyperlink" Target="http://en.wikipedia.org/wiki/Verity" TargetMode="External"/><Relationship Id="rId5" Type="http://schemas.openxmlformats.org/officeDocument/2006/relationships/hyperlink" Target="https://www.elastic.co/" TargetMode="External"/><Relationship Id="rId15" Type="http://schemas.openxmlformats.org/officeDocument/2006/relationships/hyperlink" Target="http://en.wikipedia.org/wiki/Open_Text_Corporation" TargetMode="External"/><Relationship Id="rId10" Type="http://schemas.openxmlformats.org/officeDocument/2006/relationships/hyperlink" Target="http://en.wikipedia.org/wiki/Autonomy_Corporation" TargetMode="External"/><Relationship Id="rId19" Type="http://schemas.openxmlformats.org/officeDocument/2006/relationships/hyperlink" Target="http://en.wikipedia.org/wiki/Recommind_(software_company)" TargetMode="External"/><Relationship Id="rId4" Type="http://schemas.openxmlformats.org/officeDocument/2006/relationships/hyperlink" Target="http://lucene.apache.org/solr/" TargetMode="External"/><Relationship Id="rId9" Type="http://schemas.openxmlformats.org/officeDocument/2006/relationships/hyperlink" Target="http://en.wikipedia.org/wiki/HP" TargetMode="External"/><Relationship Id="rId14" Type="http://schemas.openxmlformats.org/officeDocument/2006/relationships/hyperlink" Target="http://en.wikipedia.org/wiki/Fast_Search_&amp;_Transfer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lasticsearch.org/case-study/deezer/" TargetMode="External"/><Relationship Id="rId3" Type="http://schemas.openxmlformats.org/officeDocument/2006/relationships/hyperlink" Target="http://www.ticketmaster.com/" TargetMode="External"/><Relationship Id="rId7" Type="http://schemas.openxmlformats.org/officeDocument/2006/relationships/hyperlink" Target="http://www.elasticsearch.org/case-study/mercadolibre/" TargetMode="External"/><Relationship Id="rId12" Type="http://schemas.openxmlformats.org/officeDocument/2006/relationships/hyperlink" Target="http://www.datastax.com/resources/casestudies/hulu" TargetMode="External"/><Relationship Id="rId2" Type="http://schemas.openxmlformats.org/officeDocument/2006/relationships/hyperlink" Target="https://engineering.linkedin.com/technology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slideshare.net/g9yuayon/elasticsearch-in-netflix?related=1" TargetMode="External"/><Relationship Id="rId11" Type="http://schemas.openxmlformats.org/officeDocument/2006/relationships/hyperlink" Target="http://www.datastax.com/resources/casestudies/ebay" TargetMode="External"/><Relationship Id="rId5" Type="http://schemas.openxmlformats.org/officeDocument/2006/relationships/hyperlink" Target="http://pds.jpl.nasa.gov/tools/data-search/" TargetMode="External"/><Relationship Id="rId10" Type="http://schemas.openxmlformats.org/officeDocument/2006/relationships/hyperlink" Target="http://www.elasticsearch.org/case-study/github/" TargetMode="External"/><Relationship Id="rId4" Type="http://schemas.openxmlformats.org/officeDocument/2006/relationships/hyperlink" Target="http://sourceforge.net/" TargetMode="External"/><Relationship Id="rId9" Type="http://schemas.openxmlformats.org/officeDocument/2006/relationships/hyperlink" Target="http://www.elasticsearch.org/case-study/guardian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lucene-java/NearRealtimeSearch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ass-project.org/overview.html" TargetMode="External"/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ucene.apache.org/sol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9848" y="1876948"/>
            <a:ext cx="7315200" cy="3255264"/>
          </a:xfrm>
        </p:spPr>
        <p:txBody>
          <a:bodyPr anchor="ctr">
            <a:normAutofit/>
          </a:bodyPr>
          <a:lstStyle/>
          <a:p>
            <a:r>
              <a:rPr lang="es-ES" sz="5400" dirty="0" smtClean="0"/>
              <a:t>Motores de búsqueda</a:t>
            </a:r>
            <a:endParaRPr lang="es-E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5248746"/>
            <a:ext cx="7315200" cy="914400"/>
          </a:xfrm>
        </p:spPr>
        <p:txBody>
          <a:bodyPr/>
          <a:lstStyle/>
          <a:p>
            <a:r>
              <a:rPr lang="es-ES" sz="2400" dirty="0"/>
              <a:t>Edición </a:t>
            </a:r>
            <a:r>
              <a:rPr lang="es-ES" sz="2400" dirty="0" err="1" smtClean="0"/>
              <a:t>Executive</a:t>
            </a:r>
            <a:r>
              <a:rPr lang="es-ES" sz="2400" dirty="0" smtClean="0"/>
              <a:t> 2015</a:t>
            </a:r>
            <a:endParaRPr lang="es-ES" dirty="0"/>
          </a:p>
        </p:txBody>
      </p:sp>
      <p:pic>
        <p:nvPicPr>
          <p:cNvPr id="4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758" y="1714691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512" y="1801368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s-ES" sz="5400" dirty="0" smtClean="0"/>
              <a:t>¿Qué es un motor de búsqueda?</a:t>
            </a:r>
            <a:endParaRPr lang="es-ES" sz="5400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8850" y="25034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 smtClean="0">
                <a:solidFill>
                  <a:srgbClr val="222222"/>
                </a:solidFill>
                <a:latin typeface="PT Serif" panose="020A0603040505020204" pitchFamily="18" charset="0"/>
              </a:rPr>
              <a:t>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9944" y="702356"/>
            <a:ext cx="11292113" cy="54532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_tradnl" sz="30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otor de búsqueda</a:t>
            </a:r>
          </a:p>
          <a:p>
            <a:pPr marL="0" indent="0">
              <a:buNone/>
            </a:pPr>
            <a:r>
              <a:rPr lang="es-ES_tradnl" sz="3000" dirty="0" smtClean="0">
                <a:solidFill>
                  <a:srgbClr val="222222"/>
                </a:solidFill>
              </a:rPr>
              <a:t>Potente </a:t>
            </a:r>
            <a:r>
              <a:rPr lang="es-ES_tradnl" sz="3000" dirty="0">
                <a:solidFill>
                  <a:srgbClr val="222222"/>
                </a:solidFill>
              </a:rPr>
              <a:t>herramienta que </a:t>
            </a:r>
            <a:r>
              <a:rPr lang="es-ES_tradnl" sz="3000" dirty="0" smtClean="0">
                <a:solidFill>
                  <a:srgbClr val="222222"/>
                </a:solidFill>
              </a:rPr>
              <a:t>permite </a:t>
            </a:r>
            <a:r>
              <a:rPr lang="es-ES_tradnl" sz="3000" dirty="0">
                <a:solidFill>
                  <a:srgbClr val="222222"/>
                </a:solidFill>
              </a:rPr>
              <a:t>indexar una gran volumen de datos </a:t>
            </a:r>
            <a:r>
              <a:rPr lang="es-ES_tradnl" sz="3000" dirty="0" smtClean="0">
                <a:solidFill>
                  <a:srgbClr val="222222"/>
                </a:solidFill>
              </a:rPr>
              <a:t>para posteriormente </a:t>
            </a:r>
            <a:r>
              <a:rPr lang="es-ES_tradnl" sz="3000" dirty="0">
                <a:solidFill>
                  <a:srgbClr val="222222"/>
                </a:solidFill>
              </a:rPr>
              <a:t>hacer consultas sobre </a:t>
            </a:r>
            <a:r>
              <a:rPr lang="es-ES_tradnl" sz="3000" dirty="0" smtClean="0">
                <a:solidFill>
                  <a:srgbClr val="222222"/>
                </a:solidFill>
              </a:rPr>
              <a:t>ellos. Los motores de búsqueda permiten hacer búsquedas </a:t>
            </a:r>
            <a:r>
              <a:rPr lang="es-ES_tradnl" sz="3000" dirty="0">
                <a:solidFill>
                  <a:srgbClr val="222222"/>
                </a:solidFill>
              </a:rPr>
              <a:t>aproximadas, facetas y </a:t>
            </a:r>
            <a:r>
              <a:rPr lang="es-ES_tradnl" sz="3000" dirty="0" smtClean="0">
                <a:solidFill>
                  <a:srgbClr val="222222"/>
                </a:solidFill>
              </a:rPr>
              <a:t>resaltado de contenido sobre la información indexada. Un caso de uso clásico es hacer </a:t>
            </a:r>
            <a:r>
              <a:rPr lang="es-ES_tradnl" sz="3000" dirty="0">
                <a:solidFill>
                  <a:srgbClr val="222222"/>
                </a:solidFill>
              </a:rPr>
              <a:t>consultas de texto </a:t>
            </a:r>
            <a:r>
              <a:rPr lang="es-ES_tradnl" sz="3000" dirty="0" smtClean="0">
                <a:solidFill>
                  <a:srgbClr val="222222"/>
                </a:solidFill>
              </a:rPr>
              <a:t>completo. Al </a:t>
            </a:r>
            <a:r>
              <a:rPr lang="es-ES_tradnl" sz="3000" dirty="0">
                <a:solidFill>
                  <a:srgbClr val="222222"/>
                </a:solidFill>
              </a:rPr>
              <a:t>estar los datos indexados los resultados se obtienen de forma muy </a:t>
            </a:r>
            <a:r>
              <a:rPr lang="es-ES_tradnl" sz="3000" dirty="0" smtClean="0">
                <a:solidFill>
                  <a:srgbClr val="222222"/>
                </a:solidFill>
              </a:rPr>
              <a:t>rápida.</a:t>
            </a:r>
          </a:p>
        </p:txBody>
      </p:sp>
    </p:spTree>
    <p:extLst>
      <p:ext uri="{BB962C8B-B14F-4D97-AF65-F5344CB8AC3E}">
        <p14:creationId xmlns:p14="http://schemas.microsoft.com/office/powerpoint/2010/main" val="129098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 smtClean="0"/>
              <a:t>Conceptos</a:t>
            </a:r>
            <a:r>
              <a:rPr lang="en-US" sz="5400" dirty="0" smtClean="0"/>
              <a:t> </a:t>
            </a:r>
            <a:r>
              <a:rPr lang="en-US" sz="5400" dirty="0" err="1" smtClean="0"/>
              <a:t>básicos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990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Documento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"_id": "53636f6d",</a:t>
            </a:r>
          </a:p>
          <a:p>
            <a:pPr marL="800100" lvl="2" indent="0">
              <a:buNone/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index": "indexertrigger-2014.12.09",</a:t>
            </a:r>
          </a:p>
          <a:p>
            <a:pPr marL="800100" lvl="2" indent="0">
              <a:buNone/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score": 1,</a:t>
            </a: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"_source": {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"@version": "1",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"@timestamp": "2014-12-09T16:07:34.043Z",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"type":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"host":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"VD8022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"Scom",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"metricname": "% Processor Time",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"metricinstant": "1415606400000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Campos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"53636f6d",</a:t>
            </a:r>
          </a:p>
          <a:p>
            <a:pPr marL="800100" lvl="2" indent="0">
              <a:buNone/>
            </a:pPr>
            <a:r>
              <a:rPr lang="es-ES_tradnl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indexertrigger-2014.12.09",</a:t>
            </a:r>
          </a:p>
          <a:p>
            <a:pPr marL="800100" lvl="2" indent="0">
              <a:buNone/>
            </a:pPr>
            <a:r>
              <a:rPr lang="es-ES_tradnl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1,</a:t>
            </a:r>
          </a:p>
          <a:p>
            <a:pPr marL="800100" lvl="2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"_source"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1714500" lvl="4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"@version"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"1",</a:t>
            </a:r>
          </a:p>
          <a:p>
            <a:pPr marL="1714500" lvl="4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"@timestamp"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"2014-12-09T16:07:34.043Z",</a:t>
            </a:r>
          </a:p>
          <a:p>
            <a:pPr marL="1714500" lvl="4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"host"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"VD8022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s-ES_tradnl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"Scom",</a:t>
            </a:r>
          </a:p>
          <a:p>
            <a:pPr marL="1714500" lvl="4" indent="0">
              <a:buNone/>
            </a:pPr>
            <a:r>
              <a:rPr lang="es-ES_tradnl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metricname</a:t>
            </a:r>
            <a:r>
              <a:rPr lang="es-ES_tradnl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"% Processor Time",</a:t>
            </a:r>
          </a:p>
          <a:p>
            <a:pPr marL="1714500" lvl="4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"metricinstant"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"1415606400000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Tipos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"_id"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"53636f6d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					</a:t>
            </a:r>
            <a:r>
              <a:rPr lang="es-ES_tradnl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_tradnl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ES_tradnl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"indexertrigger-2014.12.09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	</a:t>
            </a:r>
            <a:r>
              <a:rPr lang="es-ES_tradnl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_tradnl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ES_tradnl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						</a:t>
            </a:r>
            <a:r>
              <a:rPr lang="es-ES_tradnl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_tradnl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es-ES_tradnl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"_source"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					</a:t>
            </a:r>
            <a:r>
              <a:rPr lang="es-ES_tradnl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_tradnl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</a:t>
            </a:r>
            <a:r>
              <a:rPr lang="es-ES_tradnl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s-ES_tradnl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0" lvl="4" indent="0">
              <a:buNone/>
            </a:pP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"@version"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"1",</a:t>
            </a:r>
          </a:p>
          <a:p>
            <a:pPr marL="1714500" lvl="4" indent="0">
              <a:buNone/>
            </a:pP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"@timestamp"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"2014-12-09T16:07:34.043Z",</a:t>
            </a:r>
          </a:p>
          <a:p>
            <a:pPr marL="1714500" lvl="4" indent="0">
              <a:buNone/>
            </a:pP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"host"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"VD8022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_tradnl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s-ES_tradnl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"Scom",</a:t>
            </a:r>
          </a:p>
          <a:p>
            <a:pPr marL="1714500" lvl="4" indent="0">
              <a:buNone/>
            </a:pP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"metricname"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"% Processor Time",</a:t>
            </a:r>
          </a:p>
          <a:p>
            <a:pPr marL="1714500" lvl="4" indent="0">
              <a:buNone/>
            </a:pPr>
            <a:r>
              <a:rPr lang="es-ES_trad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"metricinstant"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"1415606400000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3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Valores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"_id": "</a:t>
            </a:r>
            <a:r>
              <a:rPr lang="es-ES_tradnl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53636f6d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800100" lvl="2" indent="0">
              <a:buNone/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index": "</a:t>
            </a:r>
            <a:r>
              <a:rPr lang="es-ES_tradnl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indexertrigger-2014.12.09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800100" lvl="2" indent="0">
              <a:buNone/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score": </a:t>
            </a:r>
            <a:r>
              <a:rPr lang="es-ES_tradnl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"_source": {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"@version": "</a:t>
            </a:r>
            <a:r>
              <a:rPr lang="es-ES_tradnl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"@timestamp": "</a:t>
            </a:r>
            <a:r>
              <a:rPr lang="es-ES_tradnl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2014-12-09T16:07:34.043Z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"type":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"host":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VD8022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Scom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"metricname": "</a:t>
            </a: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Processor Time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"metricinstant": "</a:t>
            </a: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1415606400000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89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"_id": "53636f6d",</a:t>
            </a:r>
          </a:p>
          <a:p>
            <a:pPr marL="800100" lvl="2" indent="0">
              <a:buNone/>
            </a:pPr>
            <a:r>
              <a:rPr lang="es-ES_tradnl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index": "indexertrigger-2014.12.09",</a:t>
            </a:r>
          </a:p>
          <a:p>
            <a:pPr marL="800100" lvl="2" indent="0">
              <a:buNone/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score": 1,</a:t>
            </a:r>
          </a:p>
          <a:p>
            <a:pPr marL="800100" lvl="2" indent="0">
              <a:buNone/>
            </a:pPr>
            <a:r>
              <a:rPr lang="es-ES_tradnl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_source</a:t>
            </a:r>
            <a:r>
              <a:rPr lang="es-ES_tradnl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1714500" lvl="4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"@version": "1",</a:t>
            </a:r>
          </a:p>
          <a:p>
            <a:pPr marL="1714500" lvl="4" indent="0">
              <a:buNone/>
            </a:pPr>
            <a:r>
              <a:rPr lang="es-ES_trad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"@timestamp": "2014-12-09T16:07:34.043Z",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"type":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"host": 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"VD8022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714500" lvl="4" indent="0">
              <a:buNone/>
            </a:pP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_tradnl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"Scom",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"metricname": "% Processor Time",</a:t>
            </a:r>
          </a:p>
          <a:p>
            <a:pPr marL="1714500" lvl="4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"metricinstant": "1415606400000</a:t>
            </a:r>
            <a:r>
              <a:rPr lang="es-ES_tradnl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ES_trad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_trad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1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27" y="1231689"/>
            <a:ext cx="7255284" cy="481828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Índices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¿Qué es un índice?</a:t>
            </a:r>
            <a:endParaRPr lang="es-ES_tradnl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453289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/>
              <a:t>Una representación virtual de índices tradicionales de biblioteca.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 smtClean="0"/>
              <a:t>Es una estructura </a:t>
            </a:r>
            <a:r>
              <a:rPr lang="es-ES_tradnl" sz="2800" dirty="0"/>
              <a:t>de </a:t>
            </a:r>
            <a:r>
              <a:rPr lang="es-ES_tradnl" sz="2800" dirty="0" smtClean="0"/>
              <a:t>datos.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 smtClean="0"/>
              <a:t>Almacena información.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 smtClean="0"/>
              <a:t>Información </a:t>
            </a:r>
            <a:r>
              <a:rPr lang="es-ES_tradnl" sz="2800" dirty="0"/>
              <a:t>recopilada, </a:t>
            </a:r>
            <a:r>
              <a:rPr lang="es-ES_tradnl" sz="2800" dirty="0" err="1"/>
              <a:t>parseada</a:t>
            </a:r>
            <a:r>
              <a:rPr lang="es-ES_tradnl" sz="2800" dirty="0"/>
              <a:t> y procesada por el </a:t>
            </a:r>
            <a:r>
              <a:rPr lang="es-ES_tradnl" sz="2800" dirty="0" err="1" smtClean="0"/>
              <a:t>MdB</a:t>
            </a:r>
            <a:r>
              <a:rPr lang="es-ES_tradnl" sz="2800" dirty="0" smtClean="0"/>
              <a:t>.</a:t>
            </a:r>
            <a:endParaRPr lang="es-ES_tradnl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 smtClean="0"/>
              <a:t>Equivalente </a:t>
            </a:r>
            <a:r>
              <a:rPr lang="es-ES_tradnl" sz="2800" dirty="0"/>
              <a:t>a una “base de datos” en el mundo relacional</a:t>
            </a:r>
            <a:r>
              <a:rPr lang="es-ES_tradnl" sz="28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 smtClean="0"/>
              <a:t>Un </a:t>
            </a:r>
            <a:r>
              <a:rPr lang="es-ES_tradnl" sz="2800" dirty="0" err="1" smtClean="0"/>
              <a:t>MdB</a:t>
            </a:r>
            <a:r>
              <a:rPr lang="es-ES_tradnl" sz="2800" dirty="0" smtClean="0"/>
              <a:t> puede contener múltiples índices.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35690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512" y="1801368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s-ES" sz="5400" dirty="0" smtClean="0"/>
              <a:t>Problema</a:t>
            </a:r>
            <a:endParaRPr lang="es-ES" sz="5400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¿Por qué usar un índice?</a:t>
            </a:r>
            <a:endParaRPr lang="es-ES_tradnl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876528"/>
            <a:ext cx="11292113" cy="5453289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 smtClean="0"/>
              <a:t>Facilita que el </a:t>
            </a:r>
            <a:r>
              <a:rPr lang="es-ES_tradnl" sz="2800" dirty="0"/>
              <a:t>proceso de búsqueda </a:t>
            </a:r>
            <a:r>
              <a:rPr lang="es-ES_tradnl" sz="2800" dirty="0" smtClean="0"/>
              <a:t>sea más rápido.</a:t>
            </a:r>
            <a:endParaRPr lang="es-ES_tradnl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 smtClean="0"/>
              <a:t>Permite un mayor acierto en las respuestas.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/>
              <a:t>Facilita la búsqueda sobre contenidos sin esquema.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/>
              <a:t>Permite no tener que escanear cada documento en cada consulta.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/>
              <a:t>Las respuestas pueden ser priorizadas basadas en su contenido</a:t>
            </a:r>
            <a:r>
              <a:rPr lang="es-ES_tradnl" sz="2800" dirty="0" smtClean="0"/>
              <a:t>.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9026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Índices invertidos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5" y="892029"/>
            <a:ext cx="8592749" cy="5306165"/>
          </a:xfrm>
          <a:prstGeom prst="rect">
            <a:avLst/>
          </a:prstGeom>
        </p:spPr>
      </p:pic>
      <p:pic>
        <p:nvPicPr>
          <p:cNvPr id="4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Índices semánticos</a:t>
            </a:r>
            <a:endParaRPr lang="es-ES_tradnl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453289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>
                <a:latin typeface="+mn-lt"/>
              </a:rPr>
              <a:t>Índices con información adicional </a:t>
            </a:r>
            <a:r>
              <a:rPr lang="es-ES_tradnl" sz="2800" dirty="0" smtClean="0">
                <a:latin typeface="+mn-lt"/>
              </a:rPr>
              <a:t>sobre:</a:t>
            </a:r>
            <a:endParaRPr lang="es-ES_tradnl" sz="2800" dirty="0">
              <a:latin typeface="+mn-lt"/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s-ES_tradnl" sz="2400" dirty="0" smtClean="0"/>
              <a:t>Frecuencia </a:t>
            </a:r>
            <a:r>
              <a:rPr lang="es-ES_tradnl" sz="2400" dirty="0"/>
              <a:t>de aparición de </a:t>
            </a:r>
            <a:r>
              <a:rPr lang="es-ES_tradnl" sz="2400" dirty="0" smtClean="0"/>
              <a:t>términos</a:t>
            </a:r>
            <a:endParaRPr lang="es-ES_tradnl" sz="2400" dirty="0"/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Ubicación en el documento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Significado.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 smtClean="0">
                <a:latin typeface="+mn-lt"/>
              </a:rPr>
              <a:t>Mejoran </a:t>
            </a:r>
            <a:r>
              <a:rPr lang="es-ES_tradnl" sz="2800" dirty="0">
                <a:latin typeface="+mn-lt"/>
              </a:rPr>
              <a:t>la calidad de la búsqueda - </a:t>
            </a:r>
            <a:r>
              <a:rPr lang="es-ES_tradnl" sz="2800" dirty="0" smtClean="0">
                <a:latin typeface="+mn-lt"/>
              </a:rPr>
              <a:t>sugiriendo </a:t>
            </a:r>
            <a:r>
              <a:rPr lang="es-ES_tradnl" sz="2800" dirty="0">
                <a:latin typeface="+mn-lt"/>
              </a:rPr>
              <a:t>documentos que, aunque no coincidan directamente, sí tienen una relación.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 err="1" smtClean="0">
                <a:latin typeface="+mn-lt"/>
              </a:rPr>
              <a:t>Probabilistic</a:t>
            </a:r>
            <a:r>
              <a:rPr lang="es-ES_tradnl" sz="2800" dirty="0" smtClean="0">
                <a:latin typeface="+mn-lt"/>
              </a:rPr>
              <a:t> </a:t>
            </a:r>
            <a:r>
              <a:rPr lang="es-ES_tradnl" sz="2800" dirty="0">
                <a:latin typeface="+mn-lt"/>
              </a:rPr>
              <a:t>Latent </a:t>
            </a:r>
            <a:r>
              <a:rPr lang="es-ES_tradnl" sz="2800" dirty="0" err="1">
                <a:latin typeface="+mn-lt"/>
              </a:rPr>
              <a:t>Semantic</a:t>
            </a:r>
            <a:r>
              <a:rPr lang="es-ES_tradnl" sz="2800" dirty="0">
                <a:latin typeface="+mn-lt"/>
              </a:rPr>
              <a:t> </a:t>
            </a:r>
            <a:r>
              <a:rPr lang="es-ES_tradnl" sz="2800" dirty="0" smtClean="0">
                <a:latin typeface="+mn-lt"/>
              </a:rPr>
              <a:t>Indexes </a:t>
            </a:r>
            <a:r>
              <a:rPr lang="es-ES_tradnl" sz="2800" dirty="0">
                <a:latin typeface="+mn-lt"/>
              </a:rPr>
              <a:t>aplican probabilidad </a:t>
            </a:r>
            <a:r>
              <a:rPr lang="es-ES_tradnl" sz="2800" dirty="0" smtClean="0">
                <a:latin typeface="+mn-lt"/>
              </a:rPr>
              <a:t>a respuestas</a:t>
            </a:r>
            <a:endParaRPr lang="es-ES_tradnl" sz="2800" dirty="0">
              <a:latin typeface="+mn-lt"/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El motor de búsqueda aprende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es-ES_tradnl" sz="2400" dirty="0"/>
              <a:t>La probabilidad se tunea en función del comportamiento del </a:t>
            </a:r>
            <a:r>
              <a:rPr lang="es-ES_tradnl" sz="2400" dirty="0" smtClean="0"/>
              <a:t>usuario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2800" dirty="0"/>
              <a:t>Concepto "More like </a:t>
            </a:r>
            <a:r>
              <a:rPr lang="es-ES_tradnl" sz="2800" dirty="0" err="1"/>
              <a:t>this</a:t>
            </a:r>
            <a:r>
              <a:rPr lang="es-ES_tradnl" sz="2800" dirty="0" smtClean="0"/>
              <a:t>!" </a:t>
            </a:r>
            <a:r>
              <a:rPr lang="es-ES_tradnl" sz="2800" dirty="0"/>
              <a:t>- Madrid </a:t>
            </a:r>
            <a:r>
              <a:rPr lang="es-ES_tradnl" sz="2800" dirty="0" smtClean="0"/>
              <a:t>&gt; </a:t>
            </a:r>
            <a:r>
              <a:rPr lang="es-ES_tradnl" sz="2800" dirty="0"/>
              <a:t>Provincia </a:t>
            </a:r>
            <a:r>
              <a:rPr lang="es-ES_tradnl" sz="2800" dirty="0" smtClean="0"/>
              <a:t>&gt; España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0736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 </a:t>
            </a:r>
            <a:r>
              <a:rPr lang="en-US" dirty="0" err="1" smtClean="0"/>
              <a:t>comparamos</a:t>
            </a:r>
            <a:r>
              <a:rPr lang="en-US" dirty="0" smtClean="0"/>
              <a:t> con 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197100" lvl="1" indent="0">
              <a:buNone/>
            </a:pPr>
            <a:r>
              <a:rPr lang="es-ES" sz="3600" dirty="0" smtClean="0"/>
              <a:t>En </a:t>
            </a:r>
            <a:r>
              <a:rPr lang="es-ES" sz="3600" dirty="0"/>
              <a:t>una base de datos tradicional</a:t>
            </a:r>
          </a:p>
          <a:p>
            <a:pPr marL="800100" lvl="2" indent="0">
              <a:buNone/>
            </a:pPr>
            <a:r>
              <a:rPr lang="es-ES" sz="2800" dirty="0"/>
              <a:t>Conjunto de columnas =&gt; </a:t>
            </a:r>
            <a:r>
              <a:rPr lang="es-ES" sz="2800" dirty="0" err="1" smtClean="0"/>
              <a:t>Schema</a:t>
            </a:r>
            <a:endParaRPr lang="es-ES" sz="3600" dirty="0"/>
          </a:p>
          <a:p>
            <a:pPr marL="800100" lvl="2" indent="0">
              <a:buNone/>
            </a:pPr>
            <a:r>
              <a:rPr lang="es-ES" sz="2800" dirty="0"/>
              <a:t>Fila =&gt; Conjunto de columnas</a:t>
            </a:r>
          </a:p>
          <a:p>
            <a:pPr marL="800100" lvl="2" indent="0">
              <a:buNone/>
            </a:pPr>
            <a:r>
              <a:rPr lang="es-ES" sz="2800" dirty="0" smtClean="0"/>
              <a:t>Tabla </a:t>
            </a:r>
            <a:r>
              <a:rPr lang="es-ES" sz="2800" dirty="0"/>
              <a:t>=&gt; conjunto de </a:t>
            </a:r>
            <a:r>
              <a:rPr lang="es-ES" sz="2800" dirty="0" smtClean="0"/>
              <a:t>filas</a:t>
            </a:r>
          </a:p>
          <a:p>
            <a:pPr marL="800100" lvl="2" indent="0">
              <a:buNone/>
            </a:pPr>
            <a:r>
              <a:rPr lang="es-ES" sz="2800" dirty="0"/>
              <a:t>Base de datos =&gt; conjunto de </a:t>
            </a:r>
            <a:r>
              <a:rPr lang="es-ES" sz="2800" dirty="0" smtClean="0"/>
              <a:t>tablas</a:t>
            </a:r>
            <a:endParaRPr lang="es-ES" sz="2800" dirty="0"/>
          </a:p>
          <a:p>
            <a:pPr marL="197100" lvl="1" indent="0">
              <a:buNone/>
            </a:pPr>
            <a:r>
              <a:rPr lang="es-ES" sz="3600" dirty="0" smtClean="0"/>
              <a:t>En </a:t>
            </a:r>
            <a:r>
              <a:rPr lang="es-ES" sz="3600" dirty="0"/>
              <a:t>un motor de búsqueda</a:t>
            </a:r>
          </a:p>
          <a:p>
            <a:pPr marL="800100" lvl="2" indent="0">
              <a:buNone/>
            </a:pPr>
            <a:r>
              <a:rPr lang="es-ES" sz="2800" dirty="0"/>
              <a:t>Campos =&gt; </a:t>
            </a:r>
            <a:r>
              <a:rPr lang="es-ES" sz="2800" dirty="0" err="1"/>
              <a:t>Mapping</a:t>
            </a:r>
            <a:endParaRPr lang="es-ES" sz="2800" dirty="0"/>
          </a:p>
          <a:p>
            <a:pPr marL="800100" lvl="2" indent="0">
              <a:buNone/>
            </a:pPr>
            <a:r>
              <a:rPr lang="es-ES" sz="2800" dirty="0"/>
              <a:t>Documento =&gt; Conjunto de campos</a:t>
            </a:r>
          </a:p>
          <a:p>
            <a:pPr marL="800100" lvl="2" indent="0">
              <a:buNone/>
            </a:pPr>
            <a:r>
              <a:rPr lang="es-ES" sz="2800" dirty="0" smtClean="0"/>
              <a:t>Tipo </a:t>
            </a:r>
            <a:r>
              <a:rPr lang="es-ES" sz="2800" dirty="0"/>
              <a:t>=&gt; Conjunto de </a:t>
            </a:r>
            <a:r>
              <a:rPr lang="es-ES" sz="2800" dirty="0" smtClean="0"/>
              <a:t>documentos</a:t>
            </a:r>
          </a:p>
          <a:p>
            <a:pPr marL="800100" lvl="2" indent="0">
              <a:buNone/>
            </a:pPr>
            <a:r>
              <a:rPr lang="es-ES" sz="2800" dirty="0"/>
              <a:t>Índice =&gt; Conjunto de </a:t>
            </a:r>
            <a:r>
              <a:rPr lang="es-ES" sz="2800" dirty="0" smtClean="0"/>
              <a:t>tipos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815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512" y="1801368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s-ES" sz="5400" dirty="0" smtClean="0"/>
              <a:t>El proceso de búsqueda</a:t>
            </a:r>
            <a:endParaRPr lang="es-ES" sz="5400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438400" y="1801368"/>
            <a:ext cx="7315200" cy="325526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chemeClr val="tx1"/>
                </a:solidFill>
              </a:rPr>
              <a:t>La indexación</a:t>
            </a:r>
            <a:endParaRPr lang="es-E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2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La indexación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15" y="1359482"/>
            <a:ext cx="7792537" cy="51823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53150" y="1219200"/>
            <a:ext cx="5143500" cy="40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62750" y="1359482"/>
            <a:ext cx="5143500" cy="40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La indexación 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15" y="1359482"/>
            <a:ext cx="7792537" cy="5182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335" y="719433"/>
            <a:ext cx="196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Crawling</a:t>
            </a:r>
            <a:endParaRPr lang="en-US" sz="36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3150" y="1219200"/>
            <a:ext cx="5143500" cy="40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2750" y="1359482"/>
            <a:ext cx="5143500" cy="40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La indexación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15" y="1359482"/>
            <a:ext cx="7792537" cy="5182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9616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Indexing</a:t>
            </a:r>
            <a:endParaRPr lang="en-US" sz="36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335" y="719433"/>
            <a:ext cx="196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Crawling</a:t>
            </a:r>
            <a:endParaRPr lang="en-US" sz="36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3150" y="1219200"/>
            <a:ext cx="5143500" cy="40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62750" y="1359482"/>
            <a:ext cx="5143500" cy="40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438400" y="1801368"/>
            <a:ext cx="7315200" cy="325526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chemeClr val="tx1"/>
                </a:solidFill>
              </a:rPr>
              <a:t>La búsqueda</a:t>
            </a:r>
            <a:endParaRPr lang="es-E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38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326" y="1305342"/>
            <a:ext cx="113833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latin typeface="+mj-lt"/>
              </a:rPr>
              <a:t>Usando</a:t>
            </a:r>
            <a:r>
              <a:rPr lang="en-US" sz="5400" dirty="0">
                <a:latin typeface="+mj-lt"/>
              </a:rPr>
              <a:t> la base de </a:t>
            </a:r>
            <a:r>
              <a:rPr lang="en-US" sz="5400" dirty="0" err="1">
                <a:latin typeface="+mj-lt"/>
              </a:rPr>
              <a:t>datos</a:t>
            </a:r>
            <a:r>
              <a:rPr lang="en-US" sz="5400" dirty="0">
                <a:latin typeface="+mj-lt"/>
              </a:rPr>
              <a:t> de </a:t>
            </a:r>
            <a:r>
              <a:rPr lang="en-US" sz="5400" dirty="0" smtClean="0">
                <a:latin typeface="+mj-lt"/>
              </a:rPr>
              <a:t>Wikipedia</a:t>
            </a:r>
            <a:r>
              <a:rPr lang="en-US" sz="5400" dirty="0">
                <a:latin typeface="+mj-lt"/>
              </a:rPr>
              <a:t>, </a:t>
            </a:r>
            <a:r>
              <a:rPr lang="en-US" sz="5400" dirty="0" err="1" smtClean="0">
                <a:latin typeface="+mj-lt"/>
              </a:rPr>
              <a:t>mostrar</a:t>
            </a:r>
            <a:r>
              <a:rPr lang="en-US" sz="5400" dirty="0" smtClean="0">
                <a:latin typeface="+mj-lt"/>
              </a:rPr>
              <a:t> los </a:t>
            </a:r>
            <a:r>
              <a:rPr lang="en-US" sz="5400" dirty="0" err="1">
                <a:latin typeface="+mj-lt"/>
              </a:rPr>
              <a:t>artículos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más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relevantes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que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contengan</a:t>
            </a:r>
            <a:r>
              <a:rPr lang="en-US" sz="5400" dirty="0" smtClean="0">
                <a:latin typeface="+mj-lt"/>
              </a:rPr>
              <a:t> el </a:t>
            </a:r>
            <a:r>
              <a:rPr lang="en-US" sz="5400" dirty="0" err="1" smtClean="0">
                <a:latin typeface="+mj-lt"/>
              </a:rPr>
              <a:t>texto</a:t>
            </a:r>
            <a:r>
              <a:rPr lang="en-US" sz="5400" dirty="0" smtClean="0">
                <a:latin typeface="+mj-lt"/>
              </a:rPr>
              <a:t> ‘</a:t>
            </a:r>
            <a:r>
              <a:rPr lang="en-US" sz="5400" dirty="0" err="1" smtClean="0">
                <a:latin typeface="+mj-lt"/>
              </a:rPr>
              <a:t>gato</a:t>
            </a:r>
            <a:r>
              <a:rPr lang="en-US" sz="5400" dirty="0" smtClean="0">
                <a:latin typeface="+mj-lt"/>
              </a:rPr>
              <a:t>’. </a:t>
            </a:r>
          </a:p>
          <a:p>
            <a:pPr algn="ctr"/>
            <a:r>
              <a:rPr lang="en-US" sz="5400" dirty="0" err="1" smtClean="0">
                <a:latin typeface="+mj-lt"/>
              </a:rPr>
              <a:t>Considerar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articulo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relevante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aquel</a:t>
            </a:r>
            <a:r>
              <a:rPr lang="en-US" sz="5400" dirty="0" smtClean="0">
                <a:latin typeface="+mj-lt"/>
              </a:rPr>
              <a:t> que ha </a:t>
            </a:r>
            <a:r>
              <a:rPr lang="en-US" sz="5400" dirty="0" err="1" smtClean="0">
                <a:latin typeface="+mj-lt"/>
              </a:rPr>
              <a:t>sido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>
                <a:latin typeface="+mj-lt"/>
              </a:rPr>
              <a:t>recientemente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modificado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4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La búsqueda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15" y="1359482"/>
            <a:ext cx="7792537" cy="5182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9616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Indexing</a:t>
            </a:r>
            <a:endParaRPr lang="en-US" sz="36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335" y="719433"/>
            <a:ext cx="196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Crawling</a:t>
            </a:r>
            <a:endParaRPr lang="en-US" sz="36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049" y="713151"/>
            <a:ext cx="14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Query</a:t>
            </a:r>
            <a:endParaRPr lang="en-US" sz="36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550" y="776582"/>
            <a:ext cx="5142012" cy="458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0207" y="50868"/>
            <a:ext cx="5276813" cy="451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3500" y="4819650"/>
            <a:ext cx="3771900" cy="78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15" y="1359482"/>
            <a:ext cx="7792537" cy="5182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9616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Indexing</a:t>
            </a:r>
            <a:endParaRPr lang="en-US" sz="36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335" y="719433"/>
            <a:ext cx="196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Crawling</a:t>
            </a:r>
            <a:endParaRPr lang="en-US" sz="36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0912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Matching</a:t>
            </a:r>
            <a:endParaRPr lang="en-US" sz="36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049" y="713151"/>
            <a:ext cx="14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Query</a:t>
            </a:r>
            <a:endParaRPr lang="en-US" sz="36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9616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Indexing</a:t>
            </a:r>
            <a:endParaRPr lang="en-US" sz="3600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335" y="719433"/>
            <a:ext cx="196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Crawling</a:t>
            </a:r>
            <a:endParaRPr lang="en-US" sz="3600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550" y="776582"/>
            <a:ext cx="5142012" cy="458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0207" y="50868"/>
            <a:ext cx="5276813" cy="451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33500" y="4819650"/>
            <a:ext cx="3771900" cy="78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La búsqueda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029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La búsqueda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15" y="1359482"/>
            <a:ext cx="7792537" cy="5182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20912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Matching</a:t>
            </a:r>
            <a:endParaRPr lang="en-US" sz="36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1039" y="719433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Results</a:t>
            </a:r>
            <a:endParaRPr lang="en-US" sz="36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0049" y="713151"/>
            <a:ext cx="14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Query</a:t>
            </a:r>
            <a:endParaRPr lang="en-US" sz="3600" dirty="0"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9616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Indexing</a:t>
            </a:r>
            <a:endParaRPr lang="en-US" sz="3600" dirty="0"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335" y="719433"/>
            <a:ext cx="196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Crawling</a:t>
            </a:r>
            <a:endParaRPr lang="en-US" sz="3600" dirty="0">
              <a:effectLst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9616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Indexing</a:t>
            </a:r>
            <a:endParaRPr lang="en-US" sz="3600" dirty="0"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9335" y="719433"/>
            <a:ext cx="196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Crawling</a:t>
            </a:r>
            <a:endParaRPr lang="en-US" sz="3600" dirty="0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9550" y="776582"/>
            <a:ext cx="5142012" cy="458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10207" y="50868"/>
            <a:ext cx="5276813" cy="451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33500" y="4819650"/>
            <a:ext cx="3771900" cy="78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2438400" y="1801368"/>
            <a:ext cx="7315200" cy="325526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chemeClr val="tx1"/>
                </a:solidFill>
              </a:rPr>
              <a:t>Si ponemos todo junto…</a:t>
            </a:r>
            <a:endParaRPr lang="es-E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2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/>
              <a:t>Fases en el proceso de búsqueda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15" y="1359482"/>
            <a:ext cx="7792537" cy="51823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9616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Indexing</a:t>
            </a:r>
            <a:endParaRPr lang="en-US" sz="36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335" y="719433"/>
            <a:ext cx="196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Crawling</a:t>
            </a:r>
            <a:endParaRPr lang="en-US" sz="36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0912" y="4962249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Matching</a:t>
            </a:r>
            <a:endParaRPr lang="en-US" sz="36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71039" y="719433"/>
            <a:ext cx="256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effectLst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049" y="713151"/>
            <a:ext cx="14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Query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27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Ejemplo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3" y="1044685"/>
            <a:ext cx="8443863" cy="51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512" y="1801368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s-ES" sz="5400" dirty="0" smtClean="0"/>
              <a:t>Arquitectura</a:t>
            </a:r>
            <a:endParaRPr lang="es-ES" sz="5400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Crawling</a:t>
            </a:r>
            <a:r>
              <a:rPr lang="es-ES_tradnl" dirty="0" smtClean="0"/>
              <a:t> de fuentes de datos externas</a:t>
            </a:r>
            <a:endParaRPr lang="es-ES_trad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41" y="4415342"/>
            <a:ext cx="7514286" cy="2009524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41" y="4415342"/>
            <a:ext cx="7514286" cy="200952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322742" y="-2809"/>
            <a:ext cx="7862382" cy="6952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 smtClean="0">
                <a:solidFill>
                  <a:schemeClr val="tx1"/>
                </a:solidFill>
              </a:rPr>
              <a:t>Indexación de información</a:t>
            </a:r>
            <a:endParaRPr lang="es-ES" sz="4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964" y="2269230"/>
            <a:ext cx="6733333" cy="2123810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41" y="4415342"/>
            <a:ext cx="7514286" cy="200952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322742" y="-2809"/>
            <a:ext cx="7862382" cy="6952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 smtClean="0">
                <a:solidFill>
                  <a:schemeClr val="tx1"/>
                </a:solidFill>
              </a:rPr>
              <a:t>Indexación de información</a:t>
            </a:r>
            <a:endParaRPr lang="es-ES" sz="4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41" y="2215342"/>
            <a:ext cx="8657143" cy="2200000"/>
          </a:xfrm>
          <a:prstGeom prst="rect">
            <a:avLst/>
          </a:prstGeom>
        </p:spPr>
      </p:pic>
      <p:pic>
        <p:nvPicPr>
          <p:cNvPr id="7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monospaced for SAP" panose="020B0609020202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4326" y="608374"/>
            <a:ext cx="11383347" cy="46166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s-ES_tradnl" sz="24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41" y="4415342"/>
            <a:ext cx="7514286" cy="2009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9" y="1129628"/>
            <a:ext cx="8571428" cy="3285714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322742" y="-2809"/>
            <a:ext cx="7862382" cy="6952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 smtClean="0">
                <a:solidFill>
                  <a:schemeClr val="tx1"/>
                </a:solidFill>
              </a:rPr>
              <a:t>Indexación de información</a:t>
            </a:r>
            <a:endParaRPr lang="es-ES" sz="4400" dirty="0">
              <a:solidFill>
                <a:schemeClr val="tx1"/>
              </a:solidFill>
            </a:endParaRPr>
          </a:p>
        </p:txBody>
      </p:sp>
      <p:pic>
        <p:nvPicPr>
          <p:cNvPr id="5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00" y="3541294"/>
            <a:ext cx="8571428" cy="3285714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Exposición de datos hacia el exterior</a:t>
            </a:r>
            <a:endParaRPr lang="es-ES_tradnl" dirty="0"/>
          </a:p>
        </p:txBody>
      </p:sp>
      <p:pic>
        <p:nvPicPr>
          <p:cNvPr id="5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00" y="3541294"/>
            <a:ext cx="8571428" cy="3285714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Exposición de datos hacia el exterior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39" y="2479161"/>
            <a:ext cx="1638095" cy="1047619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00" y="3541294"/>
            <a:ext cx="8571428" cy="3285714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Exposición de datos hacia el exterior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953" y="2493675"/>
            <a:ext cx="1638095" cy="1047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550" y="2324252"/>
            <a:ext cx="8266667" cy="1219048"/>
          </a:xfrm>
          <a:prstGeom prst="rect">
            <a:avLst/>
          </a:prstGeom>
        </p:spPr>
      </p:pic>
      <p:pic>
        <p:nvPicPr>
          <p:cNvPr id="7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00" y="3541294"/>
            <a:ext cx="8571428" cy="3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816" y="741294"/>
            <a:ext cx="8333333" cy="2800000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" y="0"/>
            <a:ext cx="12192000" cy="725714"/>
          </a:xfrm>
        </p:spPr>
        <p:txBody>
          <a:bodyPr/>
          <a:lstStyle/>
          <a:p>
            <a:r>
              <a:rPr lang="es-ES_tradnl" dirty="0" smtClean="0"/>
              <a:t>Exposición de datos hacia el exterior</a:t>
            </a:r>
            <a:endParaRPr lang="es-ES_tradnl" dirty="0"/>
          </a:p>
        </p:txBody>
      </p:sp>
      <p:pic>
        <p:nvPicPr>
          <p:cNvPr id="7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512" y="1801368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s-ES" sz="5400" dirty="0" smtClean="0"/>
              <a:t>SQL </a:t>
            </a:r>
            <a:br>
              <a:rPr lang="es-ES" sz="5400" dirty="0" smtClean="0"/>
            </a:br>
            <a:r>
              <a:rPr lang="es-ES" sz="5400" dirty="0" smtClean="0"/>
              <a:t>vs</a:t>
            </a:r>
            <a:br>
              <a:rPr lang="es-ES" sz="5400" dirty="0" smtClean="0"/>
            </a:br>
            <a:r>
              <a:rPr lang="es-ES" sz="5400" dirty="0" err="1" smtClean="0"/>
              <a:t>Search</a:t>
            </a:r>
            <a:r>
              <a:rPr lang="es-ES" sz="5400" dirty="0" smtClean="0"/>
              <a:t> </a:t>
            </a:r>
            <a:r>
              <a:rPr lang="es-ES" sz="5400" dirty="0" err="1" smtClean="0"/>
              <a:t>Engines</a:t>
            </a:r>
            <a:endParaRPr lang="es-ES" sz="5400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326" y="1305342"/>
            <a:ext cx="113833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latin typeface="+mj-lt"/>
              </a:rPr>
              <a:t>Usando</a:t>
            </a:r>
            <a:r>
              <a:rPr lang="en-US" sz="5400" dirty="0">
                <a:latin typeface="+mj-lt"/>
              </a:rPr>
              <a:t> la base de </a:t>
            </a:r>
            <a:r>
              <a:rPr lang="en-US" sz="5400" dirty="0" err="1">
                <a:latin typeface="+mj-lt"/>
              </a:rPr>
              <a:t>datos</a:t>
            </a:r>
            <a:r>
              <a:rPr lang="en-US" sz="5400" dirty="0">
                <a:latin typeface="+mj-lt"/>
              </a:rPr>
              <a:t> de </a:t>
            </a:r>
            <a:r>
              <a:rPr lang="en-US" sz="5400" dirty="0" smtClean="0">
                <a:latin typeface="+mj-lt"/>
              </a:rPr>
              <a:t>Wikipedia</a:t>
            </a:r>
            <a:r>
              <a:rPr lang="en-US" sz="5400" dirty="0">
                <a:latin typeface="+mj-lt"/>
              </a:rPr>
              <a:t>, </a:t>
            </a:r>
            <a:r>
              <a:rPr lang="en-US" sz="5400" dirty="0" err="1" smtClean="0">
                <a:latin typeface="+mj-lt"/>
              </a:rPr>
              <a:t>mostrar</a:t>
            </a:r>
            <a:r>
              <a:rPr lang="en-US" sz="5400" dirty="0" smtClean="0">
                <a:latin typeface="+mj-lt"/>
              </a:rPr>
              <a:t> los </a:t>
            </a:r>
            <a:r>
              <a:rPr lang="en-US" sz="5400" dirty="0" err="1">
                <a:latin typeface="+mj-lt"/>
              </a:rPr>
              <a:t>artículos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más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relevantes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que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contengan</a:t>
            </a:r>
            <a:r>
              <a:rPr lang="en-US" sz="5400" dirty="0" smtClean="0">
                <a:latin typeface="+mj-lt"/>
              </a:rPr>
              <a:t> el </a:t>
            </a:r>
            <a:r>
              <a:rPr lang="en-US" sz="5400" dirty="0" err="1" smtClean="0">
                <a:latin typeface="+mj-lt"/>
              </a:rPr>
              <a:t>texto</a:t>
            </a:r>
            <a:r>
              <a:rPr lang="en-US" sz="5400" dirty="0" smtClean="0">
                <a:latin typeface="+mj-lt"/>
              </a:rPr>
              <a:t> ‘</a:t>
            </a:r>
            <a:r>
              <a:rPr lang="en-US" sz="5400" dirty="0" err="1" smtClean="0">
                <a:latin typeface="+mj-lt"/>
              </a:rPr>
              <a:t>gato</a:t>
            </a:r>
            <a:r>
              <a:rPr lang="en-US" sz="5400" dirty="0" smtClean="0">
                <a:latin typeface="+mj-lt"/>
              </a:rPr>
              <a:t>’. </a:t>
            </a:r>
          </a:p>
          <a:p>
            <a:pPr algn="ctr"/>
            <a:r>
              <a:rPr lang="en-US" sz="5400" dirty="0" err="1" smtClean="0">
                <a:latin typeface="+mj-lt"/>
              </a:rPr>
              <a:t>Considerar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articulo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relevante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aquel</a:t>
            </a:r>
            <a:r>
              <a:rPr lang="en-US" sz="5400" dirty="0" smtClean="0">
                <a:latin typeface="+mj-lt"/>
              </a:rPr>
              <a:t> que ha </a:t>
            </a:r>
            <a:r>
              <a:rPr lang="en-US" sz="5400" dirty="0" err="1" smtClean="0">
                <a:latin typeface="+mj-lt"/>
              </a:rPr>
              <a:t>sido</a:t>
            </a:r>
            <a:r>
              <a:rPr lang="en-US" sz="5400" dirty="0" smtClean="0">
                <a:latin typeface="+mj-lt"/>
              </a:rPr>
              <a:t> </a:t>
            </a:r>
            <a:r>
              <a:rPr lang="en-US" sz="5400" dirty="0" err="1">
                <a:latin typeface="+mj-lt"/>
              </a:rPr>
              <a:t>recientemente</a:t>
            </a:r>
            <a:r>
              <a:rPr lang="en-US" sz="5400" dirty="0">
                <a:latin typeface="+mj-lt"/>
              </a:rPr>
              <a:t> </a:t>
            </a:r>
            <a:r>
              <a:rPr lang="en-US" sz="5400" dirty="0" err="1" smtClean="0">
                <a:latin typeface="+mj-lt"/>
              </a:rPr>
              <a:t>modificado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39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SQL Server vs. </a:t>
            </a:r>
            <a:r>
              <a:rPr lang="en-US" dirty="0" err="1" smtClean="0"/>
              <a:t>Lucene</a:t>
            </a:r>
            <a:r>
              <a:rPr lang="en-US" dirty="0" smtClean="0"/>
              <a:t> Index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0768" y="969263"/>
          <a:ext cx="10570464" cy="5058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5907"/>
                <a:gridCol w="2121229"/>
                <a:gridCol w="2380914"/>
                <a:gridCol w="1843614"/>
                <a:gridCol w="1828800"/>
              </a:tblGrid>
              <a:tr h="36459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 dirty="0">
                          <a:effectLst/>
                        </a:rPr>
                        <a:t> 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6459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857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>
                          <a:effectLst/>
                        </a:rPr>
                        <a:t>MS SQL</a:t>
                      </a:r>
                      <a:endParaRPr lang="es-ES_tradnl" sz="2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err="1">
                          <a:effectLst/>
                        </a:rPr>
                        <a:t>Lucene</a:t>
                      </a:r>
                      <a:r>
                        <a:rPr lang="es-ES_tradnl" sz="2400" u="none" strike="noStrike" dirty="0">
                          <a:effectLst/>
                        </a:rPr>
                        <a:t> </a:t>
                      </a:r>
                      <a:r>
                        <a:rPr lang="es-ES_tradnl" sz="2400" u="none" strike="noStrike" dirty="0" err="1">
                          <a:effectLst/>
                        </a:rPr>
                        <a:t>Index</a:t>
                      </a:r>
                      <a:endParaRPr lang="es-ES_tradnl" sz="2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459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 dirty="0">
                          <a:effectLst/>
                        </a:rPr>
                        <a:t> 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 dirty="0" err="1">
                          <a:effectLst/>
                        </a:rPr>
                        <a:t>Indexing</a:t>
                      </a:r>
                      <a:r>
                        <a:rPr lang="es-ES_tradnl" sz="2400" u="none" strike="noStrike" dirty="0">
                          <a:effectLst/>
                        </a:rPr>
                        <a:t> </a:t>
                      </a:r>
                      <a:r>
                        <a:rPr lang="es-ES_tradnl" sz="2400" u="none" strike="noStrike" dirty="0" err="1">
                          <a:effectLst/>
                        </a:rPr>
                        <a:t>Speed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_tradnl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MB/</a:t>
                      </a:r>
                      <a:r>
                        <a:rPr lang="es-ES_tradnl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</a:t>
                      </a:r>
                      <a:endParaRPr lang="es-ES_tradnl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>
                          <a:effectLst/>
                        </a:rPr>
                        <a:t>3 MB/</a:t>
                      </a:r>
                      <a:r>
                        <a:rPr lang="es-ES_tradnl" sz="2400" u="none" strike="noStrike" dirty="0" err="1">
                          <a:effectLst/>
                        </a:rPr>
                        <a:t>sec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459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 dirty="0" err="1">
                          <a:effectLst/>
                        </a:rPr>
                        <a:t>Index</a:t>
                      </a:r>
                      <a:r>
                        <a:rPr lang="es-ES_tradnl" sz="2400" u="none" strike="noStrike" dirty="0">
                          <a:effectLst/>
                        </a:rPr>
                        <a:t> </a:t>
                      </a:r>
                      <a:r>
                        <a:rPr lang="es-ES_tradnl" sz="2400" u="none" strike="noStrike" dirty="0" err="1">
                          <a:effectLst/>
                        </a:rPr>
                        <a:t>Size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_tradnl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>
                          <a:effectLst/>
                        </a:rPr>
                        <a:t>10-25%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6459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 dirty="0">
                          <a:effectLst/>
                        </a:rPr>
                        <a:t>Simple </a:t>
                      </a:r>
                      <a:r>
                        <a:rPr lang="es-ES_tradnl" sz="2400" u="none" strike="noStrike" dirty="0" err="1">
                          <a:effectLst/>
                        </a:rPr>
                        <a:t>query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_tradnl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20 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>
                          <a:effectLst/>
                        </a:rPr>
                        <a:t>&lt;20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70774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 dirty="0" err="1">
                          <a:effectLst/>
                        </a:rPr>
                        <a:t>Query</a:t>
                      </a:r>
                      <a:r>
                        <a:rPr lang="es-ES_tradnl" sz="2400" u="none" strike="noStrike" dirty="0">
                          <a:effectLst/>
                        </a:rPr>
                        <a:t> </a:t>
                      </a:r>
                      <a:r>
                        <a:rPr lang="es-ES_tradnl" sz="2400" u="none" strike="noStrike" dirty="0" err="1">
                          <a:effectLst/>
                        </a:rPr>
                        <a:t>With</a:t>
                      </a:r>
                      <a:r>
                        <a:rPr lang="es-ES_tradnl" sz="2400" u="none" strike="noStrike" dirty="0">
                          <a:effectLst/>
                        </a:rPr>
                        <a:t> </a:t>
                      </a:r>
                      <a:r>
                        <a:rPr lang="es-ES_tradnl" sz="2400" u="none" strike="noStrike" dirty="0" err="1">
                          <a:effectLst/>
                        </a:rPr>
                        <a:t>Custom</a:t>
                      </a:r>
                      <a:r>
                        <a:rPr lang="es-ES_tradnl" sz="2400" u="none" strike="noStrike" dirty="0">
                          <a:effectLst/>
                        </a:rPr>
                        <a:t> Score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_tradnl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&gt;20 </a:t>
                      </a:r>
                      <a:r>
                        <a:rPr lang="es-ES_tradnl" sz="2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</a:t>
                      </a:r>
                      <a:endParaRPr lang="es-ES_tradnl" sz="2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>
                          <a:effectLst/>
                        </a:rPr>
                        <a:t>&lt; 4 </a:t>
                      </a:r>
                      <a:r>
                        <a:rPr lang="es-ES_tradnl" sz="2400" u="none" strike="noStrike" dirty="0" err="1">
                          <a:effectLst/>
                        </a:rPr>
                        <a:t>sec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4643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>
                          <a:effectLst/>
                        </a:rPr>
                        <a:t>MS SQL</a:t>
                      </a:r>
                      <a:endParaRPr lang="es-ES_tradnl" sz="2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err="1">
                          <a:effectLst/>
                        </a:rPr>
                        <a:t>Lucene</a:t>
                      </a:r>
                      <a:r>
                        <a:rPr lang="es-ES_tradnl" sz="2400" u="none" strike="noStrike" dirty="0">
                          <a:effectLst/>
                        </a:rPr>
                        <a:t> (FS)</a:t>
                      </a:r>
                      <a:endParaRPr lang="es-ES_tradnl" sz="2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err="1">
                          <a:effectLst/>
                        </a:rPr>
                        <a:t>Lucene</a:t>
                      </a:r>
                      <a:r>
                        <a:rPr lang="es-ES_tradnl" sz="2400" u="none" strike="noStrike" dirty="0">
                          <a:effectLst/>
                        </a:rPr>
                        <a:t> (RAM)</a:t>
                      </a:r>
                      <a:endParaRPr lang="es-ES_tradnl" sz="2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6459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err="1">
                          <a:effectLst/>
                        </a:rPr>
                        <a:t>Cold</a:t>
                      </a:r>
                      <a:r>
                        <a:rPr lang="es-ES_tradnl" sz="2400" u="none" strike="noStrike" dirty="0">
                          <a:effectLst/>
                        </a:rPr>
                        <a:t> </a:t>
                      </a:r>
                      <a:r>
                        <a:rPr lang="es-ES_tradnl" sz="2400" u="none" strike="noStrike" dirty="0" err="1">
                          <a:effectLst/>
                        </a:rPr>
                        <a:t>System</a:t>
                      </a:r>
                      <a:endParaRPr lang="es-ES_tradnl" sz="2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 dirty="0">
                          <a:effectLst/>
                        </a:rPr>
                        <a:t>Simple </a:t>
                      </a:r>
                      <a:r>
                        <a:rPr lang="es-ES_tradnl" sz="2400" u="none" strike="noStrike" dirty="0" err="1">
                          <a:effectLst/>
                        </a:rPr>
                        <a:t>Query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56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643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21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 dirty="0" err="1">
                          <a:effectLst/>
                        </a:rPr>
                        <a:t>Boost</a:t>
                      </a:r>
                      <a:r>
                        <a:rPr lang="es-ES_tradnl" sz="2400" u="none" strike="noStrike" dirty="0">
                          <a:effectLst/>
                        </a:rPr>
                        <a:t> </a:t>
                      </a:r>
                      <a:r>
                        <a:rPr lang="es-ES_tradnl" sz="2400" u="none" strike="noStrike" dirty="0" err="1">
                          <a:effectLst/>
                        </a:rPr>
                        <a:t>Query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19669</a:t>
                      </a:r>
                      <a:r>
                        <a:rPr lang="es-ES_tradnl" sz="2400" u="none" strike="noStrike" baseline="0" dirty="0" smtClean="0">
                          <a:effectLst/>
                        </a:rPr>
                        <a:t>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859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27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9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err="1">
                          <a:effectLst/>
                        </a:rPr>
                        <a:t>Next</a:t>
                      </a:r>
                      <a:r>
                        <a:rPr lang="es-ES_tradnl" sz="2400" u="none" strike="noStrike" dirty="0">
                          <a:effectLst/>
                        </a:rPr>
                        <a:t> </a:t>
                      </a:r>
                      <a:r>
                        <a:rPr lang="es-ES_tradnl" sz="2400" u="none" strike="noStrike" dirty="0" err="1">
                          <a:effectLst/>
                        </a:rPr>
                        <a:t>Executions</a:t>
                      </a:r>
                      <a:endParaRPr lang="es-ES_tradnl" sz="2400" b="1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 dirty="0">
                          <a:effectLst/>
                        </a:rPr>
                        <a:t>Simple </a:t>
                      </a:r>
                      <a:r>
                        <a:rPr lang="es-ES_tradnl" sz="2400" u="none" strike="noStrike" dirty="0" err="1">
                          <a:effectLst/>
                        </a:rPr>
                        <a:t>Query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14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8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>
                          <a:effectLst/>
                        </a:rPr>
                        <a:t>&lt;</a:t>
                      </a:r>
                      <a:r>
                        <a:rPr lang="es-ES_tradnl" sz="2400" u="none" strike="noStrike" dirty="0" smtClean="0">
                          <a:effectLst/>
                        </a:rPr>
                        <a:t>5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2400" u="none" strike="noStrike" dirty="0" err="1">
                          <a:effectLst/>
                        </a:rPr>
                        <a:t>Boost</a:t>
                      </a:r>
                      <a:r>
                        <a:rPr lang="es-ES_tradnl" sz="2400" u="none" strike="noStrike" dirty="0">
                          <a:effectLst/>
                        </a:rPr>
                        <a:t> </a:t>
                      </a:r>
                      <a:r>
                        <a:rPr lang="es-ES_tradnl" sz="2400" u="none" strike="noStrike" dirty="0" err="1">
                          <a:effectLst/>
                        </a:rPr>
                        <a:t>Query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465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17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2400" u="none" strike="noStrike" dirty="0" smtClean="0">
                          <a:effectLst/>
                        </a:rPr>
                        <a:t>9 ms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9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>
                          <a:effectLst/>
                        </a:rPr>
                        <a:t> </a:t>
                      </a:r>
                      <a:endParaRPr lang="es-ES_tradn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 dirty="0">
                          <a:effectLst/>
                        </a:rPr>
                        <a:t> 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400" u="none" strike="noStrike" dirty="0">
                          <a:effectLst/>
                        </a:rPr>
                        <a:t> </a:t>
                      </a:r>
                      <a:endParaRPr lang="es-ES_tradn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67" y="6037838"/>
            <a:ext cx="1298712" cy="11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512" y="1801368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s-ES" sz="5400" dirty="0" smtClean="0"/>
              <a:t>¿Qué nos ofrece un </a:t>
            </a:r>
            <a:r>
              <a:rPr lang="es-ES" sz="5400" dirty="0" err="1" smtClean="0"/>
              <a:t>MdB</a:t>
            </a:r>
            <a:r>
              <a:rPr lang="es-ES" sz="5400" dirty="0" smtClean="0"/>
              <a:t>?</a:t>
            </a:r>
            <a:endParaRPr lang="es-ES" sz="5400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ofrecen</a:t>
            </a:r>
            <a:r>
              <a:rPr lang="en-US" dirty="0" smtClean="0"/>
              <a:t> los </a:t>
            </a:r>
            <a:r>
              <a:rPr lang="en-US" dirty="0" err="1" smtClean="0"/>
              <a:t>motores</a:t>
            </a:r>
            <a:r>
              <a:rPr lang="en-US" dirty="0" smtClean="0"/>
              <a:t> de </a:t>
            </a:r>
            <a:r>
              <a:rPr lang="en-US" dirty="0" err="1" smtClean="0"/>
              <a:t>búsqueda</a:t>
            </a:r>
            <a:r>
              <a:rPr lang="en-US" dirty="0" smtClean="0"/>
              <a:t>? </a:t>
            </a:r>
            <a:r>
              <a:rPr lang="en-US" sz="2400" dirty="0" smtClean="0"/>
              <a:t>(I)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1052991"/>
            <a:ext cx="11292113" cy="545328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b="1" dirty="0"/>
              <a:t>Indexación eficiente</a:t>
            </a:r>
            <a:r>
              <a:rPr lang="es-ES_tradnl" dirty="0"/>
              <a:t> de datos </a:t>
            </a:r>
            <a:r>
              <a:rPr lang="es-ES_tradnl" dirty="0" smtClean="0"/>
              <a:t>en </a:t>
            </a:r>
            <a:r>
              <a:rPr lang="es-ES_tradnl" dirty="0"/>
              <a:t>uno/múltiples campos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b="1" dirty="0"/>
              <a:t>Análisis de texto</a:t>
            </a:r>
            <a:r>
              <a:rPr lang="es-ES_tradnl" dirty="0"/>
              <a:t> </a:t>
            </a:r>
          </a:p>
          <a:p>
            <a:pPr marL="536575" indent="-342900">
              <a:spcBef>
                <a:spcPts val="300"/>
              </a:spcBef>
              <a:spcAft>
                <a:spcPts val="300"/>
              </a:spcAft>
              <a:buClrTx/>
              <a:buFont typeface="Courier New" panose="02070309020205020404" pitchFamily="49" charset="0"/>
              <a:buChar char="o"/>
            </a:pPr>
            <a:r>
              <a:rPr lang="es-ES_tradnl" sz="2000" dirty="0" smtClean="0"/>
              <a:t>Por </a:t>
            </a:r>
            <a:r>
              <a:rPr lang="es-ES_tradnl" sz="2000" dirty="0" err="1"/>
              <a:t>tokenización</a:t>
            </a:r>
            <a:r>
              <a:rPr lang="es-ES_tradnl" sz="2000" dirty="0"/>
              <a:t> - permite encontrar los límites de las palabras</a:t>
            </a:r>
          </a:p>
          <a:p>
            <a:pPr marL="536575" indent="-342900">
              <a:spcBef>
                <a:spcPts val="300"/>
              </a:spcBef>
              <a:spcAft>
                <a:spcPts val="300"/>
              </a:spcAft>
              <a:buClrTx/>
              <a:buFont typeface="Courier New" panose="02070309020205020404" pitchFamily="49" charset="0"/>
              <a:buChar char="o"/>
            </a:pPr>
            <a:r>
              <a:rPr lang="es-ES_tradnl" sz="2000" dirty="0" smtClean="0"/>
              <a:t>Por </a:t>
            </a:r>
            <a:r>
              <a:rPr lang="es-ES_tradnl" sz="2000" dirty="0" err="1" smtClean="0"/>
              <a:t>stemming</a:t>
            </a:r>
            <a:r>
              <a:rPr lang="es-ES_tradnl" sz="2000" dirty="0" smtClean="0"/>
              <a:t> </a:t>
            </a:r>
            <a:r>
              <a:rPr lang="es-ES_tradnl" sz="2000" dirty="0"/>
              <a:t>- palabras relacionadas o derivadas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s-ES_tradnl" b="1" dirty="0" smtClean="0"/>
              <a:t>Búsquedas </a:t>
            </a:r>
            <a:r>
              <a:rPr lang="es-ES_tradnl" b="1" dirty="0"/>
              <a:t>eficientes</a:t>
            </a:r>
            <a:r>
              <a:rPr lang="es-ES_tradnl" dirty="0"/>
              <a:t> </a:t>
            </a:r>
            <a:r>
              <a:rPr lang="es-ES_tradnl" dirty="0" smtClean="0"/>
              <a:t>- basadas </a:t>
            </a:r>
            <a:r>
              <a:rPr lang="es-ES_tradnl" dirty="0"/>
              <a:t>en </a:t>
            </a:r>
            <a:r>
              <a:rPr lang="es-ES_tradnl" dirty="0" err="1" smtClean="0"/>
              <a:t>relevance</a:t>
            </a:r>
            <a:r>
              <a:rPr lang="es-ES_tradnl" dirty="0" smtClean="0"/>
              <a:t> </a:t>
            </a:r>
            <a:r>
              <a:rPr lang="es-ES_tradnl" dirty="0" err="1"/>
              <a:t>scoring</a:t>
            </a:r>
            <a:endParaRPr lang="es-ES_tradnl" dirty="0"/>
          </a:p>
          <a:p>
            <a:pPr marL="536575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Courier New" panose="02070309020205020404" pitchFamily="49" charset="0"/>
              <a:buChar char="o"/>
            </a:pPr>
            <a:r>
              <a:rPr lang="es-ES_tradnl" sz="2000" dirty="0"/>
              <a:t>¿Cuántas coincidencias tengo en un mismo documento?</a:t>
            </a:r>
          </a:p>
          <a:p>
            <a:pPr marL="536575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Courier New" panose="02070309020205020404" pitchFamily="49" charset="0"/>
              <a:buChar char="o"/>
            </a:pPr>
            <a:r>
              <a:rPr lang="es-ES_tradnl" sz="2000" dirty="0"/>
              <a:t>Para dos coincidencias, ¿cuál debo mostrar primero</a:t>
            </a:r>
            <a:r>
              <a:rPr lang="es-ES_tradnl" sz="2000" dirty="0" smtClean="0"/>
              <a:t>?</a:t>
            </a: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s-ES" b="1" dirty="0"/>
              <a:t>Adaptadores</a:t>
            </a:r>
            <a:r>
              <a:rPr lang="es-ES" dirty="0"/>
              <a:t>/</a:t>
            </a:r>
            <a:r>
              <a:rPr lang="es-ES" b="1" dirty="0"/>
              <a:t>Conectores </a:t>
            </a:r>
            <a:r>
              <a:rPr lang="es-ES" dirty="0"/>
              <a:t>– para indexar el contenido desde diferentes repositorios</a:t>
            </a: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s-ES" b="1" dirty="0"/>
              <a:t>Búsqueda distribuida</a:t>
            </a:r>
            <a:r>
              <a:rPr lang="es-ES" dirty="0"/>
              <a:t> - </a:t>
            </a:r>
          </a:p>
          <a:p>
            <a:pPr lvl="1" fontAlgn="ctr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 smtClean="0"/>
              <a:t>Consultas balanceadas sobre un grupo de fuentes de datos externas</a:t>
            </a:r>
          </a:p>
          <a:p>
            <a:pPr lvl="1" fontAlgn="ctr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 smtClean="0"/>
              <a:t>Resultados son fusionados y presentados en un formato conciso</a:t>
            </a:r>
          </a:p>
          <a:p>
            <a:pPr lvl="1" fontAlgn="ctr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 smtClean="0"/>
              <a:t>El usuario recibe una respuesta única, sin duplicados y ordenada.</a:t>
            </a: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s-ES" b="1" dirty="0" err="1" smtClean="0"/>
              <a:t>Bookmarking</a:t>
            </a:r>
            <a:r>
              <a:rPr lang="es-ES" b="1" dirty="0" smtClean="0"/>
              <a:t>/</a:t>
            </a:r>
            <a:r>
              <a:rPr lang="es-ES" b="1" dirty="0" err="1" smtClean="0"/>
              <a:t>Tagging</a:t>
            </a:r>
            <a:r>
              <a:rPr lang="es-ES" b="1" dirty="0" smtClean="0"/>
              <a:t> </a:t>
            </a:r>
            <a:r>
              <a:rPr lang="es-ES" dirty="0" smtClean="0"/>
              <a:t>- etiquetado de colaboración para capturar conocimiento acerca de los datos empresariales estructurados y semiestructurados.</a:t>
            </a:r>
          </a:p>
          <a:p>
            <a:pPr marL="536575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Courier New" panose="02070309020205020404" pitchFamily="49" charset="0"/>
              <a:buChar char="o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monospaced for SAP" panose="020B0609020202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4326" y="627424"/>
            <a:ext cx="11383347" cy="120032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DECLARE @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_tradnl" sz="2400" dirty="0" err="1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getdate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_tradnl" sz="2400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DECLARE 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_tradnl" sz="2400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100.0;</a:t>
            </a:r>
          </a:p>
          <a:p>
            <a:r>
              <a:rPr lang="es-ES_tradnl" sz="2400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DECLARE 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_tradnl" sz="2400" dirty="0" err="1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  <a:r>
              <a:rPr lang="es-ES_tradnl" sz="2400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_tradnl" sz="2400" dirty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15.0;</a:t>
            </a:r>
            <a:endParaRPr lang="es-ES_tradnl" sz="2400" dirty="0">
              <a:solidFill>
                <a:schemeClr val="bg1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ofrecen</a:t>
            </a:r>
            <a:r>
              <a:rPr lang="en-US" dirty="0" smtClean="0"/>
              <a:t> los </a:t>
            </a:r>
            <a:r>
              <a:rPr lang="en-US" dirty="0" err="1" smtClean="0"/>
              <a:t>motores</a:t>
            </a:r>
            <a:r>
              <a:rPr lang="en-US" dirty="0" smtClean="0"/>
              <a:t> de </a:t>
            </a:r>
            <a:r>
              <a:rPr lang="en-US" dirty="0" err="1" smtClean="0"/>
              <a:t>búsqueda</a:t>
            </a:r>
            <a:r>
              <a:rPr lang="en-US" dirty="0" smtClean="0"/>
              <a:t>?</a:t>
            </a:r>
            <a:r>
              <a:rPr lang="en-US" dirty="0"/>
              <a:t> </a:t>
            </a:r>
            <a:r>
              <a:rPr lang="en-US" sz="2400" dirty="0" smtClean="0"/>
              <a:t>(y II)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924655"/>
            <a:ext cx="11292113" cy="558844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s-ES" b="1" dirty="0" smtClean="0">
                <a:latin typeface="+mn-lt"/>
              </a:rPr>
              <a:t>Identificación </a:t>
            </a:r>
            <a:r>
              <a:rPr lang="es-ES" b="1" dirty="0">
                <a:latin typeface="+mn-lt"/>
              </a:rPr>
              <a:t>de entidades de negocio</a:t>
            </a:r>
            <a:r>
              <a:rPr lang="es-ES" dirty="0">
                <a:latin typeface="+mn-lt"/>
              </a:rPr>
              <a:t> - permite localizar y clasificar elementos en el texto en categorías </a:t>
            </a:r>
            <a:r>
              <a:rPr lang="es-ES" dirty="0" smtClean="0">
                <a:latin typeface="+mn-lt"/>
              </a:rPr>
              <a:t>predefinidas (nombres </a:t>
            </a:r>
            <a:r>
              <a:rPr lang="es-ES" dirty="0">
                <a:latin typeface="+mn-lt"/>
              </a:rPr>
              <a:t>de </a:t>
            </a:r>
            <a:r>
              <a:rPr lang="es-ES" dirty="0" smtClean="0">
                <a:latin typeface="+mn-lt"/>
              </a:rPr>
              <a:t>personas</a:t>
            </a:r>
            <a:r>
              <a:rPr lang="es-ES" dirty="0">
                <a:latin typeface="+mn-lt"/>
              </a:rPr>
              <a:t>, organizaciones, lugares, expresiones de los tiempos, cantidades, valores monetarios, porcentajes, </a:t>
            </a:r>
            <a:r>
              <a:rPr lang="es-ES" dirty="0" smtClean="0">
                <a:latin typeface="+mn-lt"/>
              </a:rPr>
              <a:t>etc.).</a:t>
            </a:r>
            <a:endParaRPr lang="es-ES" dirty="0">
              <a:latin typeface="+mn-lt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s-ES" b="1" dirty="0" smtClean="0">
                <a:latin typeface="+mn-lt"/>
              </a:rPr>
              <a:t>Filtrado </a:t>
            </a:r>
            <a:r>
              <a:rPr lang="es-ES" b="1" dirty="0">
                <a:latin typeface="+mn-lt"/>
              </a:rPr>
              <a:t>por Facetas</a:t>
            </a:r>
            <a:r>
              <a:rPr lang="es-ES" dirty="0">
                <a:latin typeface="+mn-lt"/>
              </a:rPr>
              <a:t> - </a:t>
            </a:r>
            <a:r>
              <a:rPr lang="es-ES" dirty="0" smtClean="0">
                <a:latin typeface="+mn-lt"/>
              </a:rPr>
              <a:t>exploración </a:t>
            </a:r>
            <a:r>
              <a:rPr lang="es-ES" dirty="0">
                <a:latin typeface="+mn-lt"/>
              </a:rPr>
              <a:t>mediante </a:t>
            </a:r>
            <a:r>
              <a:rPr lang="es-ES" dirty="0" smtClean="0">
                <a:latin typeface="+mn-lt"/>
              </a:rPr>
              <a:t>filtrado </a:t>
            </a:r>
            <a:r>
              <a:rPr lang="es-ES" dirty="0">
                <a:latin typeface="+mn-lt"/>
              </a:rPr>
              <a:t>de la información disponible</a:t>
            </a:r>
            <a:r>
              <a:rPr lang="es-ES" dirty="0" smtClean="0">
                <a:latin typeface="+mn-lt"/>
              </a:rPr>
              <a:t>.</a:t>
            </a: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s-ES" b="1" dirty="0"/>
              <a:t>Autenticación/Autorización</a:t>
            </a:r>
            <a:r>
              <a:rPr lang="es-ES" dirty="0"/>
              <a:t> - </a:t>
            </a:r>
          </a:p>
          <a:p>
            <a:pPr lvl="1" fontAlgn="ctr"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/>
              <a:t>Lista de control de acceso (ACL) </a:t>
            </a:r>
          </a:p>
          <a:p>
            <a:pPr lvl="1" fontAlgn="ctr"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/>
              <a:t>Tarea compleja, requiere de muchos tipos de mecanismos de control de acceso</a:t>
            </a: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s-ES" b="1" dirty="0"/>
              <a:t>Agrupamiento de texto</a:t>
            </a:r>
            <a:r>
              <a:rPr lang="es-ES" dirty="0"/>
              <a:t> - </a:t>
            </a:r>
          </a:p>
          <a:p>
            <a:pPr lvl="1" fontAlgn="ctr"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/>
              <a:t>Agrupa cientos de resultados de búsqueda en temas calculados </a:t>
            </a:r>
            <a:r>
              <a:rPr lang="es-ES" dirty="0" err="1"/>
              <a:t>on-the-fly</a:t>
            </a:r>
            <a:r>
              <a:rPr lang="es-ES" dirty="0"/>
              <a:t>.</a:t>
            </a:r>
          </a:p>
          <a:p>
            <a:pPr lvl="1" fontAlgn="ctr"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/>
              <a:t>Navegación por el contenido y por temas y no por meta-datos </a:t>
            </a:r>
          </a:p>
          <a:p>
            <a:pPr lvl="1" fontAlgn="ctr"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/>
              <a:t>Meta-datos son mostrados a modo de facetas. </a:t>
            </a: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s-ES" b="1" dirty="0"/>
              <a:t>Interfaces de usuario </a:t>
            </a:r>
            <a:r>
              <a:rPr lang="es-ES" dirty="0"/>
              <a:t>- </a:t>
            </a:r>
          </a:p>
          <a:p>
            <a:pPr lvl="1" fontAlgn="ctr"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/>
              <a:t>El modelo de negocio para la búsqueda empresarial no muestra anuncios</a:t>
            </a:r>
          </a:p>
          <a:p>
            <a:pPr lvl="1" fontAlgn="ctr"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s-ES" dirty="0"/>
              <a:t>Rica funcionalidad de interfaz de usuario – mejora la productividad del usuario final 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0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Cuál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papel</a:t>
            </a:r>
            <a:r>
              <a:rPr lang="en-US" dirty="0" smtClean="0"/>
              <a:t> de los </a:t>
            </a:r>
            <a:r>
              <a:rPr lang="en-US" dirty="0" err="1" smtClean="0"/>
              <a:t>MdB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Big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512" y="1801368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s-ES" sz="5400" dirty="0" smtClean="0"/>
              <a:t>El mercado</a:t>
            </a:r>
            <a:endParaRPr lang="es-ES" sz="5400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Motores de búsqueda en el mercado</a:t>
            </a:r>
            <a:endParaRPr lang="es-ES_tradnl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453289"/>
          </a:xfrm>
        </p:spPr>
        <p:txBody>
          <a:bodyPr>
            <a:normAutofit/>
          </a:bodyPr>
          <a:lstStyle/>
          <a:p>
            <a:pPr marL="197100" lvl="1" indent="0" fontAlgn="ctr">
              <a:buNone/>
            </a:pPr>
            <a:r>
              <a:rPr lang="es-ES_tradnl" sz="2400" dirty="0" smtClean="0"/>
              <a:t>Open </a:t>
            </a:r>
            <a:r>
              <a:rPr lang="es-ES_tradnl" sz="2400" dirty="0" err="1" smtClean="0"/>
              <a:t>Source</a:t>
            </a:r>
            <a:r>
              <a:rPr lang="es-ES_tradnl" sz="2400" dirty="0" smtClean="0"/>
              <a:t> Enterprise </a:t>
            </a:r>
            <a:r>
              <a:rPr lang="es-ES_tradnl" sz="2400" dirty="0" err="1" smtClean="0"/>
              <a:t>Search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Engines</a:t>
            </a:r>
            <a:endParaRPr lang="es-ES_tradnl" sz="2400" dirty="0" smtClean="0"/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s-ES_tradnl" dirty="0" smtClean="0"/>
              <a:t>Apache </a:t>
            </a:r>
            <a:r>
              <a:rPr lang="es-ES_tradnl" dirty="0" smtClean="0">
                <a:hlinkClick r:id="rId3"/>
              </a:rPr>
              <a:t>Lucene</a:t>
            </a:r>
            <a:endParaRPr lang="es-ES_tradnl" dirty="0" smtClean="0"/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s-ES_tradnl" dirty="0" smtClean="0"/>
              <a:t>Apache </a:t>
            </a:r>
            <a:r>
              <a:rPr lang="es-ES_tradnl" dirty="0" smtClean="0">
                <a:hlinkClick r:id="rId4"/>
              </a:rPr>
              <a:t>Solr</a:t>
            </a:r>
            <a:endParaRPr lang="es-ES_tradnl" dirty="0" smtClean="0"/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s-ES_tradnl" dirty="0" smtClean="0">
                <a:hlinkClick r:id="rId5"/>
              </a:rPr>
              <a:t>ElasticSearch</a:t>
            </a:r>
            <a:endParaRPr lang="es-ES_tradnl" dirty="0" smtClean="0"/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s-ES_tradnl" dirty="0" smtClean="0">
                <a:hlinkClick r:id="rId6"/>
              </a:rPr>
              <a:t>Sphinx</a:t>
            </a:r>
            <a:endParaRPr lang="es-ES_tradnl" dirty="0" smtClean="0"/>
          </a:p>
          <a:p>
            <a:pPr marL="197100" lvl="1" indent="0" fontAlgn="ctr">
              <a:buNone/>
            </a:pPr>
            <a:r>
              <a:rPr lang="es-ES_tradnl" sz="2400" dirty="0" smtClean="0"/>
              <a:t>Top </a:t>
            </a:r>
            <a:r>
              <a:rPr lang="es-ES_tradnl" sz="2400" dirty="0" err="1" smtClean="0"/>
              <a:t>propietary</a:t>
            </a:r>
            <a:r>
              <a:rPr lang="es-ES_tradnl" sz="2400" dirty="0" smtClean="0"/>
              <a:t> Enterprise </a:t>
            </a:r>
            <a:r>
              <a:rPr lang="es-ES_tradnl" sz="2400" dirty="0" err="1" smtClean="0"/>
              <a:t>Search</a:t>
            </a:r>
            <a:r>
              <a:rPr lang="es-ES_tradnl" sz="2400" dirty="0" smtClean="0"/>
              <a:t> </a:t>
            </a:r>
            <a:r>
              <a:rPr lang="es-ES_tradnl" sz="2400" dirty="0" err="1" smtClean="0"/>
              <a:t>Engines</a:t>
            </a:r>
            <a:endParaRPr lang="es-ES_tradnl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>
                <a:hlinkClick r:id="rId7"/>
              </a:rPr>
              <a:t>EMC Corp.</a:t>
            </a:r>
            <a:endParaRPr lang="es-ES_tradn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>
                <a:hlinkClick r:id="rId8"/>
              </a:rPr>
              <a:t>Google Search Appliance</a:t>
            </a:r>
            <a:endParaRPr lang="es-ES_tradn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>
                <a:hlinkClick r:id="rId9"/>
              </a:rPr>
              <a:t>HP</a:t>
            </a:r>
            <a:r>
              <a:rPr lang="es-ES_tradnl" dirty="0"/>
              <a:t> (acquired </a:t>
            </a:r>
            <a:r>
              <a:rPr lang="es-ES_tradnl" dirty="0">
                <a:hlinkClick r:id="rId10"/>
              </a:rPr>
              <a:t>Autonomy Corporation</a:t>
            </a:r>
            <a:r>
              <a:rPr lang="es-ES_tradnl" dirty="0"/>
              <a:t> which in turn acquired </a:t>
            </a:r>
            <a:r>
              <a:rPr lang="es-ES_tradnl" dirty="0">
                <a:hlinkClick r:id="rId11"/>
              </a:rPr>
              <a:t>Verity</a:t>
            </a:r>
            <a:r>
              <a:rPr lang="es-ES_tradnl" dirty="0"/>
              <a:t> K2 and Ultraseek)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>
                <a:hlinkClick r:id="rId12"/>
              </a:rPr>
              <a:t>Microsoft</a:t>
            </a:r>
            <a:r>
              <a:rPr lang="es-ES_tradnl" dirty="0"/>
              <a:t> (includes </a:t>
            </a:r>
            <a:r>
              <a:rPr lang="es-ES_tradnl" dirty="0">
                <a:hlinkClick r:id="rId13"/>
              </a:rPr>
              <a:t>Microsoft Search Server</a:t>
            </a:r>
            <a:r>
              <a:rPr lang="es-ES_tradnl" dirty="0"/>
              <a:t>, </a:t>
            </a:r>
            <a:r>
              <a:rPr lang="es-ES_tradnl" dirty="0">
                <a:hlinkClick r:id="rId14"/>
              </a:rPr>
              <a:t>Fast Search &amp; Transfer</a:t>
            </a:r>
            <a:r>
              <a:rPr lang="es-ES_tradnl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>
                <a:hlinkClick r:id="rId15"/>
              </a:rPr>
              <a:t>Open Text Corporation</a:t>
            </a:r>
            <a:endParaRPr lang="es-ES_tradn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>
                <a:hlinkClick r:id="rId16"/>
              </a:rPr>
              <a:t>Oracle Corporation</a:t>
            </a:r>
            <a:r>
              <a:rPr lang="es-ES_tradnl" dirty="0"/>
              <a:t> (includes </a:t>
            </a:r>
            <a:r>
              <a:rPr lang="es-ES_tradnl" dirty="0">
                <a:hlinkClick r:id="rId17"/>
              </a:rPr>
              <a:t>Secure Enterprise Search</a:t>
            </a:r>
            <a:r>
              <a:rPr lang="es-ES_tradnl" dirty="0"/>
              <a:t> and </a:t>
            </a:r>
            <a:r>
              <a:rPr lang="es-ES_tradnl" dirty="0">
                <a:hlinkClick r:id="rId18"/>
              </a:rPr>
              <a:t>Endeca Technologies Inc.</a:t>
            </a:r>
            <a:r>
              <a:rPr lang="es-ES_tradnl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>
                <a:hlinkClick r:id="rId19"/>
              </a:rPr>
              <a:t>Recommind</a:t>
            </a:r>
            <a:endParaRPr lang="es-ES_tradnl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dirty="0">
                <a:hlinkClick r:id="rId20"/>
              </a:rPr>
              <a:t>SAP</a:t>
            </a:r>
            <a:r>
              <a:rPr lang="es-ES_tradnl" dirty="0"/>
              <a:t> </a:t>
            </a:r>
            <a:endParaRPr lang="es-ES_tradnl" dirty="0" smtClean="0"/>
          </a:p>
          <a:p>
            <a:pPr marL="197100" lvl="1" indent="0" fontAlgn="ctr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50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512" y="1801368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s-ES" sz="5400" dirty="0" smtClean="0"/>
              <a:t>Casos de uso reales</a:t>
            </a:r>
            <a:endParaRPr lang="es-ES" sz="5400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Estudio de casos reales</a:t>
            </a:r>
            <a:endParaRPr lang="es-ES_trad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Lucene - </a:t>
            </a:r>
            <a:r>
              <a:rPr lang="es-ES_tradnl" dirty="0">
                <a:hlinkClick r:id="rId2"/>
              </a:rPr>
              <a:t>LinkedIn</a:t>
            </a:r>
            <a:r>
              <a:rPr lang="es-ES_tradnl" dirty="0"/>
              <a:t> uses Zoie and Bobo</a:t>
            </a:r>
          </a:p>
          <a:p>
            <a:r>
              <a:rPr lang="es-ES_tradnl" dirty="0"/>
              <a:t>Solr - </a:t>
            </a:r>
            <a:r>
              <a:rPr lang="es-ES_tradnl" dirty="0">
                <a:hlinkClick r:id="rId3"/>
              </a:rPr>
              <a:t>Ticketmaster</a:t>
            </a:r>
            <a:r>
              <a:rPr lang="es-ES_tradnl" dirty="0"/>
              <a:t> is Solr powered, handing search, browsing, alerts, partner feeds</a:t>
            </a:r>
          </a:p>
          <a:p>
            <a:r>
              <a:rPr lang="es-ES_tradnl" dirty="0"/>
              <a:t>Solr - </a:t>
            </a:r>
            <a:r>
              <a:rPr lang="es-ES_tradnl" dirty="0">
                <a:hlinkClick r:id="rId4"/>
              </a:rPr>
              <a:t>SourceForge</a:t>
            </a:r>
            <a:r>
              <a:rPr lang="es-ES_tradnl" dirty="0"/>
              <a:t> uses Solr to provide faceted search across all its projects.</a:t>
            </a:r>
          </a:p>
          <a:p>
            <a:r>
              <a:rPr lang="es-ES_tradnl" dirty="0"/>
              <a:t>Solr - </a:t>
            </a:r>
            <a:r>
              <a:rPr lang="es-ES_tradnl" dirty="0">
                <a:hlinkClick r:id="rId5"/>
              </a:rPr>
              <a:t>NASA Planetary Data System (PDS)</a:t>
            </a:r>
            <a:r>
              <a:rPr lang="es-ES_tradnl" dirty="0"/>
              <a:t> uses Solr to search for dataset, mission, instrument, target, and host information</a:t>
            </a:r>
          </a:p>
          <a:p>
            <a:r>
              <a:rPr lang="es-ES_tradnl" dirty="0"/>
              <a:t>ElasticSearch &amp; </a:t>
            </a:r>
            <a:r>
              <a:rPr lang="es-ES_tradnl" dirty="0">
                <a:hlinkClick r:id="rId6"/>
              </a:rPr>
              <a:t>Netflix</a:t>
            </a:r>
            <a:r>
              <a:rPr lang="es-ES_tradnl" dirty="0"/>
              <a:t> - Logs en ElasticSearch para analítica de servidores</a:t>
            </a:r>
          </a:p>
          <a:p>
            <a:r>
              <a:rPr lang="es-ES_tradnl" dirty="0"/>
              <a:t>ElasticSearch &amp; </a:t>
            </a:r>
            <a:r>
              <a:rPr lang="es-ES_tradnl" dirty="0">
                <a:hlinkClick r:id="rId7"/>
              </a:rPr>
              <a:t>Mercadolibre</a:t>
            </a:r>
            <a:r>
              <a:rPr lang="es-ES_tradnl" dirty="0"/>
              <a:t> - Real Time searches en millones de datos</a:t>
            </a:r>
          </a:p>
          <a:p>
            <a:r>
              <a:rPr lang="es-ES_tradnl" dirty="0"/>
              <a:t>ElasticSearch &amp; </a:t>
            </a:r>
            <a:r>
              <a:rPr lang="es-ES_tradnl" dirty="0">
                <a:hlinkClick r:id="rId8"/>
              </a:rPr>
              <a:t>Deezer</a:t>
            </a:r>
            <a:r>
              <a:rPr lang="es-ES_tradnl" dirty="0"/>
              <a:t> - </a:t>
            </a:r>
          </a:p>
          <a:p>
            <a:r>
              <a:rPr lang="es-ES_tradnl" dirty="0"/>
              <a:t>ElasticSearch &amp; </a:t>
            </a:r>
            <a:r>
              <a:rPr lang="es-ES_tradnl" dirty="0">
                <a:hlinkClick r:id="rId9"/>
              </a:rPr>
              <a:t>The Guardian</a:t>
            </a:r>
            <a:endParaRPr lang="es-ES_tradnl" dirty="0"/>
          </a:p>
          <a:p>
            <a:r>
              <a:rPr lang="es-ES_tradnl" dirty="0"/>
              <a:t>ElasticSearch &amp; </a:t>
            </a:r>
            <a:r>
              <a:rPr lang="es-ES_tradnl" dirty="0">
                <a:hlinkClick r:id="rId10"/>
              </a:rPr>
              <a:t>GitHub</a:t>
            </a:r>
            <a:endParaRPr lang="es-ES_tradnl" dirty="0"/>
          </a:p>
          <a:p>
            <a:r>
              <a:rPr lang="es-ES_tradnl" dirty="0"/>
              <a:t>DataStax &amp; </a:t>
            </a:r>
            <a:r>
              <a:rPr lang="es-ES_tradnl" dirty="0">
                <a:hlinkClick r:id="rId11"/>
              </a:rPr>
              <a:t>eBay</a:t>
            </a:r>
            <a:r>
              <a:rPr lang="es-ES_tradnl" dirty="0"/>
              <a:t> - </a:t>
            </a:r>
            <a:r>
              <a:rPr lang="es-ES_tradnl" dirty="0" smtClean="0"/>
              <a:t>data </a:t>
            </a:r>
            <a:r>
              <a:rPr lang="es-ES_tradnl" dirty="0"/>
              <a:t>at extreme </a:t>
            </a:r>
            <a:r>
              <a:rPr lang="es-ES_tradnl" dirty="0" err="1"/>
              <a:t>scale</a:t>
            </a:r>
            <a:r>
              <a:rPr lang="es-ES_tradnl" dirty="0"/>
              <a:t> </a:t>
            </a:r>
            <a:r>
              <a:rPr lang="es-ES_tradnl" dirty="0" err="1" smtClean="0"/>
              <a:t>delivering</a:t>
            </a:r>
            <a:r>
              <a:rPr lang="es-ES_tradnl" dirty="0" smtClean="0"/>
              <a:t> </a:t>
            </a:r>
            <a:r>
              <a:rPr lang="es-ES_tradnl" dirty="0"/>
              <a:t>a </a:t>
            </a:r>
            <a:r>
              <a:rPr lang="es-ES_tradnl" dirty="0" err="1"/>
              <a:t>personalized</a:t>
            </a:r>
            <a:r>
              <a:rPr lang="es-ES_tradnl" dirty="0"/>
              <a:t> </a:t>
            </a:r>
            <a:r>
              <a:rPr lang="es-ES_tradnl" dirty="0" err="1" smtClean="0"/>
              <a:t>customer</a:t>
            </a:r>
            <a:r>
              <a:rPr lang="es-ES_tradnl" dirty="0" smtClean="0"/>
              <a:t> </a:t>
            </a:r>
            <a:r>
              <a:rPr lang="es-ES_tradnl" dirty="0"/>
              <a:t>experience</a:t>
            </a:r>
          </a:p>
          <a:p>
            <a:r>
              <a:rPr lang="es-ES_tradnl" dirty="0"/>
              <a:t>DataStax &amp; </a:t>
            </a:r>
            <a:r>
              <a:rPr lang="es-ES_tradnl" dirty="0">
                <a:hlinkClick r:id="rId12"/>
              </a:rPr>
              <a:t>Hulu</a:t>
            </a:r>
            <a:r>
              <a:rPr lang="es-ES_tradnl" dirty="0"/>
              <a:t> -  </a:t>
            </a:r>
            <a:r>
              <a:rPr lang="es-ES_tradnl" dirty="0" smtClean="0"/>
              <a:t>[…]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67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512" y="1801368"/>
            <a:ext cx="7315200" cy="3255264"/>
          </a:xfrm>
        </p:spPr>
        <p:txBody>
          <a:bodyPr anchor="ctr">
            <a:normAutofit/>
          </a:bodyPr>
          <a:lstStyle/>
          <a:p>
            <a:pPr algn="ctr"/>
            <a:r>
              <a:rPr lang="es-ES" sz="5400" dirty="0" smtClean="0"/>
              <a:t>Apéndice</a:t>
            </a:r>
            <a:endParaRPr lang="es-ES" sz="5400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" y="2165265"/>
            <a:ext cx="3048000" cy="27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Apache Lucene Core</a:t>
            </a:r>
            <a:endParaRPr lang="es-ES_tradnl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892856"/>
            <a:ext cx="11292113" cy="5453289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Apache Lucene es un motor de búsqueda de texto de alto rendimiento escrito completamente en Java. </a:t>
            </a:r>
          </a:p>
          <a:p>
            <a:r>
              <a:rPr lang="es-ES_tradnl" dirty="0"/>
              <a:t>Tecnología adecuada para casi cualquier aplicación que requiera la búsqueda de texto, especialmente multiplataforma. </a:t>
            </a:r>
          </a:p>
          <a:p>
            <a:r>
              <a:rPr lang="es-ES_tradnl" dirty="0"/>
              <a:t>Incluye búsqueda rango, múltiples tipos de consulta, búsqueda por campos, búsqueda de artículos múltiples, flexibles facetado etc</a:t>
            </a:r>
          </a:p>
          <a:p>
            <a:r>
              <a:rPr lang="es-ES_tradnl" dirty="0"/>
              <a:t>Implementa </a:t>
            </a:r>
            <a:r>
              <a:rPr lang="es-ES_tradnl" sz="2000" dirty="0">
                <a:hlinkClick r:id="rId2"/>
              </a:rPr>
              <a:t>Near Realtime Search</a:t>
            </a:r>
            <a:r>
              <a:rPr lang="es-ES_tradnl" dirty="0"/>
              <a:t> - los datos actualizados estén disponibles milisegundos después de haber sido insertados. </a:t>
            </a:r>
          </a:p>
          <a:p>
            <a:pPr lvl="1" fontAlgn="ctr"/>
            <a:r>
              <a:rPr lang="es-ES_tradnl" dirty="0"/>
              <a:t>Se puede utilizar directamente como motor de búsqueda en tiempo real. </a:t>
            </a:r>
          </a:p>
          <a:p>
            <a:pPr lvl="1" fontAlgn="ctr"/>
            <a:r>
              <a:rPr lang="es-ES_tradnl" dirty="0"/>
              <a:t>En la mayor parte de los casos es más que suficiente. </a:t>
            </a:r>
          </a:p>
          <a:p>
            <a:pPr lvl="1" fontAlgn="ctr"/>
            <a:r>
              <a:rPr lang="es-ES_tradnl" dirty="0"/>
              <a:t>La mayoría de proyectos no tratan con millones de datos diariamente ni miles de consultas por segundo, por lo que el sharding, la escalabilidad, la tolerancia a fallos, o la escalabilidad, quedan relegados a un segundo lugar. </a:t>
            </a:r>
          </a:p>
          <a:p>
            <a:r>
              <a:rPr lang="es-ES_tradnl" dirty="0"/>
              <a:t>Si nuestro proyecto no entra dentro de ese pequeño porcentaje que necesita realmente tomarse muy en serio la escalabilidad, entonces simplemente configurar Lucene es una alternativa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20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Apache Solr</a:t>
            </a:r>
            <a:endParaRPr lang="es-ES_tradnl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6155644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_tradnl" sz="4400" dirty="0" smtClean="0"/>
              <a:t>Creado </a:t>
            </a:r>
            <a:r>
              <a:rPr lang="es-ES_tradnl" sz="4400" dirty="0"/>
              <a:t>en 2004 por un desarrollador CNET llamado Yonik Seeley. </a:t>
            </a:r>
            <a:endParaRPr lang="es-ES_tradnl" sz="4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_tradnl" sz="4400" dirty="0" smtClean="0"/>
              <a:t>Usaba un servicio de búsqueda de AltaVista</a:t>
            </a:r>
            <a:endParaRPr lang="es-ES_tradnl" sz="4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_tradnl" sz="4400" dirty="0"/>
              <a:t>Cuando AltaVista cerró, Seeley solicitó comprar un tercero pero el precio era demasiado elevado.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_tradnl" sz="4400" dirty="0"/>
              <a:t>Su equipo de TI decidió desarrollar su propia solución de búsqueda basado en </a:t>
            </a:r>
            <a:r>
              <a:rPr lang="es-ES_tradnl" sz="4400" dirty="0" err="1" smtClean="0"/>
              <a:t>MySQL</a:t>
            </a:r>
            <a:r>
              <a:rPr lang="es-ES_tradnl" sz="4400" dirty="0" smtClean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_tradnl" sz="4400" dirty="0" smtClean="0"/>
              <a:t>Pero también quería tener un "Plan B" basado en </a:t>
            </a:r>
            <a:r>
              <a:rPr lang="es-ES_tradnl" sz="4400" dirty="0" err="1" smtClean="0"/>
              <a:t>Lucene</a:t>
            </a:r>
            <a:endParaRPr lang="es-ES_tradnl" sz="4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_tradnl" sz="4400" dirty="0" err="1" smtClean="0"/>
              <a:t>Seeley</a:t>
            </a:r>
            <a:r>
              <a:rPr lang="es-ES_tradnl" sz="4400" dirty="0" smtClean="0"/>
              <a:t> fue contratado para trabajar en el equipo de búsqueda, y construyó este "Plan B"</a:t>
            </a:r>
            <a:endParaRPr lang="es-ES_tradnl" sz="4400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_tradnl" sz="4400" dirty="0" err="1" smtClean="0"/>
              <a:t>Solr</a:t>
            </a:r>
            <a:r>
              <a:rPr lang="es-ES_tradnl" sz="4400" dirty="0" smtClean="0"/>
              <a:t> es la (2ª) plataforma más popular para búsqueda empresarial de código abierto rápido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Búsqueda de texto completo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Hit highlighting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Búsqueda a través de facetas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Indexación en tiempo real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Agrupación dinámica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Integración de bases de datos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Add-ins para la manipulación de documentos (Word, PDF, etc.)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Búsqueda geoespacial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Fiable, escalable y tolerante a fallos, </a:t>
            </a:r>
          </a:p>
          <a:p>
            <a:pPr lvl="1" fontAlgn="ctr">
              <a:lnSpc>
                <a:spcPct val="110000"/>
              </a:lnSpc>
            </a:pPr>
            <a:r>
              <a:rPr lang="es-ES_tradnl" sz="3600" dirty="0"/>
              <a:t>Capaz de distribuir la carga de indexación, replicación y la consulta. </a:t>
            </a:r>
          </a:p>
        </p:txBody>
      </p:sp>
    </p:spTree>
    <p:extLst>
      <p:ext uri="{BB962C8B-B14F-4D97-AF65-F5344CB8AC3E}">
        <p14:creationId xmlns:p14="http://schemas.microsoft.com/office/powerpoint/2010/main" val="36406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ElasticSearch</a:t>
            </a:r>
            <a:endParaRPr lang="es-ES_tradnl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49944" y="702356"/>
            <a:ext cx="11292113" cy="5453289"/>
          </a:xfrm>
        </p:spPr>
        <p:txBody>
          <a:bodyPr>
            <a:normAutofit/>
          </a:bodyPr>
          <a:lstStyle/>
          <a:p>
            <a:r>
              <a:rPr lang="es-ES_tradnl" dirty="0"/>
              <a:t>Motor de búsqueda de código abierto (licencia Apache 2) </a:t>
            </a:r>
          </a:p>
          <a:p>
            <a:r>
              <a:rPr lang="es-ES_tradnl" dirty="0"/>
              <a:t>Basado en </a:t>
            </a:r>
            <a:r>
              <a:rPr lang="es-ES_tradnl" dirty="0">
                <a:hlinkClick r:id="rId2"/>
              </a:rPr>
              <a:t>Lucene</a:t>
            </a:r>
            <a:r>
              <a:rPr lang="es-ES_tradnl" dirty="0"/>
              <a:t> orientado a documentos </a:t>
            </a:r>
            <a:r>
              <a:rPr lang="es-ES_tradnl" dirty="0" smtClean="0"/>
              <a:t>sin esquema </a:t>
            </a:r>
            <a:r>
              <a:rPr lang="es-ES_tradnl" dirty="0"/>
              <a:t>definitivo (NoSQL).  </a:t>
            </a:r>
          </a:p>
          <a:p>
            <a:r>
              <a:rPr lang="es-ES_tradnl" dirty="0"/>
              <a:t>Creado por Shay Banon - experto en Lucene y en computación distribuida</a:t>
            </a:r>
          </a:p>
          <a:p>
            <a:r>
              <a:rPr lang="es-ES_tradnl" dirty="0"/>
              <a:t>Primera iteración: </a:t>
            </a:r>
            <a:r>
              <a:rPr lang="es-ES_tradnl" dirty="0">
                <a:hlinkClick r:id="rId3"/>
              </a:rPr>
              <a:t>Compass</a:t>
            </a:r>
            <a:r>
              <a:rPr lang="es-ES_tradnl" dirty="0"/>
              <a:t>  - framework desarrollado sobre Lucene, </a:t>
            </a:r>
          </a:p>
          <a:p>
            <a:r>
              <a:rPr lang="es-ES_tradnl" dirty="0"/>
              <a:t>Abstracción del API de Lucene  </a:t>
            </a:r>
          </a:p>
          <a:p>
            <a:r>
              <a:rPr lang="es-ES_tradnl" dirty="0"/>
              <a:t>Integración con ORMs tipo Hibernate</a:t>
            </a:r>
          </a:p>
          <a:p>
            <a:r>
              <a:rPr lang="es-ES_tradnl" dirty="0"/>
              <a:t>Integración con sistemas transaccionales</a:t>
            </a:r>
          </a:p>
          <a:p>
            <a:r>
              <a:rPr lang="es-ES_tradnl" dirty="0"/>
              <a:t>Compatible con frameworks Java standard como Spring </a:t>
            </a:r>
          </a:p>
          <a:p>
            <a:r>
              <a:rPr lang="es-ES_tradnl" dirty="0"/>
              <a:t>Competencia directa de Apache </a:t>
            </a:r>
            <a:r>
              <a:rPr lang="es-ES_tradnl" dirty="0">
                <a:hlinkClick r:id="rId4"/>
              </a:rPr>
              <a:t>Solr</a:t>
            </a:r>
            <a:endParaRPr lang="es-ES_tradnl" dirty="0"/>
          </a:p>
          <a:p>
            <a:r>
              <a:rPr lang="es-ES_tradnl" dirty="0"/>
              <a:t>Muy enfocado a arquitectura </a:t>
            </a:r>
            <a:r>
              <a:rPr lang="es-ES_tradnl" dirty="0" smtClean="0"/>
              <a:t>distribuida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21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4326" y="627434"/>
            <a:ext cx="113833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DECLARE @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getdate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DECLARE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100.0;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DECLARE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15.0;</a:t>
            </a:r>
            <a:endParaRPr lang="es-ES_tradnl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SELECT  TOP 10 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endParaRPr lang="es-ES_tradnl" sz="24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FROM</a:t>
            </a:r>
          </a:p>
          <a:p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  CONTAINSTABLE(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WikiArticles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‘gato’) ft</a:t>
            </a:r>
          </a:p>
          <a:p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  JOIN 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WikiArticles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s-ES_tradnl" sz="24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ft.[KEY] = 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p.id</a:t>
            </a:r>
            <a:endParaRPr lang="es-ES_tradnl" sz="24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Sphinx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Servidor de búsqueda de texto completo de código abierto.</a:t>
            </a:r>
          </a:p>
          <a:p>
            <a:r>
              <a:rPr lang="es-ES_tradnl" dirty="0"/>
              <a:t>Diseñado desde cero - no está basado en Lucene</a:t>
            </a:r>
          </a:p>
          <a:p>
            <a:r>
              <a:rPr lang="es-ES_tradnl" dirty="0"/>
              <a:t>Enfocado en performance, calidad de búsqueda y simplicidad de integración. .</a:t>
            </a:r>
          </a:p>
          <a:p>
            <a:r>
              <a:rPr lang="es-ES_tradnl" dirty="0"/>
              <a:t>Escrito en C ++ </a:t>
            </a:r>
          </a:p>
          <a:p>
            <a:r>
              <a:rPr lang="es-ES_tradnl" dirty="0"/>
              <a:t>Multiplataforma - Linux (RedHat, Ubuntu, etc), Windows, MacOS, Solaris, FreeBSD, y otros muchos sistemas. </a:t>
            </a:r>
          </a:p>
          <a:p>
            <a:r>
              <a:rPr lang="es-ES_tradnl" dirty="0"/>
              <a:t>Sphinx da soporte para indexar datos desde múltiples fuentes</a:t>
            </a:r>
          </a:p>
          <a:p>
            <a:pPr lvl="1" fontAlgn="ctr"/>
            <a:r>
              <a:rPr lang="es-ES_tradnl" dirty="0"/>
              <a:t>Bases de datos SQL estándar</a:t>
            </a:r>
          </a:p>
          <a:p>
            <a:pPr lvl="1" fontAlgn="ctr"/>
            <a:r>
              <a:rPr lang="es-ES_tradnl" dirty="0"/>
              <a:t>Almacenamiento NoSQL</a:t>
            </a:r>
          </a:p>
          <a:p>
            <a:pPr lvl="1" fontAlgn="ctr"/>
            <a:r>
              <a:rPr lang="es-ES_tradnl" dirty="0"/>
              <a:t>Sistemas de archivos</a:t>
            </a:r>
          </a:p>
          <a:p>
            <a:pPr lvl="1" fontAlgn="ctr"/>
            <a:r>
              <a:rPr lang="es-ES_tradnl" dirty="0"/>
              <a:t>Etc.</a:t>
            </a:r>
          </a:p>
          <a:p>
            <a:r>
              <a:rPr lang="es-ES_tradnl" dirty="0"/>
              <a:t>Indexa en tiempo real.</a:t>
            </a:r>
          </a:p>
          <a:p>
            <a:r>
              <a:rPr lang="es-ES_tradnl" dirty="0"/>
              <a:t>Buscar datos sobre la marcha como si de una base de datos se tratara</a:t>
            </a:r>
            <a:r>
              <a:rPr lang="es-ES_tradnl" dirty="0" smtClean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0185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4326" y="612845"/>
            <a:ext cx="11383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DECLARE @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getdate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DECLARE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DECLARE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15.0</a:t>
            </a:r>
            <a:endParaRPr lang="es-ES_tradnl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SELECT 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endParaRPr lang="es-ES_tradnl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CONTAINSTABLE(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WikiArticles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 ft</a:t>
            </a:r>
          </a:p>
          <a:p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JOIN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WikiArticles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ft.[KEY] = p.id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CASE WHEN DATEDIFF(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p.date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 @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&gt; @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ft.rank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_tradnl" sz="24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s-ES_tradnl" sz="24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ft.Rank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* ( 1 </a:t>
            </a:r>
            <a:r>
              <a:rPr lang="es-ES_tradnl" sz="24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 @</a:t>
            </a:r>
            <a:r>
              <a:rPr lang="es-ES_tradnl" sz="2400" dirty="0" err="1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  <a:r>
              <a:rPr lang="es-ES_tradnl" sz="24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_tradnl" sz="24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(@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_tradnl" sz="2400" dirty="0" err="1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s-ES_tradnl" sz="24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2400" dirty="0" err="1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s-ES_tradnl" sz="2400" dirty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p.date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,@</a:t>
            </a:r>
            <a:r>
              <a:rPr lang="es-ES_tradnl" sz="2400" dirty="0" err="1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))/ @</a:t>
            </a:r>
            <a:r>
              <a:rPr lang="es-ES_tradnl" sz="2400" dirty="0" err="1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ES_tradnl" sz="24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es-ES_tradnl" sz="24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_tradnl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4326" y="612845"/>
            <a:ext cx="11383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DECLARE @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getdate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DECLARE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DECLARE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15.0</a:t>
            </a:r>
            <a:endParaRPr lang="es-ES_tradnl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SELECT 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p.text</a:t>
            </a:r>
            <a:endParaRPr lang="es-ES_tradnl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CONTAINSTABLE(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WikiArticles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 ft</a:t>
            </a:r>
          </a:p>
          <a:p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JOIN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WikiArticles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ON ft.[KEY] 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p.id</a:t>
            </a:r>
            <a:endParaRPr lang="es-ES_tradnl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ORDER BY 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	CASE WHEN DATEDIFF(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p.date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@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@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ft.rank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ELSE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ft.Rank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( 1 + @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multiplier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	  (@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_tradnl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p.date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,@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))/ @</a:t>
            </a:r>
            <a:r>
              <a:rPr lang="es-ES_tradnl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daysago</a:t>
            </a:r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s-ES_tradnl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END</a:t>
            </a:r>
          </a:p>
          <a:p>
            <a:r>
              <a:rPr lang="es-ES_tradnl" sz="2400" dirty="0" smtClean="0">
                <a:solidFill>
                  <a:schemeClr val="bg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DESC</a:t>
            </a:r>
            <a:endParaRPr lang="es-ES_tradnl" sz="2400" dirty="0">
              <a:solidFill>
                <a:schemeClr val="bg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3.kym-cdn.com/photos/images/original/000/393/050/22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63" y="-1421538"/>
            <a:ext cx="12237763" cy="830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7573</TotalTime>
  <Words>2877</Words>
  <Application>Microsoft Office PowerPoint</Application>
  <PresentationFormat>Widescreen</PresentationFormat>
  <Paragraphs>521</Paragraphs>
  <Slides>60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Arial monospaced for SAP</vt:lpstr>
      <vt:lpstr>Calibri</vt:lpstr>
      <vt:lpstr>Corbel</vt:lpstr>
      <vt:lpstr>Courier New</vt:lpstr>
      <vt:lpstr>Inherit</vt:lpstr>
      <vt:lpstr>PT Serif</vt:lpstr>
      <vt:lpstr>Vrinda</vt:lpstr>
      <vt:lpstr>Wingdings</vt:lpstr>
      <vt:lpstr>Wingdings 2</vt:lpstr>
      <vt:lpstr>Marco</vt:lpstr>
      <vt:lpstr>Motores de búsqueda</vt:lpstr>
      <vt:lpstr>Problema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¿Qué es un motor de búsqueda?</vt:lpstr>
      <vt:lpstr>PowerPoint Presentation</vt:lpstr>
      <vt:lpstr>Introducción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 proceso de búsqueda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Arquitectura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 vs Search Engines</vt:lpstr>
      <vt:lpstr>PowerPoint Presentation</vt:lpstr>
      <vt:lpstr>PowerPoint Presentation</vt:lpstr>
      <vt:lpstr>¿Qué nos ofrece un MdB?</vt:lpstr>
      <vt:lpstr>PowerPoint Presentation</vt:lpstr>
      <vt:lpstr>PowerPoint Presentation</vt:lpstr>
      <vt:lpstr>PowerPoint Presentation</vt:lpstr>
      <vt:lpstr>El mercado</vt:lpstr>
      <vt:lpstr>PowerPoint Presentation</vt:lpstr>
      <vt:lpstr>Casos de uso reales</vt:lpstr>
      <vt:lpstr>PowerPoint Presentation</vt:lpstr>
      <vt:lpstr>Apéndice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Máster en Business Analytics y Big Data</dc:title>
  <dc:subject/>
  <dc:creator>luis.polanco@accenture.com</dc:creator>
  <cp:keywords/>
  <dc:description/>
  <cp:lastModifiedBy>Luis Polanco</cp:lastModifiedBy>
  <cp:revision>817</cp:revision>
  <dcterms:created xsi:type="dcterms:W3CDTF">2014-11-13T11:19:44Z</dcterms:created>
  <dcterms:modified xsi:type="dcterms:W3CDTF">2015-10-29T20:48:38Z</dcterms:modified>
  <cp:category/>
</cp:coreProperties>
</file>