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handoutMasterIdLst>
    <p:handoutMasterId r:id="rId55"/>
  </p:handoutMasterIdLst>
  <p:sldIdLst>
    <p:sldId id="256" r:id="rId2"/>
    <p:sldId id="422" r:id="rId3"/>
    <p:sldId id="442" r:id="rId4"/>
    <p:sldId id="443" r:id="rId5"/>
    <p:sldId id="423" r:id="rId6"/>
    <p:sldId id="444" r:id="rId7"/>
    <p:sldId id="381" r:id="rId8"/>
    <p:sldId id="424" r:id="rId9"/>
    <p:sldId id="425" r:id="rId10"/>
    <p:sldId id="437" r:id="rId11"/>
    <p:sldId id="439" r:id="rId12"/>
    <p:sldId id="428" r:id="rId13"/>
    <p:sldId id="445" r:id="rId14"/>
    <p:sldId id="446" r:id="rId15"/>
    <p:sldId id="447" r:id="rId16"/>
    <p:sldId id="429" r:id="rId17"/>
    <p:sldId id="473" r:id="rId18"/>
    <p:sldId id="435" r:id="rId19"/>
    <p:sldId id="438" r:id="rId20"/>
    <p:sldId id="430" r:id="rId21"/>
    <p:sldId id="452" r:id="rId22"/>
    <p:sldId id="436" r:id="rId23"/>
    <p:sldId id="453" r:id="rId24"/>
    <p:sldId id="454" r:id="rId25"/>
    <p:sldId id="456" r:id="rId26"/>
    <p:sldId id="461" r:id="rId27"/>
    <p:sldId id="460" r:id="rId28"/>
    <p:sldId id="462" r:id="rId29"/>
    <p:sldId id="470" r:id="rId30"/>
    <p:sldId id="434" r:id="rId31"/>
    <p:sldId id="457" r:id="rId32"/>
    <p:sldId id="459" r:id="rId33"/>
    <p:sldId id="465" r:id="rId34"/>
    <p:sldId id="466" r:id="rId35"/>
    <p:sldId id="467" r:id="rId36"/>
    <p:sldId id="464" r:id="rId37"/>
    <p:sldId id="463" r:id="rId38"/>
    <p:sldId id="469" r:id="rId39"/>
    <p:sldId id="468" r:id="rId40"/>
    <p:sldId id="433" r:id="rId41"/>
    <p:sldId id="474" r:id="rId42"/>
    <p:sldId id="477" r:id="rId43"/>
    <p:sldId id="481" r:id="rId44"/>
    <p:sldId id="479" r:id="rId45"/>
    <p:sldId id="471" r:id="rId46"/>
    <p:sldId id="440" r:id="rId47"/>
    <p:sldId id="482" r:id="rId48"/>
    <p:sldId id="483" r:id="rId49"/>
    <p:sldId id="484" r:id="rId50"/>
    <p:sldId id="485" r:id="rId51"/>
    <p:sldId id="472" r:id="rId52"/>
    <p:sldId id="432" r:id="rId53"/>
  </p:sldIdLst>
  <p:sldSz cx="12192000" cy="6858000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A37DE-7742-4C0C-800D-405AE63B5CCA}">
          <p14:sldIdLst>
            <p14:sldId id="256"/>
            <p14:sldId id="422"/>
            <p14:sldId id="442"/>
            <p14:sldId id="443"/>
            <p14:sldId id="423"/>
            <p14:sldId id="444"/>
            <p14:sldId id="381"/>
            <p14:sldId id="424"/>
            <p14:sldId id="425"/>
            <p14:sldId id="437"/>
            <p14:sldId id="439"/>
            <p14:sldId id="428"/>
            <p14:sldId id="445"/>
            <p14:sldId id="446"/>
            <p14:sldId id="447"/>
            <p14:sldId id="429"/>
            <p14:sldId id="473"/>
            <p14:sldId id="435"/>
            <p14:sldId id="438"/>
            <p14:sldId id="430"/>
            <p14:sldId id="452"/>
            <p14:sldId id="436"/>
            <p14:sldId id="453"/>
            <p14:sldId id="454"/>
            <p14:sldId id="456"/>
            <p14:sldId id="461"/>
            <p14:sldId id="460"/>
            <p14:sldId id="462"/>
            <p14:sldId id="470"/>
            <p14:sldId id="434"/>
            <p14:sldId id="457"/>
            <p14:sldId id="459"/>
            <p14:sldId id="465"/>
            <p14:sldId id="466"/>
            <p14:sldId id="467"/>
            <p14:sldId id="464"/>
            <p14:sldId id="463"/>
            <p14:sldId id="469"/>
            <p14:sldId id="468"/>
            <p14:sldId id="433"/>
            <p14:sldId id="474"/>
            <p14:sldId id="477"/>
            <p14:sldId id="481"/>
            <p14:sldId id="479"/>
            <p14:sldId id="471"/>
            <p14:sldId id="440"/>
            <p14:sldId id="482"/>
            <p14:sldId id="483"/>
            <p14:sldId id="484"/>
            <p14:sldId id="485"/>
            <p14:sldId id="472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7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588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9D29-28AC-4A7C-AEBC-E2993C28AA6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D6116-C3A7-4A7A-AA44-464F5B27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7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2127-83CB-49F2-A87F-36A57D2B182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9079-9D58-4C3D-9CBD-628B3B9F3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9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7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83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7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66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4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43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7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4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6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1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5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6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7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10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8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Índice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ES almacena los datos en índices. El equivalente de una tabla en una base de datos. </a:t>
            </a:r>
          </a:p>
          <a:p>
            <a:r>
              <a:rPr lang="es-ES_tradnl" sz="10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mecanismo por el que ES divide un índice único en partes más pequeñas.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parte se llama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ubicará en un server diferente, quedando esparcido el índice entre los nodos de un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mecanismo de almacenamiento permite superar limitaciones de memoria o disco en un nodo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solo servidor no sea capaz por limitaciones de memoria, disco duro, CPU procesar todo doc.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pueden ser divididos en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shards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(cada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representa un índice de apache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almacenarse en distintos servidores o nodos.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 es capaz de distribuir las búsquedas y agrupar los resultados sobre los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shards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una copia exacta de un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 el HA y el performance de búsquedas.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 réplicas de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aumentar el rendimiento de las peticiones u obtener alta disponibilidad, 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poseen copias idénticas de un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solo uno es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resto son replicas. 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el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cae, una réplica es promovida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índice tendrá, al menos, 1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tener 0 o más réplicas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índice puede tener 0 o más réplicas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5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Índice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ES almacena los datos en índices. El equivalente de una tabla en una base de datos. </a:t>
            </a:r>
          </a:p>
          <a:p>
            <a:r>
              <a:rPr lang="es-ES_tradnl" sz="10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mecanismo por el que ES divide un índice único en partes más pequeñas.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parte se llama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ubicará en un server diferente, quedando esparcido el índice entre los nodos de un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mecanismo de almacenamiento permite superar limitaciones de memoria o disco en un nodo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solo servidor no sea capaz por limitaciones de memoria, disco duro, CPU procesar todo doc.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pueden ser divididos en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shards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(cada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representa un índice de apache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almacenarse en distintos servidores o nodos.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 es capaz de distribuir las búsquedas y agrupar los resultados sobre los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shards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una copia exacta de un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 el HA y el performance de búsquedas.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 réplicas de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aumentar el rendimiento de las peticiones u obtener alta disponibilidad, 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poseen copias idénticas de un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solo uno es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resto son replicas. 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el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cae, una réplica es promovida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índice tendrá, al menos, 1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tener 0 o más réplicas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índice puede tener 0 o más réplicas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2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59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3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0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3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Índice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ES almacena los datos en índices. El equivalente de una tabla en una base de datos. </a:t>
            </a:r>
          </a:p>
          <a:p>
            <a:r>
              <a:rPr lang="es-ES_tradnl" sz="10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mecanismo por el que ES divide un índice único en partes más pequeñas.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parte se llama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ubicará en un server diferente, quedando esparcido el índice entre los nodos de un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mecanismo de almacenamiento permite superar limitaciones de memoria o disco en un nodo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solo servidor no sea capaz por limitaciones de memoria, disco duro, CPU procesar todo doc.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pueden ser divididos en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shards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(cada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representa un índice de apache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almacenarse en distintos servidores o nodos.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 es capaz de distribuir las búsquedas y agrupar los resultados sobre los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shards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una copia exacta de un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 el HA y el performance de búsquedas.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 réplicas de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aumentar el rendimiento de las peticiones u obtener alta disponibilidad, 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poseen copias idénticas de un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solo uno es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resto son replicas. </a:t>
            </a:r>
          </a:p>
          <a:p>
            <a:pPr lvl="1"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el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cae, una réplica es promovida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índice tendrá, al menos, 1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endParaRPr lang="es-ES_tradnl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s-ES_tradnl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tener 0 o más réplicas</a:t>
            </a:r>
          </a:p>
          <a:p>
            <a:pPr rtl="0" fontAlgn="ctr"/>
            <a:r>
              <a:rPr lang="es-ES_tradnl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índice puede tener 0 o más réplicas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14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0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29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number_of_shards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index_size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max_shard_size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1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0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number_of_shards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index_size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max_shard_size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8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number_of_shards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index_size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max_shard_size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75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number_of_shards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index_size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max_shard_size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5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47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26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53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91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60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9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8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07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0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5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8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453289"/>
          </a:xfrm>
        </p:spPr>
        <p:txBody>
          <a:bodyPr anchor="ctr"/>
          <a:lstStyle>
            <a:lvl1pPr marL="0" indent="0" algn="l" defTabSz="914400" rtl="0" eaLnBrk="1" fontAlgn="ctr" latinLnBrk="0" hangingPunct="1">
              <a:buNone/>
              <a:defRPr lang="en-US" sz="24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40000" indent="-342900">
              <a:buClrTx/>
              <a:defRPr lang="en-US" sz="20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1143000" indent="-182880">
              <a:buClrTx/>
              <a:buFont typeface="Vrinda" panose="020B0502040204020203" pitchFamily="34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fontAlgn="ctr" latinLnBrk="0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2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ass-project.org/overview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zsprackett/8546403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_plugin/marvel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9200/_plugin/marvel/sense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enezes/elasticsearch-kopf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lmenezes.com/elasticsearch-kopf/?location=http://localhost:9200" TargetMode="External"/><Relationship Id="rId4" Type="http://schemas.openxmlformats.org/officeDocument/2006/relationships/hyperlink" Target="http://localhost:9200/_plugin/kop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ucene.apache.org/solr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876948"/>
            <a:ext cx="7315200" cy="3255264"/>
          </a:xfrm>
        </p:spPr>
        <p:txBody>
          <a:bodyPr anchor="ctr">
            <a:normAutofit/>
          </a:bodyPr>
          <a:lstStyle/>
          <a:p>
            <a:r>
              <a:rPr lang="es-ES" sz="4800" dirty="0" smtClean="0"/>
              <a:t>ElasticSearch - Introducción</a:t>
            </a: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5248746"/>
            <a:ext cx="7315200" cy="914400"/>
          </a:xfrm>
        </p:spPr>
        <p:txBody>
          <a:bodyPr/>
          <a:lstStyle/>
          <a:p>
            <a:r>
              <a:rPr lang="es-ES" sz="2400" dirty="0"/>
              <a:t>Motores de </a:t>
            </a:r>
            <a:r>
              <a:rPr lang="es-ES" sz="2400" dirty="0" smtClean="0"/>
              <a:t>Indexación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Edición </a:t>
            </a:r>
            <a:r>
              <a:rPr lang="es-ES" sz="2400" smtClean="0"/>
              <a:t>Executive </a:t>
            </a:r>
            <a:r>
              <a:rPr lang="es-ES" sz="2400" dirty="0"/>
              <a:t>2015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58" y="1714691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¿Y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con 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Consultas directas por valores de un campo</a:t>
            </a:r>
            <a:endParaRPr lang="es-ES_tradnl" dirty="0"/>
          </a:p>
          <a:p>
            <a:r>
              <a:rPr lang="es-ES_tradnl" dirty="0" smtClean="0"/>
              <a:t>Búsquedas sobre el contenido indexado de un campo</a:t>
            </a:r>
            <a:endParaRPr lang="es-ES_tradnl" dirty="0"/>
          </a:p>
          <a:p>
            <a:r>
              <a:rPr lang="es-ES_tradnl" dirty="0" smtClean="0"/>
              <a:t>Filtros aplicados al contenido de los documentos sobre los que buscamos</a:t>
            </a:r>
          </a:p>
          <a:p>
            <a:r>
              <a:rPr lang="es-ES_tradnl" dirty="0" err="1" smtClean="0"/>
              <a:t>Faceting</a:t>
            </a:r>
            <a:r>
              <a:rPr lang="es-ES_tradnl" dirty="0" smtClean="0"/>
              <a:t> y creación de filtros basados en los resultados de una búsqueda</a:t>
            </a:r>
            <a:endParaRPr lang="es-ES_tradnl" dirty="0"/>
          </a:p>
          <a:p>
            <a:r>
              <a:rPr lang="es-ES_tradnl" dirty="0" smtClean="0"/>
              <a:t>Implementación de funciones autocomplete</a:t>
            </a:r>
            <a:endParaRPr lang="es-ES_tradnl" dirty="0"/>
          </a:p>
          <a:p>
            <a:r>
              <a:rPr lang="es-ES_tradnl" dirty="0" smtClean="0"/>
              <a:t>Búsqueda de elementos similares a uno dado por proximidad de resultados (“More </a:t>
            </a:r>
            <a:r>
              <a:rPr lang="es-ES_tradnl" dirty="0" err="1"/>
              <a:t>like</a:t>
            </a:r>
            <a:r>
              <a:rPr lang="es-ES_tradnl" dirty="0"/>
              <a:t> </a:t>
            </a:r>
            <a:r>
              <a:rPr lang="es-ES_tradnl" dirty="0" err="1" smtClean="0"/>
              <a:t>this</a:t>
            </a:r>
            <a:r>
              <a:rPr lang="es-ES_tradnl" dirty="0" smtClean="0"/>
              <a:t>”)</a:t>
            </a:r>
            <a:endParaRPr lang="es-ES_tradnl" dirty="0"/>
          </a:p>
          <a:p>
            <a:r>
              <a:rPr lang="es-ES_tradnl" dirty="0" err="1" smtClean="0"/>
              <a:t>Boosting</a:t>
            </a:r>
            <a:r>
              <a:rPr lang="es-ES_tradnl" dirty="0" smtClean="0"/>
              <a:t> de documentos basados en proximidad de los resultados</a:t>
            </a:r>
            <a:endParaRPr lang="es-ES_tradnl" dirty="0"/>
          </a:p>
          <a:p>
            <a:r>
              <a:rPr lang="es-ES_tradnl" dirty="0" err="1" smtClean="0"/>
              <a:t>Joins</a:t>
            </a:r>
            <a:r>
              <a:rPr lang="es-ES_tradnl" dirty="0" smtClean="0"/>
              <a:t> sobre documentos que residen en índices diferentes</a:t>
            </a:r>
          </a:p>
          <a:p>
            <a:r>
              <a:rPr lang="es-ES_tradnl" dirty="0" smtClean="0"/>
              <a:t>Cálculos analíticos en tiempo real</a:t>
            </a:r>
          </a:p>
          <a:p>
            <a:r>
              <a:rPr lang="es-ES_tradnl" dirty="0" smtClean="0"/>
              <a:t>Consultas y cálculos espaciales basados en coordenadas geoespaciales</a:t>
            </a:r>
          </a:p>
          <a:p>
            <a:r>
              <a:rPr lang="es-ES_tradnl" dirty="0" smtClean="0"/>
              <a:t>Gestión del tiempo de vida de documentos automática</a:t>
            </a:r>
          </a:p>
          <a:p>
            <a:r>
              <a:rPr lang="es-ES_tradnl" dirty="0" smtClean="0"/>
              <a:t>Identificación de palabras y estandarización de </a:t>
            </a:r>
            <a:r>
              <a:rPr lang="es-ES_tradnl" dirty="0" err="1" smtClean="0"/>
              <a:t>tokens</a:t>
            </a:r>
            <a:r>
              <a:rPr lang="es-ES_tradnl" dirty="0" smtClean="0"/>
              <a:t> para un idioma determinado</a:t>
            </a:r>
          </a:p>
          <a:p>
            <a:r>
              <a:rPr lang="es-ES_tradnl" dirty="0" smtClean="0"/>
              <a:t>Eliminación de stop-</a:t>
            </a:r>
            <a:r>
              <a:rPr lang="es-ES_tradnl" dirty="0" err="1" smtClean="0"/>
              <a:t>words</a:t>
            </a:r>
            <a:r>
              <a:rPr lang="es-ES_tradnl" dirty="0" smtClean="0"/>
              <a:t> o de palabras “vacías” de un idioma</a:t>
            </a:r>
          </a:p>
          <a:p>
            <a:r>
              <a:rPr lang="es-ES_tradnl" dirty="0" smtClean="0"/>
              <a:t>Agregación de valores (basada en tiempo, basadas en proximidad de resultados)</a:t>
            </a:r>
          </a:p>
          <a:p>
            <a:r>
              <a:rPr lang="es-ES_tradnl" dirty="0" smtClean="0"/>
              <a:t>Relación padre-hijo entre documentos indexados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93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Arquitectura</a:t>
            </a:r>
            <a:r>
              <a:rPr lang="en-US" sz="5400" dirty="0" smtClean="0"/>
              <a:t> de </a:t>
            </a:r>
            <a:r>
              <a:rPr lang="en-US" sz="5400" dirty="0" err="1" smtClean="0"/>
              <a:t>datos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24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Documentos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ES almacena la información en documentos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Es el soporte </a:t>
            </a:r>
            <a:r>
              <a:rPr lang="es-ES_tradnl" sz="2800" dirty="0">
                <a:solidFill>
                  <a:schemeClr val="tx1"/>
                </a:solidFill>
              </a:rPr>
              <a:t>de datos utilizado durante la indexación y la búsqueda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Similar a </a:t>
            </a:r>
            <a:r>
              <a:rPr lang="en-US" sz="2800" dirty="0" err="1">
                <a:solidFill>
                  <a:schemeClr val="tx1"/>
                </a:solidFill>
              </a:rPr>
              <a:t>una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fila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s-ES_tradnl" sz="2800" dirty="0">
                <a:solidFill>
                  <a:schemeClr val="tx1"/>
                </a:solidFill>
              </a:rPr>
              <a:t>datos de una tabla en una </a:t>
            </a:r>
            <a:r>
              <a:rPr lang="es-ES_tradnl" sz="2800" dirty="0" err="1">
                <a:solidFill>
                  <a:schemeClr val="tx1"/>
                </a:solidFill>
              </a:rPr>
              <a:t>BdD</a:t>
            </a:r>
            <a:r>
              <a:rPr lang="es-ES_tradnl" sz="2800" dirty="0">
                <a:solidFill>
                  <a:schemeClr val="tx1"/>
                </a:solidFill>
              </a:rPr>
              <a:t> relacional.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Los </a:t>
            </a:r>
            <a:r>
              <a:rPr lang="es-ES_tradnl" sz="2800" dirty="0">
                <a:solidFill>
                  <a:schemeClr val="tx1"/>
                </a:solidFill>
              </a:rPr>
              <a:t>valores de un documento se guardan asociándose a un atributo 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Los atributos tienen asociados un tipo que formaliza el valor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Los tipos facilitan las operaciones sobre los valores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Un documento se almacena en un único índice bajo una única clave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Un mismo documento puede tener una o más versiones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Los documentos son almacenados utilizando el formato JSON</a:t>
            </a:r>
          </a:p>
        </p:txBody>
      </p:sp>
    </p:spTree>
    <p:extLst>
      <p:ext uri="{BB962C8B-B14F-4D97-AF65-F5344CB8AC3E}">
        <p14:creationId xmlns:p14="http://schemas.microsoft.com/office/powerpoint/2010/main" val="188745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Índices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566802"/>
          </a:xfrm>
        </p:spPr>
        <p:txBody>
          <a:bodyPr>
            <a:normAutofit/>
          </a:bodyPr>
          <a:lstStyle/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El </a:t>
            </a:r>
            <a:r>
              <a:rPr lang="es-ES_tradnl" sz="2800" dirty="0">
                <a:solidFill>
                  <a:schemeClr val="tx1"/>
                </a:solidFill>
              </a:rPr>
              <a:t>lugar donde ES almacena los datos de forma lógica. 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Estructura preparada para llevar a cabo búsquedas eficientes de datos. 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Suele </a:t>
            </a:r>
            <a:r>
              <a:rPr lang="es-ES_tradnl" sz="2800" dirty="0">
                <a:solidFill>
                  <a:schemeClr val="tx1"/>
                </a:solidFill>
              </a:rPr>
              <a:t>pero no tiene por qué almacenar los valores originales indexados.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La </a:t>
            </a:r>
            <a:r>
              <a:rPr lang="es-ES_tradnl" sz="2800" dirty="0">
                <a:solidFill>
                  <a:schemeClr val="tx1"/>
                </a:solidFill>
              </a:rPr>
              <a:t>unidad mínima de almacenamiento de un índice es el documento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Dividido </a:t>
            </a:r>
            <a:r>
              <a:rPr lang="es-ES_tradnl" sz="2800" dirty="0">
                <a:solidFill>
                  <a:schemeClr val="tx1"/>
                </a:solidFill>
              </a:rPr>
              <a:t>en uno o más tipos donde se almacenan y clasifican los </a:t>
            </a:r>
            <a:r>
              <a:rPr lang="es-ES_tradnl" sz="2800" dirty="0" smtClean="0">
                <a:solidFill>
                  <a:schemeClr val="tx1"/>
                </a:solidFill>
              </a:rPr>
              <a:t>datos.</a:t>
            </a:r>
            <a:endParaRPr lang="es-ES_tradnl" sz="2800" dirty="0">
              <a:solidFill>
                <a:schemeClr val="tx1"/>
              </a:solidFill>
            </a:endParaRP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Equivale </a:t>
            </a:r>
            <a:r>
              <a:rPr lang="es-ES_tradnl" sz="2800" dirty="0">
                <a:solidFill>
                  <a:schemeClr val="tx1"/>
                </a:solidFill>
              </a:rPr>
              <a:t>a la base de datos en el sistema relacional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Los índices no tienen conocimiento de datos que existan en otros índices.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Se dividen en tipos (</a:t>
            </a:r>
            <a:r>
              <a:rPr lang="es-ES_tradnl" sz="2800" dirty="0" err="1" smtClean="0">
                <a:solidFill>
                  <a:schemeClr val="tx1"/>
                </a:solidFill>
              </a:rPr>
              <a:t>Types</a:t>
            </a:r>
            <a:r>
              <a:rPr lang="es-ES_tradnl" sz="2800" dirty="0" smtClean="0">
                <a:solidFill>
                  <a:schemeClr val="tx1"/>
                </a:solidFill>
              </a:rPr>
              <a:t>) definidos por mapeos (</a:t>
            </a:r>
            <a:r>
              <a:rPr lang="es-ES_tradnl" sz="2800" dirty="0" err="1" smtClean="0">
                <a:solidFill>
                  <a:schemeClr val="tx1"/>
                </a:solidFill>
              </a:rPr>
              <a:t>Mappings</a:t>
            </a:r>
            <a:r>
              <a:rPr lang="es-ES_tradnl" sz="2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136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Mappings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566802"/>
          </a:xfrm>
        </p:spPr>
        <p:txBody>
          <a:bodyPr>
            <a:normAutofit/>
          </a:bodyPr>
          <a:lstStyle/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3400" dirty="0" smtClean="0">
                <a:solidFill>
                  <a:schemeClr val="tx1"/>
                </a:solidFill>
              </a:rPr>
              <a:t>Permite </a:t>
            </a:r>
            <a:r>
              <a:rPr lang="es-ES_tradnl" sz="3400" dirty="0">
                <a:solidFill>
                  <a:schemeClr val="tx1"/>
                </a:solidFill>
              </a:rPr>
              <a:t>dividir los documentos de un índice en grupos lógicos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3400" dirty="0">
                <a:solidFill>
                  <a:schemeClr val="tx1"/>
                </a:solidFill>
              </a:rPr>
              <a:t>Equivale al </a:t>
            </a:r>
            <a:r>
              <a:rPr lang="es-ES_tradnl" sz="3400" dirty="0" err="1">
                <a:solidFill>
                  <a:schemeClr val="tx1"/>
                </a:solidFill>
              </a:rPr>
              <a:t>schema</a:t>
            </a:r>
            <a:r>
              <a:rPr lang="es-ES_tradnl" sz="3400" dirty="0">
                <a:solidFill>
                  <a:schemeClr val="tx1"/>
                </a:solidFill>
              </a:rPr>
              <a:t> de una base de datos relacional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3400" dirty="0" smtClean="0">
                <a:solidFill>
                  <a:schemeClr val="tx1"/>
                </a:solidFill>
              </a:rPr>
              <a:t>ES almacena la información sobre campos en un </a:t>
            </a:r>
            <a:r>
              <a:rPr lang="es-ES_tradnl" sz="3400" dirty="0" err="1" smtClean="0">
                <a:solidFill>
                  <a:schemeClr val="tx1"/>
                </a:solidFill>
              </a:rPr>
              <a:t>mapping</a:t>
            </a:r>
            <a:endParaRPr lang="es-ES_tradnl" sz="3400" dirty="0" smtClean="0">
              <a:solidFill>
                <a:schemeClr val="tx1"/>
              </a:solidFill>
            </a:endParaRP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3400" dirty="0" smtClean="0">
                <a:solidFill>
                  <a:schemeClr val="tx1"/>
                </a:solidFill>
              </a:rPr>
              <a:t>Define </a:t>
            </a:r>
            <a:r>
              <a:rPr lang="es-ES_tradnl" sz="3400" dirty="0">
                <a:solidFill>
                  <a:schemeClr val="tx1"/>
                </a:solidFill>
              </a:rPr>
              <a:t>cómo un documento ha de ser almacenado en ES</a:t>
            </a:r>
          </a:p>
          <a:p>
            <a:pPr marL="1060200" lvl="2" indent="-457200" fontAlgn="ctr">
              <a:spcBef>
                <a:spcPts val="300"/>
              </a:spcBef>
              <a:spcAft>
                <a:spcPts val="300"/>
              </a:spcAft>
              <a:buFont typeface="Corbel" panose="020B0503020204020204" pitchFamily="34" charset="0"/>
              <a:buChar char="‐"/>
            </a:pPr>
            <a:r>
              <a:rPr lang="es-ES_tradnl" sz="3000" dirty="0" smtClean="0">
                <a:solidFill>
                  <a:schemeClr val="tx1"/>
                </a:solidFill>
              </a:rPr>
              <a:t>Los </a:t>
            </a:r>
            <a:r>
              <a:rPr lang="es-ES_tradnl" sz="3000" dirty="0">
                <a:solidFill>
                  <a:schemeClr val="tx1"/>
                </a:solidFill>
              </a:rPr>
              <a:t>campos o propiedades</a:t>
            </a:r>
          </a:p>
          <a:p>
            <a:pPr marL="1060200" lvl="2" indent="-457200" fontAlgn="ctr">
              <a:spcBef>
                <a:spcPts val="300"/>
              </a:spcBef>
              <a:spcAft>
                <a:spcPts val="300"/>
              </a:spcAft>
              <a:buFont typeface="Corbel" panose="020B0503020204020204" pitchFamily="34" charset="0"/>
              <a:buChar char="‐"/>
            </a:pPr>
            <a:r>
              <a:rPr lang="es-ES_tradnl" sz="3000" dirty="0" smtClean="0">
                <a:solidFill>
                  <a:schemeClr val="tx1"/>
                </a:solidFill>
              </a:rPr>
              <a:t>Sus </a:t>
            </a:r>
            <a:r>
              <a:rPr lang="es-ES_tradnl" sz="3000" dirty="0">
                <a:solidFill>
                  <a:schemeClr val="tx1"/>
                </a:solidFill>
              </a:rPr>
              <a:t>tipos</a:t>
            </a:r>
          </a:p>
          <a:p>
            <a:pPr marL="1060200" lvl="2" indent="-457200" fontAlgn="ctr">
              <a:spcBef>
                <a:spcPts val="300"/>
              </a:spcBef>
              <a:spcAft>
                <a:spcPts val="300"/>
              </a:spcAft>
              <a:buFont typeface="Corbel" panose="020B0503020204020204" pitchFamily="34" charset="0"/>
              <a:buChar char="‐"/>
            </a:pPr>
            <a:r>
              <a:rPr lang="es-ES_tradnl" sz="3000" dirty="0" smtClean="0">
                <a:solidFill>
                  <a:schemeClr val="tx1"/>
                </a:solidFill>
              </a:rPr>
              <a:t>Cuáles </a:t>
            </a:r>
            <a:r>
              <a:rPr lang="es-ES_tradnl" sz="3000" dirty="0">
                <a:solidFill>
                  <a:schemeClr val="tx1"/>
                </a:solidFill>
              </a:rPr>
              <a:t>son </a:t>
            </a:r>
            <a:r>
              <a:rPr lang="es-ES_tradnl" sz="3000" dirty="0" err="1">
                <a:solidFill>
                  <a:schemeClr val="tx1"/>
                </a:solidFill>
              </a:rPr>
              <a:t>buscables</a:t>
            </a:r>
            <a:endParaRPr lang="es-ES_tradnl" sz="3000" dirty="0">
              <a:solidFill>
                <a:schemeClr val="tx1"/>
              </a:solidFill>
            </a:endParaRPr>
          </a:p>
          <a:p>
            <a:pPr marL="1060200" lvl="2" indent="-457200" fontAlgn="ctr">
              <a:spcBef>
                <a:spcPts val="300"/>
              </a:spcBef>
              <a:spcAft>
                <a:spcPts val="300"/>
              </a:spcAft>
              <a:buFont typeface="Corbel" panose="020B0503020204020204" pitchFamily="34" charset="0"/>
              <a:buChar char="‐"/>
            </a:pPr>
            <a:r>
              <a:rPr lang="es-ES_tradnl" sz="3000" dirty="0" smtClean="0">
                <a:solidFill>
                  <a:schemeClr val="tx1"/>
                </a:solidFill>
              </a:rPr>
              <a:t>Cómo </a:t>
            </a:r>
            <a:r>
              <a:rPr lang="es-ES_tradnl" sz="3000" dirty="0">
                <a:solidFill>
                  <a:schemeClr val="tx1"/>
                </a:solidFill>
              </a:rPr>
              <a:t>es </a:t>
            </a:r>
            <a:r>
              <a:rPr lang="es-ES_tradnl" sz="3000" dirty="0" err="1">
                <a:solidFill>
                  <a:schemeClr val="tx1"/>
                </a:solidFill>
              </a:rPr>
              <a:t>tokenizada</a:t>
            </a:r>
            <a:r>
              <a:rPr lang="es-ES_tradnl" sz="3000" dirty="0">
                <a:solidFill>
                  <a:schemeClr val="tx1"/>
                </a:solidFill>
              </a:rPr>
              <a:t> la información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3400" dirty="0">
                <a:solidFill>
                  <a:schemeClr val="tx1"/>
                </a:solidFill>
              </a:rPr>
              <a:t>ES creará un </a:t>
            </a:r>
            <a:r>
              <a:rPr lang="es-ES_tradnl" sz="3400" dirty="0" err="1">
                <a:solidFill>
                  <a:schemeClr val="tx1"/>
                </a:solidFill>
              </a:rPr>
              <a:t>mapping</a:t>
            </a:r>
            <a:r>
              <a:rPr lang="es-ES_tradnl" sz="3400" dirty="0">
                <a:solidFill>
                  <a:schemeClr val="tx1"/>
                </a:solidFill>
              </a:rPr>
              <a:t> por defecto para un tipo </a:t>
            </a:r>
            <a:r>
              <a:rPr lang="es-ES_tradnl" sz="3400" dirty="0" smtClean="0">
                <a:solidFill>
                  <a:schemeClr val="tx1"/>
                </a:solidFill>
              </a:rPr>
              <a:t>o campo </a:t>
            </a:r>
            <a:r>
              <a:rPr lang="es-ES_tradnl" sz="3400" dirty="0">
                <a:solidFill>
                  <a:schemeClr val="tx1"/>
                </a:solidFill>
              </a:rPr>
              <a:t>nuevo</a:t>
            </a:r>
          </a:p>
        </p:txBody>
      </p:sp>
    </p:spTree>
    <p:extLst>
      <p:ext uri="{BB962C8B-B14F-4D97-AF65-F5344CB8AC3E}">
        <p14:creationId xmlns:p14="http://schemas.microsoft.com/office/powerpoint/2010/main" val="23565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Tipos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566802"/>
          </a:xfrm>
        </p:spPr>
        <p:txBody>
          <a:bodyPr>
            <a:normAutofit/>
          </a:bodyPr>
          <a:lstStyle/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ES </a:t>
            </a:r>
            <a:r>
              <a:rPr lang="es-ES_tradnl" sz="2800" dirty="0">
                <a:solidFill>
                  <a:schemeClr val="tx1"/>
                </a:solidFill>
              </a:rPr>
              <a:t>puede almacenar diferentes objetos en un mismo índice.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Los tipos permiten diferenciar entre objetos de un índice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Un </a:t>
            </a:r>
            <a:r>
              <a:rPr lang="es-ES_tradnl" sz="2800" dirty="0">
                <a:solidFill>
                  <a:schemeClr val="tx1"/>
                </a:solidFill>
              </a:rPr>
              <a:t>índice puede tener múltiples </a:t>
            </a:r>
            <a:r>
              <a:rPr lang="es-ES_tradnl" sz="2800" dirty="0" smtClean="0">
                <a:solidFill>
                  <a:schemeClr val="tx1"/>
                </a:solidFill>
              </a:rPr>
              <a:t>tipos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C</a:t>
            </a:r>
            <a:r>
              <a:rPr lang="es-ES_tradnl" sz="2800" dirty="0" smtClean="0">
                <a:solidFill>
                  <a:schemeClr val="tx1"/>
                </a:solidFill>
              </a:rPr>
              <a:t>ada </a:t>
            </a:r>
            <a:r>
              <a:rPr lang="es-ES_tradnl" sz="2800" dirty="0">
                <a:solidFill>
                  <a:schemeClr val="tx1"/>
                </a:solidFill>
              </a:rPr>
              <a:t>tipo tendrá un </a:t>
            </a:r>
            <a:r>
              <a:rPr lang="es-ES_tradnl" sz="2800" dirty="0" err="1">
                <a:solidFill>
                  <a:schemeClr val="tx1"/>
                </a:solidFill>
              </a:rPr>
              <a:t>mapping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smtClean="0">
                <a:solidFill>
                  <a:schemeClr val="tx1"/>
                </a:solidFill>
              </a:rPr>
              <a:t>asociado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/>
              <a:t>Un documento es único dentro de un tipo y un índice</a:t>
            </a:r>
            <a:r>
              <a:rPr lang="es-ES_tradnl" sz="2800" dirty="0" smtClean="0"/>
              <a:t>.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err="1" smtClean="0"/>
              <a:t>Docs</a:t>
            </a:r>
            <a:r>
              <a:rPr lang="es-ES_tradnl" sz="2800" dirty="0" smtClean="0"/>
              <a:t> </a:t>
            </a:r>
            <a:r>
              <a:rPr lang="es-ES_tradnl" sz="2800" dirty="0"/>
              <a:t>en un índice pueden tener </a:t>
            </a:r>
            <a:r>
              <a:rPr lang="es-ES_tradnl" sz="2800" dirty="0" err="1"/>
              <a:t>IDs</a:t>
            </a:r>
            <a:r>
              <a:rPr lang="es-ES_tradnl" sz="2800" dirty="0"/>
              <a:t> idénticos si </a:t>
            </a:r>
            <a:r>
              <a:rPr lang="es-ES_tradnl" sz="2800" dirty="0" smtClean="0"/>
              <a:t>están en diferentes tipos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Equivale a una tabla en un modelo </a:t>
            </a:r>
            <a:r>
              <a:rPr lang="es-ES_tradnl" sz="2800" dirty="0" smtClean="0">
                <a:solidFill>
                  <a:schemeClr val="tx1"/>
                </a:solidFill>
              </a:rPr>
              <a:t>relacional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endParaRPr lang="es-ES_tradnl" sz="2800" dirty="0" smtClean="0">
              <a:solidFill>
                <a:schemeClr val="tx1"/>
              </a:solidFill>
            </a:endParaRP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/>
              <a:t>Importante - </a:t>
            </a:r>
            <a:r>
              <a:rPr lang="es-ES_tradnl" sz="2800" dirty="0"/>
              <a:t>verificar que el </a:t>
            </a:r>
            <a:r>
              <a:rPr lang="es-ES_tradnl" sz="2800" dirty="0" err="1"/>
              <a:t>mapping</a:t>
            </a:r>
            <a:r>
              <a:rPr lang="es-ES_tradnl" sz="2800" dirty="0"/>
              <a:t> para un </a:t>
            </a:r>
            <a:r>
              <a:rPr lang="es-ES_tradnl" sz="2800" dirty="0" smtClean="0"/>
              <a:t>atributo está </a:t>
            </a:r>
            <a:r>
              <a:rPr lang="es-ES_tradnl" sz="2800" dirty="0"/>
              <a:t>bien definido. De no ser así, la forma de indexación y los resultados retornados por las búsquedas contra ese tipo podrán no ser coherentes</a:t>
            </a:r>
            <a:r>
              <a:rPr lang="es-ES_tradnl" sz="280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63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Respecto a una base </a:t>
            </a:r>
            <a:r>
              <a:rPr lang="es-ES_tradnl" dirty="0"/>
              <a:t>de datos </a:t>
            </a:r>
            <a:r>
              <a:rPr lang="es-ES_tradnl" dirty="0" smtClean="0"/>
              <a:t>tradicional…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2" y="801723"/>
            <a:ext cx="10065697" cy="55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/>
              <a:t>r</a:t>
            </a:r>
            <a:r>
              <a:rPr lang="en-US" dirty="0" err="1" smtClean="0"/>
              <a:t>esumen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Un servidor de ES puede contener de Cero a N de índices.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Un índice puede contener de Cero a M número de tipos.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Un tipo tiene un único mapping que lo define.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Un tipo puede contener de Cero a P número de documentos.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Un doc. contiene de uno a Q valores de campos definidos en el tipo</a:t>
            </a:r>
            <a:r>
              <a:rPr lang="es-ES_tradnl" sz="2800" dirty="0" smtClean="0"/>
              <a:t>.</a:t>
            </a:r>
          </a:p>
          <a:p>
            <a:pPr marL="197100" lvl="1" indent="0">
              <a:buNone/>
            </a:pPr>
            <a:endParaRPr lang="es-ES_tradnl" sz="2800" dirty="0" smtClean="0"/>
          </a:p>
          <a:p>
            <a:pPr marL="197100" lvl="1" indent="0">
              <a:buNone/>
            </a:pPr>
            <a:endParaRPr lang="es-ES_tradnl" sz="2800" dirty="0"/>
          </a:p>
          <a:p>
            <a:pPr marL="197100" lvl="1" indent="0">
              <a:buNone/>
            </a:pPr>
            <a:endParaRPr lang="es-ES_tradnl" sz="2800" dirty="0" smtClean="0"/>
          </a:p>
          <a:p>
            <a:pPr marL="197100" lvl="1" indent="0">
              <a:buNone/>
            </a:pPr>
            <a:endParaRPr lang="es-ES_tradnl" sz="2800" dirty="0"/>
          </a:p>
          <a:p>
            <a:pPr marL="197100" lvl="1" indent="0">
              <a:buNone/>
            </a:pPr>
            <a:endParaRPr lang="es-ES_tradnl" sz="2800" dirty="0" smtClean="0"/>
          </a:p>
          <a:p>
            <a:pPr marL="197100" lvl="1" indent="0">
              <a:buNone/>
            </a:pPr>
            <a:endParaRPr lang="es-ES_tradnl" sz="2800" dirty="0"/>
          </a:p>
          <a:p>
            <a:pPr marL="197100" lvl="1" indent="0">
              <a:buNone/>
            </a:pPr>
            <a:endParaRPr lang="es-ES_tradn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30" y="3258104"/>
            <a:ext cx="5850740" cy="35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Arquitectura</a:t>
            </a:r>
            <a:r>
              <a:rPr lang="en-US" sz="5400" dirty="0" smtClean="0"/>
              <a:t> de </a:t>
            </a:r>
            <a:r>
              <a:rPr lang="en-US" sz="5400" dirty="0" err="1" smtClean="0"/>
              <a:t>servidor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340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Verdades sobre ElasticSearch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z="2800" dirty="0" smtClean="0"/>
              <a:t>ES puede </a:t>
            </a:r>
            <a:r>
              <a:rPr lang="es-ES_tradnl" sz="2800" dirty="0"/>
              <a:t>trabajar como un sistema solitario o como un servidor </a:t>
            </a:r>
            <a:r>
              <a:rPr lang="es-ES_tradnl" sz="2800" dirty="0" smtClean="0"/>
              <a:t>múltiple</a:t>
            </a:r>
            <a:endParaRPr lang="es-ES_tradnl" sz="2800" dirty="0"/>
          </a:p>
          <a:p>
            <a:r>
              <a:rPr lang="es-ES_tradnl" sz="2800" dirty="0"/>
              <a:t>ES puede manejar </a:t>
            </a:r>
            <a:r>
              <a:rPr lang="es-ES_tradnl" sz="2800" dirty="0" err="1"/>
              <a:t>petabytes</a:t>
            </a:r>
            <a:r>
              <a:rPr lang="es-ES_tradnl" sz="2800" dirty="0"/>
              <a:t> de datos</a:t>
            </a:r>
          </a:p>
          <a:p>
            <a:r>
              <a:rPr lang="es-ES_tradnl" sz="2800" dirty="0" smtClean="0"/>
              <a:t>ES puede </a:t>
            </a:r>
            <a:r>
              <a:rPr lang="es-ES_tradnl" sz="2800" dirty="0"/>
              <a:t>llegar a escalar a cientos o miles de servidores </a:t>
            </a:r>
            <a:endParaRPr lang="es-ES_tradnl" sz="2800" dirty="0" smtClean="0"/>
          </a:p>
          <a:p>
            <a:r>
              <a:rPr lang="es-ES_tradnl" sz="2600" dirty="0"/>
              <a:t>	</a:t>
            </a:r>
            <a:r>
              <a:rPr lang="es-ES_tradnl" sz="2600" dirty="0" smtClean="0"/>
              <a:t>Diseñado para estar siempre disponible</a:t>
            </a:r>
          </a:p>
          <a:p>
            <a:r>
              <a:rPr lang="es-ES_tradnl" sz="2600" dirty="0"/>
              <a:t>	</a:t>
            </a:r>
            <a:r>
              <a:rPr lang="es-ES_tradnl" sz="2600" dirty="0" smtClean="0"/>
              <a:t>Diseñado para escalar cuando sea necesario </a:t>
            </a: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smtClean="0">
                <a:solidFill>
                  <a:schemeClr val="tx1"/>
                </a:solidFill>
              </a:rPr>
              <a:t>Verticalmente </a:t>
            </a:r>
            <a:r>
              <a:rPr lang="es-ES_tradnl" sz="2400" dirty="0">
                <a:solidFill>
                  <a:schemeClr val="tx1"/>
                </a:solidFill>
              </a:rPr>
              <a:t>– tiene sus límites (JVM y los 30GB)</a:t>
            </a:r>
          </a:p>
          <a:p>
            <a:pPr marL="1974600" lvl="4" indent="-457200" fontAlgn="ctr"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400" dirty="0" smtClean="0">
                <a:solidFill>
                  <a:schemeClr val="tx1"/>
                </a:solidFill>
              </a:rPr>
              <a:t>Horizontalmente </a:t>
            </a:r>
            <a:endParaRPr lang="es-ES_tradnl" sz="2400" dirty="0">
              <a:solidFill>
                <a:schemeClr val="tx1"/>
              </a:solidFill>
            </a:endParaRPr>
          </a:p>
          <a:p>
            <a:r>
              <a:rPr lang="es-ES_tradnl" sz="2800" dirty="0"/>
              <a:t>ES tiene naturaleza distribuida</a:t>
            </a:r>
          </a:p>
          <a:p>
            <a:r>
              <a:rPr lang="es-ES_tradnl" sz="2600" dirty="0"/>
              <a:t>	</a:t>
            </a:r>
            <a:r>
              <a:rPr lang="es-ES_tradnl" sz="2600" dirty="0" smtClean="0"/>
              <a:t>Sabe cómo manejar más nodos de forma automática</a:t>
            </a:r>
          </a:p>
          <a:p>
            <a:r>
              <a:rPr lang="es-ES_tradnl" sz="2600" dirty="0"/>
              <a:t>	</a:t>
            </a:r>
            <a:r>
              <a:rPr lang="es-ES_tradnl" sz="2600" dirty="0" smtClean="0"/>
              <a:t>Sabe cómo recuperarse de errores de forma automática</a:t>
            </a:r>
            <a:endParaRPr lang="es-ES_tradnl" sz="2600" dirty="0"/>
          </a:p>
        </p:txBody>
      </p:sp>
    </p:spTree>
    <p:extLst>
      <p:ext uri="{BB962C8B-B14F-4D97-AF65-F5344CB8AC3E}">
        <p14:creationId xmlns:p14="http://schemas.microsoft.com/office/powerpoint/2010/main" val="17525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Introducción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615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Nodos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58806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smtClean="0"/>
              <a:t>Nodo </a:t>
            </a:r>
            <a:r>
              <a:rPr lang="es-ES_tradnl" sz="3200" dirty="0"/>
              <a:t>- instancia única de un servicio de ElasticSearch.</a:t>
            </a:r>
          </a:p>
          <a:p>
            <a:r>
              <a:rPr lang="es-ES_tradnl" sz="3200" dirty="0" smtClean="0"/>
              <a:t>Los nodos </a:t>
            </a:r>
            <a:r>
              <a:rPr lang="es-ES_tradnl" sz="3200" dirty="0"/>
              <a:t>de ES pueden tener cualquiera de los siguientes roles:</a:t>
            </a:r>
          </a:p>
          <a:p>
            <a:r>
              <a:rPr lang="es-ES_tradnl" sz="3200" b="1" dirty="0"/>
              <a:t>Nodos </a:t>
            </a:r>
            <a:r>
              <a:rPr lang="es-ES_tradnl" sz="3200" b="1" dirty="0" smtClean="0"/>
              <a:t>master</a:t>
            </a:r>
            <a:endParaRPr lang="es-ES_tradnl" sz="3200" dirty="0"/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/>
              <a:t>Candidatos potenciales para ser elegidos como maestros del </a:t>
            </a:r>
            <a:r>
              <a:rPr lang="es-ES_tradnl" sz="2800" dirty="0" err="1"/>
              <a:t>cluster</a:t>
            </a:r>
            <a:r>
              <a:rPr lang="es-ES_tradnl" sz="2800" dirty="0"/>
              <a:t>. 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/>
              <a:t>Gestiona el estado del </a:t>
            </a:r>
            <a:r>
              <a:rPr lang="es-ES_tradnl" sz="2800" dirty="0" err="1"/>
              <a:t>cluster</a:t>
            </a:r>
            <a:r>
              <a:rPr lang="es-ES_tradnl" sz="2800" dirty="0"/>
              <a:t> y la distribución de los </a:t>
            </a:r>
            <a:r>
              <a:rPr lang="es-ES_tradnl" sz="2800" dirty="0" err="1"/>
              <a:t>shards</a:t>
            </a:r>
            <a:r>
              <a:rPr lang="es-ES_tradnl" sz="2800" dirty="0"/>
              <a:t>. 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/>
              <a:t>Está al cargo y decide cómo y quién almacenará la información.</a:t>
            </a:r>
          </a:p>
          <a:p>
            <a:r>
              <a:rPr lang="es-ES_tradnl" sz="3200" b="1" dirty="0"/>
              <a:t>Nodos de </a:t>
            </a:r>
            <a:r>
              <a:rPr lang="es-ES_tradnl" sz="3200" b="1" dirty="0" smtClean="0"/>
              <a:t>datos</a:t>
            </a:r>
            <a:r>
              <a:rPr lang="es-ES_tradnl" sz="3200" dirty="0" smtClean="0"/>
              <a:t> </a:t>
            </a:r>
            <a:endParaRPr lang="es-ES_tradnl" sz="3200" dirty="0"/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/>
              <a:t>Manejan los datos en uno o más </a:t>
            </a:r>
            <a:r>
              <a:rPr lang="es-ES_tradnl" sz="2800" dirty="0" err="1"/>
              <a:t>shards</a:t>
            </a:r>
            <a:r>
              <a:rPr lang="es-ES_tradnl" sz="2800" dirty="0"/>
              <a:t> que son índices de </a:t>
            </a:r>
            <a:r>
              <a:rPr lang="es-ES_tradnl" sz="2800" dirty="0" err="1"/>
              <a:t>Lucene</a:t>
            </a:r>
            <a:r>
              <a:rPr lang="es-ES_tradnl" sz="2800" dirty="0"/>
              <a:t>. </a:t>
            </a:r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/>
              <a:t>Responsables de indexación y de ejecución de las búsquedas.</a:t>
            </a:r>
          </a:p>
          <a:p>
            <a:r>
              <a:rPr lang="es-ES_tradnl" sz="3200" b="1" dirty="0"/>
              <a:t>Nodos </a:t>
            </a:r>
            <a:r>
              <a:rPr lang="es-ES_tradnl" sz="3200" b="1" dirty="0" smtClean="0"/>
              <a:t>cliente</a:t>
            </a:r>
            <a:endParaRPr lang="es-ES_tradnl" sz="3200" dirty="0"/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/>
              <a:t>Encargados de gestionar la interfaz REST hacia el exterior. </a:t>
            </a:r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/>
              <a:t>Son los que </a:t>
            </a:r>
            <a:r>
              <a:rPr lang="es-ES_tradnl" sz="2800" dirty="0" err="1"/>
              <a:t>enrutan</a:t>
            </a:r>
            <a:r>
              <a:rPr lang="es-ES_tradnl" sz="2800" dirty="0"/>
              <a:t> las consultas al nodo de datos adecuado.</a:t>
            </a:r>
          </a:p>
        </p:txBody>
      </p:sp>
    </p:spTree>
    <p:extLst>
      <p:ext uri="{BB962C8B-B14F-4D97-AF65-F5344CB8AC3E}">
        <p14:creationId xmlns:p14="http://schemas.microsoft.com/office/powerpoint/2010/main" val="36852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Nodos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2112" y="2355112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543260" y="2355112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500964" y="2355112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04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_tradnl" sz="2800" b="1" dirty="0" err="1" smtClean="0"/>
              <a:t>Cluster</a:t>
            </a:r>
            <a:r>
              <a:rPr lang="es-ES_tradnl" sz="2800" dirty="0" smtClean="0"/>
              <a:t> - Nodos que </a:t>
            </a:r>
            <a:r>
              <a:rPr lang="es-ES_tradnl" sz="2800" dirty="0"/>
              <a:t>colaboran para </a:t>
            </a:r>
            <a:r>
              <a:rPr lang="es-ES_tradnl" sz="2800" dirty="0" smtClean="0"/>
              <a:t>darnos HA </a:t>
            </a:r>
            <a:r>
              <a:rPr lang="es-ES_tradnl" sz="2800" dirty="0"/>
              <a:t>y tolerancia a fallos</a:t>
            </a:r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En un </a:t>
            </a:r>
            <a:r>
              <a:rPr lang="es-ES_tradnl" sz="2800" dirty="0" err="1" smtClean="0">
                <a:solidFill>
                  <a:schemeClr val="tx1"/>
                </a:solidFill>
              </a:rPr>
              <a:t>cluster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smtClean="0">
                <a:solidFill>
                  <a:schemeClr val="tx1"/>
                </a:solidFill>
              </a:rPr>
              <a:t>siempre existen los tres roles asociados a un nodo</a:t>
            </a:r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Únicamente </a:t>
            </a:r>
            <a:r>
              <a:rPr lang="es-ES_tradnl" sz="2800" dirty="0">
                <a:solidFill>
                  <a:schemeClr val="tx1"/>
                </a:solidFill>
              </a:rPr>
              <a:t>existe un nodo maestro en el </a:t>
            </a:r>
            <a:r>
              <a:rPr lang="es-ES_tradnl" sz="2800" dirty="0" err="1">
                <a:solidFill>
                  <a:schemeClr val="tx1"/>
                </a:solidFill>
              </a:rPr>
              <a:t>cluster</a:t>
            </a:r>
            <a:endParaRPr lang="es-ES_tradnl" sz="2800" dirty="0">
              <a:solidFill>
                <a:schemeClr val="tx1"/>
              </a:solidFill>
            </a:endParaRPr>
          </a:p>
          <a:p>
            <a:pPr marL="1974600" lvl="4" indent="-45720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600" dirty="0" smtClean="0">
                <a:solidFill>
                  <a:schemeClr val="tx1"/>
                </a:solidFill>
              </a:rPr>
              <a:t>Responsable </a:t>
            </a:r>
            <a:r>
              <a:rPr lang="es-ES_tradnl" sz="2600" dirty="0">
                <a:solidFill>
                  <a:schemeClr val="tx1"/>
                </a:solidFill>
              </a:rPr>
              <a:t>de cualquier cambio en el </a:t>
            </a:r>
            <a:r>
              <a:rPr lang="es-ES_tradnl" sz="2600" dirty="0" err="1">
                <a:solidFill>
                  <a:schemeClr val="tx1"/>
                </a:solidFill>
              </a:rPr>
              <a:t>cluster</a:t>
            </a:r>
            <a:endParaRPr lang="es-ES_tradnl" sz="2600" dirty="0">
              <a:solidFill>
                <a:schemeClr val="tx1"/>
              </a:solidFill>
            </a:endParaRPr>
          </a:p>
          <a:p>
            <a:pPr marL="1974600" lvl="4" indent="-45720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600" dirty="0" smtClean="0">
                <a:solidFill>
                  <a:schemeClr val="tx1"/>
                </a:solidFill>
              </a:rPr>
              <a:t>Coordina </a:t>
            </a:r>
            <a:r>
              <a:rPr lang="es-ES_tradnl" sz="2600" dirty="0">
                <a:solidFill>
                  <a:schemeClr val="tx1"/>
                </a:solidFill>
              </a:rPr>
              <a:t>la agregación y caída de nodos</a:t>
            </a:r>
          </a:p>
          <a:p>
            <a:pPr marL="1974600" lvl="4" indent="-45720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600" dirty="0" smtClean="0">
                <a:solidFill>
                  <a:schemeClr val="tx1"/>
                </a:solidFill>
              </a:rPr>
              <a:t>No </a:t>
            </a:r>
            <a:r>
              <a:rPr lang="es-ES_tradnl" sz="2600" dirty="0">
                <a:solidFill>
                  <a:schemeClr val="tx1"/>
                </a:solidFill>
              </a:rPr>
              <a:t>participan en procesos de indexación</a:t>
            </a:r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Si el </a:t>
            </a:r>
            <a:r>
              <a:rPr lang="es-ES_tradnl" sz="2800" dirty="0">
                <a:solidFill>
                  <a:schemeClr val="tx1"/>
                </a:solidFill>
              </a:rPr>
              <a:t>nodo maestro muere, cualquier otro nodo puede ser elegido maestro</a:t>
            </a:r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 err="1">
                <a:solidFill>
                  <a:schemeClr val="tx1"/>
                </a:solidFill>
              </a:rPr>
              <a:t>Gossip</a:t>
            </a:r>
            <a:r>
              <a:rPr lang="es-ES_tradnl" sz="2800" dirty="0">
                <a:solidFill>
                  <a:schemeClr val="tx1"/>
                </a:solidFill>
              </a:rPr>
              <a:t> </a:t>
            </a:r>
            <a:r>
              <a:rPr lang="es-ES_tradnl" sz="2800" dirty="0" err="1">
                <a:solidFill>
                  <a:schemeClr val="tx1"/>
                </a:solidFill>
              </a:rPr>
              <a:t>protocol</a:t>
            </a:r>
            <a:r>
              <a:rPr lang="es-ES_tradnl" sz="2800" dirty="0">
                <a:solidFill>
                  <a:schemeClr val="tx1"/>
                </a:solidFill>
              </a:rPr>
              <a:t> – los nodos son cotillas por naturaleza</a:t>
            </a:r>
          </a:p>
          <a:p>
            <a:pPr marL="1974600" lvl="4" indent="-45720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600" dirty="0">
                <a:solidFill>
                  <a:schemeClr val="tx1"/>
                </a:solidFill>
              </a:rPr>
              <a:t>Se autodescubren mediante un proceso de unicast o multicast. </a:t>
            </a:r>
          </a:p>
          <a:p>
            <a:pPr marL="1974600" lvl="4" indent="-45720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Corbel" panose="020B0503020204020204" pitchFamily="34" charset="0"/>
              <a:buChar char="‐"/>
            </a:pPr>
            <a:r>
              <a:rPr lang="es-ES_tradnl" sz="2600" dirty="0">
                <a:solidFill>
                  <a:schemeClr val="tx1"/>
                </a:solidFill>
              </a:rPr>
              <a:t>Cuando un nodo descubre, pregunta por el maestro para ponerse al día</a:t>
            </a:r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Pueden existir tantos nodos de datos como sea necesario </a:t>
            </a:r>
            <a:r>
              <a:rPr lang="es-ES_tradnl" sz="2800" dirty="0" smtClean="0">
                <a:solidFill>
                  <a:schemeClr val="tx1"/>
                </a:solidFill>
              </a:rPr>
              <a:t>(horizontal</a:t>
            </a:r>
            <a:r>
              <a:rPr lang="es-ES_tradnl" sz="2800" dirty="0">
                <a:solidFill>
                  <a:schemeClr val="tx1"/>
                </a:solidFill>
              </a:rPr>
              <a:t>)</a:t>
            </a:r>
          </a:p>
          <a:p>
            <a:pPr marL="960120" lvl="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Pueden existir tantos nodos clientes como sea necesario (</a:t>
            </a:r>
            <a:r>
              <a:rPr lang="es-ES_tradnl" sz="2800" dirty="0" smtClean="0">
                <a:solidFill>
                  <a:schemeClr val="tx1"/>
                </a:solidFill>
              </a:rPr>
              <a:t>balanceo)</a:t>
            </a:r>
            <a:endParaRPr lang="es-ES_trad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2112" y="235511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543260" y="2355112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500964" y="2355112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5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7048650" y="4288223"/>
            <a:ext cx="3143262" cy="20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1995164" y="4288223"/>
            <a:ext cx="3143262" cy="20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213596" y="1905828"/>
            <a:ext cx="3747814" cy="2201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7048650" y="4288223"/>
            <a:ext cx="3143262" cy="2049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213596" y="1905828"/>
            <a:ext cx="3747814" cy="2201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1995164" y="4288223"/>
            <a:ext cx="3143262" cy="2049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 flipH="1">
            <a:off x="7048650" y="4288223"/>
            <a:ext cx="3143262" cy="20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213596" y="1905828"/>
            <a:ext cx="3747814" cy="2201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995164" y="4288223"/>
            <a:ext cx="3143262" cy="20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5390642" y="0"/>
            <a:ext cx="1417107" cy="4288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Arquitectura</a:t>
            </a:r>
            <a:r>
              <a:rPr lang="en-US" sz="5400" dirty="0" smtClean="0"/>
              <a:t> de </a:t>
            </a:r>
            <a:r>
              <a:rPr lang="en-US" sz="5400" dirty="0" err="1" smtClean="0"/>
              <a:t>datos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55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453289"/>
          </a:xfrm>
        </p:spPr>
        <p:txBody>
          <a:bodyPr>
            <a:noAutofit/>
          </a:bodyPr>
          <a:lstStyle/>
          <a:p>
            <a:pPr algn="ctr"/>
            <a:r>
              <a:rPr lang="es-ES_tradnl" sz="4000" dirty="0" err="1" smtClean="0"/>
              <a:t>You</a:t>
            </a:r>
            <a:r>
              <a:rPr lang="es-ES_tradnl" sz="4000" dirty="0" smtClean="0"/>
              <a:t> </a:t>
            </a:r>
            <a:r>
              <a:rPr lang="es-ES_tradnl" sz="4000" dirty="0"/>
              <a:t>know, </a:t>
            </a:r>
            <a:r>
              <a:rPr lang="es-ES_tradnl" sz="4000" dirty="0" err="1"/>
              <a:t>for</a:t>
            </a:r>
            <a:r>
              <a:rPr lang="es-ES_tradnl" sz="4000" dirty="0"/>
              <a:t> </a:t>
            </a:r>
            <a:r>
              <a:rPr lang="es-ES_tradnl" sz="4000" dirty="0" err="1" smtClean="0"/>
              <a:t>search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13423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Indices, shards y replicas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smtClean="0"/>
              <a:t>Índice</a:t>
            </a:r>
            <a:r>
              <a:rPr lang="es-ES_tradnl" sz="3200" dirty="0" smtClean="0"/>
              <a:t> – donde se guardan los datos. Equivalente </a:t>
            </a:r>
            <a:r>
              <a:rPr lang="es-ES_tradnl" sz="3200" dirty="0"/>
              <a:t>de una tabla en </a:t>
            </a:r>
            <a:r>
              <a:rPr lang="es-ES_tradnl" sz="3200" dirty="0" err="1" smtClean="0"/>
              <a:t>BdD</a:t>
            </a:r>
            <a:endParaRPr lang="es-ES_tradnl" sz="32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err="1" smtClean="0"/>
              <a:t>Shard</a:t>
            </a:r>
            <a:r>
              <a:rPr lang="es-ES_tradnl" sz="3200" dirty="0" smtClean="0"/>
              <a:t> - mecanismo por el que ES divide un índice en partes pequeñas.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Cada parte se llama </a:t>
            </a:r>
            <a:r>
              <a:rPr lang="es-ES_tradnl" sz="2800" dirty="0" err="1" smtClean="0"/>
              <a:t>shard</a:t>
            </a:r>
            <a:r>
              <a:rPr lang="es-ES_tradnl" sz="2800" dirty="0" smtClean="0"/>
              <a:t>, cada </a:t>
            </a:r>
            <a:r>
              <a:rPr lang="es-ES_tradnl" sz="2800" dirty="0" err="1" smtClean="0"/>
              <a:t>shard</a:t>
            </a:r>
            <a:r>
              <a:rPr lang="es-ES_tradnl" sz="2800" dirty="0" smtClean="0"/>
              <a:t> se ubicará en un server diferente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Permite superar limitaciones de memoria o disco en un nodo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ES </a:t>
            </a:r>
            <a:r>
              <a:rPr lang="es-ES_tradnl" sz="2800" dirty="0" err="1" smtClean="0"/>
              <a:t>es</a:t>
            </a:r>
            <a:r>
              <a:rPr lang="es-ES_tradnl" sz="2800" dirty="0" smtClean="0"/>
              <a:t> capaz de distribuir las búsquedas y agrupar resultados por </a:t>
            </a:r>
            <a:r>
              <a:rPr lang="es-ES_tradnl" sz="2800" dirty="0" err="1" smtClean="0"/>
              <a:t>shards</a:t>
            </a:r>
            <a:endParaRPr lang="es-ES_tradnl" sz="28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Las particiones son transparentes al cliente</a:t>
            </a:r>
            <a:r>
              <a:rPr lang="es-ES_tradnl" sz="2400" dirty="0" smtClean="0"/>
              <a:t>	</a:t>
            </a:r>
            <a:endParaRPr lang="es-ES_tradnl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smtClean="0"/>
              <a:t>Replica</a:t>
            </a:r>
            <a:r>
              <a:rPr lang="es-ES_tradnl" sz="3200" dirty="0" smtClean="0"/>
              <a:t> - una copia exacta de un </a:t>
            </a:r>
            <a:r>
              <a:rPr lang="es-ES_tradnl" sz="3200" dirty="0" err="1" smtClean="0"/>
              <a:t>shard</a:t>
            </a:r>
            <a:endParaRPr lang="es-ES_tradnl" sz="32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Facilita el HA y el performance de búsquedas.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1 índice tendrá, al menos, 1 </a:t>
            </a:r>
            <a:r>
              <a:rPr lang="es-ES_tradnl" sz="2800" dirty="0" err="1" smtClean="0"/>
              <a:t>shard</a:t>
            </a:r>
            <a:endParaRPr lang="es-ES_tradnl" sz="28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1 </a:t>
            </a:r>
            <a:r>
              <a:rPr lang="es-ES_tradnl" sz="2800" dirty="0" err="1" smtClean="0"/>
              <a:t>shard</a:t>
            </a:r>
            <a:r>
              <a:rPr lang="es-ES_tradnl" sz="2800" dirty="0" smtClean="0"/>
              <a:t> puede tener 0 o más réplicas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1 índice puede tener 0 o más réplicas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944" y="1676400"/>
            <a:ext cx="11146970" cy="465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655268" y="788779"/>
            <a:ext cx="3200400" cy="324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/>
              <a:t>Í</a:t>
            </a:r>
            <a:r>
              <a:rPr lang="en-US" b="1" dirty="0" err="1" smtClean="0"/>
              <a:t>ndice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84746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6793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8841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50888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2936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4983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Indices, shards y replicas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smtClean="0"/>
              <a:t>Índice</a:t>
            </a:r>
            <a:r>
              <a:rPr lang="es-ES_tradnl" sz="3200" dirty="0" smtClean="0"/>
              <a:t> – donde se guardan los datos. Equivalente </a:t>
            </a:r>
            <a:r>
              <a:rPr lang="es-ES_tradnl" sz="3200" dirty="0"/>
              <a:t>de una tabla en </a:t>
            </a:r>
            <a:r>
              <a:rPr lang="es-ES_tradnl" sz="3200" dirty="0" err="1"/>
              <a:t>BdD</a:t>
            </a:r>
            <a:endParaRPr lang="es-ES_tradnl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err="1" smtClean="0"/>
              <a:t>Shard</a:t>
            </a:r>
            <a:r>
              <a:rPr lang="es-ES_tradnl" sz="3200" dirty="0" smtClean="0"/>
              <a:t> - mecanismo por el que ES divide un índice en partes pequeñas.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Cada parte se llama </a:t>
            </a:r>
            <a:r>
              <a:rPr lang="es-ES_tradnl" sz="2800" dirty="0" err="1">
                <a:solidFill>
                  <a:schemeClr val="tx1"/>
                </a:solidFill>
              </a:rPr>
              <a:t>shard</a:t>
            </a:r>
            <a:r>
              <a:rPr lang="es-ES_tradnl" sz="2800" dirty="0">
                <a:solidFill>
                  <a:schemeClr val="tx1"/>
                </a:solidFill>
              </a:rPr>
              <a:t>, cada </a:t>
            </a:r>
            <a:r>
              <a:rPr lang="es-ES_tradnl" sz="2800" dirty="0" err="1">
                <a:solidFill>
                  <a:schemeClr val="tx1"/>
                </a:solidFill>
              </a:rPr>
              <a:t>shard</a:t>
            </a:r>
            <a:r>
              <a:rPr lang="es-ES_tradnl" sz="2800" dirty="0">
                <a:solidFill>
                  <a:schemeClr val="tx1"/>
                </a:solidFill>
              </a:rPr>
              <a:t> se ubicará en un server diferente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Permite superar limitaciones de memoria o disco en un nodo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ES </a:t>
            </a:r>
            <a:r>
              <a:rPr lang="es-ES_tradnl" sz="2800" dirty="0" err="1">
                <a:solidFill>
                  <a:schemeClr val="tx1"/>
                </a:solidFill>
              </a:rPr>
              <a:t>es</a:t>
            </a:r>
            <a:r>
              <a:rPr lang="es-ES_tradnl" sz="2800" dirty="0">
                <a:solidFill>
                  <a:schemeClr val="tx1"/>
                </a:solidFill>
              </a:rPr>
              <a:t> capaz de distribuir las búsquedas y agrupar resultados por </a:t>
            </a:r>
            <a:r>
              <a:rPr lang="es-ES_tradnl" sz="2800" dirty="0" err="1">
                <a:solidFill>
                  <a:schemeClr val="tx1"/>
                </a:solidFill>
              </a:rPr>
              <a:t>shards</a:t>
            </a:r>
            <a:endParaRPr lang="es-ES_tradnl" sz="2800" dirty="0">
              <a:solidFill>
                <a:schemeClr val="tx1"/>
              </a:solidFill>
            </a:endParaRP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Las particiones son transparentes al cliente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smtClean="0"/>
              <a:t>Replica</a:t>
            </a:r>
            <a:r>
              <a:rPr lang="es-ES_tradnl" sz="3200" dirty="0" smtClean="0"/>
              <a:t> - una copia exacta de un </a:t>
            </a:r>
            <a:r>
              <a:rPr lang="es-ES_tradnl" sz="3200" dirty="0" err="1" smtClean="0"/>
              <a:t>shard</a:t>
            </a:r>
            <a:endParaRPr lang="es-ES_tradnl" sz="32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Facilita el HA y el performance de búsquedas.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1 índice tendrá, al menos, 1 </a:t>
            </a:r>
            <a:r>
              <a:rPr lang="es-ES_tradnl" sz="2800" dirty="0" err="1" smtClean="0"/>
              <a:t>shard</a:t>
            </a:r>
            <a:endParaRPr lang="es-ES_tradnl" sz="28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1 </a:t>
            </a:r>
            <a:r>
              <a:rPr lang="es-ES_tradnl" sz="2800" dirty="0" err="1" smtClean="0"/>
              <a:t>shard</a:t>
            </a:r>
            <a:r>
              <a:rPr lang="es-ES_tradnl" sz="2800" dirty="0" smtClean="0"/>
              <a:t> puede tener 0 o más réplicas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_tradnl" sz="2800" dirty="0" smtClean="0"/>
              <a:t>1 índice puede tener 0 o más réplicas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314" y="3889829"/>
            <a:ext cx="11277600" cy="2439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655268" y="788779"/>
            <a:ext cx="3200400" cy="324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/>
              <a:t>Í</a:t>
            </a:r>
            <a:r>
              <a:rPr lang="en-US" b="1" dirty="0" err="1" smtClean="0"/>
              <a:t>ndice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84746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793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8841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0888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2936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4983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655268" y="788779"/>
            <a:ext cx="3200400" cy="324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/>
              <a:t>Í</a:t>
            </a:r>
            <a:r>
              <a:rPr lang="en-US" b="1" dirty="0" err="1" smtClean="0"/>
              <a:t>ndice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06793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8841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0888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2936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4983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3346" y="5095825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655268" y="788779"/>
            <a:ext cx="3200400" cy="324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/>
              <a:t>Í</a:t>
            </a:r>
            <a:r>
              <a:rPr lang="en-US" b="1" dirty="0" err="1" smtClean="0"/>
              <a:t>ndice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928841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0888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29360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49835" y="857653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3346" y="5095825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8574" y="5095825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3346" y="5095825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8574" y="5095825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32650" y="5096427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4006" y="5096427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43562" y="5095825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59268" y="5096426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55268" y="788779"/>
            <a:ext cx="3200400" cy="324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/>
              <a:t>Í</a:t>
            </a:r>
            <a:r>
              <a:rPr lang="en-US" b="1" dirty="0" err="1" smtClean="0"/>
              <a:t>ndice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12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40120" y="5057149"/>
            <a:ext cx="11027766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 smtClean="0"/>
              <a:t>Indice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3346" y="5095825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8574" y="5095825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32650" y="5096427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4006" y="5096427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43562" y="5095825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59268" y="5096426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Indices, shards y replicas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smtClean="0"/>
              <a:t>Índice</a:t>
            </a:r>
            <a:r>
              <a:rPr lang="es-ES_tradnl" sz="3200" dirty="0" smtClean="0"/>
              <a:t> – donde se guardan los datos. Equivalente </a:t>
            </a:r>
            <a:r>
              <a:rPr lang="es-ES_tradnl" sz="3200" dirty="0"/>
              <a:t>de una tabla en </a:t>
            </a:r>
            <a:r>
              <a:rPr lang="es-ES_tradnl" sz="3200" dirty="0" err="1"/>
              <a:t>BdD</a:t>
            </a:r>
            <a:endParaRPr lang="es-ES_tradnl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err="1" smtClean="0"/>
              <a:t>Shard</a:t>
            </a:r>
            <a:r>
              <a:rPr lang="es-ES_tradnl" sz="3200" dirty="0" smtClean="0"/>
              <a:t> - mecanismo por el que ES divide un índice en partes pequeñas.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Cada parte se llama </a:t>
            </a:r>
            <a:r>
              <a:rPr lang="es-ES_tradnl" sz="2800" dirty="0" err="1">
                <a:solidFill>
                  <a:schemeClr val="tx1"/>
                </a:solidFill>
              </a:rPr>
              <a:t>shard</a:t>
            </a:r>
            <a:r>
              <a:rPr lang="es-ES_tradnl" sz="2800" dirty="0">
                <a:solidFill>
                  <a:schemeClr val="tx1"/>
                </a:solidFill>
              </a:rPr>
              <a:t>, cada </a:t>
            </a:r>
            <a:r>
              <a:rPr lang="es-ES_tradnl" sz="2800" dirty="0" err="1">
                <a:solidFill>
                  <a:schemeClr val="tx1"/>
                </a:solidFill>
              </a:rPr>
              <a:t>shard</a:t>
            </a:r>
            <a:r>
              <a:rPr lang="es-ES_tradnl" sz="2800" dirty="0">
                <a:solidFill>
                  <a:schemeClr val="tx1"/>
                </a:solidFill>
              </a:rPr>
              <a:t> se ubicará en un server diferente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Permite superar limitaciones de memoria o disco en un nodo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ES </a:t>
            </a:r>
            <a:r>
              <a:rPr lang="es-ES_tradnl" sz="2800" dirty="0" err="1">
                <a:solidFill>
                  <a:schemeClr val="tx1"/>
                </a:solidFill>
              </a:rPr>
              <a:t>es</a:t>
            </a:r>
            <a:r>
              <a:rPr lang="es-ES_tradnl" sz="2800" dirty="0">
                <a:solidFill>
                  <a:schemeClr val="tx1"/>
                </a:solidFill>
              </a:rPr>
              <a:t> capaz de distribuir las búsquedas y agrupar resultados por </a:t>
            </a:r>
            <a:r>
              <a:rPr lang="es-ES_tradnl" sz="2800" dirty="0" err="1">
                <a:solidFill>
                  <a:schemeClr val="tx1"/>
                </a:solidFill>
              </a:rPr>
              <a:t>shards</a:t>
            </a:r>
            <a:endParaRPr lang="es-ES_tradnl" sz="2800" dirty="0">
              <a:solidFill>
                <a:schemeClr val="tx1"/>
              </a:solidFill>
            </a:endParaRP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Las particiones son transparentes al cliente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b="1" dirty="0" smtClean="0"/>
              <a:t>Replica</a:t>
            </a:r>
            <a:r>
              <a:rPr lang="es-ES_tradnl" sz="3200" dirty="0" smtClean="0"/>
              <a:t> - una copia exacta de un </a:t>
            </a:r>
            <a:r>
              <a:rPr lang="es-ES_tradnl" sz="3200" dirty="0" err="1" smtClean="0"/>
              <a:t>shard</a:t>
            </a:r>
            <a:endParaRPr lang="es-ES_tradnl" sz="3200" dirty="0" smtClean="0"/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Facilita el HA y el performance de búsquedas.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1 índice tendrá, al menos, 1 </a:t>
            </a:r>
            <a:r>
              <a:rPr lang="es-ES_tradnl" sz="2800" dirty="0" err="1">
                <a:solidFill>
                  <a:schemeClr val="tx1"/>
                </a:solidFill>
              </a:rPr>
              <a:t>shard</a:t>
            </a:r>
            <a:endParaRPr lang="es-ES_tradnl" sz="2800" dirty="0">
              <a:solidFill>
                <a:schemeClr val="tx1"/>
              </a:solidFill>
            </a:endParaRP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1 </a:t>
            </a:r>
            <a:r>
              <a:rPr lang="es-ES_tradnl" sz="2800" dirty="0" err="1">
                <a:solidFill>
                  <a:schemeClr val="tx1"/>
                </a:solidFill>
              </a:rPr>
              <a:t>shard</a:t>
            </a:r>
            <a:r>
              <a:rPr lang="es-ES_tradnl" sz="2800" dirty="0">
                <a:solidFill>
                  <a:schemeClr val="tx1"/>
                </a:solidFill>
              </a:rPr>
              <a:t> puede tener 0 o más réplicas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>
                <a:solidFill>
                  <a:schemeClr val="tx1"/>
                </a:solidFill>
              </a:rPr>
              <a:t>1 índice puede tener 0 o más réplicas</a:t>
            </a:r>
          </a:p>
        </p:txBody>
      </p:sp>
    </p:spTree>
    <p:extLst>
      <p:ext uri="{BB962C8B-B14F-4D97-AF65-F5344CB8AC3E}">
        <p14:creationId xmlns:p14="http://schemas.microsoft.com/office/powerpoint/2010/main" val="13838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076" y="1277007"/>
            <a:ext cx="11524593" cy="4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/>
              <a:t>Cluster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484" y="2632842"/>
            <a:ext cx="2147776" cy="214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289219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19484" y="362857"/>
            <a:ext cx="2147776" cy="214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Cliente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749749" y="3285280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558954" y="3285279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F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3036" y="3285281"/>
            <a:ext cx="2147776" cy="214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Nodo</a:t>
            </a:r>
            <a:r>
              <a:rPr lang="en-US" sz="2800" dirty="0" smtClean="0"/>
              <a:t> C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Datos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40120" y="5057149"/>
            <a:ext cx="11027766" cy="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 smtClean="0"/>
              <a:t>Indice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3346" y="5091128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8574" y="5091128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32650" y="5091128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4006" y="5091128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43562" y="5091128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59268" y="5091128"/>
            <a:ext cx="187495" cy="201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8671" y="5091128"/>
            <a:ext cx="187495" cy="2017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0027" y="5091128"/>
            <a:ext cx="187495" cy="2017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10116" y="5091128"/>
            <a:ext cx="187495" cy="2017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25822" y="5091128"/>
            <a:ext cx="187495" cy="2017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75279" y="5091128"/>
            <a:ext cx="187495" cy="2017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76082" y="5091128"/>
            <a:ext cx="187495" cy="2017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ElasticSearch?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8088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_tradnl" sz="2800" dirty="0" smtClean="0"/>
              <a:t>Creado por </a:t>
            </a:r>
            <a:r>
              <a:rPr lang="es-ES_tradnl" sz="2800" dirty="0" err="1" smtClean="0"/>
              <a:t>Shay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Banon</a:t>
            </a:r>
            <a:r>
              <a:rPr lang="es-ES_tradnl" sz="2800" dirty="0" smtClean="0"/>
              <a:t> - experto en </a:t>
            </a:r>
            <a:r>
              <a:rPr lang="es-ES_tradnl" sz="2800" dirty="0" err="1" smtClean="0"/>
              <a:t>Lucene</a:t>
            </a:r>
            <a:r>
              <a:rPr lang="es-ES_tradnl" sz="2800" dirty="0" smtClean="0"/>
              <a:t> y en computación distribuida</a:t>
            </a:r>
          </a:p>
          <a:p>
            <a:pPr>
              <a:lnSpc>
                <a:spcPct val="100000"/>
              </a:lnSpc>
            </a:pPr>
            <a:r>
              <a:rPr lang="es-ES_tradnl" sz="2800" dirty="0" smtClean="0"/>
              <a:t>	Cocinero - motor de búsqueda de recetas para su mujer</a:t>
            </a:r>
          </a:p>
          <a:p>
            <a:pPr>
              <a:lnSpc>
                <a:spcPct val="100000"/>
              </a:lnSpc>
            </a:pPr>
            <a:r>
              <a:rPr lang="es-ES_tradnl" sz="2800" dirty="0" smtClean="0"/>
              <a:t>	Objetivo – ocultar la complexidad de </a:t>
            </a:r>
            <a:r>
              <a:rPr lang="es-ES_tradnl" sz="2800" dirty="0" err="1" smtClean="0"/>
              <a:t>Lucene</a:t>
            </a:r>
            <a:r>
              <a:rPr lang="es-ES_tradnl" sz="2800" dirty="0" smtClean="0"/>
              <a:t> tras un </a:t>
            </a:r>
            <a:r>
              <a:rPr lang="es-ES_tradnl" sz="2800" dirty="0" err="1" smtClean="0"/>
              <a:t>RESTFul</a:t>
            </a:r>
            <a:r>
              <a:rPr lang="es-ES_tradnl" sz="2800" dirty="0" smtClean="0"/>
              <a:t> API.</a:t>
            </a:r>
            <a:endParaRPr lang="es-ES_tradnl" sz="2800" dirty="0"/>
          </a:p>
          <a:p>
            <a:pPr>
              <a:lnSpc>
                <a:spcPct val="100000"/>
              </a:lnSpc>
            </a:pPr>
            <a:r>
              <a:rPr lang="es-ES_tradnl" sz="2800" dirty="0" smtClean="0"/>
              <a:t>	Primera iteración - </a:t>
            </a:r>
            <a:r>
              <a:rPr lang="es-ES_tradnl" sz="2800" dirty="0" err="1">
                <a:hlinkClick r:id="rId3"/>
              </a:rPr>
              <a:t>Compass</a:t>
            </a:r>
            <a:r>
              <a:rPr lang="es-ES_tradnl" sz="2800" dirty="0"/>
              <a:t>  </a:t>
            </a:r>
          </a:p>
          <a:p>
            <a:pPr marL="1609725" lvl="2" indent="-347663">
              <a:lnSpc>
                <a:spcPct val="100000"/>
              </a:lnSpc>
              <a:spcBef>
                <a:spcPts val="0"/>
              </a:spcBef>
              <a:buFontTx/>
              <a:buChar char="‐"/>
            </a:pPr>
            <a:r>
              <a:rPr lang="es-ES_tradnl" sz="2800" dirty="0" smtClean="0">
                <a:solidFill>
                  <a:schemeClr val="tx1"/>
                </a:solidFill>
                <a:latin typeface="+mj-lt"/>
              </a:rPr>
              <a:t>Desarrollado </a:t>
            </a:r>
            <a:r>
              <a:rPr lang="es-ES_tradnl" sz="2800" dirty="0">
                <a:solidFill>
                  <a:schemeClr val="tx1"/>
                </a:solidFill>
                <a:latin typeface="+mj-lt"/>
              </a:rPr>
              <a:t>sobre </a:t>
            </a:r>
            <a:r>
              <a:rPr lang="es-ES_tradnl" sz="2800" dirty="0" err="1" smtClean="0">
                <a:solidFill>
                  <a:schemeClr val="tx1"/>
                </a:solidFill>
                <a:latin typeface="+mj-lt"/>
              </a:rPr>
              <a:t>Lucene</a:t>
            </a:r>
            <a:r>
              <a:rPr lang="es-ES_tradnl" sz="2800" dirty="0" smtClean="0">
                <a:solidFill>
                  <a:schemeClr val="tx1"/>
                </a:solidFill>
                <a:latin typeface="+mj-lt"/>
              </a:rPr>
              <a:t> - Abstracción simplificada del API</a:t>
            </a:r>
            <a:endParaRPr lang="es-ES_tradnl" sz="2800" dirty="0">
              <a:solidFill>
                <a:schemeClr val="tx1"/>
              </a:solidFill>
              <a:latin typeface="+mj-lt"/>
            </a:endParaRPr>
          </a:p>
          <a:p>
            <a:pPr marL="1609725" lvl="2" indent="-347663">
              <a:lnSpc>
                <a:spcPct val="100000"/>
              </a:lnSpc>
              <a:spcBef>
                <a:spcPts val="0"/>
              </a:spcBef>
              <a:buFontTx/>
              <a:buChar char="‐"/>
            </a:pPr>
            <a:r>
              <a:rPr lang="es-ES_tradnl" sz="2800" dirty="0">
                <a:solidFill>
                  <a:schemeClr val="tx1"/>
                </a:solidFill>
                <a:latin typeface="+mj-lt"/>
              </a:rPr>
              <a:t>Integración con ORMs tipo </a:t>
            </a:r>
            <a:r>
              <a:rPr lang="es-ES_tradnl" sz="2800" dirty="0" err="1">
                <a:solidFill>
                  <a:schemeClr val="tx1"/>
                </a:solidFill>
                <a:latin typeface="+mj-lt"/>
              </a:rPr>
              <a:t>Hibernate</a:t>
            </a:r>
            <a:r>
              <a:rPr lang="es-ES_tradnl" sz="28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1609725" lvl="2" indent="-347663">
              <a:lnSpc>
                <a:spcPct val="100000"/>
              </a:lnSpc>
              <a:spcBef>
                <a:spcPts val="0"/>
              </a:spcBef>
              <a:buFontTx/>
              <a:buChar char="‐"/>
            </a:pPr>
            <a:r>
              <a:rPr lang="es-ES_tradnl" sz="2800" dirty="0">
                <a:solidFill>
                  <a:schemeClr val="tx1"/>
                </a:solidFill>
                <a:latin typeface="+mj-lt"/>
              </a:rPr>
              <a:t>Integración con sistemas transaccionales</a:t>
            </a:r>
          </a:p>
          <a:p>
            <a:pPr marL="1609725" lvl="2" indent="-347663">
              <a:lnSpc>
                <a:spcPct val="100000"/>
              </a:lnSpc>
              <a:spcBef>
                <a:spcPts val="0"/>
              </a:spcBef>
              <a:buFontTx/>
              <a:buChar char="‐"/>
            </a:pPr>
            <a:r>
              <a:rPr lang="es-ES_tradnl" sz="2800" dirty="0">
                <a:solidFill>
                  <a:schemeClr val="tx1"/>
                </a:solidFill>
                <a:latin typeface="+mj-lt"/>
              </a:rPr>
              <a:t>Compatible con frameworks Java standard como Spring </a:t>
            </a:r>
            <a:endParaRPr lang="es-ES_tradnl" sz="2800" dirty="0" smtClean="0">
              <a:solidFill>
                <a:schemeClr val="tx1"/>
              </a:solidFill>
              <a:latin typeface="+mj-lt"/>
            </a:endParaRPr>
          </a:p>
          <a:p>
            <a:pPr marL="0" lvl="1" indent="0" fontAlgn="ctr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None/>
            </a:pPr>
            <a:r>
              <a:rPr lang="es-ES_tradnl" sz="2800" dirty="0" smtClean="0"/>
              <a:t>	Segunda iteración – ElasticSearch</a:t>
            </a:r>
          </a:p>
          <a:p>
            <a:pPr marL="1609725" lvl="2" indent="-347663" fontAlgn="ctr">
              <a:lnSpc>
                <a:spcPct val="100000"/>
              </a:lnSpc>
              <a:spcBef>
                <a:spcPts val="0"/>
              </a:spcBef>
              <a:buFontTx/>
              <a:buChar char="‐"/>
            </a:pPr>
            <a:r>
              <a:rPr lang="es-ES_tradnl" sz="2800" dirty="0" err="1" smtClean="0">
                <a:solidFill>
                  <a:schemeClr val="tx1"/>
                </a:solidFill>
                <a:latin typeface="+mj-lt"/>
              </a:rPr>
              <a:t>Shay</a:t>
            </a:r>
            <a:r>
              <a:rPr lang="es-ES_tradnl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2800" dirty="0">
                <a:solidFill>
                  <a:schemeClr val="tx1"/>
                </a:solidFill>
                <a:latin typeface="+mj-lt"/>
              </a:rPr>
              <a:t>trabaja en </a:t>
            </a:r>
            <a:r>
              <a:rPr lang="es-ES_tradnl" sz="2800" dirty="0" err="1">
                <a:solidFill>
                  <a:schemeClr val="tx1"/>
                </a:solidFill>
                <a:latin typeface="+mj-lt"/>
              </a:rPr>
              <a:t>high</a:t>
            </a:r>
            <a:r>
              <a:rPr lang="es-ES_tradnl" sz="2800" dirty="0">
                <a:solidFill>
                  <a:schemeClr val="tx1"/>
                </a:solidFill>
                <a:latin typeface="+mj-lt"/>
              </a:rPr>
              <a:t>-performance, in-</a:t>
            </a:r>
            <a:r>
              <a:rPr lang="es-ES_tradnl" sz="2800" dirty="0" err="1">
                <a:solidFill>
                  <a:schemeClr val="tx1"/>
                </a:solidFill>
                <a:latin typeface="+mj-lt"/>
              </a:rPr>
              <a:t>memory</a:t>
            </a:r>
            <a:r>
              <a:rPr lang="es-ES_tradnl" sz="2800" dirty="0">
                <a:solidFill>
                  <a:schemeClr val="tx1"/>
                </a:solidFill>
                <a:latin typeface="+mj-lt"/>
              </a:rPr>
              <a:t> data </a:t>
            </a:r>
            <a:r>
              <a:rPr lang="es-ES_tradnl" sz="2800" dirty="0" err="1">
                <a:solidFill>
                  <a:schemeClr val="tx1"/>
                </a:solidFill>
                <a:latin typeface="+mj-lt"/>
              </a:rPr>
              <a:t>grids</a:t>
            </a:r>
            <a:endParaRPr lang="es-ES_tradnl" sz="2800" dirty="0">
              <a:solidFill>
                <a:schemeClr val="tx1"/>
              </a:solidFill>
              <a:latin typeface="+mj-lt"/>
            </a:endParaRPr>
          </a:p>
          <a:p>
            <a:pPr marL="1609725" lvl="2" indent="-347663" fontAlgn="ctr">
              <a:lnSpc>
                <a:spcPct val="100000"/>
              </a:lnSpc>
              <a:spcBef>
                <a:spcPts val="0"/>
              </a:spcBef>
              <a:buFontTx/>
              <a:buChar char="‐"/>
            </a:pPr>
            <a:r>
              <a:rPr lang="es-ES_tradnl" sz="2800" dirty="0" smtClean="0">
                <a:solidFill>
                  <a:schemeClr val="tx1"/>
                </a:solidFill>
                <a:latin typeface="+mj-lt"/>
              </a:rPr>
              <a:t>Crea </a:t>
            </a:r>
            <a:r>
              <a:rPr lang="es-ES_tradnl" sz="2800" dirty="0">
                <a:solidFill>
                  <a:schemeClr val="tx1"/>
                </a:solidFill>
                <a:latin typeface="+mj-lt"/>
              </a:rPr>
              <a:t>ES como necesidad de búsqueda para su </a:t>
            </a:r>
            <a:r>
              <a:rPr lang="es-ES_tradnl" sz="2800" dirty="0" err="1">
                <a:solidFill>
                  <a:schemeClr val="tx1"/>
                </a:solidFill>
                <a:latin typeface="+mj-lt"/>
              </a:rPr>
              <a:t>framework</a:t>
            </a:r>
            <a:endParaRPr lang="es-ES_tradnl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15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afecta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a los </a:t>
            </a:r>
            <a:r>
              <a:rPr lang="en-US" dirty="0" err="1" smtClean="0"/>
              <a:t>índices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#Shards y #Replicas pueden configurarse por índice.</a:t>
            </a:r>
          </a:p>
          <a:p>
            <a:r>
              <a:rPr lang="es-ES_tradnl" dirty="0"/>
              <a:t>¿Qué impacto tiene el #Shards en mi día a día?</a:t>
            </a:r>
          </a:p>
          <a:p>
            <a:pPr marL="882900" lvl="1">
              <a:buFont typeface="Arial" panose="020B0604020202020204" pitchFamily="34" charset="0"/>
              <a:buChar char="•"/>
            </a:pPr>
            <a:r>
              <a:rPr lang="es-ES_tradnl" dirty="0"/>
              <a:t>A mayor número de shards mayor performance manejando documentos</a:t>
            </a:r>
          </a:p>
          <a:p>
            <a:pPr lvl="1" indent="0">
              <a:buNone/>
            </a:pPr>
            <a:r>
              <a:rPr lang="es-ES_tradnl" dirty="0"/>
              <a:t>Pero</a:t>
            </a:r>
          </a:p>
          <a:p>
            <a:pPr marL="882900" lvl="1">
              <a:buFont typeface="Arial" panose="020B0604020202020204" pitchFamily="34" charset="0"/>
              <a:buChar char="•"/>
            </a:pPr>
            <a:r>
              <a:rPr lang="es-ES_tradnl" dirty="0"/>
              <a:t>Mas particiones conlleva más problemas en búsquedas - operaciones de fusión</a:t>
            </a:r>
          </a:p>
          <a:p>
            <a:r>
              <a:rPr lang="es-ES_tradnl" dirty="0"/>
              <a:t>¿Qué impacto tiene el #Replicas en mi día a día?</a:t>
            </a:r>
          </a:p>
          <a:p>
            <a:pPr marL="882900" lvl="1">
              <a:buFont typeface="Arial" panose="020B0604020202020204" pitchFamily="34" charset="0"/>
              <a:buChar char="•"/>
            </a:pPr>
            <a:r>
              <a:rPr lang="es-ES_tradnl" dirty="0"/>
              <a:t>Más réplicas, mayor capacidad de HA</a:t>
            </a:r>
          </a:p>
          <a:p>
            <a:pPr lvl="1" indent="0">
              <a:buNone/>
            </a:pPr>
            <a:r>
              <a:rPr lang="es-ES_tradnl" dirty="0"/>
              <a:t>Pero</a:t>
            </a:r>
          </a:p>
          <a:p>
            <a:pPr marL="882900" lvl="1">
              <a:buFont typeface="Arial" panose="020B0604020202020204" pitchFamily="34" charset="0"/>
              <a:buChar char="•"/>
            </a:pPr>
            <a:r>
              <a:rPr lang="es-ES_tradnl" dirty="0"/>
              <a:t>Problemas de performance indeseados si un nodo cae o parece caer</a:t>
            </a:r>
          </a:p>
          <a:p>
            <a:r>
              <a:rPr lang="es-ES_tradnl" dirty="0"/>
              <a:t>#Replicas pueden cambiarse en tiempo de ejecución pero #Shards no.</a:t>
            </a:r>
          </a:p>
          <a:p>
            <a:pPr marL="882900" lvl="1">
              <a:buFont typeface="Arial" panose="020B0604020202020204" pitchFamily="34" charset="0"/>
              <a:buChar char="•"/>
            </a:pPr>
            <a:r>
              <a:rPr lang="es-ES_tradnl" sz="2100" dirty="0"/>
              <a:t>¿Cómo calculo entonces el número de shards a poner?</a:t>
            </a:r>
          </a:p>
          <a:p>
            <a:pPr marL="882900" lvl="1">
              <a:buFont typeface="Arial" panose="020B0604020202020204" pitchFamily="34" charset="0"/>
              <a:buChar char="•"/>
            </a:pPr>
            <a:r>
              <a:rPr lang="es-ES_tradnl" sz="2100" dirty="0"/>
              <a:t>No hay respuesta - es el gran fallo de ES</a:t>
            </a:r>
          </a:p>
          <a:p>
            <a:pPr marL="882900" lvl="1">
              <a:buFont typeface="Arial" panose="020B0604020202020204" pitchFamily="34" charset="0"/>
              <a:buChar char="•"/>
            </a:pPr>
            <a:r>
              <a:rPr lang="es-ES_tradnl" sz="2100" dirty="0"/>
              <a:t>Lo mejor - hacerlo a dedo</a:t>
            </a:r>
          </a:p>
          <a:p>
            <a:pPr lvl="2"/>
            <a:r>
              <a:rPr lang="es-ES_tradnl" dirty="0" smtClean="0"/>
              <a:t>Hacemos un único </a:t>
            </a:r>
            <a:r>
              <a:rPr lang="es-ES_tradnl" dirty="0" err="1" smtClean="0"/>
              <a:t>shard</a:t>
            </a:r>
            <a:r>
              <a:rPr lang="es-ES_tradnl" dirty="0" smtClean="0"/>
              <a:t> y comenzamos a cargar datos</a:t>
            </a:r>
          </a:p>
          <a:p>
            <a:pPr lvl="2"/>
            <a:r>
              <a:rPr lang="es-ES_tradnl" dirty="0" smtClean="0"/>
              <a:t>Cuando las </a:t>
            </a:r>
            <a:r>
              <a:rPr lang="es-ES_tradnl" dirty="0" err="1" smtClean="0"/>
              <a:t>queries</a:t>
            </a:r>
            <a:r>
              <a:rPr lang="es-ES_tradnl" dirty="0" smtClean="0"/>
              <a:t> se ralentizan hemos llegado al máximo</a:t>
            </a:r>
          </a:p>
        </p:txBody>
      </p:sp>
    </p:spTree>
    <p:extLst>
      <p:ext uri="{BB962C8B-B14F-4D97-AF65-F5344CB8AC3E}">
        <p14:creationId xmlns:p14="http://schemas.microsoft.com/office/powerpoint/2010/main" val="133542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/>
              <a:t>Instalación</a:t>
            </a:r>
            <a:r>
              <a:rPr lang="en-US" sz="4800" dirty="0" smtClean="0"/>
              <a:t> y </a:t>
            </a:r>
            <a:r>
              <a:rPr lang="en-US" sz="4800" dirty="0" err="1" smtClean="0"/>
              <a:t>Configuración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791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Instalación de ElasticSearch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sz="2800" dirty="0" smtClean="0"/>
              <a:t>Prerrequisitos</a:t>
            </a:r>
          </a:p>
          <a:p>
            <a:pPr marL="0" lvl="1" indent="0" defTabSz="357188" fontAlgn="ctr">
              <a:spcBef>
                <a:spcPts val="1200"/>
              </a:spcBef>
              <a:buClr>
                <a:schemeClr val="accent1"/>
              </a:buClr>
              <a:buNone/>
            </a:pPr>
            <a:r>
              <a:rPr lang="es-ES_tradnl" sz="2400" dirty="0" smtClean="0"/>
              <a:t>	Instalar la máquina virtual de Java</a:t>
            </a:r>
          </a:p>
          <a:p>
            <a:pPr marL="0" lvl="1" indent="0" defTabSz="357188" fontAlgn="ctr">
              <a:spcBef>
                <a:spcPts val="1200"/>
              </a:spcBef>
              <a:buClr>
                <a:schemeClr val="accent1"/>
              </a:buClr>
              <a:buNone/>
            </a:pPr>
            <a:r>
              <a:rPr lang="es-ES_tradnl" sz="2400" dirty="0" smtClean="0"/>
              <a:t>	Crear una buena estructura de discos</a:t>
            </a:r>
          </a:p>
          <a:p>
            <a:r>
              <a:rPr lang="es-ES_tradnl" sz="2800" dirty="0" smtClean="0"/>
              <a:t>Modos de instalación</a:t>
            </a:r>
          </a:p>
          <a:p>
            <a:pPr defTabSz="357188"/>
            <a:r>
              <a:rPr lang="es-ES_tradnl" dirty="0" smtClean="0"/>
              <a:t>	Linux</a:t>
            </a:r>
          </a:p>
          <a:p>
            <a:pPr marL="800100" lvl="2" indent="-182563"/>
            <a:r>
              <a:rPr lang="es-ES_tradnl" dirty="0" smtClean="0"/>
              <a:t>Instalación manual</a:t>
            </a:r>
          </a:p>
          <a:p>
            <a:pPr marL="800100" lvl="2" indent="-182563"/>
            <a:r>
              <a:rPr lang="es-ES_tradnl" dirty="0" smtClean="0"/>
              <a:t>Instalación mediante paquetes</a:t>
            </a:r>
          </a:p>
          <a:p>
            <a:pPr defTabSz="357188"/>
            <a:r>
              <a:rPr lang="es-ES_tradnl" dirty="0" smtClean="0"/>
              <a:t>	Mac</a:t>
            </a:r>
          </a:p>
          <a:p>
            <a:pPr marL="800100" lvl="2" indent="-182563"/>
            <a:r>
              <a:rPr lang="es-ES_tradnl" dirty="0" smtClean="0"/>
              <a:t>Misma aproximación que con Linux</a:t>
            </a:r>
          </a:p>
          <a:p>
            <a:pPr marL="800100" lvl="2" indent="-182563"/>
            <a:r>
              <a:rPr lang="es-ES_tradnl" dirty="0" err="1" smtClean="0"/>
              <a:t>Homebrew</a:t>
            </a:r>
            <a:r>
              <a:rPr lang="es-ES_tradnl" dirty="0" smtClean="0"/>
              <a:t> (</a:t>
            </a:r>
            <a:r>
              <a:rPr lang="es-ES_tradnl" dirty="0" err="1" smtClean="0"/>
              <a:t>brew</a:t>
            </a:r>
            <a:r>
              <a:rPr lang="es-ES_tradnl" dirty="0" smtClean="0"/>
              <a:t> </a:t>
            </a:r>
            <a:r>
              <a:rPr lang="es-ES_tradnl" dirty="0" err="1" smtClean="0"/>
              <a:t>update</a:t>
            </a:r>
            <a:r>
              <a:rPr lang="es-ES_tradnl" dirty="0" smtClean="0"/>
              <a:t>; </a:t>
            </a:r>
            <a:r>
              <a:rPr lang="es-ES_tradnl" dirty="0" err="1" smtClean="0"/>
              <a:t>brew</a:t>
            </a:r>
            <a:r>
              <a:rPr lang="es-ES_tradnl" dirty="0" smtClean="0"/>
              <a:t> </a:t>
            </a:r>
            <a:r>
              <a:rPr lang="es-ES_tradnl" dirty="0" err="1" smtClean="0"/>
              <a:t>install</a:t>
            </a:r>
            <a:r>
              <a:rPr lang="es-ES_tradnl" dirty="0" smtClean="0"/>
              <a:t> </a:t>
            </a:r>
            <a:r>
              <a:rPr lang="es-ES_tradnl" dirty="0" err="1" smtClean="0"/>
              <a:t>elasticsearch</a:t>
            </a:r>
            <a:r>
              <a:rPr lang="es-ES_tradnl" dirty="0" smtClean="0"/>
              <a:t>)</a:t>
            </a:r>
          </a:p>
          <a:p>
            <a:pPr defTabSz="357188"/>
            <a:r>
              <a:rPr lang="es-ES_tradnl" dirty="0" smtClean="0"/>
              <a:t>	Windows</a:t>
            </a:r>
          </a:p>
          <a:p>
            <a:pPr marL="800100" lvl="2" indent="-182563"/>
            <a:r>
              <a:rPr lang="es-ES_tradnl" dirty="0" smtClean="0"/>
              <a:t>Instalación mediante un fichero ejecutable estándar</a:t>
            </a:r>
          </a:p>
          <a:p>
            <a:r>
              <a:rPr lang="es-ES_tradnl" sz="2800" dirty="0" smtClean="0"/>
              <a:t>Buenas Prácticas</a:t>
            </a:r>
          </a:p>
          <a:p>
            <a:pPr defTabSz="357188"/>
            <a:r>
              <a:rPr lang="es-ES_tradnl" dirty="0" smtClean="0"/>
              <a:t>	Límite de ficheros abiertos - mantener por encima de 32000 el límite de ficheros abiertos</a:t>
            </a:r>
          </a:p>
          <a:p>
            <a:pPr defTabSz="357188"/>
            <a:r>
              <a:rPr lang="es-ES_tradnl" dirty="0" smtClean="0"/>
              <a:t>	Performance de IO – configurar diferentes discos para </a:t>
            </a:r>
            <a:r>
              <a:rPr lang="es-ES_tradnl" dirty="0" err="1" smtClean="0"/>
              <a:t>Logs</a:t>
            </a:r>
            <a:r>
              <a:rPr lang="es-ES_tradnl" dirty="0" smtClean="0"/>
              <a:t> y para datos. </a:t>
            </a:r>
          </a:p>
          <a:p>
            <a:pPr defTabSz="357188"/>
            <a:r>
              <a:rPr lang="es-ES_tradnl" dirty="0" smtClean="0"/>
              <a:t>	Gestión </a:t>
            </a:r>
            <a:r>
              <a:rPr lang="es-ES_tradnl" dirty="0"/>
              <a:t>de memoria - ES – </a:t>
            </a:r>
            <a:r>
              <a:rPr lang="es-ES_tradnl" dirty="0" smtClean="0"/>
              <a:t>HEAP_SIZE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2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Ficheros y Folders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69650"/>
              </p:ext>
            </p:extLst>
          </p:nvPr>
        </p:nvGraphicFramePr>
        <p:xfrm>
          <a:off x="555965" y="1121569"/>
          <a:ext cx="11080073" cy="461486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772773"/>
                <a:gridCol w="3120685"/>
                <a:gridCol w="1322727"/>
                <a:gridCol w="3292635"/>
                <a:gridCol w="2571253"/>
              </a:tblGrid>
              <a:tr h="659266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u="none" strike="noStrike" dirty="0" err="1">
                          <a:effectLst/>
                        </a:rPr>
                        <a:t>Type</a:t>
                      </a:r>
                      <a:endParaRPr lang="es-ES_tradnl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u="none" strike="noStrike" dirty="0" err="1">
                          <a:effectLst/>
                        </a:rPr>
                        <a:t>Description</a:t>
                      </a:r>
                      <a:endParaRPr lang="es-ES_tradnl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u="none" strike="noStrike" dirty="0">
                          <a:effectLst/>
                        </a:rPr>
                        <a:t>Default </a:t>
                      </a:r>
                      <a:r>
                        <a:rPr lang="es-ES_tradnl" sz="1600" b="1" u="none" strike="noStrike" dirty="0" err="1">
                          <a:effectLst/>
                        </a:rPr>
                        <a:t>Location</a:t>
                      </a:r>
                      <a:endParaRPr lang="es-ES_tradnl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u="none" strike="noStrike" dirty="0" err="1">
                          <a:effectLst/>
                        </a:rPr>
                        <a:t>Location</a:t>
                      </a:r>
                      <a:r>
                        <a:rPr lang="es-ES_tradnl" sz="1600" b="1" u="none" strike="noStrike" dirty="0">
                          <a:effectLst/>
                        </a:rPr>
                        <a:t> </a:t>
                      </a:r>
                      <a:r>
                        <a:rPr lang="es-ES_tradnl" sz="1600" b="1" u="none" strike="noStrike" dirty="0" err="1">
                          <a:effectLst/>
                        </a:rPr>
                        <a:t>Debian</a:t>
                      </a:r>
                      <a:r>
                        <a:rPr lang="es-ES_tradnl" sz="1600" b="1" u="none" strike="noStrike" dirty="0">
                          <a:effectLst/>
                        </a:rPr>
                        <a:t>/Ubuntu</a:t>
                      </a:r>
                      <a:endParaRPr lang="es-ES_tradnl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u="none" strike="noStrike" dirty="0" err="1">
                          <a:effectLst/>
                        </a:rPr>
                        <a:t>Location</a:t>
                      </a:r>
                      <a:r>
                        <a:rPr lang="es-ES_tradnl" sz="1600" b="1" u="none" strike="noStrike" dirty="0">
                          <a:effectLst/>
                        </a:rPr>
                        <a:t> RHEL/</a:t>
                      </a:r>
                      <a:r>
                        <a:rPr lang="es-ES_tradnl" sz="1600" b="1" u="none" strike="noStrike" dirty="0" err="1">
                          <a:effectLst/>
                        </a:rPr>
                        <a:t>CentOS</a:t>
                      </a:r>
                      <a:endParaRPr lang="es-ES_tradnl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>
                    <a:solidFill>
                      <a:srgbClr val="FFC000"/>
                    </a:solidFill>
                  </a:tcPr>
                </a:tc>
              </a:tr>
              <a:tr h="69066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Home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Directorio principal de instalación de ES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/usr/share/elasticsearch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/usr/share/elasticsearch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</a:tr>
              <a:tr h="659266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Scripts binarios que incluyen lo necesario para 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ejecuter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{home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/share/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elasticsearch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/usr/share/elasticsearch/bin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</a:tr>
              <a:tr h="659266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Ficheros de configuración que incluyen 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elasticsearch.yml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{home}/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/etc/elasticsearch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/etc/elasticsearch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</a:tr>
              <a:tr h="659266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a los ficheros de datos del nodo de ES local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{home}/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elasticsearch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/data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/var/lib/elasticsearch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</a:tr>
              <a:tr h="659266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Logs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Localización de los ficheros de Log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{home}/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logs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elasticsearch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elasticsearch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</a:tr>
              <a:tr h="627872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_tradnl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Plugins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Directorio donde ES almacena los 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Plugins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{home}/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plugins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/share/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elasticsearch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plugins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/share/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elasticsearch</a:t>
                      </a:r>
                      <a:r>
                        <a:rPr lang="es-ES_tradnl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ES_tradnl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plugins</a:t>
                      </a:r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7" marR="6707" marT="670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Configuración de ElasticSearch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i="1" dirty="0" err="1" smtClean="0"/>
              <a:t>elasticsearch.yml</a:t>
            </a:r>
            <a:r>
              <a:rPr lang="es-ES_tradnl" dirty="0"/>
              <a:t> es el fichero donde </a:t>
            </a:r>
            <a:r>
              <a:rPr lang="es-ES_tradnl" dirty="0" smtClean="0"/>
              <a:t>se encuentra la configuración </a:t>
            </a:r>
            <a:r>
              <a:rPr lang="es-ES_tradnl" dirty="0"/>
              <a:t>de elasticsearch. </a:t>
            </a:r>
            <a:endParaRPr lang="es-ES_tradnl" dirty="0" smtClean="0"/>
          </a:p>
          <a:p>
            <a:r>
              <a:rPr lang="es-ES_tradnl" dirty="0" smtClean="0"/>
              <a:t>Desarrollo - Podemos arrancar el servicio usando los valores por defecto</a:t>
            </a:r>
          </a:p>
          <a:p>
            <a:r>
              <a:rPr lang="es-ES_tradnl" dirty="0" smtClean="0"/>
              <a:t>Producción – Debemos considerar modificar </a:t>
            </a:r>
          </a:p>
          <a:p>
            <a:endParaRPr lang="es-ES_tradnl" sz="100" dirty="0" smtClean="0"/>
          </a:p>
          <a:p>
            <a:pPr marL="197100" lvl="1" indent="0">
              <a:buNone/>
            </a:pPr>
            <a:r>
              <a:rPr lang="es-ES_tradnl" b="1" dirty="0" smtClean="0"/>
              <a:t>cluster.name</a:t>
            </a:r>
          </a:p>
          <a:p>
            <a:pPr marL="900113" lvl="2" indent="0">
              <a:buNone/>
            </a:pPr>
            <a:r>
              <a:rPr lang="es-ES_tradnl" sz="2000" dirty="0">
                <a:solidFill>
                  <a:srgbClr val="000000"/>
                </a:solidFill>
                <a:latin typeface="+mj-lt"/>
              </a:rPr>
              <a:t>El nombre del clúster de Elasticsearch. </a:t>
            </a:r>
          </a:p>
          <a:p>
            <a:pPr marL="900113" lvl="2" indent="0">
              <a:buNone/>
            </a:pPr>
            <a:r>
              <a:rPr lang="es-ES_tradnl" sz="2000" dirty="0">
                <a:solidFill>
                  <a:srgbClr val="000000"/>
                </a:solidFill>
                <a:latin typeface="+mj-lt"/>
              </a:rPr>
              <a:t>Todos los servidores que participan en el clúster deben tener el mismo nombre</a:t>
            </a:r>
          </a:p>
          <a:p>
            <a:pPr marL="197100" lvl="1" indent="0">
              <a:buNone/>
            </a:pPr>
            <a:r>
              <a:rPr lang="es-ES_tradnl" b="1" dirty="0" smtClean="0"/>
              <a:t>node.name </a:t>
            </a:r>
          </a:p>
          <a:p>
            <a:pPr marL="900113" lvl="2" indent="0">
              <a:buNone/>
            </a:pPr>
            <a:r>
              <a:rPr lang="es-ES_tradnl" sz="2000" dirty="0">
                <a:solidFill>
                  <a:srgbClr val="000000"/>
                </a:solidFill>
                <a:latin typeface="+mj-lt"/>
              </a:rPr>
              <a:t>Nombre del nodo de </a:t>
            </a:r>
            <a:r>
              <a:rPr lang="es-ES_tradnl" sz="2000" dirty="0" err="1">
                <a:solidFill>
                  <a:srgbClr val="000000"/>
                </a:solidFill>
                <a:latin typeface="+mj-lt"/>
              </a:rPr>
              <a:t>Elasticsearch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  <a:p>
            <a:pPr marL="900113" lvl="2" indent="0">
              <a:buNone/>
            </a:pPr>
            <a:r>
              <a:rPr lang="es-ES_tradnl" sz="2000" dirty="0">
                <a:solidFill>
                  <a:srgbClr val="000000"/>
                </a:solidFill>
                <a:latin typeface="+mj-lt"/>
              </a:rPr>
              <a:t>Debe ser único por nodo por </a:t>
            </a:r>
            <a:r>
              <a:rPr lang="es-ES_tradnl" sz="2000" dirty="0" err="1">
                <a:solidFill>
                  <a:srgbClr val="000000"/>
                </a:solidFill>
                <a:latin typeface="+mj-lt"/>
              </a:rPr>
              <a:t>cluster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  <a:p>
            <a:pPr marL="197100" lvl="1" indent="0">
              <a:buNone/>
            </a:pPr>
            <a:r>
              <a:rPr lang="es-ES_tradnl" b="1" dirty="0" err="1" smtClean="0"/>
              <a:t>node.master</a:t>
            </a:r>
            <a:endParaRPr lang="es-ES_tradnl" b="1" dirty="0" smtClean="0"/>
          </a:p>
          <a:p>
            <a:pPr marL="900113" lvl="2" indent="0">
              <a:buNone/>
            </a:pPr>
            <a:r>
              <a:rPr lang="es-ES_tradnl" dirty="0" smtClean="0"/>
              <a:t>	</a:t>
            </a:r>
            <a:r>
              <a:rPr lang="es-ES_tradnl" sz="2000" dirty="0">
                <a:solidFill>
                  <a:srgbClr val="000000"/>
                </a:solidFill>
                <a:latin typeface="+mj-lt"/>
              </a:rPr>
              <a:t>Indica si un nodo puede seleccionarse como nodo maestro</a:t>
            </a:r>
          </a:p>
          <a:p>
            <a:pPr marL="197100" lvl="1" indent="0">
              <a:buNone/>
            </a:pPr>
            <a:r>
              <a:rPr lang="es-ES_tradnl" b="1" dirty="0" err="1" smtClean="0"/>
              <a:t>node.data</a:t>
            </a:r>
            <a:endParaRPr lang="es-ES_tradnl" b="1" dirty="0" smtClean="0"/>
          </a:p>
          <a:p>
            <a:pPr marL="900113" lvl="2" indent="0">
              <a:buNone/>
            </a:pPr>
            <a:r>
              <a:rPr lang="es-ES_tradnl" dirty="0" smtClean="0"/>
              <a:t>	</a:t>
            </a:r>
            <a:r>
              <a:rPr lang="es-ES_tradnl" sz="2000" dirty="0">
                <a:solidFill>
                  <a:srgbClr val="000000"/>
                </a:solidFill>
                <a:latin typeface="+mj-lt"/>
              </a:rPr>
              <a:t>Indica si un nodo es un nodo de datos</a:t>
            </a:r>
          </a:p>
          <a:p>
            <a:pPr marL="197100" lvl="1" indent="0">
              <a:buNone/>
            </a:pPr>
            <a:r>
              <a:rPr lang="es-ES_tradnl" b="1" dirty="0" err="1" smtClean="0"/>
              <a:t>http.enabled</a:t>
            </a:r>
            <a:r>
              <a:rPr lang="es-ES_tradnl" b="1" dirty="0" smtClean="0"/>
              <a:t>, </a:t>
            </a:r>
            <a:r>
              <a:rPr lang="es-ES_tradnl" b="1" dirty="0" err="1" smtClean="0"/>
              <a:t>htttp.port</a:t>
            </a:r>
            <a:endParaRPr lang="es-ES_tradnl" b="1" dirty="0" smtClean="0"/>
          </a:p>
          <a:p>
            <a:pPr marL="197100" lvl="1" indent="0">
              <a:buNone/>
            </a:pPr>
            <a:r>
              <a:rPr lang="es-ES_tradnl" b="1" dirty="0" err="1" smtClean="0"/>
              <a:t>transport.tcp.port</a:t>
            </a:r>
            <a:r>
              <a:rPr lang="es-ES_tradnl" b="1" dirty="0" smtClean="0"/>
              <a:t> </a:t>
            </a:r>
          </a:p>
          <a:p>
            <a:pPr marL="197100" lvl="1" indent="0">
              <a:buNone/>
            </a:pPr>
            <a:r>
              <a:rPr lang="es-ES_tradnl" b="1" dirty="0"/>
              <a:t>	</a:t>
            </a:r>
            <a:r>
              <a:rPr lang="es-ES_tradnl" dirty="0" smtClean="0"/>
              <a:t>Puerto </a:t>
            </a:r>
            <a:r>
              <a:rPr lang="es-ES_tradnl" dirty="0"/>
              <a:t>de comunicaciones entre nodos de </a:t>
            </a:r>
            <a:r>
              <a:rPr lang="es-ES_tradnl" dirty="0" err="1"/>
              <a:t>elasticsearch</a:t>
            </a:r>
            <a:r>
              <a:rPr lang="es-ES_tradnl" dirty="0"/>
              <a:t> 9300</a:t>
            </a:r>
          </a:p>
          <a:p>
            <a:pPr marL="197100" lvl="1" indent="0">
              <a:buNone/>
            </a:pPr>
            <a:r>
              <a:rPr lang="es-ES_tradnl" b="1" dirty="0" err="1" smtClean="0"/>
              <a:t>discovery.zen.minimum_master_nodes</a:t>
            </a:r>
            <a:endParaRPr lang="es-ES_tradnl" b="1" dirty="0" smtClean="0"/>
          </a:p>
          <a:p>
            <a:pPr marL="197100" lvl="1" indent="0">
              <a:buNone/>
            </a:pPr>
            <a:r>
              <a:rPr lang="es-ES_tradnl" b="1" dirty="0"/>
              <a:t>	</a:t>
            </a:r>
            <a:r>
              <a:rPr lang="es-ES_tradnl" dirty="0"/>
              <a:t>M</a:t>
            </a:r>
            <a:r>
              <a:rPr lang="es-ES_tradnl" dirty="0" smtClean="0"/>
              <a:t>ínimo número de nodos para selección de un maestro</a:t>
            </a:r>
          </a:p>
          <a:p>
            <a:pPr marL="197100" lvl="1" indent="0">
              <a:buNone/>
            </a:pPr>
            <a:endParaRPr lang="es-ES_tradnl" dirty="0" smtClean="0">
              <a:hlinkClick r:id="rId3"/>
            </a:endParaRPr>
          </a:p>
          <a:p>
            <a:pPr marL="197100" lvl="1" indent="0">
              <a:buNone/>
            </a:pPr>
            <a:r>
              <a:rPr lang="es-ES_tradnl" dirty="0" smtClean="0">
                <a:hlinkClick r:id="rId3"/>
              </a:rPr>
              <a:t>https</a:t>
            </a:r>
            <a:r>
              <a:rPr lang="es-ES_tradnl" dirty="0">
                <a:hlinkClick r:id="rId3"/>
              </a:rPr>
              <a:t>://</a:t>
            </a:r>
            <a:r>
              <a:rPr lang="es-ES_tradnl" dirty="0" smtClean="0">
                <a:hlinkClick r:id="rId3"/>
              </a:rPr>
              <a:t>gist.github.com/zsprackett/8546403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6360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Operaciones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152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Mantenimiento del </a:t>
            </a:r>
            <a:r>
              <a:rPr lang="es-ES_tradnl" dirty="0" err="1" smtClean="0"/>
              <a:t>Cluster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Diseñado </a:t>
            </a:r>
            <a:r>
              <a:rPr lang="es-ES_tradnl" sz="2800" dirty="0"/>
              <a:t>para ocultar la complejidad de su distribución</a:t>
            </a:r>
          </a:p>
          <a:p>
            <a:r>
              <a:rPr lang="es-ES_tradnl" sz="2800" dirty="0" smtClean="0"/>
              <a:t>Mismas </a:t>
            </a:r>
            <a:r>
              <a:rPr lang="es-ES_tradnl" sz="2800" dirty="0"/>
              <a:t>operaciones en un solo nodo como en cientos sin cambiar </a:t>
            </a:r>
            <a:r>
              <a:rPr lang="es-ES_tradnl" sz="2800" dirty="0" smtClean="0"/>
              <a:t>llamadas</a:t>
            </a:r>
            <a:endParaRPr lang="es-ES_tradnl" sz="2800" dirty="0"/>
          </a:p>
          <a:p>
            <a:r>
              <a:rPr lang="es-ES_tradnl" sz="2800" dirty="0"/>
              <a:t>Algunas de las operaciones automatizadas son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 err="1">
                <a:solidFill>
                  <a:schemeClr val="tx1"/>
                </a:solidFill>
              </a:rPr>
              <a:t>Particionamiento</a:t>
            </a:r>
            <a:r>
              <a:rPr lang="es-ES_tradnl" sz="2600" dirty="0">
                <a:solidFill>
                  <a:schemeClr val="tx1"/>
                </a:solidFill>
              </a:rPr>
              <a:t> en shards y su almacenamiento en uno o varios nodos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 smtClean="0">
                <a:solidFill>
                  <a:schemeClr val="tx1"/>
                </a:solidFill>
              </a:rPr>
              <a:t>Balanceo </a:t>
            </a:r>
            <a:r>
              <a:rPr lang="es-ES_tradnl" sz="2600" dirty="0">
                <a:solidFill>
                  <a:schemeClr val="tx1"/>
                </a:solidFill>
              </a:rPr>
              <a:t>de shards a través de nodos para aumentar el rendimiento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>
                <a:solidFill>
                  <a:schemeClr val="tx1"/>
                </a:solidFill>
              </a:rPr>
              <a:t>Duplicado de shards para prevención de pérdida de datos</a:t>
            </a:r>
          </a:p>
          <a:p>
            <a:pPr marL="1524000" lvl="2" indent="0">
              <a:buNone/>
            </a:pPr>
            <a:r>
              <a:rPr lang="es-ES_tradnl" sz="2400" dirty="0">
                <a:solidFill>
                  <a:schemeClr val="tx1"/>
                </a:solidFill>
              </a:rPr>
              <a:t>Nodos maestros </a:t>
            </a:r>
          </a:p>
          <a:p>
            <a:pPr marL="2217420" lvl="4" indent="0">
              <a:buNone/>
            </a:pPr>
            <a:r>
              <a:rPr lang="es-ES_tradnl" sz="2000" dirty="0">
                <a:solidFill>
                  <a:schemeClr val="tx1"/>
                </a:solidFill>
              </a:rPr>
              <a:t>Hacen </a:t>
            </a:r>
            <a:r>
              <a:rPr lang="es-ES_tradnl" sz="2000" dirty="0" err="1">
                <a:solidFill>
                  <a:schemeClr val="tx1"/>
                </a:solidFill>
              </a:rPr>
              <a:t>sharding</a:t>
            </a:r>
            <a:r>
              <a:rPr lang="es-ES_tradnl" sz="2000" dirty="0">
                <a:solidFill>
                  <a:schemeClr val="tx1"/>
                </a:solidFill>
              </a:rPr>
              <a:t> + replica cuando llega un nuevo nodo</a:t>
            </a:r>
          </a:p>
          <a:p>
            <a:pPr marL="2217420" lvl="4" indent="0">
              <a:buNone/>
            </a:pPr>
            <a:r>
              <a:rPr lang="es-ES_tradnl" sz="2000" dirty="0">
                <a:solidFill>
                  <a:schemeClr val="tx1"/>
                </a:solidFill>
              </a:rPr>
              <a:t>“Des-replican" y “Des-</a:t>
            </a:r>
            <a:r>
              <a:rPr lang="es-ES_tradnl" sz="2000" dirty="0" err="1">
                <a:solidFill>
                  <a:schemeClr val="tx1"/>
                </a:solidFill>
              </a:rPr>
              <a:t>shardean</a:t>
            </a:r>
            <a:r>
              <a:rPr lang="es-ES_tradnl" sz="2000" dirty="0">
                <a:solidFill>
                  <a:schemeClr val="tx1"/>
                </a:solidFill>
              </a:rPr>
              <a:t>" cuando un nodo desaparece</a:t>
            </a: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 smtClean="0">
                <a:solidFill>
                  <a:schemeClr val="tx1"/>
                </a:solidFill>
              </a:rPr>
              <a:t>Enrutamiento </a:t>
            </a:r>
            <a:r>
              <a:rPr lang="es-ES_tradnl" sz="2600" dirty="0">
                <a:solidFill>
                  <a:schemeClr val="tx1"/>
                </a:solidFill>
              </a:rPr>
              <a:t>de </a:t>
            </a:r>
            <a:r>
              <a:rPr lang="es-ES_tradnl" sz="2600" dirty="0" err="1">
                <a:solidFill>
                  <a:schemeClr val="tx1"/>
                </a:solidFill>
              </a:rPr>
              <a:t>queries</a:t>
            </a:r>
            <a:r>
              <a:rPr lang="es-ES_tradnl" sz="2600" dirty="0">
                <a:solidFill>
                  <a:schemeClr val="tx1"/>
                </a:solidFill>
              </a:rPr>
              <a:t> al nodo adecuado en el </a:t>
            </a:r>
            <a:r>
              <a:rPr lang="es-ES_tradnl" sz="2600" dirty="0" err="1" smtClean="0">
                <a:solidFill>
                  <a:schemeClr val="tx1"/>
                </a:solidFill>
              </a:rPr>
              <a:t>cluster</a:t>
            </a:r>
            <a:endParaRPr lang="es-ES_tradnl" sz="2600" dirty="0">
              <a:solidFill>
                <a:schemeClr val="tx1"/>
              </a:solidFill>
            </a:endParaRPr>
          </a:p>
          <a:p>
            <a:pPr marL="96012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>
                <a:solidFill>
                  <a:schemeClr val="tx1"/>
                </a:solidFill>
              </a:rPr>
              <a:t>Aumento del cluster de forma dinámica y redistribución de </a:t>
            </a:r>
            <a:r>
              <a:rPr lang="es-ES_tradnl" sz="2600" dirty="0" err="1">
                <a:solidFill>
                  <a:schemeClr val="tx1"/>
                </a:solidFill>
              </a:rPr>
              <a:t>shards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_tradnl" dirty="0" err="1" smtClean="0"/>
              <a:t>Marvel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2800" dirty="0" smtClean="0"/>
              <a:t>Herramienta </a:t>
            </a:r>
            <a:r>
              <a:rPr lang="es-ES_tradnl" sz="2800" dirty="0"/>
              <a:t>de gestión y monitorización de </a:t>
            </a:r>
            <a:r>
              <a:rPr lang="es-ES_tradnl" sz="2800" dirty="0" smtClean="0"/>
              <a:t>ElasticSearch</a:t>
            </a:r>
          </a:p>
          <a:p>
            <a:r>
              <a:rPr lang="es-ES_tradnl" sz="2800" dirty="0"/>
              <a:t>Es gratuita a nivel de desarrollo pero requiere de licencia en </a:t>
            </a:r>
            <a:r>
              <a:rPr lang="es-ES_tradnl" sz="2800" dirty="0" smtClean="0"/>
              <a:t>producción</a:t>
            </a:r>
          </a:p>
          <a:p>
            <a:r>
              <a:rPr lang="es-ES_tradnl" sz="2800" u="sng" dirty="0"/>
              <a:t>Instalación</a:t>
            </a:r>
          </a:p>
          <a:p>
            <a:r>
              <a:rPr lang="es-ES_tradnl" sz="2800" dirty="0" smtClean="0"/>
              <a:t>	Plug-in </a:t>
            </a:r>
            <a:r>
              <a:rPr lang="es-ES_tradnl" sz="2800" dirty="0"/>
              <a:t>de ElasticSearch. </a:t>
            </a:r>
            <a:endParaRPr lang="es-ES_tradnl" sz="2800" dirty="0" smtClean="0"/>
          </a:p>
          <a:p>
            <a:r>
              <a:rPr lang="es-ES_tradnl" sz="2800" dirty="0"/>
              <a:t>	</a:t>
            </a:r>
            <a:r>
              <a:rPr lang="es-ES_tradnl" sz="2800" dirty="0" smtClean="0"/>
              <a:t>Ejecutar </a:t>
            </a:r>
            <a:r>
              <a:rPr lang="es-ES_tradnl" sz="2800" dirty="0"/>
              <a:t>la siguiente línea de comando</a:t>
            </a:r>
            <a:r>
              <a:rPr lang="es-ES_tradnl" sz="2800" dirty="0" smtClean="0"/>
              <a:t>:</a:t>
            </a:r>
            <a:endParaRPr lang="es-ES_tradnl" sz="2800" dirty="0"/>
          </a:p>
          <a:p>
            <a:r>
              <a:rPr lang="es-ES_tradnl" sz="1900" dirty="0" smtClean="0"/>
              <a:t>		</a:t>
            </a:r>
            <a:r>
              <a:rPr lang="es-ES_tradn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ES_tradn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./bin/plugin -i elasticsearch/marvel/latest</a:t>
            </a:r>
          </a:p>
          <a:p>
            <a:r>
              <a:rPr lang="es-ES_tradnl" sz="2800" dirty="0" smtClean="0"/>
              <a:t>	Evitar en desarrollo que </a:t>
            </a:r>
            <a:r>
              <a:rPr lang="es-ES_tradnl" sz="2800" dirty="0"/>
              <a:t>Marvel esté todo el rato capturando </a:t>
            </a:r>
            <a:r>
              <a:rPr lang="es-ES_tradnl" sz="2800" dirty="0" smtClean="0"/>
              <a:t>información</a:t>
            </a:r>
            <a:endParaRPr lang="es-ES_tradnl" sz="2800" dirty="0"/>
          </a:p>
          <a:p>
            <a:r>
              <a:rPr lang="es-ES_tradnl" sz="2800" dirty="0" smtClean="0"/>
              <a:t>		</a:t>
            </a:r>
            <a:r>
              <a:rPr lang="es-ES_tradn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ES_tradn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echo 'marvel.agent.enabled: false' &gt;&gt; ./</a:t>
            </a:r>
            <a:r>
              <a:rPr lang="es-ES_tradnl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_tradn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elasticsearch.yml</a:t>
            </a:r>
            <a:endParaRPr lang="es-ES_trad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800" u="sng" dirty="0" smtClean="0"/>
              <a:t>Acceso</a:t>
            </a:r>
          </a:p>
          <a:p>
            <a:r>
              <a:rPr lang="es-ES_tradnl" sz="2600" dirty="0" smtClean="0"/>
              <a:t>	</a:t>
            </a:r>
            <a:r>
              <a:rPr lang="es-ES_tradnl" sz="2600" u="sng" dirty="0">
                <a:hlinkClick r:id="rId3"/>
              </a:rPr>
              <a:t>http://localhost:9200/_plugin/marvel</a:t>
            </a:r>
            <a:r>
              <a:rPr lang="es-ES_tradnl" sz="2600" u="sng" dirty="0" smtClean="0">
                <a:hlinkClick r:id="rId3"/>
              </a:rPr>
              <a:t>/</a:t>
            </a:r>
            <a:endParaRPr lang="es-ES_tradnl" sz="2600" dirty="0" smtClean="0"/>
          </a:p>
          <a:p>
            <a:r>
              <a:rPr lang="es-ES_tradnl" sz="2800" u="sng" dirty="0" err="1" smtClean="0"/>
              <a:t>Sense</a:t>
            </a:r>
            <a:endParaRPr lang="es-ES_tradnl" sz="2800" u="sng" dirty="0"/>
          </a:p>
          <a:p>
            <a:r>
              <a:rPr lang="es-ES_tradnl" sz="2600" dirty="0" smtClean="0"/>
              <a:t>	</a:t>
            </a:r>
            <a:r>
              <a:rPr lang="es-ES_tradnl" sz="2600" dirty="0">
                <a:hlinkClick r:id="rId4"/>
              </a:rPr>
              <a:t>http://localhost:9200/_</a:t>
            </a:r>
            <a:r>
              <a:rPr lang="es-ES_tradnl" sz="2600" dirty="0" smtClean="0">
                <a:hlinkClick r:id="rId4"/>
              </a:rPr>
              <a:t>plugin/marvel/sense</a:t>
            </a:r>
            <a:endParaRPr lang="es-ES_tradnl" sz="2600" dirty="0"/>
          </a:p>
        </p:txBody>
      </p:sp>
    </p:spTree>
    <p:extLst>
      <p:ext uri="{BB962C8B-B14F-4D97-AF65-F5344CB8AC3E}">
        <p14:creationId xmlns:p14="http://schemas.microsoft.com/office/powerpoint/2010/main" val="9465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johtani.info/images/entries/20140129/Marvel_Overview_indexing_wikipedia_ri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375"/>
            <a:ext cx="12192000" cy="85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KOPF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_tradnl" sz="2800" dirty="0" smtClean="0"/>
              <a:t>Herramienta </a:t>
            </a:r>
            <a:r>
              <a:rPr lang="es-ES_tradnl" sz="2800" dirty="0"/>
              <a:t>de gestión y monitorización de </a:t>
            </a:r>
            <a:r>
              <a:rPr lang="es-ES_tradnl" sz="2800" dirty="0" smtClean="0"/>
              <a:t>ElasticSearch</a:t>
            </a:r>
          </a:p>
          <a:p>
            <a:r>
              <a:rPr lang="es-ES_tradnl" sz="2800" dirty="0" smtClean="0"/>
              <a:t>Escrita en JavaScript + </a:t>
            </a:r>
            <a:r>
              <a:rPr lang="es-ES_tradnl" sz="2800" dirty="0" err="1" smtClean="0"/>
              <a:t>AngularJS</a:t>
            </a:r>
            <a:r>
              <a:rPr lang="es-ES_tradnl" sz="2800" dirty="0" smtClean="0"/>
              <a:t> + </a:t>
            </a:r>
            <a:r>
              <a:rPr lang="es-ES_tradnl" sz="2800" dirty="0" err="1" smtClean="0"/>
              <a:t>jQuery</a:t>
            </a:r>
            <a:r>
              <a:rPr lang="es-ES_tradnl" sz="2800" dirty="0" smtClean="0"/>
              <a:t> + </a:t>
            </a:r>
            <a:r>
              <a:rPr lang="es-ES_tradnl" sz="2800" dirty="0" err="1" smtClean="0"/>
              <a:t>Bootstrap</a:t>
            </a:r>
            <a:endParaRPr lang="es-ES_tradnl" sz="2800" dirty="0" smtClean="0"/>
          </a:p>
          <a:p>
            <a:r>
              <a:rPr lang="es-ES_tradnl" sz="2800" dirty="0" smtClean="0"/>
              <a:t>Es gratuita (</a:t>
            </a:r>
            <a:r>
              <a:rPr lang="es-ES_tradnl" sz="2800" dirty="0" smtClean="0">
                <a:hlinkClick r:id="rId3"/>
              </a:rPr>
              <a:t>git</a:t>
            </a:r>
            <a:r>
              <a:rPr lang="es-ES_tradnl" sz="2800" dirty="0" smtClean="0"/>
              <a:t>)</a:t>
            </a:r>
          </a:p>
          <a:p>
            <a:r>
              <a:rPr lang="es-ES_tradnl" sz="2800" u="sng" dirty="0"/>
              <a:t>Instalación</a:t>
            </a:r>
          </a:p>
          <a:p>
            <a:r>
              <a:rPr lang="es-ES_tradnl" sz="2800" dirty="0" smtClean="0"/>
              <a:t>	Plug-in </a:t>
            </a:r>
            <a:r>
              <a:rPr lang="es-ES_tradnl" sz="2800" dirty="0"/>
              <a:t>de ElasticSearch. </a:t>
            </a:r>
            <a:endParaRPr lang="es-ES_tradnl" sz="2800" dirty="0" smtClean="0"/>
          </a:p>
          <a:p>
            <a:r>
              <a:rPr lang="es-ES_tradnl" sz="2800" dirty="0"/>
              <a:t>	</a:t>
            </a:r>
            <a:r>
              <a:rPr lang="es-ES_tradnl" sz="2800" dirty="0" smtClean="0"/>
              <a:t>Ejecutar </a:t>
            </a:r>
            <a:r>
              <a:rPr lang="es-ES_tradnl" sz="2800" dirty="0"/>
              <a:t>la siguiente línea de comando</a:t>
            </a:r>
            <a:r>
              <a:rPr lang="es-ES_tradnl" sz="2800" dirty="0" smtClean="0"/>
              <a:t>:</a:t>
            </a:r>
            <a:endParaRPr lang="es-ES_tradnl" sz="2800" dirty="0"/>
          </a:p>
          <a:p>
            <a:r>
              <a:rPr lang="es-ES_tradnl" sz="1900" dirty="0" smtClean="0"/>
              <a:t>	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./elasticsearch/bin/plugin --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lmenezes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elasticsearch-kopf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/master</a:t>
            </a:r>
          </a:p>
          <a:p>
            <a:r>
              <a:rPr lang="es-ES_tradnl" sz="2800" u="sng" dirty="0" smtClean="0"/>
              <a:t>Acceso</a:t>
            </a:r>
          </a:p>
          <a:p>
            <a:r>
              <a:rPr lang="es-ES_tradnl" sz="2200" dirty="0" smtClean="0"/>
              <a:t>	</a:t>
            </a:r>
            <a:r>
              <a:rPr lang="es-ES_tradnl" sz="2200" dirty="0" smtClean="0">
                <a:hlinkClick r:id="rId4"/>
              </a:rPr>
              <a:t>http</a:t>
            </a:r>
            <a:r>
              <a:rPr lang="es-ES_tradnl" sz="2200" dirty="0">
                <a:hlinkClick r:id="rId4"/>
              </a:rPr>
              <a:t>://localhost:9200/_</a:t>
            </a:r>
            <a:r>
              <a:rPr lang="es-ES_tradnl" sz="2200" dirty="0" smtClean="0">
                <a:hlinkClick r:id="rId4"/>
              </a:rPr>
              <a:t>plugin/kopf</a:t>
            </a:r>
            <a:endParaRPr lang="es-ES_tradnl" sz="2200" dirty="0" smtClean="0"/>
          </a:p>
          <a:p>
            <a:r>
              <a:rPr lang="es-ES_tradnl" sz="2800" dirty="0" smtClean="0"/>
              <a:t>	Si no podemos instalar el </a:t>
            </a:r>
            <a:r>
              <a:rPr lang="es-ES_tradnl" sz="2800" dirty="0" err="1" smtClean="0"/>
              <a:t>plug</a:t>
            </a:r>
            <a:r>
              <a:rPr lang="es-ES_tradnl" sz="2800" dirty="0" smtClean="0"/>
              <a:t>-in, podemos ejecutarlo así también…</a:t>
            </a:r>
          </a:p>
          <a:p>
            <a:r>
              <a:rPr lang="es-ES_tradnl" sz="2200" dirty="0"/>
              <a:t>	</a:t>
            </a:r>
            <a:r>
              <a:rPr lang="es-ES_tradnl" sz="2200" dirty="0">
                <a:hlinkClick r:id="rId5"/>
              </a:rPr>
              <a:t>http://lmenezes.com/elasticsearch-kopf/?location=http://localhost:9200</a:t>
            </a:r>
            <a:endParaRPr lang="es-ES_tradnl" sz="2200" dirty="0" smtClean="0"/>
          </a:p>
        </p:txBody>
      </p:sp>
    </p:spTree>
    <p:extLst>
      <p:ext uri="{BB962C8B-B14F-4D97-AF65-F5344CB8AC3E}">
        <p14:creationId xmlns:p14="http://schemas.microsoft.com/office/powerpoint/2010/main" val="207708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ElasticSearch?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7615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_tradnl" sz="2800" dirty="0" smtClean="0"/>
              <a:t>ElasticSearch es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/>
              <a:t>	Un </a:t>
            </a:r>
            <a:r>
              <a:rPr lang="es-ES_tradnl" sz="2800" dirty="0"/>
              <a:t>motor de búsqueda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/>
              <a:t>	De </a:t>
            </a:r>
            <a:r>
              <a:rPr lang="es-ES_tradnl" sz="2800" dirty="0"/>
              <a:t>código abierto (licencia Apache 2)</a:t>
            </a:r>
            <a:endParaRPr lang="es-ES_tradnl" sz="28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/>
              <a:t>	Orientado </a:t>
            </a:r>
            <a:r>
              <a:rPr lang="es-ES_tradnl" sz="2800" dirty="0"/>
              <a:t>a documentos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/>
              <a:t>	No-SQL</a:t>
            </a:r>
            <a:endParaRPr lang="es-ES_tradnl" sz="2800" dirty="0"/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/>
              <a:t>	Real-Time</a:t>
            </a:r>
            <a:endParaRPr lang="es-ES_tradnl" sz="2800" dirty="0"/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/>
              <a:t>	Distribuido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/>
              <a:t>	Basado </a:t>
            </a:r>
            <a:r>
              <a:rPr lang="es-ES_tradnl" sz="2800" dirty="0"/>
              <a:t>en </a:t>
            </a:r>
            <a:r>
              <a:rPr lang="es-ES_tradnl" sz="2800" dirty="0" err="1" smtClean="0">
                <a:hlinkClick r:id="rId3"/>
              </a:rPr>
              <a:t>Lucene</a:t>
            </a:r>
            <a:endParaRPr lang="es-ES_tradnl" sz="2800" dirty="0"/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/>
              <a:t>	Implementado </a:t>
            </a:r>
            <a:r>
              <a:rPr lang="es-ES_tradnl" sz="2800" dirty="0"/>
              <a:t>en Java </a:t>
            </a:r>
            <a:r>
              <a:rPr lang="es-ES_tradnl" sz="2800" dirty="0" smtClean="0"/>
              <a:t>– permite </a:t>
            </a:r>
            <a:r>
              <a:rPr lang="es-ES_tradnl" sz="2800" dirty="0" err="1" smtClean="0"/>
              <a:t>cross-platform</a:t>
            </a:r>
            <a:endParaRPr lang="es-ES_tradnl" sz="2800" dirty="0"/>
          </a:p>
          <a:p>
            <a:pPr>
              <a:lnSpc>
                <a:spcPct val="100000"/>
              </a:lnSpc>
            </a:pPr>
            <a:r>
              <a:rPr lang="es-ES_tradnl" sz="2800" dirty="0" smtClean="0"/>
              <a:t>Competencia </a:t>
            </a:r>
            <a:r>
              <a:rPr lang="es-ES_tradnl" sz="2800" dirty="0"/>
              <a:t>directa de Apache </a:t>
            </a:r>
            <a:r>
              <a:rPr lang="es-ES_tradnl" sz="2800" dirty="0" err="1">
                <a:hlinkClick r:id="rId4"/>
              </a:rPr>
              <a:t>Solr</a:t>
            </a:r>
            <a:r>
              <a:rPr lang="es-ES_tradnl" sz="2800" dirty="0"/>
              <a:t> - </a:t>
            </a:r>
            <a:r>
              <a:rPr lang="es-ES_tradnl" sz="2800" dirty="0" smtClean="0"/>
              <a:t>difiere en arquitectura distribuida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2511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cdn2.hubspot.net/hub/307608/file-414735861-png/elasticsearch-kopf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" y="306953"/>
            <a:ext cx="12189658" cy="58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9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Rendimiento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544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Consideraciones para </a:t>
            </a:r>
            <a:r>
              <a:rPr lang="es-ES_tradnl" smtClean="0"/>
              <a:t>optimizar el rendimiento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 sz="2800" dirty="0"/>
              <a:t>Asegurarse que el sistema de caché está habilitado para ES - dejar, al menos, la mitad de la memoria para el ES_HEAP_SIZE</a:t>
            </a:r>
          </a:p>
          <a:p>
            <a:r>
              <a:rPr lang="es-ES_tradnl" sz="2800" dirty="0"/>
              <a:t>Evitar el swapping a disco - el disco debe únicamente ser usado para RW de indices. Si es utilizado para cualquier otra cosa afectará al performance de ES.</a:t>
            </a:r>
          </a:p>
          <a:p>
            <a:r>
              <a:rPr lang="es-ES_tradnl" sz="2800" dirty="0" smtClean="0"/>
              <a:t>Límite </a:t>
            </a:r>
            <a:r>
              <a:rPr lang="es-ES_tradnl" sz="2800" dirty="0"/>
              <a:t>de descriptores de fichero para ES está puesto a 32k o incluso a 64k</a:t>
            </a:r>
          </a:p>
          <a:p>
            <a:r>
              <a:rPr lang="es-ES_tradnl" sz="2800" dirty="0"/>
              <a:t>SSD mejor que cualquier </a:t>
            </a:r>
            <a:r>
              <a:rPr lang="es-ES_tradnl" sz="2800" dirty="0" smtClean="0"/>
              <a:t>otro </a:t>
            </a:r>
            <a:r>
              <a:rPr lang="es-ES_tradnl" sz="2800" dirty="0"/>
              <a:t>tipo de disco.</a:t>
            </a:r>
          </a:p>
          <a:p>
            <a:r>
              <a:rPr lang="es-ES_tradnl" sz="2800" dirty="0"/>
              <a:t>Mucha memoria - facilitará el cacheo de información y el volcado de </a:t>
            </a:r>
            <a:r>
              <a:rPr lang="es-ES_tradnl" sz="2800" dirty="0" smtClean="0"/>
              <a:t>índices.</a:t>
            </a:r>
            <a:endParaRPr lang="es-ES_tradnl" sz="2800" dirty="0"/>
          </a:p>
          <a:p>
            <a:r>
              <a:rPr lang="es-ES_tradnl" sz="2800" dirty="0"/>
              <a:t>No usar facetas en campos analizados - out of memory asegurado</a:t>
            </a:r>
            <a:r>
              <a:rPr lang="es-ES_tradnl" sz="2800" dirty="0" smtClean="0"/>
              <a:t>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5448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ElasticSearch?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7457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_tradnl" sz="2800" dirty="0" smtClean="0">
                <a:solidFill>
                  <a:schemeClr val="tx1"/>
                </a:solidFill>
              </a:rPr>
              <a:t>Pero ‘ES’ es algo más que un motor de búsqueda: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Sistema de almacenamiento donde </a:t>
            </a:r>
          </a:p>
          <a:p>
            <a:pPr marL="1485900" lvl="2">
              <a:lnSpc>
                <a:spcPct val="100000"/>
              </a:lnSpc>
              <a:buFont typeface="Corbel" panose="020B0503020204020204" pitchFamily="34" charset="0"/>
              <a:buChar char="‐"/>
            </a:pPr>
            <a:r>
              <a:rPr lang="es-ES_tradnl" sz="2400" dirty="0" smtClean="0">
                <a:solidFill>
                  <a:schemeClr val="tx1"/>
                </a:solidFill>
              </a:rPr>
              <a:t>Cualquier campo puede ser indexado en tiempo real </a:t>
            </a:r>
          </a:p>
          <a:p>
            <a:pPr marL="1485900" lvl="2">
              <a:lnSpc>
                <a:spcPct val="100000"/>
              </a:lnSpc>
              <a:buFont typeface="Corbel" panose="020B0503020204020204" pitchFamily="34" charset="0"/>
              <a:buChar char="‐"/>
            </a:pPr>
            <a:r>
              <a:rPr lang="es-ES_tradnl" sz="2400" dirty="0" smtClean="0">
                <a:solidFill>
                  <a:schemeClr val="tx1"/>
                </a:solidFill>
              </a:rPr>
              <a:t>Se puede buscar por el contenido de cualquier campo en tiempo real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Capaz de llevar a cabo cálculos analíticos en tiempo real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Altamente escalable a cientos de máquinas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s-ES_tradnl" sz="2800" dirty="0" smtClean="0">
                <a:solidFill>
                  <a:schemeClr val="tx1"/>
                </a:solidFill>
              </a:rPr>
              <a:t>Idóneo para manejar PB de información estructurada o no estructurada</a:t>
            </a:r>
            <a:r>
              <a:rPr lang="es-ES_tradnl" sz="2800" dirty="0" smtClean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6771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/>
          <a:lstStyle/>
          <a:p>
            <a:r>
              <a:rPr lang="en-US" dirty="0" err="1" smtClean="0"/>
              <a:t>Evolución</a:t>
            </a:r>
            <a:r>
              <a:rPr lang="en-US" dirty="0" smtClean="0"/>
              <a:t> </a:t>
            </a:r>
            <a:r>
              <a:rPr lang="en-US" dirty="0" err="1" smtClean="0"/>
              <a:t>Genética</a:t>
            </a:r>
            <a:endParaRPr lang="en-US" dirty="0"/>
          </a:p>
        </p:txBody>
      </p:sp>
      <p:pic>
        <p:nvPicPr>
          <p:cNvPr id="1026" name="Picture 2" descr="https://www.drupal.org/files/project-images/lucen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21" y="801974"/>
            <a:ext cx="3933063" cy="7203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en/archive/3/3e/20150220230831!Sol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19" y="2404537"/>
            <a:ext cx="3038666" cy="1675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151" y="4961762"/>
            <a:ext cx="3933063" cy="131102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621120" y="1689118"/>
            <a:ext cx="969264" cy="54864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686050" y="4246341"/>
            <a:ext cx="969264" cy="54864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892861" y="819861"/>
            <a:ext cx="4681727" cy="5453289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2400" dirty="0" err="1" smtClean="0"/>
              <a:t>Custom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indexers</a:t>
            </a:r>
            <a:endParaRPr lang="es-ES_tradnl" sz="2400" dirty="0" smtClean="0"/>
          </a:p>
          <a:p>
            <a:pPr marL="0" indent="0">
              <a:buNone/>
            </a:pPr>
            <a:r>
              <a:rPr lang="es-ES_tradnl" sz="2400" dirty="0" err="1" smtClean="0"/>
              <a:t>Inverted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Index</a:t>
            </a:r>
            <a:endParaRPr lang="es-ES_tradnl" sz="2400" dirty="0" smtClean="0"/>
          </a:p>
          <a:p>
            <a:pPr marL="0" indent="0">
              <a:buNone/>
            </a:pPr>
            <a:r>
              <a:rPr lang="es-ES_tradnl" sz="2400" dirty="0" err="1" smtClean="0"/>
              <a:t>Segment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merges</a:t>
            </a:r>
            <a:endParaRPr lang="es-ES_tradnl" sz="2400" dirty="0" smtClean="0"/>
          </a:p>
          <a:p>
            <a:pPr marL="0" indent="0">
              <a:buNone/>
            </a:pPr>
            <a:r>
              <a:rPr lang="es-ES_tradnl" sz="2400" dirty="0" err="1" smtClean="0"/>
              <a:t>Custom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Analyzers</a:t>
            </a:r>
            <a:endParaRPr lang="es-ES_tradnl" sz="2400" dirty="0" smtClean="0"/>
          </a:p>
          <a:p>
            <a:pPr marL="0" indent="0">
              <a:buNone/>
            </a:pPr>
            <a:r>
              <a:rPr lang="es-ES_tradnl" sz="2400" dirty="0" err="1" smtClean="0"/>
              <a:t>Faceting</a:t>
            </a:r>
            <a:endParaRPr lang="es-ES_tradnl" sz="2400" dirty="0" smtClean="0"/>
          </a:p>
          <a:p>
            <a:pPr marL="0" indent="0">
              <a:buNone/>
            </a:pPr>
            <a:r>
              <a:rPr lang="es-ES_tradnl" sz="2400" dirty="0" err="1" smtClean="0"/>
              <a:t>Configuration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Analyzers</a:t>
            </a:r>
            <a:endParaRPr lang="es-ES_tradnl" sz="2400" dirty="0" smtClean="0"/>
          </a:p>
          <a:p>
            <a:pPr marL="0" indent="0">
              <a:buNone/>
            </a:pPr>
            <a:r>
              <a:rPr lang="es-ES_tradnl" sz="2400" dirty="0" err="1" smtClean="0"/>
              <a:t>Faceting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Geospacial</a:t>
            </a:r>
            <a:endParaRPr lang="es-ES_tradnl" sz="2400" dirty="0"/>
          </a:p>
          <a:p>
            <a:pPr marL="0" indent="0">
              <a:buNone/>
            </a:pPr>
            <a:r>
              <a:rPr lang="es-ES_tradnl" sz="2400" dirty="0" err="1" smtClean="0"/>
              <a:t>Document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mapping</a:t>
            </a:r>
            <a:endParaRPr lang="es-ES_tradnl" sz="2400" dirty="0" smtClean="0"/>
          </a:p>
          <a:p>
            <a:pPr marL="0" indent="0">
              <a:buNone/>
            </a:pPr>
            <a:r>
              <a:rPr lang="es-ES_tradnl" sz="2400" dirty="0" smtClean="0"/>
              <a:t>Sub-</a:t>
            </a:r>
            <a:r>
              <a:rPr lang="es-ES_tradnl" sz="2400" dirty="0" err="1" smtClean="0"/>
              <a:t>document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queries</a:t>
            </a:r>
            <a:endParaRPr lang="es-ES_tradnl" sz="2400" dirty="0" smtClean="0"/>
          </a:p>
          <a:p>
            <a:pPr marL="0" indent="0">
              <a:buNone/>
            </a:pPr>
            <a:r>
              <a:rPr lang="es-ES_tradnl" sz="2400" dirty="0" err="1" smtClean="0"/>
              <a:t>Replication</a:t>
            </a:r>
            <a:endParaRPr lang="es-ES_tradnl" sz="2400" dirty="0"/>
          </a:p>
          <a:p>
            <a:pPr marL="0" indent="0">
              <a:buNone/>
            </a:pPr>
            <a:r>
              <a:rPr lang="es-ES_tradnl" sz="2400" dirty="0" smtClean="0"/>
              <a:t>JSON </a:t>
            </a:r>
            <a:r>
              <a:rPr lang="es-ES_tradnl" sz="2400" dirty="0" err="1" smtClean="0"/>
              <a:t>document</a:t>
            </a:r>
            <a:r>
              <a:rPr lang="es-ES_tradnl" sz="2400" dirty="0" smtClean="0"/>
              <a:t> input</a:t>
            </a:r>
          </a:p>
          <a:p>
            <a:pPr marL="0" indent="0">
              <a:buNone/>
            </a:pPr>
            <a:r>
              <a:rPr lang="es-ES_tradnl" sz="2400" dirty="0" err="1" smtClean="0"/>
              <a:t>Faceting</a:t>
            </a:r>
            <a:r>
              <a:rPr lang="es-ES_tradnl" sz="2400" dirty="0" smtClean="0"/>
              <a:t> and </a:t>
            </a:r>
            <a:r>
              <a:rPr lang="es-ES_tradnl" sz="2400" dirty="0" err="1" smtClean="0"/>
              <a:t>complex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queries</a:t>
            </a:r>
            <a:endParaRPr lang="es-ES_tradnl" sz="2400" dirty="0" smtClean="0"/>
          </a:p>
          <a:p>
            <a:pPr marL="19367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None/>
            </a:pPr>
            <a:endParaRPr lang="es-ES_tradnl" dirty="0"/>
          </a:p>
        </p:txBody>
      </p:sp>
      <p:sp>
        <p:nvSpPr>
          <p:cNvPr id="7" name="Down Arrow 6"/>
          <p:cNvSpPr/>
          <p:nvPr/>
        </p:nvSpPr>
        <p:spPr>
          <a:xfrm>
            <a:off x="5904040" y="728084"/>
            <a:ext cx="310896" cy="585796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destacar</a:t>
            </a:r>
            <a:r>
              <a:rPr lang="en-US" dirty="0" smtClean="0"/>
              <a:t> de ElasticSearch?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793037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dirty="0" smtClean="0"/>
              <a:t>Muy </a:t>
            </a:r>
            <a:r>
              <a:rPr lang="es-ES_tradnl" sz="3200" dirty="0"/>
              <a:t>fácil de configurar - </a:t>
            </a:r>
            <a:r>
              <a:rPr lang="es-ES_tradnl" sz="3200" dirty="0" smtClean="0"/>
              <a:t>esfuerzo </a:t>
            </a:r>
            <a:r>
              <a:rPr lang="es-ES_tradnl" sz="3200" dirty="0"/>
              <a:t>mínimo para ponerlo en marcha.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dirty="0" smtClean="0"/>
              <a:t>Orientado </a:t>
            </a:r>
            <a:r>
              <a:rPr lang="es-ES_tradnl" sz="3200" dirty="0"/>
              <a:t>a documentos</a:t>
            </a:r>
          </a:p>
          <a:p>
            <a:pPr marL="197100" lvl="1" indent="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800" dirty="0"/>
              <a:t>	</a:t>
            </a:r>
            <a:r>
              <a:rPr lang="es-ES_tradnl" sz="2600" dirty="0" err="1"/>
              <a:t>Schema-less</a:t>
            </a:r>
            <a:r>
              <a:rPr lang="es-ES_tradnl" sz="2600" dirty="0"/>
              <a:t> - reconoce nuevos campos</a:t>
            </a:r>
          </a:p>
          <a:p>
            <a:pPr marL="0" lvl="1" indent="0" font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3200" dirty="0"/>
              <a:t>ACID </a:t>
            </a:r>
            <a:r>
              <a:rPr lang="es-ES_tradnl" sz="1900" dirty="0"/>
              <a:t>(</a:t>
            </a:r>
            <a:r>
              <a:rPr lang="en-US" sz="1900" dirty="0"/>
              <a:t>Atomicity, Consistency, Isolation, and Durability)</a:t>
            </a:r>
            <a:endParaRPr lang="es-ES_tradnl" sz="1900" dirty="0"/>
          </a:p>
          <a:p>
            <a:pPr marL="197100" lvl="1" indent="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/>
              <a:t>	No soporta transacciones ACID</a:t>
            </a:r>
          </a:p>
          <a:p>
            <a:pPr marL="197100" lvl="1" indent="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/>
              <a:t>	Pero sí consistencia a nivel de documento</a:t>
            </a:r>
          </a:p>
          <a:p>
            <a:pPr marL="197100" lvl="1" indent="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/>
              <a:t>	Gestión de conflictos – utiliza versión de documento</a:t>
            </a:r>
          </a:p>
          <a:p>
            <a:pPr marL="197100" lvl="1" indent="0" font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/>
              <a:t>	Buena práctica – transacción en la </a:t>
            </a:r>
            <a:r>
              <a:rPr lang="es-ES_tradnl" sz="2600" dirty="0" err="1"/>
              <a:t>BdD</a:t>
            </a:r>
            <a:r>
              <a:rPr lang="es-ES_tradnl" sz="2600" dirty="0"/>
              <a:t> e Indexación en 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dirty="0" smtClean="0"/>
              <a:t>Múltiples </a:t>
            </a:r>
            <a:r>
              <a:rPr lang="es-ES_tradnl" sz="3200" dirty="0"/>
              <a:t>APIs de </a:t>
            </a:r>
            <a:r>
              <a:rPr lang="es-ES_tradnl" sz="3200" dirty="0" smtClean="0"/>
              <a:t>acceso</a:t>
            </a:r>
          </a:p>
          <a:p>
            <a:pPr marL="197100" lvl="1" indent="0" font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/>
              <a:t>	</a:t>
            </a:r>
            <a:r>
              <a:rPr lang="es-ES_tradnl" sz="2600" dirty="0" err="1"/>
              <a:t>RESTFul</a:t>
            </a:r>
            <a:r>
              <a:rPr lang="es-ES_tradnl" sz="2600" dirty="0"/>
              <a:t> API, </a:t>
            </a:r>
            <a:r>
              <a:rPr lang="es-ES_tradnl" sz="2600" dirty="0" err="1"/>
              <a:t>Thrift</a:t>
            </a:r>
            <a:r>
              <a:rPr lang="es-ES_tradnl" sz="2600" dirty="0"/>
              <a:t> y Java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_tradnl" sz="3000" dirty="0" err="1"/>
              <a:t>Multi-index</a:t>
            </a:r>
            <a:endParaRPr lang="es-ES_tradnl" sz="3000" dirty="0"/>
          </a:p>
          <a:p>
            <a:pPr marL="19710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/>
              <a:t>	Índices consultados de forma aislada o en grupo (</a:t>
            </a:r>
            <a:r>
              <a:rPr lang="es-ES_tradnl" sz="2600" dirty="0" err="1"/>
              <a:t>cross-index</a:t>
            </a:r>
            <a:r>
              <a:rPr lang="es-ES_tradnl" sz="2600" dirty="0"/>
              <a:t> </a:t>
            </a:r>
            <a:r>
              <a:rPr lang="es-ES_tradnl" sz="2600" dirty="0" err="1"/>
              <a:t>search</a:t>
            </a:r>
            <a:r>
              <a:rPr lang="es-ES_tradnl" sz="2600" dirty="0"/>
              <a:t>)</a:t>
            </a:r>
          </a:p>
          <a:p>
            <a:pPr marL="19710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/>
              <a:t>	</a:t>
            </a:r>
            <a:r>
              <a:rPr lang="es-ES_tradnl" sz="2600" dirty="0" err="1"/>
              <a:t>Routing</a:t>
            </a:r>
            <a:r>
              <a:rPr lang="es-ES_tradnl" sz="2600" dirty="0"/>
              <a:t> + </a:t>
            </a:r>
            <a:r>
              <a:rPr lang="es-ES_tradnl" sz="2600" dirty="0" smtClean="0"/>
              <a:t>Alias</a:t>
            </a:r>
            <a:endParaRPr lang="es-ES_tradnl" sz="2600" dirty="0"/>
          </a:p>
        </p:txBody>
      </p:sp>
    </p:spTree>
    <p:extLst>
      <p:ext uri="{BB962C8B-B14F-4D97-AF65-F5344CB8AC3E}">
        <p14:creationId xmlns:p14="http://schemas.microsoft.com/office/powerpoint/2010/main" val="12545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destacar</a:t>
            </a:r>
            <a:r>
              <a:rPr lang="en-US" dirty="0"/>
              <a:t> de ElasticSearch</a:t>
            </a:r>
            <a:r>
              <a:rPr lang="en-US" dirty="0" smtClean="0"/>
              <a:t>? </a:t>
            </a:r>
            <a:r>
              <a:rPr lang="en-US" sz="2400" dirty="0" smtClean="0"/>
              <a:t>(y II)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sz="3200" dirty="0"/>
              <a:t>Alto rendimiento</a:t>
            </a:r>
          </a:p>
          <a:p>
            <a:pPr marL="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2600" dirty="0"/>
              <a:t>	Indexación y búsqueda en Real-Time</a:t>
            </a:r>
          </a:p>
          <a:p>
            <a:pPr marL="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2600" dirty="0"/>
              <a:t>	</a:t>
            </a:r>
            <a:r>
              <a:rPr lang="es-ES_tradnl" sz="2600" dirty="0" err="1"/>
              <a:t>Bulk</a:t>
            </a:r>
            <a:r>
              <a:rPr lang="es-ES_tradnl" sz="2600" dirty="0"/>
              <a:t> interface para operaciones sobre múltiples documentos</a:t>
            </a:r>
          </a:p>
          <a:p>
            <a:pPr marL="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2600" dirty="0"/>
              <a:t>	</a:t>
            </a:r>
            <a:r>
              <a:rPr lang="es-ES_tradnl" sz="2600" dirty="0" err="1"/>
              <a:t>Caching</a:t>
            </a:r>
            <a:r>
              <a:rPr lang="es-ES_tradnl" sz="2600" dirty="0"/>
              <a:t> con estrategia "</a:t>
            </a:r>
            <a:r>
              <a:rPr lang="es-ES_tradnl" sz="2600" dirty="0" err="1"/>
              <a:t>write</a:t>
            </a:r>
            <a:r>
              <a:rPr lang="es-ES_tradnl" sz="2600" dirty="0"/>
              <a:t> </a:t>
            </a:r>
            <a:r>
              <a:rPr lang="es-ES_tradnl" sz="2600" dirty="0" err="1"/>
              <a:t>behind</a:t>
            </a:r>
            <a:r>
              <a:rPr lang="es-ES_tradnl" sz="2600" dirty="0"/>
              <a:t>"</a:t>
            </a:r>
            <a:endParaRPr lang="en-US" sz="2600" dirty="0"/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_tradnl" sz="3000" dirty="0" smtClean="0"/>
              <a:t>Distribuido </a:t>
            </a:r>
            <a:r>
              <a:rPr lang="es-ES_tradnl" sz="3000" dirty="0"/>
              <a:t>- </a:t>
            </a:r>
            <a:r>
              <a:rPr lang="es-ES_tradnl" sz="3000" dirty="0" smtClean="0"/>
              <a:t>arrancaren </a:t>
            </a:r>
            <a:r>
              <a:rPr lang="es-ES_tradnl" sz="3000" dirty="0"/>
              <a:t>pequeño y escalar </a:t>
            </a:r>
            <a:r>
              <a:rPr lang="es-ES_tradnl" sz="3000" dirty="0" smtClean="0"/>
              <a:t>luego horizontalmente</a:t>
            </a:r>
            <a:endParaRPr lang="es-ES_tradnl" sz="3000" dirty="0"/>
          </a:p>
          <a:p>
            <a:pPr marL="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2600" dirty="0"/>
              <a:t>	</a:t>
            </a:r>
            <a:r>
              <a:rPr lang="es-ES_tradnl" sz="2600" dirty="0" err="1"/>
              <a:t>Automatic</a:t>
            </a:r>
            <a:r>
              <a:rPr lang="es-ES_tradnl" sz="2600" dirty="0"/>
              <a:t> </a:t>
            </a:r>
            <a:r>
              <a:rPr lang="en-US" sz="2600" dirty="0"/>
              <a:t>Node Discovery - </a:t>
            </a:r>
            <a:r>
              <a:rPr lang="es-ES_tradnl" sz="2600" dirty="0"/>
              <a:t>Agregar un nuevo nodo es sencillo</a:t>
            </a:r>
          </a:p>
          <a:p>
            <a:pPr marL="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2600" dirty="0"/>
              <a:t>	Replicación de datos</a:t>
            </a:r>
          </a:p>
          <a:p>
            <a:pPr marL="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2600" dirty="0"/>
              <a:t>	</a:t>
            </a:r>
            <a:r>
              <a:rPr lang="es-ES_tradnl" sz="2600" dirty="0" err="1"/>
              <a:t>Sharding</a:t>
            </a:r>
            <a:endParaRPr lang="es-ES_tradnl" sz="2600" dirty="0"/>
          </a:p>
          <a:p>
            <a:pPr marL="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2600" dirty="0"/>
              <a:t>	Reorganiza automática del </a:t>
            </a:r>
            <a:r>
              <a:rPr lang="es-ES_tradnl" sz="2600" dirty="0" err="1"/>
              <a:t>cluster</a:t>
            </a:r>
            <a:endParaRPr lang="es-ES_tradnl" sz="2600" dirty="0"/>
          </a:p>
          <a:p>
            <a:pPr marL="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2600" dirty="0"/>
              <a:t>	Distribución y balanceo de consultas	</a:t>
            </a:r>
          </a:p>
          <a:p>
            <a:pPr marL="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None/>
            </a:pPr>
            <a:r>
              <a:rPr lang="es-ES_tradnl" sz="3000" dirty="0" err="1"/>
              <a:t>Multi-tenant</a:t>
            </a:r>
            <a:endParaRPr lang="es-ES_tradnl" sz="3000" dirty="0"/>
          </a:p>
          <a:p>
            <a:pPr marL="197100" lvl="1" indent="0" font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-ES_tradnl" sz="2600" dirty="0"/>
              <a:t>	</a:t>
            </a:r>
            <a:r>
              <a:rPr lang="es-ES_tradnl" sz="2600" dirty="0" smtClean="0"/>
              <a:t>Arquitectura </a:t>
            </a:r>
            <a:r>
              <a:rPr lang="es-ES_tradnl" sz="2600" dirty="0" err="1" smtClean="0"/>
              <a:t>Shared</a:t>
            </a:r>
            <a:r>
              <a:rPr lang="es-ES_tradnl" sz="2600" dirty="0" err="1"/>
              <a:t>-</a:t>
            </a:r>
            <a:r>
              <a:rPr lang="es-ES_tradnl" sz="2600" dirty="0" err="1" smtClean="0"/>
              <a:t>Nothing</a:t>
            </a:r>
            <a:endParaRPr lang="es-ES_tradnl" sz="2600" dirty="0"/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_tradnl" sz="3000" dirty="0" smtClean="0"/>
              <a:t>Altamente </a:t>
            </a:r>
            <a:r>
              <a:rPr lang="es-ES_tradnl" sz="3000" dirty="0"/>
              <a:t>disponible - detecta problemas y reorganiza el </a:t>
            </a:r>
            <a:r>
              <a:rPr lang="es-ES_tradnl" sz="3000" dirty="0" err="1" smtClean="0"/>
              <a:t>cluster</a:t>
            </a:r>
            <a:endParaRPr lang="es-ES_tradnl" sz="3000" dirty="0"/>
          </a:p>
        </p:txBody>
      </p:sp>
    </p:spTree>
    <p:extLst>
      <p:ext uri="{BB962C8B-B14F-4D97-AF65-F5344CB8AC3E}">
        <p14:creationId xmlns:p14="http://schemas.microsoft.com/office/powerpoint/2010/main" val="40888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10771</TotalTime>
  <Words>2810</Words>
  <Application>Microsoft Office PowerPoint</Application>
  <PresentationFormat>Widescreen</PresentationFormat>
  <Paragraphs>779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Corbel</vt:lpstr>
      <vt:lpstr>Courier New</vt:lpstr>
      <vt:lpstr>Vrinda</vt:lpstr>
      <vt:lpstr>Wingdings 2</vt:lpstr>
      <vt:lpstr>Marco</vt:lpstr>
      <vt:lpstr>ElasticSearch - Introducción</vt:lpstr>
      <vt:lpstr>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</vt:lpstr>
      <vt:lpstr>PowerPoint Presentation</vt:lpstr>
      <vt:lpstr>PowerPoint Presentation</vt:lpstr>
      <vt:lpstr>PowerPoint Presentation</vt:lpstr>
      <vt:lpstr>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Máster en Business Analytics y Big Data</dc:title>
  <dc:subject/>
  <dc:creator>elena.garcia</dc:creator>
  <cp:keywords/>
  <dc:description/>
  <cp:lastModifiedBy>Luis Polanco</cp:lastModifiedBy>
  <cp:revision>956</cp:revision>
  <cp:lastPrinted>2015-04-27T12:28:45Z</cp:lastPrinted>
  <dcterms:created xsi:type="dcterms:W3CDTF">2014-11-13T11:19:44Z</dcterms:created>
  <dcterms:modified xsi:type="dcterms:W3CDTF">2015-10-29T20:50:38Z</dcterms:modified>
  <cp:category/>
</cp:coreProperties>
</file>