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454" r:id="rId3"/>
    <p:sldId id="457" r:id="rId4"/>
    <p:sldId id="458" r:id="rId5"/>
    <p:sldId id="459" r:id="rId6"/>
    <p:sldId id="460" r:id="rId7"/>
    <p:sldId id="461" r:id="rId8"/>
    <p:sldId id="463" r:id="rId9"/>
    <p:sldId id="462" r:id="rId10"/>
    <p:sldId id="455" r:id="rId11"/>
    <p:sldId id="456" r:id="rId12"/>
  </p:sldIdLst>
  <p:sldSz cx="12192000" cy="6858000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1A37DE-7742-4C0C-800D-405AE63B5CCA}">
          <p14:sldIdLst>
            <p14:sldId id="256"/>
            <p14:sldId id="454"/>
            <p14:sldId id="457"/>
            <p14:sldId id="458"/>
            <p14:sldId id="459"/>
            <p14:sldId id="460"/>
            <p14:sldId id="461"/>
            <p14:sldId id="463"/>
            <p14:sldId id="462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570" y="60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79D29-28AC-4A7C-AEBC-E2993C28AA6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D6116-C3A7-4A7A-AA44-464F5B27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07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2127-83CB-49F2-A87F-36A57D2B182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09079-9D58-4C3D-9CBD-628B3B9F3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9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14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0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6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90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8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07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07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8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84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05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86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>
            <a:normAutofit/>
          </a:bodyPr>
          <a:lstStyle>
            <a:lvl1pPr marL="0" indent="0" algn="r">
              <a:buNone/>
              <a:defRPr sz="4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>
            <a:normAutofit/>
          </a:bodyPr>
          <a:lstStyle>
            <a:lvl1pPr marL="0" indent="0" algn="r">
              <a:buNone/>
              <a:defRPr sz="4400"/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49944" y="876528"/>
            <a:ext cx="11292113" cy="5453289"/>
          </a:xfrm>
        </p:spPr>
        <p:txBody>
          <a:bodyPr anchor="ctr"/>
          <a:lstStyle>
            <a:lvl1pPr marL="0" indent="0" algn="l" defTabSz="914400" rtl="0" eaLnBrk="1" fontAlgn="ctr" latinLnBrk="0" hangingPunct="1">
              <a:buNone/>
              <a:defRPr lang="en-US" sz="24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540000" indent="-342900">
              <a:buClrTx/>
              <a:defRPr lang="en-US" sz="20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1143000" indent="-182880">
              <a:buClrTx/>
              <a:buFont typeface="Vrinda" panose="020B0502040204020203" pitchFamily="34" charset="0"/>
              <a:buChar char="-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fontAlgn="ctr" latinLnBrk="0" hangingPunct="1"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2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71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.co/guide/en/elasticsearch/client/community/current/client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tutorial/helloworld/_search?q=hell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url.haxx.s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hyperlink" Target="https://chrome.google.com/webstore/detail/sense-beta/lhjgkmllcaadmopgmanpapmpjgmfcfig?hl=e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advanced-rest-client/hgmloofddffdnphfgcellkdfbfbjelo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876948"/>
            <a:ext cx="7315200" cy="3255264"/>
          </a:xfrm>
        </p:spPr>
        <p:txBody>
          <a:bodyPr anchor="ctr">
            <a:normAutofit/>
          </a:bodyPr>
          <a:lstStyle/>
          <a:p>
            <a:r>
              <a:rPr lang="es-ES" sz="4800" dirty="0" smtClean="0"/>
              <a:t/>
            </a:r>
            <a:br>
              <a:rPr lang="es-ES" sz="4800" dirty="0" smtClean="0"/>
            </a:br>
            <a:r>
              <a:rPr lang="es-ES" sz="4800" dirty="0" smtClean="0"/>
              <a:t>ElasticSearch</a:t>
            </a:r>
            <a:br>
              <a:rPr lang="es-ES" sz="4800" dirty="0" smtClean="0"/>
            </a:br>
            <a:r>
              <a:rPr lang="en-US" sz="4800" dirty="0" err="1"/>
              <a:t>Arquitectura</a:t>
            </a:r>
            <a:r>
              <a:rPr lang="en-US" sz="4800" dirty="0"/>
              <a:t> de </a:t>
            </a:r>
            <a:r>
              <a:rPr lang="en-US" sz="4800" dirty="0" smtClean="0"/>
              <a:t>APIs</a:t>
            </a:r>
            <a:endParaRPr lang="es-E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5248746"/>
            <a:ext cx="7315200" cy="914400"/>
          </a:xfrm>
        </p:spPr>
        <p:txBody>
          <a:bodyPr/>
          <a:lstStyle/>
          <a:p>
            <a:r>
              <a:rPr lang="es-ES" sz="2400" dirty="0"/>
              <a:t>Motores de </a:t>
            </a:r>
            <a:r>
              <a:rPr lang="es-ES" sz="2400" dirty="0" smtClean="0"/>
              <a:t>Indexación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Edición </a:t>
            </a:r>
            <a:r>
              <a:rPr lang="es-ES" sz="2400" smtClean="0"/>
              <a:t>Executive </a:t>
            </a:r>
            <a:r>
              <a:rPr lang="es-ES" sz="2400" dirty="0"/>
              <a:t>2015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58" y="1714691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Rest</a:t>
            </a:r>
            <a:r>
              <a:rPr lang="es-ES_tradnl" dirty="0" smtClean="0"/>
              <a:t> </a:t>
            </a:r>
            <a:r>
              <a:rPr lang="es-ES_tradnl" dirty="0" err="1" smtClean="0"/>
              <a:t>APIs</a:t>
            </a:r>
            <a:r>
              <a:rPr lang="es-ES_tradnl" dirty="0" smtClean="0"/>
              <a:t> expuestas por ElasticSearch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err="1" smtClean="0"/>
              <a:t>Document</a:t>
            </a:r>
            <a:r>
              <a:rPr lang="es-ES_tradnl" sz="3200" b="1" dirty="0" smtClean="0"/>
              <a:t> API </a:t>
            </a:r>
            <a:r>
              <a:rPr lang="es-ES_tradnl" sz="3200" dirty="0" smtClean="0"/>
              <a:t>– operaciones CRUD sobre documentos</a:t>
            </a:r>
          </a:p>
          <a:p>
            <a:pPr marL="1060200" lvl="3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Single </a:t>
            </a:r>
            <a:r>
              <a:rPr lang="es-ES_tradnl" sz="2800" dirty="0" err="1">
                <a:solidFill>
                  <a:schemeClr val="tx1"/>
                </a:solidFill>
              </a:rPr>
              <a:t>document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 smtClean="0">
                <a:solidFill>
                  <a:schemeClr val="tx1"/>
                </a:solidFill>
              </a:rPr>
              <a:t>APIs</a:t>
            </a:r>
            <a:r>
              <a:rPr lang="es-ES_tradnl" sz="2800" dirty="0" smtClean="0">
                <a:solidFill>
                  <a:schemeClr val="tx1"/>
                </a:solidFill>
              </a:rPr>
              <a:t> -</a:t>
            </a:r>
            <a:r>
              <a:rPr lang="es-ES_tradnl" sz="2800" dirty="0"/>
              <a:t> </a:t>
            </a:r>
            <a:r>
              <a:rPr lang="es-ES_tradnl" sz="2800" dirty="0" smtClean="0"/>
              <a:t>un </a:t>
            </a:r>
            <a:r>
              <a:rPr lang="es-ES_tradnl" sz="2800" dirty="0"/>
              <a:t>único documento </a:t>
            </a:r>
            <a:r>
              <a:rPr lang="es-ES_tradnl" sz="2800" dirty="0" smtClean="0"/>
              <a:t>en un </a:t>
            </a:r>
            <a:r>
              <a:rPr lang="es-ES_tradnl" sz="2800" dirty="0"/>
              <a:t>único post.</a:t>
            </a:r>
            <a:endParaRPr lang="es-ES_tradnl" sz="2800" dirty="0">
              <a:solidFill>
                <a:schemeClr val="tx1"/>
              </a:solidFill>
            </a:endParaRPr>
          </a:p>
          <a:p>
            <a:pPr marL="1974600" lvl="4" indent="-457200" fontAlgn="ctr"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400" dirty="0" err="1">
                <a:solidFill>
                  <a:schemeClr val="tx1"/>
                </a:solidFill>
              </a:rPr>
              <a:t>Index</a:t>
            </a:r>
            <a:r>
              <a:rPr lang="es-ES_tradnl" sz="2400" dirty="0">
                <a:solidFill>
                  <a:schemeClr val="tx1"/>
                </a:solidFill>
              </a:rPr>
              <a:t> API</a:t>
            </a:r>
          </a:p>
          <a:p>
            <a:pPr marL="1974600" lvl="4" indent="-457200" fontAlgn="ctr"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400" dirty="0" err="1">
                <a:solidFill>
                  <a:schemeClr val="tx1"/>
                </a:solidFill>
              </a:rPr>
              <a:t>Get</a:t>
            </a:r>
            <a:r>
              <a:rPr lang="es-ES_tradnl" sz="2400" dirty="0">
                <a:solidFill>
                  <a:schemeClr val="tx1"/>
                </a:solidFill>
              </a:rPr>
              <a:t> API</a:t>
            </a:r>
          </a:p>
          <a:p>
            <a:pPr marL="1974600" lvl="4" indent="-457200" fontAlgn="ctr"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400" dirty="0" err="1">
                <a:solidFill>
                  <a:schemeClr val="tx1"/>
                </a:solidFill>
              </a:rPr>
              <a:t>Delete</a:t>
            </a:r>
            <a:r>
              <a:rPr lang="es-ES_tradnl" sz="2400" dirty="0">
                <a:solidFill>
                  <a:schemeClr val="tx1"/>
                </a:solidFill>
              </a:rPr>
              <a:t> API</a:t>
            </a:r>
          </a:p>
          <a:p>
            <a:pPr marL="1974600" lvl="4" indent="-457200" fontAlgn="ctr"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400" dirty="0" err="1">
                <a:solidFill>
                  <a:schemeClr val="tx1"/>
                </a:solidFill>
              </a:rPr>
              <a:t>Update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smtClean="0">
                <a:solidFill>
                  <a:schemeClr val="tx1"/>
                </a:solidFill>
              </a:rPr>
              <a:t>API</a:t>
            </a:r>
            <a:endParaRPr lang="es-ES_tradnl" sz="2400" dirty="0">
              <a:solidFill>
                <a:schemeClr val="tx1"/>
              </a:solidFill>
            </a:endParaRPr>
          </a:p>
          <a:p>
            <a:pPr marL="1060200" lvl="3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err="1">
                <a:solidFill>
                  <a:schemeClr val="tx1"/>
                </a:solidFill>
              </a:rPr>
              <a:t>Multi-document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 smtClean="0">
                <a:solidFill>
                  <a:schemeClr val="tx1"/>
                </a:solidFill>
              </a:rPr>
              <a:t>APIs</a:t>
            </a:r>
            <a:r>
              <a:rPr lang="es-ES_tradnl" sz="2800" dirty="0" smtClean="0">
                <a:solidFill>
                  <a:schemeClr val="tx1"/>
                </a:solidFill>
              </a:rPr>
              <a:t> - </a:t>
            </a:r>
            <a:r>
              <a:rPr lang="es-ES_tradnl" sz="2800" dirty="0" smtClean="0"/>
              <a:t>múltiples </a:t>
            </a:r>
            <a:r>
              <a:rPr lang="es-ES_tradnl" sz="2800" dirty="0"/>
              <a:t>documentos </a:t>
            </a:r>
            <a:r>
              <a:rPr lang="es-ES_tradnl" sz="2800" dirty="0" smtClean="0"/>
              <a:t>en un </a:t>
            </a:r>
            <a:r>
              <a:rPr lang="es-ES_tradnl" sz="2800" dirty="0"/>
              <a:t>único post.</a:t>
            </a:r>
            <a:endParaRPr lang="es-ES_tradnl" sz="2800" dirty="0">
              <a:solidFill>
                <a:schemeClr val="tx1"/>
              </a:solidFill>
            </a:endParaRPr>
          </a:p>
          <a:p>
            <a:pPr marL="1974600" lvl="4" indent="-457200" fontAlgn="ctr"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400" dirty="0" err="1">
                <a:solidFill>
                  <a:schemeClr val="tx1"/>
                </a:solidFill>
              </a:rPr>
              <a:t>Multi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Get</a:t>
            </a:r>
            <a:r>
              <a:rPr lang="es-ES_tradnl" sz="2400" dirty="0">
                <a:solidFill>
                  <a:schemeClr val="tx1"/>
                </a:solidFill>
              </a:rPr>
              <a:t> API</a:t>
            </a:r>
          </a:p>
          <a:p>
            <a:pPr marL="1974600" lvl="4" indent="-457200" fontAlgn="ctr"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400" dirty="0" err="1">
                <a:solidFill>
                  <a:schemeClr val="tx1"/>
                </a:solidFill>
              </a:rPr>
              <a:t>Bulk</a:t>
            </a:r>
            <a:r>
              <a:rPr lang="es-ES_tradnl" sz="2400" dirty="0">
                <a:solidFill>
                  <a:schemeClr val="tx1"/>
                </a:solidFill>
              </a:rPr>
              <a:t> API</a:t>
            </a:r>
          </a:p>
          <a:p>
            <a:pPr marL="1974600" lvl="4" indent="-457200" fontAlgn="ctr"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400" dirty="0" err="1">
                <a:solidFill>
                  <a:schemeClr val="tx1"/>
                </a:solidFill>
              </a:rPr>
              <a:t>Bulk</a:t>
            </a:r>
            <a:r>
              <a:rPr lang="es-ES_tradnl" sz="2400" dirty="0">
                <a:solidFill>
                  <a:schemeClr val="tx1"/>
                </a:solidFill>
              </a:rPr>
              <a:t> UDP API</a:t>
            </a:r>
          </a:p>
          <a:p>
            <a:pPr marL="1974600" lvl="4" indent="-457200" fontAlgn="ctr"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400" dirty="0" err="1">
                <a:solidFill>
                  <a:schemeClr val="tx1"/>
                </a:solidFill>
              </a:rPr>
              <a:t>Delete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By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Query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smtClean="0">
                <a:solidFill>
                  <a:schemeClr val="tx1"/>
                </a:solidFill>
              </a:rPr>
              <a:t>API</a:t>
            </a:r>
            <a:endParaRPr lang="es-ES_tradn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2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Rest</a:t>
            </a:r>
            <a:r>
              <a:rPr lang="es-ES_tradnl" dirty="0" smtClean="0"/>
              <a:t> </a:t>
            </a:r>
            <a:r>
              <a:rPr lang="es-ES_tradnl" dirty="0" err="1" smtClean="0"/>
              <a:t>APIs</a:t>
            </a:r>
            <a:r>
              <a:rPr lang="es-ES_tradnl" dirty="0" smtClean="0"/>
              <a:t> expuestas por ElasticSearch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err="1" smtClean="0"/>
              <a:t>Index</a:t>
            </a:r>
            <a:r>
              <a:rPr lang="es-ES_tradnl" sz="3200" b="1" dirty="0" smtClean="0"/>
              <a:t> API </a:t>
            </a:r>
            <a:r>
              <a:rPr lang="es-ES_tradnl" sz="3200" dirty="0" smtClean="0"/>
              <a:t>– operaciones de gestión de índices</a:t>
            </a:r>
            <a:endParaRPr lang="es-ES_tradnl" sz="3200" dirty="0"/>
          </a:p>
          <a:p>
            <a:pPr marL="1060200" lvl="3" indent="0" fontAlgn="ctr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3000" dirty="0" err="1">
                <a:solidFill>
                  <a:schemeClr val="tx1"/>
                </a:solidFill>
              </a:rPr>
              <a:t>Index</a:t>
            </a:r>
            <a:r>
              <a:rPr lang="es-ES_tradnl" sz="3000" dirty="0">
                <a:solidFill>
                  <a:schemeClr val="tx1"/>
                </a:solidFill>
              </a:rPr>
              <a:t> </a:t>
            </a:r>
            <a:r>
              <a:rPr lang="es-ES_tradnl" sz="3000" dirty="0" err="1">
                <a:solidFill>
                  <a:schemeClr val="tx1"/>
                </a:solidFill>
              </a:rPr>
              <a:t>management</a:t>
            </a:r>
            <a:r>
              <a:rPr lang="es-ES_tradnl" sz="3000" dirty="0">
                <a:solidFill>
                  <a:schemeClr val="tx1"/>
                </a:solidFill>
              </a:rPr>
              <a:t> (</a:t>
            </a:r>
            <a:r>
              <a:rPr lang="es-ES_tradnl" sz="3000" dirty="0" err="1">
                <a:solidFill>
                  <a:schemeClr val="tx1"/>
                </a:solidFill>
              </a:rPr>
              <a:t>Create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Delete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Get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Exists</a:t>
            </a:r>
            <a:r>
              <a:rPr lang="es-ES_tradnl" sz="3000" dirty="0">
                <a:solidFill>
                  <a:schemeClr val="tx1"/>
                </a:solidFill>
              </a:rPr>
              <a:t>, Open/</a:t>
            </a:r>
            <a:r>
              <a:rPr lang="es-ES_tradnl" sz="3000" dirty="0" err="1">
                <a:solidFill>
                  <a:schemeClr val="tx1"/>
                </a:solidFill>
              </a:rPr>
              <a:t>Close</a:t>
            </a:r>
            <a:r>
              <a:rPr lang="es-ES_tradnl" sz="3000" dirty="0">
                <a:solidFill>
                  <a:schemeClr val="tx1"/>
                </a:solidFill>
              </a:rPr>
              <a:t>)</a:t>
            </a:r>
          </a:p>
          <a:p>
            <a:pPr marL="1060200" lvl="3" indent="0" fontAlgn="ctr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3000" dirty="0" err="1">
                <a:solidFill>
                  <a:schemeClr val="tx1"/>
                </a:solidFill>
              </a:rPr>
              <a:t>Mapping</a:t>
            </a:r>
            <a:r>
              <a:rPr lang="es-ES_tradnl" sz="3000" dirty="0">
                <a:solidFill>
                  <a:schemeClr val="tx1"/>
                </a:solidFill>
              </a:rPr>
              <a:t> </a:t>
            </a:r>
            <a:r>
              <a:rPr lang="es-ES_tradnl" sz="3000" dirty="0" err="1">
                <a:solidFill>
                  <a:schemeClr val="tx1"/>
                </a:solidFill>
              </a:rPr>
              <a:t>management</a:t>
            </a:r>
            <a:r>
              <a:rPr lang="es-ES_tradnl" sz="3000" dirty="0">
                <a:solidFill>
                  <a:schemeClr val="tx1"/>
                </a:solidFill>
              </a:rPr>
              <a:t> (</a:t>
            </a:r>
            <a:r>
              <a:rPr lang="es-ES_tradnl" sz="3000" dirty="0" err="1">
                <a:solidFill>
                  <a:schemeClr val="tx1"/>
                </a:solidFill>
              </a:rPr>
              <a:t>Put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Get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Get</a:t>
            </a:r>
            <a:r>
              <a:rPr lang="es-ES_tradnl" sz="3000" dirty="0">
                <a:solidFill>
                  <a:schemeClr val="tx1"/>
                </a:solidFill>
              </a:rPr>
              <a:t> Field, </a:t>
            </a:r>
            <a:r>
              <a:rPr lang="es-ES_tradnl" sz="3000" dirty="0" err="1">
                <a:solidFill>
                  <a:schemeClr val="tx1"/>
                </a:solidFill>
              </a:rPr>
              <a:t>Delete</a:t>
            </a:r>
            <a:r>
              <a:rPr lang="es-ES_tradnl" sz="3000" dirty="0">
                <a:solidFill>
                  <a:schemeClr val="tx1"/>
                </a:solidFill>
              </a:rPr>
              <a:t> </a:t>
            </a:r>
            <a:r>
              <a:rPr lang="es-ES_tradnl" sz="3000" dirty="0" err="1">
                <a:solidFill>
                  <a:schemeClr val="tx1"/>
                </a:solidFill>
              </a:rPr>
              <a:t>Mapping</a:t>
            </a:r>
            <a:r>
              <a:rPr lang="es-ES_tradnl" sz="3000" dirty="0">
                <a:solidFill>
                  <a:schemeClr val="tx1"/>
                </a:solidFill>
              </a:rPr>
              <a:t>)</a:t>
            </a:r>
          </a:p>
          <a:p>
            <a:pPr marL="1060200" lvl="3" indent="0" fontAlgn="ctr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3000" dirty="0">
                <a:solidFill>
                  <a:schemeClr val="tx1"/>
                </a:solidFill>
              </a:rPr>
              <a:t>Alias </a:t>
            </a:r>
            <a:r>
              <a:rPr lang="es-ES_tradnl" sz="3000" dirty="0" err="1">
                <a:solidFill>
                  <a:schemeClr val="tx1"/>
                </a:solidFill>
              </a:rPr>
              <a:t>management</a:t>
            </a:r>
            <a:r>
              <a:rPr lang="es-ES_tradnl" sz="3000" dirty="0">
                <a:solidFill>
                  <a:schemeClr val="tx1"/>
                </a:solidFill>
              </a:rPr>
              <a:t> (</a:t>
            </a:r>
            <a:r>
              <a:rPr lang="es-ES_tradnl" sz="3000" dirty="0" err="1">
                <a:solidFill>
                  <a:schemeClr val="tx1"/>
                </a:solidFill>
              </a:rPr>
              <a:t>Index</a:t>
            </a:r>
            <a:r>
              <a:rPr lang="es-ES_tradnl" sz="3000" dirty="0">
                <a:solidFill>
                  <a:schemeClr val="tx1"/>
                </a:solidFill>
              </a:rPr>
              <a:t> Aliases)</a:t>
            </a:r>
          </a:p>
          <a:p>
            <a:pPr marL="1060200" lvl="3" indent="0" fontAlgn="ctr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3000" dirty="0" err="1">
                <a:solidFill>
                  <a:schemeClr val="tx1"/>
                </a:solidFill>
              </a:rPr>
              <a:t>Index</a:t>
            </a:r>
            <a:r>
              <a:rPr lang="es-ES_tradnl" sz="3000" dirty="0">
                <a:solidFill>
                  <a:schemeClr val="tx1"/>
                </a:solidFill>
              </a:rPr>
              <a:t> </a:t>
            </a:r>
            <a:r>
              <a:rPr lang="es-ES_tradnl" sz="3000" dirty="0" err="1">
                <a:solidFill>
                  <a:schemeClr val="tx1"/>
                </a:solidFill>
              </a:rPr>
              <a:t>settings</a:t>
            </a:r>
            <a:r>
              <a:rPr lang="es-ES_tradnl" sz="3000" dirty="0">
                <a:solidFill>
                  <a:schemeClr val="tx1"/>
                </a:solidFill>
              </a:rPr>
              <a:t> (</a:t>
            </a:r>
            <a:r>
              <a:rPr lang="es-ES_tradnl" sz="3000" dirty="0" err="1">
                <a:solidFill>
                  <a:schemeClr val="tx1"/>
                </a:solidFill>
              </a:rPr>
              <a:t>Update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Get</a:t>
            </a:r>
            <a:r>
              <a:rPr lang="es-ES_tradnl" sz="3000" dirty="0">
                <a:solidFill>
                  <a:schemeClr val="tx1"/>
                </a:solidFill>
              </a:rPr>
              <a:t> </a:t>
            </a:r>
            <a:r>
              <a:rPr lang="es-ES_tradnl" sz="3000" dirty="0" err="1">
                <a:solidFill>
                  <a:schemeClr val="tx1"/>
                </a:solidFill>
              </a:rPr>
              <a:t>Settings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Analyze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Index</a:t>
            </a:r>
            <a:r>
              <a:rPr lang="es-ES_tradnl" sz="3000" dirty="0">
                <a:solidFill>
                  <a:schemeClr val="tx1"/>
                </a:solidFill>
              </a:rPr>
              <a:t> </a:t>
            </a:r>
            <a:r>
              <a:rPr lang="es-ES_tradnl" sz="3000" dirty="0" err="1">
                <a:solidFill>
                  <a:schemeClr val="tx1"/>
                </a:solidFill>
              </a:rPr>
              <a:t>Templates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Warmers</a:t>
            </a:r>
            <a:r>
              <a:rPr lang="es-ES_tradnl" sz="3000" dirty="0">
                <a:solidFill>
                  <a:schemeClr val="tx1"/>
                </a:solidFill>
              </a:rPr>
              <a:t>)</a:t>
            </a:r>
          </a:p>
          <a:p>
            <a:pPr marL="1060200" lvl="3" indent="0" fontAlgn="ctr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3000" dirty="0">
                <a:solidFill>
                  <a:schemeClr val="tx1"/>
                </a:solidFill>
              </a:rPr>
              <a:t>Replica </a:t>
            </a:r>
            <a:r>
              <a:rPr lang="es-ES_tradnl" sz="3000" dirty="0" err="1">
                <a:solidFill>
                  <a:schemeClr val="tx1"/>
                </a:solidFill>
              </a:rPr>
              <a:t>configuration</a:t>
            </a:r>
            <a:endParaRPr lang="es-ES_tradnl" sz="3000" dirty="0">
              <a:solidFill>
                <a:schemeClr val="tx1"/>
              </a:solidFill>
            </a:endParaRPr>
          </a:p>
          <a:p>
            <a:pPr marL="1060200" lvl="3" indent="0" fontAlgn="ctr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3000" dirty="0" err="1">
                <a:solidFill>
                  <a:schemeClr val="tx1"/>
                </a:solidFill>
              </a:rPr>
              <a:t>Monitoring</a:t>
            </a:r>
            <a:r>
              <a:rPr lang="es-ES_tradnl" sz="3000" dirty="0">
                <a:solidFill>
                  <a:schemeClr val="tx1"/>
                </a:solidFill>
              </a:rPr>
              <a:t> (Status, </a:t>
            </a:r>
            <a:r>
              <a:rPr lang="es-ES_tradnl" sz="3000" dirty="0" err="1">
                <a:solidFill>
                  <a:schemeClr val="tx1"/>
                </a:solidFill>
              </a:rPr>
              <a:t>Indices</a:t>
            </a:r>
            <a:r>
              <a:rPr lang="es-ES_tradnl" sz="3000" dirty="0">
                <a:solidFill>
                  <a:schemeClr val="tx1"/>
                </a:solidFill>
              </a:rPr>
              <a:t> </a:t>
            </a:r>
            <a:r>
              <a:rPr lang="es-ES_tradnl" sz="3000" dirty="0" err="1">
                <a:solidFill>
                  <a:schemeClr val="tx1"/>
                </a:solidFill>
              </a:rPr>
              <a:t>Stats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Indices</a:t>
            </a:r>
            <a:r>
              <a:rPr lang="es-ES_tradnl" sz="3000" dirty="0">
                <a:solidFill>
                  <a:schemeClr val="tx1"/>
                </a:solidFill>
              </a:rPr>
              <a:t> </a:t>
            </a:r>
            <a:r>
              <a:rPr lang="es-ES_tradnl" sz="3000" dirty="0" err="1">
                <a:solidFill>
                  <a:schemeClr val="tx1"/>
                </a:solidFill>
              </a:rPr>
              <a:t>Segments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Indices</a:t>
            </a:r>
            <a:r>
              <a:rPr lang="es-ES_tradnl" sz="3000" dirty="0">
                <a:solidFill>
                  <a:schemeClr val="tx1"/>
                </a:solidFill>
              </a:rPr>
              <a:t> </a:t>
            </a:r>
            <a:r>
              <a:rPr lang="es-ES_tradnl" sz="3000" dirty="0" err="1">
                <a:solidFill>
                  <a:schemeClr val="tx1"/>
                </a:solidFill>
              </a:rPr>
              <a:t>Recovery</a:t>
            </a:r>
            <a:endParaRPr lang="es-ES_tradnl" sz="3000" dirty="0">
              <a:solidFill>
                <a:schemeClr val="tx1"/>
              </a:solidFill>
            </a:endParaRPr>
          </a:p>
          <a:p>
            <a:pPr marL="1060200" lvl="3" indent="0" fontAlgn="ctr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3000" dirty="0">
                <a:solidFill>
                  <a:schemeClr val="tx1"/>
                </a:solidFill>
              </a:rPr>
              <a:t>Status </a:t>
            </a:r>
            <a:r>
              <a:rPr lang="es-ES_tradnl" sz="3000" dirty="0" err="1">
                <a:solidFill>
                  <a:schemeClr val="tx1"/>
                </a:solidFill>
              </a:rPr>
              <a:t>management</a:t>
            </a:r>
            <a:r>
              <a:rPr lang="es-ES_tradnl" sz="3000" dirty="0">
                <a:solidFill>
                  <a:schemeClr val="tx1"/>
                </a:solidFill>
              </a:rPr>
              <a:t> (Clear Cache, </a:t>
            </a:r>
            <a:r>
              <a:rPr lang="es-ES_tradnl" sz="3000" dirty="0" err="1">
                <a:solidFill>
                  <a:schemeClr val="tx1"/>
                </a:solidFill>
              </a:rPr>
              <a:t>Refresh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Flush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Optimize</a:t>
            </a:r>
            <a:r>
              <a:rPr lang="es-ES_tradnl" sz="3000" dirty="0">
                <a:solidFill>
                  <a:schemeClr val="tx1"/>
                </a:solidFill>
              </a:rPr>
              <a:t>, </a:t>
            </a:r>
            <a:r>
              <a:rPr lang="es-ES_tradnl" sz="3000" dirty="0" err="1">
                <a:solidFill>
                  <a:schemeClr val="tx1"/>
                </a:solidFill>
              </a:rPr>
              <a:t>Upgrade</a:t>
            </a:r>
            <a:r>
              <a:rPr lang="es-ES_tradnl" sz="3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err="1"/>
              <a:t>Search</a:t>
            </a:r>
            <a:r>
              <a:rPr lang="es-ES_tradnl" sz="3200" b="1" dirty="0"/>
              <a:t> API </a:t>
            </a:r>
            <a:r>
              <a:rPr lang="es-ES_tradnl" sz="3200" dirty="0"/>
              <a:t>– operaciones de búsqueda sobre </a:t>
            </a:r>
            <a:r>
              <a:rPr lang="es-ES_tradnl" sz="3200" dirty="0" smtClean="0"/>
              <a:t>documentos</a:t>
            </a:r>
            <a:endParaRPr lang="es-ES_tradnl" sz="32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err="1" smtClean="0"/>
              <a:t>Cluster</a:t>
            </a:r>
            <a:r>
              <a:rPr lang="es-ES_tradnl" sz="3200" b="1" dirty="0" smtClean="0"/>
              <a:t> API </a:t>
            </a:r>
            <a:r>
              <a:rPr lang="es-ES_tradnl" sz="3200" dirty="0" smtClean="0"/>
              <a:t>– operaciones de gestión del </a:t>
            </a:r>
            <a:r>
              <a:rPr lang="es-ES_tradnl" sz="3200" dirty="0" err="1" smtClean="0"/>
              <a:t>cluster</a:t>
            </a:r>
            <a:r>
              <a:rPr lang="es-ES_tradnl" sz="3200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err="1"/>
              <a:t>Cat</a:t>
            </a:r>
            <a:r>
              <a:rPr lang="es-ES_tradnl" sz="3200" b="1" dirty="0"/>
              <a:t> API </a:t>
            </a:r>
            <a:r>
              <a:rPr lang="es-ES_tradnl" sz="3200" dirty="0"/>
              <a:t>– permite obtener respuestas en modo tabulado</a:t>
            </a:r>
            <a:r>
              <a:rPr lang="es-ES_tradnl" sz="3200" dirty="0" smtClean="0"/>
              <a:t>.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25249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¿Cómo podemos interactuar con 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dirty="0" smtClean="0"/>
              <a:t>ES expone su funcionalidad a través de </a:t>
            </a:r>
            <a:r>
              <a:rPr lang="es-ES_tradnl" sz="3200" dirty="0" err="1" smtClean="0"/>
              <a:t>APIs</a:t>
            </a:r>
            <a:r>
              <a:rPr lang="es-ES_tradnl" sz="3200" dirty="0" smtClean="0"/>
              <a:t> REST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dirty="0" smtClean="0"/>
              <a:t>Las </a:t>
            </a:r>
            <a:r>
              <a:rPr lang="es-ES_tradnl" sz="3200" dirty="0" err="1" smtClean="0"/>
              <a:t>APIs</a:t>
            </a:r>
            <a:r>
              <a:rPr lang="es-ES_tradnl" sz="3200" dirty="0" smtClean="0"/>
              <a:t> REST se plantean usando JSON sobre HTTP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dirty="0" smtClean="0"/>
              <a:t>Dependiendo del API consultada, podrán usarse los verbos</a:t>
            </a:r>
          </a:p>
          <a:p>
            <a:pPr marL="1060200" lvl="3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>
                <a:solidFill>
                  <a:schemeClr val="tx1"/>
                </a:solidFill>
              </a:rPr>
              <a:t>GET, PUT, POST, DELETE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dirty="0" smtClean="0"/>
              <a:t>Herramientas HTTP/</a:t>
            </a:r>
            <a:r>
              <a:rPr lang="es-ES_tradnl" sz="3200" dirty="0" err="1" smtClean="0"/>
              <a:t>Rest</a:t>
            </a:r>
            <a:r>
              <a:rPr lang="es-ES_tradnl" sz="3200" dirty="0" smtClean="0"/>
              <a:t> que hay que tener a mano</a:t>
            </a:r>
          </a:p>
          <a:p>
            <a:pPr marL="1060200" lvl="3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 err="1" smtClean="0">
                <a:solidFill>
                  <a:schemeClr val="tx1"/>
                </a:solidFill>
              </a:rPr>
              <a:t>Sense</a:t>
            </a:r>
            <a:endParaRPr lang="es-ES_tradnl" sz="2600" dirty="0" smtClean="0">
              <a:solidFill>
                <a:schemeClr val="tx1"/>
              </a:solidFill>
            </a:endParaRPr>
          </a:p>
          <a:p>
            <a:pPr marL="1060200" lvl="3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 err="1" smtClean="0">
                <a:solidFill>
                  <a:schemeClr val="tx1"/>
                </a:solidFill>
              </a:rPr>
              <a:t>cURL</a:t>
            </a:r>
            <a:endParaRPr lang="es-ES_tradnl" sz="2600" dirty="0" smtClean="0">
              <a:solidFill>
                <a:schemeClr val="tx1"/>
              </a:solidFill>
            </a:endParaRPr>
          </a:p>
          <a:p>
            <a:pPr marL="0" lvl="3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3200" dirty="0">
                <a:solidFill>
                  <a:srgbClr val="000000"/>
                </a:solidFill>
                <a:latin typeface="+mj-lt"/>
              </a:rPr>
              <a:t>Opciones comunes a toda API </a:t>
            </a:r>
            <a:r>
              <a:rPr lang="es-ES_tradnl" sz="3200" dirty="0" err="1">
                <a:solidFill>
                  <a:srgbClr val="000000"/>
                </a:solidFill>
                <a:latin typeface="+mj-lt"/>
              </a:rPr>
              <a:t>Rest</a:t>
            </a:r>
            <a:r>
              <a:rPr lang="es-ES_tradnl" sz="32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s-ES_tradnl" sz="3200" dirty="0" smtClean="0">
                <a:solidFill>
                  <a:srgbClr val="000000"/>
                </a:solidFill>
                <a:latin typeface="+mj-lt"/>
              </a:rPr>
              <a:t>ES</a:t>
            </a:r>
          </a:p>
          <a:p>
            <a:pPr marL="1060200" lvl="3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 smtClean="0">
                <a:solidFill>
                  <a:schemeClr val="tx1"/>
                </a:solidFill>
              </a:rPr>
              <a:t>?</a:t>
            </a:r>
            <a:r>
              <a:rPr lang="es-ES_tradnl" sz="2600" dirty="0" err="1" smtClean="0">
                <a:solidFill>
                  <a:schemeClr val="tx1"/>
                </a:solidFill>
              </a:rPr>
              <a:t>pretty</a:t>
            </a:r>
            <a:r>
              <a:rPr lang="es-ES_tradnl" sz="2600" dirty="0" smtClean="0">
                <a:solidFill>
                  <a:schemeClr val="tx1"/>
                </a:solidFill>
              </a:rPr>
              <a:t>=true</a:t>
            </a:r>
            <a:endParaRPr lang="es-ES_tradnl" sz="2600" dirty="0">
              <a:solidFill>
                <a:schemeClr val="tx1"/>
              </a:solidFill>
            </a:endParaRPr>
          </a:p>
          <a:p>
            <a:pPr marL="1060200" lvl="3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 smtClean="0">
                <a:solidFill>
                  <a:schemeClr val="tx1"/>
                </a:solidFill>
              </a:rPr>
              <a:t>?</a:t>
            </a:r>
            <a:r>
              <a:rPr lang="es-ES_tradnl" sz="2600" dirty="0" err="1">
                <a:solidFill>
                  <a:schemeClr val="tx1"/>
                </a:solidFill>
              </a:rPr>
              <a:t>format</a:t>
            </a:r>
            <a:r>
              <a:rPr lang="es-ES_tradnl" sz="2600" dirty="0">
                <a:solidFill>
                  <a:schemeClr val="tx1"/>
                </a:solidFill>
              </a:rPr>
              <a:t>=</a:t>
            </a:r>
            <a:r>
              <a:rPr lang="es-ES_tradnl" sz="2600" dirty="0" err="1">
                <a:solidFill>
                  <a:schemeClr val="tx1"/>
                </a:solidFill>
              </a:rPr>
              <a:t>yam</a:t>
            </a:r>
            <a:endParaRPr lang="es-ES_tradnl" sz="2600" dirty="0">
              <a:solidFill>
                <a:schemeClr val="tx1"/>
              </a:solidFill>
            </a:endParaRPr>
          </a:p>
          <a:p>
            <a:pPr marL="1060200" lvl="3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 smtClean="0">
                <a:solidFill>
                  <a:schemeClr val="tx1"/>
                </a:solidFill>
              </a:rPr>
              <a:t>?human=true</a:t>
            </a:r>
          </a:p>
          <a:p>
            <a:pPr marL="1060200" lvl="3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 smtClean="0">
                <a:solidFill>
                  <a:schemeClr val="tx1"/>
                </a:solidFill>
              </a:rPr>
              <a:t>?</a:t>
            </a:r>
            <a:r>
              <a:rPr lang="es-ES_tradnl" sz="2600" dirty="0" err="1" smtClean="0">
                <a:solidFill>
                  <a:schemeClr val="tx1"/>
                </a:solidFill>
              </a:rPr>
              <a:t>flat_settings</a:t>
            </a:r>
            <a:r>
              <a:rPr lang="es-ES_tradnl" sz="2600" dirty="0" smtClean="0">
                <a:solidFill>
                  <a:schemeClr val="tx1"/>
                </a:solidFill>
              </a:rPr>
              <a:t>=true</a:t>
            </a:r>
            <a:endParaRPr lang="es-ES_tradnl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7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¿Cómo podemos interactuar con ES? (y II)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Interfaces binarias</a:t>
            </a:r>
          </a:p>
          <a:p>
            <a:pPr marL="800100" lvl="2" indent="0">
              <a:buNone/>
            </a:pPr>
            <a:r>
              <a:rPr lang="es-ES_tradnl" sz="3200" dirty="0">
                <a:solidFill>
                  <a:schemeClr val="tx1"/>
                </a:solidFill>
              </a:rPr>
              <a:t>Drivers </a:t>
            </a:r>
            <a:r>
              <a:rPr lang="es-ES_tradnl" sz="3200" dirty="0" smtClean="0">
                <a:solidFill>
                  <a:schemeClr val="tx1"/>
                </a:solidFill>
              </a:rPr>
              <a:t> - Java, </a:t>
            </a:r>
            <a:r>
              <a:rPr lang="es-ES_tradnl" sz="3200" dirty="0">
                <a:solidFill>
                  <a:schemeClr val="tx1"/>
                </a:solidFill>
              </a:rPr>
              <a:t>C#, Python </a:t>
            </a:r>
            <a:r>
              <a:rPr lang="es-ES_tradnl" sz="3200" dirty="0" smtClean="0">
                <a:solidFill>
                  <a:schemeClr val="tx1"/>
                </a:solidFill>
              </a:rPr>
              <a:t>(</a:t>
            </a:r>
            <a:r>
              <a:rPr lang="es-ES_tradnl" sz="3200" dirty="0">
                <a:solidFill>
                  <a:schemeClr val="tx1"/>
                </a:solidFill>
                <a:hlinkClick r:id="rId3"/>
              </a:rPr>
              <a:t>aquí</a:t>
            </a:r>
            <a:r>
              <a:rPr lang="es-ES_tradnl" sz="3200" dirty="0">
                <a:solidFill>
                  <a:schemeClr val="tx1"/>
                </a:solidFill>
              </a:rPr>
              <a:t>). </a:t>
            </a:r>
            <a:endParaRPr lang="es-ES_tradnl" sz="3200" dirty="0" smtClean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s-ES_tradnl" sz="3200" dirty="0" smtClean="0">
                <a:solidFill>
                  <a:schemeClr val="tx1"/>
                </a:solidFill>
              </a:rPr>
              <a:t>Permiten </a:t>
            </a:r>
            <a:r>
              <a:rPr lang="es-ES_tradnl" sz="3200" dirty="0">
                <a:solidFill>
                  <a:schemeClr val="tx1"/>
                </a:solidFill>
              </a:rPr>
              <a:t>enmascarar el API de ES en objetos </a:t>
            </a:r>
            <a:r>
              <a:rPr lang="es-ES_tradnl" sz="3200" dirty="0" smtClean="0">
                <a:solidFill>
                  <a:schemeClr val="tx1"/>
                </a:solidFill>
              </a:rPr>
              <a:t>y </a:t>
            </a:r>
            <a:r>
              <a:rPr lang="es-ES_tradnl" sz="3200" dirty="0" err="1">
                <a:solidFill>
                  <a:schemeClr val="tx1"/>
                </a:solidFill>
              </a:rPr>
              <a:t>frameworks</a:t>
            </a:r>
            <a:r>
              <a:rPr lang="es-ES_tradnl" sz="3200" dirty="0">
                <a:solidFill>
                  <a:schemeClr val="tx1"/>
                </a:solidFill>
              </a:rPr>
              <a:t> </a:t>
            </a:r>
            <a:endParaRPr lang="es-ES_tradnl" sz="3200" dirty="0" smtClean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s-ES_tradnl" sz="3200" dirty="0" smtClean="0">
                <a:solidFill>
                  <a:schemeClr val="tx1"/>
                </a:solidFill>
              </a:rPr>
              <a:t>Oculta la complejidad </a:t>
            </a:r>
            <a:r>
              <a:rPr lang="es-ES_tradnl" sz="3200" dirty="0">
                <a:solidFill>
                  <a:schemeClr val="tx1"/>
                </a:solidFill>
              </a:rPr>
              <a:t>de ES a gente profana a su </a:t>
            </a:r>
            <a:r>
              <a:rPr lang="es-ES_tradnl" sz="3200" dirty="0" smtClean="0">
                <a:solidFill>
                  <a:schemeClr val="tx1"/>
                </a:solidFill>
              </a:rPr>
              <a:t>interfaz</a:t>
            </a:r>
          </a:p>
          <a:p>
            <a:pPr marL="800100" lvl="2" indent="0">
              <a:buNone/>
            </a:pPr>
            <a:r>
              <a:rPr lang="es-ES_tradnl" sz="3200" dirty="0" smtClean="0">
                <a:solidFill>
                  <a:schemeClr val="tx1"/>
                </a:solidFill>
              </a:rPr>
              <a:t>Spring </a:t>
            </a:r>
            <a:r>
              <a:rPr lang="es-ES_tradnl" sz="3200" dirty="0">
                <a:solidFill>
                  <a:schemeClr val="tx1"/>
                </a:solidFill>
              </a:rPr>
              <a:t>en Java o ADO.Net facilitan </a:t>
            </a:r>
            <a:r>
              <a:rPr lang="es-ES_tradnl" sz="3200" dirty="0" smtClean="0">
                <a:solidFill>
                  <a:schemeClr val="tx1"/>
                </a:solidFill>
              </a:rPr>
              <a:t>interacción </a:t>
            </a:r>
            <a:r>
              <a:rPr lang="es-ES_tradnl" sz="3200" dirty="0">
                <a:solidFill>
                  <a:schemeClr val="tx1"/>
                </a:solidFill>
              </a:rPr>
              <a:t>con el </a:t>
            </a:r>
            <a:r>
              <a:rPr lang="es-ES_tradnl" sz="3200" dirty="0" smtClean="0">
                <a:solidFill>
                  <a:schemeClr val="tx1"/>
                </a:solidFill>
              </a:rPr>
              <a:t>motor.</a:t>
            </a:r>
            <a:endParaRPr lang="es-ES_tradnl" sz="32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s-ES_tradnl" sz="3200" dirty="0" smtClean="0"/>
          </a:p>
        </p:txBody>
      </p:sp>
    </p:spTree>
    <p:extLst>
      <p:ext uri="{BB962C8B-B14F-4D97-AF65-F5344CB8AC3E}">
        <p14:creationId xmlns:p14="http://schemas.microsoft.com/office/powerpoint/2010/main" val="182968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5400" dirty="0"/>
              <a:t>Tipos de llamadas </a:t>
            </a:r>
            <a:r>
              <a:rPr lang="es-ES_tradnl" sz="5400" dirty="0" smtClean="0"/>
              <a:t>REST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11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/>
              <a:t>Llamadas básicas </a:t>
            </a:r>
            <a:r>
              <a:rPr lang="es-ES_tradnl" dirty="0" smtClean="0"/>
              <a:t>– GET/DELETE  </a:t>
            </a:r>
            <a:r>
              <a:rPr lang="es-ES_tradnl" dirty="0"/>
              <a:t>+ URL + </a:t>
            </a:r>
            <a:r>
              <a:rPr lang="es-ES_tradnl" dirty="0" err="1" smtClean="0"/>
              <a:t>Query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s-ES_tradnl" sz="3600" dirty="0" smtClean="0"/>
              <a:t>URL </a:t>
            </a:r>
            <a:r>
              <a:rPr lang="es-ES_tradnl" sz="3600" dirty="0"/>
              <a:t>para hacer consultas </a:t>
            </a:r>
            <a:r>
              <a:rPr lang="es-ES_tradnl" sz="3600" dirty="0" smtClean="0"/>
              <a:t>básicas.</a:t>
            </a:r>
          </a:p>
          <a:p>
            <a:pPr marL="900113" lvl="1" indent="0">
              <a:buNone/>
            </a:pPr>
            <a:r>
              <a:rPr lang="es-ES_tradnl" sz="2800" dirty="0">
                <a:hlinkClick r:id="rId3"/>
              </a:rPr>
              <a:t>http://localhost:9200/tutorial/helloworld/_search?q=hello</a:t>
            </a:r>
            <a:endParaRPr lang="es-ES_tradnl" sz="2800" dirty="0"/>
          </a:p>
          <a:p>
            <a:pPr marL="0" lvl="1" indent="0">
              <a:buNone/>
            </a:pPr>
            <a:r>
              <a:rPr lang="es-ES_tradnl" sz="3600" dirty="0" smtClean="0"/>
              <a:t>Funcionan desde cualquier </a:t>
            </a:r>
            <a:r>
              <a:rPr lang="es-ES_tradnl" sz="3600" dirty="0"/>
              <a:t>browser </a:t>
            </a:r>
          </a:p>
          <a:p>
            <a:pPr marL="0" lvl="1" indent="0">
              <a:buNone/>
            </a:pPr>
            <a:r>
              <a:rPr lang="es-ES_tradnl" sz="3600" dirty="0" smtClean="0"/>
              <a:t>El </a:t>
            </a:r>
            <a:r>
              <a:rPr lang="es-ES_tradnl" sz="3600" dirty="0"/>
              <a:t>parámetro q(uery) </a:t>
            </a:r>
            <a:r>
              <a:rPr lang="es-ES_tradnl" sz="3600" dirty="0" smtClean="0"/>
              <a:t>soporta </a:t>
            </a:r>
            <a:r>
              <a:rPr lang="es-ES_tradnl" sz="3600" dirty="0"/>
              <a:t>la sintaxis </a:t>
            </a:r>
            <a:r>
              <a:rPr lang="es-ES_tradnl" sz="3600" dirty="0" smtClean="0"/>
              <a:t>de </a:t>
            </a:r>
            <a:r>
              <a:rPr lang="es-ES_tradnl" sz="3600" dirty="0" err="1" smtClean="0"/>
              <a:t>Lucene</a:t>
            </a:r>
            <a:r>
              <a:rPr lang="es-ES_tradnl" sz="3600" dirty="0" smtClean="0"/>
              <a:t>.</a:t>
            </a:r>
          </a:p>
          <a:p>
            <a:pPr marL="0" lvl="1" indent="0">
              <a:buNone/>
            </a:pPr>
            <a:r>
              <a:rPr lang="es-ES_tradnl" sz="3600" dirty="0" smtClean="0"/>
              <a:t>Podemos </a:t>
            </a:r>
            <a:r>
              <a:rPr lang="es-ES_tradnl" sz="3600" dirty="0"/>
              <a:t>usar </a:t>
            </a:r>
            <a:endParaRPr lang="es-ES_tradnl" sz="3600" dirty="0" smtClean="0"/>
          </a:p>
          <a:p>
            <a:pPr marL="197100" lvl="1" indent="0">
              <a:buNone/>
            </a:pPr>
            <a:r>
              <a:rPr lang="es-ES_tradnl" sz="3600" dirty="0" smtClean="0"/>
              <a:t>	</a:t>
            </a:r>
            <a:r>
              <a:rPr lang="es-ES_tradnl" sz="3000" dirty="0"/>
              <a:t>F</a:t>
            </a:r>
            <a:r>
              <a:rPr lang="es-ES_tradnl" sz="3000" dirty="0" smtClean="0"/>
              <a:t>iltros </a:t>
            </a:r>
            <a:r>
              <a:rPr lang="es-ES_tradnl" sz="3000" dirty="0"/>
              <a:t>sobre </a:t>
            </a:r>
            <a:r>
              <a:rPr lang="es-ES_tradnl" sz="3000" dirty="0" smtClean="0"/>
              <a:t>campos</a:t>
            </a:r>
          </a:p>
          <a:p>
            <a:pPr marL="197100" lvl="1" indent="0">
              <a:buNone/>
            </a:pPr>
            <a:r>
              <a:rPr lang="es-ES_tradnl" sz="3000" dirty="0" smtClean="0"/>
              <a:t>	Caracteres comodín</a:t>
            </a:r>
          </a:p>
          <a:p>
            <a:pPr marL="197100" lvl="1" indent="0">
              <a:buNone/>
            </a:pPr>
            <a:r>
              <a:rPr lang="es-ES_tradnl" sz="3000" dirty="0" smtClean="0"/>
              <a:t>	Y cualquier otro elemento permitido. </a:t>
            </a:r>
            <a:endParaRPr lang="es-ES_tradnl" sz="3000" dirty="0"/>
          </a:p>
          <a:p>
            <a:r>
              <a:rPr lang="es-ES_tradnl" sz="3600" dirty="0" smtClean="0"/>
              <a:t>Muy </a:t>
            </a:r>
            <a:r>
              <a:rPr lang="es-ES_tradnl" sz="3600" dirty="0"/>
              <a:t>limitado en el tipo de consultas que podemos </a:t>
            </a:r>
            <a:r>
              <a:rPr lang="es-ES_tradnl" sz="3600" dirty="0" smtClean="0"/>
              <a:t>hacer</a:t>
            </a:r>
            <a:endParaRPr lang="es-ES_tradnl" sz="3200" dirty="0" smtClean="0"/>
          </a:p>
        </p:txBody>
      </p:sp>
    </p:spTree>
    <p:extLst>
      <p:ext uri="{BB962C8B-B14F-4D97-AF65-F5344CB8AC3E}">
        <p14:creationId xmlns:p14="http://schemas.microsoft.com/office/powerpoint/2010/main" val="3782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/>
              <a:t>Llamadas avanzadas - PUT/POST + URL + </a:t>
            </a:r>
            <a:r>
              <a:rPr lang="es-ES_tradnl" dirty="0" err="1"/>
              <a:t>Payload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s-ES_tradnl" sz="3200" dirty="0"/>
              <a:t>Necesitamos </a:t>
            </a:r>
            <a:r>
              <a:rPr lang="es-ES_tradnl" sz="3200" dirty="0" smtClean="0"/>
              <a:t>herramientas </a:t>
            </a:r>
            <a:r>
              <a:rPr lang="es-ES_tradnl" sz="3200" dirty="0"/>
              <a:t>que permitan ejecutar </a:t>
            </a:r>
            <a:r>
              <a:rPr lang="es-ES_tradnl" sz="3200" dirty="0" smtClean="0"/>
              <a:t>HTTP + </a:t>
            </a:r>
            <a:r>
              <a:rPr lang="es-ES_tradnl" sz="3200" dirty="0" err="1" smtClean="0"/>
              <a:t>Payload</a:t>
            </a:r>
            <a:endParaRPr lang="es-ES_tradnl" sz="3200" dirty="0" smtClean="0"/>
          </a:p>
          <a:p>
            <a:pPr marL="900113" lvl="1" indent="0">
              <a:buNone/>
            </a:pPr>
            <a:r>
              <a:rPr lang="es-ES_tradnl" sz="2800" dirty="0" err="1" smtClean="0">
                <a:hlinkClick r:id="rId3"/>
              </a:rPr>
              <a:t>curl</a:t>
            </a:r>
            <a:r>
              <a:rPr lang="es-ES_tradnl" sz="2800" dirty="0" smtClean="0"/>
              <a:t> </a:t>
            </a:r>
            <a:r>
              <a:rPr lang="es-ES_tradnl" sz="2800" dirty="0"/>
              <a:t>(command line) </a:t>
            </a:r>
            <a:endParaRPr lang="es-ES_tradnl" sz="2800" dirty="0" smtClean="0"/>
          </a:p>
          <a:p>
            <a:pPr marL="1503113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curl -XPOST  -d '{ "message": "Hello World!"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endParaRPr lang="es-ES_tradnl" sz="3200" dirty="0"/>
          </a:p>
          <a:p>
            <a:pPr marL="900113" lvl="1" indent="0">
              <a:buNone/>
            </a:pPr>
            <a:r>
              <a:rPr lang="es-ES_tradnl" sz="2800" dirty="0" err="1">
                <a:hlinkClick r:id="rId4"/>
              </a:rPr>
              <a:t>sense</a:t>
            </a:r>
            <a:r>
              <a:rPr lang="es-ES_tradnl" sz="2800" dirty="0"/>
              <a:t> - plugín para </a:t>
            </a:r>
            <a:r>
              <a:rPr lang="es-ES_tradnl" sz="2800" dirty="0" err="1"/>
              <a:t>chrome</a:t>
            </a:r>
            <a:r>
              <a:rPr lang="es-ES_tradnl" sz="2800" dirty="0"/>
              <a:t> </a:t>
            </a:r>
            <a:endParaRPr lang="es-ES_tradnl" sz="2800" dirty="0" smtClean="0"/>
          </a:p>
          <a:p>
            <a:pPr marL="1503113" lvl="2" indent="0">
              <a:buNone/>
            </a:pPr>
            <a:r>
              <a:rPr lang="es-ES_tradnl" sz="2400" dirty="0" smtClean="0"/>
              <a:t>Facilita </a:t>
            </a:r>
            <a:r>
              <a:rPr lang="es-ES_tradnl" sz="2400" dirty="0"/>
              <a:t>enormemente el diálogo con ES a través de una interfaz </a:t>
            </a:r>
            <a:r>
              <a:rPr lang="es-ES_tradnl" sz="2400" dirty="0" smtClean="0"/>
              <a:t>sencilla</a:t>
            </a:r>
          </a:p>
          <a:p>
            <a:pPr marL="1503113" lvl="2" indent="0">
              <a:buNone/>
            </a:pPr>
            <a:r>
              <a:rPr lang="es-ES_tradnl" sz="2400" dirty="0" smtClean="0"/>
              <a:t>Evita </a:t>
            </a:r>
            <a:r>
              <a:rPr lang="es-ES_tradnl" sz="2400" dirty="0"/>
              <a:t>tener que escribir una y otra vez la misma </a:t>
            </a:r>
            <a:r>
              <a:rPr lang="es-ES_tradnl" sz="2400" dirty="0" smtClean="0"/>
              <a:t>información</a:t>
            </a:r>
          </a:p>
          <a:p>
            <a:pPr marL="1503113" lvl="2" indent="0">
              <a:buNone/>
            </a:pPr>
            <a:r>
              <a:rPr lang="es-ES_tradnl" sz="2400" dirty="0" err="1" smtClean="0"/>
              <a:t>Placeholders</a:t>
            </a:r>
            <a:r>
              <a:rPr lang="es-ES_tradnl" sz="2400" dirty="0" smtClean="0"/>
              <a:t> y Autocompletado</a:t>
            </a:r>
          </a:p>
          <a:p>
            <a:pPr marL="1503113" lvl="2" indent="0">
              <a:buNone/>
            </a:pPr>
            <a:endParaRPr lang="es-ES_tradnl" sz="4000" dirty="0" smtClean="0"/>
          </a:p>
          <a:p>
            <a:pPr marL="1503113" lvl="2" indent="0">
              <a:buNone/>
            </a:pPr>
            <a:endParaRPr lang="es-ES_tradnl" sz="4000" dirty="0"/>
          </a:p>
          <a:p>
            <a:pPr marL="1503113" lvl="2" indent="0">
              <a:buNone/>
            </a:pPr>
            <a:endParaRPr lang="es-ES_tradnl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584" y="4337201"/>
            <a:ext cx="829743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1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/>
              <a:t>Llamadas avanzadas - PUT/POST + URL + </a:t>
            </a:r>
            <a:r>
              <a:rPr lang="es-ES_tradnl" dirty="0" err="1"/>
              <a:t>Payload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s-ES_tradnl" sz="3200" dirty="0"/>
              <a:t>Necesitamos </a:t>
            </a:r>
            <a:r>
              <a:rPr lang="es-ES_tradnl" sz="3200" dirty="0" smtClean="0"/>
              <a:t>herramientas </a:t>
            </a:r>
            <a:r>
              <a:rPr lang="es-ES_tradnl" sz="3200" dirty="0"/>
              <a:t>que permitan ejecutar </a:t>
            </a:r>
            <a:r>
              <a:rPr lang="es-ES_tradnl" sz="3200" dirty="0" smtClean="0"/>
              <a:t>HTTP + </a:t>
            </a:r>
            <a:r>
              <a:rPr lang="es-ES_tradnl" sz="3200" dirty="0" err="1" smtClean="0"/>
              <a:t>Payload</a:t>
            </a:r>
            <a:endParaRPr lang="es-ES_tradnl" sz="3200" dirty="0" smtClean="0"/>
          </a:p>
          <a:p>
            <a:pPr marL="900113" lvl="1" indent="0">
              <a:buNone/>
            </a:pPr>
            <a:r>
              <a:rPr lang="es-ES_tradnl" sz="2800" dirty="0">
                <a:hlinkClick r:id="rId3"/>
              </a:rPr>
              <a:t>advanced REST </a:t>
            </a:r>
            <a:r>
              <a:rPr lang="es-ES_tradnl" sz="2800" dirty="0" err="1">
                <a:hlinkClick r:id="rId3"/>
              </a:rPr>
              <a:t>client</a:t>
            </a:r>
            <a:r>
              <a:rPr lang="es-ES_tradnl" sz="2800" dirty="0"/>
              <a:t> </a:t>
            </a:r>
            <a:r>
              <a:rPr lang="es-ES_tradnl" sz="2800" dirty="0" smtClean="0"/>
              <a:t>– </a:t>
            </a:r>
          </a:p>
          <a:p>
            <a:pPr marL="1503113" lvl="2" indent="0">
              <a:buNone/>
            </a:pPr>
            <a:r>
              <a:rPr lang="es-ES_tradnl" sz="2400" dirty="0"/>
              <a:t>P</a:t>
            </a:r>
            <a:r>
              <a:rPr lang="es-ES_tradnl" sz="2400" dirty="0" smtClean="0"/>
              <a:t>lug-in </a:t>
            </a:r>
            <a:r>
              <a:rPr lang="es-ES_tradnl" sz="2400" dirty="0"/>
              <a:t>para </a:t>
            </a:r>
            <a:r>
              <a:rPr lang="es-ES_tradnl" sz="2400" dirty="0" err="1"/>
              <a:t>chrome</a:t>
            </a:r>
            <a:r>
              <a:rPr lang="es-ES_tradnl" sz="2400" dirty="0"/>
              <a:t> </a:t>
            </a:r>
          </a:p>
          <a:p>
            <a:pPr marL="1503113" lvl="2" indent="0">
              <a:buNone/>
            </a:pPr>
            <a:r>
              <a:rPr lang="es-ES_tradnl" sz="2400" dirty="0"/>
              <a:t>P</a:t>
            </a:r>
            <a:r>
              <a:rPr lang="es-ES_tradnl" sz="2400" dirty="0" smtClean="0"/>
              <a:t>ermitirá </a:t>
            </a:r>
            <a:r>
              <a:rPr lang="es-ES_tradnl" sz="2400" dirty="0"/>
              <a:t>ejecutar queries REST a un nivel mucho más bajo </a:t>
            </a:r>
          </a:p>
          <a:p>
            <a:pPr marL="1503113" lvl="2" indent="0">
              <a:buNone/>
            </a:pPr>
            <a:r>
              <a:rPr lang="es-ES_tradnl" sz="2400" dirty="0"/>
              <a:t>U</a:t>
            </a:r>
            <a:r>
              <a:rPr lang="es-ES_tradnl" sz="2400" dirty="0" smtClean="0"/>
              <a:t>so </a:t>
            </a:r>
            <a:r>
              <a:rPr lang="es-ES_tradnl" sz="2400" dirty="0"/>
              <a:t>de una interfaz gráfica bastante sencilla e intuitiva. </a:t>
            </a:r>
            <a:endParaRPr lang="es-ES_tradnl" sz="2400" dirty="0" smtClean="0"/>
          </a:p>
          <a:p>
            <a:pPr marL="1503113" lvl="2" indent="0">
              <a:buNone/>
            </a:pPr>
            <a:endParaRPr lang="es-ES_tradnl" sz="2400" dirty="0"/>
          </a:p>
          <a:p>
            <a:pPr marL="1503113" lvl="2" indent="0">
              <a:buNone/>
            </a:pPr>
            <a:endParaRPr lang="es-ES_tradnl" sz="2400" dirty="0"/>
          </a:p>
          <a:p>
            <a:pPr marL="1503113" lvl="2" indent="0">
              <a:buNone/>
            </a:pPr>
            <a:endParaRPr lang="es-ES_tradnl" sz="4000" dirty="0"/>
          </a:p>
          <a:p>
            <a:pPr marL="1503113" lvl="2" indent="0">
              <a:buNone/>
            </a:pPr>
            <a:endParaRPr lang="es-ES_tradnl" sz="4000" dirty="0" smtClean="0"/>
          </a:p>
          <a:p>
            <a:pPr marL="1503113" lvl="2" indent="0">
              <a:buNone/>
            </a:pPr>
            <a:endParaRPr lang="es-ES_tradnl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478" y="3676759"/>
            <a:ext cx="837364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317501"/>
            <a:ext cx="11292113" cy="6188780"/>
          </a:xfrm>
        </p:spPr>
        <p:txBody>
          <a:bodyPr>
            <a:noAutofit/>
          </a:bodyPr>
          <a:lstStyle/>
          <a:p>
            <a:pPr algn="ctr"/>
            <a:r>
              <a:rPr lang="es-ES_tradnl" sz="6600" dirty="0" smtClean="0"/>
              <a:t>Instalación de </a:t>
            </a:r>
            <a:r>
              <a:rPr lang="es-ES_tradnl" sz="6600" dirty="0" err="1" smtClean="0"/>
              <a:t>plug-ins</a:t>
            </a:r>
            <a:endParaRPr lang="es-ES_tradnl" sz="6600" dirty="0" smtClean="0"/>
          </a:p>
          <a:p>
            <a:pPr algn="ctr"/>
            <a:r>
              <a:rPr lang="es-ES_tradnl" sz="2000" dirty="0" err="1" smtClean="0"/>
              <a:t>Sense</a:t>
            </a:r>
            <a:r>
              <a:rPr lang="es-ES_tradnl" sz="2000" dirty="0" smtClean="0"/>
              <a:t> + </a:t>
            </a:r>
            <a:r>
              <a:rPr lang="es-ES_tradnl" sz="2000" dirty="0" err="1" smtClean="0"/>
              <a:t>Advanced</a:t>
            </a:r>
            <a:r>
              <a:rPr lang="es-ES_tradnl" sz="2000" dirty="0" smtClean="0"/>
              <a:t> REST + </a:t>
            </a:r>
            <a:r>
              <a:rPr lang="es-ES_tradnl" sz="2000" dirty="0" err="1" smtClean="0"/>
              <a:t>cURL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462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5400" dirty="0" smtClean="0"/>
              <a:t>El REST API de 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503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9593</TotalTime>
  <Words>470</Words>
  <Application>Microsoft Office PowerPoint</Application>
  <PresentationFormat>Widescreen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Corbel</vt:lpstr>
      <vt:lpstr>Courier New</vt:lpstr>
      <vt:lpstr>Vrinda</vt:lpstr>
      <vt:lpstr>Wingdings 2</vt:lpstr>
      <vt:lpstr>Marco</vt:lpstr>
      <vt:lpstr> ElasticSearch Arquitectura de APIs</vt:lpstr>
      <vt:lpstr>PowerPoint Presentation</vt:lpstr>
      <vt:lpstr>PowerPoint Presentation</vt:lpstr>
      <vt:lpstr>ElasticSearch</vt:lpstr>
      <vt:lpstr>PowerPoint Presentation</vt:lpstr>
      <vt:lpstr>PowerPoint Presentation</vt:lpstr>
      <vt:lpstr>PowerPoint Presentation</vt:lpstr>
      <vt:lpstr>PowerPoint Presentation</vt:lpstr>
      <vt:lpstr>ElasticSearch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Máster en Business Analytics y Big Data</dc:title>
  <dc:subject/>
  <dc:creator>elena.garcia</dc:creator>
  <cp:keywords/>
  <dc:description/>
  <cp:lastModifiedBy>Luis Polanco</cp:lastModifiedBy>
  <cp:revision>919</cp:revision>
  <cp:lastPrinted>2015-04-27T12:28:45Z</cp:lastPrinted>
  <dcterms:created xsi:type="dcterms:W3CDTF">2014-11-13T11:19:44Z</dcterms:created>
  <dcterms:modified xsi:type="dcterms:W3CDTF">2015-10-29T20:50:59Z</dcterms:modified>
  <cp:category/>
</cp:coreProperties>
</file>