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handoutMasterIdLst>
    <p:handoutMasterId r:id="rId41"/>
  </p:handoutMasterIdLst>
  <p:sldIdLst>
    <p:sldId id="256" r:id="rId2"/>
    <p:sldId id="478" r:id="rId3"/>
    <p:sldId id="445" r:id="rId4"/>
    <p:sldId id="446" r:id="rId5"/>
    <p:sldId id="477" r:id="rId6"/>
    <p:sldId id="474" r:id="rId7"/>
    <p:sldId id="479" r:id="rId8"/>
    <p:sldId id="491" r:id="rId9"/>
    <p:sldId id="473" r:id="rId10"/>
    <p:sldId id="480" r:id="rId11"/>
    <p:sldId id="448" r:id="rId12"/>
    <p:sldId id="481" r:id="rId13"/>
    <p:sldId id="450" r:id="rId14"/>
    <p:sldId id="451" r:id="rId15"/>
    <p:sldId id="492" r:id="rId16"/>
    <p:sldId id="467" r:id="rId17"/>
    <p:sldId id="449" r:id="rId18"/>
    <p:sldId id="471" r:id="rId19"/>
    <p:sldId id="493" r:id="rId20"/>
    <p:sldId id="495" r:id="rId21"/>
    <p:sldId id="497" r:id="rId22"/>
    <p:sldId id="452" r:id="rId23"/>
    <p:sldId id="489" r:id="rId24"/>
    <p:sldId id="490" r:id="rId25"/>
    <p:sldId id="483" r:id="rId26"/>
    <p:sldId id="453" r:id="rId27"/>
    <p:sldId id="454" r:id="rId28"/>
    <p:sldId id="455" r:id="rId29"/>
    <p:sldId id="485" r:id="rId30"/>
    <p:sldId id="456" r:id="rId31"/>
    <p:sldId id="459" r:id="rId32"/>
    <p:sldId id="458" r:id="rId33"/>
    <p:sldId id="460" r:id="rId34"/>
    <p:sldId id="461" r:id="rId35"/>
    <p:sldId id="462" r:id="rId36"/>
    <p:sldId id="463" r:id="rId37"/>
    <p:sldId id="464" r:id="rId38"/>
    <p:sldId id="466" r:id="rId39"/>
  </p:sldIdLst>
  <p:sldSz cx="12192000" cy="6858000"/>
  <p:notesSz cx="6797675" cy="99282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1A37DE-7742-4C0C-800D-405AE63B5CCA}">
          <p14:sldIdLst>
            <p14:sldId id="256"/>
            <p14:sldId id="478"/>
            <p14:sldId id="445"/>
            <p14:sldId id="446"/>
            <p14:sldId id="477"/>
            <p14:sldId id="474"/>
            <p14:sldId id="479"/>
            <p14:sldId id="491"/>
            <p14:sldId id="473"/>
            <p14:sldId id="480"/>
            <p14:sldId id="448"/>
            <p14:sldId id="481"/>
            <p14:sldId id="450"/>
            <p14:sldId id="451"/>
            <p14:sldId id="492"/>
            <p14:sldId id="467"/>
            <p14:sldId id="449"/>
            <p14:sldId id="471"/>
            <p14:sldId id="493"/>
            <p14:sldId id="495"/>
            <p14:sldId id="497"/>
            <p14:sldId id="452"/>
            <p14:sldId id="489"/>
            <p14:sldId id="490"/>
            <p14:sldId id="483"/>
            <p14:sldId id="453"/>
            <p14:sldId id="454"/>
            <p14:sldId id="455"/>
            <p14:sldId id="485"/>
            <p14:sldId id="456"/>
            <p14:sldId id="459"/>
            <p14:sldId id="458"/>
            <p14:sldId id="460"/>
            <p14:sldId id="461"/>
            <p14:sldId id="462"/>
            <p14:sldId id="463"/>
            <p14:sldId id="464"/>
            <p14:sldId id="466"/>
          </p14:sldIdLst>
        </p14:section>
      </p14:sectionLst>
    </p:ext>
    <p:ext uri="{EFAFB233-063F-42B5-8137-9DF3F51BA10A}">
      <p15:sldGuideLst xmlns:p15="http://schemas.microsoft.com/office/powerpoint/2012/main">
        <p15:guide id="1" orient="horz" pos="220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snapToGrid="0">
      <p:cViewPr varScale="1">
        <p:scale>
          <a:sx n="65" d="100"/>
          <a:sy n="65" d="100"/>
        </p:scale>
        <p:origin x="78" y="198"/>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2EA79D29-28AC-4A7C-AEBC-E2993C28AA64}" type="datetimeFigureOut">
              <a:rPr lang="en-US" smtClean="0"/>
              <a:t>11/2/2015</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38BD6116-C3A7-4A7A-AA44-464F5B270939}" type="slidenum">
              <a:rPr lang="en-US" smtClean="0"/>
              <a:t>‹#›</a:t>
            </a:fld>
            <a:endParaRPr lang="en-US"/>
          </a:p>
        </p:txBody>
      </p:sp>
    </p:spTree>
    <p:extLst>
      <p:ext uri="{BB962C8B-B14F-4D97-AF65-F5344CB8AC3E}">
        <p14:creationId xmlns:p14="http://schemas.microsoft.com/office/powerpoint/2010/main" val="708107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E3A2127-83CB-49F2-A87F-36A57D2B1825}" type="datetimeFigureOut">
              <a:rPr lang="en-US" smtClean="0"/>
              <a:t>11/2/2015</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5609079-9D58-4C3D-9CBD-628B3B9F3D4E}" type="slidenum">
              <a:rPr lang="en-US" smtClean="0"/>
              <a:t>‹#›</a:t>
            </a:fld>
            <a:endParaRPr lang="en-US"/>
          </a:p>
        </p:txBody>
      </p:sp>
    </p:spTree>
    <p:extLst>
      <p:ext uri="{BB962C8B-B14F-4D97-AF65-F5344CB8AC3E}">
        <p14:creationId xmlns:p14="http://schemas.microsoft.com/office/powerpoint/2010/main" val="144667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5609079-9D58-4C3D-9CBD-628B3B9F3D4E}" type="slidenum">
              <a:rPr lang="en-US" smtClean="0"/>
              <a:t>1</a:t>
            </a:fld>
            <a:endParaRPr lang="en-US"/>
          </a:p>
        </p:txBody>
      </p:sp>
    </p:spTree>
    <p:extLst>
      <p:ext uri="{BB962C8B-B14F-4D97-AF65-F5344CB8AC3E}">
        <p14:creationId xmlns:p14="http://schemas.microsoft.com/office/powerpoint/2010/main" val="1196499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10</a:t>
            </a:fld>
            <a:endParaRPr lang="en-US"/>
          </a:p>
        </p:txBody>
      </p:sp>
    </p:spTree>
    <p:extLst>
      <p:ext uri="{BB962C8B-B14F-4D97-AF65-F5344CB8AC3E}">
        <p14:creationId xmlns:p14="http://schemas.microsoft.com/office/powerpoint/2010/main" val="425720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11</a:t>
            </a:fld>
            <a:endParaRPr lang="en-US"/>
          </a:p>
        </p:txBody>
      </p:sp>
    </p:spTree>
    <p:extLst>
      <p:ext uri="{BB962C8B-B14F-4D97-AF65-F5344CB8AC3E}">
        <p14:creationId xmlns:p14="http://schemas.microsoft.com/office/powerpoint/2010/main" val="106551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12</a:t>
            </a:fld>
            <a:endParaRPr lang="en-US"/>
          </a:p>
        </p:txBody>
      </p:sp>
    </p:spTree>
    <p:extLst>
      <p:ext uri="{BB962C8B-B14F-4D97-AF65-F5344CB8AC3E}">
        <p14:creationId xmlns:p14="http://schemas.microsoft.com/office/powerpoint/2010/main" val="3193523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13</a:t>
            </a:fld>
            <a:endParaRPr lang="en-US"/>
          </a:p>
        </p:txBody>
      </p:sp>
    </p:spTree>
    <p:extLst>
      <p:ext uri="{BB962C8B-B14F-4D97-AF65-F5344CB8AC3E}">
        <p14:creationId xmlns:p14="http://schemas.microsoft.com/office/powerpoint/2010/main" val="33169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14</a:t>
            </a:fld>
            <a:endParaRPr lang="en-US"/>
          </a:p>
        </p:txBody>
      </p:sp>
    </p:spTree>
    <p:extLst>
      <p:ext uri="{BB962C8B-B14F-4D97-AF65-F5344CB8AC3E}">
        <p14:creationId xmlns:p14="http://schemas.microsoft.com/office/powerpoint/2010/main" val="181582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15</a:t>
            </a:fld>
            <a:endParaRPr lang="en-US"/>
          </a:p>
        </p:txBody>
      </p:sp>
    </p:spTree>
    <p:extLst>
      <p:ext uri="{BB962C8B-B14F-4D97-AF65-F5344CB8AC3E}">
        <p14:creationId xmlns:p14="http://schemas.microsoft.com/office/powerpoint/2010/main" val="3176759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09079-9D58-4C3D-9CBD-628B3B9F3D4E}" type="slidenum">
              <a:rPr lang="en-US" smtClean="0"/>
              <a:t>16</a:t>
            </a:fld>
            <a:endParaRPr lang="en-US"/>
          </a:p>
        </p:txBody>
      </p:sp>
    </p:spTree>
    <p:extLst>
      <p:ext uri="{BB962C8B-B14F-4D97-AF65-F5344CB8AC3E}">
        <p14:creationId xmlns:p14="http://schemas.microsoft.com/office/powerpoint/2010/main" val="91326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17</a:t>
            </a:fld>
            <a:endParaRPr lang="en-US"/>
          </a:p>
        </p:txBody>
      </p:sp>
    </p:spTree>
    <p:extLst>
      <p:ext uri="{BB962C8B-B14F-4D97-AF65-F5344CB8AC3E}">
        <p14:creationId xmlns:p14="http://schemas.microsoft.com/office/powerpoint/2010/main" val="245913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18</a:t>
            </a:fld>
            <a:endParaRPr lang="en-US"/>
          </a:p>
        </p:txBody>
      </p:sp>
    </p:spTree>
    <p:extLst>
      <p:ext uri="{BB962C8B-B14F-4D97-AF65-F5344CB8AC3E}">
        <p14:creationId xmlns:p14="http://schemas.microsoft.com/office/powerpoint/2010/main" val="264416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19</a:t>
            </a:fld>
            <a:endParaRPr lang="en-US"/>
          </a:p>
        </p:txBody>
      </p:sp>
    </p:spTree>
    <p:extLst>
      <p:ext uri="{BB962C8B-B14F-4D97-AF65-F5344CB8AC3E}">
        <p14:creationId xmlns:p14="http://schemas.microsoft.com/office/powerpoint/2010/main" val="18324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a:t>
            </a:fld>
            <a:endParaRPr lang="en-US"/>
          </a:p>
        </p:txBody>
      </p:sp>
    </p:spTree>
    <p:extLst>
      <p:ext uri="{BB962C8B-B14F-4D97-AF65-F5344CB8AC3E}">
        <p14:creationId xmlns:p14="http://schemas.microsoft.com/office/powerpoint/2010/main" val="54016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20</a:t>
            </a:fld>
            <a:endParaRPr lang="en-US"/>
          </a:p>
        </p:txBody>
      </p:sp>
    </p:spTree>
    <p:extLst>
      <p:ext uri="{BB962C8B-B14F-4D97-AF65-F5344CB8AC3E}">
        <p14:creationId xmlns:p14="http://schemas.microsoft.com/office/powerpoint/2010/main" val="43886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09079-9D58-4C3D-9CBD-628B3B9F3D4E}" type="slidenum">
              <a:rPr lang="en-US" smtClean="0"/>
              <a:t>21</a:t>
            </a:fld>
            <a:endParaRPr lang="en-US"/>
          </a:p>
        </p:txBody>
      </p:sp>
    </p:spTree>
    <p:extLst>
      <p:ext uri="{BB962C8B-B14F-4D97-AF65-F5344CB8AC3E}">
        <p14:creationId xmlns:p14="http://schemas.microsoft.com/office/powerpoint/2010/main" val="4138097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22</a:t>
            </a:fld>
            <a:endParaRPr lang="en-US"/>
          </a:p>
        </p:txBody>
      </p:sp>
    </p:spTree>
    <p:extLst>
      <p:ext uri="{BB962C8B-B14F-4D97-AF65-F5344CB8AC3E}">
        <p14:creationId xmlns:p14="http://schemas.microsoft.com/office/powerpoint/2010/main" val="40669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25</a:t>
            </a:fld>
            <a:endParaRPr lang="en-US"/>
          </a:p>
        </p:txBody>
      </p:sp>
    </p:spTree>
    <p:extLst>
      <p:ext uri="{BB962C8B-B14F-4D97-AF65-F5344CB8AC3E}">
        <p14:creationId xmlns:p14="http://schemas.microsoft.com/office/powerpoint/2010/main" val="579882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26</a:t>
            </a:fld>
            <a:endParaRPr lang="en-US"/>
          </a:p>
        </p:txBody>
      </p:sp>
    </p:spTree>
    <p:extLst>
      <p:ext uri="{BB962C8B-B14F-4D97-AF65-F5344CB8AC3E}">
        <p14:creationId xmlns:p14="http://schemas.microsoft.com/office/powerpoint/2010/main" val="354842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27</a:t>
            </a:fld>
            <a:endParaRPr lang="en-US"/>
          </a:p>
        </p:txBody>
      </p:sp>
    </p:spTree>
    <p:extLst>
      <p:ext uri="{BB962C8B-B14F-4D97-AF65-F5344CB8AC3E}">
        <p14:creationId xmlns:p14="http://schemas.microsoft.com/office/powerpoint/2010/main" val="1477377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28</a:t>
            </a:fld>
            <a:endParaRPr lang="en-US"/>
          </a:p>
        </p:txBody>
      </p:sp>
    </p:spTree>
    <p:extLst>
      <p:ext uri="{BB962C8B-B14F-4D97-AF65-F5344CB8AC3E}">
        <p14:creationId xmlns:p14="http://schemas.microsoft.com/office/powerpoint/2010/main" val="1363238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29</a:t>
            </a:fld>
            <a:endParaRPr lang="en-US"/>
          </a:p>
        </p:txBody>
      </p:sp>
    </p:spTree>
    <p:extLst>
      <p:ext uri="{BB962C8B-B14F-4D97-AF65-F5344CB8AC3E}">
        <p14:creationId xmlns:p14="http://schemas.microsoft.com/office/powerpoint/2010/main" val="764460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30</a:t>
            </a:fld>
            <a:endParaRPr lang="en-US"/>
          </a:p>
        </p:txBody>
      </p:sp>
    </p:spTree>
    <p:extLst>
      <p:ext uri="{BB962C8B-B14F-4D97-AF65-F5344CB8AC3E}">
        <p14:creationId xmlns:p14="http://schemas.microsoft.com/office/powerpoint/2010/main" val="3992467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31</a:t>
            </a:fld>
            <a:endParaRPr lang="en-US"/>
          </a:p>
        </p:txBody>
      </p:sp>
    </p:spTree>
    <p:extLst>
      <p:ext uri="{BB962C8B-B14F-4D97-AF65-F5344CB8AC3E}">
        <p14:creationId xmlns:p14="http://schemas.microsoft.com/office/powerpoint/2010/main" val="224522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a:t>
            </a:fld>
            <a:endParaRPr lang="en-US"/>
          </a:p>
        </p:txBody>
      </p:sp>
    </p:spTree>
    <p:extLst>
      <p:ext uri="{BB962C8B-B14F-4D97-AF65-F5344CB8AC3E}">
        <p14:creationId xmlns:p14="http://schemas.microsoft.com/office/powerpoint/2010/main" val="1017819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32</a:t>
            </a:fld>
            <a:endParaRPr lang="en-US"/>
          </a:p>
        </p:txBody>
      </p:sp>
    </p:spTree>
    <p:extLst>
      <p:ext uri="{BB962C8B-B14F-4D97-AF65-F5344CB8AC3E}">
        <p14:creationId xmlns:p14="http://schemas.microsoft.com/office/powerpoint/2010/main" val="263687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33</a:t>
            </a:fld>
            <a:endParaRPr lang="en-US"/>
          </a:p>
        </p:txBody>
      </p:sp>
    </p:spTree>
    <p:extLst>
      <p:ext uri="{BB962C8B-B14F-4D97-AF65-F5344CB8AC3E}">
        <p14:creationId xmlns:p14="http://schemas.microsoft.com/office/powerpoint/2010/main" val="2672715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34</a:t>
            </a:fld>
            <a:endParaRPr lang="en-US"/>
          </a:p>
        </p:txBody>
      </p:sp>
    </p:spTree>
    <p:extLst>
      <p:ext uri="{BB962C8B-B14F-4D97-AF65-F5344CB8AC3E}">
        <p14:creationId xmlns:p14="http://schemas.microsoft.com/office/powerpoint/2010/main" val="1686573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35</a:t>
            </a:fld>
            <a:endParaRPr lang="en-US"/>
          </a:p>
        </p:txBody>
      </p:sp>
    </p:spTree>
    <p:extLst>
      <p:ext uri="{BB962C8B-B14F-4D97-AF65-F5344CB8AC3E}">
        <p14:creationId xmlns:p14="http://schemas.microsoft.com/office/powerpoint/2010/main" val="669597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36</a:t>
            </a:fld>
            <a:endParaRPr lang="en-US"/>
          </a:p>
        </p:txBody>
      </p:sp>
    </p:spTree>
    <p:extLst>
      <p:ext uri="{BB962C8B-B14F-4D97-AF65-F5344CB8AC3E}">
        <p14:creationId xmlns:p14="http://schemas.microsoft.com/office/powerpoint/2010/main" val="4198736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37</a:t>
            </a:fld>
            <a:endParaRPr lang="en-US"/>
          </a:p>
        </p:txBody>
      </p:sp>
    </p:spTree>
    <p:extLst>
      <p:ext uri="{BB962C8B-B14F-4D97-AF65-F5344CB8AC3E}">
        <p14:creationId xmlns:p14="http://schemas.microsoft.com/office/powerpoint/2010/main" val="3805904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38</a:t>
            </a:fld>
            <a:endParaRPr lang="en-US"/>
          </a:p>
        </p:txBody>
      </p:sp>
    </p:spTree>
    <p:extLst>
      <p:ext uri="{BB962C8B-B14F-4D97-AF65-F5344CB8AC3E}">
        <p14:creationId xmlns:p14="http://schemas.microsoft.com/office/powerpoint/2010/main" val="153567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4</a:t>
            </a:fld>
            <a:endParaRPr lang="en-US"/>
          </a:p>
        </p:txBody>
      </p:sp>
    </p:spTree>
    <p:extLst>
      <p:ext uri="{BB962C8B-B14F-4D97-AF65-F5344CB8AC3E}">
        <p14:creationId xmlns:p14="http://schemas.microsoft.com/office/powerpoint/2010/main" val="154136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5</a:t>
            </a:fld>
            <a:endParaRPr lang="en-US"/>
          </a:p>
        </p:txBody>
      </p:sp>
    </p:spTree>
    <p:extLst>
      <p:ext uri="{BB962C8B-B14F-4D97-AF65-F5344CB8AC3E}">
        <p14:creationId xmlns:p14="http://schemas.microsoft.com/office/powerpoint/2010/main" val="92954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6</a:t>
            </a:fld>
            <a:endParaRPr lang="en-US"/>
          </a:p>
        </p:txBody>
      </p:sp>
    </p:spTree>
    <p:extLst>
      <p:ext uri="{BB962C8B-B14F-4D97-AF65-F5344CB8AC3E}">
        <p14:creationId xmlns:p14="http://schemas.microsoft.com/office/powerpoint/2010/main" val="31779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7</a:t>
            </a:fld>
            <a:endParaRPr lang="en-US"/>
          </a:p>
        </p:txBody>
      </p:sp>
    </p:spTree>
    <p:extLst>
      <p:ext uri="{BB962C8B-B14F-4D97-AF65-F5344CB8AC3E}">
        <p14:creationId xmlns:p14="http://schemas.microsoft.com/office/powerpoint/2010/main" val="210922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8</a:t>
            </a:fld>
            <a:endParaRPr lang="en-US"/>
          </a:p>
        </p:txBody>
      </p:sp>
    </p:spTree>
    <p:extLst>
      <p:ext uri="{BB962C8B-B14F-4D97-AF65-F5344CB8AC3E}">
        <p14:creationId xmlns:p14="http://schemas.microsoft.com/office/powerpoint/2010/main" val="3612698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609079-9D58-4C3D-9CBD-628B3B9F3D4E}" type="slidenum">
              <a:rPr lang="en-US" smtClean="0"/>
              <a:t>9</a:t>
            </a:fld>
            <a:endParaRPr lang="en-US"/>
          </a:p>
        </p:txBody>
      </p:sp>
    </p:spTree>
    <p:extLst>
      <p:ext uri="{BB962C8B-B14F-4D97-AF65-F5344CB8AC3E}">
        <p14:creationId xmlns:p14="http://schemas.microsoft.com/office/powerpoint/2010/main" val="402399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3E23DD-F6B0-4BC8-BCD3-684E7645B94D}" type="datetimeFigureOut">
              <a:rPr lang="es-ES" smtClean="0"/>
              <a:t>02/11/2015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13699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F3E23DD-F6B0-4BC8-BCD3-684E7645B94D}" type="datetimeFigureOut">
              <a:rPr lang="es-ES" smtClean="0"/>
              <a:t>02/11/2015</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2468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3E23DD-F6B0-4BC8-BCD3-684E7645B94D}" type="datetimeFigureOut">
              <a:rPr lang="es-ES" smtClean="0"/>
              <a:t>02/11/2015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22207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3E23DD-F6B0-4BC8-BCD3-684E7645B94D}" type="datetimeFigureOut">
              <a:rPr lang="es-ES" smtClean="0"/>
              <a:t>02/11/2015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85107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3E23DD-F6B0-4BC8-BCD3-684E7645B94D}" type="datetimeFigureOut">
              <a:rPr lang="es-ES" smtClean="0"/>
              <a:t>02/11/2015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84986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F3E23DD-F6B0-4BC8-BCD3-684E7645B94D}" type="datetimeFigureOut">
              <a:rPr lang="es-ES" smtClean="0"/>
              <a:t>02/11/2015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405084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DF3E23DD-F6B0-4BC8-BCD3-684E7645B94D}" type="datetimeFigureOut">
              <a:rPr lang="es-ES" smtClean="0"/>
              <a:t>02/11/2015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173521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DF3E23DD-F6B0-4BC8-BCD3-684E7645B94D}" type="datetimeFigureOut">
              <a:rPr lang="es-ES" smtClean="0"/>
              <a:t>02/11/2015</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402305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DF3E23DD-F6B0-4BC8-BCD3-684E7645B94D}" type="datetimeFigureOut">
              <a:rPr lang="es-ES" smtClean="0"/>
              <a:t>02/11/2015</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38986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3E23DD-F6B0-4BC8-BCD3-684E7645B94D}" type="datetimeFigureOut">
              <a:rPr lang="es-ES" smtClean="0"/>
              <a:t>02/11/2015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D8E19C8-A358-4035-BC10-E35C6254C649}" type="slidenum">
              <a:rPr lang="es-ES" smtClean="0"/>
              <a:t>‹#›</a:t>
            </a:fld>
            <a:endParaRPr lang="es-ES"/>
          </a:p>
        </p:txBody>
      </p:sp>
      <p:sp>
        <p:nvSpPr>
          <p:cNvPr id="3" name="Text Placeholder 2"/>
          <p:cNvSpPr>
            <a:spLocks noGrp="1"/>
          </p:cNvSpPr>
          <p:nvPr>
            <p:ph type="body" sz="quarter" idx="13"/>
          </p:nvPr>
        </p:nvSpPr>
        <p:spPr>
          <a:xfrm>
            <a:off x="1" y="0"/>
            <a:ext cx="12192000" cy="725714"/>
          </a:xfrm>
        </p:spPr>
        <p:txBody>
          <a:bodyPr>
            <a:normAutofit/>
          </a:bodyPr>
          <a:lstStyle>
            <a:lvl1pPr marL="0" indent="0" algn="r">
              <a:buNone/>
              <a:defRPr sz="4400"/>
            </a:lvl1pPr>
          </a:lstStyle>
          <a:p>
            <a:pPr lvl="0"/>
            <a:r>
              <a:rPr lang="en-US" dirty="0" smtClean="0"/>
              <a:t>Click to edit Master text styles</a:t>
            </a:r>
          </a:p>
        </p:txBody>
      </p:sp>
    </p:spTree>
    <p:extLst>
      <p:ext uri="{BB962C8B-B14F-4D97-AF65-F5344CB8AC3E}">
        <p14:creationId xmlns:p14="http://schemas.microsoft.com/office/powerpoint/2010/main" val="34313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 blanco">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 y="0"/>
            <a:ext cx="12192000" cy="725714"/>
          </a:xfrm>
        </p:spPr>
        <p:txBody>
          <a:bodyPr>
            <a:normAutofit/>
          </a:bodyPr>
          <a:lstStyle>
            <a:lvl1pPr marL="0" indent="0" algn="r">
              <a:buNone/>
              <a:defRPr sz="4400"/>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4" name="Text Placeholder 3"/>
          <p:cNvSpPr>
            <a:spLocks noGrp="1"/>
          </p:cNvSpPr>
          <p:nvPr>
            <p:ph type="body" sz="quarter" idx="14"/>
          </p:nvPr>
        </p:nvSpPr>
        <p:spPr>
          <a:xfrm>
            <a:off x="449944" y="876528"/>
            <a:ext cx="11292113" cy="5453289"/>
          </a:xfrm>
        </p:spPr>
        <p:txBody>
          <a:bodyPr anchor="ctr"/>
          <a:lstStyle>
            <a:lvl1pPr marL="0" indent="0" algn="l" defTabSz="914400" rtl="0" eaLnBrk="1" fontAlgn="ctr" latinLnBrk="0" hangingPunct="1">
              <a:buNone/>
              <a:defRPr lang="en-US" sz="2400" kern="1200" dirty="0" smtClean="0">
                <a:solidFill>
                  <a:srgbClr val="000000"/>
                </a:solidFill>
                <a:latin typeface="+mj-lt"/>
                <a:ea typeface="+mn-ea"/>
                <a:cs typeface="+mn-cs"/>
              </a:defRPr>
            </a:lvl1pPr>
            <a:lvl2pPr marL="540000" indent="-342900">
              <a:buClrTx/>
              <a:defRPr lang="en-US" sz="2000" kern="1200" dirty="0" smtClean="0">
                <a:solidFill>
                  <a:srgbClr val="000000"/>
                </a:solidFill>
                <a:latin typeface="+mj-lt"/>
                <a:ea typeface="+mn-ea"/>
                <a:cs typeface="+mn-cs"/>
              </a:defRPr>
            </a:lvl2pPr>
            <a:lvl3pPr marL="1143000" indent="-182880">
              <a:buClrTx/>
              <a:buFont typeface="Vrinda" panose="020B0502040204020203" pitchFamily="34" charset="0"/>
              <a:buChar char="-"/>
              <a:defRPr/>
            </a:lvl3pPr>
          </a:lstStyle>
          <a:p>
            <a:pPr lvl="0"/>
            <a:r>
              <a:rPr lang="en-US" dirty="0" smtClean="0"/>
              <a:t>Click to edit Master text styles</a:t>
            </a:r>
          </a:p>
          <a:p>
            <a:pPr marL="742950" lvl="1" indent="-285750" algn="l" defTabSz="914400" rtl="0" eaLnBrk="1" fontAlgn="ctr" latinLnBrk="0" hangingPunct="1">
              <a:buFont typeface="Courier New" panose="02070309020205020404" pitchFamily="49" charset="0"/>
              <a:buChar char="o"/>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0 Imagen"/>
          <p:cNvPicPr/>
          <p:nvPr userDrawn="1"/>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37122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F3E23DD-F6B0-4BC8-BCD3-684E7645B94D}" type="datetimeFigureOut">
              <a:rPr lang="es-ES" smtClean="0"/>
              <a:t>02/11/2015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92525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3E23DD-F6B0-4BC8-BCD3-684E7645B94D}" type="datetimeFigureOut">
              <a:rPr lang="es-ES" smtClean="0"/>
              <a:t>02/11/2015</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D8E19C8-A358-4035-BC10-E35C6254C649}" type="slidenum">
              <a:rPr lang="es-ES" smtClean="0"/>
              <a:t>‹#›</a:t>
            </a:fld>
            <a:endParaRPr lang="es-ES"/>
          </a:p>
        </p:txBody>
      </p:sp>
    </p:spTree>
    <p:extLst>
      <p:ext uri="{BB962C8B-B14F-4D97-AF65-F5344CB8AC3E}">
        <p14:creationId xmlns:p14="http://schemas.microsoft.com/office/powerpoint/2010/main" val="19867199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8"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1.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3.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Epoch_(reference_date)"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www.elasticsearch.org/guide/en/elasticsearch/reference/current/analysis-analyzers.html"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www.elasticsearch.org/guide/en/elasticsearch/reference/current/mapping-date-format.html"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www.elastic.co/guide/en/elasticsearch/reference/current/mapping-fields.html"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5.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876948"/>
            <a:ext cx="7315200" cy="3255264"/>
          </a:xfrm>
        </p:spPr>
        <p:txBody>
          <a:bodyPr anchor="ctr">
            <a:normAutofit/>
          </a:bodyPr>
          <a:lstStyle/>
          <a:p>
            <a:r>
              <a:rPr lang="es-ES" sz="4800" dirty="0" smtClean="0"/>
              <a:t/>
            </a:r>
            <a:br>
              <a:rPr lang="es-ES" sz="4800" dirty="0" smtClean="0"/>
            </a:br>
            <a:r>
              <a:rPr lang="es-ES" sz="4800" dirty="0" smtClean="0"/>
              <a:t>ElasticSearch</a:t>
            </a:r>
            <a:br>
              <a:rPr lang="es-ES" sz="4800" dirty="0" smtClean="0"/>
            </a:br>
            <a:r>
              <a:rPr lang="es-ES" sz="4800" dirty="0" smtClean="0"/>
              <a:t>El </a:t>
            </a:r>
            <a:r>
              <a:rPr lang="es-ES_tradnl" sz="4800" dirty="0" err="1" smtClean="0"/>
              <a:t>Index</a:t>
            </a:r>
            <a:r>
              <a:rPr lang="es-ES_tradnl" sz="4800" dirty="0" smtClean="0"/>
              <a:t> </a:t>
            </a:r>
            <a:r>
              <a:rPr lang="es-ES_tradnl" sz="4800" dirty="0"/>
              <a:t>API</a:t>
            </a:r>
            <a:br>
              <a:rPr lang="es-ES_tradnl" sz="4800" dirty="0"/>
            </a:br>
            <a:endParaRPr lang="es-ES" sz="4800" dirty="0"/>
          </a:p>
        </p:txBody>
      </p:sp>
      <p:sp>
        <p:nvSpPr>
          <p:cNvPr id="3" name="Subtítulo 2"/>
          <p:cNvSpPr>
            <a:spLocks noGrp="1"/>
          </p:cNvSpPr>
          <p:nvPr>
            <p:ph type="subTitle" idx="1"/>
          </p:nvPr>
        </p:nvSpPr>
        <p:spPr>
          <a:xfrm>
            <a:off x="1100015" y="5248746"/>
            <a:ext cx="7315200" cy="914400"/>
          </a:xfrm>
        </p:spPr>
        <p:txBody>
          <a:bodyPr/>
          <a:lstStyle/>
          <a:p>
            <a:r>
              <a:rPr lang="es-ES" sz="2400" dirty="0"/>
              <a:t>Motores de </a:t>
            </a:r>
            <a:r>
              <a:rPr lang="es-ES" sz="2400" dirty="0" smtClean="0"/>
              <a:t>Indexación</a:t>
            </a:r>
            <a:r>
              <a:rPr lang="es-ES" sz="2400" dirty="0"/>
              <a:t/>
            </a:r>
            <a:br>
              <a:rPr lang="es-ES" sz="2400" dirty="0"/>
            </a:br>
            <a:r>
              <a:rPr lang="es-ES" sz="2400" dirty="0"/>
              <a:t>Edición </a:t>
            </a:r>
            <a:r>
              <a:rPr lang="es-ES" sz="2400" dirty="0" err="1" smtClean="0"/>
              <a:t>Executive</a:t>
            </a:r>
            <a:r>
              <a:rPr lang="es-ES" sz="2400" dirty="0" smtClean="0"/>
              <a:t> </a:t>
            </a:r>
            <a:r>
              <a:rPr lang="es-ES" sz="2400" dirty="0"/>
              <a:t>2015</a:t>
            </a:r>
            <a:endParaRPr lang="es-ES" dirty="0"/>
          </a:p>
        </p:txBody>
      </p:sp>
      <p:pic>
        <p:nvPicPr>
          <p:cNvPr id="4" name="0 Imagen"/>
          <p:cNvPicPr/>
          <p:nvPr/>
        </p:nvPicPr>
        <p:blipFill>
          <a:blip r:embed="rId3">
            <a:extLst>
              <a:ext uri="{28A0092B-C50C-407E-A947-70E740481C1C}">
                <a14:useLocalDpi xmlns:a14="http://schemas.microsoft.com/office/drawing/2010/main" val="0"/>
              </a:ext>
            </a:extLst>
          </a:blip>
          <a:stretch>
            <a:fillRect/>
          </a:stretch>
        </p:blipFill>
        <p:spPr>
          <a:xfrm>
            <a:off x="9183758" y="1714691"/>
            <a:ext cx="3048000" cy="2767330"/>
          </a:xfrm>
          <a:prstGeom prst="rect">
            <a:avLst/>
          </a:prstGeom>
        </p:spPr>
      </p:pic>
    </p:spTree>
    <p:extLst>
      <p:ext uri="{BB962C8B-B14F-4D97-AF65-F5344CB8AC3E}">
        <p14:creationId xmlns:p14="http://schemas.microsoft.com/office/powerpoint/2010/main" val="3667111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5" name="Flowchart: Terminator 14"/>
          <p:cNvSpPr/>
          <p:nvPr/>
        </p:nvSpPr>
        <p:spPr>
          <a:xfrm>
            <a:off x="7592121" y="2972713"/>
            <a:ext cx="1613647" cy="1009167"/>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Analyzer</a:t>
            </a:r>
            <a:endParaRPr lang="en-US" dirty="0"/>
          </a:p>
        </p:txBody>
      </p:sp>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Tree>
    <p:extLst>
      <p:ext uri="{BB962C8B-B14F-4D97-AF65-F5344CB8AC3E}">
        <p14:creationId xmlns:p14="http://schemas.microsoft.com/office/powerpoint/2010/main" val="74365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a:t>¿Cómo </a:t>
            </a:r>
            <a:r>
              <a:rPr lang="es-ES_tradnl" dirty="0" smtClean="0"/>
              <a:t>borramos </a:t>
            </a:r>
            <a:r>
              <a:rPr lang="es-ES_tradnl" dirty="0"/>
              <a:t>índices en ES</a:t>
            </a:r>
            <a:r>
              <a:rPr lang="es-ES_tradnl" dirty="0" smtClean="0"/>
              <a:t>?</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endParaRPr lang="es-ES_tradnl" sz="2000" dirty="0" smtClean="0">
              <a:solidFill>
                <a:schemeClr val="tx1"/>
              </a:solidFill>
              <a:latin typeface="Courier New" panose="02070309020205020404" pitchFamily="49" charset="0"/>
              <a:cs typeface="Courier New" panose="02070309020205020404" pitchFamily="49" charset="0"/>
            </a:endParaRPr>
          </a:p>
          <a:p>
            <a:pPr defTabSz="363538">
              <a:lnSpc>
                <a:spcPct val="100000"/>
              </a:lnSpc>
              <a:spcBef>
                <a:spcPts val="0"/>
              </a:spcBef>
            </a:pPr>
            <a:r>
              <a:rPr lang="es-ES_tradnl" sz="1800" dirty="0">
                <a:latin typeface="Source Code Pro" panose="020B0509030403020204" pitchFamily="49" charset="0"/>
                <a:cs typeface="Courier New"/>
              </a:rPr>
              <a:t>DELETE </a:t>
            </a:r>
            <a:r>
              <a:rPr lang="es-ES_tradnl" sz="1800" dirty="0" err="1">
                <a:latin typeface="Source Code Pro" panose="020B0509030403020204" pitchFamily="49" charset="0"/>
                <a:cs typeface="Courier New"/>
              </a:rPr>
              <a:t>newcustomindex</a:t>
            </a:r>
            <a:endParaRPr lang="es-ES_tradnl" sz="1800" dirty="0">
              <a:latin typeface="Source Code Pro" panose="020B0509030403020204" pitchFamily="49" charset="0"/>
              <a:cs typeface="Courier New"/>
            </a:endParaRPr>
          </a:p>
          <a:p>
            <a:endParaRPr lang="es-ES_tradnl" dirty="0">
              <a:solidFill>
                <a:schemeClr val="tx1"/>
              </a:solidFill>
              <a:latin typeface="+mn-lt"/>
              <a:cs typeface="Courier New" panose="02070309020205020404" pitchFamily="49" charset="0"/>
            </a:endParaRPr>
          </a:p>
          <a:p>
            <a:r>
              <a:rPr lang="es-ES_tradnl" sz="2800" dirty="0"/>
              <a:t>Ojo, no solamente borra los </a:t>
            </a:r>
            <a:r>
              <a:rPr lang="es-ES_tradnl" sz="2800" dirty="0" err="1"/>
              <a:t>settings</a:t>
            </a:r>
            <a:r>
              <a:rPr lang="es-ES_tradnl" sz="2800" dirty="0"/>
              <a:t> sino también todos los datos!</a:t>
            </a:r>
          </a:p>
        </p:txBody>
      </p:sp>
    </p:spTree>
    <p:extLst>
      <p:ext uri="{BB962C8B-B14F-4D97-AF65-F5344CB8AC3E}">
        <p14:creationId xmlns:p14="http://schemas.microsoft.com/office/powerpoint/2010/main" val="3188056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smtClean="0"/>
              <a:t>Índices </a:t>
            </a:r>
            <a:r>
              <a:rPr lang="es-ES_tradnl" dirty="0"/>
              <a:t>en </a:t>
            </a:r>
            <a:r>
              <a:rPr lang="es-ES_tradnl" dirty="0" smtClean="0"/>
              <a:t>ES</a:t>
            </a:r>
            <a:endParaRPr lang="es-ES_tradnl" dirty="0"/>
          </a:p>
        </p:txBody>
      </p:sp>
    </p:spTree>
    <p:extLst>
      <p:ext uri="{BB962C8B-B14F-4D97-AF65-F5344CB8AC3E}">
        <p14:creationId xmlns:p14="http://schemas.microsoft.com/office/powerpoint/2010/main" val="2705963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49944" y="317501"/>
            <a:ext cx="11292113" cy="6188780"/>
          </a:xfrm>
        </p:spPr>
        <p:txBody>
          <a:bodyPr>
            <a:noAutofit/>
          </a:bodyPr>
          <a:lstStyle/>
          <a:p>
            <a:pPr algn="ctr"/>
            <a:r>
              <a:rPr lang="es-ES_tradnl" sz="6600" dirty="0" smtClean="0"/>
              <a:t>Demo</a:t>
            </a:r>
          </a:p>
          <a:p>
            <a:pPr algn="ctr"/>
            <a:r>
              <a:rPr lang="es-ES_tradnl" sz="6600" dirty="0"/>
              <a:t>C</a:t>
            </a:r>
            <a:r>
              <a:rPr lang="es-ES_tradnl" sz="6600" dirty="0" smtClean="0"/>
              <a:t>reación de índices</a:t>
            </a:r>
            <a:endParaRPr lang="es-ES_tradnl" sz="6600" dirty="0"/>
          </a:p>
        </p:txBody>
      </p:sp>
      <p:graphicFrame>
        <p:nvGraphicFramePr>
          <p:cNvPr id="5" name="Object 4"/>
          <p:cNvGraphicFramePr>
            <a:graphicFrameLocks noChangeAspect="1"/>
          </p:cNvGraphicFramePr>
          <p:nvPr>
            <p:extLst>
              <p:ext uri="{D42A27DB-BD31-4B8C-83A1-F6EECF244321}">
                <p14:modId xmlns:p14="http://schemas.microsoft.com/office/powerpoint/2010/main" val="1280644817"/>
              </p:ext>
            </p:extLst>
          </p:nvPr>
        </p:nvGraphicFramePr>
        <p:xfrm>
          <a:off x="4094956" y="5645036"/>
          <a:ext cx="4002088" cy="685800"/>
        </p:xfrm>
        <a:graphic>
          <a:graphicData uri="http://schemas.openxmlformats.org/presentationml/2006/ole">
            <mc:AlternateContent xmlns:mc="http://schemas.openxmlformats.org/markup-compatibility/2006">
              <mc:Choice xmlns:v="urn:schemas-microsoft-com:vml" Requires="v">
                <p:oleObj spid="_x0000_s1381" name="Packager Shell Object" showAsIcon="1" r:id="rId4" imgW="4001400" imgH="685800" progId="Package">
                  <p:embed/>
                </p:oleObj>
              </mc:Choice>
              <mc:Fallback>
                <p:oleObj name="Packager Shell Object" showAsIcon="1" r:id="rId4" imgW="4001400" imgH="685800" progId="Package">
                  <p:embed/>
                  <p:pic>
                    <p:nvPicPr>
                      <p:cNvPr id="0" name=""/>
                      <p:cNvPicPr/>
                      <p:nvPr/>
                    </p:nvPicPr>
                    <p:blipFill>
                      <a:blip r:embed="rId5"/>
                      <a:stretch>
                        <a:fillRect/>
                      </a:stretch>
                    </p:blipFill>
                    <p:spPr>
                      <a:xfrm>
                        <a:off x="4094956" y="5645036"/>
                        <a:ext cx="4002088"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2496182"/>
              </p:ext>
            </p:extLst>
          </p:nvPr>
        </p:nvGraphicFramePr>
        <p:xfrm>
          <a:off x="4075906" y="4783792"/>
          <a:ext cx="4040188" cy="685800"/>
        </p:xfrm>
        <a:graphic>
          <a:graphicData uri="http://schemas.openxmlformats.org/presentationml/2006/ole">
            <mc:AlternateContent xmlns:mc="http://schemas.openxmlformats.org/markup-compatibility/2006">
              <mc:Choice xmlns:v="urn:schemas-microsoft-com:vml" Requires="v">
                <p:oleObj spid="_x0000_s1382" name="Packager Shell Object" showAsIcon="1" r:id="rId6" imgW="4039560" imgH="685800" progId="Package">
                  <p:embed/>
                </p:oleObj>
              </mc:Choice>
              <mc:Fallback>
                <p:oleObj name="Packager Shell Object" showAsIcon="1" r:id="rId6" imgW="4039560" imgH="685800" progId="Package">
                  <p:embed/>
                  <p:pic>
                    <p:nvPicPr>
                      <p:cNvPr id="0" name=""/>
                      <p:cNvPicPr/>
                      <p:nvPr/>
                    </p:nvPicPr>
                    <p:blipFill>
                      <a:blip r:embed="rId7"/>
                      <a:stretch>
                        <a:fillRect/>
                      </a:stretch>
                    </p:blipFill>
                    <p:spPr>
                      <a:xfrm>
                        <a:off x="4075906" y="4783792"/>
                        <a:ext cx="4040188" cy="685800"/>
                      </a:xfrm>
                      <a:prstGeom prst="rect">
                        <a:avLst/>
                      </a:prstGeom>
                    </p:spPr>
                  </p:pic>
                </p:oleObj>
              </mc:Fallback>
            </mc:AlternateContent>
          </a:graphicData>
        </a:graphic>
      </p:graphicFrame>
    </p:spTree>
    <p:extLst>
      <p:ext uri="{BB962C8B-B14F-4D97-AF65-F5344CB8AC3E}">
        <p14:creationId xmlns:p14="http://schemas.microsoft.com/office/powerpoint/2010/main" val="97900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a:t>
            </a:r>
            <a:endParaRPr lang="en-US" dirty="0"/>
          </a:p>
        </p:txBody>
      </p:sp>
      <p:sp>
        <p:nvSpPr>
          <p:cNvPr id="3" name="Content Placeholder 2"/>
          <p:cNvSpPr>
            <a:spLocks noGrp="1"/>
          </p:cNvSpPr>
          <p:nvPr>
            <p:ph idx="1"/>
          </p:nvPr>
        </p:nvSpPr>
        <p:spPr/>
        <p:txBody>
          <a:bodyPr>
            <a:normAutofit/>
          </a:bodyPr>
          <a:lstStyle/>
          <a:p>
            <a:pPr marL="0" indent="0" algn="ctr">
              <a:buNone/>
            </a:pPr>
            <a:r>
              <a:rPr lang="es-ES_tradnl" sz="4800" dirty="0" smtClean="0"/>
              <a:t>Configuración de </a:t>
            </a:r>
            <a:r>
              <a:rPr lang="es-ES_tradnl" sz="4800" dirty="0" smtClean="0"/>
              <a:t>los metadatos de un índice</a:t>
            </a:r>
            <a:endParaRPr lang="es-ES_tradnl" sz="4800" dirty="0"/>
          </a:p>
        </p:txBody>
      </p:sp>
    </p:spTree>
    <p:extLst>
      <p:ext uri="{BB962C8B-B14F-4D97-AF65-F5344CB8AC3E}">
        <p14:creationId xmlns:p14="http://schemas.microsoft.com/office/powerpoint/2010/main" val="3150175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3" name="Flowchart: Terminator 12"/>
          <p:cNvSpPr/>
          <p:nvPr/>
        </p:nvSpPr>
        <p:spPr>
          <a:xfrm>
            <a:off x="7592123" y="4103541"/>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Metadata</a:t>
            </a:r>
            <a:endParaRPr lang="en-US" dirty="0">
              <a:solidFill>
                <a:schemeClr val="lt1"/>
              </a:solidFill>
            </a:endParaRPr>
          </a:p>
        </p:txBody>
      </p:sp>
      <p:pic>
        <p:nvPicPr>
          <p:cNvPr id="5126" name="Picture 6" descr="http://i.stack.imgur.com/kwR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99" y="3523641"/>
            <a:ext cx="1875270" cy="187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614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6376" y="1896039"/>
            <a:ext cx="3966883" cy="3805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 Placeholder 2"/>
          <p:cNvSpPr>
            <a:spLocks noGrp="1"/>
          </p:cNvSpPr>
          <p:nvPr>
            <p:ph type="body" sz="quarter" idx="14"/>
          </p:nvPr>
        </p:nvSpPr>
        <p:spPr>
          <a:xfrm>
            <a:off x="449944" y="1052991"/>
            <a:ext cx="11292113" cy="5453289"/>
          </a:xfrm>
        </p:spPr>
        <p:txBody>
          <a:bodyPr>
            <a:noAutofit/>
          </a:bodyPr>
          <a:lstStyle/>
          <a:p>
            <a:pPr marL="457200" lvl="3" indent="0" defTabSz="363538" fontAlgn="ctr">
              <a:lnSpc>
                <a:spcPct val="100000"/>
              </a:lnSpc>
              <a:spcBef>
                <a:spcPts val="0"/>
              </a:spcBef>
              <a:buNone/>
            </a:pP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settings": {</a:t>
            </a:r>
          </a:p>
          <a:p>
            <a:pPr marL="457200" lvl="3" indent="0" defTabSz="363538" fontAlgn="ctr">
              <a:lnSpc>
                <a:spcPct val="100000"/>
              </a:lnSpc>
              <a:spcBef>
                <a:spcPts val="0"/>
              </a:spcBef>
              <a:buNone/>
            </a:pPr>
            <a:r>
              <a:rPr lang="en-US" sz="2000" dirty="0" smtClean="0">
                <a:solidFill>
                  <a:srgbClr val="000000"/>
                </a:solidFill>
                <a:latin typeface="Source Code Pro" panose="020B0509030403020204" pitchFamily="49" charset="0"/>
                <a:cs typeface="Courier New"/>
              </a:rPr>
              <a:t>			"</a:t>
            </a:r>
            <a:r>
              <a:rPr lang="en-US" sz="2000" dirty="0" err="1">
                <a:solidFill>
                  <a:srgbClr val="000000"/>
                </a:solidFill>
                <a:latin typeface="Source Code Pro" panose="020B0509030403020204" pitchFamily="49" charset="0"/>
                <a:cs typeface="Courier New"/>
              </a:rPr>
              <a:t>number_of_shards</a:t>
            </a:r>
            <a:r>
              <a:rPr lang="en-US" sz="2000" dirty="0">
                <a:solidFill>
                  <a:srgbClr val="000000"/>
                </a:solidFill>
                <a:latin typeface="Source Code Pro" panose="020B0509030403020204" pitchFamily="49" charset="0"/>
                <a:cs typeface="Courier New"/>
              </a:rPr>
              <a:t>" :   1,</a:t>
            </a:r>
          </a:p>
          <a:p>
            <a:pPr marL="457200" lvl="3" indent="0" defTabSz="363538" fontAlgn="ctr">
              <a:lnSpc>
                <a:spcPct val="100000"/>
              </a:lnSpc>
              <a:spcBef>
                <a:spcPts val="0"/>
              </a:spcBef>
              <a:buNone/>
            </a:pPr>
            <a:r>
              <a:rPr lang="en-US" sz="2000" dirty="0" smtClean="0">
                <a:solidFill>
                  <a:srgbClr val="000000"/>
                </a:solidFill>
                <a:latin typeface="Source Code Pro" panose="020B0509030403020204" pitchFamily="49" charset="0"/>
                <a:cs typeface="Courier New"/>
              </a:rPr>
              <a:t>			"</a:t>
            </a:r>
            <a:r>
              <a:rPr lang="en-US" sz="2000" dirty="0" err="1">
                <a:solidFill>
                  <a:srgbClr val="000000"/>
                </a:solidFill>
                <a:latin typeface="Source Code Pro" panose="020B0509030403020204" pitchFamily="49" charset="0"/>
                <a:cs typeface="Courier New"/>
              </a:rPr>
              <a:t>number_of_replicas</a:t>
            </a:r>
            <a:r>
              <a:rPr lang="en-US" sz="2000" dirty="0">
                <a:solidFill>
                  <a:srgbClr val="000000"/>
                </a:solidFill>
                <a:latin typeface="Source Code Pro" panose="020B0509030403020204" pitchFamily="49" charset="0"/>
                <a:cs typeface="Courier New"/>
              </a:rPr>
              <a:t>" : 0,</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refresh_interval":"1s",</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cache" : {</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filter" {</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err="1">
                <a:solidFill>
                  <a:srgbClr val="000000"/>
                </a:solidFill>
                <a:latin typeface="Source Code Pro" panose="020B0509030403020204" pitchFamily="49" charset="0"/>
                <a:cs typeface="Courier New"/>
              </a:rPr>
              <a:t>max_size</a:t>
            </a:r>
            <a:r>
              <a:rPr lang="en-US" sz="2000" dirty="0">
                <a:solidFill>
                  <a:srgbClr val="000000"/>
                </a:solidFill>
                <a:latin typeface="Source Code Pro" panose="020B0509030403020204" pitchFamily="49" charset="0"/>
                <a:cs typeface="Courier New"/>
              </a:rPr>
              <a:t>" : “10MB”</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endParaRPr lang="en-US" sz="20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warmer" : { </a:t>
            </a:r>
          </a:p>
          <a:p>
            <a:pPr marL="457200" lvl="3" indent="0" defTabSz="363538" fontAlgn="ctr">
              <a:lnSpc>
                <a:spcPct val="100000"/>
              </a:lnSpc>
              <a:spcBef>
                <a:spcPts val="0"/>
              </a:spcBef>
              <a:buNone/>
            </a:pPr>
            <a:r>
              <a:rPr lang="en-US" sz="2000" dirty="0">
                <a:solidFill>
                  <a:srgbClr val="000000"/>
                </a:solidFill>
                <a:latin typeface="Source Code Pro" panose="020B0509030403020204" pitchFamily="49" charset="0"/>
                <a:cs typeface="Courier New"/>
              </a:rPr>
              <a:t>			</a:t>
            </a:r>
            <a:r>
              <a:rPr lang="en-US" sz="2000" dirty="0" smtClean="0">
                <a:solidFill>
                  <a:srgbClr val="000000"/>
                </a:solidFill>
                <a:latin typeface="Source Code Pro" panose="020B0509030403020204" pitchFamily="49" charset="0"/>
                <a:cs typeface="Courier New"/>
              </a:rPr>
              <a:t>	"</a:t>
            </a:r>
            <a:r>
              <a:rPr lang="en-US" sz="2000" dirty="0">
                <a:solidFill>
                  <a:srgbClr val="000000"/>
                </a:solidFill>
                <a:latin typeface="Source Code Pro" panose="020B0509030403020204" pitchFamily="49" charset="0"/>
                <a:cs typeface="Courier New"/>
              </a:rPr>
              <a:t>enabled": yes</a:t>
            </a:r>
          </a:p>
          <a:p>
            <a:pPr marL="457200" lvl="3" indent="0" defTabSz="363538" fontAlgn="ctr">
              <a:lnSpc>
                <a:spcPct val="100000"/>
              </a:lnSpc>
              <a:spcBef>
                <a:spcPts val="0"/>
              </a:spcBef>
              <a:buNone/>
            </a:pPr>
            <a:r>
              <a:rPr lang="en-US" sz="2000" dirty="0" smtClean="0">
                <a:solidFill>
                  <a:srgbClr val="000000"/>
                </a:solidFill>
                <a:latin typeface="Source Code Pro" panose="020B0509030403020204" pitchFamily="49" charset="0"/>
                <a:cs typeface="Courier New"/>
              </a:rPr>
              <a:t>			}</a:t>
            </a:r>
            <a:endParaRPr lang="en-US" sz="20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n-US" sz="2000" dirty="0" smtClean="0">
                <a:solidFill>
                  <a:srgbClr val="000000"/>
                </a:solidFill>
                <a:latin typeface="Source Code Pro" panose="020B0509030403020204" pitchFamily="49" charset="0"/>
                <a:cs typeface="Courier New"/>
              </a:rPr>
              <a:t>} […]</a:t>
            </a:r>
            <a:endParaRPr lang="es-ES_tradnl" sz="2000" dirty="0">
              <a:solidFill>
                <a:srgbClr val="000000"/>
              </a:solidFill>
              <a:latin typeface="Source Code Pro" panose="020B0509030403020204" pitchFamily="49" charset="0"/>
              <a:cs typeface="Courier New"/>
            </a:endParaRPr>
          </a:p>
        </p:txBody>
      </p:sp>
      <p:sp>
        <p:nvSpPr>
          <p:cNvPr id="2" name="Text Placeholder 1"/>
          <p:cNvSpPr>
            <a:spLocks noGrp="1"/>
          </p:cNvSpPr>
          <p:nvPr>
            <p:ph type="body" sz="quarter" idx="13"/>
          </p:nvPr>
        </p:nvSpPr>
        <p:spPr/>
        <p:txBody>
          <a:bodyPr/>
          <a:lstStyle/>
          <a:p>
            <a:r>
              <a:rPr lang="en-US" dirty="0" err="1" smtClean="0"/>
              <a:t>Configuración</a:t>
            </a:r>
            <a:r>
              <a:rPr lang="en-US" dirty="0" smtClean="0"/>
              <a:t> </a:t>
            </a:r>
            <a:r>
              <a:rPr lang="en-US" dirty="0" smtClean="0"/>
              <a:t>de </a:t>
            </a:r>
            <a:r>
              <a:rPr lang="en-US" dirty="0" err="1" smtClean="0"/>
              <a:t>los</a:t>
            </a:r>
            <a:r>
              <a:rPr lang="en-US" dirty="0" smtClean="0"/>
              <a:t> </a:t>
            </a:r>
            <a:r>
              <a:rPr lang="en-US" dirty="0" err="1" smtClean="0"/>
              <a:t>metadatos</a:t>
            </a:r>
            <a:r>
              <a:rPr lang="en-US" dirty="0" smtClean="0"/>
              <a:t> de un </a:t>
            </a:r>
            <a:r>
              <a:rPr lang="en-US" dirty="0" err="1"/>
              <a:t>í</a:t>
            </a:r>
            <a:r>
              <a:rPr lang="en-US" dirty="0" err="1" smtClean="0"/>
              <a:t>ndice</a:t>
            </a:r>
            <a:endParaRPr lang="en-US" dirty="0"/>
          </a:p>
        </p:txBody>
      </p:sp>
    </p:spTree>
    <p:extLst>
      <p:ext uri="{BB962C8B-B14F-4D97-AF65-F5344CB8AC3E}">
        <p14:creationId xmlns:p14="http://schemas.microsoft.com/office/powerpoint/2010/main" val="2364269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Opciones de configuración</a:t>
            </a:r>
            <a:endParaRPr lang="es-ES_tradnl" dirty="0"/>
          </a:p>
        </p:txBody>
      </p:sp>
      <p:sp>
        <p:nvSpPr>
          <p:cNvPr id="3" name="Text Placeholder 2"/>
          <p:cNvSpPr>
            <a:spLocks noGrp="1"/>
          </p:cNvSpPr>
          <p:nvPr>
            <p:ph type="body" sz="quarter" idx="14"/>
          </p:nvPr>
        </p:nvSpPr>
        <p:spPr>
          <a:xfrm>
            <a:off x="449944" y="917508"/>
            <a:ext cx="11292113" cy="5453289"/>
          </a:xfrm>
        </p:spPr>
        <p:txBody>
          <a:bodyPr>
            <a:noAutofit/>
          </a:bodyPr>
          <a:lstStyle/>
          <a:p>
            <a:r>
              <a:rPr lang="es-ES_tradnl" u="sng" dirty="0" smtClean="0"/>
              <a:t>Configuración de </a:t>
            </a:r>
            <a:r>
              <a:rPr lang="es-ES_tradnl" u="sng" dirty="0" err="1" smtClean="0"/>
              <a:t>Index</a:t>
            </a:r>
            <a:endParaRPr lang="es-ES_tradnl" dirty="0"/>
          </a:p>
          <a:p>
            <a:pPr marL="800100" lvl="2" indent="0">
              <a:buNone/>
            </a:pPr>
            <a:r>
              <a:rPr lang="es-ES_tradnl" sz="2000" dirty="0">
                <a:solidFill>
                  <a:schemeClr val="tx1"/>
                </a:solidFill>
              </a:rPr>
              <a:t>index.cache.filter.max_size - el máximo tamaño que puede tomar el caché</a:t>
            </a:r>
          </a:p>
          <a:p>
            <a:pPr marL="800100" lvl="2" indent="0">
              <a:buNone/>
            </a:pPr>
            <a:r>
              <a:rPr lang="es-ES_tradnl" sz="2000" dirty="0">
                <a:solidFill>
                  <a:schemeClr val="tx1"/>
                </a:solidFill>
              </a:rPr>
              <a:t>index.cache.filter.expire - el tiempo en el que un caché expira</a:t>
            </a:r>
          </a:p>
          <a:p>
            <a:pPr marL="800100" lvl="2" indent="0">
              <a:buNone/>
            </a:pPr>
            <a:r>
              <a:rPr lang="es-ES_tradnl" sz="2000" dirty="0">
                <a:solidFill>
                  <a:schemeClr val="tx1"/>
                </a:solidFill>
              </a:rPr>
              <a:t>index.warmer.enabled - si están los warmers del </a:t>
            </a:r>
            <a:r>
              <a:rPr lang="es-ES_tradnl" sz="2000" dirty="0" smtClean="0">
                <a:solidFill>
                  <a:schemeClr val="tx1"/>
                </a:solidFill>
              </a:rPr>
              <a:t>índice habilitados</a:t>
            </a:r>
            <a:endParaRPr lang="es-ES_tradnl" sz="2000" dirty="0">
              <a:solidFill>
                <a:schemeClr val="tx1"/>
              </a:solidFill>
            </a:endParaRPr>
          </a:p>
          <a:p>
            <a:pPr>
              <a:spcBef>
                <a:spcPts val="600"/>
              </a:spcBef>
            </a:pPr>
            <a:r>
              <a:rPr lang="es-ES_tradnl" u="sng" dirty="0" smtClean="0"/>
              <a:t>Configuración de Replica</a:t>
            </a:r>
            <a:endParaRPr lang="es-ES_tradnl" dirty="0"/>
          </a:p>
          <a:p>
            <a:pPr marL="800100" lvl="2" indent="0">
              <a:buNone/>
            </a:pPr>
            <a:r>
              <a:rPr lang="es-ES_tradnl" sz="2000" dirty="0">
                <a:solidFill>
                  <a:schemeClr val="tx1"/>
                </a:solidFill>
              </a:rPr>
              <a:t>index.number_of_replicas - número de replicas del índice por cada shard</a:t>
            </a:r>
          </a:p>
          <a:p>
            <a:pPr marL="800100" lvl="2" indent="0">
              <a:buNone/>
            </a:pPr>
            <a:r>
              <a:rPr lang="es-ES_tradnl" sz="2000" dirty="0">
                <a:solidFill>
                  <a:schemeClr val="tx1"/>
                </a:solidFill>
              </a:rPr>
              <a:t>index.refresh_interval - con qué frecuencia se refrescarán los datos del </a:t>
            </a:r>
            <a:r>
              <a:rPr lang="es-ES_tradnl" sz="2000" dirty="0" err="1">
                <a:solidFill>
                  <a:schemeClr val="tx1"/>
                </a:solidFill>
              </a:rPr>
              <a:t>shard</a:t>
            </a:r>
            <a:endParaRPr lang="es-ES_tradnl" sz="2000" dirty="0">
              <a:solidFill>
                <a:schemeClr val="tx1"/>
              </a:solidFill>
            </a:endParaRPr>
          </a:p>
          <a:p>
            <a:pPr>
              <a:spcBef>
                <a:spcPts val="600"/>
              </a:spcBef>
            </a:pPr>
            <a:r>
              <a:rPr lang="es-ES_tradnl" u="sng" dirty="0" smtClean="0"/>
              <a:t>Configuración de </a:t>
            </a:r>
            <a:r>
              <a:rPr lang="es-ES_tradnl" u="sng" dirty="0" err="1" smtClean="0"/>
              <a:t>Shard</a:t>
            </a:r>
            <a:endParaRPr lang="es-ES_tradnl" u="sng" dirty="0" smtClean="0"/>
          </a:p>
          <a:p>
            <a:pPr marL="800100" lvl="2" indent="0">
              <a:buNone/>
            </a:pPr>
            <a:r>
              <a:rPr lang="es-ES_tradnl" sz="2000" dirty="0" err="1" smtClean="0">
                <a:solidFill>
                  <a:schemeClr val="tx1"/>
                </a:solidFill>
              </a:rPr>
              <a:t>index.number_of_shards</a:t>
            </a:r>
            <a:r>
              <a:rPr lang="es-ES_tradnl" sz="2000" dirty="0" smtClean="0">
                <a:solidFill>
                  <a:schemeClr val="tx1"/>
                </a:solidFill>
              </a:rPr>
              <a:t> </a:t>
            </a:r>
            <a:r>
              <a:rPr lang="es-ES_tradnl" sz="2000" dirty="0">
                <a:solidFill>
                  <a:schemeClr val="tx1"/>
                </a:solidFill>
              </a:rPr>
              <a:t>– número de </a:t>
            </a:r>
            <a:r>
              <a:rPr lang="es-ES_tradnl" sz="2000" dirty="0" err="1">
                <a:solidFill>
                  <a:schemeClr val="tx1"/>
                </a:solidFill>
              </a:rPr>
              <a:t>shards</a:t>
            </a:r>
            <a:r>
              <a:rPr lang="es-ES_tradnl" sz="2000" dirty="0">
                <a:solidFill>
                  <a:schemeClr val="tx1"/>
                </a:solidFill>
              </a:rPr>
              <a:t> en el que partir el contenido del índice</a:t>
            </a:r>
          </a:p>
          <a:p>
            <a:pPr>
              <a:spcBef>
                <a:spcPts val="600"/>
              </a:spcBef>
            </a:pPr>
            <a:r>
              <a:rPr lang="es-ES_tradnl" u="sng" dirty="0" smtClean="0"/>
              <a:t>Configuración de </a:t>
            </a:r>
            <a:r>
              <a:rPr lang="es-ES_tradnl" u="sng" dirty="0" err="1" smtClean="0"/>
              <a:t>Read</a:t>
            </a:r>
            <a:endParaRPr lang="es-ES_tradnl" u="sng" dirty="0"/>
          </a:p>
          <a:p>
            <a:pPr marL="800100" lvl="2" indent="0">
              <a:buNone/>
            </a:pPr>
            <a:r>
              <a:rPr lang="es-ES_tradnl" sz="2000" dirty="0">
                <a:solidFill>
                  <a:schemeClr val="tx1"/>
                </a:solidFill>
              </a:rPr>
              <a:t>index.blocks.read_only - si está a true el índice será de solo lectura</a:t>
            </a:r>
          </a:p>
          <a:p>
            <a:pPr marL="800100" lvl="2" indent="0">
              <a:buNone/>
            </a:pPr>
            <a:r>
              <a:rPr lang="es-ES_tradnl" sz="2000" dirty="0">
                <a:solidFill>
                  <a:schemeClr val="tx1"/>
                </a:solidFill>
              </a:rPr>
              <a:t>index.blocks.read - si está a true el índice no podrá leerse</a:t>
            </a:r>
          </a:p>
          <a:p>
            <a:pPr marL="800100" lvl="2" indent="0">
              <a:buNone/>
            </a:pPr>
            <a:r>
              <a:rPr lang="es-ES_tradnl" sz="2000" dirty="0">
                <a:solidFill>
                  <a:schemeClr val="tx1"/>
                </a:solidFill>
              </a:rPr>
              <a:t>index.blocks.write - si está a true no se podrá escribir en el índice</a:t>
            </a:r>
          </a:p>
          <a:p>
            <a:pPr marL="800100" lvl="2" indent="0">
              <a:buNone/>
            </a:pPr>
            <a:r>
              <a:rPr lang="es-ES_tradnl" sz="2000" dirty="0">
                <a:solidFill>
                  <a:schemeClr val="tx1"/>
                </a:solidFill>
              </a:rPr>
              <a:t>index.blocks.metadata - bloqueo de operaciones contra los metadatos</a:t>
            </a:r>
          </a:p>
          <a:p>
            <a:pPr indent="-342900">
              <a:spcBef>
                <a:spcPts val="600"/>
              </a:spcBef>
            </a:pPr>
            <a:r>
              <a:rPr lang="es-ES_tradnl" u="sng" dirty="0" smtClean="0"/>
              <a:t>Configuración de </a:t>
            </a:r>
            <a:r>
              <a:rPr lang="es-ES_tradnl" u="sng" dirty="0" err="1" smtClean="0"/>
              <a:t>Analysis</a:t>
            </a:r>
            <a:r>
              <a:rPr lang="es-ES_tradnl" u="sng" dirty="0" smtClean="0"/>
              <a:t> </a:t>
            </a:r>
            <a:r>
              <a:rPr lang="es-ES_tradnl" dirty="0" smtClean="0"/>
              <a:t>-  </a:t>
            </a:r>
            <a:r>
              <a:rPr lang="es-ES_tradnl" sz="1800" dirty="0"/>
              <a:t>el área donde ES permite definir el tipo de analizadores asociados al índice</a:t>
            </a:r>
            <a:endParaRPr lang="es-ES_tradnl" dirty="0" smtClean="0"/>
          </a:p>
        </p:txBody>
      </p:sp>
    </p:spTree>
    <p:extLst>
      <p:ext uri="{BB962C8B-B14F-4D97-AF65-F5344CB8AC3E}">
        <p14:creationId xmlns:p14="http://schemas.microsoft.com/office/powerpoint/2010/main" val="3299186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a:t>
            </a:r>
            <a:endParaRPr lang="en-US" dirty="0"/>
          </a:p>
        </p:txBody>
      </p:sp>
      <p:sp>
        <p:nvSpPr>
          <p:cNvPr id="3" name="Content Placeholder 2"/>
          <p:cNvSpPr>
            <a:spLocks noGrp="1"/>
          </p:cNvSpPr>
          <p:nvPr>
            <p:ph idx="1"/>
          </p:nvPr>
        </p:nvSpPr>
        <p:spPr/>
        <p:txBody>
          <a:bodyPr>
            <a:normAutofit/>
          </a:bodyPr>
          <a:lstStyle/>
          <a:p>
            <a:pPr marL="0" indent="0" algn="ctr">
              <a:buNone/>
            </a:pPr>
            <a:r>
              <a:rPr lang="es-ES_tradnl" sz="4800" dirty="0" smtClean="0"/>
              <a:t>Configuración </a:t>
            </a:r>
            <a:r>
              <a:rPr lang="es-ES_tradnl" sz="4800" dirty="0" smtClean="0"/>
              <a:t>del análisis de </a:t>
            </a:r>
            <a:r>
              <a:rPr lang="es-ES_tradnl" sz="4800" dirty="0" smtClean="0"/>
              <a:t>un índice</a:t>
            </a:r>
            <a:endParaRPr lang="es-ES_tradnl" sz="4800" dirty="0"/>
          </a:p>
        </p:txBody>
      </p:sp>
    </p:spTree>
    <p:extLst>
      <p:ext uri="{BB962C8B-B14F-4D97-AF65-F5344CB8AC3E}">
        <p14:creationId xmlns:p14="http://schemas.microsoft.com/office/powerpoint/2010/main" val="595178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3" name="Flowchart: Terminator 12"/>
          <p:cNvSpPr/>
          <p:nvPr/>
        </p:nvSpPr>
        <p:spPr>
          <a:xfrm>
            <a:off x="7592123" y="4103541"/>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Metadata</a:t>
            </a:r>
            <a:endParaRPr lang="en-US" dirty="0">
              <a:solidFill>
                <a:schemeClr val="lt1"/>
              </a:solidFill>
            </a:endParaRPr>
          </a:p>
        </p:txBody>
      </p:sp>
      <p:pic>
        <p:nvPicPr>
          <p:cNvPr id="5126" name="Picture 6" descr="http://i.stack.imgur.com/kwR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99" y="3523641"/>
            <a:ext cx="1875270" cy="1875270"/>
          </a:xfrm>
          <a:prstGeom prst="rect">
            <a:avLst/>
          </a:prstGeom>
          <a:noFill/>
          <a:extLst>
            <a:ext uri="{909E8E84-426E-40DD-AFC4-6F175D3DCCD1}">
              <a14:hiddenFill xmlns:a14="http://schemas.microsoft.com/office/drawing/2010/main">
                <a:solidFill>
                  <a:srgbClr val="FFFFFF"/>
                </a:solidFill>
              </a14:hiddenFill>
            </a:ext>
          </a:extLst>
        </p:spPr>
      </p:pic>
      <p:sp>
        <p:nvSpPr>
          <p:cNvPr id="16" name="Flowchart: Terminator 15"/>
          <p:cNvSpPr/>
          <p:nvPr/>
        </p:nvSpPr>
        <p:spPr>
          <a:xfrm>
            <a:off x="7592124" y="2972713"/>
            <a:ext cx="1613646" cy="1009167"/>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Analyzer</a:t>
            </a:r>
            <a:endParaRPr lang="en-US" dirty="0"/>
          </a:p>
        </p:txBody>
      </p:sp>
    </p:spTree>
    <p:extLst>
      <p:ext uri="{BB962C8B-B14F-4D97-AF65-F5344CB8AC3E}">
        <p14:creationId xmlns:p14="http://schemas.microsoft.com/office/powerpoint/2010/main" val="2670147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smtClean="0"/>
              <a:t>Índices </a:t>
            </a:r>
            <a:r>
              <a:rPr lang="es-ES_tradnl" dirty="0"/>
              <a:t>en </a:t>
            </a:r>
            <a:r>
              <a:rPr lang="es-ES_tradnl" dirty="0" smtClean="0"/>
              <a:t>ES</a:t>
            </a:r>
            <a:endParaRPr lang="es-ES_tradnl" dirty="0"/>
          </a:p>
        </p:txBody>
      </p:sp>
    </p:spTree>
    <p:extLst>
      <p:ext uri="{BB962C8B-B14F-4D97-AF65-F5344CB8AC3E}">
        <p14:creationId xmlns:p14="http://schemas.microsoft.com/office/powerpoint/2010/main" val="1985610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2" name="Flowchart: Terminator 11"/>
          <p:cNvSpPr/>
          <p:nvPr/>
        </p:nvSpPr>
        <p:spPr>
          <a:xfrm>
            <a:off x="6250011" y="3538127"/>
            <a:ext cx="1613647" cy="443753"/>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Token Filter</a:t>
            </a:r>
            <a:endParaRPr lang="en-US" dirty="0"/>
          </a:p>
        </p:txBody>
      </p:sp>
      <p:sp>
        <p:nvSpPr>
          <p:cNvPr id="13" name="Flowchart: Terminator 12"/>
          <p:cNvSpPr/>
          <p:nvPr/>
        </p:nvSpPr>
        <p:spPr>
          <a:xfrm>
            <a:off x="7592123" y="4103541"/>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Metadata</a:t>
            </a:r>
            <a:endParaRPr lang="en-US" dirty="0">
              <a:solidFill>
                <a:schemeClr val="lt1"/>
              </a:solidFill>
            </a:endParaRPr>
          </a:p>
        </p:txBody>
      </p:sp>
      <p:sp>
        <p:nvSpPr>
          <p:cNvPr id="15" name="Flowchart: Terminator 14"/>
          <p:cNvSpPr/>
          <p:nvPr/>
        </p:nvSpPr>
        <p:spPr>
          <a:xfrm>
            <a:off x="6250010" y="2972713"/>
            <a:ext cx="1613647" cy="443753"/>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Tokenizer</a:t>
            </a:r>
            <a:endParaRPr lang="en-US" dirty="0"/>
          </a:p>
        </p:txBody>
      </p:sp>
      <p:pic>
        <p:nvPicPr>
          <p:cNvPr id="5126" name="Picture 6" descr="http://i.stack.imgur.com/kwR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99" y="3523641"/>
            <a:ext cx="1875270" cy="1875270"/>
          </a:xfrm>
          <a:prstGeom prst="rect">
            <a:avLst/>
          </a:prstGeom>
          <a:noFill/>
          <a:extLst>
            <a:ext uri="{909E8E84-426E-40DD-AFC4-6F175D3DCCD1}">
              <a14:hiddenFill xmlns:a14="http://schemas.microsoft.com/office/drawing/2010/main">
                <a:solidFill>
                  <a:srgbClr val="FFFFFF"/>
                </a:solidFill>
              </a14:hiddenFill>
            </a:ext>
          </a:extLst>
        </p:spPr>
      </p:pic>
      <p:sp>
        <p:nvSpPr>
          <p:cNvPr id="14" name="Flowchart: Terminator 13"/>
          <p:cNvSpPr/>
          <p:nvPr/>
        </p:nvSpPr>
        <p:spPr>
          <a:xfrm>
            <a:off x="7592124" y="2972713"/>
            <a:ext cx="1613646" cy="1009167"/>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Analyzer</a:t>
            </a:r>
            <a:endParaRPr lang="en-US" dirty="0"/>
          </a:p>
        </p:txBody>
      </p:sp>
    </p:spTree>
    <p:extLst>
      <p:ext uri="{BB962C8B-B14F-4D97-AF65-F5344CB8AC3E}">
        <p14:creationId xmlns:p14="http://schemas.microsoft.com/office/powerpoint/2010/main" val="3974919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2895" y="2675966"/>
            <a:ext cx="7409330" cy="37113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 Placeholder 2"/>
          <p:cNvSpPr>
            <a:spLocks noGrp="1"/>
          </p:cNvSpPr>
          <p:nvPr>
            <p:ph type="body" sz="quarter" idx="14"/>
          </p:nvPr>
        </p:nvSpPr>
        <p:spPr>
          <a:xfrm>
            <a:off x="449944" y="1052991"/>
            <a:ext cx="11292113" cy="5453289"/>
          </a:xfrm>
        </p:spPr>
        <p:txBody>
          <a:bodyPr>
            <a:noAutofit/>
          </a:bodyPr>
          <a:lstStyle/>
          <a:p>
            <a:pPr>
              <a:lnSpc>
                <a:spcPct val="100000"/>
              </a:lnSpc>
              <a:spcBef>
                <a:spcPts val="0"/>
              </a:spcBef>
            </a:pPr>
            <a:r>
              <a:rPr lang="es-ES_tradnl" sz="2000" dirty="0">
                <a:latin typeface="Source Code Pro" panose="020B0509030403020204" pitchFamily="49" charset="0"/>
                <a:cs typeface="Courier New"/>
              </a:rPr>
              <a:t>PUT /</a:t>
            </a:r>
            <a:r>
              <a:rPr lang="es-ES_tradnl" sz="2000" dirty="0" err="1">
                <a:latin typeface="Source Code Pro" panose="020B0509030403020204" pitchFamily="49" charset="0"/>
                <a:cs typeface="Courier New"/>
              </a:rPr>
              <a:t>indice</a:t>
            </a:r>
            <a:endParaRPr lang="es-ES_tradnl" sz="2000" dirty="0">
              <a:latin typeface="Source Code Pro" panose="020B0509030403020204" pitchFamily="49" charset="0"/>
              <a:cs typeface="Courier New"/>
            </a:endParaRPr>
          </a:p>
          <a:p>
            <a:pPr>
              <a:lnSpc>
                <a:spcPct val="100000"/>
              </a:lnSpc>
              <a:spcBef>
                <a:spcPts val="0"/>
              </a:spcBef>
            </a:pPr>
            <a:r>
              <a:rPr lang="es-ES_tradnl" sz="2000" dirty="0">
                <a:latin typeface="Source Code Pro" panose="020B0509030403020204" pitchFamily="49" charset="0"/>
                <a:cs typeface="Courier New"/>
              </a:rPr>
              <a:t>{</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index</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settings</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number_of_shards</a:t>
            </a:r>
            <a:r>
              <a:rPr lang="es-ES_tradnl" sz="2000" dirty="0">
                <a:latin typeface="Source Code Pro" panose="020B0509030403020204" pitchFamily="49" charset="0"/>
                <a:cs typeface="Courier New"/>
              </a:rPr>
              <a:t>": 1,</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number_of_replicas</a:t>
            </a:r>
            <a:r>
              <a:rPr lang="es-ES_tradnl" sz="2000" dirty="0">
                <a:latin typeface="Source Code Pro" panose="020B0509030403020204" pitchFamily="49" charset="0"/>
                <a:cs typeface="Courier New"/>
              </a:rPr>
              <a:t>": 0,</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analysis</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analyzer</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un_ngram_tokenizer_cualquiera</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tokenizer</a:t>
            </a: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un_ngram_tokenizer</a:t>
            </a:r>
            <a:r>
              <a:rPr lang="es-ES_tradnl" sz="2000" dirty="0">
                <a:latin typeface="Source Code Pro" panose="020B0509030403020204" pitchFamily="49" charset="0"/>
                <a:cs typeface="Courier New"/>
              </a:rPr>
              <a:t>"</a:t>
            </a:r>
          </a:p>
          <a:p>
            <a:pPr>
              <a:lnSpc>
                <a:spcPct val="100000"/>
              </a:lnSpc>
              <a:spcBef>
                <a:spcPts val="0"/>
              </a:spcBef>
            </a:pP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tokenizer</a:t>
            </a: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smtClean="0">
                <a:latin typeface="Source Code Pro" panose="020B0509030403020204" pitchFamily="49" charset="0"/>
                <a:cs typeface="Courier New"/>
              </a:rPr>
              <a:t>un_ngram_tokenizer</a:t>
            </a:r>
            <a:r>
              <a:rPr lang="es-ES_tradnl" sz="2000" dirty="0" smtClean="0">
                <a:latin typeface="Source Code Pro" panose="020B0509030403020204" pitchFamily="49" charset="0"/>
                <a:cs typeface="Courier New"/>
              </a:rPr>
              <a:t>": </a:t>
            </a:r>
            <a:r>
              <a:rPr lang="es-ES_tradnl" sz="2000" dirty="0">
                <a:latin typeface="Source Code Pro" panose="020B0509030403020204" pitchFamily="49" charset="0"/>
                <a:cs typeface="Courier New"/>
              </a:rPr>
              <a:t>{</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type</a:t>
            </a: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nGram</a:t>
            </a:r>
            <a:r>
              <a:rPr lang="es-ES_tradnl" sz="2000" dirty="0">
                <a:latin typeface="Source Code Pro" panose="020B0509030403020204" pitchFamily="49" charset="0"/>
                <a:cs typeface="Courier New"/>
              </a:rPr>
              <a:t>",</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max_gram</a:t>
            </a:r>
            <a:r>
              <a:rPr lang="es-ES_tradnl" sz="2000" dirty="0">
                <a:latin typeface="Source Code Pro" panose="020B0509030403020204" pitchFamily="49" charset="0"/>
                <a:cs typeface="Courier New"/>
              </a:rPr>
              <a:t>": "4",</a:t>
            </a:r>
          </a:p>
          <a:p>
            <a:pPr>
              <a:lnSpc>
                <a:spcPct val="100000"/>
              </a:lnSpc>
              <a:spcBef>
                <a:spcPts val="0"/>
              </a:spcBef>
            </a:pPr>
            <a:r>
              <a:rPr lang="es-ES_tradnl" sz="2000" dirty="0">
                <a:latin typeface="Source Code Pro" panose="020B0509030403020204" pitchFamily="49" charset="0"/>
                <a:cs typeface="Courier New"/>
              </a:rPr>
              <a:t>                        "</a:t>
            </a:r>
            <a:r>
              <a:rPr lang="es-ES_tradnl" sz="2000" dirty="0" err="1">
                <a:latin typeface="Source Code Pro" panose="020B0509030403020204" pitchFamily="49" charset="0"/>
                <a:cs typeface="Courier New"/>
              </a:rPr>
              <a:t>token_chars</a:t>
            </a:r>
            <a:r>
              <a:rPr lang="es-ES_tradnl" sz="2000" dirty="0">
                <a:latin typeface="Source Code Pro" panose="020B0509030403020204" pitchFamily="49" charset="0"/>
                <a:cs typeface="Courier New"/>
              </a:rPr>
              <a:t>": </a:t>
            </a:r>
            <a:r>
              <a:rPr lang="es-ES_tradnl" sz="2000" dirty="0" smtClean="0">
                <a:latin typeface="Source Code Pro" panose="020B0509030403020204" pitchFamily="49" charset="0"/>
                <a:cs typeface="Courier New"/>
              </a:rPr>
              <a:t>[ "</a:t>
            </a:r>
            <a:r>
              <a:rPr lang="es-ES_tradnl" sz="2000" dirty="0" err="1">
                <a:latin typeface="Source Code Pro" panose="020B0509030403020204" pitchFamily="49" charset="0"/>
                <a:cs typeface="Courier New"/>
              </a:rPr>
              <a:t>letter</a:t>
            </a:r>
            <a:r>
              <a:rPr lang="es-ES_tradnl" sz="2000" dirty="0" smtClean="0">
                <a:latin typeface="Source Code Pro" panose="020B0509030403020204" pitchFamily="49" charset="0"/>
                <a:cs typeface="Courier New"/>
              </a:rPr>
              <a:t>", "</a:t>
            </a:r>
            <a:r>
              <a:rPr lang="es-ES_tradnl" sz="2000" dirty="0" err="1" smtClean="0">
                <a:latin typeface="Source Code Pro" panose="020B0509030403020204" pitchFamily="49" charset="0"/>
                <a:cs typeface="Courier New"/>
              </a:rPr>
              <a:t>digit</a:t>
            </a:r>
            <a:r>
              <a:rPr lang="es-ES_tradnl" sz="2000" dirty="0" smtClean="0">
                <a:latin typeface="Source Code Pro" panose="020B0509030403020204" pitchFamily="49" charset="0"/>
                <a:cs typeface="Courier New"/>
              </a:rPr>
              <a:t>" ]</a:t>
            </a:r>
            <a:endParaRPr lang="es-ES_tradnl" sz="2000" dirty="0">
              <a:latin typeface="Source Code Pro" panose="020B0509030403020204" pitchFamily="49" charset="0"/>
              <a:cs typeface="Courier New"/>
            </a:endParaRPr>
          </a:p>
          <a:p>
            <a:pPr>
              <a:lnSpc>
                <a:spcPct val="100000"/>
              </a:lnSpc>
              <a:spcBef>
                <a:spcPts val="0"/>
              </a:spcBef>
            </a:pPr>
            <a:r>
              <a:rPr lang="es-ES_tradnl" sz="2000" dirty="0">
                <a:latin typeface="Source Code Pro" panose="020B0509030403020204" pitchFamily="49" charset="0"/>
                <a:cs typeface="Courier New"/>
              </a:rPr>
              <a:t>                    }</a:t>
            </a:r>
          </a:p>
          <a:p>
            <a:pPr>
              <a:lnSpc>
                <a:spcPct val="100000"/>
              </a:lnSpc>
              <a:spcBef>
                <a:spcPts val="0"/>
              </a:spcBef>
            </a:pPr>
            <a:r>
              <a:rPr lang="es-ES_tradnl" sz="2000" dirty="0">
                <a:latin typeface="Source Code Pro" panose="020B0509030403020204" pitchFamily="49" charset="0"/>
                <a:cs typeface="Courier New"/>
              </a:rPr>
              <a:t>                </a:t>
            </a:r>
            <a:r>
              <a:rPr lang="es-ES_tradnl" sz="2000" dirty="0" smtClean="0">
                <a:latin typeface="Source Code Pro" panose="020B0509030403020204" pitchFamily="49" charset="0"/>
                <a:cs typeface="Courier New"/>
              </a:rPr>
              <a:t>}}}}}</a:t>
            </a:r>
            <a:endParaRPr lang="es-ES_tradnl" sz="2000" dirty="0">
              <a:latin typeface="Source Code Pro" panose="020B0509030403020204" pitchFamily="49" charset="0"/>
              <a:cs typeface="Courier New"/>
            </a:endParaRPr>
          </a:p>
        </p:txBody>
      </p:sp>
      <p:sp>
        <p:nvSpPr>
          <p:cNvPr id="2" name="Text Placeholder 1"/>
          <p:cNvSpPr>
            <a:spLocks noGrp="1"/>
          </p:cNvSpPr>
          <p:nvPr>
            <p:ph type="body" sz="quarter" idx="13"/>
          </p:nvPr>
        </p:nvSpPr>
        <p:spPr/>
        <p:txBody>
          <a:bodyPr/>
          <a:lstStyle/>
          <a:p>
            <a:r>
              <a:rPr lang="en-US" dirty="0" err="1" smtClean="0"/>
              <a:t>Configuración</a:t>
            </a:r>
            <a:r>
              <a:rPr lang="en-US" dirty="0" smtClean="0"/>
              <a:t> del </a:t>
            </a:r>
            <a:r>
              <a:rPr lang="en-US" dirty="0" err="1" smtClean="0"/>
              <a:t>análisis</a:t>
            </a:r>
            <a:r>
              <a:rPr lang="en-US" dirty="0" smtClean="0"/>
              <a:t> </a:t>
            </a:r>
            <a:r>
              <a:rPr lang="en-US" dirty="0" err="1" smtClean="0"/>
              <a:t>en</a:t>
            </a:r>
            <a:r>
              <a:rPr lang="en-US" dirty="0" smtClean="0"/>
              <a:t> </a:t>
            </a:r>
            <a:r>
              <a:rPr lang="en-US" dirty="0" smtClean="0"/>
              <a:t>un </a:t>
            </a:r>
            <a:r>
              <a:rPr lang="en-US" dirty="0" err="1"/>
              <a:t>í</a:t>
            </a:r>
            <a:r>
              <a:rPr lang="en-US" dirty="0" err="1" smtClean="0"/>
              <a:t>ndice</a:t>
            </a:r>
            <a:endParaRPr lang="en-US" dirty="0"/>
          </a:p>
        </p:txBody>
      </p:sp>
    </p:spTree>
    <p:extLst>
      <p:ext uri="{BB962C8B-B14F-4D97-AF65-F5344CB8AC3E}">
        <p14:creationId xmlns:p14="http://schemas.microsoft.com/office/powerpoint/2010/main" val="133819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Los analizadores de un índice</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r>
              <a:rPr lang="es-ES_tradnl" sz="2800" dirty="0"/>
              <a:t>¿Qué es un Analyzer en </a:t>
            </a:r>
            <a:r>
              <a:rPr lang="es-ES_tradnl" sz="2800" dirty="0" smtClean="0"/>
              <a:t>ES?</a:t>
            </a:r>
          </a:p>
          <a:p>
            <a:pPr marL="800100" lvl="2" indent="0">
              <a:buNone/>
            </a:pPr>
            <a:r>
              <a:rPr lang="es-ES_tradnl" sz="2400" dirty="0" smtClean="0"/>
              <a:t>ES </a:t>
            </a:r>
            <a:r>
              <a:rPr lang="es-ES_tradnl" sz="2400" dirty="0"/>
              <a:t>hace uso de los analizadores para procesar la información que le llega de </a:t>
            </a:r>
            <a:r>
              <a:rPr lang="es-ES_tradnl" sz="2400" dirty="0" smtClean="0"/>
              <a:t>un documento </a:t>
            </a:r>
            <a:r>
              <a:rPr lang="es-ES_tradnl" sz="2400" dirty="0"/>
              <a:t>y poder generar un índice coherente en función del tipo de dato y necesidad de búsqueda de cada campo</a:t>
            </a:r>
            <a:r>
              <a:rPr lang="es-ES_tradnl" sz="2400" dirty="0" smtClean="0"/>
              <a:t>.</a:t>
            </a:r>
          </a:p>
          <a:p>
            <a:r>
              <a:rPr lang="es-ES_tradnl" sz="2800" dirty="0" smtClean="0"/>
              <a:t>Elementos </a:t>
            </a:r>
            <a:r>
              <a:rPr lang="es-ES_tradnl" sz="2800" dirty="0"/>
              <a:t>de un Analyzer en </a:t>
            </a:r>
            <a:r>
              <a:rPr lang="es-ES_tradnl" sz="2800" dirty="0" smtClean="0"/>
              <a:t>ES</a:t>
            </a:r>
            <a:endParaRPr lang="es-ES_tradnl" sz="2800" dirty="0"/>
          </a:p>
          <a:p>
            <a:pPr marL="800100" lvl="2" indent="0">
              <a:buNone/>
            </a:pPr>
            <a:r>
              <a:rPr lang="es-ES_tradnl" sz="2400" dirty="0" smtClean="0"/>
              <a:t>Pre-</a:t>
            </a:r>
            <a:r>
              <a:rPr lang="es-ES_tradnl" sz="2400" dirty="0" err="1" smtClean="0"/>
              <a:t>Filter</a:t>
            </a:r>
            <a:r>
              <a:rPr lang="es-ES_tradnl" sz="2400" dirty="0" smtClean="0"/>
              <a:t> – capaz de eliminar previamente información no necesaria (HTML </a:t>
            </a:r>
            <a:r>
              <a:rPr lang="es-ES_tradnl" sz="2400" dirty="0" err="1" smtClean="0"/>
              <a:t>Strip</a:t>
            </a:r>
            <a:r>
              <a:rPr lang="es-ES_tradnl" sz="2400" dirty="0" smtClean="0"/>
              <a:t>)</a:t>
            </a:r>
          </a:p>
          <a:p>
            <a:pPr marL="800100" lvl="2" indent="0">
              <a:buNone/>
            </a:pPr>
            <a:r>
              <a:rPr lang="es-ES_tradnl" sz="2400" dirty="0" err="1" smtClean="0"/>
              <a:t>Tokenizador</a:t>
            </a:r>
            <a:r>
              <a:rPr lang="es-ES_tradnl" sz="2400" dirty="0" smtClean="0"/>
              <a:t> </a:t>
            </a:r>
            <a:r>
              <a:rPr lang="es-ES_tradnl" sz="2400" dirty="0"/>
              <a:t>- </a:t>
            </a:r>
            <a:r>
              <a:rPr lang="es-ES_tradnl" sz="2400" dirty="0" smtClean="0"/>
              <a:t>rompen </a:t>
            </a:r>
            <a:r>
              <a:rPr lang="es-ES_tradnl" sz="2400" dirty="0"/>
              <a:t>la cadena </a:t>
            </a:r>
            <a:r>
              <a:rPr lang="es-ES_tradnl" sz="2400" dirty="0" smtClean="0"/>
              <a:t>en términos </a:t>
            </a:r>
            <a:r>
              <a:rPr lang="es-ES_tradnl" sz="2400" dirty="0"/>
              <a:t>más pequeños llamados </a:t>
            </a:r>
            <a:r>
              <a:rPr lang="es-ES_tradnl" sz="2400" dirty="0" err="1"/>
              <a:t>tokens</a:t>
            </a:r>
            <a:endParaRPr lang="es-ES_tradnl" sz="2400" dirty="0"/>
          </a:p>
          <a:p>
            <a:pPr marL="800100" lvl="2" indent="0">
              <a:buNone/>
            </a:pPr>
            <a:r>
              <a:rPr lang="es-ES_tradnl" sz="2400" dirty="0" smtClean="0"/>
              <a:t>Cero-N filtros – transforman un </a:t>
            </a:r>
            <a:r>
              <a:rPr lang="es-ES_tradnl" sz="2400" dirty="0" err="1" smtClean="0"/>
              <a:t>token</a:t>
            </a:r>
            <a:r>
              <a:rPr lang="es-ES_tradnl" sz="2400" dirty="0" smtClean="0"/>
              <a:t> aplicando una función para dar una salida</a:t>
            </a:r>
            <a:endParaRPr lang="es-ES_tradnl" sz="2400" dirty="0"/>
          </a:p>
          <a:p>
            <a:pPr lvl="1"/>
            <a:endParaRPr lang="es-ES_tradnl" dirty="0"/>
          </a:p>
          <a:p>
            <a:pPr lvl="1"/>
            <a:endParaRPr lang="es-ES_tradnl" dirty="0" smtClean="0"/>
          </a:p>
          <a:p>
            <a:pPr lvl="1"/>
            <a:endParaRPr lang="es-ES_tradnl" dirty="0"/>
          </a:p>
          <a:p>
            <a:pPr lvl="1"/>
            <a:endParaRPr lang="es-ES_tradnl" dirty="0"/>
          </a:p>
          <a:p>
            <a:endParaRPr lang="es-ES_tradnl" dirty="0" smtClean="0"/>
          </a:p>
        </p:txBody>
      </p:sp>
      <p:pic>
        <p:nvPicPr>
          <p:cNvPr id="6" name="Picture 5"/>
          <p:cNvPicPr>
            <a:picLocks noChangeAspect="1"/>
          </p:cNvPicPr>
          <p:nvPr/>
        </p:nvPicPr>
        <p:blipFill>
          <a:blip r:embed="rId3"/>
          <a:stretch>
            <a:fillRect/>
          </a:stretch>
        </p:blipFill>
        <p:spPr>
          <a:xfrm>
            <a:off x="1475507" y="4504764"/>
            <a:ext cx="9167961" cy="2251780"/>
          </a:xfrm>
          <a:prstGeom prst="rect">
            <a:avLst/>
          </a:prstGeom>
        </p:spPr>
      </p:pic>
    </p:spTree>
    <p:extLst>
      <p:ext uri="{BB962C8B-B14F-4D97-AF65-F5344CB8AC3E}">
        <p14:creationId xmlns:p14="http://schemas.microsoft.com/office/powerpoint/2010/main" val="1466870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smtClean="0"/>
              <a:t>Analizadores</a:t>
            </a:r>
            <a:r>
              <a:rPr lang="en-US" dirty="0" smtClean="0"/>
              <a:t> de ElasticSearch</a:t>
            </a:r>
            <a:endParaRPr lang="en-US" dirty="0"/>
          </a:p>
        </p:txBody>
      </p:sp>
      <p:pic>
        <p:nvPicPr>
          <p:cNvPr id="4" name="Picture 3"/>
          <p:cNvPicPr>
            <a:picLocks noChangeAspect="1"/>
          </p:cNvPicPr>
          <p:nvPr/>
        </p:nvPicPr>
        <p:blipFill>
          <a:blip r:embed="rId2"/>
          <a:stretch>
            <a:fillRect/>
          </a:stretch>
        </p:blipFill>
        <p:spPr>
          <a:xfrm>
            <a:off x="871594" y="1055606"/>
            <a:ext cx="10448812" cy="5277716"/>
          </a:xfrm>
          <a:prstGeom prst="rect">
            <a:avLst/>
          </a:prstGeom>
        </p:spPr>
      </p:pic>
    </p:spTree>
    <p:extLst>
      <p:ext uri="{BB962C8B-B14F-4D97-AF65-F5344CB8AC3E}">
        <p14:creationId xmlns:p14="http://schemas.microsoft.com/office/powerpoint/2010/main" val="2731594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t>
            </a:r>
            <a:r>
              <a:rPr lang="en-US" dirty="0" err="1" smtClean="0"/>
              <a:t>Qué</a:t>
            </a:r>
            <a:r>
              <a:rPr lang="en-US" dirty="0" smtClean="0"/>
              <a:t> </a:t>
            </a:r>
            <a:r>
              <a:rPr lang="en-US" dirty="0" err="1" smtClean="0"/>
              <a:t>ocurre</a:t>
            </a:r>
            <a:r>
              <a:rPr lang="en-US" dirty="0" smtClean="0"/>
              <a:t> </a:t>
            </a:r>
            <a:r>
              <a:rPr lang="en-US" dirty="0" err="1" smtClean="0"/>
              <a:t>dentro</a:t>
            </a:r>
            <a:r>
              <a:rPr lang="en-US" dirty="0" smtClean="0"/>
              <a:t> del </a:t>
            </a:r>
            <a:r>
              <a:rPr lang="en-US" dirty="0" err="1" smtClean="0"/>
              <a:t>Analizador</a:t>
            </a:r>
            <a:r>
              <a:rPr lang="en-US" dirty="0" smtClean="0"/>
              <a:t>?</a:t>
            </a:r>
            <a:endParaRPr lang="en-US" dirty="0"/>
          </a:p>
        </p:txBody>
      </p:sp>
      <p:pic>
        <p:nvPicPr>
          <p:cNvPr id="4" name="Picture 3"/>
          <p:cNvPicPr>
            <a:picLocks noChangeAspect="1"/>
          </p:cNvPicPr>
          <p:nvPr/>
        </p:nvPicPr>
        <p:blipFill>
          <a:blip r:embed="rId2"/>
          <a:stretch>
            <a:fillRect/>
          </a:stretch>
        </p:blipFill>
        <p:spPr>
          <a:xfrm>
            <a:off x="1224112" y="996284"/>
            <a:ext cx="9810290" cy="5816252"/>
          </a:xfrm>
          <a:prstGeom prst="rect">
            <a:avLst/>
          </a:prstGeom>
        </p:spPr>
      </p:pic>
    </p:spTree>
    <p:extLst>
      <p:ext uri="{BB962C8B-B14F-4D97-AF65-F5344CB8AC3E}">
        <p14:creationId xmlns:p14="http://schemas.microsoft.com/office/powerpoint/2010/main" val="358045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2" name="Flowchart: Terminator 11"/>
          <p:cNvSpPr/>
          <p:nvPr/>
        </p:nvSpPr>
        <p:spPr>
          <a:xfrm>
            <a:off x="7592122" y="3538127"/>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Token Filter</a:t>
            </a:r>
            <a:endParaRPr lang="en-US" dirty="0"/>
          </a:p>
        </p:txBody>
      </p:sp>
      <p:sp>
        <p:nvSpPr>
          <p:cNvPr id="13" name="Flowchart: Terminator 12"/>
          <p:cNvSpPr/>
          <p:nvPr/>
        </p:nvSpPr>
        <p:spPr>
          <a:xfrm>
            <a:off x="7592123" y="4103541"/>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Metadata</a:t>
            </a:r>
            <a:endParaRPr lang="en-US" dirty="0"/>
          </a:p>
        </p:txBody>
      </p:sp>
      <p:sp>
        <p:nvSpPr>
          <p:cNvPr id="14" name="Flowchart: Terminator 13"/>
          <p:cNvSpPr/>
          <p:nvPr/>
        </p:nvSpPr>
        <p:spPr>
          <a:xfrm>
            <a:off x="7592124" y="4668955"/>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Types</a:t>
            </a:r>
            <a:endParaRPr lang="en-US" dirty="0"/>
          </a:p>
        </p:txBody>
      </p:sp>
      <p:sp>
        <p:nvSpPr>
          <p:cNvPr id="15" name="Flowchart: Terminator 14"/>
          <p:cNvSpPr/>
          <p:nvPr/>
        </p:nvSpPr>
        <p:spPr>
          <a:xfrm>
            <a:off x="7592121" y="2972713"/>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Tokenizer</a:t>
            </a:r>
          </a:p>
        </p:txBody>
      </p:sp>
      <p:pic>
        <p:nvPicPr>
          <p:cNvPr id="5126" name="Picture 6" descr="http://i.stack.imgur.com/kwR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99" y="3523641"/>
            <a:ext cx="1875270" cy="187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525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49944" y="317501"/>
            <a:ext cx="11292113" cy="6188780"/>
          </a:xfrm>
        </p:spPr>
        <p:txBody>
          <a:bodyPr>
            <a:noAutofit/>
          </a:bodyPr>
          <a:lstStyle/>
          <a:p>
            <a:pPr algn="ctr"/>
            <a:r>
              <a:rPr lang="es-ES_tradnl" sz="6600" dirty="0" smtClean="0"/>
              <a:t>Demo de </a:t>
            </a:r>
            <a:r>
              <a:rPr lang="es-ES_tradnl" sz="6600" dirty="0" err="1" smtClean="0"/>
              <a:t>Tokenizers</a:t>
            </a:r>
            <a:endParaRPr lang="es-ES_tradnl" sz="6600" dirty="0"/>
          </a:p>
        </p:txBody>
      </p:sp>
      <p:graphicFrame>
        <p:nvGraphicFramePr>
          <p:cNvPr id="4" name="Object 3"/>
          <p:cNvGraphicFramePr>
            <a:graphicFrameLocks noChangeAspect="1"/>
          </p:cNvGraphicFramePr>
          <p:nvPr>
            <p:extLst>
              <p:ext uri="{D42A27DB-BD31-4B8C-83A1-F6EECF244321}">
                <p14:modId xmlns:p14="http://schemas.microsoft.com/office/powerpoint/2010/main" val="54646315"/>
              </p:ext>
            </p:extLst>
          </p:nvPr>
        </p:nvGraphicFramePr>
        <p:xfrm>
          <a:off x="4425950" y="5584151"/>
          <a:ext cx="3340100" cy="685800"/>
        </p:xfrm>
        <a:graphic>
          <a:graphicData uri="http://schemas.openxmlformats.org/presentationml/2006/ole">
            <mc:AlternateContent xmlns:mc="http://schemas.openxmlformats.org/markup-compatibility/2006">
              <mc:Choice xmlns:v="urn:schemas-microsoft-com:vml" Requires="v">
                <p:oleObj spid="_x0000_s2405" name="Packager Shell Object" showAsIcon="1" r:id="rId4" imgW="3340800" imgH="685800" progId="Package">
                  <p:embed/>
                </p:oleObj>
              </mc:Choice>
              <mc:Fallback>
                <p:oleObj name="Packager Shell Object" showAsIcon="1" r:id="rId4" imgW="3340800" imgH="685800" progId="Package">
                  <p:embed/>
                  <p:pic>
                    <p:nvPicPr>
                      <p:cNvPr id="0" name=""/>
                      <p:cNvPicPr/>
                      <p:nvPr/>
                    </p:nvPicPr>
                    <p:blipFill>
                      <a:blip r:embed="rId5"/>
                      <a:stretch>
                        <a:fillRect/>
                      </a:stretch>
                    </p:blipFill>
                    <p:spPr>
                      <a:xfrm>
                        <a:off x="4425950" y="5584151"/>
                        <a:ext cx="33401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89844886"/>
              </p:ext>
            </p:extLst>
          </p:nvPr>
        </p:nvGraphicFramePr>
        <p:xfrm>
          <a:off x="4445000" y="4662021"/>
          <a:ext cx="3302000" cy="685800"/>
        </p:xfrm>
        <a:graphic>
          <a:graphicData uri="http://schemas.openxmlformats.org/presentationml/2006/ole">
            <mc:AlternateContent xmlns:mc="http://schemas.openxmlformats.org/markup-compatibility/2006">
              <mc:Choice xmlns:v="urn:schemas-microsoft-com:vml" Requires="v">
                <p:oleObj spid="_x0000_s2406" name="Packager Shell Object" showAsIcon="1" r:id="rId6" imgW="3302640" imgH="685800" progId="Package">
                  <p:embed/>
                </p:oleObj>
              </mc:Choice>
              <mc:Fallback>
                <p:oleObj name="Packager Shell Object" showAsIcon="1" r:id="rId6" imgW="3302640" imgH="685800" progId="Package">
                  <p:embed/>
                  <p:pic>
                    <p:nvPicPr>
                      <p:cNvPr id="0" name=""/>
                      <p:cNvPicPr/>
                      <p:nvPr/>
                    </p:nvPicPr>
                    <p:blipFill>
                      <a:blip r:embed="rId7"/>
                      <a:stretch>
                        <a:fillRect/>
                      </a:stretch>
                    </p:blipFill>
                    <p:spPr>
                      <a:xfrm>
                        <a:off x="4445000" y="4662021"/>
                        <a:ext cx="3302000" cy="685800"/>
                      </a:xfrm>
                      <a:prstGeom prst="rect">
                        <a:avLst/>
                      </a:prstGeom>
                    </p:spPr>
                  </p:pic>
                </p:oleObj>
              </mc:Fallback>
            </mc:AlternateContent>
          </a:graphicData>
        </a:graphic>
      </p:graphicFrame>
    </p:spTree>
    <p:extLst>
      <p:ext uri="{BB962C8B-B14F-4D97-AF65-F5344CB8AC3E}">
        <p14:creationId xmlns:p14="http://schemas.microsoft.com/office/powerpoint/2010/main" val="2041464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49944" y="317501"/>
            <a:ext cx="11292113" cy="6188780"/>
          </a:xfrm>
        </p:spPr>
        <p:txBody>
          <a:bodyPr>
            <a:noAutofit/>
          </a:bodyPr>
          <a:lstStyle/>
          <a:p>
            <a:pPr algn="ctr"/>
            <a:r>
              <a:rPr lang="es-ES_tradnl" sz="6600" dirty="0" smtClean="0"/>
              <a:t>Demo </a:t>
            </a:r>
            <a:r>
              <a:rPr lang="es-ES_tradnl" sz="6600" dirty="0" smtClean="0"/>
              <a:t>de </a:t>
            </a:r>
            <a:r>
              <a:rPr lang="es-ES_tradnl" sz="6600" dirty="0" err="1" smtClean="0"/>
              <a:t>Token</a:t>
            </a:r>
            <a:r>
              <a:rPr lang="es-ES_tradnl" sz="6600" dirty="0" smtClean="0"/>
              <a:t> </a:t>
            </a:r>
            <a:r>
              <a:rPr lang="es-ES_tradnl" sz="6600" dirty="0" err="1" smtClean="0"/>
              <a:t>Filters</a:t>
            </a:r>
            <a:endParaRPr lang="es-ES_tradnl" sz="6600" dirty="0"/>
          </a:p>
        </p:txBody>
      </p:sp>
      <p:graphicFrame>
        <p:nvGraphicFramePr>
          <p:cNvPr id="4" name="Object 3"/>
          <p:cNvGraphicFramePr>
            <a:graphicFrameLocks noChangeAspect="1"/>
          </p:cNvGraphicFramePr>
          <p:nvPr>
            <p:extLst>
              <p:ext uri="{D42A27DB-BD31-4B8C-83A1-F6EECF244321}">
                <p14:modId xmlns:p14="http://schemas.microsoft.com/office/powerpoint/2010/main" val="2479133689"/>
              </p:ext>
            </p:extLst>
          </p:nvPr>
        </p:nvGraphicFramePr>
        <p:xfrm>
          <a:off x="4362450" y="4754137"/>
          <a:ext cx="3467100" cy="685800"/>
        </p:xfrm>
        <a:graphic>
          <a:graphicData uri="http://schemas.openxmlformats.org/presentationml/2006/ole">
            <mc:AlternateContent xmlns:mc="http://schemas.openxmlformats.org/markup-compatibility/2006">
              <mc:Choice xmlns:v="urn:schemas-microsoft-com:vml" Requires="v">
                <p:oleObj spid="_x0000_s3429" name="Packager Shell Object" showAsIcon="1" r:id="rId4" imgW="3467880" imgH="685800" progId="Package">
                  <p:embed/>
                </p:oleObj>
              </mc:Choice>
              <mc:Fallback>
                <p:oleObj name="Packager Shell Object" showAsIcon="1" r:id="rId4" imgW="3467880" imgH="685800" progId="Package">
                  <p:embed/>
                  <p:pic>
                    <p:nvPicPr>
                      <p:cNvPr id="0" name=""/>
                      <p:cNvPicPr/>
                      <p:nvPr/>
                    </p:nvPicPr>
                    <p:blipFill>
                      <a:blip r:embed="rId5"/>
                      <a:stretch>
                        <a:fillRect/>
                      </a:stretch>
                    </p:blipFill>
                    <p:spPr>
                      <a:xfrm>
                        <a:off x="4362450" y="4754137"/>
                        <a:ext cx="34671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23168744"/>
              </p:ext>
            </p:extLst>
          </p:nvPr>
        </p:nvGraphicFramePr>
        <p:xfrm>
          <a:off x="4337050" y="5630209"/>
          <a:ext cx="3517900" cy="685800"/>
        </p:xfrm>
        <a:graphic>
          <a:graphicData uri="http://schemas.openxmlformats.org/presentationml/2006/ole">
            <mc:AlternateContent xmlns:mc="http://schemas.openxmlformats.org/markup-compatibility/2006">
              <mc:Choice xmlns:v="urn:schemas-microsoft-com:vml" Requires="v">
                <p:oleObj spid="_x0000_s3430" name="Packager Shell Object" showAsIcon="1" r:id="rId6" imgW="3518640" imgH="685800" progId="Package">
                  <p:embed/>
                </p:oleObj>
              </mc:Choice>
              <mc:Fallback>
                <p:oleObj name="Packager Shell Object" showAsIcon="1" r:id="rId6" imgW="3518640" imgH="685800" progId="Package">
                  <p:embed/>
                  <p:pic>
                    <p:nvPicPr>
                      <p:cNvPr id="0" name=""/>
                      <p:cNvPicPr/>
                      <p:nvPr/>
                    </p:nvPicPr>
                    <p:blipFill>
                      <a:blip r:embed="rId7"/>
                      <a:stretch>
                        <a:fillRect/>
                      </a:stretch>
                    </p:blipFill>
                    <p:spPr>
                      <a:xfrm>
                        <a:off x="4337050" y="5630209"/>
                        <a:ext cx="3517900" cy="685800"/>
                      </a:xfrm>
                      <a:prstGeom prst="rect">
                        <a:avLst/>
                      </a:prstGeom>
                    </p:spPr>
                  </p:pic>
                </p:oleObj>
              </mc:Fallback>
            </mc:AlternateContent>
          </a:graphicData>
        </a:graphic>
      </p:graphicFrame>
    </p:spTree>
    <p:extLst>
      <p:ext uri="{BB962C8B-B14F-4D97-AF65-F5344CB8AC3E}">
        <p14:creationId xmlns:p14="http://schemas.microsoft.com/office/powerpoint/2010/main" val="4136342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a:t>
            </a:r>
            <a:endParaRPr lang="en-US" dirty="0"/>
          </a:p>
        </p:txBody>
      </p:sp>
      <p:sp>
        <p:nvSpPr>
          <p:cNvPr id="3" name="Content Placeholder 2"/>
          <p:cNvSpPr>
            <a:spLocks noGrp="1"/>
          </p:cNvSpPr>
          <p:nvPr>
            <p:ph idx="1"/>
          </p:nvPr>
        </p:nvSpPr>
        <p:spPr/>
        <p:txBody>
          <a:bodyPr>
            <a:normAutofit/>
          </a:bodyPr>
          <a:lstStyle/>
          <a:p>
            <a:pPr marL="0" indent="0" algn="ctr">
              <a:buNone/>
            </a:pPr>
            <a:r>
              <a:rPr lang="es-ES_tradnl" sz="4800" dirty="0" smtClean="0"/>
              <a:t>Configuración de los </a:t>
            </a:r>
            <a:r>
              <a:rPr lang="es-ES_tradnl" sz="4800" dirty="0" smtClean="0"/>
              <a:t>tipos </a:t>
            </a:r>
            <a:r>
              <a:rPr lang="es-ES_tradnl" sz="4800" dirty="0" smtClean="0"/>
              <a:t>de un índice</a:t>
            </a:r>
            <a:endParaRPr lang="es-ES_tradnl" sz="4800" dirty="0"/>
          </a:p>
        </p:txBody>
      </p:sp>
    </p:spTree>
    <p:extLst>
      <p:ext uri="{BB962C8B-B14F-4D97-AF65-F5344CB8AC3E}">
        <p14:creationId xmlns:p14="http://schemas.microsoft.com/office/powerpoint/2010/main" val="834659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2" name="Flowchart: Terminator 11"/>
          <p:cNvSpPr/>
          <p:nvPr/>
        </p:nvSpPr>
        <p:spPr>
          <a:xfrm>
            <a:off x="7592122" y="3538127"/>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Token Filter</a:t>
            </a:r>
          </a:p>
        </p:txBody>
      </p:sp>
      <p:sp>
        <p:nvSpPr>
          <p:cNvPr id="13" name="Flowchart: Terminator 12"/>
          <p:cNvSpPr/>
          <p:nvPr/>
        </p:nvSpPr>
        <p:spPr>
          <a:xfrm>
            <a:off x="7592123" y="4103541"/>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Metadata</a:t>
            </a:r>
            <a:endParaRPr lang="en-US" dirty="0"/>
          </a:p>
        </p:txBody>
      </p:sp>
      <p:sp>
        <p:nvSpPr>
          <p:cNvPr id="14" name="Flowchart: Terminator 13"/>
          <p:cNvSpPr/>
          <p:nvPr/>
        </p:nvSpPr>
        <p:spPr>
          <a:xfrm>
            <a:off x="7592124" y="4668955"/>
            <a:ext cx="1613647" cy="443753"/>
          </a:xfrm>
          <a:prstGeom prst="flowChartTerminator">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dk1"/>
                </a:solidFill>
              </a:rPr>
              <a:t>Data Types</a:t>
            </a:r>
          </a:p>
        </p:txBody>
      </p:sp>
      <p:sp>
        <p:nvSpPr>
          <p:cNvPr id="15" name="Flowchart: Terminator 14"/>
          <p:cNvSpPr/>
          <p:nvPr/>
        </p:nvSpPr>
        <p:spPr>
          <a:xfrm>
            <a:off x="7592121" y="2972713"/>
            <a:ext cx="1613647" cy="443753"/>
          </a:xfrm>
          <a:prstGeom prst="flowChartTerminator">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lt1"/>
                </a:solidFill>
              </a:rPr>
              <a:t>Tokenizer</a:t>
            </a:r>
          </a:p>
        </p:txBody>
      </p:sp>
      <p:pic>
        <p:nvPicPr>
          <p:cNvPr id="5126" name="Picture 6" descr="http://i.stack.imgur.com/kwR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499" y="3523641"/>
            <a:ext cx="1875270" cy="187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21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a:t>
            </a:r>
            <a:endParaRPr lang="en-US" dirty="0"/>
          </a:p>
        </p:txBody>
      </p:sp>
      <p:sp>
        <p:nvSpPr>
          <p:cNvPr id="3" name="Content Placeholder 2"/>
          <p:cNvSpPr>
            <a:spLocks noGrp="1"/>
          </p:cNvSpPr>
          <p:nvPr>
            <p:ph idx="1"/>
          </p:nvPr>
        </p:nvSpPr>
        <p:spPr/>
        <p:txBody>
          <a:bodyPr>
            <a:normAutofit/>
          </a:bodyPr>
          <a:lstStyle/>
          <a:p>
            <a:pPr marL="0" indent="0" algn="ctr">
              <a:buNone/>
            </a:pPr>
            <a:r>
              <a:rPr lang="es-ES_tradnl" sz="4800" dirty="0" smtClean="0"/>
              <a:t>Creación y borrado índices</a:t>
            </a:r>
            <a:endParaRPr lang="es-ES_tradnl" sz="4800" dirty="0"/>
          </a:p>
        </p:txBody>
      </p:sp>
    </p:spTree>
    <p:extLst>
      <p:ext uri="{BB962C8B-B14F-4D97-AF65-F5344CB8AC3E}">
        <p14:creationId xmlns:p14="http://schemas.microsoft.com/office/powerpoint/2010/main" val="3602628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Tipos por defecto </a:t>
            </a:r>
            <a:r>
              <a:rPr lang="es-ES_tradnl" dirty="0" smtClean="0"/>
              <a:t>vs. </a:t>
            </a:r>
            <a:r>
              <a:rPr lang="es-ES_tradnl" dirty="0"/>
              <a:t>T</a:t>
            </a:r>
            <a:r>
              <a:rPr lang="es-ES_tradnl" dirty="0" smtClean="0"/>
              <a:t>ipos </a:t>
            </a:r>
            <a:r>
              <a:rPr lang="es-ES_tradnl" dirty="0" smtClean="0"/>
              <a:t>configurados</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r>
              <a:rPr lang="es-ES_tradnl" dirty="0" smtClean="0"/>
              <a:t>ElasticSearch </a:t>
            </a:r>
            <a:r>
              <a:rPr lang="es-ES_tradnl" dirty="0"/>
              <a:t>es una herramienta No-SQL:</a:t>
            </a:r>
          </a:p>
          <a:p>
            <a:pPr marL="363538" lvl="1" indent="0">
              <a:buNone/>
            </a:pPr>
            <a:r>
              <a:rPr lang="es-ES_tradnl" dirty="0"/>
              <a:t>Es flexible en tipos y estructura de documentos, permitiendo almacenar cualquier cosa en sus índices.</a:t>
            </a:r>
          </a:p>
          <a:p>
            <a:pPr marL="363538" lvl="1" indent="0">
              <a:buNone/>
            </a:pPr>
            <a:r>
              <a:rPr lang="es-ES_tradnl" dirty="0"/>
              <a:t>ES puede estimar la estructura del documento haciendo uso del JSON proporcionado.</a:t>
            </a:r>
          </a:p>
          <a:p>
            <a:pPr marL="363538" lvl="1" indent="0">
              <a:buNone/>
            </a:pPr>
            <a:r>
              <a:rPr lang="es-ES_tradnl" dirty="0"/>
              <a:t>Generalmente funciona bien pero puede fallar</a:t>
            </a:r>
            <a:r>
              <a:rPr lang="es-ES_tradnl" dirty="0" smtClean="0"/>
              <a:t>.</a:t>
            </a:r>
            <a:endParaRPr lang="es-ES_tradnl" dirty="0"/>
          </a:p>
          <a:p>
            <a:r>
              <a:rPr lang="es-ES_tradnl" dirty="0" smtClean="0"/>
              <a:t>Ejemplo </a:t>
            </a:r>
            <a:r>
              <a:rPr lang="es-ES_tradnl" dirty="0"/>
              <a:t>de mal comportamiento en </a:t>
            </a:r>
            <a:r>
              <a:rPr lang="es-ES_tradnl" dirty="0" smtClean="0"/>
              <a:t>default </a:t>
            </a:r>
            <a:r>
              <a:rPr lang="es-ES_tradnl" dirty="0" err="1"/>
              <a:t>mapping</a:t>
            </a:r>
            <a:r>
              <a:rPr lang="es-ES_tradnl" dirty="0"/>
              <a:t> </a:t>
            </a:r>
            <a:r>
              <a:rPr lang="es-ES_tradnl" dirty="0" smtClean="0"/>
              <a:t>– los campos tipo fecha</a:t>
            </a:r>
            <a:endParaRPr lang="es-ES_tradnl" dirty="0"/>
          </a:p>
          <a:p>
            <a:pPr marL="363538" lvl="1" indent="0">
              <a:buNone/>
            </a:pPr>
            <a:r>
              <a:rPr lang="es-ES_tradnl" dirty="0"/>
              <a:t>ES no identifica correctamente campos de tipo fecha cuando hacemos uso de fechas proporcionadas usando un tipo </a:t>
            </a:r>
            <a:r>
              <a:rPr lang="es-ES_tradnl" i="1" dirty="0"/>
              <a:t>long</a:t>
            </a:r>
            <a:r>
              <a:rPr lang="es-ES_tradnl" dirty="0"/>
              <a:t> (formato </a:t>
            </a:r>
            <a:r>
              <a:rPr lang="es-ES_tradnl" dirty="0">
                <a:hlinkClick r:id="rId3"/>
              </a:rPr>
              <a:t>epoch</a:t>
            </a:r>
            <a:r>
              <a:rPr lang="es-ES_tradnl" dirty="0"/>
              <a:t>, por ejemplo). ES estima un tipo long para el campo cuando realmente necesitamos aplicar un tipo fecha con formato long. </a:t>
            </a:r>
          </a:p>
          <a:p>
            <a:pPr marL="363538" lvl="1" indent="0">
              <a:buNone/>
            </a:pPr>
            <a:r>
              <a:rPr lang="es-ES_tradnl" dirty="0"/>
              <a:t>Cuando esto ocurre, los filtros o las facetas no son capaces de retornar valores coherentes ante una búsqueda sobre el campo fecha</a:t>
            </a:r>
            <a:r>
              <a:rPr lang="es-ES_tradnl" dirty="0" smtClean="0"/>
              <a:t>.</a:t>
            </a:r>
            <a:endParaRPr lang="es-ES_tradnl" dirty="0"/>
          </a:p>
          <a:p>
            <a:r>
              <a:rPr lang="es-ES_tradnl" dirty="0"/>
              <a:t>Una mala definición de mapping puede afectar </a:t>
            </a:r>
          </a:p>
          <a:p>
            <a:pPr marL="363538" lvl="1" indent="0">
              <a:buNone/>
            </a:pPr>
            <a:r>
              <a:rPr lang="es-ES_tradnl" dirty="0"/>
              <a:t>Al rendimiento del servidor - </a:t>
            </a:r>
            <a:r>
              <a:rPr lang="es-ES_tradnl" dirty="0" smtClean="0"/>
              <a:t>aplica </a:t>
            </a:r>
            <a:r>
              <a:rPr lang="es-ES_tradnl" dirty="0"/>
              <a:t>analizadores por defecto cuando no es esperado o no se necesita</a:t>
            </a:r>
          </a:p>
          <a:p>
            <a:pPr marL="363538" lvl="1" indent="0">
              <a:buNone/>
            </a:pPr>
            <a:r>
              <a:rPr lang="es-ES_tradnl" dirty="0"/>
              <a:t>A las respuestas de una búsqueda que usa tipos incorrectos que no son los "esperados</a:t>
            </a:r>
            <a:r>
              <a:rPr lang="es-ES_tradnl" dirty="0" smtClean="0"/>
              <a:t>".</a:t>
            </a:r>
            <a:endParaRPr lang="es-ES_tradnl" dirty="0"/>
          </a:p>
        </p:txBody>
      </p:sp>
    </p:spTree>
    <p:extLst>
      <p:ext uri="{BB962C8B-B14F-4D97-AF65-F5344CB8AC3E}">
        <p14:creationId xmlns:p14="http://schemas.microsoft.com/office/powerpoint/2010/main" val="4269861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Atributos comunes a todo </a:t>
            </a:r>
            <a:r>
              <a:rPr lang="es-ES_tradnl" dirty="0" smtClean="0"/>
              <a:t>tipo</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marL="197100" lvl="1" indent="0">
              <a:buNone/>
            </a:pPr>
            <a:r>
              <a:rPr lang="es-ES_tradnl" sz="2400" b="1" dirty="0" err="1" smtClean="0"/>
              <a:t>index</a:t>
            </a:r>
            <a:r>
              <a:rPr lang="es-ES_tradnl" sz="2400" dirty="0" smtClean="0"/>
              <a:t>:</a:t>
            </a:r>
            <a:endParaRPr lang="es-ES_tradnl" sz="2400" dirty="0"/>
          </a:p>
          <a:p>
            <a:pPr marL="960120" lvl="2" indent="0">
              <a:buNone/>
            </a:pPr>
            <a:r>
              <a:rPr lang="es-ES_tradnl" sz="1800" i="1" dirty="0">
                <a:solidFill>
                  <a:schemeClr val="tx1"/>
                </a:solidFill>
              </a:rPr>
              <a:t>analyzed</a:t>
            </a:r>
            <a:r>
              <a:rPr lang="es-ES_tradnl" sz="1800" dirty="0">
                <a:solidFill>
                  <a:schemeClr val="tx1"/>
                </a:solidFill>
              </a:rPr>
              <a:t> ES indexará el valor del campo y podremos ejecutar búsquedas sobre su contenido</a:t>
            </a:r>
          </a:p>
          <a:p>
            <a:pPr marL="960120" lvl="2" indent="0">
              <a:buNone/>
            </a:pPr>
            <a:r>
              <a:rPr lang="es-ES_tradnl" sz="1800" i="1" dirty="0">
                <a:solidFill>
                  <a:schemeClr val="tx1"/>
                </a:solidFill>
              </a:rPr>
              <a:t>not_analyzed </a:t>
            </a:r>
            <a:r>
              <a:rPr lang="es-ES_tradnl" sz="1800" dirty="0">
                <a:solidFill>
                  <a:schemeClr val="tx1"/>
                </a:solidFill>
              </a:rPr>
              <a:t>ES no indexará el valor del campo. No estará disponible para búsquedas por contenido.</a:t>
            </a:r>
          </a:p>
          <a:p>
            <a:pPr marL="197100" lvl="1" indent="0">
              <a:buNone/>
            </a:pPr>
            <a:r>
              <a:rPr lang="es-ES_tradnl" sz="2400" b="1" dirty="0" err="1" smtClean="0"/>
              <a:t>index_name</a:t>
            </a:r>
            <a:r>
              <a:rPr lang="es-ES_tradnl" sz="2400" dirty="0"/>
              <a:t> </a:t>
            </a:r>
            <a:r>
              <a:rPr lang="es-ES_tradnl" sz="2400" dirty="0" smtClean="0"/>
              <a:t>- </a:t>
            </a:r>
            <a:r>
              <a:rPr lang="es-ES_tradnl" sz="2400" dirty="0"/>
              <a:t>el nombre del campo dentro del índice.</a:t>
            </a:r>
          </a:p>
          <a:p>
            <a:pPr marL="197100" lvl="1" indent="0">
              <a:buNone/>
            </a:pPr>
            <a:r>
              <a:rPr lang="es-ES_tradnl" sz="2400" b="1" dirty="0" err="1" smtClean="0"/>
              <a:t>null_value</a:t>
            </a:r>
            <a:r>
              <a:rPr lang="es-ES_tradnl" sz="2400" dirty="0"/>
              <a:t> </a:t>
            </a:r>
            <a:r>
              <a:rPr lang="es-ES_tradnl" sz="2400" dirty="0" smtClean="0"/>
              <a:t>- </a:t>
            </a:r>
            <a:r>
              <a:rPr lang="es-ES_tradnl" sz="2400" dirty="0"/>
              <a:t>qué valor queremos poner como nulo por defecto?</a:t>
            </a:r>
          </a:p>
          <a:p>
            <a:pPr marL="197100" lvl="1" indent="0">
              <a:buNone/>
            </a:pPr>
            <a:r>
              <a:rPr lang="es-ES_tradnl" sz="2400" b="1" dirty="0"/>
              <a:t>store</a:t>
            </a:r>
            <a:r>
              <a:rPr lang="es-ES_tradnl" sz="2400" dirty="0"/>
              <a:t> - </a:t>
            </a:r>
            <a:r>
              <a:rPr lang="es-ES_tradnl" sz="2400" i="1" dirty="0"/>
              <a:t>Yes</a:t>
            </a:r>
            <a:r>
              <a:rPr lang="es-ES_tradnl" sz="2400" dirty="0"/>
              <a:t> indica </a:t>
            </a:r>
            <a:r>
              <a:rPr lang="es-ES_tradnl" sz="2400" dirty="0" smtClean="0"/>
              <a:t>que </a:t>
            </a:r>
            <a:r>
              <a:rPr lang="es-ES_tradnl" sz="2400" dirty="0"/>
              <a:t>debe </a:t>
            </a:r>
            <a:r>
              <a:rPr lang="es-ES_tradnl" sz="2400" dirty="0" smtClean="0"/>
              <a:t>almacenarse </a:t>
            </a:r>
            <a:r>
              <a:rPr lang="es-ES_tradnl" sz="2400" dirty="0"/>
              <a:t>el valor del campo como parte del documento. </a:t>
            </a:r>
          </a:p>
          <a:p>
            <a:pPr marL="960120" lvl="2" indent="0">
              <a:buNone/>
            </a:pPr>
            <a:r>
              <a:rPr lang="es-ES_tradnl" sz="1800" i="1" dirty="0">
                <a:solidFill>
                  <a:schemeClr val="tx1"/>
                </a:solidFill>
              </a:rPr>
              <a:t>No</a:t>
            </a:r>
            <a:r>
              <a:rPr lang="es-ES_tradnl" sz="1800" dirty="0">
                <a:solidFill>
                  <a:schemeClr val="tx1"/>
                </a:solidFill>
              </a:rPr>
              <a:t> indica que el valor no se almacene como parte del campo. ES lo guardará en _source y podrá buscarse por su contenido pero no podrá ser accedido en una búsqueda directa al campo concreto.</a:t>
            </a:r>
          </a:p>
          <a:p>
            <a:pPr marL="197100" lvl="1" indent="0">
              <a:buNone/>
            </a:pPr>
            <a:r>
              <a:rPr lang="es-ES_tradnl" sz="2400" b="1" dirty="0"/>
              <a:t>type</a:t>
            </a:r>
            <a:r>
              <a:rPr lang="es-ES_tradnl" sz="2400" dirty="0"/>
              <a:t> - cualquiera de los tipos básicos que proporciona ES</a:t>
            </a:r>
          </a:p>
          <a:p>
            <a:pPr marL="960120" lvl="2" indent="0">
              <a:buNone/>
            </a:pPr>
            <a:r>
              <a:rPr lang="es-ES_tradnl" sz="1800" dirty="0">
                <a:solidFill>
                  <a:schemeClr val="tx1"/>
                </a:solidFill>
              </a:rPr>
              <a:t>String, Number, Date, Boolean, Binary</a:t>
            </a:r>
          </a:p>
          <a:p>
            <a:pPr marL="197100" lvl="1" indent="0">
              <a:buNone/>
            </a:pPr>
            <a:r>
              <a:rPr lang="es-ES_tradnl" sz="2400" b="1" dirty="0" err="1" smtClean="0"/>
              <a:t>boost</a:t>
            </a:r>
            <a:r>
              <a:rPr lang="es-ES_tradnl" sz="2400" dirty="0"/>
              <a:t> </a:t>
            </a:r>
            <a:r>
              <a:rPr lang="es-ES_tradnl" sz="2400" dirty="0" smtClean="0"/>
              <a:t>- </a:t>
            </a:r>
            <a:r>
              <a:rPr lang="es-ES_tradnl" sz="2400" dirty="0"/>
              <a:t>cuánta importancia tiene este campo cuando buscamos dentro de un documento de este tipo</a:t>
            </a:r>
            <a:r>
              <a:rPr lang="es-ES_tradnl" sz="2400" dirty="0" smtClean="0"/>
              <a:t>?.</a:t>
            </a:r>
            <a:endParaRPr lang="es-ES_tradnl" sz="2400" dirty="0"/>
          </a:p>
        </p:txBody>
      </p:sp>
    </p:spTree>
    <p:extLst>
      <p:ext uri="{BB962C8B-B14F-4D97-AF65-F5344CB8AC3E}">
        <p14:creationId xmlns:p14="http://schemas.microsoft.com/office/powerpoint/2010/main" val="140649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Valores de tipo </a:t>
            </a:r>
            <a:r>
              <a:rPr lang="es-ES_tradnl" dirty="0" smtClean="0"/>
              <a:t>texto</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r>
              <a:rPr lang="es-ES_tradnl" dirty="0"/>
              <a:t>Propiedades propias del tipo </a:t>
            </a:r>
            <a:r>
              <a:rPr lang="es-ES_tradnl" dirty="0" err="1" smtClean="0"/>
              <a:t>String</a:t>
            </a:r>
            <a:endParaRPr lang="es-ES_tradnl" dirty="0"/>
          </a:p>
          <a:p>
            <a:pPr marL="197100" lvl="1" indent="0">
              <a:buNone/>
            </a:pPr>
            <a:r>
              <a:rPr lang="es-ES_tradnl" sz="2400" b="1" dirty="0" err="1" smtClean="0"/>
              <a:t>analyzer</a:t>
            </a:r>
            <a:r>
              <a:rPr lang="es-ES_tradnl" sz="2400" dirty="0" smtClean="0"/>
              <a:t> </a:t>
            </a:r>
          </a:p>
          <a:p>
            <a:pPr marL="882900" lvl="1">
              <a:buFont typeface="Arial" panose="020B0604020202020204" pitchFamily="34" charset="0"/>
              <a:buChar char="•"/>
            </a:pPr>
            <a:r>
              <a:rPr lang="es-ES_tradnl" dirty="0" smtClean="0"/>
              <a:t>Nombre </a:t>
            </a:r>
            <a:r>
              <a:rPr lang="es-ES_tradnl" dirty="0"/>
              <a:t>del analizador usado para indexar y buscar. </a:t>
            </a:r>
            <a:endParaRPr lang="es-ES_tradnl" dirty="0" smtClean="0"/>
          </a:p>
          <a:p>
            <a:pPr marL="882900" lvl="1">
              <a:buFont typeface="Arial" panose="020B0604020202020204" pitchFamily="34" charset="0"/>
              <a:buChar char="•"/>
            </a:pPr>
            <a:r>
              <a:rPr lang="es-ES_tradnl" dirty="0" smtClean="0"/>
              <a:t>La </a:t>
            </a:r>
            <a:r>
              <a:rPr lang="es-ES_tradnl" dirty="0"/>
              <a:t>lista de analizadores completas está </a:t>
            </a:r>
            <a:r>
              <a:rPr lang="es-ES_tradnl" dirty="0">
                <a:hlinkClick r:id="rId3"/>
              </a:rPr>
              <a:t>aquí</a:t>
            </a:r>
            <a:r>
              <a:rPr lang="es-ES_tradnl" dirty="0"/>
              <a:t>.</a:t>
            </a:r>
          </a:p>
          <a:p>
            <a:pPr marL="197100" lvl="1" indent="0">
              <a:buNone/>
            </a:pPr>
            <a:r>
              <a:rPr lang="es-ES_tradnl" sz="2400" b="1" dirty="0"/>
              <a:t>index_analyzer</a:t>
            </a:r>
            <a:r>
              <a:rPr lang="es-ES_tradnl" sz="2400" dirty="0"/>
              <a:t> o </a:t>
            </a:r>
            <a:r>
              <a:rPr lang="es-ES_tradnl" sz="2400" b="1" dirty="0"/>
              <a:t>search_analyzer</a:t>
            </a:r>
            <a:r>
              <a:rPr lang="es-ES_tradnl" sz="2400" dirty="0"/>
              <a:t>: </a:t>
            </a:r>
            <a:endParaRPr lang="es-ES_tradnl" sz="2400" dirty="0" smtClean="0"/>
          </a:p>
          <a:p>
            <a:pPr marL="882900" lvl="1">
              <a:buFont typeface="Arial" panose="020B0604020202020204" pitchFamily="34" charset="0"/>
              <a:buChar char="•"/>
            </a:pPr>
            <a:r>
              <a:rPr lang="es-ES_tradnl" dirty="0"/>
              <a:t>Permite utilizar </a:t>
            </a:r>
            <a:r>
              <a:rPr lang="es-ES_tradnl" dirty="0" err="1" smtClean="0"/>
              <a:t>diferenes</a:t>
            </a:r>
            <a:r>
              <a:rPr lang="es-ES_tradnl" dirty="0" smtClean="0"/>
              <a:t> </a:t>
            </a:r>
            <a:r>
              <a:rPr lang="es-ES_tradnl" dirty="0"/>
              <a:t>analizadores para cada acción</a:t>
            </a:r>
            <a:r>
              <a:rPr lang="es-ES_tradnl" dirty="0" smtClean="0"/>
              <a:t>.</a:t>
            </a:r>
          </a:p>
          <a:p>
            <a:pPr marL="882900" lvl="1">
              <a:buFont typeface="Arial" panose="020B0604020202020204" pitchFamily="34" charset="0"/>
              <a:buChar char="•"/>
            </a:pPr>
            <a:endParaRPr lang="es-ES_tradnl" dirty="0"/>
          </a:p>
          <a:p>
            <a:pPr marL="882900" lvl="1">
              <a:buFont typeface="Arial" panose="020B0604020202020204" pitchFamily="34" charset="0"/>
              <a:buChar char="•"/>
            </a:pPr>
            <a:endParaRPr lang="es-ES_tradnl" dirty="0"/>
          </a:p>
        </p:txBody>
      </p:sp>
    </p:spTree>
    <p:extLst>
      <p:ext uri="{BB962C8B-B14F-4D97-AF65-F5344CB8AC3E}">
        <p14:creationId xmlns:p14="http://schemas.microsoft.com/office/powerpoint/2010/main" val="2500541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a:t>V</a:t>
            </a:r>
            <a:r>
              <a:rPr lang="es-ES_tradnl" dirty="0" smtClean="0"/>
              <a:t>alores de tipo numérico</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r>
              <a:rPr lang="es-ES_tradnl" sz="3600" b="1" dirty="0" err="1" smtClean="0"/>
              <a:t>type</a:t>
            </a:r>
            <a:endParaRPr lang="es-ES_tradnl" sz="3600" dirty="0"/>
          </a:p>
          <a:p>
            <a:pPr marL="800100" lvl="2" indent="0">
              <a:buNone/>
            </a:pPr>
            <a:r>
              <a:rPr lang="es-ES_tradnl" sz="3200" dirty="0"/>
              <a:t>b</a:t>
            </a:r>
            <a:r>
              <a:rPr lang="es-ES_tradnl" sz="3200" dirty="0" smtClean="0"/>
              <a:t>yte -  </a:t>
            </a:r>
            <a:r>
              <a:rPr lang="es-ES_tradnl" sz="3200" dirty="0"/>
              <a:t>1</a:t>
            </a:r>
          </a:p>
          <a:p>
            <a:pPr marL="800100" lvl="2" indent="0">
              <a:buNone/>
            </a:pPr>
            <a:r>
              <a:rPr lang="es-ES_tradnl" sz="3200" dirty="0" smtClean="0"/>
              <a:t>short - </a:t>
            </a:r>
            <a:r>
              <a:rPr lang="es-ES_tradnl" sz="3200" dirty="0"/>
              <a:t>12</a:t>
            </a:r>
          </a:p>
          <a:p>
            <a:pPr marL="800100" lvl="2" indent="0">
              <a:buNone/>
            </a:pPr>
            <a:r>
              <a:rPr lang="es-ES_tradnl" sz="3200" dirty="0" err="1"/>
              <a:t>i</a:t>
            </a:r>
            <a:r>
              <a:rPr lang="es-ES_tradnl" sz="3200" dirty="0" err="1" smtClean="0"/>
              <a:t>nteger</a:t>
            </a:r>
            <a:r>
              <a:rPr lang="es-ES_tradnl" sz="3200" dirty="0" smtClean="0"/>
              <a:t> - </a:t>
            </a:r>
            <a:r>
              <a:rPr lang="es-ES_tradnl" sz="3200" dirty="0"/>
              <a:t>123</a:t>
            </a:r>
          </a:p>
          <a:p>
            <a:pPr marL="800100" lvl="2" indent="0">
              <a:buNone/>
            </a:pPr>
            <a:r>
              <a:rPr lang="es-ES_tradnl" sz="3200" dirty="0" err="1"/>
              <a:t>l</a:t>
            </a:r>
            <a:r>
              <a:rPr lang="es-ES_tradnl" sz="3200" dirty="0" err="1" smtClean="0"/>
              <a:t>ong</a:t>
            </a:r>
            <a:r>
              <a:rPr lang="es-ES_tradnl" sz="3200" dirty="0" smtClean="0"/>
              <a:t> -  </a:t>
            </a:r>
            <a:r>
              <a:rPr lang="es-ES_tradnl" sz="3200" dirty="0"/>
              <a:t>123456789</a:t>
            </a:r>
          </a:p>
          <a:p>
            <a:pPr marL="800100" lvl="2" indent="0">
              <a:buNone/>
            </a:pPr>
            <a:r>
              <a:rPr lang="es-ES_tradnl" sz="3200" dirty="0" err="1"/>
              <a:t>f</a:t>
            </a:r>
            <a:r>
              <a:rPr lang="es-ES_tradnl" sz="3200" dirty="0" err="1" smtClean="0"/>
              <a:t>loat</a:t>
            </a:r>
            <a:r>
              <a:rPr lang="es-ES_tradnl" sz="3200" dirty="0" smtClean="0"/>
              <a:t> - </a:t>
            </a:r>
            <a:r>
              <a:rPr lang="es-ES_tradnl" sz="3200" dirty="0"/>
              <a:t>12.34</a:t>
            </a:r>
          </a:p>
          <a:p>
            <a:pPr marL="800100" lvl="2" indent="0">
              <a:buNone/>
            </a:pPr>
            <a:r>
              <a:rPr lang="es-ES_tradnl" sz="3200" dirty="0" err="1"/>
              <a:t>d</a:t>
            </a:r>
            <a:r>
              <a:rPr lang="es-ES_tradnl" sz="3200" dirty="0" err="1" smtClean="0"/>
              <a:t>ouble</a:t>
            </a:r>
            <a:r>
              <a:rPr lang="es-ES_tradnl" sz="3200" dirty="0" smtClean="0"/>
              <a:t> - 123.45</a:t>
            </a:r>
            <a:endParaRPr lang="es-ES_tradnl" sz="3200" dirty="0"/>
          </a:p>
        </p:txBody>
      </p:sp>
    </p:spTree>
    <p:extLst>
      <p:ext uri="{BB962C8B-B14F-4D97-AF65-F5344CB8AC3E}">
        <p14:creationId xmlns:p14="http://schemas.microsoft.com/office/powerpoint/2010/main" val="1610988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Valores de tipo </a:t>
            </a:r>
            <a:r>
              <a:rPr lang="es-ES_tradnl" dirty="0" smtClean="0"/>
              <a:t>fecha-hora</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endParaRPr lang="es-ES_tradnl" b="1" dirty="0" smtClean="0"/>
          </a:p>
          <a:p>
            <a:endParaRPr lang="es-ES_tradnl" b="1" dirty="0"/>
          </a:p>
          <a:p>
            <a:endParaRPr lang="es-ES_tradnl" b="1" dirty="0" smtClean="0"/>
          </a:p>
          <a:p>
            <a:r>
              <a:rPr lang="es-ES_tradnl" b="1" dirty="0" err="1" smtClean="0"/>
              <a:t>format</a:t>
            </a:r>
            <a:r>
              <a:rPr lang="es-ES_tradnl" dirty="0"/>
              <a:t>:  información completa </a:t>
            </a:r>
            <a:r>
              <a:rPr lang="es-ES_tradnl" dirty="0">
                <a:hlinkClick r:id="rId3"/>
              </a:rPr>
              <a:t>aquí</a:t>
            </a:r>
            <a:r>
              <a:rPr lang="es-ES_tradnl" dirty="0" smtClean="0"/>
              <a:t>.</a:t>
            </a:r>
          </a:p>
          <a:p>
            <a:endParaRPr lang="es-ES_tradnl" sz="800" dirty="0"/>
          </a:p>
          <a:p>
            <a:pPr marL="800100" lvl="2" indent="0">
              <a:buNone/>
            </a:pPr>
            <a:r>
              <a:rPr lang="es-ES_tradnl" sz="2400" dirty="0"/>
              <a:t>"lastExecDate": {</a:t>
            </a:r>
          </a:p>
          <a:p>
            <a:pPr marL="800100" lvl="2" indent="0">
              <a:buNone/>
            </a:pPr>
            <a:r>
              <a:rPr lang="es-ES_tradnl" sz="2400" dirty="0" smtClean="0"/>
              <a:t>		"</a:t>
            </a:r>
            <a:r>
              <a:rPr lang="es-ES_tradnl" sz="2400" dirty="0"/>
              <a:t>type": "date",</a:t>
            </a:r>
          </a:p>
          <a:p>
            <a:pPr marL="800100" lvl="2" indent="0">
              <a:buNone/>
            </a:pPr>
            <a:r>
              <a:rPr lang="es-ES_tradnl" sz="2400" dirty="0" smtClean="0"/>
              <a:t>		"</a:t>
            </a:r>
            <a:r>
              <a:rPr lang="es-ES_tradnl" sz="2400" dirty="0"/>
              <a:t>format": "yyyy-MM-dd",</a:t>
            </a:r>
          </a:p>
          <a:p>
            <a:pPr marL="800100" lvl="2" indent="0">
              <a:buNone/>
            </a:pPr>
            <a:r>
              <a:rPr lang="es-ES_tradnl" sz="2400" dirty="0" smtClean="0"/>
              <a:t>		"</a:t>
            </a:r>
            <a:r>
              <a:rPr lang="es-ES_tradnl" sz="2400" dirty="0"/>
              <a:t>index": "not_analyzed"</a:t>
            </a:r>
          </a:p>
          <a:p>
            <a:pPr marL="800100" lvl="2" indent="0">
              <a:buNone/>
            </a:pPr>
            <a:r>
              <a:rPr lang="es-ES_tradnl" sz="2400" dirty="0" smtClean="0"/>
              <a:t>}</a:t>
            </a:r>
          </a:p>
          <a:p>
            <a:pPr marL="197100" lvl="1" indent="0">
              <a:buNone/>
            </a:pPr>
            <a:endParaRPr lang="es-ES_tradnl" sz="700" dirty="0"/>
          </a:p>
          <a:p>
            <a:pPr marL="197100" lvl="1" indent="0">
              <a:buNone/>
            </a:pPr>
            <a:r>
              <a:rPr lang="es-ES_tradnl" sz="2400" dirty="0" smtClean="0"/>
              <a:t>Ejemplos</a:t>
            </a:r>
            <a:endParaRPr lang="es-ES_tradnl" sz="2400"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p:txBody>
      </p:sp>
      <p:graphicFrame>
        <p:nvGraphicFramePr>
          <p:cNvPr id="4" name="Table 3"/>
          <p:cNvGraphicFramePr>
            <a:graphicFrameLocks noGrp="1"/>
          </p:cNvGraphicFramePr>
          <p:nvPr>
            <p:extLst>
              <p:ext uri="{D42A27DB-BD31-4B8C-83A1-F6EECF244321}">
                <p14:modId xmlns:p14="http://schemas.microsoft.com/office/powerpoint/2010/main" val="238904299"/>
              </p:ext>
            </p:extLst>
          </p:nvPr>
        </p:nvGraphicFramePr>
        <p:xfrm>
          <a:off x="1371601" y="4611904"/>
          <a:ext cx="7905749" cy="1907773"/>
        </p:xfrm>
        <a:graphic>
          <a:graphicData uri="http://schemas.openxmlformats.org/drawingml/2006/table">
            <a:tbl>
              <a:tblPr/>
              <a:tblGrid>
                <a:gridCol w="3619499"/>
                <a:gridCol w="4286250"/>
              </a:tblGrid>
              <a:tr h="474446">
                <a:tc>
                  <a:txBody>
                    <a:bodyPr/>
                    <a:lstStyle/>
                    <a:p>
                      <a:pPr algn="l" fontAlgn="base"/>
                      <a:r>
                        <a:rPr lang="es-ES_tradnl" sz="2400" kern="1200" dirty="0" err="1">
                          <a:solidFill>
                            <a:schemeClr val="tx1">
                              <a:lumMod val="65000"/>
                              <a:lumOff val="35000"/>
                            </a:schemeClr>
                          </a:solidFill>
                          <a:latin typeface="+mn-lt"/>
                          <a:ea typeface="+mn-ea"/>
                          <a:cs typeface="+mn-cs"/>
                        </a:rPr>
                        <a:t>basic_date</a:t>
                      </a:r>
                      <a:endParaRPr lang="es-ES_tradnl" sz="2400" kern="1200" dirty="0">
                        <a:solidFill>
                          <a:schemeClr val="tx1">
                            <a:lumMod val="65000"/>
                            <a:lumOff val="35000"/>
                          </a:schemeClr>
                        </a:solidFill>
                        <a:latin typeface="+mn-lt"/>
                        <a:ea typeface="+mn-ea"/>
                        <a:cs typeface="+mn-cs"/>
                      </a:endParaRPr>
                    </a:p>
                  </a:txBody>
                  <a:tcPr marL="36424" marR="36424" marT="36424" marB="36424">
                    <a:lnL>
                      <a:noFill/>
                    </a:lnL>
                    <a:lnR>
                      <a:noFill/>
                    </a:lnR>
                    <a:lnT>
                      <a:noFill/>
                    </a:lnT>
                    <a:lnB w="9525" cap="flat" cmpd="sng" algn="ctr">
                      <a:solidFill>
                        <a:srgbClr val="E5EAE4"/>
                      </a:solidFill>
                      <a:prstDash val="solid"/>
                      <a:round/>
                      <a:headEnd type="none" w="med" len="med"/>
                      <a:tailEnd type="none" w="med" len="med"/>
                    </a:lnB>
                    <a:solidFill>
                      <a:srgbClr val="FFFFFF"/>
                    </a:solidFill>
                  </a:tcPr>
                </a:tc>
                <a:tc>
                  <a:txBody>
                    <a:bodyPr/>
                    <a:lstStyle/>
                    <a:p>
                      <a:pPr algn="l" fontAlgn="base"/>
                      <a:r>
                        <a:rPr lang="en-US" sz="2400" kern="1200" dirty="0" err="1" smtClean="0">
                          <a:solidFill>
                            <a:schemeClr val="tx1">
                              <a:lumMod val="65000"/>
                              <a:lumOff val="35000"/>
                            </a:schemeClr>
                          </a:solidFill>
                          <a:latin typeface="+mn-lt"/>
                          <a:ea typeface="+mn-ea"/>
                          <a:cs typeface="+mn-cs"/>
                        </a:rPr>
                        <a:t>yyyyMMdd</a:t>
                      </a:r>
                      <a:endParaRPr lang="en-US" sz="2400" kern="1200" dirty="0">
                        <a:solidFill>
                          <a:schemeClr val="tx1">
                            <a:lumMod val="65000"/>
                            <a:lumOff val="35000"/>
                          </a:schemeClr>
                        </a:solidFill>
                        <a:latin typeface="+mn-lt"/>
                        <a:ea typeface="+mn-ea"/>
                        <a:cs typeface="+mn-cs"/>
                      </a:endParaRPr>
                    </a:p>
                  </a:txBody>
                  <a:tcPr marL="36424" marR="36424" marT="36424" marB="36424">
                    <a:lnL>
                      <a:noFill/>
                    </a:lnL>
                    <a:lnR>
                      <a:noFill/>
                    </a:lnR>
                    <a:lnT>
                      <a:noFill/>
                    </a:lnT>
                    <a:lnB w="9525" cap="flat" cmpd="sng" algn="ctr">
                      <a:solidFill>
                        <a:srgbClr val="E5EAE4"/>
                      </a:solidFill>
                      <a:prstDash val="solid"/>
                      <a:round/>
                      <a:headEnd type="none" w="med" len="med"/>
                      <a:tailEnd type="none" w="med" len="med"/>
                    </a:lnB>
                    <a:solidFill>
                      <a:srgbClr val="FFFFFF"/>
                    </a:solidFill>
                  </a:tcPr>
                </a:tc>
              </a:tr>
              <a:tr h="419100">
                <a:tc>
                  <a:txBody>
                    <a:bodyPr/>
                    <a:lstStyle/>
                    <a:p>
                      <a:pPr algn="l" fontAlgn="base"/>
                      <a:r>
                        <a:rPr lang="es-ES_tradnl" sz="2400" kern="1200">
                          <a:solidFill>
                            <a:schemeClr val="tx1">
                              <a:lumMod val="65000"/>
                              <a:lumOff val="35000"/>
                            </a:schemeClr>
                          </a:solidFill>
                          <a:latin typeface="+mn-lt"/>
                          <a:ea typeface="+mn-ea"/>
                          <a:cs typeface="+mn-cs"/>
                        </a:rPr>
                        <a:t>basic_date_time</a:t>
                      </a:r>
                    </a:p>
                  </a:txBody>
                  <a:tcPr marL="36424" marR="36424" marT="36424" marB="36424">
                    <a:lnL>
                      <a:noFill/>
                    </a:lnL>
                    <a:lnR>
                      <a:noFill/>
                    </a:lnR>
                    <a:lnT w="9525" cap="flat" cmpd="sng" algn="ctr">
                      <a:solidFill>
                        <a:srgbClr val="E5EAE4"/>
                      </a:solidFill>
                      <a:prstDash val="solid"/>
                      <a:round/>
                      <a:headEnd type="none" w="med" len="med"/>
                      <a:tailEnd type="none" w="med" len="med"/>
                    </a:lnT>
                    <a:lnB w="9525" cap="flat" cmpd="sng" algn="ctr">
                      <a:solidFill>
                        <a:srgbClr val="E5EAE4"/>
                      </a:solidFill>
                      <a:prstDash val="solid"/>
                      <a:round/>
                      <a:headEnd type="none" w="med" len="med"/>
                      <a:tailEnd type="none" w="med" len="med"/>
                    </a:lnB>
                    <a:solidFill>
                      <a:srgbClr val="FFFFFF"/>
                    </a:solidFill>
                  </a:tcPr>
                </a:tc>
                <a:tc>
                  <a:txBody>
                    <a:bodyPr/>
                    <a:lstStyle/>
                    <a:p>
                      <a:pPr algn="l" fontAlgn="base"/>
                      <a:r>
                        <a:rPr lang="en-US" sz="2400" kern="1200" dirty="0" err="1" smtClean="0">
                          <a:solidFill>
                            <a:schemeClr val="tx1">
                              <a:lumMod val="65000"/>
                              <a:lumOff val="35000"/>
                            </a:schemeClr>
                          </a:solidFill>
                          <a:latin typeface="+mn-lt"/>
                          <a:ea typeface="+mn-ea"/>
                          <a:cs typeface="+mn-cs"/>
                        </a:rPr>
                        <a:t>yyyyMMdd’T'HHmmss.SSSZ</a:t>
                      </a:r>
                      <a:endParaRPr lang="en-US" sz="2400" kern="1200" dirty="0">
                        <a:solidFill>
                          <a:schemeClr val="tx1">
                            <a:lumMod val="65000"/>
                            <a:lumOff val="35000"/>
                          </a:schemeClr>
                        </a:solidFill>
                        <a:latin typeface="+mn-lt"/>
                        <a:ea typeface="+mn-ea"/>
                        <a:cs typeface="+mn-cs"/>
                      </a:endParaRPr>
                    </a:p>
                  </a:txBody>
                  <a:tcPr marL="36424" marR="36424" marT="36424" marB="36424">
                    <a:lnL>
                      <a:noFill/>
                    </a:lnL>
                    <a:lnR>
                      <a:noFill/>
                    </a:lnR>
                    <a:lnT w="9525" cap="flat" cmpd="sng" algn="ctr">
                      <a:solidFill>
                        <a:srgbClr val="E5EAE4"/>
                      </a:solidFill>
                      <a:prstDash val="solid"/>
                      <a:round/>
                      <a:headEnd type="none" w="med" len="med"/>
                      <a:tailEnd type="none" w="med" len="med"/>
                    </a:lnT>
                    <a:lnB w="9525" cap="flat" cmpd="sng" algn="ctr">
                      <a:solidFill>
                        <a:srgbClr val="E5EAE4"/>
                      </a:solidFill>
                      <a:prstDash val="solid"/>
                      <a:round/>
                      <a:headEnd type="none" w="med" len="med"/>
                      <a:tailEnd type="none" w="med" len="med"/>
                    </a:lnB>
                    <a:solidFill>
                      <a:srgbClr val="FFFFFF"/>
                    </a:solidFill>
                  </a:tcPr>
                </a:tc>
              </a:tr>
              <a:tr h="994719">
                <a:tc>
                  <a:txBody>
                    <a:bodyPr/>
                    <a:lstStyle/>
                    <a:p>
                      <a:pPr algn="l" fontAlgn="base"/>
                      <a:r>
                        <a:rPr lang="es-ES_tradnl" sz="2400" kern="1200" dirty="0" err="1">
                          <a:solidFill>
                            <a:schemeClr val="tx1">
                              <a:lumMod val="65000"/>
                              <a:lumOff val="35000"/>
                            </a:schemeClr>
                          </a:solidFill>
                          <a:latin typeface="+mn-lt"/>
                          <a:ea typeface="+mn-ea"/>
                          <a:cs typeface="+mn-cs"/>
                        </a:rPr>
                        <a:t>basic_date_time_no_millis</a:t>
                      </a:r>
                      <a:endParaRPr lang="es-ES_tradnl" sz="2400" kern="1200" dirty="0">
                        <a:solidFill>
                          <a:schemeClr val="tx1">
                            <a:lumMod val="65000"/>
                            <a:lumOff val="35000"/>
                          </a:schemeClr>
                        </a:solidFill>
                        <a:latin typeface="+mn-lt"/>
                        <a:ea typeface="+mn-ea"/>
                        <a:cs typeface="+mn-cs"/>
                      </a:endParaRPr>
                    </a:p>
                  </a:txBody>
                  <a:tcPr marL="36424" marR="36424" marT="36424" marB="36424">
                    <a:lnL>
                      <a:noFill/>
                    </a:lnL>
                    <a:lnR>
                      <a:noFill/>
                    </a:lnR>
                    <a:lnT w="9525" cap="flat" cmpd="sng" algn="ctr">
                      <a:solidFill>
                        <a:srgbClr val="E5EAE4"/>
                      </a:solidFill>
                      <a:prstDash val="solid"/>
                      <a:round/>
                      <a:headEnd type="none" w="med" len="med"/>
                      <a:tailEnd type="none" w="med" len="med"/>
                    </a:lnT>
                    <a:lnB w="9525" cap="flat" cmpd="sng" algn="ctr">
                      <a:solidFill>
                        <a:srgbClr val="E5EAE4"/>
                      </a:solidFill>
                      <a:prstDash val="solid"/>
                      <a:round/>
                      <a:headEnd type="none" w="med" len="med"/>
                      <a:tailEnd type="none" w="med" len="med"/>
                    </a:lnB>
                    <a:solidFill>
                      <a:srgbClr val="FFFFFF"/>
                    </a:solidFill>
                  </a:tcPr>
                </a:tc>
                <a:tc>
                  <a:txBody>
                    <a:bodyPr/>
                    <a:lstStyle/>
                    <a:p>
                      <a:pPr algn="l" fontAlgn="base"/>
                      <a:r>
                        <a:rPr lang="en-US" sz="2400" kern="1200" dirty="0" err="1" smtClean="0">
                          <a:solidFill>
                            <a:schemeClr val="tx1">
                              <a:lumMod val="65000"/>
                              <a:lumOff val="35000"/>
                            </a:schemeClr>
                          </a:solidFill>
                          <a:latin typeface="+mn-lt"/>
                          <a:ea typeface="+mn-ea"/>
                          <a:cs typeface="+mn-cs"/>
                        </a:rPr>
                        <a:t>yyyyMMdd’T'HHmmssZ</a:t>
                      </a:r>
                      <a:endParaRPr lang="en-US" sz="2400" kern="1200" dirty="0">
                        <a:solidFill>
                          <a:schemeClr val="tx1">
                            <a:lumMod val="65000"/>
                            <a:lumOff val="35000"/>
                          </a:schemeClr>
                        </a:solidFill>
                        <a:latin typeface="+mn-lt"/>
                        <a:ea typeface="+mn-ea"/>
                        <a:cs typeface="+mn-cs"/>
                      </a:endParaRPr>
                    </a:p>
                  </a:txBody>
                  <a:tcPr marL="36424" marR="36424" marT="36424" marB="36424">
                    <a:lnL>
                      <a:noFill/>
                    </a:lnL>
                    <a:lnR>
                      <a:noFill/>
                    </a:lnR>
                    <a:lnT w="9525" cap="flat" cmpd="sng" algn="ctr">
                      <a:solidFill>
                        <a:srgbClr val="E5EAE4"/>
                      </a:solidFill>
                      <a:prstDash val="solid"/>
                      <a:round/>
                      <a:headEnd type="none" w="med" len="med"/>
                      <a:tailEnd type="none" w="med" len="med"/>
                    </a:lnT>
                    <a:lnB w="9525" cap="flat" cmpd="sng" algn="ctr">
                      <a:solidFill>
                        <a:srgbClr val="E5EAE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18649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Valores especiales</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a:spcBef>
                <a:spcPts val="0"/>
              </a:spcBef>
            </a:pPr>
            <a:r>
              <a:rPr lang="es-ES_tradnl" u="sng" dirty="0" smtClean="0"/>
              <a:t>Campo </a:t>
            </a:r>
            <a:r>
              <a:rPr lang="es-ES_tradnl" u="sng" dirty="0"/>
              <a:t>"_id"</a:t>
            </a:r>
            <a:r>
              <a:rPr lang="es-ES_tradnl" dirty="0"/>
              <a:t> </a:t>
            </a:r>
          </a:p>
          <a:p>
            <a:pPr marL="342900" indent="-342900">
              <a:spcBef>
                <a:spcPts val="0"/>
              </a:spcBef>
              <a:buClrTx/>
              <a:buFont typeface="Corbel" panose="020B0503020204020204" pitchFamily="34" charset="0"/>
              <a:buChar char="‐"/>
            </a:pPr>
            <a:r>
              <a:rPr lang="es-ES_tradnl" dirty="0"/>
              <a:t>Representa el id único por el que podemos encontrar un documento en un </a:t>
            </a:r>
            <a:r>
              <a:rPr lang="es-ES_tradnl" dirty="0" smtClean="0"/>
              <a:t>índice</a:t>
            </a:r>
            <a:endParaRPr lang="es-ES_tradnl" dirty="0"/>
          </a:p>
          <a:p>
            <a:pPr marL="342900" indent="-342900">
              <a:spcBef>
                <a:spcPts val="0"/>
              </a:spcBef>
              <a:buClrTx/>
              <a:buFont typeface="Corbel" panose="020B0503020204020204" pitchFamily="34" charset="0"/>
              <a:buChar char="‐"/>
            </a:pPr>
            <a:r>
              <a:rPr lang="es-ES_tradnl" dirty="0"/>
              <a:t>No hay que definirlo. Todo documento tiene, por defecto, un ID que lo representa.</a:t>
            </a:r>
          </a:p>
          <a:p>
            <a:pPr marL="342900" indent="-342900">
              <a:spcBef>
                <a:spcPts val="0"/>
              </a:spcBef>
              <a:buClrTx/>
              <a:buFont typeface="Corbel" panose="020B0503020204020204" pitchFamily="34" charset="0"/>
              <a:buChar char="‐"/>
            </a:pPr>
            <a:r>
              <a:rPr lang="es-ES_tradnl" dirty="0"/>
              <a:t>Por defecto, los índices no se indexan.</a:t>
            </a:r>
          </a:p>
          <a:p>
            <a:pPr marL="342900" indent="-342900">
              <a:spcBef>
                <a:spcPts val="0"/>
              </a:spcBef>
              <a:buClrTx/>
              <a:buFont typeface="Corbel" panose="020B0503020204020204" pitchFamily="34" charset="0"/>
              <a:buChar char="‐"/>
            </a:pPr>
            <a:r>
              <a:rPr lang="es-ES_tradnl" dirty="0"/>
              <a:t>Podemos hacer uso de "path" para indicar a ES que el _id se almacena en otro campo </a:t>
            </a:r>
          </a:p>
          <a:p>
            <a:pPr marL="800100" lvl="2" indent="0">
              <a:buNone/>
            </a:pPr>
            <a:endParaRPr lang="es-ES_tradnl" sz="800" dirty="0" smtClean="0">
              <a:solidFill>
                <a:schemeClr val="tx1"/>
              </a:solidFill>
            </a:endParaRPr>
          </a:p>
          <a:p>
            <a:pPr marL="800100" lvl="2" indent="0">
              <a:buNone/>
            </a:pPr>
            <a:r>
              <a:rPr lang="es-ES_tradnl" sz="1800" dirty="0" smtClean="0">
                <a:solidFill>
                  <a:schemeClr val="tx1"/>
                </a:solidFill>
              </a:rPr>
              <a:t>"_</a:t>
            </a:r>
            <a:r>
              <a:rPr lang="es-ES_tradnl" sz="1800" dirty="0">
                <a:solidFill>
                  <a:schemeClr val="tx1"/>
                </a:solidFill>
              </a:rPr>
              <a:t>id" : {</a:t>
            </a:r>
          </a:p>
          <a:p>
            <a:pPr marL="800100" lvl="2" indent="0">
              <a:buNone/>
            </a:pPr>
            <a:r>
              <a:rPr lang="es-ES_tradnl" sz="1800" dirty="0" smtClean="0">
                <a:solidFill>
                  <a:schemeClr val="tx1"/>
                </a:solidFill>
              </a:rPr>
              <a:t>	  "</a:t>
            </a:r>
            <a:r>
              <a:rPr lang="es-ES_tradnl" sz="1800" dirty="0">
                <a:solidFill>
                  <a:schemeClr val="tx1"/>
                </a:solidFill>
              </a:rPr>
              <a:t>index" : "not_analyzed",</a:t>
            </a:r>
          </a:p>
          <a:p>
            <a:pPr marL="800100" lvl="2" indent="0">
              <a:buNone/>
            </a:pPr>
            <a:r>
              <a:rPr lang="es-ES_tradnl" sz="1800" dirty="0" smtClean="0">
                <a:solidFill>
                  <a:schemeClr val="tx1"/>
                </a:solidFill>
              </a:rPr>
              <a:t>	  "</a:t>
            </a:r>
            <a:r>
              <a:rPr lang="es-ES_tradnl" sz="1800" dirty="0">
                <a:solidFill>
                  <a:schemeClr val="tx1"/>
                </a:solidFill>
              </a:rPr>
              <a:t>store" : true,</a:t>
            </a:r>
          </a:p>
          <a:p>
            <a:pPr marL="800100" lvl="2" indent="0">
              <a:buNone/>
            </a:pPr>
            <a:r>
              <a:rPr lang="es-ES_tradnl" sz="1800" dirty="0" smtClean="0">
                <a:solidFill>
                  <a:schemeClr val="tx1"/>
                </a:solidFill>
              </a:rPr>
              <a:t>	  "</a:t>
            </a:r>
            <a:r>
              <a:rPr lang="es-ES_tradnl" sz="1800" dirty="0">
                <a:solidFill>
                  <a:schemeClr val="tx1"/>
                </a:solidFill>
              </a:rPr>
              <a:t>path" : "post_id"</a:t>
            </a:r>
          </a:p>
          <a:p>
            <a:pPr marL="800100" lvl="2" indent="0">
              <a:buNone/>
            </a:pPr>
            <a:r>
              <a:rPr lang="es-ES_tradnl" sz="1800" dirty="0" smtClean="0">
                <a:solidFill>
                  <a:schemeClr val="tx1"/>
                </a:solidFill>
              </a:rPr>
              <a:t>},</a:t>
            </a:r>
          </a:p>
          <a:p>
            <a:pPr marL="800100" lvl="2" indent="0">
              <a:buNone/>
            </a:pPr>
            <a:endParaRPr lang="es-ES_tradnl" sz="400" dirty="0">
              <a:solidFill>
                <a:schemeClr val="tx1"/>
              </a:solidFill>
            </a:endParaRPr>
          </a:p>
          <a:p>
            <a:pPr>
              <a:spcBef>
                <a:spcPts val="0"/>
              </a:spcBef>
            </a:pPr>
            <a:r>
              <a:rPr lang="es-ES_tradnl" u="sng" dirty="0"/>
              <a:t>Campo "_size"</a:t>
            </a:r>
            <a:endParaRPr lang="es-ES_tradnl" dirty="0"/>
          </a:p>
          <a:p>
            <a:pPr marL="342900" indent="-342900">
              <a:spcBef>
                <a:spcPts val="0"/>
              </a:spcBef>
              <a:buClrTx/>
              <a:buFont typeface="Corbel" panose="020B0503020204020204" pitchFamily="34" charset="0"/>
              <a:buChar char="‐"/>
            </a:pPr>
            <a:r>
              <a:rPr lang="es-ES_tradnl" dirty="0"/>
              <a:t>ES almacenará automáticamente el tamaño del documento original. </a:t>
            </a:r>
          </a:p>
          <a:p>
            <a:pPr marL="342900" indent="-342900">
              <a:spcBef>
                <a:spcPts val="0"/>
              </a:spcBef>
              <a:buClrTx/>
              <a:buFont typeface="Corbel" panose="020B0503020204020204" pitchFamily="34" charset="0"/>
              <a:buChar char="‐"/>
            </a:pPr>
            <a:r>
              <a:rPr lang="es-ES_tradnl" dirty="0"/>
              <a:t>Si queremos además almacenarlo, hemos de dar un 'yes' al valor store.</a:t>
            </a:r>
          </a:p>
          <a:p>
            <a:pPr marL="800100" lvl="2" indent="0">
              <a:buNone/>
            </a:pPr>
            <a:endParaRPr lang="es-ES_tradnl" sz="700" dirty="0" smtClean="0">
              <a:solidFill>
                <a:schemeClr val="tx1"/>
              </a:solidFill>
            </a:endParaRPr>
          </a:p>
          <a:p>
            <a:pPr marL="800100" lvl="2" indent="0">
              <a:buNone/>
            </a:pPr>
            <a:r>
              <a:rPr lang="es-ES_tradnl" sz="1800" dirty="0" smtClean="0">
                <a:solidFill>
                  <a:schemeClr val="tx1"/>
                </a:solidFill>
              </a:rPr>
              <a:t>"_</a:t>
            </a:r>
            <a:r>
              <a:rPr lang="es-ES_tradnl" sz="1800" dirty="0">
                <a:solidFill>
                  <a:schemeClr val="tx1"/>
                </a:solidFill>
              </a:rPr>
              <a:t>size" : {</a:t>
            </a:r>
          </a:p>
          <a:p>
            <a:pPr marL="800100" lvl="2" indent="0">
              <a:buNone/>
            </a:pPr>
            <a:r>
              <a:rPr lang="es-ES_tradnl" sz="1800" dirty="0" smtClean="0">
                <a:solidFill>
                  <a:schemeClr val="tx1"/>
                </a:solidFill>
              </a:rPr>
              <a:t>	   "</a:t>
            </a:r>
            <a:r>
              <a:rPr lang="es-ES_tradnl" sz="1800" dirty="0">
                <a:solidFill>
                  <a:schemeClr val="tx1"/>
                </a:solidFill>
              </a:rPr>
              <a:t>enabled": true,</a:t>
            </a:r>
          </a:p>
          <a:p>
            <a:pPr marL="800100" lvl="2" indent="0">
              <a:buNone/>
            </a:pPr>
            <a:r>
              <a:rPr lang="es-ES_tradnl" sz="1800" dirty="0" smtClean="0">
                <a:solidFill>
                  <a:schemeClr val="tx1"/>
                </a:solidFill>
              </a:rPr>
              <a:t>      "</a:t>
            </a:r>
            <a:r>
              <a:rPr lang="es-ES_tradnl" sz="1800" dirty="0">
                <a:solidFill>
                  <a:schemeClr val="tx1"/>
                </a:solidFill>
              </a:rPr>
              <a:t>store" : "yes"</a:t>
            </a:r>
          </a:p>
          <a:p>
            <a:pPr marL="800100" lvl="2" indent="0">
              <a:buNone/>
            </a:pPr>
            <a:r>
              <a:rPr lang="es-ES_tradnl" sz="1800" dirty="0" smtClean="0">
                <a:solidFill>
                  <a:schemeClr val="tx1"/>
                </a:solidFill>
              </a:rPr>
              <a:t>},</a:t>
            </a:r>
            <a:endParaRPr lang="es-ES_tradnl" sz="1800" dirty="0">
              <a:solidFill>
                <a:schemeClr val="tx1"/>
              </a:solidFill>
            </a:endParaRPr>
          </a:p>
        </p:txBody>
      </p:sp>
    </p:spTree>
    <p:extLst>
      <p:ext uri="{BB962C8B-B14F-4D97-AF65-F5344CB8AC3E}">
        <p14:creationId xmlns:p14="http://schemas.microsoft.com/office/powerpoint/2010/main" val="464916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Valores especiales</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a:spcBef>
                <a:spcPts val="0"/>
              </a:spcBef>
            </a:pPr>
            <a:r>
              <a:rPr lang="es-ES_tradnl" u="sng" dirty="0"/>
              <a:t>Campo "_timestamp"</a:t>
            </a:r>
            <a:endParaRPr lang="es-ES_tradnl" dirty="0"/>
          </a:p>
          <a:p>
            <a:pPr>
              <a:spcBef>
                <a:spcPts val="0"/>
              </a:spcBef>
            </a:pPr>
            <a:r>
              <a:rPr lang="es-ES_tradnl" dirty="0"/>
              <a:t>Fecha en la que se almacenó o actualizó el documento</a:t>
            </a:r>
          </a:p>
          <a:p>
            <a:pPr>
              <a:spcBef>
                <a:spcPts val="0"/>
              </a:spcBef>
            </a:pPr>
            <a:r>
              <a:rPr lang="es-ES_tradnl" dirty="0"/>
              <a:t>Puede ser guardada automáticamente por ES o hacer uso de otro campo donde se indique.</a:t>
            </a:r>
          </a:p>
          <a:p>
            <a:pPr marL="800100" lvl="2" indent="0">
              <a:buNone/>
            </a:pPr>
            <a:r>
              <a:rPr lang="es-ES_tradnl" sz="1800" dirty="0">
                <a:solidFill>
                  <a:schemeClr val="tx1"/>
                </a:solidFill>
              </a:rPr>
              <a:t>"_timestamp" : {</a:t>
            </a:r>
          </a:p>
          <a:p>
            <a:pPr marL="800100" lvl="2" indent="0">
              <a:buNone/>
            </a:pPr>
            <a:r>
              <a:rPr lang="es-ES_tradnl" sz="1800" dirty="0">
                <a:solidFill>
                  <a:schemeClr val="tx1"/>
                </a:solidFill>
              </a:rPr>
              <a:t>		"enabled" : true,</a:t>
            </a:r>
          </a:p>
          <a:p>
            <a:pPr marL="800100" lvl="2" indent="0">
              <a:buNone/>
            </a:pPr>
            <a:r>
              <a:rPr lang="es-ES_tradnl" sz="1800" dirty="0">
                <a:solidFill>
                  <a:schemeClr val="tx1"/>
                </a:solidFill>
              </a:rPr>
              <a:t>		"path" : "post_id"</a:t>
            </a:r>
          </a:p>
          <a:p>
            <a:pPr marL="800100" lvl="2" indent="0">
              <a:buNone/>
            </a:pPr>
            <a:r>
              <a:rPr lang="es-ES_tradnl" sz="1800" dirty="0">
                <a:solidFill>
                  <a:schemeClr val="tx1"/>
                </a:solidFill>
              </a:rPr>
              <a:t>},</a:t>
            </a:r>
          </a:p>
          <a:p>
            <a:pPr marL="800100" lvl="2" indent="0">
              <a:spcBef>
                <a:spcPts val="0"/>
              </a:spcBef>
              <a:buNone/>
            </a:pPr>
            <a:endParaRPr lang="es-ES_tradnl" sz="2400" dirty="0"/>
          </a:p>
          <a:p>
            <a:pPr>
              <a:spcBef>
                <a:spcPts val="0"/>
              </a:spcBef>
            </a:pPr>
            <a:r>
              <a:rPr lang="es-ES_tradnl" u="sng" dirty="0"/>
              <a:t>Campo T(ime) T(o) L(ive)</a:t>
            </a:r>
            <a:endParaRPr lang="es-ES_tradnl" dirty="0"/>
          </a:p>
          <a:p>
            <a:pPr>
              <a:spcBef>
                <a:spcPts val="0"/>
              </a:spcBef>
            </a:pPr>
            <a:r>
              <a:rPr lang="es-ES_tradnl" dirty="0"/>
              <a:t>Tiempo de vida para los documentos del índice</a:t>
            </a:r>
          </a:p>
          <a:p>
            <a:pPr>
              <a:spcBef>
                <a:spcPts val="0"/>
              </a:spcBef>
            </a:pPr>
            <a:r>
              <a:rPr lang="es-ES_tradnl" dirty="0"/>
              <a:t>ES eliminará, de forma automática, todo documento cuyo TTL haya caducado.</a:t>
            </a:r>
          </a:p>
          <a:p>
            <a:pPr>
              <a:spcBef>
                <a:spcPts val="0"/>
              </a:spcBef>
            </a:pPr>
            <a:r>
              <a:rPr lang="es-ES_tradnl" dirty="0"/>
              <a:t>Deshabilitado por defecto.</a:t>
            </a:r>
          </a:p>
          <a:p>
            <a:pPr marL="800100" lvl="2" indent="0">
              <a:buNone/>
            </a:pPr>
            <a:r>
              <a:rPr lang="es-ES_tradnl" sz="1800" dirty="0">
                <a:solidFill>
                  <a:schemeClr val="tx1"/>
                </a:solidFill>
              </a:rPr>
              <a:t>"_ttl" : {</a:t>
            </a:r>
          </a:p>
          <a:p>
            <a:pPr marL="800100" lvl="2" indent="0">
              <a:buNone/>
            </a:pPr>
            <a:r>
              <a:rPr lang="es-ES_tradnl" sz="1800" dirty="0">
                <a:solidFill>
                  <a:schemeClr val="tx1"/>
                </a:solidFill>
              </a:rPr>
              <a:t>		"enabled" : true,</a:t>
            </a:r>
          </a:p>
          <a:p>
            <a:pPr marL="800100" lvl="2" indent="0">
              <a:buNone/>
            </a:pPr>
            <a:r>
              <a:rPr lang="es-ES_tradnl" sz="1800" dirty="0">
                <a:solidFill>
                  <a:schemeClr val="tx1"/>
                </a:solidFill>
              </a:rPr>
              <a:t>		"default" : "30d"</a:t>
            </a:r>
          </a:p>
          <a:p>
            <a:pPr marL="800100" lvl="2" indent="0">
              <a:buNone/>
            </a:pPr>
            <a:r>
              <a:rPr lang="es-ES_tradnl" sz="1800" dirty="0">
                <a:solidFill>
                  <a:schemeClr val="tx1"/>
                </a:solidFill>
              </a:rPr>
              <a:t>},</a:t>
            </a:r>
          </a:p>
        </p:txBody>
      </p:sp>
    </p:spTree>
    <p:extLst>
      <p:ext uri="{BB962C8B-B14F-4D97-AF65-F5344CB8AC3E}">
        <p14:creationId xmlns:p14="http://schemas.microsoft.com/office/powerpoint/2010/main" val="2734595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_tradnl" dirty="0" smtClean="0"/>
              <a:t>Valores especiales</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a:spcBef>
                <a:spcPts val="0"/>
              </a:spcBef>
            </a:pPr>
            <a:r>
              <a:rPr lang="es-ES_tradnl" u="sng" dirty="0"/>
              <a:t>Campo _all</a:t>
            </a:r>
            <a:endParaRPr lang="es-ES_tradnl" dirty="0"/>
          </a:p>
          <a:p>
            <a:pPr>
              <a:spcBef>
                <a:spcPts val="0"/>
              </a:spcBef>
            </a:pPr>
            <a:r>
              <a:rPr lang="es-ES_tradnl" dirty="0"/>
              <a:t>_all permite indicar que, cuando no se especifica un campo concreto, ES busque contra todos los campos indexados de un documento sin saber sobre cuál de ellos espera hacer un hit. </a:t>
            </a:r>
          </a:p>
          <a:p>
            <a:pPr>
              <a:spcBef>
                <a:spcPts val="0"/>
              </a:spcBef>
            </a:pPr>
            <a:r>
              <a:rPr lang="es-ES_tradnl" dirty="0"/>
              <a:t>Obviamente, el ejercicio es muy costoso y consumirá mucha CPU y tamaño de índice. Por ello, podemos deshabilitar esta propiedad haciendo un _all a false cuando configuramos el documento. </a:t>
            </a:r>
          </a:p>
          <a:p>
            <a:pPr marL="800100" lvl="2" indent="0">
              <a:buNone/>
            </a:pPr>
            <a:r>
              <a:rPr lang="es-ES_tradnl" sz="1800" dirty="0">
                <a:solidFill>
                  <a:schemeClr val="tx1"/>
                </a:solidFill>
              </a:rPr>
              <a:t>"_all": {</a:t>
            </a:r>
          </a:p>
          <a:p>
            <a:pPr marL="800100" lvl="2" indent="0">
              <a:buNone/>
            </a:pPr>
            <a:r>
              <a:rPr lang="es-ES_tradnl" sz="1800" dirty="0">
                <a:solidFill>
                  <a:schemeClr val="tx1"/>
                </a:solidFill>
              </a:rPr>
              <a:t>		"enabled": "false"</a:t>
            </a:r>
          </a:p>
          <a:p>
            <a:pPr marL="800100" lvl="2" indent="0">
              <a:buNone/>
            </a:pPr>
            <a:r>
              <a:rPr lang="es-ES_tradnl" sz="1800" dirty="0">
                <a:solidFill>
                  <a:schemeClr val="tx1"/>
                </a:solidFill>
              </a:rPr>
              <a:t>},</a:t>
            </a:r>
          </a:p>
          <a:p>
            <a:pPr marL="800100" lvl="2" indent="0">
              <a:spcBef>
                <a:spcPts val="0"/>
              </a:spcBef>
              <a:buNone/>
            </a:pPr>
            <a:endParaRPr lang="es-ES_tradnl" sz="2400" dirty="0"/>
          </a:p>
          <a:p>
            <a:pPr>
              <a:spcBef>
                <a:spcPts val="0"/>
              </a:spcBef>
            </a:pPr>
            <a:r>
              <a:rPr lang="es-ES_tradnl" dirty="0"/>
              <a:t>Podemos decidir qué campos participan o no en un _all mediante el atributo</a:t>
            </a:r>
          </a:p>
          <a:p>
            <a:pPr marL="800100" lvl="2" indent="0">
              <a:buNone/>
            </a:pPr>
            <a:r>
              <a:rPr lang="es-ES_tradnl" dirty="0" smtClean="0"/>
              <a:t>	</a:t>
            </a:r>
            <a:r>
              <a:rPr lang="es-ES_tradnl" sz="1800" dirty="0">
                <a:solidFill>
                  <a:schemeClr val="tx1"/>
                </a:solidFill>
              </a:rPr>
              <a:t>"ejemplo1" : {"type" : "long", "include_in_all" : true}</a:t>
            </a:r>
          </a:p>
          <a:p>
            <a:pPr marL="800100" lvl="2" indent="0">
              <a:buNone/>
            </a:pPr>
            <a:r>
              <a:rPr lang="es-ES_tradnl" sz="1800" dirty="0">
                <a:solidFill>
                  <a:schemeClr val="tx1"/>
                </a:solidFill>
              </a:rPr>
              <a:t>	"ejemplo2" : {"type" : "long", "include_in_all" : false}</a:t>
            </a:r>
          </a:p>
          <a:p>
            <a:pPr>
              <a:spcBef>
                <a:spcPts val="0"/>
              </a:spcBef>
            </a:pPr>
            <a:r>
              <a:rPr lang="es-ES_tradnl" dirty="0"/>
              <a:t> </a:t>
            </a:r>
          </a:p>
          <a:p>
            <a:pPr>
              <a:spcBef>
                <a:spcPts val="0"/>
              </a:spcBef>
            </a:pPr>
            <a:r>
              <a:rPr lang="es-ES_tradnl" dirty="0"/>
              <a:t>Más información sobre los campos de un documento </a:t>
            </a:r>
            <a:r>
              <a:rPr lang="es-ES_tradnl" dirty="0">
                <a:hlinkClick r:id="rId3"/>
              </a:rPr>
              <a:t>aquí</a:t>
            </a:r>
            <a:r>
              <a:rPr lang="es-ES_tradnl" dirty="0" smtClean="0"/>
              <a:t>.</a:t>
            </a:r>
            <a:endParaRPr lang="es-ES_tradnl" dirty="0"/>
          </a:p>
        </p:txBody>
      </p:sp>
    </p:spTree>
    <p:extLst>
      <p:ext uri="{BB962C8B-B14F-4D97-AF65-F5344CB8AC3E}">
        <p14:creationId xmlns:p14="http://schemas.microsoft.com/office/powerpoint/2010/main" val="50599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49944" y="317501"/>
            <a:ext cx="11292113" cy="6188780"/>
          </a:xfrm>
        </p:spPr>
        <p:txBody>
          <a:bodyPr>
            <a:noAutofit/>
          </a:bodyPr>
          <a:lstStyle/>
          <a:p>
            <a:pPr algn="ctr"/>
            <a:r>
              <a:rPr lang="es-ES_tradnl" sz="6600" dirty="0" smtClean="0"/>
              <a:t>Demo de tipos </a:t>
            </a:r>
            <a:endParaRPr lang="es-ES_tradnl" sz="66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605694297"/>
              </p:ext>
            </p:extLst>
          </p:nvPr>
        </p:nvGraphicFramePr>
        <p:xfrm>
          <a:off x="4489450" y="4973357"/>
          <a:ext cx="3213100" cy="685800"/>
        </p:xfrm>
        <a:graphic>
          <a:graphicData uri="http://schemas.openxmlformats.org/presentationml/2006/ole">
            <mc:AlternateContent xmlns:mc="http://schemas.openxmlformats.org/markup-compatibility/2006">
              <mc:Choice xmlns:v="urn:schemas-microsoft-com:vml" Requires="v">
                <p:oleObj spid="_x0000_s4420" name="Packager Shell Object" showAsIcon="1" r:id="rId4" imgW="3213720" imgH="685800" progId="Package">
                  <p:embed/>
                </p:oleObj>
              </mc:Choice>
              <mc:Fallback>
                <p:oleObj name="Packager Shell Object" showAsIcon="1" r:id="rId4" imgW="3213720" imgH="685800" progId="Package">
                  <p:embed/>
                  <p:pic>
                    <p:nvPicPr>
                      <p:cNvPr id="0" name=""/>
                      <p:cNvPicPr/>
                      <p:nvPr/>
                    </p:nvPicPr>
                    <p:blipFill>
                      <a:blip r:embed="rId5"/>
                      <a:stretch>
                        <a:fillRect/>
                      </a:stretch>
                    </p:blipFill>
                    <p:spPr>
                      <a:xfrm>
                        <a:off x="4489450" y="4973357"/>
                        <a:ext cx="321310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4117652"/>
              </p:ext>
            </p:extLst>
          </p:nvPr>
        </p:nvGraphicFramePr>
        <p:xfrm>
          <a:off x="4508500" y="5820481"/>
          <a:ext cx="3175000" cy="685800"/>
        </p:xfrm>
        <a:graphic>
          <a:graphicData uri="http://schemas.openxmlformats.org/presentationml/2006/ole">
            <mc:AlternateContent xmlns:mc="http://schemas.openxmlformats.org/markup-compatibility/2006">
              <mc:Choice xmlns:v="urn:schemas-microsoft-com:vml" Requires="v">
                <p:oleObj spid="_x0000_s4421" name="Packager Shell Object" showAsIcon="1" r:id="rId6" imgW="3175560" imgH="685800" progId="Package">
                  <p:embed/>
                </p:oleObj>
              </mc:Choice>
              <mc:Fallback>
                <p:oleObj name="Packager Shell Object" showAsIcon="1" r:id="rId6" imgW="3175560" imgH="685800" progId="Package">
                  <p:embed/>
                  <p:pic>
                    <p:nvPicPr>
                      <p:cNvPr id="0" name=""/>
                      <p:cNvPicPr/>
                      <p:nvPr/>
                    </p:nvPicPr>
                    <p:blipFill>
                      <a:blip r:embed="rId7"/>
                      <a:stretch>
                        <a:fillRect/>
                      </a:stretch>
                    </p:blipFill>
                    <p:spPr>
                      <a:xfrm>
                        <a:off x="4508500" y="5820481"/>
                        <a:ext cx="3175000" cy="685800"/>
                      </a:xfrm>
                      <a:prstGeom prst="rect">
                        <a:avLst/>
                      </a:prstGeom>
                    </p:spPr>
                  </p:pic>
                </p:oleObj>
              </mc:Fallback>
            </mc:AlternateContent>
          </a:graphicData>
        </a:graphic>
      </p:graphicFrame>
    </p:spTree>
    <p:extLst>
      <p:ext uri="{BB962C8B-B14F-4D97-AF65-F5344CB8AC3E}">
        <p14:creationId xmlns:p14="http://schemas.microsoft.com/office/powerpoint/2010/main" val="227653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0"/>
            <a:ext cx="12192000" cy="725714"/>
          </a:xfrm>
        </p:spPr>
        <p:txBody>
          <a:bodyPr/>
          <a:lstStyle/>
          <a:p>
            <a:r>
              <a:rPr lang="es-ES_tradnl" dirty="0"/>
              <a:t>¿Cómo creamos índices en ES</a:t>
            </a:r>
            <a:r>
              <a:rPr lang="es-ES_tradnl" dirty="0" smtClean="0"/>
              <a:t>?</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marL="0" lvl="1" indent="0" fontAlgn="ctr">
              <a:spcBef>
                <a:spcPts val="300"/>
              </a:spcBef>
              <a:spcAft>
                <a:spcPts val="300"/>
              </a:spcAft>
              <a:buClr>
                <a:schemeClr val="accent1"/>
              </a:buClr>
              <a:buNone/>
            </a:pPr>
            <a:r>
              <a:rPr lang="es-ES_tradnl" sz="3200" dirty="0" smtClean="0"/>
              <a:t>Creación </a:t>
            </a:r>
            <a:r>
              <a:rPr lang="es-ES_tradnl" sz="3200" dirty="0" smtClean="0"/>
              <a:t>manual de </a:t>
            </a:r>
            <a:r>
              <a:rPr lang="es-ES_tradnl" sz="3200" dirty="0" smtClean="0"/>
              <a:t>un índice </a:t>
            </a:r>
            <a:r>
              <a:rPr lang="es-ES_tradnl" sz="3200" dirty="0" smtClean="0"/>
              <a:t>sin opciones de configuración</a:t>
            </a:r>
            <a:endParaRPr lang="es-ES_tradnl" dirty="0" smtClean="0">
              <a:solidFill>
                <a:srgbClr val="000000"/>
              </a:solidFill>
              <a:latin typeface="Source Code Pro" panose="020B0509030403020204" pitchFamily="49" charset="0"/>
              <a:cs typeface="Courier New"/>
            </a:endParaRPr>
          </a:p>
          <a:p>
            <a:pPr marL="0" lvl="2" indent="0" defTabSz="363538" fontAlgn="ctr">
              <a:lnSpc>
                <a:spcPct val="100000"/>
              </a:lnSpc>
              <a:spcBef>
                <a:spcPts val="0"/>
              </a:spcBef>
              <a:buClr>
                <a:schemeClr val="accent1"/>
              </a:buClr>
              <a:buNone/>
            </a:pPr>
            <a:endParaRPr lang="es-ES_tradnl" sz="1800" dirty="0" smtClean="0">
              <a:solidFill>
                <a:srgbClr val="000000"/>
              </a:solidFill>
              <a:latin typeface="Source Code Pro" panose="020B0509030403020204" pitchFamily="49" charset="0"/>
              <a:cs typeface="Courier New"/>
            </a:endParaRPr>
          </a:p>
          <a:p>
            <a:pPr marL="0" lvl="2" indent="0" defTabSz="363538" fontAlgn="ctr">
              <a:lnSpc>
                <a:spcPct val="100000"/>
              </a:lnSpc>
              <a:spcBef>
                <a:spcPts val="0"/>
              </a:spcBef>
              <a:buClr>
                <a:schemeClr val="accent1"/>
              </a:buClr>
              <a:buNone/>
            </a:pPr>
            <a:r>
              <a:rPr lang="es-ES_tradnl" sz="1800" dirty="0" smtClean="0">
                <a:solidFill>
                  <a:srgbClr val="000000"/>
                </a:solidFill>
                <a:latin typeface="Source Code Pro" panose="020B0509030403020204" pitchFamily="49" charset="0"/>
                <a:cs typeface="Courier New"/>
              </a:rPr>
              <a:t>	PUT </a:t>
            </a:r>
            <a:r>
              <a:rPr lang="es-ES_tradnl" sz="1800" dirty="0" err="1">
                <a:solidFill>
                  <a:srgbClr val="000000"/>
                </a:solidFill>
                <a:latin typeface="Source Code Pro" panose="020B0509030403020204" pitchFamily="49" charset="0"/>
                <a:cs typeface="Courier New"/>
              </a:rPr>
              <a:t>newcustomindex</a:t>
            </a:r>
            <a:endParaRPr lang="es-ES_tradnl" sz="1800" dirty="0">
              <a:solidFill>
                <a:srgbClr val="000000"/>
              </a:solidFill>
              <a:latin typeface="Source Code Pro" panose="020B0509030403020204" pitchFamily="49" charset="0"/>
              <a:cs typeface="Courier New"/>
            </a:endParaRPr>
          </a:p>
          <a:p>
            <a:pPr marL="800100" lvl="2" indent="0">
              <a:lnSpc>
                <a:spcPct val="60000"/>
              </a:lnSpc>
              <a:spcBef>
                <a:spcPts val="0"/>
              </a:spcBef>
              <a:buNone/>
            </a:pPr>
            <a:endParaRPr lang="es-ES_tradnl" sz="1800" dirty="0">
              <a:solidFill>
                <a:schemeClr val="tx1"/>
              </a:solidFill>
              <a:latin typeface="Courier New" panose="02070309020205020404" pitchFamily="49" charset="0"/>
              <a:cs typeface="Courier New" panose="02070309020205020404" pitchFamily="49" charset="0"/>
            </a:endParaRPr>
          </a:p>
          <a:p>
            <a:pPr marL="800100" lvl="2" indent="0">
              <a:lnSpc>
                <a:spcPct val="60000"/>
              </a:lnSpc>
              <a:spcBef>
                <a:spcPts val="0"/>
              </a:spcBef>
              <a:buNone/>
            </a:pPr>
            <a:endParaRPr lang="es-ES_tradnl" sz="1800" dirty="0" smtClean="0">
              <a:solidFill>
                <a:schemeClr val="tx1"/>
              </a:solidFill>
              <a:latin typeface="Courier New" panose="02070309020205020404" pitchFamily="49" charset="0"/>
              <a:cs typeface="Courier New" panose="02070309020205020404" pitchFamily="49" charset="0"/>
            </a:endParaRPr>
          </a:p>
          <a:p>
            <a:pPr marL="800100" lvl="2" indent="0">
              <a:lnSpc>
                <a:spcPct val="60000"/>
              </a:lnSpc>
              <a:spcBef>
                <a:spcPts val="0"/>
              </a:spcBef>
              <a:buNone/>
            </a:pPr>
            <a:endParaRPr lang="es-ES_tradnl" sz="1800" dirty="0" smtClean="0">
              <a:solidFill>
                <a:schemeClr val="tx1"/>
              </a:solidFill>
              <a:latin typeface="Courier New" panose="02070309020205020404" pitchFamily="49" charset="0"/>
              <a:cs typeface="Courier New" panose="02070309020205020404" pitchFamily="49" charset="0"/>
            </a:endParaRPr>
          </a:p>
          <a:p>
            <a:pPr marL="800100" lvl="2" indent="0">
              <a:lnSpc>
                <a:spcPct val="60000"/>
              </a:lnSpc>
              <a:spcBef>
                <a:spcPts val="0"/>
              </a:spcBef>
              <a:buNone/>
            </a:pPr>
            <a:endParaRPr lang="es-ES_tradnl" sz="1800" dirty="0" smtClean="0">
              <a:solidFill>
                <a:schemeClr val="tx1"/>
              </a:solidFill>
              <a:latin typeface="Courier New" panose="02070309020205020404" pitchFamily="49" charset="0"/>
              <a:cs typeface="Courier New" panose="02070309020205020404" pitchFamily="49" charset="0"/>
            </a:endParaRPr>
          </a:p>
          <a:p>
            <a:pPr marL="800100" lvl="2" indent="0">
              <a:lnSpc>
                <a:spcPct val="60000"/>
              </a:lnSpc>
              <a:spcBef>
                <a:spcPts val="0"/>
              </a:spcBef>
              <a:buNone/>
            </a:pPr>
            <a:endParaRPr lang="es-ES_tradnl"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017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smtClean="0"/>
              <a:t>Índices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Tree>
    <p:extLst>
      <p:ext uri="{BB962C8B-B14F-4D97-AF65-F5344CB8AC3E}">
        <p14:creationId xmlns:p14="http://schemas.microsoft.com/office/powerpoint/2010/main" val="2075007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0"/>
            <a:ext cx="12192000" cy="725714"/>
          </a:xfrm>
        </p:spPr>
        <p:txBody>
          <a:bodyPr/>
          <a:lstStyle/>
          <a:p>
            <a:r>
              <a:rPr lang="es-ES_tradnl" dirty="0"/>
              <a:t>¿Cómo creamos índices en ES</a:t>
            </a:r>
            <a:r>
              <a:rPr lang="es-ES_tradnl" dirty="0" smtClean="0"/>
              <a:t>?</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marL="0" lvl="1" indent="0" fontAlgn="ctr">
              <a:spcBef>
                <a:spcPts val="300"/>
              </a:spcBef>
              <a:spcAft>
                <a:spcPts val="300"/>
              </a:spcAft>
              <a:buClr>
                <a:schemeClr val="accent1"/>
              </a:buClr>
              <a:buNone/>
            </a:pPr>
            <a:r>
              <a:rPr lang="es-ES_tradnl" sz="3200" dirty="0" smtClean="0"/>
              <a:t>Creación </a:t>
            </a:r>
            <a:r>
              <a:rPr lang="es-ES_tradnl" sz="3200" dirty="0"/>
              <a:t>de </a:t>
            </a:r>
            <a:r>
              <a:rPr lang="es-ES_tradnl" sz="3200" dirty="0" smtClean="0"/>
              <a:t>un índice </a:t>
            </a:r>
            <a:r>
              <a:rPr lang="es-ES_tradnl" sz="3200" dirty="0"/>
              <a:t>de forma </a:t>
            </a:r>
            <a:r>
              <a:rPr lang="es-ES_tradnl" sz="3200" dirty="0" smtClean="0"/>
              <a:t>automática</a:t>
            </a:r>
            <a:endParaRPr lang="es-ES_tradnl" dirty="0" smtClean="0">
              <a:solidFill>
                <a:schemeClr val="tx1"/>
              </a:solidFill>
              <a:latin typeface="Courier" pitchFamily="49" charset="0"/>
              <a:cs typeface="Courier New" panose="02070309020205020404" pitchFamily="49" charset="0"/>
            </a:endParaRPr>
          </a:p>
          <a:p>
            <a:pPr marL="800100" lvl="2" indent="0">
              <a:lnSpc>
                <a:spcPct val="100000"/>
              </a:lnSpc>
              <a:spcBef>
                <a:spcPts val="0"/>
              </a:spcBef>
              <a:buNone/>
            </a:pPr>
            <a:endParaRPr lang="es-ES_tradnl" sz="1800" dirty="0" smtClean="0">
              <a:solidFill>
                <a:schemeClr val="tx1"/>
              </a:solidFill>
              <a:latin typeface="Courier" pitchFamily="49" charset="0"/>
              <a:cs typeface="Courier New" panose="02070309020205020404" pitchFamily="49" charset="0"/>
            </a:endParaRPr>
          </a:p>
          <a:p>
            <a:pPr marL="0" lvl="2" indent="0" defTabSz="363538" fontAlgn="ctr">
              <a:lnSpc>
                <a:spcPct val="100000"/>
              </a:lnSpc>
              <a:spcBef>
                <a:spcPts val="0"/>
              </a:spcBef>
              <a:buClr>
                <a:schemeClr val="accent1"/>
              </a:buClr>
              <a:buNone/>
            </a:pPr>
            <a:r>
              <a:rPr lang="es-ES_tradnl" sz="1800" dirty="0" smtClean="0">
                <a:solidFill>
                  <a:srgbClr val="000000"/>
                </a:solidFill>
                <a:latin typeface="Source Code Pro" panose="020B0509030403020204" pitchFamily="49" charset="0"/>
                <a:cs typeface="Courier New"/>
              </a:rPr>
              <a:t>	POST </a:t>
            </a:r>
            <a:r>
              <a:rPr lang="es-ES_tradnl" sz="1800" dirty="0" err="1">
                <a:solidFill>
                  <a:srgbClr val="000000"/>
                </a:solidFill>
                <a:latin typeface="Source Code Pro" panose="020B0509030403020204" pitchFamily="49" charset="0"/>
                <a:cs typeface="Courier New"/>
              </a:rPr>
              <a:t>newdefaultindex</a:t>
            </a:r>
            <a:r>
              <a:rPr lang="es-ES_tradnl" sz="1800" dirty="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helloworld</a:t>
            </a:r>
            <a:r>
              <a:rPr lang="es-ES_tradnl" sz="1800" dirty="0">
                <a:solidFill>
                  <a:srgbClr val="000000"/>
                </a:solidFill>
                <a:latin typeface="Source Code Pro" panose="020B0509030403020204" pitchFamily="49" charset="0"/>
                <a:cs typeface="Courier New"/>
              </a:rPr>
              <a:t>/1/_</a:t>
            </a:r>
            <a:r>
              <a:rPr lang="es-ES_tradnl" sz="1800" dirty="0" err="1">
                <a:solidFill>
                  <a:srgbClr val="000000"/>
                </a:solidFill>
                <a:latin typeface="Source Code Pro" panose="020B0509030403020204" pitchFamily="49" charset="0"/>
                <a:cs typeface="Courier New"/>
              </a:rPr>
              <a:t>create</a:t>
            </a:r>
            <a:r>
              <a:rPr lang="es-ES_tradnl" sz="1800" dirty="0">
                <a:solidFill>
                  <a:srgbClr val="000000"/>
                </a:solidFill>
                <a:latin typeface="Source Code Pro" panose="020B0509030403020204" pitchFamily="49" charset="0"/>
                <a:cs typeface="Courier New"/>
              </a:rPr>
              <a:t> </a:t>
            </a:r>
          </a:p>
          <a:p>
            <a:pPr marL="0" lvl="2" indent="0" defTabSz="363538" fontAlgn="ctr">
              <a:lnSpc>
                <a:spcPct val="100000"/>
              </a:lnSpc>
              <a:spcBef>
                <a:spcPts val="0"/>
              </a:spcBef>
              <a:buClr>
                <a:schemeClr val="accent1"/>
              </a:buClr>
              <a:buNone/>
            </a:pPr>
            <a:r>
              <a:rPr lang="es-ES_tradnl" sz="1800" dirty="0" smtClean="0">
                <a:solidFill>
                  <a:srgbClr val="000000"/>
                </a:solidFill>
                <a:latin typeface="Source Code Pro" panose="020B0509030403020204" pitchFamily="49" charset="0"/>
                <a:cs typeface="Courier New"/>
              </a:rPr>
              <a:t>	{ 	</a:t>
            </a:r>
            <a:endParaRPr lang="es-ES_tradnl" sz="1800" dirty="0">
              <a:solidFill>
                <a:srgbClr val="000000"/>
              </a:solidFill>
              <a:latin typeface="Source Code Pro" panose="020B0509030403020204" pitchFamily="49" charset="0"/>
              <a:cs typeface="Courier New"/>
            </a:endParaRPr>
          </a:p>
          <a:p>
            <a:pPr marL="0" lvl="2" indent="0" defTabSz="363538" fontAlgn="ctr">
              <a:lnSpc>
                <a:spcPct val="100000"/>
              </a:lnSpc>
              <a:spcBef>
                <a:spcPts val="0"/>
              </a:spcBef>
              <a:buClr>
                <a:schemeClr val="accent1"/>
              </a:buClr>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message</a:t>
            </a:r>
            <a:r>
              <a:rPr lang="es-ES_tradnl" sz="1800" dirty="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Hello</a:t>
            </a:r>
            <a:r>
              <a:rPr lang="es-ES_tradnl" sz="1800" dirty="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World</a:t>
            </a:r>
            <a:r>
              <a:rPr lang="es-ES_tradnl" sz="1800" dirty="0">
                <a:solidFill>
                  <a:srgbClr val="000000"/>
                </a:solidFill>
                <a:latin typeface="Source Code Pro" panose="020B0509030403020204" pitchFamily="49" charset="0"/>
                <a:cs typeface="Courier New"/>
              </a:rPr>
              <a:t>!"</a:t>
            </a:r>
          </a:p>
          <a:p>
            <a:pPr marL="0" lvl="2" indent="0" defTabSz="363538" fontAlgn="ctr">
              <a:lnSpc>
                <a:spcPct val="100000"/>
              </a:lnSpc>
              <a:spcBef>
                <a:spcPts val="0"/>
              </a:spcBef>
              <a:buClr>
                <a:schemeClr val="accent1"/>
              </a:buClr>
              <a:buNone/>
            </a:pPr>
            <a:r>
              <a:rPr lang="es-ES_tradnl" sz="1800" dirty="0" smtClean="0">
                <a:solidFill>
                  <a:srgbClr val="000000"/>
                </a:solidFill>
                <a:latin typeface="Source Code Pro" panose="020B0509030403020204" pitchFamily="49" charset="0"/>
                <a:cs typeface="Courier New"/>
              </a:rPr>
              <a:t>	}</a:t>
            </a:r>
            <a:endParaRPr lang="es-ES_tradnl" sz="1800" dirty="0">
              <a:solidFill>
                <a:srgbClr val="000000"/>
              </a:solidFill>
              <a:latin typeface="Source Code Pro" panose="020B0509030403020204" pitchFamily="49" charset="0"/>
              <a:cs typeface="Courier New"/>
            </a:endParaRPr>
          </a:p>
        </p:txBody>
      </p:sp>
    </p:spTree>
    <p:extLst>
      <p:ext uri="{BB962C8B-B14F-4D97-AF65-F5344CB8AC3E}">
        <p14:creationId xmlns:p14="http://schemas.microsoft.com/office/powerpoint/2010/main" val="3230118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3" name="Flowchart: Terminator 12"/>
          <p:cNvSpPr/>
          <p:nvPr/>
        </p:nvSpPr>
        <p:spPr>
          <a:xfrm>
            <a:off x="7592123" y="4103541"/>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Metadata</a:t>
            </a:r>
            <a:endParaRPr lang="en-US" dirty="0"/>
          </a:p>
        </p:txBody>
      </p:sp>
      <p:sp>
        <p:nvSpPr>
          <p:cNvPr id="14" name="Flowchart: Terminator 13"/>
          <p:cNvSpPr/>
          <p:nvPr/>
        </p:nvSpPr>
        <p:spPr>
          <a:xfrm>
            <a:off x="7592124" y="4668955"/>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Types</a:t>
            </a:r>
            <a:endParaRPr lang="en-US" dirty="0"/>
          </a:p>
        </p:txBody>
      </p:sp>
      <p:pic>
        <p:nvPicPr>
          <p:cNvPr id="6146" name="Picture 2" descr="http://files.softicons.com/download/toolbar-icons/mono-general-icons-2-by-custom-icon-design/png/512x512/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5466" y="4040728"/>
            <a:ext cx="1334118" cy="133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61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0.githubusercontent.com/u/6764390?v=3&amp;s=4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5" y="-681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3"/>
          </p:nvPr>
        </p:nvSpPr>
        <p:spPr>
          <a:xfrm>
            <a:off x="0" y="0"/>
            <a:ext cx="12192000" cy="725714"/>
          </a:xfrm>
        </p:spPr>
        <p:txBody>
          <a:bodyPr/>
          <a:lstStyle/>
          <a:p>
            <a:r>
              <a:rPr lang="es-ES_tradnl" dirty="0"/>
              <a:t>Í</a:t>
            </a:r>
            <a:r>
              <a:rPr lang="es-ES_tradnl" dirty="0" smtClean="0"/>
              <a:t>ndices </a:t>
            </a:r>
            <a:r>
              <a:rPr lang="es-ES_tradnl" dirty="0"/>
              <a:t>en </a:t>
            </a:r>
            <a:r>
              <a:rPr lang="es-ES_tradnl" dirty="0" smtClean="0"/>
              <a:t>ES</a:t>
            </a:r>
            <a:endParaRPr lang="es-ES_tradnl" dirty="0"/>
          </a:p>
        </p:txBody>
      </p:sp>
      <p:sp>
        <p:nvSpPr>
          <p:cNvPr id="3" name="Rectangle 2"/>
          <p:cNvSpPr/>
          <p:nvPr/>
        </p:nvSpPr>
        <p:spPr>
          <a:xfrm>
            <a:off x="1951701" y="1831837"/>
            <a:ext cx="8701548" cy="396124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3600" dirty="0" smtClean="0"/>
              <a:t>Index</a:t>
            </a:r>
            <a:endParaRPr lang="en-US" sz="3600" dirty="0"/>
          </a:p>
        </p:txBody>
      </p:sp>
      <p:sp>
        <p:nvSpPr>
          <p:cNvPr id="10" name="Rectangle 9"/>
          <p:cNvSpPr/>
          <p:nvPr/>
        </p:nvSpPr>
        <p:spPr>
          <a:xfrm>
            <a:off x="2743338" y="2551253"/>
            <a:ext cx="5736292" cy="2978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Type</a:t>
            </a:r>
            <a:endParaRPr lang="en-US" dirty="0"/>
          </a:p>
        </p:txBody>
      </p:sp>
      <p:sp>
        <p:nvSpPr>
          <p:cNvPr id="5" name="Pentagon 4"/>
          <p:cNvSpPr/>
          <p:nvPr/>
        </p:nvSpPr>
        <p:spPr>
          <a:xfrm flipH="1">
            <a:off x="6212683" y="2551253"/>
            <a:ext cx="4128246" cy="2978950"/>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gn="r"/>
            <a:r>
              <a:rPr lang="en-US" dirty="0" smtClean="0"/>
              <a:t>Mapping</a:t>
            </a:r>
            <a:endParaRPr lang="en-US" dirty="0"/>
          </a:p>
        </p:txBody>
      </p:sp>
      <p:sp>
        <p:nvSpPr>
          <p:cNvPr id="13" name="Flowchart: Terminator 12"/>
          <p:cNvSpPr/>
          <p:nvPr/>
        </p:nvSpPr>
        <p:spPr>
          <a:xfrm>
            <a:off x="7592123" y="4103541"/>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Metadata</a:t>
            </a:r>
            <a:endParaRPr lang="en-US" dirty="0"/>
          </a:p>
        </p:txBody>
      </p:sp>
      <p:sp>
        <p:nvSpPr>
          <p:cNvPr id="14" name="Flowchart: Terminator 13"/>
          <p:cNvSpPr/>
          <p:nvPr/>
        </p:nvSpPr>
        <p:spPr>
          <a:xfrm>
            <a:off x="7592124" y="4668955"/>
            <a:ext cx="1613647" cy="443753"/>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Types</a:t>
            </a:r>
            <a:endParaRPr lang="en-US" dirty="0"/>
          </a:p>
        </p:txBody>
      </p:sp>
      <p:pic>
        <p:nvPicPr>
          <p:cNvPr id="6146" name="Picture 2" descr="http://files.softicons.com/download/toolbar-icons/mono-general-icons-2-by-custom-icon-design/png/512x512/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5466" y="4040728"/>
            <a:ext cx="1334118" cy="1334118"/>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p:cNvSpPr/>
          <p:nvPr/>
        </p:nvSpPr>
        <p:spPr>
          <a:xfrm>
            <a:off x="8479630" y="1129123"/>
            <a:ext cx="3618425" cy="2208891"/>
          </a:xfrm>
          <a:prstGeom prst="wedgeEllipseCallout">
            <a:avLst>
              <a:gd name="adj1" fmla="val -48044"/>
              <a:gd name="adj2" fmla="val 84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Creados</a:t>
            </a:r>
            <a:r>
              <a:rPr lang="en-US" dirty="0" smtClean="0"/>
              <a:t> de forma </a:t>
            </a:r>
            <a:r>
              <a:rPr lang="en-US" dirty="0" err="1" smtClean="0"/>
              <a:t>automática</a:t>
            </a:r>
            <a:r>
              <a:rPr lang="en-US" dirty="0" smtClean="0"/>
              <a:t>, </a:t>
            </a:r>
            <a:r>
              <a:rPr lang="en-US" dirty="0" err="1" smtClean="0"/>
              <a:t>cuidado</a:t>
            </a:r>
            <a:r>
              <a:rPr lang="en-US" dirty="0" smtClean="0"/>
              <a:t>!</a:t>
            </a:r>
            <a:endParaRPr lang="en-US" dirty="0"/>
          </a:p>
        </p:txBody>
      </p:sp>
    </p:spTree>
    <p:extLst>
      <p:ext uri="{BB962C8B-B14F-4D97-AF65-F5344CB8AC3E}">
        <p14:creationId xmlns:p14="http://schemas.microsoft.com/office/powerpoint/2010/main" val="83749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0"/>
            <a:ext cx="12192000" cy="725714"/>
          </a:xfrm>
        </p:spPr>
        <p:txBody>
          <a:bodyPr/>
          <a:lstStyle/>
          <a:p>
            <a:r>
              <a:rPr lang="es-ES_tradnl" dirty="0"/>
              <a:t>¿Cómo creamos índices en ES</a:t>
            </a:r>
            <a:r>
              <a:rPr lang="es-ES_tradnl" dirty="0" smtClean="0"/>
              <a:t>?</a:t>
            </a:r>
            <a:endParaRPr lang="es-ES_tradnl" dirty="0"/>
          </a:p>
        </p:txBody>
      </p:sp>
      <p:sp>
        <p:nvSpPr>
          <p:cNvPr id="3" name="Text Placeholder 2"/>
          <p:cNvSpPr>
            <a:spLocks noGrp="1"/>
          </p:cNvSpPr>
          <p:nvPr>
            <p:ph type="body" sz="quarter" idx="14"/>
          </p:nvPr>
        </p:nvSpPr>
        <p:spPr>
          <a:xfrm>
            <a:off x="449944" y="1052991"/>
            <a:ext cx="11292113" cy="5453289"/>
          </a:xfrm>
        </p:spPr>
        <p:txBody>
          <a:bodyPr>
            <a:noAutofit/>
          </a:bodyPr>
          <a:lstStyle/>
          <a:p>
            <a:pPr marL="0" lvl="1" indent="0" fontAlgn="ctr">
              <a:spcBef>
                <a:spcPts val="300"/>
              </a:spcBef>
              <a:spcAft>
                <a:spcPts val="300"/>
              </a:spcAft>
              <a:buClr>
                <a:schemeClr val="accent1"/>
              </a:buClr>
              <a:buNone/>
            </a:pPr>
            <a:r>
              <a:rPr lang="es-ES_tradnl" sz="3200" dirty="0" smtClean="0"/>
              <a:t>Creación </a:t>
            </a:r>
            <a:r>
              <a:rPr lang="es-ES_tradnl" sz="3200" dirty="0" smtClean="0"/>
              <a:t>manual de un índice con configuración</a:t>
            </a:r>
            <a:endParaRPr lang="es-ES_tradnl" sz="3200" dirty="0"/>
          </a:p>
          <a:p>
            <a:pPr marL="1257300" lvl="3" indent="0">
              <a:lnSpc>
                <a:spcPct val="60000"/>
              </a:lnSpc>
              <a:spcBef>
                <a:spcPts val="0"/>
              </a:spcBef>
              <a:buNone/>
            </a:pPr>
            <a:endParaRPr lang="es-ES_tradnl" sz="1600" dirty="0" smtClean="0">
              <a:solidFill>
                <a:schemeClr val="tx1"/>
              </a:solidFill>
              <a:latin typeface="Courier New" panose="02070309020205020404" pitchFamily="49" charset="0"/>
              <a:cs typeface="Courier New" panose="02070309020205020404" pitchFamily="49" charset="0"/>
            </a:endParaRP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PUT /indice22</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index</a:t>
            </a: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analysis</a:t>
            </a: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analyzer</a:t>
            </a: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smtClean="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HTMLPlusSnowball</a:t>
            </a: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type</a:t>
            </a:r>
            <a:r>
              <a:rPr lang="es-ES_tradnl" sz="1800" dirty="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custom</a:t>
            </a:r>
            <a:r>
              <a:rPr lang="es-ES_tradnl" sz="1800" dirty="0">
                <a:solidFill>
                  <a:srgbClr val="000000"/>
                </a:solidFill>
                <a:latin typeface="Source Code Pro" panose="020B0509030403020204" pitchFamily="49" charset="0"/>
                <a:cs typeface="Courier New"/>
              </a:rPr>
              <a:t>",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char_filter</a:t>
            </a:r>
            <a:r>
              <a:rPr lang="es-ES_tradnl" sz="1800" dirty="0">
                <a:solidFill>
                  <a:srgbClr val="000000"/>
                </a:solidFill>
                <a:latin typeface="Source Code Pro" panose="020B0509030403020204" pitchFamily="49" charset="0"/>
                <a:cs typeface="Courier New"/>
              </a:rPr>
              <a:t>": [ "</a:t>
            </a:r>
            <a:r>
              <a:rPr lang="es-ES_tradnl" sz="1800" dirty="0" err="1">
                <a:solidFill>
                  <a:srgbClr val="000000"/>
                </a:solidFill>
                <a:latin typeface="Source Code Pro" panose="020B0509030403020204" pitchFamily="49" charset="0"/>
                <a:cs typeface="Courier New"/>
              </a:rPr>
              <a:t>html_strip</a:t>
            </a:r>
            <a:r>
              <a:rPr lang="es-ES_tradnl" sz="1800" dirty="0">
                <a:solidFill>
                  <a:srgbClr val="000000"/>
                </a:solidFill>
                <a:latin typeface="Source Code Pro" panose="020B0509030403020204" pitchFamily="49" charset="0"/>
                <a:cs typeface="Courier New"/>
              </a:rPr>
              <a:t>“ ], </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tokenizer</a:t>
            </a:r>
            <a:r>
              <a:rPr lang="es-ES_tradnl" sz="1800" dirty="0">
                <a:solidFill>
                  <a:srgbClr val="000000"/>
                </a:solidFill>
                <a:latin typeface="Source Code Pro" panose="020B0509030403020204" pitchFamily="49" charset="0"/>
                <a:cs typeface="Courier New"/>
              </a:rPr>
              <a:t>": "standard",</a:t>
            </a: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r>
              <a:rPr lang="es-ES_tradnl" sz="1800" dirty="0" err="1">
                <a:solidFill>
                  <a:srgbClr val="000000"/>
                </a:solidFill>
                <a:latin typeface="Source Code Pro" panose="020B0509030403020204" pitchFamily="49" charset="0"/>
                <a:cs typeface="Courier New"/>
              </a:rPr>
              <a:t>filter</a:t>
            </a: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r>
              <a:rPr lang="es-ES_tradnl" sz="1800" dirty="0" err="1">
                <a:solidFill>
                  <a:srgbClr val="000000"/>
                </a:solidFill>
                <a:latin typeface="Source Code Pro" panose="020B0509030403020204" pitchFamily="49" charset="0"/>
                <a:cs typeface="Courier New"/>
              </a:rPr>
              <a:t>lowercase</a:t>
            </a:r>
            <a:r>
              <a:rPr lang="es-ES_tradnl" sz="1800" dirty="0">
                <a:solidFill>
                  <a:srgbClr val="000000"/>
                </a:solidFill>
                <a:latin typeface="Source Code Pro" panose="020B0509030403020204" pitchFamily="49" charset="0"/>
                <a:cs typeface="Courier New"/>
              </a:rPr>
              <a:t>", "stop", "</a:t>
            </a:r>
            <a:r>
              <a:rPr lang="es-ES_tradnl" sz="1800" dirty="0" err="1" smtClean="0">
                <a:solidFill>
                  <a:srgbClr val="000000"/>
                </a:solidFill>
                <a:latin typeface="Source Code Pro" panose="020B0509030403020204" pitchFamily="49" charset="0"/>
                <a:cs typeface="Courier New"/>
              </a:rPr>
              <a:t>snowball</a:t>
            </a:r>
            <a:r>
              <a:rPr lang="es-ES_tradnl" sz="1800" dirty="0" smtClean="0">
                <a:solidFill>
                  <a:srgbClr val="000000"/>
                </a:solidFill>
                <a:latin typeface="Source Code Pro" panose="020B0509030403020204" pitchFamily="49" charset="0"/>
                <a:cs typeface="Courier New"/>
              </a:rPr>
              <a:t>”]   </a:t>
            </a:r>
            <a:endParaRPr lang="es-ES_tradnl" sz="18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endParaRPr lang="es-ES_tradnl" sz="18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endParaRPr lang="es-ES_tradnl" sz="18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a:t>
            </a:r>
            <a:endParaRPr lang="es-ES_tradnl" sz="18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s-ES_tradnl" sz="1800" dirty="0">
                <a:solidFill>
                  <a:srgbClr val="000000"/>
                </a:solidFill>
                <a:latin typeface="Source Code Pro" panose="020B0509030403020204" pitchFamily="49" charset="0"/>
                <a:cs typeface="Courier New"/>
              </a:rPr>
              <a:t>	</a:t>
            </a:r>
            <a:r>
              <a:rPr lang="es-ES_tradnl" sz="1800" dirty="0" smtClean="0">
                <a:solidFill>
                  <a:srgbClr val="000000"/>
                </a:solidFill>
                <a:latin typeface="Source Code Pro" panose="020B0509030403020204" pitchFamily="49" charset="0"/>
                <a:cs typeface="Courier New"/>
              </a:rPr>
              <a:t>	}</a:t>
            </a:r>
            <a:endParaRPr lang="es-ES_tradnl" sz="1800" dirty="0">
              <a:solidFill>
                <a:srgbClr val="000000"/>
              </a:solidFill>
              <a:latin typeface="Source Code Pro" panose="020B0509030403020204" pitchFamily="49" charset="0"/>
              <a:cs typeface="Courier New"/>
            </a:endParaRPr>
          </a:p>
          <a:p>
            <a:pPr marL="457200" lvl="3" indent="0" defTabSz="363538" fontAlgn="ctr">
              <a:lnSpc>
                <a:spcPct val="100000"/>
              </a:lnSpc>
              <a:spcBef>
                <a:spcPts val="0"/>
              </a:spcBef>
              <a:buNone/>
            </a:pPr>
            <a:r>
              <a:rPr lang="es-ES_tradnl" sz="1800" dirty="0" smtClean="0">
                <a:solidFill>
                  <a:srgbClr val="000000"/>
                </a:solidFill>
                <a:latin typeface="Source Code Pro" panose="020B0509030403020204" pitchFamily="49" charset="0"/>
                <a:cs typeface="Courier New"/>
              </a:rPr>
              <a:t>	}</a:t>
            </a:r>
            <a:endParaRPr lang="es-ES_tradnl" sz="1800" dirty="0">
              <a:solidFill>
                <a:srgbClr val="000000"/>
              </a:solidFill>
              <a:latin typeface="Source Code Pro" panose="020B0509030403020204" pitchFamily="49" charset="0"/>
              <a:cs typeface="Courier New"/>
            </a:endParaRPr>
          </a:p>
        </p:txBody>
      </p:sp>
    </p:spTree>
    <p:extLst>
      <p:ext uri="{BB962C8B-B14F-4D97-AF65-F5344CB8AC3E}">
        <p14:creationId xmlns:p14="http://schemas.microsoft.com/office/powerpoint/2010/main" val="528988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10615</TotalTime>
  <Words>1174</Words>
  <Application>Microsoft Office PowerPoint</Application>
  <PresentationFormat>Widescreen</PresentationFormat>
  <Paragraphs>317</Paragraphs>
  <Slides>38</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9" baseType="lpstr">
      <vt:lpstr>Arial</vt:lpstr>
      <vt:lpstr>Calibri</vt:lpstr>
      <vt:lpstr>Corbel</vt:lpstr>
      <vt:lpstr>Courier</vt:lpstr>
      <vt:lpstr>Courier New</vt:lpstr>
      <vt:lpstr>Source Code Pro</vt:lpstr>
      <vt:lpstr>Vrinda</vt:lpstr>
      <vt:lpstr>Wingdings 2</vt:lpstr>
      <vt:lpstr>Marco</vt:lpstr>
      <vt:lpstr>Packager Shell Object</vt:lpstr>
      <vt:lpstr>Package</vt:lpstr>
      <vt:lpstr> ElasticSearch El Index API </vt:lpstr>
      <vt:lpstr>PowerPoint Presentation</vt:lpstr>
      <vt:lpstr>ElasticSearch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ElasticSearch</vt:lpstr>
      <vt:lpstr>PowerPoint Presentation</vt:lpstr>
      <vt:lpstr>PowerPoint Presentation</vt:lpstr>
      <vt:lpstr>PowerPoint Presentation</vt:lpstr>
      <vt:lpstr>ElasticSearch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Máster en Business Analytics y Big Data</dc:title>
  <dc:subject/>
  <dc:creator>elena.garcia</dc:creator>
  <cp:keywords/>
  <dc:description/>
  <cp:lastModifiedBy>Luis Polanco</cp:lastModifiedBy>
  <cp:revision>989</cp:revision>
  <cp:lastPrinted>2015-04-27T12:28:45Z</cp:lastPrinted>
  <dcterms:created xsi:type="dcterms:W3CDTF">2014-11-13T11:19:44Z</dcterms:created>
  <dcterms:modified xsi:type="dcterms:W3CDTF">2015-11-02T22:46:42Z</dcterms:modified>
  <cp:category/>
</cp:coreProperties>
</file>