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handoutMasterIdLst>
    <p:handoutMasterId r:id="rId32"/>
  </p:handoutMasterIdLst>
  <p:sldIdLst>
    <p:sldId id="256" r:id="rId2"/>
    <p:sldId id="445" r:id="rId3"/>
    <p:sldId id="449" r:id="rId4"/>
    <p:sldId id="453" r:id="rId5"/>
    <p:sldId id="464" r:id="rId6"/>
    <p:sldId id="452" r:id="rId7"/>
    <p:sldId id="454" r:id="rId8"/>
    <p:sldId id="455" r:id="rId9"/>
    <p:sldId id="456" r:id="rId10"/>
    <p:sldId id="457" r:id="rId11"/>
    <p:sldId id="459" r:id="rId12"/>
    <p:sldId id="458" r:id="rId13"/>
    <p:sldId id="460" r:id="rId14"/>
    <p:sldId id="461" r:id="rId15"/>
    <p:sldId id="466" r:id="rId16"/>
    <p:sldId id="467" r:id="rId17"/>
    <p:sldId id="468" r:id="rId18"/>
    <p:sldId id="469" r:id="rId19"/>
    <p:sldId id="470" r:id="rId20"/>
    <p:sldId id="471" r:id="rId21"/>
    <p:sldId id="473" r:id="rId22"/>
    <p:sldId id="474" r:id="rId23"/>
    <p:sldId id="475" r:id="rId24"/>
    <p:sldId id="476" r:id="rId25"/>
    <p:sldId id="477" r:id="rId26"/>
    <p:sldId id="479" r:id="rId27"/>
    <p:sldId id="480" r:id="rId28"/>
    <p:sldId id="481" r:id="rId29"/>
    <p:sldId id="482" r:id="rId30"/>
  </p:sldIdLst>
  <p:sldSz cx="12192000" cy="6858000"/>
  <p:notesSz cx="6797675" cy="992822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1A37DE-7742-4C0C-800D-405AE63B5CCA}">
          <p14:sldIdLst>
            <p14:sldId id="256"/>
            <p14:sldId id="445"/>
            <p14:sldId id="449"/>
            <p14:sldId id="453"/>
            <p14:sldId id="464"/>
            <p14:sldId id="452"/>
            <p14:sldId id="454"/>
            <p14:sldId id="455"/>
            <p14:sldId id="456"/>
            <p14:sldId id="457"/>
            <p14:sldId id="459"/>
            <p14:sldId id="458"/>
            <p14:sldId id="460"/>
            <p14:sldId id="461"/>
            <p14:sldId id="466"/>
            <p14:sldId id="467"/>
            <p14:sldId id="468"/>
            <p14:sldId id="469"/>
            <p14:sldId id="470"/>
            <p14:sldId id="471"/>
            <p14:sldId id="473"/>
            <p14:sldId id="474"/>
            <p14:sldId id="475"/>
            <p14:sldId id="476"/>
            <p14:sldId id="477"/>
            <p14:sldId id="479"/>
            <p14:sldId id="480"/>
            <p14:sldId id="481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570" y="60"/>
      </p:cViewPr>
      <p:guideLst>
        <p:guide orient="horz" pos="220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79D29-28AC-4A7C-AEBC-E2993C28AA6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D6116-C3A7-4A7A-AA44-464F5B270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07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A2127-83CB-49F2-A87F-36A57D2B1825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09079-9D58-4C3D-9CBD-628B3B9F3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7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99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81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58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09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0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95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14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34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2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28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10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19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03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6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73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888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037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358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35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856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61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32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36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27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05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43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86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1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90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68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079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07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86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84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21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05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86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" y="0"/>
            <a:ext cx="12192000" cy="725714"/>
          </a:xfrm>
        </p:spPr>
        <p:txBody>
          <a:bodyPr>
            <a:normAutofit/>
          </a:bodyPr>
          <a:lstStyle>
            <a:lvl1pPr marL="0" indent="0" algn="r">
              <a:buNone/>
              <a:defRPr sz="4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13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" y="0"/>
            <a:ext cx="12192000" cy="725714"/>
          </a:xfrm>
        </p:spPr>
        <p:txBody>
          <a:bodyPr>
            <a:normAutofit/>
          </a:bodyPr>
          <a:lstStyle>
            <a:lvl1pPr marL="0" indent="0" algn="r">
              <a:buNone/>
              <a:defRPr sz="4400"/>
            </a:lvl1pPr>
          </a:lstStyle>
          <a:p>
            <a:pPr lvl="0"/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49944" y="876528"/>
            <a:ext cx="11292113" cy="5453289"/>
          </a:xfrm>
        </p:spPr>
        <p:txBody>
          <a:bodyPr anchor="ctr"/>
          <a:lstStyle>
            <a:lvl1pPr marL="0" indent="0" algn="l" defTabSz="914400" rtl="0" eaLnBrk="1" fontAlgn="ctr" latinLnBrk="0" hangingPunct="1">
              <a:buNone/>
              <a:defRPr lang="en-US" sz="240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540000" indent="-342900">
              <a:buClrTx/>
              <a:defRPr lang="en-US" sz="200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2pPr>
            <a:lvl3pPr marL="1143000" indent="-182880">
              <a:buClrTx/>
              <a:buFont typeface="Vrinda" panose="020B0502040204020203" pitchFamily="34" charset="0"/>
              <a:buChar char="-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742950" lvl="1" indent="-285750" algn="l" defTabSz="914400" rtl="0" eaLnBrk="1" fontAlgn="ctr" latinLnBrk="0" hangingPunct="1"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0 Imagen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2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525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F3E23DD-F6B0-4BC8-BCD3-684E7645B94D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71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8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200/tutorial/helloworld/1?pretty=tru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lastic.co/guide/en/elasticsearch/reference/1.5/docs-bulk.html" TargetMode="External"/><Relationship Id="rId3" Type="http://schemas.openxmlformats.org/officeDocument/2006/relationships/hyperlink" Target="http://www.elastic.co/guide/en/elasticsearch/reference/1.5/docs-index_.html" TargetMode="External"/><Relationship Id="rId7" Type="http://schemas.openxmlformats.org/officeDocument/2006/relationships/hyperlink" Target="http://www.elastic.co/guide/en/elasticsearch/reference/1.5/docs-multi-ge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elastic.co/guide/en/elasticsearch/reference/1.5/docs-update.html" TargetMode="External"/><Relationship Id="rId5" Type="http://schemas.openxmlformats.org/officeDocument/2006/relationships/hyperlink" Target="http://www.elastic.co/guide/en/elasticsearch/reference/1.5/docs-delete.html" TargetMode="External"/><Relationship Id="rId10" Type="http://schemas.openxmlformats.org/officeDocument/2006/relationships/hyperlink" Target="http://www.elastic.co/guide/en/elasticsearch/reference/1.5/docs-delete-by-query.html" TargetMode="External"/><Relationship Id="rId4" Type="http://schemas.openxmlformats.org/officeDocument/2006/relationships/hyperlink" Target="http://www.elastic.co/guide/en/elasticsearch/reference/1.5/docs-get.html" TargetMode="External"/><Relationship Id="rId9" Type="http://schemas.openxmlformats.org/officeDocument/2006/relationships/hyperlink" Target="http://www.elastic.co/guide/en/elasticsearch/reference/1.5/docs-bulk-udp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1876948"/>
            <a:ext cx="7315200" cy="3255264"/>
          </a:xfrm>
        </p:spPr>
        <p:txBody>
          <a:bodyPr anchor="ctr">
            <a:normAutofit/>
          </a:bodyPr>
          <a:lstStyle/>
          <a:p>
            <a:r>
              <a:rPr lang="es-ES" sz="4800" dirty="0" smtClean="0"/>
              <a:t/>
            </a:r>
            <a:br>
              <a:rPr lang="es-ES" sz="4800" dirty="0" smtClean="0"/>
            </a:br>
            <a:r>
              <a:rPr lang="es-ES" sz="4800" dirty="0" smtClean="0"/>
              <a:t>ElasticSearch</a:t>
            </a:r>
            <a:br>
              <a:rPr lang="es-ES" sz="4800" dirty="0" smtClean="0"/>
            </a:br>
            <a:r>
              <a:rPr lang="es-ES" sz="4800" dirty="0" smtClean="0"/>
              <a:t>El </a:t>
            </a:r>
            <a:r>
              <a:rPr lang="es-ES" sz="4800" dirty="0" err="1" smtClean="0"/>
              <a:t>Document</a:t>
            </a:r>
            <a:r>
              <a:rPr lang="es-ES" sz="4800" dirty="0" smtClean="0"/>
              <a:t> </a:t>
            </a:r>
            <a:r>
              <a:rPr lang="es-ES_tradnl" sz="4800" dirty="0" smtClean="0"/>
              <a:t>API</a:t>
            </a:r>
            <a:r>
              <a:rPr lang="es-ES_tradnl" sz="4800" dirty="0"/>
              <a:t/>
            </a:r>
            <a:br>
              <a:rPr lang="es-ES_tradnl" sz="4800" dirty="0"/>
            </a:br>
            <a:endParaRPr lang="es-ES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15" y="5248746"/>
            <a:ext cx="7315200" cy="914400"/>
          </a:xfrm>
        </p:spPr>
        <p:txBody>
          <a:bodyPr/>
          <a:lstStyle/>
          <a:p>
            <a:r>
              <a:rPr lang="es-ES" sz="2400" dirty="0"/>
              <a:t>Motores de </a:t>
            </a:r>
            <a:r>
              <a:rPr lang="es-ES" sz="2400" dirty="0" smtClean="0"/>
              <a:t>Indexación</a:t>
            </a: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/>
              <a:t>Edición </a:t>
            </a:r>
            <a:r>
              <a:rPr lang="es-ES" sz="2400" dirty="0" err="1" smtClean="0"/>
              <a:t>Executive</a:t>
            </a:r>
            <a:r>
              <a:rPr lang="es-ES" sz="2400" dirty="0" smtClean="0"/>
              <a:t> </a:t>
            </a:r>
            <a:r>
              <a:rPr lang="es-ES" sz="2400" dirty="0"/>
              <a:t>2015</a:t>
            </a:r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758" y="1714691"/>
            <a:ext cx="3048000" cy="27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1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El verbo POST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r>
              <a:rPr lang="es-ES_tradnl" sz="2800" dirty="0"/>
              <a:t>El verbo POST hace uso del siguiente formato</a:t>
            </a:r>
            <a:r>
              <a:rPr lang="es-ES_tradnl" sz="2800" dirty="0" smtClean="0"/>
              <a:t>:</a:t>
            </a:r>
          </a:p>
          <a:p>
            <a:endParaRPr lang="es-ES_tradnl" sz="1000" dirty="0"/>
          </a:p>
          <a:p>
            <a:pPr marL="796925">
              <a:spcBef>
                <a:spcPts val="0"/>
              </a:spcBef>
            </a:pP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 /{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index}/{type}/{id opcional}</a:t>
            </a:r>
          </a:p>
          <a:p>
            <a:pPr marL="796925">
              <a:spcBef>
                <a:spcPts val="0"/>
              </a:spcBef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96925">
              <a:spcBef>
                <a:spcPts val="0"/>
              </a:spcBef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"field": "value",</a:t>
            </a:r>
          </a:p>
          <a:p>
            <a:pPr marL="796925">
              <a:spcBef>
                <a:spcPts val="0"/>
              </a:spcBef>
            </a:pP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_tradnl" sz="2800" dirty="0"/>
          </a:p>
          <a:p>
            <a:r>
              <a:rPr lang="es-ES_tradnl" sz="2800" dirty="0"/>
              <a:t>El verbo POST no necesita proporcionar la URL completa puesto que es capaz de inferir automáticamente un ID por nosotros en caso de no proporcionar uno. </a:t>
            </a:r>
          </a:p>
          <a:p>
            <a:r>
              <a:rPr lang="es-ES_tradnl" sz="2800" dirty="0"/>
              <a:t>El verbo POST puede comportarse como el verbo PUT si agregamos un ID al final de la URL</a:t>
            </a:r>
            <a:r>
              <a:rPr lang="es-ES_tradnl" sz="2800" dirty="0" smtClean="0"/>
              <a:t>.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326620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El verbo POST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r>
              <a:rPr lang="es-ES_tradnl" sz="2800" dirty="0"/>
              <a:t>POST + _create</a:t>
            </a:r>
          </a:p>
          <a:p>
            <a:r>
              <a:rPr lang="es-ES_tradnl" sz="2800" dirty="0"/>
              <a:t>Si hacemos uso de _create con un POST, hacemos obligatoria la creación del documento. Dará error si el documento ya existe en la URL.</a:t>
            </a:r>
          </a:p>
          <a:p>
            <a:r>
              <a:rPr lang="es-ES_tradnl" sz="1000" dirty="0"/>
              <a:t> </a:t>
            </a:r>
          </a:p>
          <a:p>
            <a:pPr marL="796925">
              <a:spcBef>
                <a:spcPts val="0"/>
              </a:spcBef>
            </a:pP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s-ES_tradnl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tutorials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_tradnl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helloworlds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/1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/_create</a:t>
            </a:r>
          </a:p>
          <a:p>
            <a:pPr marL="796925">
              <a:spcBef>
                <a:spcPts val="0"/>
              </a:spcBef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96925">
              <a:spcBef>
                <a:spcPts val="0"/>
              </a:spcBef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"datos":"dato"</a:t>
            </a:r>
          </a:p>
          <a:p>
            <a:pPr marL="796925">
              <a:spcBef>
                <a:spcPts val="0"/>
              </a:spcBef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96925">
              <a:spcBef>
                <a:spcPts val="0"/>
              </a:spcBef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-----&gt; Error</a:t>
            </a:r>
          </a:p>
          <a:p>
            <a:pPr marL="796925">
              <a:spcBef>
                <a:spcPts val="0"/>
              </a:spcBef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96925">
              <a:spcBef>
                <a:spcPts val="0"/>
              </a:spcBef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"error": "DocumentAlreadyExistsException[[tutorials][2] [helloworlds][1]: document already exists]",</a:t>
            </a:r>
          </a:p>
          <a:p>
            <a:pPr marL="796925">
              <a:spcBef>
                <a:spcPts val="0"/>
              </a:spcBef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"status": 409</a:t>
            </a:r>
          </a:p>
          <a:p>
            <a:pPr marL="796925">
              <a:spcBef>
                <a:spcPts val="0"/>
              </a:spcBef>
            </a:pP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_trad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1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El verbo POST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r>
              <a:rPr lang="es-ES_tradnl" sz="2800" dirty="0"/>
              <a:t>POST + </a:t>
            </a:r>
            <a:r>
              <a:rPr lang="es-ES_tradnl" sz="2800" dirty="0" smtClean="0"/>
              <a:t>_</a:t>
            </a:r>
            <a:r>
              <a:rPr lang="es-ES_tradnl" sz="2800" dirty="0" err="1" smtClean="0"/>
              <a:t>update</a:t>
            </a:r>
            <a:endParaRPr lang="es-ES_tradnl" sz="2800" dirty="0" smtClean="0"/>
          </a:p>
          <a:p>
            <a:r>
              <a:rPr lang="es-ES_tradnl" sz="2800" dirty="0"/>
              <a:t>El verbo POST permite el uso del cualificador _update para llevar a cabo actualizaciones parciales de </a:t>
            </a:r>
            <a:r>
              <a:rPr lang="es-ES_tradnl" sz="2800" dirty="0" smtClean="0"/>
              <a:t>documento. </a:t>
            </a:r>
          </a:p>
          <a:p>
            <a:r>
              <a:rPr lang="es-ES_tradnl" sz="2800" dirty="0" smtClean="0"/>
              <a:t>Para </a:t>
            </a:r>
            <a:r>
              <a:rPr lang="es-ES_tradnl" sz="2800" dirty="0"/>
              <a:t>ejecutar la operación hemos de agregar la palabra "doc" en el payload de la llamada</a:t>
            </a:r>
            <a:r>
              <a:rPr lang="es-ES_tradnl" sz="2800" dirty="0" smtClean="0"/>
              <a:t>:</a:t>
            </a:r>
          </a:p>
          <a:p>
            <a:endParaRPr lang="es-ES_tradnl" sz="1000" dirty="0" smtClean="0"/>
          </a:p>
          <a:p>
            <a:pPr marL="796925">
              <a:spcBef>
                <a:spcPts val="0"/>
              </a:spcBef>
            </a:pP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s-ES_tradnl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tutorials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_tradnl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helloworlds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/1/_</a:t>
            </a:r>
            <a:r>
              <a:rPr lang="es-ES_tradnl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endParaRPr lang="es-ES_tradnl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6925">
              <a:spcBef>
                <a:spcPts val="0"/>
              </a:spcBef>
            </a:pP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s-ES_trad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6925" defTabSz="674688">
              <a:spcBef>
                <a:spcPts val="0"/>
              </a:spcBef>
            </a:pP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doc": {</a:t>
            </a:r>
          </a:p>
          <a:p>
            <a:pPr marL="796925">
              <a:spcBef>
                <a:spcPts val="0"/>
              </a:spcBef>
            </a:pP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dato2":"dato"</a:t>
            </a:r>
          </a:p>
          <a:p>
            <a:pPr marL="796925" defTabSz="674688">
              <a:spcBef>
                <a:spcPts val="0"/>
              </a:spcBef>
            </a:pP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s-ES_trad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6925">
              <a:spcBef>
                <a:spcPts val="0"/>
              </a:spcBef>
            </a:pP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533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El verbo POST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r>
              <a:rPr lang="es-ES_tradnl" sz="2800" dirty="0"/>
              <a:t>POST + </a:t>
            </a:r>
            <a:r>
              <a:rPr lang="es-ES_tradnl" sz="2800" dirty="0" smtClean="0"/>
              <a:t>_</a:t>
            </a:r>
            <a:r>
              <a:rPr lang="es-ES_tradnl" sz="2800" dirty="0" err="1" smtClean="0"/>
              <a:t>update</a:t>
            </a:r>
            <a:endParaRPr lang="es-ES_tradnl" sz="2800" dirty="0" smtClean="0"/>
          </a:p>
          <a:p>
            <a:r>
              <a:rPr lang="es-ES_tradnl" sz="2800" dirty="0"/>
              <a:t>Este formato falla en caso de no existir el documento. </a:t>
            </a:r>
            <a:endParaRPr lang="es-ES_tradnl" sz="2800" dirty="0" smtClean="0"/>
          </a:p>
          <a:p>
            <a:r>
              <a:rPr lang="es-ES_tradnl" sz="2800" dirty="0" smtClean="0"/>
              <a:t>Podemos </a:t>
            </a:r>
            <a:r>
              <a:rPr lang="es-ES_tradnl" sz="2800" dirty="0"/>
              <a:t>hacer uso del parámetro doc_as_upsert para asegurarnos de ejecutar un INSERT si el documento no existe</a:t>
            </a:r>
            <a:r>
              <a:rPr lang="es-ES_tradnl" sz="2800" dirty="0" smtClean="0"/>
              <a:t>:</a:t>
            </a:r>
          </a:p>
          <a:p>
            <a:endParaRPr lang="es-ES_tradnl" sz="1000" dirty="0"/>
          </a:p>
          <a:p>
            <a:pPr marL="796925" defTabSz="762000">
              <a:spcBef>
                <a:spcPts val="0"/>
              </a:spcBef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POST tutorials/helloworlds/9/_update</a:t>
            </a:r>
          </a:p>
          <a:p>
            <a:pPr marL="796925" defTabSz="762000">
              <a:spcBef>
                <a:spcPts val="0"/>
              </a:spcBef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96925" defTabSz="762000">
              <a:spcBef>
                <a:spcPts val="0"/>
              </a:spcBef>
            </a:pP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doc": {</a:t>
            </a:r>
          </a:p>
          <a:p>
            <a:pPr marL="796925" defTabSz="762000">
              <a:spcBef>
                <a:spcPts val="0"/>
              </a:spcBef>
            </a:pP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dato2":"dato"</a:t>
            </a:r>
          </a:p>
          <a:p>
            <a:pPr marL="796925" defTabSz="762000">
              <a:spcBef>
                <a:spcPts val="0"/>
              </a:spcBef>
            </a:pP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},</a:t>
            </a:r>
            <a:endParaRPr lang="es-ES_trad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6925" defTabSz="762000">
              <a:spcBef>
                <a:spcPts val="0"/>
              </a:spcBef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doc_as_upsert" : true</a:t>
            </a:r>
          </a:p>
          <a:p>
            <a:pPr marL="796925" defTabSz="762000">
              <a:spcBef>
                <a:spcPts val="0"/>
              </a:spcBef>
            </a:pP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_tradnl" sz="1000" dirty="0" smtClean="0"/>
          </a:p>
        </p:txBody>
      </p:sp>
    </p:spTree>
    <p:extLst>
      <p:ext uri="{BB962C8B-B14F-4D97-AF65-F5344CB8AC3E}">
        <p14:creationId xmlns:p14="http://schemas.microsoft.com/office/powerpoint/2010/main" val="29631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El verbo POST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r>
              <a:rPr lang="es-ES_tradnl" sz="2800" dirty="0"/>
              <a:t>POST + </a:t>
            </a:r>
            <a:r>
              <a:rPr lang="es-ES_tradnl" sz="2800" dirty="0" smtClean="0"/>
              <a:t>_</a:t>
            </a:r>
            <a:r>
              <a:rPr lang="es-ES_tradnl" sz="2800" dirty="0" err="1" smtClean="0"/>
              <a:t>update</a:t>
            </a:r>
            <a:endParaRPr lang="es-ES_tradnl" sz="2800" dirty="0" smtClean="0"/>
          </a:p>
          <a:p>
            <a:r>
              <a:rPr lang="es-ES_tradnl" sz="2800" dirty="0" smtClean="0"/>
              <a:t>Permite </a:t>
            </a:r>
            <a:r>
              <a:rPr lang="es-ES_tradnl" sz="2800" dirty="0"/>
              <a:t>ejecutar scripts bajo el tag _</a:t>
            </a:r>
            <a:r>
              <a:rPr lang="es-ES_tradnl" sz="2800" dirty="0" err="1" smtClean="0"/>
              <a:t>update</a:t>
            </a:r>
            <a:r>
              <a:rPr lang="es-ES_tradnl" sz="2800" dirty="0" smtClean="0"/>
              <a:t>:</a:t>
            </a:r>
          </a:p>
          <a:p>
            <a:r>
              <a:rPr lang="es-ES_tradnl" sz="100" dirty="0" smtClean="0"/>
              <a:t>·	</a:t>
            </a:r>
            <a:endParaRPr lang="es-ES_tradnl" dirty="0"/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POST tutorials/helloworlds/2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"val":"12"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POST tutorials/helloworlds/2/_update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script": "if (ctx._source.tags == </a:t>
            </a:r>
            <a:r>
              <a:rPr lang="es-ES_trad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es-ES_trad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._source.tags = </a:t>
            </a: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[</a:t>
            </a: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newtag] } else { ctx._</a:t>
            </a:r>
            <a:r>
              <a:rPr lang="es-ES_trad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source.tags.add</a:t>
            </a: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_trad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newtag</a:t>
            </a: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)}",</a:t>
            </a:r>
            <a:endParaRPr lang="es-ES_trad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6925" defTabSz="600075">
              <a:spcBef>
                <a:spcPts val="0"/>
              </a:spcBef>
            </a:pP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params": {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newtag": {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"</a:t>
            </a: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value": 7,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"</a:t>
            </a: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nombre": "Juanito"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s-ES_trad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6925" defTabSz="600075">
              <a:spcBef>
                <a:spcPts val="0"/>
              </a:spcBef>
            </a:pP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s-ES_trad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6925" defTabSz="600075">
              <a:spcBef>
                <a:spcPts val="0"/>
              </a:spcBef>
            </a:pP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_tradnl" sz="1600" dirty="0"/>
          </a:p>
          <a:p>
            <a:r>
              <a:rPr lang="es-ES_tradnl" sz="2800" dirty="0"/>
              <a:t>En este caso, el documento será reindexado por </a:t>
            </a:r>
            <a:r>
              <a:rPr lang="es-ES_tradnl" sz="2800" dirty="0" smtClean="0"/>
              <a:t>completo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40173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702356"/>
            <a:ext cx="11292113" cy="5453289"/>
          </a:xfrm>
        </p:spPr>
        <p:txBody>
          <a:bodyPr>
            <a:noAutofit/>
          </a:bodyPr>
          <a:lstStyle/>
          <a:p>
            <a:pPr algn="ctr"/>
            <a:r>
              <a:rPr lang="es-ES_tradnl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Obtención de </a:t>
            </a:r>
            <a:r>
              <a:rPr lang="es-ES_tradnl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</a:t>
            </a:r>
            <a:r>
              <a:rPr lang="es-ES_tradnl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ocumentos</a:t>
            </a:r>
            <a:endParaRPr lang="es-ES_tradnl" sz="4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784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¿Cómo obtener un documento de ES?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994935"/>
            <a:ext cx="11292113" cy="5453289"/>
          </a:xfrm>
        </p:spPr>
        <p:txBody>
          <a:bodyPr>
            <a:noAutofit/>
          </a:bodyPr>
          <a:lstStyle/>
          <a:p>
            <a:r>
              <a:rPr lang="es-ES_tradnl" sz="2800" dirty="0"/>
              <a:t>La forma más básica de obtener </a:t>
            </a:r>
            <a:r>
              <a:rPr lang="es-ES_tradnl" sz="2800" dirty="0" smtClean="0"/>
              <a:t>un </a:t>
            </a:r>
            <a:r>
              <a:rPr lang="es-ES_tradnl" sz="2800" dirty="0" err="1" smtClean="0"/>
              <a:t>doc</a:t>
            </a:r>
            <a:r>
              <a:rPr lang="es-ES_tradnl" sz="2800" dirty="0" smtClean="0"/>
              <a:t> es </a:t>
            </a:r>
            <a:r>
              <a:rPr lang="es-ES_tradnl" sz="2800" dirty="0" smtClean="0"/>
              <a:t>consultar el índice </a:t>
            </a:r>
            <a:r>
              <a:rPr lang="es-ES_tradnl" sz="2800" dirty="0" smtClean="0"/>
              <a:t>por ID:</a:t>
            </a:r>
            <a:endParaRPr lang="es-ES_tradnl" sz="2800" dirty="0"/>
          </a:p>
          <a:p>
            <a:endParaRPr lang="es-ES_tradnl" sz="1000" dirty="0" smtClean="0"/>
          </a:p>
          <a:p>
            <a:pPr marL="796925" defTabSz="600075">
              <a:spcBef>
                <a:spcPts val="0"/>
              </a:spcBef>
            </a:pP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 tutorial/</a:t>
            </a:r>
            <a:r>
              <a:rPr lang="es-ES_trad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/1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"message": "Hello World!" }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GET tutorial/helloworld/1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--&gt; Response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"_index": "tutorial",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"_type": "helloworld",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"_id": "1",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"_version": 1,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"found": true,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"_source": {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"message": "Hello World!"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_trad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4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¿Cómo mostrar los datos de forma más legible?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994935"/>
            <a:ext cx="11292113" cy="5453289"/>
          </a:xfrm>
        </p:spPr>
        <p:txBody>
          <a:bodyPr>
            <a:noAutofit/>
          </a:bodyPr>
          <a:lstStyle/>
          <a:p>
            <a:r>
              <a:rPr lang="es-ES_tradnl" sz="2800" dirty="0" smtClean="0"/>
              <a:t>Utilizar </a:t>
            </a:r>
            <a:r>
              <a:rPr lang="es-ES_tradnl" sz="2800" i="1" dirty="0" smtClean="0"/>
              <a:t>?</a:t>
            </a:r>
            <a:r>
              <a:rPr lang="es-ES_tradnl" sz="2800" i="1" dirty="0" err="1" smtClean="0"/>
              <a:t>pretty</a:t>
            </a:r>
            <a:r>
              <a:rPr lang="es-ES_tradnl" sz="2800" i="1" dirty="0" smtClean="0"/>
              <a:t>=true</a:t>
            </a:r>
            <a:r>
              <a:rPr lang="es-ES_tradnl" sz="2800" dirty="0" smtClean="0"/>
              <a:t> </a:t>
            </a:r>
            <a:r>
              <a:rPr lang="es-ES_tradnl" sz="2800" dirty="0"/>
              <a:t>al final </a:t>
            </a:r>
            <a:r>
              <a:rPr lang="es-ES_tradnl" sz="2800" dirty="0" smtClean="0"/>
              <a:t>de la llamada:</a:t>
            </a:r>
            <a:endParaRPr lang="es-ES_tradnl" sz="2800" dirty="0"/>
          </a:p>
          <a:p>
            <a:endParaRPr lang="es-ES_tradnl" sz="800" dirty="0"/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curl -XGET '</a:t>
            </a: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http://localhost:9200/tutorial/helloworld/1?pretty=true</a:t>
            </a: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[ Linux ]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curl -XGET "</a:t>
            </a: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http://localhost:9200/tutorial/helloworld/1?pretty=true</a:t>
            </a: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[ Windows ]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--&gt; Response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"_index" : "tutorial",</a:t>
            </a:r>
            <a:b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"_type" : "helloworld",</a:t>
            </a:r>
            <a:b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"_id" : "1",</a:t>
            </a:r>
            <a:b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"_version" : 1,</a:t>
            </a:r>
            <a:b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"exists" : true, "_source" : { "message": "Hello World!" }</a:t>
            </a:r>
            <a:b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_trad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1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¿Cómo evitar los metadatos?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994935"/>
            <a:ext cx="11292113" cy="5453289"/>
          </a:xfrm>
        </p:spPr>
        <p:txBody>
          <a:bodyPr>
            <a:noAutofit/>
          </a:bodyPr>
          <a:lstStyle/>
          <a:p>
            <a:r>
              <a:rPr lang="es-ES_tradnl" sz="2800" dirty="0" smtClean="0"/>
              <a:t>Haciendo uso </a:t>
            </a:r>
            <a:r>
              <a:rPr lang="es-ES_tradnl" sz="2800" dirty="0"/>
              <a:t>del </a:t>
            </a:r>
            <a:r>
              <a:rPr lang="es-ES_tradnl" sz="2800" dirty="0" smtClean="0"/>
              <a:t>parámetro </a:t>
            </a:r>
            <a:r>
              <a:rPr lang="es-ES_tradnl" sz="2800" i="1" dirty="0" smtClean="0"/>
              <a:t>_</a:t>
            </a:r>
            <a:r>
              <a:rPr lang="es-ES_tradnl" sz="2800" i="1" dirty="0" err="1" smtClean="0"/>
              <a:t>source</a:t>
            </a:r>
            <a:endParaRPr lang="es-ES_tradnl" sz="2800" i="1" dirty="0" smtClean="0"/>
          </a:p>
          <a:p>
            <a:endParaRPr lang="es-ES_tradnl" sz="1000" dirty="0"/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GET tutorial/helloworld/1/_source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--&gt; Response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"message": "Hello World from the cradle!",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"internal": {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"internal2": {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"value": 10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"value": 10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_trad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6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¿Cómo limitar los campos retornados?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994935"/>
            <a:ext cx="11292113" cy="5453289"/>
          </a:xfrm>
        </p:spPr>
        <p:txBody>
          <a:bodyPr>
            <a:noAutofit/>
          </a:bodyPr>
          <a:lstStyle/>
          <a:p>
            <a:r>
              <a:rPr lang="es-ES_tradnl" sz="2800" dirty="0" smtClean="0"/>
              <a:t>Haciendo uso del parámetro </a:t>
            </a:r>
            <a:r>
              <a:rPr lang="es-ES_tradnl" sz="2800" i="1" dirty="0" err="1" smtClean="0"/>
              <a:t>fields</a:t>
            </a:r>
            <a:endParaRPr lang="es-ES_tradnl" sz="2800" i="1" dirty="0" smtClean="0"/>
          </a:p>
          <a:p>
            <a:r>
              <a:rPr lang="es-ES_tradnl" sz="1000" dirty="0" smtClean="0"/>
              <a:t> 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tutorial/helloworld/1?fields=message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--&gt;Response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"_index": "tutorial",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"_type": "helloworld",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"_id": "1",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"_version": 2,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"found": true,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"fields": {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"message": [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"Hello World from the cradle!"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]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_trad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38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_tradnl" sz="4800" dirty="0" smtClean="0"/>
              <a:t>Operaciones CRUD en ES</a:t>
            </a:r>
            <a:endParaRPr lang="es-ES_tradnl" sz="4800" dirty="0"/>
          </a:p>
        </p:txBody>
      </p:sp>
    </p:spTree>
    <p:extLst>
      <p:ext uri="{BB962C8B-B14F-4D97-AF65-F5344CB8AC3E}">
        <p14:creationId xmlns:p14="http://schemas.microsoft.com/office/powerpoint/2010/main" val="36026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¿Para qué vale la versión del documento?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994935"/>
            <a:ext cx="11292113" cy="5453289"/>
          </a:xfrm>
        </p:spPr>
        <p:txBody>
          <a:bodyPr>
            <a:noAutofit/>
          </a:bodyPr>
          <a:lstStyle/>
          <a:p>
            <a:r>
              <a:rPr lang="es-ES_tradnl" sz="2800" dirty="0"/>
              <a:t>Uno de los cualificadores en la URI que podemos utilizar es </a:t>
            </a:r>
            <a:r>
              <a:rPr lang="es-ES_tradnl" sz="2800" i="1" dirty="0"/>
              <a:t>version. </a:t>
            </a:r>
            <a:endParaRPr lang="es-ES_tradnl" sz="2800" i="1" dirty="0" smtClean="0"/>
          </a:p>
          <a:p>
            <a:r>
              <a:rPr lang="es-ES_tradnl" sz="2800" dirty="0" smtClean="0"/>
              <a:t>Permite indicar </a:t>
            </a:r>
            <a:r>
              <a:rPr lang="es-ES_tradnl" sz="2800" dirty="0"/>
              <a:t>cuál es la versión </a:t>
            </a:r>
            <a:r>
              <a:rPr lang="es-ES_tradnl" sz="2800" dirty="0" smtClean="0"/>
              <a:t>esperada de un </a:t>
            </a:r>
            <a:r>
              <a:rPr lang="es-ES_tradnl" sz="2800" dirty="0"/>
              <a:t>documento </a:t>
            </a:r>
            <a:endParaRPr lang="es-ES_tradnl" sz="2800" dirty="0" smtClean="0"/>
          </a:p>
          <a:p>
            <a:r>
              <a:rPr lang="es-ES_tradnl" sz="2800" dirty="0" smtClean="0"/>
              <a:t>Si la versión esperada no coincide con la existente la operación dará error</a:t>
            </a:r>
          </a:p>
          <a:p>
            <a:pPr marL="536575">
              <a:spcBef>
                <a:spcPts val="0"/>
              </a:spcBef>
            </a:pPr>
            <a:endParaRPr lang="es-ES_trad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6575">
              <a:spcBef>
                <a:spcPts val="0"/>
              </a:spcBef>
            </a:pP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 </a:t>
            </a: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tutorial/helloworld/100?version=100</a:t>
            </a:r>
          </a:p>
          <a:p>
            <a:pPr marL="536575">
              <a:spcBef>
                <a:spcPts val="0"/>
              </a:spcBef>
            </a:pP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"</a:t>
            </a: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message" : "My version </a:t>
            </a:r>
            <a:r>
              <a:rPr lang="es-ES_trad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 }</a:t>
            </a:r>
            <a:endParaRPr lang="es-ES_trad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65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---&gt; Error - la versión actual del documento es -1 (no existe)</a:t>
            </a:r>
          </a:p>
          <a:p>
            <a:pPr marL="536575">
              <a:spcBef>
                <a:spcPts val="0"/>
              </a:spcBef>
            </a:pP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536575">
              <a:spcBef>
                <a:spcPts val="0"/>
              </a:spcBef>
            </a:pP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error": "VersionConflictEngineException[[tutorial][0] [helloworld][100]: </a:t>
            </a:r>
            <a:endParaRPr lang="es-ES_trad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65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_trad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conflict</a:t>
            </a: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current [-1], provided [100</a:t>
            </a: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]]", "</a:t>
            </a: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status": </a:t>
            </a: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409 </a:t>
            </a:r>
          </a:p>
          <a:p>
            <a:pPr marL="536575">
              <a:spcBef>
                <a:spcPts val="0"/>
              </a:spcBef>
            </a:pP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_trad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65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5365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PUT tutorial/helloworld/100</a:t>
            </a:r>
          </a:p>
          <a:p>
            <a:pPr marL="5365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365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"message" : "My version hello world!"</a:t>
            </a:r>
          </a:p>
          <a:p>
            <a:pPr marL="5365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365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---&gt; Ok - movemos el documento de -1 a versión 1</a:t>
            </a:r>
          </a:p>
          <a:p>
            <a:pPr marL="536575">
              <a:spcBef>
                <a:spcPts val="0"/>
              </a:spcBef>
            </a:pP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"_</a:t>
            </a: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index": "tutorial</a:t>
            </a: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"_</a:t>
            </a: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type": "</a:t>
            </a:r>
            <a:r>
              <a:rPr lang="es-ES_trad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"_id": "100</a:t>
            </a: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"_</a:t>
            </a: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version": 1</a:t>
            </a: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	"</a:t>
            </a: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created": </a:t>
            </a: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 }</a:t>
            </a:r>
            <a:endParaRPr lang="es-ES_trad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7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702356"/>
            <a:ext cx="11292113" cy="5453289"/>
          </a:xfrm>
        </p:spPr>
        <p:txBody>
          <a:bodyPr>
            <a:noAutofit/>
          </a:bodyPr>
          <a:lstStyle/>
          <a:p>
            <a:pPr algn="ctr"/>
            <a:r>
              <a:rPr lang="es-ES_tradnl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Borrado de </a:t>
            </a:r>
            <a:r>
              <a:rPr lang="es-ES_tradnl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</a:t>
            </a:r>
            <a:r>
              <a:rPr lang="es-ES_tradnl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ocumentos</a:t>
            </a:r>
            <a:endParaRPr lang="es-ES_tradnl" sz="4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841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El verbo DELETE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994935"/>
            <a:ext cx="11292113" cy="5453289"/>
          </a:xfrm>
        </p:spPr>
        <p:txBody>
          <a:bodyPr>
            <a:noAutofit/>
          </a:bodyPr>
          <a:lstStyle/>
          <a:p>
            <a:r>
              <a:rPr lang="es-ES_tradnl" sz="2800" dirty="0" smtClean="0"/>
              <a:t>DELETE permite ejecutar </a:t>
            </a:r>
            <a:r>
              <a:rPr lang="es-ES_tradnl" sz="2800" dirty="0"/>
              <a:t>operaciones de borrado contra un índice de datos. </a:t>
            </a:r>
          </a:p>
          <a:p>
            <a:r>
              <a:rPr lang="es-ES_tradnl" sz="2800" dirty="0" smtClean="0"/>
              <a:t>Llamada </a:t>
            </a:r>
            <a:r>
              <a:rPr lang="es-ES_tradnl" sz="2800" dirty="0"/>
              <a:t>http DELETE contra el índice/tipo/ID del documento </a:t>
            </a:r>
            <a:r>
              <a:rPr lang="es-ES_tradnl" sz="2800" dirty="0" smtClean="0"/>
              <a:t>a borrar:</a:t>
            </a:r>
          </a:p>
          <a:p>
            <a:endParaRPr lang="es-ES_tradnl" sz="800" dirty="0"/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DELETE tutorial/helloworld/1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--&gt; Response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"found": true,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"_index": "tutorial",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"_type": "helloworld",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"_id": "2",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"_version": 3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504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El verbo DELETE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994935"/>
            <a:ext cx="11292113" cy="5453289"/>
          </a:xfrm>
        </p:spPr>
        <p:txBody>
          <a:bodyPr>
            <a:noAutofit/>
          </a:bodyPr>
          <a:lstStyle/>
          <a:p>
            <a:r>
              <a:rPr lang="es-ES_tradnl" sz="2800" dirty="0" smtClean="0"/>
              <a:t>Si el documento no existe, ElasticSearch retornará un error:</a:t>
            </a:r>
          </a:p>
          <a:p>
            <a:endParaRPr lang="es-ES_tradnl" sz="2800" dirty="0"/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DELETE tutorial/helloworld/3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--&gt; Response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"found": false,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"_index": "tutorial",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"_type": "helloworld",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"_id": "22",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"_version": 1</a:t>
            </a:r>
          </a:p>
          <a:p>
            <a:pPr marL="796925" defTabSz="600075">
              <a:spcBef>
                <a:spcPts val="0"/>
              </a:spcBef>
            </a:pPr>
            <a:r>
              <a:rPr lang="es-ES_trad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_trad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7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_tradnl" sz="4800" dirty="0" err="1" smtClean="0"/>
              <a:t>Multiple</a:t>
            </a:r>
            <a:r>
              <a:rPr lang="es-ES_tradnl" sz="4800" dirty="0" smtClean="0"/>
              <a:t> </a:t>
            </a:r>
            <a:r>
              <a:rPr lang="es-ES_tradnl" sz="4800" dirty="0" err="1" smtClean="0"/>
              <a:t>Document</a:t>
            </a:r>
            <a:r>
              <a:rPr lang="es-ES_tradnl" sz="4800" dirty="0" smtClean="0"/>
              <a:t> API</a:t>
            </a:r>
            <a:endParaRPr lang="es-ES_tradnl" sz="4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318321"/>
              </p:ext>
            </p:extLst>
          </p:nvPr>
        </p:nvGraphicFramePr>
        <p:xfrm>
          <a:off x="5240074" y="5087780"/>
          <a:ext cx="45735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Packager Shell Object" showAsIcon="1" r:id="rId4" imgW="4573080" imgH="685800" progId="Package">
                  <p:embed/>
                </p:oleObj>
              </mc:Choice>
              <mc:Fallback>
                <p:oleObj name="Packager Shell Object" showAsIcon="1" r:id="rId4" imgW="45730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40074" y="5087780"/>
                        <a:ext cx="4573588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193"/>
              </p:ext>
            </p:extLst>
          </p:nvPr>
        </p:nvGraphicFramePr>
        <p:xfrm>
          <a:off x="5221024" y="4190813"/>
          <a:ext cx="46116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Packager Shell Object" showAsIcon="1" r:id="rId6" imgW="4611240" imgH="685800" progId="Package">
                  <p:embed/>
                </p:oleObj>
              </mc:Choice>
              <mc:Fallback>
                <p:oleObj name="Packager Shell Object" showAsIcon="1" r:id="rId6" imgW="46112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21024" y="4190813"/>
                        <a:ext cx="4611688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974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El Bulk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buClrTx/>
            </a:pPr>
            <a:r>
              <a:rPr lang="es-ES_tradnl" dirty="0" smtClean="0"/>
              <a:t>Permite ejecutar múltiples operaciones en un índice con una llamada.</a:t>
            </a:r>
          </a:p>
          <a:p>
            <a:pPr marL="960120" lvl="2" indent="0">
              <a:spcBef>
                <a:spcPts val="0"/>
              </a:spcBef>
              <a:buNone/>
            </a:pP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/_</a:t>
            </a:r>
            <a:r>
              <a:rPr lang="es-ES_trad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bulk</a:t>
            </a:r>
            <a:endParaRPr lang="es-ES_tradnl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0120" lvl="2" indent="0">
              <a:spcBef>
                <a:spcPts val="0"/>
              </a:spcBef>
              <a:buNone/>
            </a:pP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es-ES_trad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}/_</a:t>
            </a:r>
            <a:r>
              <a:rPr lang="es-ES_trad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bulk</a:t>
            </a:r>
            <a:endParaRPr lang="es-ES_tradnl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0120" lvl="2" indent="0">
              <a:spcBef>
                <a:spcPts val="0"/>
              </a:spcBef>
              <a:buNone/>
            </a:pP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s-ES_trad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}/{</a:t>
            </a:r>
            <a:r>
              <a:rPr lang="es-ES_trad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}/_</a:t>
            </a:r>
            <a:r>
              <a:rPr lang="es-ES_trad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bulk</a:t>
            </a:r>
            <a:endParaRPr lang="es-ES_trad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  <a:buClrTx/>
            </a:pPr>
            <a:r>
              <a:rPr lang="es-ES_tradnl" dirty="0" smtClean="0"/>
              <a:t>ElasticSearch espera el siguiente formato de documento:</a:t>
            </a:r>
          </a:p>
          <a:p>
            <a:pPr marL="960120" lvl="2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action_and_meta_data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\n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0120" lvl="2" indent="0">
              <a:spcBef>
                <a:spcPts val="0"/>
              </a:spcBef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optional_source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 </a:t>
            </a:r>
          </a:p>
          <a:p>
            <a:pPr marL="960120" lvl="2" indent="0">
              <a:spcBef>
                <a:spcPts val="0"/>
              </a:spcBef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action_and_meta_data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 </a:t>
            </a:r>
          </a:p>
          <a:p>
            <a:pPr marL="960120" lvl="2" indent="0">
              <a:spcBef>
                <a:spcPts val="0"/>
              </a:spcBef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optional_source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....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0120" lvl="2" indent="0">
              <a:spcBef>
                <a:spcPts val="0"/>
              </a:spcBef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action_and_meta_data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 </a:t>
            </a:r>
          </a:p>
          <a:p>
            <a:pPr marL="960120" lvl="2" indent="0">
              <a:spcBef>
                <a:spcPts val="0"/>
              </a:spcBef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optional_source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endParaRPr lang="es-ES_tradnl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</a:pPr>
            <a:r>
              <a:rPr lang="es-ES_tradnl" dirty="0" smtClean="0"/>
              <a:t>Acciones: </a:t>
            </a:r>
            <a:r>
              <a:rPr lang="en-US" dirty="0"/>
              <a:t>index, create, delete </a:t>
            </a:r>
            <a:r>
              <a:rPr lang="en-US" dirty="0" smtClean="0"/>
              <a:t>y update</a:t>
            </a:r>
          </a:p>
          <a:p>
            <a:pPr>
              <a:buClrTx/>
            </a:pPr>
            <a:r>
              <a:rPr lang="en-US" dirty="0" smtClean="0"/>
              <a:t>Metadata: version, timestamp, TTL, refresh, …</a:t>
            </a:r>
          </a:p>
          <a:p>
            <a:pPr>
              <a:buClrTx/>
            </a:pPr>
            <a:r>
              <a:rPr lang="en-US" dirty="0" smtClean="0"/>
              <a:t>Source: </a:t>
            </a:r>
            <a:r>
              <a:rPr lang="es-ES_tradnl" dirty="0"/>
              <a:t>{"DocID":"ABCD-A-1234-JZ3", "precio":10, "</a:t>
            </a:r>
            <a:r>
              <a:rPr lang="es-ES_tradnl" dirty="0" err="1"/>
              <a:t>marca":"mi</a:t>
            </a:r>
            <a:r>
              <a:rPr lang="es-ES_tradnl" dirty="0"/>
              <a:t> marca primera"}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092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El Bulk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 marL="960120" lvl="2" indent="0">
              <a:spcBef>
                <a:spcPts val="0"/>
              </a:spcBef>
              <a:buNone/>
            </a:pP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PUT /</a:t>
            </a:r>
            <a:r>
              <a:rPr lang="es-ES_trad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/tipo/_</a:t>
            </a:r>
            <a:r>
              <a:rPr lang="es-ES_trad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bulk</a:t>
            </a:r>
            <a:endParaRPr lang="es-ES_tradnl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0120" lvl="2" indent="0">
              <a:spcBef>
                <a:spcPts val="0"/>
              </a:spcBef>
              <a:buNone/>
            </a:pP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s-ES_trad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":{"_id":1</a:t>
            </a: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960120" lvl="2" indent="0">
              <a:spcBef>
                <a:spcPts val="0"/>
              </a:spcBef>
              <a:buNone/>
            </a:pP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DocID":"ABCD-A-1234-JZ3", "precio":10, "</a:t>
            </a:r>
            <a:r>
              <a:rPr lang="es-ES_trad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marca":"mi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marca primera</a:t>
            </a: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 marL="960120" lvl="2" indent="0">
              <a:spcBef>
                <a:spcPts val="0"/>
              </a:spcBef>
              <a:buNone/>
            </a:pP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s-ES_trad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":{"_id":2</a:t>
            </a: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960120" lvl="2" indent="0">
              <a:spcBef>
                <a:spcPts val="0"/>
              </a:spcBef>
              <a:buNone/>
            </a:pP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DocID":"ABCD-A-1234-LZ5", "precio":20, "</a:t>
            </a:r>
            <a:r>
              <a:rPr lang="es-ES_trad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marca":"mi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marca privilegiada</a:t>
            </a: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 marL="960120" lvl="2" indent="0">
              <a:spcBef>
                <a:spcPts val="0"/>
              </a:spcBef>
              <a:buNone/>
            </a:pP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s-ES_trad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":{"_id":3</a:t>
            </a: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960120" lvl="2" indent="0">
              <a:spcBef>
                <a:spcPts val="0"/>
              </a:spcBef>
              <a:buNone/>
            </a:pP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DocID":"ABDC-B-5678-LP5", "precio":30, "</a:t>
            </a:r>
            <a:r>
              <a:rPr lang="es-ES_trad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marca":"mi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marca pringada</a:t>
            </a: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 marL="960120" lvl="2" indent="0">
              <a:spcBef>
                <a:spcPts val="0"/>
              </a:spcBef>
              <a:buNone/>
            </a:pP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s-ES_trad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":{"_id":4</a:t>
            </a: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960120" lvl="2" indent="0">
              <a:spcBef>
                <a:spcPts val="0"/>
              </a:spcBef>
              <a:buNone/>
            </a:pP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DocID":"ABDC-B-5678-LP5", "precio":20, "</a:t>
            </a:r>
            <a:r>
              <a:rPr lang="es-ES_trad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marca":"mi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marca prima</a:t>
            </a: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 marL="960120" lvl="2" indent="0">
              <a:spcBef>
                <a:spcPts val="0"/>
              </a:spcBef>
              <a:buNone/>
            </a:pP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s-ES_trad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":{"_id":5</a:t>
            </a: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960120" lvl="2" indent="0">
              <a:spcBef>
                <a:spcPts val="0"/>
              </a:spcBef>
              <a:buNone/>
            </a:pP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DocID":"DCAB-C-4321-LP5", "precio":10, "</a:t>
            </a:r>
            <a:r>
              <a:rPr lang="es-ES_trad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marca":"mi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marca </a:t>
            </a: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mejor"}</a:t>
            </a:r>
          </a:p>
          <a:p>
            <a:pPr marL="960120" lvl="2" indent="0">
              <a:spcBef>
                <a:spcPts val="0"/>
              </a:spcBef>
              <a:buNone/>
            </a:pP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s-ES_trad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":{"_id":6</a:t>
            </a: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960120" lvl="2" indent="0">
              <a:spcBef>
                <a:spcPts val="0"/>
              </a:spcBef>
              <a:buNone/>
            </a:pP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DocID":"DCAB-C-4321-LP5", "precio":20, "</a:t>
            </a:r>
            <a:r>
              <a:rPr lang="es-ES_trad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marca":"mi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marca priorizada</a:t>
            </a: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 marL="960120" lvl="2" indent="0">
              <a:spcBef>
                <a:spcPts val="0"/>
              </a:spcBef>
              <a:buNone/>
            </a:pP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s-ES_trad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":{"_id":7</a:t>
            </a: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960120" lvl="2" indent="0">
              <a:spcBef>
                <a:spcPts val="0"/>
              </a:spcBef>
              <a:buNone/>
            </a:pP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DocID":"DACB-D-8765-VT7", "precio":30, "</a:t>
            </a:r>
            <a:r>
              <a:rPr lang="es-ES_trad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marca":"mi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marca previsora</a:t>
            </a: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 marL="960120" lvl="2" indent="0">
              <a:spcBef>
                <a:spcPts val="0"/>
              </a:spcBef>
              <a:buNone/>
            </a:pP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s-ES_trad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":{"_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"}}</a:t>
            </a:r>
            <a:endParaRPr lang="es-ES_trad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40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Delete by Query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s-ES_tradnl" dirty="0" smtClean="0"/>
              <a:t>Permite borrar múltiples documentos de uno o más índices haciendo uso de una </a:t>
            </a:r>
            <a:r>
              <a:rPr lang="es-ES_tradnl" dirty="0" err="1" smtClean="0"/>
              <a:t>query</a:t>
            </a:r>
            <a:endParaRPr lang="es-ES_tradnl" dirty="0" smtClean="0"/>
          </a:p>
          <a:p>
            <a:pPr>
              <a:spcAft>
                <a:spcPts val="1200"/>
              </a:spcAft>
              <a:buClrTx/>
            </a:pPr>
            <a:r>
              <a:rPr lang="es-ES_tradnl" dirty="0" smtClean="0"/>
              <a:t>Será deprecada en la versión 2.0 por problemas de performance.</a:t>
            </a:r>
          </a:p>
          <a:p>
            <a:pPr marL="800100" lvl="2" indent="0">
              <a:buNone/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s-ES_trad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/tipo/_</a:t>
            </a:r>
            <a:r>
              <a:rPr lang="es-ES_trad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query?q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_trad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DocID:DBAC</a:t>
            </a:r>
            <a:endParaRPr lang="es-ES_trad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s-ES_trad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/tipo1, tipo2/_</a:t>
            </a:r>
            <a:r>
              <a:rPr lang="es-ES_trad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query?q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_trad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DocID:DBAC</a:t>
            </a:r>
            <a:endParaRPr lang="es-ES_trad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 _</a:t>
            </a:r>
            <a:r>
              <a:rPr lang="es-ES_trad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/tipo/_</a:t>
            </a:r>
            <a:r>
              <a:rPr lang="es-ES_trad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query?q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_trad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DocID:DBAC</a:t>
            </a:r>
            <a:endParaRPr lang="es-ES_trad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s-ES_trad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/tipo/_</a:t>
            </a:r>
            <a:r>
              <a:rPr lang="es-ES_trad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s-ES_trad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":{"</a:t>
            </a:r>
            <a:r>
              <a:rPr lang="es-ES_trad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":{"precio":10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}}}</a:t>
            </a:r>
          </a:p>
        </p:txBody>
      </p:sp>
    </p:spTree>
    <p:extLst>
      <p:ext uri="{BB962C8B-B14F-4D97-AF65-F5344CB8AC3E}">
        <p14:creationId xmlns:p14="http://schemas.microsoft.com/office/powerpoint/2010/main" val="8917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Multi-get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s-ES_tradnl" dirty="0" smtClean="0"/>
              <a:t>Permite obtener múltiples documentos de un índice al mismo tiempo</a:t>
            </a:r>
          </a:p>
          <a:p>
            <a:pPr>
              <a:spcAft>
                <a:spcPts val="1200"/>
              </a:spcAft>
              <a:buClrTx/>
            </a:pPr>
            <a:r>
              <a:rPr lang="es-ES_tradnl" dirty="0" smtClean="0"/>
              <a:t>La petición ha de enviar un </a:t>
            </a:r>
            <a:r>
              <a:rPr lang="es-ES_tradnl" dirty="0" err="1" smtClean="0"/>
              <a:t>array</a:t>
            </a:r>
            <a:r>
              <a:rPr lang="es-ES_tradnl" dirty="0" smtClean="0"/>
              <a:t> con los documentos solicitados</a:t>
            </a:r>
          </a:p>
          <a:p>
            <a:pPr>
              <a:spcBef>
                <a:spcPts val="0"/>
              </a:spcBef>
              <a:spcAft>
                <a:spcPts val="1200"/>
              </a:spcAft>
              <a:buClrTx/>
            </a:pPr>
            <a:r>
              <a:rPr lang="es-ES_tradnl" dirty="0" smtClean="0"/>
              <a:t>Podemos hacerlo a nivel raíz:</a:t>
            </a:r>
          </a:p>
          <a:p>
            <a:pPr marL="960120" lvl="2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 /_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mget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0120" lvl="2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marL="960120" lvl="2" indent="0" defTabSz="719138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docs" : [       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0120" lvl="2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{"_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index" :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"_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type" :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"_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id" : 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1“ },</a:t>
            </a:r>
          </a:p>
          <a:p>
            <a:pPr marL="960120" lvl="2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{"_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index" :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"_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type" :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"_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id" : "2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 marL="960120" lvl="2" indent="0" defTabSz="760413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960120" lvl="2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_trad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9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Multi-get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Tx/>
            </a:pPr>
            <a:r>
              <a:rPr lang="es-ES_tradnl" dirty="0" smtClean="0"/>
              <a:t>Podemos hacerlo a nivel del índice:</a:t>
            </a:r>
          </a:p>
          <a:p>
            <a:pPr marL="960120" lvl="2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mget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0120" lvl="2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marL="960120" lvl="2" indent="0" defTabSz="719138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docs" : [       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0120" lvl="2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{"_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type" :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"_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id" : 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1“ },        </a:t>
            </a:r>
          </a:p>
          <a:p>
            <a:pPr marL="960120" lvl="2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{"_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type" :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"_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id" : "2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 marL="960120" lvl="2" indent="0" defTabSz="760413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960120" lvl="2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_trad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Tx/>
            </a:pPr>
            <a:r>
              <a:rPr lang="es-ES_tradnl" dirty="0"/>
              <a:t>O al nivel del tipo:</a:t>
            </a:r>
          </a:p>
          <a:p>
            <a:pPr marL="960120" lvl="2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 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0120" lvl="2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 marL="960120" lvl="2" indent="0" defTabSz="719138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"docs" : [        </a:t>
            </a:r>
          </a:p>
          <a:p>
            <a:pPr marL="960120" lvl="2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{"_id" : "1“ },        </a:t>
            </a:r>
          </a:p>
          <a:p>
            <a:pPr marL="960120" lvl="2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{"_id" : "2"}</a:t>
            </a:r>
          </a:p>
          <a:p>
            <a:pPr marL="960120" lvl="2" indent="0" defTabSz="760413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]</a:t>
            </a:r>
          </a:p>
          <a:p>
            <a:pPr marL="960120" lvl="2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_trad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13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El </a:t>
            </a:r>
            <a:r>
              <a:rPr lang="es-ES_tradnl" dirty="0" err="1" smtClean="0"/>
              <a:t>Document</a:t>
            </a:r>
            <a:r>
              <a:rPr lang="es-ES_tradnl" dirty="0" smtClean="0"/>
              <a:t> API – Operaciones CRUD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917508"/>
            <a:ext cx="11292113" cy="5453289"/>
          </a:xfrm>
        </p:spPr>
        <p:txBody>
          <a:bodyPr>
            <a:noAutofit/>
          </a:bodyPr>
          <a:lstStyle/>
          <a:p>
            <a:r>
              <a:rPr lang="es-ES_tradnl" dirty="0" smtClean="0"/>
              <a:t>Publica </a:t>
            </a:r>
            <a:r>
              <a:rPr lang="es-ES_tradnl" dirty="0"/>
              <a:t>recursos REST que nos permitirán llevar a cabo operaciones CRUD contra ES. </a:t>
            </a:r>
          </a:p>
          <a:p>
            <a:r>
              <a:rPr lang="es-ES_tradnl" dirty="0" smtClean="0"/>
              <a:t>Dividida </a:t>
            </a:r>
            <a:r>
              <a:rPr lang="es-ES_tradnl" dirty="0"/>
              <a:t>en dos grandes bloques:</a:t>
            </a:r>
          </a:p>
          <a:p>
            <a:r>
              <a:rPr lang="es-ES_tradnl" dirty="0"/>
              <a:t>	</a:t>
            </a:r>
            <a:r>
              <a:rPr lang="es-ES_tradnl" dirty="0" smtClean="0"/>
              <a:t>Single </a:t>
            </a:r>
            <a:r>
              <a:rPr lang="es-ES_tradnl" dirty="0"/>
              <a:t>Document API - </a:t>
            </a:r>
            <a:r>
              <a:rPr lang="es-ES_tradnl" dirty="0" smtClean="0"/>
              <a:t>un </a:t>
            </a:r>
            <a:r>
              <a:rPr lang="es-ES_tradnl" dirty="0"/>
              <a:t>solo documento por llamada HTTP</a:t>
            </a:r>
          </a:p>
          <a:p>
            <a:pPr marL="1789113" lvl="3" indent="-350838" fontAlgn="ctr">
              <a:buClrTx/>
              <a:buFont typeface="Vrinda" panose="020B0502040204020203" pitchFamily="34" charset="0"/>
              <a:buChar char="-"/>
            </a:pPr>
            <a:r>
              <a:rPr lang="es-ES_tradnl" sz="2000" dirty="0">
                <a:solidFill>
                  <a:srgbClr val="000000"/>
                </a:solidFill>
                <a:latin typeface="+mj-lt"/>
                <a:hlinkClick r:id="rId3"/>
              </a:rPr>
              <a:t>Index API</a:t>
            </a:r>
            <a:endParaRPr lang="es-ES_tradnl" sz="2000" dirty="0">
              <a:solidFill>
                <a:srgbClr val="000000"/>
              </a:solidFill>
              <a:latin typeface="+mj-lt"/>
            </a:endParaRPr>
          </a:p>
          <a:p>
            <a:pPr marL="1789113" lvl="3" indent="-350838" fontAlgn="ctr">
              <a:buClrTx/>
              <a:buFont typeface="Vrinda" panose="020B0502040204020203" pitchFamily="34" charset="0"/>
              <a:buChar char="-"/>
            </a:pPr>
            <a:r>
              <a:rPr lang="es-ES_tradnl" sz="2000" dirty="0">
                <a:solidFill>
                  <a:srgbClr val="000000"/>
                </a:solidFill>
                <a:latin typeface="+mj-lt"/>
                <a:hlinkClick r:id="rId4"/>
              </a:rPr>
              <a:t>Get API</a:t>
            </a:r>
            <a:endParaRPr lang="es-ES_tradnl" sz="2000" dirty="0">
              <a:solidFill>
                <a:srgbClr val="000000"/>
              </a:solidFill>
              <a:latin typeface="+mj-lt"/>
            </a:endParaRPr>
          </a:p>
          <a:p>
            <a:pPr marL="1789113" lvl="3" indent="-350838" fontAlgn="ctr">
              <a:buClrTx/>
              <a:buFont typeface="Vrinda" panose="020B0502040204020203" pitchFamily="34" charset="0"/>
              <a:buChar char="-"/>
            </a:pPr>
            <a:r>
              <a:rPr lang="es-ES_tradnl" sz="2000" dirty="0">
                <a:solidFill>
                  <a:srgbClr val="000000"/>
                </a:solidFill>
                <a:latin typeface="+mj-lt"/>
                <a:hlinkClick r:id="rId5"/>
              </a:rPr>
              <a:t>Delete API</a:t>
            </a:r>
            <a:endParaRPr lang="es-ES_tradnl" sz="2000" dirty="0">
              <a:solidFill>
                <a:srgbClr val="000000"/>
              </a:solidFill>
              <a:latin typeface="+mj-lt"/>
            </a:endParaRPr>
          </a:p>
          <a:p>
            <a:pPr marL="1789113" lvl="3" indent="-350838" fontAlgn="ctr">
              <a:buClrTx/>
              <a:buFont typeface="Vrinda" panose="020B0502040204020203" pitchFamily="34" charset="0"/>
              <a:buChar char="-"/>
            </a:pPr>
            <a:r>
              <a:rPr lang="es-ES_tradnl" sz="2000" dirty="0">
                <a:solidFill>
                  <a:srgbClr val="000000"/>
                </a:solidFill>
                <a:latin typeface="+mj-lt"/>
                <a:hlinkClick r:id="rId6"/>
              </a:rPr>
              <a:t>Update API</a:t>
            </a:r>
            <a:endParaRPr lang="es-ES_tradnl" sz="2000" dirty="0">
              <a:solidFill>
                <a:srgbClr val="000000"/>
              </a:solidFill>
              <a:latin typeface="+mj-lt"/>
            </a:endParaRPr>
          </a:p>
          <a:p>
            <a:r>
              <a:rPr lang="es-ES_tradnl" dirty="0" smtClean="0"/>
              <a:t>	</a:t>
            </a:r>
            <a:r>
              <a:rPr lang="es-ES_tradnl" dirty="0" err="1" smtClean="0"/>
              <a:t>Multiple</a:t>
            </a:r>
            <a:r>
              <a:rPr lang="es-ES_tradnl" dirty="0" smtClean="0"/>
              <a:t> </a:t>
            </a:r>
            <a:r>
              <a:rPr lang="es-ES_tradnl" dirty="0"/>
              <a:t>Document API - </a:t>
            </a:r>
            <a:r>
              <a:rPr lang="es-ES_tradnl" dirty="0" smtClean="0"/>
              <a:t>más </a:t>
            </a:r>
            <a:r>
              <a:rPr lang="es-ES_tradnl" dirty="0"/>
              <a:t>de un documento por </a:t>
            </a:r>
            <a:r>
              <a:rPr lang="es-ES_tradnl" dirty="0" smtClean="0"/>
              <a:t>llamada (</a:t>
            </a:r>
            <a:r>
              <a:rPr lang="es-ES_tradnl" dirty="0" err="1" smtClean="0"/>
              <a:t>aka</a:t>
            </a:r>
            <a:r>
              <a:rPr lang="es-ES_tradnl" dirty="0" smtClean="0"/>
              <a:t> </a:t>
            </a:r>
            <a:r>
              <a:rPr lang="es-ES_tradnl" dirty="0" err="1" smtClean="0"/>
              <a:t>Bulk</a:t>
            </a:r>
            <a:r>
              <a:rPr lang="es-ES_tradnl" dirty="0" smtClean="0"/>
              <a:t> </a:t>
            </a:r>
            <a:r>
              <a:rPr lang="es-ES_tradnl" dirty="0"/>
              <a:t>API).</a:t>
            </a:r>
          </a:p>
          <a:p>
            <a:pPr marL="1789113" lvl="3" indent="-350838" fontAlgn="ctr">
              <a:buClrTx/>
              <a:buFont typeface="Vrinda" panose="020B0502040204020203" pitchFamily="34" charset="0"/>
              <a:buChar char="-"/>
            </a:pPr>
            <a:r>
              <a:rPr lang="es-ES_tradnl" sz="2000" dirty="0">
                <a:solidFill>
                  <a:srgbClr val="000000"/>
                </a:solidFill>
                <a:latin typeface="+mj-lt"/>
                <a:hlinkClick r:id="rId7"/>
              </a:rPr>
              <a:t>Multi Get API</a:t>
            </a:r>
            <a:endParaRPr lang="es-ES_tradnl" sz="2000" dirty="0">
              <a:solidFill>
                <a:srgbClr val="000000"/>
              </a:solidFill>
              <a:latin typeface="+mj-lt"/>
            </a:endParaRPr>
          </a:p>
          <a:p>
            <a:pPr marL="1789113" lvl="3" indent="-350838" fontAlgn="ctr">
              <a:buClrTx/>
              <a:buFont typeface="Vrinda" panose="020B0502040204020203" pitchFamily="34" charset="0"/>
              <a:buChar char="-"/>
            </a:pPr>
            <a:r>
              <a:rPr lang="es-ES_tradnl" sz="2000" dirty="0">
                <a:solidFill>
                  <a:srgbClr val="000000"/>
                </a:solidFill>
                <a:latin typeface="+mj-lt"/>
                <a:hlinkClick r:id="rId8"/>
              </a:rPr>
              <a:t>Bulk API</a:t>
            </a:r>
            <a:endParaRPr lang="es-ES_tradnl" sz="2000" dirty="0">
              <a:solidFill>
                <a:srgbClr val="000000"/>
              </a:solidFill>
              <a:latin typeface="+mj-lt"/>
            </a:endParaRPr>
          </a:p>
          <a:p>
            <a:pPr marL="1789113" lvl="3" indent="-350838" fontAlgn="ctr">
              <a:buClrTx/>
              <a:buFont typeface="Vrinda" panose="020B0502040204020203" pitchFamily="34" charset="0"/>
              <a:buChar char="-"/>
            </a:pPr>
            <a:r>
              <a:rPr lang="es-ES_tradnl" sz="2000" dirty="0">
                <a:solidFill>
                  <a:srgbClr val="000000"/>
                </a:solidFill>
                <a:latin typeface="+mj-lt"/>
                <a:hlinkClick r:id="rId9"/>
              </a:rPr>
              <a:t>Bulk UDP API</a:t>
            </a:r>
            <a:endParaRPr lang="es-ES_tradnl" sz="2000" dirty="0">
              <a:solidFill>
                <a:srgbClr val="000000"/>
              </a:solidFill>
              <a:latin typeface="+mj-lt"/>
            </a:endParaRPr>
          </a:p>
          <a:p>
            <a:pPr marL="1789113" lvl="3" indent="-350838" fontAlgn="ctr">
              <a:buClrTx/>
              <a:buFont typeface="Vrinda" panose="020B0502040204020203" pitchFamily="34" charset="0"/>
              <a:buChar char="-"/>
            </a:pPr>
            <a:r>
              <a:rPr lang="es-ES_tradnl" sz="2000" dirty="0">
                <a:solidFill>
                  <a:srgbClr val="000000"/>
                </a:solidFill>
                <a:latin typeface="+mj-lt"/>
                <a:hlinkClick r:id="rId10"/>
              </a:rPr>
              <a:t>Delete By </a:t>
            </a:r>
            <a:r>
              <a:rPr lang="es-ES_tradnl" sz="2000" dirty="0" err="1">
                <a:solidFill>
                  <a:srgbClr val="000000"/>
                </a:solidFill>
                <a:latin typeface="+mj-lt"/>
                <a:hlinkClick r:id="rId10"/>
              </a:rPr>
              <a:t>Query</a:t>
            </a:r>
            <a:r>
              <a:rPr lang="es-ES_tradnl" sz="2000" dirty="0">
                <a:solidFill>
                  <a:srgbClr val="000000"/>
                </a:solidFill>
                <a:latin typeface="+mj-lt"/>
                <a:hlinkClick r:id="rId10"/>
              </a:rPr>
              <a:t> API</a:t>
            </a:r>
            <a:endParaRPr lang="es-ES_tradnl" sz="20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918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_tradnl" sz="4800" dirty="0" smtClean="0"/>
              <a:t>Single </a:t>
            </a:r>
            <a:r>
              <a:rPr lang="es-ES_tradnl" sz="4800" dirty="0" err="1" smtClean="0"/>
              <a:t>Document</a:t>
            </a:r>
            <a:r>
              <a:rPr lang="es-ES_tradnl" sz="4800" dirty="0" smtClean="0"/>
              <a:t> API</a:t>
            </a:r>
            <a:endParaRPr lang="es-ES_tradnl" sz="4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367268"/>
              </p:ext>
            </p:extLst>
          </p:nvPr>
        </p:nvGraphicFramePr>
        <p:xfrm>
          <a:off x="5284523" y="5297017"/>
          <a:ext cx="44846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Packager Shell Object" showAsIcon="1" r:id="rId4" imgW="4484160" imgH="685800" progId="Package">
                  <p:embed/>
                </p:oleObj>
              </mc:Choice>
              <mc:Fallback>
                <p:oleObj name="Packager Shell Object" showAsIcon="1" r:id="rId4" imgW="44841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84523" y="5297017"/>
                        <a:ext cx="448468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054553"/>
              </p:ext>
            </p:extLst>
          </p:nvPr>
        </p:nvGraphicFramePr>
        <p:xfrm>
          <a:off x="5417872" y="4379072"/>
          <a:ext cx="42179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Packager Shell Object" showAsIcon="1" r:id="rId6" imgW="4217400" imgH="685800" progId="Package">
                  <p:embed/>
                </p:oleObj>
              </mc:Choice>
              <mc:Fallback>
                <p:oleObj name="Packager Shell Object" showAsIcon="1" r:id="rId6" imgW="42174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17872" y="4379072"/>
                        <a:ext cx="421798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746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702356"/>
            <a:ext cx="11292113" cy="5453289"/>
          </a:xfrm>
        </p:spPr>
        <p:txBody>
          <a:bodyPr>
            <a:noAutofit/>
          </a:bodyPr>
          <a:lstStyle/>
          <a:p>
            <a:pPr algn="ctr"/>
            <a:r>
              <a:rPr lang="es-ES_tradnl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Creación de D</a:t>
            </a:r>
            <a:r>
              <a:rPr lang="es-ES_tradnl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ocumentos</a:t>
            </a:r>
            <a:endParaRPr lang="es-ES_tradnl" sz="4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435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El verbo PUT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r>
              <a:rPr lang="es-ES_tradnl" sz="2800" dirty="0"/>
              <a:t>El verbo PUT hace uso el siguiente formato en ES</a:t>
            </a:r>
            <a:r>
              <a:rPr lang="es-ES_tradnl" sz="2800" dirty="0" smtClean="0"/>
              <a:t>:</a:t>
            </a:r>
            <a:endParaRPr lang="es-ES_tradnl" sz="2800" dirty="0"/>
          </a:p>
          <a:p>
            <a:pPr marL="796925"/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PUT /{index}/{type}/{id obligatorio}</a:t>
            </a:r>
          </a:p>
          <a:p>
            <a:pPr marL="796925"/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96925"/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"field": "value",</a:t>
            </a:r>
          </a:p>
          <a:p>
            <a:pPr marL="796925"/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_tradnl" sz="2800" dirty="0"/>
          </a:p>
          <a:p>
            <a:r>
              <a:rPr lang="es-ES_tradnl" sz="2800" dirty="0" smtClean="0"/>
              <a:t>Con </a:t>
            </a:r>
            <a:r>
              <a:rPr lang="es-ES_tradnl" sz="2800" dirty="0"/>
              <a:t>este </a:t>
            </a:r>
            <a:r>
              <a:rPr lang="es-ES_tradnl" sz="2800" dirty="0" smtClean="0"/>
              <a:t>verbo pedimos almacenar un </a:t>
            </a:r>
            <a:r>
              <a:rPr lang="es-ES_tradnl" sz="2800" dirty="0" err="1" smtClean="0"/>
              <a:t>doc</a:t>
            </a:r>
            <a:r>
              <a:rPr lang="es-ES_tradnl" sz="2800" dirty="0" smtClean="0"/>
              <a:t> en </a:t>
            </a:r>
            <a:r>
              <a:rPr lang="es-ES_tradnl" sz="2800" dirty="0"/>
              <a:t>la URL </a:t>
            </a:r>
            <a:r>
              <a:rPr lang="es-ES_tradnl" sz="2800" dirty="0" smtClean="0"/>
              <a:t>proporcionada</a:t>
            </a:r>
          </a:p>
          <a:p>
            <a:r>
              <a:rPr lang="es-ES_tradnl" sz="2800" dirty="0" smtClean="0"/>
              <a:t>El </a:t>
            </a:r>
            <a:r>
              <a:rPr lang="es-ES_tradnl" sz="2800" dirty="0"/>
              <a:t>verbo </a:t>
            </a:r>
            <a:r>
              <a:rPr lang="es-ES_tradnl" sz="2800" dirty="0"/>
              <a:t>PUT, la primera vez que ejecutemos la llamada </a:t>
            </a:r>
            <a:r>
              <a:rPr lang="es-ES_tradnl" sz="2800" dirty="0" smtClean="0"/>
              <a:t>HTTP, creará:</a:t>
            </a:r>
            <a:endParaRPr lang="es-ES_tradnl" sz="2800" dirty="0" smtClean="0"/>
          </a:p>
          <a:p>
            <a:pPr>
              <a:spcBef>
                <a:spcPts val="0"/>
              </a:spcBef>
            </a:pPr>
            <a:r>
              <a:rPr lang="es-ES_tradnl" sz="2800" dirty="0"/>
              <a:t>	</a:t>
            </a:r>
            <a:r>
              <a:rPr lang="es-ES_tradnl" sz="2800" dirty="0" smtClean="0"/>
              <a:t>- </a:t>
            </a:r>
            <a:r>
              <a:rPr lang="es-ES_tradnl" sz="2800" dirty="0" smtClean="0"/>
              <a:t>El </a:t>
            </a:r>
            <a:r>
              <a:rPr lang="es-ES_tradnl" sz="2800" dirty="0"/>
              <a:t>documento </a:t>
            </a:r>
            <a:endParaRPr lang="es-ES_tradnl" sz="2800" dirty="0" smtClean="0"/>
          </a:p>
          <a:p>
            <a:pPr>
              <a:spcBef>
                <a:spcPts val="0"/>
              </a:spcBef>
            </a:pPr>
            <a:r>
              <a:rPr lang="es-ES_tradnl" sz="2800" dirty="0"/>
              <a:t>	 - </a:t>
            </a:r>
            <a:r>
              <a:rPr lang="es-ES_tradnl" sz="2800" dirty="0" smtClean="0"/>
              <a:t>Y </a:t>
            </a:r>
            <a:r>
              <a:rPr lang="es-ES_tradnl" sz="2800" dirty="0"/>
              <a:t>el </a:t>
            </a:r>
            <a:r>
              <a:rPr lang="es-ES_tradnl" sz="2800" dirty="0" smtClean="0"/>
              <a:t>índice</a:t>
            </a:r>
          </a:p>
          <a:p>
            <a:pPr>
              <a:spcBef>
                <a:spcPts val="0"/>
              </a:spcBef>
            </a:pPr>
            <a:r>
              <a:rPr lang="es-ES_tradnl" sz="2800" dirty="0"/>
              <a:t>	 - Y</a:t>
            </a:r>
            <a:r>
              <a:rPr lang="es-ES_tradnl" sz="2800" dirty="0" smtClean="0"/>
              <a:t> </a:t>
            </a:r>
            <a:r>
              <a:rPr lang="es-ES_tradnl" sz="2800" dirty="0" smtClean="0"/>
              <a:t>el </a:t>
            </a:r>
            <a:r>
              <a:rPr lang="es-ES_tradnl" sz="2800" dirty="0"/>
              <a:t>tipo </a:t>
            </a:r>
            <a:endParaRPr lang="es-ES_tradnl" sz="2800" dirty="0" smtClean="0"/>
          </a:p>
          <a:p>
            <a:pPr>
              <a:spcBef>
                <a:spcPts val="0"/>
              </a:spcBef>
            </a:pPr>
            <a:r>
              <a:rPr lang="es-ES_tradnl" sz="2800" dirty="0"/>
              <a:t>	 - Y</a:t>
            </a:r>
            <a:r>
              <a:rPr lang="es-ES_tradnl" sz="2800" dirty="0" smtClean="0"/>
              <a:t> </a:t>
            </a:r>
            <a:r>
              <a:rPr lang="es-ES_tradnl" sz="2800" dirty="0"/>
              <a:t>su </a:t>
            </a:r>
            <a:r>
              <a:rPr lang="es-ES_tradnl" sz="2800" dirty="0" err="1" smtClean="0"/>
              <a:t>mapping</a:t>
            </a:r>
            <a:endParaRPr lang="es-ES_tradnl" sz="2800" dirty="0" smtClean="0"/>
          </a:p>
        </p:txBody>
      </p:sp>
    </p:spTree>
    <p:extLst>
      <p:ext uri="{BB962C8B-B14F-4D97-AF65-F5344CB8AC3E}">
        <p14:creationId xmlns:p14="http://schemas.microsoft.com/office/powerpoint/2010/main" val="146687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El verbo PUT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r>
              <a:rPr lang="es-ES_tradnl" sz="2800" dirty="0" smtClean="0"/>
              <a:t>Sucesivos </a:t>
            </a:r>
            <a:r>
              <a:rPr lang="es-ES_tradnl" sz="2800" dirty="0" err="1"/>
              <a:t>PUTs</a:t>
            </a:r>
            <a:r>
              <a:rPr lang="es-ES_tradnl" sz="2800" dirty="0"/>
              <a:t> </a:t>
            </a:r>
            <a:r>
              <a:rPr lang="es-ES_tradnl" sz="2800" dirty="0" smtClean="0"/>
              <a:t>actualizarán </a:t>
            </a:r>
            <a:r>
              <a:rPr lang="es-ES_tradnl" sz="2800" dirty="0"/>
              <a:t>el </a:t>
            </a:r>
            <a:r>
              <a:rPr lang="es-ES_tradnl" sz="2800" dirty="0" err="1" smtClean="0"/>
              <a:t>doc</a:t>
            </a:r>
            <a:r>
              <a:rPr lang="es-ES_tradnl" sz="2800" dirty="0" smtClean="0"/>
              <a:t> creado </a:t>
            </a:r>
            <a:r>
              <a:rPr lang="es-ES_tradnl" sz="2800" dirty="0"/>
              <a:t>agregando una nueva versión</a:t>
            </a:r>
            <a:r>
              <a:rPr lang="es-ES_tradnl" sz="2800" dirty="0" smtClean="0"/>
              <a:t>.</a:t>
            </a:r>
            <a:endParaRPr lang="es-ES_tradnl" sz="2800" dirty="0"/>
          </a:p>
          <a:p>
            <a:r>
              <a:rPr lang="es-ES_tradnl" sz="2800" dirty="0"/>
              <a:t>PUT insertará o hará un UPSERT en caso de existir un documento previo. </a:t>
            </a:r>
            <a:endParaRPr lang="es-ES_tradnl" sz="2800" dirty="0" smtClean="0"/>
          </a:p>
          <a:p>
            <a:pPr marL="796925">
              <a:spcBef>
                <a:spcPts val="0"/>
              </a:spcBef>
            </a:pPr>
            <a:endParaRPr lang="es-ES_tradnl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6925">
              <a:spcBef>
                <a:spcPts val="0"/>
              </a:spcBef>
            </a:pP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PUT 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tutorial/</a:t>
            </a:r>
            <a:r>
              <a:rPr lang="es-ES_trad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/1</a:t>
            </a:r>
          </a:p>
          <a:p>
            <a:pPr marL="796925">
              <a:spcBef>
                <a:spcPts val="0"/>
              </a:spcBef>
            </a:pP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96925">
              <a:spcBef>
                <a:spcPts val="0"/>
              </a:spcBef>
            </a:pP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s-ES_trad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datos":"dato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796925">
              <a:spcBef>
                <a:spcPts val="0"/>
              </a:spcBef>
            </a:pP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_trad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_tradnl" sz="2800" dirty="0"/>
              <a:t>Importante - No podemos hacer uso del verbo PUT sin agregar el ID</a:t>
            </a:r>
            <a:r>
              <a:rPr lang="es-ES_tradnl" sz="2800" dirty="0" smtClean="0"/>
              <a:t>. De hacerlo, obtendremos un mensaje de error de ES indicando que el recurso no existe:</a:t>
            </a:r>
          </a:p>
          <a:p>
            <a:endParaRPr lang="es-ES_tradnl" sz="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6925">
              <a:spcBef>
                <a:spcPts val="0"/>
              </a:spcBef>
            </a:pP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PUT tutorial/</a:t>
            </a:r>
            <a:r>
              <a:rPr lang="es-ES_trad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s-ES_trad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6925">
              <a:spcBef>
                <a:spcPts val="0"/>
              </a:spcBef>
            </a:pP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96925">
              <a:spcBef>
                <a:spcPts val="0"/>
              </a:spcBef>
            </a:pP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_trad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datos":"dato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796925">
              <a:spcBef>
                <a:spcPts val="0"/>
              </a:spcBef>
            </a:pP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96925">
              <a:spcBef>
                <a:spcPts val="0"/>
              </a:spcBef>
            </a:pP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-----&gt; Error</a:t>
            </a:r>
          </a:p>
          <a:p>
            <a:pPr marL="796925">
              <a:spcBef>
                <a:spcPts val="0"/>
              </a:spcBef>
            </a:pP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 </a:t>
            </a:r>
            <a:r>
              <a:rPr lang="es-ES_trad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[/tutorial/</a:t>
            </a:r>
            <a:r>
              <a:rPr lang="es-ES_trad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and </a:t>
            </a:r>
            <a:r>
              <a:rPr lang="es-ES_trad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[PUT]</a:t>
            </a:r>
          </a:p>
        </p:txBody>
      </p:sp>
    </p:spTree>
    <p:extLst>
      <p:ext uri="{BB962C8B-B14F-4D97-AF65-F5344CB8AC3E}">
        <p14:creationId xmlns:p14="http://schemas.microsoft.com/office/powerpoint/2010/main" val="222442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El verbo PUT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r>
              <a:rPr lang="es-ES_tradnl" sz="2800" dirty="0"/>
              <a:t>PUT + _create</a:t>
            </a:r>
          </a:p>
          <a:p>
            <a:r>
              <a:rPr lang="es-ES_tradnl" sz="2800" dirty="0"/>
              <a:t>Si hacemos uso de _create con un PUT, hacemos obligatoria la creación del documento. Dará error si el documento ya existe en la URL</a:t>
            </a:r>
            <a:r>
              <a:rPr lang="es-ES_tradnl" sz="2800" dirty="0" smtClean="0"/>
              <a:t>.</a:t>
            </a:r>
          </a:p>
          <a:p>
            <a:endParaRPr lang="es-ES_tradnl" sz="1050" dirty="0"/>
          </a:p>
          <a:p>
            <a:pPr marL="796925">
              <a:spcBef>
                <a:spcPts val="0"/>
              </a:spcBef>
            </a:pP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PUT tutorials/helloworlds/1/_create</a:t>
            </a:r>
          </a:p>
          <a:p>
            <a:pPr marL="796925">
              <a:spcBef>
                <a:spcPts val="0"/>
              </a:spcBef>
            </a:pP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96925">
              <a:spcBef>
                <a:spcPts val="0"/>
              </a:spcBef>
            </a:pP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"datos":"dato"</a:t>
            </a:r>
          </a:p>
          <a:p>
            <a:pPr marL="796925">
              <a:spcBef>
                <a:spcPts val="0"/>
              </a:spcBef>
            </a:pP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96925">
              <a:spcBef>
                <a:spcPts val="0"/>
              </a:spcBef>
            </a:pP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-----&gt; Error</a:t>
            </a:r>
          </a:p>
          <a:p>
            <a:pPr marL="796925">
              <a:spcBef>
                <a:spcPts val="0"/>
              </a:spcBef>
            </a:pP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96925">
              <a:spcBef>
                <a:spcPts val="0"/>
              </a:spcBef>
            </a:pP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"error": "DocumentAlreadyExistsException[[tutorials][2] [helloworlds][1]: document already exists]",</a:t>
            </a:r>
          </a:p>
          <a:p>
            <a:pPr marL="796925">
              <a:spcBef>
                <a:spcPts val="0"/>
              </a:spcBef>
            </a:pP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"status": 409</a:t>
            </a:r>
          </a:p>
          <a:p>
            <a:pPr marL="796925">
              <a:spcBef>
                <a:spcPts val="0"/>
              </a:spcBef>
            </a:pP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_trad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El verbo PUT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r>
              <a:rPr lang="es-ES_tradnl" sz="2800" dirty="0"/>
              <a:t>PUT + _update</a:t>
            </a:r>
          </a:p>
          <a:p>
            <a:r>
              <a:rPr lang="es-ES_tradnl" sz="2800" dirty="0"/>
              <a:t>El cualificador _update no existe para PUT. </a:t>
            </a:r>
            <a:endParaRPr lang="es-ES_tradnl" sz="2800" dirty="0" smtClean="0"/>
          </a:p>
          <a:p>
            <a:r>
              <a:rPr lang="es-ES_tradnl" sz="1000" dirty="0"/>
              <a:t> </a:t>
            </a:r>
          </a:p>
          <a:p>
            <a:pPr marL="796925">
              <a:spcBef>
                <a:spcPts val="0"/>
              </a:spcBef>
            </a:pP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PUT tutorials/helloworlds/1/_update</a:t>
            </a:r>
          </a:p>
          <a:p>
            <a:pPr marL="796925">
              <a:spcBef>
                <a:spcPts val="0"/>
              </a:spcBef>
            </a:pP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96925" defTabSz="674688">
              <a:spcBef>
                <a:spcPts val="0"/>
              </a:spcBef>
            </a:pP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dato2":"dato"</a:t>
            </a:r>
          </a:p>
          <a:p>
            <a:pPr marL="796925">
              <a:spcBef>
                <a:spcPts val="0"/>
              </a:spcBef>
            </a:pP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96925">
              <a:spcBef>
                <a:spcPts val="0"/>
              </a:spcBef>
            </a:pP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-----&gt; Error</a:t>
            </a:r>
          </a:p>
          <a:p>
            <a:pPr>
              <a:spcBef>
                <a:spcPts val="0"/>
              </a:spcBef>
            </a:pP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No 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handler found for uri [/tutorials/helloworlds/1/_update] </a:t>
            </a:r>
            <a:endParaRPr lang="es-ES_tradnl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and </a:t>
            </a:r>
            <a:r>
              <a:rPr lang="es-ES_trad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method [PUT</a:t>
            </a:r>
            <a:r>
              <a:rPr lang="es-ES_trad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s-ES_trad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3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</Template>
  <TotalTime>10631</TotalTime>
  <Words>1176</Words>
  <Application>Microsoft Office PowerPoint</Application>
  <PresentationFormat>Widescreen</PresentationFormat>
  <Paragraphs>336</Paragraphs>
  <Slides>29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Corbel</vt:lpstr>
      <vt:lpstr>Courier New</vt:lpstr>
      <vt:lpstr>Vrinda</vt:lpstr>
      <vt:lpstr>Wingdings 2</vt:lpstr>
      <vt:lpstr>Marco</vt:lpstr>
      <vt:lpstr>Packager Shell Object</vt:lpstr>
      <vt:lpstr> ElasticSearch El Document API </vt:lpstr>
      <vt:lpstr>ElasticSearch</vt:lpstr>
      <vt:lpstr>PowerPoint Presentation</vt:lpstr>
      <vt:lpstr>ElasticSearch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ElasticSearch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Máster en Business Analytics y Big Data</dc:title>
  <dc:subject/>
  <dc:creator>elena.garcia</dc:creator>
  <cp:keywords/>
  <dc:description/>
  <cp:lastModifiedBy>Luis Polanco</cp:lastModifiedBy>
  <cp:revision>966</cp:revision>
  <cp:lastPrinted>2015-04-27T12:28:45Z</cp:lastPrinted>
  <dcterms:created xsi:type="dcterms:W3CDTF">2014-11-13T11:19:44Z</dcterms:created>
  <dcterms:modified xsi:type="dcterms:W3CDTF">2015-11-12T21:45:54Z</dcterms:modified>
  <cp:category/>
</cp:coreProperties>
</file>