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6" r:id="rId2"/>
    <p:sldId id="445" r:id="rId3"/>
    <p:sldId id="478" r:id="rId4"/>
    <p:sldId id="479" r:id="rId5"/>
    <p:sldId id="480" r:id="rId6"/>
    <p:sldId id="481" r:id="rId7"/>
    <p:sldId id="475" r:id="rId8"/>
    <p:sldId id="476" r:id="rId9"/>
    <p:sldId id="477" r:id="rId10"/>
    <p:sldId id="474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A37DE-7742-4C0C-800D-405AE63B5CCA}">
          <p14:sldIdLst>
            <p14:sldId id="256"/>
            <p14:sldId id="445"/>
            <p14:sldId id="478"/>
            <p14:sldId id="479"/>
            <p14:sldId id="480"/>
            <p14:sldId id="481"/>
            <p14:sldId id="475"/>
            <p14:sldId id="476"/>
            <p14:sldId id="477"/>
            <p14:sldId id="474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70" y="-18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9D29-28AC-4A7C-AEBC-E2993C28AA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D6116-C3A7-4A7A-AA44-464F5B27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7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3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8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9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1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5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0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7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4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6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 anchor="ctr"/>
          <a:lstStyle>
            <a:lvl1pPr marL="0" indent="0" algn="l" defTabSz="914400" rtl="0" eaLnBrk="1" fontAlgn="ctr" latinLnBrk="0" hangingPunct="1">
              <a:buNone/>
              <a:defRPr lang="en-US" sz="2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40000" indent="-342900">
              <a:buClrTx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182880">
              <a:buClrTx/>
              <a:buFont typeface="Vrinda" panose="020B0502040204020203" pitchFamily="34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ctr" latinLnBrk="0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876948"/>
            <a:ext cx="7315200" cy="3255264"/>
          </a:xfrm>
        </p:spPr>
        <p:txBody>
          <a:bodyPr anchor="ctr">
            <a:normAutofit/>
          </a:bodyPr>
          <a:lstStyle/>
          <a:p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4800" dirty="0" smtClean="0"/>
              <a:t>ElasticSearch</a:t>
            </a:r>
            <a:br>
              <a:rPr lang="es-ES" sz="4800" dirty="0" smtClean="0"/>
            </a:br>
            <a:r>
              <a:rPr lang="es-ES" sz="4800" dirty="0" smtClean="0"/>
              <a:t>El </a:t>
            </a:r>
            <a:r>
              <a:rPr lang="es-ES" sz="4800" dirty="0" err="1" smtClean="0"/>
              <a:t>Search</a:t>
            </a:r>
            <a:r>
              <a:rPr lang="es-ES" sz="4800" dirty="0" smtClean="0"/>
              <a:t> </a:t>
            </a:r>
            <a:r>
              <a:rPr lang="es-ES_tradnl" sz="4800" dirty="0" smtClean="0"/>
              <a:t>API</a:t>
            </a:r>
            <a:r>
              <a:rPr lang="es-ES_tradnl" sz="4800" dirty="0"/>
              <a:t/>
            </a:r>
            <a:br>
              <a:rPr lang="es-ES_tradnl" sz="4800" dirty="0"/>
            </a:b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248746"/>
            <a:ext cx="7315200" cy="914400"/>
          </a:xfrm>
        </p:spPr>
        <p:txBody>
          <a:bodyPr/>
          <a:lstStyle/>
          <a:p>
            <a:r>
              <a:rPr lang="es-ES" sz="2400" dirty="0"/>
              <a:t>Motores de </a:t>
            </a:r>
            <a:r>
              <a:rPr lang="es-ES" sz="2400" dirty="0" smtClean="0"/>
              <a:t>Indexación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Edición </a:t>
            </a:r>
            <a:r>
              <a:rPr lang="es-ES" sz="2400" dirty="0" err="1" smtClean="0"/>
              <a:t>Executive</a:t>
            </a:r>
            <a:r>
              <a:rPr lang="es-ES" sz="2400" dirty="0" smtClean="0"/>
              <a:t> </a:t>
            </a:r>
            <a:r>
              <a:rPr lang="es-ES" sz="2400" dirty="0"/>
              <a:t>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800" dirty="0" smtClean="0"/>
              <a:t>Búsquedas avanzadas</a:t>
            </a:r>
            <a:endParaRPr lang="es-ES_tradnl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8583"/>
              </p:ext>
            </p:extLst>
          </p:nvPr>
        </p:nvGraphicFramePr>
        <p:xfrm>
          <a:off x="5348024" y="4140043"/>
          <a:ext cx="425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Packager Shell Object" showAsIcon="1" r:id="rId4" imgW="4255560" imgH="685800" progId="Package">
                  <p:embed/>
                </p:oleObj>
              </mc:Choice>
              <mc:Fallback>
                <p:oleObj name="Packager Shell Object" showAsIcon="1" r:id="rId4" imgW="4255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8024" y="4140043"/>
                        <a:ext cx="42560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53472"/>
              </p:ext>
            </p:extLst>
          </p:nvPr>
        </p:nvGraphicFramePr>
        <p:xfrm>
          <a:off x="5424224" y="5062395"/>
          <a:ext cx="4205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Packager Shell Object" showAsIcon="1" r:id="rId6" imgW="4204800" imgH="685800" progId="Package">
                  <p:embed/>
                </p:oleObj>
              </mc:Choice>
              <mc:Fallback>
                <p:oleObj name="Packager Shell Object" showAsIcon="1" r:id="rId6" imgW="4204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4224" y="5062395"/>
                        <a:ext cx="42052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2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Carga de documentos de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 smtClean="0"/>
              <a:t>Agregamos </a:t>
            </a:r>
            <a:r>
              <a:rPr lang="es-ES_tradnl" dirty="0"/>
              <a:t>un conjunto de documentos nuevos </a:t>
            </a:r>
            <a:r>
              <a:rPr lang="es-ES_tradnl" dirty="0" smtClean="0"/>
              <a:t>haciendo uso de </a:t>
            </a:r>
            <a:r>
              <a:rPr lang="es-ES_tradnl" dirty="0" err="1" smtClean="0"/>
              <a:t>Bulk</a:t>
            </a:r>
            <a:endParaRPr lang="es-ES_tradnl" dirty="0"/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DELETE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bulk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":{"_id":1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DocID":"ABCD-A-1234-JZ3", "tipo":1, "precio":10,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primera", "fecha":"2015-01-15T14:12:12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DocID":"ABCD-A-1234-LZ5", "tipo":1,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privilegiada", "fecha":"2015-01-15T14:12:12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":{"_id":3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DocID":"ABDC-B-5678-LP5", "tipo":1, "precio":30,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pringada", "fecha":"2015-01-15T14:12:12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":{"_id":4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DocID":"ABDC-B-5678-LP5", "tipo":1,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prima", "fecha":"2015-01-16T14:12:12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":{"_id":5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DocID":"DCAB-C-4321-LP5", "tipo":1, "precio":10,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primaria es mejor", "fecha":"2015-01-16T14:12:12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":{"_id":6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DocID":"DCAB-C-4321-LP5", "tipo":1,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priorizada", "fecha":"2015-01-16T14:12:12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":{"_id":7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DocID":"DACB-D-8765-VT7", "tipo":1, "precio":30,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previsora", "fecha":"2015-01-17T14:12:12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":{"_id":8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DocID":"DACB-D-8765-VT7", "tipo":1,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precargada", "fecha":"2015-01-17T14:12:12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":{"_id":9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DocID":"DBAC-E-1111-DO8", "tipo":1, "precio":50,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segunda marca primera", "fecha":"2015-01-17T14:12:12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  <a:endParaRPr lang="es-ES_tradnl" sz="12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74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Carga de documentos de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 smtClean="0"/>
              <a:t>Y lo hacemos también sobre un segundo índice</a:t>
            </a:r>
            <a:endParaRPr lang="es-ES_tradnl" dirty="0"/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/tipo2/_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bulk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":{"_id":1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DocID":"ABCD-A-1234-JZ3", "tipo":2, "precio":10,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primera T2", "fecha":"2010-01-15T14:12:12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DocID":"ABCD-A-1234-LZ5", "tipo":2,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privilegiada T2", "fecha":"2010-01-15T14:12:12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":{"_id":3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DocID":"ABDC-B-5678-LP5", "tipo":2, "precio":30,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pringada T2", "fecha":"2010-01-15T14:12:12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":{"_id":4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DocID":"ABDC-B-5678-LP5", "tipo":2,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 T2", "fecha":"2010-01-16T14:12:12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":{"_id":5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DocID":"DCAB-C-4321-LP5", "tipo":2, "precio":10,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primaria es mejor T2", "fecha":"2010-01-16T14:12:12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":{"_id":6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DocID":"DCAB-C-4321-LP5", "tipo":2,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priorizada T2", "fecha":"2010-01-16T14:12:12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":{"_id":7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DocID":"DACB-D-8765-VT7", "tipo":2, "precio":30,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previsora T2", "fecha":"2010-01-17T14:12:12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":{"_id":8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DocID":"DACB-D-8765-VT7", "tipo":2, "precio":20,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precargada T2", "fecha":"2010-01-17T14:12:12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":{"_id":9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DocID":"DBAC-E-1111-DO8", "tipo":2, "precio":50, "</a:t>
            </a:r>
            <a:r>
              <a:rPr lang="es-ES_tradnl" sz="12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2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segunda marca primera T2", "fecha":"2010-01-17T14:12:12</a:t>
            </a:r>
            <a:r>
              <a:rPr lang="es-ES_tradnl" sz="12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  <a:endParaRPr lang="es-ES_tradnl" sz="105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3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Formato básico del </a:t>
            </a:r>
            <a:r>
              <a:rPr lang="es-ES_tradnl" dirty="0" err="1" smtClean="0"/>
              <a:t>Search</a:t>
            </a:r>
            <a:r>
              <a:rPr lang="es-ES_tradnl" dirty="0" smtClean="0"/>
              <a:t> API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básico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8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8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   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match_all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":{}    </a:t>
            </a:r>
            <a:endParaRPr lang="es-ES_tradnl" sz="18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_tradnl" sz="18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con match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8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8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	"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match":{ </a:t>
            </a:r>
            <a:endParaRPr lang="es-ES_tradnl" sz="18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"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precio":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20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}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84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/>
              <a:t>Búsquedas avanzadas – Filtro por </a:t>
            </a:r>
            <a:r>
              <a:rPr lang="es-ES_tradnl" dirty="0" err="1"/>
              <a:t>Term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SELECT * FROM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Indice.tipo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WHERE Precio =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20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match_all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{}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},  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 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	"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precio": 20  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}  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}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}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	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97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Filtro por </a:t>
            </a:r>
            <a:r>
              <a:rPr lang="es-ES_tradnl" dirty="0" err="1" smtClean="0"/>
              <a:t>Term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Misma </a:t>
            </a:r>
            <a:r>
              <a:rPr lang="es-ES_tradnl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con menos texto…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SELECT * FROM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Indice.tipo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WHERE Precio =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20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 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   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	"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precio": 20        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	}  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}  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	}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	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	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57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Filtro por </a:t>
            </a:r>
            <a:r>
              <a:rPr lang="es-ES_tradnl" dirty="0" err="1" smtClean="0"/>
              <a:t>Term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SELECT * FROM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indice.tipo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WHERE precio = 20 OR precio = 30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"precio" : [20, 50]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42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Bool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('precio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 20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AND 'fecha'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 NOT '2015-01-16T14:12:12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 )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8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    { "match": { "precio": 20 }},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must_not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"match": { "fecha": "2015-01-16T14:12:12" }},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should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  {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match_all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12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12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Bool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((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'precio'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20)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AND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('fecha'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not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'2015-01-16T14:12:12' )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OR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('marca'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'precargada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'))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    { "match": { "precio": 20 }},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must_not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 "match": { "fecha": "2015-01-16T14:12:12" }},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should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  { "match": { "</a:t>
            </a:r>
            <a:r>
              <a:rPr lang="es-ES_tradnl" sz="18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marca":"precargada</a:t>
            </a: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11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32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Bool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((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'precio'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10 OR '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"ABCD-A-1234-JZ3")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 AND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('precio'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not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30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))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should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[ {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"precio": 10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}}, {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"ABCD-A-1234-JZ3"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}}],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must_not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"precio": 30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}}}}}}}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61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800" dirty="0" smtClean="0"/>
              <a:t>Búsquedas basadas en </a:t>
            </a:r>
            <a:r>
              <a:rPr lang="es-ES_tradnl" sz="4800" dirty="0" err="1" smtClean="0"/>
              <a:t>query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string</a:t>
            </a:r>
            <a:endParaRPr lang="es-ES_tradnl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46143"/>
              </p:ext>
            </p:extLst>
          </p:nvPr>
        </p:nvGraphicFramePr>
        <p:xfrm>
          <a:off x="5729024" y="5298948"/>
          <a:ext cx="3595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Packager Shell Object" showAsIcon="1" r:id="rId4" imgW="3594960" imgH="685800" progId="Package">
                  <p:embed/>
                </p:oleObj>
              </mc:Choice>
              <mc:Fallback>
                <p:oleObj name="Packager Shell Object" showAsIcon="1" r:id="rId4" imgW="3594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9024" y="5298948"/>
                        <a:ext cx="35956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464590"/>
              </p:ext>
            </p:extLst>
          </p:nvPr>
        </p:nvGraphicFramePr>
        <p:xfrm>
          <a:off x="5862374" y="4454085"/>
          <a:ext cx="3328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Packager Shell Object" showAsIcon="1" r:id="rId6" imgW="3328200" imgH="685800" progId="Package">
                  <p:embed/>
                </p:oleObj>
              </mc:Choice>
              <mc:Fallback>
                <p:oleObj name="Packager Shell Object" showAsIcon="1" r:id="rId6" imgW="3328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2374" y="4454085"/>
                        <a:ext cx="33289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Bool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('</a:t>
            </a:r>
            <a:r>
              <a:rPr lang="es-ES_tradnl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 IS "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ABCD-A-1234-JZ3")</a:t>
            </a:r>
            <a:endParaRPr lang="es-ES_tradnl" sz="20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OR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      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('marca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 IS "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priorizada"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AND 'precio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'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IS </a:t>
            </a: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20))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should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[ {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"ABCD-A-1234-JZ3"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}}, {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[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"marca": "priorizada"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term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"precio": 20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}}]}}]}}}}}</a:t>
            </a:r>
            <a:endParaRPr lang="es-ES_tradnl" sz="12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Rangos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10 &lt; 'precio' &lt;= 30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range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"precio":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gt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10,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lte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30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12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57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Rangos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Where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'precio' =&gt; 50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range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"precio":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sz="20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gte</a:t>
            </a: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50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2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64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Boosting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Documentos que tengan siempre marca en el campo marca,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 nunca contengan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priorizada 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o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pringada y que, en caso de contener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primera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 privilegiada, esos resultados 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aparezcan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entre los top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bool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"match": { 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"marca":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":"marca"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}}},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should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[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{ "match":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"marca":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"primera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boost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3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}}},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{ "match":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"marca":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"privilegiada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boost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2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}}}],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must_not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"match"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"marca":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":"priorizada pringada",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   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operator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or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}}}}}}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4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Carga de documentos de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 smtClean="0"/>
              <a:t>Nuevos datos de ejemplo – documentos con diferentes números y tipos de campo</a:t>
            </a:r>
            <a:endParaRPr lang="es-ES_tradnl" dirty="0"/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bulk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":{"_id":1}}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{"DocID":"ABCD-A-1234-JZ3", "precio":10,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primera", "temporal":10}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":{"_id":2}}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{"DocID":"ABCD-A-1234-LZ5", "precio":20,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privilegiada",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metadatos":"campo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de prueba"}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":{"_id":3}}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{"DocID":"ABDC-B-5678-LP5", "precio":30,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pringada"}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":{"_id":4}}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{"DocID":"ABDC-B-5678-LP5", "precio":20,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":{"_id":5}}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{"DocID":"DCAB-C-4321-LP5", "precio":10,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primaria es mejor"}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":{"_id":6}}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{"DocID":"DCAB-C-4321-LP5", "precio":20,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priorizada"}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":{"_id":7}}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{"DocID":"DACB-D-8765-VT7", "precio":30,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previsora"}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":{"_id":8}}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{"DocID":"DACB-D-8765-VT7", "precio":20,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marca precargada"}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":{"_id":9}}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{"DocID":"DBAC-E-1111-DO8", "precio":50,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segunda marca primera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</a:t>
            </a:r>
            <a:endParaRPr lang="es-ES_tradnl" sz="10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29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Campos que existen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Buscar documentos que contentan el campo "temporal"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exists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field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"temporal"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79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Campos que no existen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Buscar aquellos documentos que no contengan campo "metadatos"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filtered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filter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missing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field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"metadatos"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17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Prefix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LIKE 'DA%'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–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da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va en minúscula porque el analizador estándar hace un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lowercase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tokenizer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prefix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"da"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57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Wildcards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WHERE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LIKE 'd[a-z].+'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–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da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va en minúscula porque el analizador estándar hace un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lowercase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tokenizer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regexp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DocID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"d[a-z].+"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6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</a:t>
            </a:r>
            <a:r>
              <a:rPr lang="es-ES_tradnl" dirty="0" err="1" smtClean="0"/>
              <a:t>Order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ORDER BY precio ASC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match_all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{}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sort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[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{"precio" : {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order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asc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",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mode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: "min" 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]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3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Carga de documentos de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/>
              <a:t>Para tener un poco más de información en el índice, agregamos un conjunto de documentos nuevos sobre los que trabajar</a:t>
            </a:r>
            <a:r>
              <a:rPr lang="es-ES_tradnl" dirty="0" smtClean="0"/>
              <a:t>:</a:t>
            </a:r>
            <a:endParaRPr lang="es-ES_tradnl" dirty="0"/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DELETE tutorial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tutorial/helloworld/1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"doc" : { "message": "Hello world!" }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tutorial/helloworld/2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"doc" : { "message": "Good bye, World!" }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tutorial/helloworld/3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"doc" : { "message": "Good afternoon, World!" }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tutorial/helloworld/4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"doc" : { "message": "Well done, World!" }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61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Frases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bulk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index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":{"_id":11}}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{"DocID":"ABCD-A-1234-LZ5", "precio":20,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marca":"mi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test marca privilegiada",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metadatos":"campo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de prueba"}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match_phrase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"marca": "mi marca"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7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– Frases con </a:t>
            </a:r>
            <a:r>
              <a:rPr lang="es-ES_tradnl" dirty="0" err="1" smtClean="0"/>
              <a:t>Slop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indice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/tipo/_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match_phrase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{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"marca": { 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query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"mi marca",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    "slop":1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  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}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2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sobre un índice concreto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GET tutorial/helloworld/_search?q=doc.message:'Hello'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--&gt; Ok - el único documento que contiene el texto Hello es el documento /1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"took": 102,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"timed_out": false,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"_shards": 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"total": 5,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"successful": 5,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"failed": 0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},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"hits": 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"total": 1,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"max_score": 0.19178301,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"hits": [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"_index": "tutorial",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"_type": "helloworld",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"_id": "1",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"_score": 0.19178301,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"_source": 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   "doc": {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      "message": "Hello world!"</a:t>
            </a:r>
          </a:p>
          <a:p>
            <a:pPr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  <a:cs typeface="Courier New"/>
              </a:rPr>
              <a:t>               </a:t>
            </a:r>
            <a:r>
              <a:rPr lang="es-ES_tradnl" sz="1600" dirty="0" smtClean="0">
                <a:latin typeface="Source Code Pro" panose="020B0509030403020204" pitchFamily="49" charset="0"/>
                <a:cs typeface="Courier New"/>
              </a:rPr>
              <a:t>}}}]}</a:t>
            </a:r>
            <a:endParaRPr lang="es-ES_tradnl" sz="16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26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>
            <a:normAutofit/>
          </a:bodyPr>
          <a:lstStyle/>
          <a:p>
            <a:r>
              <a:rPr lang="es-ES_tradnl" dirty="0" smtClean="0"/>
              <a:t>Búsquedas sobre múltiples índices/tipo compartido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/>
              <a:t>Si agregamos un nuevo documento en otro índice bajo un mismo tipo</a:t>
            </a:r>
          </a:p>
          <a:p>
            <a:pPr marL="363538">
              <a:spcBef>
                <a:spcPts val="0"/>
              </a:spcBef>
            </a:pPr>
            <a:r>
              <a:rPr lang="es-ES_tradnl" sz="1600" dirty="0" smtClean="0">
                <a:latin typeface="Source Code Pro" panose="020B0509030403020204" pitchFamily="49" charset="0"/>
              </a:rPr>
              <a:t>POST </a:t>
            </a:r>
            <a:r>
              <a:rPr lang="es-ES_tradnl" sz="1600" dirty="0">
                <a:latin typeface="Source Code Pro" panose="020B0509030403020204" pitchFamily="49" charset="0"/>
              </a:rPr>
              <a:t>newtutorial/helloworld/2 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{"</a:t>
            </a:r>
            <a:r>
              <a:rPr lang="es-ES_tradnl" sz="1600" dirty="0" err="1">
                <a:latin typeface="Source Code Pro" panose="020B0509030403020204" pitchFamily="49" charset="0"/>
              </a:rPr>
              <a:t>doc</a:t>
            </a:r>
            <a:r>
              <a:rPr lang="es-ES_tradnl" sz="1600" dirty="0">
                <a:latin typeface="Source Code Pro" panose="020B0509030403020204" pitchFamily="49" charset="0"/>
              </a:rPr>
              <a:t>":{"</a:t>
            </a:r>
            <a:r>
              <a:rPr lang="es-ES_tradnl" sz="1600" dirty="0" err="1">
                <a:latin typeface="Source Code Pro" panose="020B0509030403020204" pitchFamily="49" charset="0"/>
              </a:rPr>
              <a:t>message</a:t>
            </a:r>
            <a:r>
              <a:rPr lang="es-ES_tradnl" sz="1600" dirty="0">
                <a:latin typeface="Source Code Pro" panose="020B0509030403020204" pitchFamily="49" charset="0"/>
              </a:rPr>
              <a:t>":"Hello </a:t>
            </a:r>
            <a:r>
              <a:rPr lang="es-ES_tradnl" sz="1600" dirty="0" err="1">
                <a:latin typeface="Source Code Pro" panose="020B0509030403020204" pitchFamily="49" charset="0"/>
              </a:rPr>
              <a:t>World</a:t>
            </a:r>
            <a:r>
              <a:rPr lang="es-ES_tradnl" sz="1600" dirty="0">
                <a:latin typeface="Source Code Pro" panose="020B0509030403020204" pitchFamily="49" charset="0"/>
              </a:rPr>
              <a:t>!"}}</a:t>
            </a:r>
          </a:p>
          <a:p>
            <a:pPr>
              <a:spcBef>
                <a:spcPts val="0"/>
              </a:spcBef>
            </a:pPr>
            <a:endParaRPr lang="es-ES_tradnl" sz="1600" dirty="0" smtClean="0">
              <a:latin typeface="Source Code Pro" panose="020B05090304030202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/>
              <a:t>Y luego consultamos sobre _all y el nombre del tipo, ES buscará en todos los índices almacenados que tengan un tipo llamado helloworld retornando todo documento que contenga el texto Hello en el contenido del campo </a:t>
            </a:r>
            <a:r>
              <a:rPr lang="es-ES_tradnl" dirty="0" err="1"/>
              <a:t>doc.message</a:t>
            </a:r>
            <a:r>
              <a:rPr lang="es-ES_tradnl" dirty="0"/>
              <a:t>: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GET _all/helloworld/_search?q=doc.message:'Hello'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--&gt; Response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{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"took": 15,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"timed_out": false,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"_shards": {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"total": 47,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"successful": 46,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"failed": 0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},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"hits": </a:t>
            </a:r>
            <a:r>
              <a:rPr lang="es-ES_tradnl" sz="1600" dirty="0" smtClean="0">
                <a:latin typeface="Source Code Pro" panose="020B0509030403020204" pitchFamily="49" charset="0"/>
              </a:rPr>
              <a:t>{[…]},[…]]</a:t>
            </a:r>
          </a:p>
          <a:p>
            <a:pPr marL="363538">
              <a:spcBef>
                <a:spcPts val="0"/>
              </a:spcBef>
            </a:pPr>
            <a:r>
              <a:rPr lang="es-ES_tradnl" sz="1600" dirty="0" smtClean="0">
                <a:latin typeface="Source Code Pro" panose="020B0509030403020204" pitchFamily="49" charset="0"/>
              </a:rPr>
              <a:t>   }</a:t>
            </a:r>
          </a:p>
          <a:p>
            <a:pPr marL="363538">
              <a:spcBef>
                <a:spcPts val="0"/>
              </a:spcBef>
            </a:pPr>
            <a:r>
              <a:rPr lang="es-ES_tradnl" sz="1600" dirty="0" smtClean="0">
                <a:latin typeface="Source Code Pro" panose="020B0509030403020204" pitchFamily="49" charset="0"/>
              </a:rPr>
              <a:t>}</a:t>
            </a:r>
            <a:endParaRPr lang="es-ES_tradnl" sz="1600" dirty="0">
              <a:latin typeface="Source Code Pro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s-ES_tradnl" sz="1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>
            <a:normAutofit/>
          </a:bodyPr>
          <a:lstStyle/>
          <a:p>
            <a:r>
              <a:rPr lang="es-ES_tradnl" dirty="0" smtClean="0"/>
              <a:t>Búsquedas sobre múltiples índices/tipo compartido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dirty="0"/>
              <a:t>En caso de tener documentos anidados en el Json, podemos bajar a ellos haciendo uso de la notación '.' y la jerarquía del documento que tengamos establecida</a:t>
            </a:r>
            <a:r>
              <a:rPr lang="es-ES_tradnl" dirty="0" smtClean="0"/>
              <a:t>:</a:t>
            </a:r>
            <a:r>
              <a:rPr lang="es-ES_tradnl" sz="1600" dirty="0">
                <a:latin typeface="Source Code Pro" panose="020B0509030403020204" pitchFamily="49" charset="0"/>
              </a:rPr>
              <a:t> 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PUT newtutorial/helloworld/3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{ "message": "Hello World!", "document":{"message":"back in the oldies!"}}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 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GET _all/helloworld/_search?q=document.message:'back'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--&gt; Response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{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"took": 7,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"timed_out": false,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"_shards": {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"total": 16,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"successful": 16,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"failed": 0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},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"hits": {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"total": 1,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"max_score": 0.15342641,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      "hits": </a:t>
            </a:r>
            <a:r>
              <a:rPr lang="es-ES_tradnl" sz="1600" dirty="0" smtClean="0">
                <a:latin typeface="Source Code Pro" panose="020B0509030403020204" pitchFamily="49" charset="0"/>
              </a:rPr>
              <a:t>[…] </a:t>
            </a:r>
          </a:p>
          <a:p>
            <a:pPr marL="363538">
              <a:spcBef>
                <a:spcPts val="0"/>
              </a:spcBef>
            </a:pPr>
            <a:r>
              <a:rPr lang="es-ES_tradnl" sz="1600" dirty="0" smtClean="0">
                <a:latin typeface="Source Code Pro" panose="020B0509030403020204" pitchFamily="49" charset="0"/>
              </a:rPr>
              <a:t>   }</a:t>
            </a:r>
          </a:p>
          <a:p>
            <a:pPr marL="363538">
              <a:spcBef>
                <a:spcPts val="0"/>
              </a:spcBef>
            </a:pPr>
            <a:r>
              <a:rPr lang="es-ES_tradnl" sz="1600" dirty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Carga de nuevos documentos de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3200" dirty="0" smtClean="0"/>
              <a:t>Vamos a preparar el set de datos para el ejemplo</a:t>
            </a:r>
            <a:endParaRPr lang="es-ES_tradnl" sz="3200" dirty="0"/>
          </a:p>
          <a:p>
            <a:pPr marL="1257300" lvl="3" indent="0">
              <a:lnSpc>
                <a:spcPct val="60000"/>
              </a:lnSpc>
              <a:spcBef>
                <a:spcPts val="0"/>
              </a:spcBef>
              <a:buNone/>
            </a:pPr>
            <a:endParaRPr lang="es-ES_tradn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Borramos el índice para tenerlo limpio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DELETE tutorial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Agregamos un conjunto de documentos al índice para poder consultar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/1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/2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Good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bye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,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/3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Good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afternoon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,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/4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Well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done,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 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/5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universe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":"back in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the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oldies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!"}}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PUT tutorial/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/6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{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and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universe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!", 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":{"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":"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oldies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will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be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there</a:t>
            </a:r>
            <a:r>
              <a:rPr lang="es-ES_tradnl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forever</a:t>
            </a:r>
            <a:r>
              <a:rPr lang="es-ES_tradnl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"}}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94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 smtClean="0"/>
              <a:t>Búsquedas avanzadas por </a:t>
            </a:r>
            <a:r>
              <a:rPr lang="es-ES_tradnl" dirty="0" err="1" smtClean="0"/>
              <a:t>query</a:t>
            </a:r>
            <a:r>
              <a:rPr lang="es-ES_tradnl" dirty="0" smtClean="0"/>
              <a:t>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Documentos que contengan back o done en el cuerpo del mensaje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document.message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:(back OR done)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Documentos que contengan back o done y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con un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en el contenido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document.message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:(back OR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oldies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) AND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message:World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documentos que no tengan valor en el campo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comments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missing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_: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documentos que tengan valor en el campo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comments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exists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_: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01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25714"/>
          </a:xfrm>
        </p:spPr>
        <p:txBody>
          <a:bodyPr/>
          <a:lstStyle/>
          <a:p>
            <a:r>
              <a:rPr lang="es-ES_tradnl" dirty="0"/>
              <a:t>Búsquedas avanzadas por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Documentos que contengan algo parecido a "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uninverse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" en el campo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message:uninverse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~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Boosting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de términos - potencia en el resultado aquellos documentos que tengan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bye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, </a:t>
            </a: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sobre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documentos que tengan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good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y 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bye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a la vez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message:Good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OR bye^2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 smtClean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Podemos hacer </a:t>
            </a:r>
            <a:r>
              <a:rPr lang="es-ES_tradnl" sz="1600" dirty="0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más 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significativa la distancia de score si potenciamos más el 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bye</a:t>
            </a: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message:Good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OR bye^200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endParaRPr lang="es-ES_tradnl" sz="1600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# Términos que aparecen y términos que no deben aparecer</a:t>
            </a:r>
          </a:p>
          <a:p>
            <a:pPr marL="457200" lvl="3" indent="0" defTabSz="363538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GET tutorial/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helloworld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/_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search?q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=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message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:+</a:t>
            </a:r>
            <a:r>
              <a:rPr lang="es-ES_tradnl" sz="1600" dirty="0" err="1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Good</a:t>
            </a:r>
            <a:r>
              <a:rPr lang="es-ES_tradnl" sz="1600" dirty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 -</a:t>
            </a:r>
            <a:r>
              <a:rPr lang="es-ES_tradnl" sz="1600" dirty="0" err="1" smtClean="0">
                <a:solidFill>
                  <a:srgbClr val="000000"/>
                </a:solidFill>
                <a:latin typeface="Source Code Pro" panose="020B0509030403020204" pitchFamily="49" charset="0"/>
                <a:cs typeface="Courier New"/>
              </a:rPr>
              <a:t>afternoon</a:t>
            </a:r>
            <a:endParaRPr lang="es-ES_tradnl" dirty="0">
              <a:solidFill>
                <a:srgbClr val="000000"/>
              </a:solidFill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8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10670</TotalTime>
  <Words>2882</Words>
  <Application>Microsoft Office PowerPoint</Application>
  <PresentationFormat>Widescreen</PresentationFormat>
  <Paragraphs>505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Corbel</vt:lpstr>
      <vt:lpstr>Courier New</vt:lpstr>
      <vt:lpstr>Source Code Pro</vt:lpstr>
      <vt:lpstr>Vrinda</vt:lpstr>
      <vt:lpstr>Wingdings 2</vt:lpstr>
      <vt:lpstr>Marco</vt:lpstr>
      <vt:lpstr>Packager Shell Object</vt:lpstr>
      <vt:lpstr> ElasticSearch El Search API 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</dc:title>
  <dc:subject/>
  <dc:creator>elena.garcia</dc:creator>
  <cp:keywords/>
  <dc:description/>
  <cp:lastModifiedBy>Luis Polanco</cp:lastModifiedBy>
  <cp:revision>993</cp:revision>
  <cp:lastPrinted>2015-04-27T12:28:45Z</cp:lastPrinted>
  <dcterms:created xsi:type="dcterms:W3CDTF">2014-11-13T11:19:44Z</dcterms:created>
  <dcterms:modified xsi:type="dcterms:W3CDTF">2015-11-12T21:50:04Z</dcterms:modified>
  <cp:category/>
</cp:coreProperties>
</file>