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32" r:id="rId2"/>
  </p:sldMasterIdLst>
  <p:notesMasterIdLst>
    <p:notesMasterId r:id="rId14"/>
  </p:notesMasterIdLst>
  <p:handoutMasterIdLst>
    <p:handoutMasterId r:id="rId15"/>
  </p:handoutMasterIdLst>
  <p:sldIdLst>
    <p:sldId id="256" r:id="rId3"/>
    <p:sldId id="257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200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orient="horz" pos="2880">
          <p15:clr>
            <a:srgbClr val="A4A3A4"/>
          </p15:clr>
        </p15:guide>
        <p15:guide id="5" orient="horz" pos="3216">
          <p15:clr>
            <a:srgbClr val="A4A3A4"/>
          </p15:clr>
        </p15:guide>
        <p15:guide id="6" orient="horz" pos="816">
          <p15:clr>
            <a:srgbClr val="A4A3A4"/>
          </p15:clr>
        </p15:guide>
        <p15:guide id="7" orient="horz" pos="175">
          <p15:clr>
            <a:srgbClr val="A4A3A4"/>
          </p15:clr>
        </p15:guide>
        <p15:guide id="8" pos="3839">
          <p15:clr>
            <a:srgbClr val="A4A3A4"/>
          </p15:clr>
        </p15:guide>
        <p15:guide id="9" pos="959">
          <p15:clr>
            <a:srgbClr val="A4A3A4"/>
          </p15:clr>
        </p15:guide>
        <p15:guide id="10" pos="6719">
          <p15:clr>
            <a:srgbClr val="A4A3A4"/>
          </p15:clr>
        </p15:guide>
        <p15:guide id="11" pos="6143">
          <p15:clr>
            <a:srgbClr val="A4A3A4"/>
          </p15:clr>
        </p15:guide>
        <p15:guide id="12" pos="283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6163" autoAdjust="0"/>
  </p:normalViewPr>
  <p:slideViewPr>
    <p:cSldViewPr>
      <p:cViewPr varScale="1">
        <p:scale>
          <a:sx n="119" d="100"/>
          <a:sy n="119" d="100"/>
        </p:scale>
        <p:origin x="102" y="360"/>
      </p:cViewPr>
      <p:guideLst>
        <p:guide orient="horz" pos="2160"/>
        <p:guide orient="horz" pos="1200"/>
        <p:guide orient="horz" pos="3888"/>
        <p:guide orient="horz" pos="2880"/>
        <p:guide orient="horz" pos="3216"/>
        <p:guide orient="horz" pos="816"/>
        <p:guide orient="horz" pos="175"/>
        <p:guide pos="3839"/>
        <p:guide pos="959"/>
        <p:guide pos="6719"/>
        <p:guide pos="6143"/>
        <p:guide pos="283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2538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3/11/2016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3/11/2016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88828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1"/>
            <a:ext cx="23044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5936" y="1122363"/>
            <a:ext cx="8789286" cy="2387600"/>
          </a:xfrm>
        </p:spPr>
        <p:txBody>
          <a:bodyPr anchor="b">
            <a:normAutofit/>
          </a:bodyPr>
          <a:lstStyle>
            <a:lvl1pPr algn="l">
              <a:defRPr sz="47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5936" y="3602038"/>
            <a:ext cx="8789286" cy="1655762"/>
          </a:xfrm>
        </p:spPr>
        <p:txBody>
          <a:bodyPr>
            <a:normAutofit/>
          </a:bodyPr>
          <a:lstStyle>
            <a:lvl1pPr marL="0" indent="0" algn="l">
              <a:buNone/>
              <a:defRPr sz="1999" cap="all" baseline="0">
                <a:solidFill>
                  <a:schemeClr val="tx2"/>
                </a:solidFill>
              </a:defRPr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5668" y="5410202"/>
            <a:ext cx="2742486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3/11/2016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5936" y="5410202"/>
            <a:ext cx="512355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4334" y="5410200"/>
            <a:ext cx="77088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832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113" y="4304665"/>
            <a:ext cx="9909774" cy="819355"/>
          </a:xfrm>
        </p:spPr>
        <p:txBody>
          <a:bodyPr anchor="b">
            <a:normAutofit/>
          </a:bodyPr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114" y="606426"/>
            <a:ext cx="9909773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199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067" y="5124020"/>
            <a:ext cx="9908278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pPr/>
              <a:t>3/11/2016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492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159" y="609600"/>
            <a:ext cx="9903375" cy="3429000"/>
          </a:xfrm>
        </p:spPr>
        <p:txBody>
          <a:bodyPr anchor="ctr">
            <a:normAutofit/>
          </a:bodyPr>
          <a:lstStyle>
            <a:lvl1pPr>
              <a:defRPr sz="35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113" y="4419600"/>
            <a:ext cx="9901880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799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pPr/>
              <a:t>3/11/2016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2549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5836" y="609600"/>
            <a:ext cx="9300329" cy="2748429"/>
          </a:xfrm>
        </p:spPr>
        <p:txBody>
          <a:bodyPr anchor="ctr">
            <a:normAutofit/>
          </a:bodyPr>
          <a:lstStyle>
            <a:lvl1pPr>
              <a:defRPr sz="35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196" y="3365557"/>
            <a:ext cx="8750020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114" y="4309919"/>
            <a:ext cx="990342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799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pPr/>
              <a:t>3/11/2016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277" y="732394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998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4626" y="2764972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998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749178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113" y="2134042"/>
            <a:ext cx="9903421" cy="2511835"/>
          </a:xfrm>
        </p:spPr>
        <p:txBody>
          <a:bodyPr anchor="b">
            <a:normAutofit/>
          </a:bodyPr>
          <a:lstStyle>
            <a:lvl1pPr>
              <a:defRPr sz="35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067" y="4657655"/>
            <a:ext cx="9901926" cy="1140644"/>
          </a:xfrm>
        </p:spPr>
        <p:txBody>
          <a:bodyPr anchor="t">
            <a:normAutofit/>
          </a:bodyPr>
          <a:lstStyle>
            <a:lvl1pPr marL="0" indent="0">
              <a:buNone/>
              <a:defRPr sz="1799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pPr/>
              <a:t>3/11/2016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0275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116" y="609600"/>
            <a:ext cx="990341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113" y="2674463"/>
            <a:ext cx="319606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399" b="0" cap="all" baseline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625" y="3360263"/>
            <a:ext cx="3207899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3591" y="2677635"/>
            <a:ext cx="318355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399" b="0" cap="all" baseline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3040" y="3363435"/>
            <a:ext cx="319499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0397" y="2674463"/>
            <a:ext cx="319413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399" b="0" cap="all" baseline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0397" y="3360263"/>
            <a:ext cx="3194136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pPr/>
              <a:t>3/11/2016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9134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114" y="609600"/>
            <a:ext cx="990341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116" y="4404596"/>
            <a:ext cx="3194408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999" b="0" cap="all" baseline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116" y="2666998"/>
            <a:ext cx="3194408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999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116" y="4980859"/>
            <a:ext cx="3194408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7884" y="4404596"/>
            <a:ext cx="3199567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999" b="0" cap="all" baseline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7884" y="2666998"/>
            <a:ext cx="3198107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999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6424" y="4980857"/>
            <a:ext cx="3199567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0523" y="4404595"/>
            <a:ext cx="318991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999" b="0" cap="all" baseline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0398" y="2666998"/>
            <a:ext cx="3194137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999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0397" y="4980855"/>
            <a:ext cx="3194136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pPr/>
              <a:t>3/11/2016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5313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3/11/2016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18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0046" y="609600"/>
            <a:ext cx="2004489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113" y="609600"/>
            <a:ext cx="7746572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3/11/2016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184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3/11/2016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124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114" y="1419227"/>
            <a:ext cx="9903420" cy="2852737"/>
          </a:xfrm>
        </p:spPr>
        <p:txBody>
          <a:bodyPr anchor="b">
            <a:normAutofit/>
          </a:bodyPr>
          <a:lstStyle>
            <a:lvl1pPr>
              <a:defRPr sz="35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114" y="4424362"/>
            <a:ext cx="9903420" cy="1374776"/>
          </a:xfrm>
        </p:spPr>
        <p:txBody>
          <a:bodyPr>
            <a:normAutofit/>
          </a:bodyPr>
          <a:lstStyle>
            <a:lvl1pPr marL="0" indent="0">
              <a:buNone/>
              <a:defRPr sz="1799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3/11/2016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068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113" y="2249486"/>
            <a:ext cx="487711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593" y="2249486"/>
            <a:ext cx="487394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3/11/2016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273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114" y="619127"/>
            <a:ext cx="990342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9663" y="2249486"/>
            <a:ext cx="464857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399" b="0" cap="all" baseline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113" y="3073398"/>
            <a:ext cx="487712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9141" y="2249485"/>
            <a:ext cx="464539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399" b="0" cap="all" baseline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593" y="3073398"/>
            <a:ext cx="487394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3/11/2016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395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3/11/2016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554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3/11/2016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296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407" y="609601"/>
            <a:ext cx="3855033" cy="1639884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4858" y="592666"/>
            <a:ext cx="5889675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407" y="2249486"/>
            <a:ext cx="3855033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3/11/2016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536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116" y="609600"/>
            <a:ext cx="5932963" cy="1639886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78799" y="609602"/>
            <a:ext cx="3665735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113" y="2249486"/>
            <a:ext cx="5932966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3/11/2016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837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88828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4" y="1"/>
            <a:ext cx="12050749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116" y="618518"/>
            <a:ext cx="990341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115" y="2249487"/>
            <a:ext cx="990341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4979" y="5883277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3/11/2016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114" y="5883276"/>
            <a:ext cx="62376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3645" y="5883275"/>
            <a:ext cx="7708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2708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3599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duotone>
              <a:schemeClr val="bg2">
                <a:shade val="12000"/>
                <a:satMod val="240000"/>
              </a:schemeClr>
              <a:schemeClr val="bg2">
                <a:tint val="65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801126" y="5977880"/>
            <a:ext cx="864096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90000"/>
              </a:lnSpc>
            </a:pPr>
            <a:r>
              <a:rPr lang="en-US" sz="2400">
                <a:solidFill>
                  <a:schemeClr val="tx2"/>
                </a:solidFill>
              </a:rPr>
              <a:t>CIFF</a:t>
            </a: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875936" y="404664"/>
            <a:ext cx="8789286" cy="1564893"/>
          </a:xfrm>
        </p:spPr>
        <p:txBody>
          <a:bodyPr>
            <a:normAutofit/>
          </a:bodyPr>
          <a:lstStyle/>
          <a:p>
            <a:pPr algn="ctr"/>
            <a:r>
              <a:rPr lang="es-ES" sz="4000">
                <a:solidFill>
                  <a:schemeClr val="tx2"/>
                </a:solidFill>
              </a:rPr>
              <a:t>Impacto del Big Data en el Aprendizaje Automático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002327" y="5815905"/>
            <a:ext cx="4536504" cy="748680"/>
          </a:xfrm>
        </p:spPr>
        <p:txBody>
          <a:bodyPr/>
          <a:lstStyle/>
          <a:p>
            <a:pPr algn="ctr"/>
            <a:r>
              <a:rPr lang="en-US"/>
              <a:t>Alfonso Campos de Padua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2071" y="2227437"/>
            <a:ext cx="2437016" cy="3330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311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Resultados</a:t>
            </a:r>
            <a:r>
              <a:rPr lang="en-US" dirty="0"/>
              <a:t> III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Código algorítmico</a:t>
            </a:r>
          </a:p>
          <a:p>
            <a:pPr lvl="1"/>
            <a:r>
              <a:rPr lang="es-ES" dirty="0"/>
              <a:t>PCA</a:t>
            </a:r>
          </a:p>
          <a:p>
            <a:pPr lvl="2"/>
            <a:r>
              <a:rPr lang="es-ES" dirty="0"/>
              <a:t>No está implementado en </a:t>
            </a:r>
            <a:r>
              <a:rPr lang="es-ES" dirty="0" err="1"/>
              <a:t>PySpark</a:t>
            </a:r>
            <a:endParaRPr lang="es-ES" dirty="0"/>
          </a:p>
          <a:p>
            <a:pPr lvl="2"/>
            <a:r>
              <a:rPr lang="es-ES" dirty="0"/>
              <a:t>Los valores de precisión obtenidos son similares</a:t>
            </a:r>
          </a:p>
          <a:p>
            <a:pPr lvl="2"/>
            <a:r>
              <a:rPr lang="es-ES" dirty="0"/>
              <a:t>La construcción del modelo es mucho mas rápida en Python</a:t>
            </a:r>
          </a:p>
          <a:p>
            <a:pPr lvl="2"/>
            <a:r>
              <a:rPr lang="es-ES" dirty="0"/>
              <a:t>La conversión es más rápida en </a:t>
            </a:r>
            <a:r>
              <a:rPr lang="es-ES" dirty="0" err="1"/>
              <a:t>Spark</a:t>
            </a:r>
            <a:endParaRPr lang="es-ES" dirty="0"/>
          </a:p>
          <a:p>
            <a:pPr lvl="2"/>
            <a:r>
              <a:rPr lang="es-ES" dirty="0"/>
              <a:t>La evaluación es más rápida en Python</a:t>
            </a:r>
          </a:p>
          <a:p>
            <a:endParaRPr lang="es-E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8405636" y="2249486"/>
            <a:ext cx="2638898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12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99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800" dirty="0"/>
              <a:t>PCA</a:t>
            </a:r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567605186"/>
              </p:ext>
            </p:extLst>
          </p:nvPr>
        </p:nvGraphicFramePr>
        <p:xfrm>
          <a:off x="6705239" y="3278663"/>
          <a:ext cx="4873632" cy="111252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812272">
                  <a:extLst>
                    <a:ext uri="{9D8B030D-6E8A-4147-A177-3AD203B41FA5}">
                      <a16:colId xmlns:a16="http://schemas.microsoft.com/office/drawing/2014/main" val="3254646667"/>
                    </a:ext>
                  </a:extLst>
                </a:gridCol>
                <a:gridCol w="812272">
                  <a:extLst>
                    <a:ext uri="{9D8B030D-6E8A-4147-A177-3AD203B41FA5}">
                      <a16:colId xmlns:a16="http://schemas.microsoft.com/office/drawing/2014/main" val="2240841523"/>
                    </a:ext>
                  </a:extLst>
                </a:gridCol>
                <a:gridCol w="812272">
                  <a:extLst>
                    <a:ext uri="{9D8B030D-6E8A-4147-A177-3AD203B41FA5}">
                      <a16:colId xmlns:a16="http://schemas.microsoft.com/office/drawing/2014/main" val="736288904"/>
                    </a:ext>
                  </a:extLst>
                </a:gridCol>
                <a:gridCol w="812272">
                  <a:extLst>
                    <a:ext uri="{9D8B030D-6E8A-4147-A177-3AD203B41FA5}">
                      <a16:colId xmlns:a16="http://schemas.microsoft.com/office/drawing/2014/main" val="1630578931"/>
                    </a:ext>
                  </a:extLst>
                </a:gridCol>
                <a:gridCol w="812272">
                  <a:extLst>
                    <a:ext uri="{9D8B030D-6E8A-4147-A177-3AD203B41FA5}">
                      <a16:colId xmlns:a16="http://schemas.microsoft.com/office/drawing/2014/main" val="3584432819"/>
                    </a:ext>
                  </a:extLst>
                </a:gridCol>
                <a:gridCol w="812272">
                  <a:extLst>
                    <a:ext uri="{9D8B030D-6E8A-4147-A177-3AD203B41FA5}">
                      <a16:colId xmlns:a16="http://schemas.microsoft.com/office/drawing/2014/main" val="7170817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PCA MB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PCA MA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PCA ME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Prec Orig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Prec PCA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10311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Python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10,788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0,686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0,045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0,8823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0,8069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25624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Spark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70,390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9,228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0,8702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0,8078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6790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902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conclusiones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s-ES" dirty="0"/>
              <a:t>Entornos distribuidos vs. no distribuidos</a:t>
            </a:r>
          </a:p>
          <a:p>
            <a:pPr lvl="1"/>
            <a:r>
              <a:rPr lang="es-ES" dirty="0"/>
              <a:t>No escalamos en un Clúster pequeño</a:t>
            </a:r>
          </a:p>
          <a:p>
            <a:pPr lvl="1"/>
            <a:r>
              <a:rPr lang="es-ES" dirty="0"/>
              <a:t>La gestión de las diversas tecnologías del Clúster tiene un coste</a:t>
            </a:r>
          </a:p>
          <a:p>
            <a:r>
              <a:rPr lang="es-ES" dirty="0"/>
              <a:t>Madurez de las librerías</a:t>
            </a:r>
          </a:p>
          <a:p>
            <a:pPr lvl="1"/>
            <a:r>
              <a:rPr lang="es-ES" dirty="0" err="1"/>
              <a:t>Scikit-Learn</a:t>
            </a:r>
            <a:r>
              <a:rPr lang="es-ES" dirty="0"/>
              <a:t> es más completa y eficiente</a:t>
            </a:r>
          </a:p>
          <a:p>
            <a:pPr lvl="1"/>
            <a:r>
              <a:rPr lang="es-ES" dirty="0" err="1"/>
              <a:t>Spark</a:t>
            </a:r>
            <a:r>
              <a:rPr lang="es-ES" dirty="0"/>
              <a:t> es bastante completa aunque no tan eficiente</a:t>
            </a:r>
          </a:p>
          <a:p>
            <a:pPr lvl="1"/>
            <a:r>
              <a:rPr lang="es-ES" dirty="0" err="1"/>
              <a:t>PySpark</a:t>
            </a:r>
            <a:r>
              <a:rPr lang="es-ES" dirty="0"/>
              <a:t> está muy inmadura y la penalización en funciones no implementadas es enorme</a:t>
            </a:r>
          </a:p>
          <a:p>
            <a:r>
              <a:rPr lang="es-ES" dirty="0" err="1"/>
              <a:t>Spark</a:t>
            </a:r>
            <a:r>
              <a:rPr lang="es-ES" dirty="0"/>
              <a:t> vs. </a:t>
            </a:r>
            <a:r>
              <a:rPr lang="es-ES" dirty="0" err="1"/>
              <a:t>PySpark</a:t>
            </a:r>
            <a:endParaRPr lang="es-ES" dirty="0"/>
          </a:p>
          <a:p>
            <a:pPr lvl="1"/>
            <a:r>
              <a:rPr lang="es-ES" dirty="0"/>
              <a:t>Aun cuando esté implementada la funcionalidad, </a:t>
            </a:r>
            <a:r>
              <a:rPr lang="es-ES" dirty="0" err="1"/>
              <a:t>Spark</a:t>
            </a:r>
            <a:r>
              <a:rPr lang="es-ES" dirty="0"/>
              <a:t> es mas rápido que </a:t>
            </a:r>
            <a:r>
              <a:rPr lang="es-ES" dirty="0" err="1"/>
              <a:t>PySpark</a:t>
            </a:r>
            <a:endParaRPr lang="es-ES" dirty="0"/>
          </a:p>
          <a:p>
            <a:endParaRPr lang="es-E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8232" y="2249486"/>
            <a:ext cx="4873941" cy="3541714"/>
          </a:xfrm>
        </p:spPr>
        <p:txBody>
          <a:bodyPr>
            <a:normAutofit fontScale="70000" lnSpcReduction="20000"/>
          </a:bodyPr>
          <a:lstStyle/>
          <a:p>
            <a:r>
              <a:rPr lang="es-ES" dirty="0"/>
              <a:t>Python vs </a:t>
            </a:r>
            <a:r>
              <a:rPr lang="es-ES" dirty="0" err="1"/>
              <a:t>Scala</a:t>
            </a:r>
            <a:endParaRPr lang="es-ES" dirty="0"/>
          </a:p>
          <a:p>
            <a:pPr lvl="1"/>
            <a:r>
              <a:rPr lang="es-ES" dirty="0" err="1"/>
              <a:t>Scala</a:t>
            </a:r>
            <a:r>
              <a:rPr lang="es-ES" dirty="0"/>
              <a:t> es más complejo de programar</a:t>
            </a:r>
          </a:p>
          <a:p>
            <a:pPr lvl="1"/>
            <a:r>
              <a:rPr lang="es-ES" dirty="0"/>
              <a:t>El paso de Python a </a:t>
            </a:r>
            <a:r>
              <a:rPr lang="es-ES" dirty="0" err="1"/>
              <a:t>PySpark</a:t>
            </a:r>
            <a:r>
              <a:rPr lang="es-ES" dirty="0"/>
              <a:t> es más natural</a:t>
            </a:r>
          </a:p>
          <a:p>
            <a:r>
              <a:rPr lang="es-ES" dirty="0"/>
              <a:t>Interacción desarrollo y tecnología</a:t>
            </a:r>
          </a:p>
          <a:p>
            <a:pPr lvl="1"/>
            <a:r>
              <a:rPr lang="es-ES" dirty="0"/>
              <a:t>Programar código distribuido exige tener conocimientos de los mecanismos de paralelización subyacentes</a:t>
            </a:r>
          </a:p>
          <a:p>
            <a:r>
              <a:rPr lang="es-ES" dirty="0"/>
              <a:t>Estudios futuros</a:t>
            </a:r>
          </a:p>
          <a:p>
            <a:pPr lvl="1"/>
            <a:r>
              <a:rPr lang="es-ES" dirty="0"/>
              <a:t>Escalabilidad en función de los nodos en el Clúster</a:t>
            </a:r>
          </a:p>
          <a:p>
            <a:pPr lvl="1"/>
            <a:r>
              <a:rPr lang="es-ES" dirty="0"/>
              <a:t>Rendimiento en función del tamaño del </a:t>
            </a:r>
            <a:r>
              <a:rPr lang="es-ES" dirty="0" err="1"/>
              <a:t>Dataset</a:t>
            </a:r>
            <a:endParaRPr lang="es-ES" dirty="0"/>
          </a:p>
          <a:p>
            <a:r>
              <a:rPr lang="es-ES" dirty="0"/>
              <a:t>Analista 2.0</a:t>
            </a:r>
          </a:p>
          <a:p>
            <a:pPr lvl="1"/>
            <a:r>
              <a:rPr lang="es-ES" dirty="0"/>
              <a:t>Ya hay un ecosistema mínimo que le permite iniciarse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8541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INTRODUCCIóN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/>
              <a:t>Motivación</a:t>
            </a:r>
          </a:p>
          <a:p>
            <a:pPr lvl="1"/>
            <a:r>
              <a:rPr lang="es-ES" dirty="0"/>
              <a:t>Big Data como plataforma</a:t>
            </a:r>
          </a:p>
          <a:p>
            <a:pPr lvl="1"/>
            <a:r>
              <a:rPr lang="es-ES" dirty="0"/>
              <a:t>Bajo el Iceberg: el poder del dato</a:t>
            </a:r>
          </a:p>
          <a:p>
            <a:pPr lvl="1"/>
            <a:r>
              <a:rPr lang="es-ES" dirty="0"/>
              <a:t>El analista 2.0: </a:t>
            </a:r>
            <a:r>
              <a:rPr lang="es-ES" i="1" dirty="0"/>
              <a:t>Data </a:t>
            </a:r>
            <a:r>
              <a:rPr lang="es-ES" i="1" dirty="0" err="1"/>
              <a:t>Scientist</a:t>
            </a:r>
            <a:endParaRPr lang="es-ES" i="1" dirty="0"/>
          </a:p>
          <a:p>
            <a:pPr lvl="1"/>
            <a:r>
              <a:rPr lang="es-ES" dirty="0"/>
              <a:t>El eslabón perdido: </a:t>
            </a:r>
            <a:r>
              <a:rPr lang="es-ES" i="1" dirty="0"/>
              <a:t>Machine </a:t>
            </a:r>
            <a:r>
              <a:rPr lang="es-ES" i="1" dirty="0" err="1"/>
              <a:t>Learning</a:t>
            </a:r>
            <a:r>
              <a:rPr lang="es-ES" i="1" dirty="0"/>
              <a:t> </a:t>
            </a:r>
            <a:r>
              <a:rPr lang="es-ES" i="1" dirty="0" err="1"/>
              <a:t>Engineer</a:t>
            </a:r>
            <a:endParaRPr lang="es-ES" i="1" dirty="0"/>
          </a:p>
          <a:p>
            <a:r>
              <a:rPr lang="es-ES" dirty="0"/>
              <a:t>Conceptos</a:t>
            </a:r>
          </a:p>
          <a:p>
            <a:pPr lvl="1"/>
            <a:r>
              <a:rPr lang="es-ES" dirty="0"/>
              <a:t>Big Data</a:t>
            </a:r>
          </a:p>
          <a:p>
            <a:pPr lvl="1"/>
            <a:r>
              <a:rPr lang="es-ES" dirty="0"/>
              <a:t>Entorno Distribuido</a:t>
            </a:r>
          </a:p>
          <a:p>
            <a:pPr lvl="1"/>
            <a:r>
              <a:rPr lang="es-ES" dirty="0"/>
              <a:t>Aprendizaje Automático</a:t>
            </a:r>
          </a:p>
          <a:p>
            <a:endParaRPr lang="es-E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/>
              <a:t>Pasos</a:t>
            </a:r>
          </a:p>
          <a:p>
            <a:pPr lvl="1"/>
            <a:r>
              <a:rPr lang="es-ES" dirty="0"/>
              <a:t>Sistemas</a:t>
            </a:r>
          </a:p>
          <a:p>
            <a:pPr lvl="1"/>
            <a:r>
              <a:rPr lang="es-ES" dirty="0"/>
              <a:t>Herramientas de desarrollo</a:t>
            </a:r>
          </a:p>
          <a:p>
            <a:pPr lvl="1"/>
            <a:r>
              <a:rPr lang="es-ES" dirty="0"/>
              <a:t>Definir algoritmos</a:t>
            </a:r>
          </a:p>
          <a:p>
            <a:pPr lvl="1"/>
            <a:r>
              <a:rPr lang="es-ES" dirty="0"/>
              <a:t>Seleccionar datos</a:t>
            </a:r>
          </a:p>
          <a:p>
            <a:pPr lvl="1"/>
            <a:r>
              <a:rPr lang="es-ES" dirty="0"/>
              <a:t>Codificación</a:t>
            </a:r>
          </a:p>
          <a:p>
            <a:pPr lvl="1"/>
            <a:r>
              <a:rPr lang="es-ES" dirty="0"/>
              <a:t>Ejecución &amp; Resultados</a:t>
            </a:r>
          </a:p>
          <a:p>
            <a:pPr lvl="1"/>
            <a:r>
              <a:rPr lang="es-ES" dirty="0"/>
              <a:t>Conclusiones</a:t>
            </a:r>
          </a:p>
          <a:p>
            <a:r>
              <a:rPr lang="es-ES" dirty="0"/>
              <a:t>Resultados esperados</a:t>
            </a:r>
          </a:p>
        </p:txBody>
      </p:sp>
    </p:spTree>
    <p:extLst>
      <p:ext uri="{BB962C8B-B14F-4D97-AF65-F5344CB8AC3E}">
        <p14:creationId xmlns:p14="http://schemas.microsoft.com/office/powerpoint/2010/main" val="110529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Entorno</a:t>
            </a:r>
            <a:r>
              <a:rPr lang="en-US" dirty="0"/>
              <a:t> de </a:t>
            </a:r>
            <a:r>
              <a:rPr lang="en-US" dirty="0" err="1"/>
              <a:t>pruebas</a:t>
            </a:r>
            <a:r>
              <a:rPr lang="en-US" dirty="0"/>
              <a:t> 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s-ES" dirty="0"/>
              <a:t>Sistemas</a:t>
            </a:r>
          </a:p>
          <a:p>
            <a:pPr lvl="1"/>
            <a:r>
              <a:rPr lang="es-ES" dirty="0"/>
              <a:t>Entorno Real</a:t>
            </a:r>
          </a:p>
          <a:p>
            <a:pPr lvl="2"/>
            <a:r>
              <a:rPr lang="es-ES" dirty="0"/>
              <a:t>Procesamiento: Core i7 4770k @ 3.9 GHz</a:t>
            </a:r>
          </a:p>
          <a:p>
            <a:pPr lvl="2"/>
            <a:r>
              <a:rPr lang="es-ES" dirty="0"/>
              <a:t>Memoria: 32 GB de RAM</a:t>
            </a:r>
          </a:p>
          <a:p>
            <a:pPr lvl="2"/>
            <a:r>
              <a:rPr lang="es-ES" dirty="0"/>
              <a:t>Almacenamiento: SSD Samsung 840 Pro</a:t>
            </a:r>
          </a:p>
          <a:p>
            <a:pPr lvl="2"/>
            <a:r>
              <a:rPr lang="es-ES" dirty="0"/>
              <a:t>Software: Windows 10</a:t>
            </a:r>
          </a:p>
          <a:p>
            <a:pPr lvl="1"/>
            <a:r>
              <a:rPr lang="es-ES" dirty="0"/>
              <a:t>Entorno Virtual</a:t>
            </a:r>
          </a:p>
          <a:p>
            <a:pPr lvl="2"/>
            <a:r>
              <a:rPr lang="es-ES" dirty="0"/>
              <a:t>Recursos físicos: 6 </a:t>
            </a:r>
            <a:r>
              <a:rPr lang="es-ES" dirty="0" err="1"/>
              <a:t>nucleos</a:t>
            </a:r>
            <a:r>
              <a:rPr lang="es-ES" dirty="0"/>
              <a:t> / 24 GB de RAM</a:t>
            </a:r>
          </a:p>
          <a:p>
            <a:pPr lvl="2"/>
            <a:r>
              <a:rPr lang="es-ES" dirty="0"/>
              <a:t>Imagen virtual: HDP 2.3.2 </a:t>
            </a:r>
            <a:r>
              <a:rPr lang="es-ES" dirty="0" err="1"/>
              <a:t>Sandbox</a:t>
            </a:r>
            <a:endParaRPr lang="es-ES" dirty="0"/>
          </a:p>
          <a:p>
            <a:pPr lvl="3"/>
            <a:r>
              <a:rPr lang="es-ES" dirty="0"/>
              <a:t>Entorno no distribuido: </a:t>
            </a:r>
            <a:r>
              <a:rPr lang="es-ES" dirty="0" err="1"/>
              <a:t>CentOS</a:t>
            </a:r>
            <a:endParaRPr lang="es-ES" dirty="0"/>
          </a:p>
          <a:p>
            <a:pPr lvl="3"/>
            <a:r>
              <a:rPr lang="es-ES" dirty="0"/>
              <a:t>Entorno distribuido</a:t>
            </a:r>
          </a:p>
          <a:p>
            <a:pPr lvl="4"/>
            <a:r>
              <a:rPr lang="es-ES" dirty="0"/>
              <a:t>HDFS 2.7.1</a:t>
            </a:r>
          </a:p>
          <a:p>
            <a:pPr lvl="4"/>
            <a:r>
              <a:rPr lang="es-ES" dirty="0"/>
              <a:t>YARN 2.7.1</a:t>
            </a:r>
          </a:p>
          <a:p>
            <a:pPr lvl="4"/>
            <a:r>
              <a:rPr lang="es-ES" dirty="0" err="1"/>
              <a:t>Spark</a:t>
            </a:r>
            <a:r>
              <a:rPr lang="es-ES" dirty="0"/>
              <a:t>: 1.4.1</a:t>
            </a:r>
          </a:p>
          <a:p>
            <a:pPr lvl="4"/>
            <a:r>
              <a:rPr lang="es-ES" dirty="0" err="1"/>
              <a:t>Ambari</a:t>
            </a:r>
            <a:r>
              <a:rPr lang="es-ES" dirty="0"/>
              <a:t> 2.1</a:t>
            </a:r>
          </a:p>
          <a:p>
            <a:pPr lvl="4"/>
            <a:r>
              <a:rPr lang="es-ES" dirty="0"/>
              <a:t>Zeppelin: 0.5.5</a:t>
            </a:r>
          </a:p>
          <a:p>
            <a:endParaRPr lang="es-E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0613" y="2547853"/>
            <a:ext cx="4873625" cy="2944981"/>
          </a:xfrm>
        </p:spPr>
      </p:pic>
    </p:spTree>
    <p:extLst>
      <p:ext uri="{BB962C8B-B14F-4D97-AF65-F5344CB8AC3E}">
        <p14:creationId xmlns:p14="http://schemas.microsoft.com/office/powerpoint/2010/main" val="82093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Entorno</a:t>
            </a:r>
            <a:r>
              <a:rPr lang="en-US" dirty="0"/>
              <a:t> de </a:t>
            </a:r>
            <a:r>
              <a:rPr lang="en-US" dirty="0" err="1"/>
              <a:t>pruebas</a:t>
            </a:r>
            <a:r>
              <a:rPr lang="en-US" dirty="0"/>
              <a:t> 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Desarrollo</a:t>
            </a:r>
          </a:p>
          <a:p>
            <a:pPr lvl="1"/>
            <a:r>
              <a:rPr lang="es-ES" dirty="0"/>
              <a:t>Intérpretes</a:t>
            </a:r>
          </a:p>
          <a:p>
            <a:pPr lvl="2"/>
            <a:r>
              <a:rPr lang="es-ES" dirty="0"/>
              <a:t>No distribuidos: Python, Shell, </a:t>
            </a:r>
            <a:r>
              <a:rPr lang="es-ES" dirty="0" err="1"/>
              <a:t>Markdown</a:t>
            </a:r>
            <a:endParaRPr lang="es-ES" dirty="0"/>
          </a:p>
          <a:p>
            <a:pPr lvl="2"/>
            <a:r>
              <a:rPr lang="es-ES" dirty="0"/>
              <a:t>Distribuido: </a:t>
            </a:r>
            <a:r>
              <a:rPr lang="es-ES" dirty="0" err="1"/>
              <a:t>PySpark</a:t>
            </a:r>
            <a:r>
              <a:rPr lang="es-ES" dirty="0"/>
              <a:t>, </a:t>
            </a:r>
            <a:r>
              <a:rPr lang="es-ES" dirty="0" err="1"/>
              <a:t>Spark</a:t>
            </a:r>
            <a:endParaRPr lang="es-ES" dirty="0"/>
          </a:p>
          <a:p>
            <a:pPr lvl="1"/>
            <a:r>
              <a:rPr lang="es-ES" dirty="0"/>
              <a:t>Librerías</a:t>
            </a:r>
          </a:p>
          <a:p>
            <a:pPr lvl="2"/>
            <a:r>
              <a:rPr lang="es-ES" dirty="0"/>
              <a:t>No distribuidas: </a:t>
            </a:r>
            <a:r>
              <a:rPr lang="es-ES" dirty="0" err="1"/>
              <a:t>Scikit-learn</a:t>
            </a:r>
            <a:endParaRPr lang="es-ES" dirty="0"/>
          </a:p>
          <a:p>
            <a:pPr lvl="2"/>
            <a:r>
              <a:rPr lang="es-ES" dirty="0"/>
              <a:t>Distribuidas: </a:t>
            </a:r>
            <a:r>
              <a:rPr lang="es-ES" dirty="0" err="1"/>
              <a:t>Mllib</a:t>
            </a:r>
            <a:endParaRPr lang="es-ES" dirty="0"/>
          </a:p>
          <a:p>
            <a:pPr lvl="2"/>
            <a:endParaRPr lang="es-ES" dirty="0"/>
          </a:p>
          <a:p>
            <a:endParaRPr lang="es-E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0613" y="2385219"/>
            <a:ext cx="4873625" cy="3270250"/>
          </a:xfrm>
        </p:spPr>
      </p:pic>
    </p:spTree>
    <p:extLst>
      <p:ext uri="{BB962C8B-B14F-4D97-AF65-F5344CB8AC3E}">
        <p14:creationId xmlns:p14="http://schemas.microsoft.com/office/powerpoint/2010/main" val="2950908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Aprendizaje</a:t>
            </a:r>
            <a:r>
              <a:rPr lang="en-US" dirty="0"/>
              <a:t> </a:t>
            </a:r>
            <a:r>
              <a:rPr lang="en-US" dirty="0" err="1"/>
              <a:t>automático</a:t>
            </a:r>
            <a:r>
              <a:rPr lang="en-US" dirty="0"/>
              <a:t>: </a:t>
            </a:r>
            <a:r>
              <a:rPr lang="en-US" dirty="0" err="1"/>
              <a:t>actores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Algoritmos</a:t>
            </a:r>
          </a:p>
          <a:p>
            <a:pPr lvl="1"/>
            <a:r>
              <a:rPr lang="es-ES" dirty="0"/>
              <a:t>Regresión Logística</a:t>
            </a:r>
          </a:p>
          <a:p>
            <a:pPr lvl="2"/>
            <a:r>
              <a:rPr lang="es-ES" dirty="0"/>
              <a:t>Aprendizaje Supervisado (</a:t>
            </a:r>
            <a:r>
              <a:rPr lang="es-ES" dirty="0" err="1"/>
              <a:t>Xs</a:t>
            </a:r>
            <a:r>
              <a:rPr lang="es-ES" dirty="0"/>
              <a:t>, Y)</a:t>
            </a:r>
          </a:p>
          <a:p>
            <a:pPr lvl="2"/>
            <a:r>
              <a:rPr lang="es-ES" dirty="0"/>
              <a:t>Clasificador</a:t>
            </a:r>
          </a:p>
          <a:p>
            <a:pPr lvl="1"/>
            <a:r>
              <a:rPr lang="es-ES" dirty="0" err="1"/>
              <a:t>Clustering</a:t>
            </a:r>
            <a:r>
              <a:rPr lang="es-ES" dirty="0"/>
              <a:t> (</a:t>
            </a:r>
            <a:r>
              <a:rPr lang="es-ES" dirty="0" err="1"/>
              <a:t>Kmeans</a:t>
            </a:r>
            <a:r>
              <a:rPr lang="es-ES" dirty="0"/>
              <a:t>)</a:t>
            </a:r>
          </a:p>
          <a:p>
            <a:pPr lvl="2"/>
            <a:r>
              <a:rPr lang="es-ES" dirty="0"/>
              <a:t>Aprendizaje No Supervisado (</a:t>
            </a:r>
            <a:r>
              <a:rPr lang="es-ES" dirty="0" err="1"/>
              <a:t>Xs</a:t>
            </a:r>
            <a:r>
              <a:rPr lang="es-ES" dirty="0"/>
              <a:t>)</a:t>
            </a:r>
          </a:p>
          <a:p>
            <a:pPr lvl="1"/>
            <a:r>
              <a:rPr lang="es-ES" dirty="0"/>
              <a:t>Análisis de Componentes Principales (PCA)</a:t>
            </a:r>
          </a:p>
          <a:p>
            <a:pPr lvl="2"/>
            <a:r>
              <a:rPr lang="es-ES" dirty="0"/>
              <a:t>Reducción de dimensionalidad (</a:t>
            </a:r>
            <a:r>
              <a:rPr lang="es-ES" dirty="0" err="1"/>
              <a:t>Xs</a:t>
            </a:r>
            <a:r>
              <a:rPr lang="es-ES" dirty="0"/>
              <a:t>)</a:t>
            </a:r>
          </a:p>
          <a:p>
            <a:endParaRPr lang="es-E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Datos</a:t>
            </a:r>
          </a:p>
          <a:p>
            <a:pPr lvl="1"/>
            <a:r>
              <a:rPr lang="es-ES" dirty="0"/>
              <a:t>Conjunto: KDD 99’</a:t>
            </a:r>
          </a:p>
          <a:p>
            <a:pPr lvl="1"/>
            <a:r>
              <a:rPr lang="es-ES" dirty="0"/>
              <a:t>Tamaño: 700 MB</a:t>
            </a:r>
          </a:p>
          <a:p>
            <a:pPr lvl="1"/>
            <a:r>
              <a:rPr lang="es-ES" dirty="0"/>
              <a:t>Dimensiones: 41+1</a:t>
            </a:r>
          </a:p>
          <a:p>
            <a:pPr lvl="1"/>
            <a:r>
              <a:rPr lang="es-ES" dirty="0"/>
              <a:t>Idoneidad</a:t>
            </a:r>
          </a:p>
          <a:p>
            <a:pPr lvl="2"/>
            <a:r>
              <a:rPr lang="es-ES" dirty="0"/>
              <a:t>Alta versatilidad: RL, KM, PCA, …</a:t>
            </a:r>
          </a:p>
          <a:p>
            <a:pPr lvl="2"/>
            <a:r>
              <a:rPr lang="es-ES" dirty="0"/>
              <a:t>Bajo </a:t>
            </a:r>
            <a:r>
              <a:rPr lang="es-ES" dirty="0" err="1"/>
              <a:t>preprocesamiento</a:t>
            </a:r>
            <a:r>
              <a:rPr lang="es-ES" dirty="0"/>
              <a:t>: Ataque</a:t>
            </a:r>
          </a:p>
          <a:p>
            <a:pPr lvl="2"/>
            <a:r>
              <a:rPr lang="es-ES" dirty="0"/>
              <a:t>Versiones: 2 </a:t>
            </a:r>
            <a:r>
              <a:rPr lang="es-ES" dirty="0" err="1"/>
              <a:t>Datasets</a:t>
            </a:r>
            <a:r>
              <a:rPr lang="es-ES" dirty="0"/>
              <a:t> de entrenamiento y 1 </a:t>
            </a:r>
            <a:r>
              <a:rPr lang="es-ES" dirty="0" err="1"/>
              <a:t>Dataset</a:t>
            </a:r>
            <a:r>
              <a:rPr lang="es-ES" dirty="0"/>
              <a:t> de test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48542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CODIFICACIóN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s-ES" dirty="0"/>
              <a:t>Código común</a:t>
            </a:r>
          </a:p>
          <a:p>
            <a:pPr lvl="1"/>
            <a:r>
              <a:rPr lang="es-ES" dirty="0"/>
              <a:t>Preparación del entorno: </a:t>
            </a:r>
            <a:r>
              <a:rPr lang="es-ES" dirty="0" err="1"/>
              <a:t>Bash</a:t>
            </a:r>
            <a:endParaRPr lang="es-ES" dirty="0"/>
          </a:p>
          <a:p>
            <a:pPr lvl="1"/>
            <a:r>
              <a:rPr lang="es-ES" dirty="0"/>
              <a:t>Preparación de los datos: Python, </a:t>
            </a:r>
            <a:r>
              <a:rPr lang="es-ES" dirty="0" err="1"/>
              <a:t>PySpark</a:t>
            </a:r>
            <a:r>
              <a:rPr lang="es-ES" dirty="0"/>
              <a:t>, </a:t>
            </a:r>
            <a:r>
              <a:rPr lang="es-ES" dirty="0" err="1"/>
              <a:t>Spark</a:t>
            </a:r>
            <a:endParaRPr lang="es-ES" dirty="0"/>
          </a:p>
          <a:p>
            <a:r>
              <a:rPr lang="es-ES" dirty="0"/>
              <a:t>Código algorítmico</a:t>
            </a:r>
          </a:p>
          <a:p>
            <a:pPr lvl="1"/>
            <a:r>
              <a:rPr lang="es-ES" dirty="0"/>
              <a:t>Regresión Logística: Python, </a:t>
            </a:r>
            <a:r>
              <a:rPr lang="es-ES" dirty="0" err="1"/>
              <a:t>PySpark</a:t>
            </a:r>
            <a:r>
              <a:rPr lang="es-ES" dirty="0"/>
              <a:t>, </a:t>
            </a:r>
            <a:r>
              <a:rPr lang="es-ES" dirty="0" err="1"/>
              <a:t>Spark</a:t>
            </a:r>
            <a:endParaRPr lang="es-ES" dirty="0"/>
          </a:p>
          <a:p>
            <a:pPr lvl="1"/>
            <a:r>
              <a:rPr lang="es-ES" dirty="0" err="1"/>
              <a:t>Kmeans</a:t>
            </a:r>
            <a:r>
              <a:rPr lang="es-ES" dirty="0"/>
              <a:t>: Python, </a:t>
            </a:r>
            <a:r>
              <a:rPr lang="es-ES" dirty="0" err="1"/>
              <a:t>PySpark</a:t>
            </a:r>
            <a:r>
              <a:rPr lang="es-ES" dirty="0"/>
              <a:t>, </a:t>
            </a:r>
            <a:r>
              <a:rPr lang="es-ES" dirty="0" err="1"/>
              <a:t>Spark</a:t>
            </a:r>
            <a:endParaRPr lang="es-ES" dirty="0"/>
          </a:p>
          <a:p>
            <a:pPr lvl="1"/>
            <a:r>
              <a:rPr lang="es-ES" dirty="0"/>
              <a:t>PCA: Python, </a:t>
            </a:r>
            <a:r>
              <a:rPr lang="es-ES" dirty="0" err="1"/>
              <a:t>Spark</a:t>
            </a:r>
            <a:endParaRPr lang="es-ES" dirty="0"/>
          </a:p>
          <a:p>
            <a:endParaRPr lang="es-ES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0613" y="2331069"/>
            <a:ext cx="4873625" cy="3378549"/>
          </a:xfrm>
        </p:spPr>
      </p:pic>
    </p:spTree>
    <p:extLst>
      <p:ext uri="{BB962C8B-B14F-4D97-AF65-F5344CB8AC3E}">
        <p14:creationId xmlns:p14="http://schemas.microsoft.com/office/powerpoint/2010/main" val="2030129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Ejecución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s-ES" dirty="0"/>
              <a:t>Metodología</a:t>
            </a:r>
          </a:p>
          <a:p>
            <a:pPr lvl="1"/>
            <a:r>
              <a:rPr lang="es-ES" dirty="0"/>
              <a:t>Reinicio de la VM por cada lenguaje &amp; algoritmo</a:t>
            </a:r>
          </a:p>
          <a:p>
            <a:pPr lvl="1"/>
            <a:r>
              <a:rPr lang="es-ES" dirty="0"/>
              <a:t>Configuración </a:t>
            </a:r>
            <a:r>
              <a:rPr lang="es-ES" dirty="0" err="1"/>
              <a:t>Spark-Client</a:t>
            </a:r>
            <a:r>
              <a:rPr lang="es-ES" dirty="0"/>
              <a:t>:</a:t>
            </a:r>
          </a:p>
          <a:p>
            <a:pPr lvl="2"/>
            <a:r>
              <a:rPr lang="es-ES" dirty="0"/>
              <a:t>2 ejecutores</a:t>
            </a:r>
          </a:p>
          <a:p>
            <a:pPr lvl="2"/>
            <a:r>
              <a:rPr lang="es-ES" dirty="0"/>
              <a:t>2 núcleos por ejecutor</a:t>
            </a:r>
          </a:p>
          <a:p>
            <a:pPr lvl="2"/>
            <a:r>
              <a:rPr lang="es-ES" dirty="0"/>
              <a:t>4 GB de RAM por ejecutor</a:t>
            </a:r>
          </a:p>
          <a:p>
            <a:pPr lvl="1"/>
            <a:r>
              <a:rPr lang="es-ES" dirty="0"/>
              <a:t>Tiempos medidos mediante código en segundos con 3 decimales</a:t>
            </a:r>
          </a:p>
          <a:p>
            <a:pPr lvl="1"/>
            <a:r>
              <a:rPr lang="es-ES" dirty="0"/>
              <a:t>Precisión algorítmica medida con 4 decimales</a:t>
            </a:r>
          </a:p>
          <a:p>
            <a:endParaRPr lang="es-E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4910" y="2249488"/>
            <a:ext cx="3385031" cy="3541712"/>
          </a:xfrm>
        </p:spPr>
      </p:pic>
    </p:spTree>
    <p:extLst>
      <p:ext uri="{BB962C8B-B14F-4D97-AF65-F5344CB8AC3E}">
        <p14:creationId xmlns:p14="http://schemas.microsoft.com/office/powerpoint/2010/main" val="632161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Resultados</a:t>
            </a:r>
            <a:r>
              <a:rPr lang="en-US" dirty="0"/>
              <a:t> 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ES" dirty="0"/>
              <a:t>Código común</a:t>
            </a:r>
          </a:p>
          <a:p>
            <a:pPr lvl="1"/>
            <a:r>
              <a:rPr lang="es-ES" dirty="0"/>
              <a:t>La preparación del entorno solo se hace una vez</a:t>
            </a:r>
          </a:p>
          <a:p>
            <a:pPr lvl="1"/>
            <a:r>
              <a:rPr lang="es-ES" dirty="0"/>
              <a:t>La carga del código distribuido no es mas lenta que la del código no distribuido</a:t>
            </a:r>
          </a:p>
          <a:p>
            <a:r>
              <a:rPr lang="es-ES" dirty="0"/>
              <a:t>Código algorítmico</a:t>
            </a:r>
          </a:p>
          <a:p>
            <a:pPr lvl="1"/>
            <a:r>
              <a:rPr lang="es-ES" dirty="0"/>
              <a:t>Regresión logística</a:t>
            </a:r>
          </a:p>
          <a:p>
            <a:pPr lvl="2"/>
            <a:r>
              <a:rPr lang="es-ES" dirty="0"/>
              <a:t>La precisión obtenida es similar</a:t>
            </a:r>
          </a:p>
          <a:p>
            <a:pPr lvl="2"/>
            <a:r>
              <a:rPr lang="es-ES" dirty="0"/>
              <a:t>Python es mas rápido que el resto</a:t>
            </a:r>
          </a:p>
          <a:p>
            <a:pPr lvl="2"/>
            <a:r>
              <a:rPr lang="es-ES" dirty="0" err="1"/>
              <a:t>PySpark</a:t>
            </a:r>
            <a:r>
              <a:rPr lang="es-ES" dirty="0"/>
              <a:t> penaliza en las funciones no implementadas en </a:t>
            </a:r>
            <a:r>
              <a:rPr lang="es-ES" dirty="0" err="1"/>
              <a:t>MLlib</a:t>
            </a:r>
            <a:endParaRPr lang="es-ES" dirty="0"/>
          </a:p>
          <a:p>
            <a:endParaRPr lang="es-E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7287977" y="1449016"/>
            <a:ext cx="2638898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12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99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800" dirty="0"/>
              <a:t>Código común</a:t>
            </a:r>
          </a:p>
        </p:txBody>
      </p:sp>
      <p:graphicFrame>
        <p:nvGraphicFramePr>
          <p:cNvPr id="8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36448320"/>
              </p:ext>
            </p:extLst>
          </p:nvPr>
        </p:nvGraphicFramePr>
        <p:xfrm>
          <a:off x="7389018" y="4781336"/>
          <a:ext cx="2436815" cy="148336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487363">
                  <a:extLst>
                    <a:ext uri="{9D8B030D-6E8A-4147-A177-3AD203B41FA5}">
                      <a16:colId xmlns:a16="http://schemas.microsoft.com/office/drawing/2014/main" val="763767987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2428905878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2732748050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1536238640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5070692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LR MB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LR MT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LR Train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LR Test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49749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Python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109,262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0,480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ctr" defTabSz="91412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0,9898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0,8823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85825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PySpark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175,468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272,023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0,9942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0,9164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43494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Spark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158,125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67,596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0,9965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0,8702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12322212"/>
                  </a:ext>
                </a:extLst>
              </a:tr>
            </a:tbl>
          </a:graphicData>
        </a:graphic>
      </p:graphicFrame>
      <p:sp>
        <p:nvSpPr>
          <p:cNvPr id="9" name="Title 1"/>
          <p:cNvSpPr txBox="1">
            <a:spLocks/>
          </p:cNvSpPr>
          <p:nvPr/>
        </p:nvSpPr>
        <p:spPr>
          <a:xfrm>
            <a:off x="6598468" y="3933056"/>
            <a:ext cx="3370325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12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99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800" dirty="0"/>
              <a:t>Regresión logística</a:t>
            </a:r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227434223"/>
              </p:ext>
            </p:extLst>
          </p:nvPr>
        </p:nvGraphicFramePr>
        <p:xfrm>
          <a:off x="6170613" y="2249488"/>
          <a:ext cx="4873626" cy="148336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624542">
                  <a:extLst>
                    <a:ext uri="{9D8B030D-6E8A-4147-A177-3AD203B41FA5}">
                      <a16:colId xmlns:a16="http://schemas.microsoft.com/office/drawing/2014/main" val="3254646667"/>
                    </a:ext>
                  </a:extLst>
                </a:gridCol>
                <a:gridCol w="1624542">
                  <a:extLst>
                    <a:ext uri="{9D8B030D-6E8A-4147-A177-3AD203B41FA5}">
                      <a16:colId xmlns:a16="http://schemas.microsoft.com/office/drawing/2014/main" val="2240841523"/>
                    </a:ext>
                  </a:extLst>
                </a:gridCol>
                <a:gridCol w="1624542">
                  <a:extLst>
                    <a:ext uri="{9D8B030D-6E8A-4147-A177-3AD203B41FA5}">
                      <a16:colId xmlns:a16="http://schemas.microsoft.com/office/drawing/2014/main" val="7362889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Preparación</a:t>
                      </a:r>
                      <a:r>
                        <a:rPr lang="es-E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del entorno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Carga y </a:t>
                      </a:r>
                      <a:r>
                        <a:rPr lang="es-E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Preprocesado</a:t>
                      </a:r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de Datos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10311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Python</a:t>
                      </a: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26,000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46,000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96444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PySpark</a:t>
                      </a: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45,000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25624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Spark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34,000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6790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38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Resultados</a:t>
            </a:r>
            <a:r>
              <a:rPr lang="en-US" dirty="0"/>
              <a:t> 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s-ES" dirty="0"/>
              <a:t>Código algorítmico</a:t>
            </a:r>
          </a:p>
          <a:p>
            <a:pPr lvl="1"/>
            <a:r>
              <a:rPr lang="es-ES" dirty="0" err="1"/>
              <a:t>KMeans</a:t>
            </a:r>
            <a:endParaRPr lang="es-ES" dirty="0"/>
          </a:p>
          <a:p>
            <a:pPr lvl="2"/>
            <a:r>
              <a:rPr lang="es-ES" dirty="0"/>
              <a:t>Los centroides generados por cada modelo son idénticos y por tanto el valor de error es el mismo</a:t>
            </a:r>
          </a:p>
          <a:p>
            <a:pPr lvl="2"/>
            <a:r>
              <a:rPr lang="es-ES" dirty="0"/>
              <a:t>Python es de nuevo el más rápido</a:t>
            </a:r>
          </a:p>
          <a:p>
            <a:pPr lvl="2"/>
            <a:r>
              <a:rPr lang="es-ES" dirty="0" err="1"/>
              <a:t>PySpark</a:t>
            </a:r>
            <a:r>
              <a:rPr lang="es-ES" dirty="0"/>
              <a:t> de nuevo penaliza extraordinariamente en las funciones no implementadas en </a:t>
            </a:r>
            <a:r>
              <a:rPr lang="es-ES" dirty="0" err="1"/>
              <a:t>Mllib</a:t>
            </a:r>
            <a:endParaRPr lang="es-ES" dirty="0"/>
          </a:p>
          <a:p>
            <a:pPr lvl="2"/>
            <a:r>
              <a:rPr lang="es-ES" dirty="0" err="1"/>
              <a:t>Spark</a:t>
            </a:r>
            <a:r>
              <a:rPr lang="es-ES" dirty="0"/>
              <a:t> en este caso calcula el error de ajuste al construir el modelo como hace Python</a:t>
            </a:r>
          </a:p>
          <a:p>
            <a:endParaRPr lang="es-E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8405636" y="2249486"/>
            <a:ext cx="2638898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12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99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800" dirty="0"/>
              <a:t>KMEANS</a:t>
            </a:r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88214812"/>
              </p:ext>
            </p:extLst>
          </p:nvPr>
        </p:nvGraphicFramePr>
        <p:xfrm>
          <a:off x="6705239" y="3278663"/>
          <a:ext cx="4873628" cy="148336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218407">
                  <a:extLst>
                    <a:ext uri="{9D8B030D-6E8A-4147-A177-3AD203B41FA5}">
                      <a16:colId xmlns:a16="http://schemas.microsoft.com/office/drawing/2014/main" val="3254646667"/>
                    </a:ext>
                  </a:extLst>
                </a:gridCol>
                <a:gridCol w="1218407">
                  <a:extLst>
                    <a:ext uri="{9D8B030D-6E8A-4147-A177-3AD203B41FA5}">
                      <a16:colId xmlns:a16="http://schemas.microsoft.com/office/drawing/2014/main" val="2240841523"/>
                    </a:ext>
                  </a:extLst>
                </a:gridCol>
                <a:gridCol w="1218407">
                  <a:extLst>
                    <a:ext uri="{9D8B030D-6E8A-4147-A177-3AD203B41FA5}">
                      <a16:colId xmlns:a16="http://schemas.microsoft.com/office/drawing/2014/main" val="736288904"/>
                    </a:ext>
                  </a:extLst>
                </a:gridCol>
                <a:gridCol w="1218407">
                  <a:extLst>
                    <a:ext uri="{9D8B030D-6E8A-4147-A177-3AD203B41FA5}">
                      <a16:colId xmlns:a16="http://schemas.microsoft.com/office/drawing/2014/main" val="16305789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KM MB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KM MT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KM SSE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10311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Python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57,976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3,05E+18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96444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PySpark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175,838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238,545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3,05E+18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25624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Spark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97,530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0,899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3,05E+18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6790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9469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7GrungeTextur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67000"/>
                <a:shade val="65000"/>
              </a:schemeClr>
              <a:schemeClr val="phClr">
                <a:tint val="10000"/>
                <a:satMod val="130000"/>
              </a:schemeClr>
            </a:duotone>
          </a:blip>
          <a:tile tx="0" ty="0" sx="60000" sy="59000" flip="none" algn="b"/>
        </a:blip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115000"/>
              </a:schemeClr>
              <a:schemeClr val="phClr">
                <a:tint val="34000"/>
              </a:schemeClr>
            </a:duotone>
          </a:blip>
          <a:tile tx="0" ty="0" sx="60000" sy="59000" flip="none" algn="b"/>
        </a:blipFill>
      </a:fillStyleLst>
      <a:lnStyleLst>
        <a:ln w="6350" cap="flat" cmpd="sng" algn="ctr">
          <a:solidFill>
            <a:schemeClr val="phClr">
              <a:tint val="7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7GrungeTextur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67000"/>
                <a:shade val="65000"/>
              </a:schemeClr>
              <a:schemeClr val="phClr">
                <a:tint val="10000"/>
                <a:satMod val="130000"/>
              </a:schemeClr>
            </a:duotone>
          </a:blip>
          <a:tile tx="0" ty="0" sx="60000" sy="59000" flip="none" algn="b"/>
        </a:blip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115000"/>
              </a:schemeClr>
              <a:schemeClr val="phClr">
                <a:tint val="34000"/>
              </a:schemeClr>
            </a:duotone>
          </a:blip>
          <a:tile tx="0" ty="0" sx="60000" sy="59000" flip="none" algn="b"/>
        </a:blipFill>
      </a:fillStyleLst>
      <a:lnStyleLst>
        <a:ln w="6350" cap="flat" cmpd="sng" algn="ctr">
          <a:solidFill>
            <a:schemeClr val="phClr">
              <a:tint val="7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F98950B5-7B6B-4C28-8458-CAB8EA4CB24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0</TotalTime>
  <Words>687</Words>
  <Application>Microsoft Office PowerPoint</Application>
  <PresentationFormat>Custom</PresentationFormat>
  <Paragraphs>189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Century Gothic</vt:lpstr>
      <vt:lpstr>Trebuchet MS</vt:lpstr>
      <vt:lpstr>Tw Cen MT</vt:lpstr>
      <vt:lpstr>Circuit</vt:lpstr>
      <vt:lpstr>Impacto del Big Data en el Aprendizaje Automático</vt:lpstr>
      <vt:lpstr>INTRODUCCIóN</vt:lpstr>
      <vt:lpstr>Entorno de pruebas I</vt:lpstr>
      <vt:lpstr>Entorno de pruebas II</vt:lpstr>
      <vt:lpstr>Aprendizaje automático: actores</vt:lpstr>
      <vt:lpstr>CODIFICACIóN</vt:lpstr>
      <vt:lpstr>Ejecución</vt:lpstr>
      <vt:lpstr>Resultados I</vt:lpstr>
      <vt:lpstr>Resultados II</vt:lpstr>
      <vt:lpstr>Resultados III</vt:lpstr>
      <vt:lpstr>conclusiones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2016-03-10T22:12:33Z</dcterms:created>
  <dcterms:modified xsi:type="dcterms:W3CDTF">2016-03-11T16:17:41Z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TC034605859991</vt:lpwstr>
  </property>
</Properties>
</file>