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9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lourdes\Downloads\nosqlpunto4.wa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2.m4a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3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3.m4a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4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4.m4a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lourdes\Downloads\2.catalogo%20De%20Pelis.m4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lourdes\Downloads\Parte3.m4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071" y="1122362"/>
            <a:ext cx="8399928" cy="3126909"/>
          </a:xfrm>
        </p:spPr>
        <p:txBody>
          <a:bodyPr>
            <a:normAutofit/>
          </a:bodyPr>
          <a:lstStyle/>
          <a:p>
            <a:r>
              <a:rPr lang="es-ES" dirty="0" smtClean="0"/>
              <a:t>Persistencia </a:t>
            </a:r>
            <a:r>
              <a:rPr lang="es-ES" dirty="0"/>
              <a:t>políglota y Bases de datos </a:t>
            </a:r>
            <a:r>
              <a:rPr lang="es-ES" dirty="0" err="1"/>
              <a:t>noSQL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72211" y="4249271"/>
            <a:ext cx="4096869" cy="1465728"/>
          </a:xfrm>
        </p:spPr>
        <p:txBody>
          <a:bodyPr/>
          <a:lstStyle/>
          <a:p>
            <a:r>
              <a:rPr lang="es-ES" dirty="0" smtClean="0"/>
              <a:t>Gema caballero muñoz</a:t>
            </a:r>
          </a:p>
          <a:p>
            <a:r>
              <a:rPr lang="es-ES" dirty="0" smtClean="0"/>
              <a:t>Alfonso campos DE Padua</a:t>
            </a:r>
          </a:p>
          <a:p>
            <a:r>
              <a:rPr lang="es-ES" dirty="0" smtClean="0"/>
              <a:t>Lourdes Díaz mena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25" y="3728674"/>
            <a:ext cx="2768023" cy="2506923"/>
          </a:xfrm>
          <a:prstGeom prst="rect">
            <a:avLst/>
          </a:prstGeom>
        </p:spPr>
      </p:pic>
      <p:pic>
        <p:nvPicPr>
          <p:cNvPr id="5" name="Sonido grabado">
            <a:hlinkClick r:id="" action="ppaction://media"/>
          </p:cNvPr>
          <p:cNvPicPr>
            <a:picLocks noRot="1" noChangeAspect="1"/>
          </p:cNvPicPr>
          <p:nvPr>
            <a:wavAudioFile r:embed="rId1" name="Sonido grabado"/>
          </p:nvPr>
        </p:nvPicPr>
        <p:blipFill>
          <a:blip r:embed="rId4"/>
          <a:stretch>
            <a:fillRect/>
          </a:stretch>
        </p:blipFill>
        <p:spPr>
          <a:xfrm>
            <a:off x="11052757" y="6031856"/>
            <a:ext cx="427037" cy="427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6240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Sistema de recomendación de </a:t>
            </a:r>
            <a:r>
              <a:rPr lang="es-ES_tradnl" dirty="0" smtClean="0"/>
              <a:t>usuarios: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54306"/>
            <a:ext cx="9905999" cy="3908613"/>
          </a:xfrm>
        </p:spPr>
        <p:txBody>
          <a:bodyPr/>
          <a:lstStyle/>
          <a:p>
            <a:r>
              <a:rPr lang="es-ES_tradnl" dirty="0"/>
              <a:t>Debemos proporcionar una base de datos que almacene para cada usuario sus votaciones en películas, series y </a:t>
            </a:r>
            <a:r>
              <a:rPr lang="es-ES_tradnl" dirty="0" smtClean="0"/>
              <a:t>actores, </a:t>
            </a:r>
            <a:r>
              <a:rPr lang="es-ES_tradnl" dirty="0"/>
              <a:t>así como la lista de </a:t>
            </a:r>
            <a:r>
              <a:rPr lang="es-ES_tradnl" dirty="0" smtClean="0"/>
              <a:t>recomendaciones </a:t>
            </a:r>
            <a:r>
              <a:rPr lang="es-ES_tradnl" dirty="0"/>
              <a:t>actualizada por el </a:t>
            </a:r>
            <a:r>
              <a:rPr lang="es-ES_tradnl" dirty="0" smtClean="0"/>
              <a:t>sistema.</a:t>
            </a:r>
          </a:p>
          <a:p>
            <a:r>
              <a:rPr lang="es-ES_tradnl" dirty="0" smtClean="0"/>
              <a:t>No va a </a:t>
            </a:r>
            <a:r>
              <a:rPr lang="es-ES_tradnl" dirty="0"/>
              <a:t>ser tan frecuentes las escrituras de los </a:t>
            </a:r>
            <a:r>
              <a:rPr lang="es-ES_tradnl" dirty="0" smtClean="0"/>
              <a:t>usuarios </a:t>
            </a:r>
            <a:r>
              <a:rPr lang="es-ES_tradnl" dirty="0"/>
              <a:t>ni tampoco la actualización de la recomendaciones por el sistema. </a:t>
            </a:r>
            <a:endParaRPr lang="es-ES_tradnl" dirty="0" smtClean="0"/>
          </a:p>
          <a:p>
            <a:r>
              <a:rPr lang="es-ES_tradnl" dirty="0" smtClean="0"/>
              <a:t>La base de datos </a:t>
            </a:r>
            <a:r>
              <a:rPr lang="es-ES_tradnl" dirty="0"/>
              <a:t>debe de tener en cuenta el usuario en </a:t>
            </a:r>
            <a:r>
              <a:rPr lang="es-ES_tradnl" dirty="0" smtClean="0"/>
              <a:t>cuestión que hace </a:t>
            </a:r>
            <a:r>
              <a:rPr lang="es-ES_tradnl" dirty="0"/>
              <a:t>la </a:t>
            </a:r>
            <a:r>
              <a:rPr lang="es-ES_tradnl" dirty="0" smtClean="0"/>
              <a:t>valoración, el </a:t>
            </a:r>
            <a:r>
              <a:rPr lang="es-ES_tradnl" dirty="0"/>
              <a:t>objeto de esa valoración, así como incorporar </a:t>
            </a:r>
            <a:r>
              <a:rPr lang="es-ES_tradnl" dirty="0" smtClean="0"/>
              <a:t>las recomendaciones </a:t>
            </a:r>
            <a:r>
              <a:rPr lang="es-ES_tradnl" dirty="0"/>
              <a:t>del </a:t>
            </a:r>
            <a:r>
              <a:rPr lang="es-ES_tradnl" dirty="0" smtClean="0"/>
              <a:t>sistema.</a:t>
            </a:r>
          </a:p>
          <a:p>
            <a:endParaRPr lang="es-ES" dirty="0"/>
          </a:p>
        </p:txBody>
      </p:sp>
      <p:pic>
        <p:nvPicPr>
          <p:cNvPr id="4" name="nosqlpunto4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10889794" y="6321567"/>
            <a:ext cx="377997" cy="377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03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8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770964"/>
            <a:ext cx="9905998" cy="1119935"/>
          </a:xfrm>
        </p:spPr>
        <p:txBody>
          <a:bodyPr/>
          <a:lstStyle/>
          <a:p>
            <a:r>
              <a:rPr lang="es-ES" dirty="0" err="1" smtClean="0"/>
              <a:t>CoNsecuencias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17058"/>
            <a:ext cx="9905999" cy="4007223"/>
          </a:xfrm>
        </p:spPr>
        <p:txBody>
          <a:bodyPr>
            <a:normAutofit/>
          </a:bodyPr>
          <a:lstStyle/>
          <a:p>
            <a:r>
              <a:rPr lang="es-ES_tradnl" dirty="0"/>
              <a:t>N</a:t>
            </a:r>
            <a:r>
              <a:rPr lang="es-ES_tradnl" dirty="0" smtClean="0"/>
              <a:t>o </a:t>
            </a:r>
            <a:r>
              <a:rPr lang="es-ES_tradnl" dirty="0"/>
              <a:t>es necesario contar con un sistema donde prime el factor de alta </a:t>
            </a:r>
            <a:r>
              <a:rPr lang="es-ES_tradnl" dirty="0" smtClean="0"/>
              <a:t>disponibilidad         No necesitamos un sistema AP (RIAK y CASSANDRA). </a:t>
            </a:r>
          </a:p>
          <a:p>
            <a:r>
              <a:rPr lang="es-ES_tradnl" dirty="0" smtClean="0"/>
              <a:t>Necesitamos un sistema que soporte particiones        Descartamos sistemas CA (NEO4J).</a:t>
            </a:r>
          </a:p>
          <a:p>
            <a:r>
              <a:rPr lang="es-ES_tradnl" dirty="0" smtClean="0"/>
              <a:t>Necesitamos un modelo de datos que nos permita actualizar fácilmente algunos campos del documento específicos         Descartamos modelos de datos </a:t>
            </a:r>
            <a:r>
              <a:rPr lang="es-ES_tradnl" dirty="0" err="1" smtClean="0"/>
              <a:t>columnares</a:t>
            </a:r>
            <a:r>
              <a:rPr lang="es-ES_tradnl" dirty="0" smtClean="0"/>
              <a:t> y k/v ya que no es fácil realizar </a:t>
            </a:r>
            <a:r>
              <a:rPr lang="es-ES_tradnl" dirty="0" err="1" smtClean="0"/>
              <a:t>querys</a:t>
            </a:r>
            <a:r>
              <a:rPr lang="es-ES_tradnl" dirty="0" smtClean="0"/>
              <a:t> ad hoc       Creemos </a:t>
            </a:r>
            <a:r>
              <a:rPr lang="es-ES_tradnl" dirty="0"/>
              <a:t>adecuado contar con una base de datos documental (</a:t>
            </a:r>
            <a:r>
              <a:rPr lang="es-ES_tradnl" dirty="0">
                <a:solidFill>
                  <a:schemeClr val="tx2"/>
                </a:solidFill>
              </a:rPr>
              <a:t>MONGODB</a:t>
            </a:r>
            <a:r>
              <a:rPr lang="es-ES_tradnl" dirty="0" smtClean="0"/>
              <a:t>).</a:t>
            </a:r>
          </a:p>
          <a:p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3433821" y="2669874"/>
            <a:ext cx="286870" cy="13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/>
          <p:cNvSpPr/>
          <p:nvPr/>
        </p:nvSpPr>
        <p:spPr>
          <a:xfrm>
            <a:off x="7450347" y="3243486"/>
            <a:ext cx="277906" cy="17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6875253" y="4718648"/>
            <a:ext cx="276045" cy="129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9592573" y="5115463"/>
            <a:ext cx="293298" cy="163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467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4800"/>
          </a:xfrm>
        </p:spPr>
        <p:txBody>
          <a:bodyPr/>
          <a:lstStyle/>
          <a:p>
            <a:r>
              <a:rPr lang="es-ES" dirty="0"/>
              <a:t>contexto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13647"/>
            <a:ext cx="9905999" cy="4177554"/>
          </a:xfrm>
        </p:spPr>
        <p:txBody>
          <a:bodyPr/>
          <a:lstStyle/>
          <a:p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/>
              <a:t>conjunto de productores independientes ha creado </a:t>
            </a:r>
            <a:r>
              <a:rPr lang="es-ES" dirty="0" err="1" smtClean="0"/>
              <a:t>Veeme</a:t>
            </a:r>
            <a:r>
              <a:rPr lang="es-ES" dirty="0" smtClean="0"/>
              <a:t>: un </a:t>
            </a:r>
            <a:r>
              <a:rPr lang="es-ES" dirty="0"/>
              <a:t>portal web para visualizar películas y series </a:t>
            </a:r>
            <a:r>
              <a:rPr lang="es-ES" i="1" dirty="0"/>
              <a:t>online</a:t>
            </a:r>
            <a:r>
              <a:rPr lang="es-ES" dirty="0"/>
              <a:t>. 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Veeme</a:t>
            </a:r>
            <a:r>
              <a:rPr lang="es-ES" dirty="0" smtClean="0"/>
              <a:t> funciona </a:t>
            </a:r>
            <a:r>
              <a:rPr lang="es-ES" dirty="0"/>
              <a:t>mediante suscripción mensual.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número de usuarios de </a:t>
            </a:r>
            <a:r>
              <a:rPr lang="es-ES" i="1" dirty="0" err="1"/>
              <a:t>Veeme</a:t>
            </a:r>
            <a:r>
              <a:rPr lang="es-ES" i="1" dirty="0"/>
              <a:t> </a:t>
            </a:r>
            <a:r>
              <a:rPr lang="es-ES" dirty="0"/>
              <a:t>ha aumentado exponencialmente </a:t>
            </a:r>
            <a:r>
              <a:rPr lang="es-ES" dirty="0" smtClean="0"/>
              <a:t>en los últimos meses, por lo que se </a:t>
            </a:r>
            <a:r>
              <a:rPr lang="es-ES" dirty="0"/>
              <a:t>debe renovar </a:t>
            </a:r>
            <a:r>
              <a:rPr lang="es-ES" dirty="0" smtClean="0"/>
              <a:t>su </a:t>
            </a:r>
            <a:r>
              <a:rPr lang="es-ES" dirty="0"/>
              <a:t>sistema de almacenamiento. </a:t>
            </a:r>
            <a:endParaRPr lang="es-ES" dirty="0" smtClean="0"/>
          </a:p>
          <a:p>
            <a:r>
              <a:rPr lang="es-ES" dirty="0"/>
              <a:t>Nos piden, como conocedores de las tecnologías </a:t>
            </a:r>
            <a:r>
              <a:rPr lang="es-ES" dirty="0" err="1"/>
              <a:t>NoSQL</a:t>
            </a:r>
            <a:r>
              <a:rPr lang="es-ES" dirty="0"/>
              <a:t>, que hagamos una propuesta de sistema de almacenamiento para el nuevo sistema. </a:t>
            </a:r>
          </a:p>
        </p:txBody>
      </p:sp>
      <p:pic>
        <p:nvPicPr>
          <p:cNvPr id="4" name="Sonido grabado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92033" y="6137275"/>
            <a:ext cx="555378" cy="487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901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860565"/>
            <a:ext cx="9905998" cy="887553"/>
          </a:xfrm>
        </p:spPr>
        <p:txBody>
          <a:bodyPr/>
          <a:lstStyle/>
          <a:p>
            <a:r>
              <a:rPr lang="es-ES" dirty="0" smtClean="0"/>
              <a:t>Puntos a mejorar: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77035"/>
            <a:ext cx="9905999" cy="25997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Gestión </a:t>
            </a:r>
            <a:r>
              <a:rPr lang="es-ES" dirty="0"/>
              <a:t>de </a:t>
            </a:r>
            <a:r>
              <a:rPr lang="es-ES" dirty="0" smtClean="0"/>
              <a:t>suscripciones.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Catálogo </a:t>
            </a:r>
            <a:r>
              <a:rPr lang="es-ES" dirty="0"/>
              <a:t>de películas y </a:t>
            </a:r>
            <a:r>
              <a:rPr lang="es-ES" dirty="0" smtClean="0"/>
              <a:t>series.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Análisis de usuarios.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Sistema </a:t>
            </a:r>
            <a:r>
              <a:rPr lang="es-ES" dirty="0"/>
              <a:t>de recomendación ágil para los </a:t>
            </a:r>
            <a:r>
              <a:rPr lang="es-ES" dirty="0" smtClean="0"/>
              <a:t>usuarios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Sonido grabado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60048" y="617282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52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0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934502"/>
            <a:ext cx="9905998" cy="878588"/>
          </a:xfrm>
        </p:spPr>
        <p:txBody>
          <a:bodyPr/>
          <a:lstStyle/>
          <a:p>
            <a:r>
              <a:rPr lang="es-ES_tradnl" dirty="0" smtClean="0"/>
              <a:t>1. Gestión </a:t>
            </a:r>
            <a:r>
              <a:rPr lang="es-ES_tradnl" dirty="0"/>
              <a:t>de </a:t>
            </a:r>
            <a:r>
              <a:rPr lang="es-ES_tradnl" dirty="0" smtClean="0"/>
              <a:t>suscripciones: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20471"/>
            <a:ext cx="9905999" cy="3370730"/>
          </a:xfrm>
        </p:spPr>
        <p:txBody>
          <a:bodyPr/>
          <a:lstStyle/>
          <a:p>
            <a:r>
              <a:rPr lang="es-ES" dirty="0"/>
              <a:t>La información a gestionar es, dado un usuario, saber si tiene la suscripción </a:t>
            </a:r>
            <a:r>
              <a:rPr lang="es-ES" dirty="0" smtClean="0"/>
              <a:t>activa.</a:t>
            </a:r>
          </a:p>
          <a:p>
            <a:r>
              <a:rPr lang="es-ES_tradnl" dirty="0" smtClean="0"/>
              <a:t>El modelo se actualiza poco.       </a:t>
            </a:r>
          </a:p>
          <a:p>
            <a:r>
              <a:rPr lang="es-ES_tradnl" dirty="0" smtClean="0"/>
              <a:t>No </a:t>
            </a:r>
            <a:r>
              <a:rPr lang="es-ES_tradnl" dirty="0"/>
              <a:t>es necesario </a:t>
            </a:r>
            <a:r>
              <a:rPr lang="es-ES_tradnl" dirty="0" smtClean="0"/>
              <a:t>consistencia fuerte.</a:t>
            </a:r>
          </a:p>
          <a:p>
            <a:r>
              <a:rPr lang="es-ES_tradnl" dirty="0"/>
              <a:t>S</a:t>
            </a:r>
            <a:r>
              <a:rPr lang="es-ES_tradnl" dirty="0" smtClean="0"/>
              <a:t>oportara </a:t>
            </a:r>
            <a:r>
              <a:rPr lang="es-ES_tradnl" dirty="0"/>
              <a:t>un elevado volumen de </a:t>
            </a:r>
            <a:r>
              <a:rPr lang="es-ES_tradnl" dirty="0" smtClean="0"/>
              <a:t>lectura      Se </a:t>
            </a:r>
            <a:r>
              <a:rPr lang="es-ES" dirty="0" smtClean="0"/>
              <a:t>debe </a:t>
            </a:r>
            <a:r>
              <a:rPr lang="es-ES" dirty="0"/>
              <a:t>garantizar la máxima </a:t>
            </a:r>
            <a:r>
              <a:rPr lang="es-ES" dirty="0" smtClean="0"/>
              <a:t>disponibilidad.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6651812" y="4760389"/>
            <a:ext cx="251011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Sonido grabado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03728" y="608798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77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905389"/>
            <a:ext cx="9905998" cy="995129"/>
          </a:xfrm>
        </p:spPr>
        <p:txBody>
          <a:bodyPr/>
          <a:lstStyle/>
          <a:p>
            <a:r>
              <a:rPr lang="es-ES" dirty="0" smtClean="0"/>
              <a:t>Consecuencias: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N</a:t>
            </a:r>
            <a:r>
              <a:rPr lang="es-ES_tradnl" dirty="0" smtClean="0"/>
              <a:t>o </a:t>
            </a:r>
            <a:r>
              <a:rPr lang="es-ES_tradnl" dirty="0"/>
              <a:t>es necesario </a:t>
            </a:r>
            <a:r>
              <a:rPr lang="es-ES_tradnl" dirty="0" smtClean="0"/>
              <a:t>consistencia </a:t>
            </a:r>
            <a:r>
              <a:rPr lang="es-ES_tradnl" dirty="0"/>
              <a:t>fuerte  </a:t>
            </a:r>
            <a:r>
              <a:rPr lang="es-ES_tradnl" dirty="0" smtClean="0"/>
              <a:t>   descartamos </a:t>
            </a:r>
            <a:r>
              <a:rPr lang="es-ES_tradnl" dirty="0"/>
              <a:t>un modelo </a:t>
            </a:r>
            <a:r>
              <a:rPr lang="es-ES_tradnl" dirty="0" smtClean="0"/>
              <a:t>CP (MONGO DB).</a:t>
            </a:r>
          </a:p>
          <a:p>
            <a:r>
              <a:rPr lang="es-ES_tradnl" dirty="0" smtClean="0"/>
              <a:t>Necesitamos </a:t>
            </a:r>
            <a:r>
              <a:rPr lang="es-ES_tradnl" dirty="0"/>
              <a:t>contar </a:t>
            </a:r>
            <a:r>
              <a:rPr lang="es-ES_tradnl" dirty="0" smtClean="0"/>
              <a:t>con </a:t>
            </a:r>
            <a:r>
              <a:rPr lang="es-ES_tradnl" dirty="0"/>
              <a:t>disponibilidad </a:t>
            </a:r>
            <a:r>
              <a:rPr lang="es-ES_tradnl" dirty="0" smtClean="0"/>
              <a:t>máxima     descartamos </a:t>
            </a:r>
            <a:r>
              <a:rPr lang="es-ES_tradnl" dirty="0"/>
              <a:t>un modelo </a:t>
            </a:r>
            <a:r>
              <a:rPr lang="es-ES_tradnl" dirty="0" smtClean="0"/>
              <a:t>AC (NEO4J).</a:t>
            </a:r>
          </a:p>
          <a:p>
            <a:r>
              <a:rPr lang="es-ES_tradnl" dirty="0"/>
              <a:t>Dado que lo prioritario es leer una clave y recuperar su valor </a:t>
            </a:r>
            <a:r>
              <a:rPr lang="es-ES_tradnl" dirty="0" smtClean="0"/>
              <a:t>    Escogemos un sistema AP       Escogemos clave-valor (</a:t>
            </a:r>
            <a:r>
              <a:rPr lang="es-ES_tradnl" dirty="0" smtClean="0">
                <a:solidFill>
                  <a:schemeClr val="tx2"/>
                </a:solidFill>
              </a:rPr>
              <a:t>RIAK) </a:t>
            </a:r>
            <a:r>
              <a:rPr lang="es-ES_tradnl" dirty="0" smtClean="0"/>
              <a:t>ya que es más adecuado para variables de sesión, caches, etc.</a:t>
            </a:r>
            <a:endParaRPr lang="es-ES" dirty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5791200" y="2501153"/>
            <a:ext cx="251012" cy="12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/>
          <p:cNvSpPr/>
          <p:nvPr/>
        </p:nvSpPr>
        <p:spPr>
          <a:xfrm>
            <a:off x="7270376" y="3497928"/>
            <a:ext cx="242047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9037869" y="4509248"/>
            <a:ext cx="242047" cy="13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3328612" y="4942937"/>
            <a:ext cx="250166" cy="112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Sonido grabado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03729" y="61401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99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7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102657"/>
            <a:ext cx="9905998" cy="950259"/>
          </a:xfrm>
        </p:spPr>
        <p:txBody>
          <a:bodyPr/>
          <a:lstStyle/>
          <a:p>
            <a:r>
              <a:rPr lang="es-ES" dirty="0" smtClean="0"/>
              <a:t>2. </a:t>
            </a:r>
            <a:r>
              <a:rPr lang="es-ES" dirty="0"/>
              <a:t>Catálogo de películas y </a:t>
            </a:r>
            <a:r>
              <a:rPr lang="es-ES" dirty="0" smtClean="0"/>
              <a:t>series</a:t>
            </a:r>
            <a:r>
              <a:rPr lang="es-ES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312894"/>
            <a:ext cx="9905999" cy="3478306"/>
          </a:xfrm>
        </p:spPr>
        <p:txBody>
          <a:bodyPr/>
          <a:lstStyle/>
          <a:p>
            <a:r>
              <a:rPr lang="es-ES_tradnl" dirty="0" smtClean="0"/>
              <a:t>Mantener la </a:t>
            </a:r>
            <a:r>
              <a:rPr lang="es-ES_tradnl" dirty="0"/>
              <a:t>integridad </a:t>
            </a:r>
            <a:r>
              <a:rPr lang="es-ES_tradnl" dirty="0" smtClean="0"/>
              <a:t>de los </a:t>
            </a:r>
            <a:r>
              <a:rPr lang="es-ES_tradnl" dirty="0"/>
              <a:t>datos para el catalogo es un factor muy </a:t>
            </a:r>
            <a:r>
              <a:rPr lang="es-ES_tradnl" dirty="0" smtClean="0"/>
              <a:t>importante.</a:t>
            </a:r>
          </a:p>
          <a:p>
            <a:r>
              <a:rPr lang="es-ES_tradnl" dirty="0" smtClean="0"/>
              <a:t>El número de películas y series nuevas es reducido      </a:t>
            </a:r>
            <a:r>
              <a:rPr lang="es-ES_tradnl" dirty="0"/>
              <a:t>el sistema no escala horizontalmente en </a:t>
            </a:r>
            <a:r>
              <a:rPr lang="es-ES_tradnl" dirty="0" smtClean="0"/>
              <a:t>demasía.</a:t>
            </a:r>
          </a:p>
          <a:p>
            <a:r>
              <a:rPr lang="es-ES_tradnl" dirty="0" smtClean="0"/>
              <a:t>Películas y series se almacenan en </a:t>
            </a:r>
            <a:r>
              <a:rPr lang="es-ES_tradnl" dirty="0"/>
              <a:t>otra </a:t>
            </a:r>
            <a:r>
              <a:rPr lang="es-ES_tradnl" dirty="0" smtClean="0"/>
              <a:t>infraestructura       </a:t>
            </a:r>
            <a:r>
              <a:rPr lang="es-ES_tradnl" dirty="0"/>
              <a:t>la finalidad es almacenar solo </a:t>
            </a:r>
            <a:r>
              <a:rPr lang="es-ES_tradnl" dirty="0" smtClean="0"/>
              <a:t>metadatos.</a:t>
            </a:r>
          </a:p>
          <a:p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7655859" y="3550024"/>
            <a:ext cx="242047" cy="14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/>
          <p:cNvSpPr/>
          <p:nvPr/>
        </p:nvSpPr>
        <p:spPr>
          <a:xfrm>
            <a:off x="8153400" y="4554074"/>
            <a:ext cx="25101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2.catalogo De Pelis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10936587" y="6205396"/>
            <a:ext cx="396860" cy="3968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26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5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192305"/>
            <a:ext cx="9905998" cy="1147484"/>
          </a:xfrm>
        </p:spPr>
        <p:txBody>
          <a:bodyPr/>
          <a:lstStyle/>
          <a:p>
            <a:r>
              <a:rPr lang="es-ES" dirty="0" smtClean="0"/>
              <a:t>Consecuencias: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599765"/>
            <a:ext cx="9905999" cy="3191436"/>
          </a:xfrm>
        </p:spPr>
        <p:txBody>
          <a:bodyPr/>
          <a:lstStyle/>
          <a:p>
            <a:r>
              <a:rPr lang="es-ES" dirty="0" smtClean="0"/>
              <a:t>Necesidad de integridad          Necesitamos un sistema CP         Descartamos sistemas AP (RIAK y CASSANDRA), así como un sistema CA (NEO4J).</a:t>
            </a:r>
          </a:p>
          <a:p>
            <a:r>
              <a:rPr lang="es-ES_tradnl" dirty="0" smtClean="0"/>
              <a:t>Escogemos un sistema CP (</a:t>
            </a:r>
            <a:r>
              <a:rPr lang="es-ES_tradnl" dirty="0" smtClean="0">
                <a:solidFill>
                  <a:schemeClr val="tx2"/>
                </a:solidFill>
              </a:rPr>
              <a:t>MONGODB</a:t>
            </a:r>
            <a:r>
              <a:rPr lang="es-ES_tradnl" dirty="0" smtClean="0"/>
              <a:t>) que nos garantiza </a:t>
            </a:r>
            <a:r>
              <a:rPr lang="es-ES_tradnl" dirty="0"/>
              <a:t>consistencia </a:t>
            </a:r>
            <a:r>
              <a:rPr lang="es-ES_tradnl" dirty="0" smtClean="0"/>
              <a:t>y soporta particiones.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4823011" y="2832847"/>
            <a:ext cx="313765" cy="14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/>
          <p:cNvSpPr/>
          <p:nvPr/>
        </p:nvSpPr>
        <p:spPr>
          <a:xfrm>
            <a:off x="8892988" y="2850776"/>
            <a:ext cx="313765" cy="161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8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057835"/>
            <a:ext cx="9905998" cy="93233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3. </a:t>
            </a:r>
            <a:r>
              <a:rPr lang="es-ES" dirty="0"/>
              <a:t>Análisis de </a:t>
            </a:r>
            <a:r>
              <a:rPr lang="es-ES" dirty="0" smtClean="0"/>
              <a:t>usuarios: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11504"/>
            <a:ext cx="9905999" cy="3576919"/>
          </a:xfrm>
        </p:spPr>
        <p:txBody>
          <a:bodyPr/>
          <a:lstStyle/>
          <a:p>
            <a:r>
              <a:rPr lang="es-ES_tradnl" dirty="0"/>
              <a:t>Esta base de datos va a recoger la información de navegación  de los usuarios por el </a:t>
            </a:r>
            <a:r>
              <a:rPr lang="es-ES_tradnl" dirty="0" smtClean="0"/>
              <a:t>sistema.</a:t>
            </a:r>
          </a:p>
          <a:p>
            <a:r>
              <a:rPr lang="es-ES_tradnl" dirty="0" smtClean="0"/>
              <a:t>Debe garantizar alta disponibilidad.</a:t>
            </a:r>
          </a:p>
          <a:p>
            <a:r>
              <a:rPr lang="es-ES_tradnl" dirty="0" smtClean="0"/>
              <a:t>Necesidad de escalar horizontalmente.</a:t>
            </a:r>
            <a:endParaRPr lang="es-ES" dirty="0"/>
          </a:p>
        </p:txBody>
      </p:sp>
      <p:pic>
        <p:nvPicPr>
          <p:cNvPr id="4" name="Parte3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10935062" y="6303460"/>
            <a:ext cx="368944" cy="3689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7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959176"/>
            <a:ext cx="9905998" cy="1183388"/>
          </a:xfrm>
        </p:spPr>
        <p:txBody>
          <a:bodyPr/>
          <a:lstStyle/>
          <a:p>
            <a:r>
              <a:rPr lang="es-ES" dirty="0" smtClean="0"/>
              <a:t>Consecuencias: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695" y="2510117"/>
            <a:ext cx="9905999" cy="3567954"/>
          </a:xfrm>
        </p:spPr>
        <p:txBody>
          <a:bodyPr/>
          <a:lstStyle/>
          <a:p>
            <a:r>
              <a:rPr lang="es-ES" dirty="0" smtClean="0"/>
              <a:t>Necesitamos alta disponibilidad           Descartamos soluciones CP (MONGODB) y soluciones CA (NEO4J).</a:t>
            </a:r>
          </a:p>
          <a:p>
            <a:r>
              <a:rPr lang="es-ES" dirty="0" smtClean="0"/>
              <a:t>Necesitamos un sistema AP: nos decantamos por una base de datos columnas (</a:t>
            </a:r>
            <a:r>
              <a:rPr lang="es-ES" dirty="0" err="1" smtClean="0">
                <a:solidFill>
                  <a:schemeClr val="tx2"/>
                </a:solidFill>
              </a:rPr>
              <a:t>Cassandra</a:t>
            </a:r>
            <a:r>
              <a:rPr lang="es-ES" dirty="0" smtClean="0"/>
              <a:t>) ya que, debido a como se va a almacenar la información, se puede aprovechar las ventajas de búsqueda que estas proporcionan. 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5602942" y="2752165"/>
            <a:ext cx="313764" cy="14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885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666</TotalTime>
  <Words>587</Words>
  <Application>Microsoft Office PowerPoint</Application>
  <PresentationFormat>Personalizado</PresentationFormat>
  <Paragraphs>46</Paragraphs>
  <Slides>11</Slides>
  <Notes>0</Notes>
  <HiddenSlides>0</HiddenSlides>
  <MMClips>8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Circuito</vt:lpstr>
      <vt:lpstr>Persistencia políglota y Bases de datos noSQL   </vt:lpstr>
      <vt:lpstr>contexto </vt:lpstr>
      <vt:lpstr>Puntos a mejorar:</vt:lpstr>
      <vt:lpstr>1. Gestión de suscripciones:</vt:lpstr>
      <vt:lpstr>Consecuencias:</vt:lpstr>
      <vt:lpstr>2. Catálogo de películas y series:</vt:lpstr>
      <vt:lpstr>Consecuencias:</vt:lpstr>
      <vt:lpstr>3. Análisis de usuarios: </vt:lpstr>
      <vt:lpstr>Consecuencias:</vt:lpstr>
      <vt:lpstr>4. Sistema de recomendación de usuarios:</vt:lpstr>
      <vt:lpstr>CoNsecuencias: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 políglota y Bases de datos noSQL</dc:title>
  <dc:creator>lourdes</dc:creator>
  <cp:lastModifiedBy>lourdes</cp:lastModifiedBy>
  <cp:revision>37</cp:revision>
  <dcterms:created xsi:type="dcterms:W3CDTF">2015-09-14T15:34:50Z</dcterms:created>
  <dcterms:modified xsi:type="dcterms:W3CDTF">2015-09-30T08:23:44Z</dcterms:modified>
</cp:coreProperties>
</file>