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xls" ContentType="application/vnd.ms-excel"/>
  <Default Extension="wmf" ContentType="image/x-wmf"/>
  <Default Extension="rels" ContentType="application/vnd.openxmlformats-package.relationships+xml"/>
  <Default Extension="xml" ContentType="application/xml"/>
  <Default Extension="wav" ContentType="audio/wav"/>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Lst>
  <p:notesMasterIdLst>
    <p:notesMasterId r:id="rId87"/>
  </p:notesMasterIdLst>
  <p:sldIdLst>
    <p:sldId id="327" r:id="rId2"/>
    <p:sldId id="406" r:id="rId3"/>
    <p:sldId id="407" r:id="rId4"/>
    <p:sldId id="328" r:id="rId5"/>
    <p:sldId id="329" r:id="rId6"/>
    <p:sldId id="330" r:id="rId7"/>
    <p:sldId id="331" r:id="rId8"/>
    <p:sldId id="333" r:id="rId9"/>
    <p:sldId id="368" r:id="rId10"/>
    <p:sldId id="369" r:id="rId11"/>
    <p:sldId id="334" r:id="rId12"/>
    <p:sldId id="335" r:id="rId13"/>
    <p:sldId id="336" r:id="rId14"/>
    <p:sldId id="337" r:id="rId15"/>
    <p:sldId id="338" r:id="rId16"/>
    <p:sldId id="339" r:id="rId17"/>
    <p:sldId id="345" r:id="rId18"/>
    <p:sldId id="343" r:id="rId19"/>
    <p:sldId id="344" r:id="rId20"/>
    <p:sldId id="371" r:id="rId21"/>
    <p:sldId id="370" r:id="rId22"/>
    <p:sldId id="372" r:id="rId23"/>
    <p:sldId id="341" r:id="rId24"/>
    <p:sldId id="342" r:id="rId25"/>
    <p:sldId id="374" r:id="rId26"/>
    <p:sldId id="347" r:id="rId27"/>
    <p:sldId id="348" r:id="rId28"/>
    <p:sldId id="349" r:id="rId29"/>
    <p:sldId id="350" r:id="rId30"/>
    <p:sldId id="352" r:id="rId31"/>
    <p:sldId id="351" r:id="rId32"/>
    <p:sldId id="353" r:id="rId33"/>
    <p:sldId id="408" r:id="rId34"/>
    <p:sldId id="302" r:id="rId35"/>
    <p:sldId id="379" r:id="rId36"/>
    <p:sldId id="381" r:id="rId37"/>
    <p:sldId id="383" r:id="rId38"/>
    <p:sldId id="380" r:id="rId39"/>
    <p:sldId id="378" r:id="rId40"/>
    <p:sldId id="304" r:id="rId41"/>
    <p:sldId id="305" r:id="rId42"/>
    <p:sldId id="306" r:id="rId43"/>
    <p:sldId id="307" r:id="rId44"/>
    <p:sldId id="308" r:id="rId45"/>
    <p:sldId id="384" r:id="rId46"/>
    <p:sldId id="309" r:id="rId47"/>
    <p:sldId id="310" r:id="rId48"/>
    <p:sldId id="311" r:id="rId49"/>
    <p:sldId id="386" r:id="rId50"/>
    <p:sldId id="387" r:id="rId51"/>
    <p:sldId id="388" r:id="rId52"/>
    <p:sldId id="313" r:id="rId53"/>
    <p:sldId id="389" r:id="rId54"/>
    <p:sldId id="390" r:id="rId55"/>
    <p:sldId id="314" r:id="rId56"/>
    <p:sldId id="315" r:id="rId57"/>
    <p:sldId id="316" r:id="rId58"/>
    <p:sldId id="391" r:id="rId59"/>
    <p:sldId id="317" r:id="rId60"/>
    <p:sldId id="392" r:id="rId61"/>
    <p:sldId id="318" r:id="rId62"/>
    <p:sldId id="354" r:id="rId63"/>
    <p:sldId id="357" r:id="rId64"/>
    <p:sldId id="393" r:id="rId65"/>
    <p:sldId id="358" r:id="rId66"/>
    <p:sldId id="356" r:id="rId67"/>
    <p:sldId id="360" r:id="rId68"/>
    <p:sldId id="361" r:id="rId69"/>
    <p:sldId id="365" r:id="rId70"/>
    <p:sldId id="319" r:id="rId71"/>
    <p:sldId id="320" r:id="rId72"/>
    <p:sldId id="321" r:id="rId73"/>
    <p:sldId id="322" r:id="rId74"/>
    <p:sldId id="394" r:id="rId75"/>
    <p:sldId id="395" r:id="rId76"/>
    <p:sldId id="323" r:id="rId77"/>
    <p:sldId id="324" r:id="rId78"/>
    <p:sldId id="325" r:id="rId79"/>
    <p:sldId id="402" r:id="rId80"/>
    <p:sldId id="409" r:id="rId81"/>
    <p:sldId id="405" r:id="rId82"/>
    <p:sldId id="404" r:id="rId83"/>
    <p:sldId id="403" r:id="rId84"/>
    <p:sldId id="400" r:id="rId85"/>
    <p:sldId id="401" r:id="rId86"/>
  </p:sldIdLst>
  <p:sldSz cx="9144000" cy="6858000" type="screen4x3"/>
  <p:notesSz cx="7099300" cy="10234613"/>
  <p:defaultTextStyle>
    <a:defPPr>
      <a:defRPr lang="es-ES"/>
    </a:defPPr>
    <a:lvl1pPr algn="l" rtl="0" fontAlgn="base">
      <a:spcBef>
        <a:spcPct val="0"/>
      </a:spcBef>
      <a:spcAft>
        <a:spcPct val="0"/>
      </a:spcAft>
      <a:defRPr kumimoji="1" sz="2400" kern="1200">
        <a:solidFill>
          <a:schemeClr val="tx1"/>
        </a:solidFill>
        <a:latin typeface="Times New Roman" pitchFamily="18" charset="0"/>
        <a:ea typeface="+mn-ea"/>
        <a:cs typeface="+mn-cs"/>
      </a:defRPr>
    </a:lvl1pPr>
    <a:lvl2pPr marL="457200" algn="l" rtl="0" fontAlgn="base">
      <a:spcBef>
        <a:spcPct val="0"/>
      </a:spcBef>
      <a:spcAft>
        <a:spcPct val="0"/>
      </a:spcAft>
      <a:defRPr kumimoji="1" sz="2400" kern="1200">
        <a:solidFill>
          <a:schemeClr val="tx1"/>
        </a:solidFill>
        <a:latin typeface="Times New Roman" pitchFamily="18" charset="0"/>
        <a:ea typeface="+mn-ea"/>
        <a:cs typeface="+mn-cs"/>
      </a:defRPr>
    </a:lvl2pPr>
    <a:lvl3pPr marL="914400" algn="l" rtl="0" fontAlgn="base">
      <a:spcBef>
        <a:spcPct val="0"/>
      </a:spcBef>
      <a:spcAft>
        <a:spcPct val="0"/>
      </a:spcAft>
      <a:defRPr kumimoji="1" sz="2400" kern="1200">
        <a:solidFill>
          <a:schemeClr val="tx1"/>
        </a:solidFill>
        <a:latin typeface="Times New Roman" pitchFamily="18" charset="0"/>
        <a:ea typeface="+mn-ea"/>
        <a:cs typeface="+mn-cs"/>
      </a:defRPr>
    </a:lvl3pPr>
    <a:lvl4pPr marL="1371600" algn="l" rtl="0" fontAlgn="base">
      <a:spcBef>
        <a:spcPct val="0"/>
      </a:spcBef>
      <a:spcAft>
        <a:spcPct val="0"/>
      </a:spcAft>
      <a:defRPr kumimoji="1" sz="2400" kern="1200">
        <a:solidFill>
          <a:schemeClr val="tx1"/>
        </a:solidFill>
        <a:latin typeface="Times New Roman" pitchFamily="18" charset="0"/>
        <a:ea typeface="+mn-ea"/>
        <a:cs typeface="+mn-cs"/>
      </a:defRPr>
    </a:lvl4pPr>
    <a:lvl5pPr marL="1828800" algn="l" rtl="0" fontAlgn="base">
      <a:spcBef>
        <a:spcPct val="0"/>
      </a:spcBef>
      <a:spcAft>
        <a:spcPct val="0"/>
      </a:spcAft>
      <a:defRPr kumimoji="1" sz="2400" kern="1200">
        <a:solidFill>
          <a:schemeClr val="tx1"/>
        </a:solidFill>
        <a:latin typeface="Times New Roman" pitchFamily="18" charset="0"/>
        <a:ea typeface="+mn-ea"/>
        <a:cs typeface="+mn-cs"/>
      </a:defRPr>
    </a:lvl5pPr>
    <a:lvl6pPr marL="2286000" algn="l" defTabSz="914400" rtl="0" eaLnBrk="1" latinLnBrk="0" hangingPunct="1">
      <a:defRPr kumimoji="1" sz="2400" kern="1200">
        <a:solidFill>
          <a:schemeClr val="tx1"/>
        </a:solidFill>
        <a:latin typeface="Times New Roman" pitchFamily="18" charset="0"/>
        <a:ea typeface="+mn-ea"/>
        <a:cs typeface="+mn-cs"/>
      </a:defRPr>
    </a:lvl6pPr>
    <a:lvl7pPr marL="2743200" algn="l" defTabSz="914400" rtl="0" eaLnBrk="1" latinLnBrk="0" hangingPunct="1">
      <a:defRPr kumimoji="1" sz="2400" kern="1200">
        <a:solidFill>
          <a:schemeClr val="tx1"/>
        </a:solidFill>
        <a:latin typeface="Times New Roman" pitchFamily="18" charset="0"/>
        <a:ea typeface="+mn-ea"/>
        <a:cs typeface="+mn-cs"/>
      </a:defRPr>
    </a:lvl7pPr>
    <a:lvl8pPr marL="3200400" algn="l" defTabSz="914400" rtl="0" eaLnBrk="1" latinLnBrk="0" hangingPunct="1">
      <a:defRPr kumimoji="1" sz="2400" kern="1200">
        <a:solidFill>
          <a:schemeClr val="tx1"/>
        </a:solidFill>
        <a:latin typeface="Times New Roman" pitchFamily="18" charset="0"/>
        <a:ea typeface="+mn-ea"/>
        <a:cs typeface="+mn-cs"/>
      </a:defRPr>
    </a:lvl8pPr>
    <a:lvl9pPr marL="3657600" algn="l" defTabSz="914400" rtl="0" eaLnBrk="1" latinLnBrk="0" hangingPunct="1">
      <a:defRPr kumimoji="1"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84" d="100"/>
          <a:sy n="84" d="100"/>
        </p:scale>
        <p:origin x="1056" y="84"/>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162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defRPr kumimoji="0" sz="1300"/>
            </a:lvl1pPr>
          </a:lstStyle>
          <a:p>
            <a:pPr>
              <a:defRPr/>
            </a:pPr>
            <a:endParaRPr lang="es-ES"/>
          </a:p>
        </p:txBody>
      </p:sp>
      <p:sp>
        <p:nvSpPr>
          <p:cNvPr id="21507" name="Rectangle 3"/>
          <p:cNvSpPr>
            <a:spLocks noGrp="1" noChangeArrowheads="1"/>
          </p:cNvSpPr>
          <p:nvPr>
            <p:ph type="dt" idx="1"/>
          </p:nvPr>
        </p:nvSpPr>
        <p:spPr bwMode="auto">
          <a:xfrm>
            <a:off x="4022937"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kumimoji="0" sz="1300"/>
            </a:lvl1pPr>
          </a:lstStyle>
          <a:p>
            <a:pPr>
              <a:defRPr/>
            </a:pPr>
            <a:endParaRPr lang="es-ES"/>
          </a:p>
        </p:txBody>
      </p:sp>
      <p:sp>
        <p:nvSpPr>
          <p:cNvPr id="78852"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p:spPr>
      </p:sp>
      <p:sp>
        <p:nvSpPr>
          <p:cNvPr id="21509" name="Rectangle 5"/>
          <p:cNvSpPr>
            <a:spLocks noGrp="1" noChangeArrowheads="1"/>
          </p:cNvSpPr>
          <p:nvPr>
            <p:ph type="body" sz="quarter" idx="3"/>
          </p:nvPr>
        </p:nvSpPr>
        <p:spPr bwMode="auto">
          <a:xfrm>
            <a:off x="946574" y="4861441"/>
            <a:ext cx="5206153" cy="4605576"/>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p>
        </p:txBody>
      </p:sp>
      <p:sp>
        <p:nvSpPr>
          <p:cNvPr id="21510" name="Rectangle 6"/>
          <p:cNvSpPr>
            <a:spLocks noGrp="1" noChangeArrowheads="1"/>
          </p:cNvSpPr>
          <p:nvPr>
            <p:ph type="ftr" sz="quarter" idx="4"/>
          </p:nvPr>
        </p:nvSpPr>
        <p:spPr bwMode="auto">
          <a:xfrm>
            <a:off x="0" y="9722882"/>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defRPr kumimoji="0" sz="1300"/>
            </a:lvl1pPr>
          </a:lstStyle>
          <a:p>
            <a:pPr>
              <a:defRPr/>
            </a:pPr>
            <a:endParaRPr lang="es-ES"/>
          </a:p>
        </p:txBody>
      </p:sp>
      <p:sp>
        <p:nvSpPr>
          <p:cNvPr id="21511" name="Rectangle 7"/>
          <p:cNvSpPr>
            <a:spLocks noGrp="1" noChangeArrowheads="1"/>
          </p:cNvSpPr>
          <p:nvPr>
            <p:ph type="sldNum" sz="quarter" idx="5"/>
          </p:nvPr>
        </p:nvSpPr>
        <p:spPr bwMode="auto">
          <a:xfrm>
            <a:off x="4022937" y="9722882"/>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kumimoji="0" sz="1300"/>
            </a:lvl1pPr>
          </a:lstStyle>
          <a:p>
            <a:pPr>
              <a:defRPr/>
            </a:pPr>
            <a:fld id="{CBB01C36-CCF5-4331-9DB8-0DD1C23D9379}" type="slidenum">
              <a:rPr lang="es-ES"/>
              <a:pPr>
                <a:defRPr/>
              </a:pPr>
              <a:t>‹Nº›</a:t>
            </a:fld>
            <a:endParaRPr lang="es-ES"/>
          </a:p>
        </p:txBody>
      </p:sp>
    </p:spTree>
    <p:extLst>
      <p:ext uri="{BB962C8B-B14F-4D97-AF65-F5344CB8AC3E}">
        <p14:creationId xmlns:p14="http://schemas.microsoft.com/office/powerpoint/2010/main" val="29649249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CB79FD9E-A011-47F8-966C-BF7E0CD1D33B}" type="slidenum">
              <a:rPr lang="es-ES" smtClean="0"/>
              <a:pPr/>
              <a:t>7</a:t>
            </a:fld>
            <a:endParaRPr lang="es-ES"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r>
              <a:rPr lang="es-ES" smtClean="0"/>
              <a:t>Cada</a:t>
            </a:r>
          </a:p>
          <a:p>
            <a:pPr eaLnBrk="1" hangingPunct="1"/>
            <a:r>
              <a:rPr lang="es-ES" smtClean="0"/>
              <a:t>tipo variable tiene requerimientos propios en cuanto a presentación y en cuanto a las pruebas que se utilizan</a:t>
            </a:r>
          </a:p>
          <a:p>
            <a:pPr eaLnBrk="1" hangingPunct="1"/>
            <a:r>
              <a:rPr lang="es-ES" smtClean="0"/>
              <a:t>para contrastar los valores entre diferentes grupos.</a:t>
            </a:r>
          </a:p>
          <a:p>
            <a:pPr eaLnBrk="1" hangingPunct="1"/>
            <a:endParaRPr lang="es-ES" smtClean="0"/>
          </a:p>
        </p:txBody>
      </p:sp>
    </p:spTree>
    <p:extLst>
      <p:ext uri="{BB962C8B-B14F-4D97-AF65-F5344CB8AC3E}">
        <p14:creationId xmlns:p14="http://schemas.microsoft.com/office/powerpoint/2010/main" val="2269206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99A396C8-F065-405C-8BB9-1DE74C3657F8}" type="slidenum">
              <a:rPr lang="es-ES" smtClean="0"/>
              <a:pPr/>
              <a:t>29</a:t>
            </a:fld>
            <a:endParaRPr lang="es-ES" smtClean="0"/>
          </a:p>
        </p:txBody>
      </p:sp>
      <p:sp>
        <p:nvSpPr>
          <p:cNvPr id="80899" name="Rectangle 2"/>
          <p:cNvSpPr>
            <a:spLocks noGrp="1" noRot="1" noChangeAspect="1" noChangeArrowheads="1" noTextEdit="1"/>
          </p:cNvSpPr>
          <p:nvPr>
            <p:ph type="sldImg"/>
          </p:nvPr>
        </p:nvSpPr>
        <p:spPr>
          <a:xfrm>
            <a:off x="993775" y="769938"/>
            <a:ext cx="5111750" cy="3833812"/>
          </a:xfrm>
          <a:solidFill>
            <a:srgbClr val="FFFFFF"/>
          </a:solidFill>
          <a:ln w="12700" cap="flat"/>
        </p:spPr>
      </p:sp>
      <p:sp>
        <p:nvSpPr>
          <p:cNvPr id="80900" name="Rectangle 3"/>
          <p:cNvSpPr>
            <a:spLocks noGrp="1" noChangeArrowheads="1"/>
          </p:cNvSpPr>
          <p:nvPr>
            <p:ph type="body" idx="1"/>
          </p:nvPr>
        </p:nvSpPr>
        <p:spPr>
          <a:noFill/>
          <a:ln/>
        </p:spPr>
        <p:txBody>
          <a:bodyPr lIns="99736" tIns="49868" rIns="99736" bIns="49868"/>
          <a:lstStyle/>
          <a:p>
            <a:pPr eaLnBrk="1" hangingPunct="1"/>
            <a:endParaRPr lang="es-ES" smtClean="0"/>
          </a:p>
        </p:txBody>
      </p:sp>
    </p:spTree>
    <p:extLst>
      <p:ext uri="{BB962C8B-B14F-4D97-AF65-F5344CB8AC3E}">
        <p14:creationId xmlns:p14="http://schemas.microsoft.com/office/powerpoint/2010/main" val="2472943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3E9DB917-3705-4CCC-89DD-B43F81F8FEBB}" type="slidenum">
              <a:rPr lang="es-ES" smtClean="0"/>
              <a:pPr/>
              <a:t>30</a:t>
            </a:fld>
            <a:endParaRPr lang="es-ES" smtClean="0"/>
          </a:p>
        </p:txBody>
      </p:sp>
      <p:sp>
        <p:nvSpPr>
          <p:cNvPr id="82947" name="Rectangle 2"/>
          <p:cNvSpPr>
            <a:spLocks noGrp="1" noRot="1" noChangeAspect="1" noChangeArrowheads="1" noTextEdit="1"/>
          </p:cNvSpPr>
          <p:nvPr>
            <p:ph type="sldImg"/>
          </p:nvPr>
        </p:nvSpPr>
        <p:spPr>
          <a:xfrm>
            <a:off x="993775" y="769938"/>
            <a:ext cx="5111750" cy="3833812"/>
          </a:xfrm>
          <a:solidFill>
            <a:srgbClr val="FFFFFF"/>
          </a:solidFill>
          <a:ln w="12700" cap="flat"/>
        </p:spPr>
      </p:sp>
      <p:sp>
        <p:nvSpPr>
          <p:cNvPr id="82948" name="Rectangle 3"/>
          <p:cNvSpPr>
            <a:spLocks noGrp="1" noChangeArrowheads="1"/>
          </p:cNvSpPr>
          <p:nvPr>
            <p:ph type="body" idx="1"/>
          </p:nvPr>
        </p:nvSpPr>
        <p:spPr>
          <a:noFill/>
          <a:ln/>
        </p:spPr>
        <p:txBody>
          <a:bodyPr lIns="99736" tIns="49868" rIns="99736" bIns="49868"/>
          <a:lstStyle/>
          <a:p>
            <a:pPr eaLnBrk="1" hangingPunct="1"/>
            <a:endParaRPr lang="es-ES" smtClean="0"/>
          </a:p>
        </p:txBody>
      </p:sp>
    </p:spTree>
    <p:extLst>
      <p:ext uri="{BB962C8B-B14F-4D97-AF65-F5344CB8AC3E}">
        <p14:creationId xmlns:p14="http://schemas.microsoft.com/office/powerpoint/2010/main" val="3480489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5ECC0A71-ADB3-4BCC-8CCF-6FA95C4E821F}" type="slidenum">
              <a:rPr lang="es-ES" smtClean="0"/>
              <a:pPr/>
              <a:t>31</a:t>
            </a:fld>
            <a:endParaRPr lang="es-ES" smtClean="0"/>
          </a:p>
        </p:txBody>
      </p:sp>
      <p:sp>
        <p:nvSpPr>
          <p:cNvPr id="81923" name="Rectangle 2"/>
          <p:cNvSpPr>
            <a:spLocks noGrp="1" noRot="1" noChangeAspect="1" noChangeArrowheads="1" noTextEdit="1"/>
          </p:cNvSpPr>
          <p:nvPr>
            <p:ph type="sldImg"/>
          </p:nvPr>
        </p:nvSpPr>
        <p:spPr>
          <a:xfrm>
            <a:off x="993775" y="769938"/>
            <a:ext cx="5111750" cy="3833812"/>
          </a:xfrm>
          <a:solidFill>
            <a:srgbClr val="FFFFFF"/>
          </a:solidFill>
          <a:ln w="12700" cap="flat"/>
        </p:spPr>
      </p:sp>
      <p:sp>
        <p:nvSpPr>
          <p:cNvPr id="81924" name="Rectangle 3"/>
          <p:cNvSpPr>
            <a:spLocks noGrp="1" noChangeArrowheads="1"/>
          </p:cNvSpPr>
          <p:nvPr>
            <p:ph type="body" idx="1"/>
          </p:nvPr>
        </p:nvSpPr>
        <p:spPr>
          <a:noFill/>
          <a:ln/>
        </p:spPr>
        <p:txBody>
          <a:bodyPr lIns="99736" tIns="49868" rIns="99736" bIns="49868"/>
          <a:lstStyle/>
          <a:p>
            <a:pPr eaLnBrk="1" hangingPunct="1"/>
            <a:endParaRPr lang="es-ES" smtClean="0"/>
          </a:p>
        </p:txBody>
      </p:sp>
    </p:spTree>
    <p:extLst>
      <p:ext uri="{BB962C8B-B14F-4D97-AF65-F5344CB8AC3E}">
        <p14:creationId xmlns:p14="http://schemas.microsoft.com/office/powerpoint/2010/main" val="1827602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51FE6C8A-4298-4B55-A05F-641D8131F16A}" type="slidenum">
              <a:rPr lang="es-ES" smtClean="0"/>
              <a:pPr/>
              <a:t>32</a:t>
            </a:fld>
            <a:endParaRPr lang="es-ES" smtClean="0"/>
          </a:p>
        </p:txBody>
      </p:sp>
      <p:sp>
        <p:nvSpPr>
          <p:cNvPr id="83971" name="Rectangle 2"/>
          <p:cNvSpPr>
            <a:spLocks noGrp="1" noRot="1" noChangeAspect="1" noChangeArrowheads="1" noTextEdit="1"/>
          </p:cNvSpPr>
          <p:nvPr>
            <p:ph type="sldImg"/>
          </p:nvPr>
        </p:nvSpPr>
        <p:spPr>
          <a:xfrm>
            <a:off x="993775" y="769938"/>
            <a:ext cx="5111750" cy="3833812"/>
          </a:xfrm>
          <a:solidFill>
            <a:srgbClr val="FFFFFF"/>
          </a:solidFill>
          <a:ln w="12700" cap="flat"/>
        </p:spPr>
      </p:sp>
      <p:sp>
        <p:nvSpPr>
          <p:cNvPr id="83972" name="Rectangle 3"/>
          <p:cNvSpPr>
            <a:spLocks noGrp="1" noChangeArrowheads="1"/>
          </p:cNvSpPr>
          <p:nvPr>
            <p:ph type="body" idx="1"/>
          </p:nvPr>
        </p:nvSpPr>
        <p:spPr>
          <a:noFill/>
          <a:ln/>
        </p:spPr>
        <p:txBody>
          <a:bodyPr lIns="99736" tIns="49868" rIns="99736" bIns="49868"/>
          <a:lstStyle/>
          <a:p>
            <a:pPr eaLnBrk="1" hangingPunct="1"/>
            <a:endParaRPr lang="es-ES" smtClean="0"/>
          </a:p>
        </p:txBody>
      </p:sp>
    </p:spTree>
    <p:extLst>
      <p:ext uri="{BB962C8B-B14F-4D97-AF65-F5344CB8AC3E}">
        <p14:creationId xmlns:p14="http://schemas.microsoft.com/office/powerpoint/2010/main" val="464735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51FE6C8A-4298-4B55-A05F-641D8131F16A}" type="slidenum">
              <a:rPr lang="es-ES" smtClean="0"/>
              <a:pPr/>
              <a:t>33</a:t>
            </a:fld>
            <a:endParaRPr lang="es-ES" smtClean="0"/>
          </a:p>
        </p:txBody>
      </p:sp>
      <p:sp>
        <p:nvSpPr>
          <p:cNvPr id="83971" name="Rectangle 2"/>
          <p:cNvSpPr>
            <a:spLocks noGrp="1" noRot="1" noChangeAspect="1" noChangeArrowheads="1" noTextEdit="1"/>
          </p:cNvSpPr>
          <p:nvPr>
            <p:ph type="sldImg"/>
          </p:nvPr>
        </p:nvSpPr>
        <p:spPr>
          <a:xfrm>
            <a:off x="993775" y="769938"/>
            <a:ext cx="5111750" cy="3833812"/>
          </a:xfrm>
          <a:solidFill>
            <a:srgbClr val="FFFFFF"/>
          </a:solidFill>
          <a:ln w="12700" cap="flat"/>
        </p:spPr>
      </p:sp>
      <p:sp>
        <p:nvSpPr>
          <p:cNvPr id="83972" name="Rectangle 3"/>
          <p:cNvSpPr>
            <a:spLocks noGrp="1" noChangeArrowheads="1"/>
          </p:cNvSpPr>
          <p:nvPr>
            <p:ph type="body" idx="1"/>
          </p:nvPr>
        </p:nvSpPr>
        <p:spPr>
          <a:noFill/>
          <a:ln/>
        </p:spPr>
        <p:txBody>
          <a:bodyPr lIns="99736" tIns="49868" rIns="99736" bIns="49868"/>
          <a:lstStyle/>
          <a:p>
            <a:pPr eaLnBrk="1" hangingPunct="1"/>
            <a:endParaRPr lang="es-ES" smtClean="0"/>
          </a:p>
        </p:txBody>
      </p:sp>
    </p:spTree>
    <p:extLst>
      <p:ext uri="{BB962C8B-B14F-4D97-AF65-F5344CB8AC3E}">
        <p14:creationId xmlns:p14="http://schemas.microsoft.com/office/powerpoint/2010/main" val="4274606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3 Redondear rectángulo de esquina diagonal"/>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kumimoji="0" lang="en-US"/>
          </a:p>
        </p:txBody>
      </p:sp>
      <p:sp>
        <p:nvSpPr>
          <p:cNvPr id="8" name="7 Título"/>
          <p:cNvSpPr>
            <a:spLocks noGrp="1"/>
          </p:cNvSpPr>
          <p:nvPr>
            <p:ph type="ctrTitle"/>
          </p:nvPr>
        </p:nvSpPr>
        <p:spPr>
          <a:xfrm>
            <a:off x="464234" y="381001"/>
            <a:ext cx="8229600" cy="2209800"/>
          </a:xfrm>
        </p:spPr>
        <p:txBody>
          <a:bodyPr lIns="45720" rIns="228600"/>
          <a:lstStyle>
            <a:lvl1pPr marL="0" algn="r">
              <a:defRPr sz="4800"/>
            </a:lvl1pPr>
            <a:extLst/>
          </a:lstStyle>
          <a:p>
            <a:r>
              <a:rPr lang="es-ES" smtClean="0"/>
              <a:t>Haga clic para modificar el estilo de título del patrón</a:t>
            </a:r>
            <a:endParaRPr lang="en-US"/>
          </a:p>
        </p:txBody>
      </p:sp>
      <p:sp>
        <p:nvSpPr>
          <p:cNvPr id="9" name="8 Subtítulo"/>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s-ES" smtClean="0"/>
              <a:t>Haga clic para modificar el estilo de subtítulo del patrón</a:t>
            </a:r>
            <a:endParaRPr lang="en-US"/>
          </a:p>
        </p:txBody>
      </p:sp>
      <p:sp>
        <p:nvSpPr>
          <p:cNvPr id="5" name="9 Marcador de fecha"/>
          <p:cNvSpPr>
            <a:spLocks noGrp="1"/>
          </p:cNvSpPr>
          <p:nvPr>
            <p:ph type="dt" sz="half" idx="10"/>
          </p:nvPr>
        </p:nvSpPr>
        <p:spPr>
          <a:xfrm>
            <a:off x="5562600" y="6508750"/>
            <a:ext cx="3001963" cy="274638"/>
          </a:xfrm>
        </p:spPr>
        <p:txBody>
          <a:bodyPr vert="horz" rtlCol="0"/>
          <a:lstStyle>
            <a:lvl1pPr>
              <a:defRPr/>
            </a:lvl1pPr>
            <a:extLst/>
          </a:lstStyle>
          <a:p>
            <a:pPr>
              <a:defRPr/>
            </a:pPr>
            <a:endParaRPr lang="es-ES"/>
          </a:p>
        </p:txBody>
      </p:sp>
      <p:sp>
        <p:nvSpPr>
          <p:cNvPr id="6" name="10 Marcador de número de diapositiva"/>
          <p:cNvSpPr>
            <a:spLocks noGrp="1"/>
          </p:cNvSpPr>
          <p:nvPr>
            <p:ph type="sldNum" sz="quarter" idx="11"/>
          </p:nvPr>
        </p:nvSpPr>
        <p:spPr>
          <a:xfrm>
            <a:off x="8639175" y="6508750"/>
            <a:ext cx="463550" cy="274638"/>
          </a:xfrm>
        </p:spPr>
        <p:txBody>
          <a:bodyPr vert="horz" rtlCol="0"/>
          <a:lstStyle>
            <a:lvl1pPr>
              <a:defRPr smtClean="0">
                <a:solidFill>
                  <a:schemeClr val="tx2">
                    <a:shade val="90000"/>
                  </a:schemeClr>
                </a:solidFill>
              </a:defRPr>
            </a:lvl1pPr>
            <a:extLst/>
          </a:lstStyle>
          <a:p>
            <a:pPr>
              <a:defRPr/>
            </a:pPr>
            <a:fld id="{A3AECC96-0B6E-4CD5-B346-B22C798ED5E7}" type="slidenum">
              <a:rPr lang="es-ES"/>
              <a:pPr>
                <a:defRPr/>
              </a:pPr>
              <a:t>‹Nº›</a:t>
            </a:fld>
            <a:endParaRPr lang="es-ES"/>
          </a:p>
        </p:txBody>
      </p:sp>
      <p:sp>
        <p:nvSpPr>
          <p:cNvPr id="7" name="11 Marcador de pie de página"/>
          <p:cNvSpPr>
            <a:spLocks noGrp="1"/>
          </p:cNvSpPr>
          <p:nvPr>
            <p:ph type="ftr" sz="quarter" idx="12"/>
          </p:nvPr>
        </p:nvSpPr>
        <p:spPr>
          <a:xfrm>
            <a:off x="1600200" y="6508750"/>
            <a:ext cx="3906838" cy="274638"/>
          </a:xfrm>
        </p:spPr>
        <p:txBody>
          <a:bodyPr vert="horz" rtlCol="0"/>
          <a:lstStyle>
            <a:lvl1pPr>
              <a:defRPr/>
            </a:lvl1pPr>
            <a:extLst/>
          </a:lstStyle>
          <a:p>
            <a:pPr>
              <a:defRPr/>
            </a:pPr>
            <a:r>
              <a:rPr lang="es-ES"/>
              <a:t>Prof. Carmen Marin</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2 Marcador de pie de página"/>
          <p:cNvSpPr>
            <a:spLocks noGrp="1"/>
          </p:cNvSpPr>
          <p:nvPr>
            <p:ph type="ftr" sz="quarter" idx="10"/>
          </p:nvPr>
        </p:nvSpPr>
        <p:spPr/>
        <p:txBody>
          <a:bodyPr/>
          <a:lstStyle>
            <a:lvl1pPr>
              <a:defRPr/>
            </a:lvl1pPr>
          </a:lstStyle>
          <a:p>
            <a:pPr>
              <a:defRPr/>
            </a:pPr>
            <a:r>
              <a:rPr lang="es-ES"/>
              <a:t>Prof. Carmen Marin</a:t>
            </a:r>
          </a:p>
        </p:txBody>
      </p:sp>
      <p:sp>
        <p:nvSpPr>
          <p:cNvPr id="5" name="13 Marcador de fecha"/>
          <p:cNvSpPr>
            <a:spLocks noGrp="1"/>
          </p:cNvSpPr>
          <p:nvPr>
            <p:ph type="dt" sz="half" idx="11"/>
          </p:nvPr>
        </p:nvSpPr>
        <p:spPr/>
        <p:txBody>
          <a:bodyPr/>
          <a:lstStyle>
            <a:lvl1pPr>
              <a:defRPr/>
            </a:lvl1pPr>
          </a:lstStyle>
          <a:p>
            <a:pPr>
              <a:defRPr/>
            </a:pPr>
            <a:endParaRPr lang="es-ES"/>
          </a:p>
        </p:txBody>
      </p:sp>
      <p:sp>
        <p:nvSpPr>
          <p:cNvPr id="6" name="22 Marcador de número de diapositiva"/>
          <p:cNvSpPr>
            <a:spLocks noGrp="1"/>
          </p:cNvSpPr>
          <p:nvPr>
            <p:ph type="sldNum" sz="quarter" idx="12"/>
          </p:nvPr>
        </p:nvSpPr>
        <p:spPr/>
        <p:txBody>
          <a:bodyPr/>
          <a:lstStyle>
            <a:lvl1pPr>
              <a:defRPr/>
            </a:lvl1pPr>
          </a:lstStyle>
          <a:p>
            <a:pPr>
              <a:defRPr/>
            </a:pPr>
            <a:fld id="{81DF83C8-D54C-4C83-BB95-D0467CB3B50F}" type="slidenum">
              <a:rPr lang="es-ES"/>
              <a:pPr>
                <a:defRPr/>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lvl1pPr algn="l">
              <a:defRPr/>
            </a:lvl1pPr>
            <a:extLs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457200" y="274638"/>
            <a:ext cx="6019800" cy="5851525"/>
          </a:xfrm>
        </p:spPr>
        <p:txBody>
          <a:bodyPr vert="eaVert"/>
          <a:lstStyle>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2 Marcador de pie de página"/>
          <p:cNvSpPr>
            <a:spLocks noGrp="1"/>
          </p:cNvSpPr>
          <p:nvPr>
            <p:ph type="ftr" sz="quarter" idx="10"/>
          </p:nvPr>
        </p:nvSpPr>
        <p:spPr/>
        <p:txBody>
          <a:bodyPr/>
          <a:lstStyle>
            <a:lvl1pPr>
              <a:defRPr/>
            </a:lvl1pPr>
          </a:lstStyle>
          <a:p>
            <a:pPr>
              <a:defRPr/>
            </a:pPr>
            <a:r>
              <a:rPr lang="es-ES"/>
              <a:t>Prof. Carmen Marin</a:t>
            </a:r>
          </a:p>
        </p:txBody>
      </p:sp>
      <p:sp>
        <p:nvSpPr>
          <p:cNvPr id="5" name="13 Marcador de fecha"/>
          <p:cNvSpPr>
            <a:spLocks noGrp="1"/>
          </p:cNvSpPr>
          <p:nvPr>
            <p:ph type="dt" sz="half" idx="11"/>
          </p:nvPr>
        </p:nvSpPr>
        <p:spPr/>
        <p:txBody>
          <a:bodyPr/>
          <a:lstStyle>
            <a:lvl1pPr>
              <a:defRPr/>
            </a:lvl1pPr>
          </a:lstStyle>
          <a:p>
            <a:pPr>
              <a:defRPr/>
            </a:pPr>
            <a:endParaRPr lang="es-ES"/>
          </a:p>
        </p:txBody>
      </p:sp>
      <p:sp>
        <p:nvSpPr>
          <p:cNvPr id="6" name="22 Marcador de número de diapositiva"/>
          <p:cNvSpPr>
            <a:spLocks noGrp="1"/>
          </p:cNvSpPr>
          <p:nvPr>
            <p:ph type="sldNum" sz="quarter" idx="12"/>
          </p:nvPr>
        </p:nvSpPr>
        <p:spPr/>
        <p:txBody>
          <a:bodyPr/>
          <a:lstStyle>
            <a:lvl1pPr>
              <a:defRPr/>
            </a:lvl1pPr>
          </a:lstStyle>
          <a:p>
            <a:pPr>
              <a:defRPr/>
            </a:pPr>
            <a:fld id="{87A8CDAF-8744-4E6B-942A-C1BBC43B97B2}" type="slidenum">
              <a:rPr lang="es-ES"/>
              <a:pPr>
                <a:defRPr/>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 name="3 Rectángulo"/>
          <p:cNvSpPr/>
          <p:nvPr/>
        </p:nvSpPr>
        <p:spPr>
          <a:xfrm>
            <a:off x="588963" y="1423988"/>
            <a:ext cx="8001000" cy="9525"/>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kumimoji="0" lang="en-US"/>
          </a:p>
        </p:txBody>
      </p:sp>
      <p:sp>
        <p:nvSpPr>
          <p:cNvPr id="2" name="1 Título"/>
          <p:cNvSpPr>
            <a:spLocks noGrp="1"/>
          </p:cNvSpPr>
          <p:nvPr>
            <p:ph type="title"/>
          </p:nvPr>
        </p:nvSpPr>
        <p:spPr/>
        <p:txBody>
          <a:bodyPr/>
          <a:lstStyle>
            <a:extLst/>
          </a:lstStyle>
          <a:p>
            <a:r>
              <a:rPr lang="es-ES" smtClean="0"/>
              <a:t>Haga clic para modificar el estilo de título del patrón</a:t>
            </a:r>
            <a:endParaRPr lang="en-US"/>
          </a:p>
        </p:txBody>
      </p:sp>
      <p:sp>
        <p:nvSpPr>
          <p:cNvPr id="3" name="2 Marcador de contenido"/>
          <p:cNvSpPr>
            <a:spLocks noGrp="1"/>
          </p:cNvSpPr>
          <p:nvPr>
            <p:ph idx="1"/>
          </p:nvPr>
        </p:nvSpPr>
        <p:spPr/>
        <p:txBody>
          <a:bodyPr/>
          <a:lstStyle>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3 Marcador de fecha"/>
          <p:cNvSpPr>
            <a:spLocks noGrp="1"/>
          </p:cNvSpPr>
          <p:nvPr>
            <p:ph type="dt" sz="half" idx="10"/>
          </p:nvPr>
        </p:nvSpPr>
        <p:spPr/>
        <p:txBody>
          <a:bodyPr/>
          <a:lstStyle>
            <a:lvl1pPr>
              <a:defRPr/>
            </a:lvl1pPr>
            <a:extLst/>
          </a:lstStyle>
          <a:p>
            <a:pPr>
              <a:defRPr/>
            </a:pPr>
            <a:endParaRPr lang="es-ES"/>
          </a:p>
        </p:txBody>
      </p:sp>
      <p:sp>
        <p:nvSpPr>
          <p:cNvPr id="6" name="4 Marcador de pie de página"/>
          <p:cNvSpPr>
            <a:spLocks noGrp="1"/>
          </p:cNvSpPr>
          <p:nvPr>
            <p:ph type="ftr" sz="quarter" idx="11"/>
          </p:nvPr>
        </p:nvSpPr>
        <p:spPr/>
        <p:txBody>
          <a:bodyPr/>
          <a:lstStyle>
            <a:lvl1pPr>
              <a:defRPr/>
            </a:lvl1pPr>
            <a:extLst/>
          </a:lstStyle>
          <a:p>
            <a:pPr>
              <a:defRPr/>
            </a:pPr>
            <a:r>
              <a:rPr lang="es-ES"/>
              <a:t>Prof. Carmen Marin</a:t>
            </a:r>
          </a:p>
        </p:txBody>
      </p:sp>
      <p:sp>
        <p:nvSpPr>
          <p:cNvPr id="7" name="5 Marcador de número de diapositiva"/>
          <p:cNvSpPr>
            <a:spLocks noGrp="1"/>
          </p:cNvSpPr>
          <p:nvPr>
            <p:ph type="sldNum" sz="quarter" idx="12"/>
          </p:nvPr>
        </p:nvSpPr>
        <p:spPr/>
        <p:txBody>
          <a:bodyPr/>
          <a:lstStyle>
            <a:lvl1pPr>
              <a:defRPr/>
            </a:lvl1pPr>
            <a:extLst/>
          </a:lstStyle>
          <a:p>
            <a:pPr>
              <a:defRPr/>
            </a:pPr>
            <a:fld id="{ACEFFE06-303D-4701-90A7-A204A873E422}" type="slidenum">
              <a:rPr lang="es-ES"/>
              <a:pPr>
                <a:defRPr/>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4" name="3 Rectángulo"/>
          <p:cNvSpPr/>
          <p:nvPr/>
        </p:nvSpPr>
        <p:spPr>
          <a:xfrm>
            <a:off x="1000125" y="3267075"/>
            <a:ext cx="7407275" cy="9525"/>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kumimoji="0" lang="en-US"/>
          </a:p>
        </p:txBody>
      </p:sp>
      <p:sp>
        <p:nvSpPr>
          <p:cNvPr id="2" name="1 Título"/>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lang="es-ES" smtClean="0"/>
              <a:t>Haga clic para modificar el estilo de título del patrón</a:t>
            </a:r>
            <a:endParaRPr lang="en-US"/>
          </a:p>
        </p:txBody>
      </p:sp>
      <p:sp>
        <p:nvSpPr>
          <p:cNvPr id="3" name="2 Marcador de texto"/>
          <p:cNvSpPr>
            <a:spLocks noGrp="1"/>
          </p:cNvSpPr>
          <p:nvPr>
            <p:ph type="body" idx="1"/>
          </p:nvPr>
        </p:nvSpPr>
        <p:spPr>
          <a:xfrm>
            <a:off x="722313" y="3287713"/>
            <a:ext cx="7772400" cy="1509712"/>
          </a:xfrm>
        </p:spPr>
        <p:txBody>
          <a:bodyPr rIns="128016"/>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s-ES" smtClean="0"/>
              <a:t>Haga clic para modificar el estilo de texto del patrón</a:t>
            </a:r>
          </a:p>
        </p:txBody>
      </p:sp>
      <p:sp>
        <p:nvSpPr>
          <p:cNvPr id="5" name="7 Marcador de fecha"/>
          <p:cNvSpPr>
            <a:spLocks noGrp="1"/>
          </p:cNvSpPr>
          <p:nvPr>
            <p:ph type="dt" sz="half" idx="10"/>
          </p:nvPr>
        </p:nvSpPr>
        <p:spPr>
          <a:xfrm>
            <a:off x="5562600" y="6513513"/>
            <a:ext cx="3001963" cy="274637"/>
          </a:xfrm>
        </p:spPr>
        <p:txBody>
          <a:bodyPr vert="horz" rtlCol="0"/>
          <a:lstStyle>
            <a:lvl1pPr>
              <a:defRPr/>
            </a:lvl1pPr>
            <a:extLst/>
          </a:lstStyle>
          <a:p>
            <a:pPr>
              <a:defRPr/>
            </a:pPr>
            <a:endParaRPr lang="es-ES"/>
          </a:p>
        </p:txBody>
      </p:sp>
      <p:sp>
        <p:nvSpPr>
          <p:cNvPr id="6" name="8 Marcador de número de diapositiva"/>
          <p:cNvSpPr>
            <a:spLocks noGrp="1"/>
          </p:cNvSpPr>
          <p:nvPr>
            <p:ph type="sldNum" sz="quarter" idx="11"/>
          </p:nvPr>
        </p:nvSpPr>
        <p:spPr>
          <a:xfrm>
            <a:off x="8639175" y="6513513"/>
            <a:ext cx="463550" cy="274637"/>
          </a:xfrm>
        </p:spPr>
        <p:txBody>
          <a:bodyPr vert="horz" rtlCol="0"/>
          <a:lstStyle>
            <a:lvl1pPr>
              <a:defRPr smtClean="0">
                <a:solidFill>
                  <a:schemeClr val="tx2">
                    <a:shade val="90000"/>
                  </a:schemeClr>
                </a:solidFill>
              </a:defRPr>
            </a:lvl1pPr>
            <a:extLst/>
          </a:lstStyle>
          <a:p>
            <a:pPr>
              <a:defRPr/>
            </a:pPr>
            <a:fld id="{29A63104-2DA2-4BBC-8101-5DF29ABE4A18}" type="slidenum">
              <a:rPr lang="es-ES"/>
              <a:pPr>
                <a:defRPr/>
              </a:pPr>
              <a:t>‹Nº›</a:t>
            </a:fld>
            <a:endParaRPr lang="es-ES"/>
          </a:p>
        </p:txBody>
      </p:sp>
      <p:sp>
        <p:nvSpPr>
          <p:cNvPr id="7" name="9 Marcador de pie de página"/>
          <p:cNvSpPr>
            <a:spLocks noGrp="1"/>
          </p:cNvSpPr>
          <p:nvPr>
            <p:ph type="ftr" sz="quarter" idx="12"/>
          </p:nvPr>
        </p:nvSpPr>
        <p:spPr>
          <a:xfrm>
            <a:off x="1600200" y="6513513"/>
            <a:ext cx="3906838" cy="274637"/>
          </a:xfrm>
        </p:spPr>
        <p:txBody>
          <a:bodyPr vert="horz" rtlCol="0"/>
          <a:lstStyle>
            <a:lvl1pPr>
              <a:defRPr/>
            </a:lvl1pPr>
            <a:extLst/>
          </a:lstStyle>
          <a:p>
            <a:pPr>
              <a:defRPr/>
            </a:pPr>
            <a:r>
              <a:rPr lang="es-ES"/>
              <a:t>Prof. Carmen Marin</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5" name="4 Rectángulo"/>
          <p:cNvSpPr/>
          <p:nvPr/>
        </p:nvSpPr>
        <p:spPr>
          <a:xfrm>
            <a:off x="588963" y="1423988"/>
            <a:ext cx="8001000" cy="9525"/>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kumimoji="0" lang="en-US"/>
          </a:p>
        </p:txBody>
      </p:sp>
      <p:sp>
        <p:nvSpPr>
          <p:cNvPr id="2" name="1 Título"/>
          <p:cNvSpPr>
            <a:spLocks noGrp="1"/>
          </p:cNvSpPr>
          <p:nvPr>
            <p:ph type="title"/>
          </p:nvPr>
        </p:nvSpPr>
        <p:spPr/>
        <p:txBody>
          <a:bodyPr/>
          <a:lstStyle>
            <a:extLst/>
          </a:lstStyle>
          <a:p>
            <a:r>
              <a:rPr lang="es-ES" smtClean="0"/>
              <a:t>Haga clic para modificar el estilo de título del patrón</a:t>
            </a:r>
            <a:endParaRPr lang="en-US"/>
          </a:p>
        </p:txBody>
      </p:sp>
      <p:sp>
        <p:nvSpPr>
          <p:cNvPr id="3" name="2 Marcador de contenido"/>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4 Marcador de fecha"/>
          <p:cNvSpPr>
            <a:spLocks noGrp="1"/>
          </p:cNvSpPr>
          <p:nvPr>
            <p:ph type="dt" sz="half" idx="10"/>
          </p:nvPr>
        </p:nvSpPr>
        <p:spPr/>
        <p:txBody>
          <a:bodyPr/>
          <a:lstStyle>
            <a:lvl1pPr>
              <a:defRPr/>
            </a:lvl1pPr>
            <a:extLst/>
          </a:lstStyle>
          <a:p>
            <a:pPr>
              <a:defRPr/>
            </a:pPr>
            <a:endParaRPr lang="es-ES"/>
          </a:p>
        </p:txBody>
      </p:sp>
      <p:sp>
        <p:nvSpPr>
          <p:cNvPr id="7" name="5 Marcador de pie de página"/>
          <p:cNvSpPr>
            <a:spLocks noGrp="1"/>
          </p:cNvSpPr>
          <p:nvPr>
            <p:ph type="ftr" sz="quarter" idx="11"/>
          </p:nvPr>
        </p:nvSpPr>
        <p:spPr/>
        <p:txBody>
          <a:bodyPr/>
          <a:lstStyle>
            <a:lvl1pPr>
              <a:defRPr/>
            </a:lvl1pPr>
            <a:extLst/>
          </a:lstStyle>
          <a:p>
            <a:pPr>
              <a:defRPr/>
            </a:pPr>
            <a:r>
              <a:rPr lang="es-ES"/>
              <a:t>Prof. Carmen Marin</a:t>
            </a:r>
          </a:p>
        </p:txBody>
      </p:sp>
      <p:sp>
        <p:nvSpPr>
          <p:cNvPr id="8" name="6 Marcador de número de diapositiva"/>
          <p:cNvSpPr>
            <a:spLocks noGrp="1"/>
          </p:cNvSpPr>
          <p:nvPr>
            <p:ph type="sldNum" sz="quarter" idx="12"/>
          </p:nvPr>
        </p:nvSpPr>
        <p:spPr>
          <a:xfrm>
            <a:off x="8640763" y="6515100"/>
            <a:ext cx="465137" cy="273050"/>
          </a:xfrm>
        </p:spPr>
        <p:txBody>
          <a:bodyPr/>
          <a:lstStyle>
            <a:lvl1pPr>
              <a:defRPr/>
            </a:lvl1pPr>
            <a:extLst/>
          </a:lstStyle>
          <a:p>
            <a:pPr>
              <a:defRPr/>
            </a:pPr>
            <a:fld id="{7A88C002-429D-431F-A266-7750617061CA}" type="slidenum">
              <a:rPr lang="es-ES"/>
              <a:pPr>
                <a:defRPr/>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7" name="6 Rectángulo"/>
          <p:cNvSpPr/>
          <p:nvPr/>
        </p:nvSpPr>
        <p:spPr>
          <a:xfrm>
            <a:off x="617538" y="2165350"/>
            <a:ext cx="3748087" cy="9525"/>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a:defRPr/>
            </a:pPr>
            <a:endParaRPr kumimoji="0" lang="en-US"/>
          </a:p>
        </p:txBody>
      </p:sp>
      <p:sp>
        <p:nvSpPr>
          <p:cNvPr id="8" name="7 Rectángulo"/>
          <p:cNvSpPr/>
          <p:nvPr/>
        </p:nvSpPr>
        <p:spPr>
          <a:xfrm>
            <a:off x="4800600" y="2165350"/>
            <a:ext cx="3749675" cy="9525"/>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a:defRPr/>
            </a:pPr>
            <a:endParaRPr kumimoji="0" lang="en-US"/>
          </a:p>
        </p:txBody>
      </p:sp>
      <p:sp>
        <p:nvSpPr>
          <p:cNvPr id="2" name="1 Título"/>
          <p:cNvSpPr>
            <a:spLocks noGrp="1"/>
          </p:cNvSpPr>
          <p:nvPr>
            <p:ph type="title"/>
          </p:nvPr>
        </p:nvSpPr>
        <p:spPr>
          <a:xfrm>
            <a:off x="457200" y="251948"/>
            <a:ext cx="8229600" cy="1143000"/>
          </a:xfrm>
        </p:spPr>
        <p:txBody>
          <a:bodyPr/>
          <a:lstStyle>
            <a:lvl1pPr>
              <a:defRPr/>
            </a:lvl1pPr>
            <a:extLst/>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a:r>
              <a:rPr lang="es-ES" smtClean="0"/>
              <a:t>Haga clic para modificar el estilo de texto del patrón</a:t>
            </a:r>
          </a:p>
        </p:txBody>
      </p:sp>
      <p:sp>
        <p:nvSpPr>
          <p:cNvPr id="4" name="3 Marcador de texto"/>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a:r>
              <a:rPr lang="es-ES" smtClean="0"/>
              <a:t>Haga clic para modificar el estilo de texto del patrón</a:t>
            </a:r>
          </a:p>
        </p:txBody>
      </p:sp>
      <p:sp>
        <p:nvSpPr>
          <p:cNvPr id="5" name="4 Marcador de contenido"/>
          <p:cNvSpPr>
            <a:spLocks noGrp="1"/>
          </p:cNvSpPr>
          <p:nvPr>
            <p:ph sz="quarter" idx="2"/>
          </p:nvPr>
        </p:nvSpPr>
        <p:spPr>
          <a:xfrm>
            <a:off x="457200" y="2362200"/>
            <a:ext cx="4040188" cy="3941763"/>
          </a:xfrm>
        </p:spPr>
        <p:txBody>
          <a:bodyPr/>
          <a:lstStyle>
            <a:lvl1pPr>
              <a:defRPr sz="2200"/>
            </a:lvl1pPr>
            <a:lvl2pPr>
              <a:defRPr sz="2000"/>
            </a:lvl2pPr>
            <a:lvl3pPr>
              <a:defRPr sz="1800"/>
            </a:lvl3pPr>
            <a:lvl4pPr>
              <a:defRPr sz="1600"/>
            </a:lvl4pPr>
            <a:lvl5pPr>
              <a:defRPr sz="1600"/>
            </a:lvl5pPr>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5 Marcador de contenido"/>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9" name="6 Marcador de fecha"/>
          <p:cNvSpPr>
            <a:spLocks noGrp="1"/>
          </p:cNvSpPr>
          <p:nvPr>
            <p:ph type="dt" sz="half" idx="10"/>
          </p:nvPr>
        </p:nvSpPr>
        <p:spPr/>
        <p:txBody>
          <a:bodyPr/>
          <a:lstStyle>
            <a:lvl1pPr>
              <a:defRPr/>
            </a:lvl1pPr>
            <a:extLst/>
          </a:lstStyle>
          <a:p>
            <a:pPr>
              <a:defRPr/>
            </a:pPr>
            <a:endParaRPr lang="es-ES"/>
          </a:p>
        </p:txBody>
      </p:sp>
      <p:sp>
        <p:nvSpPr>
          <p:cNvPr id="10" name="7 Marcador de pie de página"/>
          <p:cNvSpPr>
            <a:spLocks noGrp="1"/>
          </p:cNvSpPr>
          <p:nvPr>
            <p:ph type="ftr" sz="quarter" idx="11"/>
          </p:nvPr>
        </p:nvSpPr>
        <p:spPr/>
        <p:txBody>
          <a:bodyPr/>
          <a:lstStyle>
            <a:lvl1pPr>
              <a:defRPr/>
            </a:lvl1pPr>
            <a:extLst/>
          </a:lstStyle>
          <a:p>
            <a:pPr>
              <a:defRPr/>
            </a:pPr>
            <a:r>
              <a:rPr lang="es-ES"/>
              <a:t>Prof. Carmen Marin</a:t>
            </a:r>
          </a:p>
        </p:txBody>
      </p:sp>
      <p:sp>
        <p:nvSpPr>
          <p:cNvPr id="11" name="8 Marcador de número de diapositiva"/>
          <p:cNvSpPr>
            <a:spLocks noGrp="1"/>
          </p:cNvSpPr>
          <p:nvPr>
            <p:ph type="sldNum" sz="quarter" idx="12"/>
          </p:nvPr>
        </p:nvSpPr>
        <p:spPr>
          <a:xfrm>
            <a:off x="8640763" y="6515100"/>
            <a:ext cx="465137" cy="273050"/>
          </a:xfrm>
        </p:spPr>
        <p:txBody>
          <a:bodyPr/>
          <a:lstStyle>
            <a:lvl1pPr>
              <a:defRPr/>
            </a:lvl1pPr>
            <a:extLst/>
          </a:lstStyle>
          <a:p>
            <a:pPr>
              <a:defRPr/>
            </a:pPr>
            <a:fld id="{87001F0E-704F-4C20-B0D6-1B617315C51B}" type="slidenum">
              <a:rPr lang="es-ES"/>
              <a:pPr>
                <a:defRPr/>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3" name="2 Rectángulo"/>
          <p:cNvSpPr/>
          <p:nvPr/>
        </p:nvSpPr>
        <p:spPr>
          <a:xfrm>
            <a:off x="588963" y="1423988"/>
            <a:ext cx="8001000" cy="9525"/>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kumimoji="0" lang="en-US"/>
          </a:p>
        </p:txBody>
      </p:sp>
      <p:sp>
        <p:nvSpPr>
          <p:cNvPr id="2" name="1 Título"/>
          <p:cNvSpPr>
            <a:spLocks noGrp="1"/>
          </p:cNvSpPr>
          <p:nvPr>
            <p:ph type="title"/>
          </p:nvPr>
        </p:nvSpPr>
        <p:spPr>
          <a:xfrm>
            <a:off x="457200" y="253218"/>
            <a:ext cx="8229600" cy="1143000"/>
          </a:xfrm>
        </p:spPr>
        <p:txBody>
          <a:bodyPr/>
          <a:lstStyle>
            <a:extLst/>
          </a:lstStyle>
          <a:p>
            <a:r>
              <a:rPr lang="es-ES" smtClean="0"/>
              <a:t>Haga clic para modificar el estilo de título del patrón</a:t>
            </a:r>
            <a:endParaRPr lang="en-US"/>
          </a:p>
        </p:txBody>
      </p:sp>
      <p:sp>
        <p:nvSpPr>
          <p:cNvPr id="4" name="2 Marcador de fecha"/>
          <p:cNvSpPr>
            <a:spLocks noGrp="1"/>
          </p:cNvSpPr>
          <p:nvPr>
            <p:ph type="dt" sz="half" idx="10"/>
          </p:nvPr>
        </p:nvSpPr>
        <p:spPr/>
        <p:txBody>
          <a:bodyPr/>
          <a:lstStyle>
            <a:lvl1pPr>
              <a:defRPr/>
            </a:lvl1pPr>
            <a:extLst/>
          </a:lstStyle>
          <a:p>
            <a:pPr>
              <a:defRPr/>
            </a:pPr>
            <a:endParaRPr lang="es-ES"/>
          </a:p>
        </p:txBody>
      </p:sp>
      <p:sp>
        <p:nvSpPr>
          <p:cNvPr id="5" name="3 Marcador de pie de página"/>
          <p:cNvSpPr>
            <a:spLocks noGrp="1"/>
          </p:cNvSpPr>
          <p:nvPr>
            <p:ph type="ftr" sz="quarter" idx="11"/>
          </p:nvPr>
        </p:nvSpPr>
        <p:spPr/>
        <p:txBody>
          <a:bodyPr/>
          <a:lstStyle>
            <a:lvl1pPr>
              <a:defRPr/>
            </a:lvl1pPr>
            <a:extLst/>
          </a:lstStyle>
          <a:p>
            <a:pPr>
              <a:defRPr/>
            </a:pPr>
            <a:r>
              <a:rPr lang="es-ES"/>
              <a:t>Prof. Carmen Marin</a:t>
            </a:r>
          </a:p>
        </p:txBody>
      </p:sp>
      <p:sp>
        <p:nvSpPr>
          <p:cNvPr id="6" name="4 Marcador de número de diapositiva"/>
          <p:cNvSpPr>
            <a:spLocks noGrp="1"/>
          </p:cNvSpPr>
          <p:nvPr>
            <p:ph type="sldNum" sz="quarter" idx="12"/>
          </p:nvPr>
        </p:nvSpPr>
        <p:spPr/>
        <p:txBody>
          <a:bodyPr/>
          <a:lstStyle>
            <a:lvl1pPr>
              <a:defRPr/>
            </a:lvl1pPr>
            <a:extLst/>
          </a:lstStyle>
          <a:p>
            <a:pPr>
              <a:defRPr/>
            </a:pPr>
            <a:fld id="{4B47E27A-E0DC-40B3-95F6-781658C0F248}" type="slidenum">
              <a:rPr lang="es-ES"/>
              <a:pPr>
                <a:defRPr/>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2 Marcador de pie de página"/>
          <p:cNvSpPr>
            <a:spLocks noGrp="1"/>
          </p:cNvSpPr>
          <p:nvPr>
            <p:ph type="ftr" sz="quarter" idx="10"/>
          </p:nvPr>
        </p:nvSpPr>
        <p:spPr/>
        <p:txBody>
          <a:bodyPr/>
          <a:lstStyle>
            <a:lvl1pPr>
              <a:defRPr/>
            </a:lvl1pPr>
          </a:lstStyle>
          <a:p>
            <a:pPr>
              <a:defRPr/>
            </a:pPr>
            <a:r>
              <a:rPr lang="es-ES"/>
              <a:t>Prof. Carmen Marin</a:t>
            </a:r>
          </a:p>
        </p:txBody>
      </p:sp>
      <p:sp>
        <p:nvSpPr>
          <p:cNvPr id="3" name="13 Marcador de fecha"/>
          <p:cNvSpPr>
            <a:spLocks noGrp="1"/>
          </p:cNvSpPr>
          <p:nvPr>
            <p:ph type="dt" sz="half" idx="11"/>
          </p:nvPr>
        </p:nvSpPr>
        <p:spPr/>
        <p:txBody>
          <a:bodyPr/>
          <a:lstStyle>
            <a:lvl1pPr>
              <a:defRPr/>
            </a:lvl1pPr>
          </a:lstStyle>
          <a:p>
            <a:pPr>
              <a:defRPr/>
            </a:pPr>
            <a:endParaRPr lang="es-ES"/>
          </a:p>
        </p:txBody>
      </p:sp>
      <p:sp>
        <p:nvSpPr>
          <p:cNvPr id="4" name="22 Marcador de número de diapositiva"/>
          <p:cNvSpPr>
            <a:spLocks noGrp="1"/>
          </p:cNvSpPr>
          <p:nvPr>
            <p:ph type="sldNum" sz="quarter" idx="12"/>
          </p:nvPr>
        </p:nvSpPr>
        <p:spPr/>
        <p:txBody>
          <a:bodyPr/>
          <a:lstStyle>
            <a:lvl1pPr>
              <a:defRPr/>
            </a:lvl1pPr>
          </a:lstStyle>
          <a:p>
            <a:pPr>
              <a:defRPr/>
            </a:pPr>
            <a:fld id="{037DCA2F-74EA-4C23-B925-31209C97E36E}" type="slidenum">
              <a:rPr lang="es-ES"/>
              <a:pPr>
                <a:defRPr/>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2"/>
      </p:bgRef>
    </p:bg>
    <p:spTree>
      <p:nvGrpSpPr>
        <p:cNvPr id="1" name=""/>
        <p:cNvGrpSpPr/>
        <p:nvPr/>
      </p:nvGrpSpPr>
      <p:grpSpPr>
        <a:xfrm>
          <a:off x="0" y="0"/>
          <a:ext cx="0" cy="0"/>
          <a:chOff x="0" y="0"/>
          <a:chExt cx="0" cy="0"/>
        </a:xfrm>
      </p:grpSpPr>
      <p:sp>
        <p:nvSpPr>
          <p:cNvPr id="5" name="4 Rectángulo"/>
          <p:cNvSpPr/>
          <p:nvPr/>
        </p:nvSpPr>
        <p:spPr>
          <a:xfrm>
            <a:off x="5057775" y="1057275"/>
            <a:ext cx="3748088" cy="9525"/>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kumimoji="0" lang="en-US"/>
          </a:p>
        </p:txBody>
      </p:sp>
      <p:sp>
        <p:nvSpPr>
          <p:cNvPr id="2" name="1 Título"/>
          <p:cNvSpPr>
            <a:spLocks noGrp="1"/>
          </p:cNvSpPr>
          <p:nvPr>
            <p:ph type="title"/>
          </p:nvPr>
        </p:nvSpPr>
        <p:spPr>
          <a:xfrm>
            <a:off x="4963136" y="304800"/>
            <a:ext cx="3931920" cy="762000"/>
          </a:xfrm>
        </p:spPr>
        <p:txBody>
          <a:bodyPr/>
          <a:lstStyle>
            <a:lvl1pPr marL="0" algn="r">
              <a:buNone/>
              <a:defRPr sz="2000" b="1"/>
            </a:lvl1pPr>
            <a:extLst/>
          </a:lstStyle>
          <a:p>
            <a:r>
              <a:rPr lang="es-ES" smtClean="0"/>
              <a:t>Haga clic para modificar el estilo de título del patrón</a:t>
            </a:r>
            <a:endParaRPr lang="en-US"/>
          </a:p>
        </p:txBody>
      </p:sp>
      <p:sp>
        <p:nvSpPr>
          <p:cNvPr id="3" name="2 Marcador de texto"/>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a:r>
              <a:rPr lang="es-ES" smtClean="0"/>
              <a:t>Haga clic para modificar el estilo de texto del patrón</a:t>
            </a:r>
          </a:p>
        </p:txBody>
      </p:sp>
      <p:sp>
        <p:nvSpPr>
          <p:cNvPr id="4" name="3 Marcador de contenido"/>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8 Marcador de fecha"/>
          <p:cNvSpPr>
            <a:spLocks noGrp="1"/>
          </p:cNvSpPr>
          <p:nvPr>
            <p:ph type="dt" sz="half" idx="10"/>
          </p:nvPr>
        </p:nvSpPr>
        <p:spPr>
          <a:xfrm>
            <a:off x="5562600" y="6513513"/>
            <a:ext cx="3001963" cy="274637"/>
          </a:xfrm>
        </p:spPr>
        <p:txBody>
          <a:bodyPr vert="horz" rtlCol="0"/>
          <a:lstStyle>
            <a:lvl1pPr>
              <a:defRPr/>
            </a:lvl1pPr>
            <a:extLst/>
          </a:lstStyle>
          <a:p>
            <a:pPr>
              <a:defRPr/>
            </a:pPr>
            <a:endParaRPr lang="es-ES"/>
          </a:p>
        </p:txBody>
      </p:sp>
      <p:sp>
        <p:nvSpPr>
          <p:cNvPr id="7" name="9 Marcador de número de diapositiva"/>
          <p:cNvSpPr>
            <a:spLocks noGrp="1"/>
          </p:cNvSpPr>
          <p:nvPr>
            <p:ph type="sldNum" sz="quarter" idx="11"/>
          </p:nvPr>
        </p:nvSpPr>
        <p:spPr>
          <a:xfrm>
            <a:off x="8639175" y="6513513"/>
            <a:ext cx="463550" cy="274637"/>
          </a:xfrm>
        </p:spPr>
        <p:txBody>
          <a:bodyPr vert="horz" rtlCol="0"/>
          <a:lstStyle>
            <a:lvl1pPr>
              <a:defRPr smtClean="0">
                <a:solidFill>
                  <a:schemeClr val="tx2">
                    <a:shade val="90000"/>
                  </a:schemeClr>
                </a:solidFill>
              </a:defRPr>
            </a:lvl1pPr>
            <a:extLst/>
          </a:lstStyle>
          <a:p>
            <a:pPr>
              <a:defRPr/>
            </a:pPr>
            <a:fld id="{EBBA7122-2E82-4538-BCB7-C1B0827BAE7E}" type="slidenum">
              <a:rPr lang="es-ES"/>
              <a:pPr>
                <a:defRPr/>
              </a:pPr>
              <a:t>‹Nº›</a:t>
            </a:fld>
            <a:endParaRPr lang="es-ES"/>
          </a:p>
        </p:txBody>
      </p:sp>
      <p:sp>
        <p:nvSpPr>
          <p:cNvPr id="8" name="10 Marcador de pie de página"/>
          <p:cNvSpPr>
            <a:spLocks noGrp="1"/>
          </p:cNvSpPr>
          <p:nvPr>
            <p:ph type="ftr" sz="quarter" idx="12"/>
          </p:nvPr>
        </p:nvSpPr>
        <p:spPr>
          <a:xfrm>
            <a:off x="1600200" y="6513513"/>
            <a:ext cx="3906838" cy="274637"/>
          </a:xfrm>
        </p:spPr>
        <p:txBody>
          <a:bodyPr vert="horz" rtlCol="0"/>
          <a:lstStyle>
            <a:lvl1pPr>
              <a:defRPr/>
            </a:lvl1pPr>
            <a:extLst/>
          </a:lstStyle>
          <a:p>
            <a:pPr>
              <a:defRPr/>
            </a:pPr>
            <a:r>
              <a:rPr lang="es-ES"/>
              <a:t>Prof. Carmen Marin</a:t>
            </a:r>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3040443" y="4724400"/>
            <a:ext cx="5486400" cy="664536"/>
          </a:xfrm>
        </p:spPr>
        <p:txBody>
          <a:bodyPr/>
          <a:lstStyle>
            <a:lvl1pPr marL="0" algn="r">
              <a:buNone/>
              <a:defRPr sz="2000" b="1"/>
            </a:lvl1pPr>
            <a:extLst/>
          </a:lstStyle>
          <a:p>
            <a:r>
              <a:rPr lang="es-ES" smtClean="0"/>
              <a:t>Haga clic para modificar el estilo de título del patrón</a:t>
            </a:r>
            <a:endParaRPr lang="en-US"/>
          </a:p>
        </p:txBody>
      </p:sp>
      <p:sp>
        <p:nvSpPr>
          <p:cNvPr id="4" name="3 Marcador de texto"/>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a:r>
              <a:rPr lang="es-ES" smtClean="0"/>
              <a:t>Haga clic para modificar el estilo de texto del patrón</a:t>
            </a:r>
          </a:p>
        </p:txBody>
      </p:sp>
      <p:sp>
        <p:nvSpPr>
          <p:cNvPr id="13" name="12 Marcador de posición de imagen"/>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ormAutofit/>
          </a:bodyPr>
          <a:lstStyle>
            <a:lvl1pPr indent="0">
              <a:buNone/>
              <a:defRPr sz="3200"/>
            </a:lvl1pPr>
            <a:extLst/>
          </a:lstStyle>
          <a:p>
            <a:pPr lvl="0"/>
            <a:r>
              <a:rPr lang="es-ES" noProof="0" smtClean="0"/>
              <a:t>Haga clic en el icono para agregar una imagen</a:t>
            </a:r>
            <a:endParaRPr lang="en-US" noProof="0" dirty="0"/>
          </a:p>
        </p:txBody>
      </p:sp>
      <p:sp>
        <p:nvSpPr>
          <p:cNvPr id="5" name="7 Marcador de fecha"/>
          <p:cNvSpPr>
            <a:spLocks noGrp="1"/>
          </p:cNvSpPr>
          <p:nvPr>
            <p:ph type="dt" sz="half" idx="10"/>
          </p:nvPr>
        </p:nvSpPr>
        <p:spPr>
          <a:xfrm>
            <a:off x="5562600" y="6508750"/>
            <a:ext cx="3001963" cy="274638"/>
          </a:xfrm>
        </p:spPr>
        <p:txBody>
          <a:bodyPr vert="horz" rtlCol="0"/>
          <a:lstStyle>
            <a:lvl1pPr>
              <a:defRPr/>
            </a:lvl1pPr>
            <a:extLst/>
          </a:lstStyle>
          <a:p>
            <a:pPr>
              <a:defRPr/>
            </a:pPr>
            <a:endParaRPr lang="es-ES"/>
          </a:p>
        </p:txBody>
      </p:sp>
      <p:sp>
        <p:nvSpPr>
          <p:cNvPr id="6" name="8 Marcador de número de diapositiva"/>
          <p:cNvSpPr>
            <a:spLocks noGrp="1"/>
          </p:cNvSpPr>
          <p:nvPr>
            <p:ph type="sldNum" sz="quarter" idx="11"/>
          </p:nvPr>
        </p:nvSpPr>
        <p:spPr>
          <a:xfrm>
            <a:off x="8639175" y="6508750"/>
            <a:ext cx="463550" cy="274638"/>
          </a:xfrm>
        </p:spPr>
        <p:txBody>
          <a:bodyPr vert="horz" rtlCol="0"/>
          <a:lstStyle>
            <a:lvl1pPr>
              <a:defRPr smtClean="0">
                <a:solidFill>
                  <a:schemeClr val="tx2">
                    <a:shade val="90000"/>
                  </a:schemeClr>
                </a:solidFill>
              </a:defRPr>
            </a:lvl1pPr>
            <a:extLst/>
          </a:lstStyle>
          <a:p>
            <a:pPr>
              <a:defRPr/>
            </a:pPr>
            <a:fld id="{8720F173-8069-43C1-8F62-1E530C6405E2}" type="slidenum">
              <a:rPr lang="es-ES"/>
              <a:pPr>
                <a:defRPr/>
              </a:pPr>
              <a:t>‹Nº›</a:t>
            </a:fld>
            <a:endParaRPr lang="es-ES"/>
          </a:p>
        </p:txBody>
      </p:sp>
      <p:sp>
        <p:nvSpPr>
          <p:cNvPr id="7" name="9 Marcador de pie de página"/>
          <p:cNvSpPr>
            <a:spLocks noGrp="1"/>
          </p:cNvSpPr>
          <p:nvPr>
            <p:ph type="ftr" sz="quarter" idx="12"/>
          </p:nvPr>
        </p:nvSpPr>
        <p:spPr>
          <a:xfrm>
            <a:off x="1600200" y="6508750"/>
            <a:ext cx="3906838" cy="274638"/>
          </a:xfrm>
        </p:spPr>
        <p:txBody>
          <a:bodyPr vert="horz" rtlCol="0"/>
          <a:lstStyle>
            <a:lvl1pPr>
              <a:defRPr/>
            </a:lvl1pPr>
            <a:extLst/>
          </a:lstStyle>
          <a:p>
            <a:pPr>
              <a:defRPr/>
            </a:pPr>
            <a:r>
              <a:rPr lang="es-ES"/>
              <a:t>Prof. Carmen Marin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Redondear rectángulo de esquina diagonal"/>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kumimoji="0" lang="en-US"/>
          </a:p>
        </p:txBody>
      </p:sp>
      <p:sp>
        <p:nvSpPr>
          <p:cNvPr id="3" name="2 Marcador de pie de página"/>
          <p:cNvSpPr>
            <a:spLocks noGrp="1"/>
          </p:cNvSpPr>
          <p:nvPr>
            <p:ph type="ftr" sz="quarter" idx="3"/>
          </p:nvPr>
        </p:nvSpPr>
        <p:spPr>
          <a:xfrm>
            <a:off x="1295400" y="6400800"/>
            <a:ext cx="4211638" cy="274638"/>
          </a:xfrm>
          <a:prstGeom prst="rect">
            <a:avLst/>
          </a:prstGeom>
        </p:spPr>
        <p:txBody>
          <a:bodyPr/>
          <a:lstStyle>
            <a:lvl1pPr algn="r" eaLnBrk="1" latinLnBrk="0" hangingPunct="1">
              <a:defRPr kumimoji="0" sz="1300" smtClean="0">
                <a:solidFill>
                  <a:schemeClr val="bg2">
                    <a:tint val="60000"/>
                    <a:satMod val="155000"/>
                  </a:schemeClr>
                </a:solidFill>
              </a:defRPr>
            </a:lvl1pPr>
            <a:extLst/>
          </a:lstStyle>
          <a:p>
            <a:pPr>
              <a:defRPr/>
            </a:pPr>
            <a:r>
              <a:rPr lang="es-ES"/>
              <a:t>Prof. Carmen Marin</a:t>
            </a:r>
          </a:p>
        </p:txBody>
      </p:sp>
      <p:sp>
        <p:nvSpPr>
          <p:cNvPr id="14" name="13 Marcador de fecha"/>
          <p:cNvSpPr>
            <a:spLocks noGrp="1"/>
          </p:cNvSpPr>
          <p:nvPr>
            <p:ph type="dt" sz="half" idx="2"/>
          </p:nvPr>
        </p:nvSpPr>
        <p:spPr>
          <a:xfrm>
            <a:off x="5562600" y="6400800"/>
            <a:ext cx="3001963" cy="274638"/>
          </a:xfrm>
          <a:prstGeom prst="rect">
            <a:avLst/>
          </a:prstGeom>
        </p:spPr>
        <p:txBody>
          <a:bodyPr/>
          <a:lstStyle>
            <a:lvl1pPr algn="l" eaLnBrk="1" latinLnBrk="0" hangingPunct="1">
              <a:defRPr kumimoji="0" sz="1300">
                <a:solidFill>
                  <a:schemeClr val="bg2">
                    <a:tint val="60000"/>
                    <a:satMod val="155000"/>
                  </a:schemeClr>
                </a:solidFill>
              </a:defRPr>
            </a:lvl1pPr>
            <a:extLst/>
          </a:lstStyle>
          <a:p>
            <a:pPr>
              <a:defRPr/>
            </a:pPr>
            <a:endParaRPr lang="es-ES"/>
          </a:p>
        </p:txBody>
      </p:sp>
      <p:sp>
        <p:nvSpPr>
          <p:cNvPr id="23" name="22 Marcador de número de diapositiva"/>
          <p:cNvSpPr>
            <a:spLocks noGrp="1"/>
          </p:cNvSpPr>
          <p:nvPr>
            <p:ph type="sldNum" sz="quarter" idx="4"/>
          </p:nvPr>
        </p:nvSpPr>
        <p:spPr>
          <a:xfrm>
            <a:off x="8639175" y="6515100"/>
            <a:ext cx="463550" cy="273050"/>
          </a:xfrm>
          <a:prstGeom prst="rect">
            <a:avLst/>
          </a:prstGeom>
        </p:spPr>
        <p:txBody>
          <a:bodyPr anchor="ctr"/>
          <a:lstStyle>
            <a:lvl1pPr algn="r" eaLnBrk="1" latinLnBrk="0" hangingPunct="1">
              <a:defRPr kumimoji="0" sz="1600" smtClean="0">
                <a:solidFill>
                  <a:schemeClr val="tx2">
                    <a:shade val="90000"/>
                  </a:schemeClr>
                </a:solidFill>
                <a:effectLst/>
              </a:defRPr>
            </a:lvl1pPr>
            <a:extLst/>
          </a:lstStyle>
          <a:p>
            <a:pPr>
              <a:defRPr/>
            </a:pPr>
            <a:fld id="{B6B0499F-6F4E-4BA5-A0A7-0CDC35E1CD4B}" type="slidenum">
              <a:rPr lang="es-ES"/>
              <a:pPr>
                <a:defRPr/>
              </a:pPr>
              <a:t>‹Nº›</a:t>
            </a:fld>
            <a:endParaRPr lang="es-ES"/>
          </a:p>
        </p:txBody>
      </p:sp>
      <p:sp>
        <p:nvSpPr>
          <p:cNvPr id="22" name="21 Marcador de título"/>
          <p:cNvSpPr>
            <a:spLocks noGrp="1"/>
          </p:cNvSpPr>
          <p:nvPr>
            <p:ph type="title"/>
          </p:nvPr>
        </p:nvSpPr>
        <p:spPr>
          <a:xfrm>
            <a:off x="457200" y="254000"/>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lang="es-ES" smtClean="0"/>
              <a:t>Haga clic para modificar el estilo de título del patrón</a:t>
            </a:r>
            <a:endParaRPr lang="en-US"/>
          </a:p>
        </p:txBody>
      </p:sp>
      <p:sp>
        <p:nvSpPr>
          <p:cNvPr id="11273" name="12 Marcador de texto"/>
          <p:cNvSpPr>
            <a:spLocks noGrp="1"/>
          </p:cNvSpPr>
          <p:nvPr>
            <p:ph type="body" idx="1"/>
          </p:nvPr>
        </p:nvSpPr>
        <p:spPr bwMode="auto">
          <a:xfrm>
            <a:off x="457200" y="16462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smtClean="0"/>
          </a:p>
        </p:txBody>
      </p:sp>
    </p:spTree>
  </p:cSld>
  <p:clrMap bg1="dk1" tx1="lt1" bg2="dk2" tx2="lt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697" r:id="rId7"/>
    <p:sldLayoutId id="2147483706" r:id="rId8"/>
    <p:sldLayoutId id="2147483707" r:id="rId9"/>
    <p:sldLayoutId id="2147483698" r:id="rId10"/>
    <p:sldLayoutId id="2147483699" r:id="rId11"/>
  </p:sldLayoutIdLst>
  <p:hf sldNum="0" hdr="0" dt="0"/>
  <p:txStyles>
    <p:titleStyle>
      <a:lvl1pPr marL="53975" indent="-53975" algn="r" rtl="0" fontAlgn="base">
        <a:spcBef>
          <a:spcPct val="0"/>
        </a:spcBef>
        <a:spcAft>
          <a:spcPct val="0"/>
        </a:spcAft>
        <a:defRPr sz="4600" kern="1200">
          <a:solidFill>
            <a:srgbClr val="E7EACB"/>
          </a:solidFill>
          <a:effectLst>
            <a:outerShdw blurRad="38100" dist="25500" dir="5400000" algn="tl" rotWithShape="0">
              <a:srgbClr val="000000">
                <a:satMod val="180000"/>
                <a:alpha val="75000"/>
              </a:srgbClr>
            </a:outerShdw>
          </a:effectLst>
          <a:latin typeface="+mj-lt"/>
          <a:ea typeface="+mj-ea"/>
          <a:cs typeface="+mj-cs"/>
        </a:defRPr>
      </a:lvl1pPr>
      <a:lvl2pPr marL="53975" indent="-53975" algn="r" rtl="0" fontAlgn="base">
        <a:spcBef>
          <a:spcPct val="0"/>
        </a:spcBef>
        <a:spcAft>
          <a:spcPct val="0"/>
        </a:spcAft>
        <a:defRPr sz="4600">
          <a:solidFill>
            <a:srgbClr val="E7EACB"/>
          </a:solidFill>
          <a:latin typeface="Rockwell" pitchFamily="18" charset="0"/>
        </a:defRPr>
      </a:lvl2pPr>
      <a:lvl3pPr marL="53975" indent="-53975" algn="r" rtl="0" fontAlgn="base">
        <a:spcBef>
          <a:spcPct val="0"/>
        </a:spcBef>
        <a:spcAft>
          <a:spcPct val="0"/>
        </a:spcAft>
        <a:defRPr sz="4600">
          <a:solidFill>
            <a:srgbClr val="E7EACB"/>
          </a:solidFill>
          <a:latin typeface="Rockwell" pitchFamily="18" charset="0"/>
        </a:defRPr>
      </a:lvl3pPr>
      <a:lvl4pPr marL="53975" indent="-53975" algn="r" rtl="0" fontAlgn="base">
        <a:spcBef>
          <a:spcPct val="0"/>
        </a:spcBef>
        <a:spcAft>
          <a:spcPct val="0"/>
        </a:spcAft>
        <a:defRPr sz="4600">
          <a:solidFill>
            <a:srgbClr val="E7EACB"/>
          </a:solidFill>
          <a:latin typeface="Rockwell" pitchFamily="18" charset="0"/>
        </a:defRPr>
      </a:lvl4pPr>
      <a:lvl5pPr marL="53975" indent="-53975" algn="r" rtl="0" fontAlgn="base">
        <a:spcBef>
          <a:spcPct val="0"/>
        </a:spcBef>
        <a:spcAft>
          <a:spcPct val="0"/>
        </a:spcAft>
        <a:defRPr sz="4600">
          <a:solidFill>
            <a:srgbClr val="E7EACB"/>
          </a:solidFill>
          <a:latin typeface="Rockwell" pitchFamily="18" charset="0"/>
        </a:defRPr>
      </a:lvl5pPr>
      <a:lvl6pPr marL="511175" indent="-53975" algn="r" rtl="0" fontAlgn="base">
        <a:spcBef>
          <a:spcPct val="0"/>
        </a:spcBef>
        <a:spcAft>
          <a:spcPct val="0"/>
        </a:spcAft>
        <a:defRPr sz="4600">
          <a:solidFill>
            <a:srgbClr val="E7EACB"/>
          </a:solidFill>
          <a:latin typeface="Rockwell" pitchFamily="18" charset="0"/>
        </a:defRPr>
      </a:lvl6pPr>
      <a:lvl7pPr marL="968375" indent="-53975" algn="r" rtl="0" fontAlgn="base">
        <a:spcBef>
          <a:spcPct val="0"/>
        </a:spcBef>
        <a:spcAft>
          <a:spcPct val="0"/>
        </a:spcAft>
        <a:defRPr sz="4600">
          <a:solidFill>
            <a:srgbClr val="E7EACB"/>
          </a:solidFill>
          <a:latin typeface="Rockwell" pitchFamily="18" charset="0"/>
        </a:defRPr>
      </a:lvl7pPr>
      <a:lvl8pPr marL="1425575" indent="-53975" algn="r" rtl="0" fontAlgn="base">
        <a:spcBef>
          <a:spcPct val="0"/>
        </a:spcBef>
        <a:spcAft>
          <a:spcPct val="0"/>
        </a:spcAft>
        <a:defRPr sz="4600">
          <a:solidFill>
            <a:srgbClr val="E7EACB"/>
          </a:solidFill>
          <a:latin typeface="Rockwell" pitchFamily="18" charset="0"/>
        </a:defRPr>
      </a:lvl8pPr>
      <a:lvl9pPr marL="1882775" indent="-53975" algn="r" rtl="0" fontAlgn="base">
        <a:spcBef>
          <a:spcPct val="0"/>
        </a:spcBef>
        <a:spcAft>
          <a:spcPct val="0"/>
        </a:spcAft>
        <a:defRPr sz="4600">
          <a:solidFill>
            <a:srgbClr val="E7EACB"/>
          </a:solidFill>
          <a:latin typeface="Rockwell" pitchFamily="18" charset="0"/>
        </a:defRPr>
      </a:lvl9pPr>
      <a:extLst/>
    </p:titleStyle>
    <p:bodyStyle>
      <a:lvl1pPr marL="292100" indent="-292100" algn="l" rtl="0" fontAlgn="base">
        <a:spcBef>
          <a:spcPct val="0"/>
        </a:spcBef>
        <a:spcAft>
          <a:spcPct val="0"/>
        </a:spcAft>
        <a:buClr>
          <a:schemeClr val="accent1"/>
        </a:buClr>
        <a:buSzPct val="70000"/>
        <a:buFont typeface="Wingdings 2" pitchFamily="18" charset="2"/>
        <a:buChar char=""/>
        <a:defRPr sz="3200" kern="1200">
          <a:solidFill>
            <a:schemeClr val="tx1"/>
          </a:solidFill>
          <a:latin typeface="+mn-lt"/>
          <a:ea typeface="+mn-ea"/>
          <a:cs typeface="+mn-cs"/>
        </a:defRPr>
      </a:lvl1pPr>
      <a:lvl2pPr marL="639763" indent="-228600" algn="l" rtl="0" fontAlgn="base">
        <a:spcBef>
          <a:spcPts val="400"/>
        </a:spcBef>
        <a:spcAft>
          <a:spcPct val="0"/>
        </a:spcAft>
        <a:buClr>
          <a:schemeClr val="accent2"/>
        </a:buClr>
        <a:buSzPct val="90000"/>
        <a:buChar char="•"/>
        <a:defRPr sz="2600" kern="1200">
          <a:solidFill>
            <a:schemeClr val="tx1"/>
          </a:solidFill>
          <a:latin typeface="+mn-lt"/>
          <a:ea typeface="+mn-ea"/>
          <a:cs typeface="+mn-cs"/>
        </a:defRPr>
      </a:lvl2pPr>
      <a:lvl3pPr marL="822325" indent="-190500" algn="l" rtl="0" fontAlgn="base">
        <a:spcBef>
          <a:spcPts val="400"/>
        </a:spcBef>
        <a:spcAft>
          <a:spcPct val="0"/>
        </a:spcAft>
        <a:buClr>
          <a:srgbClr val="A8CDD7"/>
        </a:buClr>
        <a:buSzPct val="100000"/>
        <a:buFont typeface="Wingdings 2" pitchFamily="18" charset="2"/>
        <a:buChar char=""/>
        <a:defRPr sz="2300" kern="1200">
          <a:solidFill>
            <a:schemeClr val="tx1"/>
          </a:solidFill>
          <a:latin typeface="+mn-lt"/>
          <a:ea typeface="+mn-ea"/>
          <a:cs typeface="+mn-cs"/>
        </a:defRPr>
      </a:lvl3pPr>
      <a:lvl4pPr marL="1004888" indent="-182563" algn="l" rtl="0" fontAlgn="base">
        <a:spcBef>
          <a:spcPts val="400"/>
        </a:spcBef>
        <a:spcAft>
          <a:spcPct val="0"/>
        </a:spcAft>
        <a:buClr>
          <a:srgbClr val="A8CDD7"/>
        </a:buClr>
        <a:buSzPct val="100000"/>
        <a:buFont typeface="Wingdings 2" pitchFamily="18" charset="2"/>
        <a:buChar char=""/>
        <a:defRPr sz="2000" kern="1200">
          <a:solidFill>
            <a:schemeClr val="tx1"/>
          </a:solidFill>
          <a:latin typeface="+mn-lt"/>
          <a:ea typeface="+mn-ea"/>
          <a:cs typeface="+mn-cs"/>
        </a:defRPr>
      </a:lvl4pPr>
      <a:lvl5pPr marL="1187450" indent="-182563" algn="l" rtl="0" fontAlgn="base">
        <a:spcBef>
          <a:spcPts val="400"/>
        </a:spcBef>
        <a:spcAft>
          <a:spcPct val="0"/>
        </a:spcAft>
        <a:buClr>
          <a:srgbClr val="A8CDD7"/>
        </a:buClr>
        <a:buSzPct val="100000"/>
        <a:buFont typeface="Wingdings 2" pitchFamily="18" charset="2"/>
        <a:buChar char=""/>
        <a:defRPr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Hoja_de_c_lculo_de_Microsoft_Excel_97-20031.xls"/><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3.jpeg"/><Relationship Id="rId4" Type="http://schemas.openxmlformats.org/officeDocument/2006/relationships/image" Target="../media/image9.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Hoja_de_c_lculo_de_Microsoft_Excel_97-20032.xls"/><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3.jpeg"/><Relationship Id="rId4" Type="http://schemas.openxmlformats.org/officeDocument/2006/relationships/image" Target="../media/image10.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Hoja_de_c_lculo_de_Microsoft_Excel_97-20033.xls"/><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3.jpeg"/><Relationship Id="rId4" Type="http://schemas.openxmlformats.org/officeDocument/2006/relationships/image" Target="../media/image11.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Hoja_de_c_lculo_de_Microsoft_Excel_97-20034.xls"/><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3.jpeg"/><Relationship Id="rId4" Type="http://schemas.openxmlformats.org/officeDocument/2006/relationships/image" Target="../media/image12.emf"/></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oleObject" Target="../embeddings/oleObject1.bin"/><Relationship Id="rId7" Type="http://schemas.openxmlformats.org/officeDocument/2006/relationships/image" Target="../media/image6.jpeg"/><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5.png"/><Relationship Id="rId5" Type="http://schemas.openxmlformats.org/officeDocument/2006/relationships/oleObject" Target="../embeddings/oleObject2.bin"/><Relationship Id="rId4" Type="http://schemas.openxmlformats.org/officeDocument/2006/relationships/image" Target="../media/image4.png"/><Relationship Id="rId9" Type="http://schemas.openxmlformats.org/officeDocument/2006/relationships/image" Target="../media/image8.jpeg"/></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Hoja_de_c_lculo_de_Microsoft_Excel_97-20035.xls"/><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3.jpeg"/><Relationship Id="rId4" Type="http://schemas.openxmlformats.org/officeDocument/2006/relationships/image" Target="../media/image16.emf"/></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jpeg"/><Relationship Id="rId5" Type="http://schemas.openxmlformats.org/officeDocument/2006/relationships/image" Target="../media/image17.emf"/><Relationship Id="rId4" Type="http://schemas.openxmlformats.org/officeDocument/2006/relationships/oleObject" Target="../embeddings/oleObject3.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3.jpeg"/><Relationship Id="rId5" Type="http://schemas.openxmlformats.org/officeDocument/2006/relationships/image" Target="../media/image18.emf"/><Relationship Id="rId4" Type="http://schemas.openxmlformats.org/officeDocument/2006/relationships/oleObject" Target="../embeddings/oleObject4.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3.jpeg"/><Relationship Id="rId5" Type="http://schemas.openxmlformats.org/officeDocument/2006/relationships/image" Target="../media/image19.emf"/><Relationship Id="rId4" Type="http://schemas.openxmlformats.org/officeDocument/2006/relationships/oleObject" Target="../embeddings/oleObject5.bin"/></Relationships>
</file>

<file path=ppt/slides/_rels/slide3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audio" Target="../media/audio2.wav"/></Relationships>
</file>

<file path=ppt/slides/_rels/slide3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3.wmf"/><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http://www.fisterra.com/mbe/investiga/t_student/images/Image54.gif" TargetMode="External"/><Relationship Id="rId2" Type="http://schemas.openxmlformats.org/officeDocument/2006/relationships/image" Target="../media/image24.gif"/><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35.png"/></Relationships>
</file>

<file path=ppt/slides/_rels/slide5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35.png"/></Relationships>
</file>

<file path=ppt/slides/_rels/slide5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37.wm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5"/>
          <p:cNvSpPr>
            <a:spLocks noChangeArrowheads="1"/>
          </p:cNvSpPr>
          <p:nvPr/>
        </p:nvSpPr>
        <p:spPr bwMode="auto">
          <a:xfrm>
            <a:off x="642938" y="428625"/>
            <a:ext cx="7772400" cy="1143000"/>
          </a:xfrm>
          <a:prstGeom prst="rect">
            <a:avLst/>
          </a:prstGeom>
          <a:noFill/>
          <a:ln w="9525">
            <a:noFill/>
            <a:miter lim="800000"/>
            <a:headEnd/>
            <a:tailEnd/>
          </a:ln>
        </p:spPr>
        <p:txBody>
          <a:bodyPr anchor="ctr"/>
          <a:lstStyle/>
          <a:p>
            <a:r>
              <a:rPr lang="es-ES_tradnl" sz="4400">
                <a:solidFill>
                  <a:schemeClr val="tx2"/>
                </a:solidFill>
                <a:latin typeface="Tahoma" pitchFamily="34" charset="0"/>
              </a:rPr>
              <a:t>PARTE DESCRIPTIVA</a:t>
            </a:r>
          </a:p>
        </p:txBody>
      </p:sp>
      <p:sp>
        <p:nvSpPr>
          <p:cNvPr id="25603" name="Rectangle 6"/>
          <p:cNvSpPr>
            <a:spLocks noChangeArrowheads="1"/>
          </p:cNvSpPr>
          <p:nvPr/>
        </p:nvSpPr>
        <p:spPr bwMode="auto">
          <a:xfrm>
            <a:off x="1676400" y="1981200"/>
            <a:ext cx="6248400" cy="4114800"/>
          </a:xfrm>
          <a:prstGeom prst="rect">
            <a:avLst/>
          </a:prstGeom>
          <a:noFill/>
          <a:ln w="9525">
            <a:noFill/>
            <a:miter lim="800000"/>
            <a:headEnd/>
            <a:tailEnd/>
          </a:ln>
        </p:spPr>
        <p:txBody>
          <a:bodyPr/>
          <a:lstStyle/>
          <a:p>
            <a:pPr marL="342900" indent="-342900">
              <a:spcBef>
                <a:spcPct val="20000"/>
              </a:spcBef>
              <a:buClr>
                <a:schemeClr val="hlink"/>
              </a:buClr>
              <a:buSzPct val="110000"/>
              <a:buFont typeface="Wingdings" pitchFamily="2" charset="2"/>
              <a:buBlip>
                <a:blip r:embed="rId2"/>
              </a:buBlip>
            </a:pPr>
            <a:r>
              <a:rPr lang="es-ES_tradnl" sz="2800">
                <a:latin typeface="Tahoma" pitchFamily="34" charset="0"/>
              </a:rPr>
              <a:t>Persona:</a:t>
            </a:r>
          </a:p>
          <a:p>
            <a:pPr marL="342900" indent="-342900">
              <a:spcBef>
                <a:spcPct val="20000"/>
              </a:spcBef>
              <a:buClr>
                <a:schemeClr val="hlink"/>
              </a:buClr>
              <a:buSzPct val="110000"/>
              <a:buFont typeface="Wingdings" pitchFamily="2" charset="2"/>
              <a:buNone/>
            </a:pPr>
            <a:r>
              <a:rPr lang="es-ES_tradnl" sz="2800">
                <a:latin typeface="Tahoma" pitchFamily="34" charset="0"/>
              </a:rPr>
              <a:t>¿quién(es) presentaron el problema?</a:t>
            </a:r>
          </a:p>
          <a:p>
            <a:pPr marL="342900" indent="-342900">
              <a:spcBef>
                <a:spcPct val="20000"/>
              </a:spcBef>
              <a:buClr>
                <a:schemeClr val="hlink"/>
              </a:buClr>
              <a:buSzPct val="110000"/>
              <a:buFont typeface="Wingdings" pitchFamily="2" charset="2"/>
              <a:buNone/>
            </a:pPr>
            <a:endParaRPr lang="es-ES_tradnl" sz="2800">
              <a:latin typeface="Tahoma" pitchFamily="34" charset="0"/>
            </a:endParaRPr>
          </a:p>
          <a:p>
            <a:pPr marL="342900" indent="-342900">
              <a:spcBef>
                <a:spcPct val="20000"/>
              </a:spcBef>
              <a:buClr>
                <a:schemeClr val="hlink"/>
              </a:buClr>
              <a:buSzPct val="110000"/>
              <a:buFont typeface="Wingdings" pitchFamily="2" charset="2"/>
              <a:buBlip>
                <a:blip r:embed="rId2"/>
              </a:buBlip>
            </a:pPr>
            <a:r>
              <a:rPr lang="es-ES_tradnl" sz="2800">
                <a:latin typeface="Tahoma" pitchFamily="34" charset="0"/>
              </a:rPr>
              <a:t>Lugar</a:t>
            </a:r>
          </a:p>
          <a:p>
            <a:pPr marL="342900" indent="-342900">
              <a:spcBef>
                <a:spcPct val="20000"/>
              </a:spcBef>
              <a:buClr>
                <a:schemeClr val="hlink"/>
              </a:buClr>
              <a:buSzPct val="110000"/>
              <a:buFont typeface="Wingdings" pitchFamily="2" charset="2"/>
              <a:buNone/>
            </a:pPr>
            <a:r>
              <a:rPr lang="es-ES_tradnl" sz="2800">
                <a:latin typeface="Tahoma" pitchFamily="34" charset="0"/>
              </a:rPr>
              <a:t>¿dónde se presentó el problema?</a:t>
            </a:r>
          </a:p>
          <a:p>
            <a:pPr marL="342900" indent="-342900">
              <a:spcBef>
                <a:spcPct val="20000"/>
              </a:spcBef>
              <a:buClr>
                <a:schemeClr val="hlink"/>
              </a:buClr>
              <a:buSzPct val="110000"/>
              <a:buFont typeface="Wingdings" pitchFamily="2" charset="2"/>
              <a:buNone/>
            </a:pPr>
            <a:endParaRPr lang="es-ES_tradnl" sz="2800">
              <a:latin typeface="Tahoma" pitchFamily="34" charset="0"/>
            </a:endParaRPr>
          </a:p>
          <a:p>
            <a:pPr marL="342900" indent="-342900">
              <a:spcBef>
                <a:spcPct val="20000"/>
              </a:spcBef>
              <a:buClr>
                <a:schemeClr val="hlink"/>
              </a:buClr>
              <a:buSzPct val="110000"/>
              <a:buFont typeface="Wingdings" pitchFamily="2" charset="2"/>
              <a:buBlip>
                <a:blip r:embed="rId2"/>
              </a:buBlip>
            </a:pPr>
            <a:r>
              <a:rPr lang="es-ES_tradnl" sz="2800">
                <a:latin typeface="Tahoma" pitchFamily="34" charset="0"/>
              </a:rPr>
              <a:t>Tiempo</a:t>
            </a:r>
          </a:p>
          <a:p>
            <a:pPr marL="342900" indent="-342900">
              <a:spcBef>
                <a:spcPct val="20000"/>
              </a:spcBef>
              <a:buClr>
                <a:schemeClr val="hlink"/>
              </a:buClr>
              <a:buSzPct val="110000"/>
              <a:buFont typeface="Wingdings" pitchFamily="2" charset="2"/>
              <a:buNone/>
            </a:pPr>
            <a:r>
              <a:rPr lang="es-ES_tradnl" sz="2800">
                <a:latin typeface="Tahoma" pitchFamily="34" charset="0"/>
              </a:rPr>
              <a:t>¿cuándo ocurrió el problema?</a:t>
            </a:r>
          </a:p>
        </p:txBody>
      </p:sp>
      <p:pic>
        <p:nvPicPr>
          <p:cNvPr id="4" name="3 Imagen" descr="mi nombre.JPG"/>
          <p:cNvPicPr>
            <a:picLocks noChangeAspect="1"/>
          </p:cNvPicPr>
          <p:nvPr/>
        </p:nvPicPr>
        <p:blipFill>
          <a:blip r:embed="rId3"/>
          <a:stretch>
            <a:fillRect/>
          </a:stretch>
        </p:blipFill>
        <p:spPr>
          <a:xfrm>
            <a:off x="6810375" y="6572250"/>
            <a:ext cx="2333625" cy="28575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253536"/>
            <a:ext cx="8229600" cy="1143000"/>
          </a:xfrm>
        </p:spPr>
        <p:txBody>
          <a:bodyPr>
            <a:normAutofit/>
          </a:bodyPr>
          <a:lstStyle/>
          <a:p>
            <a:pPr marL="54864" indent="0" fontAlgn="auto">
              <a:spcAft>
                <a:spcPts val="0"/>
              </a:spcAft>
              <a:defRPr/>
            </a:pPr>
            <a:r>
              <a:rPr lang="en-US" dirty="0" err="1" smtClean="0">
                <a:solidFill>
                  <a:schemeClr val="tx2">
                    <a:tint val="100000"/>
                    <a:shade val="90000"/>
                    <a:satMod val="250000"/>
                    <a:alpha val="100000"/>
                  </a:schemeClr>
                </a:solidFill>
              </a:rPr>
              <a:t>Desviación</a:t>
            </a:r>
            <a:r>
              <a:rPr lang="en-US" dirty="0" smtClean="0">
                <a:solidFill>
                  <a:schemeClr val="tx2">
                    <a:tint val="100000"/>
                    <a:shade val="90000"/>
                    <a:satMod val="250000"/>
                    <a:alpha val="100000"/>
                  </a:schemeClr>
                </a:solidFill>
              </a:rPr>
              <a:t> </a:t>
            </a:r>
            <a:r>
              <a:rPr lang="en-US" dirty="0" err="1" smtClean="0">
                <a:solidFill>
                  <a:schemeClr val="tx2">
                    <a:tint val="100000"/>
                    <a:shade val="90000"/>
                    <a:satMod val="250000"/>
                    <a:alpha val="100000"/>
                  </a:schemeClr>
                </a:solidFill>
              </a:rPr>
              <a:t>típica</a:t>
            </a:r>
            <a:endParaRPr lang="en-US" dirty="0" smtClean="0">
              <a:solidFill>
                <a:schemeClr val="tx2">
                  <a:tint val="100000"/>
                  <a:shade val="90000"/>
                  <a:satMod val="250000"/>
                  <a:alpha val="100000"/>
                </a:schemeClr>
              </a:solidFill>
            </a:endParaRPr>
          </a:p>
        </p:txBody>
      </p:sp>
      <p:sp>
        <p:nvSpPr>
          <p:cNvPr id="30723" name="Rectangle 3"/>
          <p:cNvSpPr>
            <a:spLocks noGrp="1" noChangeArrowheads="1"/>
          </p:cNvSpPr>
          <p:nvPr>
            <p:ph idx="1"/>
          </p:nvPr>
        </p:nvSpPr>
        <p:spPr/>
        <p:txBody>
          <a:bodyPr/>
          <a:lstStyle/>
          <a:p>
            <a:pPr algn="just" eaLnBrk="1" hangingPunct="1">
              <a:lnSpc>
                <a:spcPct val="80000"/>
              </a:lnSpc>
            </a:pPr>
            <a:r>
              <a:rPr lang="es-ES" sz="2800" dirty="0" smtClean="0">
                <a:cs typeface="Arial" charset="0"/>
              </a:rPr>
              <a:t>Definición: La desviación típica es un parámetro de dispersión que nos indica si los datos están concentrados en torno al valor medio.</a:t>
            </a:r>
          </a:p>
          <a:p>
            <a:pPr>
              <a:lnSpc>
                <a:spcPct val="90000"/>
              </a:lnSpc>
              <a:buNone/>
            </a:pPr>
            <a:endParaRPr lang="es-ES" sz="2800" dirty="0" smtClean="0"/>
          </a:p>
          <a:p>
            <a:pPr>
              <a:lnSpc>
                <a:spcPct val="90000"/>
              </a:lnSpc>
            </a:pPr>
            <a:r>
              <a:rPr lang="es-ES" sz="2800" dirty="0" smtClean="0">
                <a:solidFill>
                  <a:srgbClr val="FFFF00"/>
                </a:solidFill>
                <a:cs typeface="Arial" charset="0"/>
              </a:rPr>
              <a:t>Ejemplo: </a:t>
            </a:r>
            <a:r>
              <a:rPr lang="es-ES" sz="2800" dirty="0">
                <a:solidFill>
                  <a:srgbClr val="FFFF00"/>
                </a:solidFill>
              </a:rPr>
              <a:t>Para los sujetos a los que se detecto algún impago, el salario medio fue de </a:t>
            </a:r>
            <a:r>
              <a:rPr lang="es-ES" sz="2800" dirty="0" smtClean="0">
                <a:solidFill>
                  <a:srgbClr val="FFFF00"/>
                </a:solidFill>
              </a:rPr>
              <a:t>950±104,06 euros </a:t>
            </a:r>
            <a:r>
              <a:rPr lang="es-ES" sz="2800" dirty="0">
                <a:solidFill>
                  <a:srgbClr val="FFFF00"/>
                </a:solidFill>
              </a:rPr>
              <a:t>mensuales, y de </a:t>
            </a:r>
            <a:r>
              <a:rPr lang="es-ES" sz="2800" dirty="0" smtClean="0">
                <a:solidFill>
                  <a:srgbClr val="FFFF00"/>
                </a:solidFill>
              </a:rPr>
              <a:t>1350±89,51 </a:t>
            </a:r>
            <a:r>
              <a:rPr lang="es-ES" sz="2800" dirty="0">
                <a:solidFill>
                  <a:srgbClr val="FFFF00"/>
                </a:solidFill>
              </a:rPr>
              <a:t>euros mensuales para aquellos sujetos en los que no se detectó impago</a:t>
            </a:r>
            <a:r>
              <a:rPr lang="es-ES" sz="2800" dirty="0" smtClean="0">
                <a:solidFill>
                  <a:srgbClr val="FFFF00"/>
                </a:solidFill>
              </a:rPr>
              <a:t>.</a:t>
            </a:r>
            <a:endParaRPr lang="en-US" sz="2800" i="1" dirty="0"/>
          </a:p>
        </p:txBody>
      </p:sp>
      <p:pic>
        <p:nvPicPr>
          <p:cNvPr id="4" name="3 Imagen" descr="mi nombre.JPG"/>
          <p:cNvPicPr>
            <a:picLocks noChangeAspect="1"/>
          </p:cNvPicPr>
          <p:nvPr/>
        </p:nvPicPr>
        <p:blipFill>
          <a:blip r:embed="rId2"/>
          <a:stretch>
            <a:fillRect/>
          </a:stretch>
        </p:blipFill>
        <p:spPr>
          <a:xfrm>
            <a:off x="6810375" y="6572250"/>
            <a:ext cx="2333625" cy="2857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ext Box 2"/>
          <p:cNvSpPr txBox="1">
            <a:spLocks noChangeArrowheads="1"/>
          </p:cNvSpPr>
          <p:nvPr/>
        </p:nvSpPr>
        <p:spPr bwMode="auto">
          <a:xfrm>
            <a:off x="785813" y="285750"/>
            <a:ext cx="8001000" cy="587375"/>
          </a:xfrm>
          <a:prstGeom prst="rect">
            <a:avLst/>
          </a:prstGeom>
          <a:noFill/>
          <a:ln w="9525">
            <a:noFill/>
            <a:miter lim="800000"/>
            <a:headEnd/>
            <a:tailEnd/>
          </a:ln>
        </p:spPr>
        <p:txBody>
          <a:bodyPr lIns="90000" tIns="46800" rIns="90000" bIns="46800">
            <a:spAutoFit/>
          </a:bodyPr>
          <a:lstStyle/>
          <a:p>
            <a:pPr algn="ctr" eaLnBrk="0" hangingPunct="0">
              <a:spcBef>
                <a:spcPct val="50000"/>
              </a:spcBef>
            </a:pPr>
            <a:r>
              <a:rPr lang="es-ES_tradnl" sz="3200">
                <a:solidFill>
                  <a:schemeClr val="tx2"/>
                </a:solidFill>
              </a:rPr>
              <a:t>Distribución normal: curva simétrica</a:t>
            </a:r>
            <a:endParaRPr lang="es-ES_tradnl" sz="3600">
              <a:solidFill>
                <a:schemeClr val="tx2"/>
              </a:solidFill>
            </a:endParaRPr>
          </a:p>
        </p:txBody>
      </p:sp>
      <p:grpSp>
        <p:nvGrpSpPr>
          <p:cNvPr id="1028" name="Group 3"/>
          <p:cNvGrpSpPr>
            <a:grpSpLocks/>
          </p:cNvGrpSpPr>
          <p:nvPr/>
        </p:nvGrpSpPr>
        <p:grpSpPr bwMode="auto">
          <a:xfrm>
            <a:off x="571500" y="1000125"/>
            <a:ext cx="8120063" cy="5526088"/>
            <a:chOff x="337" y="520"/>
            <a:chExt cx="5520" cy="3590"/>
          </a:xfrm>
        </p:grpSpPr>
        <p:graphicFrame>
          <p:nvGraphicFramePr>
            <p:cNvPr id="1026" name="Object 2"/>
            <p:cNvGraphicFramePr>
              <a:graphicFrameLocks noChangeAspect="1"/>
            </p:cNvGraphicFramePr>
            <p:nvPr/>
          </p:nvGraphicFramePr>
          <p:xfrm>
            <a:off x="337" y="520"/>
            <a:ext cx="5520" cy="3590"/>
          </p:xfrm>
          <a:graphic>
            <a:graphicData uri="http://schemas.openxmlformats.org/presentationml/2006/ole">
              <mc:AlternateContent xmlns:mc="http://schemas.openxmlformats.org/markup-compatibility/2006">
                <mc:Choice xmlns:v="urn:schemas-microsoft-com:vml" Requires="v">
                  <p:oleObj spid="_x0000_s1036" name="Hoja de cálculo" r:id="rId3" imgW="4496161" imgH="2924416" progId="Excel.Sheet.8">
                    <p:embed/>
                  </p:oleObj>
                </mc:Choice>
                <mc:Fallback>
                  <p:oleObj name="Hoja de cálculo" r:id="rId3" imgW="4496161" imgH="2924416" progId="Excel.Shee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 y="520"/>
                          <a:ext cx="5520" cy="3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8" name="Line 5"/>
            <p:cNvSpPr>
              <a:spLocks noChangeShapeType="1"/>
            </p:cNvSpPr>
            <p:nvPr/>
          </p:nvSpPr>
          <p:spPr bwMode="auto">
            <a:xfrm>
              <a:off x="3168" y="1248"/>
              <a:ext cx="0" cy="2400"/>
            </a:xfrm>
            <a:prstGeom prst="line">
              <a:avLst/>
            </a:prstGeom>
            <a:noFill/>
            <a:ln w="63500">
              <a:solidFill>
                <a:srgbClr val="FF0000"/>
              </a:solidFill>
              <a:round/>
              <a:headEnd/>
              <a:tailEnd/>
            </a:ln>
          </p:spPr>
          <p:txBody>
            <a:bodyPr wrap="none" anchor="ctr"/>
            <a:lstStyle/>
            <a:p>
              <a:endParaRPr lang="es-ES"/>
            </a:p>
          </p:txBody>
        </p:sp>
      </p:grpSp>
      <p:grpSp>
        <p:nvGrpSpPr>
          <p:cNvPr id="3" name="Group 13"/>
          <p:cNvGrpSpPr>
            <a:grpSpLocks/>
          </p:cNvGrpSpPr>
          <p:nvPr/>
        </p:nvGrpSpPr>
        <p:grpSpPr bwMode="auto">
          <a:xfrm>
            <a:off x="2895600" y="4648200"/>
            <a:ext cx="4191000" cy="0"/>
            <a:chOff x="1824" y="2928"/>
            <a:chExt cx="2640" cy="0"/>
          </a:xfrm>
        </p:grpSpPr>
        <p:sp>
          <p:nvSpPr>
            <p:cNvPr id="1036" name="Line 7"/>
            <p:cNvSpPr>
              <a:spLocks noChangeShapeType="1"/>
            </p:cNvSpPr>
            <p:nvPr/>
          </p:nvSpPr>
          <p:spPr bwMode="auto">
            <a:xfrm>
              <a:off x="3168" y="2928"/>
              <a:ext cx="1296" cy="0"/>
            </a:xfrm>
            <a:prstGeom prst="line">
              <a:avLst/>
            </a:prstGeom>
            <a:noFill/>
            <a:ln w="38100">
              <a:solidFill>
                <a:srgbClr val="FF0000"/>
              </a:solidFill>
              <a:round/>
              <a:headEnd type="none" w="sm" len="sm"/>
              <a:tailEnd type="triangle" w="sm" len="sm"/>
            </a:ln>
          </p:spPr>
          <p:txBody>
            <a:bodyPr wrap="none"/>
            <a:lstStyle/>
            <a:p>
              <a:endParaRPr lang="es-ES"/>
            </a:p>
          </p:txBody>
        </p:sp>
        <p:sp>
          <p:nvSpPr>
            <p:cNvPr id="1037" name="Line 8"/>
            <p:cNvSpPr>
              <a:spLocks noChangeShapeType="1"/>
            </p:cNvSpPr>
            <p:nvPr/>
          </p:nvSpPr>
          <p:spPr bwMode="auto">
            <a:xfrm flipH="1">
              <a:off x="1824" y="2928"/>
              <a:ext cx="1344" cy="0"/>
            </a:xfrm>
            <a:prstGeom prst="line">
              <a:avLst/>
            </a:prstGeom>
            <a:noFill/>
            <a:ln w="38100">
              <a:solidFill>
                <a:srgbClr val="FF0000"/>
              </a:solidFill>
              <a:round/>
              <a:headEnd type="none" w="sm" len="sm"/>
              <a:tailEnd type="triangle" w="sm" len="sm"/>
            </a:ln>
          </p:spPr>
          <p:txBody>
            <a:bodyPr wrap="none"/>
            <a:lstStyle/>
            <a:p>
              <a:endParaRPr lang="es-ES"/>
            </a:p>
          </p:txBody>
        </p:sp>
      </p:grpSp>
      <p:grpSp>
        <p:nvGrpSpPr>
          <p:cNvPr id="4" name="Group 14"/>
          <p:cNvGrpSpPr>
            <a:grpSpLocks/>
          </p:cNvGrpSpPr>
          <p:nvPr/>
        </p:nvGrpSpPr>
        <p:grpSpPr bwMode="auto">
          <a:xfrm>
            <a:off x="2057400" y="5257800"/>
            <a:ext cx="5943600" cy="0"/>
            <a:chOff x="1296" y="3312"/>
            <a:chExt cx="3744" cy="0"/>
          </a:xfrm>
        </p:grpSpPr>
        <p:sp>
          <p:nvSpPr>
            <p:cNvPr id="1034" name="Line 9"/>
            <p:cNvSpPr>
              <a:spLocks noChangeShapeType="1"/>
            </p:cNvSpPr>
            <p:nvPr/>
          </p:nvSpPr>
          <p:spPr bwMode="auto">
            <a:xfrm flipH="1">
              <a:off x="1296" y="3312"/>
              <a:ext cx="1872" cy="0"/>
            </a:xfrm>
            <a:prstGeom prst="line">
              <a:avLst/>
            </a:prstGeom>
            <a:noFill/>
            <a:ln w="38100">
              <a:solidFill>
                <a:srgbClr val="FF0000"/>
              </a:solidFill>
              <a:round/>
              <a:headEnd type="none" w="sm" len="sm"/>
              <a:tailEnd type="triangle" w="sm" len="sm"/>
            </a:ln>
          </p:spPr>
          <p:txBody>
            <a:bodyPr wrap="none"/>
            <a:lstStyle/>
            <a:p>
              <a:endParaRPr lang="es-ES"/>
            </a:p>
          </p:txBody>
        </p:sp>
        <p:sp>
          <p:nvSpPr>
            <p:cNvPr id="1035" name="Line 10"/>
            <p:cNvSpPr>
              <a:spLocks noChangeShapeType="1"/>
            </p:cNvSpPr>
            <p:nvPr/>
          </p:nvSpPr>
          <p:spPr bwMode="auto">
            <a:xfrm>
              <a:off x="3168" y="3312"/>
              <a:ext cx="1872" cy="0"/>
            </a:xfrm>
            <a:prstGeom prst="line">
              <a:avLst/>
            </a:prstGeom>
            <a:noFill/>
            <a:ln w="38100">
              <a:solidFill>
                <a:srgbClr val="FF0000"/>
              </a:solidFill>
              <a:round/>
              <a:headEnd type="none" w="sm" len="sm"/>
              <a:tailEnd type="triangle" w="sm" len="sm"/>
            </a:ln>
          </p:spPr>
          <p:txBody>
            <a:bodyPr wrap="none"/>
            <a:lstStyle/>
            <a:p>
              <a:endParaRPr lang="es-ES"/>
            </a:p>
          </p:txBody>
        </p:sp>
      </p:grpSp>
      <p:grpSp>
        <p:nvGrpSpPr>
          <p:cNvPr id="5" name="Group 15"/>
          <p:cNvGrpSpPr>
            <a:grpSpLocks/>
          </p:cNvGrpSpPr>
          <p:nvPr/>
        </p:nvGrpSpPr>
        <p:grpSpPr bwMode="auto">
          <a:xfrm>
            <a:off x="1295400" y="5562600"/>
            <a:ext cx="7467600" cy="0"/>
            <a:chOff x="816" y="3504"/>
            <a:chExt cx="4704" cy="0"/>
          </a:xfrm>
        </p:grpSpPr>
        <p:sp>
          <p:nvSpPr>
            <p:cNvPr id="1032" name="Line 11"/>
            <p:cNvSpPr>
              <a:spLocks noChangeShapeType="1"/>
            </p:cNvSpPr>
            <p:nvPr/>
          </p:nvSpPr>
          <p:spPr bwMode="auto">
            <a:xfrm flipH="1">
              <a:off x="816" y="3504"/>
              <a:ext cx="2352" cy="0"/>
            </a:xfrm>
            <a:prstGeom prst="line">
              <a:avLst/>
            </a:prstGeom>
            <a:noFill/>
            <a:ln w="38100">
              <a:solidFill>
                <a:srgbClr val="FF0000"/>
              </a:solidFill>
              <a:round/>
              <a:headEnd type="none" w="sm" len="sm"/>
              <a:tailEnd type="triangle" w="sm" len="sm"/>
            </a:ln>
          </p:spPr>
          <p:txBody>
            <a:bodyPr wrap="none"/>
            <a:lstStyle/>
            <a:p>
              <a:endParaRPr lang="es-ES"/>
            </a:p>
          </p:txBody>
        </p:sp>
        <p:sp>
          <p:nvSpPr>
            <p:cNvPr id="1033" name="Line 12"/>
            <p:cNvSpPr>
              <a:spLocks noChangeShapeType="1"/>
            </p:cNvSpPr>
            <p:nvPr/>
          </p:nvSpPr>
          <p:spPr bwMode="auto">
            <a:xfrm>
              <a:off x="3168" y="3504"/>
              <a:ext cx="2352" cy="0"/>
            </a:xfrm>
            <a:prstGeom prst="line">
              <a:avLst/>
            </a:prstGeom>
            <a:noFill/>
            <a:ln w="38100">
              <a:solidFill>
                <a:srgbClr val="FF0000"/>
              </a:solidFill>
              <a:round/>
              <a:headEnd type="none" w="sm" len="sm"/>
              <a:tailEnd type="triangle" w="sm" len="sm"/>
            </a:ln>
          </p:spPr>
          <p:txBody>
            <a:bodyPr wrap="none"/>
            <a:lstStyle/>
            <a:p>
              <a:endParaRPr lang="es-ES"/>
            </a:p>
          </p:txBody>
        </p:sp>
      </p:grpSp>
      <p:pic>
        <p:nvPicPr>
          <p:cNvPr id="15" name="14 Imagen" descr="mi nombre.JPG"/>
          <p:cNvPicPr>
            <a:picLocks noChangeAspect="1"/>
          </p:cNvPicPr>
          <p:nvPr/>
        </p:nvPicPr>
        <p:blipFill>
          <a:blip r:embed="rId5"/>
          <a:stretch>
            <a:fillRect/>
          </a:stretch>
        </p:blipFill>
        <p:spPr>
          <a:xfrm>
            <a:off x="6810375" y="6572250"/>
            <a:ext cx="2333625" cy="2857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2"/>
          <p:cNvSpPr txBox="1">
            <a:spLocks noChangeArrowheads="1"/>
          </p:cNvSpPr>
          <p:nvPr/>
        </p:nvSpPr>
        <p:spPr bwMode="auto">
          <a:xfrm>
            <a:off x="2286000" y="357188"/>
            <a:ext cx="4800600" cy="579437"/>
          </a:xfrm>
          <a:prstGeom prst="rect">
            <a:avLst/>
          </a:prstGeom>
          <a:noFill/>
          <a:ln w="9525">
            <a:noFill/>
            <a:miter lim="800000"/>
            <a:headEnd/>
            <a:tailEnd/>
          </a:ln>
        </p:spPr>
        <p:txBody>
          <a:bodyPr lIns="90000" tIns="46800" rIns="90000" bIns="46800">
            <a:spAutoFit/>
          </a:bodyPr>
          <a:lstStyle/>
          <a:p>
            <a:pPr algn="ctr" eaLnBrk="0" hangingPunct="0">
              <a:spcBef>
                <a:spcPct val="50000"/>
              </a:spcBef>
            </a:pPr>
            <a:r>
              <a:rPr lang="es-ES_tradnl" sz="3200">
                <a:solidFill>
                  <a:schemeClr val="tx2"/>
                </a:solidFill>
              </a:rPr>
              <a:t>Asimetría a la izquierda</a:t>
            </a:r>
            <a:endParaRPr lang="es-ES_tradnl" sz="3600">
              <a:solidFill>
                <a:schemeClr val="tx2"/>
              </a:solidFill>
            </a:endParaRPr>
          </a:p>
        </p:txBody>
      </p:sp>
      <p:grpSp>
        <p:nvGrpSpPr>
          <p:cNvPr id="2052" name="Group 3"/>
          <p:cNvGrpSpPr>
            <a:grpSpLocks/>
          </p:cNvGrpSpPr>
          <p:nvPr/>
        </p:nvGrpSpPr>
        <p:grpSpPr bwMode="auto">
          <a:xfrm>
            <a:off x="714375" y="1143000"/>
            <a:ext cx="7620000" cy="5308600"/>
            <a:chOff x="240" y="521"/>
            <a:chExt cx="5520" cy="3588"/>
          </a:xfrm>
        </p:grpSpPr>
        <p:graphicFrame>
          <p:nvGraphicFramePr>
            <p:cNvPr id="2050" name="Object 2"/>
            <p:cNvGraphicFramePr>
              <a:graphicFrameLocks noChangeAspect="1"/>
            </p:cNvGraphicFramePr>
            <p:nvPr/>
          </p:nvGraphicFramePr>
          <p:xfrm>
            <a:off x="240" y="521"/>
            <a:ext cx="5520" cy="3588"/>
          </p:xfrm>
          <a:graphic>
            <a:graphicData uri="http://schemas.openxmlformats.org/presentationml/2006/ole">
              <mc:AlternateContent xmlns:mc="http://schemas.openxmlformats.org/markup-compatibility/2006">
                <mc:Choice xmlns:v="urn:schemas-microsoft-com:vml" Requires="v">
                  <p:oleObj spid="_x0000_s2060" name="Hoja de cálculo" r:id="rId3" imgW="4496161" imgH="2924416" progId="Excel.Sheet.8">
                    <p:embed/>
                  </p:oleObj>
                </mc:Choice>
                <mc:Fallback>
                  <p:oleObj name="Hoja de cálculo" r:id="rId3" imgW="4496161" imgH="2924416" progId="Excel.Shee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 y="521"/>
                          <a:ext cx="5520" cy="3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3" name="Line 5"/>
            <p:cNvSpPr>
              <a:spLocks noChangeShapeType="1"/>
            </p:cNvSpPr>
            <p:nvPr/>
          </p:nvSpPr>
          <p:spPr bwMode="auto">
            <a:xfrm>
              <a:off x="3504" y="1296"/>
              <a:ext cx="0" cy="2352"/>
            </a:xfrm>
            <a:prstGeom prst="line">
              <a:avLst/>
            </a:prstGeom>
            <a:noFill/>
            <a:ln w="63500">
              <a:solidFill>
                <a:srgbClr val="FF0000"/>
              </a:solidFill>
              <a:round/>
              <a:headEnd/>
              <a:tailEnd/>
            </a:ln>
          </p:spPr>
          <p:txBody>
            <a:bodyPr wrap="none" anchor="ctr"/>
            <a:lstStyle/>
            <a:p>
              <a:endParaRPr lang="es-ES"/>
            </a:p>
          </p:txBody>
        </p:sp>
      </p:grpSp>
      <p:pic>
        <p:nvPicPr>
          <p:cNvPr id="6" name="5 Imagen" descr="mi nombre.JPG"/>
          <p:cNvPicPr>
            <a:picLocks noChangeAspect="1"/>
          </p:cNvPicPr>
          <p:nvPr/>
        </p:nvPicPr>
        <p:blipFill>
          <a:blip r:embed="rId5"/>
          <a:stretch>
            <a:fillRect/>
          </a:stretch>
        </p:blipFill>
        <p:spPr>
          <a:xfrm>
            <a:off x="6810375" y="6572250"/>
            <a:ext cx="2333625" cy="2857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2"/>
          <p:cNvSpPr txBox="1">
            <a:spLocks noChangeArrowheads="1"/>
          </p:cNvSpPr>
          <p:nvPr/>
        </p:nvSpPr>
        <p:spPr bwMode="auto">
          <a:xfrm>
            <a:off x="2286000" y="285750"/>
            <a:ext cx="4800600" cy="579438"/>
          </a:xfrm>
          <a:prstGeom prst="rect">
            <a:avLst/>
          </a:prstGeom>
          <a:noFill/>
          <a:ln w="9525">
            <a:noFill/>
            <a:miter lim="800000"/>
            <a:headEnd/>
            <a:tailEnd/>
          </a:ln>
        </p:spPr>
        <p:txBody>
          <a:bodyPr lIns="90000" tIns="46800" rIns="90000" bIns="46800">
            <a:spAutoFit/>
          </a:bodyPr>
          <a:lstStyle/>
          <a:p>
            <a:pPr algn="ctr" eaLnBrk="0" hangingPunct="0">
              <a:spcBef>
                <a:spcPct val="50000"/>
              </a:spcBef>
            </a:pPr>
            <a:r>
              <a:rPr lang="es-ES_tradnl" sz="3200">
                <a:solidFill>
                  <a:schemeClr val="tx2"/>
                </a:solidFill>
              </a:rPr>
              <a:t>Asimetría a la derecha</a:t>
            </a:r>
            <a:endParaRPr lang="es-ES_tradnl" sz="3600">
              <a:solidFill>
                <a:schemeClr val="tx2"/>
              </a:solidFill>
            </a:endParaRPr>
          </a:p>
        </p:txBody>
      </p:sp>
      <p:grpSp>
        <p:nvGrpSpPr>
          <p:cNvPr id="3076" name="Group 3"/>
          <p:cNvGrpSpPr>
            <a:grpSpLocks/>
          </p:cNvGrpSpPr>
          <p:nvPr/>
        </p:nvGrpSpPr>
        <p:grpSpPr bwMode="auto">
          <a:xfrm>
            <a:off x="381000" y="1143000"/>
            <a:ext cx="8120063" cy="5387975"/>
            <a:chOff x="240" y="520"/>
            <a:chExt cx="5520" cy="3594"/>
          </a:xfrm>
        </p:grpSpPr>
        <p:graphicFrame>
          <p:nvGraphicFramePr>
            <p:cNvPr id="3074" name="Object 2"/>
            <p:cNvGraphicFramePr>
              <a:graphicFrameLocks noChangeAspect="1"/>
            </p:cNvGraphicFramePr>
            <p:nvPr/>
          </p:nvGraphicFramePr>
          <p:xfrm>
            <a:off x="240" y="520"/>
            <a:ext cx="5520" cy="3594"/>
          </p:xfrm>
          <a:graphic>
            <a:graphicData uri="http://schemas.openxmlformats.org/presentationml/2006/ole">
              <mc:AlternateContent xmlns:mc="http://schemas.openxmlformats.org/markup-compatibility/2006">
                <mc:Choice xmlns:v="urn:schemas-microsoft-com:vml" Requires="v">
                  <p:oleObj spid="_x0000_s3084" name="Hoja de cálculo" r:id="rId3" imgW="4505551" imgH="2934182" progId="Excel.Sheet.8">
                    <p:embed/>
                  </p:oleObj>
                </mc:Choice>
                <mc:Fallback>
                  <p:oleObj name="Hoja de cálculo" r:id="rId3" imgW="4505551" imgH="2934182" progId="Excel.Shee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 y="520"/>
                          <a:ext cx="5520" cy="3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7" name="Line 5"/>
            <p:cNvSpPr>
              <a:spLocks noChangeShapeType="1"/>
            </p:cNvSpPr>
            <p:nvPr/>
          </p:nvSpPr>
          <p:spPr bwMode="auto">
            <a:xfrm>
              <a:off x="2736" y="1344"/>
              <a:ext cx="0" cy="2304"/>
            </a:xfrm>
            <a:prstGeom prst="line">
              <a:avLst/>
            </a:prstGeom>
            <a:noFill/>
            <a:ln w="63500">
              <a:solidFill>
                <a:srgbClr val="FF0000"/>
              </a:solidFill>
              <a:round/>
              <a:headEnd/>
              <a:tailEnd/>
            </a:ln>
          </p:spPr>
          <p:txBody>
            <a:bodyPr wrap="none" anchor="ctr"/>
            <a:lstStyle/>
            <a:p>
              <a:endParaRPr lang="es-ES"/>
            </a:p>
          </p:txBody>
        </p:sp>
      </p:grpSp>
      <p:pic>
        <p:nvPicPr>
          <p:cNvPr id="6" name="5 Imagen" descr="mi nombre.JPG"/>
          <p:cNvPicPr>
            <a:picLocks noChangeAspect="1"/>
          </p:cNvPicPr>
          <p:nvPr/>
        </p:nvPicPr>
        <p:blipFill>
          <a:blip r:embed="rId5"/>
          <a:stretch>
            <a:fillRect/>
          </a:stretch>
        </p:blipFill>
        <p:spPr>
          <a:xfrm>
            <a:off x="6810375" y="6572250"/>
            <a:ext cx="2333625" cy="2857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2"/>
          <p:cNvSpPr txBox="1">
            <a:spLocks noChangeArrowheads="1"/>
          </p:cNvSpPr>
          <p:nvPr/>
        </p:nvSpPr>
        <p:spPr bwMode="auto">
          <a:xfrm>
            <a:off x="2362200" y="411163"/>
            <a:ext cx="5334000" cy="587375"/>
          </a:xfrm>
          <a:prstGeom prst="rect">
            <a:avLst/>
          </a:prstGeom>
          <a:noFill/>
          <a:ln w="9525">
            <a:noFill/>
            <a:miter lim="800000"/>
            <a:headEnd/>
            <a:tailEnd/>
          </a:ln>
        </p:spPr>
        <p:txBody>
          <a:bodyPr lIns="90000" tIns="46800" rIns="90000" bIns="46800">
            <a:spAutoFit/>
          </a:bodyPr>
          <a:lstStyle/>
          <a:p>
            <a:pPr algn="ctr" eaLnBrk="0" hangingPunct="0">
              <a:spcBef>
                <a:spcPct val="50000"/>
              </a:spcBef>
            </a:pPr>
            <a:r>
              <a:rPr lang="es-ES_tradnl" sz="3200">
                <a:solidFill>
                  <a:schemeClr val="tx2"/>
                </a:solidFill>
                <a:latin typeface="Arial Rounded MT Bold" pitchFamily="34" charset="0"/>
              </a:rPr>
              <a:t>Medidas de CURTOSIS</a:t>
            </a:r>
            <a:endParaRPr lang="es-ES_tradnl" sz="3600">
              <a:solidFill>
                <a:schemeClr val="tx2"/>
              </a:solidFill>
              <a:latin typeface="Arial Rounded MT Bold" pitchFamily="34" charset="0"/>
            </a:endParaRPr>
          </a:p>
        </p:txBody>
      </p:sp>
      <p:graphicFrame>
        <p:nvGraphicFramePr>
          <p:cNvPr id="4098" name="Object 2"/>
          <p:cNvGraphicFramePr>
            <a:graphicFrameLocks noChangeAspect="1"/>
          </p:cNvGraphicFramePr>
          <p:nvPr/>
        </p:nvGraphicFramePr>
        <p:xfrm>
          <a:off x="785813" y="1714500"/>
          <a:ext cx="7751762" cy="4548188"/>
        </p:xfrm>
        <a:graphic>
          <a:graphicData uri="http://schemas.openxmlformats.org/presentationml/2006/ole">
            <mc:AlternateContent xmlns:mc="http://schemas.openxmlformats.org/markup-compatibility/2006">
              <mc:Choice xmlns:v="urn:schemas-microsoft-com:vml" Requires="v">
                <p:oleObj spid="_x0000_s4108" name="Hoja de cálculo" r:id="rId3" imgW="4620031" imgH="2924416" progId="Excel.Sheet.8">
                  <p:embed/>
                </p:oleObj>
              </mc:Choice>
              <mc:Fallback>
                <p:oleObj name="Hoja de cálculo" r:id="rId3" imgW="4620031" imgH="2924416" progId="Excel.Shee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813" y="1714500"/>
                        <a:ext cx="7751762" cy="454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4" name="3 Imagen" descr="mi nombre.JPG"/>
          <p:cNvPicPr>
            <a:picLocks noChangeAspect="1"/>
          </p:cNvPicPr>
          <p:nvPr/>
        </p:nvPicPr>
        <p:blipFill>
          <a:blip r:embed="rId5"/>
          <a:stretch>
            <a:fillRect/>
          </a:stretch>
        </p:blipFill>
        <p:spPr>
          <a:xfrm>
            <a:off x="6810375" y="6572250"/>
            <a:ext cx="2333625" cy="2857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219200" y="304800"/>
            <a:ext cx="7874000" cy="1143000"/>
          </a:xfrm>
        </p:spPr>
        <p:txBody>
          <a:bodyPr>
            <a:normAutofit fontScale="90000"/>
          </a:bodyPr>
          <a:lstStyle/>
          <a:p>
            <a:pPr marL="54864" indent="0" fontAlgn="auto">
              <a:spcAft>
                <a:spcPts val="0"/>
              </a:spcAft>
              <a:defRPr/>
            </a:pPr>
            <a:r>
              <a:rPr lang="en-US" sz="4000" smtClean="0">
                <a:solidFill>
                  <a:schemeClr val="tx2">
                    <a:tint val="100000"/>
                    <a:shade val="90000"/>
                    <a:satMod val="250000"/>
                    <a:alpha val="100000"/>
                  </a:schemeClr>
                </a:solidFill>
              </a:rPr>
              <a:t>Ej.: triglicéridos en pacientes diabéticos</a:t>
            </a:r>
          </a:p>
        </p:txBody>
      </p:sp>
      <p:pic>
        <p:nvPicPr>
          <p:cNvPr id="31747" name="Picture 4"/>
          <p:cNvPicPr>
            <a:picLocks noChangeAspect="1" noChangeArrowheads="1"/>
          </p:cNvPicPr>
          <p:nvPr/>
        </p:nvPicPr>
        <p:blipFill>
          <a:blip r:embed="rId2"/>
          <a:srcRect/>
          <a:stretch>
            <a:fillRect/>
          </a:stretch>
        </p:blipFill>
        <p:spPr bwMode="auto">
          <a:xfrm>
            <a:off x="1428750" y="2786063"/>
            <a:ext cx="5962650" cy="3619500"/>
          </a:xfrm>
          <a:prstGeom prst="rect">
            <a:avLst/>
          </a:prstGeom>
          <a:noFill/>
          <a:ln w="12700">
            <a:noFill/>
            <a:miter lim="800000"/>
            <a:headEnd type="none" w="sm" len="sm"/>
            <a:tailEnd type="none" w="sm" len="sm"/>
          </a:ln>
        </p:spPr>
      </p:pic>
      <p:pic>
        <p:nvPicPr>
          <p:cNvPr id="31748" name="Picture 5"/>
          <p:cNvPicPr>
            <a:picLocks noChangeAspect="1" noChangeArrowheads="1"/>
          </p:cNvPicPr>
          <p:nvPr/>
        </p:nvPicPr>
        <p:blipFill>
          <a:blip r:embed="rId3"/>
          <a:srcRect/>
          <a:stretch>
            <a:fillRect/>
          </a:stretch>
        </p:blipFill>
        <p:spPr bwMode="auto">
          <a:xfrm>
            <a:off x="2214563" y="1785938"/>
            <a:ext cx="3857625" cy="539750"/>
          </a:xfrm>
          <a:prstGeom prst="rect">
            <a:avLst/>
          </a:prstGeom>
          <a:noFill/>
          <a:ln w="12700">
            <a:noFill/>
            <a:miter lim="800000"/>
            <a:headEnd type="none" w="sm" len="sm"/>
            <a:tailEnd type="none" w="sm" len="sm"/>
          </a:ln>
        </p:spPr>
      </p:pic>
      <p:sp>
        <p:nvSpPr>
          <p:cNvPr id="31749" name="Rectangle 6"/>
          <p:cNvSpPr>
            <a:spLocks noChangeArrowheads="1"/>
          </p:cNvSpPr>
          <p:nvPr/>
        </p:nvSpPr>
        <p:spPr bwMode="auto">
          <a:xfrm>
            <a:off x="1571625" y="2357438"/>
            <a:ext cx="5584825" cy="457200"/>
          </a:xfrm>
          <a:prstGeom prst="rect">
            <a:avLst/>
          </a:prstGeom>
          <a:noFill/>
          <a:ln w="12700">
            <a:noFill/>
            <a:miter lim="800000"/>
            <a:headEnd type="none" w="sm" len="sm"/>
            <a:tailEnd type="none" w="sm" len="sm"/>
          </a:ln>
        </p:spPr>
        <p:txBody>
          <a:bodyPr wrap="none">
            <a:spAutoFit/>
          </a:bodyPr>
          <a:lstStyle/>
          <a:p>
            <a:r>
              <a:rPr lang="es-ES"/>
              <a:t>Por tanto el coeficiente de variación es </a:t>
            </a:r>
            <a:r>
              <a:rPr lang="es-ES" i="1"/>
              <a:t>0.49</a:t>
            </a:r>
            <a:r>
              <a:rPr lang="es-ES"/>
              <a:t>.</a:t>
            </a:r>
          </a:p>
        </p:txBody>
      </p:sp>
      <p:pic>
        <p:nvPicPr>
          <p:cNvPr id="6" name="5 Imagen" descr="mi nombre.JPG"/>
          <p:cNvPicPr>
            <a:picLocks noChangeAspect="1"/>
          </p:cNvPicPr>
          <p:nvPr/>
        </p:nvPicPr>
        <p:blipFill>
          <a:blip r:embed="rId4"/>
          <a:stretch>
            <a:fillRect/>
          </a:stretch>
        </p:blipFill>
        <p:spPr>
          <a:xfrm>
            <a:off x="6810375" y="6572250"/>
            <a:ext cx="2333625" cy="28575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253536"/>
            <a:ext cx="8229600" cy="1143000"/>
          </a:xfrm>
        </p:spPr>
        <p:txBody>
          <a:bodyPr/>
          <a:lstStyle/>
          <a:p>
            <a:pPr marL="54864" indent="0" fontAlgn="auto">
              <a:spcAft>
                <a:spcPts val="0"/>
              </a:spcAft>
              <a:defRPr/>
            </a:pPr>
            <a:r>
              <a:rPr lang="en-US" sz="4000" smtClean="0">
                <a:solidFill>
                  <a:schemeClr val="tx2">
                    <a:tint val="100000"/>
                    <a:shade val="90000"/>
                    <a:satMod val="250000"/>
                    <a:alpha val="100000"/>
                  </a:schemeClr>
                </a:solidFill>
              </a:rPr>
              <a:t>Mediana</a:t>
            </a:r>
          </a:p>
        </p:txBody>
      </p:sp>
      <p:sp>
        <p:nvSpPr>
          <p:cNvPr id="32771" name="Rectangle 3"/>
          <p:cNvSpPr>
            <a:spLocks noGrp="1" noChangeArrowheads="1"/>
          </p:cNvSpPr>
          <p:nvPr>
            <p:ph idx="1"/>
          </p:nvPr>
        </p:nvSpPr>
        <p:spPr/>
        <p:txBody>
          <a:bodyPr/>
          <a:lstStyle/>
          <a:p>
            <a:pPr>
              <a:spcBef>
                <a:spcPct val="50000"/>
              </a:spcBef>
              <a:buSzTx/>
              <a:buFont typeface="Courier New" pitchFamily="49" charset="0"/>
              <a:buChar char="o"/>
            </a:pPr>
            <a:r>
              <a:rPr lang="es-ES_tradnl" sz="2800" dirty="0" smtClean="0"/>
              <a:t>Definición:  La </a:t>
            </a:r>
            <a:r>
              <a:rPr lang="es-ES_tradnl" sz="2800" b="1" dirty="0" smtClean="0"/>
              <a:t>mediana o percentil 50</a:t>
            </a:r>
            <a:r>
              <a:rPr lang="es-ES_tradnl" sz="2800" dirty="0" smtClean="0"/>
              <a:t>. es un valor del conjunto de datos que mide el elemento central: La mitad de los elementos se encuentran por arriba y la otra mitad por debajo de él.</a:t>
            </a:r>
          </a:p>
          <a:p>
            <a:pPr>
              <a:spcBef>
                <a:spcPct val="50000"/>
              </a:spcBef>
              <a:buSzTx/>
              <a:buFont typeface="Courier New" pitchFamily="49" charset="0"/>
              <a:buChar char="o"/>
            </a:pPr>
            <a:r>
              <a:rPr lang="es-ES" sz="2800" dirty="0" smtClean="0">
                <a:solidFill>
                  <a:srgbClr val="FFFF00"/>
                </a:solidFill>
                <a:cs typeface="Arial" charset="0"/>
              </a:rPr>
              <a:t>Ejemplo: </a:t>
            </a:r>
            <a:r>
              <a:rPr lang="es-ES" sz="2800" dirty="0" smtClean="0">
                <a:solidFill>
                  <a:srgbClr val="FFFF00"/>
                </a:solidFill>
              </a:rPr>
              <a:t>En el grupo de </a:t>
            </a:r>
            <a:r>
              <a:rPr lang="es-ES" sz="2800" dirty="0" smtClean="0">
                <a:solidFill>
                  <a:srgbClr val="FFFF00"/>
                </a:solidFill>
              </a:rPr>
              <a:t>sujetos detectados con impagos, el salario mediano </a:t>
            </a:r>
            <a:r>
              <a:rPr lang="es-ES" sz="2800" dirty="0" smtClean="0">
                <a:solidFill>
                  <a:srgbClr val="FFFF00"/>
                </a:solidFill>
              </a:rPr>
              <a:t>de </a:t>
            </a:r>
            <a:r>
              <a:rPr lang="es-ES" sz="2800" dirty="0" smtClean="0">
                <a:solidFill>
                  <a:srgbClr val="FFFF00"/>
                </a:solidFill>
              </a:rPr>
              <a:t>800 euros.</a:t>
            </a:r>
            <a:endParaRPr lang="es-ES_tradnl" sz="2800" dirty="0" smtClean="0"/>
          </a:p>
          <a:p>
            <a:endParaRPr lang="en-US" sz="2800" dirty="0" smtClean="0"/>
          </a:p>
          <a:p>
            <a:endParaRPr lang="en-US" sz="2800" dirty="0" smtClean="0"/>
          </a:p>
        </p:txBody>
      </p:sp>
      <p:pic>
        <p:nvPicPr>
          <p:cNvPr id="4" name="3 Imagen" descr="mi nombre.JPG"/>
          <p:cNvPicPr>
            <a:picLocks noChangeAspect="1"/>
          </p:cNvPicPr>
          <p:nvPr/>
        </p:nvPicPr>
        <p:blipFill>
          <a:blip r:embed="rId2"/>
          <a:stretch>
            <a:fillRect/>
          </a:stretch>
        </p:blipFill>
        <p:spPr>
          <a:xfrm>
            <a:off x="6810375" y="6572250"/>
            <a:ext cx="2333625" cy="28575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2928938" y="500063"/>
            <a:ext cx="3733800" cy="641350"/>
          </a:xfrm>
          <a:prstGeom prst="rect">
            <a:avLst/>
          </a:prstGeom>
          <a:noFill/>
          <a:ln w="9525">
            <a:noFill/>
            <a:miter lim="800000"/>
            <a:headEnd/>
            <a:tailEnd/>
          </a:ln>
        </p:spPr>
        <p:txBody>
          <a:bodyPr lIns="90000" tIns="46800" rIns="90000" bIns="46800">
            <a:spAutoFit/>
          </a:bodyPr>
          <a:lstStyle/>
          <a:p>
            <a:pPr algn="ctr" eaLnBrk="0" hangingPunct="0">
              <a:spcBef>
                <a:spcPct val="50000"/>
              </a:spcBef>
            </a:pPr>
            <a:r>
              <a:rPr lang="es-ES_tradnl" sz="3600">
                <a:solidFill>
                  <a:schemeClr val="tx2"/>
                </a:solidFill>
                <a:latin typeface="Arial Rounded MT Bold" pitchFamily="34" charset="0"/>
              </a:rPr>
              <a:t>PERCENTILES</a:t>
            </a:r>
          </a:p>
        </p:txBody>
      </p:sp>
      <p:sp>
        <p:nvSpPr>
          <p:cNvPr id="37891" name="Text Box 3"/>
          <p:cNvSpPr txBox="1">
            <a:spLocks noChangeArrowheads="1"/>
          </p:cNvSpPr>
          <p:nvPr/>
        </p:nvSpPr>
        <p:spPr bwMode="auto">
          <a:xfrm>
            <a:off x="928662" y="1285860"/>
            <a:ext cx="7500990" cy="2246769"/>
          </a:xfrm>
          <a:prstGeom prst="rect">
            <a:avLst/>
          </a:prstGeom>
          <a:noFill/>
          <a:ln w="9525">
            <a:noFill/>
            <a:miter lim="800000"/>
            <a:headEnd/>
            <a:tailEnd/>
          </a:ln>
        </p:spPr>
        <p:txBody>
          <a:bodyPr wrap="square">
            <a:spAutoFit/>
          </a:bodyPr>
          <a:lstStyle/>
          <a:p>
            <a:pPr eaLnBrk="0" hangingPunct="0">
              <a:spcBef>
                <a:spcPct val="50000"/>
              </a:spcBef>
            </a:pPr>
            <a:r>
              <a:rPr lang="es-ES_tradnl" sz="2800" dirty="0" smtClean="0">
                <a:latin typeface="+mn-lt"/>
              </a:rPr>
              <a:t>Definición: Los </a:t>
            </a:r>
            <a:r>
              <a:rPr lang="es-ES_tradnl" sz="2800" b="1" dirty="0">
                <a:latin typeface="+mn-lt"/>
              </a:rPr>
              <a:t>percentiles</a:t>
            </a:r>
            <a:r>
              <a:rPr lang="es-ES_tradnl" sz="2800" dirty="0">
                <a:latin typeface="+mn-lt"/>
              </a:rPr>
              <a:t> dividen en dos partes las </a:t>
            </a:r>
            <a:r>
              <a:rPr lang="es-ES_tradnl" sz="2800" dirty="0" smtClean="0">
                <a:latin typeface="+mn-lt"/>
              </a:rPr>
              <a:t> observaciones</a:t>
            </a:r>
            <a:r>
              <a:rPr lang="es-ES_tradnl" sz="2800" dirty="0">
                <a:latin typeface="+mn-lt"/>
              </a:rPr>
              <a:t>. Por ejemplo, el percentil 20, </a:t>
            </a:r>
            <a:r>
              <a:rPr lang="es-ES_tradnl" sz="2800" b="1" dirty="0">
                <a:latin typeface="+mn-lt"/>
              </a:rPr>
              <a:t>P</a:t>
            </a:r>
            <a:r>
              <a:rPr lang="es-ES_tradnl" sz="2800" b="1" baseline="-25000" dirty="0">
                <a:latin typeface="+mn-lt"/>
              </a:rPr>
              <a:t>20</a:t>
            </a:r>
            <a:r>
              <a:rPr lang="es-ES_tradnl" sz="2800" dirty="0">
                <a:latin typeface="+mn-lt"/>
              </a:rPr>
              <a:t>, es el valor que deja por debajo un 20%  y por encima un 80% de las observaciones</a:t>
            </a:r>
          </a:p>
        </p:txBody>
      </p:sp>
      <p:sp>
        <p:nvSpPr>
          <p:cNvPr id="4" name="Line 4"/>
          <p:cNvSpPr>
            <a:spLocks noChangeShapeType="1"/>
          </p:cNvSpPr>
          <p:nvPr/>
        </p:nvSpPr>
        <p:spPr bwMode="auto">
          <a:xfrm>
            <a:off x="1685900" y="4719654"/>
            <a:ext cx="990600" cy="30162"/>
          </a:xfrm>
          <a:prstGeom prst="line">
            <a:avLst/>
          </a:prstGeom>
          <a:noFill/>
          <a:ln w="38100">
            <a:solidFill>
              <a:srgbClr val="FF0000"/>
            </a:solidFill>
            <a:round/>
            <a:headEnd/>
            <a:tailEnd/>
          </a:ln>
        </p:spPr>
        <p:txBody>
          <a:bodyPr wrap="none" anchor="ctr"/>
          <a:lstStyle/>
          <a:p>
            <a:endParaRPr lang="es-ES"/>
          </a:p>
        </p:txBody>
      </p:sp>
      <p:sp>
        <p:nvSpPr>
          <p:cNvPr id="5" name="Line 5"/>
          <p:cNvSpPr>
            <a:spLocks noChangeShapeType="1"/>
          </p:cNvSpPr>
          <p:nvPr/>
        </p:nvSpPr>
        <p:spPr bwMode="auto">
          <a:xfrm>
            <a:off x="2828900" y="4749816"/>
            <a:ext cx="4572000" cy="0"/>
          </a:xfrm>
          <a:prstGeom prst="line">
            <a:avLst/>
          </a:prstGeom>
          <a:noFill/>
          <a:ln w="38100">
            <a:solidFill>
              <a:srgbClr val="FF0000"/>
            </a:solidFill>
            <a:round/>
            <a:headEnd/>
            <a:tailEnd/>
          </a:ln>
        </p:spPr>
        <p:txBody>
          <a:bodyPr wrap="none" anchor="ctr"/>
          <a:lstStyle/>
          <a:p>
            <a:endParaRPr lang="es-ES"/>
          </a:p>
        </p:txBody>
      </p:sp>
      <p:sp>
        <p:nvSpPr>
          <p:cNvPr id="6" name="Oval 6"/>
          <p:cNvSpPr>
            <a:spLocks noChangeArrowheads="1"/>
          </p:cNvSpPr>
          <p:nvPr/>
        </p:nvSpPr>
        <p:spPr bwMode="auto">
          <a:xfrm>
            <a:off x="1533500" y="4643454"/>
            <a:ext cx="152400" cy="152400"/>
          </a:xfrm>
          <a:prstGeom prst="ellipse">
            <a:avLst/>
          </a:prstGeom>
          <a:solidFill>
            <a:srgbClr val="FF0000"/>
          </a:solidFill>
          <a:ln w="9525">
            <a:solidFill>
              <a:srgbClr val="FF0000"/>
            </a:solidFill>
            <a:round/>
            <a:headEnd/>
            <a:tailEnd/>
          </a:ln>
        </p:spPr>
        <p:txBody>
          <a:bodyPr wrap="none" anchor="ctr"/>
          <a:lstStyle/>
          <a:p>
            <a:endParaRPr lang="es-ES"/>
          </a:p>
        </p:txBody>
      </p:sp>
      <p:sp>
        <p:nvSpPr>
          <p:cNvPr id="7" name="Oval 7"/>
          <p:cNvSpPr>
            <a:spLocks noChangeArrowheads="1"/>
          </p:cNvSpPr>
          <p:nvPr/>
        </p:nvSpPr>
        <p:spPr bwMode="auto">
          <a:xfrm>
            <a:off x="2676500" y="4673616"/>
            <a:ext cx="152400" cy="152400"/>
          </a:xfrm>
          <a:prstGeom prst="ellipse">
            <a:avLst/>
          </a:prstGeom>
          <a:solidFill>
            <a:srgbClr val="FF0000"/>
          </a:solidFill>
          <a:ln w="9525">
            <a:solidFill>
              <a:srgbClr val="FF0000"/>
            </a:solidFill>
            <a:round/>
            <a:headEnd/>
            <a:tailEnd/>
          </a:ln>
        </p:spPr>
        <p:txBody>
          <a:bodyPr wrap="none" anchor="ctr"/>
          <a:lstStyle/>
          <a:p>
            <a:endParaRPr lang="es-ES"/>
          </a:p>
        </p:txBody>
      </p:sp>
      <p:sp>
        <p:nvSpPr>
          <p:cNvPr id="8" name="Oval 8"/>
          <p:cNvSpPr>
            <a:spLocks noChangeArrowheads="1"/>
          </p:cNvSpPr>
          <p:nvPr/>
        </p:nvSpPr>
        <p:spPr bwMode="auto">
          <a:xfrm>
            <a:off x="7400900" y="4643454"/>
            <a:ext cx="152400" cy="152400"/>
          </a:xfrm>
          <a:prstGeom prst="ellipse">
            <a:avLst/>
          </a:prstGeom>
          <a:solidFill>
            <a:srgbClr val="FF0000"/>
          </a:solidFill>
          <a:ln w="9525">
            <a:solidFill>
              <a:srgbClr val="FF0000"/>
            </a:solidFill>
            <a:round/>
            <a:headEnd/>
            <a:tailEnd/>
          </a:ln>
        </p:spPr>
        <p:txBody>
          <a:bodyPr wrap="none" anchor="ctr"/>
          <a:lstStyle/>
          <a:p>
            <a:endParaRPr lang="es-ES"/>
          </a:p>
        </p:txBody>
      </p:sp>
      <p:sp>
        <p:nvSpPr>
          <p:cNvPr id="9" name="Line 9"/>
          <p:cNvSpPr>
            <a:spLocks noChangeShapeType="1"/>
          </p:cNvSpPr>
          <p:nvPr/>
        </p:nvSpPr>
        <p:spPr bwMode="auto">
          <a:xfrm>
            <a:off x="2752700" y="4216416"/>
            <a:ext cx="0" cy="427038"/>
          </a:xfrm>
          <a:prstGeom prst="line">
            <a:avLst/>
          </a:prstGeom>
          <a:noFill/>
          <a:ln w="38100">
            <a:solidFill>
              <a:srgbClr val="FFFF00"/>
            </a:solidFill>
            <a:round/>
            <a:headEnd/>
            <a:tailEnd/>
          </a:ln>
        </p:spPr>
        <p:txBody>
          <a:bodyPr wrap="none" anchor="ctr"/>
          <a:lstStyle/>
          <a:p>
            <a:endParaRPr lang="es-ES"/>
          </a:p>
        </p:txBody>
      </p:sp>
      <p:sp>
        <p:nvSpPr>
          <p:cNvPr id="10" name="Text Box 10"/>
          <p:cNvSpPr txBox="1">
            <a:spLocks noChangeArrowheads="1"/>
          </p:cNvSpPr>
          <p:nvPr/>
        </p:nvSpPr>
        <p:spPr bwMode="auto">
          <a:xfrm>
            <a:off x="1000100" y="4872054"/>
            <a:ext cx="1219200" cy="457200"/>
          </a:xfrm>
          <a:prstGeom prst="rect">
            <a:avLst/>
          </a:prstGeom>
          <a:noFill/>
          <a:ln w="9525">
            <a:noFill/>
            <a:miter lim="800000"/>
            <a:headEnd/>
            <a:tailEnd/>
          </a:ln>
        </p:spPr>
        <p:txBody>
          <a:bodyPr>
            <a:spAutoFit/>
          </a:bodyPr>
          <a:lstStyle/>
          <a:p>
            <a:pPr algn="ctr" eaLnBrk="0" hangingPunct="0">
              <a:spcBef>
                <a:spcPct val="50000"/>
              </a:spcBef>
            </a:pPr>
            <a:r>
              <a:rPr lang="es-ES_tradnl">
                <a:latin typeface="Tahoma" pitchFamily="34" charset="0"/>
              </a:rPr>
              <a:t>Mínimo</a:t>
            </a:r>
          </a:p>
        </p:txBody>
      </p:sp>
      <p:sp>
        <p:nvSpPr>
          <p:cNvPr id="11" name="Text Box 11"/>
          <p:cNvSpPr txBox="1">
            <a:spLocks noChangeArrowheads="1"/>
          </p:cNvSpPr>
          <p:nvPr/>
        </p:nvSpPr>
        <p:spPr bwMode="auto">
          <a:xfrm>
            <a:off x="6943700" y="4795854"/>
            <a:ext cx="1295400" cy="457200"/>
          </a:xfrm>
          <a:prstGeom prst="rect">
            <a:avLst/>
          </a:prstGeom>
          <a:noFill/>
          <a:ln w="9525">
            <a:noFill/>
            <a:miter lim="800000"/>
            <a:headEnd/>
            <a:tailEnd/>
          </a:ln>
        </p:spPr>
        <p:txBody>
          <a:bodyPr>
            <a:spAutoFit/>
          </a:bodyPr>
          <a:lstStyle/>
          <a:p>
            <a:pPr algn="ctr" eaLnBrk="0" hangingPunct="0">
              <a:spcBef>
                <a:spcPct val="50000"/>
              </a:spcBef>
            </a:pPr>
            <a:r>
              <a:rPr lang="es-ES_tradnl">
                <a:latin typeface="Tahoma" pitchFamily="34" charset="0"/>
              </a:rPr>
              <a:t>Máximo</a:t>
            </a:r>
          </a:p>
        </p:txBody>
      </p:sp>
      <p:sp>
        <p:nvSpPr>
          <p:cNvPr id="12" name="Text Box 12"/>
          <p:cNvSpPr txBox="1">
            <a:spLocks noChangeArrowheads="1"/>
          </p:cNvSpPr>
          <p:nvPr/>
        </p:nvSpPr>
        <p:spPr bwMode="auto">
          <a:xfrm>
            <a:off x="2219300" y="4902216"/>
            <a:ext cx="1905000" cy="884238"/>
          </a:xfrm>
          <a:prstGeom prst="rect">
            <a:avLst/>
          </a:prstGeom>
          <a:noFill/>
          <a:ln w="9525">
            <a:noFill/>
            <a:miter lim="800000"/>
            <a:headEnd/>
            <a:tailEnd/>
          </a:ln>
        </p:spPr>
        <p:txBody>
          <a:bodyPr>
            <a:spAutoFit/>
          </a:bodyPr>
          <a:lstStyle/>
          <a:p>
            <a:pPr algn="ctr" eaLnBrk="0" hangingPunct="0">
              <a:spcBef>
                <a:spcPct val="50000"/>
              </a:spcBef>
            </a:pPr>
            <a:r>
              <a:rPr lang="es-ES_tradnl">
                <a:latin typeface="Tahoma" pitchFamily="34" charset="0"/>
              </a:rPr>
              <a:t>Percentil 20 </a:t>
            </a:r>
            <a:r>
              <a:rPr lang="es-ES_tradnl" sz="2800" b="1">
                <a:latin typeface="Tahoma" pitchFamily="34" charset="0"/>
              </a:rPr>
              <a:t>P</a:t>
            </a:r>
            <a:r>
              <a:rPr lang="es-ES_tradnl" sz="2800" b="1" baseline="-25000">
                <a:latin typeface="Tahoma" pitchFamily="34" charset="0"/>
              </a:rPr>
              <a:t>20</a:t>
            </a:r>
            <a:endParaRPr lang="es-ES_tradnl">
              <a:latin typeface="Tahoma" pitchFamily="34" charset="0"/>
            </a:endParaRPr>
          </a:p>
        </p:txBody>
      </p:sp>
      <p:sp>
        <p:nvSpPr>
          <p:cNvPr id="13" name="Line 13"/>
          <p:cNvSpPr>
            <a:spLocks noChangeShapeType="1"/>
          </p:cNvSpPr>
          <p:nvPr/>
        </p:nvSpPr>
        <p:spPr bwMode="auto">
          <a:xfrm>
            <a:off x="1609700" y="4140216"/>
            <a:ext cx="0" cy="427038"/>
          </a:xfrm>
          <a:prstGeom prst="line">
            <a:avLst/>
          </a:prstGeom>
          <a:noFill/>
          <a:ln w="38100">
            <a:solidFill>
              <a:srgbClr val="FFFF00"/>
            </a:solidFill>
            <a:round/>
            <a:headEnd/>
            <a:tailEnd/>
          </a:ln>
        </p:spPr>
        <p:txBody>
          <a:bodyPr wrap="none" anchor="ctr"/>
          <a:lstStyle/>
          <a:p>
            <a:endParaRPr lang="es-ES"/>
          </a:p>
        </p:txBody>
      </p:sp>
      <p:sp>
        <p:nvSpPr>
          <p:cNvPr id="14" name="Line 14"/>
          <p:cNvSpPr>
            <a:spLocks noChangeShapeType="1"/>
          </p:cNvSpPr>
          <p:nvPr/>
        </p:nvSpPr>
        <p:spPr bwMode="auto">
          <a:xfrm>
            <a:off x="7477100" y="4140216"/>
            <a:ext cx="0" cy="427038"/>
          </a:xfrm>
          <a:prstGeom prst="line">
            <a:avLst/>
          </a:prstGeom>
          <a:noFill/>
          <a:ln w="38100">
            <a:solidFill>
              <a:srgbClr val="FFFF00"/>
            </a:solidFill>
            <a:round/>
            <a:headEnd/>
            <a:tailEnd/>
          </a:ln>
        </p:spPr>
        <p:txBody>
          <a:bodyPr wrap="none" anchor="ctr"/>
          <a:lstStyle/>
          <a:p>
            <a:endParaRPr lang="es-ES"/>
          </a:p>
        </p:txBody>
      </p:sp>
      <p:sp>
        <p:nvSpPr>
          <p:cNvPr id="15" name="Text Box 15"/>
          <p:cNvSpPr txBox="1">
            <a:spLocks noChangeArrowheads="1"/>
          </p:cNvSpPr>
          <p:nvPr/>
        </p:nvSpPr>
        <p:spPr bwMode="auto">
          <a:xfrm>
            <a:off x="1609700" y="4140216"/>
            <a:ext cx="1143000" cy="519113"/>
          </a:xfrm>
          <a:prstGeom prst="rect">
            <a:avLst/>
          </a:prstGeom>
          <a:noFill/>
          <a:ln w="9525">
            <a:noFill/>
            <a:miter lim="800000"/>
            <a:headEnd/>
            <a:tailEnd/>
          </a:ln>
        </p:spPr>
        <p:txBody>
          <a:bodyPr>
            <a:spAutoFit/>
          </a:bodyPr>
          <a:lstStyle/>
          <a:p>
            <a:pPr algn="ctr" eaLnBrk="0" hangingPunct="0">
              <a:spcBef>
                <a:spcPct val="50000"/>
              </a:spcBef>
            </a:pPr>
            <a:r>
              <a:rPr lang="es-ES_tradnl" sz="2800">
                <a:latin typeface="Tahoma" pitchFamily="34" charset="0"/>
              </a:rPr>
              <a:t>20%</a:t>
            </a:r>
          </a:p>
        </p:txBody>
      </p:sp>
      <p:sp>
        <p:nvSpPr>
          <p:cNvPr id="16" name="Line 16"/>
          <p:cNvSpPr>
            <a:spLocks noChangeShapeType="1"/>
          </p:cNvSpPr>
          <p:nvPr/>
        </p:nvSpPr>
        <p:spPr bwMode="auto">
          <a:xfrm flipH="1">
            <a:off x="1533500" y="3987816"/>
            <a:ext cx="1143000" cy="0"/>
          </a:xfrm>
          <a:prstGeom prst="line">
            <a:avLst/>
          </a:prstGeom>
          <a:noFill/>
          <a:ln w="38100">
            <a:solidFill>
              <a:schemeClr val="bg1"/>
            </a:solidFill>
            <a:round/>
            <a:headEnd/>
            <a:tailEnd type="triangle" w="med" len="med"/>
          </a:ln>
        </p:spPr>
        <p:txBody>
          <a:bodyPr wrap="none" anchor="ctr"/>
          <a:lstStyle/>
          <a:p>
            <a:endParaRPr lang="es-ES"/>
          </a:p>
        </p:txBody>
      </p:sp>
      <p:sp>
        <p:nvSpPr>
          <p:cNvPr id="17" name="Line 17"/>
          <p:cNvSpPr>
            <a:spLocks noChangeShapeType="1"/>
          </p:cNvSpPr>
          <p:nvPr/>
        </p:nvSpPr>
        <p:spPr bwMode="auto">
          <a:xfrm>
            <a:off x="2828900" y="3987816"/>
            <a:ext cx="4724400" cy="0"/>
          </a:xfrm>
          <a:prstGeom prst="line">
            <a:avLst/>
          </a:prstGeom>
          <a:noFill/>
          <a:ln w="38100">
            <a:solidFill>
              <a:schemeClr val="bg1"/>
            </a:solidFill>
            <a:round/>
            <a:headEnd/>
            <a:tailEnd type="triangle" w="med" len="med"/>
          </a:ln>
        </p:spPr>
        <p:txBody>
          <a:bodyPr wrap="none" anchor="ctr"/>
          <a:lstStyle/>
          <a:p>
            <a:endParaRPr lang="es-ES"/>
          </a:p>
        </p:txBody>
      </p:sp>
      <p:sp>
        <p:nvSpPr>
          <p:cNvPr id="18" name="Text Box 18"/>
          <p:cNvSpPr txBox="1">
            <a:spLocks noChangeArrowheads="1"/>
          </p:cNvSpPr>
          <p:nvPr/>
        </p:nvSpPr>
        <p:spPr bwMode="auto">
          <a:xfrm>
            <a:off x="4657700" y="4140216"/>
            <a:ext cx="1143000" cy="519113"/>
          </a:xfrm>
          <a:prstGeom prst="rect">
            <a:avLst/>
          </a:prstGeom>
          <a:noFill/>
          <a:ln w="9525">
            <a:noFill/>
            <a:miter lim="800000"/>
            <a:headEnd/>
            <a:tailEnd/>
          </a:ln>
        </p:spPr>
        <p:txBody>
          <a:bodyPr>
            <a:spAutoFit/>
          </a:bodyPr>
          <a:lstStyle/>
          <a:p>
            <a:pPr algn="ctr" eaLnBrk="0" hangingPunct="0">
              <a:spcBef>
                <a:spcPct val="50000"/>
              </a:spcBef>
            </a:pPr>
            <a:r>
              <a:rPr lang="es-ES_tradnl" sz="2800">
                <a:latin typeface="Tahoma" pitchFamily="34" charset="0"/>
              </a:rPr>
              <a:t>80%</a:t>
            </a:r>
          </a:p>
        </p:txBody>
      </p:sp>
      <p:pic>
        <p:nvPicPr>
          <p:cNvPr id="19" name="18 Imagen" descr="mi nombre.JPG"/>
          <p:cNvPicPr>
            <a:picLocks noChangeAspect="1"/>
          </p:cNvPicPr>
          <p:nvPr/>
        </p:nvPicPr>
        <p:blipFill>
          <a:blip r:embed="rId2"/>
          <a:stretch>
            <a:fillRect/>
          </a:stretch>
        </p:blipFill>
        <p:spPr>
          <a:xfrm>
            <a:off x="6810375" y="6572250"/>
            <a:ext cx="2333625" cy="28575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3000375" y="500063"/>
            <a:ext cx="3276600" cy="641350"/>
          </a:xfrm>
          <a:prstGeom prst="rect">
            <a:avLst/>
          </a:prstGeom>
          <a:noFill/>
          <a:ln w="9525">
            <a:noFill/>
            <a:miter lim="800000"/>
            <a:headEnd/>
            <a:tailEnd/>
          </a:ln>
        </p:spPr>
        <p:txBody>
          <a:bodyPr lIns="90000" tIns="46800" rIns="90000" bIns="46800">
            <a:spAutoFit/>
          </a:bodyPr>
          <a:lstStyle/>
          <a:p>
            <a:pPr algn="ctr" eaLnBrk="0" hangingPunct="0">
              <a:spcBef>
                <a:spcPct val="50000"/>
              </a:spcBef>
            </a:pPr>
            <a:r>
              <a:rPr lang="es-ES_tradnl" sz="3600">
                <a:solidFill>
                  <a:schemeClr val="tx2"/>
                </a:solidFill>
                <a:latin typeface="Arial Rounded MT Bold" pitchFamily="34" charset="0"/>
              </a:rPr>
              <a:t>CUARTILES</a:t>
            </a:r>
          </a:p>
        </p:txBody>
      </p:sp>
      <p:sp>
        <p:nvSpPr>
          <p:cNvPr id="35843" name="Text Box 3"/>
          <p:cNvSpPr txBox="1">
            <a:spLocks noChangeArrowheads="1"/>
          </p:cNvSpPr>
          <p:nvPr/>
        </p:nvSpPr>
        <p:spPr bwMode="auto">
          <a:xfrm>
            <a:off x="714348" y="1357298"/>
            <a:ext cx="7391400" cy="4185761"/>
          </a:xfrm>
          <a:prstGeom prst="rect">
            <a:avLst/>
          </a:prstGeom>
          <a:noFill/>
          <a:ln w="9525">
            <a:noFill/>
            <a:miter lim="800000"/>
            <a:headEnd/>
            <a:tailEnd/>
          </a:ln>
        </p:spPr>
        <p:txBody>
          <a:bodyPr>
            <a:spAutoFit/>
          </a:bodyPr>
          <a:lstStyle/>
          <a:p>
            <a:pPr eaLnBrk="0" hangingPunct="0">
              <a:spcBef>
                <a:spcPct val="50000"/>
              </a:spcBef>
            </a:pPr>
            <a:r>
              <a:rPr lang="es-ES_tradnl" sz="2800" dirty="0" smtClean="0">
                <a:latin typeface="+mn-lt"/>
              </a:rPr>
              <a:t>Definición: Los </a:t>
            </a:r>
            <a:r>
              <a:rPr lang="es-ES_tradnl" sz="2800" b="1" dirty="0" err="1">
                <a:latin typeface="+mn-lt"/>
              </a:rPr>
              <a:t>cuartiles</a:t>
            </a:r>
            <a:r>
              <a:rPr lang="es-ES_tradnl" sz="2800" dirty="0">
                <a:latin typeface="+mn-lt"/>
              </a:rPr>
              <a:t> dividen en cuatro partes las observaciones. </a:t>
            </a:r>
            <a:endParaRPr lang="es-ES_tradnl" sz="2800" dirty="0" smtClean="0">
              <a:latin typeface="+mn-lt"/>
            </a:endParaRPr>
          </a:p>
          <a:p>
            <a:pPr lvl="1" eaLnBrk="0" hangingPunct="0">
              <a:spcBef>
                <a:spcPct val="50000"/>
              </a:spcBef>
              <a:buFont typeface="Wingdings" pitchFamily="2" charset="2"/>
              <a:buChar char="Ø"/>
            </a:pPr>
            <a:r>
              <a:rPr lang="es-ES_tradnl" sz="2800" dirty="0" smtClean="0">
                <a:latin typeface="+mn-lt"/>
              </a:rPr>
              <a:t>El </a:t>
            </a:r>
            <a:r>
              <a:rPr lang="es-ES_tradnl" sz="2800" dirty="0">
                <a:latin typeface="+mn-lt"/>
              </a:rPr>
              <a:t>primer </a:t>
            </a:r>
            <a:r>
              <a:rPr lang="es-ES_tradnl" sz="2800" dirty="0" err="1">
                <a:latin typeface="+mn-lt"/>
              </a:rPr>
              <a:t>cuartil</a:t>
            </a:r>
            <a:r>
              <a:rPr lang="es-ES_tradnl" sz="2800" dirty="0">
                <a:latin typeface="+mn-lt"/>
              </a:rPr>
              <a:t> </a:t>
            </a:r>
            <a:r>
              <a:rPr lang="es-ES_tradnl" sz="2800" b="1" dirty="0">
                <a:latin typeface="+mn-lt"/>
              </a:rPr>
              <a:t>Q</a:t>
            </a:r>
            <a:r>
              <a:rPr lang="es-ES_tradnl" sz="2800" b="1" baseline="-25000" dirty="0">
                <a:latin typeface="+mn-lt"/>
              </a:rPr>
              <a:t>1</a:t>
            </a:r>
            <a:r>
              <a:rPr lang="es-ES_tradnl" sz="2800" dirty="0">
                <a:latin typeface="+mn-lt"/>
              </a:rPr>
              <a:t> es un valor que deje por debajo de él 25% de las y por encima 75% de las observaciones. </a:t>
            </a:r>
            <a:endParaRPr lang="es-ES_tradnl" sz="2800" dirty="0" smtClean="0">
              <a:latin typeface="+mn-lt"/>
            </a:endParaRPr>
          </a:p>
          <a:p>
            <a:pPr lvl="1" eaLnBrk="0" hangingPunct="0">
              <a:spcBef>
                <a:spcPct val="50000"/>
              </a:spcBef>
              <a:buFont typeface="Wingdings" pitchFamily="2" charset="2"/>
              <a:buChar char="Ø"/>
            </a:pPr>
            <a:r>
              <a:rPr lang="es-ES_tradnl" sz="2800" dirty="0" smtClean="0">
                <a:latin typeface="+mn-lt"/>
              </a:rPr>
              <a:t>El </a:t>
            </a:r>
            <a:r>
              <a:rPr lang="es-ES_tradnl" sz="2800" b="1" dirty="0">
                <a:latin typeface="+mn-lt"/>
              </a:rPr>
              <a:t>Q</a:t>
            </a:r>
            <a:r>
              <a:rPr lang="es-ES_tradnl" sz="2800" b="1" baseline="-25000" dirty="0">
                <a:latin typeface="+mn-lt"/>
              </a:rPr>
              <a:t>2</a:t>
            </a:r>
            <a:r>
              <a:rPr lang="es-ES_tradnl" sz="2800" dirty="0">
                <a:latin typeface="+mn-lt"/>
              </a:rPr>
              <a:t> es la mediana (50%) </a:t>
            </a:r>
            <a:r>
              <a:rPr lang="es-ES_tradnl" sz="2800" dirty="0" smtClean="0">
                <a:latin typeface="+mn-lt"/>
              </a:rPr>
              <a:t> </a:t>
            </a:r>
          </a:p>
          <a:p>
            <a:pPr lvl="1" eaLnBrk="0" hangingPunct="0">
              <a:spcBef>
                <a:spcPct val="50000"/>
              </a:spcBef>
              <a:buFont typeface="Wingdings" pitchFamily="2" charset="2"/>
              <a:buChar char="Ø"/>
            </a:pPr>
            <a:r>
              <a:rPr lang="es-ES_tradnl" sz="2800" b="1" dirty="0" smtClean="0">
                <a:latin typeface="+mn-lt"/>
              </a:rPr>
              <a:t>Q</a:t>
            </a:r>
            <a:r>
              <a:rPr lang="es-ES_tradnl" sz="2800" b="1" baseline="-25000" dirty="0" smtClean="0">
                <a:latin typeface="+mn-lt"/>
              </a:rPr>
              <a:t>3</a:t>
            </a:r>
            <a:r>
              <a:rPr lang="es-ES_tradnl" sz="2800" dirty="0" smtClean="0">
                <a:latin typeface="+mn-lt"/>
              </a:rPr>
              <a:t> </a:t>
            </a:r>
            <a:r>
              <a:rPr lang="es-ES_tradnl" sz="2800" dirty="0">
                <a:latin typeface="+mn-lt"/>
              </a:rPr>
              <a:t>deja por debajo 75% y por encima 25% de las observaciones</a:t>
            </a:r>
          </a:p>
        </p:txBody>
      </p:sp>
      <p:pic>
        <p:nvPicPr>
          <p:cNvPr id="4" name="3 Imagen" descr="mi nombre.JPG"/>
          <p:cNvPicPr>
            <a:picLocks noChangeAspect="1"/>
          </p:cNvPicPr>
          <p:nvPr/>
        </p:nvPicPr>
        <p:blipFill>
          <a:blip r:embed="rId2"/>
          <a:stretch>
            <a:fillRect/>
          </a:stretch>
        </p:blipFill>
        <p:spPr>
          <a:xfrm>
            <a:off x="6810375" y="6572250"/>
            <a:ext cx="2333625" cy="28575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2971800" y="349250"/>
            <a:ext cx="3276600" cy="641350"/>
          </a:xfrm>
          <a:prstGeom prst="rect">
            <a:avLst/>
          </a:prstGeom>
          <a:noFill/>
          <a:ln w="9525">
            <a:noFill/>
            <a:miter lim="800000"/>
            <a:headEnd/>
            <a:tailEnd/>
          </a:ln>
        </p:spPr>
        <p:txBody>
          <a:bodyPr lIns="90000" tIns="46800" rIns="90000" bIns="46800">
            <a:spAutoFit/>
          </a:bodyPr>
          <a:lstStyle/>
          <a:p>
            <a:pPr algn="ctr" eaLnBrk="0" hangingPunct="0">
              <a:spcBef>
                <a:spcPct val="50000"/>
              </a:spcBef>
            </a:pPr>
            <a:r>
              <a:rPr lang="es-ES_tradnl" sz="3600">
                <a:solidFill>
                  <a:schemeClr val="tx2"/>
                </a:solidFill>
                <a:latin typeface="Arial Rounded MT Bold" pitchFamily="34" charset="0"/>
              </a:rPr>
              <a:t>CUARTILES</a:t>
            </a:r>
          </a:p>
        </p:txBody>
      </p:sp>
      <p:grpSp>
        <p:nvGrpSpPr>
          <p:cNvPr id="36867" name="Group 4"/>
          <p:cNvGrpSpPr>
            <a:grpSpLocks/>
          </p:cNvGrpSpPr>
          <p:nvPr/>
        </p:nvGrpSpPr>
        <p:grpSpPr bwMode="auto">
          <a:xfrm>
            <a:off x="1390624" y="3017822"/>
            <a:ext cx="6019800" cy="152400"/>
            <a:chOff x="864" y="2928"/>
            <a:chExt cx="3792" cy="96"/>
          </a:xfrm>
        </p:grpSpPr>
        <p:sp>
          <p:nvSpPr>
            <p:cNvPr id="36890" name="Line 5"/>
            <p:cNvSpPr>
              <a:spLocks noChangeShapeType="1"/>
            </p:cNvSpPr>
            <p:nvPr/>
          </p:nvSpPr>
          <p:spPr bwMode="auto">
            <a:xfrm>
              <a:off x="960" y="2976"/>
              <a:ext cx="864" cy="0"/>
            </a:xfrm>
            <a:prstGeom prst="line">
              <a:avLst/>
            </a:prstGeom>
            <a:noFill/>
            <a:ln w="38100">
              <a:solidFill>
                <a:srgbClr val="FF0000"/>
              </a:solidFill>
              <a:round/>
              <a:headEnd/>
              <a:tailEnd/>
            </a:ln>
          </p:spPr>
          <p:txBody>
            <a:bodyPr wrap="none" anchor="ctr"/>
            <a:lstStyle/>
            <a:p>
              <a:endParaRPr lang="es-ES"/>
            </a:p>
          </p:txBody>
        </p:sp>
        <p:sp>
          <p:nvSpPr>
            <p:cNvPr id="36891" name="Line 6"/>
            <p:cNvSpPr>
              <a:spLocks noChangeShapeType="1"/>
            </p:cNvSpPr>
            <p:nvPr/>
          </p:nvSpPr>
          <p:spPr bwMode="auto">
            <a:xfrm>
              <a:off x="1872" y="2976"/>
              <a:ext cx="864" cy="0"/>
            </a:xfrm>
            <a:prstGeom prst="line">
              <a:avLst/>
            </a:prstGeom>
            <a:noFill/>
            <a:ln w="38100">
              <a:solidFill>
                <a:srgbClr val="FF0000"/>
              </a:solidFill>
              <a:round/>
              <a:headEnd/>
              <a:tailEnd/>
            </a:ln>
          </p:spPr>
          <p:txBody>
            <a:bodyPr wrap="none" anchor="ctr"/>
            <a:lstStyle/>
            <a:p>
              <a:endParaRPr lang="es-ES"/>
            </a:p>
          </p:txBody>
        </p:sp>
        <p:sp>
          <p:nvSpPr>
            <p:cNvPr id="36892" name="Line 7"/>
            <p:cNvSpPr>
              <a:spLocks noChangeShapeType="1"/>
            </p:cNvSpPr>
            <p:nvPr/>
          </p:nvSpPr>
          <p:spPr bwMode="auto">
            <a:xfrm>
              <a:off x="2784" y="2976"/>
              <a:ext cx="864" cy="0"/>
            </a:xfrm>
            <a:prstGeom prst="line">
              <a:avLst/>
            </a:prstGeom>
            <a:noFill/>
            <a:ln w="38100">
              <a:solidFill>
                <a:srgbClr val="FF0000"/>
              </a:solidFill>
              <a:round/>
              <a:headEnd/>
              <a:tailEnd/>
            </a:ln>
          </p:spPr>
          <p:txBody>
            <a:bodyPr wrap="none" anchor="ctr"/>
            <a:lstStyle/>
            <a:p>
              <a:endParaRPr lang="es-ES"/>
            </a:p>
          </p:txBody>
        </p:sp>
        <p:sp>
          <p:nvSpPr>
            <p:cNvPr id="36893" name="Line 8"/>
            <p:cNvSpPr>
              <a:spLocks noChangeShapeType="1"/>
            </p:cNvSpPr>
            <p:nvPr/>
          </p:nvSpPr>
          <p:spPr bwMode="auto">
            <a:xfrm>
              <a:off x="3696" y="2976"/>
              <a:ext cx="864" cy="0"/>
            </a:xfrm>
            <a:prstGeom prst="line">
              <a:avLst/>
            </a:prstGeom>
            <a:noFill/>
            <a:ln w="38100">
              <a:solidFill>
                <a:srgbClr val="FF0000"/>
              </a:solidFill>
              <a:round/>
              <a:headEnd/>
              <a:tailEnd/>
            </a:ln>
          </p:spPr>
          <p:txBody>
            <a:bodyPr wrap="none" anchor="ctr"/>
            <a:lstStyle/>
            <a:p>
              <a:endParaRPr lang="es-ES"/>
            </a:p>
          </p:txBody>
        </p:sp>
        <p:sp>
          <p:nvSpPr>
            <p:cNvPr id="36894" name="Oval 9"/>
            <p:cNvSpPr>
              <a:spLocks noChangeArrowheads="1"/>
            </p:cNvSpPr>
            <p:nvPr/>
          </p:nvSpPr>
          <p:spPr bwMode="auto">
            <a:xfrm>
              <a:off x="1776" y="2928"/>
              <a:ext cx="96" cy="96"/>
            </a:xfrm>
            <a:prstGeom prst="ellipse">
              <a:avLst/>
            </a:prstGeom>
            <a:solidFill>
              <a:srgbClr val="FF0000"/>
            </a:solidFill>
            <a:ln w="9525">
              <a:solidFill>
                <a:srgbClr val="FF0000"/>
              </a:solidFill>
              <a:round/>
              <a:headEnd/>
              <a:tailEnd/>
            </a:ln>
          </p:spPr>
          <p:txBody>
            <a:bodyPr wrap="none" anchor="ctr"/>
            <a:lstStyle/>
            <a:p>
              <a:endParaRPr lang="es-ES"/>
            </a:p>
          </p:txBody>
        </p:sp>
        <p:sp>
          <p:nvSpPr>
            <p:cNvPr id="36895" name="Oval 10"/>
            <p:cNvSpPr>
              <a:spLocks noChangeArrowheads="1"/>
            </p:cNvSpPr>
            <p:nvPr/>
          </p:nvSpPr>
          <p:spPr bwMode="auto">
            <a:xfrm>
              <a:off x="864" y="2928"/>
              <a:ext cx="96" cy="96"/>
            </a:xfrm>
            <a:prstGeom prst="ellipse">
              <a:avLst/>
            </a:prstGeom>
            <a:solidFill>
              <a:srgbClr val="FF0000"/>
            </a:solidFill>
            <a:ln w="9525">
              <a:solidFill>
                <a:srgbClr val="FF0000"/>
              </a:solidFill>
              <a:round/>
              <a:headEnd/>
              <a:tailEnd/>
            </a:ln>
          </p:spPr>
          <p:txBody>
            <a:bodyPr wrap="none" anchor="ctr"/>
            <a:lstStyle/>
            <a:p>
              <a:endParaRPr lang="es-ES"/>
            </a:p>
          </p:txBody>
        </p:sp>
        <p:sp>
          <p:nvSpPr>
            <p:cNvPr id="36896" name="Oval 11"/>
            <p:cNvSpPr>
              <a:spLocks noChangeArrowheads="1"/>
            </p:cNvSpPr>
            <p:nvPr/>
          </p:nvSpPr>
          <p:spPr bwMode="auto">
            <a:xfrm>
              <a:off x="2688" y="2928"/>
              <a:ext cx="96" cy="96"/>
            </a:xfrm>
            <a:prstGeom prst="ellipse">
              <a:avLst/>
            </a:prstGeom>
            <a:solidFill>
              <a:srgbClr val="FF0000"/>
            </a:solidFill>
            <a:ln w="9525">
              <a:solidFill>
                <a:srgbClr val="FF0000"/>
              </a:solidFill>
              <a:round/>
              <a:headEnd/>
              <a:tailEnd/>
            </a:ln>
          </p:spPr>
          <p:txBody>
            <a:bodyPr wrap="none" anchor="ctr"/>
            <a:lstStyle/>
            <a:p>
              <a:endParaRPr lang="es-ES"/>
            </a:p>
          </p:txBody>
        </p:sp>
        <p:sp>
          <p:nvSpPr>
            <p:cNvPr id="36897" name="Oval 12"/>
            <p:cNvSpPr>
              <a:spLocks noChangeArrowheads="1"/>
            </p:cNvSpPr>
            <p:nvPr/>
          </p:nvSpPr>
          <p:spPr bwMode="auto">
            <a:xfrm>
              <a:off x="3600" y="2928"/>
              <a:ext cx="96" cy="96"/>
            </a:xfrm>
            <a:prstGeom prst="ellipse">
              <a:avLst/>
            </a:prstGeom>
            <a:solidFill>
              <a:srgbClr val="FF0000"/>
            </a:solidFill>
            <a:ln w="9525">
              <a:solidFill>
                <a:srgbClr val="FF0000"/>
              </a:solidFill>
              <a:round/>
              <a:headEnd/>
              <a:tailEnd/>
            </a:ln>
          </p:spPr>
          <p:txBody>
            <a:bodyPr wrap="none" anchor="ctr"/>
            <a:lstStyle/>
            <a:p>
              <a:endParaRPr lang="es-ES"/>
            </a:p>
          </p:txBody>
        </p:sp>
        <p:sp>
          <p:nvSpPr>
            <p:cNvPr id="36898" name="Oval 13"/>
            <p:cNvSpPr>
              <a:spLocks noChangeArrowheads="1"/>
            </p:cNvSpPr>
            <p:nvPr/>
          </p:nvSpPr>
          <p:spPr bwMode="auto">
            <a:xfrm>
              <a:off x="4560" y="2928"/>
              <a:ext cx="96" cy="96"/>
            </a:xfrm>
            <a:prstGeom prst="ellipse">
              <a:avLst/>
            </a:prstGeom>
            <a:solidFill>
              <a:srgbClr val="FF0000"/>
            </a:solidFill>
            <a:ln w="9525">
              <a:solidFill>
                <a:srgbClr val="FF0000"/>
              </a:solidFill>
              <a:round/>
              <a:headEnd/>
              <a:tailEnd/>
            </a:ln>
          </p:spPr>
          <p:txBody>
            <a:bodyPr wrap="none" anchor="ctr"/>
            <a:lstStyle/>
            <a:p>
              <a:endParaRPr lang="es-ES"/>
            </a:p>
          </p:txBody>
        </p:sp>
      </p:grpSp>
      <p:sp>
        <p:nvSpPr>
          <p:cNvPr id="36868" name="Line 14"/>
          <p:cNvSpPr>
            <a:spLocks noChangeShapeType="1"/>
          </p:cNvSpPr>
          <p:nvPr/>
        </p:nvSpPr>
        <p:spPr bwMode="auto">
          <a:xfrm>
            <a:off x="4362424" y="2514584"/>
            <a:ext cx="0" cy="427038"/>
          </a:xfrm>
          <a:prstGeom prst="line">
            <a:avLst/>
          </a:prstGeom>
          <a:noFill/>
          <a:ln w="38100">
            <a:solidFill>
              <a:srgbClr val="FFFF00"/>
            </a:solidFill>
            <a:round/>
            <a:headEnd/>
            <a:tailEnd/>
          </a:ln>
        </p:spPr>
        <p:txBody>
          <a:bodyPr wrap="none" anchor="ctr"/>
          <a:lstStyle/>
          <a:p>
            <a:endParaRPr lang="es-ES"/>
          </a:p>
        </p:txBody>
      </p:sp>
      <p:sp>
        <p:nvSpPr>
          <p:cNvPr id="36869" name="Line 15"/>
          <p:cNvSpPr>
            <a:spLocks noChangeShapeType="1"/>
          </p:cNvSpPr>
          <p:nvPr/>
        </p:nvSpPr>
        <p:spPr bwMode="auto">
          <a:xfrm>
            <a:off x="2914624" y="2514584"/>
            <a:ext cx="0" cy="427038"/>
          </a:xfrm>
          <a:prstGeom prst="line">
            <a:avLst/>
          </a:prstGeom>
          <a:noFill/>
          <a:ln w="38100">
            <a:solidFill>
              <a:srgbClr val="FFFF00"/>
            </a:solidFill>
            <a:round/>
            <a:headEnd/>
            <a:tailEnd/>
          </a:ln>
        </p:spPr>
        <p:txBody>
          <a:bodyPr wrap="none" anchor="ctr"/>
          <a:lstStyle/>
          <a:p>
            <a:endParaRPr lang="es-ES"/>
          </a:p>
        </p:txBody>
      </p:sp>
      <p:sp>
        <p:nvSpPr>
          <p:cNvPr id="36870" name="Line 16"/>
          <p:cNvSpPr>
            <a:spLocks noChangeShapeType="1"/>
          </p:cNvSpPr>
          <p:nvPr/>
        </p:nvSpPr>
        <p:spPr bwMode="auto">
          <a:xfrm>
            <a:off x="5810224" y="2514584"/>
            <a:ext cx="0" cy="427038"/>
          </a:xfrm>
          <a:prstGeom prst="line">
            <a:avLst/>
          </a:prstGeom>
          <a:noFill/>
          <a:ln w="38100">
            <a:solidFill>
              <a:srgbClr val="FFFF00"/>
            </a:solidFill>
            <a:round/>
            <a:headEnd/>
            <a:tailEnd/>
          </a:ln>
        </p:spPr>
        <p:txBody>
          <a:bodyPr wrap="none" anchor="ctr"/>
          <a:lstStyle/>
          <a:p>
            <a:endParaRPr lang="es-ES"/>
          </a:p>
        </p:txBody>
      </p:sp>
      <p:sp>
        <p:nvSpPr>
          <p:cNvPr id="36871" name="Text Box 17"/>
          <p:cNvSpPr txBox="1">
            <a:spLocks noChangeArrowheads="1"/>
          </p:cNvSpPr>
          <p:nvPr/>
        </p:nvSpPr>
        <p:spPr bwMode="auto">
          <a:xfrm>
            <a:off x="857224" y="3322622"/>
            <a:ext cx="1219200" cy="457200"/>
          </a:xfrm>
          <a:prstGeom prst="rect">
            <a:avLst/>
          </a:prstGeom>
          <a:noFill/>
          <a:ln w="9525">
            <a:noFill/>
            <a:miter lim="800000"/>
            <a:headEnd/>
            <a:tailEnd/>
          </a:ln>
        </p:spPr>
        <p:txBody>
          <a:bodyPr>
            <a:spAutoFit/>
          </a:bodyPr>
          <a:lstStyle/>
          <a:p>
            <a:pPr algn="ctr" eaLnBrk="0" hangingPunct="0">
              <a:spcBef>
                <a:spcPct val="50000"/>
              </a:spcBef>
            </a:pPr>
            <a:r>
              <a:rPr lang="es-ES_tradnl">
                <a:latin typeface="Tahoma" pitchFamily="34" charset="0"/>
              </a:rPr>
              <a:t>Mínimo</a:t>
            </a:r>
          </a:p>
        </p:txBody>
      </p:sp>
      <p:sp>
        <p:nvSpPr>
          <p:cNvPr id="36872" name="Text Box 18"/>
          <p:cNvSpPr txBox="1">
            <a:spLocks noChangeArrowheads="1"/>
          </p:cNvSpPr>
          <p:nvPr/>
        </p:nvSpPr>
        <p:spPr bwMode="auto">
          <a:xfrm>
            <a:off x="6800824" y="3170222"/>
            <a:ext cx="1295400" cy="457200"/>
          </a:xfrm>
          <a:prstGeom prst="rect">
            <a:avLst/>
          </a:prstGeom>
          <a:noFill/>
          <a:ln w="9525">
            <a:noFill/>
            <a:miter lim="800000"/>
            <a:headEnd/>
            <a:tailEnd/>
          </a:ln>
        </p:spPr>
        <p:txBody>
          <a:bodyPr>
            <a:spAutoFit/>
          </a:bodyPr>
          <a:lstStyle/>
          <a:p>
            <a:pPr algn="ctr" eaLnBrk="0" hangingPunct="0">
              <a:spcBef>
                <a:spcPct val="50000"/>
              </a:spcBef>
            </a:pPr>
            <a:r>
              <a:rPr lang="es-ES_tradnl">
                <a:latin typeface="Tahoma" pitchFamily="34" charset="0"/>
              </a:rPr>
              <a:t>Máximo</a:t>
            </a:r>
          </a:p>
        </p:txBody>
      </p:sp>
      <p:sp>
        <p:nvSpPr>
          <p:cNvPr id="36873" name="Text Box 19"/>
          <p:cNvSpPr txBox="1">
            <a:spLocks noChangeArrowheads="1"/>
          </p:cNvSpPr>
          <p:nvPr/>
        </p:nvSpPr>
        <p:spPr bwMode="auto">
          <a:xfrm>
            <a:off x="2228824" y="3170222"/>
            <a:ext cx="1371600" cy="884237"/>
          </a:xfrm>
          <a:prstGeom prst="rect">
            <a:avLst/>
          </a:prstGeom>
          <a:noFill/>
          <a:ln w="9525">
            <a:noFill/>
            <a:miter lim="800000"/>
            <a:headEnd/>
            <a:tailEnd/>
          </a:ln>
        </p:spPr>
        <p:txBody>
          <a:bodyPr>
            <a:spAutoFit/>
          </a:bodyPr>
          <a:lstStyle/>
          <a:p>
            <a:pPr algn="ctr" eaLnBrk="0" hangingPunct="0">
              <a:spcBef>
                <a:spcPct val="50000"/>
              </a:spcBef>
            </a:pPr>
            <a:r>
              <a:rPr lang="es-ES_tradnl">
                <a:latin typeface="Tahoma" pitchFamily="34" charset="0"/>
              </a:rPr>
              <a:t>Cuartil 1 </a:t>
            </a:r>
            <a:r>
              <a:rPr lang="es-ES_tradnl" sz="2800" b="1">
                <a:latin typeface="Tahoma" pitchFamily="34" charset="0"/>
              </a:rPr>
              <a:t>Q</a:t>
            </a:r>
            <a:r>
              <a:rPr lang="es-ES_tradnl" sz="2800" b="1" baseline="-25000">
                <a:latin typeface="Tahoma" pitchFamily="34" charset="0"/>
              </a:rPr>
              <a:t>1</a:t>
            </a:r>
            <a:endParaRPr lang="es-ES_tradnl">
              <a:latin typeface="Tahoma" pitchFamily="34" charset="0"/>
            </a:endParaRPr>
          </a:p>
        </p:txBody>
      </p:sp>
      <p:sp>
        <p:nvSpPr>
          <p:cNvPr id="36874" name="Text Box 20"/>
          <p:cNvSpPr txBox="1">
            <a:spLocks noChangeArrowheads="1"/>
          </p:cNvSpPr>
          <p:nvPr/>
        </p:nvSpPr>
        <p:spPr bwMode="auto">
          <a:xfrm>
            <a:off x="5200624" y="3170222"/>
            <a:ext cx="1371600" cy="884237"/>
          </a:xfrm>
          <a:prstGeom prst="rect">
            <a:avLst/>
          </a:prstGeom>
          <a:noFill/>
          <a:ln w="9525">
            <a:noFill/>
            <a:miter lim="800000"/>
            <a:headEnd/>
            <a:tailEnd/>
          </a:ln>
        </p:spPr>
        <p:txBody>
          <a:bodyPr>
            <a:spAutoFit/>
          </a:bodyPr>
          <a:lstStyle/>
          <a:p>
            <a:pPr algn="ctr" eaLnBrk="0" hangingPunct="0">
              <a:spcBef>
                <a:spcPct val="50000"/>
              </a:spcBef>
            </a:pPr>
            <a:r>
              <a:rPr lang="es-ES_tradnl">
                <a:latin typeface="Tahoma" pitchFamily="34" charset="0"/>
              </a:rPr>
              <a:t>Cuartil 3 </a:t>
            </a:r>
            <a:r>
              <a:rPr lang="es-ES_tradnl" sz="2800" b="1">
                <a:latin typeface="Tahoma" pitchFamily="34" charset="0"/>
              </a:rPr>
              <a:t>Q</a:t>
            </a:r>
            <a:r>
              <a:rPr lang="es-ES_tradnl" sz="2800" b="1" baseline="-25000">
                <a:latin typeface="Tahoma" pitchFamily="34" charset="0"/>
              </a:rPr>
              <a:t>3</a:t>
            </a:r>
            <a:endParaRPr lang="es-ES_tradnl">
              <a:latin typeface="Tahoma" pitchFamily="34" charset="0"/>
            </a:endParaRPr>
          </a:p>
        </p:txBody>
      </p:sp>
      <p:sp>
        <p:nvSpPr>
          <p:cNvPr id="36875" name="Text Box 21"/>
          <p:cNvSpPr txBox="1">
            <a:spLocks noChangeArrowheads="1"/>
          </p:cNvSpPr>
          <p:nvPr/>
        </p:nvSpPr>
        <p:spPr bwMode="auto">
          <a:xfrm>
            <a:off x="3676624" y="3170222"/>
            <a:ext cx="1371600" cy="1249362"/>
          </a:xfrm>
          <a:prstGeom prst="rect">
            <a:avLst/>
          </a:prstGeom>
          <a:noFill/>
          <a:ln w="9525">
            <a:noFill/>
            <a:miter lim="800000"/>
            <a:headEnd/>
            <a:tailEnd/>
          </a:ln>
        </p:spPr>
        <p:txBody>
          <a:bodyPr>
            <a:spAutoFit/>
          </a:bodyPr>
          <a:lstStyle/>
          <a:p>
            <a:pPr algn="ctr" eaLnBrk="0" hangingPunct="0">
              <a:spcBef>
                <a:spcPct val="50000"/>
              </a:spcBef>
            </a:pPr>
            <a:r>
              <a:rPr lang="es-ES_tradnl">
                <a:latin typeface="Tahoma" pitchFamily="34" charset="0"/>
              </a:rPr>
              <a:t>MedianaCuartil 2 </a:t>
            </a:r>
            <a:r>
              <a:rPr lang="es-ES_tradnl" sz="2800" b="1">
                <a:latin typeface="Tahoma" pitchFamily="34" charset="0"/>
              </a:rPr>
              <a:t>Q</a:t>
            </a:r>
            <a:r>
              <a:rPr lang="es-ES_tradnl" sz="2800" b="1" baseline="-25000">
                <a:latin typeface="Tahoma" pitchFamily="34" charset="0"/>
              </a:rPr>
              <a:t>2</a:t>
            </a:r>
            <a:endParaRPr lang="es-ES_tradnl">
              <a:latin typeface="Tahoma" pitchFamily="34" charset="0"/>
            </a:endParaRPr>
          </a:p>
        </p:txBody>
      </p:sp>
      <p:sp>
        <p:nvSpPr>
          <p:cNvPr id="36876" name="Text Box 22"/>
          <p:cNvSpPr txBox="1">
            <a:spLocks noChangeArrowheads="1"/>
          </p:cNvSpPr>
          <p:nvPr/>
        </p:nvSpPr>
        <p:spPr bwMode="auto">
          <a:xfrm>
            <a:off x="3067024" y="2514584"/>
            <a:ext cx="1143000" cy="519113"/>
          </a:xfrm>
          <a:prstGeom prst="rect">
            <a:avLst/>
          </a:prstGeom>
          <a:noFill/>
          <a:ln w="9525">
            <a:noFill/>
            <a:miter lim="800000"/>
            <a:headEnd/>
            <a:tailEnd/>
          </a:ln>
        </p:spPr>
        <p:txBody>
          <a:bodyPr>
            <a:spAutoFit/>
          </a:bodyPr>
          <a:lstStyle/>
          <a:p>
            <a:pPr algn="ctr" eaLnBrk="0" hangingPunct="0">
              <a:spcBef>
                <a:spcPct val="50000"/>
              </a:spcBef>
            </a:pPr>
            <a:r>
              <a:rPr lang="es-ES_tradnl" sz="2800">
                <a:latin typeface="Tahoma" pitchFamily="34" charset="0"/>
              </a:rPr>
              <a:t>25%</a:t>
            </a:r>
          </a:p>
        </p:txBody>
      </p:sp>
      <p:sp>
        <p:nvSpPr>
          <p:cNvPr id="36877" name="Text Box 23"/>
          <p:cNvSpPr txBox="1">
            <a:spLocks noChangeArrowheads="1"/>
          </p:cNvSpPr>
          <p:nvPr/>
        </p:nvSpPr>
        <p:spPr bwMode="auto">
          <a:xfrm>
            <a:off x="4514824" y="2514584"/>
            <a:ext cx="1143000" cy="519113"/>
          </a:xfrm>
          <a:prstGeom prst="rect">
            <a:avLst/>
          </a:prstGeom>
          <a:noFill/>
          <a:ln w="9525">
            <a:noFill/>
            <a:miter lim="800000"/>
            <a:headEnd/>
            <a:tailEnd/>
          </a:ln>
        </p:spPr>
        <p:txBody>
          <a:bodyPr>
            <a:spAutoFit/>
          </a:bodyPr>
          <a:lstStyle/>
          <a:p>
            <a:pPr algn="ctr" eaLnBrk="0" hangingPunct="0">
              <a:spcBef>
                <a:spcPct val="50000"/>
              </a:spcBef>
            </a:pPr>
            <a:r>
              <a:rPr lang="es-ES_tradnl" sz="2800">
                <a:latin typeface="Tahoma" pitchFamily="34" charset="0"/>
              </a:rPr>
              <a:t>25%</a:t>
            </a:r>
          </a:p>
        </p:txBody>
      </p:sp>
      <p:sp>
        <p:nvSpPr>
          <p:cNvPr id="36878" name="Line 24"/>
          <p:cNvSpPr>
            <a:spLocks noChangeShapeType="1"/>
          </p:cNvSpPr>
          <p:nvPr/>
        </p:nvSpPr>
        <p:spPr bwMode="auto">
          <a:xfrm>
            <a:off x="1466824" y="2514584"/>
            <a:ext cx="0" cy="427038"/>
          </a:xfrm>
          <a:prstGeom prst="line">
            <a:avLst/>
          </a:prstGeom>
          <a:noFill/>
          <a:ln w="38100">
            <a:solidFill>
              <a:srgbClr val="FFFF00"/>
            </a:solidFill>
            <a:round/>
            <a:headEnd/>
            <a:tailEnd/>
          </a:ln>
        </p:spPr>
        <p:txBody>
          <a:bodyPr wrap="none" anchor="ctr"/>
          <a:lstStyle/>
          <a:p>
            <a:endParaRPr lang="es-ES"/>
          </a:p>
        </p:txBody>
      </p:sp>
      <p:sp>
        <p:nvSpPr>
          <p:cNvPr id="36879" name="Line 25"/>
          <p:cNvSpPr>
            <a:spLocks noChangeShapeType="1"/>
          </p:cNvSpPr>
          <p:nvPr/>
        </p:nvSpPr>
        <p:spPr bwMode="auto">
          <a:xfrm>
            <a:off x="7334224" y="2514584"/>
            <a:ext cx="0" cy="427038"/>
          </a:xfrm>
          <a:prstGeom prst="line">
            <a:avLst/>
          </a:prstGeom>
          <a:noFill/>
          <a:ln w="38100">
            <a:solidFill>
              <a:srgbClr val="FFFF00"/>
            </a:solidFill>
            <a:round/>
            <a:headEnd/>
            <a:tailEnd/>
          </a:ln>
        </p:spPr>
        <p:txBody>
          <a:bodyPr wrap="none" anchor="ctr"/>
          <a:lstStyle/>
          <a:p>
            <a:endParaRPr lang="es-ES"/>
          </a:p>
        </p:txBody>
      </p:sp>
      <p:sp>
        <p:nvSpPr>
          <p:cNvPr id="36880" name="Text Box 26"/>
          <p:cNvSpPr txBox="1">
            <a:spLocks noChangeArrowheads="1"/>
          </p:cNvSpPr>
          <p:nvPr/>
        </p:nvSpPr>
        <p:spPr bwMode="auto">
          <a:xfrm>
            <a:off x="6038824" y="2514584"/>
            <a:ext cx="1143000" cy="519113"/>
          </a:xfrm>
          <a:prstGeom prst="rect">
            <a:avLst/>
          </a:prstGeom>
          <a:noFill/>
          <a:ln w="9525">
            <a:noFill/>
            <a:miter lim="800000"/>
            <a:headEnd/>
            <a:tailEnd/>
          </a:ln>
        </p:spPr>
        <p:txBody>
          <a:bodyPr>
            <a:spAutoFit/>
          </a:bodyPr>
          <a:lstStyle/>
          <a:p>
            <a:pPr algn="ctr" eaLnBrk="0" hangingPunct="0">
              <a:spcBef>
                <a:spcPct val="50000"/>
              </a:spcBef>
            </a:pPr>
            <a:r>
              <a:rPr lang="es-ES_tradnl" sz="2800">
                <a:latin typeface="Tahoma" pitchFamily="34" charset="0"/>
              </a:rPr>
              <a:t>25%</a:t>
            </a:r>
          </a:p>
        </p:txBody>
      </p:sp>
      <p:sp>
        <p:nvSpPr>
          <p:cNvPr id="36881" name="Text Box 27"/>
          <p:cNvSpPr txBox="1">
            <a:spLocks noChangeArrowheads="1"/>
          </p:cNvSpPr>
          <p:nvPr/>
        </p:nvSpPr>
        <p:spPr bwMode="auto">
          <a:xfrm>
            <a:off x="1543024" y="2514584"/>
            <a:ext cx="1143000" cy="519113"/>
          </a:xfrm>
          <a:prstGeom prst="rect">
            <a:avLst/>
          </a:prstGeom>
          <a:noFill/>
          <a:ln w="9525">
            <a:noFill/>
            <a:miter lim="800000"/>
            <a:headEnd/>
            <a:tailEnd/>
          </a:ln>
        </p:spPr>
        <p:txBody>
          <a:bodyPr>
            <a:spAutoFit/>
          </a:bodyPr>
          <a:lstStyle/>
          <a:p>
            <a:pPr algn="ctr" eaLnBrk="0" hangingPunct="0">
              <a:spcBef>
                <a:spcPct val="50000"/>
              </a:spcBef>
            </a:pPr>
            <a:r>
              <a:rPr lang="es-ES_tradnl" sz="2800">
                <a:latin typeface="Tahoma" pitchFamily="34" charset="0"/>
              </a:rPr>
              <a:t>25%</a:t>
            </a:r>
          </a:p>
        </p:txBody>
      </p:sp>
      <p:sp>
        <p:nvSpPr>
          <p:cNvPr id="36882" name="Line 28"/>
          <p:cNvSpPr>
            <a:spLocks noChangeShapeType="1"/>
          </p:cNvSpPr>
          <p:nvPr/>
        </p:nvSpPr>
        <p:spPr bwMode="auto">
          <a:xfrm flipH="1">
            <a:off x="1390624" y="2362184"/>
            <a:ext cx="1524000" cy="0"/>
          </a:xfrm>
          <a:prstGeom prst="line">
            <a:avLst/>
          </a:prstGeom>
          <a:noFill/>
          <a:ln w="38100">
            <a:solidFill>
              <a:schemeClr val="bg1"/>
            </a:solidFill>
            <a:round/>
            <a:headEnd/>
            <a:tailEnd type="triangle" w="med" len="med"/>
          </a:ln>
        </p:spPr>
        <p:txBody>
          <a:bodyPr wrap="none" anchor="ctr"/>
          <a:lstStyle/>
          <a:p>
            <a:endParaRPr lang="es-ES"/>
          </a:p>
        </p:txBody>
      </p:sp>
      <p:sp>
        <p:nvSpPr>
          <p:cNvPr id="36883" name="Line 29"/>
          <p:cNvSpPr>
            <a:spLocks noChangeShapeType="1"/>
          </p:cNvSpPr>
          <p:nvPr/>
        </p:nvSpPr>
        <p:spPr bwMode="auto">
          <a:xfrm>
            <a:off x="3067024" y="2362184"/>
            <a:ext cx="4343400" cy="0"/>
          </a:xfrm>
          <a:prstGeom prst="line">
            <a:avLst/>
          </a:prstGeom>
          <a:noFill/>
          <a:ln w="38100">
            <a:solidFill>
              <a:schemeClr val="bg1"/>
            </a:solidFill>
            <a:round/>
            <a:headEnd/>
            <a:tailEnd type="triangle" w="med" len="med"/>
          </a:ln>
        </p:spPr>
        <p:txBody>
          <a:bodyPr wrap="none" anchor="ctr"/>
          <a:lstStyle/>
          <a:p>
            <a:endParaRPr lang="es-ES"/>
          </a:p>
        </p:txBody>
      </p:sp>
      <p:sp>
        <p:nvSpPr>
          <p:cNvPr id="36884" name="Text Box 30"/>
          <p:cNvSpPr txBox="1">
            <a:spLocks noChangeArrowheads="1"/>
          </p:cNvSpPr>
          <p:nvPr/>
        </p:nvSpPr>
        <p:spPr bwMode="auto">
          <a:xfrm>
            <a:off x="1771624" y="1752584"/>
            <a:ext cx="1143000" cy="519113"/>
          </a:xfrm>
          <a:prstGeom prst="rect">
            <a:avLst/>
          </a:prstGeom>
          <a:noFill/>
          <a:ln w="9525">
            <a:noFill/>
            <a:miter lim="800000"/>
            <a:headEnd/>
            <a:tailEnd/>
          </a:ln>
        </p:spPr>
        <p:txBody>
          <a:bodyPr>
            <a:spAutoFit/>
          </a:bodyPr>
          <a:lstStyle/>
          <a:p>
            <a:pPr algn="ctr" eaLnBrk="0" hangingPunct="0">
              <a:spcBef>
                <a:spcPct val="50000"/>
              </a:spcBef>
            </a:pPr>
            <a:r>
              <a:rPr lang="es-ES_tradnl" sz="2800">
                <a:latin typeface="Tahoma" pitchFamily="34" charset="0"/>
              </a:rPr>
              <a:t>25%</a:t>
            </a:r>
          </a:p>
        </p:txBody>
      </p:sp>
      <p:sp>
        <p:nvSpPr>
          <p:cNvPr id="36885" name="Text Box 31"/>
          <p:cNvSpPr txBox="1">
            <a:spLocks noChangeArrowheads="1"/>
          </p:cNvSpPr>
          <p:nvPr/>
        </p:nvSpPr>
        <p:spPr bwMode="auto">
          <a:xfrm>
            <a:off x="4286224" y="1752584"/>
            <a:ext cx="1143000" cy="519113"/>
          </a:xfrm>
          <a:prstGeom prst="rect">
            <a:avLst/>
          </a:prstGeom>
          <a:noFill/>
          <a:ln w="9525">
            <a:noFill/>
            <a:miter lim="800000"/>
            <a:headEnd/>
            <a:tailEnd/>
          </a:ln>
        </p:spPr>
        <p:txBody>
          <a:bodyPr>
            <a:spAutoFit/>
          </a:bodyPr>
          <a:lstStyle/>
          <a:p>
            <a:pPr algn="ctr" eaLnBrk="0" hangingPunct="0">
              <a:spcBef>
                <a:spcPct val="50000"/>
              </a:spcBef>
            </a:pPr>
            <a:r>
              <a:rPr lang="es-ES_tradnl" sz="2800">
                <a:latin typeface="Tahoma" pitchFamily="34" charset="0"/>
              </a:rPr>
              <a:t>75%</a:t>
            </a:r>
          </a:p>
        </p:txBody>
      </p:sp>
      <p:sp>
        <p:nvSpPr>
          <p:cNvPr id="36886" name="Line 32"/>
          <p:cNvSpPr>
            <a:spLocks noChangeShapeType="1"/>
          </p:cNvSpPr>
          <p:nvPr/>
        </p:nvSpPr>
        <p:spPr bwMode="auto">
          <a:xfrm flipH="1">
            <a:off x="1390624" y="1752584"/>
            <a:ext cx="4419600" cy="0"/>
          </a:xfrm>
          <a:prstGeom prst="line">
            <a:avLst/>
          </a:prstGeom>
          <a:noFill/>
          <a:ln w="38100">
            <a:solidFill>
              <a:srgbClr val="009900"/>
            </a:solidFill>
            <a:round/>
            <a:headEnd/>
            <a:tailEnd type="triangle" w="med" len="med"/>
          </a:ln>
        </p:spPr>
        <p:txBody>
          <a:bodyPr wrap="none" anchor="ctr"/>
          <a:lstStyle/>
          <a:p>
            <a:endParaRPr lang="es-ES"/>
          </a:p>
        </p:txBody>
      </p:sp>
      <p:sp>
        <p:nvSpPr>
          <p:cNvPr id="36887" name="Line 33"/>
          <p:cNvSpPr>
            <a:spLocks noChangeShapeType="1"/>
          </p:cNvSpPr>
          <p:nvPr/>
        </p:nvSpPr>
        <p:spPr bwMode="auto">
          <a:xfrm>
            <a:off x="5962624" y="1752584"/>
            <a:ext cx="1447800" cy="0"/>
          </a:xfrm>
          <a:prstGeom prst="line">
            <a:avLst/>
          </a:prstGeom>
          <a:noFill/>
          <a:ln w="38100">
            <a:solidFill>
              <a:srgbClr val="009900"/>
            </a:solidFill>
            <a:round/>
            <a:headEnd/>
            <a:tailEnd type="triangle" w="med" len="med"/>
          </a:ln>
        </p:spPr>
        <p:txBody>
          <a:bodyPr wrap="none" anchor="ctr"/>
          <a:lstStyle/>
          <a:p>
            <a:endParaRPr lang="es-ES"/>
          </a:p>
        </p:txBody>
      </p:sp>
      <p:sp>
        <p:nvSpPr>
          <p:cNvPr id="36888" name="Text Box 34"/>
          <p:cNvSpPr txBox="1">
            <a:spLocks noChangeArrowheads="1"/>
          </p:cNvSpPr>
          <p:nvPr/>
        </p:nvSpPr>
        <p:spPr bwMode="auto">
          <a:xfrm>
            <a:off x="6115024" y="1142984"/>
            <a:ext cx="1143000" cy="519113"/>
          </a:xfrm>
          <a:prstGeom prst="rect">
            <a:avLst/>
          </a:prstGeom>
          <a:noFill/>
          <a:ln w="9525">
            <a:noFill/>
            <a:miter lim="800000"/>
            <a:headEnd/>
            <a:tailEnd/>
          </a:ln>
        </p:spPr>
        <p:txBody>
          <a:bodyPr>
            <a:spAutoFit/>
          </a:bodyPr>
          <a:lstStyle/>
          <a:p>
            <a:pPr algn="ctr" eaLnBrk="0" hangingPunct="0">
              <a:spcBef>
                <a:spcPct val="50000"/>
              </a:spcBef>
            </a:pPr>
            <a:r>
              <a:rPr lang="es-ES_tradnl" sz="2800">
                <a:latin typeface="Tahoma" pitchFamily="34" charset="0"/>
              </a:rPr>
              <a:t>25%</a:t>
            </a:r>
          </a:p>
        </p:txBody>
      </p:sp>
      <p:sp>
        <p:nvSpPr>
          <p:cNvPr id="36889" name="Text Box 35"/>
          <p:cNvSpPr txBox="1">
            <a:spLocks noChangeArrowheads="1"/>
          </p:cNvSpPr>
          <p:nvPr/>
        </p:nvSpPr>
        <p:spPr bwMode="auto">
          <a:xfrm>
            <a:off x="3067024" y="1142984"/>
            <a:ext cx="1143000" cy="519113"/>
          </a:xfrm>
          <a:prstGeom prst="rect">
            <a:avLst/>
          </a:prstGeom>
          <a:noFill/>
          <a:ln w="9525">
            <a:noFill/>
            <a:miter lim="800000"/>
            <a:headEnd/>
            <a:tailEnd/>
          </a:ln>
        </p:spPr>
        <p:txBody>
          <a:bodyPr>
            <a:spAutoFit/>
          </a:bodyPr>
          <a:lstStyle/>
          <a:p>
            <a:pPr algn="ctr" eaLnBrk="0" hangingPunct="0">
              <a:spcBef>
                <a:spcPct val="50000"/>
              </a:spcBef>
            </a:pPr>
            <a:r>
              <a:rPr lang="es-ES_tradnl" sz="2800">
                <a:latin typeface="Tahoma" pitchFamily="34" charset="0"/>
              </a:rPr>
              <a:t>75%</a:t>
            </a:r>
          </a:p>
        </p:txBody>
      </p:sp>
      <p:pic>
        <p:nvPicPr>
          <p:cNvPr id="35" name="34 Imagen" descr="mi nombre.JPG"/>
          <p:cNvPicPr>
            <a:picLocks noChangeAspect="1"/>
          </p:cNvPicPr>
          <p:nvPr/>
        </p:nvPicPr>
        <p:blipFill>
          <a:blip r:embed="rId2"/>
          <a:stretch>
            <a:fillRect/>
          </a:stretch>
        </p:blipFill>
        <p:spPr>
          <a:xfrm>
            <a:off x="6810375" y="6572250"/>
            <a:ext cx="2333625" cy="28575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34"/>
          <p:cNvSpPr>
            <a:spLocks noGrp="1"/>
          </p:cNvSpPr>
          <p:nvPr>
            <p:ph type="title"/>
          </p:nvPr>
        </p:nvSpPr>
        <p:spPr>
          <a:xfrm>
            <a:off x="411163" y="101600"/>
            <a:ext cx="7315200" cy="954088"/>
          </a:xfrm>
        </p:spPr>
        <p:txBody>
          <a:bodyPr/>
          <a:lstStyle/>
          <a:p>
            <a:r>
              <a:rPr lang="es-ES" altLang="es-ES" sz="2800" smtClean="0">
                <a:ea typeface="ＭＳ Ｐゴシック" panose="020B0600070205080204" pitchFamily="34" charset="-128"/>
              </a:rPr>
              <a:t>Definición y clasificación práctica de la estadística</a:t>
            </a:r>
            <a:endParaRPr lang="es-ES" altLang="es-ES" smtClean="0">
              <a:ea typeface="ＭＳ Ｐゴシック" panose="020B0600070205080204" pitchFamily="34" charset="-128"/>
            </a:endParaRPr>
          </a:p>
        </p:txBody>
      </p:sp>
      <p:sp>
        <p:nvSpPr>
          <p:cNvPr id="18435"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chemeClr val="tx2"/>
              </a:buClr>
              <a:buChar char="•"/>
              <a:defRPr sz="2000">
                <a:solidFill>
                  <a:schemeClr val="tx1"/>
                </a:solidFill>
                <a:latin typeface="Verdana" panose="020B0604030504040204" pitchFamily="34" charset="0"/>
                <a:ea typeface="ＭＳ Ｐゴシック" panose="020B0600070205080204" pitchFamily="34" charset="-128"/>
              </a:defRPr>
            </a:lvl1pPr>
            <a:lvl2pPr marL="742950" indent="-285750">
              <a:spcBef>
                <a:spcPts val="1200"/>
              </a:spcBef>
              <a:buClr>
                <a:schemeClr val="tx2"/>
              </a:buClr>
              <a:buChar char="–"/>
              <a:defRPr>
                <a:solidFill>
                  <a:schemeClr val="tx1"/>
                </a:solidFill>
                <a:latin typeface="Verdana" panose="020B0604030504040204" pitchFamily="34" charset="0"/>
                <a:ea typeface="ＭＳ Ｐゴシック" panose="020B0600070205080204" pitchFamily="34" charset="-128"/>
              </a:defRPr>
            </a:lvl2pPr>
            <a:lvl3pPr marL="1143000" indent="-228600">
              <a:spcBef>
                <a:spcPts val="600"/>
              </a:spcBef>
              <a:buClr>
                <a:schemeClr val="tx2"/>
              </a:buClr>
              <a:buChar char="•"/>
              <a:defRPr sz="1600">
                <a:solidFill>
                  <a:schemeClr val="tx1"/>
                </a:solidFill>
                <a:latin typeface="Verdana" panose="020B0604030504040204" pitchFamily="34" charset="0"/>
                <a:ea typeface="ＭＳ Ｐゴシック" panose="020B0600070205080204" pitchFamily="34" charset="-128"/>
              </a:defRPr>
            </a:lvl3pPr>
            <a:lvl4pPr marL="1600200" indent="-228600">
              <a:spcBef>
                <a:spcPts val="600"/>
              </a:spcBef>
              <a:buClr>
                <a:schemeClr val="tx2"/>
              </a:buClr>
              <a:buChar char="–"/>
              <a:defRPr sz="1400">
                <a:solidFill>
                  <a:schemeClr val="tx1"/>
                </a:solidFill>
                <a:latin typeface="Verdana" panose="020B0604030504040204" pitchFamily="34" charset="0"/>
                <a:ea typeface="ＭＳ Ｐゴシック" panose="020B0600070205080204" pitchFamily="34" charset="-128"/>
              </a:defRPr>
            </a:lvl4pPr>
            <a:lvl5pPr marL="2057400" indent="-228600">
              <a:spcBef>
                <a:spcPts val="600"/>
              </a:spcBef>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9pPr>
          </a:lstStyle>
          <a:p>
            <a:pPr>
              <a:spcBef>
                <a:spcPct val="0"/>
              </a:spcBef>
              <a:buClrTx/>
              <a:buFontTx/>
              <a:buNone/>
            </a:pPr>
            <a:fld id="{351B83D0-0B8F-4F3B-9E0E-2C44FA86F77E}" type="slidenum">
              <a:rPr lang="es-ES" altLang="es-ES" sz="700">
                <a:solidFill>
                  <a:schemeClr val="bg1"/>
                </a:solidFill>
              </a:rPr>
              <a:pPr>
                <a:spcBef>
                  <a:spcPct val="0"/>
                </a:spcBef>
                <a:buClrTx/>
                <a:buFontTx/>
                <a:buNone/>
              </a:pPr>
              <a:t>2</a:t>
            </a:fld>
            <a:endParaRPr lang="es-ES" altLang="es-ES" sz="700">
              <a:solidFill>
                <a:schemeClr val="bg1"/>
              </a:solidFill>
            </a:endParaRPr>
          </a:p>
        </p:txBody>
      </p:sp>
      <p:sp>
        <p:nvSpPr>
          <p:cNvPr id="18436" name="Text Box 7"/>
          <p:cNvSpPr txBox="1">
            <a:spLocks noChangeArrowheads="1"/>
          </p:cNvSpPr>
          <p:nvPr/>
        </p:nvSpPr>
        <p:spPr bwMode="auto">
          <a:xfrm>
            <a:off x="1119188" y="5607050"/>
            <a:ext cx="1416050" cy="460375"/>
          </a:xfrm>
          <a:prstGeom prst="rect">
            <a:avLst/>
          </a:prstGeom>
          <a:solidFill>
            <a:schemeClr val="bg1"/>
          </a:solidFill>
          <a:ln w="9525">
            <a:solidFill>
              <a:srgbClr val="00FFFF"/>
            </a:solidFill>
            <a:miter lim="800000"/>
            <a:headEnd/>
            <a:tailEnd/>
          </a:ln>
        </p:spPr>
        <p:txBody>
          <a:bodyPr wrap="none" anchor="ctr" anchorCtr="1">
            <a:spAutoFit/>
          </a:bodyPr>
          <a:lstStyle>
            <a:lvl1pPr>
              <a:spcBef>
                <a:spcPts val="2000"/>
              </a:spcBef>
              <a:buClr>
                <a:schemeClr val="tx2"/>
              </a:buClr>
              <a:buChar char="•"/>
              <a:defRPr sz="2000">
                <a:solidFill>
                  <a:schemeClr val="tx1"/>
                </a:solidFill>
                <a:latin typeface="Verdana" panose="020B0604030504040204" pitchFamily="34" charset="0"/>
                <a:ea typeface="ＭＳ Ｐゴシック" panose="020B0600070205080204" pitchFamily="34" charset="-128"/>
              </a:defRPr>
            </a:lvl1pPr>
            <a:lvl2pPr marL="742950" indent="-285750">
              <a:spcBef>
                <a:spcPts val="1200"/>
              </a:spcBef>
              <a:buClr>
                <a:schemeClr val="tx2"/>
              </a:buClr>
              <a:buChar char="–"/>
              <a:defRPr>
                <a:solidFill>
                  <a:schemeClr val="tx1"/>
                </a:solidFill>
                <a:latin typeface="Verdana" panose="020B0604030504040204" pitchFamily="34" charset="0"/>
                <a:ea typeface="ＭＳ Ｐゴシック" panose="020B0600070205080204" pitchFamily="34" charset="-128"/>
              </a:defRPr>
            </a:lvl2pPr>
            <a:lvl3pPr marL="1143000" indent="-228600">
              <a:spcBef>
                <a:spcPts val="600"/>
              </a:spcBef>
              <a:buClr>
                <a:schemeClr val="tx2"/>
              </a:buClr>
              <a:buChar char="•"/>
              <a:defRPr sz="1600">
                <a:solidFill>
                  <a:schemeClr val="tx1"/>
                </a:solidFill>
                <a:latin typeface="Verdana" panose="020B0604030504040204" pitchFamily="34" charset="0"/>
                <a:ea typeface="ＭＳ Ｐゴシック" panose="020B0600070205080204" pitchFamily="34" charset="-128"/>
              </a:defRPr>
            </a:lvl3pPr>
            <a:lvl4pPr marL="1600200" indent="-228600">
              <a:spcBef>
                <a:spcPts val="600"/>
              </a:spcBef>
              <a:buClr>
                <a:schemeClr val="tx2"/>
              </a:buClr>
              <a:buChar char="–"/>
              <a:defRPr sz="1400">
                <a:solidFill>
                  <a:schemeClr val="tx1"/>
                </a:solidFill>
                <a:latin typeface="Verdana" panose="020B0604030504040204" pitchFamily="34" charset="0"/>
                <a:ea typeface="ＭＳ Ｐゴシック" panose="020B0600070205080204" pitchFamily="34" charset="-128"/>
              </a:defRPr>
            </a:lvl4pPr>
            <a:lvl5pPr marL="2057400" indent="-228600">
              <a:spcBef>
                <a:spcPts val="600"/>
              </a:spcBef>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9pPr>
          </a:lstStyle>
          <a:p>
            <a:pPr eaLnBrk="1" hangingPunct="1">
              <a:spcBef>
                <a:spcPct val="0"/>
              </a:spcBef>
              <a:buClrTx/>
              <a:buFontTx/>
              <a:buNone/>
            </a:pPr>
            <a:r>
              <a:rPr lang="es-ES" altLang="es-ES" sz="2400" b="1">
                <a:latin typeface="Times New Roman" panose="02020603050405020304" pitchFamily="18" charset="0"/>
              </a:rPr>
              <a:t>Muestras</a:t>
            </a:r>
            <a:endParaRPr lang="es-ES" altLang="es-ES" sz="2400" b="1">
              <a:solidFill>
                <a:schemeClr val="accent1"/>
              </a:solidFill>
              <a:latin typeface="Times New Roman" panose="02020603050405020304" pitchFamily="18" charset="0"/>
            </a:endParaRPr>
          </a:p>
        </p:txBody>
      </p:sp>
      <p:grpSp>
        <p:nvGrpSpPr>
          <p:cNvPr id="18437" name="Group 189"/>
          <p:cNvGrpSpPr>
            <a:grpSpLocks/>
          </p:cNvGrpSpPr>
          <p:nvPr/>
        </p:nvGrpSpPr>
        <p:grpSpPr bwMode="auto">
          <a:xfrm>
            <a:off x="790575" y="1301750"/>
            <a:ext cx="2220913" cy="2192338"/>
            <a:chOff x="539" y="820"/>
            <a:chExt cx="1516" cy="1381"/>
          </a:xfrm>
        </p:grpSpPr>
        <p:grpSp>
          <p:nvGrpSpPr>
            <p:cNvPr id="18459" name="Group 17"/>
            <p:cNvGrpSpPr>
              <a:grpSpLocks/>
            </p:cNvGrpSpPr>
            <p:nvPr/>
          </p:nvGrpSpPr>
          <p:grpSpPr bwMode="auto">
            <a:xfrm>
              <a:off x="539" y="820"/>
              <a:ext cx="1516" cy="1121"/>
              <a:chOff x="331" y="760"/>
              <a:chExt cx="1756" cy="1121"/>
            </a:xfrm>
          </p:grpSpPr>
          <p:sp>
            <p:nvSpPr>
              <p:cNvPr id="18463" name="Freeform 18"/>
              <p:cNvSpPr>
                <a:spLocks/>
              </p:cNvSpPr>
              <p:nvPr/>
            </p:nvSpPr>
            <p:spPr bwMode="auto">
              <a:xfrm>
                <a:off x="331" y="760"/>
                <a:ext cx="1756" cy="1121"/>
              </a:xfrm>
              <a:custGeom>
                <a:avLst/>
                <a:gdLst>
                  <a:gd name="T0" fmla="*/ 1755 w 1756"/>
                  <a:gd name="T1" fmla="*/ 0 h 1121"/>
                  <a:gd name="T2" fmla="*/ 1755 w 1756"/>
                  <a:gd name="T3" fmla="*/ 1120 h 1121"/>
                  <a:gd name="T4" fmla="*/ 0 w 1756"/>
                  <a:gd name="T5" fmla="*/ 1120 h 1121"/>
                  <a:gd name="T6" fmla="*/ 0 w 1756"/>
                  <a:gd name="T7" fmla="*/ 0 h 1121"/>
                  <a:gd name="T8" fmla="*/ 1755 w 1756"/>
                  <a:gd name="T9" fmla="*/ 0 h 1121"/>
                  <a:gd name="T10" fmla="*/ 0 60000 65536"/>
                  <a:gd name="T11" fmla="*/ 0 60000 65536"/>
                  <a:gd name="T12" fmla="*/ 0 60000 65536"/>
                  <a:gd name="T13" fmla="*/ 0 60000 65536"/>
                  <a:gd name="T14" fmla="*/ 0 60000 65536"/>
                  <a:gd name="T15" fmla="*/ 0 w 1756"/>
                  <a:gd name="T16" fmla="*/ 0 h 1121"/>
                  <a:gd name="T17" fmla="*/ 1756 w 1756"/>
                  <a:gd name="T18" fmla="*/ 1121 h 1121"/>
                </a:gdLst>
                <a:ahLst/>
                <a:cxnLst>
                  <a:cxn ang="T10">
                    <a:pos x="T0" y="T1"/>
                  </a:cxn>
                  <a:cxn ang="T11">
                    <a:pos x="T2" y="T3"/>
                  </a:cxn>
                  <a:cxn ang="T12">
                    <a:pos x="T4" y="T5"/>
                  </a:cxn>
                  <a:cxn ang="T13">
                    <a:pos x="T6" y="T7"/>
                  </a:cxn>
                  <a:cxn ang="T14">
                    <a:pos x="T8" y="T9"/>
                  </a:cxn>
                </a:cxnLst>
                <a:rect l="T15" t="T16" r="T17" b="T18"/>
                <a:pathLst>
                  <a:path w="1756" h="1121">
                    <a:moveTo>
                      <a:pt x="1755" y="0"/>
                    </a:moveTo>
                    <a:lnTo>
                      <a:pt x="1755" y="1120"/>
                    </a:lnTo>
                    <a:lnTo>
                      <a:pt x="0" y="1120"/>
                    </a:lnTo>
                    <a:lnTo>
                      <a:pt x="0" y="0"/>
                    </a:lnTo>
                    <a:lnTo>
                      <a:pt x="1755" y="0"/>
                    </a:lnTo>
                  </a:path>
                </a:pathLst>
              </a:custGeom>
              <a:solidFill>
                <a:schemeClr val="bg1"/>
              </a:solidFill>
              <a:ln w="9525" cap="flat" cmpd="sng">
                <a:solidFill>
                  <a:srgbClr val="00CCFF"/>
                </a:solidFill>
                <a:prstDash val="solid"/>
                <a:round/>
                <a:headEnd/>
                <a:tailEnd/>
              </a:ln>
            </p:spPr>
            <p:txBody>
              <a:bodyPr/>
              <a:lstStyle/>
              <a:p>
                <a:endParaRPr lang="es-ES"/>
              </a:p>
            </p:txBody>
          </p:sp>
          <p:sp>
            <p:nvSpPr>
              <p:cNvPr id="18464" name="Freeform 19"/>
              <p:cNvSpPr>
                <a:spLocks/>
              </p:cNvSpPr>
              <p:nvPr/>
            </p:nvSpPr>
            <p:spPr bwMode="auto">
              <a:xfrm>
                <a:off x="392" y="820"/>
                <a:ext cx="1634" cy="1002"/>
              </a:xfrm>
              <a:custGeom>
                <a:avLst/>
                <a:gdLst>
                  <a:gd name="T0" fmla="*/ 0 w 1634"/>
                  <a:gd name="T1" fmla="*/ 59 h 1002"/>
                  <a:gd name="T2" fmla="*/ 60 w 1634"/>
                  <a:gd name="T3" fmla="*/ 0 h 1002"/>
                  <a:gd name="T4" fmla="*/ 1573 w 1634"/>
                  <a:gd name="T5" fmla="*/ 0 h 1002"/>
                  <a:gd name="T6" fmla="*/ 1633 w 1634"/>
                  <a:gd name="T7" fmla="*/ 59 h 1002"/>
                  <a:gd name="T8" fmla="*/ 1633 w 1634"/>
                  <a:gd name="T9" fmla="*/ 942 h 1002"/>
                  <a:gd name="T10" fmla="*/ 1573 w 1634"/>
                  <a:gd name="T11" fmla="*/ 1001 h 1002"/>
                  <a:gd name="T12" fmla="*/ 60 w 1634"/>
                  <a:gd name="T13" fmla="*/ 1001 h 1002"/>
                  <a:gd name="T14" fmla="*/ 0 w 1634"/>
                  <a:gd name="T15" fmla="*/ 942 h 1002"/>
                  <a:gd name="T16" fmla="*/ 0 w 1634"/>
                  <a:gd name="T17" fmla="*/ 59 h 10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34"/>
                  <a:gd name="T28" fmla="*/ 0 h 1002"/>
                  <a:gd name="T29" fmla="*/ 1634 w 1634"/>
                  <a:gd name="T30" fmla="*/ 1002 h 100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34" h="1002">
                    <a:moveTo>
                      <a:pt x="0" y="59"/>
                    </a:moveTo>
                    <a:lnTo>
                      <a:pt x="60" y="0"/>
                    </a:lnTo>
                    <a:lnTo>
                      <a:pt x="1573" y="0"/>
                    </a:lnTo>
                    <a:lnTo>
                      <a:pt x="1633" y="59"/>
                    </a:lnTo>
                    <a:lnTo>
                      <a:pt x="1633" y="942"/>
                    </a:lnTo>
                    <a:lnTo>
                      <a:pt x="1573" y="1001"/>
                    </a:lnTo>
                    <a:lnTo>
                      <a:pt x="60" y="1001"/>
                    </a:lnTo>
                    <a:lnTo>
                      <a:pt x="0" y="942"/>
                    </a:lnTo>
                    <a:lnTo>
                      <a:pt x="0" y="59"/>
                    </a:lnTo>
                  </a:path>
                </a:pathLst>
              </a:custGeom>
              <a:solidFill>
                <a:schemeClr val="bg1"/>
              </a:solidFill>
              <a:ln w="9525" cap="flat" cmpd="sng">
                <a:solidFill>
                  <a:srgbClr val="00CCFF"/>
                </a:solidFill>
                <a:prstDash val="solid"/>
                <a:round/>
                <a:headEnd/>
                <a:tailEnd/>
              </a:ln>
            </p:spPr>
            <p:txBody>
              <a:bodyPr/>
              <a:lstStyle/>
              <a:p>
                <a:endParaRPr lang="es-ES"/>
              </a:p>
            </p:txBody>
          </p:sp>
        </p:grpSp>
        <p:sp>
          <p:nvSpPr>
            <p:cNvPr id="18460" name="Text Box 5"/>
            <p:cNvSpPr txBox="1">
              <a:spLocks noChangeArrowheads="1"/>
            </p:cNvSpPr>
            <p:nvPr/>
          </p:nvSpPr>
          <p:spPr bwMode="auto">
            <a:xfrm>
              <a:off x="893" y="967"/>
              <a:ext cx="775"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2000"/>
                </a:spcBef>
                <a:buClr>
                  <a:schemeClr val="tx2"/>
                </a:buClr>
                <a:buChar char="•"/>
                <a:defRPr sz="2000">
                  <a:solidFill>
                    <a:schemeClr val="tx1"/>
                  </a:solidFill>
                  <a:latin typeface="Verdana" panose="020B0604030504040204" pitchFamily="34" charset="0"/>
                  <a:ea typeface="ＭＳ Ｐゴシック" panose="020B0600070205080204" pitchFamily="34" charset="-128"/>
                </a:defRPr>
              </a:lvl1pPr>
              <a:lvl2pPr marL="742950" indent="-285750">
                <a:spcBef>
                  <a:spcPts val="1200"/>
                </a:spcBef>
                <a:buClr>
                  <a:schemeClr val="tx2"/>
                </a:buClr>
                <a:buChar char="–"/>
                <a:defRPr>
                  <a:solidFill>
                    <a:schemeClr val="tx1"/>
                  </a:solidFill>
                  <a:latin typeface="Verdana" panose="020B0604030504040204" pitchFamily="34" charset="0"/>
                  <a:ea typeface="ＭＳ Ｐゴシック" panose="020B0600070205080204" pitchFamily="34" charset="-128"/>
                </a:defRPr>
              </a:lvl2pPr>
              <a:lvl3pPr marL="1143000" indent="-228600">
                <a:spcBef>
                  <a:spcPts val="600"/>
                </a:spcBef>
                <a:buClr>
                  <a:schemeClr val="tx2"/>
                </a:buClr>
                <a:buChar char="•"/>
                <a:defRPr sz="1600">
                  <a:solidFill>
                    <a:schemeClr val="tx1"/>
                  </a:solidFill>
                  <a:latin typeface="Verdana" panose="020B0604030504040204" pitchFamily="34" charset="0"/>
                  <a:ea typeface="ＭＳ Ｐゴシック" panose="020B0600070205080204" pitchFamily="34" charset="-128"/>
                </a:defRPr>
              </a:lvl3pPr>
              <a:lvl4pPr marL="1600200" indent="-228600">
                <a:spcBef>
                  <a:spcPts val="600"/>
                </a:spcBef>
                <a:buClr>
                  <a:schemeClr val="tx2"/>
                </a:buClr>
                <a:buChar char="–"/>
                <a:defRPr sz="1400">
                  <a:solidFill>
                    <a:schemeClr val="tx1"/>
                  </a:solidFill>
                  <a:latin typeface="Verdana" panose="020B0604030504040204" pitchFamily="34" charset="0"/>
                  <a:ea typeface="ＭＳ Ｐゴシック" panose="020B0600070205080204" pitchFamily="34" charset="-128"/>
                </a:defRPr>
              </a:lvl4pPr>
              <a:lvl5pPr marL="2057400" indent="-228600">
                <a:spcBef>
                  <a:spcPts val="600"/>
                </a:spcBef>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9pPr>
            </a:lstStyle>
            <a:p>
              <a:pPr algn="ctr">
                <a:spcBef>
                  <a:spcPct val="0"/>
                </a:spcBef>
                <a:buClrTx/>
                <a:buFontTx/>
                <a:buNone/>
              </a:pPr>
              <a:r>
                <a:rPr lang="es-ES" altLang="es-ES" sz="1900" b="1">
                  <a:solidFill>
                    <a:schemeClr val="hlink"/>
                  </a:solidFill>
                  <a:latin typeface="Arial" panose="020B0604020202020204" pitchFamily="34" charset="0"/>
                </a:rPr>
                <a:t>Procesa</a:t>
              </a:r>
            </a:p>
            <a:p>
              <a:pPr algn="ctr">
                <a:spcBef>
                  <a:spcPct val="0"/>
                </a:spcBef>
                <a:buClrTx/>
                <a:buFontTx/>
                <a:buNone/>
              </a:pPr>
              <a:r>
                <a:rPr lang="es-ES" altLang="es-ES" sz="1900" b="1">
                  <a:solidFill>
                    <a:schemeClr val="hlink"/>
                  </a:solidFill>
                  <a:latin typeface="Arial" panose="020B0604020202020204" pitchFamily="34" charset="0"/>
                </a:rPr>
                <a:t>Resume</a:t>
              </a:r>
            </a:p>
          </p:txBody>
        </p:sp>
        <p:sp>
          <p:nvSpPr>
            <p:cNvPr id="18461" name="Text Box 6"/>
            <p:cNvSpPr txBox="1">
              <a:spLocks noChangeArrowheads="1"/>
            </p:cNvSpPr>
            <p:nvPr/>
          </p:nvSpPr>
          <p:spPr bwMode="auto">
            <a:xfrm>
              <a:off x="561" y="1480"/>
              <a:ext cx="1433"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2000"/>
                </a:spcBef>
                <a:buClr>
                  <a:schemeClr val="tx2"/>
                </a:buClr>
                <a:buChar char="•"/>
                <a:defRPr sz="2000">
                  <a:solidFill>
                    <a:schemeClr val="tx1"/>
                  </a:solidFill>
                  <a:latin typeface="Verdana" panose="020B0604030504040204" pitchFamily="34" charset="0"/>
                  <a:ea typeface="ＭＳ Ｐゴシック" panose="020B0600070205080204" pitchFamily="34" charset="-128"/>
                </a:defRPr>
              </a:lvl1pPr>
              <a:lvl2pPr marL="742950" indent="-285750">
                <a:spcBef>
                  <a:spcPts val="1200"/>
                </a:spcBef>
                <a:buClr>
                  <a:schemeClr val="tx2"/>
                </a:buClr>
                <a:buChar char="–"/>
                <a:defRPr>
                  <a:solidFill>
                    <a:schemeClr val="tx1"/>
                  </a:solidFill>
                  <a:latin typeface="Verdana" panose="020B0604030504040204" pitchFamily="34" charset="0"/>
                  <a:ea typeface="ＭＳ Ｐゴシック" panose="020B0600070205080204" pitchFamily="34" charset="-128"/>
                </a:defRPr>
              </a:lvl2pPr>
              <a:lvl3pPr marL="1143000" indent="-228600">
                <a:spcBef>
                  <a:spcPts val="600"/>
                </a:spcBef>
                <a:buClr>
                  <a:schemeClr val="tx2"/>
                </a:buClr>
                <a:buChar char="•"/>
                <a:defRPr sz="1600">
                  <a:solidFill>
                    <a:schemeClr val="tx1"/>
                  </a:solidFill>
                  <a:latin typeface="Verdana" panose="020B0604030504040204" pitchFamily="34" charset="0"/>
                  <a:ea typeface="ＭＳ Ｐゴシック" panose="020B0600070205080204" pitchFamily="34" charset="-128"/>
                </a:defRPr>
              </a:lvl3pPr>
              <a:lvl4pPr marL="1600200" indent="-228600">
                <a:spcBef>
                  <a:spcPts val="600"/>
                </a:spcBef>
                <a:buClr>
                  <a:schemeClr val="tx2"/>
                </a:buClr>
                <a:buChar char="–"/>
                <a:defRPr sz="1400">
                  <a:solidFill>
                    <a:schemeClr val="tx1"/>
                  </a:solidFill>
                  <a:latin typeface="Verdana" panose="020B0604030504040204" pitchFamily="34" charset="0"/>
                  <a:ea typeface="ＭＳ Ｐゴシック" panose="020B0600070205080204" pitchFamily="34" charset="-128"/>
                </a:defRPr>
              </a:lvl4pPr>
              <a:lvl5pPr marL="2057400" indent="-228600">
                <a:spcBef>
                  <a:spcPts val="600"/>
                </a:spcBef>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9pPr>
            </a:lstStyle>
            <a:p>
              <a:pPr algn="ctr">
                <a:spcBef>
                  <a:spcPct val="0"/>
                </a:spcBef>
                <a:buClrTx/>
                <a:buFontTx/>
                <a:buNone/>
              </a:pPr>
              <a:r>
                <a:rPr lang="es-ES" altLang="es-ES" sz="1900" b="1" i="1" u="sng">
                  <a:solidFill>
                    <a:schemeClr val="hlink"/>
                  </a:solidFill>
                  <a:latin typeface="Arial" panose="020B0604020202020204" pitchFamily="34" charset="0"/>
                </a:rPr>
                <a:t>E. DESCRIPTIVA</a:t>
              </a:r>
              <a:endParaRPr lang="es-ES" altLang="es-ES" sz="2400" b="1" i="1" u="sng">
                <a:solidFill>
                  <a:schemeClr val="hlink"/>
                </a:solidFill>
                <a:latin typeface="Times New Roman" panose="02020603050405020304" pitchFamily="18" charset="0"/>
              </a:endParaRPr>
            </a:p>
          </p:txBody>
        </p:sp>
        <p:sp>
          <p:nvSpPr>
            <p:cNvPr id="18462" name="Freeform 26" descr="10%"/>
            <p:cNvSpPr>
              <a:spLocks/>
            </p:cNvSpPr>
            <p:nvPr/>
          </p:nvSpPr>
          <p:spPr bwMode="auto">
            <a:xfrm>
              <a:off x="1204" y="1965"/>
              <a:ext cx="146" cy="236"/>
            </a:xfrm>
            <a:custGeom>
              <a:avLst/>
              <a:gdLst>
                <a:gd name="T0" fmla="*/ 924 w 116"/>
                <a:gd name="T1" fmla="*/ 0 h 810"/>
                <a:gd name="T2" fmla="*/ 1820 w 116"/>
                <a:gd name="T3" fmla="*/ 0 h 810"/>
                <a:gd name="T4" fmla="*/ 1220 w 116"/>
                <a:gd name="T5" fmla="*/ 0 h 810"/>
                <a:gd name="T6" fmla="*/ 1220 w 116"/>
                <a:gd name="T7" fmla="*/ 0 h 810"/>
                <a:gd name="T8" fmla="*/ 614 w 116"/>
                <a:gd name="T9" fmla="*/ 0 h 810"/>
                <a:gd name="T10" fmla="*/ 614 w 116"/>
                <a:gd name="T11" fmla="*/ 0 h 810"/>
                <a:gd name="T12" fmla="*/ 0 w 116"/>
                <a:gd name="T13" fmla="*/ 0 h 810"/>
                <a:gd name="T14" fmla="*/ 924 w 116"/>
                <a:gd name="T15" fmla="*/ 0 h 810"/>
                <a:gd name="T16" fmla="*/ 0 60000 65536"/>
                <a:gd name="T17" fmla="*/ 0 60000 65536"/>
                <a:gd name="T18" fmla="*/ 0 60000 65536"/>
                <a:gd name="T19" fmla="*/ 0 60000 65536"/>
                <a:gd name="T20" fmla="*/ 0 60000 65536"/>
                <a:gd name="T21" fmla="*/ 0 60000 65536"/>
                <a:gd name="T22" fmla="*/ 0 60000 65536"/>
                <a:gd name="T23" fmla="*/ 0 60000 65536"/>
                <a:gd name="T24" fmla="*/ 0 w 116"/>
                <a:gd name="T25" fmla="*/ 0 h 810"/>
                <a:gd name="T26" fmla="*/ 116 w 116"/>
                <a:gd name="T27" fmla="*/ 810 h 81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6" h="810">
                  <a:moveTo>
                    <a:pt x="58" y="809"/>
                  </a:moveTo>
                  <a:lnTo>
                    <a:pt x="115" y="695"/>
                  </a:lnTo>
                  <a:lnTo>
                    <a:pt x="77" y="695"/>
                  </a:lnTo>
                  <a:lnTo>
                    <a:pt x="77" y="0"/>
                  </a:lnTo>
                  <a:lnTo>
                    <a:pt x="39" y="0"/>
                  </a:lnTo>
                  <a:lnTo>
                    <a:pt x="39" y="695"/>
                  </a:lnTo>
                  <a:lnTo>
                    <a:pt x="0" y="695"/>
                  </a:lnTo>
                  <a:lnTo>
                    <a:pt x="58" y="809"/>
                  </a:lnTo>
                </a:path>
              </a:pathLst>
            </a:custGeom>
            <a:pattFill prst="pct10">
              <a:fgClr>
                <a:schemeClr val="tx2"/>
              </a:fgClr>
              <a:bgClr>
                <a:schemeClr val="bg1"/>
              </a:bgClr>
            </a:pattFill>
            <a:ln w="9525" cap="flat" cmpd="sng">
              <a:solidFill>
                <a:srgbClr val="00CCFF"/>
              </a:solidFill>
              <a:prstDash val="solid"/>
              <a:round/>
              <a:headEnd/>
              <a:tailEnd/>
            </a:ln>
          </p:spPr>
          <p:txBody>
            <a:bodyPr/>
            <a:lstStyle/>
            <a:p>
              <a:endParaRPr lang="es-ES"/>
            </a:p>
          </p:txBody>
        </p:sp>
      </p:grpSp>
      <p:grpSp>
        <p:nvGrpSpPr>
          <p:cNvPr id="18438" name="Group 190"/>
          <p:cNvGrpSpPr>
            <a:grpSpLocks/>
          </p:cNvGrpSpPr>
          <p:nvPr/>
        </p:nvGrpSpPr>
        <p:grpSpPr bwMode="auto">
          <a:xfrm>
            <a:off x="6289675" y="1292225"/>
            <a:ext cx="2119313" cy="2946400"/>
            <a:chOff x="4292" y="814"/>
            <a:chExt cx="1446" cy="1856"/>
          </a:xfrm>
        </p:grpSpPr>
        <p:grpSp>
          <p:nvGrpSpPr>
            <p:cNvPr id="18453" name="Group 23"/>
            <p:cNvGrpSpPr>
              <a:grpSpLocks/>
            </p:cNvGrpSpPr>
            <p:nvPr/>
          </p:nvGrpSpPr>
          <p:grpSpPr bwMode="auto">
            <a:xfrm>
              <a:off x="4292" y="814"/>
              <a:ext cx="1446" cy="1141"/>
              <a:chOff x="4087" y="754"/>
              <a:chExt cx="1446" cy="1141"/>
            </a:xfrm>
          </p:grpSpPr>
          <p:sp>
            <p:nvSpPr>
              <p:cNvPr id="18457" name="Freeform 24"/>
              <p:cNvSpPr>
                <a:spLocks/>
              </p:cNvSpPr>
              <p:nvPr/>
            </p:nvSpPr>
            <p:spPr bwMode="auto">
              <a:xfrm>
                <a:off x="4087" y="754"/>
                <a:ext cx="1446" cy="1141"/>
              </a:xfrm>
              <a:custGeom>
                <a:avLst/>
                <a:gdLst>
                  <a:gd name="T0" fmla="*/ 1445 w 1446"/>
                  <a:gd name="T1" fmla="*/ 0 h 1141"/>
                  <a:gd name="T2" fmla="*/ 1445 w 1446"/>
                  <a:gd name="T3" fmla="*/ 1140 h 1141"/>
                  <a:gd name="T4" fmla="*/ 0 w 1446"/>
                  <a:gd name="T5" fmla="*/ 1140 h 1141"/>
                  <a:gd name="T6" fmla="*/ 0 w 1446"/>
                  <a:gd name="T7" fmla="*/ 0 h 1141"/>
                  <a:gd name="T8" fmla="*/ 1445 w 1446"/>
                  <a:gd name="T9" fmla="*/ 0 h 1141"/>
                  <a:gd name="T10" fmla="*/ 0 60000 65536"/>
                  <a:gd name="T11" fmla="*/ 0 60000 65536"/>
                  <a:gd name="T12" fmla="*/ 0 60000 65536"/>
                  <a:gd name="T13" fmla="*/ 0 60000 65536"/>
                  <a:gd name="T14" fmla="*/ 0 60000 65536"/>
                  <a:gd name="T15" fmla="*/ 0 w 1446"/>
                  <a:gd name="T16" fmla="*/ 0 h 1141"/>
                  <a:gd name="T17" fmla="*/ 1446 w 1446"/>
                  <a:gd name="T18" fmla="*/ 1141 h 1141"/>
                </a:gdLst>
                <a:ahLst/>
                <a:cxnLst>
                  <a:cxn ang="T10">
                    <a:pos x="T0" y="T1"/>
                  </a:cxn>
                  <a:cxn ang="T11">
                    <a:pos x="T2" y="T3"/>
                  </a:cxn>
                  <a:cxn ang="T12">
                    <a:pos x="T4" y="T5"/>
                  </a:cxn>
                  <a:cxn ang="T13">
                    <a:pos x="T6" y="T7"/>
                  </a:cxn>
                  <a:cxn ang="T14">
                    <a:pos x="T8" y="T9"/>
                  </a:cxn>
                </a:cxnLst>
                <a:rect l="T15" t="T16" r="T17" b="T18"/>
                <a:pathLst>
                  <a:path w="1446" h="1141">
                    <a:moveTo>
                      <a:pt x="1445" y="0"/>
                    </a:moveTo>
                    <a:lnTo>
                      <a:pt x="1445" y="1140"/>
                    </a:lnTo>
                    <a:lnTo>
                      <a:pt x="0" y="1140"/>
                    </a:lnTo>
                    <a:lnTo>
                      <a:pt x="0" y="0"/>
                    </a:lnTo>
                    <a:lnTo>
                      <a:pt x="1445" y="0"/>
                    </a:lnTo>
                  </a:path>
                </a:pathLst>
              </a:custGeom>
              <a:solidFill>
                <a:schemeClr val="bg1"/>
              </a:solidFill>
              <a:ln w="9525" cap="flat" cmpd="sng">
                <a:solidFill>
                  <a:srgbClr val="00CCFF"/>
                </a:solidFill>
                <a:prstDash val="solid"/>
                <a:round/>
                <a:headEnd/>
                <a:tailEnd/>
              </a:ln>
            </p:spPr>
            <p:txBody>
              <a:bodyPr/>
              <a:lstStyle/>
              <a:p>
                <a:endParaRPr lang="es-ES"/>
              </a:p>
            </p:txBody>
          </p:sp>
          <p:sp>
            <p:nvSpPr>
              <p:cNvPr id="18458" name="Freeform 25"/>
              <p:cNvSpPr>
                <a:spLocks/>
              </p:cNvSpPr>
              <p:nvPr/>
            </p:nvSpPr>
            <p:spPr bwMode="auto">
              <a:xfrm>
                <a:off x="4148" y="813"/>
                <a:ext cx="1325" cy="1023"/>
              </a:xfrm>
              <a:custGeom>
                <a:avLst/>
                <a:gdLst>
                  <a:gd name="T0" fmla="*/ 0 w 1325"/>
                  <a:gd name="T1" fmla="*/ 59 h 1023"/>
                  <a:gd name="T2" fmla="*/ 60 w 1325"/>
                  <a:gd name="T3" fmla="*/ 0 h 1023"/>
                  <a:gd name="T4" fmla="*/ 1263 w 1325"/>
                  <a:gd name="T5" fmla="*/ 0 h 1023"/>
                  <a:gd name="T6" fmla="*/ 1324 w 1325"/>
                  <a:gd name="T7" fmla="*/ 59 h 1023"/>
                  <a:gd name="T8" fmla="*/ 1324 w 1325"/>
                  <a:gd name="T9" fmla="*/ 962 h 1023"/>
                  <a:gd name="T10" fmla="*/ 1263 w 1325"/>
                  <a:gd name="T11" fmla="*/ 1022 h 1023"/>
                  <a:gd name="T12" fmla="*/ 60 w 1325"/>
                  <a:gd name="T13" fmla="*/ 1022 h 1023"/>
                  <a:gd name="T14" fmla="*/ 0 w 1325"/>
                  <a:gd name="T15" fmla="*/ 962 h 1023"/>
                  <a:gd name="T16" fmla="*/ 0 w 1325"/>
                  <a:gd name="T17" fmla="*/ 59 h 102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25"/>
                  <a:gd name="T28" fmla="*/ 0 h 1023"/>
                  <a:gd name="T29" fmla="*/ 1325 w 1325"/>
                  <a:gd name="T30" fmla="*/ 1023 h 102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25" h="1023">
                    <a:moveTo>
                      <a:pt x="0" y="59"/>
                    </a:moveTo>
                    <a:lnTo>
                      <a:pt x="60" y="0"/>
                    </a:lnTo>
                    <a:lnTo>
                      <a:pt x="1263" y="0"/>
                    </a:lnTo>
                    <a:lnTo>
                      <a:pt x="1324" y="59"/>
                    </a:lnTo>
                    <a:lnTo>
                      <a:pt x="1324" y="962"/>
                    </a:lnTo>
                    <a:lnTo>
                      <a:pt x="1263" y="1022"/>
                    </a:lnTo>
                    <a:lnTo>
                      <a:pt x="60" y="1022"/>
                    </a:lnTo>
                    <a:lnTo>
                      <a:pt x="0" y="962"/>
                    </a:lnTo>
                    <a:lnTo>
                      <a:pt x="0" y="59"/>
                    </a:lnTo>
                  </a:path>
                </a:pathLst>
              </a:custGeom>
              <a:solidFill>
                <a:schemeClr val="bg1"/>
              </a:solidFill>
              <a:ln w="9525" cap="flat" cmpd="sng">
                <a:solidFill>
                  <a:srgbClr val="00CCFF"/>
                </a:solidFill>
                <a:prstDash val="solid"/>
                <a:round/>
                <a:headEnd/>
                <a:tailEnd/>
              </a:ln>
            </p:spPr>
            <p:txBody>
              <a:bodyPr/>
              <a:lstStyle/>
              <a:p>
                <a:endParaRPr lang="es-ES"/>
              </a:p>
            </p:txBody>
          </p:sp>
        </p:grpSp>
        <p:sp>
          <p:nvSpPr>
            <p:cNvPr id="18454" name="Text Box 12"/>
            <p:cNvSpPr txBox="1">
              <a:spLocks noChangeArrowheads="1"/>
            </p:cNvSpPr>
            <p:nvPr/>
          </p:nvSpPr>
          <p:spPr bwMode="auto">
            <a:xfrm>
              <a:off x="4594" y="967"/>
              <a:ext cx="848"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2000"/>
                </a:spcBef>
                <a:buClr>
                  <a:schemeClr val="tx2"/>
                </a:buClr>
                <a:buChar char="•"/>
                <a:defRPr sz="2000">
                  <a:solidFill>
                    <a:schemeClr val="tx1"/>
                  </a:solidFill>
                  <a:latin typeface="Verdana" panose="020B0604030504040204" pitchFamily="34" charset="0"/>
                  <a:ea typeface="ＭＳ Ｐゴシック" panose="020B0600070205080204" pitchFamily="34" charset="-128"/>
                </a:defRPr>
              </a:lvl1pPr>
              <a:lvl2pPr marL="742950" indent="-285750">
                <a:spcBef>
                  <a:spcPts val="1200"/>
                </a:spcBef>
                <a:buClr>
                  <a:schemeClr val="tx2"/>
                </a:buClr>
                <a:buChar char="–"/>
                <a:defRPr>
                  <a:solidFill>
                    <a:schemeClr val="tx1"/>
                  </a:solidFill>
                  <a:latin typeface="Verdana" panose="020B0604030504040204" pitchFamily="34" charset="0"/>
                  <a:ea typeface="ＭＳ Ｐゴシック" panose="020B0600070205080204" pitchFamily="34" charset="-128"/>
                </a:defRPr>
              </a:lvl2pPr>
              <a:lvl3pPr marL="1143000" indent="-228600">
                <a:spcBef>
                  <a:spcPts val="600"/>
                </a:spcBef>
                <a:buClr>
                  <a:schemeClr val="tx2"/>
                </a:buClr>
                <a:buChar char="•"/>
                <a:defRPr sz="1600">
                  <a:solidFill>
                    <a:schemeClr val="tx1"/>
                  </a:solidFill>
                  <a:latin typeface="Verdana" panose="020B0604030504040204" pitchFamily="34" charset="0"/>
                  <a:ea typeface="ＭＳ Ｐゴシック" panose="020B0600070205080204" pitchFamily="34" charset="-128"/>
                </a:defRPr>
              </a:lvl3pPr>
              <a:lvl4pPr marL="1600200" indent="-228600">
                <a:spcBef>
                  <a:spcPts val="600"/>
                </a:spcBef>
                <a:buClr>
                  <a:schemeClr val="tx2"/>
                </a:buClr>
                <a:buChar char="–"/>
                <a:defRPr sz="1400">
                  <a:solidFill>
                    <a:schemeClr val="tx1"/>
                  </a:solidFill>
                  <a:latin typeface="Verdana" panose="020B0604030504040204" pitchFamily="34" charset="0"/>
                  <a:ea typeface="ＭＳ Ｐゴシック" panose="020B0600070205080204" pitchFamily="34" charset="-128"/>
                </a:defRPr>
              </a:lvl4pPr>
              <a:lvl5pPr marL="2057400" indent="-228600">
                <a:spcBef>
                  <a:spcPts val="600"/>
                </a:spcBef>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9pPr>
            </a:lstStyle>
            <a:p>
              <a:pPr algn="ctr">
                <a:spcBef>
                  <a:spcPct val="0"/>
                </a:spcBef>
                <a:buClrTx/>
                <a:buFontTx/>
                <a:buNone/>
              </a:pPr>
              <a:r>
                <a:rPr lang="es-ES" altLang="es-ES" sz="1900" b="1">
                  <a:solidFill>
                    <a:schemeClr val="hlink"/>
                  </a:solidFill>
                  <a:latin typeface="Arial" panose="020B0604020202020204" pitchFamily="34" charset="0"/>
                </a:rPr>
                <a:t>Compara</a:t>
              </a:r>
            </a:p>
            <a:p>
              <a:pPr algn="ctr">
                <a:spcBef>
                  <a:spcPct val="0"/>
                </a:spcBef>
                <a:buClrTx/>
                <a:buFontTx/>
                <a:buNone/>
              </a:pPr>
              <a:r>
                <a:rPr lang="es-ES" altLang="es-ES" sz="1900" b="1">
                  <a:solidFill>
                    <a:schemeClr val="hlink"/>
                  </a:solidFill>
                  <a:latin typeface="Arial" panose="020B0604020202020204" pitchFamily="34" charset="0"/>
                </a:rPr>
                <a:t>Decide</a:t>
              </a:r>
              <a:endParaRPr lang="es-ES" altLang="es-ES" sz="1900" b="1">
                <a:solidFill>
                  <a:schemeClr val="accent1"/>
                </a:solidFill>
                <a:latin typeface="Arial" panose="020B0604020202020204" pitchFamily="34" charset="0"/>
              </a:endParaRPr>
            </a:p>
          </p:txBody>
        </p:sp>
        <p:sp>
          <p:nvSpPr>
            <p:cNvPr id="18455" name="Text Box 13"/>
            <p:cNvSpPr txBox="1">
              <a:spLocks noChangeArrowheads="1"/>
            </p:cNvSpPr>
            <p:nvPr/>
          </p:nvSpPr>
          <p:spPr bwMode="auto">
            <a:xfrm>
              <a:off x="4427" y="1475"/>
              <a:ext cx="1177"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2000"/>
                </a:spcBef>
                <a:buClr>
                  <a:schemeClr val="tx2"/>
                </a:buClr>
                <a:buChar char="•"/>
                <a:defRPr sz="2000">
                  <a:solidFill>
                    <a:schemeClr val="tx1"/>
                  </a:solidFill>
                  <a:latin typeface="Verdana" panose="020B0604030504040204" pitchFamily="34" charset="0"/>
                  <a:ea typeface="ＭＳ Ｐゴシック" panose="020B0600070205080204" pitchFamily="34" charset="-128"/>
                </a:defRPr>
              </a:lvl1pPr>
              <a:lvl2pPr marL="742950" indent="-285750">
                <a:spcBef>
                  <a:spcPts val="1200"/>
                </a:spcBef>
                <a:buClr>
                  <a:schemeClr val="tx2"/>
                </a:buClr>
                <a:buChar char="–"/>
                <a:defRPr>
                  <a:solidFill>
                    <a:schemeClr val="tx1"/>
                  </a:solidFill>
                  <a:latin typeface="Verdana" panose="020B0604030504040204" pitchFamily="34" charset="0"/>
                  <a:ea typeface="ＭＳ Ｐゴシック" panose="020B0600070205080204" pitchFamily="34" charset="-128"/>
                </a:defRPr>
              </a:lvl2pPr>
              <a:lvl3pPr marL="1143000" indent="-228600">
                <a:spcBef>
                  <a:spcPts val="600"/>
                </a:spcBef>
                <a:buClr>
                  <a:schemeClr val="tx2"/>
                </a:buClr>
                <a:buChar char="•"/>
                <a:defRPr sz="1600">
                  <a:solidFill>
                    <a:schemeClr val="tx1"/>
                  </a:solidFill>
                  <a:latin typeface="Verdana" panose="020B0604030504040204" pitchFamily="34" charset="0"/>
                  <a:ea typeface="ＭＳ Ｐゴシック" panose="020B0600070205080204" pitchFamily="34" charset="-128"/>
                </a:defRPr>
              </a:lvl3pPr>
              <a:lvl4pPr marL="1600200" indent="-228600">
                <a:spcBef>
                  <a:spcPts val="600"/>
                </a:spcBef>
                <a:buClr>
                  <a:schemeClr val="tx2"/>
                </a:buClr>
                <a:buChar char="–"/>
                <a:defRPr sz="1400">
                  <a:solidFill>
                    <a:schemeClr val="tx1"/>
                  </a:solidFill>
                  <a:latin typeface="Verdana" panose="020B0604030504040204" pitchFamily="34" charset="0"/>
                  <a:ea typeface="ＭＳ Ｐゴシック" panose="020B0600070205080204" pitchFamily="34" charset="-128"/>
                </a:defRPr>
              </a:lvl4pPr>
              <a:lvl5pPr marL="2057400" indent="-228600">
                <a:spcBef>
                  <a:spcPts val="600"/>
                </a:spcBef>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9pPr>
            </a:lstStyle>
            <a:p>
              <a:pPr algn="ctr">
                <a:spcBef>
                  <a:spcPct val="0"/>
                </a:spcBef>
                <a:buClrTx/>
                <a:buFontTx/>
                <a:buNone/>
              </a:pPr>
              <a:r>
                <a:rPr lang="es-ES" altLang="es-ES" sz="1900" b="1" i="1" u="sng">
                  <a:solidFill>
                    <a:schemeClr val="hlink"/>
                  </a:solidFill>
                  <a:latin typeface="Arial" panose="020B0604020202020204" pitchFamily="34" charset="0"/>
                </a:rPr>
                <a:t>C.HIPÓTESIS</a:t>
              </a:r>
              <a:endParaRPr lang="es-ES" altLang="es-ES" sz="2400" b="1" i="1" u="sng">
                <a:solidFill>
                  <a:schemeClr val="hlink"/>
                </a:solidFill>
                <a:latin typeface="Times New Roman" panose="02020603050405020304" pitchFamily="18" charset="0"/>
              </a:endParaRPr>
            </a:p>
          </p:txBody>
        </p:sp>
        <p:sp>
          <p:nvSpPr>
            <p:cNvPr id="18456" name="Freeform 27" descr="10%"/>
            <p:cNvSpPr>
              <a:spLocks/>
            </p:cNvSpPr>
            <p:nvPr/>
          </p:nvSpPr>
          <p:spPr bwMode="auto">
            <a:xfrm>
              <a:off x="4937" y="2016"/>
              <a:ext cx="156" cy="654"/>
            </a:xfrm>
            <a:custGeom>
              <a:avLst/>
              <a:gdLst>
                <a:gd name="T0" fmla="*/ 2039 w 116"/>
                <a:gd name="T1" fmla="*/ 0 h 1557"/>
                <a:gd name="T2" fmla="*/ 4033 w 116"/>
                <a:gd name="T3" fmla="*/ 0 h 1557"/>
                <a:gd name="T4" fmla="*/ 2639 w 116"/>
                <a:gd name="T5" fmla="*/ 0 h 1557"/>
                <a:gd name="T6" fmla="*/ 2639 w 116"/>
                <a:gd name="T7" fmla="*/ 0 h 1557"/>
                <a:gd name="T8" fmla="*/ 1338 w 116"/>
                <a:gd name="T9" fmla="*/ 0 h 1557"/>
                <a:gd name="T10" fmla="*/ 1338 w 116"/>
                <a:gd name="T11" fmla="*/ 0 h 1557"/>
                <a:gd name="T12" fmla="*/ 0 w 116"/>
                <a:gd name="T13" fmla="*/ 0 h 1557"/>
                <a:gd name="T14" fmla="*/ 2039 w 116"/>
                <a:gd name="T15" fmla="*/ 0 h 1557"/>
                <a:gd name="T16" fmla="*/ 0 60000 65536"/>
                <a:gd name="T17" fmla="*/ 0 60000 65536"/>
                <a:gd name="T18" fmla="*/ 0 60000 65536"/>
                <a:gd name="T19" fmla="*/ 0 60000 65536"/>
                <a:gd name="T20" fmla="*/ 0 60000 65536"/>
                <a:gd name="T21" fmla="*/ 0 60000 65536"/>
                <a:gd name="T22" fmla="*/ 0 60000 65536"/>
                <a:gd name="T23" fmla="*/ 0 60000 65536"/>
                <a:gd name="T24" fmla="*/ 0 w 116"/>
                <a:gd name="T25" fmla="*/ 0 h 1557"/>
                <a:gd name="T26" fmla="*/ 116 w 116"/>
                <a:gd name="T27" fmla="*/ 1557 h 15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6" h="1557">
                  <a:moveTo>
                    <a:pt x="58" y="1556"/>
                  </a:moveTo>
                  <a:lnTo>
                    <a:pt x="115" y="1442"/>
                  </a:lnTo>
                  <a:lnTo>
                    <a:pt x="76" y="1442"/>
                  </a:lnTo>
                  <a:lnTo>
                    <a:pt x="76" y="0"/>
                  </a:lnTo>
                  <a:lnTo>
                    <a:pt x="38" y="0"/>
                  </a:lnTo>
                  <a:lnTo>
                    <a:pt x="38" y="1442"/>
                  </a:lnTo>
                  <a:lnTo>
                    <a:pt x="0" y="1442"/>
                  </a:lnTo>
                  <a:lnTo>
                    <a:pt x="58" y="1556"/>
                  </a:lnTo>
                </a:path>
              </a:pathLst>
            </a:custGeom>
            <a:pattFill prst="pct10">
              <a:fgClr>
                <a:schemeClr val="tx2"/>
              </a:fgClr>
              <a:bgClr>
                <a:schemeClr val="bg1"/>
              </a:bgClr>
            </a:pattFill>
            <a:ln w="9525" cap="flat" cmpd="sng">
              <a:solidFill>
                <a:srgbClr val="00CCFF"/>
              </a:solidFill>
              <a:prstDash val="solid"/>
              <a:round/>
              <a:headEnd/>
              <a:tailEnd/>
            </a:ln>
          </p:spPr>
          <p:txBody>
            <a:bodyPr/>
            <a:lstStyle/>
            <a:p>
              <a:endParaRPr lang="es-ES"/>
            </a:p>
          </p:txBody>
        </p:sp>
      </p:grpSp>
      <p:grpSp>
        <p:nvGrpSpPr>
          <p:cNvPr id="18439" name="Group 188"/>
          <p:cNvGrpSpPr>
            <a:grpSpLocks/>
          </p:cNvGrpSpPr>
          <p:nvPr/>
        </p:nvGrpSpPr>
        <p:grpSpPr bwMode="auto">
          <a:xfrm>
            <a:off x="3621088" y="1314450"/>
            <a:ext cx="2085975" cy="2249488"/>
            <a:chOff x="2361" y="828"/>
            <a:chExt cx="1424" cy="1417"/>
          </a:xfrm>
        </p:grpSpPr>
        <p:grpSp>
          <p:nvGrpSpPr>
            <p:cNvPr id="18447" name="Group 20"/>
            <p:cNvGrpSpPr>
              <a:grpSpLocks/>
            </p:cNvGrpSpPr>
            <p:nvPr/>
          </p:nvGrpSpPr>
          <p:grpSpPr bwMode="auto">
            <a:xfrm>
              <a:off x="2361" y="828"/>
              <a:ext cx="1424" cy="1127"/>
              <a:chOff x="2361" y="768"/>
              <a:chExt cx="1424" cy="1127"/>
            </a:xfrm>
          </p:grpSpPr>
          <p:sp>
            <p:nvSpPr>
              <p:cNvPr id="18451" name="Freeform 21"/>
              <p:cNvSpPr>
                <a:spLocks/>
              </p:cNvSpPr>
              <p:nvPr/>
            </p:nvSpPr>
            <p:spPr bwMode="auto">
              <a:xfrm>
                <a:off x="2361" y="768"/>
                <a:ext cx="1424" cy="1127"/>
              </a:xfrm>
              <a:custGeom>
                <a:avLst/>
                <a:gdLst>
                  <a:gd name="T0" fmla="*/ 1423 w 1424"/>
                  <a:gd name="T1" fmla="*/ 0 h 1127"/>
                  <a:gd name="T2" fmla="*/ 1423 w 1424"/>
                  <a:gd name="T3" fmla="*/ 1126 h 1127"/>
                  <a:gd name="T4" fmla="*/ 0 w 1424"/>
                  <a:gd name="T5" fmla="*/ 1126 h 1127"/>
                  <a:gd name="T6" fmla="*/ 0 w 1424"/>
                  <a:gd name="T7" fmla="*/ 0 h 1127"/>
                  <a:gd name="T8" fmla="*/ 1423 w 1424"/>
                  <a:gd name="T9" fmla="*/ 0 h 1127"/>
                  <a:gd name="T10" fmla="*/ 0 60000 65536"/>
                  <a:gd name="T11" fmla="*/ 0 60000 65536"/>
                  <a:gd name="T12" fmla="*/ 0 60000 65536"/>
                  <a:gd name="T13" fmla="*/ 0 60000 65536"/>
                  <a:gd name="T14" fmla="*/ 0 60000 65536"/>
                  <a:gd name="T15" fmla="*/ 0 w 1424"/>
                  <a:gd name="T16" fmla="*/ 0 h 1127"/>
                  <a:gd name="T17" fmla="*/ 1424 w 1424"/>
                  <a:gd name="T18" fmla="*/ 1127 h 1127"/>
                </a:gdLst>
                <a:ahLst/>
                <a:cxnLst>
                  <a:cxn ang="T10">
                    <a:pos x="T0" y="T1"/>
                  </a:cxn>
                  <a:cxn ang="T11">
                    <a:pos x="T2" y="T3"/>
                  </a:cxn>
                  <a:cxn ang="T12">
                    <a:pos x="T4" y="T5"/>
                  </a:cxn>
                  <a:cxn ang="T13">
                    <a:pos x="T6" y="T7"/>
                  </a:cxn>
                  <a:cxn ang="T14">
                    <a:pos x="T8" y="T9"/>
                  </a:cxn>
                </a:cxnLst>
                <a:rect l="T15" t="T16" r="T17" b="T18"/>
                <a:pathLst>
                  <a:path w="1424" h="1127">
                    <a:moveTo>
                      <a:pt x="1423" y="0"/>
                    </a:moveTo>
                    <a:lnTo>
                      <a:pt x="1423" y="1126"/>
                    </a:lnTo>
                    <a:lnTo>
                      <a:pt x="0" y="1126"/>
                    </a:lnTo>
                    <a:lnTo>
                      <a:pt x="0" y="0"/>
                    </a:lnTo>
                    <a:lnTo>
                      <a:pt x="1423" y="0"/>
                    </a:lnTo>
                  </a:path>
                </a:pathLst>
              </a:custGeom>
              <a:solidFill>
                <a:schemeClr val="bg1"/>
              </a:solidFill>
              <a:ln w="9525" cap="flat" cmpd="sng">
                <a:solidFill>
                  <a:srgbClr val="00CCFF"/>
                </a:solidFill>
                <a:prstDash val="solid"/>
                <a:round/>
                <a:headEnd/>
                <a:tailEnd/>
              </a:ln>
            </p:spPr>
            <p:txBody>
              <a:bodyPr/>
              <a:lstStyle/>
              <a:p>
                <a:endParaRPr lang="es-ES"/>
              </a:p>
            </p:txBody>
          </p:sp>
          <p:sp>
            <p:nvSpPr>
              <p:cNvPr id="18452" name="Freeform 22"/>
              <p:cNvSpPr>
                <a:spLocks/>
              </p:cNvSpPr>
              <p:nvPr/>
            </p:nvSpPr>
            <p:spPr bwMode="auto">
              <a:xfrm>
                <a:off x="2421" y="827"/>
                <a:ext cx="1304" cy="1009"/>
              </a:xfrm>
              <a:custGeom>
                <a:avLst/>
                <a:gdLst>
                  <a:gd name="T0" fmla="*/ 0 w 1304"/>
                  <a:gd name="T1" fmla="*/ 59 h 1009"/>
                  <a:gd name="T2" fmla="*/ 61 w 1304"/>
                  <a:gd name="T3" fmla="*/ 0 h 1009"/>
                  <a:gd name="T4" fmla="*/ 1242 w 1304"/>
                  <a:gd name="T5" fmla="*/ 0 h 1009"/>
                  <a:gd name="T6" fmla="*/ 1303 w 1304"/>
                  <a:gd name="T7" fmla="*/ 59 h 1009"/>
                  <a:gd name="T8" fmla="*/ 1303 w 1304"/>
                  <a:gd name="T9" fmla="*/ 948 h 1009"/>
                  <a:gd name="T10" fmla="*/ 1242 w 1304"/>
                  <a:gd name="T11" fmla="*/ 1008 h 1009"/>
                  <a:gd name="T12" fmla="*/ 61 w 1304"/>
                  <a:gd name="T13" fmla="*/ 1008 h 1009"/>
                  <a:gd name="T14" fmla="*/ 0 w 1304"/>
                  <a:gd name="T15" fmla="*/ 948 h 1009"/>
                  <a:gd name="T16" fmla="*/ 0 w 1304"/>
                  <a:gd name="T17" fmla="*/ 59 h 10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04"/>
                  <a:gd name="T28" fmla="*/ 0 h 1009"/>
                  <a:gd name="T29" fmla="*/ 1304 w 1304"/>
                  <a:gd name="T30" fmla="*/ 1009 h 100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04" h="1009">
                    <a:moveTo>
                      <a:pt x="0" y="59"/>
                    </a:moveTo>
                    <a:lnTo>
                      <a:pt x="61" y="0"/>
                    </a:lnTo>
                    <a:lnTo>
                      <a:pt x="1242" y="0"/>
                    </a:lnTo>
                    <a:lnTo>
                      <a:pt x="1303" y="59"/>
                    </a:lnTo>
                    <a:lnTo>
                      <a:pt x="1303" y="948"/>
                    </a:lnTo>
                    <a:lnTo>
                      <a:pt x="1242" y="1008"/>
                    </a:lnTo>
                    <a:lnTo>
                      <a:pt x="61" y="1008"/>
                    </a:lnTo>
                    <a:lnTo>
                      <a:pt x="0" y="948"/>
                    </a:lnTo>
                    <a:lnTo>
                      <a:pt x="0" y="59"/>
                    </a:lnTo>
                  </a:path>
                </a:pathLst>
              </a:custGeom>
              <a:solidFill>
                <a:schemeClr val="bg1"/>
              </a:solidFill>
              <a:ln w="9525" cap="flat" cmpd="sng">
                <a:solidFill>
                  <a:srgbClr val="00CCFF"/>
                </a:solidFill>
                <a:prstDash val="solid"/>
                <a:round/>
                <a:headEnd/>
                <a:tailEnd/>
              </a:ln>
            </p:spPr>
            <p:txBody>
              <a:bodyPr/>
              <a:lstStyle/>
              <a:p>
                <a:endParaRPr lang="es-ES"/>
              </a:p>
            </p:txBody>
          </p:sp>
        </p:grpSp>
        <p:sp>
          <p:nvSpPr>
            <p:cNvPr id="18448" name="Text Box 9"/>
            <p:cNvSpPr txBox="1">
              <a:spLocks noChangeArrowheads="1"/>
            </p:cNvSpPr>
            <p:nvPr/>
          </p:nvSpPr>
          <p:spPr bwMode="auto">
            <a:xfrm>
              <a:off x="2711" y="967"/>
              <a:ext cx="728"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2000"/>
                </a:spcBef>
                <a:buClr>
                  <a:schemeClr val="tx2"/>
                </a:buClr>
                <a:buChar char="•"/>
                <a:defRPr sz="2000">
                  <a:solidFill>
                    <a:schemeClr val="tx1"/>
                  </a:solidFill>
                  <a:latin typeface="Verdana" panose="020B0604030504040204" pitchFamily="34" charset="0"/>
                  <a:ea typeface="ＭＳ Ｐゴシック" panose="020B0600070205080204" pitchFamily="34" charset="-128"/>
                </a:defRPr>
              </a:lvl1pPr>
              <a:lvl2pPr marL="742950" indent="-285750">
                <a:spcBef>
                  <a:spcPts val="1200"/>
                </a:spcBef>
                <a:buClr>
                  <a:schemeClr val="tx2"/>
                </a:buClr>
                <a:buChar char="–"/>
                <a:defRPr>
                  <a:solidFill>
                    <a:schemeClr val="tx1"/>
                  </a:solidFill>
                  <a:latin typeface="Verdana" panose="020B0604030504040204" pitchFamily="34" charset="0"/>
                  <a:ea typeface="ＭＳ Ｐゴシック" panose="020B0600070205080204" pitchFamily="34" charset="-128"/>
                </a:defRPr>
              </a:lvl2pPr>
              <a:lvl3pPr marL="1143000" indent="-228600">
                <a:spcBef>
                  <a:spcPts val="600"/>
                </a:spcBef>
                <a:buClr>
                  <a:schemeClr val="tx2"/>
                </a:buClr>
                <a:buChar char="•"/>
                <a:defRPr sz="1600">
                  <a:solidFill>
                    <a:schemeClr val="tx1"/>
                  </a:solidFill>
                  <a:latin typeface="Verdana" panose="020B0604030504040204" pitchFamily="34" charset="0"/>
                  <a:ea typeface="ＭＳ Ｐゴシック" panose="020B0600070205080204" pitchFamily="34" charset="-128"/>
                </a:defRPr>
              </a:lvl3pPr>
              <a:lvl4pPr marL="1600200" indent="-228600">
                <a:spcBef>
                  <a:spcPts val="600"/>
                </a:spcBef>
                <a:buClr>
                  <a:schemeClr val="tx2"/>
                </a:buClr>
                <a:buChar char="–"/>
                <a:defRPr sz="1400">
                  <a:solidFill>
                    <a:schemeClr val="tx1"/>
                  </a:solidFill>
                  <a:latin typeface="Verdana" panose="020B0604030504040204" pitchFamily="34" charset="0"/>
                  <a:ea typeface="ＭＳ Ｐゴシック" panose="020B0600070205080204" pitchFamily="34" charset="-128"/>
                </a:defRPr>
              </a:lvl4pPr>
              <a:lvl5pPr marL="2057400" indent="-228600">
                <a:spcBef>
                  <a:spcPts val="600"/>
                </a:spcBef>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9pPr>
            </a:lstStyle>
            <a:p>
              <a:pPr algn="ctr">
                <a:spcBef>
                  <a:spcPct val="0"/>
                </a:spcBef>
                <a:buClrTx/>
                <a:buFontTx/>
                <a:buNone/>
              </a:pPr>
              <a:r>
                <a:rPr lang="es-ES" altLang="es-ES" sz="1900" b="1">
                  <a:solidFill>
                    <a:schemeClr val="hlink"/>
                  </a:solidFill>
                  <a:latin typeface="Arial" panose="020B0604020202020204" pitchFamily="34" charset="0"/>
                </a:rPr>
                <a:t>Estima </a:t>
              </a:r>
            </a:p>
            <a:p>
              <a:pPr algn="ctr">
                <a:spcBef>
                  <a:spcPct val="0"/>
                </a:spcBef>
                <a:buClrTx/>
                <a:buFontTx/>
                <a:buNone/>
              </a:pPr>
              <a:r>
                <a:rPr lang="es-ES" altLang="es-ES" sz="1900" b="1">
                  <a:solidFill>
                    <a:schemeClr val="hlink"/>
                  </a:solidFill>
                  <a:latin typeface="Arial" panose="020B0604020202020204" pitchFamily="34" charset="0"/>
                </a:rPr>
                <a:t>Predice</a:t>
              </a:r>
              <a:endParaRPr lang="es-ES" altLang="es-ES" sz="1900" b="1">
                <a:solidFill>
                  <a:schemeClr val="accent1"/>
                </a:solidFill>
                <a:latin typeface="Arial" panose="020B0604020202020204" pitchFamily="34" charset="0"/>
              </a:endParaRPr>
            </a:p>
          </p:txBody>
        </p:sp>
        <p:sp>
          <p:nvSpPr>
            <p:cNvPr id="18449" name="Text Box 10"/>
            <p:cNvSpPr txBox="1">
              <a:spLocks noChangeArrowheads="1"/>
            </p:cNvSpPr>
            <p:nvPr/>
          </p:nvSpPr>
          <p:spPr bwMode="auto">
            <a:xfrm>
              <a:off x="2488" y="1490"/>
              <a:ext cx="1170"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2000"/>
                </a:spcBef>
                <a:buClr>
                  <a:schemeClr val="tx2"/>
                </a:buClr>
                <a:buChar char="•"/>
                <a:defRPr sz="2000">
                  <a:solidFill>
                    <a:schemeClr val="tx1"/>
                  </a:solidFill>
                  <a:latin typeface="Verdana" panose="020B0604030504040204" pitchFamily="34" charset="0"/>
                  <a:ea typeface="ＭＳ Ｐゴシック" panose="020B0600070205080204" pitchFamily="34" charset="-128"/>
                </a:defRPr>
              </a:lvl1pPr>
              <a:lvl2pPr marL="742950" indent="-285750">
                <a:spcBef>
                  <a:spcPts val="1200"/>
                </a:spcBef>
                <a:buClr>
                  <a:schemeClr val="tx2"/>
                </a:buClr>
                <a:buChar char="–"/>
                <a:defRPr>
                  <a:solidFill>
                    <a:schemeClr val="tx1"/>
                  </a:solidFill>
                  <a:latin typeface="Verdana" panose="020B0604030504040204" pitchFamily="34" charset="0"/>
                  <a:ea typeface="ＭＳ Ｐゴシック" panose="020B0600070205080204" pitchFamily="34" charset="-128"/>
                </a:defRPr>
              </a:lvl2pPr>
              <a:lvl3pPr marL="1143000" indent="-228600">
                <a:spcBef>
                  <a:spcPts val="600"/>
                </a:spcBef>
                <a:buClr>
                  <a:schemeClr val="tx2"/>
                </a:buClr>
                <a:buChar char="•"/>
                <a:defRPr sz="1600">
                  <a:solidFill>
                    <a:schemeClr val="tx1"/>
                  </a:solidFill>
                  <a:latin typeface="Verdana" panose="020B0604030504040204" pitchFamily="34" charset="0"/>
                  <a:ea typeface="ＭＳ Ｐゴシック" panose="020B0600070205080204" pitchFamily="34" charset="-128"/>
                </a:defRPr>
              </a:lvl3pPr>
              <a:lvl4pPr marL="1600200" indent="-228600">
                <a:spcBef>
                  <a:spcPts val="600"/>
                </a:spcBef>
                <a:buClr>
                  <a:schemeClr val="tx2"/>
                </a:buClr>
                <a:buChar char="–"/>
                <a:defRPr sz="1400">
                  <a:solidFill>
                    <a:schemeClr val="tx1"/>
                  </a:solidFill>
                  <a:latin typeface="Verdana" panose="020B0604030504040204" pitchFamily="34" charset="0"/>
                  <a:ea typeface="ＭＳ Ｐゴシック" panose="020B0600070205080204" pitchFamily="34" charset="-128"/>
                </a:defRPr>
              </a:lvl4pPr>
              <a:lvl5pPr marL="2057400" indent="-228600">
                <a:spcBef>
                  <a:spcPts val="600"/>
                </a:spcBef>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9pPr>
            </a:lstStyle>
            <a:p>
              <a:pPr algn="ctr">
                <a:spcBef>
                  <a:spcPct val="0"/>
                </a:spcBef>
                <a:buClrTx/>
                <a:buFontTx/>
                <a:buNone/>
              </a:pPr>
              <a:r>
                <a:rPr lang="es-ES" altLang="es-ES" sz="1900" b="1" i="1" u="sng">
                  <a:solidFill>
                    <a:schemeClr val="hlink"/>
                  </a:solidFill>
                  <a:latin typeface="Arial" panose="020B0604020202020204" pitchFamily="34" charset="0"/>
                </a:rPr>
                <a:t>ESTIMACIÓN</a:t>
              </a:r>
              <a:endParaRPr lang="es-ES" altLang="es-ES" sz="2400" b="1" i="1" u="sng">
                <a:solidFill>
                  <a:schemeClr val="hlink"/>
                </a:solidFill>
                <a:latin typeface="Times New Roman" panose="02020603050405020304" pitchFamily="18" charset="0"/>
              </a:endParaRPr>
            </a:p>
          </p:txBody>
        </p:sp>
        <p:sp>
          <p:nvSpPr>
            <p:cNvPr id="18450" name="Freeform 28" descr="10%"/>
            <p:cNvSpPr>
              <a:spLocks/>
            </p:cNvSpPr>
            <p:nvPr/>
          </p:nvSpPr>
          <p:spPr bwMode="auto">
            <a:xfrm>
              <a:off x="3020" y="1996"/>
              <a:ext cx="106" cy="249"/>
            </a:xfrm>
            <a:custGeom>
              <a:avLst/>
              <a:gdLst>
                <a:gd name="T0" fmla="*/ 20 w 116"/>
                <a:gd name="T1" fmla="*/ 0 h 1169"/>
                <a:gd name="T2" fmla="*/ 39 w 116"/>
                <a:gd name="T3" fmla="*/ 0 h 1169"/>
                <a:gd name="T4" fmla="*/ 26 w 116"/>
                <a:gd name="T5" fmla="*/ 0 h 1169"/>
                <a:gd name="T6" fmla="*/ 26 w 116"/>
                <a:gd name="T7" fmla="*/ 0 h 1169"/>
                <a:gd name="T8" fmla="*/ 14 w 116"/>
                <a:gd name="T9" fmla="*/ 0 h 1169"/>
                <a:gd name="T10" fmla="*/ 14 w 116"/>
                <a:gd name="T11" fmla="*/ 0 h 1169"/>
                <a:gd name="T12" fmla="*/ 0 w 116"/>
                <a:gd name="T13" fmla="*/ 0 h 1169"/>
                <a:gd name="T14" fmla="*/ 20 w 116"/>
                <a:gd name="T15" fmla="*/ 0 h 1169"/>
                <a:gd name="T16" fmla="*/ 0 60000 65536"/>
                <a:gd name="T17" fmla="*/ 0 60000 65536"/>
                <a:gd name="T18" fmla="*/ 0 60000 65536"/>
                <a:gd name="T19" fmla="*/ 0 60000 65536"/>
                <a:gd name="T20" fmla="*/ 0 60000 65536"/>
                <a:gd name="T21" fmla="*/ 0 60000 65536"/>
                <a:gd name="T22" fmla="*/ 0 60000 65536"/>
                <a:gd name="T23" fmla="*/ 0 60000 65536"/>
                <a:gd name="T24" fmla="*/ 0 w 116"/>
                <a:gd name="T25" fmla="*/ 0 h 1169"/>
                <a:gd name="T26" fmla="*/ 116 w 116"/>
                <a:gd name="T27" fmla="*/ 1169 h 116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6" h="1169">
                  <a:moveTo>
                    <a:pt x="58" y="1168"/>
                  </a:moveTo>
                  <a:lnTo>
                    <a:pt x="115" y="1054"/>
                  </a:lnTo>
                  <a:lnTo>
                    <a:pt x="77" y="1054"/>
                  </a:lnTo>
                  <a:lnTo>
                    <a:pt x="77" y="0"/>
                  </a:lnTo>
                  <a:lnTo>
                    <a:pt x="38" y="0"/>
                  </a:lnTo>
                  <a:lnTo>
                    <a:pt x="38" y="1054"/>
                  </a:lnTo>
                  <a:lnTo>
                    <a:pt x="0" y="1054"/>
                  </a:lnTo>
                  <a:lnTo>
                    <a:pt x="58" y="1168"/>
                  </a:lnTo>
                </a:path>
              </a:pathLst>
            </a:custGeom>
            <a:pattFill prst="pct10">
              <a:fgClr>
                <a:schemeClr val="tx2"/>
              </a:fgClr>
              <a:bgClr>
                <a:schemeClr val="bg1"/>
              </a:bgClr>
            </a:pattFill>
            <a:ln w="9525" cap="flat" cmpd="sng">
              <a:solidFill>
                <a:srgbClr val="00CCFF"/>
              </a:solidFill>
              <a:prstDash val="solid"/>
              <a:round/>
              <a:headEnd/>
              <a:tailEnd/>
            </a:ln>
          </p:spPr>
          <p:txBody>
            <a:bodyPr/>
            <a:lstStyle/>
            <a:p>
              <a:endParaRPr lang="es-ES"/>
            </a:p>
          </p:txBody>
        </p:sp>
      </p:grpSp>
      <p:sp>
        <p:nvSpPr>
          <p:cNvPr id="18440" name="Rectangle 174"/>
          <p:cNvSpPr>
            <a:spLocks noChangeArrowheads="1"/>
          </p:cNvSpPr>
          <p:nvPr/>
        </p:nvSpPr>
        <p:spPr bwMode="auto">
          <a:xfrm>
            <a:off x="6424613" y="5607050"/>
            <a:ext cx="2012950" cy="460375"/>
          </a:xfrm>
          <a:prstGeom prst="rect">
            <a:avLst/>
          </a:prstGeom>
          <a:solidFill>
            <a:schemeClr val="bg1"/>
          </a:solidFill>
          <a:ln w="9525">
            <a:solidFill>
              <a:srgbClr val="00FFFF"/>
            </a:solidFill>
            <a:miter lim="800000"/>
            <a:headEnd/>
            <a:tailEnd/>
          </a:ln>
        </p:spPr>
        <p:txBody>
          <a:bodyPr wrap="none" anchor="ctr" anchorCtr="1">
            <a:spAutoFit/>
          </a:bodyPr>
          <a:lstStyle>
            <a:lvl1pPr>
              <a:spcBef>
                <a:spcPts val="2000"/>
              </a:spcBef>
              <a:buClr>
                <a:schemeClr val="tx2"/>
              </a:buClr>
              <a:buChar char="•"/>
              <a:defRPr sz="2000">
                <a:solidFill>
                  <a:schemeClr val="tx1"/>
                </a:solidFill>
                <a:latin typeface="Verdana" panose="020B0604030504040204" pitchFamily="34" charset="0"/>
                <a:ea typeface="ＭＳ Ｐゴシック" panose="020B0600070205080204" pitchFamily="34" charset="-128"/>
              </a:defRPr>
            </a:lvl1pPr>
            <a:lvl2pPr marL="742950" indent="-285750">
              <a:spcBef>
                <a:spcPts val="1200"/>
              </a:spcBef>
              <a:buClr>
                <a:schemeClr val="tx2"/>
              </a:buClr>
              <a:buChar char="–"/>
              <a:defRPr>
                <a:solidFill>
                  <a:schemeClr val="tx1"/>
                </a:solidFill>
                <a:latin typeface="Verdana" panose="020B0604030504040204" pitchFamily="34" charset="0"/>
                <a:ea typeface="ＭＳ Ｐゴシック" panose="020B0600070205080204" pitchFamily="34" charset="-128"/>
              </a:defRPr>
            </a:lvl2pPr>
            <a:lvl3pPr marL="1143000" indent="-228600">
              <a:spcBef>
                <a:spcPts val="600"/>
              </a:spcBef>
              <a:buClr>
                <a:schemeClr val="tx2"/>
              </a:buClr>
              <a:buChar char="•"/>
              <a:defRPr sz="1600">
                <a:solidFill>
                  <a:schemeClr val="tx1"/>
                </a:solidFill>
                <a:latin typeface="Verdana" panose="020B0604030504040204" pitchFamily="34" charset="0"/>
                <a:ea typeface="ＭＳ Ｐゴシック" panose="020B0600070205080204" pitchFamily="34" charset="-128"/>
              </a:defRPr>
            </a:lvl3pPr>
            <a:lvl4pPr marL="1600200" indent="-228600">
              <a:spcBef>
                <a:spcPts val="600"/>
              </a:spcBef>
              <a:buClr>
                <a:schemeClr val="tx2"/>
              </a:buClr>
              <a:buChar char="–"/>
              <a:defRPr sz="1400">
                <a:solidFill>
                  <a:schemeClr val="tx1"/>
                </a:solidFill>
                <a:latin typeface="Verdana" panose="020B0604030504040204" pitchFamily="34" charset="0"/>
                <a:ea typeface="ＭＳ Ｐゴシック" panose="020B0600070205080204" pitchFamily="34" charset="-128"/>
              </a:defRPr>
            </a:lvl4pPr>
            <a:lvl5pPr marL="2057400" indent="-228600">
              <a:spcBef>
                <a:spcPts val="600"/>
              </a:spcBef>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9pPr>
          </a:lstStyle>
          <a:p>
            <a:pPr eaLnBrk="1" hangingPunct="1">
              <a:spcBef>
                <a:spcPct val="0"/>
              </a:spcBef>
              <a:buClrTx/>
              <a:buFontTx/>
              <a:buNone/>
            </a:pPr>
            <a:r>
              <a:rPr lang="es-ES" altLang="es-ES" sz="2400" b="1">
                <a:latin typeface="Times New Roman" panose="02020603050405020304" pitchFamily="18" charset="0"/>
              </a:rPr>
              <a:t>Conocimiento</a:t>
            </a:r>
            <a:endParaRPr lang="es-ES" altLang="es-ES" sz="2400" b="1">
              <a:solidFill>
                <a:schemeClr val="accent1"/>
              </a:solidFill>
              <a:latin typeface="Times New Roman" panose="02020603050405020304" pitchFamily="18" charset="0"/>
            </a:endParaRPr>
          </a:p>
        </p:txBody>
      </p:sp>
      <p:sp>
        <p:nvSpPr>
          <p:cNvPr id="18441" name="Rectangle 175"/>
          <p:cNvSpPr>
            <a:spLocks noChangeArrowheads="1"/>
          </p:cNvSpPr>
          <p:nvPr/>
        </p:nvSpPr>
        <p:spPr bwMode="auto">
          <a:xfrm>
            <a:off x="3703638" y="5607050"/>
            <a:ext cx="1738312" cy="460375"/>
          </a:xfrm>
          <a:prstGeom prst="rect">
            <a:avLst/>
          </a:prstGeom>
          <a:solidFill>
            <a:schemeClr val="bg1"/>
          </a:solidFill>
          <a:ln w="9525">
            <a:solidFill>
              <a:srgbClr val="00FFFF"/>
            </a:solidFill>
            <a:miter lim="800000"/>
            <a:headEnd/>
            <a:tailEnd/>
          </a:ln>
        </p:spPr>
        <p:txBody>
          <a:bodyPr wrap="none" anchor="ctr" anchorCtr="1">
            <a:spAutoFit/>
          </a:bodyPr>
          <a:lstStyle>
            <a:lvl1pPr>
              <a:spcBef>
                <a:spcPts val="2000"/>
              </a:spcBef>
              <a:buClr>
                <a:schemeClr val="tx2"/>
              </a:buClr>
              <a:buChar char="•"/>
              <a:defRPr sz="2000">
                <a:solidFill>
                  <a:schemeClr val="tx1"/>
                </a:solidFill>
                <a:latin typeface="Verdana" panose="020B0604030504040204" pitchFamily="34" charset="0"/>
                <a:ea typeface="ＭＳ Ｐゴシック" panose="020B0600070205080204" pitchFamily="34" charset="-128"/>
              </a:defRPr>
            </a:lvl1pPr>
            <a:lvl2pPr marL="742950" indent="-285750">
              <a:spcBef>
                <a:spcPts val="1200"/>
              </a:spcBef>
              <a:buClr>
                <a:schemeClr val="tx2"/>
              </a:buClr>
              <a:buChar char="–"/>
              <a:defRPr>
                <a:solidFill>
                  <a:schemeClr val="tx1"/>
                </a:solidFill>
                <a:latin typeface="Verdana" panose="020B0604030504040204" pitchFamily="34" charset="0"/>
                <a:ea typeface="ＭＳ Ｐゴシック" panose="020B0600070205080204" pitchFamily="34" charset="-128"/>
              </a:defRPr>
            </a:lvl2pPr>
            <a:lvl3pPr marL="1143000" indent="-228600">
              <a:spcBef>
                <a:spcPts val="600"/>
              </a:spcBef>
              <a:buClr>
                <a:schemeClr val="tx2"/>
              </a:buClr>
              <a:buChar char="•"/>
              <a:defRPr sz="1600">
                <a:solidFill>
                  <a:schemeClr val="tx1"/>
                </a:solidFill>
                <a:latin typeface="Verdana" panose="020B0604030504040204" pitchFamily="34" charset="0"/>
                <a:ea typeface="ＭＳ Ｐゴシック" panose="020B0600070205080204" pitchFamily="34" charset="-128"/>
              </a:defRPr>
            </a:lvl3pPr>
            <a:lvl4pPr marL="1600200" indent="-228600">
              <a:spcBef>
                <a:spcPts val="600"/>
              </a:spcBef>
              <a:buClr>
                <a:schemeClr val="tx2"/>
              </a:buClr>
              <a:buChar char="–"/>
              <a:defRPr sz="1400">
                <a:solidFill>
                  <a:schemeClr val="tx1"/>
                </a:solidFill>
                <a:latin typeface="Verdana" panose="020B0604030504040204" pitchFamily="34" charset="0"/>
                <a:ea typeface="ＭＳ Ｐゴシック" panose="020B0600070205080204" pitchFamily="34" charset="-128"/>
              </a:defRPr>
            </a:lvl4pPr>
            <a:lvl5pPr marL="2057400" indent="-228600">
              <a:spcBef>
                <a:spcPts val="600"/>
              </a:spcBef>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9pPr>
          </a:lstStyle>
          <a:p>
            <a:pPr eaLnBrk="1" hangingPunct="1">
              <a:spcBef>
                <a:spcPct val="0"/>
              </a:spcBef>
              <a:buClrTx/>
              <a:buFontTx/>
              <a:buNone/>
            </a:pPr>
            <a:r>
              <a:rPr lang="es-ES" altLang="es-ES" sz="2400" b="1">
                <a:latin typeface="Times New Roman" panose="02020603050405020304" pitchFamily="18" charset="0"/>
              </a:rPr>
              <a:t>Poblaciones</a:t>
            </a:r>
            <a:endParaRPr lang="es-ES" altLang="es-ES" sz="2400" b="1">
              <a:solidFill>
                <a:schemeClr val="accent1"/>
              </a:solidFill>
              <a:latin typeface="Times New Roman" panose="02020603050405020304" pitchFamily="18" charset="0"/>
            </a:endParaRPr>
          </a:p>
        </p:txBody>
      </p:sp>
      <p:graphicFrame>
        <p:nvGraphicFramePr>
          <p:cNvPr id="18442" name="Object 4096"/>
          <p:cNvGraphicFramePr>
            <a:graphicFrameLocks noChangeAspect="1"/>
          </p:cNvGraphicFramePr>
          <p:nvPr/>
        </p:nvGraphicFramePr>
        <p:xfrm>
          <a:off x="4194175" y="4067175"/>
          <a:ext cx="1336675" cy="973138"/>
        </p:xfrm>
        <a:graphic>
          <a:graphicData uri="http://schemas.openxmlformats.org/presentationml/2006/ole">
            <mc:AlternateContent xmlns:mc="http://schemas.openxmlformats.org/markup-compatibility/2006">
              <mc:Choice xmlns:v="urn:schemas-microsoft-com:vml" Requires="v">
                <p:oleObj spid="_x0000_s35852" name="Imagen" r:id="rId3" imgW="4857143" imgH="3266667" progId="MS_ClipArt_Gallery.2">
                  <p:embed/>
                </p:oleObj>
              </mc:Choice>
              <mc:Fallback>
                <p:oleObj name="Imagen" r:id="rId3" imgW="4857143" imgH="3266667"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4175" y="4067175"/>
                        <a:ext cx="1336675" cy="973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3" name="Object 4097"/>
          <p:cNvGraphicFramePr>
            <a:graphicFrameLocks noChangeAspect="1"/>
          </p:cNvGraphicFramePr>
          <p:nvPr/>
        </p:nvGraphicFramePr>
        <p:xfrm>
          <a:off x="3641725" y="3656013"/>
          <a:ext cx="1023938" cy="811212"/>
        </p:xfrm>
        <a:graphic>
          <a:graphicData uri="http://schemas.openxmlformats.org/presentationml/2006/ole">
            <mc:AlternateContent xmlns:mc="http://schemas.openxmlformats.org/markup-compatibility/2006">
              <mc:Choice xmlns:v="urn:schemas-microsoft-com:vml" Requires="v">
                <p:oleObj spid="_x0000_s35853" name="Imagen" r:id="rId5" imgW="4857143" imgH="3552381" progId="MS_ClipArt_Gallery.2">
                  <p:embed/>
                </p:oleObj>
              </mc:Choice>
              <mc:Fallback>
                <p:oleObj name="Imagen" r:id="rId5" imgW="4857143" imgH="3552381"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1725" y="3656013"/>
                        <a:ext cx="1023938" cy="811212"/>
                      </a:xfrm>
                      <a:prstGeom prst="rect">
                        <a:avLst/>
                      </a:prstGeom>
                      <a:noFill/>
                      <a:ln>
                        <a:noFill/>
                      </a:ln>
                      <a:effectLst/>
                      <a:extLst>
                        <a:ext uri="{909E8E84-426E-40DD-AFC4-6F175D3DCCD1}">
                          <a14:hiddenFill xmlns:a14="http://schemas.microsoft.com/office/drawing/2010/main">
                            <a:solidFill>
                              <a:srgbClr val="33CCCC"/>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8444" name="Picture 181" descr="libreria2"/>
          <p:cNvPicPr>
            <a:picLocks noChangeAspect="1" noChangeArrowheads="1"/>
          </p:cNvPicPr>
          <p:nvPr/>
        </p:nvPicPr>
        <p:blipFill>
          <a:blip r:embed="rId7">
            <a:extLst>
              <a:ext uri="{28A0092B-C50C-407E-A947-70E740481C1C}">
                <a14:useLocalDpi xmlns:a14="http://schemas.microsoft.com/office/drawing/2010/main" val="0"/>
              </a:ext>
            </a:extLst>
          </a:blip>
          <a:srcRect l="8844" t="33266" r="7483" b="23129"/>
          <a:stretch>
            <a:fillRect/>
          </a:stretch>
        </p:blipFill>
        <p:spPr bwMode="auto">
          <a:xfrm>
            <a:off x="6454775" y="4467225"/>
            <a:ext cx="1803400" cy="101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5" name="Picture 183" descr="camara4"/>
          <p:cNvPicPr>
            <a:picLocks noChangeAspect="1" noChangeArrowheads="1"/>
          </p:cNvPicPr>
          <p:nvPr/>
        </p:nvPicPr>
        <p:blipFill>
          <a:blip r:embed="rId8">
            <a:extLst>
              <a:ext uri="{28A0092B-C50C-407E-A947-70E740481C1C}">
                <a14:useLocalDpi xmlns:a14="http://schemas.microsoft.com/office/drawing/2010/main" val="0"/>
              </a:ext>
            </a:extLst>
          </a:blip>
          <a:srcRect l="13596" r="16853"/>
          <a:stretch>
            <a:fillRect/>
          </a:stretch>
        </p:blipFill>
        <p:spPr bwMode="auto">
          <a:xfrm>
            <a:off x="762000" y="3514725"/>
            <a:ext cx="906463"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6" name="Picture 182" descr="camera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87488" y="3849688"/>
            <a:ext cx="1289050" cy="139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75185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2971800" y="349250"/>
            <a:ext cx="3276600" cy="641350"/>
          </a:xfrm>
          <a:prstGeom prst="rect">
            <a:avLst/>
          </a:prstGeom>
          <a:noFill/>
          <a:ln w="9525">
            <a:noFill/>
            <a:miter lim="800000"/>
            <a:headEnd/>
            <a:tailEnd/>
          </a:ln>
        </p:spPr>
        <p:txBody>
          <a:bodyPr lIns="90000" tIns="46800" rIns="90000" bIns="46800">
            <a:spAutoFit/>
          </a:bodyPr>
          <a:lstStyle/>
          <a:p>
            <a:pPr algn="ctr" eaLnBrk="0" hangingPunct="0">
              <a:spcBef>
                <a:spcPct val="50000"/>
              </a:spcBef>
            </a:pPr>
            <a:r>
              <a:rPr lang="es-ES_tradnl" sz="3600">
                <a:solidFill>
                  <a:schemeClr val="tx2"/>
                </a:solidFill>
                <a:latin typeface="Arial Rounded MT Bold" pitchFamily="34" charset="0"/>
              </a:rPr>
              <a:t>CUARTILES</a:t>
            </a:r>
          </a:p>
        </p:txBody>
      </p:sp>
      <p:grpSp>
        <p:nvGrpSpPr>
          <p:cNvPr id="2" name="Group 4"/>
          <p:cNvGrpSpPr>
            <a:grpSpLocks/>
          </p:cNvGrpSpPr>
          <p:nvPr/>
        </p:nvGrpSpPr>
        <p:grpSpPr bwMode="auto">
          <a:xfrm>
            <a:off x="1390624" y="3017822"/>
            <a:ext cx="6019800" cy="152400"/>
            <a:chOff x="864" y="2928"/>
            <a:chExt cx="3792" cy="96"/>
          </a:xfrm>
        </p:grpSpPr>
        <p:sp>
          <p:nvSpPr>
            <p:cNvPr id="36890" name="Line 5"/>
            <p:cNvSpPr>
              <a:spLocks noChangeShapeType="1"/>
            </p:cNvSpPr>
            <p:nvPr/>
          </p:nvSpPr>
          <p:spPr bwMode="auto">
            <a:xfrm>
              <a:off x="960" y="2976"/>
              <a:ext cx="864" cy="0"/>
            </a:xfrm>
            <a:prstGeom prst="line">
              <a:avLst/>
            </a:prstGeom>
            <a:noFill/>
            <a:ln w="38100">
              <a:solidFill>
                <a:srgbClr val="FF0000"/>
              </a:solidFill>
              <a:round/>
              <a:headEnd/>
              <a:tailEnd/>
            </a:ln>
          </p:spPr>
          <p:txBody>
            <a:bodyPr wrap="none" anchor="ctr"/>
            <a:lstStyle/>
            <a:p>
              <a:endParaRPr lang="es-ES"/>
            </a:p>
          </p:txBody>
        </p:sp>
        <p:sp>
          <p:nvSpPr>
            <p:cNvPr id="36891" name="Line 6"/>
            <p:cNvSpPr>
              <a:spLocks noChangeShapeType="1"/>
            </p:cNvSpPr>
            <p:nvPr/>
          </p:nvSpPr>
          <p:spPr bwMode="auto">
            <a:xfrm>
              <a:off x="1872" y="2976"/>
              <a:ext cx="864" cy="0"/>
            </a:xfrm>
            <a:prstGeom prst="line">
              <a:avLst/>
            </a:prstGeom>
            <a:noFill/>
            <a:ln w="38100">
              <a:solidFill>
                <a:srgbClr val="FF0000"/>
              </a:solidFill>
              <a:round/>
              <a:headEnd/>
              <a:tailEnd/>
            </a:ln>
          </p:spPr>
          <p:txBody>
            <a:bodyPr wrap="none" anchor="ctr"/>
            <a:lstStyle/>
            <a:p>
              <a:endParaRPr lang="es-ES"/>
            </a:p>
          </p:txBody>
        </p:sp>
        <p:sp>
          <p:nvSpPr>
            <p:cNvPr id="36892" name="Line 7"/>
            <p:cNvSpPr>
              <a:spLocks noChangeShapeType="1"/>
            </p:cNvSpPr>
            <p:nvPr/>
          </p:nvSpPr>
          <p:spPr bwMode="auto">
            <a:xfrm>
              <a:off x="2784" y="2976"/>
              <a:ext cx="864" cy="0"/>
            </a:xfrm>
            <a:prstGeom prst="line">
              <a:avLst/>
            </a:prstGeom>
            <a:noFill/>
            <a:ln w="38100">
              <a:solidFill>
                <a:srgbClr val="FF0000"/>
              </a:solidFill>
              <a:round/>
              <a:headEnd/>
              <a:tailEnd/>
            </a:ln>
          </p:spPr>
          <p:txBody>
            <a:bodyPr wrap="none" anchor="ctr"/>
            <a:lstStyle/>
            <a:p>
              <a:endParaRPr lang="es-ES"/>
            </a:p>
          </p:txBody>
        </p:sp>
        <p:sp>
          <p:nvSpPr>
            <p:cNvPr id="36893" name="Line 8"/>
            <p:cNvSpPr>
              <a:spLocks noChangeShapeType="1"/>
            </p:cNvSpPr>
            <p:nvPr/>
          </p:nvSpPr>
          <p:spPr bwMode="auto">
            <a:xfrm>
              <a:off x="3696" y="2976"/>
              <a:ext cx="864" cy="0"/>
            </a:xfrm>
            <a:prstGeom prst="line">
              <a:avLst/>
            </a:prstGeom>
            <a:noFill/>
            <a:ln w="38100">
              <a:solidFill>
                <a:srgbClr val="FF0000"/>
              </a:solidFill>
              <a:round/>
              <a:headEnd/>
              <a:tailEnd/>
            </a:ln>
          </p:spPr>
          <p:txBody>
            <a:bodyPr wrap="none" anchor="ctr"/>
            <a:lstStyle/>
            <a:p>
              <a:endParaRPr lang="es-ES"/>
            </a:p>
          </p:txBody>
        </p:sp>
        <p:sp>
          <p:nvSpPr>
            <p:cNvPr id="36894" name="Oval 9"/>
            <p:cNvSpPr>
              <a:spLocks noChangeArrowheads="1"/>
            </p:cNvSpPr>
            <p:nvPr/>
          </p:nvSpPr>
          <p:spPr bwMode="auto">
            <a:xfrm>
              <a:off x="1776" y="2928"/>
              <a:ext cx="96" cy="96"/>
            </a:xfrm>
            <a:prstGeom prst="ellipse">
              <a:avLst/>
            </a:prstGeom>
            <a:solidFill>
              <a:srgbClr val="FF0000"/>
            </a:solidFill>
            <a:ln w="9525">
              <a:solidFill>
                <a:srgbClr val="FF0000"/>
              </a:solidFill>
              <a:round/>
              <a:headEnd/>
              <a:tailEnd/>
            </a:ln>
          </p:spPr>
          <p:txBody>
            <a:bodyPr wrap="none" anchor="ctr"/>
            <a:lstStyle/>
            <a:p>
              <a:endParaRPr lang="es-ES"/>
            </a:p>
          </p:txBody>
        </p:sp>
        <p:sp>
          <p:nvSpPr>
            <p:cNvPr id="36895" name="Oval 10"/>
            <p:cNvSpPr>
              <a:spLocks noChangeArrowheads="1"/>
            </p:cNvSpPr>
            <p:nvPr/>
          </p:nvSpPr>
          <p:spPr bwMode="auto">
            <a:xfrm>
              <a:off x="864" y="2928"/>
              <a:ext cx="96" cy="96"/>
            </a:xfrm>
            <a:prstGeom prst="ellipse">
              <a:avLst/>
            </a:prstGeom>
            <a:solidFill>
              <a:srgbClr val="FF0000"/>
            </a:solidFill>
            <a:ln w="9525">
              <a:solidFill>
                <a:srgbClr val="FF0000"/>
              </a:solidFill>
              <a:round/>
              <a:headEnd/>
              <a:tailEnd/>
            </a:ln>
          </p:spPr>
          <p:txBody>
            <a:bodyPr wrap="none" anchor="ctr"/>
            <a:lstStyle/>
            <a:p>
              <a:endParaRPr lang="es-ES"/>
            </a:p>
          </p:txBody>
        </p:sp>
        <p:sp>
          <p:nvSpPr>
            <p:cNvPr id="36896" name="Oval 11"/>
            <p:cNvSpPr>
              <a:spLocks noChangeArrowheads="1"/>
            </p:cNvSpPr>
            <p:nvPr/>
          </p:nvSpPr>
          <p:spPr bwMode="auto">
            <a:xfrm>
              <a:off x="2688" y="2928"/>
              <a:ext cx="96" cy="96"/>
            </a:xfrm>
            <a:prstGeom prst="ellipse">
              <a:avLst/>
            </a:prstGeom>
            <a:solidFill>
              <a:srgbClr val="FF0000"/>
            </a:solidFill>
            <a:ln w="9525">
              <a:solidFill>
                <a:srgbClr val="FF0000"/>
              </a:solidFill>
              <a:round/>
              <a:headEnd/>
              <a:tailEnd/>
            </a:ln>
          </p:spPr>
          <p:txBody>
            <a:bodyPr wrap="none" anchor="ctr"/>
            <a:lstStyle/>
            <a:p>
              <a:endParaRPr lang="es-ES"/>
            </a:p>
          </p:txBody>
        </p:sp>
        <p:sp>
          <p:nvSpPr>
            <p:cNvPr id="36897" name="Oval 12"/>
            <p:cNvSpPr>
              <a:spLocks noChangeArrowheads="1"/>
            </p:cNvSpPr>
            <p:nvPr/>
          </p:nvSpPr>
          <p:spPr bwMode="auto">
            <a:xfrm>
              <a:off x="3600" y="2928"/>
              <a:ext cx="96" cy="96"/>
            </a:xfrm>
            <a:prstGeom prst="ellipse">
              <a:avLst/>
            </a:prstGeom>
            <a:solidFill>
              <a:srgbClr val="FF0000"/>
            </a:solidFill>
            <a:ln w="9525">
              <a:solidFill>
                <a:srgbClr val="FF0000"/>
              </a:solidFill>
              <a:round/>
              <a:headEnd/>
              <a:tailEnd/>
            </a:ln>
          </p:spPr>
          <p:txBody>
            <a:bodyPr wrap="none" anchor="ctr"/>
            <a:lstStyle/>
            <a:p>
              <a:endParaRPr lang="es-ES"/>
            </a:p>
          </p:txBody>
        </p:sp>
        <p:sp>
          <p:nvSpPr>
            <p:cNvPr id="36898" name="Oval 13"/>
            <p:cNvSpPr>
              <a:spLocks noChangeArrowheads="1"/>
            </p:cNvSpPr>
            <p:nvPr/>
          </p:nvSpPr>
          <p:spPr bwMode="auto">
            <a:xfrm>
              <a:off x="4560" y="2928"/>
              <a:ext cx="96" cy="96"/>
            </a:xfrm>
            <a:prstGeom prst="ellipse">
              <a:avLst/>
            </a:prstGeom>
            <a:solidFill>
              <a:srgbClr val="FF0000"/>
            </a:solidFill>
            <a:ln w="9525">
              <a:solidFill>
                <a:srgbClr val="FF0000"/>
              </a:solidFill>
              <a:round/>
              <a:headEnd/>
              <a:tailEnd/>
            </a:ln>
          </p:spPr>
          <p:txBody>
            <a:bodyPr wrap="none" anchor="ctr"/>
            <a:lstStyle/>
            <a:p>
              <a:endParaRPr lang="es-ES"/>
            </a:p>
          </p:txBody>
        </p:sp>
      </p:grpSp>
      <p:sp>
        <p:nvSpPr>
          <p:cNvPr id="36868" name="Line 14"/>
          <p:cNvSpPr>
            <a:spLocks noChangeShapeType="1"/>
          </p:cNvSpPr>
          <p:nvPr/>
        </p:nvSpPr>
        <p:spPr bwMode="auto">
          <a:xfrm>
            <a:off x="4362424" y="2514584"/>
            <a:ext cx="0" cy="427038"/>
          </a:xfrm>
          <a:prstGeom prst="line">
            <a:avLst/>
          </a:prstGeom>
          <a:noFill/>
          <a:ln w="38100">
            <a:solidFill>
              <a:srgbClr val="FFFF00"/>
            </a:solidFill>
            <a:round/>
            <a:headEnd/>
            <a:tailEnd/>
          </a:ln>
        </p:spPr>
        <p:txBody>
          <a:bodyPr wrap="none" anchor="ctr"/>
          <a:lstStyle/>
          <a:p>
            <a:endParaRPr lang="es-ES"/>
          </a:p>
        </p:txBody>
      </p:sp>
      <p:sp>
        <p:nvSpPr>
          <p:cNvPr id="36869" name="Line 15"/>
          <p:cNvSpPr>
            <a:spLocks noChangeShapeType="1"/>
          </p:cNvSpPr>
          <p:nvPr/>
        </p:nvSpPr>
        <p:spPr bwMode="auto">
          <a:xfrm>
            <a:off x="2914624" y="2514584"/>
            <a:ext cx="0" cy="427038"/>
          </a:xfrm>
          <a:prstGeom prst="line">
            <a:avLst/>
          </a:prstGeom>
          <a:noFill/>
          <a:ln w="38100">
            <a:solidFill>
              <a:srgbClr val="FFFF00"/>
            </a:solidFill>
            <a:round/>
            <a:headEnd/>
            <a:tailEnd/>
          </a:ln>
        </p:spPr>
        <p:txBody>
          <a:bodyPr wrap="none" anchor="ctr"/>
          <a:lstStyle/>
          <a:p>
            <a:endParaRPr lang="es-ES"/>
          </a:p>
        </p:txBody>
      </p:sp>
      <p:sp>
        <p:nvSpPr>
          <p:cNvPr id="36870" name="Line 16"/>
          <p:cNvSpPr>
            <a:spLocks noChangeShapeType="1"/>
          </p:cNvSpPr>
          <p:nvPr/>
        </p:nvSpPr>
        <p:spPr bwMode="auto">
          <a:xfrm>
            <a:off x="5810224" y="2514584"/>
            <a:ext cx="0" cy="427038"/>
          </a:xfrm>
          <a:prstGeom prst="line">
            <a:avLst/>
          </a:prstGeom>
          <a:noFill/>
          <a:ln w="38100">
            <a:solidFill>
              <a:srgbClr val="FFFF00"/>
            </a:solidFill>
            <a:round/>
            <a:headEnd/>
            <a:tailEnd/>
          </a:ln>
        </p:spPr>
        <p:txBody>
          <a:bodyPr wrap="none" anchor="ctr"/>
          <a:lstStyle/>
          <a:p>
            <a:endParaRPr lang="es-ES"/>
          </a:p>
        </p:txBody>
      </p:sp>
      <p:sp>
        <p:nvSpPr>
          <p:cNvPr id="36871" name="Text Box 17"/>
          <p:cNvSpPr txBox="1">
            <a:spLocks noChangeArrowheads="1"/>
          </p:cNvSpPr>
          <p:nvPr/>
        </p:nvSpPr>
        <p:spPr bwMode="auto">
          <a:xfrm>
            <a:off x="857224" y="3322622"/>
            <a:ext cx="1219200" cy="457200"/>
          </a:xfrm>
          <a:prstGeom prst="rect">
            <a:avLst/>
          </a:prstGeom>
          <a:noFill/>
          <a:ln w="9525">
            <a:noFill/>
            <a:miter lim="800000"/>
            <a:headEnd/>
            <a:tailEnd/>
          </a:ln>
        </p:spPr>
        <p:txBody>
          <a:bodyPr>
            <a:spAutoFit/>
          </a:bodyPr>
          <a:lstStyle/>
          <a:p>
            <a:pPr algn="ctr" eaLnBrk="0" hangingPunct="0">
              <a:spcBef>
                <a:spcPct val="50000"/>
              </a:spcBef>
            </a:pPr>
            <a:r>
              <a:rPr lang="es-ES_tradnl">
                <a:latin typeface="Tahoma" pitchFamily="34" charset="0"/>
              </a:rPr>
              <a:t>Mínimo</a:t>
            </a:r>
          </a:p>
        </p:txBody>
      </p:sp>
      <p:sp>
        <p:nvSpPr>
          <p:cNvPr id="36872" name="Text Box 18"/>
          <p:cNvSpPr txBox="1">
            <a:spLocks noChangeArrowheads="1"/>
          </p:cNvSpPr>
          <p:nvPr/>
        </p:nvSpPr>
        <p:spPr bwMode="auto">
          <a:xfrm>
            <a:off x="6800824" y="3170222"/>
            <a:ext cx="1295400" cy="457200"/>
          </a:xfrm>
          <a:prstGeom prst="rect">
            <a:avLst/>
          </a:prstGeom>
          <a:noFill/>
          <a:ln w="9525">
            <a:noFill/>
            <a:miter lim="800000"/>
            <a:headEnd/>
            <a:tailEnd/>
          </a:ln>
        </p:spPr>
        <p:txBody>
          <a:bodyPr>
            <a:spAutoFit/>
          </a:bodyPr>
          <a:lstStyle/>
          <a:p>
            <a:pPr algn="ctr" eaLnBrk="0" hangingPunct="0">
              <a:spcBef>
                <a:spcPct val="50000"/>
              </a:spcBef>
            </a:pPr>
            <a:r>
              <a:rPr lang="es-ES_tradnl">
                <a:latin typeface="Tahoma" pitchFamily="34" charset="0"/>
              </a:rPr>
              <a:t>Máximo</a:t>
            </a:r>
          </a:p>
        </p:txBody>
      </p:sp>
      <p:sp>
        <p:nvSpPr>
          <p:cNvPr id="36873" name="Text Box 19"/>
          <p:cNvSpPr txBox="1">
            <a:spLocks noChangeArrowheads="1"/>
          </p:cNvSpPr>
          <p:nvPr/>
        </p:nvSpPr>
        <p:spPr bwMode="auto">
          <a:xfrm>
            <a:off x="2228824" y="3170222"/>
            <a:ext cx="1371600" cy="884237"/>
          </a:xfrm>
          <a:prstGeom prst="rect">
            <a:avLst/>
          </a:prstGeom>
          <a:noFill/>
          <a:ln w="9525">
            <a:noFill/>
            <a:miter lim="800000"/>
            <a:headEnd/>
            <a:tailEnd/>
          </a:ln>
        </p:spPr>
        <p:txBody>
          <a:bodyPr>
            <a:spAutoFit/>
          </a:bodyPr>
          <a:lstStyle/>
          <a:p>
            <a:pPr algn="ctr" eaLnBrk="0" hangingPunct="0">
              <a:spcBef>
                <a:spcPct val="50000"/>
              </a:spcBef>
            </a:pPr>
            <a:r>
              <a:rPr lang="es-ES_tradnl">
                <a:latin typeface="Tahoma" pitchFamily="34" charset="0"/>
              </a:rPr>
              <a:t>Cuartil 1 </a:t>
            </a:r>
            <a:r>
              <a:rPr lang="es-ES_tradnl" sz="2800" b="1">
                <a:latin typeface="Tahoma" pitchFamily="34" charset="0"/>
              </a:rPr>
              <a:t>Q</a:t>
            </a:r>
            <a:r>
              <a:rPr lang="es-ES_tradnl" sz="2800" b="1" baseline="-25000">
                <a:latin typeface="Tahoma" pitchFamily="34" charset="0"/>
              </a:rPr>
              <a:t>1</a:t>
            </a:r>
            <a:endParaRPr lang="es-ES_tradnl">
              <a:latin typeface="Tahoma" pitchFamily="34" charset="0"/>
            </a:endParaRPr>
          </a:p>
        </p:txBody>
      </p:sp>
      <p:sp>
        <p:nvSpPr>
          <p:cNvPr id="36874" name="Text Box 20"/>
          <p:cNvSpPr txBox="1">
            <a:spLocks noChangeArrowheads="1"/>
          </p:cNvSpPr>
          <p:nvPr/>
        </p:nvSpPr>
        <p:spPr bwMode="auto">
          <a:xfrm>
            <a:off x="5200624" y="3170222"/>
            <a:ext cx="1371600" cy="884237"/>
          </a:xfrm>
          <a:prstGeom prst="rect">
            <a:avLst/>
          </a:prstGeom>
          <a:noFill/>
          <a:ln w="9525">
            <a:noFill/>
            <a:miter lim="800000"/>
            <a:headEnd/>
            <a:tailEnd/>
          </a:ln>
        </p:spPr>
        <p:txBody>
          <a:bodyPr>
            <a:spAutoFit/>
          </a:bodyPr>
          <a:lstStyle/>
          <a:p>
            <a:pPr algn="ctr" eaLnBrk="0" hangingPunct="0">
              <a:spcBef>
                <a:spcPct val="50000"/>
              </a:spcBef>
            </a:pPr>
            <a:r>
              <a:rPr lang="es-ES_tradnl">
                <a:latin typeface="Tahoma" pitchFamily="34" charset="0"/>
              </a:rPr>
              <a:t>Cuartil 3 </a:t>
            </a:r>
            <a:r>
              <a:rPr lang="es-ES_tradnl" sz="2800" b="1">
                <a:latin typeface="Tahoma" pitchFamily="34" charset="0"/>
              </a:rPr>
              <a:t>Q</a:t>
            </a:r>
            <a:r>
              <a:rPr lang="es-ES_tradnl" sz="2800" b="1" baseline="-25000">
                <a:latin typeface="Tahoma" pitchFamily="34" charset="0"/>
              </a:rPr>
              <a:t>3</a:t>
            </a:r>
            <a:endParaRPr lang="es-ES_tradnl">
              <a:latin typeface="Tahoma" pitchFamily="34" charset="0"/>
            </a:endParaRPr>
          </a:p>
        </p:txBody>
      </p:sp>
      <p:sp>
        <p:nvSpPr>
          <p:cNvPr id="36875" name="Text Box 21"/>
          <p:cNvSpPr txBox="1">
            <a:spLocks noChangeArrowheads="1"/>
          </p:cNvSpPr>
          <p:nvPr/>
        </p:nvSpPr>
        <p:spPr bwMode="auto">
          <a:xfrm>
            <a:off x="3676624" y="3170222"/>
            <a:ext cx="1371600" cy="1249362"/>
          </a:xfrm>
          <a:prstGeom prst="rect">
            <a:avLst/>
          </a:prstGeom>
          <a:noFill/>
          <a:ln w="9525">
            <a:noFill/>
            <a:miter lim="800000"/>
            <a:headEnd/>
            <a:tailEnd/>
          </a:ln>
        </p:spPr>
        <p:txBody>
          <a:bodyPr>
            <a:spAutoFit/>
          </a:bodyPr>
          <a:lstStyle/>
          <a:p>
            <a:pPr algn="ctr" eaLnBrk="0" hangingPunct="0">
              <a:spcBef>
                <a:spcPct val="50000"/>
              </a:spcBef>
            </a:pPr>
            <a:r>
              <a:rPr lang="es-ES_tradnl">
                <a:latin typeface="Tahoma" pitchFamily="34" charset="0"/>
              </a:rPr>
              <a:t>MedianaCuartil 2 </a:t>
            </a:r>
            <a:r>
              <a:rPr lang="es-ES_tradnl" sz="2800" b="1">
                <a:latin typeface="Tahoma" pitchFamily="34" charset="0"/>
              </a:rPr>
              <a:t>Q</a:t>
            </a:r>
            <a:r>
              <a:rPr lang="es-ES_tradnl" sz="2800" b="1" baseline="-25000">
                <a:latin typeface="Tahoma" pitchFamily="34" charset="0"/>
              </a:rPr>
              <a:t>2</a:t>
            </a:r>
            <a:endParaRPr lang="es-ES_tradnl">
              <a:latin typeface="Tahoma" pitchFamily="34" charset="0"/>
            </a:endParaRPr>
          </a:p>
        </p:txBody>
      </p:sp>
      <p:sp>
        <p:nvSpPr>
          <p:cNvPr id="36876" name="Text Box 22"/>
          <p:cNvSpPr txBox="1">
            <a:spLocks noChangeArrowheads="1"/>
          </p:cNvSpPr>
          <p:nvPr/>
        </p:nvSpPr>
        <p:spPr bwMode="auto">
          <a:xfrm>
            <a:off x="3067024" y="2514584"/>
            <a:ext cx="1143000" cy="519113"/>
          </a:xfrm>
          <a:prstGeom prst="rect">
            <a:avLst/>
          </a:prstGeom>
          <a:noFill/>
          <a:ln w="9525">
            <a:noFill/>
            <a:miter lim="800000"/>
            <a:headEnd/>
            <a:tailEnd/>
          </a:ln>
        </p:spPr>
        <p:txBody>
          <a:bodyPr>
            <a:spAutoFit/>
          </a:bodyPr>
          <a:lstStyle/>
          <a:p>
            <a:pPr algn="ctr" eaLnBrk="0" hangingPunct="0">
              <a:spcBef>
                <a:spcPct val="50000"/>
              </a:spcBef>
            </a:pPr>
            <a:r>
              <a:rPr lang="es-ES_tradnl" sz="2800">
                <a:latin typeface="Tahoma" pitchFamily="34" charset="0"/>
              </a:rPr>
              <a:t>25%</a:t>
            </a:r>
          </a:p>
        </p:txBody>
      </p:sp>
      <p:sp>
        <p:nvSpPr>
          <p:cNvPr id="36877" name="Text Box 23"/>
          <p:cNvSpPr txBox="1">
            <a:spLocks noChangeArrowheads="1"/>
          </p:cNvSpPr>
          <p:nvPr/>
        </p:nvSpPr>
        <p:spPr bwMode="auto">
          <a:xfrm>
            <a:off x="4514824" y="2514584"/>
            <a:ext cx="1143000" cy="519113"/>
          </a:xfrm>
          <a:prstGeom prst="rect">
            <a:avLst/>
          </a:prstGeom>
          <a:noFill/>
          <a:ln w="9525">
            <a:noFill/>
            <a:miter lim="800000"/>
            <a:headEnd/>
            <a:tailEnd/>
          </a:ln>
        </p:spPr>
        <p:txBody>
          <a:bodyPr>
            <a:spAutoFit/>
          </a:bodyPr>
          <a:lstStyle/>
          <a:p>
            <a:pPr algn="ctr" eaLnBrk="0" hangingPunct="0">
              <a:spcBef>
                <a:spcPct val="50000"/>
              </a:spcBef>
            </a:pPr>
            <a:r>
              <a:rPr lang="es-ES_tradnl" sz="2800">
                <a:latin typeface="Tahoma" pitchFamily="34" charset="0"/>
              </a:rPr>
              <a:t>25%</a:t>
            </a:r>
          </a:p>
        </p:txBody>
      </p:sp>
      <p:sp>
        <p:nvSpPr>
          <p:cNvPr id="36878" name="Line 24"/>
          <p:cNvSpPr>
            <a:spLocks noChangeShapeType="1"/>
          </p:cNvSpPr>
          <p:nvPr/>
        </p:nvSpPr>
        <p:spPr bwMode="auto">
          <a:xfrm>
            <a:off x="1466824" y="2514584"/>
            <a:ext cx="0" cy="427038"/>
          </a:xfrm>
          <a:prstGeom prst="line">
            <a:avLst/>
          </a:prstGeom>
          <a:noFill/>
          <a:ln w="38100">
            <a:solidFill>
              <a:srgbClr val="FFFF00"/>
            </a:solidFill>
            <a:round/>
            <a:headEnd/>
            <a:tailEnd/>
          </a:ln>
        </p:spPr>
        <p:txBody>
          <a:bodyPr wrap="none" anchor="ctr"/>
          <a:lstStyle/>
          <a:p>
            <a:endParaRPr lang="es-ES"/>
          </a:p>
        </p:txBody>
      </p:sp>
      <p:sp>
        <p:nvSpPr>
          <p:cNvPr id="36879" name="Line 25"/>
          <p:cNvSpPr>
            <a:spLocks noChangeShapeType="1"/>
          </p:cNvSpPr>
          <p:nvPr/>
        </p:nvSpPr>
        <p:spPr bwMode="auto">
          <a:xfrm>
            <a:off x="7334224" y="2514584"/>
            <a:ext cx="0" cy="427038"/>
          </a:xfrm>
          <a:prstGeom prst="line">
            <a:avLst/>
          </a:prstGeom>
          <a:noFill/>
          <a:ln w="38100">
            <a:solidFill>
              <a:srgbClr val="FFFF00"/>
            </a:solidFill>
            <a:round/>
            <a:headEnd/>
            <a:tailEnd/>
          </a:ln>
        </p:spPr>
        <p:txBody>
          <a:bodyPr wrap="none" anchor="ctr"/>
          <a:lstStyle/>
          <a:p>
            <a:endParaRPr lang="es-ES"/>
          </a:p>
        </p:txBody>
      </p:sp>
      <p:sp>
        <p:nvSpPr>
          <p:cNvPr id="36880" name="Text Box 26"/>
          <p:cNvSpPr txBox="1">
            <a:spLocks noChangeArrowheads="1"/>
          </p:cNvSpPr>
          <p:nvPr/>
        </p:nvSpPr>
        <p:spPr bwMode="auto">
          <a:xfrm>
            <a:off x="6038824" y="2514584"/>
            <a:ext cx="1143000" cy="519113"/>
          </a:xfrm>
          <a:prstGeom prst="rect">
            <a:avLst/>
          </a:prstGeom>
          <a:noFill/>
          <a:ln w="9525">
            <a:noFill/>
            <a:miter lim="800000"/>
            <a:headEnd/>
            <a:tailEnd/>
          </a:ln>
        </p:spPr>
        <p:txBody>
          <a:bodyPr>
            <a:spAutoFit/>
          </a:bodyPr>
          <a:lstStyle/>
          <a:p>
            <a:pPr algn="ctr" eaLnBrk="0" hangingPunct="0">
              <a:spcBef>
                <a:spcPct val="50000"/>
              </a:spcBef>
            </a:pPr>
            <a:r>
              <a:rPr lang="es-ES_tradnl" sz="2800">
                <a:latin typeface="Tahoma" pitchFamily="34" charset="0"/>
              </a:rPr>
              <a:t>25%</a:t>
            </a:r>
          </a:p>
        </p:txBody>
      </p:sp>
      <p:sp>
        <p:nvSpPr>
          <p:cNvPr id="36881" name="Text Box 27"/>
          <p:cNvSpPr txBox="1">
            <a:spLocks noChangeArrowheads="1"/>
          </p:cNvSpPr>
          <p:nvPr/>
        </p:nvSpPr>
        <p:spPr bwMode="auto">
          <a:xfrm>
            <a:off x="1543024" y="2514584"/>
            <a:ext cx="1143000" cy="519113"/>
          </a:xfrm>
          <a:prstGeom prst="rect">
            <a:avLst/>
          </a:prstGeom>
          <a:noFill/>
          <a:ln w="9525">
            <a:noFill/>
            <a:miter lim="800000"/>
            <a:headEnd/>
            <a:tailEnd/>
          </a:ln>
        </p:spPr>
        <p:txBody>
          <a:bodyPr>
            <a:spAutoFit/>
          </a:bodyPr>
          <a:lstStyle/>
          <a:p>
            <a:pPr algn="ctr" eaLnBrk="0" hangingPunct="0">
              <a:spcBef>
                <a:spcPct val="50000"/>
              </a:spcBef>
            </a:pPr>
            <a:r>
              <a:rPr lang="es-ES_tradnl" sz="2800">
                <a:latin typeface="Tahoma" pitchFamily="34" charset="0"/>
              </a:rPr>
              <a:t>25%</a:t>
            </a:r>
          </a:p>
        </p:txBody>
      </p:sp>
      <p:sp>
        <p:nvSpPr>
          <p:cNvPr id="36882" name="Line 28"/>
          <p:cNvSpPr>
            <a:spLocks noChangeShapeType="1"/>
          </p:cNvSpPr>
          <p:nvPr/>
        </p:nvSpPr>
        <p:spPr bwMode="auto">
          <a:xfrm flipH="1">
            <a:off x="1390624" y="2362184"/>
            <a:ext cx="1524000" cy="0"/>
          </a:xfrm>
          <a:prstGeom prst="line">
            <a:avLst/>
          </a:prstGeom>
          <a:noFill/>
          <a:ln w="38100">
            <a:solidFill>
              <a:schemeClr val="bg1"/>
            </a:solidFill>
            <a:round/>
            <a:headEnd/>
            <a:tailEnd type="triangle" w="med" len="med"/>
          </a:ln>
        </p:spPr>
        <p:txBody>
          <a:bodyPr wrap="none" anchor="ctr"/>
          <a:lstStyle/>
          <a:p>
            <a:endParaRPr lang="es-ES"/>
          </a:p>
        </p:txBody>
      </p:sp>
      <p:sp>
        <p:nvSpPr>
          <p:cNvPr id="36883" name="Line 29"/>
          <p:cNvSpPr>
            <a:spLocks noChangeShapeType="1"/>
          </p:cNvSpPr>
          <p:nvPr/>
        </p:nvSpPr>
        <p:spPr bwMode="auto">
          <a:xfrm>
            <a:off x="3067024" y="2362184"/>
            <a:ext cx="4343400" cy="0"/>
          </a:xfrm>
          <a:prstGeom prst="line">
            <a:avLst/>
          </a:prstGeom>
          <a:noFill/>
          <a:ln w="38100">
            <a:solidFill>
              <a:schemeClr val="bg1"/>
            </a:solidFill>
            <a:round/>
            <a:headEnd/>
            <a:tailEnd type="triangle" w="med" len="med"/>
          </a:ln>
        </p:spPr>
        <p:txBody>
          <a:bodyPr wrap="none" anchor="ctr"/>
          <a:lstStyle/>
          <a:p>
            <a:endParaRPr lang="es-ES"/>
          </a:p>
        </p:txBody>
      </p:sp>
      <p:sp>
        <p:nvSpPr>
          <p:cNvPr id="36884" name="Text Box 30"/>
          <p:cNvSpPr txBox="1">
            <a:spLocks noChangeArrowheads="1"/>
          </p:cNvSpPr>
          <p:nvPr/>
        </p:nvSpPr>
        <p:spPr bwMode="auto">
          <a:xfrm>
            <a:off x="1771624" y="1752584"/>
            <a:ext cx="1143000" cy="519113"/>
          </a:xfrm>
          <a:prstGeom prst="rect">
            <a:avLst/>
          </a:prstGeom>
          <a:noFill/>
          <a:ln w="9525">
            <a:noFill/>
            <a:miter lim="800000"/>
            <a:headEnd/>
            <a:tailEnd/>
          </a:ln>
        </p:spPr>
        <p:txBody>
          <a:bodyPr>
            <a:spAutoFit/>
          </a:bodyPr>
          <a:lstStyle/>
          <a:p>
            <a:pPr algn="ctr" eaLnBrk="0" hangingPunct="0">
              <a:spcBef>
                <a:spcPct val="50000"/>
              </a:spcBef>
            </a:pPr>
            <a:r>
              <a:rPr lang="es-ES_tradnl" sz="2800">
                <a:latin typeface="Tahoma" pitchFamily="34" charset="0"/>
              </a:rPr>
              <a:t>25%</a:t>
            </a:r>
          </a:p>
        </p:txBody>
      </p:sp>
      <p:sp>
        <p:nvSpPr>
          <p:cNvPr id="36885" name="Text Box 31"/>
          <p:cNvSpPr txBox="1">
            <a:spLocks noChangeArrowheads="1"/>
          </p:cNvSpPr>
          <p:nvPr/>
        </p:nvSpPr>
        <p:spPr bwMode="auto">
          <a:xfrm>
            <a:off x="4286224" y="1752584"/>
            <a:ext cx="1143000" cy="519113"/>
          </a:xfrm>
          <a:prstGeom prst="rect">
            <a:avLst/>
          </a:prstGeom>
          <a:noFill/>
          <a:ln w="9525">
            <a:noFill/>
            <a:miter lim="800000"/>
            <a:headEnd/>
            <a:tailEnd/>
          </a:ln>
        </p:spPr>
        <p:txBody>
          <a:bodyPr>
            <a:spAutoFit/>
          </a:bodyPr>
          <a:lstStyle/>
          <a:p>
            <a:pPr algn="ctr" eaLnBrk="0" hangingPunct="0">
              <a:spcBef>
                <a:spcPct val="50000"/>
              </a:spcBef>
            </a:pPr>
            <a:r>
              <a:rPr lang="es-ES_tradnl" sz="2800">
                <a:latin typeface="Tahoma" pitchFamily="34" charset="0"/>
              </a:rPr>
              <a:t>75%</a:t>
            </a:r>
          </a:p>
        </p:txBody>
      </p:sp>
      <p:sp>
        <p:nvSpPr>
          <p:cNvPr id="36886" name="Line 32"/>
          <p:cNvSpPr>
            <a:spLocks noChangeShapeType="1"/>
          </p:cNvSpPr>
          <p:nvPr/>
        </p:nvSpPr>
        <p:spPr bwMode="auto">
          <a:xfrm flipH="1">
            <a:off x="1390624" y="1752584"/>
            <a:ext cx="4419600" cy="0"/>
          </a:xfrm>
          <a:prstGeom prst="line">
            <a:avLst/>
          </a:prstGeom>
          <a:noFill/>
          <a:ln w="38100">
            <a:solidFill>
              <a:srgbClr val="009900"/>
            </a:solidFill>
            <a:round/>
            <a:headEnd/>
            <a:tailEnd type="triangle" w="med" len="med"/>
          </a:ln>
        </p:spPr>
        <p:txBody>
          <a:bodyPr wrap="none" anchor="ctr"/>
          <a:lstStyle/>
          <a:p>
            <a:endParaRPr lang="es-ES"/>
          </a:p>
        </p:txBody>
      </p:sp>
      <p:sp>
        <p:nvSpPr>
          <p:cNvPr id="36887" name="Line 33"/>
          <p:cNvSpPr>
            <a:spLocks noChangeShapeType="1"/>
          </p:cNvSpPr>
          <p:nvPr/>
        </p:nvSpPr>
        <p:spPr bwMode="auto">
          <a:xfrm>
            <a:off x="5962624" y="1752584"/>
            <a:ext cx="1447800" cy="0"/>
          </a:xfrm>
          <a:prstGeom prst="line">
            <a:avLst/>
          </a:prstGeom>
          <a:noFill/>
          <a:ln w="38100">
            <a:solidFill>
              <a:srgbClr val="009900"/>
            </a:solidFill>
            <a:round/>
            <a:headEnd/>
            <a:tailEnd type="triangle" w="med" len="med"/>
          </a:ln>
        </p:spPr>
        <p:txBody>
          <a:bodyPr wrap="none" anchor="ctr"/>
          <a:lstStyle/>
          <a:p>
            <a:endParaRPr lang="es-ES"/>
          </a:p>
        </p:txBody>
      </p:sp>
      <p:sp>
        <p:nvSpPr>
          <p:cNvPr id="36888" name="Text Box 34"/>
          <p:cNvSpPr txBox="1">
            <a:spLocks noChangeArrowheads="1"/>
          </p:cNvSpPr>
          <p:nvPr/>
        </p:nvSpPr>
        <p:spPr bwMode="auto">
          <a:xfrm>
            <a:off x="6115024" y="1142984"/>
            <a:ext cx="1143000" cy="519113"/>
          </a:xfrm>
          <a:prstGeom prst="rect">
            <a:avLst/>
          </a:prstGeom>
          <a:noFill/>
          <a:ln w="9525">
            <a:noFill/>
            <a:miter lim="800000"/>
            <a:headEnd/>
            <a:tailEnd/>
          </a:ln>
        </p:spPr>
        <p:txBody>
          <a:bodyPr>
            <a:spAutoFit/>
          </a:bodyPr>
          <a:lstStyle/>
          <a:p>
            <a:pPr algn="ctr" eaLnBrk="0" hangingPunct="0">
              <a:spcBef>
                <a:spcPct val="50000"/>
              </a:spcBef>
            </a:pPr>
            <a:r>
              <a:rPr lang="es-ES_tradnl" sz="2800">
                <a:latin typeface="Tahoma" pitchFamily="34" charset="0"/>
              </a:rPr>
              <a:t>25%</a:t>
            </a:r>
          </a:p>
        </p:txBody>
      </p:sp>
      <p:sp>
        <p:nvSpPr>
          <p:cNvPr id="36889" name="Text Box 35"/>
          <p:cNvSpPr txBox="1">
            <a:spLocks noChangeArrowheads="1"/>
          </p:cNvSpPr>
          <p:nvPr/>
        </p:nvSpPr>
        <p:spPr bwMode="auto">
          <a:xfrm>
            <a:off x="3067024" y="1142984"/>
            <a:ext cx="1143000" cy="519113"/>
          </a:xfrm>
          <a:prstGeom prst="rect">
            <a:avLst/>
          </a:prstGeom>
          <a:noFill/>
          <a:ln w="9525">
            <a:noFill/>
            <a:miter lim="800000"/>
            <a:headEnd/>
            <a:tailEnd/>
          </a:ln>
        </p:spPr>
        <p:txBody>
          <a:bodyPr>
            <a:spAutoFit/>
          </a:bodyPr>
          <a:lstStyle/>
          <a:p>
            <a:pPr algn="ctr" eaLnBrk="0" hangingPunct="0">
              <a:spcBef>
                <a:spcPct val="50000"/>
              </a:spcBef>
            </a:pPr>
            <a:r>
              <a:rPr lang="es-ES_tradnl" sz="2800">
                <a:latin typeface="Tahoma" pitchFamily="34" charset="0"/>
              </a:rPr>
              <a:t>75%</a:t>
            </a:r>
          </a:p>
        </p:txBody>
      </p:sp>
      <p:sp>
        <p:nvSpPr>
          <p:cNvPr id="35" name="34 Rectángulo"/>
          <p:cNvSpPr/>
          <p:nvPr/>
        </p:nvSpPr>
        <p:spPr>
          <a:xfrm>
            <a:off x="928662" y="4429132"/>
            <a:ext cx="7143800" cy="1200329"/>
          </a:xfrm>
          <a:prstGeom prst="rect">
            <a:avLst/>
          </a:prstGeom>
        </p:spPr>
        <p:txBody>
          <a:bodyPr wrap="square">
            <a:spAutoFit/>
          </a:bodyPr>
          <a:lstStyle/>
          <a:p>
            <a:pPr>
              <a:spcBef>
                <a:spcPct val="50000"/>
              </a:spcBef>
            </a:pPr>
            <a:r>
              <a:rPr lang="es-ES" dirty="0" smtClean="0">
                <a:solidFill>
                  <a:srgbClr val="FFFF00"/>
                </a:solidFill>
                <a:cs typeface="Arial" charset="0"/>
              </a:rPr>
              <a:t>Ejemplo: </a:t>
            </a:r>
            <a:r>
              <a:rPr lang="es-ES" dirty="0" smtClean="0">
                <a:solidFill>
                  <a:srgbClr val="FFFF00"/>
                </a:solidFill>
                <a:cs typeface="Arial" charset="0"/>
              </a:rPr>
              <a:t> </a:t>
            </a:r>
            <a:r>
              <a:rPr lang="es-ES" dirty="0">
                <a:solidFill>
                  <a:srgbClr val="FFFF00"/>
                </a:solidFill>
              </a:rPr>
              <a:t>En el grupo de sujetos detectados con impagos, el salario mediano de 800 </a:t>
            </a:r>
            <a:r>
              <a:rPr lang="es-ES" dirty="0" smtClean="0">
                <a:solidFill>
                  <a:srgbClr val="FFFF00"/>
                </a:solidFill>
              </a:rPr>
              <a:t>euros</a:t>
            </a:r>
            <a:r>
              <a:rPr lang="es-ES" dirty="0" smtClean="0">
                <a:solidFill>
                  <a:srgbClr val="FFFF00"/>
                </a:solidFill>
              </a:rPr>
              <a:t>, </a:t>
            </a:r>
            <a:r>
              <a:rPr lang="es-ES" dirty="0" smtClean="0">
                <a:solidFill>
                  <a:srgbClr val="FFFF00"/>
                </a:solidFill>
              </a:rPr>
              <a:t>un </a:t>
            </a:r>
            <a:r>
              <a:rPr lang="es-ES" dirty="0">
                <a:solidFill>
                  <a:srgbClr val="FFFF00"/>
                </a:solidFill>
              </a:rPr>
              <a:t>percentil </a:t>
            </a:r>
            <a:r>
              <a:rPr lang="es-ES" dirty="0" smtClean="0">
                <a:solidFill>
                  <a:srgbClr val="FFFF00"/>
                </a:solidFill>
              </a:rPr>
              <a:t>25 </a:t>
            </a:r>
            <a:r>
              <a:rPr lang="es-ES" dirty="0">
                <a:solidFill>
                  <a:srgbClr val="FFFF00"/>
                </a:solidFill>
              </a:rPr>
              <a:t>de </a:t>
            </a:r>
            <a:r>
              <a:rPr lang="es-ES" dirty="0" smtClean="0">
                <a:solidFill>
                  <a:srgbClr val="FFFF00"/>
                </a:solidFill>
              </a:rPr>
              <a:t>635 euros y </a:t>
            </a:r>
            <a:r>
              <a:rPr lang="es-ES" dirty="0">
                <a:solidFill>
                  <a:srgbClr val="FFFF00"/>
                </a:solidFill>
              </a:rPr>
              <a:t>un percentil </a:t>
            </a:r>
            <a:r>
              <a:rPr lang="es-ES" dirty="0" smtClean="0">
                <a:solidFill>
                  <a:srgbClr val="FFFF00"/>
                </a:solidFill>
              </a:rPr>
              <a:t>75 </a:t>
            </a:r>
            <a:r>
              <a:rPr lang="es-ES" dirty="0">
                <a:solidFill>
                  <a:srgbClr val="FFFF00"/>
                </a:solidFill>
              </a:rPr>
              <a:t>de </a:t>
            </a:r>
            <a:r>
              <a:rPr lang="es-ES" dirty="0" smtClean="0">
                <a:solidFill>
                  <a:srgbClr val="FFFF00"/>
                </a:solidFill>
              </a:rPr>
              <a:t>980 euros. </a:t>
            </a:r>
            <a:endParaRPr lang="es-ES_tradnl" dirty="0" smtClean="0"/>
          </a:p>
        </p:txBody>
      </p:sp>
      <p:pic>
        <p:nvPicPr>
          <p:cNvPr id="36" name="35 Imagen" descr="mi nombre.JPG"/>
          <p:cNvPicPr>
            <a:picLocks noChangeAspect="1"/>
          </p:cNvPicPr>
          <p:nvPr/>
        </p:nvPicPr>
        <p:blipFill>
          <a:blip r:embed="rId2"/>
          <a:stretch>
            <a:fillRect/>
          </a:stretch>
        </p:blipFill>
        <p:spPr>
          <a:xfrm>
            <a:off x="6810375" y="6572250"/>
            <a:ext cx="2333625" cy="28575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571472" y="500063"/>
            <a:ext cx="8072494" cy="1202510"/>
          </a:xfrm>
          <a:prstGeom prst="rect">
            <a:avLst/>
          </a:prstGeom>
          <a:noFill/>
          <a:ln w="9525">
            <a:noFill/>
            <a:miter lim="800000"/>
            <a:headEnd/>
            <a:tailEnd/>
          </a:ln>
        </p:spPr>
        <p:txBody>
          <a:bodyPr wrap="square" lIns="90000" tIns="46800" rIns="90000" bIns="46800">
            <a:spAutoFit/>
          </a:bodyPr>
          <a:lstStyle/>
          <a:p>
            <a:pPr algn="ctr" eaLnBrk="0" hangingPunct="0">
              <a:spcBef>
                <a:spcPct val="50000"/>
              </a:spcBef>
            </a:pPr>
            <a:r>
              <a:rPr lang="es-ES_tradnl" sz="3600" dirty="0" smtClean="0">
                <a:solidFill>
                  <a:schemeClr val="tx2"/>
                </a:solidFill>
                <a:latin typeface="Arial Rounded MT Bold" pitchFamily="34" charset="0"/>
              </a:rPr>
              <a:t>Intervalo </a:t>
            </a:r>
            <a:r>
              <a:rPr lang="es-ES_tradnl" sz="3600" dirty="0" err="1" smtClean="0">
                <a:solidFill>
                  <a:schemeClr val="tx2"/>
                </a:solidFill>
                <a:latin typeface="Arial Rounded MT Bold" pitchFamily="34" charset="0"/>
              </a:rPr>
              <a:t>intercuartílico</a:t>
            </a:r>
            <a:r>
              <a:rPr lang="es-ES_tradnl" sz="3600" dirty="0" smtClean="0">
                <a:solidFill>
                  <a:schemeClr val="tx2"/>
                </a:solidFill>
                <a:latin typeface="Arial Rounded MT Bold" pitchFamily="34" charset="0"/>
              </a:rPr>
              <a:t>/ rango </a:t>
            </a:r>
            <a:r>
              <a:rPr lang="es-ES_tradnl" sz="3600" dirty="0" err="1" smtClean="0">
                <a:solidFill>
                  <a:schemeClr val="tx2"/>
                </a:solidFill>
                <a:latin typeface="Arial Rounded MT Bold" pitchFamily="34" charset="0"/>
              </a:rPr>
              <a:t>intercuartílico</a:t>
            </a:r>
            <a:endParaRPr lang="es-ES_tradnl" sz="3600" dirty="0">
              <a:solidFill>
                <a:schemeClr val="tx2"/>
              </a:solidFill>
              <a:latin typeface="Arial Rounded MT Bold" pitchFamily="34" charset="0"/>
            </a:endParaRPr>
          </a:p>
        </p:txBody>
      </p:sp>
      <p:sp>
        <p:nvSpPr>
          <p:cNvPr id="35843" name="Text Box 3"/>
          <p:cNvSpPr txBox="1">
            <a:spLocks noChangeArrowheads="1"/>
          </p:cNvSpPr>
          <p:nvPr/>
        </p:nvSpPr>
        <p:spPr bwMode="auto">
          <a:xfrm>
            <a:off x="571472" y="1857364"/>
            <a:ext cx="7391400" cy="3970318"/>
          </a:xfrm>
          <a:prstGeom prst="rect">
            <a:avLst/>
          </a:prstGeom>
          <a:noFill/>
          <a:ln w="9525">
            <a:noFill/>
            <a:miter lim="800000"/>
            <a:headEnd/>
            <a:tailEnd/>
          </a:ln>
        </p:spPr>
        <p:txBody>
          <a:bodyPr>
            <a:spAutoFit/>
          </a:bodyPr>
          <a:lstStyle/>
          <a:p>
            <a:pPr eaLnBrk="0" hangingPunct="0">
              <a:spcBef>
                <a:spcPct val="50000"/>
              </a:spcBef>
            </a:pPr>
            <a:r>
              <a:rPr lang="es-ES_tradnl" sz="2800" dirty="0" smtClean="0">
                <a:latin typeface="+mn-lt"/>
              </a:rPr>
              <a:t>Definición: El </a:t>
            </a:r>
            <a:r>
              <a:rPr lang="es-ES_tradnl" sz="2800" b="1" dirty="0" smtClean="0">
                <a:latin typeface="+mn-lt"/>
              </a:rPr>
              <a:t>intervalo </a:t>
            </a:r>
            <a:r>
              <a:rPr lang="es-ES_tradnl" sz="2800" b="1" dirty="0" err="1" smtClean="0">
                <a:latin typeface="+mn-lt"/>
              </a:rPr>
              <a:t>intercuatílico</a:t>
            </a:r>
            <a:r>
              <a:rPr lang="es-ES_tradnl" sz="2800" b="1" dirty="0" smtClean="0">
                <a:latin typeface="+mn-lt"/>
              </a:rPr>
              <a:t> (IIC) </a:t>
            </a:r>
            <a:r>
              <a:rPr lang="es-ES_tradnl" sz="2800" dirty="0" smtClean="0">
                <a:latin typeface="+mn-lt"/>
              </a:rPr>
              <a:t>viene definido por el </a:t>
            </a:r>
            <a:r>
              <a:rPr lang="es-ES_tradnl" sz="2800" dirty="0" err="1" smtClean="0">
                <a:latin typeface="+mn-lt"/>
              </a:rPr>
              <a:t>cuartil</a:t>
            </a:r>
            <a:r>
              <a:rPr lang="es-ES_tradnl" sz="2800" dirty="0" smtClean="0">
                <a:latin typeface="+mn-lt"/>
              </a:rPr>
              <a:t> 25 y el </a:t>
            </a:r>
            <a:r>
              <a:rPr lang="es-ES_tradnl" sz="2800" dirty="0" err="1" smtClean="0">
                <a:latin typeface="+mn-lt"/>
              </a:rPr>
              <a:t>cuartil</a:t>
            </a:r>
            <a:r>
              <a:rPr lang="es-ES_tradnl" sz="2800" dirty="0" smtClean="0">
                <a:latin typeface="+mn-lt"/>
              </a:rPr>
              <a:t> 75. Se utiliza como medida de dispersión para la mediana.</a:t>
            </a:r>
          </a:p>
          <a:p>
            <a:pPr eaLnBrk="0" hangingPunct="0">
              <a:spcBef>
                <a:spcPct val="50000"/>
              </a:spcBef>
            </a:pPr>
            <a:endParaRPr lang="es-ES_tradnl" sz="2800" dirty="0">
              <a:latin typeface="+mn-lt"/>
            </a:endParaRPr>
          </a:p>
          <a:p>
            <a:pPr>
              <a:spcBef>
                <a:spcPct val="50000"/>
              </a:spcBef>
              <a:buSzTx/>
            </a:pPr>
            <a:r>
              <a:rPr lang="es-ES" sz="2800" dirty="0" smtClean="0">
                <a:solidFill>
                  <a:srgbClr val="FFFF00"/>
                </a:solidFill>
                <a:cs typeface="Arial" charset="0"/>
              </a:rPr>
              <a:t>Ejemplo: </a:t>
            </a:r>
            <a:r>
              <a:rPr lang="es-ES" sz="2800" dirty="0">
                <a:solidFill>
                  <a:srgbClr val="FFFF00"/>
                </a:solidFill>
                <a:cs typeface="Arial" charset="0"/>
              </a:rPr>
              <a:t> </a:t>
            </a:r>
            <a:r>
              <a:rPr lang="es-ES" sz="2800" dirty="0">
                <a:solidFill>
                  <a:srgbClr val="FFFF00"/>
                </a:solidFill>
              </a:rPr>
              <a:t>En el grupo de sujetos detectados con impagos, el salario mediano de 800 euros</a:t>
            </a:r>
            <a:r>
              <a:rPr lang="es-ES" sz="2800" dirty="0" smtClean="0">
                <a:solidFill>
                  <a:srgbClr val="FFFF00"/>
                </a:solidFill>
              </a:rPr>
              <a:t>, </a:t>
            </a:r>
            <a:r>
              <a:rPr lang="es-ES" sz="2800" dirty="0" smtClean="0">
                <a:solidFill>
                  <a:srgbClr val="FFFF00"/>
                </a:solidFill>
              </a:rPr>
              <a:t>IIC: </a:t>
            </a:r>
            <a:r>
              <a:rPr lang="es-ES" sz="2800" dirty="0" smtClean="0">
                <a:solidFill>
                  <a:srgbClr val="FFFF00"/>
                </a:solidFill>
              </a:rPr>
              <a:t>(635-980 meses. </a:t>
            </a:r>
            <a:endParaRPr lang="es-ES_tradnl" sz="2800" dirty="0" smtClean="0"/>
          </a:p>
        </p:txBody>
      </p:sp>
      <p:pic>
        <p:nvPicPr>
          <p:cNvPr id="4" name="3 Imagen" descr="mi nombre.JPG"/>
          <p:cNvPicPr>
            <a:picLocks noChangeAspect="1"/>
          </p:cNvPicPr>
          <p:nvPr/>
        </p:nvPicPr>
        <p:blipFill>
          <a:blip r:embed="rId2"/>
          <a:stretch>
            <a:fillRect/>
          </a:stretch>
        </p:blipFill>
        <p:spPr>
          <a:xfrm>
            <a:off x="6810375" y="6572250"/>
            <a:ext cx="2333625" cy="28575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571472" y="500063"/>
            <a:ext cx="8072494" cy="1202510"/>
          </a:xfrm>
          <a:prstGeom prst="rect">
            <a:avLst/>
          </a:prstGeom>
          <a:noFill/>
          <a:ln w="9525">
            <a:noFill/>
            <a:miter lim="800000"/>
            <a:headEnd/>
            <a:tailEnd/>
          </a:ln>
        </p:spPr>
        <p:txBody>
          <a:bodyPr wrap="square" lIns="90000" tIns="46800" rIns="90000" bIns="46800">
            <a:spAutoFit/>
          </a:bodyPr>
          <a:lstStyle/>
          <a:p>
            <a:pPr algn="ctr" eaLnBrk="0" hangingPunct="0">
              <a:spcBef>
                <a:spcPct val="50000"/>
              </a:spcBef>
            </a:pPr>
            <a:r>
              <a:rPr lang="es-ES_tradnl" sz="3600" dirty="0" smtClean="0">
                <a:solidFill>
                  <a:schemeClr val="tx2"/>
                </a:solidFill>
                <a:latin typeface="Arial Rounded MT Bold" pitchFamily="34" charset="0"/>
              </a:rPr>
              <a:t>Intervalo </a:t>
            </a:r>
            <a:r>
              <a:rPr lang="es-ES_tradnl" sz="3600" dirty="0" err="1" smtClean="0">
                <a:solidFill>
                  <a:schemeClr val="tx2"/>
                </a:solidFill>
                <a:latin typeface="Arial Rounded MT Bold" pitchFamily="34" charset="0"/>
              </a:rPr>
              <a:t>intercuartílico</a:t>
            </a:r>
            <a:r>
              <a:rPr lang="es-ES_tradnl" sz="3600" dirty="0" smtClean="0">
                <a:solidFill>
                  <a:schemeClr val="tx2"/>
                </a:solidFill>
                <a:latin typeface="Arial Rounded MT Bold" pitchFamily="34" charset="0"/>
              </a:rPr>
              <a:t>/ rango </a:t>
            </a:r>
            <a:r>
              <a:rPr lang="es-ES_tradnl" sz="3600" dirty="0" err="1" smtClean="0">
                <a:solidFill>
                  <a:schemeClr val="tx2"/>
                </a:solidFill>
                <a:latin typeface="Arial Rounded MT Bold" pitchFamily="34" charset="0"/>
              </a:rPr>
              <a:t>intercuartílico</a:t>
            </a:r>
            <a:endParaRPr lang="es-ES_tradnl" sz="3600" dirty="0">
              <a:solidFill>
                <a:schemeClr val="tx2"/>
              </a:solidFill>
              <a:latin typeface="Arial Rounded MT Bold" pitchFamily="34" charset="0"/>
            </a:endParaRPr>
          </a:p>
        </p:txBody>
      </p:sp>
      <p:sp>
        <p:nvSpPr>
          <p:cNvPr id="35843" name="Text Box 3"/>
          <p:cNvSpPr txBox="1">
            <a:spLocks noChangeArrowheads="1"/>
          </p:cNvSpPr>
          <p:nvPr/>
        </p:nvSpPr>
        <p:spPr bwMode="auto">
          <a:xfrm>
            <a:off x="571472" y="1857364"/>
            <a:ext cx="7391400" cy="4616648"/>
          </a:xfrm>
          <a:prstGeom prst="rect">
            <a:avLst/>
          </a:prstGeom>
          <a:noFill/>
          <a:ln w="9525">
            <a:noFill/>
            <a:miter lim="800000"/>
            <a:headEnd/>
            <a:tailEnd/>
          </a:ln>
        </p:spPr>
        <p:txBody>
          <a:bodyPr>
            <a:spAutoFit/>
          </a:bodyPr>
          <a:lstStyle/>
          <a:p>
            <a:pPr eaLnBrk="0" hangingPunct="0">
              <a:spcBef>
                <a:spcPct val="50000"/>
              </a:spcBef>
            </a:pPr>
            <a:r>
              <a:rPr lang="es-ES_tradnl" sz="2800" dirty="0" smtClean="0">
                <a:latin typeface="+mn-lt"/>
              </a:rPr>
              <a:t>Definición: El </a:t>
            </a:r>
            <a:r>
              <a:rPr lang="es-ES_tradnl" sz="2800" b="1" dirty="0" smtClean="0">
                <a:latin typeface="+mn-lt"/>
              </a:rPr>
              <a:t>rango </a:t>
            </a:r>
            <a:r>
              <a:rPr lang="es-ES_tradnl" sz="2800" b="1" dirty="0" err="1" smtClean="0">
                <a:latin typeface="+mn-lt"/>
              </a:rPr>
              <a:t>intercuartílico</a:t>
            </a:r>
            <a:r>
              <a:rPr lang="es-ES_tradnl" sz="2800" b="1" dirty="0" smtClean="0">
                <a:latin typeface="+mn-lt"/>
              </a:rPr>
              <a:t> </a:t>
            </a:r>
            <a:r>
              <a:rPr lang="es-ES_tradnl" sz="2800" dirty="0" smtClean="0">
                <a:latin typeface="+mn-lt"/>
              </a:rPr>
              <a:t>es la </a:t>
            </a:r>
            <a:r>
              <a:rPr lang="es-ES_tradnl" sz="2800" dirty="0">
                <a:latin typeface="+mn-lt"/>
              </a:rPr>
              <a:t>diferencia entre el </a:t>
            </a:r>
            <a:r>
              <a:rPr lang="es-ES_tradnl" sz="2800" dirty="0" err="1">
                <a:latin typeface="+mn-lt"/>
              </a:rPr>
              <a:t>cuartil</a:t>
            </a:r>
            <a:r>
              <a:rPr lang="es-ES_tradnl" sz="2800" dirty="0">
                <a:latin typeface="+mn-lt"/>
              </a:rPr>
              <a:t> 25 y el </a:t>
            </a:r>
            <a:r>
              <a:rPr lang="es-ES_tradnl" sz="2800" dirty="0" err="1">
                <a:latin typeface="+mn-lt"/>
              </a:rPr>
              <a:t>cuartil</a:t>
            </a:r>
            <a:r>
              <a:rPr lang="es-ES_tradnl" sz="2800" dirty="0">
                <a:latin typeface="+mn-lt"/>
              </a:rPr>
              <a:t> 75. Se utiliza como medida de dispersión para la mediana</a:t>
            </a:r>
            <a:r>
              <a:rPr lang="es-ES_tradnl" sz="2800" dirty="0" smtClean="0">
                <a:latin typeface="+mn-lt"/>
              </a:rPr>
              <a:t>.</a:t>
            </a:r>
          </a:p>
          <a:p>
            <a:pPr eaLnBrk="0" hangingPunct="0">
              <a:spcBef>
                <a:spcPct val="50000"/>
              </a:spcBef>
            </a:pPr>
            <a:endParaRPr lang="es-ES_tradnl" sz="2800" dirty="0">
              <a:latin typeface="+mn-lt"/>
            </a:endParaRPr>
          </a:p>
          <a:p>
            <a:pPr eaLnBrk="0" hangingPunct="0">
              <a:spcBef>
                <a:spcPct val="50000"/>
              </a:spcBef>
            </a:pPr>
            <a:r>
              <a:rPr lang="es-ES" sz="2800" dirty="0">
                <a:solidFill>
                  <a:srgbClr val="FFFF00"/>
                </a:solidFill>
                <a:cs typeface="Arial" charset="0"/>
              </a:rPr>
              <a:t>Ejemplo:  </a:t>
            </a:r>
            <a:r>
              <a:rPr lang="es-ES" sz="2800" dirty="0">
                <a:solidFill>
                  <a:srgbClr val="FFFF00"/>
                </a:solidFill>
              </a:rPr>
              <a:t>En el grupo de sujetos detectados con impagos, el salario mediano de 800 euros, </a:t>
            </a:r>
            <a:r>
              <a:rPr lang="es-ES" sz="2800" dirty="0" smtClean="0">
                <a:solidFill>
                  <a:srgbClr val="FFFF00"/>
                </a:solidFill>
              </a:rPr>
              <a:t>Rango </a:t>
            </a:r>
            <a:r>
              <a:rPr lang="es-ES" sz="2800" dirty="0" smtClean="0">
                <a:solidFill>
                  <a:srgbClr val="FFFF00"/>
                </a:solidFill>
              </a:rPr>
              <a:t>IC: </a:t>
            </a:r>
            <a:r>
              <a:rPr lang="es-ES" sz="2800" dirty="0" smtClean="0">
                <a:solidFill>
                  <a:srgbClr val="FFFF00"/>
                </a:solidFill>
              </a:rPr>
              <a:t>(345 euros) </a:t>
            </a:r>
            <a:endParaRPr lang="es-ES_tradnl" sz="2800" dirty="0" smtClean="0"/>
          </a:p>
          <a:p>
            <a:pPr eaLnBrk="0" hangingPunct="0">
              <a:spcBef>
                <a:spcPct val="50000"/>
              </a:spcBef>
            </a:pPr>
            <a:endParaRPr lang="es-ES_tradnl" sz="2800" dirty="0">
              <a:latin typeface="+mn-lt"/>
            </a:endParaRPr>
          </a:p>
        </p:txBody>
      </p:sp>
      <p:pic>
        <p:nvPicPr>
          <p:cNvPr id="4" name="3 Imagen" descr="mi nombre.JPG"/>
          <p:cNvPicPr>
            <a:picLocks noChangeAspect="1"/>
          </p:cNvPicPr>
          <p:nvPr/>
        </p:nvPicPr>
        <p:blipFill>
          <a:blip r:embed="rId2"/>
          <a:stretch>
            <a:fillRect/>
          </a:stretch>
        </p:blipFill>
        <p:spPr>
          <a:xfrm>
            <a:off x="6810375" y="6572250"/>
            <a:ext cx="2333625" cy="28575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253536"/>
            <a:ext cx="8229600" cy="1143000"/>
          </a:xfrm>
        </p:spPr>
        <p:txBody>
          <a:bodyPr/>
          <a:lstStyle/>
          <a:p>
            <a:pPr marL="54864" indent="0" fontAlgn="auto">
              <a:spcAft>
                <a:spcPts val="0"/>
              </a:spcAft>
              <a:defRPr/>
            </a:pPr>
            <a:r>
              <a:rPr lang="en-US" sz="4000" smtClean="0">
                <a:solidFill>
                  <a:schemeClr val="tx2">
                    <a:tint val="100000"/>
                    <a:shade val="90000"/>
                    <a:satMod val="250000"/>
                    <a:alpha val="100000"/>
                  </a:schemeClr>
                </a:solidFill>
              </a:rPr>
              <a:t>Moda</a:t>
            </a:r>
          </a:p>
        </p:txBody>
      </p:sp>
      <p:sp>
        <p:nvSpPr>
          <p:cNvPr id="33795" name="Rectangle 3"/>
          <p:cNvSpPr>
            <a:spLocks noGrp="1" noChangeArrowheads="1"/>
          </p:cNvSpPr>
          <p:nvPr>
            <p:ph idx="1"/>
          </p:nvPr>
        </p:nvSpPr>
        <p:spPr/>
        <p:txBody>
          <a:bodyPr/>
          <a:lstStyle/>
          <a:p>
            <a:pPr algn="just">
              <a:spcBef>
                <a:spcPct val="50000"/>
              </a:spcBef>
              <a:buSzTx/>
            </a:pPr>
            <a:r>
              <a:rPr lang="es-ES_tradnl" sz="2800" dirty="0" smtClean="0"/>
              <a:t> Definición: es el valor que se repite más dentro de un conjunto de datos.</a:t>
            </a:r>
          </a:p>
        </p:txBody>
      </p:sp>
      <p:pic>
        <p:nvPicPr>
          <p:cNvPr id="33797" name="Picture 5"/>
          <p:cNvPicPr>
            <a:picLocks noChangeAspect="1" noChangeArrowheads="1"/>
          </p:cNvPicPr>
          <p:nvPr/>
        </p:nvPicPr>
        <p:blipFill>
          <a:blip r:embed="rId2"/>
          <a:srcRect/>
          <a:stretch>
            <a:fillRect/>
          </a:stretch>
        </p:blipFill>
        <p:spPr bwMode="auto">
          <a:xfrm>
            <a:off x="2500298" y="2928934"/>
            <a:ext cx="3333750" cy="2800350"/>
          </a:xfrm>
          <a:prstGeom prst="rect">
            <a:avLst/>
          </a:prstGeom>
          <a:noFill/>
          <a:ln w="9525" cap="flat" cmpd="sng">
            <a:noFill/>
            <a:prstDash val="solid"/>
            <a:miter lim="800000"/>
            <a:headEnd type="none" w="med" len="med"/>
            <a:tailEnd type="none" w="med" len="med"/>
          </a:ln>
          <a:effectLst/>
        </p:spPr>
      </p:pic>
      <p:sp>
        <p:nvSpPr>
          <p:cNvPr id="6" name="5 Rectángulo"/>
          <p:cNvSpPr/>
          <p:nvPr/>
        </p:nvSpPr>
        <p:spPr>
          <a:xfrm>
            <a:off x="714348" y="5429264"/>
            <a:ext cx="7858180" cy="954107"/>
          </a:xfrm>
          <a:prstGeom prst="rect">
            <a:avLst/>
          </a:prstGeom>
        </p:spPr>
        <p:txBody>
          <a:bodyPr wrap="square">
            <a:spAutoFit/>
          </a:bodyPr>
          <a:lstStyle/>
          <a:p>
            <a:endParaRPr lang="es-ES" dirty="0"/>
          </a:p>
          <a:p>
            <a:r>
              <a:rPr lang="es-ES" sz="1600" b="1" dirty="0" smtClean="0"/>
              <a:t>El </a:t>
            </a:r>
            <a:r>
              <a:rPr lang="es-ES" sz="1600" b="1" dirty="0"/>
              <a:t>desarrollo de las actividades de la vida diaria </a:t>
            </a:r>
            <a:r>
              <a:rPr lang="es-ES" sz="1600" b="1" dirty="0" smtClean="0"/>
              <a:t>(MEDIDA MEDIANTE LA ESCALA BARTHEL) en </a:t>
            </a:r>
            <a:r>
              <a:rPr lang="es-ES" sz="1600" b="1" dirty="0"/>
              <a:t>pacientes con secuela de lesión medular cervical </a:t>
            </a:r>
            <a:endParaRPr lang="es-ES" sz="1600" dirty="0"/>
          </a:p>
        </p:txBody>
      </p:sp>
      <p:pic>
        <p:nvPicPr>
          <p:cNvPr id="7" name="6 Imagen" descr="mi nombre.JPG"/>
          <p:cNvPicPr>
            <a:picLocks noChangeAspect="1"/>
          </p:cNvPicPr>
          <p:nvPr/>
        </p:nvPicPr>
        <p:blipFill>
          <a:blip r:embed="rId3"/>
          <a:stretch>
            <a:fillRect/>
          </a:stretch>
        </p:blipFill>
        <p:spPr>
          <a:xfrm>
            <a:off x="6810375" y="6572250"/>
            <a:ext cx="2333625" cy="28575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253536"/>
            <a:ext cx="8229600" cy="1143000"/>
          </a:xfrm>
        </p:spPr>
        <p:txBody>
          <a:bodyPr/>
          <a:lstStyle/>
          <a:p>
            <a:pPr marL="54864" indent="0" fontAlgn="auto">
              <a:spcBef>
                <a:spcPct val="50000"/>
              </a:spcBef>
              <a:spcAft>
                <a:spcPts val="0"/>
              </a:spcAft>
              <a:defRPr/>
            </a:pPr>
            <a:r>
              <a:rPr lang="es-ES_tradnl" b="1" dirty="0" smtClean="0">
                <a:solidFill>
                  <a:schemeClr val="tx2">
                    <a:tint val="100000"/>
                    <a:shade val="90000"/>
                    <a:satMod val="250000"/>
                    <a:alpha val="100000"/>
                  </a:schemeClr>
                </a:solidFill>
              </a:rPr>
              <a:t>Media, mediana y moda</a:t>
            </a:r>
          </a:p>
        </p:txBody>
      </p:sp>
      <p:sp>
        <p:nvSpPr>
          <p:cNvPr id="34819" name="Rectangle 3"/>
          <p:cNvSpPr>
            <a:spLocks noGrp="1" noChangeArrowheads="1"/>
          </p:cNvSpPr>
          <p:nvPr>
            <p:ph idx="1"/>
          </p:nvPr>
        </p:nvSpPr>
        <p:spPr/>
        <p:txBody>
          <a:bodyPr/>
          <a:lstStyle/>
          <a:p>
            <a:pPr algn="ctr">
              <a:spcBef>
                <a:spcPct val="50000"/>
              </a:spcBef>
              <a:buSzTx/>
              <a:buFontTx/>
              <a:buNone/>
            </a:pPr>
            <a:endParaRPr lang="es-ES_tradnl" b="1" smtClean="0"/>
          </a:p>
          <a:p>
            <a:endParaRPr lang="en-US" sz="2800" smtClean="0"/>
          </a:p>
        </p:txBody>
      </p:sp>
      <p:sp>
        <p:nvSpPr>
          <p:cNvPr id="34820" name="Text Box 4"/>
          <p:cNvSpPr txBox="1">
            <a:spLocks noChangeArrowheads="1"/>
          </p:cNvSpPr>
          <p:nvPr/>
        </p:nvSpPr>
        <p:spPr bwMode="auto">
          <a:xfrm>
            <a:off x="857224" y="1785926"/>
            <a:ext cx="7786742" cy="1708160"/>
          </a:xfrm>
          <a:prstGeom prst="rect">
            <a:avLst/>
          </a:prstGeom>
          <a:noFill/>
          <a:ln w="9525">
            <a:noFill/>
            <a:miter lim="800000"/>
            <a:headEnd/>
            <a:tailEnd/>
          </a:ln>
        </p:spPr>
        <p:txBody>
          <a:bodyPr wrap="square">
            <a:spAutoFit/>
          </a:bodyPr>
          <a:lstStyle/>
          <a:p>
            <a:pPr eaLnBrk="0" hangingPunct="0">
              <a:spcBef>
                <a:spcPct val="50000"/>
              </a:spcBef>
              <a:buFontTx/>
              <a:buChar char="•"/>
            </a:pPr>
            <a:r>
              <a:rPr lang="es-ES_tradnl" sz="3000" b="1" dirty="0"/>
              <a:t> La media, la mediana y la moda son idénticas en una distribución </a:t>
            </a:r>
            <a:r>
              <a:rPr lang="es-ES_tradnl" sz="3000" b="1" dirty="0" smtClean="0"/>
              <a:t>simétrica</a:t>
            </a:r>
          </a:p>
          <a:p>
            <a:pPr eaLnBrk="0" hangingPunct="0">
              <a:spcBef>
                <a:spcPct val="50000"/>
              </a:spcBef>
              <a:buFontTx/>
              <a:buChar char="•"/>
            </a:pPr>
            <a:endParaRPr lang="es-ES_tradnl" sz="3000" b="1" dirty="0"/>
          </a:p>
        </p:txBody>
      </p:sp>
      <p:graphicFrame>
        <p:nvGraphicFramePr>
          <p:cNvPr id="5" name="Object 2"/>
          <p:cNvGraphicFramePr>
            <a:graphicFrameLocks noChangeAspect="1"/>
          </p:cNvGraphicFramePr>
          <p:nvPr/>
        </p:nvGraphicFramePr>
        <p:xfrm>
          <a:off x="1643042" y="3000372"/>
          <a:ext cx="5428640" cy="3533756"/>
        </p:xfrm>
        <a:graphic>
          <a:graphicData uri="http://schemas.openxmlformats.org/presentationml/2006/ole">
            <mc:AlternateContent xmlns:mc="http://schemas.openxmlformats.org/markup-compatibility/2006">
              <mc:Choice xmlns:v="urn:schemas-microsoft-com:vml" Requires="v">
                <p:oleObj spid="_x0000_s34831" name="Hoja de cálculo" r:id="rId3" imgW="4505551" imgH="2934182" progId="Excel.Sheet.8">
                  <p:embed/>
                </p:oleObj>
              </mc:Choice>
              <mc:Fallback>
                <p:oleObj name="Hoja de cálculo" r:id="rId3" imgW="4505551" imgH="2934182" progId="Excel.Shee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3042" y="3000372"/>
                        <a:ext cx="5428640" cy="3533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 Box 4"/>
          <p:cNvSpPr txBox="1">
            <a:spLocks noChangeArrowheads="1"/>
          </p:cNvSpPr>
          <p:nvPr/>
        </p:nvSpPr>
        <p:spPr bwMode="auto">
          <a:xfrm>
            <a:off x="5257800" y="3159133"/>
            <a:ext cx="1371600" cy="579437"/>
          </a:xfrm>
          <a:prstGeom prst="rect">
            <a:avLst/>
          </a:prstGeom>
          <a:noFill/>
          <a:ln w="9525">
            <a:noFill/>
            <a:miter lim="800000"/>
            <a:headEnd/>
            <a:tailEnd/>
          </a:ln>
        </p:spPr>
        <p:txBody>
          <a:bodyPr>
            <a:spAutoFit/>
          </a:bodyPr>
          <a:lstStyle/>
          <a:p>
            <a:pPr algn="ctr" eaLnBrk="0" hangingPunct="0">
              <a:spcBef>
                <a:spcPct val="50000"/>
              </a:spcBef>
            </a:pPr>
            <a:r>
              <a:rPr lang="es-ES_tradnl" sz="3200" dirty="0">
                <a:solidFill>
                  <a:srgbClr val="000066"/>
                </a:solidFill>
                <a:latin typeface="Tahoma" pitchFamily="34" charset="0"/>
              </a:rPr>
              <a:t>Moda</a:t>
            </a:r>
          </a:p>
        </p:txBody>
      </p:sp>
      <p:sp>
        <p:nvSpPr>
          <p:cNvPr id="7" name="Text Box 5"/>
          <p:cNvSpPr txBox="1">
            <a:spLocks noChangeArrowheads="1"/>
          </p:cNvSpPr>
          <p:nvPr/>
        </p:nvSpPr>
        <p:spPr bwMode="auto">
          <a:xfrm>
            <a:off x="5029200" y="3540133"/>
            <a:ext cx="1905000" cy="579437"/>
          </a:xfrm>
          <a:prstGeom prst="rect">
            <a:avLst/>
          </a:prstGeom>
          <a:noFill/>
          <a:ln w="9525">
            <a:noFill/>
            <a:miter lim="800000"/>
            <a:headEnd/>
            <a:tailEnd/>
          </a:ln>
        </p:spPr>
        <p:txBody>
          <a:bodyPr>
            <a:spAutoFit/>
          </a:bodyPr>
          <a:lstStyle/>
          <a:p>
            <a:pPr algn="ctr" eaLnBrk="0" hangingPunct="0">
              <a:spcBef>
                <a:spcPct val="50000"/>
              </a:spcBef>
            </a:pPr>
            <a:r>
              <a:rPr lang="es-ES_tradnl" sz="3200" dirty="0">
                <a:solidFill>
                  <a:srgbClr val="000066"/>
                </a:solidFill>
                <a:latin typeface="Tahoma" pitchFamily="34" charset="0"/>
              </a:rPr>
              <a:t>Mediana</a:t>
            </a:r>
          </a:p>
        </p:txBody>
      </p:sp>
      <p:sp>
        <p:nvSpPr>
          <p:cNvPr id="8" name="Text Box 6"/>
          <p:cNvSpPr txBox="1">
            <a:spLocks noChangeArrowheads="1"/>
          </p:cNvSpPr>
          <p:nvPr/>
        </p:nvSpPr>
        <p:spPr bwMode="auto">
          <a:xfrm>
            <a:off x="5334000" y="3921133"/>
            <a:ext cx="1371600" cy="579437"/>
          </a:xfrm>
          <a:prstGeom prst="rect">
            <a:avLst/>
          </a:prstGeom>
          <a:noFill/>
          <a:ln w="9525">
            <a:noFill/>
            <a:miter lim="800000"/>
            <a:headEnd/>
            <a:tailEnd/>
          </a:ln>
        </p:spPr>
        <p:txBody>
          <a:bodyPr>
            <a:spAutoFit/>
          </a:bodyPr>
          <a:lstStyle/>
          <a:p>
            <a:pPr algn="ctr" eaLnBrk="0" hangingPunct="0">
              <a:spcBef>
                <a:spcPct val="50000"/>
              </a:spcBef>
            </a:pPr>
            <a:r>
              <a:rPr lang="es-ES_tradnl" sz="3200" dirty="0">
                <a:solidFill>
                  <a:srgbClr val="000066"/>
                </a:solidFill>
                <a:latin typeface="Tahoma" pitchFamily="34" charset="0"/>
              </a:rPr>
              <a:t>Media</a:t>
            </a:r>
          </a:p>
        </p:txBody>
      </p:sp>
      <p:pic>
        <p:nvPicPr>
          <p:cNvPr id="9" name="8 Imagen" descr="mi nombre.JPG"/>
          <p:cNvPicPr>
            <a:picLocks noChangeAspect="1"/>
          </p:cNvPicPr>
          <p:nvPr/>
        </p:nvPicPr>
        <p:blipFill>
          <a:blip r:embed="rId5"/>
          <a:stretch>
            <a:fillRect/>
          </a:stretch>
        </p:blipFill>
        <p:spPr>
          <a:xfrm>
            <a:off x="6810375" y="6572250"/>
            <a:ext cx="2333625" cy="28575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253536"/>
            <a:ext cx="8229600" cy="1143000"/>
          </a:xfrm>
        </p:spPr>
        <p:txBody>
          <a:bodyPr/>
          <a:lstStyle/>
          <a:p>
            <a:pPr marL="54864" indent="0" fontAlgn="auto">
              <a:spcBef>
                <a:spcPct val="50000"/>
              </a:spcBef>
              <a:spcAft>
                <a:spcPts val="0"/>
              </a:spcAft>
              <a:defRPr/>
            </a:pPr>
            <a:r>
              <a:rPr lang="es-ES_tradnl" b="1" dirty="0" smtClean="0">
                <a:solidFill>
                  <a:schemeClr val="tx2">
                    <a:tint val="100000"/>
                    <a:shade val="90000"/>
                    <a:satMod val="250000"/>
                    <a:alpha val="100000"/>
                  </a:schemeClr>
                </a:solidFill>
              </a:rPr>
              <a:t>Media, mediana y moda</a:t>
            </a:r>
          </a:p>
        </p:txBody>
      </p:sp>
      <p:sp>
        <p:nvSpPr>
          <p:cNvPr id="34819" name="Rectangle 3"/>
          <p:cNvSpPr>
            <a:spLocks noGrp="1" noChangeArrowheads="1"/>
          </p:cNvSpPr>
          <p:nvPr>
            <p:ph idx="1"/>
          </p:nvPr>
        </p:nvSpPr>
        <p:spPr/>
        <p:txBody>
          <a:bodyPr/>
          <a:lstStyle/>
          <a:p>
            <a:pPr algn="ctr">
              <a:spcBef>
                <a:spcPct val="50000"/>
              </a:spcBef>
              <a:buSzTx/>
              <a:buFontTx/>
              <a:buNone/>
            </a:pPr>
            <a:endParaRPr lang="es-ES_tradnl" b="1" dirty="0" smtClean="0"/>
          </a:p>
          <a:p>
            <a:endParaRPr lang="en-US" sz="2800" dirty="0" smtClean="0"/>
          </a:p>
        </p:txBody>
      </p:sp>
      <p:sp>
        <p:nvSpPr>
          <p:cNvPr id="34820" name="Text Box 4"/>
          <p:cNvSpPr txBox="1">
            <a:spLocks noChangeArrowheads="1"/>
          </p:cNvSpPr>
          <p:nvPr/>
        </p:nvSpPr>
        <p:spPr bwMode="auto">
          <a:xfrm>
            <a:off x="857224" y="1785926"/>
            <a:ext cx="7786742" cy="5863144"/>
          </a:xfrm>
          <a:prstGeom prst="rect">
            <a:avLst/>
          </a:prstGeom>
          <a:noFill/>
          <a:ln w="9525">
            <a:noFill/>
            <a:miter lim="800000"/>
            <a:headEnd/>
            <a:tailEnd/>
          </a:ln>
        </p:spPr>
        <p:txBody>
          <a:bodyPr wrap="square">
            <a:spAutoFit/>
          </a:bodyPr>
          <a:lstStyle/>
          <a:p>
            <a:pPr eaLnBrk="0" hangingPunct="0">
              <a:spcBef>
                <a:spcPct val="50000"/>
              </a:spcBef>
              <a:buFontTx/>
              <a:buChar char="•"/>
            </a:pPr>
            <a:r>
              <a:rPr lang="es-ES_tradnl" sz="3000" b="1" dirty="0"/>
              <a:t> La media, la mediana y la moda son idénticas en una distribución </a:t>
            </a:r>
            <a:r>
              <a:rPr lang="es-ES_tradnl" sz="3000" b="1" dirty="0" smtClean="0"/>
              <a:t>simétrica</a:t>
            </a:r>
          </a:p>
          <a:p>
            <a:pPr eaLnBrk="0" hangingPunct="0">
              <a:spcBef>
                <a:spcPct val="50000"/>
              </a:spcBef>
              <a:buFontTx/>
              <a:buChar char="•"/>
            </a:pPr>
            <a:r>
              <a:rPr lang="es-ES_tradnl" sz="3000" b="1" dirty="0"/>
              <a:t> La mediana puede ser la idónea en distribuciones sesgadas o no simétricas ya que no se afecta tanto por valores extremos</a:t>
            </a:r>
            <a:r>
              <a:rPr lang="es-ES_tradnl" sz="3000" b="1" dirty="0" smtClean="0"/>
              <a:t>.</a:t>
            </a:r>
          </a:p>
          <a:p>
            <a:pPr eaLnBrk="0" hangingPunct="0">
              <a:spcBef>
                <a:spcPct val="50000"/>
              </a:spcBef>
              <a:buFontTx/>
              <a:buChar char="•"/>
            </a:pPr>
            <a:r>
              <a:rPr lang="es-ES_tradnl" sz="3000" b="1" dirty="0"/>
              <a:t> El uso de la moda es la más extendida en variables ordinales/discretas. Escalas</a:t>
            </a:r>
          </a:p>
          <a:p>
            <a:pPr eaLnBrk="0" hangingPunct="0">
              <a:spcBef>
                <a:spcPct val="50000"/>
              </a:spcBef>
              <a:buFontTx/>
              <a:buChar char="•"/>
            </a:pPr>
            <a:endParaRPr lang="es-ES_tradnl" sz="3000" b="1" dirty="0"/>
          </a:p>
          <a:p>
            <a:pPr eaLnBrk="0" hangingPunct="0">
              <a:spcBef>
                <a:spcPct val="50000"/>
              </a:spcBef>
              <a:buFontTx/>
              <a:buChar char="•"/>
            </a:pPr>
            <a:endParaRPr lang="es-ES_tradnl" sz="3000" b="1" dirty="0" smtClean="0"/>
          </a:p>
          <a:p>
            <a:pPr eaLnBrk="0" hangingPunct="0">
              <a:spcBef>
                <a:spcPct val="50000"/>
              </a:spcBef>
              <a:buFontTx/>
              <a:buChar char="•"/>
            </a:pPr>
            <a:endParaRPr lang="es-ES_tradnl" sz="3000" b="1" dirty="0"/>
          </a:p>
        </p:txBody>
      </p:sp>
      <p:pic>
        <p:nvPicPr>
          <p:cNvPr id="10" name="9 Imagen" descr="mi nombre.JPG"/>
          <p:cNvPicPr>
            <a:picLocks noChangeAspect="1"/>
          </p:cNvPicPr>
          <p:nvPr/>
        </p:nvPicPr>
        <p:blipFill>
          <a:blip r:embed="rId2"/>
          <a:stretch>
            <a:fillRect/>
          </a:stretch>
        </p:blipFill>
        <p:spPr>
          <a:xfrm>
            <a:off x="6810375" y="6572250"/>
            <a:ext cx="2333625" cy="28575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57200" y="253536"/>
            <a:ext cx="8229600" cy="1143000"/>
          </a:xfrm>
        </p:spPr>
        <p:txBody>
          <a:bodyPr/>
          <a:lstStyle/>
          <a:p>
            <a:pPr marL="54864" indent="0" fontAlgn="auto">
              <a:spcAft>
                <a:spcPts val="0"/>
              </a:spcAft>
              <a:defRPr/>
            </a:pPr>
            <a:r>
              <a:rPr lang="en-US" sz="4000" smtClean="0">
                <a:solidFill>
                  <a:schemeClr val="tx2">
                    <a:tint val="100000"/>
                    <a:shade val="90000"/>
                    <a:satMod val="250000"/>
                    <a:alpha val="100000"/>
                  </a:schemeClr>
                </a:solidFill>
              </a:rPr>
              <a:t>Presentación de datos cualitativos</a:t>
            </a:r>
          </a:p>
        </p:txBody>
      </p:sp>
      <p:sp>
        <p:nvSpPr>
          <p:cNvPr id="39939" name="Rectangle 3"/>
          <p:cNvSpPr>
            <a:spLocks noGrp="1" noChangeArrowheads="1"/>
          </p:cNvSpPr>
          <p:nvPr>
            <p:ph idx="1"/>
          </p:nvPr>
        </p:nvSpPr>
        <p:spPr/>
        <p:txBody>
          <a:bodyPr/>
          <a:lstStyle/>
          <a:p>
            <a:pPr>
              <a:buSzTx/>
              <a:buFontTx/>
              <a:buNone/>
            </a:pPr>
            <a:r>
              <a:rPr lang="es-ES" sz="2800" dirty="0" smtClean="0"/>
              <a:t>Los datos cualitativos (nominales u ordinales) se cuantifican como recuentos del </a:t>
            </a:r>
            <a:r>
              <a:rPr lang="es-ES" sz="2800" b="1" dirty="0" smtClean="0"/>
              <a:t>número de casos </a:t>
            </a:r>
            <a:r>
              <a:rPr lang="es-ES" sz="2800" dirty="0" smtClean="0"/>
              <a:t>observados</a:t>
            </a:r>
            <a:r>
              <a:rPr lang="en-US" sz="2800" dirty="0" smtClean="0"/>
              <a:t> </a:t>
            </a:r>
            <a:r>
              <a:rPr lang="es-ES" sz="2800" dirty="0" smtClean="0"/>
              <a:t>para cada categoría, y suelen expresarse habitualmente como </a:t>
            </a:r>
            <a:r>
              <a:rPr lang="es-ES" sz="2800" b="1" dirty="0" smtClean="0"/>
              <a:t>porcentajes</a:t>
            </a:r>
            <a:r>
              <a:rPr lang="es-ES" sz="2800" dirty="0" smtClean="0"/>
              <a:t>. </a:t>
            </a:r>
            <a:r>
              <a:rPr lang="es-ES" sz="2800" b="1" dirty="0" smtClean="0"/>
              <a:t>Distribución de frecuencias</a:t>
            </a:r>
            <a:r>
              <a:rPr lang="es-ES" sz="2800" dirty="0" smtClean="0"/>
              <a:t>.</a:t>
            </a:r>
          </a:p>
          <a:p>
            <a:pPr>
              <a:buSzTx/>
              <a:buFontTx/>
              <a:buNone/>
            </a:pPr>
            <a:endParaRPr lang="en-US" sz="2800" dirty="0" smtClean="0"/>
          </a:p>
          <a:p>
            <a:pPr>
              <a:buSzTx/>
              <a:buFontTx/>
              <a:buNone/>
            </a:pPr>
            <a:r>
              <a:rPr lang="en-US" sz="2800" dirty="0" err="1" smtClean="0"/>
              <a:t>Ej</a:t>
            </a:r>
            <a:r>
              <a:rPr lang="en-US" sz="2800" dirty="0" smtClean="0"/>
              <a:t>. </a:t>
            </a:r>
            <a:r>
              <a:rPr lang="es-ES" sz="2800" i="1" dirty="0" smtClean="0"/>
              <a:t>La proporción de </a:t>
            </a:r>
            <a:r>
              <a:rPr lang="es-ES" sz="2800" i="1" dirty="0" smtClean="0"/>
              <a:t>sujetos con impagos en </a:t>
            </a:r>
            <a:r>
              <a:rPr lang="es-ES" sz="2800" i="1" dirty="0" smtClean="0"/>
              <a:t>la muestra fue del </a:t>
            </a:r>
            <a:r>
              <a:rPr lang="es-ES" sz="2800" i="1" dirty="0" smtClean="0"/>
              <a:t>62 %</a:t>
            </a:r>
            <a:endParaRPr lang="es-ES" sz="2800" dirty="0" smtClean="0"/>
          </a:p>
        </p:txBody>
      </p:sp>
      <p:pic>
        <p:nvPicPr>
          <p:cNvPr id="4" name="3 Imagen" descr="mi nombre.JPG"/>
          <p:cNvPicPr>
            <a:picLocks noChangeAspect="1"/>
          </p:cNvPicPr>
          <p:nvPr/>
        </p:nvPicPr>
        <p:blipFill>
          <a:blip r:embed="rId2"/>
          <a:stretch>
            <a:fillRect/>
          </a:stretch>
        </p:blipFill>
        <p:spPr>
          <a:xfrm>
            <a:off x="6810375" y="6572250"/>
            <a:ext cx="2333625" cy="28575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253536"/>
            <a:ext cx="8229600" cy="1143000"/>
          </a:xfrm>
        </p:spPr>
        <p:txBody>
          <a:bodyPr/>
          <a:lstStyle/>
          <a:p>
            <a:pPr marL="54864" indent="0" fontAlgn="auto">
              <a:spcAft>
                <a:spcPts val="0"/>
              </a:spcAft>
              <a:defRPr/>
            </a:pPr>
            <a:r>
              <a:rPr lang="en-US" sz="4000" smtClean="0">
                <a:solidFill>
                  <a:schemeClr val="tx2">
                    <a:tint val="100000"/>
                    <a:shade val="90000"/>
                    <a:satMod val="250000"/>
                    <a:alpha val="100000"/>
                  </a:schemeClr>
                </a:solidFill>
              </a:rPr>
              <a:t>Gráficos</a:t>
            </a:r>
          </a:p>
        </p:txBody>
      </p:sp>
      <p:sp>
        <p:nvSpPr>
          <p:cNvPr id="40963" name="Rectangle 3"/>
          <p:cNvSpPr>
            <a:spLocks noGrp="1" noChangeArrowheads="1"/>
          </p:cNvSpPr>
          <p:nvPr>
            <p:ph idx="1"/>
          </p:nvPr>
        </p:nvSpPr>
        <p:spPr/>
        <p:txBody>
          <a:bodyPr/>
          <a:lstStyle/>
          <a:p>
            <a:pPr>
              <a:buSzTx/>
              <a:buFontTx/>
              <a:buNone/>
            </a:pPr>
            <a:r>
              <a:rPr lang="en-US" sz="2800" smtClean="0"/>
              <a:t>Son </a:t>
            </a:r>
            <a:r>
              <a:rPr lang="es-ES" sz="2800" smtClean="0"/>
              <a:t>imágenes que, combinando la utilización de sombreado,</a:t>
            </a:r>
            <a:r>
              <a:rPr lang="en-US" sz="2800" smtClean="0"/>
              <a:t> </a:t>
            </a:r>
            <a:r>
              <a:rPr lang="es-ES" sz="2800" smtClean="0"/>
              <a:t>colores, puntos, líneas, símbolos, números, texto y un sistema de referencia (coordenadas), permiten presentar</a:t>
            </a:r>
            <a:r>
              <a:rPr lang="en-US" sz="2800" smtClean="0"/>
              <a:t> </a:t>
            </a:r>
            <a:r>
              <a:rPr lang="es-ES" sz="2800" smtClean="0"/>
              <a:t>información cuantitativa.</a:t>
            </a:r>
            <a:endParaRPr lang="en-US" sz="2800" smtClean="0"/>
          </a:p>
        </p:txBody>
      </p:sp>
      <p:pic>
        <p:nvPicPr>
          <p:cNvPr id="4" name="3 Imagen" descr="mi nombre.JPG"/>
          <p:cNvPicPr>
            <a:picLocks noChangeAspect="1"/>
          </p:cNvPicPr>
          <p:nvPr/>
        </p:nvPicPr>
        <p:blipFill>
          <a:blip r:embed="rId2"/>
          <a:stretch>
            <a:fillRect/>
          </a:stretch>
        </p:blipFill>
        <p:spPr>
          <a:xfrm>
            <a:off x="6810375" y="6572250"/>
            <a:ext cx="2333625" cy="28575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253536"/>
            <a:ext cx="8229600" cy="1143000"/>
          </a:xfrm>
        </p:spPr>
        <p:txBody>
          <a:bodyPr/>
          <a:lstStyle/>
          <a:p>
            <a:pPr marL="54864" indent="0" fontAlgn="auto">
              <a:spcAft>
                <a:spcPts val="0"/>
              </a:spcAft>
              <a:defRPr/>
            </a:pPr>
            <a:r>
              <a:rPr lang="en-US" sz="4000" smtClean="0">
                <a:solidFill>
                  <a:schemeClr val="tx2">
                    <a:tint val="100000"/>
                    <a:shade val="90000"/>
                    <a:satMod val="250000"/>
                    <a:alpha val="100000"/>
                  </a:schemeClr>
                </a:solidFill>
              </a:rPr>
              <a:t>Gráficas</a:t>
            </a:r>
          </a:p>
        </p:txBody>
      </p:sp>
      <p:sp>
        <p:nvSpPr>
          <p:cNvPr id="41987" name="Rectangle 3"/>
          <p:cNvSpPr>
            <a:spLocks noGrp="1" noChangeArrowheads="1"/>
          </p:cNvSpPr>
          <p:nvPr>
            <p:ph idx="1"/>
          </p:nvPr>
        </p:nvSpPr>
        <p:spPr/>
        <p:txBody>
          <a:bodyPr/>
          <a:lstStyle/>
          <a:p>
            <a:pPr>
              <a:buSzTx/>
              <a:buFontTx/>
              <a:buNone/>
            </a:pPr>
            <a:r>
              <a:rPr lang="es-ES" sz="2400" dirty="0" smtClean="0"/>
              <a:t>La calidad de un gráfico estadístico consiste en comunicar ideas complejas con precisión, claridad y</a:t>
            </a:r>
            <a:r>
              <a:rPr lang="en-US" sz="2400" dirty="0" smtClean="0"/>
              <a:t> </a:t>
            </a:r>
            <a:r>
              <a:rPr lang="es-ES" sz="2400" dirty="0" smtClean="0"/>
              <a:t>eficiencia, de tal manera que:</a:t>
            </a:r>
          </a:p>
          <a:p>
            <a:pPr>
              <a:buSzTx/>
              <a:buFontTx/>
              <a:buChar char="•"/>
            </a:pPr>
            <a:r>
              <a:rPr lang="es-ES" sz="2400" dirty="0" smtClean="0"/>
              <a:t>Induzca a pensar en el contenido más que en la apariencia </a:t>
            </a:r>
            <a:endParaRPr lang="es-ES" sz="2400" dirty="0" smtClean="0">
              <a:latin typeface="Symbol" pitchFamily="18" charset="2"/>
            </a:endParaRPr>
          </a:p>
          <a:p>
            <a:pPr>
              <a:buSzTx/>
              <a:buFontTx/>
              <a:buChar char="•"/>
            </a:pPr>
            <a:r>
              <a:rPr lang="es-ES" sz="2400" dirty="0" smtClean="0"/>
              <a:t>No distorsione la información proporcionada por los datos</a:t>
            </a:r>
            <a:endParaRPr lang="es-ES" sz="2400" dirty="0" smtClean="0">
              <a:latin typeface="Symbol" pitchFamily="18" charset="2"/>
            </a:endParaRPr>
          </a:p>
          <a:p>
            <a:pPr>
              <a:buSzTx/>
              <a:buFontTx/>
              <a:buChar char="•"/>
            </a:pPr>
            <a:r>
              <a:rPr lang="es-ES" sz="2400" dirty="0" smtClean="0"/>
              <a:t>Presente mucha información (números) en poco espacio</a:t>
            </a:r>
            <a:endParaRPr lang="es-ES" sz="2400" dirty="0" smtClean="0">
              <a:latin typeface="Symbol" pitchFamily="18" charset="2"/>
            </a:endParaRPr>
          </a:p>
          <a:p>
            <a:pPr>
              <a:buSzTx/>
              <a:buFontTx/>
              <a:buChar char="•"/>
            </a:pPr>
            <a:r>
              <a:rPr lang="es-ES" sz="2400" dirty="0" smtClean="0"/>
              <a:t>Favorezca la comparación de diferentes grupos de datos o de relaciones entre los mismos (por</a:t>
            </a:r>
            <a:r>
              <a:rPr lang="en-US" sz="2400" dirty="0" smtClean="0"/>
              <a:t> </a:t>
            </a:r>
            <a:r>
              <a:rPr lang="es-ES" sz="2400" dirty="0" smtClean="0"/>
              <a:t>ejemplo una secuencia temporal)</a:t>
            </a:r>
            <a:endParaRPr lang="en-US" sz="2400" dirty="0" smtClean="0"/>
          </a:p>
        </p:txBody>
      </p:sp>
      <p:pic>
        <p:nvPicPr>
          <p:cNvPr id="4" name="3 Imagen" descr="mi nombre.JPG"/>
          <p:cNvPicPr>
            <a:picLocks noChangeAspect="1"/>
          </p:cNvPicPr>
          <p:nvPr/>
        </p:nvPicPr>
        <p:blipFill>
          <a:blip r:embed="rId2"/>
          <a:stretch>
            <a:fillRect/>
          </a:stretch>
        </p:blipFill>
        <p:spPr>
          <a:xfrm>
            <a:off x="6810375" y="6572250"/>
            <a:ext cx="2333625" cy="285750"/>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457200" y="253536"/>
            <a:ext cx="8229600" cy="1143000"/>
          </a:xfrm>
        </p:spPr>
        <p:txBody>
          <a:bodyPr/>
          <a:lstStyle/>
          <a:p>
            <a:pPr marL="54864" indent="0" fontAlgn="auto">
              <a:spcAft>
                <a:spcPts val="0"/>
              </a:spcAft>
              <a:defRPr/>
            </a:pPr>
            <a:r>
              <a:rPr lang="en-US" smtClean="0">
                <a:solidFill>
                  <a:schemeClr val="tx2">
                    <a:tint val="100000"/>
                    <a:shade val="90000"/>
                    <a:satMod val="250000"/>
                    <a:alpha val="100000"/>
                  </a:schemeClr>
                </a:solidFill>
              </a:rPr>
              <a:t>Diagrama de barras</a:t>
            </a:r>
          </a:p>
        </p:txBody>
      </p:sp>
      <p:graphicFrame>
        <p:nvGraphicFramePr>
          <p:cNvPr id="6146" name="Object 2"/>
          <p:cNvGraphicFramePr>
            <a:graphicFrameLocks/>
          </p:cNvGraphicFramePr>
          <p:nvPr/>
        </p:nvGraphicFramePr>
        <p:xfrm>
          <a:off x="1765300" y="1917700"/>
          <a:ext cx="6096000" cy="4057650"/>
        </p:xfrm>
        <a:graphic>
          <a:graphicData uri="http://schemas.openxmlformats.org/presentationml/2006/ole">
            <mc:AlternateContent xmlns:mc="http://schemas.openxmlformats.org/markup-compatibility/2006">
              <mc:Choice xmlns:v="urn:schemas-microsoft-com:vml" Requires="v">
                <p:oleObj spid="_x0000_s6156" name="Gráfico" r:id="rId4" imgW="6096000" imgH="4057551" progId="MSGraph.Chart.8">
                  <p:embed followColorScheme="full"/>
                </p:oleObj>
              </mc:Choice>
              <mc:Fallback>
                <p:oleObj name="Gráfico" r:id="rId4" imgW="6096000" imgH="4057551" progId="MSGraph.Chart.8">
                  <p:embed followColorScheme="full"/>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5300" y="1917700"/>
                        <a:ext cx="6096000" cy="405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8" name="Text Box 4"/>
          <p:cNvSpPr txBox="1">
            <a:spLocks noChangeArrowheads="1"/>
          </p:cNvSpPr>
          <p:nvPr/>
        </p:nvSpPr>
        <p:spPr bwMode="auto">
          <a:xfrm>
            <a:off x="3352800" y="6019800"/>
            <a:ext cx="4724400" cy="396875"/>
          </a:xfrm>
          <a:prstGeom prst="rect">
            <a:avLst/>
          </a:prstGeom>
          <a:noFill/>
          <a:ln w="12700">
            <a:noFill/>
            <a:miter lim="800000"/>
            <a:headEnd type="none" w="sm" len="sm"/>
            <a:tailEnd type="none" w="sm" len="sm"/>
          </a:ln>
        </p:spPr>
        <p:txBody>
          <a:bodyPr>
            <a:spAutoFit/>
          </a:bodyPr>
          <a:lstStyle/>
          <a:p>
            <a:pPr>
              <a:spcBef>
                <a:spcPct val="50000"/>
              </a:spcBef>
            </a:pPr>
            <a:r>
              <a:rPr lang="es-PR" sz="2000" b="1" dirty="0"/>
              <a:t>(variable discreta o categoría)</a:t>
            </a:r>
            <a:endParaRPr lang="en-US" sz="2000" b="1" dirty="0"/>
          </a:p>
        </p:txBody>
      </p:sp>
      <p:pic>
        <p:nvPicPr>
          <p:cNvPr id="5" name="4 Imagen" descr="mi nombre.JPG"/>
          <p:cNvPicPr>
            <a:picLocks noChangeAspect="1"/>
          </p:cNvPicPr>
          <p:nvPr/>
        </p:nvPicPr>
        <p:blipFill>
          <a:blip r:embed="rId6"/>
          <a:stretch>
            <a:fillRect/>
          </a:stretch>
        </p:blipFill>
        <p:spPr>
          <a:xfrm>
            <a:off x="6810375" y="6572250"/>
            <a:ext cx="2333625" cy="285750"/>
          </a:xfrm>
          <a:prstGeom prst="rect">
            <a:avLst/>
          </a:prstGeom>
        </p:spPr>
      </p:pic>
    </p:spTree>
  </p:cSld>
  <p:clrMapOvr>
    <a:masterClrMapping/>
  </p:clrMapOvr>
  <p:transition spd="med">
    <p:cov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27"/>
          <p:cNvSpPr>
            <a:spLocks noGrp="1"/>
          </p:cNvSpPr>
          <p:nvPr>
            <p:ph type="title"/>
          </p:nvPr>
        </p:nvSpPr>
        <p:spPr>
          <a:xfrm>
            <a:off x="411163" y="593725"/>
            <a:ext cx="7315200" cy="461963"/>
          </a:xfrm>
        </p:spPr>
        <p:txBody>
          <a:bodyPr/>
          <a:lstStyle/>
          <a:p>
            <a:r>
              <a:rPr lang="es-ES" altLang="es-ES" sz="2400" smtClean="0">
                <a:ea typeface="ＭＳ Ｐゴシック" panose="020B0600070205080204" pitchFamily="34" charset="-128"/>
              </a:rPr>
              <a:t>Diferentes Tipos de Técnicas Estadísticas</a:t>
            </a:r>
            <a:endParaRPr lang="es-ES" altLang="es-ES" smtClean="0">
              <a:ea typeface="ＭＳ Ｐゴシック" panose="020B0600070205080204" pitchFamily="34" charset="-128"/>
            </a:endParaRPr>
          </a:p>
        </p:txBody>
      </p:sp>
      <p:sp>
        <p:nvSpPr>
          <p:cNvPr id="20483"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chemeClr val="tx2"/>
              </a:buClr>
              <a:buChar char="•"/>
              <a:defRPr sz="2000">
                <a:solidFill>
                  <a:schemeClr val="tx1"/>
                </a:solidFill>
                <a:latin typeface="Verdana" panose="020B0604030504040204" pitchFamily="34" charset="0"/>
                <a:ea typeface="ＭＳ Ｐゴシック" panose="020B0600070205080204" pitchFamily="34" charset="-128"/>
              </a:defRPr>
            </a:lvl1pPr>
            <a:lvl2pPr marL="742950" indent="-285750">
              <a:spcBef>
                <a:spcPts val="1200"/>
              </a:spcBef>
              <a:buClr>
                <a:schemeClr val="tx2"/>
              </a:buClr>
              <a:buChar char="–"/>
              <a:defRPr>
                <a:solidFill>
                  <a:schemeClr val="tx1"/>
                </a:solidFill>
                <a:latin typeface="Verdana" panose="020B0604030504040204" pitchFamily="34" charset="0"/>
                <a:ea typeface="ＭＳ Ｐゴシック" panose="020B0600070205080204" pitchFamily="34" charset="-128"/>
              </a:defRPr>
            </a:lvl2pPr>
            <a:lvl3pPr marL="1143000" indent="-228600">
              <a:spcBef>
                <a:spcPts val="600"/>
              </a:spcBef>
              <a:buClr>
                <a:schemeClr val="tx2"/>
              </a:buClr>
              <a:buChar char="•"/>
              <a:defRPr sz="1600">
                <a:solidFill>
                  <a:schemeClr val="tx1"/>
                </a:solidFill>
                <a:latin typeface="Verdana" panose="020B0604030504040204" pitchFamily="34" charset="0"/>
                <a:ea typeface="ＭＳ Ｐゴシック" panose="020B0600070205080204" pitchFamily="34" charset="-128"/>
              </a:defRPr>
            </a:lvl3pPr>
            <a:lvl4pPr marL="1600200" indent="-228600">
              <a:spcBef>
                <a:spcPts val="600"/>
              </a:spcBef>
              <a:buClr>
                <a:schemeClr val="tx2"/>
              </a:buClr>
              <a:buChar char="–"/>
              <a:defRPr sz="1400">
                <a:solidFill>
                  <a:schemeClr val="tx1"/>
                </a:solidFill>
                <a:latin typeface="Verdana" panose="020B0604030504040204" pitchFamily="34" charset="0"/>
                <a:ea typeface="ＭＳ Ｐゴシック" panose="020B0600070205080204" pitchFamily="34" charset="-128"/>
              </a:defRPr>
            </a:lvl4pPr>
            <a:lvl5pPr marL="2057400" indent="-228600">
              <a:spcBef>
                <a:spcPts val="600"/>
              </a:spcBef>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9pPr>
          </a:lstStyle>
          <a:p>
            <a:pPr>
              <a:spcBef>
                <a:spcPct val="0"/>
              </a:spcBef>
              <a:buClrTx/>
              <a:buFontTx/>
              <a:buNone/>
            </a:pPr>
            <a:fld id="{DF9B939C-52D0-459C-AAFD-804B81C70157}" type="slidenum">
              <a:rPr lang="es-ES" altLang="es-ES" sz="700">
                <a:solidFill>
                  <a:schemeClr val="bg1"/>
                </a:solidFill>
              </a:rPr>
              <a:pPr>
                <a:spcBef>
                  <a:spcPct val="0"/>
                </a:spcBef>
                <a:buClrTx/>
                <a:buFontTx/>
                <a:buNone/>
              </a:pPr>
              <a:t>3</a:t>
            </a:fld>
            <a:endParaRPr lang="es-ES" altLang="es-ES" sz="700">
              <a:solidFill>
                <a:schemeClr val="bg1"/>
              </a:solidFill>
            </a:endParaRPr>
          </a:p>
        </p:txBody>
      </p:sp>
      <p:sp>
        <p:nvSpPr>
          <p:cNvPr id="20484" name="Text Box 2079"/>
          <p:cNvSpPr txBox="1">
            <a:spLocks noChangeArrowheads="1"/>
          </p:cNvSpPr>
          <p:nvPr/>
        </p:nvSpPr>
        <p:spPr bwMode="auto">
          <a:xfrm>
            <a:off x="6707188" y="8550275"/>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ts val="2000"/>
              </a:spcBef>
              <a:buClr>
                <a:schemeClr val="tx2"/>
              </a:buClr>
              <a:buChar char="•"/>
              <a:defRPr sz="2000">
                <a:solidFill>
                  <a:schemeClr val="tx1"/>
                </a:solidFill>
                <a:latin typeface="Verdana" panose="020B0604030504040204" pitchFamily="34" charset="0"/>
                <a:ea typeface="ＭＳ Ｐゴシック" panose="020B0600070205080204" pitchFamily="34" charset="-128"/>
              </a:defRPr>
            </a:lvl1pPr>
            <a:lvl2pPr marL="742950" indent="-285750">
              <a:spcBef>
                <a:spcPts val="1200"/>
              </a:spcBef>
              <a:buClr>
                <a:schemeClr val="tx2"/>
              </a:buClr>
              <a:buChar char="–"/>
              <a:defRPr>
                <a:solidFill>
                  <a:schemeClr val="tx1"/>
                </a:solidFill>
                <a:latin typeface="Verdana" panose="020B0604030504040204" pitchFamily="34" charset="0"/>
                <a:ea typeface="ＭＳ Ｐゴシック" panose="020B0600070205080204" pitchFamily="34" charset="-128"/>
              </a:defRPr>
            </a:lvl2pPr>
            <a:lvl3pPr marL="1143000" indent="-228600">
              <a:spcBef>
                <a:spcPts val="600"/>
              </a:spcBef>
              <a:buClr>
                <a:schemeClr val="tx2"/>
              </a:buClr>
              <a:buChar char="•"/>
              <a:defRPr sz="1600">
                <a:solidFill>
                  <a:schemeClr val="tx1"/>
                </a:solidFill>
                <a:latin typeface="Verdana" panose="020B0604030504040204" pitchFamily="34" charset="0"/>
                <a:ea typeface="ＭＳ Ｐゴシック" panose="020B0600070205080204" pitchFamily="34" charset="-128"/>
              </a:defRPr>
            </a:lvl3pPr>
            <a:lvl4pPr marL="1600200" indent="-228600">
              <a:spcBef>
                <a:spcPts val="600"/>
              </a:spcBef>
              <a:buClr>
                <a:schemeClr val="tx2"/>
              </a:buClr>
              <a:buChar char="–"/>
              <a:defRPr sz="1400">
                <a:solidFill>
                  <a:schemeClr val="tx1"/>
                </a:solidFill>
                <a:latin typeface="Verdana" panose="020B0604030504040204" pitchFamily="34" charset="0"/>
                <a:ea typeface="ＭＳ Ｐゴシック" panose="020B0600070205080204" pitchFamily="34" charset="-128"/>
              </a:defRPr>
            </a:lvl4pPr>
            <a:lvl5pPr marL="2057400" indent="-228600">
              <a:spcBef>
                <a:spcPts val="600"/>
              </a:spcBef>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9pPr>
          </a:lstStyle>
          <a:p>
            <a:pPr algn="ctr">
              <a:spcBef>
                <a:spcPct val="0"/>
              </a:spcBef>
              <a:buClrTx/>
              <a:buFontTx/>
              <a:buNone/>
            </a:pPr>
            <a:r>
              <a:rPr lang="es-ES" altLang="es-ES" sz="800" b="1">
                <a:solidFill>
                  <a:schemeClr val="accent1"/>
                </a:solidFill>
                <a:latin typeface="Arial" panose="020B0604020202020204" pitchFamily="34" charset="0"/>
              </a:rPr>
              <a:t>6D1_110</a:t>
            </a:r>
            <a:endParaRPr lang="es-ES" altLang="es-ES" sz="2400" b="1">
              <a:solidFill>
                <a:schemeClr val="accent1"/>
              </a:solidFill>
              <a:latin typeface="Times New Roman" panose="02020603050405020304" pitchFamily="18" charset="0"/>
            </a:endParaRPr>
          </a:p>
        </p:txBody>
      </p:sp>
      <p:sp>
        <p:nvSpPr>
          <p:cNvPr id="20485" name="Rectangle 2051"/>
          <p:cNvSpPr>
            <a:spLocks noChangeArrowheads="1"/>
          </p:cNvSpPr>
          <p:nvPr/>
        </p:nvSpPr>
        <p:spPr bwMode="auto">
          <a:xfrm flipV="1">
            <a:off x="1674813" y="3503613"/>
            <a:ext cx="5480050" cy="1220787"/>
          </a:xfrm>
          <a:prstGeom prst="rect">
            <a:avLst/>
          </a:prstGeom>
          <a:solidFill>
            <a:schemeClr val="bg1"/>
          </a:solidFill>
          <a:ln w="9525">
            <a:solidFill>
              <a:schemeClr val="accent1"/>
            </a:solidFill>
            <a:miter lim="800000"/>
            <a:headEnd/>
            <a:tailEnd/>
          </a:ln>
        </p:spPr>
        <p:txBody>
          <a:bodyPr wrap="none" anchor="ctr"/>
          <a:lstStyle>
            <a:lvl1pPr>
              <a:spcBef>
                <a:spcPts val="2000"/>
              </a:spcBef>
              <a:buClr>
                <a:schemeClr val="tx2"/>
              </a:buClr>
              <a:buChar char="•"/>
              <a:defRPr sz="2000">
                <a:solidFill>
                  <a:schemeClr val="tx1"/>
                </a:solidFill>
                <a:latin typeface="Verdana" panose="020B0604030504040204" pitchFamily="34" charset="0"/>
                <a:ea typeface="ＭＳ Ｐゴシック" panose="020B0600070205080204" pitchFamily="34" charset="-128"/>
              </a:defRPr>
            </a:lvl1pPr>
            <a:lvl2pPr marL="742950" indent="-285750">
              <a:spcBef>
                <a:spcPts val="1200"/>
              </a:spcBef>
              <a:buClr>
                <a:schemeClr val="tx2"/>
              </a:buClr>
              <a:buChar char="–"/>
              <a:defRPr>
                <a:solidFill>
                  <a:schemeClr val="tx1"/>
                </a:solidFill>
                <a:latin typeface="Verdana" panose="020B0604030504040204" pitchFamily="34" charset="0"/>
                <a:ea typeface="ＭＳ Ｐゴシック" panose="020B0600070205080204" pitchFamily="34" charset="-128"/>
              </a:defRPr>
            </a:lvl2pPr>
            <a:lvl3pPr marL="1143000" indent="-228600">
              <a:spcBef>
                <a:spcPts val="600"/>
              </a:spcBef>
              <a:buClr>
                <a:schemeClr val="tx2"/>
              </a:buClr>
              <a:buChar char="•"/>
              <a:defRPr sz="1600">
                <a:solidFill>
                  <a:schemeClr val="tx1"/>
                </a:solidFill>
                <a:latin typeface="Verdana" panose="020B0604030504040204" pitchFamily="34" charset="0"/>
                <a:ea typeface="ＭＳ Ｐゴシック" panose="020B0600070205080204" pitchFamily="34" charset="-128"/>
              </a:defRPr>
            </a:lvl3pPr>
            <a:lvl4pPr marL="1600200" indent="-228600">
              <a:spcBef>
                <a:spcPts val="600"/>
              </a:spcBef>
              <a:buClr>
                <a:schemeClr val="tx2"/>
              </a:buClr>
              <a:buChar char="–"/>
              <a:defRPr sz="1400">
                <a:solidFill>
                  <a:schemeClr val="tx1"/>
                </a:solidFill>
                <a:latin typeface="Verdana" panose="020B0604030504040204" pitchFamily="34" charset="0"/>
                <a:ea typeface="ＭＳ Ｐゴシック" panose="020B0600070205080204" pitchFamily="34" charset="-128"/>
              </a:defRPr>
            </a:lvl4pPr>
            <a:lvl5pPr marL="2057400" indent="-228600">
              <a:spcBef>
                <a:spcPts val="600"/>
              </a:spcBef>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9pPr>
          </a:lstStyle>
          <a:p>
            <a:pPr eaLnBrk="1" hangingPunct="1">
              <a:spcBef>
                <a:spcPct val="0"/>
              </a:spcBef>
              <a:buClrTx/>
              <a:buFontTx/>
              <a:buNone/>
            </a:pPr>
            <a:endParaRPr lang="es-ES" altLang="es-ES" sz="2400"/>
          </a:p>
        </p:txBody>
      </p:sp>
      <p:sp>
        <p:nvSpPr>
          <p:cNvPr id="20486" name="Text Box 2061"/>
          <p:cNvSpPr txBox="1">
            <a:spLocks noChangeArrowheads="1"/>
          </p:cNvSpPr>
          <p:nvPr/>
        </p:nvSpPr>
        <p:spPr bwMode="auto">
          <a:xfrm>
            <a:off x="5845175" y="3073400"/>
            <a:ext cx="1473200" cy="3825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ts val="2000"/>
              </a:spcBef>
              <a:buClr>
                <a:schemeClr val="tx2"/>
              </a:buClr>
              <a:buChar char="•"/>
              <a:defRPr sz="2000">
                <a:solidFill>
                  <a:schemeClr val="tx1"/>
                </a:solidFill>
                <a:latin typeface="Verdana" panose="020B0604030504040204" pitchFamily="34" charset="0"/>
                <a:ea typeface="ＭＳ Ｐゴシック" panose="020B0600070205080204" pitchFamily="34" charset="-128"/>
              </a:defRPr>
            </a:lvl1pPr>
            <a:lvl2pPr marL="742950" indent="-285750">
              <a:spcBef>
                <a:spcPts val="1200"/>
              </a:spcBef>
              <a:buClr>
                <a:schemeClr val="tx2"/>
              </a:buClr>
              <a:buChar char="–"/>
              <a:defRPr>
                <a:solidFill>
                  <a:schemeClr val="tx1"/>
                </a:solidFill>
                <a:latin typeface="Verdana" panose="020B0604030504040204" pitchFamily="34" charset="0"/>
                <a:ea typeface="ＭＳ Ｐゴシック" panose="020B0600070205080204" pitchFamily="34" charset="-128"/>
              </a:defRPr>
            </a:lvl2pPr>
            <a:lvl3pPr marL="1143000" indent="-228600">
              <a:spcBef>
                <a:spcPts val="600"/>
              </a:spcBef>
              <a:buClr>
                <a:schemeClr val="tx2"/>
              </a:buClr>
              <a:buChar char="•"/>
              <a:defRPr sz="1600">
                <a:solidFill>
                  <a:schemeClr val="tx1"/>
                </a:solidFill>
                <a:latin typeface="Verdana" panose="020B0604030504040204" pitchFamily="34" charset="0"/>
                <a:ea typeface="ＭＳ Ｐゴシック" panose="020B0600070205080204" pitchFamily="34" charset="-128"/>
              </a:defRPr>
            </a:lvl3pPr>
            <a:lvl4pPr marL="1600200" indent="-228600">
              <a:spcBef>
                <a:spcPts val="600"/>
              </a:spcBef>
              <a:buClr>
                <a:schemeClr val="tx2"/>
              </a:buClr>
              <a:buChar char="–"/>
              <a:defRPr sz="1400">
                <a:solidFill>
                  <a:schemeClr val="tx1"/>
                </a:solidFill>
                <a:latin typeface="Verdana" panose="020B0604030504040204" pitchFamily="34" charset="0"/>
                <a:ea typeface="ＭＳ Ｐゴシック" panose="020B0600070205080204" pitchFamily="34" charset="-128"/>
              </a:defRPr>
            </a:lvl4pPr>
            <a:lvl5pPr marL="2057400" indent="-228600">
              <a:spcBef>
                <a:spcPts val="600"/>
              </a:spcBef>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9pPr>
          </a:lstStyle>
          <a:p>
            <a:pPr>
              <a:spcBef>
                <a:spcPct val="0"/>
              </a:spcBef>
              <a:buClrTx/>
              <a:buFontTx/>
              <a:buNone/>
            </a:pPr>
            <a:r>
              <a:rPr lang="es-ES" altLang="es-ES" sz="1900" b="1" i="1">
                <a:solidFill>
                  <a:schemeClr val="hlink"/>
                </a:solidFill>
                <a:latin typeface="Arial" panose="020B0604020202020204" pitchFamily="34" charset="0"/>
              </a:rPr>
              <a:t>Población</a:t>
            </a:r>
            <a:endParaRPr lang="es-ES" altLang="es-ES" sz="2400" b="1" i="1">
              <a:solidFill>
                <a:schemeClr val="hlink"/>
              </a:solidFill>
            </a:endParaRPr>
          </a:p>
        </p:txBody>
      </p:sp>
      <p:sp>
        <p:nvSpPr>
          <p:cNvPr id="20487" name="Text Box 2062"/>
          <p:cNvSpPr txBox="1">
            <a:spLocks noChangeArrowheads="1"/>
          </p:cNvSpPr>
          <p:nvPr/>
        </p:nvSpPr>
        <p:spPr bwMode="auto">
          <a:xfrm>
            <a:off x="1739900" y="3578225"/>
            <a:ext cx="5375275" cy="9953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2000"/>
              </a:spcBef>
              <a:buClr>
                <a:schemeClr val="tx2"/>
              </a:buClr>
              <a:buChar char="•"/>
              <a:defRPr sz="2000">
                <a:solidFill>
                  <a:schemeClr val="tx1"/>
                </a:solidFill>
                <a:latin typeface="Verdana" panose="020B0604030504040204" pitchFamily="34" charset="0"/>
                <a:ea typeface="ＭＳ Ｐゴシック" panose="020B0600070205080204" pitchFamily="34" charset="-128"/>
              </a:defRPr>
            </a:lvl1pPr>
            <a:lvl2pPr marL="742950" indent="-285750">
              <a:spcBef>
                <a:spcPts val="1200"/>
              </a:spcBef>
              <a:buClr>
                <a:schemeClr val="tx2"/>
              </a:buClr>
              <a:buChar char="–"/>
              <a:defRPr>
                <a:solidFill>
                  <a:schemeClr val="tx1"/>
                </a:solidFill>
                <a:latin typeface="Verdana" panose="020B0604030504040204" pitchFamily="34" charset="0"/>
                <a:ea typeface="ＭＳ Ｐゴシック" panose="020B0600070205080204" pitchFamily="34" charset="-128"/>
              </a:defRPr>
            </a:lvl2pPr>
            <a:lvl3pPr marL="1143000" indent="-228600">
              <a:spcBef>
                <a:spcPts val="600"/>
              </a:spcBef>
              <a:buClr>
                <a:schemeClr val="tx2"/>
              </a:buClr>
              <a:buChar char="•"/>
              <a:defRPr sz="1600">
                <a:solidFill>
                  <a:schemeClr val="tx1"/>
                </a:solidFill>
                <a:latin typeface="Verdana" panose="020B0604030504040204" pitchFamily="34" charset="0"/>
                <a:ea typeface="ＭＳ Ｐゴシック" panose="020B0600070205080204" pitchFamily="34" charset="-128"/>
              </a:defRPr>
            </a:lvl3pPr>
            <a:lvl4pPr marL="1600200" indent="-228600">
              <a:spcBef>
                <a:spcPts val="600"/>
              </a:spcBef>
              <a:buClr>
                <a:schemeClr val="tx2"/>
              </a:buClr>
              <a:buChar char="–"/>
              <a:defRPr sz="1400">
                <a:solidFill>
                  <a:schemeClr val="tx1"/>
                </a:solidFill>
                <a:latin typeface="Verdana" panose="020B0604030504040204" pitchFamily="34" charset="0"/>
                <a:ea typeface="ＭＳ Ｐゴシック" panose="020B0600070205080204" pitchFamily="34" charset="-128"/>
              </a:defRPr>
            </a:lvl4pPr>
            <a:lvl5pPr marL="2057400" indent="-228600">
              <a:spcBef>
                <a:spcPts val="600"/>
              </a:spcBef>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9pPr>
          </a:lstStyle>
          <a:p>
            <a:pPr>
              <a:lnSpc>
                <a:spcPct val="125000"/>
              </a:lnSpc>
              <a:spcBef>
                <a:spcPct val="20000"/>
              </a:spcBef>
              <a:buClrTx/>
              <a:buFontTx/>
              <a:buNone/>
            </a:pPr>
            <a:r>
              <a:rPr lang="es-ES" altLang="es-ES" sz="1500" b="1">
                <a:solidFill>
                  <a:schemeClr val="hlink"/>
                </a:solidFill>
              </a:rPr>
              <a:t>El verdadero valor de la diferencia A-B en la población estará comprendido en (IC 95%)</a:t>
            </a:r>
          </a:p>
          <a:p>
            <a:pPr algn="ctr">
              <a:lnSpc>
                <a:spcPct val="125000"/>
              </a:lnSpc>
              <a:spcBef>
                <a:spcPct val="20000"/>
              </a:spcBef>
              <a:buClrTx/>
              <a:buFontTx/>
              <a:buNone/>
            </a:pPr>
            <a:r>
              <a:rPr lang="es-ES" altLang="es-ES" sz="1500" b="1">
                <a:solidFill>
                  <a:schemeClr val="hlink"/>
                </a:solidFill>
              </a:rPr>
              <a:t>3.6% &lt;----25%-----&gt; 47.2%</a:t>
            </a:r>
            <a:endParaRPr lang="es-ES" altLang="es-ES" sz="1900" b="1">
              <a:solidFill>
                <a:schemeClr val="hlink"/>
              </a:solidFill>
            </a:endParaRPr>
          </a:p>
        </p:txBody>
      </p:sp>
      <p:sp>
        <p:nvSpPr>
          <p:cNvPr id="20488" name="Text Box 2083"/>
          <p:cNvSpPr txBox="1">
            <a:spLocks noChangeArrowheads="1"/>
          </p:cNvSpPr>
          <p:nvPr/>
        </p:nvSpPr>
        <p:spPr bwMode="auto">
          <a:xfrm>
            <a:off x="1689100" y="3038475"/>
            <a:ext cx="2071688" cy="3190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ts val="2000"/>
              </a:spcBef>
              <a:buClr>
                <a:schemeClr val="tx2"/>
              </a:buClr>
              <a:buChar char="•"/>
              <a:defRPr sz="2000">
                <a:solidFill>
                  <a:schemeClr val="tx1"/>
                </a:solidFill>
                <a:latin typeface="Verdana" panose="020B0604030504040204" pitchFamily="34" charset="0"/>
                <a:ea typeface="ＭＳ Ｐゴシック" panose="020B0600070205080204" pitchFamily="34" charset="-128"/>
              </a:defRPr>
            </a:lvl1pPr>
            <a:lvl2pPr marL="742950" indent="-285750">
              <a:spcBef>
                <a:spcPts val="1200"/>
              </a:spcBef>
              <a:buClr>
                <a:schemeClr val="tx2"/>
              </a:buClr>
              <a:buChar char="–"/>
              <a:defRPr>
                <a:solidFill>
                  <a:schemeClr val="tx1"/>
                </a:solidFill>
                <a:latin typeface="Verdana" panose="020B0604030504040204" pitchFamily="34" charset="0"/>
                <a:ea typeface="ＭＳ Ｐゴシック" panose="020B0600070205080204" pitchFamily="34" charset="-128"/>
              </a:defRPr>
            </a:lvl2pPr>
            <a:lvl3pPr marL="1143000" indent="-228600">
              <a:spcBef>
                <a:spcPts val="600"/>
              </a:spcBef>
              <a:buClr>
                <a:schemeClr val="tx2"/>
              </a:buClr>
              <a:buChar char="•"/>
              <a:defRPr sz="1600">
                <a:solidFill>
                  <a:schemeClr val="tx1"/>
                </a:solidFill>
                <a:latin typeface="Verdana" panose="020B0604030504040204" pitchFamily="34" charset="0"/>
                <a:ea typeface="ＭＳ Ｐゴシック" panose="020B0600070205080204" pitchFamily="34" charset="-128"/>
              </a:defRPr>
            </a:lvl3pPr>
            <a:lvl4pPr marL="1600200" indent="-228600">
              <a:spcBef>
                <a:spcPts val="600"/>
              </a:spcBef>
              <a:buClr>
                <a:schemeClr val="tx2"/>
              </a:buClr>
              <a:buChar char="–"/>
              <a:defRPr sz="1400">
                <a:solidFill>
                  <a:schemeClr val="tx1"/>
                </a:solidFill>
                <a:latin typeface="Verdana" panose="020B0604030504040204" pitchFamily="34" charset="0"/>
                <a:ea typeface="ＭＳ Ｐゴシック" panose="020B0600070205080204" pitchFamily="34" charset="-128"/>
              </a:defRPr>
            </a:lvl4pPr>
            <a:lvl5pPr marL="2057400" indent="-228600">
              <a:spcBef>
                <a:spcPts val="600"/>
              </a:spcBef>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9pPr>
          </a:lstStyle>
          <a:p>
            <a:pPr>
              <a:spcBef>
                <a:spcPct val="0"/>
              </a:spcBef>
              <a:buClrTx/>
              <a:buFontTx/>
              <a:buNone/>
            </a:pPr>
            <a:r>
              <a:rPr lang="es-ES" altLang="es-ES" sz="1900" b="1" i="1">
                <a:solidFill>
                  <a:schemeClr val="hlink"/>
                </a:solidFill>
              </a:rPr>
              <a:t>ESTIMACIÓN</a:t>
            </a:r>
            <a:endParaRPr lang="es-ES" altLang="es-ES" sz="2400" b="1" i="1">
              <a:solidFill>
                <a:schemeClr val="hlink"/>
              </a:solidFill>
            </a:endParaRPr>
          </a:p>
        </p:txBody>
      </p:sp>
      <p:sp>
        <p:nvSpPr>
          <p:cNvPr id="20489" name="Rectangle 2050"/>
          <p:cNvSpPr>
            <a:spLocks noChangeArrowheads="1"/>
          </p:cNvSpPr>
          <p:nvPr/>
        </p:nvSpPr>
        <p:spPr bwMode="auto">
          <a:xfrm flipV="1">
            <a:off x="1689100" y="5297488"/>
            <a:ext cx="5576888" cy="958850"/>
          </a:xfrm>
          <a:prstGeom prst="rect">
            <a:avLst/>
          </a:prstGeom>
          <a:solidFill>
            <a:schemeClr val="bg1"/>
          </a:solidFill>
          <a:ln w="9525">
            <a:solidFill>
              <a:schemeClr val="accent1"/>
            </a:solidFill>
            <a:miter lim="800000"/>
            <a:headEnd/>
            <a:tailEnd/>
          </a:ln>
        </p:spPr>
        <p:txBody>
          <a:bodyPr wrap="none" anchor="ctr"/>
          <a:lstStyle>
            <a:lvl1pPr>
              <a:spcBef>
                <a:spcPts val="2000"/>
              </a:spcBef>
              <a:buClr>
                <a:schemeClr val="tx2"/>
              </a:buClr>
              <a:buChar char="•"/>
              <a:defRPr sz="2000">
                <a:solidFill>
                  <a:schemeClr val="tx1"/>
                </a:solidFill>
                <a:latin typeface="Verdana" panose="020B0604030504040204" pitchFamily="34" charset="0"/>
                <a:ea typeface="ＭＳ Ｐゴシック" panose="020B0600070205080204" pitchFamily="34" charset="-128"/>
              </a:defRPr>
            </a:lvl1pPr>
            <a:lvl2pPr marL="742950" indent="-285750">
              <a:spcBef>
                <a:spcPts val="1200"/>
              </a:spcBef>
              <a:buClr>
                <a:schemeClr val="tx2"/>
              </a:buClr>
              <a:buChar char="–"/>
              <a:defRPr>
                <a:solidFill>
                  <a:schemeClr val="tx1"/>
                </a:solidFill>
                <a:latin typeface="Verdana" panose="020B0604030504040204" pitchFamily="34" charset="0"/>
                <a:ea typeface="ＭＳ Ｐゴシック" panose="020B0600070205080204" pitchFamily="34" charset="-128"/>
              </a:defRPr>
            </a:lvl2pPr>
            <a:lvl3pPr marL="1143000" indent="-228600">
              <a:spcBef>
                <a:spcPts val="600"/>
              </a:spcBef>
              <a:buClr>
                <a:schemeClr val="tx2"/>
              </a:buClr>
              <a:buChar char="•"/>
              <a:defRPr sz="1600">
                <a:solidFill>
                  <a:schemeClr val="tx1"/>
                </a:solidFill>
                <a:latin typeface="Verdana" panose="020B0604030504040204" pitchFamily="34" charset="0"/>
                <a:ea typeface="ＭＳ Ｐゴシック" panose="020B0600070205080204" pitchFamily="34" charset="-128"/>
              </a:defRPr>
            </a:lvl3pPr>
            <a:lvl4pPr marL="1600200" indent="-228600">
              <a:spcBef>
                <a:spcPts val="600"/>
              </a:spcBef>
              <a:buClr>
                <a:schemeClr val="tx2"/>
              </a:buClr>
              <a:buChar char="–"/>
              <a:defRPr sz="1400">
                <a:solidFill>
                  <a:schemeClr val="tx1"/>
                </a:solidFill>
                <a:latin typeface="Verdana" panose="020B0604030504040204" pitchFamily="34" charset="0"/>
                <a:ea typeface="ＭＳ Ｐゴシック" panose="020B0600070205080204" pitchFamily="34" charset="-128"/>
              </a:defRPr>
            </a:lvl4pPr>
            <a:lvl5pPr marL="2057400" indent="-228600">
              <a:spcBef>
                <a:spcPts val="600"/>
              </a:spcBef>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9pPr>
          </a:lstStyle>
          <a:p>
            <a:pPr eaLnBrk="1" hangingPunct="1">
              <a:spcBef>
                <a:spcPct val="0"/>
              </a:spcBef>
              <a:buClrTx/>
              <a:buFontTx/>
              <a:buNone/>
            </a:pPr>
            <a:endParaRPr lang="es-ES" altLang="es-ES" sz="2400"/>
          </a:p>
        </p:txBody>
      </p:sp>
      <p:sp>
        <p:nvSpPr>
          <p:cNvPr id="20490" name="Text Box 2075"/>
          <p:cNvSpPr txBox="1">
            <a:spLocks noChangeArrowheads="1"/>
          </p:cNvSpPr>
          <p:nvPr/>
        </p:nvSpPr>
        <p:spPr bwMode="auto">
          <a:xfrm>
            <a:off x="1787525" y="5434013"/>
            <a:ext cx="5381625" cy="663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2000"/>
              </a:spcBef>
              <a:buClr>
                <a:schemeClr val="tx2"/>
              </a:buClr>
              <a:buChar char="•"/>
              <a:defRPr sz="2000">
                <a:solidFill>
                  <a:schemeClr val="tx1"/>
                </a:solidFill>
                <a:latin typeface="Verdana" panose="020B0604030504040204" pitchFamily="34" charset="0"/>
                <a:ea typeface="ＭＳ Ｐゴシック" panose="020B0600070205080204" pitchFamily="34" charset="-128"/>
              </a:defRPr>
            </a:lvl1pPr>
            <a:lvl2pPr marL="742950" indent="-285750">
              <a:spcBef>
                <a:spcPts val="1200"/>
              </a:spcBef>
              <a:buClr>
                <a:schemeClr val="tx2"/>
              </a:buClr>
              <a:buChar char="–"/>
              <a:defRPr>
                <a:solidFill>
                  <a:schemeClr val="tx1"/>
                </a:solidFill>
                <a:latin typeface="Verdana" panose="020B0604030504040204" pitchFamily="34" charset="0"/>
                <a:ea typeface="ＭＳ Ｐゴシック" panose="020B0600070205080204" pitchFamily="34" charset="-128"/>
              </a:defRPr>
            </a:lvl2pPr>
            <a:lvl3pPr marL="1143000" indent="-228600">
              <a:spcBef>
                <a:spcPts val="600"/>
              </a:spcBef>
              <a:buClr>
                <a:schemeClr val="tx2"/>
              </a:buClr>
              <a:buChar char="•"/>
              <a:defRPr sz="1600">
                <a:solidFill>
                  <a:schemeClr val="tx1"/>
                </a:solidFill>
                <a:latin typeface="Verdana" panose="020B0604030504040204" pitchFamily="34" charset="0"/>
                <a:ea typeface="ＭＳ Ｐゴシック" panose="020B0600070205080204" pitchFamily="34" charset="-128"/>
              </a:defRPr>
            </a:lvl3pPr>
            <a:lvl4pPr marL="1600200" indent="-228600">
              <a:spcBef>
                <a:spcPts val="600"/>
              </a:spcBef>
              <a:buClr>
                <a:schemeClr val="tx2"/>
              </a:buClr>
              <a:buChar char="–"/>
              <a:defRPr sz="1400">
                <a:solidFill>
                  <a:schemeClr val="tx1"/>
                </a:solidFill>
                <a:latin typeface="Verdana" panose="020B0604030504040204" pitchFamily="34" charset="0"/>
                <a:ea typeface="ＭＳ Ｐゴシック" panose="020B0600070205080204" pitchFamily="34" charset="-128"/>
              </a:defRPr>
            </a:lvl4pPr>
            <a:lvl5pPr marL="2057400" indent="-228600">
              <a:spcBef>
                <a:spcPts val="600"/>
              </a:spcBef>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9pPr>
          </a:lstStyle>
          <a:p>
            <a:pPr>
              <a:lnSpc>
                <a:spcPct val="125000"/>
              </a:lnSpc>
              <a:spcBef>
                <a:spcPct val="0"/>
              </a:spcBef>
              <a:buClrTx/>
              <a:buFontTx/>
              <a:buNone/>
            </a:pPr>
            <a:r>
              <a:rPr lang="es-ES" altLang="es-ES" sz="1500" b="1">
                <a:solidFill>
                  <a:schemeClr val="hlink"/>
                </a:solidFill>
              </a:rPr>
              <a:t>Existe evidencia de que A es más preferido que B (McNemar; p=0.0183)</a:t>
            </a:r>
            <a:endParaRPr lang="es-ES" altLang="es-ES" sz="2400" b="1">
              <a:solidFill>
                <a:schemeClr val="hlink"/>
              </a:solidFill>
            </a:endParaRPr>
          </a:p>
        </p:txBody>
      </p:sp>
      <p:sp>
        <p:nvSpPr>
          <p:cNvPr id="20491" name="Text Box 2077"/>
          <p:cNvSpPr txBox="1">
            <a:spLocks noChangeArrowheads="1"/>
          </p:cNvSpPr>
          <p:nvPr/>
        </p:nvSpPr>
        <p:spPr bwMode="auto">
          <a:xfrm>
            <a:off x="5588000" y="4895850"/>
            <a:ext cx="1670050" cy="3190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ts val="2000"/>
              </a:spcBef>
              <a:buClr>
                <a:schemeClr val="tx2"/>
              </a:buClr>
              <a:buChar char="•"/>
              <a:defRPr sz="2000">
                <a:solidFill>
                  <a:schemeClr val="tx1"/>
                </a:solidFill>
                <a:latin typeface="Verdana" panose="020B0604030504040204" pitchFamily="34" charset="0"/>
                <a:ea typeface="ＭＳ Ｐゴシック" panose="020B0600070205080204" pitchFamily="34" charset="-128"/>
              </a:defRPr>
            </a:lvl1pPr>
            <a:lvl2pPr marL="742950" indent="-285750">
              <a:spcBef>
                <a:spcPts val="1200"/>
              </a:spcBef>
              <a:buClr>
                <a:schemeClr val="tx2"/>
              </a:buClr>
              <a:buChar char="–"/>
              <a:defRPr>
                <a:solidFill>
                  <a:schemeClr val="tx1"/>
                </a:solidFill>
                <a:latin typeface="Verdana" panose="020B0604030504040204" pitchFamily="34" charset="0"/>
                <a:ea typeface="ＭＳ Ｐゴシック" panose="020B0600070205080204" pitchFamily="34" charset="-128"/>
              </a:defRPr>
            </a:lvl2pPr>
            <a:lvl3pPr marL="1143000" indent="-228600">
              <a:spcBef>
                <a:spcPts val="600"/>
              </a:spcBef>
              <a:buClr>
                <a:schemeClr val="tx2"/>
              </a:buClr>
              <a:buChar char="•"/>
              <a:defRPr sz="1600">
                <a:solidFill>
                  <a:schemeClr val="tx1"/>
                </a:solidFill>
                <a:latin typeface="Verdana" panose="020B0604030504040204" pitchFamily="34" charset="0"/>
                <a:ea typeface="ＭＳ Ｐゴシック" panose="020B0600070205080204" pitchFamily="34" charset="-128"/>
              </a:defRPr>
            </a:lvl3pPr>
            <a:lvl4pPr marL="1600200" indent="-228600">
              <a:spcBef>
                <a:spcPts val="600"/>
              </a:spcBef>
              <a:buClr>
                <a:schemeClr val="tx2"/>
              </a:buClr>
              <a:buChar char="–"/>
              <a:defRPr sz="1400">
                <a:solidFill>
                  <a:schemeClr val="tx1"/>
                </a:solidFill>
                <a:latin typeface="Verdana" panose="020B0604030504040204" pitchFamily="34" charset="0"/>
                <a:ea typeface="ＭＳ Ｐゴシック" panose="020B0600070205080204" pitchFamily="34" charset="-128"/>
              </a:defRPr>
            </a:lvl4pPr>
            <a:lvl5pPr marL="2057400" indent="-228600">
              <a:spcBef>
                <a:spcPts val="600"/>
              </a:spcBef>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9pPr>
          </a:lstStyle>
          <a:p>
            <a:pPr>
              <a:spcBef>
                <a:spcPct val="0"/>
              </a:spcBef>
              <a:buClrTx/>
              <a:buFontTx/>
              <a:buNone/>
            </a:pPr>
            <a:r>
              <a:rPr lang="es-ES" altLang="es-ES" sz="1900" b="1" i="1">
                <a:solidFill>
                  <a:schemeClr val="hlink"/>
                </a:solidFill>
                <a:latin typeface="Arial" panose="020B0604020202020204" pitchFamily="34" charset="0"/>
              </a:rPr>
              <a:t>Conocimiento</a:t>
            </a:r>
            <a:endParaRPr lang="es-ES" altLang="es-ES" sz="2400" b="1" i="1">
              <a:solidFill>
                <a:schemeClr val="hlink"/>
              </a:solidFill>
            </a:endParaRPr>
          </a:p>
        </p:txBody>
      </p:sp>
      <p:sp>
        <p:nvSpPr>
          <p:cNvPr id="20492" name="Text Box 2084"/>
          <p:cNvSpPr txBox="1">
            <a:spLocks noChangeArrowheads="1"/>
          </p:cNvSpPr>
          <p:nvPr/>
        </p:nvSpPr>
        <p:spPr bwMode="auto">
          <a:xfrm>
            <a:off x="1811338" y="4918075"/>
            <a:ext cx="2041525" cy="3286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ts val="2000"/>
              </a:spcBef>
              <a:buClr>
                <a:schemeClr val="tx2"/>
              </a:buClr>
              <a:buChar char="•"/>
              <a:defRPr sz="2000">
                <a:solidFill>
                  <a:schemeClr val="tx1"/>
                </a:solidFill>
                <a:latin typeface="Verdana" panose="020B0604030504040204" pitchFamily="34" charset="0"/>
                <a:ea typeface="ＭＳ Ｐゴシック" panose="020B0600070205080204" pitchFamily="34" charset="-128"/>
              </a:defRPr>
            </a:lvl1pPr>
            <a:lvl2pPr marL="742950" indent="-285750">
              <a:spcBef>
                <a:spcPts val="1200"/>
              </a:spcBef>
              <a:buClr>
                <a:schemeClr val="tx2"/>
              </a:buClr>
              <a:buChar char="–"/>
              <a:defRPr>
                <a:solidFill>
                  <a:schemeClr val="tx1"/>
                </a:solidFill>
                <a:latin typeface="Verdana" panose="020B0604030504040204" pitchFamily="34" charset="0"/>
                <a:ea typeface="ＭＳ Ｐゴシック" panose="020B0600070205080204" pitchFamily="34" charset="-128"/>
              </a:defRPr>
            </a:lvl2pPr>
            <a:lvl3pPr marL="1143000" indent="-228600">
              <a:spcBef>
                <a:spcPts val="600"/>
              </a:spcBef>
              <a:buClr>
                <a:schemeClr val="tx2"/>
              </a:buClr>
              <a:buChar char="•"/>
              <a:defRPr sz="1600">
                <a:solidFill>
                  <a:schemeClr val="tx1"/>
                </a:solidFill>
                <a:latin typeface="Verdana" panose="020B0604030504040204" pitchFamily="34" charset="0"/>
                <a:ea typeface="ＭＳ Ｐゴシック" panose="020B0600070205080204" pitchFamily="34" charset="-128"/>
              </a:defRPr>
            </a:lvl3pPr>
            <a:lvl4pPr marL="1600200" indent="-228600">
              <a:spcBef>
                <a:spcPts val="600"/>
              </a:spcBef>
              <a:buClr>
                <a:schemeClr val="tx2"/>
              </a:buClr>
              <a:buChar char="–"/>
              <a:defRPr sz="1400">
                <a:solidFill>
                  <a:schemeClr val="tx1"/>
                </a:solidFill>
                <a:latin typeface="Verdana" panose="020B0604030504040204" pitchFamily="34" charset="0"/>
                <a:ea typeface="ＭＳ Ｐゴシック" panose="020B0600070205080204" pitchFamily="34" charset="-128"/>
              </a:defRPr>
            </a:lvl4pPr>
            <a:lvl5pPr marL="2057400" indent="-228600">
              <a:spcBef>
                <a:spcPts val="600"/>
              </a:spcBef>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9pPr>
          </a:lstStyle>
          <a:p>
            <a:pPr>
              <a:spcBef>
                <a:spcPct val="0"/>
              </a:spcBef>
              <a:buClrTx/>
              <a:buFontTx/>
              <a:buNone/>
            </a:pPr>
            <a:r>
              <a:rPr lang="es-ES" altLang="es-ES" sz="1900" b="1" i="1" dirty="0">
                <a:solidFill>
                  <a:schemeClr val="hlink"/>
                </a:solidFill>
              </a:rPr>
              <a:t>C. HIPOTESIS</a:t>
            </a:r>
            <a:endParaRPr lang="es-ES" altLang="es-ES" sz="2400" b="1" i="1" dirty="0">
              <a:solidFill>
                <a:schemeClr val="hlink"/>
              </a:solidFill>
            </a:endParaRPr>
          </a:p>
        </p:txBody>
      </p:sp>
      <p:sp>
        <p:nvSpPr>
          <p:cNvPr id="20493" name="Rectangle 2086"/>
          <p:cNvSpPr>
            <a:spLocks noChangeArrowheads="1"/>
          </p:cNvSpPr>
          <p:nvPr/>
        </p:nvSpPr>
        <p:spPr bwMode="auto">
          <a:xfrm>
            <a:off x="498475" y="381000"/>
            <a:ext cx="808355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ts val="2000"/>
              </a:spcBef>
              <a:buClr>
                <a:schemeClr val="tx2"/>
              </a:buClr>
              <a:buChar char="•"/>
              <a:defRPr sz="2000">
                <a:solidFill>
                  <a:schemeClr val="tx1"/>
                </a:solidFill>
                <a:latin typeface="Verdana" panose="020B0604030504040204" pitchFamily="34" charset="0"/>
                <a:ea typeface="ＭＳ Ｐゴシック" panose="020B0600070205080204" pitchFamily="34" charset="-128"/>
              </a:defRPr>
            </a:lvl1pPr>
            <a:lvl2pPr marL="742950" indent="-285750">
              <a:spcBef>
                <a:spcPts val="1200"/>
              </a:spcBef>
              <a:buClr>
                <a:schemeClr val="tx2"/>
              </a:buClr>
              <a:buChar char="–"/>
              <a:defRPr>
                <a:solidFill>
                  <a:schemeClr val="tx1"/>
                </a:solidFill>
                <a:latin typeface="Verdana" panose="020B0604030504040204" pitchFamily="34" charset="0"/>
                <a:ea typeface="ＭＳ Ｐゴシック" panose="020B0600070205080204" pitchFamily="34" charset="-128"/>
              </a:defRPr>
            </a:lvl2pPr>
            <a:lvl3pPr marL="1143000" indent="-228600">
              <a:spcBef>
                <a:spcPts val="600"/>
              </a:spcBef>
              <a:buClr>
                <a:schemeClr val="tx2"/>
              </a:buClr>
              <a:buChar char="•"/>
              <a:defRPr sz="1600">
                <a:solidFill>
                  <a:schemeClr val="tx1"/>
                </a:solidFill>
                <a:latin typeface="Verdana" panose="020B0604030504040204" pitchFamily="34" charset="0"/>
                <a:ea typeface="ＭＳ Ｐゴシック" panose="020B0600070205080204" pitchFamily="34" charset="-128"/>
              </a:defRPr>
            </a:lvl3pPr>
            <a:lvl4pPr marL="1600200" indent="-228600">
              <a:spcBef>
                <a:spcPts val="600"/>
              </a:spcBef>
              <a:buClr>
                <a:schemeClr val="tx2"/>
              </a:buClr>
              <a:buChar char="–"/>
              <a:defRPr sz="1400">
                <a:solidFill>
                  <a:schemeClr val="tx1"/>
                </a:solidFill>
                <a:latin typeface="Verdana" panose="020B0604030504040204" pitchFamily="34" charset="0"/>
                <a:ea typeface="ＭＳ Ｐゴシック" panose="020B0600070205080204" pitchFamily="34" charset="-128"/>
              </a:defRPr>
            </a:lvl4pPr>
            <a:lvl5pPr marL="2057400" indent="-228600">
              <a:spcBef>
                <a:spcPts val="600"/>
              </a:spcBef>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9pPr>
          </a:lstStyle>
          <a:p>
            <a:pPr eaLnBrk="1" hangingPunct="1">
              <a:spcBef>
                <a:spcPct val="0"/>
              </a:spcBef>
              <a:buClrTx/>
              <a:buFontTx/>
              <a:buNone/>
            </a:pPr>
            <a:endParaRPr lang="es-ES" altLang="es-ES" sz="3800"/>
          </a:p>
        </p:txBody>
      </p:sp>
      <p:sp>
        <p:nvSpPr>
          <p:cNvPr id="20494" name="Rectangle 2052"/>
          <p:cNvSpPr>
            <a:spLocks noChangeArrowheads="1"/>
          </p:cNvSpPr>
          <p:nvPr/>
        </p:nvSpPr>
        <p:spPr bwMode="auto">
          <a:xfrm flipV="1">
            <a:off x="1674813" y="1673225"/>
            <a:ext cx="5421312" cy="1201738"/>
          </a:xfrm>
          <a:prstGeom prst="rect">
            <a:avLst/>
          </a:prstGeom>
          <a:solidFill>
            <a:schemeClr val="bg1"/>
          </a:solidFill>
          <a:ln w="9525">
            <a:solidFill>
              <a:schemeClr val="accent1"/>
            </a:solidFill>
            <a:miter lim="800000"/>
            <a:headEnd/>
            <a:tailEnd/>
          </a:ln>
        </p:spPr>
        <p:txBody>
          <a:bodyPr rot="10800000" wrap="none" anchor="ctr"/>
          <a:lstStyle>
            <a:lvl1pPr>
              <a:spcBef>
                <a:spcPts val="2000"/>
              </a:spcBef>
              <a:buClr>
                <a:schemeClr val="tx2"/>
              </a:buClr>
              <a:buChar char="•"/>
              <a:defRPr sz="2000">
                <a:solidFill>
                  <a:schemeClr val="tx1"/>
                </a:solidFill>
                <a:latin typeface="Verdana" panose="020B0604030504040204" pitchFamily="34" charset="0"/>
                <a:ea typeface="ＭＳ Ｐゴシック" panose="020B0600070205080204" pitchFamily="34" charset="-128"/>
              </a:defRPr>
            </a:lvl1pPr>
            <a:lvl2pPr marL="742950" indent="-285750">
              <a:spcBef>
                <a:spcPts val="1200"/>
              </a:spcBef>
              <a:buClr>
                <a:schemeClr val="tx2"/>
              </a:buClr>
              <a:buChar char="–"/>
              <a:defRPr>
                <a:solidFill>
                  <a:schemeClr val="tx1"/>
                </a:solidFill>
                <a:latin typeface="Verdana" panose="020B0604030504040204" pitchFamily="34" charset="0"/>
                <a:ea typeface="ＭＳ Ｐゴシック" panose="020B0600070205080204" pitchFamily="34" charset="-128"/>
              </a:defRPr>
            </a:lvl2pPr>
            <a:lvl3pPr marL="1143000" indent="-228600">
              <a:spcBef>
                <a:spcPts val="600"/>
              </a:spcBef>
              <a:buClr>
                <a:schemeClr val="tx2"/>
              </a:buClr>
              <a:buChar char="•"/>
              <a:defRPr sz="1600">
                <a:solidFill>
                  <a:schemeClr val="tx1"/>
                </a:solidFill>
                <a:latin typeface="Verdana" panose="020B0604030504040204" pitchFamily="34" charset="0"/>
                <a:ea typeface="ＭＳ Ｐゴシック" panose="020B0600070205080204" pitchFamily="34" charset="-128"/>
              </a:defRPr>
            </a:lvl3pPr>
            <a:lvl4pPr marL="1600200" indent="-228600">
              <a:spcBef>
                <a:spcPts val="600"/>
              </a:spcBef>
              <a:buClr>
                <a:schemeClr val="tx2"/>
              </a:buClr>
              <a:buChar char="–"/>
              <a:defRPr sz="1400">
                <a:solidFill>
                  <a:schemeClr val="tx1"/>
                </a:solidFill>
                <a:latin typeface="Verdana" panose="020B0604030504040204" pitchFamily="34" charset="0"/>
                <a:ea typeface="ＭＳ Ｐゴシック" panose="020B0600070205080204" pitchFamily="34" charset="-128"/>
              </a:defRPr>
            </a:lvl4pPr>
            <a:lvl5pPr marL="2057400" indent="-228600">
              <a:spcBef>
                <a:spcPts val="600"/>
              </a:spcBef>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9pPr>
          </a:lstStyle>
          <a:p>
            <a:pPr algn="ctr" eaLnBrk="1" hangingPunct="1">
              <a:spcBef>
                <a:spcPct val="0"/>
              </a:spcBef>
              <a:buClrTx/>
              <a:buFontTx/>
              <a:buNone/>
            </a:pPr>
            <a:endParaRPr lang="es-ES" altLang="es-ES" sz="2400" b="1"/>
          </a:p>
        </p:txBody>
      </p:sp>
      <p:sp>
        <p:nvSpPr>
          <p:cNvPr id="20495" name="Text Box 2056"/>
          <p:cNvSpPr txBox="1">
            <a:spLocks noChangeArrowheads="1"/>
          </p:cNvSpPr>
          <p:nvPr/>
        </p:nvSpPr>
        <p:spPr bwMode="auto">
          <a:xfrm>
            <a:off x="2273300" y="1760538"/>
            <a:ext cx="1027113" cy="3381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2000"/>
              </a:spcBef>
              <a:buClr>
                <a:schemeClr val="tx2"/>
              </a:buClr>
              <a:buChar char="•"/>
              <a:defRPr sz="2000">
                <a:solidFill>
                  <a:schemeClr val="tx1"/>
                </a:solidFill>
                <a:latin typeface="Verdana" panose="020B0604030504040204" pitchFamily="34" charset="0"/>
                <a:ea typeface="ＭＳ Ｐゴシック" panose="020B0600070205080204" pitchFamily="34" charset="-128"/>
              </a:defRPr>
            </a:lvl1pPr>
            <a:lvl2pPr marL="742950" indent="-285750">
              <a:spcBef>
                <a:spcPts val="1200"/>
              </a:spcBef>
              <a:buClr>
                <a:schemeClr val="tx2"/>
              </a:buClr>
              <a:buChar char="–"/>
              <a:defRPr>
                <a:solidFill>
                  <a:schemeClr val="tx1"/>
                </a:solidFill>
                <a:latin typeface="Verdana" panose="020B0604030504040204" pitchFamily="34" charset="0"/>
                <a:ea typeface="ＭＳ Ｐゴシック" panose="020B0600070205080204" pitchFamily="34" charset="-128"/>
              </a:defRPr>
            </a:lvl2pPr>
            <a:lvl3pPr marL="1143000" indent="-228600">
              <a:spcBef>
                <a:spcPts val="600"/>
              </a:spcBef>
              <a:buClr>
                <a:schemeClr val="tx2"/>
              </a:buClr>
              <a:buChar char="•"/>
              <a:defRPr sz="1600">
                <a:solidFill>
                  <a:schemeClr val="tx1"/>
                </a:solidFill>
                <a:latin typeface="Verdana" panose="020B0604030504040204" pitchFamily="34" charset="0"/>
                <a:ea typeface="ＭＳ Ｐゴシック" panose="020B0600070205080204" pitchFamily="34" charset="-128"/>
              </a:defRPr>
            </a:lvl3pPr>
            <a:lvl4pPr marL="1600200" indent="-228600">
              <a:spcBef>
                <a:spcPts val="600"/>
              </a:spcBef>
              <a:buClr>
                <a:schemeClr val="tx2"/>
              </a:buClr>
              <a:buChar char="–"/>
              <a:defRPr sz="1400">
                <a:solidFill>
                  <a:schemeClr val="tx1"/>
                </a:solidFill>
                <a:latin typeface="Verdana" panose="020B0604030504040204" pitchFamily="34" charset="0"/>
                <a:ea typeface="ＭＳ Ｐゴシック" panose="020B0600070205080204" pitchFamily="34" charset="-128"/>
              </a:defRPr>
            </a:lvl4pPr>
            <a:lvl5pPr marL="2057400" indent="-228600">
              <a:spcBef>
                <a:spcPts val="600"/>
              </a:spcBef>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9pPr>
          </a:lstStyle>
          <a:p>
            <a:pPr>
              <a:spcBef>
                <a:spcPct val="0"/>
              </a:spcBef>
              <a:buClrTx/>
              <a:buFontTx/>
              <a:buNone/>
            </a:pPr>
            <a:r>
              <a:rPr lang="es-ES" altLang="es-ES" sz="1600" b="1">
                <a:solidFill>
                  <a:schemeClr val="hlink"/>
                </a:solidFill>
              </a:rPr>
              <a:t>49.2 %</a:t>
            </a:r>
          </a:p>
        </p:txBody>
      </p:sp>
      <p:sp>
        <p:nvSpPr>
          <p:cNvPr id="20496" name="Text Box 2057"/>
          <p:cNvSpPr txBox="1">
            <a:spLocks noChangeArrowheads="1"/>
          </p:cNvSpPr>
          <p:nvPr/>
        </p:nvSpPr>
        <p:spPr bwMode="auto">
          <a:xfrm>
            <a:off x="2273300" y="2117725"/>
            <a:ext cx="957263" cy="338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2000"/>
              </a:spcBef>
              <a:buClr>
                <a:schemeClr val="tx2"/>
              </a:buClr>
              <a:buChar char="•"/>
              <a:defRPr sz="2000">
                <a:solidFill>
                  <a:schemeClr val="tx1"/>
                </a:solidFill>
                <a:latin typeface="Verdana" panose="020B0604030504040204" pitchFamily="34" charset="0"/>
                <a:ea typeface="ＭＳ Ｐゴシック" panose="020B0600070205080204" pitchFamily="34" charset="-128"/>
              </a:defRPr>
            </a:lvl1pPr>
            <a:lvl2pPr marL="742950" indent="-285750">
              <a:spcBef>
                <a:spcPts val="1200"/>
              </a:spcBef>
              <a:buClr>
                <a:schemeClr val="tx2"/>
              </a:buClr>
              <a:buChar char="–"/>
              <a:defRPr>
                <a:solidFill>
                  <a:schemeClr val="tx1"/>
                </a:solidFill>
                <a:latin typeface="Verdana" panose="020B0604030504040204" pitchFamily="34" charset="0"/>
                <a:ea typeface="ＭＳ Ｐゴシック" panose="020B0600070205080204" pitchFamily="34" charset="-128"/>
              </a:defRPr>
            </a:lvl2pPr>
            <a:lvl3pPr marL="1143000" indent="-228600">
              <a:spcBef>
                <a:spcPts val="600"/>
              </a:spcBef>
              <a:buClr>
                <a:schemeClr val="tx2"/>
              </a:buClr>
              <a:buChar char="•"/>
              <a:defRPr sz="1600">
                <a:solidFill>
                  <a:schemeClr val="tx1"/>
                </a:solidFill>
                <a:latin typeface="Verdana" panose="020B0604030504040204" pitchFamily="34" charset="0"/>
                <a:ea typeface="ＭＳ Ｐゴシック" panose="020B0600070205080204" pitchFamily="34" charset="-128"/>
              </a:defRPr>
            </a:lvl3pPr>
            <a:lvl4pPr marL="1600200" indent="-228600">
              <a:spcBef>
                <a:spcPts val="600"/>
              </a:spcBef>
              <a:buClr>
                <a:schemeClr val="tx2"/>
              </a:buClr>
              <a:buChar char="–"/>
              <a:defRPr sz="1400">
                <a:solidFill>
                  <a:schemeClr val="tx1"/>
                </a:solidFill>
                <a:latin typeface="Verdana" panose="020B0604030504040204" pitchFamily="34" charset="0"/>
                <a:ea typeface="ＭＳ Ｐゴシック" panose="020B0600070205080204" pitchFamily="34" charset="-128"/>
              </a:defRPr>
            </a:lvl4pPr>
            <a:lvl5pPr marL="2057400" indent="-228600">
              <a:spcBef>
                <a:spcPts val="600"/>
              </a:spcBef>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9pPr>
          </a:lstStyle>
          <a:p>
            <a:pPr>
              <a:spcBef>
                <a:spcPct val="0"/>
              </a:spcBef>
              <a:buClrTx/>
              <a:buFontTx/>
              <a:buNone/>
            </a:pPr>
            <a:r>
              <a:rPr lang="es-ES" altLang="es-ES" sz="1600" b="1">
                <a:solidFill>
                  <a:schemeClr val="hlink"/>
                </a:solidFill>
              </a:rPr>
              <a:t>23.8%</a:t>
            </a:r>
          </a:p>
        </p:txBody>
      </p:sp>
      <p:sp>
        <p:nvSpPr>
          <p:cNvPr id="20497" name="Text Box 2058"/>
          <p:cNvSpPr txBox="1">
            <a:spLocks noChangeArrowheads="1"/>
          </p:cNvSpPr>
          <p:nvPr/>
        </p:nvSpPr>
        <p:spPr bwMode="auto">
          <a:xfrm>
            <a:off x="2273300" y="2473325"/>
            <a:ext cx="957263" cy="338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2000"/>
              </a:spcBef>
              <a:buClr>
                <a:schemeClr val="tx2"/>
              </a:buClr>
              <a:buChar char="•"/>
              <a:defRPr sz="2000">
                <a:solidFill>
                  <a:schemeClr val="tx1"/>
                </a:solidFill>
                <a:latin typeface="Verdana" panose="020B0604030504040204" pitchFamily="34" charset="0"/>
                <a:ea typeface="ＭＳ Ｐゴシック" panose="020B0600070205080204" pitchFamily="34" charset="-128"/>
              </a:defRPr>
            </a:lvl1pPr>
            <a:lvl2pPr marL="742950" indent="-285750">
              <a:spcBef>
                <a:spcPts val="1200"/>
              </a:spcBef>
              <a:buClr>
                <a:schemeClr val="tx2"/>
              </a:buClr>
              <a:buChar char="–"/>
              <a:defRPr>
                <a:solidFill>
                  <a:schemeClr val="tx1"/>
                </a:solidFill>
                <a:latin typeface="Verdana" panose="020B0604030504040204" pitchFamily="34" charset="0"/>
                <a:ea typeface="ＭＳ Ｐゴシック" panose="020B0600070205080204" pitchFamily="34" charset="-128"/>
              </a:defRPr>
            </a:lvl2pPr>
            <a:lvl3pPr marL="1143000" indent="-228600">
              <a:spcBef>
                <a:spcPts val="600"/>
              </a:spcBef>
              <a:buClr>
                <a:schemeClr val="tx2"/>
              </a:buClr>
              <a:buChar char="•"/>
              <a:defRPr sz="1600">
                <a:solidFill>
                  <a:schemeClr val="tx1"/>
                </a:solidFill>
                <a:latin typeface="Verdana" panose="020B0604030504040204" pitchFamily="34" charset="0"/>
                <a:ea typeface="ＭＳ Ｐゴシック" panose="020B0600070205080204" pitchFamily="34" charset="-128"/>
              </a:defRPr>
            </a:lvl3pPr>
            <a:lvl4pPr marL="1600200" indent="-228600">
              <a:spcBef>
                <a:spcPts val="600"/>
              </a:spcBef>
              <a:buClr>
                <a:schemeClr val="tx2"/>
              </a:buClr>
              <a:buChar char="–"/>
              <a:defRPr sz="1400">
                <a:solidFill>
                  <a:schemeClr val="tx1"/>
                </a:solidFill>
                <a:latin typeface="Verdana" panose="020B0604030504040204" pitchFamily="34" charset="0"/>
                <a:ea typeface="ＭＳ Ｐゴシック" panose="020B0600070205080204" pitchFamily="34" charset="-128"/>
              </a:defRPr>
            </a:lvl4pPr>
            <a:lvl5pPr marL="2057400" indent="-228600">
              <a:spcBef>
                <a:spcPts val="600"/>
              </a:spcBef>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9pPr>
          </a:lstStyle>
          <a:p>
            <a:pPr>
              <a:spcBef>
                <a:spcPct val="0"/>
              </a:spcBef>
              <a:buClrTx/>
              <a:buFontTx/>
              <a:buNone/>
            </a:pPr>
            <a:r>
              <a:rPr lang="es-ES" altLang="es-ES" sz="1600" b="1">
                <a:solidFill>
                  <a:schemeClr val="hlink"/>
                </a:solidFill>
              </a:rPr>
              <a:t>26.9%</a:t>
            </a:r>
          </a:p>
        </p:txBody>
      </p:sp>
      <p:sp>
        <p:nvSpPr>
          <p:cNvPr id="20498" name="Text Box 2059"/>
          <p:cNvSpPr txBox="1">
            <a:spLocks noChangeArrowheads="1"/>
          </p:cNvSpPr>
          <p:nvPr/>
        </p:nvSpPr>
        <p:spPr bwMode="auto">
          <a:xfrm>
            <a:off x="4610100" y="1925638"/>
            <a:ext cx="1760538" cy="3381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2000"/>
              </a:spcBef>
              <a:buClr>
                <a:schemeClr val="tx2"/>
              </a:buClr>
              <a:buChar char="•"/>
              <a:defRPr sz="2000">
                <a:solidFill>
                  <a:schemeClr val="tx1"/>
                </a:solidFill>
                <a:latin typeface="Verdana" panose="020B0604030504040204" pitchFamily="34" charset="0"/>
                <a:ea typeface="ＭＳ Ｐゴシック" panose="020B0600070205080204" pitchFamily="34" charset="-128"/>
              </a:defRPr>
            </a:lvl1pPr>
            <a:lvl2pPr marL="742950" indent="-285750">
              <a:spcBef>
                <a:spcPts val="1200"/>
              </a:spcBef>
              <a:buClr>
                <a:schemeClr val="tx2"/>
              </a:buClr>
              <a:buChar char="–"/>
              <a:defRPr>
                <a:solidFill>
                  <a:schemeClr val="tx1"/>
                </a:solidFill>
                <a:latin typeface="Verdana" panose="020B0604030504040204" pitchFamily="34" charset="0"/>
                <a:ea typeface="ＭＳ Ｐゴシック" panose="020B0600070205080204" pitchFamily="34" charset="-128"/>
              </a:defRPr>
            </a:lvl2pPr>
            <a:lvl3pPr marL="1143000" indent="-228600">
              <a:spcBef>
                <a:spcPts val="600"/>
              </a:spcBef>
              <a:buClr>
                <a:schemeClr val="tx2"/>
              </a:buClr>
              <a:buChar char="•"/>
              <a:defRPr sz="1600">
                <a:solidFill>
                  <a:schemeClr val="tx1"/>
                </a:solidFill>
                <a:latin typeface="Verdana" panose="020B0604030504040204" pitchFamily="34" charset="0"/>
                <a:ea typeface="ＭＳ Ｐゴシック" panose="020B0600070205080204" pitchFamily="34" charset="-128"/>
              </a:defRPr>
            </a:lvl3pPr>
            <a:lvl4pPr marL="1600200" indent="-228600">
              <a:spcBef>
                <a:spcPts val="600"/>
              </a:spcBef>
              <a:buClr>
                <a:schemeClr val="tx2"/>
              </a:buClr>
              <a:buChar char="–"/>
              <a:defRPr sz="1400">
                <a:solidFill>
                  <a:schemeClr val="tx1"/>
                </a:solidFill>
                <a:latin typeface="Verdana" panose="020B0604030504040204" pitchFamily="34" charset="0"/>
                <a:ea typeface="ＭＳ Ｐゴシック" panose="020B0600070205080204" pitchFamily="34" charset="-128"/>
              </a:defRPr>
            </a:lvl4pPr>
            <a:lvl5pPr marL="2057400" indent="-228600">
              <a:spcBef>
                <a:spcPts val="600"/>
              </a:spcBef>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9pPr>
          </a:lstStyle>
          <a:p>
            <a:pPr>
              <a:spcBef>
                <a:spcPct val="0"/>
              </a:spcBef>
              <a:buClrTx/>
              <a:buFontTx/>
              <a:buNone/>
            </a:pPr>
            <a:r>
              <a:rPr lang="es-ES" altLang="es-ES" sz="1600" b="1">
                <a:solidFill>
                  <a:schemeClr val="hlink"/>
                </a:solidFill>
              </a:rPr>
              <a:t>A-B = 25.4 %</a:t>
            </a:r>
          </a:p>
        </p:txBody>
      </p:sp>
      <p:sp>
        <p:nvSpPr>
          <p:cNvPr id="20499" name="Text Box 2060"/>
          <p:cNvSpPr txBox="1">
            <a:spLocks noChangeArrowheads="1"/>
          </p:cNvSpPr>
          <p:nvPr/>
        </p:nvSpPr>
        <p:spPr bwMode="auto">
          <a:xfrm flipH="1">
            <a:off x="6059488" y="1289050"/>
            <a:ext cx="1023937" cy="3508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ts val="2000"/>
              </a:spcBef>
              <a:buClr>
                <a:schemeClr val="tx2"/>
              </a:buClr>
              <a:buChar char="•"/>
              <a:defRPr sz="2000">
                <a:solidFill>
                  <a:schemeClr val="tx1"/>
                </a:solidFill>
                <a:latin typeface="Verdana" panose="020B0604030504040204" pitchFamily="34" charset="0"/>
                <a:ea typeface="ＭＳ Ｐゴシック" panose="020B0600070205080204" pitchFamily="34" charset="-128"/>
              </a:defRPr>
            </a:lvl1pPr>
            <a:lvl2pPr marL="742950" indent="-285750">
              <a:spcBef>
                <a:spcPts val="1200"/>
              </a:spcBef>
              <a:buClr>
                <a:schemeClr val="tx2"/>
              </a:buClr>
              <a:buChar char="–"/>
              <a:defRPr>
                <a:solidFill>
                  <a:schemeClr val="tx1"/>
                </a:solidFill>
                <a:latin typeface="Verdana" panose="020B0604030504040204" pitchFamily="34" charset="0"/>
                <a:ea typeface="ＭＳ Ｐゴシック" panose="020B0600070205080204" pitchFamily="34" charset="-128"/>
              </a:defRPr>
            </a:lvl2pPr>
            <a:lvl3pPr marL="1143000" indent="-228600">
              <a:spcBef>
                <a:spcPts val="600"/>
              </a:spcBef>
              <a:buClr>
                <a:schemeClr val="tx2"/>
              </a:buClr>
              <a:buChar char="•"/>
              <a:defRPr sz="1600">
                <a:solidFill>
                  <a:schemeClr val="tx1"/>
                </a:solidFill>
                <a:latin typeface="Verdana" panose="020B0604030504040204" pitchFamily="34" charset="0"/>
                <a:ea typeface="ＭＳ Ｐゴシック" panose="020B0600070205080204" pitchFamily="34" charset="-128"/>
              </a:defRPr>
            </a:lvl3pPr>
            <a:lvl4pPr marL="1600200" indent="-228600">
              <a:spcBef>
                <a:spcPts val="600"/>
              </a:spcBef>
              <a:buClr>
                <a:schemeClr val="tx2"/>
              </a:buClr>
              <a:buChar char="–"/>
              <a:defRPr sz="1400">
                <a:solidFill>
                  <a:schemeClr val="tx1"/>
                </a:solidFill>
                <a:latin typeface="Verdana" panose="020B0604030504040204" pitchFamily="34" charset="0"/>
                <a:ea typeface="ＭＳ Ｐゴシック" panose="020B0600070205080204" pitchFamily="34" charset="-128"/>
              </a:defRPr>
            </a:lvl4pPr>
            <a:lvl5pPr marL="2057400" indent="-228600">
              <a:spcBef>
                <a:spcPts val="600"/>
              </a:spcBef>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9pPr>
          </a:lstStyle>
          <a:p>
            <a:pPr>
              <a:spcBef>
                <a:spcPct val="0"/>
              </a:spcBef>
              <a:buClrTx/>
              <a:buFontTx/>
              <a:buNone/>
            </a:pPr>
            <a:r>
              <a:rPr lang="es-ES" altLang="es-ES" sz="1900" b="1" i="1">
                <a:solidFill>
                  <a:schemeClr val="hlink"/>
                </a:solidFill>
                <a:latin typeface="Arial" panose="020B0604020202020204" pitchFamily="34" charset="0"/>
              </a:rPr>
              <a:t>Muestra</a:t>
            </a:r>
            <a:endParaRPr lang="es-ES" altLang="es-ES" sz="2400" b="1" i="1">
              <a:solidFill>
                <a:schemeClr val="hlink"/>
              </a:solidFill>
              <a:latin typeface="Times New Roman" panose="02020603050405020304" pitchFamily="18" charset="0"/>
            </a:endParaRPr>
          </a:p>
        </p:txBody>
      </p:sp>
      <p:sp>
        <p:nvSpPr>
          <p:cNvPr id="20500" name="Freeform 2068"/>
          <p:cNvSpPr>
            <a:spLocks/>
          </p:cNvSpPr>
          <p:nvPr/>
        </p:nvSpPr>
        <p:spPr bwMode="auto">
          <a:xfrm>
            <a:off x="3305175" y="1844675"/>
            <a:ext cx="547688" cy="211138"/>
          </a:xfrm>
          <a:custGeom>
            <a:avLst/>
            <a:gdLst>
              <a:gd name="T0" fmla="*/ 2147483646 w 374"/>
              <a:gd name="T1" fmla="*/ 2147483646 h 133"/>
              <a:gd name="T2" fmla="*/ 2147483646 w 374"/>
              <a:gd name="T3" fmla="*/ 0 h 133"/>
              <a:gd name="T4" fmla="*/ 2147483646 w 374"/>
              <a:gd name="T5" fmla="*/ 2147483646 h 133"/>
              <a:gd name="T6" fmla="*/ 0 w 374"/>
              <a:gd name="T7" fmla="*/ 2147483646 h 133"/>
              <a:gd name="T8" fmla="*/ 0 w 374"/>
              <a:gd name="T9" fmla="*/ 2147483646 h 133"/>
              <a:gd name="T10" fmla="*/ 2147483646 w 374"/>
              <a:gd name="T11" fmla="*/ 2147483646 h 133"/>
              <a:gd name="T12" fmla="*/ 2147483646 w 374"/>
              <a:gd name="T13" fmla="*/ 2147483646 h 133"/>
              <a:gd name="T14" fmla="*/ 2147483646 w 374"/>
              <a:gd name="T15" fmla="*/ 2147483646 h 133"/>
              <a:gd name="T16" fmla="*/ 0 60000 65536"/>
              <a:gd name="T17" fmla="*/ 0 60000 65536"/>
              <a:gd name="T18" fmla="*/ 0 60000 65536"/>
              <a:gd name="T19" fmla="*/ 0 60000 65536"/>
              <a:gd name="T20" fmla="*/ 0 60000 65536"/>
              <a:gd name="T21" fmla="*/ 0 60000 65536"/>
              <a:gd name="T22" fmla="*/ 0 60000 65536"/>
              <a:gd name="T23" fmla="*/ 0 60000 65536"/>
              <a:gd name="T24" fmla="*/ 0 w 374"/>
              <a:gd name="T25" fmla="*/ 0 h 133"/>
              <a:gd name="T26" fmla="*/ 374 w 374"/>
              <a:gd name="T27" fmla="*/ 133 h 1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74" h="133">
                <a:moveTo>
                  <a:pt x="373" y="66"/>
                </a:moveTo>
                <a:lnTo>
                  <a:pt x="244" y="0"/>
                </a:lnTo>
                <a:lnTo>
                  <a:pt x="244" y="44"/>
                </a:lnTo>
                <a:lnTo>
                  <a:pt x="0" y="44"/>
                </a:lnTo>
                <a:lnTo>
                  <a:pt x="0" y="88"/>
                </a:lnTo>
                <a:lnTo>
                  <a:pt x="244" y="88"/>
                </a:lnTo>
                <a:lnTo>
                  <a:pt x="244" y="132"/>
                </a:lnTo>
                <a:lnTo>
                  <a:pt x="373" y="66"/>
                </a:lnTo>
              </a:path>
            </a:pathLst>
          </a:custGeom>
          <a:solidFill>
            <a:schemeClr val="bg1"/>
          </a:solidFill>
          <a:ln w="9525" cap="flat" cmpd="sng">
            <a:solidFill>
              <a:schemeClr val="accent1"/>
            </a:solidFill>
            <a:prstDash val="solid"/>
            <a:round/>
            <a:headEnd/>
            <a:tailEnd/>
          </a:ln>
        </p:spPr>
        <p:txBody>
          <a:bodyPr/>
          <a:lstStyle/>
          <a:p>
            <a:endParaRPr lang="es-ES"/>
          </a:p>
        </p:txBody>
      </p:sp>
      <p:sp>
        <p:nvSpPr>
          <p:cNvPr id="20501" name="Freeform 2070"/>
          <p:cNvSpPr>
            <a:spLocks/>
          </p:cNvSpPr>
          <p:nvPr/>
        </p:nvSpPr>
        <p:spPr bwMode="auto">
          <a:xfrm>
            <a:off x="3305175" y="2557463"/>
            <a:ext cx="549275" cy="211137"/>
          </a:xfrm>
          <a:custGeom>
            <a:avLst/>
            <a:gdLst>
              <a:gd name="T0" fmla="*/ 2147483646 w 375"/>
              <a:gd name="T1" fmla="*/ 2147483646 h 133"/>
              <a:gd name="T2" fmla="*/ 2147483646 w 375"/>
              <a:gd name="T3" fmla="*/ 0 h 133"/>
              <a:gd name="T4" fmla="*/ 2147483646 w 375"/>
              <a:gd name="T5" fmla="*/ 2147483646 h 133"/>
              <a:gd name="T6" fmla="*/ 0 w 375"/>
              <a:gd name="T7" fmla="*/ 2147483646 h 133"/>
              <a:gd name="T8" fmla="*/ 0 w 375"/>
              <a:gd name="T9" fmla="*/ 2147483646 h 133"/>
              <a:gd name="T10" fmla="*/ 2147483646 w 375"/>
              <a:gd name="T11" fmla="*/ 2147483646 h 133"/>
              <a:gd name="T12" fmla="*/ 2147483646 w 375"/>
              <a:gd name="T13" fmla="*/ 2147483646 h 133"/>
              <a:gd name="T14" fmla="*/ 2147483646 w 375"/>
              <a:gd name="T15" fmla="*/ 2147483646 h 133"/>
              <a:gd name="T16" fmla="*/ 0 60000 65536"/>
              <a:gd name="T17" fmla="*/ 0 60000 65536"/>
              <a:gd name="T18" fmla="*/ 0 60000 65536"/>
              <a:gd name="T19" fmla="*/ 0 60000 65536"/>
              <a:gd name="T20" fmla="*/ 0 60000 65536"/>
              <a:gd name="T21" fmla="*/ 0 60000 65536"/>
              <a:gd name="T22" fmla="*/ 0 60000 65536"/>
              <a:gd name="T23" fmla="*/ 0 60000 65536"/>
              <a:gd name="T24" fmla="*/ 0 w 375"/>
              <a:gd name="T25" fmla="*/ 0 h 133"/>
              <a:gd name="T26" fmla="*/ 375 w 375"/>
              <a:gd name="T27" fmla="*/ 133 h 1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75" h="133">
                <a:moveTo>
                  <a:pt x="374" y="66"/>
                </a:moveTo>
                <a:lnTo>
                  <a:pt x="244" y="0"/>
                </a:lnTo>
                <a:lnTo>
                  <a:pt x="244" y="44"/>
                </a:lnTo>
                <a:lnTo>
                  <a:pt x="0" y="44"/>
                </a:lnTo>
                <a:lnTo>
                  <a:pt x="0" y="88"/>
                </a:lnTo>
                <a:lnTo>
                  <a:pt x="244" y="88"/>
                </a:lnTo>
                <a:lnTo>
                  <a:pt x="244" y="132"/>
                </a:lnTo>
                <a:lnTo>
                  <a:pt x="374" y="66"/>
                </a:lnTo>
              </a:path>
            </a:pathLst>
          </a:custGeom>
          <a:solidFill>
            <a:schemeClr val="bg1"/>
          </a:solidFill>
          <a:ln w="9525" cap="flat" cmpd="sng">
            <a:solidFill>
              <a:schemeClr val="accent1"/>
            </a:solidFill>
            <a:prstDash val="solid"/>
            <a:round/>
            <a:headEnd/>
            <a:tailEnd/>
          </a:ln>
        </p:spPr>
        <p:txBody>
          <a:bodyPr/>
          <a:lstStyle/>
          <a:p>
            <a:endParaRPr lang="es-ES"/>
          </a:p>
        </p:txBody>
      </p:sp>
      <p:sp>
        <p:nvSpPr>
          <p:cNvPr id="20502" name="Text Box 2072"/>
          <p:cNvSpPr txBox="1">
            <a:spLocks noChangeArrowheads="1"/>
          </p:cNvSpPr>
          <p:nvPr/>
        </p:nvSpPr>
        <p:spPr bwMode="auto">
          <a:xfrm>
            <a:off x="4140200" y="1760538"/>
            <a:ext cx="342900" cy="3381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2000"/>
              </a:spcBef>
              <a:buClr>
                <a:schemeClr val="tx2"/>
              </a:buClr>
              <a:buChar char="•"/>
              <a:defRPr sz="2000">
                <a:solidFill>
                  <a:schemeClr val="tx1"/>
                </a:solidFill>
                <a:latin typeface="Verdana" panose="020B0604030504040204" pitchFamily="34" charset="0"/>
                <a:ea typeface="ＭＳ Ｐゴシック" panose="020B0600070205080204" pitchFamily="34" charset="-128"/>
              </a:defRPr>
            </a:lvl1pPr>
            <a:lvl2pPr marL="742950" indent="-285750">
              <a:spcBef>
                <a:spcPts val="1200"/>
              </a:spcBef>
              <a:buClr>
                <a:schemeClr val="tx2"/>
              </a:buClr>
              <a:buChar char="–"/>
              <a:defRPr>
                <a:solidFill>
                  <a:schemeClr val="tx1"/>
                </a:solidFill>
                <a:latin typeface="Verdana" panose="020B0604030504040204" pitchFamily="34" charset="0"/>
                <a:ea typeface="ＭＳ Ｐゴシック" panose="020B0600070205080204" pitchFamily="34" charset="-128"/>
              </a:defRPr>
            </a:lvl2pPr>
            <a:lvl3pPr marL="1143000" indent="-228600">
              <a:spcBef>
                <a:spcPts val="600"/>
              </a:spcBef>
              <a:buClr>
                <a:schemeClr val="tx2"/>
              </a:buClr>
              <a:buChar char="•"/>
              <a:defRPr sz="1600">
                <a:solidFill>
                  <a:schemeClr val="tx1"/>
                </a:solidFill>
                <a:latin typeface="Verdana" panose="020B0604030504040204" pitchFamily="34" charset="0"/>
                <a:ea typeface="ＭＳ Ｐゴシック" panose="020B0600070205080204" pitchFamily="34" charset="-128"/>
              </a:defRPr>
            </a:lvl3pPr>
            <a:lvl4pPr marL="1600200" indent="-228600">
              <a:spcBef>
                <a:spcPts val="600"/>
              </a:spcBef>
              <a:buClr>
                <a:schemeClr val="tx2"/>
              </a:buClr>
              <a:buChar char="–"/>
              <a:defRPr sz="1400">
                <a:solidFill>
                  <a:schemeClr val="tx1"/>
                </a:solidFill>
                <a:latin typeface="Verdana" panose="020B0604030504040204" pitchFamily="34" charset="0"/>
                <a:ea typeface="ＭＳ Ｐゴシック" panose="020B0600070205080204" pitchFamily="34" charset="-128"/>
              </a:defRPr>
            </a:lvl4pPr>
            <a:lvl5pPr marL="2057400" indent="-228600">
              <a:spcBef>
                <a:spcPts val="600"/>
              </a:spcBef>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9pPr>
          </a:lstStyle>
          <a:p>
            <a:pPr>
              <a:spcBef>
                <a:spcPct val="0"/>
              </a:spcBef>
              <a:buClrTx/>
              <a:buFontTx/>
              <a:buNone/>
            </a:pPr>
            <a:r>
              <a:rPr lang="es-ES" altLang="es-ES" sz="1600" b="1">
                <a:solidFill>
                  <a:schemeClr val="hlink"/>
                </a:solidFill>
              </a:rPr>
              <a:t>A</a:t>
            </a:r>
          </a:p>
        </p:txBody>
      </p:sp>
      <p:sp>
        <p:nvSpPr>
          <p:cNvPr id="20503" name="Text Box 2073"/>
          <p:cNvSpPr txBox="1">
            <a:spLocks noChangeArrowheads="1"/>
          </p:cNvSpPr>
          <p:nvPr/>
        </p:nvSpPr>
        <p:spPr bwMode="auto">
          <a:xfrm>
            <a:off x="4140200" y="2117725"/>
            <a:ext cx="341313" cy="338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2000"/>
              </a:spcBef>
              <a:buClr>
                <a:schemeClr val="tx2"/>
              </a:buClr>
              <a:buChar char="•"/>
              <a:defRPr sz="2000">
                <a:solidFill>
                  <a:schemeClr val="tx1"/>
                </a:solidFill>
                <a:latin typeface="Verdana" panose="020B0604030504040204" pitchFamily="34" charset="0"/>
                <a:ea typeface="ＭＳ Ｐゴシック" panose="020B0600070205080204" pitchFamily="34" charset="-128"/>
              </a:defRPr>
            </a:lvl1pPr>
            <a:lvl2pPr marL="742950" indent="-285750">
              <a:spcBef>
                <a:spcPts val="1200"/>
              </a:spcBef>
              <a:buClr>
                <a:schemeClr val="tx2"/>
              </a:buClr>
              <a:buChar char="–"/>
              <a:defRPr>
                <a:solidFill>
                  <a:schemeClr val="tx1"/>
                </a:solidFill>
                <a:latin typeface="Verdana" panose="020B0604030504040204" pitchFamily="34" charset="0"/>
                <a:ea typeface="ＭＳ Ｐゴシック" panose="020B0600070205080204" pitchFamily="34" charset="-128"/>
              </a:defRPr>
            </a:lvl2pPr>
            <a:lvl3pPr marL="1143000" indent="-228600">
              <a:spcBef>
                <a:spcPts val="600"/>
              </a:spcBef>
              <a:buClr>
                <a:schemeClr val="tx2"/>
              </a:buClr>
              <a:buChar char="•"/>
              <a:defRPr sz="1600">
                <a:solidFill>
                  <a:schemeClr val="tx1"/>
                </a:solidFill>
                <a:latin typeface="Verdana" panose="020B0604030504040204" pitchFamily="34" charset="0"/>
                <a:ea typeface="ＭＳ Ｐゴシック" panose="020B0600070205080204" pitchFamily="34" charset="-128"/>
              </a:defRPr>
            </a:lvl3pPr>
            <a:lvl4pPr marL="1600200" indent="-228600">
              <a:spcBef>
                <a:spcPts val="600"/>
              </a:spcBef>
              <a:buClr>
                <a:schemeClr val="tx2"/>
              </a:buClr>
              <a:buChar char="–"/>
              <a:defRPr sz="1400">
                <a:solidFill>
                  <a:schemeClr val="tx1"/>
                </a:solidFill>
                <a:latin typeface="Verdana" panose="020B0604030504040204" pitchFamily="34" charset="0"/>
                <a:ea typeface="ＭＳ Ｐゴシック" panose="020B0600070205080204" pitchFamily="34" charset="-128"/>
              </a:defRPr>
            </a:lvl4pPr>
            <a:lvl5pPr marL="2057400" indent="-228600">
              <a:spcBef>
                <a:spcPts val="600"/>
              </a:spcBef>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9pPr>
          </a:lstStyle>
          <a:p>
            <a:pPr>
              <a:spcBef>
                <a:spcPct val="0"/>
              </a:spcBef>
              <a:buClrTx/>
              <a:buFontTx/>
              <a:buNone/>
            </a:pPr>
            <a:r>
              <a:rPr lang="es-ES" altLang="es-ES" sz="1600" b="1">
                <a:solidFill>
                  <a:schemeClr val="hlink"/>
                </a:solidFill>
              </a:rPr>
              <a:t>B</a:t>
            </a:r>
          </a:p>
        </p:txBody>
      </p:sp>
      <p:sp>
        <p:nvSpPr>
          <p:cNvPr id="20504" name="Text Box 2074"/>
          <p:cNvSpPr txBox="1">
            <a:spLocks noChangeArrowheads="1"/>
          </p:cNvSpPr>
          <p:nvPr/>
        </p:nvSpPr>
        <p:spPr bwMode="auto">
          <a:xfrm>
            <a:off x="4140200" y="2473325"/>
            <a:ext cx="569913" cy="338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2000"/>
              </a:spcBef>
              <a:buClr>
                <a:schemeClr val="tx2"/>
              </a:buClr>
              <a:buChar char="•"/>
              <a:defRPr sz="2000">
                <a:solidFill>
                  <a:schemeClr val="tx1"/>
                </a:solidFill>
                <a:latin typeface="Verdana" panose="020B0604030504040204" pitchFamily="34" charset="0"/>
                <a:ea typeface="ＭＳ Ｐゴシック" panose="020B0600070205080204" pitchFamily="34" charset="-128"/>
              </a:defRPr>
            </a:lvl1pPr>
            <a:lvl2pPr marL="742950" indent="-285750">
              <a:spcBef>
                <a:spcPts val="1200"/>
              </a:spcBef>
              <a:buClr>
                <a:schemeClr val="tx2"/>
              </a:buClr>
              <a:buChar char="–"/>
              <a:defRPr>
                <a:solidFill>
                  <a:schemeClr val="tx1"/>
                </a:solidFill>
                <a:latin typeface="Verdana" panose="020B0604030504040204" pitchFamily="34" charset="0"/>
                <a:ea typeface="ＭＳ Ｐゴシック" panose="020B0600070205080204" pitchFamily="34" charset="-128"/>
              </a:defRPr>
            </a:lvl2pPr>
            <a:lvl3pPr marL="1143000" indent="-228600">
              <a:spcBef>
                <a:spcPts val="600"/>
              </a:spcBef>
              <a:buClr>
                <a:schemeClr val="tx2"/>
              </a:buClr>
              <a:buChar char="•"/>
              <a:defRPr sz="1600">
                <a:solidFill>
                  <a:schemeClr val="tx1"/>
                </a:solidFill>
                <a:latin typeface="Verdana" panose="020B0604030504040204" pitchFamily="34" charset="0"/>
                <a:ea typeface="ＭＳ Ｐゴシック" panose="020B0600070205080204" pitchFamily="34" charset="-128"/>
              </a:defRPr>
            </a:lvl3pPr>
            <a:lvl4pPr marL="1600200" indent="-228600">
              <a:spcBef>
                <a:spcPts val="600"/>
              </a:spcBef>
              <a:buClr>
                <a:schemeClr val="tx2"/>
              </a:buClr>
              <a:buChar char="–"/>
              <a:defRPr sz="1400">
                <a:solidFill>
                  <a:schemeClr val="tx1"/>
                </a:solidFill>
                <a:latin typeface="Verdana" panose="020B0604030504040204" pitchFamily="34" charset="0"/>
                <a:ea typeface="ＭＳ Ｐゴシック" panose="020B0600070205080204" pitchFamily="34" charset="-128"/>
              </a:defRPr>
            </a:lvl4pPr>
            <a:lvl5pPr marL="2057400" indent="-228600">
              <a:spcBef>
                <a:spcPts val="600"/>
              </a:spcBef>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9pPr>
          </a:lstStyle>
          <a:p>
            <a:pPr>
              <a:spcBef>
                <a:spcPct val="0"/>
              </a:spcBef>
              <a:buClrTx/>
              <a:buFontTx/>
              <a:buNone/>
            </a:pPr>
            <a:r>
              <a:rPr lang="es-ES" altLang="es-ES" sz="1600" b="1">
                <a:solidFill>
                  <a:schemeClr val="hlink"/>
                </a:solidFill>
              </a:rPr>
              <a:t>A B</a:t>
            </a:r>
          </a:p>
        </p:txBody>
      </p:sp>
      <p:sp>
        <p:nvSpPr>
          <p:cNvPr id="20505" name="Text Box 2082"/>
          <p:cNvSpPr txBox="1">
            <a:spLocks noChangeArrowheads="1"/>
          </p:cNvSpPr>
          <p:nvPr/>
        </p:nvSpPr>
        <p:spPr bwMode="auto">
          <a:xfrm>
            <a:off x="1666874" y="1311275"/>
            <a:ext cx="2329061" cy="3349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ts val="2000"/>
              </a:spcBef>
              <a:buClr>
                <a:schemeClr val="tx2"/>
              </a:buClr>
              <a:buChar char="•"/>
              <a:defRPr sz="2000">
                <a:solidFill>
                  <a:schemeClr val="tx1"/>
                </a:solidFill>
                <a:latin typeface="Verdana" panose="020B0604030504040204" pitchFamily="34" charset="0"/>
                <a:ea typeface="ＭＳ Ｐゴシック" panose="020B0600070205080204" pitchFamily="34" charset="-128"/>
              </a:defRPr>
            </a:lvl1pPr>
            <a:lvl2pPr marL="742950" indent="-285750">
              <a:spcBef>
                <a:spcPts val="1200"/>
              </a:spcBef>
              <a:buClr>
                <a:schemeClr val="tx2"/>
              </a:buClr>
              <a:buChar char="–"/>
              <a:defRPr>
                <a:solidFill>
                  <a:schemeClr val="tx1"/>
                </a:solidFill>
                <a:latin typeface="Verdana" panose="020B0604030504040204" pitchFamily="34" charset="0"/>
                <a:ea typeface="ＭＳ Ｐゴシック" panose="020B0600070205080204" pitchFamily="34" charset="-128"/>
              </a:defRPr>
            </a:lvl2pPr>
            <a:lvl3pPr marL="1143000" indent="-228600">
              <a:spcBef>
                <a:spcPts val="600"/>
              </a:spcBef>
              <a:buClr>
                <a:schemeClr val="tx2"/>
              </a:buClr>
              <a:buChar char="•"/>
              <a:defRPr sz="1600">
                <a:solidFill>
                  <a:schemeClr val="tx1"/>
                </a:solidFill>
                <a:latin typeface="Verdana" panose="020B0604030504040204" pitchFamily="34" charset="0"/>
                <a:ea typeface="ＭＳ Ｐゴシック" panose="020B0600070205080204" pitchFamily="34" charset="-128"/>
              </a:defRPr>
            </a:lvl3pPr>
            <a:lvl4pPr marL="1600200" indent="-228600">
              <a:spcBef>
                <a:spcPts val="600"/>
              </a:spcBef>
              <a:buClr>
                <a:schemeClr val="tx2"/>
              </a:buClr>
              <a:buChar char="–"/>
              <a:defRPr sz="1400">
                <a:solidFill>
                  <a:schemeClr val="tx1"/>
                </a:solidFill>
                <a:latin typeface="Verdana" panose="020B0604030504040204" pitchFamily="34" charset="0"/>
                <a:ea typeface="ＭＳ Ｐゴシック" panose="020B0600070205080204" pitchFamily="34" charset="-128"/>
              </a:defRPr>
            </a:lvl4pPr>
            <a:lvl5pPr marL="2057400" indent="-228600">
              <a:spcBef>
                <a:spcPts val="600"/>
              </a:spcBef>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9pPr>
          </a:lstStyle>
          <a:p>
            <a:pPr>
              <a:spcBef>
                <a:spcPct val="0"/>
              </a:spcBef>
              <a:buClrTx/>
              <a:buFontTx/>
              <a:buNone/>
            </a:pPr>
            <a:r>
              <a:rPr lang="es-ES" altLang="es-ES" sz="1900" b="1" i="1" dirty="0">
                <a:solidFill>
                  <a:schemeClr val="hlink"/>
                </a:solidFill>
              </a:rPr>
              <a:t>E. DESCRIPTIVA</a:t>
            </a:r>
            <a:endParaRPr lang="es-ES" altLang="es-ES" sz="2400" b="1" i="1" dirty="0">
              <a:solidFill>
                <a:schemeClr val="hlink"/>
              </a:solidFill>
            </a:endParaRPr>
          </a:p>
        </p:txBody>
      </p:sp>
      <p:sp>
        <p:nvSpPr>
          <p:cNvPr id="20506" name="Freeform 2085"/>
          <p:cNvSpPr>
            <a:spLocks/>
          </p:cNvSpPr>
          <p:nvPr/>
        </p:nvSpPr>
        <p:spPr bwMode="auto">
          <a:xfrm>
            <a:off x="3305175" y="2200275"/>
            <a:ext cx="547688" cy="211138"/>
          </a:xfrm>
          <a:custGeom>
            <a:avLst/>
            <a:gdLst>
              <a:gd name="T0" fmla="*/ 2147483646 w 374"/>
              <a:gd name="T1" fmla="*/ 2147483646 h 133"/>
              <a:gd name="T2" fmla="*/ 2147483646 w 374"/>
              <a:gd name="T3" fmla="*/ 0 h 133"/>
              <a:gd name="T4" fmla="*/ 2147483646 w 374"/>
              <a:gd name="T5" fmla="*/ 2147483646 h 133"/>
              <a:gd name="T6" fmla="*/ 0 w 374"/>
              <a:gd name="T7" fmla="*/ 2147483646 h 133"/>
              <a:gd name="T8" fmla="*/ 0 w 374"/>
              <a:gd name="T9" fmla="*/ 2147483646 h 133"/>
              <a:gd name="T10" fmla="*/ 2147483646 w 374"/>
              <a:gd name="T11" fmla="*/ 2147483646 h 133"/>
              <a:gd name="T12" fmla="*/ 2147483646 w 374"/>
              <a:gd name="T13" fmla="*/ 2147483646 h 133"/>
              <a:gd name="T14" fmla="*/ 2147483646 w 374"/>
              <a:gd name="T15" fmla="*/ 2147483646 h 133"/>
              <a:gd name="T16" fmla="*/ 0 60000 65536"/>
              <a:gd name="T17" fmla="*/ 0 60000 65536"/>
              <a:gd name="T18" fmla="*/ 0 60000 65536"/>
              <a:gd name="T19" fmla="*/ 0 60000 65536"/>
              <a:gd name="T20" fmla="*/ 0 60000 65536"/>
              <a:gd name="T21" fmla="*/ 0 60000 65536"/>
              <a:gd name="T22" fmla="*/ 0 60000 65536"/>
              <a:gd name="T23" fmla="*/ 0 60000 65536"/>
              <a:gd name="T24" fmla="*/ 0 w 374"/>
              <a:gd name="T25" fmla="*/ 0 h 133"/>
              <a:gd name="T26" fmla="*/ 374 w 374"/>
              <a:gd name="T27" fmla="*/ 133 h 1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74" h="133">
                <a:moveTo>
                  <a:pt x="373" y="66"/>
                </a:moveTo>
                <a:lnTo>
                  <a:pt x="244" y="0"/>
                </a:lnTo>
                <a:lnTo>
                  <a:pt x="244" y="44"/>
                </a:lnTo>
                <a:lnTo>
                  <a:pt x="0" y="44"/>
                </a:lnTo>
                <a:lnTo>
                  <a:pt x="0" y="88"/>
                </a:lnTo>
                <a:lnTo>
                  <a:pt x="244" y="88"/>
                </a:lnTo>
                <a:lnTo>
                  <a:pt x="244" y="132"/>
                </a:lnTo>
                <a:lnTo>
                  <a:pt x="373" y="66"/>
                </a:lnTo>
              </a:path>
            </a:pathLst>
          </a:custGeom>
          <a:solidFill>
            <a:schemeClr val="bg1"/>
          </a:solidFill>
          <a:ln w="9525" cap="flat" cmpd="sng">
            <a:solidFill>
              <a:schemeClr val="accent1"/>
            </a:solidFill>
            <a:prstDash val="solid"/>
            <a:round/>
            <a:headEnd/>
            <a:tailEnd/>
          </a:ln>
        </p:spPr>
        <p:txBody>
          <a:bodyPr/>
          <a:lstStyle/>
          <a:p>
            <a:endParaRPr lang="es-ES"/>
          </a:p>
        </p:txBody>
      </p:sp>
      <p:sp>
        <p:nvSpPr>
          <p:cNvPr id="20507" name="AutoShape 2087"/>
          <p:cNvSpPr>
            <a:spLocks/>
          </p:cNvSpPr>
          <p:nvPr/>
        </p:nvSpPr>
        <p:spPr bwMode="auto">
          <a:xfrm>
            <a:off x="4508500" y="1871663"/>
            <a:ext cx="82550" cy="493712"/>
          </a:xfrm>
          <a:prstGeom prst="rightBrace">
            <a:avLst>
              <a:gd name="adj1" fmla="val 46019"/>
              <a:gd name="adj2" fmla="val 50000"/>
            </a:avLst>
          </a:prstGeom>
          <a:solidFill>
            <a:schemeClr val="bg1"/>
          </a:solidFill>
          <a:ln w="12700">
            <a:solidFill>
              <a:schemeClr val="accent1"/>
            </a:solidFill>
            <a:round/>
            <a:headEnd/>
            <a:tailEnd/>
          </a:ln>
        </p:spPr>
        <p:txBody>
          <a:bodyPr wrap="none" anchor="ctr"/>
          <a:lstStyle>
            <a:lvl1pPr>
              <a:spcBef>
                <a:spcPts val="2000"/>
              </a:spcBef>
              <a:buClr>
                <a:schemeClr val="tx2"/>
              </a:buClr>
              <a:buChar char="•"/>
              <a:defRPr sz="2000">
                <a:solidFill>
                  <a:schemeClr val="tx1"/>
                </a:solidFill>
                <a:latin typeface="Verdana" panose="020B0604030504040204" pitchFamily="34" charset="0"/>
                <a:ea typeface="ＭＳ Ｐゴシック" panose="020B0600070205080204" pitchFamily="34" charset="-128"/>
              </a:defRPr>
            </a:lvl1pPr>
            <a:lvl2pPr marL="742950" indent="-285750">
              <a:spcBef>
                <a:spcPts val="1200"/>
              </a:spcBef>
              <a:buClr>
                <a:schemeClr val="tx2"/>
              </a:buClr>
              <a:buChar char="–"/>
              <a:defRPr>
                <a:solidFill>
                  <a:schemeClr val="tx1"/>
                </a:solidFill>
                <a:latin typeface="Verdana" panose="020B0604030504040204" pitchFamily="34" charset="0"/>
                <a:ea typeface="ＭＳ Ｐゴシック" panose="020B0600070205080204" pitchFamily="34" charset="-128"/>
              </a:defRPr>
            </a:lvl2pPr>
            <a:lvl3pPr marL="1143000" indent="-228600">
              <a:spcBef>
                <a:spcPts val="600"/>
              </a:spcBef>
              <a:buClr>
                <a:schemeClr val="tx2"/>
              </a:buClr>
              <a:buChar char="•"/>
              <a:defRPr sz="1600">
                <a:solidFill>
                  <a:schemeClr val="tx1"/>
                </a:solidFill>
                <a:latin typeface="Verdana" panose="020B0604030504040204" pitchFamily="34" charset="0"/>
                <a:ea typeface="ＭＳ Ｐゴシック" panose="020B0600070205080204" pitchFamily="34" charset="-128"/>
              </a:defRPr>
            </a:lvl3pPr>
            <a:lvl4pPr marL="1600200" indent="-228600">
              <a:spcBef>
                <a:spcPts val="600"/>
              </a:spcBef>
              <a:buClr>
                <a:schemeClr val="tx2"/>
              </a:buClr>
              <a:buChar char="–"/>
              <a:defRPr sz="1400">
                <a:solidFill>
                  <a:schemeClr val="tx1"/>
                </a:solidFill>
                <a:latin typeface="Verdana" panose="020B0604030504040204" pitchFamily="34" charset="0"/>
                <a:ea typeface="ＭＳ Ｐゴシック" panose="020B0600070205080204" pitchFamily="34" charset="-128"/>
              </a:defRPr>
            </a:lvl4pPr>
            <a:lvl5pPr marL="2057400" indent="-228600">
              <a:spcBef>
                <a:spcPts val="600"/>
              </a:spcBef>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ts val="600"/>
              </a:spcBef>
              <a:spcAft>
                <a:spcPct val="0"/>
              </a:spcAft>
              <a:buClr>
                <a:schemeClr val="tx2"/>
              </a:buClr>
              <a:buFont typeface="Arial" panose="020B0604020202020204" pitchFamily="34" charset="0"/>
              <a:buChar char="–"/>
              <a:defRPr sz="1200">
                <a:solidFill>
                  <a:schemeClr val="tx1"/>
                </a:solidFill>
                <a:latin typeface="Verdana" panose="020B0604030504040204" pitchFamily="34" charset="0"/>
                <a:ea typeface="ＭＳ Ｐゴシック" panose="020B0600070205080204" pitchFamily="34" charset="-128"/>
              </a:defRPr>
            </a:lvl9pPr>
          </a:lstStyle>
          <a:p>
            <a:pPr eaLnBrk="1" hangingPunct="1">
              <a:spcBef>
                <a:spcPct val="0"/>
              </a:spcBef>
              <a:buClrTx/>
              <a:buFontTx/>
              <a:buNone/>
            </a:pPr>
            <a:endParaRPr lang="es-ES" altLang="es-ES" sz="2400"/>
          </a:p>
        </p:txBody>
      </p:sp>
    </p:spTree>
    <p:extLst>
      <p:ext uri="{BB962C8B-B14F-4D97-AF65-F5344CB8AC3E}">
        <p14:creationId xmlns:p14="http://schemas.microsoft.com/office/powerpoint/2010/main" val="7440335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457200" y="253536"/>
            <a:ext cx="8229600" cy="1143000"/>
          </a:xfrm>
        </p:spPr>
        <p:txBody>
          <a:bodyPr/>
          <a:lstStyle/>
          <a:p>
            <a:pPr marL="54864" indent="0" fontAlgn="auto">
              <a:spcAft>
                <a:spcPts val="0"/>
              </a:spcAft>
              <a:defRPr/>
            </a:pPr>
            <a:r>
              <a:rPr lang="es-PR" smtClean="0">
                <a:solidFill>
                  <a:schemeClr val="tx2">
                    <a:tint val="100000"/>
                    <a:shade val="90000"/>
                    <a:satMod val="250000"/>
                    <a:alpha val="100000"/>
                  </a:schemeClr>
                </a:solidFill>
              </a:rPr>
              <a:t>Diagrama de Pastel</a:t>
            </a:r>
            <a:endParaRPr lang="en-US" smtClean="0">
              <a:solidFill>
                <a:schemeClr val="tx2">
                  <a:tint val="100000"/>
                  <a:shade val="90000"/>
                  <a:satMod val="250000"/>
                  <a:alpha val="100000"/>
                </a:schemeClr>
              </a:solidFill>
            </a:endParaRPr>
          </a:p>
        </p:txBody>
      </p:sp>
      <p:graphicFrame>
        <p:nvGraphicFramePr>
          <p:cNvPr id="8194" name="Object 2"/>
          <p:cNvGraphicFramePr>
            <a:graphicFrameLocks/>
          </p:cNvGraphicFramePr>
          <p:nvPr/>
        </p:nvGraphicFramePr>
        <p:xfrm>
          <a:off x="1752600" y="1905000"/>
          <a:ext cx="6108700" cy="4071938"/>
        </p:xfrm>
        <a:graphic>
          <a:graphicData uri="http://schemas.openxmlformats.org/presentationml/2006/ole">
            <mc:AlternateContent xmlns:mc="http://schemas.openxmlformats.org/markup-compatibility/2006">
              <mc:Choice xmlns:v="urn:schemas-microsoft-com:vml" Requires="v">
                <p:oleObj spid="_x0000_s8204" name="Gráfico" r:id="rId4" imgW="6096000" imgH="4057551" progId="MSGraph.Chart.8">
                  <p:embed followColorScheme="full"/>
                </p:oleObj>
              </mc:Choice>
              <mc:Fallback>
                <p:oleObj name="Gráfico" r:id="rId4" imgW="6096000" imgH="4057551" progId="MSGraph.Chart.8">
                  <p:embed followColorScheme="full"/>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1905000"/>
                        <a:ext cx="6108700" cy="407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Text Box 4"/>
          <p:cNvSpPr txBox="1">
            <a:spLocks noChangeArrowheads="1"/>
          </p:cNvSpPr>
          <p:nvPr/>
        </p:nvSpPr>
        <p:spPr bwMode="auto">
          <a:xfrm>
            <a:off x="3352800" y="6019800"/>
            <a:ext cx="4724400" cy="396875"/>
          </a:xfrm>
          <a:prstGeom prst="rect">
            <a:avLst/>
          </a:prstGeom>
          <a:noFill/>
          <a:ln w="12700">
            <a:noFill/>
            <a:miter lim="800000"/>
            <a:headEnd type="none" w="sm" len="sm"/>
            <a:tailEnd type="none" w="sm" len="sm"/>
          </a:ln>
        </p:spPr>
        <p:txBody>
          <a:bodyPr>
            <a:spAutoFit/>
          </a:bodyPr>
          <a:lstStyle/>
          <a:p>
            <a:pPr>
              <a:spcBef>
                <a:spcPct val="50000"/>
              </a:spcBef>
            </a:pPr>
            <a:r>
              <a:rPr lang="es-PR" sz="2000" b="1" dirty="0"/>
              <a:t>(variable discreta o categoría)</a:t>
            </a:r>
            <a:endParaRPr lang="en-US" sz="2000" b="1" dirty="0"/>
          </a:p>
        </p:txBody>
      </p:sp>
      <p:pic>
        <p:nvPicPr>
          <p:cNvPr id="5" name="4 Imagen" descr="mi nombre.JPG"/>
          <p:cNvPicPr>
            <a:picLocks noChangeAspect="1"/>
          </p:cNvPicPr>
          <p:nvPr/>
        </p:nvPicPr>
        <p:blipFill>
          <a:blip r:embed="rId6"/>
          <a:stretch>
            <a:fillRect/>
          </a:stretch>
        </p:blipFill>
        <p:spPr>
          <a:xfrm>
            <a:off x="6810375" y="6572250"/>
            <a:ext cx="2333625" cy="285750"/>
          </a:xfrm>
          <a:prstGeom prst="rect">
            <a:avLst/>
          </a:prstGeom>
        </p:spPr>
      </p:pic>
    </p:spTree>
  </p:cSld>
  <p:clrMapOvr>
    <a:masterClrMapping/>
  </p:clrMapOvr>
  <p:transition spd="med">
    <p:cove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457200" y="253536"/>
            <a:ext cx="8229600" cy="1143000"/>
          </a:xfrm>
        </p:spPr>
        <p:txBody>
          <a:bodyPr/>
          <a:lstStyle/>
          <a:p>
            <a:pPr marL="54864" indent="0" fontAlgn="auto">
              <a:spcAft>
                <a:spcPts val="0"/>
              </a:spcAft>
              <a:defRPr/>
            </a:pPr>
            <a:r>
              <a:rPr lang="es-PR" smtClean="0">
                <a:solidFill>
                  <a:schemeClr val="tx2">
                    <a:tint val="100000"/>
                    <a:shade val="90000"/>
                    <a:satMod val="250000"/>
                    <a:alpha val="100000"/>
                  </a:schemeClr>
                </a:solidFill>
              </a:rPr>
              <a:t>Histograma</a:t>
            </a:r>
            <a:endParaRPr lang="en-US" smtClean="0">
              <a:solidFill>
                <a:schemeClr val="tx2">
                  <a:tint val="100000"/>
                  <a:shade val="90000"/>
                  <a:satMod val="250000"/>
                  <a:alpha val="100000"/>
                </a:schemeClr>
              </a:solidFill>
            </a:endParaRPr>
          </a:p>
        </p:txBody>
      </p:sp>
      <p:grpSp>
        <p:nvGrpSpPr>
          <p:cNvPr id="7172" name="Group 3"/>
          <p:cNvGrpSpPr>
            <a:grpSpLocks/>
          </p:cNvGrpSpPr>
          <p:nvPr/>
        </p:nvGrpSpPr>
        <p:grpSpPr bwMode="auto">
          <a:xfrm>
            <a:off x="1752600" y="1905000"/>
            <a:ext cx="6324600" cy="4511675"/>
            <a:chOff x="1104" y="1200"/>
            <a:chExt cx="3984" cy="2842"/>
          </a:xfrm>
        </p:grpSpPr>
        <p:graphicFrame>
          <p:nvGraphicFramePr>
            <p:cNvPr id="7170" name="Object 2"/>
            <p:cNvGraphicFramePr>
              <a:graphicFrameLocks/>
            </p:cNvGraphicFramePr>
            <p:nvPr/>
          </p:nvGraphicFramePr>
          <p:xfrm>
            <a:off x="1104" y="1200"/>
            <a:ext cx="3848" cy="2565"/>
          </p:xfrm>
          <a:graphic>
            <a:graphicData uri="http://schemas.openxmlformats.org/presentationml/2006/ole">
              <mc:AlternateContent xmlns:mc="http://schemas.openxmlformats.org/markup-compatibility/2006">
                <mc:Choice xmlns:v="urn:schemas-microsoft-com:vml" Requires="v">
                  <p:oleObj spid="_x0000_s7180" name="Gráfico" r:id="rId4" imgW="6096000" imgH="4057551" progId="MSGraph.Chart.8">
                    <p:embed followColorScheme="full"/>
                  </p:oleObj>
                </mc:Choice>
                <mc:Fallback>
                  <p:oleObj name="Gráfico" r:id="rId4" imgW="6096000" imgH="4057551" progId="MSGraph.Chart.8">
                    <p:embed followColorScheme="full"/>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4" y="1200"/>
                          <a:ext cx="3848" cy="2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3" name="Text Box 5"/>
            <p:cNvSpPr txBox="1">
              <a:spLocks noChangeArrowheads="1"/>
            </p:cNvSpPr>
            <p:nvPr/>
          </p:nvSpPr>
          <p:spPr bwMode="auto">
            <a:xfrm>
              <a:off x="1488" y="3792"/>
              <a:ext cx="3600" cy="250"/>
            </a:xfrm>
            <a:prstGeom prst="rect">
              <a:avLst/>
            </a:prstGeom>
            <a:noFill/>
            <a:ln w="12700">
              <a:noFill/>
              <a:miter lim="800000"/>
              <a:headEnd type="none" w="sm" len="sm"/>
              <a:tailEnd type="none" w="sm" len="sm"/>
            </a:ln>
          </p:spPr>
          <p:txBody>
            <a:bodyPr>
              <a:spAutoFit/>
            </a:bodyPr>
            <a:lstStyle/>
            <a:p>
              <a:pPr>
                <a:spcBef>
                  <a:spcPct val="50000"/>
                </a:spcBef>
              </a:pPr>
              <a:r>
                <a:rPr lang="es-PR" sz="2000" b="1" dirty="0"/>
                <a:t>(variable continua agrupada en clases o intervalos)</a:t>
              </a:r>
              <a:endParaRPr lang="en-US" sz="2000" b="1" dirty="0"/>
            </a:p>
          </p:txBody>
        </p:sp>
        <p:grpSp>
          <p:nvGrpSpPr>
            <p:cNvPr id="7174" name="Group 6"/>
            <p:cNvGrpSpPr>
              <a:grpSpLocks/>
            </p:cNvGrpSpPr>
            <p:nvPr/>
          </p:nvGrpSpPr>
          <p:grpSpPr bwMode="auto">
            <a:xfrm>
              <a:off x="1728" y="1968"/>
              <a:ext cx="3120" cy="1440"/>
              <a:chOff x="1728" y="1968"/>
              <a:chExt cx="3120" cy="1440"/>
            </a:xfrm>
          </p:grpSpPr>
          <p:sp>
            <p:nvSpPr>
              <p:cNvPr id="7175" name="Rectangle 7"/>
              <p:cNvSpPr>
                <a:spLocks noChangeArrowheads="1"/>
              </p:cNvSpPr>
              <p:nvPr/>
            </p:nvSpPr>
            <p:spPr bwMode="auto">
              <a:xfrm>
                <a:off x="1728" y="2448"/>
                <a:ext cx="624" cy="864"/>
              </a:xfrm>
              <a:prstGeom prst="rect">
                <a:avLst/>
              </a:prstGeom>
              <a:solidFill>
                <a:srgbClr val="FF6600"/>
              </a:solidFill>
              <a:ln w="25400">
                <a:solidFill>
                  <a:schemeClr val="tx1"/>
                </a:solidFill>
                <a:miter lim="800000"/>
                <a:headEnd type="none" w="sm" len="sm"/>
                <a:tailEnd type="none" w="sm" len="sm"/>
              </a:ln>
            </p:spPr>
            <p:txBody>
              <a:bodyPr wrap="none" anchor="ctr"/>
              <a:lstStyle/>
              <a:p>
                <a:endParaRPr lang="es-ES"/>
              </a:p>
            </p:txBody>
          </p:sp>
          <p:sp>
            <p:nvSpPr>
              <p:cNvPr id="7176" name="Rectangle 8"/>
              <p:cNvSpPr>
                <a:spLocks noChangeArrowheads="1"/>
              </p:cNvSpPr>
              <p:nvPr/>
            </p:nvSpPr>
            <p:spPr bwMode="auto">
              <a:xfrm>
                <a:off x="2352" y="2304"/>
                <a:ext cx="624" cy="1008"/>
              </a:xfrm>
              <a:prstGeom prst="rect">
                <a:avLst/>
              </a:prstGeom>
              <a:solidFill>
                <a:srgbClr val="FF6600"/>
              </a:solidFill>
              <a:ln w="25400">
                <a:solidFill>
                  <a:schemeClr val="tx1"/>
                </a:solidFill>
                <a:miter lim="800000"/>
                <a:headEnd type="none" w="sm" len="sm"/>
                <a:tailEnd type="none" w="sm" len="sm"/>
              </a:ln>
            </p:spPr>
            <p:txBody>
              <a:bodyPr wrap="none" anchor="ctr"/>
              <a:lstStyle/>
              <a:p>
                <a:endParaRPr lang="es-ES"/>
              </a:p>
            </p:txBody>
          </p:sp>
          <p:sp>
            <p:nvSpPr>
              <p:cNvPr id="7177" name="Rectangle 9"/>
              <p:cNvSpPr>
                <a:spLocks noChangeArrowheads="1"/>
              </p:cNvSpPr>
              <p:nvPr/>
            </p:nvSpPr>
            <p:spPr bwMode="auto">
              <a:xfrm>
                <a:off x="2976" y="2448"/>
                <a:ext cx="624" cy="864"/>
              </a:xfrm>
              <a:prstGeom prst="rect">
                <a:avLst/>
              </a:prstGeom>
              <a:solidFill>
                <a:srgbClr val="FF6600"/>
              </a:solidFill>
              <a:ln w="25400">
                <a:solidFill>
                  <a:schemeClr val="tx1"/>
                </a:solidFill>
                <a:miter lim="800000"/>
                <a:headEnd type="none" w="sm" len="sm"/>
                <a:tailEnd type="none" w="sm" len="sm"/>
              </a:ln>
            </p:spPr>
            <p:txBody>
              <a:bodyPr wrap="none" anchor="ctr"/>
              <a:lstStyle/>
              <a:p>
                <a:endParaRPr lang="es-ES"/>
              </a:p>
            </p:txBody>
          </p:sp>
          <p:sp>
            <p:nvSpPr>
              <p:cNvPr id="7178" name="Rectangle 10"/>
              <p:cNvSpPr>
                <a:spLocks noChangeArrowheads="1"/>
              </p:cNvSpPr>
              <p:nvPr/>
            </p:nvSpPr>
            <p:spPr bwMode="auto">
              <a:xfrm>
                <a:off x="3600" y="2688"/>
                <a:ext cx="624" cy="624"/>
              </a:xfrm>
              <a:prstGeom prst="rect">
                <a:avLst/>
              </a:prstGeom>
              <a:solidFill>
                <a:srgbClr val="FF6600"/>
              </a:solidFill>
              <a:ln w="25400">
                <a:solidFill>
                  <a:schemeClr val="tx1"/>
                </a:solidFill>
                <a:miter lim="800000"/>
                <a:headEnd type="none" w="sm" len="sm"/>
                <a:tailEnd type="none" w="sm" len="sm"/>
              </a:ln>
            </p:spPr>
            <p:txBody>
              <a:bodyPr wrap="none" anchor="ctr"/>
              <a:lstStyle/>
              <a:p>
                <a:endParaRPr lang="es-ES"/>
              </a:p>
            </p:txBody>
          </p:sp>
          <p:sp>
            <p:nvSpPr>
              <p:cNvPr id="7179" name="Rectangle 11"/>
              <p:cNvSpPr>
                <a:spLocks noChangeArrowheads="1"/>
              </p:cNvSpPr>
              <p:nvPr/>
            </p:nvSpPr>
            <p:spPr bwMode="auto">
              <a:xfrm>
                <a:off x="4224" y="1968"/>
                <a:ext cx="624" cy="1344"/>
              </a:xfrm>
              <a:prstGeom prst="rect">
                <a:avLst/>
              </a:prstGeom>
              <a:solidFill>
                <a:srgbClr val="FF6600"/>
              </a:solidFill>
              <a:ln w="25400">
                <a:solidFill>
                  <a:schemeClr val="tx1"/>
                </a:solidFill>
                <a:miter lim="800000"/>
                <a:headEnd type="none" w="sm" len="sm"/>
                <a:tailEnd type="none" w="sm" len="sm"/>
              </a:ln>
            </p:spPr>
            <p:txBody>
              <a:bodyPr wrap="none" anchor="ctr"/>
              <a:lstStyle/>
              <a:p>
                <a:endParaRPr lang="es-ES"/>
              </a:p>
            </p:txBody>
          </p:sp>
          <p:sp>
            <p:nvSpPr>
              <p:cNvPr id="7180" name="Line 12"/>
              <p:cNvSpPr>
                <a:spLocks noChangeShapeType="1"/>
              </p:cNvSpPr>
              <p:nvPr/>
            </p:nvSpPr>
            <p:spPr bwMode="auto">
              <a:xfrm>
                <a:off x="2352" y="3216"/>
                <a:ext cx="0" cy="192"/>
              </a:xfrm>
              <a:prstGeom prst="line">
                <a:avLst/>
              </a:prstGeom>
              <a:noFill/>
              <a:ln w="25400">
                <a:solidFill>
                  <a:schemeClr val="tx1"/>
                </a:solidFill>
                <a:round/>
                <a:headEnd type="none" w="sm" len="sm"/>
                <a:tailEnd type="none" w="sm" len="sm"/>
              </a:ln>
            </p:spPr>
            <p:txBody>
              <a:bodyPr/>
              <a:lstStyle/>
              <a:p>
                <a:endParaRPr lang="es-ES"/>
              </a:p>
            </p:txBody>
          </p:sp>
          <p:sp>
            <p:nvSpPr>
              <p:cNvPr id="7181" name="Line 13"/>
              <p:cNvSpPr>
                <a:spLocks noChangeShapeType="1"/>
              </p:cNvSpPr>
              <p:nvPr/>
            </p:nvSpPr>
            <p:spPr bwMode="auto">
              <a:xfrm>
                <a:off x="2976" y="3216"/>
                <a:ext cx="0" cy="192"/>
              </a:xfrm>
              <a:prstGeom prst="line">
                <a:avLst/>
              </a:prstGeom>
              <a:noFill/>
              <a:ln w="25400">
                <a:solidFill>
                  <a:schemeClr val="tx1"/>
                </a:solidFill>
                <a:round/>
                <a:headEnd type="none" w="sm" len="sm"/>
                <a:tailEnd type="none" w="sm" len="sm"/>
              </a:ln>
            </p:spPr>
            <p:txBody>
              <a:bodyPr/>
              <a:lstStyle/>
              <a:p>
                <a:endParaRPr lang="es-ES"/>
              </a:p>
            </p:txBody>
          </p:sp>
          <p:sp>
            <p:nvSpPr>
              <p:cNvPr id="7182" name="Line 14"/>
              <p:cNvSpPr>
                <a:spLocks noChangeShapeType="1"/>
              </p:cNvSpPr>
              <p:nvPr/>
            </p:nvSpPr>
            <p:spPr bwMode="auto">
              <a:xfrm>
                <a:off x="3600" y="3216"/>
                <a:ext cx="0" cy="192"/>
              </a:xfrm>
              <a:prstGeom prst="line">
                <a:avLst/>
              </a:prstGeom>
              <a:noFill/>
              <a:ln w="25400">
                <a:solidFill>
                  <a:schemeClr val="tx1"/>
                </a:solidFill>
                <a:round/>
                <a:headEnd type="none" w="sm" len="sm"/>
                <a:tailEnd type="none" w="sm" len="sm"/>
              </a:ln>
            </p:spPr>
            <p:txBody>
              <a:bodyPr/>
              <a:lstStyle/>
              <a:p>
                <a:endParaRPr lang="es-ES"/>
              </a:p>
            </p:txBody>
          </p:sp>
          <p:sp>
            <p:nvSpPr>
              <p:cNvPr id="7183" name="Line 15"/>
              <p:cNvSpPr>
                <a:spLocks noChangeShapeType="1"/>
              </p:cNvSpPr>
              <p:nvPr/>
            </p:nvSpPr>
            <p:spPr bwMode="auto">
              <a:xfrm>
                <a:off x="4224" y="3216"/>
                <a:ext cx="0" cy="192"/>
              </a:xfrm>
              <a:prstGeom prst="line">
                <a:avLst/>
              </a:prstGeom>
              <a:noFill/>
              <a:ln w="25400">
                <a:solidFill>
                  <a:schemeClr val="tx1"/>
                </a:solidFill>
                <a:round/>
                <a:headEnd type="none" w="sm" len="sm"/>
                <a:tailEnd type="none" w="sm" len="sm"/>
              </a:ln>
            </p:spPr>
            <p:txBody>
              <a:bodyPr/>
              <a:lstStyle/>
              <a:p>
                <a:endParaRPr lang="es-ES"/>
              </a:p>
            </p:txBody>
          </p:sp>
          <p:sp>
            <p:nvSpPr>
              <p:cNvPr id="7184" name="Line 16"/>
              <p:cNvSpPr>
                <a:spLocks noChangeShapeType="1"/>
              </p:cNvSpPr>
              <p:nvPr/>
            </p:nvSpPr>
            <p:spPr bwMode="auto">
              <a:xfrm>
                <a:off x="4848" y="3216"/>
                <a:ext cx="0" cy="192"/>
              </a:xfrm>
              <a:prstGeom prst="line">
                <a:avLst/>
              </a:prstGeom>
              <a:noFill/>
              <a:ln w="25400">
                <a:solidFill>
                  <a:schemeClr val="tx1"/>
                </a:solidFill>
                <a:round/>
                <a:headEnd type="none" w="sm" len="sm"/>
                <a:tailEnd type="none" w="sm" len="sm"/>
              </a:ln>
            </p:spPr>
            <p:txBody>
              <a:bodyPr/>
              <a:lstStyle/>
              <a:p>
                <a:endParaRPr lang="es-ES"/>
              </a:p>
            </p:txBody>
          </p:sp>
        </p:grpSp>
      </p:grpSp>
      <p:pic>
        <p:nvPicPr>
          <p:cNvPr id="17" name="16 Imagen" descr="mi nombre.JPG"/>
          <p:cNvPicPr>
            <a:picLocks noChangeAspect="1"/>
          </p:cNvPicPr>
          <p:nvPr/>
        </p:nvPicPr>
        <p:blipFill>
          <a:blip r:embed="rId6"/>
          <a:stretch>
            <a:fillRect/>
          </a:stretch>
        </p:blipFill>
        <p:spPr>
          <a:xfrm>
            <a:off x="6810375" y="6572250"/>
            <a:ext cx="2333625" cy="285750"/>
          </a:xfrm>
          <a:prstGeom prst="rect">
            <a:avLst/>
          </a:prstGeom>
        </p:spPr>
      </p:pic>
    </p:spTree>
  </p:cSld>
  <p:clrMapOvr>
    <a:masterClrMapping/>
  </p:clrMapOvr>
  <p:transition spd="med">
    <p:cove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53536"/>
            <a:ext cx="8229600" cy="1143000"/>
          </a:xfrm>
        </p:spPr>
        <p:txBody>
          <a:bodyPr/>
          <a:lstStyle/>
          <a:p>
            <a:pPr marL="54864" indent="0" fontAlgn="auto">
              <a:spcAft>
                <a:spcPts val="0"/>
              </a:spcAft>
              <a:defRPr/>
            </a:pPr>
            <a:r>
              <a:rPr lang="en-US" smtClean="0">
                <a:solidFill>
                  <a:schemeClr val="tx2">
                    <a:tint val="100000"/>
                    <a:shade val="90000"/>
                    <a:satMod val="250000"/>
                    <a:alpha val="100000"/>
                  </a:schemeClr>
                </a:solidFill>
              </a:rPr>
              <a:t>Diagrama de Caja y Bigotes</a:t>
            </a:r>
          </a:p>
        </p:txBody>
      </p:sp>
      <p:grpSp>
        <p:nvGrpSpPr>
          <p:cNvPr id="2" name="Group 5"/>
          <p:cNvGrpSpPr>
            <a:grpSpLocks/>
          </p:cNvGrpSpPr>
          <p:nvPr/>
        </p:nvGrpSpPr>
        <p:grpSpPr bwMode="auto">
          <a:xfrm>
            <a:off x="2743200" y="3194050"/>
            <a:ext cx="4114800" cy="1911350"/>
            <a:chOff x="1728" y="2012"/>
            <a:chExt cx="2592" cy="1204"/>
          </a:xfrm>
        </p:grpSpPr>
        <p:sp>
          <p:nvSpPr>
            <p:cNvPr id="43025" name="Rectangle 6"/>
            <p:cNvSpPr>
              <a:spLocks noChangeArrowheads="1"/>
            </p:cNvSpPr>
            <p:nvPr/>
          </p:nvSpPr>
          <p:spPr bwMode="auto">
            <a:xfrm>
              <a:off x="1728" y="2928"/>
              <a:ext cx="480" cy="288"/>
            </a:xfrm>
            <a:prstGeom prst="rect">
              <a:avLst/>
            </a:prstGeom>
            <a:noFill/>
            <a:ln w="9525">
              <a:noFill/>
              <a:miter lim="800000"/>
              <a:headEnd/>
              <a:tailEnd/>
            </a:ln>
          </p:spPr>
          <p:txBody>
            <a:bodyPr lIns="92075" tIns="46038" rIns="92075" bIns="46038">
              <a:spAutoFit/>
            </a:bodyPr>
            <a:lstStyle/>
            <a:p>
              <a:pPr eaLnBrk="0" hangingPunct="0">
                <a:spcBef>
                  <a:spcPct val="50000"/>
                </a:spcBef>
              </a:pPr>
              <a:r>
                <a:rPr lang="en-US" b="1"/>
                <a:t>Q</a:t>
              </a:r>
              <a:r>
                <a:rPr lang="en-US" b="1" baseline="-25000"/>
                <a:t>1</a:t>
              </a:r>
            </a:p>
          </p:txBody>
        </p:sp>
        <p:sp>
          <p:nvSpPr>
            <p:cNvPr id="43026" name="Rectangle 7"/>
            <p:cNvSpPr>
              <a:spLocks noChangeArrowheads="1"/>
            </p:cNvSpPr>
            <p:nvPr/>
          </p:nvSpPr>
          <p:spPr bwMode="auto">
            <a:xfrm>
              <a:off x="3792" y="2928"/>
              <a:ext cx="528" cy="288"/>
            </a:xfrm>
            <a:prstGeom prst="rect">
              <a:avLst/>
            </a:prstGeom>
            <a:noFill/>
            <a:ln w="9525">
              <a:noFill/>
              <a:miter lim="800000"/>
              <a:headEnd/>
              <a:tailEnd/>
            </a:ln>
          </p:spPr>
          <p:txBody>
            <a:bodyPr lIns="92075" tIns="46038" rIns="92075" bIns="46038">
              <a:spAutoFit/>
            </a:bodyPr>
            <a:lstStyle/>
            <a:p>
              <a:pPr eaLnBrk="0" hangingPunct="0">
                <a:spcBef>
                  <a:spcPct val="50000"/>
                </a:spcBef>
              </a:pPr>
              <a:r>
                <a:rPr lang="en-US" b="1"/>
                <a:t>Q</a:t>
              </a:r>
              <a:r>
                <a:rPr lang="en-US" b="1" baseline="-25000"/>
                <a:t>3</a:t>
              </a:r>
            </a:p>
          </p:txBody>
        </p:sp>
        <p:sp>
          <p:nvSpPr>
            <p:cNvPr id="43027" name="Rectangle 8"/>
            <p:cNvSpPr>
              <a:spLocks noChangeArrowheads="1"/>
            </p:cNvSpPr>
            <p:nvPr/>
          </p:nvSpPr>
          <p:spPr bwMode="auto">
            <a:xfrm>
              <a:off x="1916" y="2012"/>
              <a:ext cx="2120" cy="872"/>
            </a:xfrm>
            <a:prstGeom prst="rect">
              <a:avLst/>
            </a:prstGeom>
            <a:noFill/>
            <a:ln w="25400">
              <a:solidFill>
                <a:schemeClr val="tx1"/>
              </a:solidFill>
              <a:miter lim="800000"/>
              <a:headEnd/>
              <a:tailEnd/>
            </a:ln>
          </p:spPr>
          <p:txBody>
            <a:bodyPr wrap="none" anchor="ctr"/>
            <a:lstStyle/>
            <a:p>
              <a:endParaRPr lang="es-ES"/>
            </a:p>
          </p:txBody>
        </p:sp>
      </p:grpSp>
      <p:grpSp>
        <p:nvGrpSpPr>
          <p:cNvPr id="3" name="Group 9"/>
          <p:cNvGrpSpPr>
            <a:grpSpLocks/>
          </p:cNvGrpSpPr>
          <p:nvPr/>
        </p:nvGrpSpPr>
        <p:grpSpPr bwMode="auto">
          <a:xfrm>
            <a:off x="3886200" y="3203575"/>
            <a:ext cx="1371600" cy="1901825"/>
            <a:chOff x="2448" y="2018"/>
            <a:chExt cx="864" cy="1198"/>
          </a:xfrm>
        </p:grpSpPr>
        <p:sp>
          <p:nvSpPr>
            <p:cNvPr id="43023" name="Rectangle 10"/>
            <p:cNvSpPr>
              <a:spLocks noChangeArrowheads="1"/>
            </p:cNvSpPr>
            <p:nvPr/>
          </p:nvSpPr>
          <p:spPr bwMode="auto">
            <a:xfrm>
              <a:off x="2448" y="2928"/>
              <a:ext cx="864" cy="288"/>
            </a:xfrm>
            <a:prstGeom prst="rect">
              <a:avLst/>
            </a:prstGeom>
            <a:noFill/>
            <a:ln w="9525">
              <a:noFill/>
              <a:miter lim="800000"/>
              <a:headEnd/>
              <a:tailEnd/>
            </a:ln>
          </p:spPr>
          <p:txBody>
            <a:bodyPr lIns="92075" tIns="46038" rIns="92075" bIns="46038">
              <a:spAutoFit/>
            </a:bodyPr>
            <a:lstStyle/>
            <a:p>
              <a:pPr eaLnBrk="0" hangingPunct="0">
                <a:spcBef>
                  <a:spcPct val="50000"/>
                </a:spcBef>
              </a:pPr>
              <a:r>
                <a:rPr lang="en-US" b="1"/>
                <a:t>mediana</a:t>
              </a:r>
            </a:p>
          </p:txBody>
        </p:sp>
        <p:sp>
          <p:nvSpPr>
            <p:cNvPr id="43024" name="Line 11"/>
            <p:cNvSpPr>
              <a:spLocks noChangeShapeType="1"/>
            </p:cNvSpPr>
            <p:nvPr/>
          </p:nvSpPr>
          <p:spPr bwMode="auto">
            <a:xfrm>
              <a:off x="2592" y="2018"/>
              <a:ext cx="0" cy="862"/>
            </a:xfrm>
            <a:prstGeom prst="line">
              <a:avLst/>
            </a:prstGeom>
            <a:noFill/>
            <a:ln w="25400">
              <a:solidFill>
                <a:schemeClr val="tx1"/>
              </a:solidFill>
              <a:round/>
              <a:headEnd type="none" w="sm" len="sm"/>
              <a:tailEnd type="none" w="sm" len="sm"/>
            </a:ln>
          </p:spPr>
          <p:txBody>
            <a:bodyPr/>
            <a:lstStyle/>
            <a:p>
              <a:endParaRPr lang="es-ES"/>
            </a:p>
          </p:txBody>
        </p:sp>
      </p:grpSp>
      <p:sp>
        <p:nvSpPr>
          <p:cNvPr id="51212" name="Line 12"/>
          <p:cNvSpPr>
            <a:spLocks noChangeShapeType="1"/>
          </p:cNvSpPr>
          <p:nvPr/>
        </p:nvSpPr>
        <p:spPr bwMode="auto">
          <a:xfrm>
            <a:off x="6403975" y="3810000"/>
            <a:ext cx="1825625" cy="0"/>
          </a:xfrm>
          <a:prstGeom prst="line">
            <a:avLst/>
          </a:prstGeom>
          <a:noFill/>
          <a:ln w="25400">
            <a:solidFill>
              <a:schemeClr val="tx1"/>
            </a:solidFill>
            <a:round/>
            <a:headEnd type="none" w="sm" len="sm"/>
            <a:tailEnd type="none" w="sm" len="sm"/>
          </a:ln>
        </p:spPr>
        <p:txBody>
          <a:bodyPr/>
          <a:lstStyle/>
          <a:p>
            <a:endParaRPr lang="es-ES"/>
          </a:p>
        </p:txBody>
      </p:sp>
      <p:sp>
        <p:nvSpPr>
          <p:cNvPr id="51213" name="Line 13"/>
          <p:cNvSpPr>
            <a:spLocks noChangeShapeType="1"/>
          </p:cNvSpPr>
          <p:nvPr/>
        </p:nvSpPr>
        <p:spPr bwMode="auto">
          <a:xfrm flipH="1">
            <a:off x="1908175" y="3810000"/>
            <a:ext cx="1139825" cy="0"/>
          </a:xfrm>
          <a:prstGeom prst="line">
            <a:avLst/>
          </a:prstGeom>
          <a:noFill/>
          <a:ln w="25400">
            <a:solidFill>
              <a:schemeClr val="tx1"/>
            </a:solidFill>
            <a:round/>
            <a:headEnd type="none" w="sm" len="sm"/>
            <a:tailEnd type="none" w="sm" len="sm"/>
          </a:ln>
        </p:spPr>
        <p:txBody>
          <a:bodyPr/>
          <a:lstStyle/>
          <a:p>
            <a:endParaRPr lang="es-ES"/>
          </a:p>
        </p:txBody>
      </p:sp>
      <p:grpSp>
        <p:nvGrpSpPr>
          <p:cNvPr id="4" name="Group 14"/>
          <p:cNvGrpSpPr>
            <a:grpSpLocks/>
          </p:cNvGrpSpPr>
          <p:nvPr/>
        </p:nvGrpSpPr>
        <p:grpSpPr bwMode="auto">
          <a:xfrm>
            <a:off x="7772400" y="3124200"/>
            <a:ext cx="838200" cy="914400"/>
            <a:chOff x="4896" y="1968"/>
            <a:chExt cx="528" cy="576"/>
          </a:xfrm>
        </p:grpSpPr>
        <p:sp>
          <p:nvSpPr>
            <p:cNvPr id="43021" name="Rectangle 15"/>
            <p:cNvSpPr>
              <a:spLocks noChangeArrowheads="1"/>
            </p:cNvSpPr>
            <p:nvPr/>
          </p:nvSpPr>
          <p:spPr bwMode="auto">
            <a:xfrm>
              <a:off x="4896" y="1968"/>
              <a:ext cx="528" cy="288"/>
            </a:xfrm>
            <a:prstGeom prst="rect">
              <a:avLst/>
            </a:prstGeom>
            <a:noFill/>
            <a:ln w="9525">
              <a:noFill/>
              <a:miter lim="800000"/>
              <a:headEnd/>
              <a:tailEnd/>
            </a:ln>
          </p:spPr>
          <p:txBody>
            <a:bodyPr lIns="92075" tIns="46038" rIns="92075" bIns="46038">
              <a:spAutoFit/>
            </a:bodyPr>
            <a:lstStyle/>
            <a:p>
              <a:pPr eaLnBrk="0" hangingPunct="0">
                <a:spcBef>
                  <a:spcPct val="50000"/>
                </a:spcBef>
              </a:pPr>
              <a:r>
                <a:rPr lang="en-US" b="1"/>
                <a:t>Max</a:t>
              </a:r>
            </a:p>
          </p:txBody>
        </p:sp>
        <p:sp>
          <p:nvSpPr>
            <p:cNvPr id="43022" name="Line 16"/>
            <p:cNvSpPr>
              <a:spLocks noChangeShapeType="1"/>
            </p:cNvSpPr>
            <p:nvPr/>
          </p:nvSpPr>
          <p:spPr bwMode="auto">
            <a:xfrm>
              <a:off x="5184" y="2257"/>
              <a:ext cx="0" cy="287"/>
            </a:xfrm>
            <a:prstGeom prst="line">
              <a:avLst/>
            </a:prstGeom>
            <a:noFill/>
            <a:ln w="12700">
              <a:solidFill>
                <a:schemeClr val="tx1"/>
              </a:solidFill>
              <a:round/>
              <a:headEnd type="none" w="sm" len="sm"/>
              <a:tailEnd type="none" w="sm" len="sm"/>
            </a:ln>
          </p:spPr>
          <p:txBody>
            <a:bodyPr/>
            <a:lstStyle/>
            <a:p>
              <a:endParaRPr lang="es-ES"/>
            </a:p>
          </p:txBody>
        </p:sp>
      </p:grpSp>
      <p:grpSp>
        <p:nvGrpSpPr>
          <p:cNvPr id="5" name="Group 17"/>
          <p:cNvGrpSpPr>
            <a:grpSpLocks/>
          </p:cNvGrpSpPr>
          <p:nvPr/>
        </p:nvGrpSpPr>
        <p:grpSpPr bwMode="auto">
          <a:xfrm>
            <a:off x="1524000" y="3200400"/>
            <a:ext cx="914400" cy="838200"/>
            <a:chOff x="960" y="2016"/>
            <a:chExt cx="576" cy="528"/>
          </a:xfrm>
        </p:grpSpPr>
        <p:sp>
          <p:nvSpPr>
            <p:cNvPr id="43019" name="Rectangle 18"/>
            <p:cNvSpPr>
              <a:spLocks noChangeArrowheads="1"/>
            </p:cNvSpPr>
            <p:nvPr/>
          </p:nvSpPr>
          <p:spPr bwMode="auto">
            <a:xfrm>
              <a:off x="960" y="2016"/>
              <a:ext cx="576" cy="288"/>
            </a:xfrm>
            <a:prstGeom prst="rect">
              <a:avLst/>
            </a:prstGeom>
            <a:noFill/>
            <a:ln w="9525">
              <a:noFill/>
              <a:miter lim="800000"/>
              <a:headEnd/>
              <a:tailEnd/>
            </a:ln>
          </p:spPr>
          <p:txBody>
            <a:bodyPr lIns="92075" tIns="46038" rIns="92075" bIns="46038">
              <a:spAutoFit/>
            </a:bodyPr>
            <a:lstStyle/>
            <a:p>
              <a:pPr eaLnBrk="0" hangingPunct="0">
                <a:spcBef>
                  <a:spcPct val="50000"/>
                </a:spcBef>
              </a:pPr>
              <a:r>
                <a:rPr lang="en-US" b="1"/>
                <a:t>Min</a:t>
              </a:r>
            </a:p>
          </p:txBody>
        </p:sp>
        <p:sp>
          <p:nvSpPr>
            <p:cNvPr id="43020" name="Line 19"/>
            <p:cNvSpPr>
              <a:spLocks noChangeShapeType="1"/>
            </p:cNvSpPr>
            <p:nvPr/>
          </p:nvSpPr>
          <p:spPr bwMode="auto">
            <a:xfrm>
              <a:off x="1200" y="2257"/>
              <a:ext cx="0" cy="287"/>
            </a:xfrm>
            <a:prstGeom prst="line">
              <a:avLst/>
            </a:prstGeom>
            <a:noFill/>
            <a:ln w="12700">
              <a:solidFill>
                <a:schemeClr val="tx1"/>
              </a:solidFill>
              <a:round/>
              <a:headEnd type="none" w="sm" len="sm"/>
              <a:tailEnd type="none" w="sm" len="sm"/>
            </a:ln>
          </p:spPr>
          <p:txBody>
            <a:bodyPr/>
            <a:lstStyle/>
            <a:p>
              <a:endParaRPr lang="es-ES"/>
            </a:p>
          </p:txBody>
        </p:sp>
      </p:grpSp>
      <p:sp>
        <p:nvSpPr>
          <p:cNvPr id="20" name="Text Box 5"/>
          <p:cNvSpPr txBox="1">
            <a:spLocks noChangeArrowheads="1"/>
          </p:cNvSpPr>
          <p:nvPr/>
        </p:nvSpPr>
        <p:spPr bwMode="auto">
          <a:xfrm>
            <a:off x="4143372" y="5786454"/>
            <a:ext cx="4214842" cy="396875"/>
          </a:xfrm>
          <a:prstGeom prst="rect">
            <a:avLst/>
          </a:prstGeom>
          <a:noFill/>
          <a:ln w="12700">
            <a:noFill/>
            <a:miter lim="800000"/>
            <a:headEnd type="none" w="sm" len="sm"/>
            <a:tailEnd type="none" w="sm" len="sm"/>
          </a:ln>
        </p:spPr>
        <p:txBody>
          <a:bodyPr wrap="square">
            <a:spAutoFit/>
          </a:bodyPr>
          <a:lstStyle/>
          <a:p>
            <a:pPr>
              <a:spcBef>
                <a:spcPct val="50000"/>
              </a:spcBef>
            </a:pPr>
            <a:r>
              <a:rPr lang="es-PR" sz="2000" b="1" dirty="0"/>
              <a:t>(variable </a:t>
            </a:r>
            <a:r>
              <a:rPr lang="es-PR" sz="2000" b="1" dirty="0" smtClean="0"/>
              <a:t>continua)</a:t>
            </a:r>
            <a:endParaRPr lang="en-US" sz="2000" b="1" dirty="0"/>
          </a:p>
        </p:txBody>
      </p:sp>
      <p:pic>
        <p:nvPicPr>
          <p:cNvPr id="21" name="20 Imagen" descr="mi nombre.JPG"/>
          <p:cNvPicPr>
            <a:picLocks noChangeAspect="1"/>
          </p:cNvPicPr>
          <p:nvPr/>
        </p:nvPicPr>
        <p:blipFill>
          <a:blip r:embed="rId5"/>
          <a:stretch>
            <a:fillRect/>
          </a:stretch>
        </p:blipFill>
        <p:spPr>
          <a:xfrm>
            <a:off x="6810375" y="6572250"/>
            <a:ext cx="2333625" cy="285750"/>
          </a:xfrm>
          <a:prstGeom prst="rect">
            <a:avLst/>
          </a:prstGeom>
        </p:spPr>
      </p:pic>
    </p:spTree>
  </p:cSld>
  <p:clrMapOvr>
    <a:masterClrMapping/>
  </p:clrMapOvr>
  <p:transition spd="med">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out)">
                                      <p:cBhvr>
                                        <p:cTn id="7" dur="500"/>
                                        <p:tgtEl>
                                          <p:spTgt spid="5"/>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out)">
                                      <p:cBhvr>
                                        <p:cTn id="12" dur="500"/>
                                        <p:tgtEl>
                                          <p:spTgt spid="4"/>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ox(out)">
                                      <p:cBhvr>
                                        <p:cTn id="17" dur="500"/>
                                        <p:tgtEl>
                                          <p:spTgt spid="3"/>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ox(out)">
                                      <p:cBhvr>
                                        <p:cTn id="22" dur="500"/>
                                        <p:tgtEl>
                                          <p:spTgt spid="2"/>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51213"/>
                                        </p:tgtEl>
                                        <p:attrNameLst>
                                          <p:attrName>style.visibility</p:attrName>
                                        </p:attrNameLst>
                                      </p:cBhvr>
                                      <p:to>
                                        <p:strVal val="visible"/>
                                      </p:to>
                                    </p:set>
                                    <p:anim calcmode="lin" valueType="num">
                                      <p:cBhvr additive="base">
                                        <p:cTn id="27" dur="500" fill="hold"/>
                                        <p:tgtEl>
                                          <p:spTgt spid="51213"/>
                                        </p:tgtEl>
                                        <p:attrNameLst>
                                          <p:attrName>ppt_x</p:attrName>
                                        </p:attrNameLst>
                                      </p:cBhvr>
                                      <p:tavLst>
                                        <p:tav tm="0">
                                          <p:val>
                                            <p:strVal val="1+#ppt_w/2"/>
                                          </p:val>
                                        </p:tav>
                                        <p:tav tm="100000">
                                          <p:val>
                                            <p:strVal val="#ppt_x"/>
                                          </p:val>
                                        </p:tav>
                                      </p:tavLst>
                                    </p:anim>
                                    <p:anim calcmode="lin" valueType="num">
                                      <p:cBhvr additive="base">
                                        <p:cTn id="28" dur="500" fill="hold"/>
                                        <p:tgtEl>
                                          <p:spTgt spid="5121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4" name="CARBRAKE.WAV"/>
                                        </p:tgtEl>
                                      </p:cMediaNode>
                                    </p:audio>
                                  </p:sub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51212"/>
                                        </p:tgtEl>
                                        <p:attrNameLst>
                                          <p:attrName>style.visibility</p:attrName>
                                        </p:attrNameLst>
                                      </p:cBhvr>
                                      <p:to>
                                        <p:strVal val="visible"/>
                                      </p:to>
                                    </p:set>
                                    <p:anim calcmode="lin" valueType="num">
                                      <p:cBhvr additive="base">
                                        <p:cTn id="33" dur="500" fill="hold"/>
                                        <p:tgtEl>
                                          <p:spTgt spid="51212"/>
                                        </p:tgtEl>
                                        <p:attrNameLst>
                                          <p:attrName>ppt_x</p:attrName>
                                        </p:attrNameLst>
                                      </p:cBhvr>
                                      <p:tavLst>
                                        <p:tav tm="0">
                                          <p:val>
                                            <p:strVal val="1+#ppt_w/2"/>
                                          </p:val>
                                        </p:tav>
                                        <p:tav tm="100000">
                                          <p:val>
                                            <p:strVal val="#ppt_x"/>
                                          </p:val>
                                        </p:tav>
                                      </p:tavLst>
                                    </p:anim>
                                    <p:anim calcmode="lin" valueType="num">
                                      <p:cBhvr additive="base">
                                        <p:cTn id="34" dur="500" fill="hold"/>
                                        <p:tgtEl>
                                          <p:spTgt spid="5121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1"/>
                                            </p:cond>
                                          </p:stCondLst>
                                          <p:endCondLst>
                                            <p:cond evt="onStopAudio" delay="0">
                                              <p:tgtEl>
                                                <p:sldTgt/>
                                              </p:tgtEl>
                                            </p:cond>
                                          </p:endCondLst>
                                        </p:cTn>
                                        <p:tgtEl>
                                          <p:sndTgt r:embed="rId4" name="CARBRAK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2" grpId="0" animBg="1"/>
      <p:bldP spid="5121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53536"/>
            <a:ext cx="8229600" cy="1143000"/>
          </a:xfrm>
        </p:spPr>
        <p:txBody>
          <a:bodyPr/>
          <a:lstStyle/>
          <a:p>
            <a:pPr marL="54864" indent="0" fontAlgn="auto">
              <a:spcAft>
                <a:spcPts val="0"/>
              </a:spcAft>
              <a:defRPr/>
            </a:pPr>
            <a:r>
              <a:rPr lang="en-US" dirty="0" smtClean="0">
                <a:solidFill>
                  <a:schemeClr val="tx2">
                    <a:tint val="100000"/>
                    <a:shade val="90000"/>
                    <a:satMod val="250000"/>
                    <a:alpha val="100000"/>
                  </a:schemeClr>
                </a:solidFill>
              </a:rPr>
              <a:t>TRABAJO EN R-Studio</a:t>
            </a:r>
            <a:endParaRPr lang="en-US" dirty="0" smtClean="0">
              <a:solidFill>
                <a:schemeClr val="tx2">
                  <a:tint val="100000"/>
                  <a:shade val="90000"/>
                  <a:satMod val="250000"/>
                  <a:alpha val="100000"/>
                </a:schemeClr>
              </a:solidFill>
            </a:endParaRPr>
          </a:p>
        </p:txBody>
      </p:sp>
      <p:pic>
        <p:nvPicPr>
          <p:cNvPr id="21" name="20 Imagen" descr="mi nombre.JPG"/>
          <p:cNvPicPr>
            <a:picLocks noChangeAspect="1"/>
          </p:cNvPicPr>
          <p:nvPr/>
        </p:nvPicPr>
        <p:blipFill>
          <a:blip r:embed="rId3"/>
          <a:stretch>
            <a:fillRect/>
          </a:stretch>
        </p:blipFill>
        <p:spPr>
          <a:xfrm>
            <a:off x="6810375" y="6572250"/>
            <a:ext cx="2333625" cy="285750"/>
          </a:xfrm>
          <a:prstGeom prst="rect">
            <a:avLst/>
          </a:prstGeom>
        </p:spPr>
      </p:pic>
      <p:sp>
        <p:nvSpPr>
          <p:cNvPr id="6" name="Rectángulo 5"/>
          <p:cNvSpPr/>
          <p:nvPr/>
        </p:nvSpPr>
        <p:spPr>
          <a:xfrm>
            <a:off x="611560" y="1117134"/>
            <a:ext cx="8280920" cy="5632311"/>
          </a:xfrm>
          <a:prstGeom prst="rect">
            <a:avLst/>
          </a:prstGeom>
        </p:spPr>
        <p:txBody>
          <a:bodyPr wrap="square">
            <a:spAutoFit/>
          </a:bodyPr>
          <a:lstStyle/>
          <a:p>
            <a:r>
              <a:rPr lang="es-ES" sz="1200" dirty="0"/>
              <a:t>p1&lt;-</a:t>
            </a:r>
            <a:r>
              <a:rPr lang="es-ES" sz="1200" dirty="0" err="1"/>
              <a:t>rnorm</a:t>
            </a:r>
            <a:r>
              <a:rPr lang="es-ES" sz="1200" dirty="0"/>
              <a:t>(1000,3,0.8)</a:t>
            </a:r>
          </a:p>
          <a:p>
            <a:r>
              <a:rPr lang="es-ES" sz="1200" dirty="0"/>
              <a:t>p2&lt;-</a:t>
            </a:r>
            <a:r>
              <a:rPr lang="es-ES" sz="1200" dirty="0" err="1"/>
              <a:t>rnorm</a:t>
            </a:r>
            <a:r>
              <a:rPr lang="es-ES" sz="1200" dirty="0"/>
              <a:t>(1000,2,0.5)</a:t>
            </a:r>
          </a:p>
          <a:p>
            <a:r>
              <a:rPr lang="es-ES" sz="1200" dirty="0"/>
              <a:t>p&lt;-c(p1,p2)</a:t>
            </a:r>
          </a:p>
          <a:p>
            <a:r>
              <a:rPr lang="es-ES" sz="1200" dirty="0"/>
              <a:t>altura&lt;-c(</a:t>
            </a:r>
            <a:r>
              <a:rPr lang="es-ES" sz="1200" dirty="0" err="1"/>
              <a:t>rnorm</a:t>
            </a:r>
            <a:r>
              <a:rPr lang="es-ES" sz="1200" dirty="0"/>
              <a:t>(1000,87,7),</a:t>
            </a:r>
            <a:r>
              <a:rPr lang="es-ES" sz="1200" dirty="0" err="1"/>
              <a:t>rnorm</a:t>
            </a:r>
            <a:r>
              <a:rPr lang="es-ES" sz="1200" dirty="0"/>
              <a:t>(1000,97,6))</a:t>
            </a:r>
          </a:p>
          <a:p>
            <a:r>
              <a:rPr lang="es-ES" sz="1200" dirty="0" err="1"/>
              <a:t>length</a:t>
            </a:r>
            <a:r>
              <a:rPr lang="es-ES" sz="1200" dirty="0"/>
              <a:t>(p)</a:t>
            </a:r>
          </a:p>
          <a:p>
            <a:r>
              <a:rPr lang="es-ES" sz="1200" dirty="0" err="1"/>
              <a:t>length</a:t>
            </a:r>
            <a:r>
              <a:rPr lang="es-ES" sz="1200" dirty="0"/>
              <a:t>(altura)</a:t>
            </a:r>
          </a:p>
          <a:p>
            <a:r>
              <a:rPr lang="es-ES" sz="1200" dirty="0" err="1"/>
              <a:t>hist</a:t>
            </a:r>
            <a:r>
              <a:rPr lang="es-ES" sz="1200" dirty="0"/>
              <a:t>(altura)</a:t>
            </a:r>
          </a:p>
          <a:p>
            <a:r>
              <a:rPr lang="es-ES" sz="1200" dirty="0"/>
              <a:t>grupo&lt;-c(</a:t>
            </a:r>
            <a:r>
              <a:rPr lang="es-ES" sz="1200" dirty="0" err="1"/>
              <a:t>rep</a:t>
            </a:r>
            <a:r>
              <a:rPr lang="es-ES" sz="1200" dirty="0"/>
              <a:t>("M",1000),</a:t>
            </a:r>
            <a:r>
              <a:rPr lang="es-ES" sz="1200" dirty="0" err="1"/>
              <a:t>rep</a:t>
            </a:r>
            <a:r>
              <a:rPr lang="es-ES" sz="1200" dirty="0"/>
              <a:t>("H",1000))</a:t>
            </a:r>
          </a:p>
          <a:p>
            <a:r>
              <a:rPr lang="es-ES" sz="1200" dirty="0" err="1"/>
              <a:t>df</a:t>
            </a:r>
            <a:r>
              <a:rPr lang="es-ES" sz="1200" dirty="0"/>
              <a:t>&lt;-</a:t>
            </a:r>
            <a:r>
              <a:rPr lang="es-ES" sz="1200" dirty="0" err="1"/>
              <a:t>data.frame</a:t>
            </a:r>
            <a:r>
              <a:rPr lang="es-ES" sz="1200" dirty="0"/>
              <a:t>(</a:t>
            </a:r>
            <a:r>
              <a:rPr lang="es-ES" sz="1200" dirty="0" err="1"/>
              <a:t>p,altura,grupo</a:t>
            </a:r>
            <a:r>
              <a:rPr lang="es-ES" sz="1200" dirty="0"/>
              <a:t>)</a:t>
            </a:r>
          </a:p>
          <a:p>
            <a:r>
              <a:rPr lang="es-ES" sz="1200" dirty="0"/>
              <a:t>head(</a:t>
            </a:r>
            <a:r>
              <a:rPr lang="es-ES" sz="1200" dirty="0" err="1"/>
              <a:t>df</a:t>
            </a:r>
            <a:r>
              <a:rPr lang="es-ES" sz="1200" dirty="0"/>
              <a:t>)</a:t>
            </a:r>
          </a:p>
          <a:p>
            <a:r>
              <a:rPr lang="es-ES" sz="1200" dirty="0" err="1"/>
              <a:t>names</a:t>
            </a:r>
            <a:r>
              <a:rPr lang="es-ES" sz="1200" dirty="0"/>
              <a:t>(</a:t>
            </a:r>
            <a:r>
              <a:rPr lang="es-ES" sz="1200" dirty="0" err="1"/>
              <a:t>df</a:t>
            </a:r>
            <a:r>
              <a:rPr lang="es-ES" sz="1200" dirty="0"/>
              <a:t>)</a:t>
            </a:r>
          </a:p>
          <a:p>
            <a:r>
              <a:rPr lang="es-ES" sz="1200" dirty="0" err="1"/>
              <a:t>str</a:t>
            </a:r>
            <a:r>
              <a:rPr lang="es-ES" sz="1200" dirty="0"/>
              <a:t>(</a:t>
            </a:r>
            <a:r>
              <a:rPr lang="es-ES" sz="1200" dirty="0" err="1"/>
              <a:t>df</a:t>
            </a:r>
            <a:r>
              <a:rPr lang="es-ES" sz="1200" dirty="0"/>
              <a:t>)</a:t>
            </a:r>
          </a:p>
          <a:p>
            <a:r>
              <a:rPr lang="es-ES" sz="1200" dirty="0" err="1"/>
              <a:t>summary</a:t>
            </a:r>
            <a:r>
              <a:rPr lang="es-ES" sz="1200" dirty="0"/>
              <a:t>(</a:t>
            </a:r>
            <a:r>
              <a:rPr lang="es-ES" sz="1200" dirty="0" err="1"/>
              <a:t>df</a:t>
            </a:r>
            <a:r>
              <a:rPr lang="es-ES" sz="1200" dirty="0"/>
              <a:t>)</a:t>
            </a:r>
          </a:p>
          <a:p>
            <a:r>
              <a:rPr lang="es-ES" sz="1200" dirty="0" err="1"/>
              <a:t>summary</a:t>
            </a:r>
            <a:r>
              <a:rPr lang="es-ES" sz="1200" dirty="0"/>
              <a:t>(</a:t>
            </a:r>
            <a:r>
              <a:rPr lang="es-ES" sz="1200" dirty="0" err="1"/>
              <a:t>df</a:t>
            </a:r>
            <a:r>
              <a:rPr lang="es-ES" sz="1200" dirty="0"/>
              <a:t>[</a:t>
            </a:r>
            <a:r>
              <a:rPr lang="es-ES" sz="1200" dirty="0" err="1"/>
              <a:t>which</a:t>
            </a:r>
            <a:r>
              <a:rPr lang="es-ES" sz="1200" dirty="0"/>
              <a:t>(</a:t>
            </a:r>
            <a:r>
              <a:rPr lang="es-ES" sz="1200" dirty="0" err="1"/>
              <a:t>df$grupo</a:t>
            </a:r>
            <a:r>
              <a:rPr lang="es-ES" sz="1200" dirty="0"/>
              <a:t>=="M"),])</a:t>
            </a:r>
          </a:p>
          <a:p>
            <a:r>
              <a:rPr lang="es-ES" sz="1200" dirty="0" err="1"/>
              <a:t>summary</a:t>
            </a:r>
            <a:r>
              <a:rPr lang="es-ES" sz="1200" dirty="0"/>
              <a:t>(</a:t>
            </a:r>
            <a:r>
              <a:rPr lang="es-ES" sz="1200" dirty="0" err="1"/>
              <a:t>df</a:t>
            </a:r>
            <a:r>
              <a:rPr lang="es-ES" sz="1200" dirty="0"/>
              <a:t>[</a:t>
            </a:r>
            <a:r>
              <a:rPr lang="es-ES" sz="1200" dirty="0" err="1"/>
              <a:t>which</a:t>
            </a:r>
            <a:r>
              <a:rPr lang="es-ES" sz="1200" dirty="0"/>
              <a:t>(</a:t>
            </a:r>
            <a:r>
              <a:rPr lang="es-ES" sz="1200" dirty="0" err="1"/>
              <a:t>df$grupo</a:t>
            </a:r>
            <a:r>
              <a:rPr lang="es-ES" sz="1200" dirty="0"/>
              <a:t>=="H"),])</a:t>
            </a:r>
          </a:p>
          <a:p>
            <a:r>
              <a:rPr lang="es-ES" sz="1200" dirty="0" err="1"/>
              <a:t>boxplot</a:t>
            </a:r>
            <a:r>
              <a:rPr lang="es-ES" sz="1200" dirty="0"/>
              <a:t>(altura)</a:t>
            </a:r>
          </a:p>
          <a:p>
            <a:r>
              <a:rPr lang="es-ES" sz="1200" dirty="0" err="1"/>
              <a:t>title</a:t>
            </a:r>
            <a:r>
              <a:rPr lang="es-ES" sz="1200" dirty="0"/>
              <a:t>("una variable global")</a:t>
            </a:r>
          </a:p>
          <a:p>
            <a:r>
              <a:rPr lang="es-ES" sz="1200" dirty="0" err="1"/>
              <a:t>boxplot</a:t>
            </a:r>
            <a:r>
              <a:rPr lang="es-ES" sz="1200" dirty="0"/>
              <a:t>(</a:t>
            </a:r>
            <a:r>
              <a:rPr lang="es-ES" sz="1200" dirty="0" err="1"/>
              <a:t>df$altura~df$grupo</a:t>
            </a:r>
            <a:r>
              <a:rPr lang="es-ES" sz="1200" dirty="0"/>
              <a:t>)</a:t>
            </a:r>
          </a:p>
          <a:p>
            <a:r>
              <a:rPr lang="es-ES" sz="1200" dirty="0" err="1"/>
              <a:t>title</a:t>
            </a:r>
            <a:r>
              <a:rPr lang="es-ES" sz="1200" dirty="0"/>
              <a:t>("una variable según grupos</a:t>
            </a:r>
            <a:r>
              <a:rPr lang="es-ES" sz="1200" dirty="0" smtClean="0"/>
              <a:t>")</a:t>
            </a:r>
          </a:p>
          <a:p>
            <a:r>
              <a:rPr lang="es-ES" sz="1200" dirty="0" err="1"/>
              <a:t>table</a:t>
            </a:r>
            <a:r>
              <a:rPr lang="es-ES" sz="1200" dirty="0"/>
              <a:t>(</a:t>
            </a:r>
            <a:r>
              <a:rPr lang="es-ES" sz="1200" dirty="0" err="1"/>
              <a:t>df$grupo</a:t>
            </a:r>
            <a:r>
              <a:rPr lang="es-ES" sz="1200" dirty="0"/>
              <a:t>)</a:t>
            </a:r>
          </a:p>
          <a:p>
            <a:r>
              <a:rPr lang="es-ES" sz="1200" dirty="0" err="1"/>
              <a:t>install.packages</a:t>
            </a:r>
            <a:r>
              <a:rPr lang="es-ES" sz="1200" dirty="0"/>
              <a:t>("</a:t>
            </a:r>
            <a:r>
              <a:rPr lang="es-ES" sz="1200" dirty="0" err="1"/>
              <a:t>pastecs</a:t>
            </a:r>
            <a:r>
              <a:rPr lang="es-ES" sz="1200" dirty="0"/>
              <a:t>")</a:t>
            </a:r>
          </a:p>
          <a:p>
            <a:r>
              <a:rPr lang="es-ES" sz="1200" dirty="0" err="1"/>
              <a:t>library</a:t>
            </a:r>
            <a:r>
              <a:rPr lang="es-ES" sz="1200" dirty="0"/>
              <a:t>(</a:t>
            </a:r>
            <a:r>
              <a:rPr lang="es-ES" sz="1200" dirty="0" err="1"/>
              <a:t>pastecs</a:t>
            </a:r>
            <a:r>
              <a:rPr lang="es-ES" sz="1200" dirty="0"/>
              <a:t>)</a:t>
            </a:r>
          </a:p>
          <a:p>
            <a:r>
              <a:rPr lang="es-ES" sz="1200" dirty="0" err="1"/>
              <a:t>stat.desc</a:t>
            </a:r>
            <a:r>
              <a:rPr lang="es-ES" sz="1200" dirty="0"/>
              <a:t>(</a:t>
            </a:r>
            <a:r>
              <a:rPr lang="es-ES" sz="1200" dirty="0" err="1"/>
              <a:t>df,basic</a:t>
            </a:r>
            <a:r>
              <a:rPr lang="es-ES" sz="1200" dirty="0"/>
              <a:t>=</a:t>
            </a:r>
            <a:r>
              <a:rPr lang="es-ES" sz="1200" dirty="0" err="1"/>
              <a:t>TRUE,desc</a:t>
            </a:r>
            <a:r>
              <a:rPr lang="es-ES" sz="1200" dirty="0"/>
              <a:t>=</a:t>
            </a:r>
            <a:r>
              <a:rPr lang="es-ES" sz="1200" dirty="0" err="1"/>
              <a:t>TRUE,norm</a:t>
            </a:r>
            <a:r>
              <a:rPr lang="es-ES" sz="1200" dirty="0"/>
              <a:t>=</a:t>
            </a:r>
            <a:r>
              <a:rPr lang="es-ES" sz="1200" dirty="0" err="1"/>
              <a:t>TRUE,p</a:t>
            </a:r>
            <a:r>
              <a:rPr lang="es-ES" sz="1200" dirty="0"/>
              <a:t>=0.90)</a:t>
            </a:r>
          </a:p>
          <a:p>
            <a:r>
              <a:rPr lang="es-ES" sz="1200" dirty="0" err="1"/>
              <a:t>stat.desc</a:t>
            </a:r>
            <a:r>
              <a:rPr lang="es-ES" sz="1200" dirty="0"/>
              <a:t>(</a:t>
            </a:r>
            <a:r>
              <a:rPr lang="es-ES" sz="1200" dirty="0" err="1"/>
              <a:t>df</a:t>
            </a:r>
            <a:r>
              <a:rPr lang="es-ES" sz="1200" dirty="0"/>
              <a:t>[-3],</a:t>
            </a:r>
            <a:r>
              <a:rPr lang="es-ES" sz="1200" dirty="0" err="1"/>
              <a:t>basic</a:t>
            </a:r>
            <a:r>
              <a:rPr lang="es-ES" sz="1200" dirty="0"/>
              <a:t>=</a:t>
            </a:r>
            <a:r>
              <a:rPr lang="es-ES" sz="1200" dirty="0" err="1"/>
              <a:t>TRUE,desc</a:t>
            </a:r>
            <a:r>
              <a:rPr lang="es-ES" sz="1200" dirty="0"/>
              <a:t>=</a:t>
            </a:r>
            <a:r>
              <a:rPr lang="es-ES" sz="1200" dirty="0" err="1"/>
              <a:t>TRUE,norm</a:t>
            </a:r>
            <a:r>
              <a:rPr lang="es-ES" sz="1200" dirty="0"/>
              <a:t>=</a:t>
            </a:r>
            <a:r>
              <a:rPr lang="es-ES" sz="1200" dirty="0" err="1"/>
              <a:t>TRUE,p</a:t>
            </a:r>
            <a:r>
              <a:rPr lang="es-ES" sz="1200" dirty="0"/>
              <a:t>=0.95)</a:t>
            </a:r>
          </a:p>
          <a:p>
            <a:r>
              <a:rPr lang="es-ES" sz="1200" dirty="0" err="1"/>
              <a:t>tapply</a:t>
            </a:r>
            <a:r>
              <a:rPr lang="es-ES" sz="1200" dirty="0"/>
              <a:t>(</a:t>
            </a:r>
            <a:r>
              <a:rPr lang="es-ES" sz="1200" dirty="0" err="1"/>
              <a:t>df$altura,df$grupo,mean</a:t>
            </a:r>
            <a:r>
              <a:rPr lang="es-ES" sz="1200" dirty="0"/>
              <a:t>)</a:t>
            </a:r>
          </a:p>
          <a:p>
            <a:r>
              <a:rPr lang="es-ES" sz="1200" dirty="0"/>
              <a:t>m&lt;-</a:t>
            </a:r>
            <a:r>
              <a:rPr lang="es-ES" sz="1200" dirty="0" err="1"/>
              <a:t>tapply</a:t>
            </a:r>
            <a:r>
              <a:rPr lang="es-ES" sz="1200" dirty="0"/>
              <a:t>(</a:t>
            </a:r>
            <a:r>
              <a:rPr lang="es-ES" sz="1200" dirty="0" err="1"/>
              <a:t>df$altura,df$grupo,mean</a:t>
            </a:r>
            <a:r>
              <a:rPr lang="es-ES" sz="1200" dirty="0"/>
              <a:t>)</a:t>
            </a:r>
          </a:p>
          <a:p>
            <a:r>
              <a:rPr lang="es-ES" sz="1200" dirty="0"/>
              <a:t>s&lt;-</a:t>
            </a:r>
            <a:r>
              <a:rPr lang="es-ES" sz="1200" dirty="0" err="1"/>
              <a:t>tapply</a:t>
            </a:r>
            <a:r>
              <a:rPr lang="es-ES" sz="1200" dirty="0"/>
              <a:t>(</a:t>
            </a:r>
            <a:r>
              <a:rPr lang="es-ES" sz="1200" dirty="0" err="1"/>
              <a:t>df$altura,df$grupo,sd</a:t>
            </a:r>
            <a:r>
              <a:rPr lang="es-ES" sz="1200" dirty="0"/>
              <a:t>)</a:t>
            </a:r>
          </a:p>
          <a:p>
            <a:r>
              <a:rPr lang="es-ES" sz="1200" dirty="0"/>
              <a:t>m2&lt;-</a:t>
            </a:r>
            <a:r>
              <a:rPr lang="es-ES" sz="1200" dirty="0" err="1"/>
              <a:t>tapply</a:t>
            </a:r>
            <a:r>
              <a:rPr lang="es-ES" sz="1200" dirty="0"/>
              <a:t>(</a:t>
            </a:r>
            <a:r>
              <a:rPr lang="es-ES" sz="1200" dirty="0" err="1"/>
              <a:t>df$altura,df$grupo,median</a:t>
            </a:r>
            <a:r>
              <a:rPr lang="es-ES" sz="1200" dirty="0"/>
              <a:t>)</a:t>
            </a:r>
          </a:p>
          <a:p>
            <a:r>
              <a:rPr lang="es-ES" sz="1200" dirty="0"/>
              <a:t>n&lt;-</a:t>
            </a:r>
            <a:r>
              <a:rPr lang="es-ES" sz="1200" dirty="0" err="1"/>
              <a:t>tapply</a:t>
            </a:r>
            <a:r>
              <a:rPr lang="es-ES" sz="1200" dirty="0"/>
              <a:t>(</a:t>
            </a:r>
            <a:r>
              <a:rPr lang="es-ES" sz="1200" dirty="0" err="1"/>
              <a:t>df$altura,df$grupo,length</a:t>
            </a:r>
            <a:r>
              <a:rPr lang="es-ES" sz="1200" dirty="0"/>
              <a:t>)</a:t>
            </a:r>
          </a:p>
          <a:p>
            <a:r>
              <a:rPr lang="es-ES" sz="1200" dirty="0" err="1"/>
              <a:t>cbind</a:t>
            </a:r>
            <a:r>
              <a:rPr lang="es-ES" sz="1200" dirty="0"/>
              <a:t>(media=</a:t>
            </a:r>
            <a:r>
              <a:rPr lang="es-ES" sz="1200" dirty="0" err="1"/>
              <a:t>m,sd</a:t>
            </a:r>
            <a:r>
              <a:rPr lang="es-ES" sz="1200" dirty="0"/>
              <a:t>=</a:t>
            </a:r>
            <a:r>
              <a:rPr lang="es-ES" sz="1200" dirty="0" err="1"/>
              <a:t>s,mediana</a:t>
            </a:r>
            <a:r>
              <a:rPr lang="es-ES" sz="1200" dirty="0"/>
              <a:t>=m2,n)</a:t>
            </a:r>
          </a:p>
        </p:txBody>
      </p:sp>
    </p:spTree>
    <p:extLst>
      <p:ext uri="{BB962C8B-B14F-4D97-AF65-F5344CB8AC3E}">
        <p14:creationId xmlns:p14="http://schemas.microsoft.com/office/powerpoint/2010/main" val="3017454394"/>
      </p:ext>
    </p:extLst>
  </p:cSld>
  <p:clrMapOvr>
    <a:masterClrMapping/>
  </p:clrMapOvr>
  <p:transition spd="med">
    <p:cove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253536"/>
            <a:ext cx="8229600" cy="1143000"/>
          </a:xfrm>
        </p:spPr>
        <p:txBody>
          <a:bodyPr/>
          <a:lstStyle/>
          <a:p>
            <a:pPr marL="54864" indent="0" fontAlgn="auto">
              <a:spcAft>
                <a:spcPts val="0"/>
              </a:spcAft>
              <a:defRPr/>
            </a:pPr>
            <a:r>
              <a:rPr lang="es-ES" sz="4000" dirty="0" smtClean="0">
                <a:solidFill>
                  <a:schemeClr val="tx2">
                    <a:tint val="100000"/>
                    <a:shade val="90000"/>
                    <a:satMod val="250000"/>
                    <a:alpha val="100000"/>
                  </a:schemeClr>
                </a:solidFill>
              </a:rPr>
              <a:t>PARTE ANALITICA: INFERENCIA.</a:t>
            </a:r>
          </a:p>
        </p:txBody>
      </p:sp>
      <p:sp>
        <p:nvSpPr>
          <p:cNvPr id="44035" name="Rectangle 3"/>
          <p:cNvSpPr>
            <a:spLocks noGrp="1" noChangeArrowheads="1"/>
          </p:cNvSpPr>
          <p:nvPr>
            <p:ph idx="1"/>
          </p:nvPr>
        </p:nvSpPr>
        <p:spPr>
          <a:xfrm>
            <a:off x="571472" y="1857364"/>
            <a:ext cx="8229600" cy="4114800"/>
          </a:xfrm>
        </p:spPr>
        <p:txBody>
          <a:bodyPr/>
          <a:lstStyle/>
          <a:p>
            <a:pPr marL="609600" indent="-609600"/>
            <a:r>
              <a:rPr lang="es-ES" sz="2800" dirty="0" smtClean="0"/>
              <a:t>En la mayoría de los casos, es necesario comparar ciertas características en dos o más grupos de sujetos. </a:t>
            </a:r>
          </a:p>
          <a:p>
            <a:pPr marL="609600" indent="-609600"/>
            <a:endParaRPr lang="es-ES" dirty="0" smtClean="0"/>
          </a:p>
        </p:txBody>
      </p:sp>
      <p:sp>
        <p:nvSpPr>
          <p:cNvPr id="4" name="3 Rectángulo"/>
          <p:cNvSpPr/>
          <p:nvPr/>
        </p:nvSpPr>
        <p:spPr>
          <a:xfrm>
            <a:off x="785786" y="3643314"/>
            <a:ext cx="7429552" cy="2308324"/>
          </a:xfrm>
          <a:prstGeom prst="rect">
            <a:avLst/>
          </a:prstGeom>
        </p:spPr>
        <p:txBody>
          <a:bodyPr wrap="square">
            <a:spAutoFit/>
          </a:bodyPr>
          <a:lstStyle/>
          <a:p>
            <a:r>
              <a:rPr lang="es-ES" dirty="0" smtClean="0"/>
              <a:t>La </a:t>
            </a:r>
            <a:r>
              <a:rPr lang="es-ES" b="1" dirty="0"/>
              <a:t>hipótesis nula</a:t>
            </a:r>
            <a:r>
              <a:rPr lang="es-ES" dirty="0"/>
              <a:t>, denotada por H0 </a:t>
            </a:r>
            <a:r>
              <a:rPr lang="es-ES" dirty="0" smtClean="0"/>
              <a:t>, sería la igualdad entre ambos grupos de la variable que se está midiendo.</a:t>
            </a:r>
          </a:p>
          <a:p>
            <a:endParaRPr lang="es-ES" dirty="0"/>
          </a:p>
          <a:p>
            <a:r>
              <a:rPr lang="es-ES" dirty="0"/>
              <a:t>La </a:t>
            </a:r>
            <a:r>
              <a:rPr lang="es-ES" b="1" dirty="0"/>
              <a:t>hipótesis alternativa</a:t>
            </a:r>
            <a:r>
              <a:rPr lang="es-ES" dirty="0"/>
              <a:t>, denotada por H1 , </a:t>
            </a:r>
            <a:r>
              <a:rPr lang="es-ES" dirty="0" smtClean="0"/>
              <a:t>significaría que la variable que se está comparando es diferente en los grupos.</a:t>
            </a:r>
            <a:endParaRPr lang="es-ES" dirty="0"/>
          </a:p>
        </p:txBody>
      </p:sp>
      <p:pic>
        <p:nvPicPr>
          <p:cNvPr id="5" name="4 Imagen" descr="mi nombre.JPG"/>
          <p:cNvPicPr>
            <a:picLocks noChangeAspect="1"/>
          </p:cNvPicPr>
          <p:nvPr/>
        </p:nvPicPr>
        <p:blipFill>
          <a:blip r:embed="rId2"/>
          <a:stretch>
            <a:fillRect/>
          </a:stretch>
        </p:blipFill>
        <p:spPr>
          <a:xfrm>
            <a:off x="6810375" y="6572250"/>
            <a:ext cx="2333625" cy="285750"/>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457200" y="253536"/>
            <a:ext cx="8229600" cy="1143000"/>
          </a:xfrm>
        </p:spPr>
        <p:txBody>
          <a:bodyPr>
            <a:normAutofit fontScale="90000"/>
          </a:bodyPr>
          <a:lstStyle/>
          <a:p>
            <a:pPr marL="54864" indent="0" fontAlgn="auto">
              <a:spcAft>
                <a:spcPts val="0"/>
              </a:spcAft>
              <a:defRPr/>
            </a:pPr>
            <a:r>
              <a:rPr lang="es-ES" sz="4000" dirty="0" smtClean="0">
                <a:solidFill>
                  <a:schemeClr val="tx2">
                    <a:tint val="100000"/>
                    <a:shade val="90000"/>
                    <a:satMod val="250000"/>
                    <a:alpha val="100000"/>
                  </a:schemeClr>
                </a:solidFill>
              </a:rPr>
              <a:t>Posibles conclusiones de la inferencia.</a:t>
            </a:r>
          </a:p>
        </p:txBody>
      </p:sp>
      <p:pic>
        <p:nvPicPr>
          <p:cNvPr id="100354" name="Picture 2"/>
          <p:cNvPicPr>
            <a:picLocks noChangeAspect="1" noChangeArrowheads="1"/>
          </p:cNvPicPr>
          <p:nvPr/>
        </p:nvPicPr>
        <p:blipFill>
          <a:blip r:embed="rId2"/>
          <a:srcRect/>
          <a:stretch>
            <a:fillRect/>
          </a:stretch>
        </p:blipFill>
        <p:spPr bwMode="auto">
          <a:xfrm>
            <a:off x="2143108" y="2452693"/>
            <a:ext cx="4905375" cy="1762125"/>
          </a:xfrm>
          <a:prstGeom prst="rect">
            <a:avLst/>
          </a:prstGeom>
          <a:noFill/>
          <a:ln w="9525" cap="flat" cmpd="sng">
            <a:noFill/>
            <a:prstDash val="solid"/>
            <a:miter lim="800000"/>
            <a:headEnd type="none" w="med" len="med"/>
            <a:tailEnd type="none" w="med" len="med"/>
          </a:ln>
          <a:effectLst/>
        </p:spPr>
      </p:pic>
      <p:pic>
        <p:nvPicPr>
          <p:cNvPr id="9" name="8 Imagen" descr="mi nombre.JPG"/>
          <p:cNvPicPr>
            <a:picLocks noChangeAspect="1"/>
          </p:cNvPicPr>
          <p:nvPr/>
        </p:nvPicPr>
        <p:blipFill>
          <a:blip r:embed="rId3"/>
          <a:stretch>
            <a:fillRect/>
          </a:stretch>
        </p:blipFill>
        <p:spPr>
          <a:xfrm>
            <a:off x="6810375" y="6572250"/>
            <a:ext cx="2333625" cy="28575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457200" y="253536"/>
            <a:ext cx="8229600" cy="1143000"/>
          </a:xfrm>
        </p:spPr>
        <p:txBody>
          <a:bodyPr>
            <a:normAutofit fontScale="90000"/>
          </a:bodyPr>
          <a:lstStyle/>
          <a:p>
            <a:pPr marL="54864" indent="0" fontAlgn="auto">
              <a:spcAft>
                <a:spcPts val="0"/>
              </a:spcAft>
              <a:defRPr/>
            </a:pPr>
            <a:r>
              <a:rPr lang="es-ES" sz="4000" dirty="0" smtClean="0">
                <a:solidFill>
                  <a:schemeClr val="tx2">
                    <a:tint val="100000"/>
                    <a:shade val="90000"/>
                    <a:satMod val="250000"/>
                    <a:alpha val="100000"/>
                  </a:schemeClr>
                </a:solidFill>
              </a:rPr>
              <a:t>Posibles conclusiones de la inferencia.</a:t>
            </a:r>
          </a:p>
        </p:txBody>
      </p:sp>
      <p:pic>
        <p:nvPicPr>
          <p:cNvPr id="101378" name="Picture 2"/>
          <p:cNvPicPr>
            <a:picLocks noChangeAspect="1" noChangeArrowheads="1"/>
          </p:cNvPicPr>
          <p:nvPr/>
        </p:nvPicPr>
        <p:blipFill>
          <a:blip r:embed="rId2"/>
          <a:srcRect/>
          <a:stretch>
            <a:fillRect/>
          </a:stretch>
        </p:blipFill>
        <p:spPr bwMode="auto">
          <a:xfrm>
            <a:off x="2143108" y="2214554"/>
            <a:ext cx="4895850" cy="1752600"/>
          </a:xfrm>
          <a:prstGeom prst="rect">
            <a:avLst/>
          </a:prstGeom>
          <a:noFill/>
          <a:ln w="9525" cap="flat" cmpd="sng">
            <a:noFill/>
            <a:prstDash val="solid"/>
            <a:miter lim="800000"/>
            <a:headEnd type="none" w="med" len="med"/>
            <a:tailEnd type="none" w="med" len="med"/>
          </a:ln>
          <a:effectLst/>
        </p:spPr>
      </p:pic>
      <p:sp>
        <p:nvSpPr>
          <p:cNvPr id="5" name="4 Rectángulo"/>
          <p:cNvSpPr/>
          <p:nvPr/>
        </p:nvSpPr>
        <p:spPr>
          <a:xfrm>
            <a:off x="714348" y="4143380"/>
            <a:ext cx="7786742" cy="1200329"/>
          </a:xfrm>
          <a:prstGeom prst="rect">
            <a:avLst/>
          </a:prstGeom>
        </p:spPr>
        <p:txBody>
          <a:bodyPr wrap="square">
            <a:spAutoFit/>
          </a:bodyPr>
          <a:lstStyle/>
          <a:p>
            <a:r>
              <a:rPr lang="es-ES" dirty="0"/>
              <a:t>Error Tipo I: es el error que se comete cuando rechazamos la hipótesis nula ( H0 ) </a:t>
            </a:r>
            <a:r>
              <a:rPr lang="es-ES" dirty="0" smtClean="0"/>
              <a:t>en circunstancia </a:t>
            </a:r>
            <a:r>
              <a:rPr lang="es-ES" dirty="0"/>
              <a:t>que es la hipótesis verdadera</a:t>
            </a:r>
            <a:r>
              <a:rPr lang="es-ES" dirty="0" smtClean="0"/>
              <a:t>.</a:t>
            </a:r>
            <a:endParaRPr lang="es-ES" dirty="0"/>
          </a:p>
        </p:txBody>
      </p:sp>
      <p:pic>
        <p:nvPicPr>
          <p:cNvPr id="7" name="6 Imagen" descr="mi nombre.JPG"/>
          <p:cNvPicPr>
            <a:picLocks noChangeAspect="1"/>
          </p:cNvPicPr>
          <p:nvPr/>
        </p:nvPicPr>
        <p:blipFill>
          <a:blip r:embed="rId3"/>
          <a:stretch>
            <a:fillRect/>
          </a:stretch>
        </p:blipFill>
        <p:spPr>
          <a:xfrm>
            <a:off x="6810375" y="6572250"/>
            <a:ext cx="2333625" cy="28575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457200" y="253536"/>
            <a:ext cx="8229600" cy="1143000"/>
          </a:xfrm>
        </p:spPr>
        <p:txBody>
          <a:bodyPr>
            <a:normAutofit fontScale="90000"/>
          </a:bodyPr>
          <a:lstStyle/>
          <a:p>
            <a:pPr marL="54864" indent="0" fontAlgn="auto">
              <a:spcAft>
                <a:spcPts val="0"/>
              </a:spcAft>
              <a:defRPr/>
            </a:pPr>
            <a:r>
              <a:rPr lang="es-ES" sz="4000" dirty="0" smtClean="0">
                <a:solidFill>
                  <a:schemeClr val="tx2">
                    <a:tint val="100000"/>
                    <a:shade val="90000"/>
                    <a:satMod val="250000"/>
                    <a:alpha val="100000"/>
                  </a:schemeClr>
                </a:solidFill>
              </a:rPr>
              <a:t>Posibles conclusiones de la inferencia.</a:t>
            </a:r>
          </a:p>
        </p:txBody>
      </p:sp>
      <p:pic>
        <p:nvPicPr>
          <p:cNvPr id="101378" name="Picture 2"/>
          <p:cNvPicPr>
            <a:picLocks noChangeAspect="1" noChangeArrowheads="1"/>
          </p:cNvPicPr>
          <p:nvPr/>
        </p:nvPicPr>
        <p:blipFill>
          <a:blip r:embed="rId2"/>
          <a:srcRect/>
          <a:stretch>
            <a:fillRect/>
          </a:stretch>
        </p:blipFill>
        <p:spPr bwMode="auto">
          <a:xfrm>
            <a:off x="2143108" y="2214554"/>
            <a:ext cx="4895850" cy="1752600"/>
          </a:xfrm>
          <a:prstGeom prst="rect">
            <a:avLst/>
          </a:prstGeom>
          <a:noFill/>
          <a:ln w="9525" cap="flat" cmpd="sng">
            <a:noFill/>
            <a:prstDash val="solid"/>
            <a:miter lim="800000"/>
            <a:headEnd type="none" w="med" len="med"/>
            <a:tailEnd type="none" w="med" len="med"/>
          </a:ln>
          <a:effectLst/>
        </p:spPr>
      </p:pic>
      <p:sp>
        <p:nvSpPr>
          <p:cNvPr id="5" name="4 Rectángulo"/>
          <p:cNvSpPr/>
          <p:nvPr/>
        </p:nvSpPr>
        <p:spPr>
          <a:xfrm>
            <a:off x="714348" y="4143380"/>
            <a:ext cx="7786742" cy="1938992"/>
          </a:xfrm>
          <a:prstGeom prst="rect">
            <a:avLst/>
          </a:prstGeom>
        </p:spPr>
        <p:txBody>
          <a:bodyPr wrap="square">
            <a:spAutoFit/>
          </a:bodyPr>
          <a:lstStyle/>
          <a:p>
            <a:r>
              <a:rPr lang="es-ES" dirty="0"/>
              <a:t>Error Tipo I: es el error que se comete cuando rechazamos la hipótesis nula ( H0 ) </a:t>
            </a:r>
            <a:r>
              <a:rPr lang="es-ES" dirty="0" smtClean="0"/>
              <a:t>en circunstancia </a:t>
            </a:r>
            <a:r>
              <a:rPr lang="es-ES" dirty="0"/>
              <a:t>que es la hipótesis verdadera.</a:t>
            </a:r>
          </a:p>
          <a:p>
            <a:r>
              <a:rPr lang="es-ES" dirty="0"/>
              <a:t>Error tipo II: es el error que se comete cuando aceptamos la hipótesis nula ( H0 ) </a:t>
            </a:r>
            <a:r>
              <a:rPr lang="es-ES" dirty="0" smtClean="0"/>
              <a:t>en circunstancia </a:t>
            </a:r>
            <a:r>
              <a:rPr lang="es-ES" dirty="0"/>
              <a:t>que es la hipótesis falsa.</a:t>
            </a:r>
            <a:endParaRPr lang="es-ES" b="1" dirty="0"/>
          </a:p>
        </p:txBody>
      </p:sp>
      <p:pic>
        <p:nvPicPr>
          <p:cNvPr id="7" name="6 Imagen" descr="mi nombre.JPG"/>
          <p:cNvPicPr>
            <a:picLocks noChangeAspect="1"/>
          </p:cNvPicPr>
          <p:nvPr/>
        </p:nvPicPr>
        <p:blipFill>
          <a:blip r:embed="rId3"/>
          <a:stretch>
            <a:fillRect/>
          </a:stretch>
        </p:blipFill>
        <p:spPr>
          <a:xfrm>
            <a:off x="6810375" y="6572250"/>
            <a:ext cx="2333625" cy="28575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cstate="print"/>
          <a:srcRect/>
          <a:stretch>
            <a:fillRect/>
          </a:stretch>
        </p:blipFill>
        <p:spPr bwMode="auto">
          <a:xfrm>
            <a:off x="2000232" y="642918"/>
            <a:ext cx="4968552" cy="2705647"/>
          </a:xfrm>
          <a:prstGeom prst="rect">
            <a:avLst/>
          </a:prstGeom>
          <a:noFill/>
          <a:ln w="9525">
            <a:noFill/>
            <a:miter lim="800000"/>
            <a:headEnd/>
            <a:tailEnd/>
          </a:ln>
        </p:spPr>
      </p:pic>
      <p:sp>
        <p:nvSpPr>
          <p:cNvPr id="10" name="9 CuadroTexto"/>
          <p:cNvSpPr txBox="1"/>
          <p:nvPr/>
        </p:nvSpPr>
        <p:spPr>
          <a:xfrm>
            <a:off x="714348" y="3714752"/>
            <a:ext cx="7848872" cy="2308324"/>
          </a:xfrm>
          <a:prstGeom prst="rect">
            <a:avLst/>
          </a:prstGeom>
          <a:noFill/>
        </p:spPr>
        <p:txBody>
          <a:bodyPr wrap="square" rtlCol="0">
            <a:spAutoFit/>
          </a:bodyPr>
          <a:lstStyle/>
          <a:p>
            <a:pPr>
              <a:buFont typeface="Arial" pitchFamily="34" charset="0"/>
              <a:buChar char="•"/>
            </a:pPr>
            <a:r>
              <a:rPr lang="es-ES" dirty="0" smtClean="0"/>
              <a:t> La </a:t>
            </a:r>
            <a:r>
              <a:rPr lang="es-ES" dirty="0"/>
              <a:t>probabilidad de cometer un error de este tipo es lo </a:t>
            </a:r>
            <a:r>
              <a:rPr lang="es-ES" dirty="0" smtClean="0"/>
              <a:t>que mide </a:t>
            </a:r>
            <a:r>
              <a:rPr lang="es-ES" dirty="0"/>
              <a:t>precisamente el </a:t>
            </a:r>
            <a:r>
              <a:rPr lang="es-ES" i="1" dirty="0"/>
              <a:t>grado de significación p</a:t>
            </a:r>
            <a:r>
              <a:rPr lang="es-ES" i="1" dirty="0" smtClean="0"/>
              <a:t>.</a:t>
            </a:r>
          </a:p>
          <a:p>
            <a:pPr>
              <a:buFont typeface="Arial" pitchFamily="34" charset="0"/>
              <a:buChar char="•"/>
            </a:pPr>
            <a:endParaRPr lang="es-ES" i="1" dirty="0" smtClean="0"/>
          </a:p>
          <a:p>
            <a:pPr>
              <a:buFont typeface="Arial" pitchFamily="34" charset="0"/>
              <a:buChar char="•"/>
            </a:pPr>
            <a:r>
              <a:rPr lang="es-ES" i="1" dirty="0" smtClean="0"/>
              <a:t> La </a:t>
            </a:r>
            <a:r>
              <a:rPr lang="es-ES" i="1" dirty="0"/>
              <a:t>probabilidad </a:t>
            </a:r>
            <a:r>
              <a:rPr lang="es-ES" i="1" dirty="0" smtClean="0"/>
              <a:t>de </a:t>
            </a:r>
            <a:r>
              <a:rPr lang="es-ES" dirty="0" smtClean="0"/>
              <a:t>cometer </a:t>
            </a:r>
            <a:r>
              <a:rPr lang="es-ES" dirty="0"/>
              <a:t>un error de este tipo suele denotarse por β y su complementario, 1-β, es lo que se conoce </a:t>
            </a:r>
            <a:r>
              <a:rPr lang="es-ES" dirty="0" smtClean="0"/>
              <a:t>como </a:t>
            </a:r>
            <a:r>
              <a:rPr lang="es-ES" b="1" i="1" dirty="0" smtClean="0"/>
              <a:t>poder </a:t>
            </a:r>
            <a:r>
              <a:rPr lang="es-ES" b="1" i="1" dirty="0"/>
              <a:t>estadístico o potencia estadística</a:t>
            </a:r>
            <a:endParaRPr lang="es-ES" b="1" dirty="0"/>
          </a:p>
        </p:txBody>
      </p:sp>
      <p:pic>
        <p:nvPicPr>
          <p:cNvPr id="4" name="3 Imagen" descr="mi nombre.JPG"/>
          <p:cNvPicPr>
            <a:picLocks noChangeAspect="1"/>
          </p:cNvPicPr>
          <p:nvPr/>
        </p:nvPicPr>
        <p:blipFill>
          <a:blip r:embed="rId3"/>
          <a:stretch>
            <a:fillRect/>
          </a:stretch>
        </p:blipFill>
        <p:spPr>
          <a:xfrm>
            <a:off x="6810375" y="6572250"/>
            <a:ext cx="2333625" cy="28575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1 Título"/>
          <p:cNvSpPr>
            <a:spLocks noGrp="1"/>
          </p:cNvSpPr>
          <p:nvPr>
            <p:ph type="title"/>
          </p:nvPr>
        </p:nvSpPr>
        <p:spPr>
          <a:xfrm>
            <a:off x="457200" y="253536"/>
            <a:ext cx="8229600" cy="1143000"/>
          </a:xfrm>
        </p:spPr>
        <p:txBody>
          <a:bodyPr/>
          <a:lstStyle/>
          <a:p>
            <a:pPr marL="54864" indent="0" fontAlgn="auto">
              <a:spcAft>
                <a:spcPts val="0"/>
              </a:spcAft>
              <a:defRPr/>
            </a:pPr>
            <a:r>
              <a:rPr lang="es-ES" smtClean="0">
                <a:solidFill>
                  <a:schemeClr val="tx2">
                    <a:tint val="100000"/>
                    <a:shade val="90000"/>
                    <a:satMod val="250000"/>
                    <a:alpha val="100000"/>
                  </a:schemeClr>
                </a:solidFill>
              </a:rPr>
              <a:t>Variables cualitativas</a:t>
            </a:r>
          </a:p>
        </p:txBody>
      </p:sp>
      <p:sp>
        <p:nvSpPr>
          <p:cNvPr id="3" name="2 Rectángulo"/>
          <p:cNvSpPr/>
          <p:nvPr/>
        </p:nvSpPr>
        <p:spPr>
          <a:xfrm>
            <a:off x="785786" y="1857364"/>
            <a:ext cx="7000924" cy="1938992"/>
          </a:xfrm>
          <a:prstGeom prst="rect">
            <a:avLst/>
          </a:prstGeom>
        </p:spPr>
        <p:txBody>
          <a:bodyPr wrap="square">
            <a:spAutoFit/>
          </a:bodyPr>
          <a:lstStyle/>
          <a:p>
            <a:pPr marL="609600" indent="-609600"/>
            <a:r>
              <a:rPr lang="es-ES" dirty="0" smtClean="0"/>
              <a:t>El contraste a elegir depende de</a:t>
            </a:r>
          </a:p>
          <a:p>
            <a:pPr marL="609600" indent="-609600">
              <a:buFont typeface="Wingdings" pitchFamily="2" charset="2"/>
              <a:buNone/>
            </a:pPr>
            <a:endParaRPr lang="es-ES" dirty="0" smtClean="0"/>
          </a:p>
          <a:p>
            <a:pPr marL="1066800" lvl="1" indent="-609600">
              <a:buFont typeface="Wingdings" pitchFamily="2" charset="2"/>
              <a:buAutoNum type="arabicPeriod"/>
            </a:pPr>
            <a:r>
              <a:rPr lang="es-ES" dirty="0" smtClean="0"/>
              <a:t>Independencia o no.</a:t>
            </a:r>
          </a:p>
          <a:p>
            <a:pPr marL="1066800" lvl="1" indent="-609600">
              <a:buFont typeface="Wingdings" pitchFamily="2" charset="2"/>
              <a:buAutoNum type="arabicPeriod"/>
            </a:pPr>
            <a:endParaRPr lang="es-ES" dirty="0" smtClean="0"/>
          </a:p>
          <a:p>
            <a:pPr marL="1066800" lvl="1" indent="-609600">
              <a:buFont typeface="Wingdings" pitchFamily="2" charset="2"/>
              <a:buAutoNum type="arabicPeriod"/>
            </a:pPr>
            <a:r>
              <a:rPr lang="es-ES" dirty="0" smtClean="0"/>
              <a:t>Distribución normal o no.</a:t>
            </a:r>
          </a:p>
        </p:txBody>
      </p:sp>
      <p:pic>
        <p:nvPicPr>
          <p:cNvPr id="4" name="3 Imagen" descr="mi nombre.JPG"/>
          <p:cNvPicPr>
            <a:picLocks noChangeAspect="1"/>
          </p:cNvPicPr>
          <p:nvPr/>
        </p:nvPicPr>
        <p:blipFill>
          <a:blip r:embed="rId2"/>
          <a:stretch>
            <a:fillRect/>
          </a:stretch>
        </p:blipFill>
        <p:spPr>
          <a:xfrm>
            <a:off x="6810375" y="6572250"/>
            <a:ext cx="2333625" cy="2857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ChangeArrowheads="1"/>
          </p:cNvSpPr>
          <p:nvPr/>
        </p:nvSpPr>
        <p:spPr bwMode="auto">
          <a:xfrm>
            <a:off x="685800" y="1524000"/>
            <a:ext cx="8077200" cy="4114800"/>
          </a:xfrm>
          <a:prstGeom prst="rect">
            <a:avLst/>
          </a:prstGeom>
          <a:noFill/>
          <a:ln w="9525">
            <a:noFill/>
            <a:miter lim="800000"/>
            <a:headEnd/>
            <a:tailEnd/>
          </a:ln>
        </p:spPr>
        <p:txBody>
          <a:bodyPr/>
          <a:lstStyle/>
          <a:p>
            <a:pPr marL="342900" indent="-342900">
              <a:spcBef>
                <a:spcPct val="20000"/>
              </a:spcBef>
              <a:buClr>
                <a:schemeClr val="hlink"/>
              </a:buClr>
              <a:buSzPct val="110000"/>
              <a:buFont typeface="Wingdings" pitchFamily="2" charset="2"/>
              <a:buNone/>
            </a:pPr>
            <a:r>
              <a:rPr lang="es-ES_tradnl" sz="2800" dirty="0">
                <a:latin typeface="Comic Sans MS" pitchFamily="66" charset="0"/>
              </a:rPr>
              <a:t>Propiedad que puede variar y cuya variación es susceptible de medirse.</a:t>
            </a:r>
          </a:p>
          <a:p>
            <a:pPr marL="342900" indent="-342900">
              <a:spcBef>
                <a:spcPct val="20000"/>
              </a:spcBef>
              <a:buClr>
                <a:schemeClr val="hlink"/>
              </a:buClr>
              <a:buSzPct val="110000"/>
              <a:buFont typeface="Wingdings" pitchFamily="2" charset="2"/>
              <a:buNone/>
            </a:pPr>
            <a:endParaRPr lang="es-ES_tradnl" sz="2800" dirty="0">
              <a:latin typeface="Comic Sans MS" pitchFamily="66" charset="0"/>
            </a:endParaRPr>
          </a:p>
          <a:p>
            <a:pPr marL="342900" indent="-342900">
              <a:spcBef>
                <a:spcPct val="20000"/>
              </a:spcBef>
              <a:buClr>
                <a:schemeClr val="hlink"/>
              </a:buClr>
              <a:buSzPct val="110000"/>
              <a:buFont typeface="Wingdings" pitchFamily="2" charset="2"/>
              <a:buNone/>
            </a:pPr>
            <a:r>
              <a:rPr lang="es-ES_tradnl" sz="2800" dirty="0" err="1">
                <a:latin typeface="Comic Sans MS" pitchFamily="66" charset="0"/>
              </a:rPr>
              <a:t>Ej</a:t>
            </a:r>
            <a:r>
              <a:rPr lang="es-ES_tradnl" sz="2800" dirty="0">
                <a:latin typeface="Comic Sans MS" pitchFamily="66" charset="0"/>
              </a:rPr>
              <a:t>: sexo</a:t>
            </a:r>
            <a:r>
              <a:rPr lang="es-ES_tradnl" sz="2800" dirty="0" smtClean="0">
                <a:latin typeface="Comic Sans MS" pitchFamily="66" charset="0"/>
              </a:rPr>
              <a:t>, edad, </a:t>
            </a:r>
            <a:r>
              <a:rPr lang="es-ES_tradnl" sz="2800" dirty="0" err="1" smtClean="0">
                <a:latin typeface="Comic Sans MS" pitchFamily="66" charset="0"/>
              </a:rPr>
              <a:t>bioquimíca</a:t>
            </a:r>
            <a:r>
              <a:rPr lang="es-ES_tradnl" sz="2800" dirty="0" smtClean="0">
                <a:latin typeface="Comic Sans MS" pitchFamily="66" charset="0"/>
              </a:rPr>
              <a:t> del paciente (colesterol, glucosa basal, tas, </a:t>
            </a:r>
            <a:r>
              <a:rPr lang="es-ES_tradnl" sz="2800" dirty="0" err="1" smtClean="0">
                <a:latin typeface="Comic Sans MS" pitchFamily="66" charset="0"/>
              </a:rPr>
              <a:t>tad</a:t>
            </a:r>
            <a:r>
              <a:rPr lang="es-ES_tradnl" sz="2800" dirty="0" smtClean="0">
                <a:latin typeface="Comic Sans MS" pitchFamily="66" charset="0"/>
              </a:rPr>
              <a:t>…), </a:t>
            </a:r>
            <a:r>
              <a:rPr lang="es-ES_tradnl" sz="2800" dirty="0">
                <a:latin typeface="Comic Sans MS" pitchFamily="66" charset="0"/>
              </a:rPr>
              <a:t>exposición a un programa de </a:t>
            </a:r>
            <a:r>
              <a:rPr lang="es-ES_tradnl" sz="2800" dirty="0" smtClean="0">
                <a:latin typeface="Comic Sans MS" pitchFamily="66" charset="0"/>
              </a:rPr>
              <a:t>salud…</a:t>
            </a:r>
            <a:endParaRPr lang="es-ES_tradnl" sz="2800" dirty="0">
              <a:latin typeface="Comic Sans MS" pitchFamily="66" charset="0"/>
            </a:endParaRPr>
          </a:p>
          <a:p>
            <a:pPr marL="342900" indent="-342900">
              <a:spcBef>
                <a:spcPct val="20000"/>
              </a:spcBef>
              <a:buClr>
                <a:schemeClr val="hlink"/>
              </a:buClr>
              <a:buSzPct val="110000"/>
              <a:buFont typeface="Wingdings" pitchFamily="2" charset="2"/>
              <a:buNone/>
            </a:pPr>
            <a:endParaRPr lang="es-ES_tradnl" sz="2800" dirty="0">
              <a:latin typeface="Comic Sans MS" pitchFamily="66" charset="0"/>
            </a:endParaRPr>
          </a:p>
          <a:p>
            <a:pPr marL="342900" indent="-342900">
              <a:spcBef>
                <a:spcPct val="20000"/>
              </a:spcBef>
              <a:buClr>
                <a:schemeClr val="hlink"/>
              </a:buClr>
              <a:buSzPct val="110000"/>
              <a:buFont typeface="Wingdings" pitchFamily="2" charset="2"/>
              <a:buNone/>
            </a:pPr>
            <a:endParaRPr lang="es-ES_tradnl" sz="2800" dirty="0">
              <a:latin typeface="Comic Sans MS" pitchFamily="66" charset="0"/>
            </a:endParaRPr>
          </a:p>
        </p:txBody>
      </p:sp>
      <p:sp>
        <p:nvSpPr>
          <p:cNvPr id="26627" name="Rectangle 4"/>
          <p:cNvSpPr>
            <a:spLocks noChangeArrowheads="1"/>
          </p:cNvSpPr>
          <p:nvPr/>
        </p:nvSpPr>
        <p:spPr bwMode="auto">
          <a:xfrm>
            <a:off x="838200" y="304800"/>
            <a:ext cx="7467600" cy="1143000"/>
          </a:xfrm>
          <a:prstGeom prst="rect">
            <a:avLst/>
          </a:prstGeom>
          <a:noFill/>
          <a:ln w="9525">
            <a:noFill/>
            <a:miter lim="800000"/>
            <a:headEnd/>
            <a:tailEnd/>
          </a:ln>
        </p:spPr>
        <p:txBody>
          <a:bodyPr anchor="ctr"/>
          <a:lstStyle/>
          <a:p>
            <a:pPr algn="ctr"/>
            <a:r>
              <a:rPr lang="es-ES_tradnl" sz="4400">
                <a:solidFill>
                  <a:schemeClr val="tx2"/>
                </a:solidFill>
                <a:latin typeface="Comic Sans MS" pitchFamily="66" charset="0"/>
              </a:rPr>
              <a:t>Variable </a:t>
            </a:r>
          </a:p>
        </p:txBody>
      </p:sp>
      <p:pic>
        <p:nvPicPr>
          <p:cNvPr id="4" name="3 Imagen" descr="mi nombre.JPG"/>
          <p:cNvPicPr>
            <a:picLocks noChangeAspect="1"/>
          </p:cNvPicPr>
          <p:nvPr/>
        </p:nvPicPr>
        <p:blipFill>
          <a:blip r:embed="rId2"/>
          <a:stretch>
            <a:fillRect/>
          </a:stretch>
        </p:blipFill>
        <p:spPr>
          <a:xfrm>
            <a:off x="6810375" y="6572250"/>
            <a:ext cx="2333625" cy="28575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4"/>
          <p:cNvPicPr>
            <a:picLocks noChangeAspect="1" noChangeArrowheads="1"/>
          </p:cNvPicPr>
          <p:nvPr/>
        </p:nvPicPr>
        <p:blipFill>
          <a:blip r:embed="rId2"/>
          <a:srcRect/>
          <a:stretch>
            <a:fillRect/>
          </a:stretch>
        </p:blipFill>
        <p:spPr bwMode="auto">
          <a:xfrm>
            <a:off x="500063" y="714375"/>
            <a:ext cx="8858250" cy="3487738"/>
          </a:xfrm>
          <a:prstGeom prst="rect">
            <a:avLst/>
          </a:prstGeom>
          <a:noFill/>
          <a:ln w="9525">
            <a:noFill/>
            <a:miter lim="800000"/>
            <a:headEnd/>
            <a:tailEnd/>
          </a:ln>
        </p:spPr>
      </p:pic>
      <p:sp>
        <p:nvSpPr>
          <p:cNvPr id="46083" name="Rectangle 8"/>
          <p:cNvSpPr>
            <a:spLocks noChangeArrowheads="1"/>
          </p:cNvSpPr>
          <p:nvPr/>
        </p:nvSpPr>
        <p:spPr bwMode="auto">
          <a:xfrm>
            <a:off x="114300" y="2476500"/>
            <a:ext cx="9144000" cy="0"/>
          </a:xfrm>
          <a:prstGeom prst="rect">
            <a:avLst/>
          </a:prstGeom>
          <a:noFill/>
          <a:ln w="9525">
            <a:noFill/>
            <a:miter lim="800000"/>
            <a:headEnd/>
            <a:tailEnd/>
          </a:ln>
        </p:spPr>
        <p:txBody>
          <a:bodyPr wrap="none" anchor="ctr">
            <a:spAutoFit/>
          </a:bodyPr>
          <a:lstStyle/>
          <a:p>
            <a:endParaRPr lang="es-ES"/>
          </a:p>
        </p:txBody>
      </p:sp>
      <p:sp>
        <p:nvSpPr>
          <p:cNvPr id="46084" name="Rectangle 7"/>
          <p:cNvSpPr>
            <a:spLocks noChangeArrowheads="1"/>
          </p:cNvSpPr>
          <p:nvPr/>
        </p:nvSpPr>
        <p:spPr bwMode="auto">
          <a:xfrm>
            <a:off x="428625" y="3786188"/>
            <a:ext cx="8358188" cy="2163762"/>
          </a:xfrm>
          <a:prstGeom prst="rect">
            <a:avLst/>
          </a:prstGeom>
          <a:noFill/>
          <a:ln w="12700">
            <a:solidFill>
              <a:srgbClr val="000000"/>
            </a:solidFill>
            <a:miter lim="800000"/>
            <a:headEnd/>
            <a:tailEnd/>
          </a:ln>
        </p:spPr>
        <p:txBody>
          <a:bodyPr/>
          <a:lstStyle/>
          <a:p>
            <a:endParaRPr lang="es-ES"/>
          </a:p>
        </p:txBody>
      </p:sp>
      <p:sp>
        <p:nvSpPr>
          <p:cNvPr id="46085" name="Rectangle 9"/>
          <p:cNvSpPr>
            <a:spLocks noChangeArrowheads="1"/>
          </p:cNvSpPr>
          <p:nvPr/>
        </p:nvSpPr>
        <p:spPr bwMode="auto">
          <a:xfrm>
            <a:off x="571500" y="3214688"/>
            <a:ext cx="8001000" cy="2986087"/>
          </a:xfrm>
          <a:prstGeom prst="rect">
            <a:avLst/>
          </a:prstGeom>
          <a:noFill/>
          <a:ln w="9525">
            <a:noFill/>
            <a:miter lim="800000"/>
            <a:headEnd/>
            <a:tailEnd/>
          </a:ln>
        </p:spPr>
        <p:txBody>
          <a:bodyPr anchor="ctr">
            <a:spAutoFit/>
          </a:bodyPr>
          <a:lstStyle/>
          <a:p>
            <a:r>
              <a:rPr lang="es-ES">
                <a:latin typeface="Arial" charset="0"/>
              </a:rPr>
              <a:t/>
            </a:r>
            <a:br>
              <a:rPr lang="es-ES">
                <a:latin typeface="Arial" charset="0"/>
              </a:rPr>
            </a:br>
            <a:endParaRPr lang="es-ES">
              <a:latin typeface="Arial" charset="0"/>
            </a:endParaRPr>
          </a:p>
          <a:p>
            <a:pPr eaLnBrk="0" hangingPunct="0"/>
            <a:r>
              <a:rPr lang="es-ES" sz="2000">
                <a:latin typeface="Arial" charset="0"/>
                <a:cs typeface="Times New Roman" pitchFamily="18" charset="0"/>
              </a:rPr>
              <a:t>Cuantitativa normal y cualitativa (2 grupos)	T-Student para muestras relacionadas</a:t>
            </a:r>
            <a:endParaRPr lang="es-ES" sz="2000">
              <a:latin typeface="Arial" charset="0"/>
            </a:endParaRPr>
          </a:p>
          <a:p>
            <a:pPr eaLnBrk="0" hangingPunct="0"/>
            <a:r>
              <a:rPr lang="es-ES" sz="2000">
                <a:latin typeface="Arial" charset="0"/>
                <a:cs typeface="Times New Roman" pitchFamily="18" charset="0"/>
              </a:rPr>
              <a:t>Cuantitativa normal y cualitativa (+ 2 grupos)	      ANOVA para medidas repetidas</a:t>
            </a:r>
            <a:endParaRPr lang="es-ES" sz="2000">
              <a:latin typeface="Arial" charset="0"/>
            </a:endParaRPr>
          </a:p>
          <a:p>
            <a:pPr eaLnBrk="0" hangingPunct="0"/>
            <a:r>
              <a:rPr lang="es-ES" sz="2000">
                <a:latin typeface="Arial" charset="0"/>
                <a:cs typeface="Times New Roman" pitchFamily="18" charset="0"/>
              </a:rPr>
              <a:t>Cuantitativa no normal y cualitativa (2 grupos)		Wilcoxon</a:t>
            </a:r>
            <a:endParaRPr lang="es-ES" sz="2000">
              <a:latin typeface="Arial" charset="0"/>
            </a:endParaRPr>
          </a:p>
          <a:p>
            <a:pPr eaLnBrk="0" hangingPunct="0"/>
            <a:r>
              <a:rPr lang="es-ES" sz="2000">
                <a:latin typeface="Arial" charset="0"/>
                <a:cs typeface="Times New Roman" pitchFamily="18" charset="0"/>
              </a:rPr>
              <a:t>Cuantitativa no normal y cualitativa (+ 2 grupos)		Friedman</a:t>
            </a:r>
            <a:endParaRPr lang="es-ES" sz="2000">
              <a:latin typeface="Arial" charset="0"/>
            </a:endParaRPr>
          </a:p>
          <a:p>
            <a:pPr eaLnBrk="0" hangingPunct="0"/>
            <a:endParaRPr lang="es-ES" sz="2000">
              <a:latin typeface="Arial" charset="0"/>
            </a:endParaRPr>
          </a:p>
        </p:txBody>
      </p:sp>
      <p:pic>
        <p:nvPicPr>
          <p:cNvPr id="6" name="5 Imagen" descr="mi nombre.JPG"/>
          <p:cNvPicPr>
            <a:picLocks noChangeAspect="1"/>
          </p:cNvPicPr>
          <p:nvPr/>
        </p:nvPicPr>
        <p:blipFill>
          <a:blip r:embed="rId3"/>
          <a:stretch>
            <a:fillRect/>
          </a:stretch>
        </p:blipFill>
        <p:spPr>
          <a:xfrm>
            <a:off x="6810375" y="6572250"/>
            <a:ext cx="2333625" cy="285750"/>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253536"/>
            <a:ext cx="8229600" cy="1143000"/>
          </a:xfrm>
        </p:spPr>
        <p:txBody>
          <a:bodyPr/>
          <a:lstStyle/>
          <a:p>
            <a:pPr marL="54864" indent="0" fontAlgn="auto">
              <a:spcAft>
                <a:spcPts val="0"/>
              </a:spcAft>
              <a:defRPr/>
            </a:pPr>
            <a:r>
              <a:rPr lang="es-ES" smtClean="0">
                <a:solidFill>
                  <a:schemeClr val="tx2">
                    <a:tint val="100000"/>
                    <a:shade val="90000"/>
                    <a:satMod val="250000"/>
                    <a:alpha val="100000"/>
                  </a:schemeClr>
                </a:solidFill>
              </a:rPr>
              <a:t>T-Student.</a:t>
            </a:r>
          </a:p>
        </p:txBody>
      </p:sp>
      <p:sp>
        <p:nvSpPr>
          <p:cNvPr id="47107" name="Rectangle 3"/>
          <p:cNvSpPr>
            <a:spLocks noGrp="1" noChangeArrowheads="1"/>
          </p:cNvSpPr>
          <p:nvPr>
            <p:ph idx="1"/>
          </p:nvPr>
        </p:nvSpPr>
        <p:spPr/>
        <p:txBody>
          <a:bodyPr/>
          <a:lstStyle/>
          <a:p>
            <a:pPr marL="609600" indent="-609600"/>
            <a:r>
              <a:rPr lang="es-ES" smtClean="0"/>
              <a:t>Varianzas iguales</a:t>
            </a:r>
          </a:p>
        </p:txBody>
      </p:sp>
      <p:sp>
        <p:nvSpPr>
          <p:cNvPr id="47108"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p>
        </p:txBody>
      </p:sp>
      <p:pic>
        <p:nvPicPr>
          <p:cNvPr id="47109" name="Picture 4" descr="http://www.fisterra.com/mbe/investiga/t_student/images/Image54.gif"/>
          <p:cNvPicPr>
            <a:picLocks noChangeAspect="1" noChangeArrowheads="1"/>
          </p:cNvPicPr>
          <p:nvPr/>
        </p:nvPicPr>
        <p:blipFill>
          <a:blip r:embed="rId2" r:link="rId3"/>
          <a:srcRect/>
          <a:stretch>
            <a:fillRect/>
          </a:stretch>
        </p:blipFill>
        <p:spPr bwMode="auto">
          <a:xfrm>
            <a:off x="2124075" y="3213100"/>
            <a:ext cx="4176713" cy="1319213"/>
          </a:xfrm>
          <a:prstGeom prst="rect">
            <a:avLst/>
          </a:prstGeom>
          <a:noFill/>
          <a:ln w="9525">
            <a:noFill/>
            <a:miter lim="800000"/>
            <a:headEnd/>
            <a:tailEnd/>
          </a:ln>
        </p:spPr>
      </p:pic>
      <p:graphicFrame>
        <p:nvGraphicFramePr>
          <p:cNvPr id="47121" name="Group 17"/>
          <p:cNvGraphicFramePr>
            <a:graphicFrameLocks noGrp="1"/>
          </p:cNvGraphicFramePr>
          <p:nvPr/>
        </p:nvGraphicFramePr>
        <p:xfrm>
          <a:off x="4389438" y="0"/>
          <a:ext cx="416560" cy="640080"/>
        </p:xfrm>
        <a:graphic>
          <a:graphicData uri="http://schemas.openxmlformats.org/drawingml/2006/table">
            <a:tbl>
              <a:tblPr/>
              <a:tblGrid>
                <a:gridCol w="208280"/>
                <a:gridCol w="208280"/>
              </a:tblGrid>
              <a:tr h="2746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s-E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1"/>
                          </a:solidFill>
                          <a:effectLst/>
                          <a:latin typeface="Verdana" pitchFamily="34" charset="0"/>
                          <a:cs typeface="Times New Roman" pitchFamily="18" charset="0"/>
                        </a:rPr>
                        <a:t>   </a:t>
                      </a:r>
                      <a:endParaRPr kumimoji="0" lang="es-ES" sz="1800" b="0" i="0" u="none" strike="noStrike" cap="none" normalizeH="0" baseline="0" smtClean="0">
                        <a:ln>
                          <a:noFill/>
                        </a:ln>
                        <a:solidFill>
                          <a:schemeClr val="tx1"/>
                        </a:solidFill>
                        <a:effectLst/>
                        <a:latin typeface="Arial" charset="0"/>
                      </a:endParaRPr>
                    </a:p>
                  </a:txBody>
                  <a:tcPr anchor="ctr" horzOverflow="overflow">
                    <a:lnL>
                      <a:noFill/>
                    </a:lnL>
                    <a:lnR cap="flat">
                      <a:noFill/>
                    </a:lnR>
                    <a:lnT cap="flat">
                      <a:noFill/>
                    </a:lnT>
                    <a:lnB cap="flat">
                      <a:noFill/>
                    </a:lnB>
                    <a:lnTlToBr>
                      <a:noFill/>
                    </a:lnTlToBr>
                    <a:lnBlToTr>
                      <a:noFill/>
                    </a:lnBlToTr>
                    <a:noFill/>
                  </a:tcPr>
                </a:tc>
              </a:tr>
            </a:tbl>
          </a:graphicData>
        </a:graphic>
      </p:graphicFrame>
      <p:pic>
        <p:nvPicPr>
          <p:cNvPr id="7" name="6 Imagen" descr="mi nombre.JPG"/>
          <p:cNvPicPr>
            <a:picLocks noChangeAspect="1"/>
          </p:cNvPicPr>
          <p:nvPr/>
        </p:nvPicPr>
        <p:blipFill>
          <a:blip r:embed="rId4"/>
          <a:stretch>
            <a:fillRect/>
          </a:stretch>
        </p:blipFill>
        <p:spPr>
          <a:xfrm>
            <a:off x="6810375" y="6572250"/>
            <a:ext cx="2333625" cy="285750"/>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253536"/>
            <a:ext cx="8229600" cy="1143000"/>
          </a:xfrm>
        </p:spPr>
        <p:txBody>
          <a:bodyPr/>
          <a:lstStyle/>
          <a:p>
            <a:pPr marL="54864" indent="0" fontAlgn="auto">
              <a:spcAft>
                <a:spcPts val="0"/>
              </a:spcAft>
              <a:defRPr/>
            </a:pPr>
            <a:r>
              <a:rPr lang="es-ES" smtClean="0">
                <a:solidFill>
                  <a:schemeClr val="tx2">
                    <a:tint val="100000"/>
                    <a:shade val="90000"/>
                    <a:satMod val="250000"/>
                    <a:alpha val="100000"/>
                  </a:schemeClr>
                </a:solidFill>
              </a:rPr>
              <a:t>T-Student.</a:t>
            </a:r>
          </a:p>
        </p:txBody>
      </p:sp>
      <p:sp>
        <p:nvSpPr>
          <p:cNvPr id="48131" name="Rectangle 3"/>
          <p:cNvSpPr>
            <a:spLocks noGrp="1" noChangeArrowheads="1"/>
          </p:cNvSpPr>
          <p:nvPr>
            <p:ph idx="1"/>
          </p:nvPr>
        </p:nvSpPr>
        <p:spPr/>
        <p:txBody>
          <a:bodyPr/>
          <a:lstStyle/>
          <a:p>
            <a:pPr marL="609600" indent="-609600"/>
            <a:r>
              <a:rPr lang="es-ES" smtClean="0"/>
              <a:t>Varianzas diferentes</a:t>
            </a:r>
          </a:p>
        </p:txBody>
      </p:sp>
      <p:sp>
        <p:nvSpPr>
          <p:cNvPr id="48132"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p>
        </p:txBody>
      </p:sp>
      <p:graphicFrame>
        <p:nvGraphicFramePr>
          <p:cNvPr id="48134" name="Group 6"/>
          <p:cNvGraphicFramePr>
            <a:graphicFrameLocks noGrp="1"/>
          </p:cNvGraphicFramePr>
          <p:nvPr/>
        </p:nvGraphicFramePr>
        <p:xfrm>
          <a:off x="4389438" y="0"/>
          <a:ext cx="416560" cy="640080"/>
        </p:xfrm>
        <a:graphic>
          <a:graphicData uri="http://schemas.openxmlformats.org/drawingml/2006/table">
            <a:tbl>
              <a:tblPr/>
              <a:tblGrid>
                <a:gridCol w="208280"/>
                <a:gridCol w="208280"/>
              </a:tblGrid>
              <a:tr h="2746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s-E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1"/>
                          </a:solidFill>
                          <a:effectLst/>
                          <a:latin typeface="Verdana" pitchFamily="34" charset="0"/>
                          <a:cs typeface="Times New Roman" pitchFamily="18" charset="0"/>
                        </a:rPr>
                        <a:t>   </a:t>
                      </a:r>
                      <a:endParaRPr kumimoji="0" lang="es-ES" sz="1800" b="0" i="0" u="none" strike="noStrike" cap="none" normalizeH="0" baseline="0" smtClean="0">
                        <a:ln>
                          <a:noFill/>
                        </a:ln>
                        <a:solidFill>
                          <a:schemeClr val="tx1"/>
                        </a:solidFill>
                        <a:effectLst/>
                        <a:latin typeface="Arial" charset="0"/>
                      </a:endParaRPr>
                    </a:p>
                  </a:txBody>
                  <a:tcPr anchor="ctr" horzOverflow="overflow">
                    <a:lnL>
                      <a:noFill/>
                    </a:lnL>
                    <a:lnR cap="flat">
                      <a:noFill/>
                    </a:lnR>
                    <a:lnT cap="flat">
                      <a:noFill/>
                    </a:lnT>
                    <a:lnB cap="flat">
                      <a:noFill/>
                    </a:lnB>
                    <a:lnTlToBr>
                      <a:noFill/>
                    </a:lnTlToBr>
                    <a:lnBlToTr>
                      <a:noFill/>
                    </a:lnBlToTr>
                    <a:noFill/>
                  </a:tcPr>
                </a:tc>
              </a:tr>
            </a:tbl>
          </a:graphicData>
        </a:graphic>
      </p:graphicFrame>
      <p:pic>
        <p:nvPicPr>
          <p:cNvPr id="48136" name="Picture 16"/>
          <p:cNvPicPr>
            <a:picLocks noChangeAspect="1" noChangeArrowheads="1"/>
          </p:cNvPicPr>
          <p:nvPr/>
        </p:nvPicPr>
        <p:blipFill>
          <a:blip r:embed="rId2"/>
          <a:srcRect/>
          <a:stretch>
            <a:fillRect/>
          </a:stretch>
        </p:blipFill>
        <p:spPr bwMode="auto">
          <a:xfrm>
            <a:off x="3203575" y="3086100"/>
            <a:ext cx="2089150" cy="1541463"/>
          </a:xfrm>
          <a:prstGeom prst="rect">
            <a:avLst/>
          </a:prstGeom>
          <a:noFill/>
          <a:ln w="9525">
            <a:noFill/>
            <a:miter lim="800000"/>
            <a:headEnd/>
            <a:tailEnd/>
          </a:ln>
        </p:spPr>
      </p:pic>
      <p:pic>
        <p:nvPicPr>
          <p:cNvPr id="7" name="6 Imagen" descr="mi nombre.JPG"/>
          <p:cNvPicPr>
            <a:picLocks noChangeAspect="1"/>
          </p:cNvPicPr>
          <p:nvPr/>
        </p:nvPicPr>
        <p:blipFill>
          <a:blip r:embed="rId3"/>
          <a:stretch>
            <a:fillRect/>
          </a:stretch>
        </p:blipFill>
        <p:spPr>
          <a:xfrm>
            <a:off x="6810375" y="6572250"/>
            <a:ext cx="2333625" cy="285750"/>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253536"/>
            <a:ext cx="8229600" cy="1143000"/>
          </a:xfrm>
        </p:spPr>
        <p:txBody>
          <a:bodyPr/>
          <a:lstStyle/>
          <a:p>
            <a:pPr marL="54864" indent="0" fontAlgn="auto">
              <a:spcAft>
                <a:spcPts val="0"/>
              </a:spcAft>
              <a:defRPr/>
            </a:pPr>
            <a:r>
              <a:rPr lang="es-ES" smtClean="0">
                <a:solidFill>
                  <a:schemeClr val="tx2">
                    <a:tint val="100000"/>
                    <a:shade val="90000"/>
                    <a:satMod val="250000"/>
                    <a:alpha val="100000"/>
                  </a:schemeClr>
                </a:solidFill>
              </a:rPr>
              <a:t>T-Student.</a:t>
            </a:r>
          </a:p>
        </p:txBody>
      </p:sp>
      <p:sp>
        <p:nvSpPr>
          <p:cNvPr id="49155" name="Rectangle 3"/>
          <p:cNvSpPr>
            <a:spLocks noGrp="1" noChangeArrowheads="1"/>
          </p:cNvSpPr>
          <p:nvPr>
            <p:ph idx="1"/>
          </p:nvPr>
        </p:nvSpPr>
        <p:spPr/>
        <p:txBody>
          <a:bodyPr/>
          <a:lstStyle/>
          <a:p>
            <a:pPr marL="609600" indent="-609600"/>
            <a:r>
              <a:rPr lang="es-ES" smtClean="0"/>
              <a:t>¿de que depende la elección de una expresión u otra?</a:t>
            </a:r>
          </a:p>
          <a:p>
            <a:pPr marL="609600" indent="-609600"/>
            <a:endParaRPr lang="es-ES" smtClean="0"/>
          </a:p>
          <a:p>
            <a:pPr marL="609600" indent="-609600">
              <a:buFont typeface="Wingdings" pitchFamily="2" charset="2"/>
              <a:buNone/>
            </a:pPr>
            <a:r>
              <a:rPr lang="es-ES" sz="2400" smtClean="0"/>
              <a:t>	CONTRASTE DE HOMOGENEIDAD DE VARIANZAS</a:t>
            </a:r>
          </a:p>
        </p:txBody>
      </p:sp>
      <p:sp>
        <p:nvSpPr>
          <p:cNvPr id="49156"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p>
        </p:txBody>
      </p:sp>
      <p:graphicFrame>
        <p:nvGraphicFramePr>
          <p:cNvPr id="49157" name="Group 5"/>
          <p:cNvGraphicFramePr>
            <a:graphicFrameLocks noGrp="1"/>
          </p:cNvGraphicFramePr>
          <p:nvPr/>
        </p:nvGraphicFramePr>
        <p:xfrm>
          <a:off x="4389438" y="0"/>
          <a:ext cx="416560" cy="640080"/>
        </p:xfrm>
        <a:graphic>
          <a:graphicData uri="http://schemas.openxmlformats.org/drawingml/2006/table">
            <a:tbl>
              <a:tblPr/>
              <a:tblGrid>
                <a:gridCol w="208280"/>
                <a:gridCol w="208280"/>
              </a:tblGrid>
              <a:tr h="2746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s-E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1"/>
                          </a:solidFill>
                          <a:effectLst/>
                          <a:latin typeface="Verdana" pitchFamily="34" charset="0"/>
                          <a:cs typeface="Times New Roman" pitchFamily="18" charset="0"/>
                        </a:rPr>
                        <a:t>   </a:t>
                      </a:r>
                      <a:endParaRPr kumimoji="0" lang="es-ES" sz="1800" b="0" i="0" u="none" strike="noStrike" cap="none" normalizeH="0" baseline="0" smtClean="0">
                        <a:ln>
                          <a:noFill/>
                        </a:ln>
                        <a:solidFill>
                          <a:schemeClr val="tx1"/>
                        </a:solidFill>
                        <a:effectLst/>
                        <a:latin typeface="Arial" charset="0"/>
                      </a:endParaRPr>
                    </a:p>
                  </a:txBody>
                  <a:tcPr anchor="ctr" horzOverflow="overflow">
                    <a:lnL>
                      <a:noFill/>
                    </a:lnL>
                    <a:lnR cap="flat">
                      <a:noFill/>
                    </a:lnR>
                    <a:lnT cap="flat">
                      <a:noFill/>
                    </a:lnT>
                    <a:lnB cap="flat">
                      <a:noFill/>
                    </a:lnB>
                    <a:lnTlToBr>
                      <a:noFill/>
                    </a:lnTlToBr>
                    <a:lnBlToTr>
                      <a:noFill/>
                    </a:lnBlToTr>
                    <a:noFill/>
                  </a:tcPr>
                </a:tc>
              </a:tr>
            </a:tbl>
          </a:graphicData>
        </a:graphic>
      </p:graphicFrame>
      <p:pic>
        <p:nvPicPr>
          <p:cNvPr id="49160" name="Picture 14"/>
          <p:cNvPicPr>
            <a:picLocks noChangeAspect="1" noChangeArrowheads="1"/>
          </p:cNvPicPr>
          <p:nvPr/>
        </p:nvPicPr>
        <p:blipFill>
          <a:blip r:embed="rId2"/>
          <a:srcRect/>
          <a:stretch>
            <a:fillRect/>
          </a:stretch>
        </p:blipFill>
        <p:spPr bwMode="auto">
          <a:xfrm>
            <a:off x="2627313" y="4292600"/>
            <a:ext cx="3683000" cy="1725613"/>
          </a:xfrm>
          <a:prstGeom prst="rect">
            <a:avLst/>
          </a:prstGeom>
          <a:noFill/>
          <a:ln w="9525">
            <a:noFill/>
            <a:miter lim="800000"/>
            <a:headEnd/>
            <a:tailEnd/>
          </a:ln>
        </p:spPr>
      </p:pic>
      <p:pic>
        <p:nvPicPr>
          <p:cNvPr id="7" name="6 Imagen" descr="mi nombre.JPG"/>
          <p:cNvPicPr>
            <a:picLocks noChangeAspect="1"/>
          </p:cNvPicPr>
          <p:nvPr/>
        </p:nvPicPr>
        <p:blipFill>
          <a:blip r:embed="rId3"/>
          <a:stretch>
            <a:fillRect/>
          </a:stretch>
        </p:blipFill>
        <p:spPr>
          <a:xfrm>
            <a:off x="6810375" y="6572250"/>
            <a:ext cx="2333625" cy="285750"/>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253536"/>
            <a:ext cx="8229600" cy="1143000"/>
          </a:xfrm>
        </p:spPr>
        <p:txBody>
          <a:bodyPr/>
          <a:lstStyle/>
          <a:p>
            <a:pPr marL="54864" indent="0" fontAlgn="auto">
              <a:spcAft>
                <a:spcPts val="0"/>
              </a:spcAft>
              <a:defRPr/>
            </a:pPr>
            <a:r>
              <a:rPr lang="es-ES" smtClean="0">
                <a:solidFill>
                  <a:schemeClr val="tx2">
                    <a:tint val="100000"/>
                    <a:shade val="90000"/>
                    <a:satMod val="250000"/>
                    <a:alpha val="100000"/>
                  </a:schemeClr>
                </a:solidFill>
              </a:rPr>
              <a:t>ejemplo: t-student</a:t>
            </a:r>
          </a:p>
        </p:txBody>
      </p:sp>
      <p:sp>
        <p:nvSpPr>
          <p:cNvPr id="50179" name="Rectangle 3"/>
          <p:cNvSpPr>
            <a:spLocks noGrp="1" noChangeArrowheads="1"/>
          </p:cNvSpPr>
          <p:nvPr>
            <p:ph idx="1"/>
          </p:nvPr>
        </p:nvSpPr>
        <p:spPr/>
        <p:txBody>
          <a:bodyPr/>
          <a:lstStyle/>
          <a:p>
            <a:pPr marL="609600" indent="-609600"/>
            <a:r>
              <a:rPr lang="es-ES" sz="2800" dirty="0" smtClean="0">
                <a:solidFill>
                  <a:srgbClr val="FFFF00"/>
                </a:solidFill>
              </a:rPr>
              <a:t>Consideremos los de 75 individuos con sobrepeso sometidos a dos dietas tratamientos diferentes para disminuir el peso. Se desea comprobar la eficacia del tratamiento comparando el peso de los individuos que iniciaron cada uno de los tratamientos,</a:t>
            </a:r>
          </a:p>
          <a:p>
            <a:pPr marL="609600" indent="-609600"/>
            <a:endParaRPr lang="es-ES" sz="2800" i="1" dirty="0" smtClean="0">
              <a:solidFill>
                <a:srgbClr val="FFFF00"/>
              </a:solidFill>
            </a:endParaRPr>
          </a:p>
          <a:p>
            <a:pPr marL="609600" indent="-609600"/>
            <a:endParaRPr lang="es-ES" sz="2800" i="1" dirty="0" smtClean="0">
              <a:solidFill>
                <a:srgbClr val="FFFF00"/>
              </a:solidFill>
            </a:endParaRPr>
          </a:p>
          <a:p>
            <a:pPr marL="609600" indent="-609600"/>
            <a:r>
              <a:rPr lang="es-ES" sz="2800" i="1" dirty="0" smtClean="0">
                <a:solidFill>
                  <a:srgbClr val="FFFF00"/>
                </a:solidFill>
              </a:rPr>
              <a:t>¿H0????</a:t>
            </a:r>
          </a:p>
          <a:p>
            <a:pPr marL="609600" indent="-609600">
              <a:buFont typeface="Wingdings" pitchFamily="2" charset="2"/>
              <a:buNone/>
            </a:pPr>
            <a:endParaRPr lang="es-ES" sz="2800" i="1" dirty="0" smtClean="0"/>
          </a:p>
        </p:txBody>
      </p:sp>
      <p:sp>
        <p:nvSpPr>
          <p:cNvPr id="50180"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p>
        </p:txBody>
      </p:sp>
      <p:graphicFrame>
        <p:nvGraphicFramePr>
          <p:cNvPr id="50181" name="Group 5"/>
          <p:cNvGraphicFramePr>
            <a:graphicFrameLocks noGrp="1"/>
          </p:cNvGraphicFramePr>
          <p:nvPr/>
        </p:nvGraphicFramePr>
        <p:xfrm>
          <a:off x="4389438" y="0"/>
          <a:ext cx="416560" cy="640080"/>
        </p:xfrm>
        <a:graphic>
          <a:graphicData uri="http://schemas.openxmlformats.org/drawingml/2006/table">
            <a:tbl>
              <a:tblPr/>
              <a:tblGrid>
                <a:gridCol w="208280"/>
                <a:gridCol w="208280"/>
              </a:tblGrid>
              <a:tr h="2746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s-E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1"/>
                          </a:solidFill>
                          <a:effectLst/>
                          <a:latin typeface="Verdana" pitchFamily="34" charset="0"/>
                          <a:cs typeface="Times New Roman" pitchFamily="18" charset="0"/>
                        </a:rPr>
                        <a:t>   </a:t>
                      </a:r>
                      <a:endParaRPr kumimoji="0" lang="es-ES" sz="1800" b="0" i="0" u="none" strike="noStrike" cap="none" normalizeH="0" baseline="0" smtClean="0">
                        <a:ln>
                          <a:noFill/>
                        </a:ln>
                        <a:solidFill>
                          <a:schemeClr val="tx1"/>
                        </a:solidFill>
                        <a:effectLst/>
                        <a:latin typeface="Arial" charset="0"/>
                      </a:endParaRPr>
                    </a:p>
                  </a:txBody>
                  <a:tcPr anchor="ctr" horzOverflow="overflow">
                    <a:lnL>
                      <a:noFill/>
                    </a:lnL>
                    <a:lnR cap="flat">
                      <a:noFill/>
                    </a:lnR>
                    <a:lnT cap="flat">
                      <a:noFill/>
                    </a:lnT>
                    <a:lnB cap="flat">
                      <a:noFill/>
                    </a:lnB>
                    <a:lnTlToBr>
                      <a:noFill/>
                    </a:lnTlToBr>
                    <a:lnBlToTr>
                      <a:noFill/>
                    </a:lnBlToTr>
                    <a:noFill/>
                  </a:tcPr>
                </a:tc>
              </a:tr>
            </a:tbl>
          </a:graphicData>
        </a:graphic>
      </p:graphicFrame>
      <p:pic>
        <p:nvPicPr>
          <p:cNvPr id="6" name="5 Imagen" descr="mi nombre.JPG"/>
          <p:cNvPicPr>
            <a:picLocks noChangeAspect="1"/>
          </p:cNvPicPr>
          <p:nvPr/>
        </p:nvPicPr>
        <p:blipFill>
          <a:blip r:embed="rId2"/>
          <a:stretch>
            <a:fillRect/>
          </a:stretch>
        </p:blipFill>
        <p:spPr>
          <a:xfrm>
            <a:off x="6810375" y="6572250"/>
            <a:ext cx="2333625" cy="285750"/>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253536"/>
            <a:ext cx="8229600" cy="1143000"/>
          </a:xfrm>
        </p:spPr>
        <p:txBody>
          <a:bodyPr/>
          <a:lstStyle/>
          <a:p>
            <a:pPr marL="54864" indent="0" fontAlgn="auto">
              <a:spcAft>
                <a:spcPts val="0"/>
              </a:spcAft>
              <a:defRPr/>
            </a:pPr>
            <a:r>
              <a:rPr lang="es-ES" smtClean="0">
                <a:solidFill>
                  <a:schemeClr val="tx2">
                    <a:tint val="100000"/>
                    <a:shade val="90000"/>
                    <a:satMod val="250000"/>
                    <a:alpha val="100000"/>
                  </a:schemeClr>
                </a:solidFill>
              </a:rPr>
              <a:t>ejemplo: t-student</a:t>
            </a:r>
          </a:p>
        </p:txBody>
      </p:sp>
      <p:sp>
        <p:nvSpPr>
          <p:cNvPr id="50179" name="Rectangle 3"/>
          <p:cNvSpPr>
            <a:spLocks noGrp="1" noChangeArrowheads="1"/>
          </p:cNvSpPr>
          <p:nvPr>
            <p:ph idx="1"/>
          </p:nvPr>
        </p:nvSpPr>
        <p:spPr/>
        <p:txBody>
          <a:bodyPr/>
          <a:lstStyle/>
          <a:p>
            <a:pPr marL="609600" indent="-609600"/>
            <a:r>
              <a:rPr lang="es-ES" sz="2800" smtClean="0"/>
              <a:t>Consideremos los de 75 individuos con sobrepeso sometidos a dos dietas tratamientos diferentes para disminuir el peso. Se desea comprobar la eficacia del tratamiento comparando el peso de los individuos que iniciaron cada uno de los tratamientos,</a:t>
            </a:r>
            <a:endParaRPr lang="es-ES" sz="2800" i="1" smtClean="0"/>
          </a:p>
          <a:p>
            <a:pPr marL="609600" indent="-609600">
              <a:buFont typeface="Wingdings" pitchFamily="2" charset="2"/>
              <a:buNone/>
            </a:pPr>
            <a:endParaRPr lang="es-ES" sz="2800" i="1" smtClean="0"/>
          </a:p>
          <a:p>
            <a:pPr marL="609600" indent="-609600">
              <a:buFont typeface="Wingdings" pitchFamily="2" charset="2"/>
              <a:buNone/>
            </a:pPr>
            <a:r>
              <a:rPr lang="es-ES" sz="2800" i="1" smtClean="0"/>
              <a:t>H0: La media de peso inicial es igual en ambos grupos</a:t>
            </a:r>
          </a:p>
        </p:txBody>
      </p:sp>
      <p:sp>
        <p:nvSpPr>
          <p:cNvPr id="50180"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p>
        </p:txBody>
      </p:sp>
      <p:graphicFrame>
        <p:nvGraphicFramePr>
          <p:cNvPr id="50181" name="Group 5"/>
          <p:cNvGraphicFramePr>
            <a:graphicFrameLocks noGrp="1"/>
          </p:cNvGraphicFramePr>
          <p:nvPr/>
        </p:nvGraphicFramePr>
        <p:xfrm>
          <a:off x="4389438" y="0"/>
          <a:ext cx="416560" cy="640080"/>
        </p:xfrm>
        <a:graphic>
          <a:graphicData uri="http://schemas.openxmlformats.org/drawingml/2006/table">
            <a:tbl>
              <a:tblPr/>
              <a:tblGrid>
                <a:gridCol w="208280"/>
                <a:gridCol w="208280"/>
              </a:tblGrid>
              <a:tr h="2746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s-E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1"/>
                          </a:solidFill>
                          <a:effectLst/>
                          <a:latin typeface="Verdana" pitchFamily="34" charset="0"/>
                          <a:cs typeface="Times New Roman" pitchFamily="18" charset="0"/>
                        </a:rPr>
                        <a:t>   </a:t>
                      </a:r>
                      <a:endParaRPr kumimoji="0" lang="es-ES" sz="1800" b="0" i="0" u="none" strike="noStrike" cap="none" normalizeH="0" baseline="0" smtClean="0">
                        <a:ln>
                          <a:noFill/>
                        </a:ln>
                        <a:solidFill>
                          <a:schemeClr val="tx1"/>
                        </a:solidFill>
                        <a:effectLst/>
                        <a:latin typeface="Arial" charset="0"/>
                      </a:endParaRPr>
                    </a:p>
                  </a:txBody>
                  <a:tcPr anchor="ctr" horzOverflow="overflow">
                    <a:lnL>
                      <a:noFill/>
                    </a:lnL>
                    <a:lnR cap="flat">
                      <a:noFill/>
                    </a:lnR>
                    <a:lnT cap="flat">
                      <a:noFill/>
                    </a:lnT>
                    <a:lnB cap="flat">
                      <a:noFill/>
                    </a:lnB>
                    <a:lnTlToBr>
                      <a:noFill/>
                    </a:lnTlToBr>
                    <a:lnBlToTr>
                      <a:noFill/>
                    </a:lnBlToTr>
                    <a:noFill/>
                  </a:tcPr>
                </a:tc>
              </a:tr>
            </a:tbl>
          </a:graphicData>
        </a:graphic>
      </p:graphicFrame>
      <p:pic>
        <p:nvPicPr>
          <p:cNvPr id="6" name="5 Imagen" descr="mi nombre.JPG"/>
          <p:cNvPicPr>
            <a:picLocks noChangeAspect="1"/>
          </p:cNvPicPr>
          <p:nvPr/>
        </p:nvPicPr>
        <p:blipFill>
          <a:blip r:embed="rId2"/>
          <a:stretch>
            <a:fillRect/>
          </a:stretch>
        </p:blipFill>
        <p:spPr>
          <a:xfrm>
            <a:off x="6810375" y="6572250"/>
            <a:ext cx="2333625" cy="285750"/>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253536"/>
            <a:ext cx="8229600" cy="1143000"/>
          </a:xfrm>
        </p:spPr>
        <p:txBody>
          <a:bodyPr/>
          <a:lstStyle/>
          <a:p>
            <a:pPr marL="54864" indent="0" fontAlgn="auto">
              <a:spcAft>
                <a:spcPts val="0"/>
              </a:spcAft>
              <a:defRPr/>
            </a:pPr>
            <a:r>
              <a:rPr lang="es-ES" smtClean="0">
                <a:solidFill>
                  <a:schemeClr val="tx2">
                    <a:tint val="100000"/>
                    <a:shade val="90000"/>
                    <a:satMod val="250000"/>
                    <a:alpha val="100000"/>
                  </a:schemeClr>
                </a:solidFill>
              </a:rPr>
              <a:t>ejemplo: t-student</a:t>
            </a:r>
          </a:p>
        </p:txBody>
      </p:sp>
      <p:sp>
        <p:nvSpPr>
          <p:cNvPr id="51203" name="Rectangle 3"/>
          <p:cNvSpPr>
            <a:spLocks noGrp="1" noChangeArrowheads="1"/>
          </p:cNvSpPr>
          <p:nvPr>
            <p:ph idx="1"/>
          </p:nvPr>
        </p:nvSpPr>
        <p:spPr>
          <a:xfrm>
            <a:off x="323850" y="1844675"/>
            <a:ext cx="8229600" cy="4114800"/>
          </a:xfrm>
        </p:spPr>
        <p:txBody>
          <a:bodyPr/>
          <a:lstStyle/>
          <a:p>
            <a:pPr marL="609600" indent="-609600"/>
            <a:r>
              <a:rPr lang="es-ES" i="1" smtClean="0"/>
              <a:t>n=40 y m=35.</a:t>
            </a:r>
            <a:r>
              <a:rPr lang="es-ES" smtClean="0"/>
              <a:t> </a:t>
            </a:r>
          </a:p>
          <a:p>
            <a:pPr marL="609600" indent="-609600"/>
            <a:r>
              <a:rPr lang="es-ES" smtClean="0"/>
              <a:t>El peso medio en cada uno de los grupos,</a:t>
            </a:r>
          </a:p>
          <a:p>
            <a:pPr marL="609600" indent="-609600"/>
            <a:endParaRPr lang="es-ES" smtClean="0"/>
          </a:p>
          <a:p>
            <a:pPr marL="609600" indent="-609600"/>
            <a:endParaRPr lang="es-ES" smtClean="0"/>
          </a:p>
          <a:p>
            <a:pPr marL="609600" indent="-609600"/>
            <a:r>
              <a:rPr lang="es-ES" smtClean="0"/>
              <a:t>y , las cuasivarianzas muestrales:</a:t>
            </a:r>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p>
        </p:txBody>
      </p:sp>
      <p:graphicFrame>
        <p:nvGraphicFramePr>
          <p:cNvPr id="51205" name="Group 5"/>
          <p:cNvGraphicFramePr>
            <a:graphicFrameLocks noGrp="1"/>
          </p:cNvGraphicFramePr>
          <p:nvPr/>
        </p:nvGraphicFramePr>
        <p:xfrm>
          <a:off x="4389438" y="0"/>
          <a:ext cx="416560" cy="640080"/>
        </p:xfrm>
        <a:graphic>
          <a:graphicData uri="http://schemas.openxmlformats.org/drawingml/2006/table">
            <a:tbl>
              <a:tblPr/>
              <a:tblGrid>
                <a:gridCol w="208280"/>
                <a:gridCol w="208280"/>
              </a:tblGrid>
              <a:tr h="2746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s-E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1"/>
                          </a:solidFill>
                          <a:effectLst/>
                          <a:latin typeface="Verdana" pitchFamily="34" charset="0"/>
                          <a:cs typeface="Times New Roman" pitchFamily="18" charset="0"/>
                        </a:rPr>
                        <a:t>   </a:t>
                      </a:r>
                      <a:endParaRPr kumimoji="0" lang="es-ES" sz="1800" b="0" i="0" u="none" strike="noStrike" cap="none" normalizeH="0" baseline="0" smtClean="0">
                        <a:ln>
                          <a:noFill/>
                        </a:ln>
                        <a:solidFill>
                          <a:schemeClr val="tx1"/>
                        </a:solidFill>
                        <a:effectLst/>
                        <a:latin typeface="Arial" charset="0"/>
                      </a:endParaRPr>
                    </a:p>
                  </a:txBody>
                  <a:tcPr anchor="ctr" horzOverflow="overflow">
                    <a:lnL>
                      <a:noFill/>
                    </a:lnL>
                    <a:lnR cap="flat">
                      <a:noFill/>
                    </a:lnR>
                    <a:lnT cap="flat">
                      <a:noFill/>
                    </a:lnT>
                    <a:lnB cap="flat">
                      <a:noFill/>
                    </a:lnB>
                    <a:lnTlToBr>
                      <a:noFill/>
                    </a:lnTlToBr>
                    <a:lnBlToTr>
                      <a:noFill/>
                    </a:lnBlToTr>
                    <a:noFill/>
                  </a:tcPr>
                </a:tc>
              </a:tr>
            </a:tbl>
          </a:graphicData>
        </a:graphic>
      </p:graphicFrame>
      <p:pic>
        <p:nvPicPr>
          <p:cNvPr id="51208" name="Picture 12"/>
          <p:cNvPicPr>
            <a:picLocks noChangeAspect="1" noChangeArrowheads="1"/>
          </p:cNvPicPr>
          <p:nvPr/>
        </p:nvPicPr>
        <p:blipFill>
          <a:blip r:embed="rId2"/>
          <a:srcRect/>
          <a:stretch>
            <a:fillRect/>
          </a:stretch>
        </p:blipFill>
        <p:spPr bwMode="auto">
          <a:xfrm>
            <a:off x="3428992" y="2928934"/>
            <a:ext cx="2133211" cy="1485901"/>
          </a:xfrm>
          <a:prstGeom prst="rect">
            <a:avLst/>
          </a:prstGeom>
          <a:noFill/>
          <a:ln w="9525">
            <a:noFill/>
            <a:miter lim="800000"/>
            <a:headEnd/>
            <a:tailEnd/>
          </a:ln>
        </p:spPr>
      </p:pic>
      <p:pic>
        <p:nvPicPr>
          <p:cNvPr id="51209" name="Picture 13"/>
          <p:cNvPicPr>
            <a:picLocks noChangeAspect="1" noChangeArrowheads="1"/>
          </p:cNvPicPr>
          <p:nvPr/>
        </p:nvPicPr>
        <p:blipFill>
          <a:blip r:embed="rId3"/>
          <a:srcRect/>
          <a:stretch>
            <a:fillRect/>
          </a:stretch>
        </p:blipFill>
        <p:spPr bwMode="auto">
          <a:xfrm>
            <a:off x="3143240" y="5000636"/>
            <a:ext cx="2882806" cy="1296974"/>
          </a:xfrm>
          <a:prstGeom prst="rect">
            <a:avLst/>
          </a:prstGeom>
          <a:noFill/>
          <a:ln w="9525">
            <a:noFill/>
            <a:miter lim="800000"/>
            <a:headEnd/>
            <a:tailEnd/>
          </a:ln>
        </p:spPr>
      </p:pic>
      <p:pic>
        <p:nvPicPr>
          <p:cNvPr id="8" name="7 Imagen" descr="mi nombre.JPG"/>
          <p:cNvPicPr>
            <a:picLocks noChangeAspect="1"/>
          </p:cNvPicPr>
          <p:nvPr/>
        </p:nvPicPr>
        <p:blipFill>
          <a:blip r:embed="rId4"/>
          <a:stretch>
            <a:fillRect/>
          </a:stretch>
        </p:blipFill>
        <p:spPr>
          <a:xfrm>
            <a:off x="6810375" y="6572250"/>
            <a:ext cx="2333625" cy="285750"/>
          </a:xfrm>
          <a:prstGeom prst="rect">
            <a:avLst/>
          </a:prstGeo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57200" y="253536"/>
            <a:ext cx="8229600" cy="1143000"/>
          </a:xfrm>
        </p:spPr>
        <p:txBody>
          <a:bodyPr/>
          <a:lstStyle/>
          <a:p>
            <a:pPr marL="54864" indent="0" fontAlgn="auto">
              <a:spcAft>
                <a:spcPts val="0"/>
              </a:spcAft>
              <a:defRPr/>
            </a:pPr>
            <a:r>
              <a:rPr lang="es-ES" smtClean="0">
                <a:solidFill>
                  <a:schemeClr val="tx2">
                    <a:tint val="100000"/>
                    <a:shade val="90000"/>
                    <a:satMod val="250000"/>
                    <a:alpha val="100000"/>
                  </a:schemeClr>
                </a:solidFill>
              </a:rPr>
              <a:t>ejemplo: t-student</a:t>
            </a:r>
          </a:p>
        </p:txBody>
      </p:sp>
      <p:sp>
        <p:nvSpPr>
          <p:cNvPr id="52227" name="Rectangle 3"/>
          <p:cNvSpPr>
            <a:spLocks noGrp="1" noChangeArrowheads="1"/>
          </p:cNvSpPr>
          <p:nvPr>
            <p:ph idx="1"/>
          </p:nvPr>
        </p:nvSpPr>
        <p:spPr/>
        <p:txBody>
          <a:bodyPr/>
          <a:lstStyle/>
          <a:p>
            <a:pPr marL="609600" indent="-609600">
              <a:lnSpc>
                <a:spcPct val="80000"/>
              </a:lnSpc>
            </a:pPr>
            <a:r>
              <a:rPr lang="es-ES" sz="2800" i="1" dirty="0" smtClean="0"/>
              <a:t>Con lo cual, en este caso particular, el valor utilizado para el contraste será:</a:t>
            </a:r>
          </a:p>
          <a:p>
            <a:pPr marL="609600" indent="-609600">
              <a:lnSpc>
                <a:spcPct val="80000"/>
              </a:lnSpc>
            </a:pPr>
            <a:endParaRPr lang="es-ES" sz="2800" i="1" dirty="0" smtClean="0"/>
          </a:p>
          <a:p>
            <a:pPr marL="609600" indent="-609600">
              <a:lnSpc>
                <a:spcPct val="80000"/>
              </a:lnSpc>
            </a:pPr>
            <a:endParaRPr lang="es-ES" sz="2800" i="1" dirty="0" smtClean="0"/>
          </a:p>
          <a:p>
            <a:pPr marL="609600" indent="-609600">
              <a:lnSpc>
                <a:spcPct val="80000"/>
              </a:lnSpc>
            </a:pPr>
            <a:endParaRPr lang="es-ES" sz="2800" i="1" dirty="0" smtClean="0"/>
          </a:p>
          <a:p>
            <a:pPr marL="609600" indent="-609600">
              <a:lnSpc>
                <a:spcPct val="80000"/>
              </a:lnSpc>
            </a:pPr>
            <a:endParaRPr lang="es-ES" sz="2800" i="1" dirty="0" smtClean="0"/>
          </a:p>
          <a:p>
            <a:pPr marL="609600" indent="-609600">
              <a:lnSpc>
                <a:spcPct val="80000"/>
              </a:lnSpc>
            </a:pPr>
            <a:endParaRPr lang="es-ES" sz="2800" i="1" dirty="0" smtClean="0"/>
          </a:p>
          <a:p>
            <a:pPr marL="609600" indent="-609600">
              <a:lnSpc>
                <a:spcPct val="80000"/>
              </a:lnSpc>
            </a:pPr>
            <a:endParaRPr lang="es-ES" sz="2800" i="1" dirty="0" smtClean="0"/>
          </a:p>
          <a:p>
            <a:pPr marL="609600" indent="-609600">
              <a:lnSpc>
                <a:spcPct val="80000"/>
              </a:lnSpc>
              <a:buFont typeface="Wingdings" pitchFamily="2" charset="2"/>
              <a:buNone/>
            </a:pPr>
            <a:r>
              <a:rPr lang="es-ES" sz="2800" i="1" dirty="0" smtClean="0"/>
              <a:t>En el ejemplo planteado el valor-p correspondiente es de 0.425</a:t>
            </a:r>
            <a:r>
              <a:rPr lang="es-ES" sz="2800" dirty="0" smtClean="0"/>
              <a:t> </a:t>
            </a:r>
            <a:endParaRPr lang="es-ES" sz="2800" i="1" dirty="0" smtClean="0"/>
          </a:p>
          <a:p>
            <a:pPr marL="609600" indent="-609600">
              <a:lnSpc>
                <a:spcPct val="80000"/>
              </a:lnSpc>
              <a:buFont typeface="Wingdings" pitchFamily="2" charset="2"/>
              <a:buNone/>
            </a:pPr>
            <a:endParaRPr lang="es-ES" sz="2800" i="1" dirty="0" smtClean="0"/>
          </a:p>
        </p:txBody>
      </p:sp>
      <p:sp>
        <p:nvSpPr>
          <p:cNvPr id="52228"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p>
        </p:txBody>
      </p:sp>
      <p:graphicFrame>
        <p:nvGraphicFramePr>
          <p:cNvPr id="52229" name="Group 5"/>
          <p:cNvGraphicFramePr>
            <a:graphicFrameLocks noGrp="1"/>
          </p:cNvGraphicFramePr>
          <p:nvPr/>
        </p:nvGraphicFramePr>
        <p:xfrm>
          <a:off x="4389438" y="0"/>
          <a:ext cx="416560" cy="640080"/>
        </p:xfrm>
        <a:graphic>
          <a:graphicData uri="http://schemas.openxmlformats.org/drawingml/2006/table">
            <a:tbl>
              <a:tblPr/>
              <a:tblGrid>
                <a:gridCol w="208280"/>
                <a:gridCol w="208280"/>
              </a:tblGrid>
              <a:tr h="2746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s-E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1"/>
                          </a:solidFill>
                          <a:effectLst/>
                          <a:latin typeface="Verdana" pitchFamily="34" charset="0"/>
                          <a:cs typeface="Times New Roman" pitchFamily="18" charset="0"/>
                        </a:rPr>
                        <a:t>   </a:t>
                      </a:r>
                      <a:endParaRPr kumimoji="0" lang="es-ES" sz="1800" b="0" i="0" u="none" strike="noStrike" cap="none" normalizeH="0" baseline="0" smtClean="0">
                        <a:ln>
                          <a:noFill/>
                        </a:ln>
                        <a:solidFill>
                          <a:schemeClr val="tx1"/>
                        </a:solidFill>
                        <a:effectLst/>
                        <a:latin typeface="Arial" charset="0"/>
                      </a:endParaRPr>
                    </a:p>
                  </a:txBody>
                  <a:tcPr anchor="ctr" horzOverflow="overflow">
                    <a:lnL>
                      <a:noFill/>
                    </a:lnL>
                    <a:lnR cap="flat">
                      <a:noFill/>
                    </a:lnR>
                    <a:lnT cap="flat">
                      <a:noFill/>
                    </a:lnT>
                    <a:lnB cap="flat">
                      <a:noFill/>
                    </a:lnB>
                    <a:lnTlToBr>
                      <a:noFill/>
                    </a:lnTlToBr>
                    <a:lnBlToTr>
                      <a:noFill/>
                    </a:lnBlToTr>
                    <a:noFill/>
                  </a:tcPr>
                </a:tc>
              </a:tr>
            </a:tbl>
          </a:graphicData>
        </a:graphic>
      </p:graphicFrame>
      <p:pic>
        <p:nvPicPr>
          <p:cNvPr id="52232" name="Picture 12"/>
          <p:cNvPicPr>
            <a:picLocks noChangeAspect="1" noChangeArrowheads="1"/>
          </p:cNvPicPr>
          <p:nvPr/>
        </p:nvPicPr>
        <p:blipFill>
          <a:blip r:embed="rId2"/>
          <a:srcRect/>
          <a:stretch>
            <a:fillRect/>
          </a:stretch>
        </p:blipFill>
        <p:spPr bwMode="auto">
          <a:xfrm>
            <a:off x="1357290" y="2786058"/>
            <a:ext cx="6516688" cy="1465263"/>
          </a:xfrm>
          <a:prstGeom prst="rect">
            <a:avLst/>
          </a:prstGeom>
          <a:noFill/>
          <a:ln w="9525">
            <a:noFill/>
            <a:miter lim="800000"/>
            <a:headEnd/>
            <a:tailEnd/>
          </a:ln>
        </p:spPr>
      </p:pic>
      <p:pic>
        <p:nvPicPr>
          <p:cNvPr id="7" name="6 Imagen" descr="mi nombre.JPG"/>
          <p:cNvPicPr>
            <a:picLocks noChangeAspect="1"/>
          </p:cNvPicPr>
          <p:nvPr/>
        </p:nvPicPr>
        <p:blipFill>
          <a:blip r:embed="rId3"/>
          <a:stretch>
            <a:fillRect/>
          </a:stretch>
        </p:blipFill>
        <p:spPr>
          <a:xfrm>
            <a:off x="6810375" y="6572250"/>
            <a:ext cx="2333625" cy="285750"/>
          </a:xfrm>
          <a:prstGeom prst="rect">
            <a:avLst/>
          </a:prstGeo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7200" y="253536"/>
            <a:ext cx="8229600" cy="1143000"/>
          </a:xfrm>
        </p:spPr>
        <p:txBody>
          <a:bodyPr/>
          <a:lstStyle/>
          <a:p>
            <a:pPr marL="54864" indent="0" fontAlgn="auto">
              <a:spcAft>
                <a:spcPts val="0"/>
              </a:spcAft>
              <a:defRPr/>
            </a:pPr>
            <a:r>
              <a:rPr lang="es-ES" smtClean="0">
                <a:solidFill>
                  <a:schemeClr val="tx2">
                    <a:tint val="100000"/>
                    <a:shade val="90000"/>
                    <a:satMod val="250000"/>
                    <a:alpha val="100000"/>
                  </a:schemeClr>
                </a:solidFill>
              </a:rPr>
              <a:t>ANOVA.</a:t>
            </a:r>
          </a:p>
        </p:txBody>
      </p:sp>
      <p:sp>
        <p:nvSpPr>
          <p:cNvPr id="53251" name="Rectangle 3"/>
          <p:cNvSpPr>
            <a:spLocks noGrp="1" noChangeArrowheads="1"/>
          </p:cNvSpPr>
          <p:nvPr>
            <p:ph idx="1"/>
          </p:nvPr>
        </p:nvSpPr>
        <p:spPr/>
        <p:txBody>
          <a:bodyPr/>
          <a:lstStyle/>
          <a:p>
            <a:pPr marL="609600" indent="-609600"/>
            <a:r>
              <a:rPr lang="es-ES" sz="2800" smtClean="0"/>
              <a:t>La prueba ANOVA, consiste en comparar las medias de tres o más grupos. </a:t>
            </a:r>
          </a:p>
          <a:p>
            <a:pPr marL="609600" indent="-609600"/>
            <a:r>
              <a:rPr lang="es-ES" sz="2800" smtClean="0"/>
              <a:t>Es una generalización de la prueba T-Student. </a:t>
            </a:r>
          </a:p>
          <a:p>
            <a:pPr marL="609600" indent="-609600"/>
            <a:r>
              <a:rPr lang="es-ES" sz="2800" smtClean="0"/>
              <a:t>Hay que notar que, el hecho de rechazar la hipótesis nula de igualdad de medias, lo que se afirma es que las tres medias no son iguales. Es decir, puede ser una de ellas diferente a las demás, o todas ellas son diferentes. </a:t>
            </a:r>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p>
        </p:txBody>
      </p:sp>
      <p:graphicFrame>
        <p:nvGraphicFramePr>
          <p:cNvPr id="53254" name="Group 6"/>
          <p:cNvGraphicFramePr>
            <a:graphicFrameLocks noGrp="1"/>
          </p:cNvGraphicFramePr>
          <p:nvPr/>
        </p:nvGraphicFramePr>
        <p:xfrm>
          <a:off x="4389438" y="0"/>
          <a:ext cx="416560" cy="640080"/>
        </p:xfrm>
        <a:graphic>
          <a:graphicData uri="http://schemas.openxmlformats.org/drawingml/2006/table">
            <a:tbl>
              <a:tblPr/>
              <a:tblGrid>
                <a:gridCol w="208280"/>
                <a:gridCol w="208280"/>
              </a:tblGrid>
              <a:tr h="2746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s-E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1"/>
                          </a:solidFill>
                          <a:effectLst/>
                          <a:latin typeface="Verdana" pitchFamily="34" charset="0"/>
                          <a:cs typeface="Times New Roman" pitchFamily="18" charset="0"/>
                        </a:rPr>
                        <a:t>   </a:t>
                      </a:r>
                      <a:endParaRPr kumimoji="0" lang="es-ES" sz="1800" b="0" i="0" u="none" strike="noStrike" cap="none" normalizeH="0" baseline="0" smtClean="0">
                        <a:ln>
                          <a:noFill/>
                        </a:ln>
                        <a:solidFill>
                          <a:schemeClr val="tx1"/>
                        </a:solidFill>
                        <a:effectLst/>
                        <a:latin typeface="Arial" charset="0"/>
                      </a:endParaRPr>
                    </a:p>
                  </a:txBody>
                  <a:tcPr anchor="ctr" horzOverflow="overflow">
                    <a:lnL>
                      <a:noFill/>
                    </a:lnL>
                    <a:lnR cap="flat">
                      <a:noFill/>
                    </a:lnR>
                    <a:lnT cap="flat">
                      <a:noFill/>
                    </a:lnT>
                    <a:lnB cap="flat">
                      <a:noFill/>
                    </a:lnB>
                    <a:lnTlToBr>
                      <a:noFill/>
                    </a:lnTlToBr>
                    <a:lnBlToTr>
                      <a:noFill/>
                    </a:lnBlToTr>
                    <a:noFill/>
                  </a:tcPr>
                </a:tc>
              </a:tr>
            </a:tbl>
          </a:graphicData>
        </a:graphic>
      </p:graphicFrame>
      <p:pic>
        <p:nvPicPr>
          <p:cNvPr id="6" name="5 Imagen" descr="mi nombre.JPG"/>
          <p:cNvPicPr>
            <a:picLocks noChangeAspect="1"/>
          </p:cNvPicPr>
          <p:nvPr/>
        </p:nvPicPr>
        <p:blipFill>
          <a:blip r:embed="rId2"/>
          <a:stretch>
            <a:fillRect/>
          </a:stretch>
        </p:blipFill>
        <p:spPr>
          <a:xfrm>
            <a:off x="6810375" y="6572250"/>
            <a:ext cx="2333625" cy="285750"/>
          </a:xfrm>
          <a:prstGeom prst="rect">
            <a:avLst/>
          </a:prstGeo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7200" y="253536"/>
            <a:ext cx="8229600" cy="1143000"/>
          </a:xfrm>
        </p:spPr>
        <p:txBody>
          <a:bodyPr/>
          <a:lstStyle/>
          <a:p>
            <a:pPr marL="54864" indent="0" fontAlgn="auto">
              <a:spcAft>
                <a:spcPts val="0"/>
              </a:spcAft>
              <a:defRPr/>
            </a:pPr>
            <a:r>
              <a:rPr lang="es-ES" smtClean="0">
                <a:solidFill>
                  <a:schemeClr val="tx2">
                    <a:tint val="100000"/>
                    <a:shade val="90000"/>
                    <a:satMod val="250000"/>
                    <a:alpha val="100000"/>
                  </a:schemeClr>
                </a:solidFill>
              </a:rPr>
              <a:t>ANOVA.</a:t>
            </a:r>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p>
        </p:txBody>
      </p:sp>
      <p:graphicFrame>
        <p:nvGraphicFramePr>
          <p:cNvPr id="53254" name="Group 6"/>
          <p:cNvGraphicFramePr>
            <a:graphicFrameLocks noGrp="1"/>
          </p:cNvGraphicFramePr>
          <p:nvPr/>
        </p:nvGraphicFramePr>
        <p:xfrm>
          <a:off x="4389438" y="0"/>
          <a:ext cx="416560" cy="640080"/>
        </p:xfrm>
        <a:graphic>
          <a:graphicData uri="http://schemas.openxmlformats.org/drawingml/2006/table">
            <a:tbl>
              <a:tblPr/>
              <a:tblGrid>
                <a:gridCol w="208280"/>
                <a:gridCol w="208280"/>
              </a:tblGrid>
              <a:tr h="2746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s-E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1"/>
                          </a:solidFill>
                          <a:effectLst/>
                          <a:latin typeface="Verdana" pitchFamily="34" charset="0"/>
                          <a:cs typeface="Times New Roman" pitchFamily="18" charset="0"/>
                        </a:rPr>
                        <a:t>   </a:t>
                      </a:r>
                      <a:endParaRPr kumimoji="0" lang="es-ES" sz="1800" b="0" i="0" u="none" strike="noStrike" cap="none" normalizeH="0" baseline="0" smtClean="0">
                        <a:ln>
                          <a:noFill/>
                        </a:ln>
                        <a:solidFill>
                          <a:schemeClr val="tx1"/>
                        </a:solidFill>
                        <a:effectLst/>
                        <a:latin typeface="Arial" charset="0"/>
                      </a:endParaRPr>
                    </a:p>
                  </a:txBody>
                  <a:tcPr anchor="ctr" horzOverflow="overflow">
                    <a:lnL>
                      <a:noFill/>
                    </a:lnL>
                    <a:lnR cap="flat">
                      <a:noFill/>
                    </a:lnR>
                    <a:lnT cap="flat">
                      <a:noFill/>
                    </a:lnT>
                    <a:lnB cap="flat">
                      <a:noFill/>
                    </a:lnB>
                    <a:lnTlToBr>
                      <a:noFill/>
                    </a:lnTlToBr>
                    <a:lnBlToTr>
                      <a:noFill/>
                    </a:lnBlToTr>
                    <a:noFill/>
                  </a:tcPr>
                </a:tc>
              </a:tr>
            </a:tbl>
          </a:graphicData>
        </a:graphic>
      </p:graphicFrame>
      <p:graphicFrame>
        <p:nvGraphicFramePr>
          <p:cNvPr id="7" name="6 Tabla"/>
          <p:cNvGraphicFramePr>
            <a:graphicFrameLocks noGrp="1"/>
          </p:cNvGraphicFramePr>
          <p:nvPr/>
        </p:nvGraphicFramePr>
        <p:xfrm>
          <a:off x="214282" y="1357298"/>
          <a:ext cx="8715434" cy="4839675"/>
        </p:xfrm>
        <a:graphic>
          <a:graphicData uri="http://schemas.openxmlformats.org/drawingml/2006/table">
            <a:tbl>
              <a:tblPr/>
              <a:tblGrid>
                <a:gridCol w="644593"/>
                <a:gridCol w="644593"/>
                <a:gridCol w="644593"/>
                <a:gridCol w="644593"/>
                <a:gridCol w="644593"/>
                <a:gridCol w="644593"/>
                <a:gridCol w="644593"/>
                <a:gridCol w="702823"/>
                <a:gridCol w="768998"/>
                <a:gridCol w="2731462"/>
              </a:tblGrid>
              <a:tr h="474231">
                <a:tc>
                  <a:txBody>
                    <a:bodyPr/>
                    <a:lstStyle/>
                    <a:p>
                      <a:pPr algn="ctr" fontAlgn="b"/>
                      <a:r>
                        <a:rPr lang="es-ES" sz="1400" b="1" i="0" u="none" strike="noStrike" dirty="0">
                          <a:solidFill>
                            <a:schemeClr val="tx1"/>
                          </a:solidFill>
                          <a:latin typeface="Calibri"/>
                        </a:rPr>
                        <a:t> </a:t>
                      </a:r>
                    </a:p>
                  </a:txBody>
                  <a:tcPr marL="5637" marR="5637" marT="5637"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algn="ctr" fontAlgn="b"/>
                      <a:r>
                        <a:rPr lang="es-ES" sz="1400" b="1" i="0" u="none" strike="noStrike" dirty="0">
                          <a:solidFill>
                            <a:schemeClr val="tx1"/>
                          </a:solidFill>
                          <a:latin typeface="Calibri"/>
                        </a:rPr>
                        <a:t>AD (n=36)</a:t>
                      </a:r>
                    </a:p>
                  </a:txBody>
                  <a:tcPr marL="5637" marR="5637" marT="5637"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algn="ctr" fontAlgn="b"/>
                      <a:r>
                        <a:rPr lang="es-ES" sz="1400" b="1" i="0" u="none" strike="noStrike" dirty="0">
                          <a:solidFill>
                            <a:schemeClr val="tx1"/>
                          </a:solidFill>
                          <a:latin typeface="Calibri"/>
                        </a:rPr>
                        <a:t>MCI (n=66)</a:t>
                      </a:r>
                    </a:p>
                  </a:txBody>
                  <a:tcPr marL="5637" marR="5637" marT="5637"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algn="ctr" fontAlgn="b"/>
                      <a:r>
                        <a:rPr lang="es-ES" sz="1400" b="1" i="0" u="none" strike="noStrike" dirty="0">
                          <a:solidFill>
                            <a:schemeClr val="tx1"/>
                          </a:solidFill>
                          <a:latin typeface="Calibri"/>
                        </a:rPr>
                        <a:t>FM (n=54)</a:t>
                      </a:r>
                    </a:p>
                  </a:txBody>
                  <a:tcPr marL="5637" marR="5637" marT="5637"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algn="ctr" fontAlgn="b"/>
                      <a:r>
                        <a:rPr lang="es-ES" sz="1400" b="1" i="0" u="none" strike="noStrike">
                          <a:solidFill>
                            <a:schemeClr val="tx1"/>
                          </a:solidFill>
                          <a:latin typeface="Calibri"/>
                        </a:rPr>
                        <a:t>MI (n=33)</a:t>
                      </a:r>
                    </a:p>
                  </a:txBody>
                  <a:tcPr marL="5637" marR="5637" marT="5637"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algn="ctr" fontAlgn="b"/>
                      <a:r>
                        <a:rPr lang="es-ES" sz="1400" b="1" i="0" u="none" strike="noStrike">
                          <a:solidFill>
                            <a:schemeClr val="tx1"/>
                          </a:solidFill>
                          <a:latin typeface="Calibri"/>
                        </a:rPr>
                        <a:t>STD (n=10)</a:t>
                      </a:r>
                    </a:p>
                  </a:txBody>
                  <a:tcPr marL="5637" marR="5637" marT="5637"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algn="ctr" fontAlgn="b"/>
                      <a:r>
                        <a:rPr lang="es-ES" sz="1400" b="1" i="0" u="none" strike="noStrike">
                          <a:solidFill>
                            <a:schemeClr val="tx1"/>
                          </a:solidFill>
                          <a:latin typeface="Calibri"/>
                        </a:rPr>
                        <a:t>TN (n=8)</a:t>
                      </a:r>
                    </a:p>
                  </a:txBody>
                  <a:tcPr marL="5637" marR="5637" marT="5637"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algn="ctr" fontAlgn="b"/>
                      <a:r>
                        <a:rPr lang="es-ES" sz="1400" b="1" i="0" u="none" strike="noStrike">
                          <a:solidFill>
                            <a:schemeClr val="tx1"/>
                          </a:solidFill>
                          <a:latin typeface="Calibri"/>
                        </a:rPr>
                        <a:t>Normal (n=193)</a:t>
                      </a:r>
                    </a:p>
                  </a:txBody>
                  <a:tcPr marL="5637" marR="5637" marT="5637"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algn="ctr" fontAlgn="b"/>
                      <a:r>
                        <a:rPr lang="es-ES" sz="1400" b="1" i="0" u="none" strike="noStrike">
                          <a:solidFill>
                            <a:schemeClr val="tx1"/>
                          </a:solidFill>
                          <a:latin typeface="Calibri"/>
                        </a:rPr>
                        <a:t>p-valor**</a:t>
                      </a:r>
                    </a:p>
                  </a:txBody>
                  <a:tcPr marL="5637" marR="5637" marT="5637"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algn="ctr" fontAlgn="b"/>
                      <a:r>
                        <a:rPr lang="es-ES" sz="1400" b="1" i="0" u="none" strike="noStrike">
                          <a:solidFill>
                            <a:schemeClr val="tx1"/>
                          </a:solidFill>
                          <a:latin typeface="Calibri"/>
                        </a:rPr>
                        <a:t>Comparación Bonferroni </a:t>
                      </a:r>
                    </a:p>
                  </a:txBody>
                  <a:tcPr marL="5637" marR="5637" marT="5637"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r>
              <a:tr h="244157">
                <a:tc>
                  <a:txBody>
                    <a:bodyPr/>
                    <a:lstStyle/>
                    <a:p>
                      <a:pPr algn="l" fontAlgn="b"/>
                      <a:r>
                        <a:rPr lang="es-ES" sz="1400" b="1" i="0" u="none" strike="noStrike">
                          <a:solidFill>
                            <a:schemeClr val="tx1"/>
                          </a:solidFill>
                          <a:latin typeface="Calibri"/>
                        </a:rPr>
                        <a:t>glu</a:t>
                      </a:r>
                    </a:p>
                  </a:txBody>
                  <a:tcPr marL="5637" marR="5637" marT="563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s-ES" sz="1400" b="0" i="0" u="none" strike="noStrike">
                          <a:solidFill>
                            <a:schemeClr val="tx1"/>
                          </a:solidFill>
                          <a:latin typeface="Calibri"/>
                        </a:rPr>
                        <a:t>6,57 (0,84)</a:t>
                      </a:r>
                    </a:p>
                  </a:txBody>
                  <a:tcPr marL="5637" marR="5637" marT="563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s-ES" sz="1400" b="0" i="0" u="none" strike="noStrike">
                          <a:solidFill>
                            <a:schemeClr val="tx1"/>
                          </a:solidFill>
                          <a:latin typeface="Calibri"/>
                        </a:rPr>
                        <a:t>7,33 (0,81)</a:t>
                      </a:r>
                    </a:p>
                  </a:txBody>
                  <a:tcPr marL="5637" marR="5637" marT="563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s-ES" sz="1400" b="0" i="0" u="none" strike="noStrike">
                          <a:solidFill>
                            <a:schemeClr val="tx1"/>
                          </a:solidFill>
                          <a:latin typeface="Calibri"/>
                        </a:rPr>
                        <a:t>7,74 (0,89)</a:t>
                      </a:r>
                    </a:p>
                  </a:txBody>
                  <a:tcPr marL="5637" marR="5637" marT="563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s-ES" sz="1400" b="0" i="0" u="none" strike="noStrike" dirty="0">
                          <a:solidFill>
                            <a:schemeClr val="tx1"/>
                          </a:solidFill>
                          <a:latin typeface="Calibri"/>
                        </a:rPr>
                        <a:t>7,21 (0,96)</a:t>
                      </a:r>
                    </a:p>
                  </a:txBody>
                  <a:tcPr marL="5637" marR="5637" marT="563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s-ES" sz="1400" b="0" i="0" u="none" strike="noStrike" dirty="0">
                          <a:solidFill>
                            <a:schemeClr val="tx1"/>
                          </a:solidFill>
                          <a:latin typeface="Calibri"/>
                        </a:rPr>
                        <a:t>7,19 (0,93)</a:t>
                      </a:r>
                    </a:p>
                  </a:txBody>
                  <a:tcPr marL="5637" marR="5637" marT="563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s-ES" sz="1400" b="0" i="0" u="none" strike="noStrike" dirty="0">
                          <a:solidFill>
                            <a:schemeClr val="tx1"/>
                          </a:solidFill>
                          <a:latin typeface="Calibri"/>
                        </a:rPr>
                        <a:t>8,01 (0,47)</a:t>
                      </a:r>
                    </a:p>
                  </a:txBody>
                  <a:tcPr marL="5637" marR="5637" marT="563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s-ES" sz="1400" b="0" i="0" u="none" strike="noStrike" dirty="0">
                          <a:solidFill>
                            <a:schemeClr val="tx1"/>
                          </a:solidFill>
                          <a:latin typeface="Calibri"/>
                        </a:rPr>
                        <a:t>7,27 (0,94)</a:t>
                      </a:r>
                    </a:p>
                  </a:txBody>
                  <a:tcPr marL="5637" marR="5637" marT="563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s-ES" sz="1400" b="0" i="0" u="none" strike="noStrike" dirty="0">
                          <a:solidFill>
                            <a:schemeClr val="tx1"/>
                          </a:solidFill>
                          <a:latin typeface="Calibri"/>
                        </a:rPr>
                        <a:t>&lt;0,001</a:t>
                      </a:r>
                    </a:p>
                  </a:txBody>
                  <a:tcPr marL="5637" marR="5637" marT="563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s-ES" sz="1400" b="0" i="0" u="none" strike="noStrike" dirty="0">
                          <a:solidFill>
                            <a:schemeClr val="tx1"/>
                          </a:solidFill>
                          <a:latin typeface="Calibri"/>
                        </a:rPr>
                        <a:t>AD&lt;TN=FM=NORMAL=MCI</a:t>
                      </a:r>
                    </a:p>
                  </a:txBody>
                  <a:tcPr marL="5637" marR="5637" marT="5637" marB="0" anchor="b">
                    <a:lnL>
                      <a:noFill/>
                    </a:lnL>
                    <a:lnR>
                      <a:noFill/>
                    </a:lnR>
                    <a:lnT w="12700" cap="flat" cmpd="sng" algn="ctr">
                      <a:solidFill>
                        <a:srgbClr val="000000"/>
                      </a:solidFill>
                      <a:prstDash val="solid"/>
                      <a:round/>
                      <a:headEnd type="none" w="med" len="med"/>
                      <a:tailEnd type="none" w="med" len="med"/>
                    </a:lnT>
                    <a:lnB>
                      <a:noFill/>
                    </a:lnB>
                  </a:tcPr>
                </a:tc>
              </a:tr>
              <a:tr h="244157">
                <a:tc>
                  <a:txBody>
                    <a:bodyPr/>
                    <a:lstStyle/>
                    <a:p>
                      <a:pPr algn="l" fontAlgn="b"/>
                      <a:r>
                        <a:rPr lang="es-ES" sz="1400" b="1" i="0" u="none" strike="noStrike">
                          <a:solidFill>
                            <a:schemeClr val="tx1"/>
                          </a:solidFill>
                          <a:latin typeface="Calibri"/>
                        </a:rPr>
                        <a:t>glucr</a:t>
                      </a:r>
                    </a:p>
                  </a:txBody>
                  <a:tcPr marL="5637" marR="5637" marT="5637" marB="0" anchor="b">
                    <a:lnL>
                      <a:noFill/>
                    </a:lnL>
                    <a:lnR>
                      <a:noFill/>
                    </a:lnR>
                    <a:lnT>
                      <a:noFill/>
                    </a:lnT>
                    <a:lnB>
                      <a:noFill/>
                    </a:lnB>
                  </a:tcPr>
                </a:tc>
                <a:tc>
                  <a:txBody>
                    <a:bodyPr/>
                    <a:lstStyle/>
                    <a:p>
                      <a:pPr algn="ctr" fontAlgn="b"/>
                      <a:r>
                        <a:rPr lang="es-ES" sz="1400" b="0" i="0" u="none" strike="noStrike">
                          <a:solidFill>
                            <a:schemeClr val="tx1"/>
                          </a:solidFill>
                          <a:latin typeface="Calibri"/>
                        </a:rPr>
                        <a:t>1,17 (0,14)</a:t>
                      </a:r>
                    </a:p>
                  </a:txBody>
                  <a:tcPr marL="5637" marR="5637" marT="5637" marB="0" anchor="b">
                    <a:lnL>
                      <a:noFill/>
                    </a:lnL>
                    <a:lnR>
                      <a:noFill/>
                    </a:lnR>
                    <a:lnT>
                      <a:noFill/>
                    </a:lnT>
                    <a:lnB>
                      <a:noFill/>
                    </a:lnB>
                  </a:tcPr>
                </a:tc>
                <a:tc>
                  <a:txBody>
                    <a:bodyPr/>
                    <a:lstStyle/>
                    <a:p>
                      <a:pPr algn="ctr" fontAlgn="b"/>
                      <a:r>
                        <a:rPr lang="es-ES" sz="1400" b="0" i="0" u="none" strike="noStrike">
                          <a:solidFill>
                            <a:schemeClr val="tx1"/>
                          </a:solidFill>
                          <a:latin typeface="Calibri"/>
                        </a:rPr>
                        <a:t>1,28 (0,12)</a:t>
                      </a:r>
                    </a:p>
                  </a:txBody>
                  <a:tcPr marL="5637" marR="5637" marT="5637" marB="0" anchor="b">
                    <a:lnL>
                      <a:noFill/>
                    </a:lnL>
                    <a:lnR>
                      <a:noFill/>
                    </a:lnR>
                    <a:lnT>
                      <a:noFill/>
                    </a:lnT>
                    <a:lnB>
                      <a:noFill/>
                    </a:lnB>
                  </a:tcPr>
                </a:tc>
                <a:tc>
                  <a:txBody>
                    <a:bodyPr/>
                    <a:lstStyle/>
                    <a:p>
                      <a:pPr algn="ctr" fontAlgn="b"/>
                      <a:r>
                        <a:rPr lang="es-ES" sz="1400" b="0" i="0" u="none" strike="noStrike">
                          <a:solidFill>
                            <a:schemeClr val="tx1"/>
                          </a:solidFill>
                          <a:latin typeface="Calibri"/>
                        </a:rPr>
                        <a:t>1,32 (0,15)</a:t>
                      </a:r>
                    </a:p>
                  </a:txBody>
                  <a:tcPr marL="5637" marR="5637" marT="5637" marB="0" anchor="b">
                    <a:lnL>
                      <a:noFill/>
                    </a:lnL>
                    <a:lnR>
                      <a:noFill/>
                    </a:lnR>
                    <a:lnT>
                      <a:noFill/>
                    </a:lnT>
                    <a:lnB>
                      <a:noFill/>
                    </a:lnB>
                  </a:tcPr>
                </a:tc>
                <a:tc>
                  <a:txBody>
                    <a:bodyPr/>
                    <a:lstStyle/>
                    <a:p>
                      <a:pPr algn="ctr" fontAlgn="b"/>
                      <a:r>
                        <a:rPr lang="es-ES" sz="1400" b="0" i="0" u="none" strike="noStrike">
                          <a:solidFill>
                            <a:schemeClr val="tx1"/>
                          </a:solidFill>
                          <a:latin typeface="Calibri"/>
                        </a:rPr>
                        <a:t>1,28 (0,16)</a:t>
                      </a:r>
                    </a:p>
                  </a:txBody>
                  <a:tcPr marL="5637" marR="5637" marT="5637" marB="0" anchor="b">
                    <a:lnL>
                      <a:noFill/>
                    </a:lnL>
                    <a:lnR>
                      <a:noFill/>
                    </a:lnR>
                    <a:lnT>
                      <a:noFill/>
                    </a:lnT>
                    <a:lnB>
                      <a:noFill/>
                    </a:lnB>
                  </a:tcPr>
                </a:tc>
                <a:tc>
                  <a:txBody>
                    <a:bodyPr/>
                    <a:lstStyle/>
                    <a:p>
                      <a:pPr algn="ctr" fontAlgn="b"/>
                      <a:r>
                        <a:rPr lang="es-ES" sz="1400" b="0" i="0" u="none" strike="noStrike">
                          <a:solidFill>
                            <a:schemeClr val="tx1"/>
                          </a:solidFill>
                          <a:latin typeface="Calibri"/>
                        </a:rPr>
                        <a:t>1,28 (0,19)</a:t>
                      </a:r>
                    </a:p>
                  </a:txBody>
                  <a:tcPr marL="5637" marR="5637" marT="5637" marB="0" anchor="b">
                    <a:lnL>
                      <a:noFill/>
                    </a:lnL>
                    <a:lnR>
                      <a:noFill/>
                    </a:lnR>
                    <a:lnT>
                      <a:noFill/>
                    </a:lnT>
                    <a:lnB>
                      <a:noFill/>
                    </a:lnB>
                  </a:tcPr>
                </a:tc>
                <a:tc>
                  <a:txBody>
                    <a:bodyPr/>
                    <a:lstStyle/>
                    <a:p>
                      <a:pPr algn="ctr" fontAlgn="b"/>
                      <a:r>
                        <a:rPr lang="es-ES" sz="1400" b="0" i="0" u="none" strike="noStrike">
                          <a:solidFill>
                            <a:schemeClr val="tx1"/>
                          </a:solidFill>
                          <a:latin typeface="Calibri"/>
                        </a:rPr>
                        <a:t>1,41 (0,17)</a:t>
                      </a:r>
                    </a:p>
                  </a:txBody>
                  <a:tcPr marL="5637" marR="5637" marT="5637" marB="0" anchor="b">
                    <a:lnL>
                      <a:noFill/>
                    </a:lnL>
                    <a:lnR>
                      <a:noFill/>
                    </a:lnR>
                    <a:lnT>
                      <a:noFill/>
                    </a:lnT>
                    <a:lnB>
                      <a:noFill/>
                    </a:lnB>
                  </a:tcPr>
                </a:tc>
                <a:tc>
                  <a:txBody>
                    <a:bodyPr/>
                    <a:lstStyle/>
                    <a:p>
                      <a:pPr algn="ctr" fontAlgn="b"/>
                      <a:r>
                        <a:rPr lang="es-ES" sz="1400" b="0" i="0" u="none" strike="noStrike">
                          <a:solidFill>
                            <a:schemeClr val="tx1"/>
                          </a:solidFill>
                          <a:latin typeface="Calibri"/>
                        </a:rPr>
                        <a:t>1,30 (0,17)</a:t>
                      </a:r>
                    </a:p>
                  </a:txBody>
                  <a:tcPr marL="5637" marR="5637" marT="5637" marB="0" anchor="b">
                    <a:lnL>
                      <a:noFill/>
                    </a:lnL>
                    <a:lnR>
                      <a:noFill/>
                    </a:lnR>
                    <a:lnT>
                      <a:noFill/>
                    </a:lnT>
                    <a:lnB>
                      <a:noFill/>
                    </a:lnB>
                  </a:tcPr>
                </a:tc>
                <a:tc>
                  <a:txBody>
                    <a:bodyPr/>
                    <a:lstStyle/>
                    <a:p>
                      <a:pPr algn="ctr" fontAlgn="b"/>
                      <a:r>
                        <a:rPr lang="es-ES" sz="1400" b="0" i="0" u="none" strike="noStrike">
                          <a:solidFill>
                            <a:schemeClr val="tx1"/>
                          </a:solidFill>
                          <a:latin typeface="Calibri"/>
                        </a:rPr>
                        <a:t>&lt; 0,001</a:t>
                      </a:r>
                    </a:p>
                  </a:txBody>
                  <a:tcPr marL="5637" marR="5637" marT="5637" marB="0" anchor="b">
                    <a:lnL>
                      <a:noFill/>
                    </a:lnL>
                    <a:lnR>
                      <a:noFill/>
                    </a:lnR>
                    <a:lnT>
                      <a:noFill/>
                    </a:lnT>
                    <a:lnB>
                      <a:noFill/>
                    </a:lnB>
                  </a:tcPr>
                </a:tc>
                <a:tc>
                  <a:txBody>
                    <a:bodyPr/>
                    <a:lstStyle/>
                    <a:p>
                      <a:pPr algn="ctr" fontAlgn="b"/>
                      <a:r>
                        <a:rPr lang="es-ES" sz="1400" b="0" i="0" u="none" strike="noStrike" dirty="0">
                          <a:solidFill>
                            <a:schemeClr val="tx1"/>
                          </a:solidFill>
                          <a:latin typeface="Calibri"/>
                        </a:rPr>
                        <a:t>AD&lt;MCI=FM=TN=NORMAL</a:t>
                      </a:r>
                    </a:p>
                  </a:txBody>
                  <a:tcPr marL="5637" marR="5637" marT="5637" marB="0" anchor="b">
                    <a:lnL>
                      <a:noFill/>
                    </a:lnL>
                    <a:lnR>
                      <a:noFill/>
                    </a:lnR>
                    <a:lnT>
                      <a:noFill/>
                    </a:lnT>
                    <a:lnB>
                      <a:noFill/>
                    </a:lnB>
                  </a:tcPr>
                </a:tc>
              </a:tr>
              <a:tr h="244157">
                <a:tc>
                  <a:txBody>
                    <a:bodyPr/>
                    <a:lstStyle/>
                    <a:p>
                      <a:pPr algn="l" fontAlgn="b"/>
                      <a:r>
                        <a:rPr lang="es-ES" sz="1400" b="1" i="0" u="none" strike="noStrike">
                          <a:solidFill>
                            <a:schemeClr val="tx1"/>
                          </a:solidFill>
                          <a:latin typeface="Calibri"/>
                        </a:rPr>
                        <a:t>mi</a:t>
                      </a:r>
                    </a:p>
                  </a:txBody>
                  <a:tcPr marL="5637" marR="5637" marT="5637" marB="0" anchor="b">
                    <a:lnL>
                      <a:noFill/>
                    </a:lnL>
                    <a:lnR>
                      <a:noFill/>
                    </a:lnR>
                    <a:lnT>
                      <a:noFill/>
                    </a:lnT>
                    <a:lnB>
                      <a:noFill/>
                    </a:lnB>
                  </a:tcPr>
                </a:tc>
                <a:tc>
                  <a:txBody>
                    <a:bodyPr/>
                    <a:lstStyle/>
                    <a:p>
                      <a:pPr algn="ctr" fontAlgn="b"/>
                      <a:r>
                        <a:rPr lang="es-ES" sz="1400" b="0" i="0" u="none" strike="noStrike">
                          <a:solidFill>
                            <a:schemeClr val="tx1"/>
                          </a:solidFill>
                          <a:latin typeface="Calibri"/>
                        </a:rPr>
                        <a:t>5,05 (0,84)</a:t>
                      </a:r>
                    </a:p>
                  </a:txBody>
                  <a:tcPr marL="5637" marR="5637" marT="5637" marB="0" anchor="b">
                    <a:lnL>
                      <a:noFill/>
                    </a:lnL>
                    <a:lnR>
                      <a:noFill/>
                    </a:lnR>
                    <a:lnT>
                      <a:noFill/>
                    </a:lnT>
                    <a:lnB>
                      <a:noFill/>
                    </a:lnB>
                  </a:tcPr>
                </a:tc>
                <a:tc>
                  <a:txBody>
                    <a:bodyPr/>
                    <a:lstStyle/>
                    <a:p>
                      <a:pPr algn="ctr" fontAlgn="b"/>
                      <a:r>
                        <a:rPr lang="es-ES" sz="1400" b="0" i="0" u="none" strike="noStrike">
                          <a:solidFill>
                            <a:schemeClr val="tx1"/>
                          </a:solidFill>
                          <a:latin typeface="Calibri"/>
                        </a:rPr>
                        <a:t>5,05 (0,66)</a:t>
                      </a:r>
                    </a:p>
                  </a:txBody>
                  <a:tcPr marL="5637" marR="5637" marT="5637" marB="0" anchor="b">
                    <a:lnL>
                      <a:noFill/>
                    </a:lnL>
                    <a:lnR>
                      <a:noFill/>
                    </a:lnR>
                    <a:lnT>
                      <a:noFill/>
                    </a:lnT>
                    <a:lnB>
                      <a:noFill/>
                    </a:lnB>
                  </a:tcPr>
                </a:tc>
                <a:tc>
                  <a:txBody>
                    <a:bodyPr/>
                    <a:lstStyle/>
                    <a:p>
                      <a:pPr algn="ctr" fontAlgn="b"/>
                      <a:r>
                        <a:rPr lang="es-ES" sz="1400" b="0" i="0" u="none" strike="noStrike">
                          <a:solidFill>
                            <a:schemeClr val="tx1"/>
                          </a:solidFill>
                          <a:latin typeface="Calibri"/>
                        </a:rPr>
                        <a:t>4,58 (0,45)</a:t>
                      </a:r>
                    </a:p>
                  </a:txBody>
                  <a:tcPr marL="5637" marR="5637" marT="5637" marB="0" anchor="b">
                    <a:lnL>
                      <a:noFill/>
                    </a:lnL>
                    <a:lnR>
                      <a:noFill/>
                    </a:lnR>
                    <a:lnT>
                      <a:noFill/>
                    </a:lnT>
                    <a:lnB>
                      <a:noFill/>
                    </a:lnB>
                  </a:tcPr>
                </a:tc>
                <a:tc>
                  <a:txBody>
                    <a:bodyPr/>
                    <a:lstStyle/>
                    <a:p>
                      <a:pPr algn="ctr" fontAlgn="b"/>
                      <a:r>
                        <a:rPr lang="es-ES" sz="1400" b="0" i="0" u="none" strike="noStrike">
                          <a:solidFill>
                            <a:schemeClr val="tx1"/>
                          </a:solidFill>
                          <a:latin typeface="Calibri"/>
                        </a:rPr>
                        <a:t>4,70 (0,41 )</a:t>
                      </a:r>
                    </a:p>
                  </a:txBody>
                  <a:tcPr marL="5637" marR="5637" marT="5637" marB="0" anchor="b">
                    <a:lnL>
                      <a:noFill/>
                    </a:lnL>
                    <a:lnR>
                      <a:noFill/>
                    </a:lnR>
                    <a:lnT>
                      <a:noFill/>
                    </a:lnT>
                    <a:lnB>
                      <a:noFill/>
                    </a:lnB>
                  </a:tcPr>
                </a:tc>
                <a:tc>
                  <a:txBody>
                    <a:bodyPr/>
                    <a:lstStyle/>
                    <a:p>
                      <a:pPr algn="ctr" fontAlgn="b"/>
                      <a:r>
                        <a:rPr lang="es-ES" sz="1400" b="0" i="0" u="none" strike="noStrike">
                          <a:solidFill>
                            <a:schemeClr val="tx1"/>
                          </a:solidFill>
                          <a:latin typeface="Calibri"/>
                        </a:rPr>
                        <a:t>4,61 (0,49)</a:t>
                      </a:r>
                    </a:p>
                  </a:txBody>
                  <a:tcPr marL="5637" marR="5637" marT="5637" marB="0" anchor="b">
                    <a:lnL>
                      <a:noFill/>
                    </a:lnL>
                    <a:lnR>
                      <a:noFill/>
                    </a:lnR>
                    <a:lnT>
                      <a:noFill/>
                    </a:lnT>
                    <a:lnB>
                      <a:noFill/>
                    </a:lnB>
                  </a:tcPr>
                </a:tc>
                <a:tc>
                  <a:txBody>
                    <a:bodyPr/>
                    <a:lstStyle/>
                    <a:p>
                      <a:pPr algn="ctr" fontAlgn="b"/>
                      <a:r>
                        <a:rPr lang="es-ES" sz="1400" b="0" i="0" u="none" strike="noStrike">
                          <a:solidFill>
                            <a:schemeClr val="tx1"/>
                          </a:solidFill>
                          <a:latin typeface="Calibri"/>
                        </a:rPr>
                        <a:t>4,44 (0,67)</a:t>
                      </a:r>
                    </a:p>
                  </a:txBody>
                  <a:tcPr marL="5637" marR="5637" marT="5637" marB="0" anchor="b">
                    <a:lnL>
                      <a:noFill/>
                    </a:lnL>
                    <a:lnR>
                      <a:noFill/>
                    </a:lnR>
                    <a:lnT>
                      <a:noFill/>
                    </a:lnT>
                    <a:lnB>
                      <a:noFill/>
                    </a:lnB>
                  </a:tcPr>
                </a:tc>
                <a:tc>
                  <a:txBody>
                    <a:bodyPr/>
                    <a:lstStyle/>
                    <a:p>
                      <a:pPr algn="ctr" fontAlgn="b"/>
                      <a:r>
                        <a:rPr lang="es-ES" sz="1400" b="0" i="0" u="none" strike="noStrike">
                          <a:solidFill>
                            <a:schemeClr val="tx1"/>
                          </a:solidFill>
                          <a:latin typeface="Calibri"/>
                        </a:rPr>
                        <a:t>4,80 (0,58)</a:t>
                      </a:r>
                    </a:p>
                  </a:txBody>
                  <a:tcPr marL="5637" marR="5637" marT="5637" marB="0" anchor="b">
                    <a:lnL>
                      <a:noFill/>
                    </a:lnL>
                    <a:lnR>
                      <a:noFill/>
                    </a:lnR>
                    <a:lnT>
                      <a:noFill/>
                    </a:lnT>
                    <a:lnB>
                      <a:noFill/>
                    </a:lnB>
                  </a:tcPr>
                </a:tc>
                <a:tc>
                  <a:txBody>
                    <a:bodyPr/>
                    <a:lstStyle/>
                    <a:p>
                      <a:pPr algn="ctr" fontAlgn="b"/>
                      <a:r>
                        <a:rPr lang="es-ES" sz="1400" b="0" i="0" u="none" strike="noStrike">
                          <a:solidFill>
                            <a:schemeClr val="tx1"/>
                          </a:solidFill>
                          <a:latin typeface="Calibri"/>
                        </a:rPr>
                        <a:t>&lt; 0,001</a:t>
                      </a:r>
                    </a:p>
                  </a:txBody>
                  <a:tcPr marL="5637" marR="5637" marT="5637" marB="0" anchor="b">
                    <a:lnL>
                      <a:noFill/>
                    </a:lnL>
                    <a:lnR>
                      <a:noFill/>
                    </a:lnR>
                    <a:lnT>
                      <a:noFill/>
                    </a:lnT>
                    <a:lnB>
                      <a:noFill/>
                    </a:lnB>
                  </a:tcPr>
                </a:tc>
                <a:tc>
                  <a:txBody>
                    <a:bodyPr/>
                    <a:lstStyle/>
                    <a:p>
                      <a:pPr algn="ctr" fontAlgn="b"/>
                      <a:r>
                        <a:rPr lang="es-ES" sz="1400" b="0" i="0" u="none" strike="noStrike" dirty="0">
                          <a:solidFill>
                            <a:schemeClr val="tx1"/>
                          </a:solidFill>
                          <a:latin typeface="Calibri"/>
                        </a:rPr>
                        <a:t>FM&lt;AD=MCI</a:t>
                      </a:r>
                    </a:p>
                  </a:txBody>
                  <a:tcPr marL="5637" marR="5637" marT="5637" marB="0" anchor="b">
                    <a:lnL>
                      <a:noFill/>
                    </a:lnL>
                    <a:lnR>
                      <a:noFill/>
                    </a:lnR>
                    <a:lnT>
                      <a:noFill/>
                    </a:lnT>
                    <a:lnB>
                      <a:noFill/>
                    </a:lnB>
                  </a:tcPr>
                </a:tc>
              </a:tr>
              <a:tr h="244157">
                <a:tc>
                  <a:txBody>
                    <a:bodyPr/>
                    <a:lstStyle/>
                    <a:p>
                      <a:pPr algn="l" fontAlgn="b"/>
                      <a:r>
                        <a:rPr lang="es-ES" sz="1400" b="1" i="0" u="none" strike="noStrike">
                          <a:solidFill>
                            <a:schemeClr val="tx1"/>
                          </a:solidFill>
                          <a:latin typeface="Calibri"/>
                        </a:rPr>
                        <a:t>micr</a:t>
                      </a:r>
                    </a:p>
                  </a:txBody>
                  <a:tcPr marL="5637" marR="5637" marT="5637" marB="0" anchor="b">
                    <a:lnL>
                      <a:noFill/>
                    </a:lnL>
                    <a:lnR>
                      <a:noFill/>
                    </a:lnR>
                    <a:lnT>
                      <a:noFill/>
                    </a:lnT>
                    <a:lnB>
                      <a:noFill/>
                    </a:lnB>
                  </a:tcPr>
                </a:tc>
                <a:tc>
                  <a:txBody>
                    <a:bodyPr/>
                    <a:lstStyle/>
                    <a:p>
                      <a:pPr algn="ctr" fontAlgn="b"/>
                      <a:r>
                        <a:rPr lang="es-ES" sz="1400" b="0" i="0" u="none" strike="noStrike">
                          <a:solidFill>
                            <a:schemeClr val="tx1"/>
                          </a:solidFill>
                          <a:latin typeface="Calibri"/>
                        </a:rPr>
                        <a:t>0,91 (0,13)</a:t>
                      </a:r>
                    </a:p>
                  </a:txBody>
                  <a:tcPr marL="5637" marR="5637" marT="5637" marB="0" anchor="b">
                    <a:lnL>
                      <a:noFill/>
                    </a:lnL>
                    <a:lnR>
                      <a:noFill/>
                    </a:lnR>
                    <a:lnT>
                      <a:noFill/>
                    </a:lnT>
                    <a:lnB>
                      <a:noFill/>
                    </a:lnB>
                  </a:tcPr>
                </a:tc>
                <a:tc>
                  <a:txBody>
                    <a:bodyPr/>
                    <a:lstStyle/>
                    <a:p>
                      <a:pPr algn="ctr" fontAlgn="b"/>
                      <a:r>
                        <a:rPr lang="es-ES" sz="1400" b="0" i="0" u="none" strike="noStrike">
                          <a:solidFill>
                            <a:schemeClr val="tx1"/>
                          </a:solidFill>
                          <a:latin typeface="Calibri"/>
                        </a:rPr>
                        <a:t>0,89 (0,13)</a:t>
                      </a:r>
                    </a:p>
                  </a:txBody>
                  <a:tcPr marL="5637" marR="5637" marT="5637" marB="0" anchor="b">
                    <a:lnL>
                      <a:noFill/>
                    </a:lnL>
                    <a:lnR>
                      <a:noFill/>
                    </a:lnR>
                    <a:lnT>
                      <a:noFill/>
                    </a:lnT>
                    <a:lnB>
                      <a:noFill/>
                    </a:lnB>
                  </a:tcPr>
                </a:tc>
                <a:tc>
                  <a:txBody>
                    <a:bodyPr/>
                    <a:lstStyle/>
                    <a:p>
                      <a:pPr algn="ctr" fontAlgn="b"/>
                      <a:r>
                        <a:rPr lang="es-ES" sz="1400" b="0" i="0" u="none" strike="noStrike">
                          <a:solidFill>
                            <a:schemeClr val="tx1"/>
                          </a:solidFill>
                          <a:latin typeface="Calibri"/>
                        </a:rPr>
                        <a:t>0,82 (0,09)</a:t>
                      </a:r>
                    </a:p>
                  </a:txBody>
                  <a:tcPr marL="5637" marR="5637" marT="5637" marB="0" anchor="b">
                    <a:lnL>
                      <a:noFill/>
                    </a:lnL>
                    <a:lnR>
                      <a:noFill/>
                    </a:lnR>
                    <a:lnT>
                      <a:noFill/>
                    </a:lnT>
                    <a:lnB>
                      <a:noFill/>
                    </a:lnB>
                  </a:tcPr>
                </a:tc>
                <a:tc>
                  <a:txBody>
                    <a:bodyPr/>
                    <a:lstStyle/>
                    <a:p>
                      <a:pPr algn="ctr" fontAlgn="b"/>
                      <a:r>
                        <a:rPr lang="es-ES" sz="1400" b="0" i="0" u="none" strike="noStrike">
                          <a:solidFill>
                            <a:schemeClr val="tx1"/>
                          </a:solidFill>
                          <a:latin typeface="Calibri"/>
                        </a:rPr>
                        <a:t>0,84 (0,08)</a:t>
                      </a:r>
                    </a:p>
                  </a:txBody>
                  <a:tcPr marL="5637" marR="5637" marT="5637" marB="0" anchor="b">
                    <a:lnL>
                      <a:noFill/>
                    </a:lnL>
                    <a:lnR>
                      <a:noFill/>
                    </a:lnR>
                    <a:lnT>
                      <a:noFill/>
                    </a:lnT>
                    <a:lnB>
                      <a:noFill/>
                    </a:lnB>
                  </a:tcPr>
                </a:tc>
                <a:tc>
                  <a:txBody>
                    <a:bodyPr/>
                    <a:lstStyle/>
                    <a:p>
                      <a:pPr algn="ctr" fontAlgn="b"/>
                      <a:r>
                        <a:rPr lang="es-ES" sz="1400" b="0" i="0" u="none" strike="noStrike">
                          <a:solidFill>
                            <a:schemeClr val="tx1"/>
                          </a:solidFill>
                          <a:latin typeface="Calibri"/>
                        </a:rPr>
                        <a:t>0,82 (0,07)</a:t>
                      </a:r>
                    </a:p>
                  </a:txBody>
                  <a:tcPr marL="5637" marR="5637" marT="5637" marB="0" anchor="b">
                    <a:lnL>
                      <a:noFill/>
                    </a:lnL>
                    <a:lnR>
                      <a:noFill/>
                    </a:lnR>
                    <a:lnT>
                      <a:noFill/>
                    </a:lnT>
                    <a:lnB>
                      <a:noFill/>
                    </a:lnB>
                  </a:tcPr>
                </a:tc>
                <a:tc>
                  <a:txBody>
                    <a:bodyPr/>
                    <a:lstStyle/>
                    <a:p>
                      <a:pPr algn="ctr" fontAlgn="b"/>
                      <a:r>
                        <a:rPr lang="es-ES" sz="1400" b="0" i="0" u="none" strike="noStrike">
                          <a:solidFill>
                            <a:schemeClr val="tx1"/>
                          </a:solidFill>
                          <a:latin typeface="Calibri"/>
                        </a:rPr>
                        <a:t>0,78 (0,08)</a:t>
                      </a:r>
                    </a:p>
                  </a:txBody>
                  <a:tcPr marL="5637" marR="5637" marT="5637" marB="0" anchor="b">
                    <a:lnL>
                      <a:noFill/>
                    </a:lnL>
                    <a:lnR>
                      <a:noFill/>
                    </a:lnR>
                    <a:lnT>
                      <a:noFill/>
                    </a:lnT>
                    <a:lnB>
                      <a:noFill/>
                    </a:lnB>
                  </a:tcPr>
                </a:tc>
                <a:tc>
                  <a:txBody>
                    <a:bodyPr/>
                    <a:lstStyle/>
                    <a:p>
                      <a:pPr algn="ctr" fontAlgn="b"/>
                      <a:r>
                        <a:rPr lang="es-ES" sz="1400" b="0" i="0" u="none" strike="noStrike">
                          <a:solidFill>
                            <a:schemeClr val="tx1"/>
                          </a:solidFill>
                          <a:latin typeface="Calibri"/>
                        </a:rPr>
                        <a:t>0,84 (0,09)</a:t>
                      </a:r>
                    </a:p>
                  </a:txBody>
                  <a:tcPr marL="5637" marR="5637" marT="5637" marB="0" anchor="b">
                    <a:lnL>
                      <a:noFill/>
                    </a:lnL>
                    <a:lnR>
                      <a:noFill/>
                    </a:lnR>
                    <a:lnT>
                      <a:noFill/>
                    </a:lnT>
                    <a:lnB>
                      <a:noFill/>
                    </a:lnB>
                  </a:tcPr>
                </a:tc>
                <a:tc>
                  <a:txBody>
                    <a:bodyPr/>
                    <a:lstStyle/>
                    <a:p>
                      <a:pPr algn="ctr" fontAlgn="b"/>
                      <a:r>
                        <a:rPr lang="es-ES" sz="1400" b="0" i="0" u="none" strike="noStrike">
                          <a:solidFill>
                            <a:schemeClr val="tx1"/>
                          </a:solidFill>
                          <a:latin typeface="Calibri"/>
                        </a:rPr>
                        <a:t>&lt; 0,001</a:t>
                      </a:r>
                    </a:p>
                  </a:txBody>
                  <a:tcPr marL="5637" marR="5637" marT="5637" marB="0" anchor="b">
                    <a:lnL>
                      <a:noFill/>
                    </a:lnL>
                    <a:lnR>
                      <a:noFill/>
                    </a:lnR>
                    <a:lnT>
                      <a:noFill/>
                    </a:lnT>
                    <a:lnB>
                      <a:noFill/>
                    </a:lnB>
                  </a:tcPr>
                </a:tc>
                <a:tc>
                  <a:txBody>
                    <a:bodyPr/>
                    <a:lstStyle/>
                    <a:p>
                      <a:pPr algn="ctr" fontAlgn="b"/>
                      <a:r>
                        <a:rPr lang="es-ES" sz="1400" b="0" i="0" u="none" strike="noStrike" dirty="0">
                          <a:solidFill>
                            <a:schemeClr val="tx1"/>
                          </a:solidFill>
                          <a:latin typeface="Calibri"/>
                        </a:rPr>
                        <a:t>FM = NORMAL &lt; AD=MCI</a:t>
                      </a:r>
                    </a:p>
                  </a:txBody>
                  <a:tcPr marL="5637" marR="5637" marT="5637" marB="0" anchor="b">
                    <a:lnL>
                      <a:noFill/>
                    </a:lnL>
                    <a:lnR>
                      <a:noFill/>
                    </a:lnR>
                    <a:lnT>
                      <a:noFill/>
                    </a:lnT>
                    <a:lnB>
                      <a:noFill/>
                    </a:lnB>
                  </a:tcPr>
                </a:tc>
              </a:tr>
              <a:tr h="244157">
                <a:tc>
                  <a:txBody>
                    <a:bodyPr/>
                    <a:lstStyle/>
                    <a:p>
                      <a:pPr algn="l" fontAlgn="b"/>
                      <a:r>
                        <a:rPr lang="es-ES" sz="1400" b="1" i="0" u="none" strike="noStrike">
                          <a:solidFill>
                            <a:schemeClr val="tx1"/>
                          </a:solidFill>
                          <a:latin typeface="Calibri"/>
                        </a:rPr>
                        <a:t>naa</a:t>
                      </a:r>
                    </a:p>
                  </a:txBody>
                  <a:tcPr marL="5637" marR="5637" marT="5637" marB="0" anchor="b">
                    <a:lnL>
                      <a:noFill/>
                    </a:lnL>
                    <a:lnR>
                      <a:noFill/>
                    </a:lnR>
                    <a:lnT>
                      <a:noFill/>
                    </a:lnT>
                    <a:lnB>
                      <a:noFill/>
                    </a:lnB>
                  </a:tcPr>
                </a:tc>
                <a:tc>
                  <a:txBody>
                    <a:bodyPr/>
                    <a:lstStyle/>
                    <a:p>
                      <a:pPr algn="ctr" fontAlgn="b"/>
                      <a:r>
                        <a:rPr lang="es-ES" sz="1400" b="0" i="0" u="none" strike="noStrike">
                          <a:solidFill>
                            <a:schemeClr val="tx1"/>
                          </a:solidFill>
                          <a:latin typeface="Calibri"/>
                        </a:rPr>
                        <a:t>6,86 (0,87)</a:t>
                      </a:r>
                    </a:p>
                  </a:txBody>
                  <a:tcPr marL="5637" marR="5637" marT="5637" marB="0" anchor="b">
                    <a:lnL>
                      <a:noFill/>
                    </a:lnL>
                    <a:lnR>
                      <a:noFill/>
                    </a:lnR>
                    <a:lnT>
                      <a:noFill/>
                    </a:lnT>
                    <a:lnB>
                      <a:noFill/>
                    </a:lnB>
                  </a:tcPr>
                </a:tc>
                <a:tc>
                  <a:txBody>
                    <a:bodyPr/>
                    <a:lstStyle/>
                    <a:p>
                      <a:pPr algn="ctr" fontAlgn="b"/>
                      <a:r>
                        <a:rPr lang="es-ES" sz="1400" b="0" i="0" u="none" strike="noStrike">
                          <a:solidFill>
                            <a:schemeClr val="tx1"/>
                          </a:solidFill>
                          <a:latin typeface="Calibri"/>
                        </a:rPr>
                        <a:t>7,29 (0,67)</a:t>
                      </a:r>
                    </a:p>
                  </a:txBody>
                  <a:tcPr marL="5637" marR="5637" marT="5637" marB="0" anchor="b">
                    <a:lnL>
                      <a:noFill/>
                    </a:lnL>
                    <a:lnR>
                      <a:noFill/>
                    </a:lnR>
                    <a:lnT>
                      <a:noFill/>
                    </a:lnT>
                    <a:lnB>
                      <a:noFill/>
                    </a:lnB>
                  </a:tcPr>
                </a:tc>
                <a:tc>
                  <a:txBody>
                    <a:bodyPr/>
                    <a:lstStyle/>
                    <a:p>
                      <a:pPr algn="ctr" fontAlgn="b"/>
                      <a:r>
                        <a:rPr lang="es-ES" sz="1400" b="0" i="0" u="none" strike="noStrike">
                          <a:solidFill>
                            <a:schemeClr val="tx1"/>
                          </a:solidFill>
                          <a:latin typeface="Calibri"/>
                        </a:rPr>
                        <a:t>7,85 (0,39)</a:t>
                      </a:r>
                    </a:p>
                  </a:txBody>
                  <a:tcPr marL="5637" marR="5637" marT="5637" marB="0" anchor="b">
                    <a:lnL>
                      <a:noFill/>
                    </a:lnL>
                    <a:lnR>
                      <a:noFill/>
                    </a:lnR>
                    <a:lnT>
                      <a:noFill/>
                    </a:lnT>
                    <a:lnB>
                      <a:noFill/>
                    </a:lnB>
                  </a:tcPr>
                </a:tc>
                <a:tc>
                  <a:txBody>
                    <a:bodyPr/>
                    <a:lstStyle/>
                    <a:p>
                      <a:pPr algn="ctr" fontAlgn="b"/>
                      <a:r>
                        <a:rPr lang="es-ES" sz="1400" b="0" i="0" u="none" strike="noStrike">
                          <a:solidFill>
                            <a:schemeClr val="tx1"/>
                          </a:solidFill>
                          <a:latin typeface="Calibri"/>
                        </a:rPr>
                        <a:t>7,92 (0,39)</a:t>
                      </a:r>
                    </a:p>
                  </a:txBody>
                  <a:tcPr marL="5637" marR="5637" marT="5637" marB="0" anchor="b">
                    <a:lnL>
                      <a:noFill/>
                    </a:lnL>
                    <a:lnR>
                      <a:noFill/>
                    </a:lnR>
                    <a:lnT>
                      <a:noFill/>
                    </a:lnT>
                    <a:lnB>
                      <a:noFill/>
                    </a:lnB>
                  </a:tcPr>
                </a:tc>
                <a:tc>
                  <a:txBody>
                    <a:bodyPr/>
                    <a:lstStyle/>
                    <a:p>
                      <a:pPr algn="ctr" fontAlgn="b"/>
                      <a:r>
                        <a:rPr lang="es-ES" sz="1400" b="0" i="0" u="none" strike="noStrike">
                          <a:solidFill>
                            <a:schemeClr val="tx1"/>
                          </a:solidFill>
                          <a:latin typeface="Calibri"/>
                        </a:rPr>
                        <a:t>7,75 (0,75)</a:t>
                      </a:r>
                    </a:p>
                  </a:txBody>
                  <a:tcPr marL="5637" marR="5637" marT="5637" marB="0" anchor="b">
                    <a:lnL>
                      <a:noFill/>
                    </a:lnL>
                    <a:lnR>
                      <a:noFill/>
                    </a:lnR>
                    <a:lnT>
                      <a:noFill/>
                    </a:lnT>
                    <a:lnB>
                      <a:noFill/>
                    </a:lnB>
                  </a:tcPr>
                </a:tc>
                <a:tc>
                  <a:txBody>
                    <a:bodyPr/>
                    <a:lstStyle/>
                    <a:p>
                      <a:pPr algn="ctr" fontAlgn="b"/>
                      <a:r>
                        <a:rPr lang="es-ES" sz="1400" b="0" i="0" u="none" strike="noStrike">
                          <a:solidFill>
                            <a:schemeClr val="tx1"/>
                          </a:solidFill>
                          <a:latin typeface="Calibri"/>
                        </a:rPr>
                        <a:t>7,89 (0,43)</a:t>
                      </a:r>
                    </a:p>
                  </a:txBody>
                  <a:tcPr marL="5637" marR="5637" marT="5637" marB="0" anchor="b">
                    <a:lnL>
                      <a:noFill/>
                    </a:lnL>
                    <a:lnR>
                      <a:noFill/>
                    </a:lnR>
                    <a:lnT>
                      <a:noFill/>
                    </a:lnT>
                    <a:lnB>
                      <a:noFill/>
                    </a:lnB>
                  </a:tcPr>
                </a:tc>
                <a:tc>
                  <a:txBody>
                    <a:bodyPr/>
                    <a:lstStyle/>
                    <a:p>
                      <a:pPr algn="ctr" fontAlgn="b"/>
                      <a:r>
                        <a:rPr lang="es-ES" sz="1400" b="0" i="0" u="none" strike="noStrike">
                          <a:solidFill>
                            <a:schemeClr val="tx1"/>
                          </a:solidFill>
                          <a:latin typeface="Calibri"/>
                        </a:rPr>
                        <a:t>7,76 (0,62)</a:t>
                      </a:r>
                    </a:p>
                  </a:txBody>
                  <a:tcPr marL="5637" marR="5637" marT="5637" marB="0" anchor="b">
                    <a:lnL>
                      <a:noFill/>
                    </a:lnL>
                    <a:lnR>
                      <a:noFill/>
                    </a:lnR>
                    <a:lnT>
                      <a:noFill/>
                    </a:lnT>
                    <a:lnB>
                      <a:noFill/>
                    </a:lnB>
                  </a:tcPr>
                </a:tc>
                <a:tc>
                  <a:txBody>
                    <a:bodyPr/>
                    <a:lstStyle/>
                    <a:p>
                      <a:pPr algn="ctr" fontAlgn="b"/>
                      <a:r>
                        <a:rPr lang="es-ES" sz="1400" b="0" i="0" u="none" strike="noStrike">
                          <a:solidFill>
                            <a:schemeClr val="tx1"/>
                          </a:solidFill>
                          <a:latin typeface="Calibri"/>
                        </a:rPr>
                        <a:t>&lt;0,001</a:t>
                      </a:r>
                    </a:p>
                  </a:txBody>
                  <a:tcPr marL="5637" marR="5637" marT="5637" marB="0" anchor="b">
                    <a:lnL>
                      <a:noFill/>
                    </a:lnL>
                    <a:lnR>
                      <a:noFill/>
                    </a:lnR>
                    <a:lnT>
                      <a:noFill/>
                    </a:lnT>
                    <a:lnB>
                      <a:noFill/>
                    </a:lnB>
                  </a:tcPr>
                </a:tc>
                <a:tc>
                  <a:txBody>
                    <a:bodyPr/>
                    <a:lstStyle/>
                    <a:p>
                      <a:pPr algn="ctr" fontAlgn="b"/>
                      <a:r>
                        <a:rPr lang="es-ES" sz="1400" b="0" i="0" u="none" strike="noStrike" dirty="0">
                          <a:solidFill>
                            <a:schemeClr val="tx1"/>
                          </a:solidFill>
                          <a:latin typeface="Calibri"/>
                        </a:rPr>
                        <a:t>AD&lt;FMI=MI=TN=NORMAL&lt;MCI=STD</a:t>
                      </a:r>
                    </a:p>
                  </a:txBody>
                  <a:tcPr marL="5637" marR="5637" marT="5637" marB="0" anchor="b">
                    <a:lnL>
                      <a:noFill/>
                    </a:lnL>
                    <a:lnR>
                      <a:noFill/>
                    </a:lnR>
                    <a:lnT>
                      <a:noFill/>
                    </a:lnT>
                    <a:lnB>
                      <a:noFill/>
                    </a:lnB>
                  </a:tcPr>
                </a:tc>
              </a:tr>
              <a:tr h="474231">
                <a:tc>
                  <a:txBody>
                    <a:bodyPr/>
                    <a:lstStyle/>
                    <a:p>
                      <a:pPr algn="l" fontAlgn="b"/>
                      <a:r>
                        <a:rPr lang="es-ES" sz="1400" b="1" i="0" u="none" strike="noStrike">
                          <a:solidFill>
                            <a:schemeClr val="tx1"/>
                          </a:solidFill>
                          <a:latin typeface="Calibri"/>
                        </a:rPr>
                        <a:t>naacr</a:t>
                      </a:r>
                    </a:p>
                  </a:txBody>
                  <a:tcPr marL="5637" marR="5637" marT="5637" marB="0" anchor="b">
                    <a:lnL>
                      <a:noFill/>
                    </a:lnL>
                    <a:lnR>
                      <a:noFill/>
                    </a:lnR>
                    <a:lnT>
                      <a:noFill/>
                    </a:lnT>
                    <a:lnB>
                      <a:noFill/>
                    </a:lnB>
                  </a:tcPr>
                </a:tc>
                <a:tc>
                  <a:txBody>
                    <a:bodyPr/>
                    <a:lstStyle/>
                    <a:p>
                      <a:pPr algn="ctr" fontAlgn="b"/>
                      <a:r>
                        <a:rPr lang="es-ES" sz="1400" b="0" i="0" u="none" strike="noStrike">
                          <a:solidFill>
                            <a:schemeClr val="tx1"/>
                          </a:solidFill>
                          <a:latin typeface="Calibri"/>
                        </a:rPr>
                        <a:t>1,23 (0,10)</a:t>
                      </a:r>
                    </a:p>
                  </a:txBody>
                  <a:tcPr marL="5637" marR="5637" marT="5637" marB="0" anchor="b">
                    <a:lnL>
                      <a:noFill/>
                    </a:lnL>
                    <a:lnR>
                      <a:noFill/>
                    </a:lnR>
                    <a:lnT>
                      <a:noFill/>
                    </a:lnT>
                    <a:lnB>
                      <a:noFill/>
                    </a:lnB>
                  </a:tcPr>
                </a:tc>
                <a:tc>
                  <a:txBody>
                    <a:bodyPr/>
                    <a:lstStyle/>
                    <a:p>
                      <a:pPr algn="ctr" fontAlgn="b"/>
                      <a:r>
                        <a:rPr lang="es-ES" sz="1400" b="0" i="0" u="none" strike="noStrike">
                          <a:solidFill>
                            <a:schemeClr val="tx1"/>
                          </a:solidFill>
                          <a:latin typeface="Calibri"/>
                        </a:rPr>
                        <a:t>1,27 (0,11)</a:t>
                      </a:r>
                    </a:p>
                  </a:txBody>
                  <a:tcPr marL="5637" marR="5637" marT="5637" marB="0" anchor="b">
                    <a:lnL>
                      <a:noFill/>
                    </a:lnL>
                    <a:lnR>
                      <a:noFill/>
                    </a:lnR>
                    <a:lnT>
                      <a:noFill/>
                    </a:lnT>
                    <a:lnB>
                      <a:noFill/>
                    </a:lnB>
                  </a:tcPr>
                </a:tc>
                <a:tc>
                  <a:txBody>
                    <a:bodyPr/>
                    <a:lstStyle/>
                    <a:p>
                      <a:pPr algn="ctr" fontAlgn="b"/>
                      <a:r>
                        <a:rPr lang="es-ES" sz="1400" b="0" i="0" u="none" strike="noStrike">
                          <a:solidFill>
                            <a:schemeClr val="tx1"/>
                          </a:solidFill>
                          <a:latin typeface="Calibri"/>
                        </a:rPr>
                        <a:t>1,40 (0,10)</a:t>
                      </a:r>
                    </a:p>
                  </a:txBody>
                  <a:tcPr marL="5637" marR="5637" marT="5637" marB="0" anchor="b">
                    <a:lnL>
                      <a:noFill/>
                    </a:lnL>
                    <a:lnR>
                      <a:noFill/>
                    </a:lnR>
                    <a:lnT>
                      <a:noFill/>
                    </a:lnT>
                    <a:lnB>
                      <a:noFill/>
                    </a:lnB>
                  </a:tcPr>
                </a:tc>
                <a:tc>
                  <a:txBody>
                    <a:bodyPr/>
                    <a:lstStyle/>
                    <a:p>
                      <a:pPr algn="ctr" fontAlgn="b"/>
                      <a:r>
                        <a:rPr lang="es-ES" sz="1400" b="0" i="0" u="none" strike="noStrike">
                          <a:solidFill>
                            <a:schemeClr val="tx1"/>
                          </a:solidFill>
                          <a:latin typeface="Calibri"/>
                        </a:rPr>
                        <a:t>1,41 (0,10)</a:t>
                      </a:r>
                    </a:p>
                  </a:txBody>
                  <a:tcPr marL="5637" marR="5637" marT="5637" marB="0" anchor="b">
                    <a:lnL>
                      <a:noFill/>
                    </a:lnL>
                    <a:lnR>
                      <a:noFill/>
                    </a:lnR>
                    <a:lnT>
                      <a:noFill/>
                    </a:lnT>
                    <a:lnB>
                      <a:noFill/>
                    </a:lnB>
                  </a:tcPr>
                </a:tc>
                <a:tc>
                  <a:txBody>
                    <a:bodyPr/>
                    <a:lstStyle/>
                    <a:p>
                      <a:pPr algn="ctr" fontAlgn="b"/>
                      <a:r>
                        <a:rPr lang="es-ES" sz="1400" b="0" i="0" u="none" strike="noStrike">
                          <a:solidFill>
                            <a:schemeClr val="tx1"/>
                          </a:solidFill>
                          <a:latin typeface="Calibri"/>
                        </a:rPr>
                        <a:t>1,38 (0,14)</a:t>
                      </a:r>
                    </a:p>
                  </a:txBody>
                  <a:tcPr marL="5637" marR="5637" marT="5637" marB="0" anchor="b">
                    <a:lnL>
                      <a:noFill/>
                    </a:lnL>
                    <a:lnR>
                      <a:noFill/>
                    </a:lnR>
                    <a:lnT>
                      <a:noFill/>
                    </a:lnT>
                    <a:lnB>
                      <a:noFill/>
                    </a:lnB>
                  </a:tcPr>
                </a:tc>
                <a:tc>
                  <a:txBody>
                    <a:bodyPr/>
                    <a:lstStyle/>
                    <a:p>
                      <a:pPr algn="ctr" fontAlgn="b"/>
                      <a:r>
                        <a:rPr lang="es-ES" sz="1400" b="0" i="0" u="none" strike="noStrike">
                          <a:solidFill>
                            <a:schemeClr val="tx1"/>
                          </a:solidFill>
                          <a:latin typeface="Calibri"/>
                        </a:rPr>
                        <a:t>1,40 (0,14)</a:t>
                      </a:r>
                    </a:p>
                  </a:txBody>
                  <a:tcPr marL="5637" marR="5637" marT="5637" marB="0" anchor="b">
                    <a:lnL>
                      <a:noFill/>
                    </a:lnL>
                    <a:lnR>
                      <a:noFill/>
                    </a:lnR>
                    <a:lnT>
                      <a:noFill/>
                    </a:lnT>
                    <a:lnB>
                      <a:noFill/>
                    </a:lnB>
                  </a:tcPr>
                </a:tc>
                <a:tc>
                  <a:txBody>
                    <a:bodyPr/>
                    <a:lstStyle/>
                    <a:p>
                      <a:pPr algn="ctr" fontAlgn="b"/>
                      <a:r>
                        <a:rPr lang="es-ES" sz="1400" b="0" i="0" u="none" strike="noStrike">
                          <a:solidFill>
                            <a:schemeClr val="tx1"/>
                          </a:solidFill>
                          <a:latin typeface="Calibri"/>
                        </a:rPr>
                        <a:t>1,37 (0,12)</a:t>
                      </a:r>
                    </a:p>
                  </a:txBody>
                  <a:tcPr marL="5637" marR="5637" marT="5637" marB="0" anchor="b">
                    <a:lnL>
                      <a:noFill/>
                    </a:lnL>
                    <a:lnR>
                      <a:noFill/>
                    </a:lnR>
                    <a:lnT>
                      <a:noFill/>
                    </a:lnT>
                    <a:lnB>
                      <a:noFill/>
                    </a:lnB>
                  </a:tcPr>
                </a:tc>
                <a:tc>
                  <a:txBody>
                    <a:bodyPr/>
                    <a:lstStyle/>
                    <a:p>
                      <a:pPr algn="ctr" fontAlgn="b"/>
                      <a:r>
                        <a:rPr lang="es-ES" sz="1400" b="0" i="0" u="none" strike="noStrike">
                          <a:solidFill>
                            <a:schemeClr val="tx1"/>
                          </a:solidFill>
                          <a:latin typeface="Calibri"/>
                        </a:rPr>
                        <a:t>&lt;0,001</a:t>
                      </a:r>
                    </a:p>
                  </a:txBody>
                  <a:tcPr marL="5637" marR="5637" marT="5637" marB="0" anchor="b">
                    <a:lnL>
                      <a:noFill/>
                    </a:lnL>
                    <a:lnR>
                      <a:noFill/>
                    </a:lnR>
                    <a:lnT>
                      <a:noFill/>
                    </a:lnT>
                    <a:lnB>
                      <a:noFill/>
                    </a:lnB>
                  </a:tcPr>
                </a:tc>
                <a:tc>
                  <a:txBody>
                    <a:bodyPr/>
                    <a:lstStyle/>
                    <a:p>
                      <a:pPr algn="ctr" fontAlgn="b"/>
                      <a:r>
                        <a:rPr lang="es-ES" sz="1400" b="0" i="0" u="none" strike="noStrike" dirty="0">
                          <a:solidFill>
                            <a:schemeClr val="tx1"/>
                          </a:solidFill>
                          <a:latin typeface="Calibri"/>
                        </a:rPr>
                        <a:t>AD&lt;FM=MI=STD=TN=NORMAL; MCI&lt;FM=MI=NORMAL</a:t>
                      </a:r>
                    </a:p>
                  </a:txBody>
                  <a:tcPr marL="5637" marR="5637" marT="5637" marB="0" anchor="b">
                    <a:lnL>
                      <a:noFill/>
                    </a:lnL>
                    <a:lnR>
                      <a:noFill/>
                    </a:lnR>
                    <a:lnT>
                      <a:noFill/>
                    </a:lnT>
                    <a:lnB>
                      <a:noFill/>
                    </a:lnB>
                  </a:tcPr>
                </a:tc>
              </a:tr>
              <a:tr h="244157">
                <a:tc>
                  <a:txBody>
                    <a:bodyPr/>
                    <a:lstStyle/>
                    <a:p>
                      <a:pPr algn="l" fontAlgn="b"/>
                      <a:r>
                        <a:rPr lang="es-ES" sz="1400" b="1" i="0" u="none" strike="noStrike">
                          <a:solidFill>
                            <a:schemeClr val="tx1"/>
                          </a:solidFill>
                          <a:latin typeface="Calibri"/>
                        </a:rPr>
                        <a:t>cho</a:t>
                      </a:r>
                    </a:p>
                  </a:txBody>
                  <a:tcPr marL="5637" marR="5637" marT="5637" marB="0" anchor="b">
                    <a:lnL>
                      <a:noFill/>
                    </a:lnL>
                    <a:lnR>
                      <a:noFill/>
                    </a:lnR>
                    <a:lnT>
                      <a:noFill/>
                    </a:lnT>
                    <a:lnB>
                      <a:noFill/>
                    </a:lnB>
                  </a:tcPr>
                </a:tc>
                <a:tc>
                  <a:txBody>
                    <a:bodyPr/>
                    <a:lstStyle/>
                    <a:p>
                      <a:pPr algn="ctr" fontAlgn="b"/>
                      <a:r>
                        <a:rPr lang="es-ES" sz="1400" b="0" i="0" u="none" strike="noStrike">
                          <a:solidFill>
                            <a:schemeClr val="tx1"/>
                          </a:solidFill>
                          <a:latin typeface="Calibri"/>
                        </a:rPr>
                        <a:t>1,16 (0,20)</a:t>
                      </a:r>
                    </a:p>
                  </a:txBody>
                  <a:tcPr marL="5637" marR="5637" marT="5637" marB="0" anchor="b">
                    <a:lnL>
                      <a:noFill/>
                    </a:lnL>
                    <a:lnR>
                      <a:noFill/>
                    </a:lnR>
                    <a:lnT>
                      <a:noFill/>
                    </a:lnT>
                    <a:lnB>
                      <a:noFill/>
                    </a:lnB>
                  </a:tcPr>
                </a:tc>
                <a:tc>
                  <a:txBody>
                    <a:bodyPr/>
                    <a:lstStyle/>
                    <a:p>
                      <a:pPr algn="ctr" fontAlgn="b"/>
                      <a:r>
                        <a:rPr lang="es-ES" sz="1400" b="0" i="0" u="none" strike="noStrike">
                          <a:solidFill>
                            <a:schemeClr val="tx1"/>
                          </a:solidFill>
                          <a:latin typeface="Calibri"/>
                        </a:rPr>
                        <a:t>1,11 (0,14)</a:t>
                      </a:r>
                    </a:p>
                  </a:txBody>
                  <a:tcPr marL="5637" marR="5637" marT="5637" marB="0" anchor="b">
                    <a:lnL>
                      <a:noFill/>
                    </a:lnL>
                    <a:lnR>
                      <a:noFill/>
                    </a:lnR>
                    <a:lnT>
                      <a:noFill/>
                    </a:lnT>
                    <a:lnB>
                      <a:noFill/>
                    </a:lnB>
                  </a:tcPr>
                </a:tc>
                <a:tc>
                  <a:txBody>
                    <a:bodyPr/>
                    <a:lstStyle/>
                    <a:p>
                      <a:pPr algn="ctr" fontAlgn="b"/>
                      <a:r>
                        <a:rPr lang="es-ES" sz="1400" b="0" i="0" u="none" strike="noStrike">
                          <a:solidFill>
                            <a:schemeClr val="tx1"/>
                          </a:solidFill>
                          <a:latin typeface="Calibri"/>
                        </a:rPr>
                        <a:t>1,06 (0,09)</a:t>
                      </a:r>
                    </a:p>
                  </a:txBody>
                  <a:tcPr marL="5637" marR="5637" marT="5637" marB="0" anchor="b">
                    <a:lnL>
                      <a:noFill/>
                    </a:lnL>
                    <a:lnR>
                      <a:noFill/>
                    </a:lnR>
                    <a:lnT>
                      <a:noFill/>
                    </a:lnT>
                    <a:lnB>
                      <a:noFill/>
                    </a:lnB>
                  </a:tcPr>
                </a:tc>
                <a:tc>
                  <a:txBody>
                    <a:bodyPr/>
                    <a:lstStyle/>
                    <a:p>
                      <a:pPr algn="ctr" fontAlgn="b"/>
                      <a:r>
                        <a:rPr lang="es-ES" sz="1400" b="0" i="0" u="none" strike="noStrike">
                          <a:solidFill>
                            <a:schemeClr val="tx1"/>
                          </a:solidFill>
                          <a:latin typeface="Calibri"/>
                        </a:rPr>
                        <a:t>1,06 (0,09)</a:t>
                      </a:r>
                    </a:p>
                  </a:txBody>
                  <a:tcPr marL="5637" marR="5637" marT="5637" marB="0" anchor="b">
                    <a:lnL>
                      <a:noFill/>
                    </a:lnL>
                    <a:lnR>
                      <a:noFill/>
                    </a:lnR>
                    <a:lnT>
                      <a:noFill/>
                    </a:lnT>
                    <a:lnB>
                      <a:noFill/>
                    </a:lnB>
                  </a:tcPr>
                </a:tc>
                <a:tc>
                  <a:txBody>
                    <a:bodyPr/>
                    <a:lstStyle/>
                    <a:p>
                      <a:pPr algn="ctr" fontAlgn="b"/>
                      <a:r>
                        <a:rPr lang="es-ES" sz="1400" b="0" i="0" u="none" strike="noStrike">
                          <a:solidFill>
                            <a:schemeClr val="tx1"/>
                          </a:solidFill>
                          <a:latin typeface="Calibri"/>
                        </a:rPr>
                        <a:t>1,01 (0,07)</a:t>
                      </a:r>
                    </a:p>
                  </a:txBody>
                  <a:tcPr marL="5637" marR="5637" marT="5637" marB="0" anchor="b">
                    <a:lnL>
                      <a:noFill/>
                    </a:lnL>
                    <a:lnR>
                      <a:noFill/>
                    </a:lnR>
                    <a:lnT>
                      <a:noFill/>
                    </a:lnT>
                    <a:lnB>
                      <a:noFill/>
                    </a:lnB>
                  </a:tcPr>
                </a:tc>
                <a:tc>
                  <a:txBody>
                    <a:bodyPr/>
                    <a:lstStyle/>
                    <a:p>
                      <a:pPr algn="ctr" fontAlgn="b"/>
                      <a:r>
                        <a:rPr lang="es-ES" sz="1400" b="0" i="0" u="none" strike="noStrike">
                          <a:solidFill>
                            <a:schemeClr val="tx1"/>
                          </a:solidFill>
                          <a:latin typeface="Calibri"/>
                        </a:rPr>
                        <a:t>1,09 (0,13)</a:t>
                      </a:r>
                    </a:p>
                  </a:txBody>
                  <a:tcPr marL="5637" marR="5637" marT="5637" marB="0" anchor="b">
                    <a:lnL>
                      <a:noFill/>
                    </a:lnL>
                    <a:lnR>
                      <a:noFill/>
                    </a:lnR>
                    <a:lnT>
                      <a:noFill/>
                    </a:lnT>
                    <a:lnB>
                      <a:noFill/>
                    </a:lnB>
                  </a:tcPr>
                </a:tc>
                <a:tc>
                  <a:txBody>
                    <a:bodyPr/>
                    <a:lstStyle/>
                    <a:p>
                      <a:pPr algn="ctr" fontAlgn="b"/>
                      <a:r>
                        <a:rPr lang="es-ES" sz="1400" b="0" i="0" u="none" strike="noStrike">
                          <a:solidFill>
                            <a:schemeClr val="tx1"/>
                          </a:solidFill>
                          <a:latin typeface="Calibri"/>
                        </a:rPr>
                        <a:t>1,11 (0,13)</a:t>
                      </a:r>
                    </a:p>
                  </a:txBody>
                  <a:tcPr marL="5637" marR="5637" marT="5637" marB="0" anchor="b">
                    <a:lnL>
                      <a:noFill/>
                    </a:lnL>
                    <a:lnR>
                      <a:noFill/>
                    </a:lnR>
                    <a:lnT>
                      <a:noFill/>
                    </a:lnT>
                    <a:lnB>
                      <a:noFill/>
                    </a:lnB>
                  </a:tcPr>
                </a:tc>
                <a:tc>
                  <a:txBody>
                    <a:bodyPr/>
                    <a:lstStyle/>
                    <a:p>
                      <a:pPr algn="ctr" fontAlgn="b"/>
                      <a:r>
                        <a:rPr lang="es-ES" sz="1400" b="0" i="0" u="none" strike="noStrike">
                          <a:solidFill>
                            <a:schemeClr val="tx1"/>
                          </a:solidFill>
                          <a:latin typeface="Calibri"/>
                        </a:rPr>
                        <a:t>0,006</a:t>
                      </a:r>
                    </a:p>
                  </a:txBody>
                  <a:tcPr marL="5637" marR="5637" marT="5637" marB="0" anchor="b">
                    <a:lnL>
                      <a:noFill/>
                    </a:lnL>
                    <a:lnR>
                      <a:noFill/>
                    </a:lnR>
                    <a:lnT>
                      <a:noFill/>
                    </a:lnT>
                    <a:lnB>
                      <a:noFill/>
                    </a:lnB>
                  </a:tcPr>
                </a:tc>
                <a:tc>
                  <a:txBody>
                    <a:bodyPr/>
                    <a:lstStyle/>
                    <a:p>
                      <a:pPr algn="ctr" fontAlgn="b"/>
                      <a:r>
                        <a:rPr lang="es-ES" sz="1400" b="0" i="0" u="none" strike="noStrike" dirty="0">
                          <a:solidFill>
                            <a:schemeClr val="tx1"/>
                          </a:solidFill>
                          <a:latin typeface="Calibri"/>
                        </a:rPr>
                        <a:t>AD&gt;FM</a:t>
                      </a:r>
                    </a:p>
                  </a:txBody>
                  <a:tcPr marL="5637" marR="5637" marT="5637" marB="0" anchor="b">
                    <a:lnL>
                      <a:noFill/>
                    </a:lnL>
                    <a:lnR>
                      <a:noFill/>
                    </a:lnR>
                    <a:lnT>
                      <a:noFill/>
                    </a:lnT>
                    <a:lnB>
                      <a:noFill/>
                    </a:lnB>
                  </a:tcPr>
                </a:tc>
              </a:tr>
              <a:tr h="244157">
                <a:tc>
                  <a:txBody>
                    <a:bodyPr/>
                    <a:lstStyle/>
                    <a:p>
                      <a:pPr algn="l" fontAlgn="b"/>
                      <a:r>
                        <a:rPr lang="es-ES" sz="1400" b="1" i="0" u="none" strike="noStrike">
                          <a:solidFill>
                            <a:schemeClr val="tx1"/>
                          </a:solidFill>
                          <a:latin typeface="Calibri"/>
                        </a:rPr>
                        <a:t>chocr</a:t>
                      </a:r>
                    </a:p>
                  </a:txBody>
                  <a:tcPr marL="5637" marR="5637" marT="5637" marB="0" anchor="b">
                    <a:lnL>
                      <a:noFill/>
                    </a:lnL>
                    <a:lnR>
                      <a:noFill/>
                    </a:lnR>
                    <a:lnT>
                      <a:noFill/>
                    </a:lnT>
                    <a:lnB>
                      <a:noFill/>
                    </a:lnB>
                  </a:tcPr>
                </a:tc>
                <a:tc>
                  <a:txBody>
                    <a:bodyPr/>
                    <a:lstStyle/>
                    <a:p>
                      <a:pPr algn="ctr" fontAlgn="b"/>
                      <a:r>
                        <a:rPr lang="es-ES" sz="1400" b="0" i="0" u="none" strike="noStrike">
                          <a:solidFill>
                            <a:schemeClr val="tx1"/>
                          </a:solidFill>
                          <a:latin typeface="Calibri"/>
                        </a:rPr>
                        <a:t>0,21 (0,33)</a:t>
                      </a:r>
                    </a:p>
                  </a:txBody>
                  <a:tcPr marL="5637" marR="5637" marT="5637" marB="0" anchor="b">
                    <a:lnL>
                      <a:noFill/>
                    </a:lnL>
                    <a:lnR>
                      <a:noFill/>
                    </a:lnR>
                    <a:lnT>
                      <a:noFill/>
                    </a:lnT>
                    <a:lnB>
                      <a:noFill/>
                    </a:lnB>
                  </a:tcPr>
                </a:tc>
                <a:tc>
                  <a:txBody>
                    <a:bodyPr/>
                    <a:lstStyle/>
                    <a:p>
                      <a:pPr algn="ctr" fontAlgn="b"/>
                      <a:r>
                        <a:rPr lang="es-ES" sz="1400" b="0" i="0" u="none" strike="noStrike">
                          <a:solidFill>
                            <a:schemeClr val="tx1"/>
                          </a:solidFill>
                          <a:latin typeface="Calibri"/>
                        </a:rPr>
                        <a:t>0,19 (0,02)</a:t>
                      </a:r>
                    </a:p>
                  </a:txBody>
                  <a:tcPr marL="5637" marR="5637" marT="5637" marB="0" anchor="b">
                    <a:lnL>
                      <a:noFill/>
                    </a:lnL>
                    <a:lnR>
                      <a:noFill/>
                    </a:lnR>
                    <a:lnT>
                      <a:noFill/>
                    </a:lnT>
                    <a:lnB>
                      <a:noFill/>
                    </a:lnB>
                  </a:tcPr>
                </a:tc>
                <a:tc>
                  <a:txBody>
                    <a:bodyPr/>
                    <a:lstStyle/>
                    <a:p>
                      <a:pPr algn="ctr" fontAlgn="b"/>
                      <a:r>
                        <a:rPr lang="es-ES" sz="1400" b="0" i="0" u="none" strike="noStrike">
                          <a:solidFill>
                            <a:schemeClr val="tx1"/>
                          </a:solidFill>
                          <a:latin typeface="Calibri"/>
                        </a:rPr>
                        <a:t>0,19 (0,01)</a:t>
                      </a:r>
                    </a:p>
                  </a:txBody>
                  <a:tcPr marL="5637" marR="5637" marT="5637" marB="0" anchor="b">
                    <a:lnL>
                      <a:noFill/>
                    </a:lnL>
                    <a:lnR>
                      <a:noFill/>
                    </a:lnR>
                    <a:lnT>
                      <a:noFill/>
                    </a:lnT>
                    <a:lnB>
                      <a:noFill/>
                    </a:lnB>
                  </a:tcPr>
                </a:tc>
                <a:tc>
                  <a:txBody>
                    <a:bodyPr/>
                    <a:lstStyle/>
                    <a:p>
                      <a:pPr algn="ctr" fontAlgn="b"/>
                      <a:r>
                        <a:rPr lang="es-ES" sz="1400" b="0" i="0" u="none" strike="noStrike">
                          <a:solidFill>
                            <a:schemeClr val="tx1"/>
                          </a:solidFill>
                          <a:latin typeface="Calibri"/>
                        </a:rPr>
                        <a:t>0,19 (0,01)</a:t>
                      </a:r>
                    </a:p>
                  </a:txBody>
                  <a:tcPr marL="5637" marR="5637" marT="5637" marB="0" anchor="b">
                    <a:lnL>
                      <a:noFill/>
                    </a:lnL>
                    <a:lnR>
                      <a:noFill/>
                    </a:lnR>
                    <a:lnT>
                      <a:noFill/>
                    </a:lnT>
                    <a:lnB>
                      <a:noFill/>
                    </a:lnB>
                  </a:tcPr>
                </a:tc>
                <a:tc>
                  <a:txBody>
                    <a:bodyPr/>
                    <a:lstStyle/>
                    <a:p>
                      <a:pPr algn="ctr" fontAlgn="b"/>
                      <a:r>
                        <a:rPr lang="es-ES" sz="1400" b="0" i="0" u="none" strike="noStrike">
                          <a:solidFill>
                            <a:schemeClr val="tx1"/>
                          </a:solidFill>
                          <a:latin typeface="Calibri"/>
                        </a:rPr>
                        <a:t>1,66 (4,68)</a:t>
                      </a:r>
                    </a:p>
                  </a:txBody>
                  <a:tcPr marL="5637" marR="5637" marT="5637" marB="0" anchor="b">
                    <a:lnL>
                      <a:noFill/>
                    </a:lnL>
                    <a:lnR>
                      <a:noFill/>
                    </a:lnR>
                    <a:lnT>
                      <a:noFill/>
                    </a:lnT>
                    <a:lnB>
                      <a:noFill/>
                    </a:lnB>
                  </a:tcPr>
                </a:tc>
                <a:tc>
                  <a:txBody>
                    <a:bodyPr/>
                    <a:lstStyle/>
                    <a:p>
                      <a:pPr algn="ctr" fontAlgn="b"/>
                      <a:r>
                        <a:rPr lang="es-ES" sz="1400" b="0" i="0" u="none" strike="noStrike">
                          <a:solidFill>
                            <a:schemeClr val="tx1"/>
                          </a:solidFill>
                          <a:latin typeface="Calibri"/>
                        </a:rPr>
                        <a:t>0,19 (0,03)</a:t>
                      </a:r>
                    </a:p>
                  </a:txBody>
                  <a:tcPr marL="5637" marR="5637" marT="5637" marB="0" anchor="b">
                    <a:lnL>
                      <a:noFill/>
                    </a:lnL>
                    <a:lnR>
                      <a:noFill/>
                    </a:lnR>
                    <a:lnT>
                      <a:noFill/>
                    </a:lnT>
                    <a:lnB>
                      <a:noFill/>
                    </a:lnB>
                  </a:tcPr>
                </a:tc>
                <a:tc>
                  <a:txBody>
                    <a:bodyPr/>
                    <a:lstStyle/>
                    <a:p>
                      <a:pPr algn="ctr" fontAlgn="b"/>
                      <a:r>
                        <a:rPr lang="es-ES" sz="1400" b="0" i="0" u="none" strike="noStrike">
                          <a:solidFill>
                            <a:schemeClr val="tx1"/>
                          </a:solidFill>
                          <a:latin typeface="Calibri"/>
                        </a:rPr>
                        <a:t>0,19 (0,02)</a:t>
                      </a:r>
                    </a:p>
                  </a:txBody>
                  <a:tcPr marL="5637" marR="5637" marT="5637" marB="0" anchor="b">
                    <a:lnL>
                      <a:noFill/>
                    </a:lnL>
                    <a:lnR>
                      <a:noFill/>
                    </a:lnR>
                    <a:lnT>
                      <a:noFill/>
                    </a:lnT>
                    <a:lnB>
                      <a:noFill/>
                    </a:lnB>
                  </a:tcPr>
                </a:tc>
                <a:tc>
                  <a:txBody>
                    <a:bodyPr/>
                    <a:lstStyle/>
                    <a:p>
                      <a:pPr algn="ctr" fontAlgn="b"/>
                      <a:r>
                        <a:rPr lang="es-ES" sz="1400" b="0" i="0" u="none" strike="noStrike">
                          <a:solidFill>
                            <a:schemeClr val="tx1"/>
                          </a:solidFill>
                          <a:latin typeface="Calibri"/>
                        </a:rPr>
                        <a:t>0,005</a:t>
                      </a:r>
                    </a:p>
                  </a:txBody>
                  <a:tcPr marL="5637" marR="5637" marT="5637" marB="0" anchor="b">
                    <a:lnL>
                      <a:noFill/>
                    </a:lnL>
                    <a:lnR>
                      <a:noFill/>
                    </a:lnR>
                    <a:lnT>
                      <a:noFill/>
                    </a:lnT>
                    <a:lnB>
                      <a:noFill/>
                    </a:lnB>
                  </a:tcPr>
                </a:tc>
                <a:tc>
                  <a:txBody>
                    <a:bodyPr/>
                    <a:lstStyle/>
                    <a:p>
                      <a:pPr algn="ctr" fontAlgn="b"/>
                      <a:r>
                        <a:rPr lang="es-ES" sz="1400" b="0" i="0" u="none" strike="noStrike" dirty="0">
                          <a:solidFill>
                            <a:schemeClr val="tx1"/>
                          </a:solidFill>
                          <a:latin typeface="Calibri"/>
                        </a:rPr>
                        <a:t>AD&gt;FM=MI=NORMAL=STD</a:t>
                      </a:r>
                    </a:p>
                  </a:txBody>
                  <a:tcPr marL="5637" marR="5637" marT="5637" marB="0" anchor="b">
                    <a:lnL>
                      <a:noFill/>
                    </a:lnL>
                    <a:lnR>
                      <a:noFill/>
                    </a:lnR>
                    <a:lnT>
                      <a:noFill/>
                    </a:lnT>
                    <a:lnB>
                      <a:noFill/>
                    </a:lnB>
                  </a:tcPr>
                </a:tc>
              </a:tr>
              <a:tr h="244157">
                <a:tc>
                  <a:txBody>
                    <a:bodyPr/>
                    <a:lstStyle/>
                    <a:p>
                      <a:pPr algn="l" fontAlgn="b"/>
                      <a:r>
                        <a:rPr lang="es-ES" sz="1400" b="1" i="0" u="none" strike="noStrike">
                          <a:solidFill>
                            <a:schemeClr val="tx1"/>
                          </a:solidFill>
                          <a:latin typeface="Calibri"/>
                        </a:rPr>
                        <a:t>glx </a:t>
                      </a:r>
                    </a:p>
                  </a:txBody>
                  <a:tcPr marL="5637" marR="5637" marT="5637" marB="0" anchor="b">
                    <a:lnL>
                      <a:noFill/>
                    </a:lnL>
                    <a:lnR>
                      <a:noFill/>
                    </a:lnR>
                    <a:lnT>
                      <a:noFill/>
                    </a:lnT>
                    <a:lnB>
                      <a:noFill/>
                    </a:lnB>
                  </a:tcPr>
                </a:tc>
                <a:tc>
                  <a:txBody>
                    <a:bodyPr/>
                    <a:lstStyle/>
                    <a:p>
                      <a:pPr algn="ctr" fontAlgn="b"/>
                      <a:r>
                        <a:rPr lang="es-ES" sz="1400" b="0" i="0" u="none" strike="noStrike">
                          <a:solidFill>
                            <a:schemeClr val="tx1"/>
                          </a:solidFill>
                          <a:latin typeface="Calibri"/>
                        </a:rPr>
                        <a:t>9,07 (1,24)</a:t>
                      </a:r>
                    </a:p>
                  </a:txBody>
                  <a:tcPr marL="5637" marR="5637" marT="5637" marB="0" anchor="b">
                    <a:lnL>
                      <a:noFill/>
                    </a:lnL>
                    <a:lnR>
                      <a:noFill/>
                    </a:lnR>
                    <a:lnT>
                      <a:noFill/>
                    </a:lnT>
                    <a:lnB>
                      <a:noFill/>
                    </a:lnB>
                  </a:tcPr>
                </a:tc>
                <a:tc>
                  <a:txBody>
                    <a:bodyPr/>
                    <a:lstStyle/>
                    <a:p>
                      <a:pPr algn="ctr" fontAlgn="b"/>
                      <a:r>
                        <a:rPr lang="es-ES" sz="1400" b="0" i="0" u="none" strike="noStrike">
                          <a:solidFill>
                            <a:schemeClr val="tx1"/>
                          </a:solidFill>
                          <a:latin typeface="Calibri"/>
                        </a:rPr>
                        <a:t>9,84 (1,16)</a:t>
                      </a:r>
                    </a:p>
                  </a:txBody>
                  <a:tcPr marL="5637" marR="5637" marT="5637" marB="0" anchor="b">
                    <a:lnL>
                      <a:noFill/>
                    </a:lnL>
                    <a:lnR>
                      <a:noFill/>
                    </a:lnR>
                    <a:lnT>
                      <a:noFill/>
                    </a:lnT>
                    <a:lnB>
                      <a:noFill/>
                    </a:lnB>
                  </a:tcPr>
                </a:tc>
                <a:tc>
                  <a:txBody>
                    <a:bodyPr/>
                    <a:lstStyle/>
                    <a:p>
                      <a:pPr algn="ctr" fontAlgn="b"/>
                      <a:r>
                        <a:rPr lang="es-ES" sz="1400" b="0" i="0" u="none" strike="noStrike">
                          <a:solidFill>
                            <a:schemeClr val="tx1"/>
                          </a:solidFill>
                          <a:latin typeface="Calibri"/>
                        </a:rPr>
                        <a:t>9,65 (1,19)</a:t>
                      </a:r>
                    </a:p>
                  </a:txBody>
                  <a:tcPr marL="5637" marR="5637" marT="5637" marB="0" anchor="b">
                    <a:lnL>
                      <a:noFill/>
                    </a:lnL>
                    <a:lnR>
                      <a:noFill/>
                    </a:lnR>
                    <a:lnT>
                      <a:noFill/>
                    </a:lnT>
                    <a:lnB>
                      <a:noFill/>
                    </a:lnB>
                  </a:tcPr>
                </a:tc>
                <a:tc>
                  <a:txBody>
                    <a:bodyPr/>
                    <a:lstStyle/>
                    <a:p>
                      <a:pPr algn="ctr" fontAlgn="b"/>
                      <a:r>
                        <a:rPr lang="es-ES" sz="1400" b="0" i="0" u="none" strike="noStrike">
                          <a:solidFill>
                            <a:schemeClr val="tx1"/>
                          </a:solidFill>
                          <a:latin typeface="Calibri"/>
                        </a:rPr>
                        <a:t>9,25 (1,21)</a:t>
                      </a:r>
                    </a:p>
                  </a:txBody>
                  <a:tcPr marL="5637" marR="5637" marT="5637" marB="0" anchor="b">
                    <a:lnL>
                      <a:noFill/>
                    </a:lnL>
                    <a:lnR>
                      <a:noFill/>
                    </a:lnR>
                    <a:lnT>
                      <a:noFill/>
                    </a:lnT>
                    <a:lnB>
                      <a:noFill/>
                    </a:lnB>
                  </a:tcPr>
                </a:tc>
                <a:tc>
                  <a:txBody>
                    <a:bodyPr/>
                    <a:lstStyle/>
                    <a:p>
                      <a:pPr algn="ctr" fontAlgn="b"/>
                      <a:r>
                        <a:rPr lang="es-ES" sz="1400" b="0" i="0" u="none" strike="noStrike">
                          <a:solidFill>
                            <a:schemeClr val="tx1"/>
                          </a:solidFill>
                          <a:latin typeface="Calibri"/>
                        </a:rPr>
                        <a:t>9,67 (1,10)</a:t>
                      </a:r>
                    </a:p>
                  </a:txBody>
                  <a:tcPr marL="5637" marR="5637" marT="5637" marB="0" anchor="b">
                    <a:lnL>
                      <a:noFill/>
                    </a:lnL>
                    <a:lnR>
                      <a:noFill/>
                    </a:lnR>
                    <a:lnT>
                      <a:noFill/>
                    </a:lnT>
                    <a:lnB>
                      <a:noFill/>
                    </a:lnB>
                  </a:tcPr>
                </a:tc>
                <a:tc>
                  <a:txBody>
                    <a:bodyPr/>
                    <a:lstStyle/>
                    <a:p>
                      <a:pPr algn="ctr" fontAlgn="b"/>
                      <a:r>
                        <a:rPr lang="es-ES" sz="1400" b="0" i="0" u="none" strike="noStrike">
                          <a:solidFill>
                            <a:schemeClr val="tx1"/>
                          </a:solidFill>
                          <a:latin typeface="Calibri"/>
                        </a:rPr>
                        <a:t>10,99 (1,38)</a:t>
                      </a:r>
                    </a:p>
                  </a:txBody>
                  <a:tcPr marL="5637" marR="5637" marT="5637" marB="0" anchor="b">
                    <a:lnL>
                      <a:noFill/>
                    </a:lnL>
                    <a:lnR>
                      <a:noFill/>
                    </a:lnR>
                    <a:lnT>
                      <a:noFill/>
                    </a:lnT>
                    <a:lnB>
                      <a:noFill/>
                    </a:lnB>
                  </a:tcPr>
                </a:tc>
                <a:tc>
                  <a:txBody>
                    <a:bodyPr/>
                    <a:lstStyle/>
                    <a:p>
                      <a:pPr algn="ctr" fontAlgn="b"/>
                      <a:r>
                        <a:rPr lang="es-ES" sz="1400" b="0" i="0" u="none" strike="noStrike">
                          <a:solidFill>
                            <a:schemeClr val="tx1"/>
                          </a:solidFill>
                          <a:latin typeface="Calibri"/>
                        </a:rPr>
                        <a:t>9,23 (1,19)</a:t>
                      </a:r>
                    </a:p>
                  </a:txBody>
                  <a:tcPr marL="5637" marR="5637" marT="5637" marB="0" anchor="b">
                    <a:lnL>
                      <a:noFill/>
                    </a:lnL>
                    <a:lnR>
                      <a:noFill/>
                    </a:lnR>
                    <a:lnT>
                      <a:noFill/>
                    </a:lnT>
                    <a:lnB>
                      <a:noFill/>
                    </a:lnB>
                  </a:tcPr>
                </a:tc>
                <a:tc>
                  <a:txBody>
                    <a:bodyPr/>
                    <a:lstStyle/>
                    <a:p>
                      <a:pPr algn="ctr" fontAlgn="b"/>
                      <a:r>
                        <a:rPr lang="es-ES" sz="1400" b="0" i="0" u="none" strike="noStrike">
                          <a:solidFill>
                            <a:schemeClr val="tx1"/>
                          </a:solidFill>
                          <a:latin typeface="Calibri"/>
                        </a:rPr>
                        <a:t>&lt; 0,001</a:t>
                      </a:r>
                    </a:p>
                  </a:txBody>
                  <a:tcPr marL="5637" marR="5637" marT="5637" marB="0" anchor="b">
                    <a:lnL>
                      <a:noFill/>
                    </a:lnL>
                    <a:lnR>
                      <a:noFill/>
                    </a:lnR>
                    <a:lnT>
                      <a:noFill/>
                    </a:lnT>
                    <a:lnB>
                      <a:noFill/>
                    </a:lnB>
                  </a:tcPr>
                </a:tc>
                <a:tc>
                  <a:txBody>
                    <a:bodyPr/>
                    <a:lstStyle/>
                    <a:p>
                      <a:pPr algn="ctr" fontAlgn="b"/>
                      <a:r>
                        <a:rPr lang="es-ES" sz="1400" b="0" i="0" u="none" strike="noStrike" dirty="0">
                          <a:solidFill>
                            <a:schemeClr val="tx1"/>
                          </a:solidFill>
                          <a:latin typeface="Calibri"/>
                        </a:rPr>
                        <a:t>TN&gt;AD=MI=NORMAL</a:t>
                      </a:r>
                    </a:p>
                  </a:txBody>
                  <a:tcPr marL="5637" marR="5637" marT="5637" marB="0" anchor="b">
                    <a:lnL>
                      <a:noFill/>
                    </a:lnL>
                    <a:lnR>
                      <a:noFill/>
                    </a:lnR>
                    <a:lnT>
                      <a:noFill/>
                    </a:lnT>
                    <a:lnB>
                      <a:noFill/>
                    </a:lnB>
                  </a:tcPr>
                </a:tc>
              </a:tr>
              <a:tr h="256363">
                <a:tc>
                  <a:txBody>
                    <a:bodyPr/>
                    <a:lstStyle/>
                    <a:p>
                      <a:pPr algn="l" fontAlgn="b"/>
                      <a:r>
                        <a:rPr lang="es-ES" sz="1400" b="1" i="0" u="none" strike="noStrike">
                          <a:solidFill>
                            <a:schemeClr val="tx1"/>
                          </a:solidFill>
                          <a:latin typeface="Calibri"/>
                        </a:rPr>
                        <a:t>glxcr</a:t>
                      </a:r>
                    </a:p>
                  </a:txBody>
                  <a:tcPr marL="5637" marR="5637" marT="563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s-ES" sz="1400" b="0" i="0" u="none" strike="noStrike">
                          <a:solidFill>
                            <a:schemeClr val="tx1"/>
                          </a:solidFill>
                          <a:latin typeface="Calibri"/>
                        </a:rPr>
                        <a:t>1,64 (0,26)</a:t>
                      </a:r>
                    </a:p>
                  </a:txBody>
                  <a:tcPr marL="5637" marR="5637" marT="563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s-ES" sz="1400" b="0" i="0" u="none" strike="noStrike">
                          <a:solidFill>
                            <a:schemeClr val="tx1"/>
                          </a:solidFill>
                          <a:latin typeface="Calibri"/>
                        </a:rPr>
                        <a:t>1,72 (0,21)</a:t>
                      </a:r>
                    </a:p>
                  </a:txBody>
                  <a:tcPr marL="5637" marR="5637" marT="563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s-ES" sz="1400" b="0" i="0" u="none" strike="noStrike">
                          <a:solidFill>
                            <a:schemeClr val="tx1"/>
                          </a:solidFill>
                          <a:latin typeface="Calibri"/>
                        </a:rPr>
                        <a:t>1,72(0,22)</a:t>
                      </a:r>
                    </a:p>
                  </a:txBody>
                  <a:tcPr marL="5637" marR="5637" marT="563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s-ES" sz="1400" b="0" i="0" u="none" strike="noStrike">
                          <a:solidFill>
                            <a:schemeClr val="tx1"/>
                          </a:solidFill>
                          <a:latin typeface="Calibri"/>
                        </a:rPr>
                        <a:t>1,65 (0,23)</a:t>
                      </a:r>
                    </a:p>
                  </a:txBody>
                  <a:tcPr marL="5637" marR="5637" marT="563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s-ES" sz="1400" b="0" i="0" u="none" strike="noStrike">
                          <a:solidFill>
                            <a:schemeClr val="tx1"/>
                          </a:solidFill>
                          <a:latin typeface="Calibri"/>
                        </a:rPr>
                        <a:t>1,72 (0,22)</a:t>
                      </a:r>
                    </a:p>
                  </a:txBody>
                  <a:tcPr marL="5637" marR="5637" marT="563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s-ES" sz="1400" b="0" i="0" u="none" strike="noStrike">
                          <a:solidFill>
                            <a:schemeClr val="tx1"/>
                          </a:solidFill>
                          <a:latin typeface="Calibri"/>
                        </a:rPr>
                        <a:t>1,95 (0,35)</a:t>
                      </a:r>
                    </a:p>
                  </a:txBody>
                  <a:tcPr marL="5637" marR="5637" marT="563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s-ES" sz="1400" b="0" i="0" u="none" strike="noStrike">
                          <a:solidFill>
                            <a:schemeClr val="tx1"/>
                          </a:solidFill>
                          <a:latin typeface="Calibri"/>
                        </a:rPr>
                        <a:t>1,63 (0,21)</a:t>
                      </a:r>
                    </a:p>
                  </a:txBody>
                  <a:tcPr marL="5637" marR="5637" marT="563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s-ES" sz="1400" b="0" i="0" u="none" strike="noStrike">
                          <a:solidFill>
                            <a:schemeClr val="tx1"/>
                          </a:solidFill>
                          <a:latin typeface="Calibri"/>
                        </a:rPr>
                        <a:t>&lt; 0,001</a:t>
                      </a:r>
                    </a:p>
                  </a:txBody>
                  <a:tcPr marL="5637" marR="5637" marT="563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s-ES" sz="1400" b="0" i="0" u="none" strike="noStrike" dirty="0">
                          <a:solidFill>
                            <a:schemeClr val="tx1"/>
                          </a:solidFill>
                          <a:latin typeface="Calibri"/>
                        </a:rPr>
                        <a:t>TN&gt;AD=MI=NORMAL</a:t>
                      </a:r>
                    </a:p>
                  </a:txBody>
                  <a:tcPr marL="5637" marR="5637" marT="5637" marB="0" anchor="b">
                    <a:lnL>
                      <a:noFill/>
                    </a:lnL>
                    <a:lnR>
                      <a:noFill/>
                    </a:lnR>
                    <a:lnT>
                      <a:noFill/>
                    </a:lnT>
                    <a:lnB w="12700" cap="flat" cmpd="sng" algn="ctr">
                      <a:solidFill>
                        <a:srgbClr val="000000"/>
                      </a:solidFill>
                      <a:prstDash val="solid"/>
                      <a:round/>
                      <a:headEnd type="none" w="med" len="med"/>
                      <a:tailEnd type="none" w="med" len="med"/>
                    </a:lnB>
                  </a:tcPr>
                </a:tc>
              </a:tr>
            </a:tbl>
          </a:graphicData>
        </a:graphic>
      </p:graphicFrame>
      <p:pic>
        <p:nvPicPr>
          <p:cNvPr id="8" name="7 Imagen" descr="mi nombre.JPG"/>
          <p:cNvPicPr>
            <a:picLocks noChangeAspect="1"/>
          </p:cNvPicPr>
          <p:nvPr/>
        </p:nvPicPr>
        <p:blipFill>
          <a:blip r:embed="rId2"/>
          <a:stretch>
            <a:fillRect/>
          </a:stretch>
        </p:blipFill>
        <p:spPr>
          <a:xfrm>
            <a:off x="6810375" y="6572250"/>
            <a:ext cx="2333625" cy="28575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4800600" y="1219200"/>
            <a:ext cx="3810000" cy="4114800"/>
          </a:xfrm>
          <a:prstGeom prst="rect">
            <a:avLst/>
          </a:prstGeom>
          <a:noFill/>
          <a:ln w="9525">
            <a:noFill/>
            <a:miter lim="800000"/>
            <a:headEnd/>
            <a:tailEnd/>
          </a:ln>
        </p:spPr>
        <p:txBody>
          <a:bodyPr/>
          <a:lstStyle/>
          <a:p>
            <a:pPr marL="342900" indent="-342900">
              <a:spcBef>
                <a:spcPct val="20000"/>
              </a:spcBef>
              <a:buClr>
                <a:schemeClr val="hlink"/>
              </a:buClr>
              <a:buSzPct val="110000"/>
              <a:buFont typeface="Wingdings" pitchFamily="2" charset="2"/>
              <a:buBlip>
                <a:blip r:embed="rId2"/>
              </a:buBlip>
            </a:pPr>
            <a:r>
              <a:rPr lang="es-ES_tradnl" sz="2800" dirty="0">
                <a:latin typeface="Comic Sans MS" pitchFamily="66" charset="0"/>
              </a:rPr>
              <a:t>Cuantitativa </a:t>
            </a:r>
          </a:p>
          <a:p>
            <a:pPr marL="342900" indent="-342900">
              <a:spcBef>
                <a:spcPct val="20000"/>
              </a:spcBef>
              <a:buClr>
                <a:schemeClr val="hlink"/>
              </a:buClr>
              <a:buSzPct val="110000"/>
              <a:buFont typeface="Wingdings" pitchFamily="2" charset="2"/>
              <a:buBlip>
                <a:blip r:embed="rId2"/>
              </a:buBlip>
            </a:pPr>
            <a:endParaRPr lang="es-ES_tradnl" sz="2800" dirty="0">
              <a:latin typeface="Comic Sans MS" pitchFamily="66" charset="0"/>
            </a:endParaRPr>
          </a:p>
          <a:p>
            <a:pPr marL="342900" indent="-342900">
              <a:spcBef>
                <a:spcPct val="20000"/>
              </a:spcBef>
              <a:buClr>
                <a:schemeClr val="hlink"/>
              </a:buClr>
              <a:buSzPct val="110000"/>
              <a:buFont typeface="Wingdings" pitchFamily="2" charset="2"/>
              <a:buBlip>
                <a:blip r:embed="rId2"/>
              </a:buBlip>
            </a:pPr>
            <a:r>
              <a:rPr lang="es-ES_tradnl" sz="2800" dirty="0">
                <a:latin typeface="Comic Sans MS" pitchFamily="66" charset="0"/>
              </a:rPr>
              <a:t>Cantidad.</a:t>
            </a:r>
          </a:p>
          <a:p>
            <a:pPr marL="342900" indent="-342900">
              <a:spcBef>
                <a:spcPct val="20000"/>
              </a:spcBef>
              <a:buClr>
                <a:schemeClr val="hlink"/>
              </a:buClr>
              <a:buSzPct val="110000"/>
              <a:buFont typeface="Wingdings" pitchFamily="2" charset="2"/>
              <a:buBlip>
                <a:blip r:embed="rId2"/>
              </a:buBlip>
            </a:pPr>
            <a:endParaRPr lang="es-ES_tradnl" dirty="0">
              <a:latin typeface="Comic Sans MS" pitchFamily="66" charset="0"/>
            </a:endParaRPr>
          </a:p>
          <a:p>
            <a:pPr marL="342900" indent="-342900">
              <a:spcBef>
                <a:spcPct val="20000"/>
              </a:spcBef>
              <a:buClr>
                <a:schemeClr val="hlink"/>
              </a:buClr>
              <a:buSzPct val="110000"/>
              <a:buFont typeface="Wingdings" pitchFamily="2" charset="2"/>
              <a:buBlip>
                <a:blip r:embed="rId2"/>
              </a:buBlip>
            </a:pPr>
            <a:r>
              <a:rPr lang="es-ES_tradnl" dirty="0">
                <a:latin typeface="Comic Sans MS" pitchFamily="66" charset="0"/>
              </a:rPr>
              <a:t>Edad</a:t>
            </a:r>
            <a:r>
              <a:rPr lang="es-ES_tradnl" sz="2800" dirty="0">
                <a:latin typeface="Comic Sans MS" pitchFamily="66" charset="0"/>
              </a:rPr>
              <a:t> </a:t>
            </a:r>
          </a:p>
          <a:p>
            <a:pPr marL="342900" indent="-342900">
              <a:spcBef>
                <a:spcPct val="20000"/>
              </a:spcBef>
              <a:buClr>
                <a:schemeClr val="hlink"/>
              </a:buClr>
              <a:buSzPct val="110000"/>
              <a:buFont typeface="Wingdings" pitchFamily="2" charset="2"/>
              <a:buBlip>
                <a:blip r:embed="rId2"/>
              </a:buBlip>
            </a:pPr>
            <a:r>
              <a:rPr lang="es-ES_tradnl" dirty="0">
                <a:latin typeface="Comic Sans MS" pitchFamily="66" charset="0"/>
              </a:rPr>
              <a:t>Peso</a:t>
            </a:r>
            <a:r>
              <a:rPr lang="es-ES_tradnl" sz="2800" dirty="0">
                <a:latin typeface="Comic Sans MS" pitchFamily="66" charset="0"/>
              </a:rPr>
              <a:t>        continua</a:t>
            </a:r>
          </a:p>
          <a:p>
            <a:pPr marL="342900" indent="-342900">
              <a:spcBef>
                <a:spcPct val="20000"/>
              </a:spcBef>
              <a:buClr>
                <a:schemeClr val="hlink"/>
              </a:buClr>
              <a:buSzPct val="110000"/>
              <a:buFont typeface="Wingdings" pitchFamily="2" charset="2"/>
              <a:buBlip>
                <a:blip r:embed="rId2"/>
              </a:buBlip>
            </a:pPr>
            <a:r>
              <a:rPr lang="es-ES_tradnl" dirty="0" err="1" smtClean="0">
                <a:latin typeface="Comic Sans MS" pitchFamily="66" charset="0"/>
              </a:rPr>
              <a:t>tg</a:t>
            </a:r>
            <a:endParaRPr lang="es-ES_tradnl" dirty="0">
              <a:latin typeface="Comic Sans MS" pitchFamily="66" charset="0"/>
            </a:endParaRPr>
          </a:p>
          <a:p>
            <a:pPr marL="342900" indent="-342900">
              <a:spcBef>
                <a:spcPct val="20000"/>
              </a:spcBef>
              <a:buClr>
                <a:schemeClr val="hlink"/>
              </a:buClr>
              <a:buSzPct val="110000"/>
              <a:buFont typeface="Wingdings" pitchFamily="2" charset="2"/>
              <a:buBlip>
                <a:blip r:embed="rId2"/>
              </a:buBlip>
            </a:pPr>
            <a:r>
              <a:rPr lang="es-ES_tradnl" dirty="0">
                <a:latin typeface="Comic Sans MS" pitchFamily="66" charset="0"/>
              </a:rPr>
              <a:t>Nº de embarazos</a:t>
            </a:r>
          </a:p>
          <a:p>
            <a:pPr marL="342900" indent="-342900">
              <a:spcBef>
                <a:spcPct val="20000"/>
              </a:spcBef>
              <a:buClr>
                <a:schemeClr val="hlink"/>
              </a:buClr>
              <a:buSzPct val="110000"/>
              <a:buFont typeface="Wingdings" pitchFamily="2" charset="2"/>
              <a:buBlip>
                <a:blip r:embed="rId2"/>
              </a:buBlip>
            </a:pPr>
            <a:r>
              <a:rPr lang="es-ES_tradnl" dirty="0">
                <a:latin typeface="Comic Sans MS" pitchFamily="66" charset="0"/>
              </a:rPr>
              <a:t>Nº de fallecidos</a:t>
            </a:r>
            <a:r>
              <a:rPr lang="es-ES_tradnl" sz="2800" dirty="0">
                <a:latin typeface="Comic Sans MS" pitchFamily="66" charset="0"/>
              </a:rPr>
              <a:t> </a:t>
            </a:r>
          </a:p>
          <a:p>
            <a:pPr marL="342900" indent="-342900">
              <a:spcBef>
                <a:spcPct val="20000"/>
              </a:spcBef>
              <a:buClr>
                <a:schemeClr val="hlink"/>
              </a:buClr>
              <a:buSzPct val="110000"/>
              <a:buFont typeface="Wingdings" pitchFamily="2" charset="2"/>
              <a:buNone/>
            </a:pPr>
            <a:r>
              <a:rPr lang="es-ES_tradnl" sz="2800" dirty="0">
                <a:latin typeface="Comic Sans MS" pitchFamily="66" charset="0"/>
              </a:rPr>
              <a:t>        </a:t>
            </a:r>
          </a:p>
          <a:p>
            <a:pPr marL="342900" indent="-342900" algn="ctr">
              <a:spcBef>
                <a:spcPct val="20000"/>
              </a:spcBef>
              <a:buClr>
                <a:schemeClr val="hlink"/>
              </a:buClr>
              <a:buSzPct val="110000"/>
              <a:buFont typeface="Wingdings" pitchFamily="2" charset="2"/>
              <a:buNone/>
            </a:pPr>
            <a:r>
              <a:rPr lang="es-ES_tradnl" sz="2800" dirty="0">
                <a:latin typeface="Comic Sans MS" pitchFamily="66" charset="0"/>
              </a:rPr>
              <a:t>discreta  </a:t>
            </a:r>
          </a:p>
          <a:p>
            <a:pPr marL="342900" indent="-342900">
              <a:spcBef>
                <a:spcPct val="20000"/>
              </a:spcBef>
              <a:buClr>
                <a:schemeClr val="hlink"/>
              </a:buClr>
              <a:buSzPct val="110000"/>
              <a:buFont typeface="Wingdings" pitchFamily="2" charset="2"/>
              <a:buBlip>
                <a:blip r:embed="rId2"/>
              </a:buBlip>
            </a:pPr>
            <a:endParaRPr lang="es-ES_tradnl" sz="2800" dirty="0">
              <a:latin typeface="Comic Sans MS" pitchFamily="66" charset="0"/>
            </a:endParaRPr>
          </a:p>
          <a:p>
            <a:pPr marL="342900" indent="-342900">
              <a:spcBef>
                <a:spcPct val="20000"/>
              </a:spcBef>
              <a:buClr>
                <a:schemeClr val="hlink"/>
              </a:buClr>
              <a:buSzPct val="110000"/>
              <a:buFont typeface="Wingdings" pitchFamily="2" charset="2"/>
              <a:buBlip>
                <a:blip r:embed="rId2"/>
              </a:buBlip>
            </a:pPr>
            <a:endParaRPr lang="es-ES_tradnl" sz="2800" dirty="0">
              <a:latin typeface="Comic Sans MS" pitchFamily="66" charset="0"/>
            </a:endParaRPr>
          </a:p>
        </p:txBody>
      </p:sp>
      <p:sp>
        <p:nvSpPr>
          <p:cNvPr id="27651" name="Rectangle 3"/>
          <p:cNvSpPr>
            <a:spLocks noChangeArrowheads="1"/>
          </p:cNvSpPr>
          <p:nvPr/>
        </p:nvSpPr>
        <p:spPr bwMode="auto">
          <a:xfrm>
            <a:off x="685800" y="1219200"/>
            <a:ext cx="3810000" cy="4114800"/>
          </a:xfrm>
          <a:prstGeom prst="rect">
            <a:avLst/>
          </a:prstGeom>
          <a:noFill/>
          <a:ln w="9525">
            <a:noFill/>
            <a:miter lim="800000"/>
            <a:headEnd/>
            <a:tailEnd/>
          </a:ln>
        </p:spPr>
        <p:txBody>
          <a:bodyPr/>
          <a:lstStyle/>
          <a:p>
            <a:pPr marL="342900" indent="-342900">
              <a:spcBef>
                <a:spcPct val="20000"/>
              </a:spcBef>
              <a:buClr>
                <a:schemeClr val="hlink"/>
              </a:buClr>
              <a:buSzPct val="110000"/>
              <a:buFont typeface="Wingdings" pitchFamily="2" charset="2"/>
              <a:buBlip>
                <a:blip r:embed="rId2"/>
              </a:buBlip>
            </a:pPr>
            <a:r>
              <a:rPr lang="es-ES_tradnl" sz="2800" dirty="0">
                <a:latin typeface="Comic Sans MS" pitchFamily="66" charset="0"/>
              </a:rPr>
              <a:t>Cualitativa</a:t>
            </a:r>
          </a:p>
          <a:p>
            <a:pPr marL="342900" indent="-342900">
              <a:spcBef>
                <a:spcPct val="20000"/>
              </a:spcBef>
              <a:buClr>
                <a:schemeClr val="hlink"/>
              </a:buClr>
              <a:buSzPct val="110000"/>
              <a:buFont typeface="Wingdings" pitchFamily="2" charset="2"/>
              <a:buBlip>
                <a:blip r:embed="rId2"/>
              </a:buBlip>
            </a:pPr>
            <a:endParaRPr lang="es-ES_tradnl" sz="2800" dirty="0">
              <a:latin typeface="Comic Sans MS" pitchFamily="66" charset="0"/>
            </a:endParaRPr>
          </a:p>
          <a:p>
            <a:pPr marL="342900" indent="-342900">
              <a:spcBef>
                <a:spcPct val="20000"/>
              </a:spcBef>
              <a:buClr>
                <a:schemeClr val="hlink"/>
              </a:buClr>
              <a:buSzPct val="110000"/>
              <a:buFont typeface="Wingdings" pitchFamily="2" charset="2"/>
              <a:buBlip>
                <a:blip r:embed="rId2"/>
              </a:buBlip>
            </a:pPr>
            <a:r>
              <a:rPr lang="es-ES_tradnl" sz="2800" dirty="0">
                <a:latin typeface="Comic Sans MS" pitchFamily="66" charset="0"/>
              </a:rPr>
              <a:t>Atributo  de un objeto.</a:t>
            </a:r>
          </a:p>
          <a:p>
            <a:pPr marL="342900" indent="-342900">
              <a:spcBef>
                <a:spcPct val="20000"/>
              </a:spcBef>
              <a:buClr>
                <a:schemeClr val="hlink"/>
              </a:buClr>
              <a:buSzPct val="110000"/>
              <a:buFont typeface="Wingdings" pitchFamily="2" charset="2"/>
              <a:buBlip>
                <a:blip r:embed="rId2"/>
              </a:buBlip>
            </a:pPr>
            <a:endParaRPr lang="es-ES_tradnl" sz="2800" dirty="0">
              <a:latin typeface="Comic Sans MS" pitchFamily="66" charset="0"/>
            </a:endParaRPr>
          </a:p>
          <a:p>
            <a:pPr marL="342900" indent="-342900">
              <a:spcBef>
                <a:spcPct val="20000"/>
              </a:spcBef>
              <a:buClr>
                <a:schemeClr val="hlink"/>
              </a:buClr>
              <a:buSzPct val="110000"/>
              <a:buFont typeface="Wingdings" pitchFamily="2" charset="2"/>
              <a:buBlip>
                <a:blip r:embed="rId2"/>
              </a:buBlip>
            </a:pPr>
            <a:r>
              <a:rPr lang="es-ES_tradnl" sz="2800" dirty="0" err="1" smtClean="0">
                <a:latin typeface="Comic Sans MS" pitchFamily="66" charset="0"/>
              </a:rPr>
              <a:t>Hipertension</a:t>
            </a:r>
            <a:endParaRPr lang="es-ES_tradnl" sz="2800" dirty="0" smtClean="0">
              <a:latin typeface="Comic Sans MS" pitchFamily="66" charset="0"/>
            </a:endParaRPr>
          </a:p>
          <a:p>
            <a:pPr marL="342900" indent="-342900">
              <a:spcBef>
                <a:spcPct val="20000"/>
              </a:spcBef>
              <a:buClr>
                <a:schemeClr val="hlink"/>
              </a:buClr>
              <a:buSzPct val="110000"/>
              <a:buFont typeface="Wingdings" pitchFamily="2" charset="2"/>
              <a:buBlip>
                <a:blip r:embed="rId2"/>
              </a:buBlip>
            </a:pPr>
            <a:r>
              <a:rPr lang="es-ES_tradnl" sz="2800" dirty="0" smtClean="0">
                <a:latin typeface="Comic Sans MS" pitchFamily="66" charset="0"/>
              </a:rPr>
              <a:t>Diabetes</a:t>
            </a:r>
            <a:endParaRPr lang="es-ES_tradnl" sz="2800" dirty="0">
              <a:latin typeface="Comic Sans MS" pitchFamily="66" charset="0"/>
            </a:endParaRPr>
          </a:p>
          <a:p>
            <a:pPr marL="342900" indent="-342900">
              <a:spcBef>
                <a:spcPct val="20000"/>
              </a:spcBef>
              <a:buClr>
                <a:schemeClr val="hlink"/>
              </a:buClr>
              <a:buSzPct val="110000"/>
              <a:buFont typeface="Wingdings" pitchFamily="2" charset="2"/>
              <a:buBlip>
                <a:blip r:embed="rId2"/>
              </a:buBlip>
            </a:pPr>
            <a:r>
              <a:rPr lang="es-ES_tradnl" sz="2800" dirty="0">
                <a:latin typeface="Comic Sans MS" pitchFamily="66" charset="0"/>
              </a:rPr>
              <a:t>Causa de muerte</a:t>
            </a:r>
          </a:p>
          <a:p>
            <a:pPr marL="342900" indent="-342900">
              <a:spcBef>
                <a:spcPct val="20000"/>
              </a:spcBef>
              <a:buClr>
                <a:schemeClr val="hlink"/>
              </a:buClr>
              <a:buSzPct val="110000"/>
              <a:buFont typeface="Wingdings" pitchFamily="2" charset="2"/>
              <a:buBlip>
                <a:blip r:embed="rId2"/>
              </a:buBlip>
            </a:pPr>
            <a:r>
              <a:rPr lang="es-ES_tradnl" sz="2800" dirty="0">
                <a:latin typeface="Comic Sans MS" pitchFamily="66" charset="0"/>
              </a:rPr>
              <a:t>Sexo</a:t>
            </a:r>
          </a:p>
          <a:p>
            <a:pPr marL="342900" indent="-342900">
              <a:spcBef>
                <a:spcPct val="20000"/>
              </a:spcBef>
              <a:buClr>
                <a:schemeClr val="hlink"/>
              </a:buClr>
              <a:buSzPct val="110000"/>
              <a:buFont typeface="Wingdings" pitchFamily="2" charset="2"/>
              <a:buBlip>
                <a:blip r:embed="rId2"/>
              </a:buBlip>
            </a:pPr>
            <a:endParaRPr lang="es-ES_tradnl" sz="2800" dirty="0">
              <a:latin typeface="Comic Sans MS" pitchFamily="66" charset="0"/>
            </a:endParaRPr>
          </a:p>
        </p:txBody>
      </p:sp>
      <p:sp>
        <p:nvSpPr>
          <p:cNvPr id="27652" name="Rectangle 4"/>
          <p:cNvSpPr>
            <a:spLocks noChangeArrowheads="1"/>
          </p:cNvSpPr>
          <p:nvPr/>
        </p:nvSpPr>
        <p:spPr bwMode="auto">
          <a:xfrm>
            <a:off x="838200" y="152400"/>
            <a:ext cx="7467600" cy="1143000"/>
          </a:xfrm>
          <a:prstGeom prst="rect">
            <a:avLst/>
          </a:prstGeom>
          <a:noFill/>
          <a:ln w="9525">
            <a:noFill/>
            <a:miter lim="800000"/>
            <a:headEnd/>
            <a:tailEnd/>
          </a:ln>
        </p:spPr>
        <p:txBody>
          <a:bodyPr anchor="ctr"/>
          <a:lstStyle/>
          <a:p>
            <a:pPr algn="ctr"/>
            <a:r>
              <a:rPr lang="es-ES_tradnl" sz="4400">
                <a:solidFill>
                  <a:schemeClr val="tx2"/>
                </a:solidFill>
                <a:latin typeface="Comic Sans MS" pitchFamily="66" charset="0"/>
              </a:rPr>
              <a:t>Variables: tipos </a:t>
            </a:r>
          </a:p>
        </p:txBody>
      </p:sp>
      <p:sp>
        <p:nvSpPr>
          <p:cNvPr id="27653" name="AutoShape 5"/>
          <p:cNvSpPr>
            <a:spLocks/>
          </p:cNvSpPr>
          <p:nvPr/>
        </p:nvSpPr>
        <p:spPr bwMode="auto">
          <a:xfrm>
            <a:off x="6172200" y="3429000"/>
            <a:ext cx="457200" cy="1295400"/>
          </a:xfrm>
          <a:prstGeom prst="rightBrace">
            <a:avLst>
              <a:gd name="adj1" fmla="val 23611"/>
              <a:gd name="adj2" fmla="val 50000"/>
            </a:avLst>
          </a:prstGeom>
          <a:noFill/>
          <a:ln w="9525">
            <a:solidFill>
              <a:schemeClr val="tx1"/>
            </a:solidFill>
            <a:round/>
            <a:headEnd/>
            <a:tailEnd/>
          </a:ln>
        </p:spPr>
        <p:txBody>
          <a:bodyPr wrap="none" anchor="ctr"/>
          <a:lstStyle/>
          <a:p>
            <a:endParaRPr lang="es-ES"/>
          </a:p>
        </p:txBody>
      </p:sp>
      <p:sp>
        <p:nvSpPr>
          <p:cNvPr id="27654" name="AutoShape 6"/>
          <p:cNvSpPr>
            <a:spLocks/>
          </p:cNvSpPr>
          <p:nvPr/>
        </p:nvSpPr>
        <p:spPr bwMode="auto">
          <a:xfrm rot="5400000">
            <a:off x="6096000" y="4800600"/>
            <a:ext cx="457200" cy="2286000"/>
          </a:xfrm>
          <a:prstGeom prst="rightBrace">
            <a:avLst>
              <a:gd name="adj1" fmla="val 41667"/>
              <a:gd name="adj2" fmla="val 50000"/>
            </a:avLst>
          </a:prstGeom>
          <a:noFill/>
          <a:ln w="9525">
            <a:solidFill>
              <a:schemeClr val="tx1"/>
            </a:solidFill>
            <a:round/>
            <a:headEnd/>
            <a:tailEnd/>
          </a:ln>
        </p:spPr>
        <p:txBody>
          <a:bodyPr wrap="none" anchor="ctr"/>
          <a:lstStyle/>
          <a:p>
            <a:endParaRPr lang="es-ES"/>
          </a:p>
        </p:txBody>
      </p:sp>
      <p:pic>
        <p:nvPicPr>
          <p:cNvPr id="7" name="6 Imagen" descr="mi nombre.JPG"/>
          <p:cNvPicPr>
            <a:picLocks noChangeAspect="1"/>
          </p:cNvPicPr>
          <p:nvPr/>
        </p:nvPicPr>
        <p:blipFill>
          <a:blip r:embed="rId3"/>
          <a:stretch>
            <a:fillRect/>
          </a:stretch>
        </p:blipFill>
        <p:spPr>
          <a:xfrm>
            <a:off x="6810375" y="6572250"/>
            <a:ext cx="2333625" cy="285750"/>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253536"/>
            <a:ext cx="8229600" cy="1143000"/>
          </a:xfrm>
        </p:spPr>
        <p:txBody>
          <a:bodyPr/>
          <a:lstStyle/>
          <a:p>
            <a:pPr marL="54864" indent="0" fontAlgn="auto">
              <a:spcAft>
                <a:spcPts val="0"/>
              </a:spcAft>
              <a:defRPr/>
            </a:pPr>
            <a:r>
              <a:rPr lang="es-ES" dirty="0" smtClean="0">
                <a:solidFill>
                  <a:schemeClr val="tx2">
                    <a:tint val="100000"/>
                    <a:shade val="90000"/>
                    <a:satMod val="250000"/>
                    <a:alpha val="100000"/>
                  </a:schemeClr>
                </a:solidFill>
              </a:rPr>
              <a:t>U-Mann </a:t>
            </a:r>
            <a:r>
              <a:rPr lang="es-ES" dirty="0" err="1" smtClean="0">
                <a:solidFill>
                  <a:schemeClr val="tx2">
                    <a:tint val="100000"/>
                    <a:shade val="90000"/>
                    <a:satMod val="250000"/>
                    <a:alpha val="100000"/>
                  </a:schemeClr>
                </a:solidFill>
              </a:rPr>
              <a:t>Whitney</a:t>
            </a:r>
            <a:endParaRPr lang="es-ES" dirty="0" smtClean="0">
              <a:solidFill>
                <a:schemeClr val="tx2">
                  <a:tint val="100000"/>
                  <a:shade val="90000"/>
                  <a:satMod val="250000"/>
                  <a:alpha val="100000"/>
                </a:schemeClr>
              </a:solidFill>
            </a:endParaRPr>
          </a:p>
        </p:txBody>
      </p:sp>
      <p:sp>
        <p:nvSpPr>
          <p:cNvPr id="54275" name="Rectangle 3"/>
          <p:cNvSpPr>
            <a:spLocks noGrp="1" noChangeArrowheads="1"/>
          </p:cNvSpPr>
          <p:nvPr>
            <p:ph idx="1"/>
          </p:nvPr>
        </p:nvSpPr>
        <p:spPr/>
        <p:txBody>
          <a:bodyPr/>
          <a:lstStyle/>
          <a:p>
            <a:pPr marL="609600" indent="-609600"/>
            <a:r>
              <a:rPr lang="es-ES" dirty="0" smtClean="0"/>
              <a:t>La prueba U de Mann-</a:t>
            </a:r>
            <a:r>
              <a:rPr lang="es-ES" dirty="0" err="1" smtClean="0"/>
              <a:t>Whitney</a:t>
            </a:r>
            <a:r>
              <a:rPr lang="es-ES" dirty="0" smtClean="0"/>
              <a:t> es una prueba no </a:t>
            </a:r>
            <a:r>
              <a:rPr lang="es-ES" dirty="0" err="1" smtClean="0"/>
              <a:t>paramétrica</a:t>
            </a:r>
            <a:r>
              <a:rPr lang="es-ES" dirty="0" smtClean="0"/>
              <a:t> aplicada a dos muestras independientes. Es, de hecho, la versión no </a:t>
            </a:r>
            <a:r>
              <a:rPr lang="es-ES" dirty="0" err="1" smtClean="0"/>
              <a:t>paramétrica</a:t>
            </a:r>
            <a:r>
              <a:rPr lang="es-ES" dirty="0" smtClean="0"/>
              <a:t> de la T de </a:t>
            </a:r>
            <a:r>
              <a:rPr lang="es-ES" dirty="0" err="1" smtClean="0"/>
              <a:t>Student</a:t>
            </a:r>
            <a:r>
              <a:rPr lang="es-ES" dirty="0" smtClean="0"/>
              <a:t>. </a:t>
            </a:r>
          </a:p>
          <a:p>
            <a:pPr marL="609600" indent="-609600"/>
            <a:endParaRPr lang="es-ES" dirty="0" smtClean="0">
              <a:solidFill>
                <a:srgbClr val="FFFF00"/>
              </a:solidFill>
            </a:endParaRPr>
          </a:p>
          <a:p>
            <a:pPr marL="609600" indent="-609600"/>
            <a:r>
              <a:rPr lang="es-ES" dirty="0" smtClean="0">
                <a:solidFill>
                  <a:srgbClr val="FFFF00"/>
                </a:solidFill>
              </a:rPr>
              <a:t>¿hipótesis nula y alternativa?</a:t>
            </a:r>
          </a:p>
          <a:p>
            <a:pPr marL="609600" indent="-609600"/>
            <a:endParaRPr lang="es-ES" dirty="0" smtClean="0">
              <a:solidFill>
                <a:srgbClr val="FFFF00"/>
              </a:solidFill>
            </a:endParaRPr>
          </a:p>
        </p:txBody>
      </p:sp>
      <p:sp>
        <p:nvSpPr>
          <p:cNvPr id="54276"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p>
        </p:txBody>
      </p:sp>
      <p:graphicFrame>
        <p:nvGraphicFramePr>
          <p:cNvPr id="54277" name="Group 5"/>
          <p:cNvGraphicFramePr>
            <a:graphicFrameLocks noGrp="1"/>
          </p:cNvGraphicFramePr>
          <p:nvPr/>
        </p:nvGraphicFramePr>
        <p:xfrm>
          <a:off x="4389438" y="0"/>
          <a:ext cx="416560" cy="640080"/>
        </p:xfrm>
        <a:graphic>
          <a:graphicData uri="http://schemas.openxmlformats.org/drawingml/2006/table">
            <a:tbl>
              <a:tblPr/>
              <a:tblGrid>
                <a:gridCol w="208280"/>
                <a:gridCol w="208280"/>
              </a:tblGrid>
              <a:tr h="2746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s-E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1"/>
                          </a:solidFill>
                          <a:effectLst/>
                          <a:latin typeface="Verdana" pitchFamily="34" charset="0"/>
                          <a:cs typeface="Times New Roman" pitchFamily="18" charset="0"/>
                        </a:rPr>
                        <a:t>   </a:t>
                      </a:r>
                      <a:endParaRPr kumimoji="0" lang="es-ES" sz="1800" b="0" i="0" u="none" strike="noStrike" cap="none" normalizeH="0" baseline="0" smtClean="0">
                        <a:ln>
                          <a:noFill/>
                        </a:ln>
                        <a:solidFill>
                          <a:schemeClr val="tx1"/>
                        </a:solidFill>
                        <a:effectLst/>
                        <a:latin typeface="Arial" charset="0"/>
                      </a:endParaRPr>
                    </a:p>
                  </a:txBody>
                  <a:tcPr anchor="ctr" horzOverflow="overflow">
                    <a:lnL>
                      <a:noFill/>
                    </a:lnL>
                    <a:lnR cap="flat">
                      <a:noFill/>
                    </a:lnR>
                    <a:lnT cap="flat">
                      <a:noFill/>
                    </a:lnT>
                    <a:lnB cap="flat">
                      <a:noFill/>
                    </a:lnB>
                    <a:lnTlToBr>
                      <a:noFill/>
                    </a:lnTlToBr>
                    <a:lnBlToTr>
                      <a:noFill/>
                    </a:lnBlToTr>
                    <a:noFill/>
                  </a:tcPr>
                </a:tc>
              </a:tr>
            </a:tbl>
          </a:graphicData>
        </a:graphic>
      </p:graphicFrame>
      <p:pic>
        <p:nvPicPr>
          <p:cNvPr id="6" name="5 Imagen" descr="mi nombre.JPG"/>
          <p:cNvPicPr>
            <a:picLocks noChangeAspect="1"/>
          </p:cNvPicPr>
          <p:nvPr/>
        </p:nvPicPr>
        <p:blipFill>
          <a:blip r:embed="rId2"/>
          <a:stretch>
            <a:fillRect/>
          </a:stretch>
        </p:blipFill>
        <p:spPr>
          <a:xfrm>
            <a:off x="6810375" y="6572250"/>
            <a:ext cx="2333625" cy="285750"/>
          </a:xfrm>
          <a:prstGeom prst="rect">
            <a:avLst/>
          </a:prstGeom>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253536"/>
            <a:ext cx="8229600" cy="1143000"/>
          </a:xfrm>
        </p:spPr>
        <p:txBody>
          <a:bodyPr/>
          <a:lstStyle/>
          <a:p>
            <a:pPr marL="54864" indent="0" fontAlgn="auto">
              <a:spcAft>
                <a:spcPts val="0"/>
              </a:spcAft>
              <a:defRPr/>
            </a:pPr>
            <a:r>
              <a:rPr lang="es-ES" dirty="0" smtClean="0">
                <a:solidFill>
                  <a:schemeClr val="tx2">
                    <a:tint val="100000"/>
                    <a:shade val="90000"/>
                    <a:satMod val="250000"/>
                    <a:alpha val="100000"/>
                  </a:schemeClr>
                </a:solidFill>
              </a:rPr>
              <a:t>U-Mann </a:t>
            </a:r>
            <a:r>
              <a:rPr lang="es-ES" dirty="0" err="1" smtClean="0">
                <a:solidFill>
                  <a:schemeClr val="tx2">
                    <a:tint val="100000"/>
                    <a:shade val="90000"/>
                    <a:satMod val="250000"/>
                    <a:alpha val="100000"/>
                  </a:schemeClr>
                </a:solidFill>
              </a:rPr>
              <a:t>Whitney</a:t>
            </a:r>
            <a:endParaRPr lang="es-ES" dirty="0" smtClean="0">
              <a:solidFill>
                <a:schemeClr val="tx2">
                  <a:tint val="100000"/>
                  <a:shade val="90000"/>
                  <a:satMod val="250000"/>
                  <a:alpha val="100000"/>
                </a:schemeClr>
              </a:solidFill>
            </a:endParaRPr>
          </a:p>
        </p:txBody>
      </p:sp>
      <p:sp>
        <p:nvSpPr>
          <p:cNvPr id="54275" name="Rectangle 3"/>
          <p:cNvSpPr>
            <a:spLocks noGrp="1" noChangeArrowheads="1"/>
          </p:cNvSpPr>
          <p:nvPr>
            <p:ph idx="1"/>
          </p:nvPr>
        </p:nvSpPr>
        <p:spPr/>
        <p:txBody>
          <a:bodyPr/>
          <a:lstStyle/>
          <a:p>
            <a:pPr marL="609600" indent="-609600"/>
            <a:r>
              <a:rPr lang="es-ES" dirty="0" smtClean="0"/>
              <a:t>La prueba U de Mann-</a:t>
            </a:r>
            <a:r>
              <a:rPr lang="es-ES" dirty="0" err="1" smtClean="0"/>
              <a:t>Whitney</a:t>
            </a:r>
            <a:r>
              <a:rPr lang="es-ES" dirty="0" smtClean="0"/>
              <a:t> es una prueba no </a:t>
            </a:r>
            <a:r>
              <a:rPr lang="es-ES" dirty="0" err="1" smtClean="0"/>
              <a:t>paramétrica</a:t>
            </a:r>
            <a:r>
              <a:rPr lang="es-ES" dirty="0" smtClean="0"/>
              <a:t> aplicada a dos muestras independientes. Es, de hecho, la versión no </a:t>
            </a:r>
            <a:r>
              <a:rPr lang="es-ES" dirty="0" err="1" smtClean="0"/>
              <a:t>paramétrica</a:t>
            </a:r>
            <a:r>
              <a:rPr lang="es-ES" dirty="0" smtClean="0"/>
              <a:t> de la T de </a:t>
            </a:r>
            <a:r>
              <a:rPr lang="es-ES" dirty="0" err="1" smtClean="0"/>
              <a:t>Student</a:t>
            </a:r>
            <a:r>
              <a:rPr lang="es-ES" dirty="0" smtClean="0"/>
              <a:t>. </a:t>
            </a:r>
          </a:p>
          <a:p>
            <a:pPr marL="609600" indent="-609600"/>
            <a:endParaRPr lang="es-ES" dirty="0" smtClean="0">
              <a:solidFill>
                <a:srgbClr val="FFFF00"/>
              </a:solidFill>
            </a:endParaRPr>
          </a:p>
          <a:p>
            <a:pPr marL="609600" indent="-609600"/>
            <a:r>
              <a:rPr lang="es-ES" dirty="0" smtClean="0">
                <a:solidFill>
                  <a:srgbClr val="FFFF00"/>
                </a:solidFill>
              </a:rPr>
              <a:t>H0: la distribución de la variable es similar en ambos grupos.</a:t>
            </a:r>
          </a:p>
        </p:txBody>
      </p:sp>
      <p:sp>
        <p:nvSpPr>
          <p:cNvPr id="54276"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p>
        </p:txBody>
      </p:sp>
      <p:graphicFrame>
        <p:nvGraphicFramePr>
          <p:cNvPr id="54277" name="Group 5"/>
          <p:cNvGraphicFramePr>
            <a:graphicFrameLocks noGrp="1"/>
          </p:cNvGraphicFramePr>
          <p:nvPr/>
        </p:nvGraphicFramePr>
        <p:xfrm>
          <a:off x="4389438" y="0"/>
          <a:ext cx="416560" cy="640080"/>
        </p:xfrm>
        <a:graphic>
          <a:graphicData uri="http://schemas.openxmlformats.org/drawingml/2006/table">
            <a:tbl>
              <a:tblPr/>
              <a:tblGrid>
                <a:gridCol w="208280"/>
                <a:gridCol w="208280"/>
              </a:tblGrid>
              <a:tr h="2746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s-E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1"/>
                          </a:solidFill>
                          <a:effectLst/>
                          <a:latin typeface="Verdana" pitchFamily="34" charset="0"/>
                          <a:cs typeface="Times New Roman" pitchFamily="18" charset="0"/>
                        </a:rPr>
                        <a:t>   </a:t>
                      </a:r>
                      <a:endParaRPr kumimoji="0" lang="es-ES" sz="1800" b="0" i="0" u="none" strike="noStrike" cap="none" normalizeH="0" baseline="0" smtClean="0">
                        <a:ln>
                          <a:noFill/>
                        </a:ln>
                        <a:solidFill>
                          <a:schemeClr val="tx1"/>
                        </a:solidFill>
                        <a:effectLst/>
                        <a:latin typeface="Arial" charset="0"/>
                      </a:endParaRPr>
                    </a:p>
                  </a:txBody>
                  <a:tcPr anchor="ctr" horzOverflow="overflow">
                    <a:lnL>
                      <a:noFill/>
                    </a:lnL>
                    <a:lnR cap="flat">
                      <a:noFill/>
                    </a:lnR>
                    <a:lnT cap="flat">
                      <a:noFill/>
                    </a:lnT>
                    <a:lnB cap="flat">
                      <a:noFill/>
                    </a:lnB>
                    <a:lnTlToBr>
                      <a:noFill/>
                    </a:lnTlToBr>
                    <a:lnBlToTr>
                      <a:noFill/>
                    </a:lnBlToTr>
                    <a:noFill/>
                  </a:tcPr>
                </a:tc>
              </a:tr>
            </a:tbl>
          </a:graphicData>
        </a:graphic>
      </p:graphicFrame>
      <p:pic>
        <p:nvPicPr>
          <p:cNvPr id="6" name="5 Imagen" descr="mi nombre.JPG"/>
          <p:cNvPicPr>
            <a:picLocks noChangeAspect="1"/>
          </p:cNvPicPr>
          <p:nvPr/>
        </p:nvPicPr>
        <p:blipFill>
          <a:blip r:embed="rId2"/>
          <a:stretch>
            <a:fillRect/>
          </a:stretch>
        </p:blipFill>
        <p:spPr>
          <a:xfrm>
            <a:off x="6810375" y="6572250"/>
            <a:ext cx="2333625" cy="285750"/>
          </a:xfrm>
          <a:prstGeom prst="rect">
            <a:avLst/>
          </a:prstGeom>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253536"/>
            <a:ext cx="8229600" cy="1143000"/>
          </a:xfrm>
        </p:spPr>
        <p:txBody>
          <a:bodyPr/>
          <a:lstStyle/>
          <a:p>
            <a:pPr marL="54864" indent="0" fontAlgn="auto">
              <a:spcAft>
                <a:spcPts val="0"/>
              </a:spcAft>
              <a:defRPr/>
            </a:pPr>
            <a:r>
              <a:rPr lang="es-ES" smtClean="0">
                <a:solidFill>
                  <a:schemeClr val="tx2">
                    <a:tint val="100000"/>
                    <a:shade val="90000"/>
                    <a:satMod val="250000"/>
                    <a:alpha val="100000"/>
                  </a:schemeClr>
                </a:solidFill>
              </a:rPr>
              <a:t>Kruskal-wallis</a:t>
            </a:r>
          </a:p>
        </p:txBody>
      </p:sp>
      <p:sp>
        <p:nvSpPr>
          <p:cNvPr id="55299" name="Rectangle 3"/>
          <p:cNvSpPr>
            <a:spLocks noGrp="1" noChangeArrowheads="1"/>
          </p:cNvSpPr>
          <p:nvPr>
            <p:ph idx="1"/>
          </p:nvPr>
        </p:nvSpPr>
        <p:spPr/>
        <p:txBody>
          <a:bodyPr/>
          <a:lstStyle/>
          <a:p>
            <a:pPr marL="609600" indent="-609600"/>
            <a:r>
              <a:rPr lang="es-ES" dirty="0" smtClean="0"/>
              <a:t>es una prueba no </a:t>
            </a:r>
            <a:r>
              <a:rPr lang="es-ES" dirty="0" err="1" smtClean="0"/>
              <a:t>paramétrica</a:t>
            </a:r>
            <a:r>
              <a:rPr lang="es-ES" dirty="0" smtClean="0"/>
              <a:t> para analizar si un grupo de datos proviene de la misma población. Intuitivamente, es la versión no </a:t>
            </a:r>
            <a:r>
              <a:rPr lang="es-ES" dirty="0" err="1" smtClean="0"/>
              <a:t>paramétrica</a:t>
            </a:r>
            <a:r>
              <a:rPr lang="es-ES" dirty="0" smtClean="0"/>
              <a:t> del contraste ANOVA. Por otra parte, es una extensión de la prueba U de Mann-</a:t>
            </a:r>
            <a:r>
              <a:rPr lang="es-ES" dirty="0" err="1" smtClean="0"/>
              <a:t>Whitney</a:t>
            </a:r>
            <a:r>
              <a:rPr lang="es-ES" dirty="0" smtClean="0"/>
              <a:t> para más de 2 grupos.</a:t>
            </a:r>
          </a:p>
          <a:p>
            <a:pPr marL="609600" indent="-609600"/>
            <a:endParaRPr lang="es-ES" dirty="0" smtClean="0"/>
          </a:p>
          <a:p>
            <a:pPr marL="609600" indent="-609600"/>
            <a:r>
              <a:rPr lang="es-ES" dirty="0" smtClean="0">
                <a:solidFill>
                  <a:srgbClr val="FFFF00"/>
                </a:solidFill>
              </a:rPr>
              <a:t>¿hipótesis nula y alternativa?</a:t>
            </a:r>
          </a:p>
        </p:txBody>
      </p:sp>
      <p:sp>
        <p:nvSpPr>
          <p:cNvPr id="55300"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p>
        </p:txBody>
      </p:sp>
      <p:graphicFrame>
        <p:nvGraphicFramePr>
          <p:cNvPr id="55301" name="Group 5"/>
          <p:cNvGraphicFramePr>
            <a:graphicFrameLocks noGrp="1"/>
          </p:cNvGraphicFramePr>
          <p:nvPr/>
        </p:nvGraphicFramePr>
        <p:xfrm>
          <a:off x="4389438" y="0"/>
          <a:ext cx="416560" cy="640080"/>
        </p:xfrm>
        <a:graphic>
          <a:graphicData uri="http://schemas.openxmlformats.org/drawingml/2006/table">
            <a:tbl>
              <a:tblPr/>
              <a:tblGrid>
                <a:gridCol w="208280"/>
                <a:gridCol w="208280"/>
              </a:tblGrid>
              <a:tr h="2746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s-E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1"/>
                          </a:solidFill>
                          <a:effectLst/>
                          <a:latin typeface="Verdana" pitchFamily="34" charset="0"/>
                          <a:cs typeface="Times New Roman" pitchFamily="18" charset="0"/>
                        </a:rPr>
                        <a:t>   </a:t>
                      </a:r>
                      <a:endParaRPr kumimoji="0" lang="es-ES" sz="1800" b="0" i="0" u="none" strike="noStrike" cap="none" normalizeH="0" baseline="0" smtClean="0">
                        <a:ln>
                          <a:noFill/>
                        </a:ln>
                        <a:solidFill>
                          <a:schemeClr val="tx1"/>
                        </a:solidFill>
                        <a:effectLst/>
                        <a:latin typeface="Arial" charset="0"/>
                      </a:endParaRPr>
                    </a:p>
                  </a:txBody>
                  <a:tcPr anchor="ctr" horzOverflow="overflow">
                    <a:lnL>
                      <a:noFill/>
                    </a:lnL>
                    <a:lnR cap="flat">
                      <a:noFill/>
                    </a:lnR>
                    <a:lnT cap="flat">
                      <a:noFill/>
                    </a:lnT>
                    <a:lnB cap="flat">
                      <a:noFill/>
                    </a:lnB>
                    <a:lnTlToBr>
                      <a:noFill/>
                    </a:lnTlToBr>
                    <a:lnBlToTr>
                      <a:noFill/>
                    </a:lnBlToTr>
                    <a:noFill/>
                  </a:tcPr>
                </a:tc>
              </a:tr>
            </a:tbl>
          </a:graphicData>
        </a:graphic>
      </p:graphicFrame>
      <p:pic>
        <p:nvPicPr>
          <p:cNvPr id="6" name="5 Imagen" descr="mi nombre.JPG"/>
          <p:cNvPicPr>
            <a:picLocks noChangeAspect="1"/>
          </p:cNvPicPr>
          <p:nvPr/>
        </p:nvPicPr>
        <p:blipFill>
          <a:blip r:embed="rId2"/>
          <a:stretch>
            <a:fillRect/>
          </a:stretch>
        </p:blipFill>
        <p:spPr>
          <a:xfrm>
            <a:off x="6810375" y="6572250"/>
            <a:ext cx="2333625" cy="285750"/>
          </a:xfrm>
          <a:prstGeom prst="rect">
            <a:avLst/>
          </a:prstGeom>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253536"/>
            <a:ext cx="8229600" cy="1143000"/>
          </a:xfrm>
        </p:spPr>
        <p:txBody>
          <a:bodyPr/>
          <a:lstStyle/>
          <a:p>
            <a:pPr marL="54864" indent="0" fontAlgn="auto">
              <a:spcAft>
                <a:spcPts val="0"/>
              </a:spcAft>
              <a:defRPr/>
            </a:pPr>
            <a:r>
              <a:rPr lang="es-ES" smtClean="0">
                <a:solidFill>
                  <a:schemeClr val="tx2">
                    <a:tint val="100000"/>
                    <a:shade val="90000"/>
                    <a:satMod val="250000"/>
                    <a:alpha val="100000"/>
                  </a:schemeClr>
                </a:solidFill>
              </a:rPr>
              <a:t>Kruskal-wallis</a:t>
            </a:r>
          </a:p>
        </p:txBody>
      </p:sp>
      <p:sp>
        <p:nvSpPr>
          <p:cNvPr id="55299" name="Rectangle 3"/>
          <p:cNvSpPr>
            <a:spLocks noGrp="1" noChangeArrowheads="1"/>
          </p:cNvSpPr>
          <p:nvPr>
            <p:ph idx="1"/>
          </p:nvPr>
        </p:nvSpPr>
        <p:spPr/>
        <p:txBody>
          <a:bodyPr/>
          <a:lstStyle/>
          <a:p>
            <a:pPr marL="609600" indent="-609600"/>
            <a:r>
              <a:rPr lang="es-ES" dirty="0" smtClean="0"/>
              <a:t>es una prueba no </a:t>
            </a:r>
            <a:r>
              <a:rPr lang="es-ES" dirty="0" err="1" smtClean="0"/>
              <a:t>paramétrica</a:t>
            </a:r>
            <a:r>
              <a:rPr lang="es-ES" dirty="0" smtClean="0"/>
              <a:t> para analizar si un grupo de datos proviene de la misma población. Intuitivamente, es la versión no </a:t>
            </a:r>
            <a:r>
              <a:rPr lang="es-ES" dirty="0" err="1" smtClean="0"/>
              <a:t>paramétrica</a:t>
            </a:r>
            <a:r>
              <a:rPr lang="es-ES" dirty="0" smtClean="0"/>
              <a:t> del contraste ANOVA. Por otra parte, es una extensión de la prueba U de Mann-</a:t>
            </a:r>
            <a:r>
              <a:rPr lang="es-ES" dirty="0" err="1" smtClean="0"/>
              <a:t>Whitney</a:t>
            </a:r>
            <a:r>
              <a:rPr lang="es-ES" dirty="0" smtClean="0"/>
              <a:t> para más de 2 grupos.</a:t>
            </a:r>
          </a:p>
          <a:p>
            <a:pPr marL="609600" indent="-609600"/>
            <a:endParaRPr lang="es-ES" dirty="0" smtClean="0"/>
          </a:p>
          <a:p>
            <a:pPr marL="609600" indent="-609600"/>
            <a:r>
              <a:rPr lang="es-ES" dirty="0" smtClean="0">
                <a:solidFill>
                  <a:srgbClr val="FFFF00"/>
                </a:solidFill>
              </a:rPr>
              <a:t>H0: la distribución de la variable es similar en todos los grupos.</a:t>
            </a:r>
          </a:p>
        </p:txBody>
      </p:sp>
      <p:sp>
        <p:nvSpPr>
          <p:cNvPr id="55300"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p>
        </p:txBody>
      </p:sp>
      <p:graphicFrame>
        <p:nvGraphicFramePr>
          <p:cNvPr id="55301" name="Group 5"/>
          <p:cNvGraphicFramePr>
            <a:graphicFrameLocks noGrp="1"/>
          </p:cNvGraphicFramePr>
          <p:nvPr/>
        </p:nvGraphicFramePr>
        <p:xfrm>
          <a:off x="4389438" y="0"/>
          <a:ext cx="416560" cy="640080"/>
        </p:xfrm>
        <a:graphic>
          <a:graphicData uri="http://schemas.openxmlformats.org/drawingml/2006/table">
            <a:tbl>
              <a:tblPr/>
              <a:tblGrid>
                <a:gridCol w="208280"/>
                <a:gridCol w="208280"/>
              </a:tblGrid>
              <a:tr h="2746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s-E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1"/>
                          </a:solidFill>
                          <a:effectLst/>
                          <a:latin typeface="Verdana" pitchFamily="34" charset="0"/>
                          <a:cs typeface="Times New Roman" pitchFamily="18" charset="0"/>
                        </a:rPr>
                        <a:t>   </a:t>
                      </a:r>
                      <a:endParaRPr kumimoji="0" lang="es-ES" sz="1800" b="0" i="0" u="none" strike="noStrike" cap="none" normalizeH="0" baseline="0" smtClean="0">
                        <a:ln>
                          <a:noFill/>
                        </a:ln>
                        <a:solidFill>
                          <a:schemeClr val="tx1"/>
                        </a:solidFill>
                        <a:effectLst/>
                        <a:latin typeface="Arial" charset="0"/>
                      </a:endParaRPr>
                    </a:p>
                  </a:txBody>
                  <a:tcPr anchor="ctr" horzOverflow="overflow">
                    <a:lnL>
                      <a:noFill/>
                    </a:lnL>
                    <a:lnR cap="flat">
                      <a:noFill/>
                    </a:lnR>
                    <a:lnT cap="flat">
                      <a:noFill/>
                    </a:lnT>
                    <a:lnB cap="flat">
                      <a:noFill/>
                    </a:lnB>
                    <a:lnTlToBr>
                      <a:noFill/>
                    </a:lnTlToBr>
                    <a:lnBlToTr>
                      <a:noFill/>
                    </a:lnBlToTr>
                    <a:noFill/>
                  </a:tcPr>
                </a:tc>
              </a:tr>
            </a:tbl>
          </a:graphicData>
        </a:graphic>
      </p:graphicFrame>
      <p:pic>
        <p:nvPicPr>
          <p:cNvPr id="6" name="5 Imagen" descr="mi nombre.JPG"/>
          <p:cNvPicPr>
            <a:picLocks noChangeAspect="1"/>
          </p:cNvPicPr>
          <p:nvPr/>
        </p:nvPicPr>
        <p:blipFill>
          <a:blip r:embed="rId2"/>
          <a:stretch>
            <a:fillRect/>
          </a:stretch>
        </p:blipFill>
        <p:spPr>
          <a:xfrm>
            <a:off x="6810375" y="6572250"/>
            <a:ext cx="2333625" cy="285750"/>
          </a:xfrm>
          <a:prstGeom prst="rect">
            <a:avLst/>
          </a:prstGeom>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58" name="Picture 2"/>
          <p:cNvPicPr>
            <a:picLocks noChangeAspect="1" noChangeArrowheads="1"/>
          </p:cNvPicPr>
          <p:nvPr/>
        </p:nvPicPr>
        <p:blipFill>
          <a:blip r:embed="rId2"/>
          <a:srcRect/>
          <a:stretch>
            <a:fillRect/>
          </a:stretch>
        </p:blipFill>
        <p:spPr bwMode="auto">
          <a:xfrm>
            <a:off x="171450" y="1071546"/>
            <a:ext cx="8801100" cy="3952875"/>
          </a:xfrm>
          <a:prstGeom prst="rect">
            <a:avLst/>
          </a:prstGeom>
          <a:noFill/>
          <a:ln w="9525" cap="flat" cmpd="sng">
            <a:noFill/>
            <a:prstDash val="solid"/>
            <a:miter lim="800000"/>
            <a:headEnd type="none" w="med" len="med"/>
            <a:tailEnd type="none" w="med" len="med"/>
          </a:ln>
          <a:effectLst/>
        </p:spPr>
      </p:pic>
      <p:sp>
        <p:nvSpPr>
          <p:cNvPr id="5" name="4 Rectángulo"/>
          <p:cNvSpPr/>
          <p:nvPr/>
        </p:nvSpPr>
        <p:spPr>
          <a:xfrm>
            <a:off x="2214546" y="5214950"/>
            <a:ext cx="4336444" cy="461665"/>
          </a:xfrm>
          <a:prstGeom prst="rect">
            <a:avLst/>
          </a:prstGeom>
        </p:spPr>
        <p:txBody>
          <a:bodyPr wrap="none">
            <a:spAutoFit/>
          </a:bodyPr>
          <a:lstStyle/>
          <a:p>
            <a:r>
              <a:rPr lang="es-ES" dirty="0" err="1" smtClean="0"/>
              <a:t>Rev</a:t>
            </a:r>
            <a:r>
              <a:rPr lang="es-ES" dirty="0" smtClean="0"/>
              <a:t> </a:t>
            </a:r>
            <a:r>
              <a:rPr lang="es-ES" dirty="0" err="1" smtClean="0"/>
              <a:t>Esp</a:t>
            </a:r>
            <a:r>
              <a:rPr lang="es-ES" dirty="0" smtClean="0"/>
              <a:t> </a:t>
            </a:r>
            <a:r>
              <a:rPr lang="es-ES" dirty="0" err="1" smtClean="0"/>
              <a:t>Cardiol</a:t>
            </a:r>
            <a:r>
              <a:rPr lang="es-ES" dirty="0" smtClean="0"/>
              <a:t>. 2013;66:185-92</a:t>
            </a:r>
            <a:endParaRPr lang="es-ES" dirty="0"/>
          </a:p>
        </p:txBody>
      </p:sp>
      <p:pic>
        <p:nvPicPr>
          <p:cNvPr id="4" name="3 Imagen" descr="mi nombre.JPG"/>
          <p:cNvPicPr>
            <a:picLocks noChangeAspect="1"/>
          </p:cNvPicPr>
          <p:nvPr/>
        </p:nvPicPr>
        <p:blipFill>
          <a:blip r:embed="rId3"/>
          <a:stretch>
            <a:fillRect/>
          </a:stretch>
        </p:blipFill>
        <p:spPr>
          <a:xfrm>
            <a:off x="6810375" y="6572250"/>
            <a:ext cx="2333625" cy="285750"/>
          </a:xfrm>
          <a:prstGeom prst="rect">
            <a:avLst/>
          </a:prstGeom>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57200" y="253536"/>
            <a:ext cx="8229600" cy="1143000"/>
          </a:xfrm>
        </p:spPr>
        <p:txBody>
          <a:bodyPr/>
          <a:lstStyle/>
          <a:p>
            <a:pPr marL="54864" indent="0" fontAlgn="auto">
              <a:spcAft>
                <a:spcPts val="0"/>
              </a:spcAft>
              <a:defRPr/>
            </a:pPr>
            <a:r>
              <a:rPr lang="es-ES" smtClean="0">
                <a:solidFill>
                  <a:schemeClr val="tx2">
                    <a:tint val="100000"/>
                    <a:shade val="90000"/>
                    <a:satMod val="250000"/>
                    <a:alpha val="100000"/>
                  </a:schemeClr>
                </a:solidFill>
              </a:rPr>
              <a:t>Datos relacionados</a:t>
            </a:r>
          </a:p>
        </p:txBody>
      </p:sp>
      <p:sp>
        <p:nvSpPr>
          <p:cNvPr id="56323" name="Rectangle 3"/>
          <p:cNvSpPr>
            <a:spLocks noGrp="1" noChangeArrowheads="1"/>
          </p:cNvSpPr>
          <p:nvPr>
            <p:ph idx="1"/>
          </p:nvPr>
        </p:nvSpPr>
        <p:spPr/>
        <p:txBody>
          <a:bodyPr/>
          <a:lstStyle/>
          <a:p>
            <a:pPr marL="609600" indent="-609600" algn="just"/>
            <a:r>
              <a:rPr lang="es-ES" smtClean="0"/>
              <a:t>Las series dependientes surgen normalmente cuando se evalúa un mismo dato más de una vez en cada sujeto. </a:t>
            </a:r>
          </a:p>
          <a:p>
            <a:pPr marL="609600" indent="-609600" algn="just"/>
            <a:r>
              <a:rPr lang="es-ES" smtClean="0"/>
              <a:t>También se puede encontrar este tipo de observaciones en estudios de casos y controles donde cada caso se relaciona individualmente con un control.</a:t>
            </a:r>
          </a:p>
        </p:txBody>
      </p:sp>
      <p:sp>
        <p:nvSpPr>
          <p:cNvPr id="56324"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p>
        </p:txBody>
      </p:sp>
      <p:graphicFrame>
        <p:nvGraphicFramePr>
          <p:cNvPr id="56325" name="Group 5"/>
          <p:cNvGraphicFramePr>
            <a:graphicFrameLocks noGrp="1"/>
          </p:cNvGraphicFramePr>
          <p:nvPr/>
        </p:nvGraphicFramePr>
        <p:xfrm>
          <a:off x="4389438" y="0"/>
          <a:ext cx="416560" cy="640080"/>
        </p:xfrm>
        <a:graphic>
          <a:graphicData uri="http://schemas.openxmlformats.org/drawingml/2006/table">
            <a:tbl>
              <a:tblPr/>
              <a:tblGrid>
                <a:gridCol w="208280"/>
                <a:gridCol w="208280"/>
              </a:tblGrid>
              <a:tr h="2746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s-E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1"/>
                          </a:solidFill>
                          <a:effectLst/>
                          <a:latin typeface="Verdana" pitchFamily="34" charset="0"/>
                          <a:cs typeface="Times New Roman" pitchFamily="18" charset="0"/>
                        </a:rPr>
                        <a:t>   </a:t>
                      </a:r>
                      <a:endParaRPr kumimoji="0" lang="es-ES" sz="1800" b="0" i="0" u="none" strike="noStrike" cap="none" normalizeH="0" baseline="0" smtClean="0">
                        <a:ln>
                          <a:noFill/>
                        </a:ln>
                        <a:solidFill>
                          <a:schemeClr val="tx1"/>
                        </a:solidFill>
                        <a:effectLst/>
                        <a:latin typeface="Arial" charset="0"/>
                      </a:endParaRPr>
                    </a:p>
                  </a:txBody>
                  <a:tcPr anchor="ctr" horzOverflow="overflow">
                    <a:lnL>
                      <a:noFill/>
                    </a:lnL>
                    <a:lnR cap="flat">
                      <a:noFill/>
                    </a:lnR>
                    <a:lnT cap="flat">
                      <a:noFill/>
                    </a:lnT>
                    <a:lnB cap="flat">
                      <a:noFill/>
                    </a:lnB>
                    <a:lnTlToBr>
                      <a:noFill/>
                    </a:lnTlToBr>
                    <a:lnBlToTr>
                      <a:noFill/>
                    </a:lnBlToTr>
                    <a:noFill/>
                  </a:tcPr>
                </a:tc>
              </a:tr>
            </a:tbl>
          </a:graphicData>
        </a:graphic>
      </p:graphicFrame>
      <p:pic>
        <p:nvPicPr>
          <p:cNvPr id="6" name="5 Imagen" descr="mi nombre.JPG"/>
          <p:cNvPicPr>
            <a:picLocks noChangeAspect="1"/>
          </p:cNvPicPr>
          <p:nvPr/>
        </p:nvPicPr>
        <p:blipFill>
          <a:blip r:embed="rId2"/>
          <a:stretch>
            <a:fillRect/>
          </a:stretch>
        </p:blipFill>
        <p:spPr>
          <a:xfrm>
            <a:off x="6810375" y="6572250"/>
            <a:ext cx="2333625" cy="285750"/>
          </a:xfrm>
          <a:prstGeom prst="rect">
            <a:avLst/>
          </a:prstGeom>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57200" y="253536"/>
            <a:ext cx="8229600" cy="1143000"/>
          </a:xfrm>
        </p:spPr>
        <p:txBody>
          <a:bodyPr>
            <a:normAutofit fontScale="90000"/>
          </a:bodyPr>
          <a:lstStyle/>
          <a:p>
            <a:pPr marL="54864" indent="0" fontAlgn="auto">
              <a:spcAft>
                <a:spcPts val="0"/>
              </a:spcAft>
              <a:defRPr/>
            </a:pPr>
            <a:r>
              <a:rPr lang="es-ES" sz="4000" smtClean="0">
                <a:solidFill>
                  <a:schemeClr val="tx2">
                    <a:tint val="100000"/>
                    <a:shade val="90000"/>
                    <a:satMod val="250000"/>
                    <a:alpha val="100000"/>
                  </a:schemeClr>
                </a:solidFill>
              </a:rPr>
              <a:t>T-Student para muestras relacionadas</a:t>
            </a:r>
          </a:p>
        </p:txBody>
      </p:sp>
      <p:sp>
        <p:nvSpPr>
          <p:cNvPr id="57347" name="Rectangle 3"/>
          <p:cNvSpPr>
            <a:spLocks noGrp="1" noChangeArrowheads="1"/>
          </p:cNvSpPr>
          <p:nvPr>
            <p:ph idx="1"/>
          </p:nvPr>
        </p:nvSpPr>
        <p:spPr/>
        <p:txBody>
          <a:bodyPr/>
          <a:lstStyle/>
          <a:p>
            <a:pPr marL="609600" indent="-609600" algn="just"/>
            <a:r>
              <a:rPr lang="es-ES" smtClean="0"/>
              <a:t>Se calcula una nueva variable de forma que los valores se calculan a partir de las diferencias de ambas variables originales.</a:t>
            </a:r>
          </a:p>
          <a:p>
            <a:pPr marL="609600" indent="-609600" algn="just">
              <a:buFont typeface="Wingdings" pitchFamily="2" charset="2"/>
              <a:buNone/>
            </a:pPr>
            <a:endParaRPr lang="es-ES" smtClean="0"/>
          </a:p>
          <a:p>
            <a:pPr marL="609600" indent="-609600" algn="just">
              <a:buFont typeface="Wingdings" pitchFamily="2" charset="2"/>
              <a:buNone/>
            </a:pPr>
            <a:r>
              <a:rPr lang="es-ES" smtClean="0"/>
              <a:t>La expresión que tiene la T-Student es,</a:t>
            </a:r>
          </a:p>
          <a:p>
            <a:pPr marL="609600" indent="-609600" algn="just">
              <a:buFont typeface="Wingdings" pitchFamily="2" charset="2"/>
              <a:buNone/>
            </a:pPr>
            <a:endParaRPr lang="es-ES" smtClean="0"/>
          </a:p>
        </p:txBody>
      </p:sp>
      <p:sp>
        <p:nvSpPr>
          <p:cNvPr id="57348"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p>
        </p:txBody>
      </p:sp>
      <p:graphicFrame>
        <p:nvGraphicFramePr>
          <p:cNvPr id="57349" name="Group 5"/>
          <p:cNvGraphicFramePr>
            <a:graphicFrameLocks noGrp="1"/>
          </p:cNvGraphicFramePr>
          <p:nvPr/>
        </p:nvGraphicFramePr>
        <p:xfrm>
          <a:off x="4389438" y="0"/>
          <a:ext cx="416560" cy="640080"/>
        </p:xfrm>
        <a:graphic>
          <a:graphicData uri="http://schemas.openxmlformats.org/drawingml/2006/table">
            <a:tbl>
              <a:tblPr/>
              <a:tblGrid>
                <a:gridCol w="208280"/>
                <a:gridCol w="208280"/>
              </a:tblGrid>
              <a:tr h="2746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s-E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1"/>
                          </a:solidFill>
                          <a:effectLst/>
                          <a:latin typeface="Verdana" pitchFamily="34" charset="0"/>
                          <a:cs typeface="Times New Roman" pitchFamily="18" charset="0"/>
                        </a:rPr>
                        <a:t>   </a:t>
                      </a:r>
                      <a:endParaRPr kumimoji="0" lang="es-ES" sz="1800" b="0" i="0" u="none" strike="noStrike" cap="none" normalizeH="0" baseline="0" smtClean="0">
                        <a:ln>
                          <a:noFill/>
                        </a:ln>
                        <a:solidFill>
                          <a:schemeClr val="tx1"/>
                        </a:solidFill>
                        <a:effectLst/>
                        <a:latin typeface="Arial" charset="0"/>
                      </a:endParaRPr>
                    </a:p>
                  </a:txBody>
                  <a:tcPr anchor="ctr" horzOverflow="overflow">
                    <a:lnL>
                      <a:noFill/>
                    </a:lnL>
                    <a:lnR cap="flat">
                      <a:noFill/>
                    </a:lnR>
                    <a:lnT cap="flat">
                      <a:noFill/>
                    </a:lnT>
                    <a:lnB cap="flat">
                      <a:noFill/>
                    </a:lnB>
                    <a:lnTlToBr>
                      <a:noFill/>
                    </a:lnTlToBr>
                    <a:lnBlToTr>
                      <a:noFill/>
                    </a:lnBlToTr>
                    <a:noFill/>
                  </a:tcPr>
                </a:tc>
              </a:tr>
            </a:tbl>
          </a:graphicData>
        </a:graphic>
      </p:graphicFrame>
      <p:pic>
        <p:nvPicPr>
          <p:cNvPr id="57352" name="Picture 12"/>
          <p:cNvPicPr>
            <a:picLocks noChangeAspect="1" noChangeArrowheads="1"/>
          </p:cNvPicPr>
          <p:nvPr/>
        </p:nvPicPr>
        <p:blipFill>
          <a:blip r:embed="rId2"/>
          <a:srcRect/>
          <a:stretch>
            <a:fillRect/>
          </a:stretch>
        </p:blipFill>
        <p:spPr bwMode="auto">
          <a:xfrm>
            <a:off x="1000125" y="4786313"/>
            <a:ext cx="2251075" cy="1608137"/>
          </a:xfrm>
          <a:prstGeom prst="rect">
            <a:avLst/>
          </a:prstGeom>
          <a:noFill/>
          <a:ln w="9525">
            <a:noFill/>
            <a:miter lim="800000"/>
            <a:headEnd/>
            <a:tailEnd/>
          </a:ln>
        </p:spPr>
      </p:pic>
      <p:pic>
        <p:nvPicPr>
          <p:cNvPr id="57353" name="Picture 13"/>
          <p:cNvPicPr>
            <a:picLocks noChangeAspect="1" noChangeArrowheads="1"/>
          </p:cNvPicPr>
          <p:nvPr/>
        </p:nvPicPr>
        <p:blipFill>
          <a:blip r:embed="rId3"/>
          <a:srcRect/>
          <a:stretch>
            <a:fillRect/>
          </a:stretch>
        </p:blipFill>
        <p:spPr bwMode="auto">
          <a:xfrm>
            <a:off x="4286250" y="4786313"/>
            <a:ext cx="2735263" cy="1492250"/>
          </a:xfrm>
          <a:prstGeom prst="rect">
            <a:avLst/>
          </a:prstGeom>
          <a:noFill/>
          <a:ln w="9525">
            <a:noFill/>
            <a:miter lim="800000"/>
            <a:headEnd/>
            <a:tailEnd/>
          </a:ln>
        </p:spPr>
      </p:pic>
      <p:pic>
        <p:nvPicPr>
          <p:cNvPr id="9" name="8 Imagen" descr="mi nombre.JPG"/>
          <p:cNvPicPr>
            <a:picLocks noChangeAspect="1"/>
          </p:cNvPicPr>
          <p:nvPr/>
        </p:nvPicPr>
        <p:blipFill>
          <a:blip r:embed="rId4"/>
          <a:stretch>
            <a:fillRect/>
          </a:stretch>
        </p:blipFill>
        <p:spPr>
          <a:xfrm>
            <a:off x="6810375" y="6572250"/>
            <a:ext cx="2333625" cy="285750"/>
          </a:xfrm>
          <a:prstGeom prst="rect">
            <a:avLst/>
          </a:prstGeom>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57200" y="253536"/>
            <a:ext cx="8229600" cy="1143000"/>
          </a:xfrm>
        </p:spPr>
        <p:txBody>
          <a:bodyPr/>
          <a:lstStyle/>
          <a:p>
            <a:pPr marL="54864" indent="0" fontAlgn="auto">
              <a:spcAft>
                <a:spcPts val="0"/>
              </a:spcAft>
              <a:defRPr/>
            </a:pPr>
            <a:r>
              <a:rPr lang="es-ES" smtClean="0">
                <a:solidFill>
                  <a:schemeClr val="tx2">
                    <a:tint val="100000"/>
                    <a:shade val="90000"/>
                    <a:satMod val="250000"/>
                    <a:alpha val="100000"/>
                  </a:schemeClr>
                </a:solidFill>
              </a:rPr>
              <a:t>T-Student, ejemplo</a:t>
            </a:r>
          </a:p>
        </p:txBody>
      </p:sp>
      <p:sp>
        <p:nvSpPr>
          <p:cNvPr id="58371"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p>
        </p:txBody>
      </p:sp>
      <p:graphicFrame>
        <p:nvGraphicFramePr>
          <p:cNvPr id="58373" name="Group 5"/>
          <p:cNvGraphicFramePr>
            <a:graphicFrameLocks noGrp="1"/>
          </p:cNvGraphicFramePr>
          <p:nvPr/>
        </p:nvGraphicFramePr>
        <p:xfrm>
          <a:off x="4389438" y="0"/>
          <a:ext cx="416560" cy="640080"/>
        </p:xfrm>
        <a:graphic>
          <a:graphicData uri="http://schemas.openxmlformats.org/drawingml/2006/table">
            <a:tbl>
              <a:tblPr/>
              <a:tblGrid>
                <a:gridCol w="208280"/>
                <a:gridCol w="208280"/>
              </a:tblGrid>
              <a:tr h="2746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s-E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1"/>
                          </a:solidFill>
                          <a:effectLst/>
                          <a:latin typeface="Verdana" pitchFamily="34" charset="0"/>
                          <a:cs typeface="Times New Roman" pitchFamily="18" charset="0"/>
                        </a:rPr>
                        <a:t>   </a:t>
                      </a:r>
                      <a:endParaRPr kumimoji="0" lang="es-ES" sz="1800" b="0" i="0" u="none" strike="noStrike" cap="none" normalizeH="0" baseline="0" smtClean="0">
                        <a:ln>
                          <a:noFill/>
                        </a:ln>
                        <a:solidFill>
                          <a:schemeClr val="tx1"/>
                        </a:solidFill>
                        <a:effectLst/>
                        <a:latin typeface="Arial" charset="0"/>
                      </a:endParaRPr>
                    </a:p>
                  </a:txBody>
                  <a:tcPr anchor="ctr" horzOverflow="overflow">
                    <a:lnL>
                      <a:noFill/>
                    </a:lnL>
                    <a:lnR cap="flat">
                      <a:noFill/>
                    </a:lnR>
                    <a:lnT cap="flat">
                      <a:noFill/>
                    </a:lnT>
                    <a:lnB cap="flat">
                      <a:noFill/>
                    </a:lnB>
                    <a:lnTlToBr>
                      <a:noFill/>
                    </a:lnTlToBr>
                    <a:lnBlToTr>
                      <a:noFill/>
                    </a:lnBlToTr>
                    <a:noFill/>
                  </a:tcPr>
                </a:tc>
              </a:tr>
            </a:tbl>
          </a:graphicData>
        </a:graphic>
      </p:graphicFrame>
      <p:pic>
        <p:nvPicPr>
          <p:cNvPr id="58375" name="Picture 14"/>
          <p:cNvPicPr>
            <a:picLocks noChangeAspect="1" noChangeArrowheads="1"/>
          </p:cNvPicPr>
          <p:nvPr/>
        </p:nvPicPr>
        <p:blipFill>
          <a:blip r:embed="rId2"/>
          <a:srcRect/>
          <a:stretch>
            <a:fillRect/>
          </a:stretch>
        </p:blipFill>
        <p:spPr bwMode="auto">
          <a:xfrm>
            <a:off x="3071813" y="1643063"/>
            <a:ext cx="2559050" cy="912812"/>
          </a:xfrm>
          <a:prstGeom prst="rect">
            <a:avLst/>
          </a:prstGeom>
          <a:noFill/>
          <a:ln w="9525">
            <a:noFill/>
            <a:miter lim="800000"/>
            <a:headEnd/>
            <a:tailEnd/>
          </a:ln>
        </p:spPr>
      </p:pic>
      <p:pic>
        <p:nvPicPr>
          <p:cNvPr id="58376" name="Picture 15"/>
          <p:cNvPicPr>
            <a:picLocks noChangeAspect="1" noChangeArrowheads="1"/>
          </p:cNvPicPr>
          <p:nvPr/>
        </p:nvPicPr>
        <p:blipFill>
          <a:blip r:embed="rId3"/>
          <a:srcRect/>
          <a:stretch>
            <a:fillRect/>
          </a:stretch>
        </p:blipFill>
        <p:spPr bwMode="auto">
          <a:xfrm>
            <a:off x="2643188" y="2714625"/>
            <a:ext cx="3455987" cy="808038"/>
          </a:xfrm>
          <a:prstGeom prst="rect">
            <a:avLst/>
          </a:prstGeom>
          <a:noFill/>
          <a:ln w="9525">
            <a:noFill/>
            <a:miter lim="800000"/>
            <a:headEnd/>
            <a:tailEnd/>
          </a:ln>
        </p:spPr>
      </p:pic>
      <p:pic>
        <p:nvPicPr>
          <p:cNvPr id="58377" name="Picture 16"/>
          <p:cNvPicPr>
            <a:picLocks noChangeAspect="1" noChangeArrowheads="1"/>
          </p:cNvPicPr>
          <p:nvPr/>
        </p:nvPicPr>
        <p:blipFill>
          <a:blip r:embed="rId4"/>
          <a:srcRect/>
          <a:stretch>
            <a:fillRect/>
          </a:stretch>
        </p:blipFill>
        <p:spPr bwMode="auto">
          <a:xfrm>
            <a:off x="2643188" y="3643313"/>
            <a:ext cx="3454400" cy="1028700"/>
          </a:xfrm>
          <a:prstGeom prst="rect">
            <a:avLst/>
          </a:prstGeom>
          <a:noFill/>
          <a:ln w="9525">
            <a:noFill/>
            <a:miter lim="800000"/>
            <a:headEnd/>
            <a:tailEnd/>
          </a:ln>
        </p:spPr>
      </p:pic>
      <p:sp>
        <p:nvSpPr>
          <p:cNvPr id="58378" name="Text Box 17"/>
          <p:cNvSpPr txBox="1">
            <a:spLocks noChangeArrowheads="1"/>
          </p:cNvSpPr>
          <p:nvPr/>
        </p:nvSpPr>
        <p:spPr bwMode="auto">
          <a:xfrm>
            <a:off x="714375" y="4643438"/>
            <a:ext cx="7848600" cy="1569660"/>
          </a:xfrm>
          <a:prstGeom prst="rect">
            <a:avLst/>
          </a:prstGeom>
          <a:noFill/>
          <a:ln w="9525">
            <a:noFill/>
            <a:miter lim="800000"/>
            <a:headEnd/>
            <a:tailEnd/>
          </a:ln>
        </p:spPr>
        <p:txBody>
          <a:bodyPr>
            <a:spAutoFit/>
          </a:bodyPr>
          <a:lstStyle/>
          <a:p>
            <a:pPr marL="609600" indent="-609600"/>
            <a:r>
              <a:rPr lang="es-ES" dirty="0" smtClean="0">
                <a:solidFill>
                  <a:srgbClr val="FFFF00"/>
                </a:solidFill>
              </a:rPr>
              <a:t>Consideremos los de 75 individuos con sobrepeso sometidos a tratamientos para disminuir el peso. Se desea comprobar la eficacia del tratamiento comparando el peso inicial y final.</a:t>
            </a:r>
          </a:p>
        </p:txBody>
      </p:sp>
      <p:pic>
        <p:nvPicPr>
          <p:cNvPr id="9" name="8 Imagen" descr="mi nombre.JPG"/>
          <p:cNvPicPr>
            <a:picLocks noChangeAspect="1"/>
          </p:cNvPicPr>
          <p:nvPr/>
        </p:nvPicPr>
        <p:blipFill>
          <a:blip r:embed="rId5"/>
          <a:stretch>
            <a:fillRect/>
          </a:stretch>
        </p:blipFill>
        <p:spPr>
          <a:xfrm>
            <a:off x="6810375" y="6572250"/>
            <a:ext cx="2333625" cy="285750"/>
          </a:xfrm>
          <a:prstGeom prst="rect">
            <a:avLst/>
          </a:prstGeom>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57200" y="253536"/>
            <a:ext cx="8229600" cy="1143000"/>
          </a:xfrm>
        </p:spPr>
        <p:txBody>
          <a:bodyPr/>
          <a:lstStyle/>
          <a:p>
            <a:pPr marL="54864" indent="0" fontAlgn="auto">
              <a:spcAft>
                <a:spcPts val="0"/>
              </a:spcAft>
              <a:defRPr/>
            </a:pPr>
            <a:r>
              <a:rPr lang="es-ES" smtClean="0">
                <a:solidFill>
                  <a:schemeClr val="tx2">
                    <a:tint val="100000"/>
                    <a:shade val="90000"/>
                    <a:satMod val="250000"/>
                    <a:alpha val="100000"/>
                  </a:schemeClr>
                </a:solidFill>
              </a:rPr>
              <a:t>T-Student, ejemplo</a:t>
            </a:r>
          </a:p>
        </p:txBody>
      </p:sp>
      <p:sp>
        <p:nvSpPr>
          <p:cNvPr id="58371"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p>
        </p:txBody>
      </p:sp>
      <p:graphicFrame>
        <p:nvGraphicFramePr>
          <p:cNvPr id="58373" name="Group 5"/>
          <p:cNvGraphicFramePr>
            <a:graphicFrameLocks noGrp="1"/>
          </p:cNvGraphicFramePr>
          <p:nvPr/>
        </p:nvGraphicFramePr>
        <p:xfrm>
          <a:off x="4389438" y="0"/>
          <a:ext cx="416560" cy="640080"/>
        </p:xfrm>
        <a:graphic>
          <a:graphicData uri="http://schemas.openxmlformats.org/drawingml/2006/table">
            <a:tbl>
              <a:tblPr/>
              <a:tblGrid>
                <a:gridCol w="208280"/>
                <a:gridCol w="208280"/>
              </a:tblGrid>
              <a:tr h="2746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s-E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1"/>
                          </a:solidFill>
                          <a:effectLst/>
                          <a:latin typeface="Verdana" pitchFamily="34" charset="0"/>
                          <a:cs typeface="Times New Roman" pitchFamily="18" charset="0"/>
                        </a:rPr>
                        <a:t>   </a:t>
                      </a:r>
                      <a:endParaRPr kumimoji="0" lang="es-ES" sz="1800" b="0" i="0" u="none" strike="noStrike" cap="none" normalizeH="0" baseline="0" smtClean="0">
                        <a:ln>
                          <a:noFill/>
                        </a:ln>
                        <a:solidFill>
                          <a:schemeClr val="tx1"/>
                        </a:solidFill>
                        <a:effectLst/>
                        <a:latin typeface="Arial" charset="0"/>
                      </a:endParaRPr>
                    </a:p>
                  </a:txBody>
                  <a:tcPr anchor="ctr" horzOverflow="overflow">
                    <a:lnL>
                      <a:noFill/>
                    </a:lnL>
                    <a:lnR cap="flat">
                      <a:noFill/>
                    </a:lnR>
                    <a:lnT cap="flat">
                      <a:noFill/>
                    </a:lnT>
                    <a:lnB cap="flat">
                      <a:noFill/>
                    </a:lnB>
                    <a:lnTlToBr>
                      <a:noFill/>
                    </a:lnTlToBr>
                    <a:lnBlToTr>
                      <a:noFill/>
                    </a:lnBlToTr>
                    <a:noFill/>
                  </a:tcPr>
                </a:tc>
              </a:tr>
            </a:tbl>
          </a:graphicData>
        </a:graphic>
      </p:graphicFrame>
      <p:pic>
        <p:nvPicPr>
          <p:cNvPr id="58375" name="Picture 14"/>
          <p:cNvPicPr>
            <a:picLocks noChangeAspect="1" noChangeArrowheads="1"/>
          </p:cNvPicPr>
          <p:nvPr/>
        </p:nvPicPr>
        <p:blipFill>
          <a:blip r:embed="rId2"/>
          <a:srcRect/>
          <a:stretch>
            <a:fillRect/>
          </a:stretch>
        </p:blipFill>
        <p:spPr bwMode="auto">
          <a:xfrm>
            <a:off x="3071813" y="1643063"/>
            <a:ext cx="2559050" cy="912812"/>
          </a:xfrm>
          <a:prstGeom prst="rect">
            <a:avLst/>
          </a:prstGeom>
          <a:noFill/>
          <a:ln w="9525">
            <a:noFill/>
            <a:miter lim="800000"/>
            <a:headEnd/>
            <a:tailEnd/>
          </a:ln>
        </p:spPr>
      </p:pic>
      <p:pic>
        <p:nvPicPr>
          <p:cNvPr id="58376" name="Picture 15"/>
          <p:cNvPicPr>
            <a:picLocks noChangeAspect="1" noChangeArrowheads="1"/>
          </p:cNvPicPr>
          <p:nvPr/>
        </p:nvPicPr>
        <p:blipFill>
          <a:blip r:embed="rId3"/>
          <a:srcRect/>
          <a:stretch>
            <a:fillRect/>
          </a:stretch>
        </p:blipFill>
        <p:spPr bwMode="auto">
          <a:xfrm>
            <a:off x="2643188" y="2714625"/>
            <a:ext cx="3455987" cy="808038"/>
          </a:xfrm>
          <a:prstGeom prst="rect">
            <a:avLst/>
          </a:prstGeom>
          <a:noFill/>
          <a:ln w="9525">
            <a:noFill/>
            <a:miter lim="800000"/>
            <a:headEnd/>
            <a:tailEnd/>
          </a:ln>
        </p:spPr>
      </p:pic>
      <p:pic>
        <p:nvPicPr>
          <p:cNvPr id="58377" name="Picture 16"/>
          <p:cNvPicPr>
            <a:picLocks noChangeAspect="1" noChangeArrowheads="1"/>
          </p:cNvPicPr>
          <p:nvPr/>
        </p:nvPicPr>
        <p:blipFill>
          <a:blip r:embed="rId4"/>
          <a:srcRect/>
          <a:stretch>
            <a:fillRect/>
          </a:stretch>
        </p:blipFill>
        <p:spPr bwMode="auto">
          <a:xfrm>
            <a:off x="2643188" y="3643313"/>
            <a:ext cx="3454400" cy="1028700"/>
          </a:xfrm>
          <a:prstGeom prst="rect">
            <a:avLst/>
          </a:prstGeom>
          <a:noFill/>
          <a:ln w="9525">
            <a:noFill/>
            <a:miter lim="800000"/>
            <a:headEnd/>
            <a:tailEnd/>
          </a:ln>
        </p:spPr>
      </p:pic>
      <p:sp>
        <p:nvSpPr>
          <p:cNvPr id="58378" name="Text Box 17"/>
          <p:cNvSpPr txBox="1">
            <a:spLocks noChangeArrowheads="1"/>
          </p:cNvSpPr>
          <p:nvPr/>
        </p:nvSpPr>
        <p:spPr bwMode="auto">
          <a:xfrm>
            <a:off x="714348" y="4857760"/>
            <a:ext cx="7848600" cy="1200329"/>
          </a:xfrm>
          <a:prstGeom prst="rect">
            <a:avLst/>
          </a:prstGeom>
          <a:noFill/>
          <a:ln w="9525">
            <a:noFill/>
            <a:miter lim="800000"/>
            <a:headEnd/>
            <a:tailEnd/>
          </a:ln>
        </p:spPr>
        <p:txBody>
          <a:bodyPr>
            <a:spAutoFit/>
          </a:bodyPr>
          <a:lstStyle/>
          <a:p>
            <a:pPr>
              <a:spcBef>
                <a:spcPct val="50000"/>
              </a:spcBef>
            </a:pPr>
            <a:r>
              <a:rPr lang="es-ES" dirty="0" smtClean="0"/>
              <a:t>lo </a:t>
            </a:r>
            <a:r>
              <a:rPr lang="es-ES" dirty="0"/>
              <a:t>cual se traduce en una pérdida de peso significativamente distinta de cero, tal y como indica el valor-p correspondiente de p&lt;0.001.</a:t>
            </a:r>
          </a:p>
        </p:txBody>
      </p:sp>
      <p:pic>
        <p:nvPicPr>
          <p:cNvPr id="9" name="8 Imagen" descr="mi nombre.JPG"/>
          <p:cNvPicPr>
            <a:picLocks noChangeAspect="1"/>
          </p:cNvPicPr>
          <p:nvPr/>
        </p:nvPicPr>
        <p:blipFill>
          <a:blip r:embed="rId5"/>
          <a:stretch>
            <a:fillRect/>
          </a:stretch>
        </p:blipFill>
        <p:spPr>
          <a:xfrm>
            <a:off x="6810375" y="6572250"/>
            <a:ext cx="2333625" cy="285750"/>
          </a:xfrm>
          <a:prstGeom prst="rect">
            <a:avLst/>
          </a:prstGeom>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253536"/>
            <a:ext cx="8229600" cy="1143000"/>
          </a:xfrm>
        </p:spPr>
        <p:txBody>
          <a:bodyPr>
            <a:normAutofit fontScale="90000"/>
          </a:bodyPr>
          <a:lstStyle/>
          <a:p>
            <a:pPr marL="54864" indent="0" fontAlgn="auto">
              <a:spcAft>
                <a:spcPts val="0"/>
              </a:spcAft>
              <a:defRPr/>
            </a:pPr>
            <a:r>
              <a:rPr lang="es-ES" sz="4000" smtClean="0">
                <a:solidFill>
                  <a:schemeClr val="tx2">
                    <a:tint val="100000"/>
                    <a:shade val="90000"/>
                    <a:satMod val="250000"/>
                    <a:alpha val="100000"/>
                  </a:schemeClr>
                </a:solidFill>
              </a:rPr>
              <a:t>ANOVA para muestras relacionadas</a:t>
            </a:r>
          </a:p>
        </p:txBody>
      </p:sp>
      <p:sp>
        <p:nvSpPr>
          <p:cNvPr id="59395" name="Rectangle 3"/>
          <p:cNvSpPr>
            <a:spLocks noGrp="1" noChangeArrowheads="1"/>
          </p:cNvSpPr>
          <p:nvPr>
            <p:ph idx="1"/>
          </p:nvPr>
        </p:nvSpPr>
        <p:spPr/>
        <p:txBody>
          <a:bodyPr/>
          <a:lstStyle/>
          <a:p>
            <a:pPr marL="609600" indent="-609600" algn="just">
              <a:buFont typeface="Wingdings" pitchFamily="2" charset="2"/>
              <a:buNone/>
            </a:pPr>
            <a:r>
              <a:rPr lang="es-ES" smtClean="0"/>
              <a:t>El ANOVA para muestras pareadas es la generalización  de el test t-student para datos relacionados </a:t>
            </a:r>
          </a:p>
          <a:p>
            <a:pPr marL="609600" indent="-609600" algn="just">
              <a:buFont typeface="Wingdings" pitchFamily="2" charset="2"/>
              <a:buNone/>
            </a:pPr>
            <a:endParaRPr lang="es-ES" smtClean="0"/>
          </a:p>
          <a:p>
            <a:pPr marL="609600" indent="-609600" algn="just">
              <a:buFont typeface="Wingdings" pitchFamily="2" charset="2"/>
              <a:buNone/>
            </a:pPr>
            <a:r>
              <a:rPr lang="es-ES" smtClean="0"/>
              <a:t>¿hipótesis nula y alternativa?</a:t>
            </a:r>
          </a:p>
        </p:txBody>
      </p:sp>
      <p:sp>
        <p:nvSpPr>
          <p:cNvPr id="59396"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p>
        </p:txBody>
      </p:sp>
      <p:graphicFrame>
        <p:nvGraphicFramePr>
          <p:cNvPr id="59397" name="Group 5"/>
          <p:cNvGraphicFramePr>
            <a:graphicFrameLocks noGrp="1"/>
          </p:cNvGraphicFramePr>
          <p:nvPr/>
        </p:nvGraphicFramePr>
        <p:xfrm>
          <a:off x="4389438" y="0"/>
          <a:ext cx="416560" cy="640080"/>
        </p:xfrm>
        <a:graphic>
          <a:graphicData uri="http://schemas.openxmlformats.org/drawingml/2006/table">
            <a:tbl>
              <a:tblPr/>
              <a:tblGrid>
                <a:gridCol w="208280"/>
                <a:gridCol w="208280"/>
              </a:tblGrid>
              <a:tr h="2746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s-E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1"/>
                          </a:solidFill>
                          <a:effectLst/>
                          <a:latin typeface="Verdana" pitchFamily="34" charset="0"/>
                          <a:cs typeface="Times New Roman" pitchFamily="18" charset="0"/>
                        </a:rPr>
                        <a:t>   </a:t>
                      </a:r>
                      <a:endParaRPr kumimoji="0" lang="es-ES" sz="1800" b="0" i="0" u="none" strike="noStrike" cap="none" normalizeH="0" baseline="0" smtClean="0">
                        <a:ln>
                          <a:noFill/>
                        </a:ln>
                        <a:solidFill>
                          <a:schemeClr val="tx1"/>
                        </a:solidFill>
                        <a:effectLst/>
                        <a:latin typeface="Arial" charset="0"/>
                      </a:endParaRPr>
                    </a:p>
                  </a:txBody>
                  <a:tcPr anchor="ctr" horzOverflow="overflow">
                    <a:lnL>
                      <a:noFill/>
                    </a:lnL>
                    <a:lnR cap="flat">
                      <a:noFill/>
                    </a:lnR>
                    <a:lnT cap="flat">
                      <a:noFill/>
                    </a:lnT>
                    <a:lnB cap="flat">
                      <a:noFill/>
                    </a:lnB>
                    <a:lnTlToBr>
                      <a:noFill/>
                    </a:lnTlToBr>
                    <a:lnBlToTr>
                      <a:noFill/>
                    </a:lnBlToTr>
                    <a:noFill/>
                  </a:tcPr>
                </a:tc>
              </a:tr>
            </a:tbl>
          </a:graphicData>
        </a:graphic>
      </p:graphicFrame>
      <p:pic>
        <p:nvPicPr>
          <p:cNvPr id="6" name="5 Imagen" descr="mi nombre.JPG"/>
          <p:cNvPicPr>
            <a:picLocks noChangeAspect="1"/>
          </p:cNvPicPr>
          <p:nvPr/>
        </p:nvPicPr>
        <p:blipFill>
          <a:blip r:embed="rId2"/>
          <a:stretch>
            <a:fillRect/>
          </a:stretch>
        </p:blipFill>
        <p:spPr>
          <a:xfrm>
            <a:off x="6810375" y="6572250"/>
            <a:ext cx="2333625" cy="2857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253536"/>
            <a:ext cx="8229600" cy="1143000"/>
          </a:xfrm>
        </p:spPr>
        <p:txBody>
          <a:bodyPr/>
          <a:lstStyle/>
          <a:p>
            <a:pPr marL="54864" indent="0" fontAlgn="auto">
              <a:spcAft>
                <a:spcPts val="0"/>
              </a:spcAft>
              <a:defRPr/>
            </a:pPr>
            <a:r>
              <a:rPr lang="en-US" smtClean="0">
                <a:solidFill>
                  <a:schemeClr val="tx2">
                    <a:tint val="100000"/>
                    <a:shade val="90000"/>
                    <a:satMod val="250000"/>
                    <a:alpha val="100000"/>
                  </a:schemeClr>
                </a:solidFill>
              </a:rPr>
              <a:t>Datos cuantitativos</a:t>
            </a:r>
          </a:p>
        </p:txBody>
      </p:sp>
      <p:sp>
        <p:nvSpPr>
          <p:cNvPr id="28675" name="Rectangle 3"/>
          <p:cNvSpPr>
            <a:spLocks noGrp="1" noChangeArrowheads="1"/>
          </p:cNvSpPr>
          <p:nvPr>
            <p:ph idx="1"/>
          </p:nvPr>
        </p:nvSpPr>
        <p:spPr/>
        <p:txBody>
          <a:bodyPr/>
          <a:lstStyle/>
          <a:p>
            <a:pPr>
              <a:buFont typeface="Wingdings" pitchFamily="2" charset="2"/>
              <a:buNone/>
            </a:pPr>
            <a:r>
              <a:rPr lang="es-ES" sz="2800" dirty="0" smtClean="0"/>
              <a:t>En el grupo de datos cuantitativos tenemos</a:t>
            </a:r>
          </a:p>
          <a:p>
            <a:pPr>
              <a:buFontTx/>
              <a:buChar char="•"/>
            </a:pPr>
            <a:r>
              <a:rPr lang="es-ES" sz="2800" dirty="0" smtClean="0"/>
              <a:t>aquellos cuyo resultado puede variar de forma </a:t>
            </a:r>
            <a:r>
              <a:rPr lang="es-ES" sz="2800" b="1" dirty="0" smtClean="0"/>
              <a:t>continua</a:t>
            </a:r>
            <a:r>
              <a:rPr lang="es-ES" sz="2800" dirty="0" smtClean="0"/>
              <a:t>, como puede ser el peso, la presión arterial, el nivel</a:t>
            </a:r>
            <a:r>
              <a:rPr lang="en-US" sz="2800" dirty="0" smtClean="0"/>
              <a:t> </a:t>
            </a:r>
            <a:r>
              <a:rPr lang="es-ES" sz="2800" dirty="0" smtClean="0"/>
              <a:t>de colesterol, etc. y </a:t>
            </a:r>
            <a:endParaRPr lang="en-US" sz="2800" dirty="0" smtClean="0"/>
          </a:p>
          <a:p>
            <a:pPr>
              <a:buFontTx/>
              <a:buChar char="•"/>
            </a:pPr>
            <a:r>
              <a:rPr lang="es-ES" sz="2800" dirty="0" smtClean="0"/>
              <a:t>los que sólo pueden tomar valores enteros como por ejemplo el número de hijos, el</a:t>
            </a:r>
            <a:r>
              <a:rPr lang="en-US" sz="2800" dirty="0" smtClean="0"/>
              <a:t> </a:t>
            </a:r>
            <a:r>
              <a:rPr lang="es-ES" sz="2800" dirty="0" smtClean="0"/>
              <a:t>número de ingresados en </a:t>
            </a:r>
            <a:r>
              <a:rPr lang="en-US" sz="2800" dirty="0" smtClean="0"/>
              <a:t>e</a:t>
            </a:r>
            <a:r>
              <a:rPr lang="es-ES" sz="2800" dirty="0" smtClean="0"/>
              <a:t>l</a:t>
            </a:r>
            <a:r>
              <a:rPr lang="en-US" sz="2800" dirty="0" smtClean="0"/>
              <a:t> </a:t>
            </a:r>
            <a:r>
              <a:rPr lang="en-US" sz="2800" dirty="0" err="1" smtClean="0"/>
              <a:t>Servicio</a:t>
            </a:r>
            <a:r>
              <a:rPr lang="en-US" sz="2800" dirty="0" smtClean="0"/>
              <a:t> de </a:t>
            </a:r>
            <a:r>
              <a:rPr lang="en-US" sz="2800" dirty="0" err="1" smtClean="0"/>
              <a:t>Ortopedia</a:t>
            </a:r>
            <a:r>
              <a:rPr lang="en-US" sz="2800" dirty="0" smtClean="0"/>
              <a:t>, </a:t>
            </a:r>
            <a:r>
              <a:rPr lang="es-ES" sz="2800" dirty="0" smtClean="0"/>
              <a:t>un día concreto,</a:t>
            </a:r>
            <a:r>
              <a:rPr lang="en-US" sz="2800" dirty="0" smtClean="0"/>
              <a:t> etc.</a:t>
            </a:r>
          </a:p>
        </p:txBody>
      </p:sp>
      <p:pic>
        <p:nvPicPr>
          <p:cNvPr id="4" name="3 Imagen" descr="mi nombre.JPG"/>
          <p:cNvPicPr>
            <a:picLocks noChangeAspect="1"/>
          </p:cNvPicPr>
          <p:nvPr/>
        </p:nvPicPr>
        <p:blipFill>
          <a:blip r:embed="rId2"/>
          <a:stretch>
            <a:fillRect/>
          </a:stretch>
        </p:blipFill>
        <p:spPr>
          <a:xfrm>
            <a:off x="6810375" y="6572250"/>
            <a:ext cx="2333625" cy="285750"/>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253536"/>
            <a:ext cx="8229600" cy="1143000"/>
          </a:xfrm>
        </p:spPr>
        <p:txBody>
          <a:bodyPr>
            <a:normAutofit fontScale="90000"/>
          </a:bodyPr>
          <a:lstStyle/>
          <a:p>
            <a:pPr marL="54864" indent="0" fontAlgn="auto">
              <a:spcAft>
                <a:spcPts val="0"/>
              </a:spcAft>
              <a:defRPr/>
            </a:pPr>
            <a:r>
              <a:rPr lang="es-ES" sz="4000" smtClean="0">
                <a:solidFill>
                  <a:schemeClr val="tx2">
                    <a:tint val="100000"/>
                    <a:shade val="90000"/>
                    <a:satMod val="250000"/>
                    <a:alpha val="100000"/>
                  </a:schemeClr>
                </a:solidFill>
              </a:rPr>
              <a:t>ANOVA para muestras relacionadas</a:t>
            </a:r>
          </a:p>
        </p:txBody>
      </p:sp>
      <p:sp>
        <p:nvSpPr>
          <p:cNvPr id="59395" name="Rectangle 3"/>
          <p:cNvSpPr>
            <a:spLocks noGrp="1" noChangeArrowheads="1"/>
          </p:cNvSpPr>
          <p:nvPr>
            <p:ph idx="1"/>
          </p:nvPr>
        </p:nvSpPr>
        <p:spPr/>
        <p:txBody>
          <a:bodyPr/>
          <a:lstStyle/>
          <a:p>
            <a:pPr marL="609600" indent="-609600" algn="just">
              <a:buFont typeface="Wingdings" pitchFamily="2" charset="2"/>
              <a:buNone/>
            </a:pPr>
            <a:r>
              <a:rPr lang="es-ES" dirty="0" smtClean="0"/>
              <a:t>El ANOVA para muestras pareadas es la generalización  de el test t-</a:t>
            </a:r>
            <a:r>
              <a:rPr lang="es-ES" dirty="0" err="1" smtClean="0"/>
              <a:t>student</a:t>
            </a:r>
            <a:r>
              <a:rPr lang="es-ES" dirty="0" smtClean="0"/>
              <a:t> para datos relacionados </a:t>
            </a:r>
          </a:p>
          <a:p>
            <a:pPr marL="609600" indent="-609600" algn="just">
              <a:buFont typeface="Wingdings" pitchFamily="2" charset="2"/>
              <a:buNone/>
            </a:pPr>
            <a:endParaRPr lang="es-ES" dirty="0" smtClean="0"/>
          </a:p>
          <a:p>
            <a:pPr marL="609600" indent="-609600" algn="just">
              <a:buFont typeface="Wingdings" pitchFamily="2" charset="2"/>
              <a:buNone/>
            </a:pPr>
            <a:r>
              <a:rPr lang="es-ES" dirty="0" smtClean="0">
                <a:solidFill>
                  <a:srgbClr val="FFFF00"/>
                </a:solidFill>
              </a:rPr>
              <a:t>H0: la media de la variable en los X instantes de tiempo es similar.</a:t>
            </a:r>
          </a:p>
        </p:txBody>
      </p:sp>
      <p:sp>
        <p:nvSpPr>
          <p:cNvPr id="59396"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p>
        </p:txBody>
      </p:sp>
      <p:graphicFrame>
        <p:nvGraphicFramePr>
          <p:cNvPr id="59397" name="Group 5"/>
          <p:cNvGraphicFramePr>
            <a:graphicFrameLocks noGrp="1"/>
          </p:cNvGraphicFramePr>
          <p:nvPr/>
        </p:nvGraphicFramePr>
        <p:xfrm>
          <a:off x="4389438" y="0"/>
          <a:ext cx="416560" cy="640080"/>
        </p:xfrm>
        <a:graphic>
          <a:graphicData uri="http://schemas.openxmlformats.org/drawingml/2006/table">
            <a:tbl>
              <a:tblPr/>
              <a:tblGrid>
                <a:gridCol w="208280"/>
                <a:gridCol w="208280"/>
              </a:tblGrid>
              <a:tr h="2746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s-E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1"/>
                          </a:solidFill>
                          <a:effectLst/>
                          <a:latin typeface="Verdana" pitchFamily="34" charset="0"/>
                          <a:cs typeface="Times New Roman" pitchFamily="18" charset="0"/>
                        </a:rPr>
                        <a:t>   </a:t>
                      </a:r>
                      <a:endParaRPr kumimoji="0" lang="es-ES" sz="1800" b="0" i="0" u="none" strike="noStrike" cap="none" normalizeH="0" baseline="0" smtClean="0">
                        <a:ln>
                          <a:noFill/>
                        </a:ln>
                        <a:solidFill>
                          <a:schemeClr val="tx1"/>
                        </a:solidFill>
                        <a:effectLst/>
                        <a:latin typeface="Arial" charset="0"/>
                      </a:endParaRPr>
                    </a:p>
                  </a:txBody>
                  <a:tcPr anchor="ctr" horzOverflow="overflow">
                    <a:lnL>
                      <a:noFill/>
                    </a:lnL>
                    <a:lnR cap="flat">
                      <a:noFill/>
                    </a:lnR>
                    <a:lnT cap="flat">
                      <a:noFill/>
                    </a:lnT>
                    <a:lnB cap="flat">
                      <a:noFill/>
                    </a:lnB>
                    <a:lnTlToBr>
                      <a:noFill/>
                    </a:lnTlToBr>
                    <a:lnBlToTr>
                      <a:noFill/>
                    </a:lnBlToTr>
                    <a:noFill/>
                  </a:tcPr>
                </a:tc>
              </a:tr>
            </a:tbl>
          </a:graphicData>
        </a:graphic>
      </p:graphicFrame>
      <p:pic>
        <p:nvPicPr>
          <p:cNvPr id="6" name="5 Imagen" descr="mi nombre.JPG"/>
          <p:cNvPicPr>
            <a:picLocks noChangeAspect="1"/>
          </p:cNvPicPr>
          <p:nvPr/>
        </p:nvPicPr>
        <p:blipFill>
          <a:blip r:embed="rId2"/>
          <a:stretch>
            <a:fillRect/>
          </a:stretch>
        </p:blipFill>
        <p:spPr>
          <a:xfrm>
            <a:off x="6810375" y="6572250"/>
            <a:ext cx="2333625" cy="285750"/>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253536"/>
            <a:ext cx="8229600" cy="1143000"/>
          </a:xfrm>
        </p:spPr>
        <p:txBody>
          <a:bodyPr/>
          <a:lstStyle/>
          <a:p>
            <a:pPr marL="54864" indent="0" fontAlgn="auto">
              <a:spcAft>
                <a:spcPts val="0"/>
              </a:spcAft>
              <a:defRPr/>
            </a:pPr>
            <a:r>
              <a:rPr lang="es-ES" smtClean="0">
                <a:solidFill>
                  <a:schemeClr val="tx2">
                    <a:tint val="100000"/>
                    <a:shade val="90000"/>
                    <a:satMod val="250000"/>
                    <a:alpha val="100000"/>
                  </a:schemeClr>
                </a:solidFill>
              </a:rPr>
              <a:t>Wilcoxon  y Friedman</a:t>
            </a:r>
          </a:p>
        </p:txBody>
      </p:sp>
      <p:sp>
        <p:nvSpPr>
          <p:cNvPr id="60419" name="Rectangle 3"/>
          <p:cNvSpPr>
            <a:spLocks noGrp="1" noChangeArrowheads="1"/>
          </p:cNvSpPr>
          <p:nvPr>
            <p:ph idx="1"/>
          </p:nvPr>
        </p:nvSpPr>
        <p:spPr/>
        <p:txBody>
          <a:bodyPr/>
          <a:lstStyle/>
          <a:p>
            <a:r>
              <a:rPr lang="es-ES" smtClean="0"/>
              <a:t>Estos dos contrastes son similar al test T-Student y ANOVA para datos pareados, pero por otra parte, no necesita basarse en el supuesto de normalidad de la variable a analizar. </a:t>
            </a:r>
          </a:p>
        </p:txBody>
      </p:sp>
      <p:pic>
        <p:nvPicPr>
          <p:cNvPr id="4" name="3 Imagen" descr="mi nombre.JPG"/>
          <p:cNvPicPr>
            <a:picLocks noChangeAspect="1"/>
          </p:cNvPicPr>
          <p:nvPr/>
        </p:nvPicPr>
        <p:blipFill>
          <a:blip r:embed="rId2"/>
          <a:stretch>
            <a:fillRect/>
          </a:stretch>
        </p:blipFill>
        <p:spPr>
          <a:xfrm>
            <a:off x="6810375" y="6572250"/>
            <a:ext cx="2333625" cy="285750"/>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1 Título"/>
          <p:cNvSpPr>
            <a:spLocks noGrp="1"/>
          </p:cNvSpPr>
          <p:nvPr>
            <p:ph type="title"/>
          </p:nvPr>
        </p:nvSpPr>
        <p:spPr>
          <a:xfrm>
            <a:off x="457200" y="253536"/>
            <a:ext cx="8229600" cy="1143000"/>
          </a:xfrm>
        </p:spPr>
        <p:txBody>
          <a:bodyPr/>
          <a:lstStyle/>
          <a:p>
            <a:pPr marL="54864" indent="0" fontAlgn="auto">
              <a:spcAft>
                <a:spcPts val="0"/>
              </a:spcAft>
              <a:defRPr/>
            </a:pPr>
            <a:r>
              <a:rPr lang="es-ES" smtClean="0">
                <a:solidFill>
                  <a:schemeClr val="tx2">
                    <a:tint val="100000"/>
                    <a:shade val="90000"/>
                    <a:satMod val="250000"/>
                    <a:alpha val="100000"/>
                  </a:schemeClr>
                </a:solidFill>
              </a:rPr>
              <a:t>Correlaciones</a:t>
            </a:r>
          </a:p>
        </p:txBody>
      </p:sp>
      <p:pic>
        <p:nvPicPr>
          <p:cNvPr id="3" name="2 Imagen" descr="mi nombre.JPG"/>
          <p:cNvPicPr>
            <a:picLocks noChangeAspect="1"/>
          </p:cNvPicPr>
          <p:nvPr/>
        </p:nvPicPr>
        <p:blipFill>
          <a:blip r:embed="rId2"/>
          <a:stretch>
            <a:fillRect/>
          </a:stretch>
        </p:blipFill>
        <p:spPr>
          <a:xfrm>
            <a:off x="6810375" y="6572250"/>
            <a:ext cx="2333625" cy="285750"/>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57200" y="253536"/>
            <a:ext cx="8229600" cy="1143000"/>
          </a:xfrm>
        </p:spPr>
        <p:txBody>
          <a:bodyPr/>
          <a:lstStyle/>
          <a:p>
            <a:pPr marL="54864" indent="0" fontAlgn="auto">
              <a:spcAft>
                <a:spcPts val="0"/>
              </a:spcAft>
              <a:defRPr/>
            </a:pPr>
            <a:r>
              <a:rPr lang="en-US" smtClean="0">
                <a:solidFill>
                  <a:schemeClr val="tx2">
                    <a:tint val="100000"/>
                    <a:shade val="90000"/>
                    <a:satMod val="250000"/>
                    <a:alpha val="100000"/>
                  </a:schemeClr>
                </a:solidFill>
              </a:rPr>
              <a:t>Coeficiente r de Pearson</a:t>
            </a:r>
          </a:p>
        </p:txBody>
      </p:sp>
      <p:sp>
        <p:nvSpPr>
          <p:cNvPr id="63491" name="Rectangle 3"/>
          <p:cNvSpPr>
            <a:spLocks noGrp="1" noChangeArrowheads="1"/>
          </p:cNvSpPr>
          <p:nvPr>
            <p:ph idx="1"/>
          </p:nvPr>
        </p:nvSpPr>
        <p:spPr/>
        <p:txBody>
          <a:bodyPr/>
          <a:lstStyle/>
          <a:p>
            <a:pPr marL="457200" indent="-457200">
              <a:buFont typeface="Wingdings" pitchFamily="2" charset="2"/>
              <a:buAutoNum type="arabicPeriod"/>
            </a:pPr>
            <a:r>
              <a:rPr lang="en-US" sz="2800" dirty="0" err="1" smtClean="0"/>
              <a:t>Mide</a:t>
            </a:r>
            <a:r>
              <a:rPr lang="en-US" sz="2800" dirty="0" smtClean="0"/>
              <a:t> la </a:t>
            </a:r>
            <a:r>
              <a:rPr lang="en-US" sz="2800" dirty="0" err="1" smtClean="0"/>
              <a:t>relación</a:t>
            </a:r>
            <a:r>
              <a:rPr lang="en-US" sz="2800" dirty="0" smtClean="0"/>
              <a:t> entre dos variables </a:t>
            </a:r>
            <a:r>
              <a:rPr lang="en-US" sz="2800" dirty="0" err="1" smtClean="0"/>
              <a:t>cuantitativas</a:t>
            </a:r>
            <a:r>
              <a:rPr lang="en-US" sz="2800" dirty="0" smtClean="0"/>
              <a:t>.</a:t>
            </a:r>
          </a:p>
          <a:p>
            <a:pPr marL="457200" indent="-457200">
              <a:buFont typeface="Wingdings" pitchFamily="2" charset="2"/>
              <a:buAutoNum type="arabicPeriod"/>
            </a:pPr>
            <a:r>
              <a:rPr lang="en-US" sz="2800" dirty="0" err="1" smtClean="0"/>
              <a:t>Debe</a:t>
            </a:r>
            <a:r>
              <a:rPr lang="en-US" sz="2800" dirty="0" smtClean="0"/>
              <a:t> de </a:t>
            </a:r>
            <a:r>
              <a:rPr lang="en-US" sz="2800" dirty="0" err="1" smtClean="0"/>
              <a:t>cumplir</a:t>
            </a:r>
            <a:r>
              <a:rPr lang="en-US" sz="2800" dirty="0" smtClean="0"/>
              <a:t>  </a:t>
            </a:r>
            <a:r>
              <a:rPr lang="en-US" sz="2800" dirty="0" err="1" smtClean="0"/>
              <a:t>las</a:t>
            </a:r>
            <a:r>
              <a:rPr lang="en-US" sz="2800" dirty="0" smtClean="0"/>
              <a:t> </a:t>
            </a:r>
            <a:r>
              <a:rPr lang="en-US" sz="2800" dirty="0" err="1" smtClean="0"/>
              <a:t>siguientes</a:t>
            </a:r>
            <a:r>
              <a:rPr lang="en-US" sz="2800" dirty="0" smtClean="0"/>
              <a:t> </a:t>
            </a:r>
            <a:r>
              <a:rPr lang="en-US" sz="2800" dirty="0" err="1" smtClean="0"/>
              <a:t>condiciones</a:t>
            </a:r>
            <a:r>
              <a:rPr lang="en-US" sz="2800" dirty="0" smtClean="0"/>
              <a:t>:</a:t>
            </a:r>
          </a:p>
          <a:p>
            <a:pPr marL="804863" lvl="1" indent="-457200"/>
            <a:r>
              <a:rPr lang="en-US" sz="2400" dirty="0" smtClean="0"/>
              <a:t>La </a:t>
            </a:r>
            <a:r>
              <a:rPr lang="en-US" sz="2400" dirty="0" err="1" smtClean="0"/>
              <a:t>asociación</a:t>
            </a:r>
            <a:r>
              <a:rPr lang="en-US" sz="2400" dirty="0" smtClean="0"/>
              <a:t> entre </a:t>
            </a:r>
            <a:r>
              <a:rPr lang="en-US" sz="2400" dirty="0" err="1" smtClean="0"/>
              <a:t>ambas</a:t>
            </a:r>
            <a:r>
              <a:rPr lang="en-US" sz="2400" dirty="0" smtClean="0"/>
              <a:t> variables </a:t>
            </a:r>
            <a:r>
              <a:rPr lang="en-US" sz="2400" dirty="0" err="1" smtClean="0"/>
              <a:t>debe</a:t>
            </a:r>
            <a:r>
              <a:rPr lang="en-US" sz="2400" dirty="0" smtClean="0"/>
              <a:t> de ser lineal</a:t>
            </a:r>
          </a:p>
          <a:p>
            <a:pPr marL="804863" lvl="1" indent="-457200"/>
            <a:r>
              <a:rPr lang="en-US" sz="2400" dirty="0" smtClean="0"/>
              <a:t>Al </a:t>
            </a:r>
            <a:r>
              <a:rPr lang="en-US" sz="2400" dirty="0" err="1" smtClean="0"/>
              <a:t>menos</a:t>
            </a:r>
            <a:r>
              <a:rPr lang="en-US" sz="2400" dirty="0" smtClean="0"/>
              <a:t> </a:t>
            </a:r>
            <a:r>
              <a:rPr lang="en-US" sz="2400" dirty="0" err="1" smtClean="0"/>
              <a:t>una</a:t>
            </a:r>
            <a:r>
              <a:rPr lang="en-US" sz="2400" dirty="0" smtClean="0"/>
              <a:t> de </a:t>
            </a:r>
            <a:r>
              <a:rPr lang="en-US" sz="2400" dirty="0" err="1" smtClean="0"/>
              <a:t>ella</a:t>
            </a:r>
            <a:r>
              <a:rPr lang="en-US" sz="2400" dirty="0" smtClean="0"/>
              <a:t> </a:t>
            </a:r>
            <a:r>
              <a:rPr lang="en-US" sz="2400" dirty="0" err="1" smtClean="0"/>
              <a:t>tiene</a:t>
            </a:r>
            <a:r>
              <a:rPr lang="en-US" sz="2400" dirty="0" smtClean="0"/>
              <a:t> </a:t>
            </a:r>
            <a:r>
              <a:rPr lang="en-US" sz="2400" dirty="0" err="1" smtClean="0"/>
              <a:t>que</a:t>
            </a:r>
            <a:r>
              <a:rPr lang="en-US" sz="2400" dirty="0" smtClean="0"/>
              <a:t> </a:t>
            </a:r>
            <a:r>
              <a:rPr lang="en-US" sz="2400" dirty="0" err="1" smtClean="0"/>
              <a:t>tener</a:t>
            </a:r>
            <a:r>
              <a:rPr lang="en-US" sz="2400" dirty="0" smtClean="0"/>
              <a:t> </a:t>
            </a:r>
            <a:r>
              <a:rPr lang="en-US" sz="2400" dirty="0" err="1" smtClean="0"/>
              <a:t>distribución</a:t>
            </a:r>
            <a:r>
              <a:rPr lang="en-US" sz="2400" dirty="0" smtClean="0"/>
              <a:t> normal</a:t>
            </a:r>
          </a:p>
          <a:p>
            <a:pPr marL="804863" lvl="1" indent="-457200"/>
            <a:r>
              <a:rPr lang="en-US" sz="2400" dirty="0" smtClean="0"/>
              <a:t>No </a:t>
            </a:r>
            <a:r>
              <a:rPr lang="en-US" sz="2400" dirty="0" err="1" smtClean="0"/>
              <a:t>debe</a:t>
            </a:r>
            <a:r>
              <a:rPr lang="en-US" sz="2400" dirty="0" smtClean="0"/>
              <a:t> de </a:t>
            </a:r>
            <a:r>
              <a:rPr lang="en-US" sz="2400" dirty="0" err="1" smtClean="0"/>
              <a:t>existir</a:t>
            </a:r>
            <a:r>
              <a:rPr lang="en-US" sz="2400" dirty="0" smtClean="0"/>
              <a:t> </a:t>
            </a:r>
            <a:r>
              <a:rPr lang="en-US" sz="2400" dirty="0" err="1" smtClean="0"/>
              <a:t>datos</a:t>
            </a:r>
            <a:r>
              <a:rPr lang="en-US" sz="2400" dirty="0" smtClean="0"/>
              <a:t> </a:t>
            </a:r>
            <a:r>
              <a:rPr lang="en-US" sz="2400" dirty="0" err="1" smtClean="0"/>
              <a:t>extremos</a:t>
            </a:r>
            <a:r>
              <a:rPr lang="en-US" sz="2400" dirty="0" smtClean="0"/>
              <a:t>.</a:t>
            </a:r>
          </a:p>
        </p:txBody>
      </p:sp>
      <p:pic>
        <p:nvPicPr>
          <p:cNvPr id="4" name="3 Imagen" descr="mi nombre.JPG"/>
          <p:cNvPicPr>
            <a:picLocks noChangeAspect="1"/>
          </p:cNvPicPr>
          <p:nvPr/>
        </p:nvPicPr>
        <p:blipFill>
          <a:blip r:embed="rId2"/>
          <a:stretch>
            <a:fillRect/>
          </a:stretch>
        </p:blipFill>
        <p:spPr>
          <a:xfrm>
            <a:off x="6810375" y="6572250"/>
            <a:ext cx="2333625" cy="285750"/>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57200" y="253536"/>
            <a:ext cx="8229600" cy="1143000"/>
          </a:xfrm>
        </p:spPr>
        <p:txBody>
          <a:bodyPr/>
          <a:lstStyle/>
          <a:p>
            <a:pPr marL="54864" indent="0" fontAlgn="auto">
              <a:spcAft>
                <a:spcPts val="0"/>
              </a:spcAft>
              <a:defRPr/>
            </a:pPr>
            <a:r>
              <a:rPr lang="en-US" smtClean="0">
                <a:solidFill>
                  <a:schemeClr val="tx2">
                    <a:tint val="100000"/>
                    <a:shade val="90000"/>
                    <a:satMod val="250000"/>
                    <a:alpha val="100000"/>
                  </a:schemeClr>
                </a:solidFill>
              </a:rPr>
              <a:t>Coeficiente r de Pearson</a:t>
            </a:r>
          </a:p>
        </p:txBody>
      </p:sp>
      <p:sp>
        <p:nvSpPr>
          <p:cNvPr id="63491" name="Rectangle 3"/>
          <p:cNvSpPr>
            <a:spLocks noGrp="1" noChangeArrowheads="1"/>
          </p:cNvSpPr>
          <p:nvPr>
            <p:ph idx="1"/>
          </p:nvPr>
        </p:nvSpPr>
        <p:spPr/>
        <p:txBody>
          <a:bodyPr/>
          <a:lstStyle/>
          <a:p>
            <a:pPr>
              <a:buFont typeface="Wingdings" pitchFamily="2" charset="2"/>
              <a:buNone/>
            </a:pPr>
            <a:r>
              <a:rPr lang="en-US" sz="2400" dirty="0" err="1" smtClean="0"/>
              <a:t>Puede</a:t>
            </a:r>
            <a:r>
              <a:rPr lang="en-US" sz="2400" dirty="0" smtClean="0"/>
              <a:t> </a:t>
            </a:r>
            <a:r>
              <a:rPr lang="en-US" sz="2400" dirty="0" err="1" smtClean="0"/>
              <a:t>variar</a:t>
            </a:r>
            <a:r>
              <a:rPr lang="en-US" sz="2400" dirty="0" smtClean="0"/>
              <a:t> de –1 a +1</a:t>
            </a:r>
          </a:p>
          <a:p>
            <a:pPr>
              <a:buFont typeface="Wingdings" pitchFamily="2" charset="2"/>
              <a:buNone/>
            </a:pPr>
            <a:endParaRPr lang="en-US" sz="2400" dirty="0" smtClean="0"/>
          </a:p>
          <a:p>
            <a:pPr>
              <a:buFontTx/>
              <a:buChar char="•"/>
            </a:pPr>
            <a:r>
              <a:rPr lang="en-US" sz="2400" dirty="0" smtClean="0"/>
              <a:t>-1 </a:t>
            </a:r>
            <a:r>
              <a:rPr lang="en-US" sz="2400" dirty="0" err="1" smtClean="0"/>
              <a:t>correlación</a:t>
            </a:r>
            <a:r>
              <a:rPr lang="en-US" sz="2400" dirty="0" smtClean="0"/>
              <a:t> </a:t>
            </a:r>
            <a:r>
              <a:rPr lang="en-US" sz="2400" dirty="0" err="1" smtClean="0"/>
              <a:t>negativa</a:t>
            </a:r>
            <a:r>
              <a:rPr lang="en-US" sz="2400" dirty="0" smtClean="0"/>
              <a:t> perfecta</a:t>
            </a:r>
          </a:p>
          <a:p>
            <a:pPr>
              <a:buFontTx/>
              <a:buChar char="•"/>
            </a:pPr>
            <a:r>
              <a:rPr lang="en-US" sz="2400" dirty="0" smtClean="0"/>
              <a:t>-0.9 </a:t>
            </a:r>
            <a:r>
              <a:rPr lang="en-US" sz="2400" dirty="0" err="1" smtClean="0"/>
              <a:t>correlación</a:t>
            </a:r>
            <a:r>
              <a:rPr lang="en-US" sz="2400" dirty="0" smtClean="0"/>
              <a:t> </a:t>
            </a:r>
            <a:r>
              <a:rPr lang="en-US" sz="2400" dirty="0" err="1" smtClean="0"/>
              <a:t>negativa</a:t>
            </a:r>
            <a:r>
              <a:rPr lang="en-US" sz="2400" dirty="0" smtClean="0"/>
              <a:t> </a:t>
            </a:r>
            <a:r>
              <a:rPr lang="en-US" sz="2400" dirty="0" err="1" smtClean="0"/>
              <a:t>muy</a:t>
            </a:r>
            <a:r>
              <a:rPr lang="en-US" sz="2400" dirty="0" smtClean="0"/>
              <a:t> </a:t>
            </a:r>
            <a:r>
              <a:rPr lang="en-US" sz="2400" dirty="0" err="1" smtClean="0"/>
              <a:t>fuerte</a:t>
            </a:r>
            <a:endParaRPr lang="en-US" sz="2400" dirty="0" smtClean="0"/>
          </a:p>
          <a:p>
            <a:pPr>
              <a:buFontTx/>
              <a:buChar char="•"/>
            </a:pPr>
            <a:r>
              <a:rPr lang="en-US" sz="2400" dirty="0" smtClean="0"/>
              <a:t>-0.75 </a:t>
            </a:r>
            <a:r>
              <a:rPr lang="en-US" sz="2400" dirty="0" err="1" smtClean="0"/>
              <a:t>correlación</a:t>
            </a:r>
            <a:r>
              <a:rPr lang="en-US" sz="2400" dirty="0" smtClean="0"/>
              <a:t> </a:t>
            </a:r>
            <a:r>
              <a:rPr lang="en-US" sz="2400" dirty="0" err="1" smtClean="0"/>
              <a:t>negativa</a:t>
            </a:r>
            <a:r>
              <a:rPr lang="en-US" sz="2400" dirty="0" smtClean="0"/>
              <a:t> considerable</a:t>
            </a:r>
          </a:p>
          <a:p>
            <a:pPr>
              <a:buFontTx/>
              <a:buChar char="•"/>
            </a:pPr>
            <a:r>
              <a:rPr lang="en-US" sz="2400" dirty="0" smtClean="0"/>
              <a:t>-0.5 </a:t>
            </a:r>
            <a:r>
              <a:rPr lang="en-US" sz="2400" dirty="0" err="1" smtClean="0"/>
              <a:t>correlación</a:t>
            </a:r>
            <a:r>
              <a:rPr lang="en-US" sz="2400" dirty="0" smtClean="0"/>
              <a:t> </a:t>
            </a:r>
            <a:r>
              <a:rPr lang="en-US" sz="2400" dirty="0" err="1" smtClean="0"/>
              <a:t>negativa</a:t>
            </a:r>
            <a:r>
              <a:rPr lang="en-US" sz="2400" dirty="0" smtClean="0"/>
              <a:t> media</a:t>
            </a:r>
          </a:p>
          <a:p>
            <a:pPr>
              <a:buFontTx/>
              <a:buChar char="•"/>
            </a:pPr>
            <a:r>
              <a:rPr lang="en-US" sz="2400" dirty="0" smtClean="0"/>
              <a:t>-0.1 </a:t>
            </a:r>
            <a:r>
              <a:rPr lang="en-US" sz="2400" dirty="0" err="1" smtClean="0"/>
              <a:t>correlación</a:t>
            </a:r>
            <a:r>
              <a:rPr lang="en-US" sz="2400" dirty="0" smtClean="0"/>
              <a:t> </a:t>
            </a:r>
            <a:r>
              <a:rPr lang="en-US" sz="2400" dirty="0" err="1" smtClean="0"/>
              <a:t>negativa</a:t>
            </a:r>
            <a:r>
              <a:rPr lang="en-US" sz="2400" dirty="0" smtClean="0"/>
              <a:t> </a:t>
            </a:r>
            <a:r>
              <a:rPr lang="en-US" sz="2400" dirty="0" err="1" smtClean="0"/>
              <a:t>débil</a:t>
            </a:r>
            <a:endParaRPr lang="en-US" sz="2400" dirty="0" smtClean="0"/>
          </a:p>
          <a:p>
            <a:pPr>
              <a:buFontTx/>
              <a:buChar char="•"/>
            </a:pPr>
            <a:r>
              <a:rPr lang="en-US" sz="2400" dirty="0" smtClean="0"/>
              <a:t>0.0 no </a:t>
            </a:r>
            <a:r>
              <a:rPr lang="en-US" sz="2400" dirty="0" err="1" smtClean="0"/>
              <a:t>existe</a:t>
            </a:r>
            <a:r>
              <a:rPr lang="en-US" sz="2400" dirty="0" smtClean="0"/>
              <a:t> </a:t>
            </a:r>
            <a:r>
              <a:rPr lang="en-US" sz="2400" dirty="0" err="1" smtClean="0"/>
              <a:t>correlación</a:t>
            </a:r>
            <a:r>
              <a:rPr lang="en-US" sz="2400" dirty="0" smtClean="0"/>
              <a:t> entre </a:t>
            </a:r>
            <a:r>
              <a:rPr lang="en-US" sz="2400" dirty="0" err="1" smtClean="0"/>
              <a:t>las</a:t>
            </a:r>
            <a:r>
              <a:rPr lang="en-US" sz="2400" dirty="0" smtClean="0"/>
              <a:t> variables</a:t>
            </a:r>
          </a:p>
          <a:p>
            <a:pPr>
              <a:buFontTx/>
              <a:buChar char="•"/>
            </a:pPr>
            <a:endParaRPr lang="en-US" sz="2400" dirty="0" smtClean="0"/>
          </a:p>
        </p:txBody>
      </p:sp>
      <p:pic>
        <p:nvPicPr>
          <p:cNvPr id="4" name="3 Imagen" descr="mi nombre.JPG"/>
          <p:cNvPicPr>
            <a:picLocks noChangeAspect="1"/>
          </p:cNvPicPr>
          <p:nvPr/>
        </p:nvPicPr>
        <p:blipFill>
          <a:blip r:embed="rId2"/>
          <a:stretch>
            <a:fillRect/>
          </a:stretch>
        </p:blipFill>
        <p:spPr>
          <a:xfrm>
            <a:off x="6810375" y="6572250"/>
            <a:ext cx="2333625" cy="285750"/>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57200" y="253536"/>
            <a:ext cx="8229600" cy="1143000"/>
          </a:xfrm>
        </p:spPr>
        <p:txBody>
          <a:bodyPr/>
          <a:lstStyle/>
          <a:p>
            <a:pPr marL="54864" indent="0" fontAlgn="auto">
              <a:spcAft>
                <a:spcPts val="0"/>
              </a:spcAft>
              <a:defRPr/>
            </a:pPr>
            <a:r>
              <a:rPr lang="en-US" sz="4000" smtClean="0">
                <a:solidFill>
                  <a:schemeClr val="tx2">
                    <a:tint val="100000"/>
                    <a:shade val="90000"/>
                    <a:satMod val="250000"/>
                    <a:alpha val="100000"/>
                  </a:schemeClr>
                </a:solidFill>
              </a:rPr>
              <a:t>Asociación entre X y Y </a:t>
            </a:r>
            <a:endParaRPr lang="es-ES" sz="4000" smtClean="0">
              <a:solidFill>
                <a:schemeClr val="tx2">
                  <a:tint val="100000"/>
                  <a:shade val="90000"/>
                  <a:satMod val="250000"/>
                  <a:alpha val="100000"/>
                </a:schemeClr>
              </a:solidFill>
            </a:endParaRPr>
          </a:p>
        </p:txBody>
      </p:sp>
      <p:pic>
        <p:nvPicPr>
          <p:cNvPr id="64516" name="Picture 4" descr="C:\Carmen\Educa\c104\epipg_104\regresion.gif"/>
          <p:cNvPicPr>
            <a:picLocks noChangeAspect="1" noChangeArrowheads="1"/>
          </p:cNvPicPr>
          <p:nvPr/>
        </p:nvPicPr>
        <p:blipFill>
          <a:blip r:embed="rId2"/>
          <a:srcRect/>
          <a:stretch>
            <a:fillRect/>
          </a:stretch>
        </p:blipFill>
        <p:spPr bwMode="auto">
          <a:xfrm>
            <a:off x="1524000" y="2000240"/>
            <a:ext cx="6268604" cy="3943360"/>
          </a:xfrm>
          <a:prstGeom prst="rect">
            <a:avLst/>
          </a:prstGeom>
          <a:noFill/>
          <a:ln w="9525">
            <a:noFill/>
            <a:miter lim="800000"/>
            <a:headEnd/>
            <a:tailEnd/>
          </a:ln>
        </p:spPr>
      </p:pic>
      <p:pic>
        <p:nvPicPr>
          <p:cNvPr id="5" name="4 Imagen" descr="mi nombre.JPG"/>
          <p:cNvPicPr>
            <a:picLocks noChangeAspect="1"/>
          </p:cNvPicPr>
          <p:nvPr/>
        </p:nvPicPr>
        <p:blipFill>
          <a:blip r:embed="rId3"/>
          <a:stretch>
            <a:fillRect/>
          </a:stretch>
        </p:blipFill>
        <p:spPr>
          <a:xfrm>
            <a:off x="6810375" y="6572250"/>
            <a:ext cx="2333625" cy="285750"/>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457200" y="253536"/>
            <a:ext cx="8229600" cy="1143000"/>
          </a:xfrm>
        </p:spPr>
        <p:txBody>
          <a:bodyPr/>
          <a:lstStyle/>
          <a:p>
            <a:pPr marL="54864" indent="0" fontAlgn="auto">
              <a:spcAft>
                <a:spcPts val="0"/>
              </a:spcAft>
              <a:defRPr/>
            </a:pPr>
            <a:r>
              <a:rPr lang="en-US" smtClean="0">
                <a:solidFill>
                  <a:schemeClr val="tx2">
                    <a:tint val="100000"/>
                    <a:shade val="90000"/>
                    <a:satMod val="250000"/>
                    <a:alpha val="100000"/>
                  </a:schemeClr>
                </a:solidFill>
              </a:rPr>
              <a:t>Prueba de hipótesis </a:t>
            </a:r>
            <a:endParaRPr lang="es-ES" smtClean="0">
              <a:solidFill>
                <a:schemeClr val="tx2">
                  <a:tint val="100000"/>
                  <a:shade val="90000"/>
                  <a:satMod val="250000"/>
                  <a:alpha val="100000"/>
                </a:schemeClr>
              </a:solidFill>
            </a:endParaRPr>
          </a:p>
        </p:txBody>
      </p:sp>
      <p:sp>
        <p:nvSpPr>
          <p:cNvPr id="62467" name="Rectangle 3"/>
          <p:cNvSpPr>
            <a:spLocks noGrp="1" noChangeArrowheads="1"/>
          </p:cNvSpPr>
          <p:nvPr>
            <p:ph idx="1"/>
          </p:nvPr>
        </p:nvSpPr>
        <p:spPr/>
        <p:txBody>
          <a:bodyPr/>
          <a:lstStyle/>
          <a:p>
            <a:pPr>
              <a:buFont typeface="Wingdings" pitchFamily="2" charset="2"/>
              <a:buNone/>
            </a:pPr>
            <a:r>
              <a:rPr lang="es-ES" dirty="0" smtClean="0"/>
              <a:t>H0: </a:t>
            </a:r>
            <a:r>
              <a:rPr lang="en-US" dirty="0" smtClean="0"/>
              <a:t>r</a:t>
            </a:r>
            <a:r>
              <a:rPr lang="es-ES" dirty="0" smtClean="0"/>
              <a:t>=0, </a:t>
            </a:r>
            <a:r>
              <a:rPr lang="es-ES" dirty="0" smtClean="0">
                <a:solidFill>
                  <a:srgbClr val="FFFF00"/>
                </a:solidFill>
              </a:rPr>
              <a:t>(las variables son independientes)</a:t>
            </a:r>
          </a:p>
          <a:p>
            <a:pPr>
              <a:buFontTx/>
              <a:buChar char="•"/>
            </a:pPr>
            <a:endParaRPr lang="es-ES" dirty="0" smtClean="0"/>
          </a:p>
          <a:p>
            <a:pPr>
              <a:buFontTx/>
              <a:buChar char="•"/>
            </a:pPr>
            <a:r>
              <a:rPr lang="es-ES" dirty="0" smtClean="0"/>
              <a:t> Si </a:t>
            </a:r>
            <a:r>
              <a:rPr lang="en-US" dirty="0" smtClean="0"/>
              <a:t>r</a:t>
            </a:r>
            <a:r>
              <a:rPr lang="es-ES" dirty="0" smtClean="0"/>
              <a:t> es igual a cero, se  concluye que</a:t>
            </a:r>
            <a:r>
              <a:rPr lang="en-US" dirty="0" smtClean="0"/>
              <a:t> no </a:t>
            </a:r>
            <a:r>
              <a:rPr lang="en-US" dirty="0" err="1" smtClean="0"/>
              <a:t>existe</a:t>
            </a:r>
            <a:r>
              <a:rPr lang="en-US" dirty="0" smtClean="0"/>
              <a:t> </a:t>
            </a:r>
            <a:r>
              <a:rPr lang="en-US" dirty="0" err="1" smtClean="0"/>
              <a:t>correlación</a:t>
            </a:r>
            <a:r>
              <a:rPr lang="en-US" dirty="0" smtClean="0"/>
              <a:t> lineal entre </a:t>
            </a:r>
            <a:r>
              <a:rPr lang="en-US" dirty="0" err="1" smtClean="0"/>
              <a:t>las</a:t>
            </a:r>
            <a:r>
              <a:rPr lang="en-US" dirty="0" smtClean="0"/>
              <a:t> variables, </a:t>
            </a:r>
            <a:r>
              <a:rPr lang="en-US" dirty="0" err="1" smtClean="0"/>
              <a:t>pero</a:t>
            </a:r>
            <a:r>
              <a:rPr lang="en-US" dirty="0" smtClean="0"/>
              <a:t> </a:t>
            </a:r>
            <a:r>
              <a:rPr lang="en-US" dirty="0" err="1" smtClean="0"/>
              <a:t>puede</a:t>
            </a:r>
            <a:r>
              <a:rPr lang="en-US" dirty="0" smtClean="0"/>
              <a:t> ser no lineal (</a:t>
            </a:r>
            <a:r>
              <a:rPr lang="en-US" dirty="0" err="1" smtClean="0"/>
              <a:t>exponencial</a:t>
            </a:r>
            <a:r>
              <a:rPr lang="en-US" dirty="0" smtClean="0"/>
              <a:t>, </a:t>
            </a:r>
            <a:r>
              <a:rPr lang="en-US" dirty="0" err="1" smtClean="0"/>
              <a:t>curva</a:t>
            </a:r>
            <a:r>
              <a:rPr lang="en-US" dirty="0" smtClean="0"/>
              <a:t>, etc.)</a:t>
            </a:r>
            <a:endParaRPr lang="es-ES" dirty="0" smtClean="0"/>
          </a:p>
        </p:txBody>
      </p:sp>
      <p:pic>
        <p:nvPicPr>
          <p:cNvPr id="4" name="3 Imagen" descr="mi nombre.JPG"/>
          <p:cNvPicPr>
            <a:picLocks noChangeAspect="1"/>
          </p:cNvPicPr>
          <p:nvPr/>
        </p:nvPicPr>
        <p:blipFill>
          <a:blip r:embed="rId2"/>
          <a:stretch>
            <a:fillRect/>
          </a:stretch>
        </p:blipFill>
        <p:spPr>
          <a:xfrm>
            <a:off x="6810375" y="6572250"/>
            <a:ext cx="2333625" cy="285750"/>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ctrTitle"/>
          </p:nvPr>
        </p:nvSpPr>
        <p:spPr/>
        <p:txBody>
          <a:bodyPr/>
          <a:lstStyle/>
          <a:p>
            <a:pPr indent="0" fontAlgn="auto">
              <a:spcAft>
                <a:spcPts val="0"/>
              </a:spcAft>
              <a:defRPr/>
            </a:pPr>
            <a:r>
              <a:rPr lang="en-US" sz="4000" smtClean="0">
                <a:solidFill>
                  <a:schemeClr val="tx2">
                    <a:tint val="100000"/>
                    <a:shade val="90000"/>
                    <a:satMod val="250000"/>
                    <a:alpha val="100000"/>
                  </a:schemeClr>
                </a:solidFill>
              </a:rPr>
              <a:t>Coeficiente de correlación de Spearman </a:t>
            </a:r>
          </a:p>
        </p:txBody>
      </p:sp>
      <p:pic>
        <p:nvPicPr>
          <p:cNvPr id="3" name="2 Imagen" descr="mi nombre.JPG"/>
          <p:cNvPicPr>
            <a:picLocks noChangeAspect="1"/>
          </p:cNvPicPr>
          <p:nvPr/>
        </p:nvPicPr>
        <p:blipFill>
          <a:blip r:embed="rId2"/>
          <a:stretch>
            <a:fillRect/>
          </a:stretch>
        </p:blipFill>
        <p:spPr>
          <a:xfrm>
            <a:off x="6810375" y="6572250"/>
            <a:ext cx="2333625" cy="285750"/>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57200" y="253536"/>
            <a:ext cx="8229600" cy="1143000"/>
          </a:xfrm>
        </p:spPr>
        <p:txBody>
          <a:bodyPr/>
          <a:lstStyle/>
          <a:p>
            <a:pPr marL="54864" indent="0" fontAlgn="auto">
              <a:spcAft>
                <a:spcPts val="0"/>
              </a:spcAft>
              <a:defRPr/>
            </a:pPr>
            <a:r>
              <a:rPr lang="en-US" sz="4000" smtClean="0">
                <a:solidFill>
                  <a:schemeClr val="tx2">
                    <a:tint val="100000"/>
                    <a:shade val="90000"/>
                    <a:satMod val="250000"/>
                    <a:alpha val="100000"/>
                  </a:schemeClr>
                </a:solidFill>
              </a:rPr>
              <a:t>Correlación de Spearman </a:t>
            </a:r>
            <a:endParaRPr lang="es-ES" sz="4000" smtClean="0">
              <a:solidFill>
                <a:schemeClr val="tx2">
                  <a:tint val="100000"/>
                  <a:shade val="90000"/>
                  <a:satMod val="250000"/>
                  <a:alpha val="100000"/>
                </a:schemeClr>
              </a:solidFill>
            </a:endParaRPr>
          </a:p>
        </p:txBody>
      </p:sp>
      <p:sp>
        <p:nvSpPr>
          <p:cNvPr id="66563" name="Rectangle 3"/>
          <p:cNvSpPr>
            <a:spLocks noGrp="1" noChangeArrowheads="1"/>
          </p:cNvSpPr>
          <p:nvPr>
            <p:ph idx="1"/>
          </p:nvPr>
        </p:nvSpPr>
        <p:spPr/>
        <p:txBody>
          <a:bodyPr/>
          <a:lstStyle/>
          <a:p>
            <a:r>
              <a:rPr lang="en-US" dirty="0" smtClean="0"/>
              <a:t>Son </a:t>
            </a:r>
            <a:r>
              <a:rPr lang="en-US" dirty="0" err="1" smtClean="0"/>
              <a:t>medidas</a:t>
            </a:r>
            <a:r>
              <a:rPr lang="en-US" dirty="0" smtClean="0"/>
              <a:t> de </a:t>
            </a:r>
            <a:r>
              <a:rPr lang="en-US" dirty="0" err="1" smtClean="0"/>
              <a:t>correlación</a:t>
            </a:r>
            <a:r>
              <a:rPr lang="en-US" dirty="0" smtClean="0"/>
              <a:t> para dos variables, </a:t>
            </a:r>
            <a:r>
              <a:rPr lang="en-US" dirty="0" err="1" smtClean="0"/>
              <a:t>por</a:t>
            </a:r>
            <a:r>
              <a:rPr lang="en-US" dirty="0" smtClean="0"/>
              <a:t> lo </a:t>
            </a:r>
            <a:r>
              <a:rPr lang="en-US" dirty="0" err="1" smtClean="0"/>
              <a:t>menos</a:t>
            </a:r>
            <a:r>
              <a:rPr lang="en-US" dirty="0" smtClean="0"/>
              <a:t> </a:t>
            </a:r>
            <a:r>
              <a:rPr lang="en-US" dirty="0" err="1" smtClean="0"/>
              <a:t>una</a:t>
            </a:r>
            <a:r>
              <a:rPr lang="en-US" dirty="0" smtClean="0"/>
              <a:t> de </a:t>
            </a:r>
            <a:r>
              <a:rPr lang="en-US" dirty="0" err="1" smtClean="0"/>
              <a:t>ellas</a:t>
            </a:r>
            <a:r>
              <a:rPr lang="en-US" dirty="0" smtClean="0"/>
              <a:t> </a:t>
            </a:r>
            <a:r>
              <a:rPr lang="en-US" dirty="0" err="1" smtClean="0"/>
              <a:t>es</a:t>
            </a:r>
            <a:r>
              <a:rPr lang="en-US" dirty="0" smtClean="0"/>
              <a:t> ordinal. No </a:t>
            </a:r>
            <a:r>
              <a:rPr lang="en-US" dirty="0" err="1" smtClean="0"/>
              <a:t>hace</a:t>
            </a:r>
            <a:r>
              <a:rPr lang="en-US" dirty="0" smtClean="0"/>
              <a:t> </a:t>
            </a:r>
            <a:r>
              <a:rPr lang="en-US" dirty="0" err="1" smtClean="0"/>
              <a:t>falta</a:t>
            </a:r>
            <a:r>
              <a:rPr lang="en-US" dirty="0" smtClean="0"/>
              <a:t> </a:t>
            </a:r>
            <a:r>
              <a:rPr lang="en-US" dirty="0" err="1" smtClean="0"/>
              <a:t>que</a:t>
            </a:r>
            <a:r>
              <a:rPr lang="en-US" dirty="0" smtClean="0"/>
              <a:t> </a:t>
            </a:r>
            <a:r>
              <a:rPr lang="en-US" dirty="0" err="1" smtClean="0"/>
              <a:t>sean</a:t>
            </a:r>
            <a:r>
              <a:rPr lang="en-US" dirty="0" smtClean="0"/>
              <a:t> </a:t>
            </a:r>
            <a:r>
              <a:rPr lang="en-US" dirty="0" err="1" smtClean="0"/>
              <a:t>normales</a:t>
            </a:r>
            <a:endParaRPr lang="en-US" dirty="0" smtClean="0"/>
          </a:p>
          <a:p>
            <a:pPr>
              <a:buFont typeface="Wingdings 2" pitchFamily="18" charset="2"/>
              <a:buNone/>
            </a:pPr>
            <a:endParaRPr lang="en-US" dirty="0" smtClean="0"/>
          </a:p>
        </p:txBody>
      </p:sp>
      <p:pic>
        <p:nvPicPr>
          <p:cNvPr id="4" name="3 Imagen" descr="mi nombre.JPG"/>
          <p:cNvPicPr>
            <a:picLocks noChangeAspect="1"/>
          </p:cNvPicPr>
          <p:nvPr/>
        </p:nvPicPr>
        <p:blipFill>
          <a:blip r:embed="rId2"/>
          <a:stretch>
            <a:fillRect/>
          </a:stretch>
        </p:blipFill>
        <p:spPr>
          <a:xfrm>
            <a:off x="6810375" y="6572250"/>
            <a:ext cx="2333625" cy="285750"/>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1 Título"/>
          <p:cNvSpPr>
            <a:spLocks noGrp="1"/>
          </p:cNvSpPr>
          <p:nvPr>
            <p:ph type="title"/>
          </p:nvPr>
        </p:nvSpPr>
        <p:spPr>
          <a:xfrm>
            <a:off x="457200" y="253536"/>
            <a:ext cx="8229600" cy="1143000"/>
          </a:xfrm>
        </p:spPr>
        <p:txBody>
          <a:bodyPr/>
          <a:lstStyle/>
          <a:p>
            <a:pPr marL="54864" indent="0" fontAlgn="auto">
              <a:spcAft>
                <a:spcPts val="0"/>
              </a:spcAft>
              <a:defRPr/>
            </a:pPr>
            <a:r>
              <a:rPr lang="es-ES" smtClean="0">
                <a:solidFill>
                  <a:schemeClr val="tx2">
                    <a:tint val="100000"/>
                    <a:shade val="90000"/>
                    <a:satMod val="250000"/>
                    <a:alpha val="100000"/>
                  </a:schemeClr>
                </a:solidFill>
              </a:rPr>
              <a:t>Variables cualitativas</a:t>
            </a:r>
          </a:p>
        </p:txBody>
      </p:sp>
      <p:pic>
        <p:nvPicPr>
          <p:cNvPr id="5" name="4 Imagen" descr="mi nombre.JPG"/>
          <p:cNvPicPr>
            <a:picLocks noChangeAspect="1"/>
          </p:cNvPicPr>
          <p:nvPr/>
        </p:nvPicPr>
        <p:blipFill>
          <a:blip r:embed="rId2"/>
          <a:stretch>
            <a:fillRect/>
          </a:stretch>
        </p:blipFill>
        <p:spPr>
          <a:xfrm>
            <a:off x="6810375" y="6572250"/>
            <a:ext cx="2333625" cy="2857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253536"/>
            <a:ext cx="8229600" cy="1143000"/>
          </a:xfrm>
        </p:spPr>
        <p:txBody>
          <a:bodyPr/>
          <a:lstStyle/>
          <a:p>
            <a:pPr marL="54864" indent="0" fontAlgn="auto">
              <a:spcAft>
                <a:spcPts val="0"/>
              </a:spcAft>
              <a:defRPr/>
            </a:pPr>
            <a:r>
              <a:rPr lang="en-US" smtClean="0">
                <a:solidFill>
                  <a:schemeClr val="tx2">
                    <a:tint val="100000"/>
                    <a:shade val="90000"/>
                    <a:satMod val="250000"/>
                    <a:alpha val="100000"/>
                  </a:schemeClr>
                </a:solidFill>
              </a:rPr>
              <a:t>Datos cualitativos</a:t>
            </a:r>
          </a:p>
        </p:txBody>
      </p:sp>
      <p:sp>
        <p:nvSpPr>
          <p:cNvPr id="29699" name="Rectangle 3"/>
          <p:cNvSpPr>
            <a:spLocks noGrp="1" noChangeArrowheads="1"/>
          </p:cNvSpPr>
          <p:nvPr>
            <p:ph idx="1"/>
          </p:nvPr>
        </p:nvSpPr>
        <p:spPr/>
        <p:txBody>
          <a:bodyPr/>
          <a:lstStyle/>
          <a:p>
            <a:pPr>
              <a:lnSpc>
                <a:spcPct val="90000"/>
              </a:lnSpc>
              <a:buFont typeface="Wingdings" pitchFamily="2" charset="2"/>
              <a:buNone/>
            </a:pPr>
            <a:r>
              <a:rPr lang="en-US" dirty="0" err="1" smtClean="0"/>
              <a:t>Pueden</a:t>
            </a:r>
            <a:r>
              <a:rPr lang="en-US" dirty="0" smtClean="0"/>
              <a:t> ser:</a:t>
            </a:r>
          </a:p>
          <a:p>
            <a:pPr>
              <a:lnSpc>
                <a:spcPct val="90000"/>
              </a:lnSpc>
              <a:buFontTx/>
              <a:buChar char="•"/>
            </a:pPr>
            <a:r>
              <a:rPr lang="es-ES" b="1" dirty="0" smtClean="0"/>
              <a:t>nominales</a:t>
            </a:r>
            <a:r>
              <a:rPr lang="es-ES" dirty="0" smtClean="0"/>
              <a:t>, que constituyen una simple etiqueta como puede ser el sexo, el grupo</a:t>
            </a:r>
            <a:r>
              <a:rPr lang="en-US" dirty="0" smtClean="0"/>
              <a:t> </a:t>
            </a:r>
            <a:r>
              <a:rPr lang="es-ES" dirty="0" smtClean="0"/>
              <a:t>sanguíneo, etc.</a:t>
            </a:r>
            <a:endParaRPr lang="en-US" dirty="0" smtClean="0"/>
          </a:p>
          <a:p>
            <a:pPr>
              <a:lnSpc>
                <a:spcPct val="90000"/>
              </a:lnSpc>
              <a:buFontTx/>
              <a:buChar char="•"/>
            </a:pPr>
            <a:r>
              <a:rPr lang="es-ES" b="1" dirty="0" smtClean="0"/>
              <a:t>ordinales</a:t>
            </a:r>
            <a:r>
              <a:rPr lang="es-ES" dirty="0" smtClean="0"/>
              <a:t>, en las que se da una relación de orden entre las respuestas, </a:t>
            </a:r>
            <a:r>
              <a:rPr lang="en-US" dirty="0" err="1" smtClean="0"/>
              <a:t>por</a:t>
            </a:r>
            <a:r>
              <a:rPr lang="en-US" dirty="0" smtClean="0"/>
              <a:t> </a:t>
            </a:r>
            <a:r>
              <a:rPr lang="es-ES" dirty="0" err="1" smtClean="0"/>
              <a:t>ej</a:t>
            </a:r>
            <a:r>
              <a:rPr lang="en-US" dirty="0" smtClean="0"/>
              <a:t>.</a:t>
            </a:r>
            <a:r>
              <a:rPr lang="es-ES" dirty="0" smtClean="0"/>
              <a:t> resultado de una patología/tratamiento (fallece, empeora, sin cambios, mejora, curación).</a:t>
            </a:r>
            <a:endParaRPr lang="en-US" dirty="0" smtClean="0"/>
          </a:p>
        </p:txBody>
      </p:sp>
      <p:pic>
        <p:nvPicPr>
          <p:cNvPr id="4" name="3 Imagen" descr="mi nombre.JPG"/>
          <p:cNvPicPr>
            <a:picLocks noChangeAspect="1"/>
          </p:cNvPicPr>
          <p:nvPr/>
        </p:nvPicPr>
        <p:blipFill>
          <a:blip r:embed="rId3"/>
          <a:stretch>
            <a:fillRect/>
          </a:stretch>
        </p:blipFill>
        <p:spPr>
          <a:xfrm>
            <a:off x="6810375" y="6572250"/>
            <a:ext cx="2333625" cy="285750"/>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457200" y="253536"/>
            <a:ext cx="8229600" cy="1143000"/>
          </a:xfrm>
        </p:spPr>
        <p:txBody>
          <a:bodyPr>
            <a:normAutofit fontScale="90000"/>
          </a:bodyPr>
          <a:lstStyle/>
          <a:p>
            <a:pPr marL="54864" indent="0" fontAlgn="auto">
              <a:spcAft>
                <a:spcPts val="0"/>
              </a:spcAft>
              <a:defRPr/>
            </a:pPr>
            <a:r>
              <a:rPr lang="es-ES" dirty="0" smtClean="0">
                <a:solidFill>
                  <a:schemeClr val="tx2">
                    <a:tint val="100000"/>
                    <a:shade val="90000"/>
                    <a:satMod val="250000"/>
                    <a:alpha val="100000"/>
                  </a:schemeClr>
                </a:solidFill>
              </a:rPr>
              <a:t>Comparación de proporciones</a:t>
            </a:r>
          </a:p>
        </p:txBody>
      </p:sp>
      <p:sp>
        <p:nvSpPr>
          <p:cNvPr id="71683" name="Rectangle 3"/>
          <p:cNvSpPr>
            <a:spLocks noGrp="1" noChangeArrowheads="1"/>
          </p:cNvSpPr>
          <p:nvPr>
            <p:ph idx="1"/>
          </p:nvPr>
        </p:nvSpPr>
        <p:spPr/>
        <p:txBody>
          <a:bodyPr/>
          <a:lstStyle/>
          <a:p>
            <a:r>
              <a:rPr lang="es-ES" smtClean="0"/>
              <a:t>Las proporciones son una forma habitual de expresar frecuencias cuando la variable objeto de estudio tiene dos posibles respuestas, como presentar o no un evento de interés (muerte, mejoria etc.). </a:t>
            </a:r>
          </a:p>
        </p:txBody>
      </p:sp>
      <p:pic>
        <p:nvPicPr>
          <p:cNvPr id="4" name="3 Imagen" descr="mi nombre.JPG"/>
          <p:cNvPicPr>
            <a:picLocks noChangeAspect="1"/>
          </p:cNvPicPr>
          <p:nvPr/>
        </p:nvPicPr>
        <p:blipFill>
          <a:blip r:embed="rId2"/>
          <a:stretch>
            <a:fillRect/>
          </a:stretch>
        </p:blipFill>
        <p:spPr>
          <a:xfrm>
            <a:off x="6810375" y="6572250"/>
            <a:ext cx="2333625" cy="285750"/>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457200" y="253536"/>
            <a:ext cx="8229600" cy="1143000"/>
          </a:xfrm>
        </p:spPr>
        <p:txBody>
          <a:bodyPr>
            <a:normAutofit fontScale="90000"/>
          </a:bodyPr>
          <a:lstStyle/>
          <a:p>
            <a:pPr marL="54864" indent="0" fontAlgn="auto">
              <a:spcAft>
                <a:spcPts val="0"/>
              </a:spcAft>
              <a:defRPr/>
            </a:pPr>
            <a:r>
              <a:rPr lang="es-ES" smtClean="0">
                <a:solidFill>
                  <a:schemeClr val="tx2">
                    <a:tint val="100000"/>
                    <a:shade val="90000"/>
                    <a:satMod val="250000"/>
                    <a:alpha val="100000"/>
                  </a:schemeClr>
                </a:solidFill>
              </a:rPr>
              <a:t>Comparación de proporciones</a:t>
            </a:r>
          </a:p>
        </p:txBody>
      </p:sp>
      <p:pic>
        <p:nvPicPr>
          <p:cNvPr id="72707" name="Picture 4"/>
          <p:cNvPicPr>
            <a:picLocks noChangeAspect="1" noChangeArrowheads="1"/>
          </p:cNvPicPr>
          <p:nvPr/>
        </p:nvPicPr>
        <p:blipFill>
          <a:blip r:embed="rId2"/>
          <a:srcRect/>
          <a:stretch>
            <a:fillRect/>
          </a:stretch>
        </p:blipFill>
        <p:spPr bwMode="auto">
          <a:xfrm>
            <a:off x="0" y="2528888"/>
            <a:ext cx="10044113" cy="3338512"/>
          </a:xfrm>
          <a:prstGeom prst="rect">
            <a:avLst/>
          </a:prstGeom>
          <a:noFill/>
          <a:ln w="9525">
            <a:noFill/>
            <a:miter lim="800000"/>
            <a:headEnd/>
            <a:tailEnd/>
          </a:ln>
        </p:spPr>
      </p:pic>
      <p:pic>
        <p:nvPicPr>
          <p:cNvPr id="4" name="3 Imagen" descr="mi nombre.JPG"/>
          <p:cNvPicPr>
            <a:picLocks noChangeAspect="1"/>
          </p:cNvPicPr>
          <p:nvPr/>
        </p:nvPicPr>
        <p:blipFill>
          <a:blip r:embed="rId3"/>
          <a:stretch>
            <a:fillRect/>
          </a:stretch>
        </p:blipFill>
        <p:spPr>
          <a:xfrm>
            <a:off x="6810375" y="6572250"/>
            <a:ext cx="2333625" cy="285750"/>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457200" y="253536"/>
            <a:ext cx="8229600" cy="1143000"/>
          </a:xfrm>
        </p:spPr>
        <p:txBody>
          <a:bodyPr>
            <a:normAutofit fontScale="90000"/>
          </a:bodyPr>
          <a:lstStyle/>
          <a:p>
            <a:pPr marL="54864" indent="0" fontAlgn="auto">
              <a:spcAft>
                <a:spcPts val="0"/>
              </a:spcAft>
              <a:defRPr/>
            </a:pPr>
            <a:r>
              <a:rPr lang="es-ES" smtClean="0">
                <a:solidFill>
                  <a:schemeClr val="tx2">
                    <a:tint val="100000"/>
                    <a:shade val="90000"/>
                    <a:satMod val="250000"/>
                    <a:alpha val="100000"/>
                  </a:schemeClr>
                </a:solidFill>
              </a:rPr>
              <a:t>Comparación de proporciones</a:t>
            </a:r>
          </a:p>
        </p:txBody>
      </p:sp>
      <p:sp>
        <p:nvSpPr>
          <p:cNvPr id="73731" name="Rectangle 4"/>
          <p:cNvSpPr>
            <a:spLocks noGrp="1" noChangeArrowheads="1"/>
          </p:cNvSpPr>
          <p:nvPr>
            <p:ph idx="1"/>
          </p:nvPr>
        </p:nvSpPr>
        <p:spPr/>
        <p:txBody>
          <a:bodyPr/>
          <a:lstStyle/>
          <a:p>
            <a:r>
              <a:rPr lang="es-ES" sz="2800" dirty="0" smtClean="0"/>
              <a:t>Existencia de una relación estadísticamente significativa entre las variables estudiadas. Entre ellas destaca la prueba , el test </a:t>
            </a:r>
            <a:r>
              <a:rPr lang="es-ES" sz="2800" dirty="0" err="1" smtClean="0"/>
              <a:t>chi</a:t>
            </a:r>
            <a:r>
              <a:rPr lang="es-ES" sz="2800" dirty="0" smtClean="0"/>
              <a:t>-cuadrado, la prueba exacta de Fisher o la prueba de </a:t>
            </a:r>
            <a:r>
              <a:rPr lang="es-ES" sz="2800" dirty="0" err="1" smtClean="0"/>
              <a:t>McNemar</a:t>
            </a:r>
            <a:r>
              <a:rPr lang="es-ES" sz="2800" dirty="0" smtClean="0"/>
              <a:t>. </a:t>
            </a:r>
          </a:p>
          <a:p>
            <a:pPr>
              <a:buFont typeface="Wingdings 2" pitchFamily="18" charset="2"/>
              <a:buNone/>
            </a:pPr>
            <a:endParaRPr lang="es-ES" sz="2800" dirty="0" smtClean="0"/>
          </a:p>
          <a:p>
            <a:r>
              <a:rPr lang="es-ES" sz="2800" dirty="0" smtClean="0"/>
              <a:t>Cuantificar dicha relación y estudiar su relevancia clínica. Esta cuestión podrá resolverse mediante las denominadas medidas de asociación o de efecto (riesgo relativo (RR), </a:t>
            </a:r>
            <a:r>
              <a:rPr lang="es-ES" sz="2800" dirty="0" err="1" smtClean="0"/>
              <a:t>odds</a:t>
            </a:r>
            <a:r>
              <a:rPr lang="es-ES" sz="2800" dirty="0" smtClean="0"/>
              <a:t> ratio (OR).</a:t>
            </a:r>
          </a:p>
        </p:txBody>
      </p:sp>
      <p:pic>
        <p:nvPicPr>
          <p:cNvPr id="4" name="3 Imagen" descr="mi nombre.JPG"/>
          <p:cNvPicPr>
            <a:picLocks noChangeAspect="1"/>
          </p:cNvPicPr>
          <p:nvPr/>
        </p:nvPicPr>
        <p:blipFill>
          <a:blip r:embed="rId2"/>
          <a:stretch>
            <a:fillRect/>
          </a:stretch>
        </p:blipFill>
        <p:spPr>
          <a:xfrm>
            <a:off x="6810375" y="6572250"/>
            <a:ext cx="2333625" cy="285750"/>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457200" y="253536"/>
            <a:ext cx="8229600" cy="1143000"/>
          </a:xfrm>
        </p:spPr>
        <p:txBody>
          <a:bodyPr/>
          <a:lstStyle/>
          <a:p>
            <a:pPr marL="54864" indent="0" fontAlgn="auto">
              <a:spcAft>
                <a:spcPts val="0"/>
              </a:spcAft>
              <a:defRPr/>
            </a:pPr>
            <a:r>
              <a:rPr lang="es-ES" smtClean="0">
                <a:solidFill>
                  <a:schemeClr val="tx2">
                    <a:tint val="100000"/>
                    <a:shade val="90000"/>
                    <a:satMod val="250000"/>
                    <a:alpha val="100000"/>
                  </a:schemeClr>
                </a:solidFill>
              </a:rPr>
              <a:t>Chi-cuadrado</a:t>
            </a:r>
          </a:p>
        </p:txBody>
      </p:sp>
      <p:sp>
        <p:nvSpPr>
          <p:cNvPr id="74755" name="Rectangle 3"/>
          <p:cNvSpPr>
            <a:spLocks noGrp="1" noChangeArrowheads="1"/>
          </p:cNvSpPr>
          <p:nvPr>
            <p:ph idx="1"/>
          </p:nvPr>
        </p:nvSpPr>
        <p:spPr/>
        <p:txBody>
          <a:bodyPr/>
          <a:lstStyle/>
          <a:p>
            <a:pPr>
              <a:lnSpc>
                <a:spcPct val="90000"/>
              </a:lnSpc>
            </a:pPr>
            <a:r>
              <a:rPr lang="es-ES" dirty="0" smtClean="0"/>
              <a:t>Contrasta la independencia entre dos características. Su expresión es la siguiente,</a:t>
            </a:r>
          </a:p>
          <a:p>
            <a:pPr>
              <a:lnSpc>
                <a:spcPct val="90000"/>
              </a:lnSpc>
            </a:pPr>
            <a:endParaRPr lang="es-ES" dirty="0" smtClean="0"/>
          </a:p>
          <a:p>
            <a:pPr>
              <a:lnSpc>
                <a:spcPct val="90000"/>
              </a:lnSpc>
            </a:pPr>
            <a:endParaRPr lang="es-ES" dirty="0" smtClean="0"/>
          </a:p>
          <a:p>
            <a:pPr>
              <a:lnSpc>
                <a:spcPct val="90000"/>
              </a:lnSpc>
            </a:pPr>
            <a:endParaRPr lang="es-ES" dirty="0" smtClean="0"/>
          </a:p>
          <a:p>
            <a:pPr>
              <a:lnSpc>
                <a:spcPct val="90000"/>
              </a:lnSpc>
            </a:pPr>
            <a:endParaRPr lang="es-ES" dirty="0" smtClean="0"/>
          </a:p>
          <a:p>
            <a:pPr>
              <a:lnSpc>
                <a:spcPct val="90000"/>
              </a:lnSpc>
            </a:pPr>
            <a:r>
              <a:rPr lang="es-ES" dirty="0" smtClean="0"/>
              <a:t>¿cómo se calculan los valores esperados?</a:t>
            </a:r>
          </a:p>
        </p:txBody>
      </p:sp>
      <p:pic>
        <p:nvPicPr>
          <p:cNvPr id="74756" name="Picture 4"/>
          <p:cNvPicPr>
            <a:picLocks noChangeAspect="1" noChangeArrowheads="1"/>
          </p:cNvPicPr>
          <p:nvPr/>
        </p:nvPicPr>
        <p:blipFill>
          <a:blip r:embed="rId2"/>
          <a:srcRect/>
          <a:stretch>
            <a:fillRect/>
          </a:stretch>
        </p:blipFill>
        <p:spPr bwMode="auto">
          <a:xfrm>
            <a:off x="2643188" y="3286125"/>
            <a:ext cx="3824287" cy="1333500"/>
          </a:xfrm>
          <a:prstGeom prst="rect">
            <a:avLst/>
          </a:prstGeom>
          <a:noFill/>
          <a:ln w="9525">
            <a:noFill/>
            <a:miter lim="800000"/>
            <a:headEnd/>
            <a:tailEnd/>
          </a:ln>
        </p:spPr>
      </p:pic>
      <p:pic>
        <p:nvPicPr>
          <p:cNvPr id="5" name="4 Imagen" descr="mi nombre.JPG"/>
          <p:cNvPicPr>
            <a:picLocks noChangeAspect="1"/>
          </p:cNvPicPr>
          <p:nvPr/>
        </p:nvPicPr>
        <p:blipFill>
          <a:blip r:embed="rId3"/>
          <a:stretch>
            <a:fillRect/>
          </a:stretch>
        </p:blipFill>
        <p:spPr>
          <a:xfrm>
            <a:off x="6810375" y="6572250"/>
            <a:ext cx="2333625" cy="285750"/>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457200" y="253536"/>
            <a:ext cx="8229600" cy="1143000"/>
          </a:xfrm>
        </p:spPr>
        <p:txBody>
          <a:bodyPr/>
          <a:lstStyle/>
          <a:p>
            <a:pPr marL="54864" indent="0" fontAlgn="auto">
              <a:spcAft>
                <a:spcPts val="0"/>
              </a:spcAft>
              <a:defRPr/>
            </a:pPr>
            <a:r>
              <a:rPr lang="es-ES" smtClean="0">
                <a:solidFill>
                  <a:schemeClr val="tx2">
                    <a:tint val="100000"/>
                    <a:shade val="90000"/>
                    <a:satMod val="250000"/>
                    <a:alpha val="100000"/>
                  </a:schemeClr>
                </a:solidFill>
              </a:rPr>
              <a:t>Chi-cuadrado</a:t>
            </a:r>
          </a:p>
        </p:txBody>
      </p:sp>
      <p:sp>
        <p:nvSpPr>
          <p:cNvPr id="74755" name="Rectangle 3"/>
          <p:cNvSpPr>
            <a:spLocks noGrp="1" noChangeArrowheads="1"/>
          </p:cNvSpPr>
          <p:nvPr>
            <p:ph idx="1"/>
          </p:nvPr>
        </p:nvSpPr>
        <p:spPr/>
        <p:txBody>
          <a:bodyPr/>
          <a:lstStyle/>
          <a:p>
            <a:pPr>
              <a:lnSpc>
                <a:spcPct val="90000"/>
              </a:lnSpc>
            </a:pPr>
            <a:r>
              <a:rPr lang="es-ES" dirty="0" smtClean="0"/>
              <a:t>Contrasta la independencia entre dos características. Su expresión es la siguiente,</a:t>
            </a:r>
          </a:p>
          <a:p>
            <a:pPr>
              <a:lnSpc>
                <a:spcPct val="90000"/>
              </a:lnSpc>
            </a:pPr>
            <a:endParaRPr lang="es-ES" dirty="0" smtClean="0"/>
          </a:p>
          <a:p>
            <a:pPr>
              <a:lnSpc>
                <a:spcPct val="90000"/>
              </a:lnSpc>
            </a:pPr>
            <a:endParaRPr lang="es-ES" dirty="0" smtClean="0"/>
          </a:p>
          <a:p>
            <a:pPr>
              <a:lnSpc>
                <a:spcPct val="90000"/>
              </a:lnSpc>
            </a:pPr>
            <a:endParaRPr lang="es-ES" dirty="0" smtClean="0"/>
          </a:p>
          <a:p>
            <a:pPr>
              <a:lnSpc>
                <a:spcPct val="90000"/>
              </a:lnSpc>
            </a:pPr>
            <a:endParaRPr lang="es-ES" dirty="0" smtClean="0"/>
          </a:p>
          <a:p>
            <a:pPr>
              <a:lnSpc>
                <a:spcPct val="90000"/>
              </a:lnSpc>
            </a:pPr>
            <a:r>
              <a:rPr lang="es-ES" dirty="0" smtClean="0">
                <a:solidFill>
                  <a:srgbClr val="FFFF00"/>
                </a:solidFill>
              </a:rPr>
              <a:t>Bajo H0: </a:t>
            </a:r>
            <a:r>
              <a:rPr lang="es-ES" dirty="0" err="1" smtClean="0">
                <a:solidFill>
                  <a:srgbClr val="FFFF00"/>
                </a:solidFill>
              </a:rPr>
              <a:t>Eij</a:t>
            </a:r>
            <a:r>
              <a:rPr lang="es-ES" dirty="0" smtClean="0">
                <a:solidFill>
                  <a:srgbClr val="FFFF00"/>
                </a:solidFill>
              </a:rPr>
              <a:t> = ni. * </a:t>
            </a:r>
            <a:r>
              <a:rPr lang="es-ES" dirty="0" err="1" smtClean="0">
                <a:solidFill>
                  <a:srgbClr val="FFFF00"/>
                </a:solidFill>
              </a:rPr>
              <a:t>n.j</a:t>
            </a:r>
            <a:r>
              <a:rPr lang="es-ES" dirty="0" smtClean="0">
                <a:solidFill>
                  <a:srgbClr val="FFFF00"/>
                </a:solidFill>
              </a:rPr>
              <a:t> /N</a:t>
            </a:r>
          </a:p>
        </p:txBody>
      </p:sp>
      <p:pic>
        <p:nvPicPr>
          <p:cNvPr id="74756" name="Picture 4"/>
          <p:cNvPicPr>
            <a:picLocks noChangeAspect="1" noChangeArrowheads="1"/>
          </p:cNvPicPr>
          <p:nvPr/>
        </p:nvPicPr>
        <p:blipFill>
          <a:blip r:embed="rId2"/>
          <a:srcRect/>
          <a:stretch>
            <a:fillRect/>
          </a:stretch>
        </p:blipFill>
        <p:spPr bwMode="auto">
          <a:xfrm>
            <a:off x="2643188" y="3286125"/>
            <a:ext cx="3824287" cy="1333500"/>
          </a:xfrm>
          <a:prstGeom prst="rect">
            <a:avLst/>
          </a:prstGeom>
          <a:noFill/>
          <a:ln w="9525">
            <a:noFill/>
            <a:miter lim="800000"/>
            <a:headEnd/>
            <a:tailEnd/>
          </a:ln>
        </p:spPr>
      </p:pic>
      <p:pic>
        <p:nvPicPr>
          <p:cNvPr id="5" name="4 Imagen" descr="mi nombre.JPG"/>
          <p:cNvPicPr>
            <a:picLocks noChangeAspect="1"/>
          </p:cNvPicPr>
          <p:nvPr/>
        </p:nvPicPr>
        <p:blipFill>
          <a:blip r:embed="rId3"/>
          <a:stretch>
            <a:fillRect/>
          </a:stretch>
        </p:blipFill>
        <p:spPr>
          <a:xfrm>
            <a:off x="6810375" y="6572250"/>
            <a:ext cx="2333625" cy="285750"/>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457200" y="253536"/>
            <a:ext cx="8229600" cy="1143000"/>
          </a:xfrm>
        </p:spPr>
        <p:txBody>
          <a:bodyPr/>
          <a:lstStyle/>
          <a:p>
            <a:pPr marL="54864" indent="0" fontAlgn="auto">
              <a:spcAft>
                <a:spcPts val="0"/>
              </a:spcAft>
              <a:defRPr/>
            </a:pPr>
            <a:r>
              <a:rPr lang="es-ES" smtClean="0">
                <a:solidFill>
                  <a:schemeClr val="tx2">
                    <a:tint val="100000"/>
                    <a:shade val="90000"/>
                    <a:satMod val="250000"/>
                    <a:alpha val="100000"/>
                  </a:schemeClr>
                </a:solidFill>
              </a:rPr>
              <a:t>Chi-cuadrado</a:t>
            </a:r>
          </a:p>
        </p:txBody>
      </p:sp>
      <p:sp>
        <p:nvSpPr>
          <p:cNvPr id="74755" name="Rectangle 3"/>
          <p:cNvSpPr>
            <a:spLocks noGrp="1" noChangeArrowheads="1"/>
          </p:cNvSpPr>
          <p:nvPr>
            <p:ph idx="1"/>
          </p:nvPr>
        </p:nvSpPr>
        <p:spPr/>
        <p:txBody>
          <a:bodyPr/>
          <a:lstStyle/>
          <a:p>
            <a:pPr>
              <a:lnSpc>
                <a:spcPct val="90000"/>
              </a:lnSpc>
            </a:pPr>
            <a:r>
              <a:rPr lang="es-ES" dirty="0" smtClean="0"/>
              <a:t>Ejemplo:</a:t>
            </a:r>
          </a:p>
          <a:p>
            <a:pPr>
              <a:lnSpc>
                <a:spcPct val="90000"/>
              </a:lnSpc>
            </a:pPr>
            <a:endParaRPr lang="es-ES" dirty="0" smtClean="0"/>
          </a:p>
          <a:p>
            <a:pPr>
              <a:lnSpc>
                <a:spcPct val="90000"/>
              </a:lnSpc>
            </a:pPr>
            <a:endParaRPr lang="es-ES" dirty="0" smtClean="0"/>
          </a:p>
          <a:p>
            <a:pPr>
              <a:lnSpc>
                <a:spcPct val="90000"/>
              </a:lnSpc>
            </a:pPr>
            <a:endParaRPr lang="es-ES" dirty="0" smtClean="0"/>
          </a:p>
          <a:p>
            <a:pPr>
              <a:lnSpc>
                <a:spcPct val="90000"/>
              </a:lnSpc>
            </a:pPr>
            <a:endParaRPr lang="es-ES" dirty="0" smtClean="0"/>
          </a:p>
          <a:p>
            <a:pPr>
              <a:lnSpc>
                <a:spcPct val="90000"/>
              </a:lnSpc>
            </a:pPr>
            <a:endParaRPr lang="es-ES" dirty="0" smtClean="0"/>
          </a:p>
          <a:p>
            <a:pPr>
              <a:lnSpc>
                <a:spcPct val="90000"/>
              </a:lnSpc>
            </a:pPr>
            <a:endParaRPr lang="es-ES" dirty="0" smtClean="0"/>
          </a:p>
          <a:p>
            <a:pPr>
              <a:lnSpc>
                <a:spcPct val="90000"/>
              </a:lnSpc>
            </a:pPr>
            <a:endParaRPr lang="es-ES" dirty="0" smtClean="0"/>
          </a:p>
          <a:p>
            <a:pPr>
              <a:lnSpc>
                <a:spcPct val="90000"/>
              </a:lnSpc>
            </a:pPr>
            <a:endParaRPr lang="es-ES" dirty="0" smtClean="0"/>
          </a:p>
          <a:p>
            <a:pPr>
              <a:lnSpc>
                <a:spcPct val="90000"/>
              </a:lnSpc>
              <a:buNone/>
            </a:pPr>
            <a:r>
              <a:rPr lang="es-ES" sz="2000" dirty="0" smtClean="0"/>
              <a:t>P-valor = 0.067</a:t>
            </a:r>
          </a:p>
          <a:p>
            <a:pPr>
              <a:lnSpc>
                <a:spcPct val="90000"/>
              </a:lnSpc>
            </a:pPr>
            <a:endParaRPr lang="es-ES" dirty="0" smtClean="0"/>
          </a:p>
          <a:p>
            <a:pPr>
              <a:lnSpc>
                <a:spcPct val="90000"/>
              </a:lnSpc>
            </a:pPr>
            <a:endParaRPr lang="es-ES" dirty="0" smtClean="0"/>
          </a:p>
          <a:p>
            <a:pPr>
              <a:lnSpc>
                <a:spcPct val="90000"/>
              </a:lnSpc>
            </a:pPr>
            <a:endParaRPr lang="es-ES" dirty="0" smtClean="0"/>
          </a:p>
          <a:p>
            <a:pPr>
              <a:lnSpc>
                <a:spcPct val="90000"/>
              </a:lnSpc>
              <a:buNone/>
            </a:pPr>
            <a:endParaRPr lang="es-ES" dirty="0" smtClean="0"/>
          </a:p>
        </p:txBody>
      </p:sp>
      <p:pic>
        <p:nvPicPr>
          <p:cNvPr id="129028" name="Picture 4"/>
          <p:cNvPicPr>
            <a:picLocks noChangeAspect="1" noChangeArrowheads="1"/>
          </p:cNvPicPr>
          <p:nvPr/>
        </p:nvPicPr>
        <p:blipFill>
          <a:blip r:embed="rId2"/>
          <a:srcRect/>
          <a:stretch>
            <a:fillRect/>
          </a:stretch>
        </p:blipFill>
        <p:spPr bwMode="auto">
          <a:xfrm>
            <a:off x="2357422" y="2571744"/>
            <a:ext cx="4907828" cy="1162055"/>
          </a:xfrm>
          <a:prstGeom prst="rect">
            <a:avLst/>
          </a:prstGeom>
          <a:noFill/>
          <a:ln w="9525" cap="flat" cmpd="sng">
            <a:noFill/>
            <a:prstDash val="solid"/>
            <a:miter lim="800000"/>
            <a:headEnd type="none" w="med" len="med"/>
            <a:tailEnd type="none" w="med" len="med"/>
          </a:ln>
          <a:effectLst/>
        </p:spPr>
      </p:pic>
      <p:pic>
        <p:nvPicPr>
          <p:cNvPr id="129030" name="Picture 6"/>
          <p:cNvPicPr>
            <a:picLocks noChangeAspect="1" noChangeArrowheads="1"/>
          </p:cNvPicPr>
          <p:nvPr/>
        </p:nvPicPr>
        <p:blipFill>
          <a:blip r:embed="rId3"/>
          <a:srcRect/>
          <a:stretch>
            <a:fillRect/>
          </a:stretch>
        </p:blipFill>
        <p:spPr bwMode="auto">
          <a:xfrm>
            <a:off x="1214414" y="4500570"/>
            <a:ext cx="6786610" cy="724094"/>
          </a:xfrm>
          <a:prstGeom prst="rect">
            <a:avLst/>
          </a:prstGeom>
          <a:noFill/>
          <a:ln w="9525" cap="flat" cmpd="sng">
            <a:noFill/>
            <a:prstDash val="solid"/>
            <a:miter lim="800000"/>
            <a:headEnd type="none" w="med" len="med"/>
            <a:tailEnd type="none" w="med" len="med"/>
          </a:ln>
          <a:effectLst/>
        </p:spPr>
      </p:pic>
      <p:pic>
        <p:nvPicPr>
          <p:cNvPr id="10" name="9 Imagen" descr="mi nombre.JPG"/>
          <p:cNvPicPr>
            <a:picLocks noChangeAspect="1"/>
          </p:cNvPicPr>
          <p:nvPr/>
        </p:nvPicPr>
        <p:blipFill>
          <a:blip r:embed="rId4"/>
          <a:stretch>
            <a:fillRect/>
          </a:stretch>
        </p:blipFill>
        <p:spPr>
          <a:xfrm>
            <a:off x="6810375" y="6572250"/>
            <a:ext cx="2333625" cy="285750"/>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457200" y="253536"/>
            <a:ext cx="8229600" cy="1143000"/>
          </a:xfrm>
        </p:spPr>
        <p:txBody>
          <a:bodyPr>
            <a:normAutofit fontScale="90000"/>
          </a:bodyPr>
          <a:lstStyle/>
          <a:p>
            <a:pPr marL="54864" indent="0" fontAlgn="auto">
              <a:spcAft>
                <a:spcPts val="0"/>
              </a:spcAft>
              <a:defRPr/>
            </a:pPr>
            <a:r>
              <a:rPr lang="es-ES" sz="4000" smtClean="0">
                <a:solidFill>
                  <a:schemeClr val="tx2">
                    <a:tint val="100000"/>
                    <a:shade val="90000"/>
                    <a:satMod val="250000"/>
                    <a:alpha val="100000"/>
                  </a:schemeClr>
                </a:solidFill>
              </a:rPr>
              <a:t>Chi-cuadrado, corrección de Yates.</a:t>
            </a:r>
          </a:p>
        </p:txBody>
      </p:sp>
      <p:sp>
        <p:nvSpPr>
          <p:cNvPr id="75779" name="Rectangle 3"/>
          <p:cNvSpPr>
            <a:spLocks noGrp="1" noChangeArrowheads="1"/>
          </p:cNvSpPr>
          <p:nvPr>
            <p:ph idx="1"/>
          </p:nvPr>
        </p:nvSpPr>
        <p:spPr/>
        <p:txBody>
          <a:bodyPr/>
          <a:lstStyle/>
          <a:p>
            <a:r>
              <a:rPr lang="es-ES" smtClean="0"/>
              <a:t>Tamaño muestral pequeño. Chi-cuadrado no funciona bien.</a:t>
            </a:r>
          </a:p>
          <a:p>
            <a:endParaRPr lang="es-ES" smtClean="0"/>
          </a:p>
          <a:p>
            <a:endParaRPr lang="es-ES" smtClean="0"/>
          </a:p>
          <a:p>
            <a:endParaRPr lang="es-ES" smtClean="0"/>
          </a:p>
          <a:p>
            <a:endParaRPr lang="es-ES" smtClean="0"/>
          </a:p>
        </p:txBody>
      </p:sp>
      <p:pic>
        <p:nvPicPr>
          <p:cNvPr id="75780" name="Picture 5"/>
          <p:cNvPicPr>
            <a:picLocks noChangeAspect="1" noChangeArrowheads="1"/>
          </p:cNvPicPr>
          <p:nvPr/>
        </p:nvPicPr>
        <p:blipFill>
          <a:blip r:embed="rId2"/>
          <a:srcRect/>
          <a:stretch>
            <a:fillRect/>
          </a:stretch>
        </p:blipFill>
        <p:spPr bwMode="auto">
          <a:xfrm>
            <a:off x="2214546" y="2786058"/>
            <a:ext cx="4143404" cy="1421065"/>
          </a:xfrm>
          <a:prstGeom prst="rect">
            <a:avLst/>
          </a:prstGeom>
          <a:noFill/>
          <a:ln w="9525">
            <a:noFill/>
            <a:miter lim="800000"/>
            <a:headEnd/>
            <a:tailEnd/>
          </a:ln>
        </p:spPr>
      </p:pic>
      <p:pic>
        <p:nvPicPr>
          <p:cNvPr id="75782" name="Picture 6"/>
          <p:cNvPicPr>
            <a:picLocks noChangeAspect="1" noChangeArrowheads="1"/>
          </p:cNvPicPr>
          <p:nvPr/>
        </p:nvPicPr>
        <p:blipFill>
          <a:blip r:embed="rId3"/>
          <a:srcRect/>
          <a:stretch>
            <a:fillRect/>
          </a:stretch>
        </p:blipFill>
        <p:spPr bwMode="auto">
          <a:xfrm>
            <a:off x="1857356" y="4500570"/>
            <a:ext cx="5311594" cy="1905002"/>
          </a:xfrm>
          <a:prstGeom prst="rect">
            <a:avLst/>
          </a:prstGeom>
          <a:noFill/>
          <a:ln w="9525" cap="flat" cmpd="sng">
            <a:noFill/>
            <a:prstDash val="solid"/>
            <a:miter lim="800000"/>
            <a:headEnd type="none" w="med" len="med"/>
            <a:tailEnd type="none" w="med" len="med"/>
          </a:ln>
          <a:effectLst/>
        </p:spPr>
      </p:pic>
      <p:pic>
        <p:nvPicPr>
          <p:cNvPr id="7" name="6 Imagen" descr="mi nombre.JPG"/>
          <p:cNvPicPr>
            <a:picLocks noChangeAspect="1"/>
          </p:cNvPicPr>
          <p:nvPr/>
        </p:nvPicPr>
        <p:blipFill>
          <a:blip r:embed="rId4"/>
          <a:stretch>
            <a:fillRect/>
          </a:stretch>
        </p:blipFill>
        <p:spPr>
          <a:xfrm>
            <a:off x="6810375" y="6572250"/>
            <a:ext cx="2333625" cy="285750"/>
          </a:xfrm>
          <a:prstGeom prst="rect">
            <a:avLst/>
          </a:prstGeo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457200" y="253536"/>
            <a:ext cx="8229600" cy="1143000"/>
          </a:xfrm>
        </p:spPr>
        <p:txBody>
          <a:bodyPr/>
          <a:lstStyle/>
          <a:p>
            <a:pPr marL="54864" indent="0" fontAlgn="auto">
              <a:spcAft>
                <a:spcPts val="0"/>
              </a:spcAft>
              <a:defRPr/>
            </a:pPr>
            <a:r>
              <a:rPr lang="es-ES" smtClean="0">
                <a:solidFill>
                  <a:schemeClr val="tx2">
                    <a:tint val="100000"/>
                    <a:shade val="90000"/>
                    <a:satMod val="250000"/>
                    <a:alpha val="100000"/>
                  </a:schemeClr>
                </a:solidFill>
              </a:rPr>
              <a:t>Chi-cuadrado, test de Fisher.</a:t>
            </a:r>
          </a:p>
        </p:txBody>
      </p:sp>
      <p:sp>
        <p:nvSpPr>
          <p:cNvPr id="76803" name="Rectangle 3"/>
          <p:cNvSpPr>
            <a:spLocks noGrp="1" noChangeArrowheads="1"/>
          </p:cNvSpPr>
          <p:nvPr>
            <p:ph idx="1"/>
          </p:nvPr>
        </p:nvSpPr>
        <p:spPr/>
        <p:txBody>
          <a:bodyPr/>
          <a:lstStyle/>
          <a:p>
            <a:r>
              <a:rPr lang="es-ES" smtClean="0"/>
              <a:t>80% de valores esperados menor de 5,</a:t>
            </a:r>
          </a:p>
          <a:p>
            <a:endParaRPr lang="es-ES" smtClean="0"/>
          </a:p>
          <a:p>
            <a:endParaRPr lang="es-ES" smtClean="0"/>
          </a:p>
          <a:p>
            <a:endParaRPr lang="es-ES" smtClean="0"/>
          </a:p>
          <a:p>
            <a:endParaRPr lang="es-ES" smtClean="0"/>
          </a:p>
        </p:txBody>
      </p:sp>
      <p:pic>
        <p:nvPicPr>
          <p:cNvPr id="76804" name="Picture 5"/>
          <p:cNvPicPr>
            <a:picLocks noChangeAspect="1" noChangeArrowheads="1"/>
          </p:cNvPicPr>
          <p:nvPr/>
        </p:nvPicPr>
        <p:blipFill>
          <a:blip r:embed="rId2"/>
          <a:srcRect/>
          <a:stretch>
            <a:fillRect/>
          </a:stretch>
        </p:blipFill>
        <p:spPr bwMode="auto">
          <a:xfrm>
            <a:off x="2428860" y="2857496"/>
            <a:ext cx="3951296" cy="833338"/>
          </a:xfrm>
          <a:prstGeom prst="rect">
            <a:avLst/>
          </a:prstGeom>
          <a:noFill/>
          <a:ln w="9525">
            <a:noFill/>
            <a:miter lim="800000"/>
            <a:headEnd/>
            <a:tailEnd/>
          </a:ln>
        </p:spPr>
      </p:pic>
      <p:pic>
        <p:nvPicPr>
          <p:cNvPr id="5" name="4 Imagen" descr="mi nombre.JPG"/>
          <p:cNvPicPr>
            <a:picLocks noChangeAspect="1"/>
          </p:cNvPicPr>
          <p:nvPr/>
        </p:nvPicPr>
        <p:blipFill>
          <a:blip r:embed="rId3"/>
          <a:stretch>
            <a:fillRect/>
          </a:stretch>
        </p:blipFill>
        <p:spPr>
          <a:xfrm>
            <a:off x="6810375" y="6572250"/>
            <a:ext cx="2333625" cy="285750"/>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457200" y="253536"/>
            <a:ext cx="8229600" cy="1143000"/>
          </a:xfrm>
        </p:spPr>
        <p:txBody>
          <a:bodyPr/>
          <a:lstStyle/>
          <a:p>
            <a:pPr marL="54864" indent="0" fontAlgn="auto">
              <a:spcAft>
                <a:spcPts val="0"/>
              </a:spcAft>
              <a:defRPr/>
            </a:pPr>
            <a:r>
              <a:rPr lang="es-ES" sz="4000" smtClean="0">
                <a:solidFill>
                  <a:schemeClr val="tx2">
                    <a:tint val="100000"/>
                    <a:shade val="90000"/>
                    <a:satMod val="250000"/>
                    <a:alpha val="100000"/>
                  </a:schemeClr>
                </a:solidFill>
              </a:rPr>
              <a:t>Chi-cuadrado, test de Mc-Nemar.</a:t>
            </a:r>
          </a:p>
        </p:txBody>
      </p:sp>
      <p:sp>
        <p:nvSpPr>
          <p:cNvPr id="77827" name="Rectangle 3"/>
          <p:cNvSpPr>
            <a:spLocks noGrp="1" noChangeArrowheads="1"/>
          </p:cNvSpPr>
          <p:nvPr>
            <p:ph idx="1"/>
          </p:nvPr>
        </p:nvSpPr>
        <p:spPr/>
        <p:txBody>
          <a:bodyPr/>
          <a:lstStyle/>
          <a:p>
            <a:r>
              <a:rPr lang="es-ES" smtClean="0"/>
              <a:t>la misma característica la que se mide en más de una ocasión para cada uno de los individuos que se incluyen en el ensayo clínico. </a:t>
            </a:r>
          </a:p>
          <a:p>
            <a:endParaRPr lang="es-ES" smtClean="0"/>
          </a:p>
          <a:p>
            <a:endParaRPr lang="es-ES" smtClean="0"/>
          </a:p>
        </p:txBody>
      </p:sp>
      <p:pic>
        <p:nvPicPr>
          <p:cNvPr id="77828" name="Picture 4"/>
          <p:cNvPicPr>
            <a:picLocks noChangeAspect="1" noChangeArrowheads="1"/>
          </p:cNvPicPr>
          <p:nvPr/>
        </p:nvPicPr>
        <p:blipFill>
          <a:blip r:embed="rId2"/>
          <a:srcRect/>
          <a:stretch>
            <a:fillRect/>
          </a:stretch>
        </p:blipFill>
        <p:spPr bwMode="auto">
          <a:xfrm>
            <a:off x="1214414" y="3857628"/>
            <a:ext cx="6640332" cy="2286016"/>
          </a:xfrm>
          <a:prstGeom prst="rect">
            <a:avLst/>
          </a:prstGeom>
          <a:noFill/>
          <a:ln w="9525" cap="flat" cmpd="sng">
            <a:noFill/>
            <a:prstDash val="solid"/>
            <a:miter lim="800000"/>
            <a:headEnd type="none" w="med" len="med"/>
            <a:tailEnd type="none" w="med" len="med"/>
          </a:ln>
          <a:effectLst/>
        </p:spPr>
      </p:pic>
      <p:pic>
        <p:nvPicPr>
          <p:cNvPr id="5" name="4 Imagen" descr="mi nombre.JPG"/>
          <p:cNvPicPr>
            <a:picLocks noChangeAspect="1"/>
          </p:cNvPicPr>
          <p:nvPr/>
        </p:nvPicPr>
        <p:blipFill>
          <a:blip r:embed="rId3"/>
          <a:stretch>
            <a:fillRect/>
          </a:stretch>
        </p:blipFill>
        <p:spPr>
          <a:xfrm>
            <a:off x="6810375" y="6572250"/>
            <a:ext cx="2333625" cy="285750"/>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457200" y="253536"/>
            <a:ext cx="8229600" cy="1143000"/>
          </a:xfrm>
        </p:spPr>
        <p:txBody>
          <a:bodyPr/>
          <a:lstStyle/>
          <a:p>
            <a:pPr marL="54864" indent="0" fontAlgn="auto">
              <a:spcAft>
                <a:spcPts val="0"/>
              </a:spcAft>
              <a:defRPr/>
            </a:pPr>
            <a:r>
              <a:rPr lang="es-ES" sz="4000" dirty="0" smtClean="0">
                <a:solidFill>
                  <a:schemeClr val="tx2">
                    <a:tint val="100000"/>
                    <a:shade val="90000"/>
                    <a:satMod val="250000"/>
                    <a:alpha val="100000"/>
                  </a:schemeClr>
                </a:solidFill>
              </a:rPr>
              <a:t>R-software</a:t>
            </a:r>
            <a:endParaRPr lang="es-ES" sz="4000" dirty="0" smtClean="0">
              <a:solidFill>
                <a:schemeClr val="tx2">
                  <a:tint val="100000"/>
                  <a:shade val="90000"/>
                  <a:satMod val="250000"/>
                  <a:alpha val="100000"/>
                </a:schemeClr>
              </a:solidFill>
            </a:endParaRPr>
          </a:p>
        </p:txBody>
      </p:sp>
      <p:pic>
        <p:nvPicPr>
          <p:cNvPr id="6" name="5 Imagen" descr="mi nombre.JPG"/>
          <p:cNvPicPr>
            <a:picLocks noChangeAspect="1"/>
          </p:cNvPicPr>
          <p:nvPr/>
        </p:nvPicPr>
        <p:blipFill>
          <a:blip r:embed="rId2"/>
          <a:stretch>
            <a:fillRect/>
          </a:stretch>
        </p:blipFill>
        <p:spPr>
          <a:xfrm>
            <a:off x="6810375" y="6572250"/>
            <a:ext cx="2333625" cy="285750"/>
          </a:xfrm>
          <a:prstGeom prst="rect">
            <a:avLst/>
          </a:prstGeom>
        </p:spPr>
      </p:pic>
      <p:sp>
        <p:nvSpPr>
          <p:cNvPr id="8" name="Rectángulo 7"/>
          <p:cNvSpPr/>
          <p:nvPr/>
        </p:nvSpPr>
        <p:spPr>
          <a:xfrm>
            <a:off x="287524" y="1556792"/>
            <a:ext cx="8568952" cy="4524315"/>
          </a:xfrm>
          <a:prstGeom prst="rect">
            <a:avLst/>
          </a:prstGeom>
        </p:spPr>
        <p:txBody>
          <a:bodyPr wrap="square">
            <a:spAutoFit/>
          </a:bodyPr>
          <a:lstStyle/>
          <a:p>
            <a:r>
              <a:rPr lang="es-ES" dirty="0" err="1"/>
              <a:t>shapiro.test</a:t>
            </a:r>
            <a:r>
              <a:rPr lang="es-ES" dirty="0"/>
              <a:t>(</a:t>
            </a:r>
            <a:r>
              <a:rPr lang="es-ES" dirty="0" err="1"/>
              <a:t>df$altura</a:t>
            </a:r>
            <a:r>
              <a:rPr lang="es-ES" dirty="0"/>
              <a:t>)</a:t>
            </a:r>
          </a:p>
          <a:p>
            <a:r>
              <a:rPr lang="es-ES" dirty="0"/>
              <a:t>grupo2&lt;-c(</a:t>
            </a:r>
            <a:r>
              <a:rPr lang="es-ES" dirty="0" err="1"/>
              <a:t>rep</a:t>
            </a:r>
            <a:r>
              <a:rPr lang="es-ES" dirty="0"/>
              <a:t>(1,1000),</a:t>
            </a:r>
            <a:r>
              <a:rPr lang="es-ES" dirty="0" err="1"/>
              <a:t>rep</a:t>
            </a:r>
            <a:r>
              <a:rPr lang="es-ES" dirty="0"/>
              <a:t>(0,1000))</a:t>
            </a:r>
          </a:p>
          <a:p>
            <a:r>
              <a:rPr lang="es-ES" dirty="0"/>
              <a:t>df2&lt;-</a:t>
            </a:r>
            <a:r>
              <a:rPr lang="es-ES" dirty="0" err="1"/>
              <a:t>data.frame</a:t>
            </a:r>
            <a:r>
              <a:rPr lang="es-ES" dirty="0"/>
              <a:t>(p,altura,grupo,grupo2)</a:t>
            </a:r>
          </a:p>
          <a:p>
            <a:r>
              <a:rPr lang="es-ES" dirty="0" err="1"/>
              <a:t>t.test</a:t>
            </a:r>
            <a:r>
              <a:rPr lang="es-ES" dirty="0"/>
              <a:t>(df2$altura,df2$grupo2,alternative="two.</a:t>
            </a:r>
            <a:r>
              <a:rPr lang="es-ES" dirty="0" err="1"/>
              <a:t>side</a:t>
            </a:r>
            <a:r>
              <a:rPr lang="es-ES" dirty="0"/>
              <a:t>",</a:t>
            </a:r>
            <a:r>
              <a:rPr lang="es-ES" dirty="0" err="1"/>
              <a:t>paired</a:t>
            </a:r>
            <a:r>
              <a:rPr lang="es-ES" dirty="0"/>
              <a:t>=</a:t>
            </a:r>
            <a:r>
              <a:rPr lang="es-ES" dirty="0" err="1"/>
              <a:t>FALSE,var.equal</a:t>
            </a:r>
            <a:r>
              <a:rPr lang="es-ES" dirty="0"/>
              <a:t>=</a:t>
            </a:r>
            <a:r>
              <a:rPr lang="es-ES" dirty="0" err="1"/>
              <a:t>FALSE,conf.level</a:t>
            </a:r>
            <a:r>
              <a:rPr lang="es-ES" dirty="0"/>
              <a:t>=0.95)</a:t>
            </a:r>
          </a:p>
          <a:p>
            <a:r>
              <a:rPr lang="es-ES" dirty="0" err="1"/>
              <a:t>wilcox.test</a:t>
            </a:r>
            <a:r>
              <a:rPr lang="es-ES" dirty="0"/>
              <a:t>(df2$altura,df2$grupo2,alternative="two.</a:t>
            </a:r>
            <a:r>
              <a:rPr lang="es-ES" dirty="0" err="1"/>
              <a:t>side</a:t>
            </a:r>
            <a:r>
              <a:rPr lang="es-ES" dirty="0"/>
              <a:t>",</a:t>
            </a:r>
            <a:r>
              <a:rPr lang="es-ES" dirty="0" err="1"/>
              <a:t>paired</a:t>
            </a:r>
            <a:r>
              <a:rPr lang="es-ES" dirty="0"/>
              <a:t>=</a:t>
            </a:r>
            <a:r>
              <a:rPr lang="es-ES" dirty="0" err="1"/>
              <a:t>FALSE,conf.int</a:t>
            </a:r>
            <a:r>
              <a:rPr lang="es-ES" dirty="0"/>
              <a:t>=TRUE, </a:t>
            </a:r>
            <a:r>
              <a:rPr lang="es-ES" dirty="0" err="1"/>
              <a:t>conf.level</a:t>
            </a:r>
            <a:r>
              <a:rPr lang="es-ES" dirty="0"/>
              <a:t>=0.95)</a:t>
            </a:r>
          </a:p>
          <a:p>
            <a:r>
              <a:rPr lang="es-ES" dirty="0" err="1"/>
              <a:t>kruskal.test</a:t>
            </a:r>
            <a:r>
              <a:rPr lang="es-ES" dirty="0"/>
              <a:t>(df2$altura,df2$p)</a:t>
            </a:r>
          </a:p>
          <a:p>
            <a:r>
              <a:rPr lang="es-ES" dirty="0" err="1"/>
              <a:t>library</a:t>
            </a:r>
            <a:r>
              <a:rPr lang="es-ES" dirty="0"/>
              <a:t>(MASS) </a:t>
            </a:r>
          </a:p>
          <a:p>
            <a:r>
              <a:rPr lang="es-ES" dirty="0" err="1"/>
              <a:t>tbl</a:t>
            </a:r>
            <a:r>
              <a:rPr lang="es-ES" dirty="0"/>
              <a:t> = </a:t>
            </a:r>
            <a:r>
              <a:rPr lang="es-ES" dirty="0" err="1"/>
              <a:t>table</a:t>
            </a:r>
            <a:r>
              <a:rPr lang="es-ES" dirty="0"/>
              <a:t>(df2$grupo, df2$grupo2) </a:t>
            </a:r>
          </a:p>
          <a:p>
            <a:r>
              <a:rPr lang="es-ES" dirty="0" err="1"/>
              <a:t>tbl</a:t>
            </a:r>
            <a:endParaRPr lang="es-ES" dirty="0"/>
          </a:p>
          <a:p>
            <a:r>
              <a:rPr lang="es-ES" dirty="0" err="1"/>
              <a:t>chisq.test</a:t>
            </a:r>
            <a:r>
              <a:rPr lang="es-ES" dirty="0"/>
              <a:t>(</a:t>
            </a:r>
            <a:r>
              <a:rPr lang="es-ES" dirty="0" err="1"/>
              <a:t>tbl</a:t>
            </a:r>
            <a:r>
              <a:rPr lang="es-ES" dirty="0"/>
              <a:t>)</a:t>
            </a:r>
          </a:p>
        </p:txBody>
      </p:sp>
    </p:spTree>
    <p:extLst>
      <p:ext uri="{BB962C8B-B14F-4D97-AF65-F5344CB8AC3E}">
        <p14:creationId xmlns:p14="http://schemas.microsoft.com/office/powerpoint/2010/main" val="2702139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253536"/>
            <a:ext cx="8229600" cy="1143000"/>
          </a:xfrm>
        </p:spPr>
        <p:txBody>
          <a:bodyPr>
            <a:normAutofit fontScale="90000"/>
          </a:bodyPr>
          <a:lstStyle/>
          <a:p>
            <a:pPr marL="54864" indent="0" fontAlgn="auto">
              <a:spcAft>
                <a:spcPts val="0"/>
              </a:spcAft>
              <a:defRPr/>
            </a:pPr>
            <a:r>
              <a:rPr lang="en-US" dirty="0" err="1" smtClean="0">
                <a:solidFill>
                  <a:schemeClr val="tx2">
                    <a:tint val="100000"/>
                    <a:shade val="90000"/>
                    <a:satMod val="250000"/>
                    <a:alpha val="100000"/>
                  </a:schemeClr>
                </a:solidFill>
              </a:rPr>
              <a:t>Presentación</a:t>
            </a:r>
            <a:r>
              <a:rPr lang="en-US" dirty="0" smtClean="0">
                <a:solidFill>
                  <a:schemeClr val="tx2">
                    <a:tint val="100000"/>
                    <a:shade val="90000"/>
                    <a:satMod val="250000"/>
                    <a:alpha val="100000"/>
                  </a:schemeClr>
                </a:solidFill>
              </a:rPr>
              <a:t> de </a:t>
            </a:r>
            <a:r>
              <a:rPr lang="en-US" dirty="0" err="1" smtClean="0">
                <a:solidFill>
                  <a:schemeClr val="tx2">
                    <a:tint val="100000"/>
                    <a:shade val="90000"/>
                    <a:satMod val="250000"/>
                    <a:alpha val="100000"/>
                  </a:schemeClr>
                </a:solidFill>
              </a:rPr>
              <a:t>datos</a:t>
            </a:r>
            <a:r>
              <a:rPr lang="en-US" dirty="0" smtClean="0">
                <a:solidFill>
                  <a:schemeClr val="tx2">
                    <a:tint val="100000"/>
                    <a:shade val="90000"/>
                    <a:satMod val="250000"/>
                    <a:alpha val="100000"/>
                  </a:schemeClr>
                </a:solidFill>
              </a:rPr>
              <a:t> </a:t>
            </a:r>
            <a:r>
              <a:rPr lang="en-US" dirty="0" err="1" smtClean="0">
                <a:solidFill>
                  <a:schemeClr val="tx2">
                    <a:tint val="100000"/>
                    <a:shade val="90000"/>
                    <a:satMod val="250000"/>
                    <a:alpha val="100000"/>
                  </a:schemeClr>
                </a:solidFill>
              </a:rPr>
              <a:t>cuantitativos</a:t>
            </a:r>
            <a:endParaRPr lang="en-US" dirty="0" smtClean="0">
              <a:solidFill>
                <a:schemeClr val="tx2">
                  <a:tint val="100000"/>
                  <a:shade val="90000"/>
                  <a:satMod val="250000"/>
                  <a:alpha val="100000"/>
                </a:schemeClr>
              </a:solidFill>
            </a:endParaRPr>
          </a:p>
        </p:txBody>
      </p:sp>
      <p:sp>
        <p:nvSpPr>
          <p:cNvPr id="30723" name="Rectangle 3"/>
          <p:cNvSpPr>
            <a:spLocks noGrp="1" noChangeArrowheads="1"/>
          </p:cNvSpPr>
          <p:nvPr>
            <p:ph idx="1"/>
          </p:nvPr>
        </p:nvSpPr>
        <p:spPr/>
        <p:txBody>
          <a:bodyPr/>
          <a:lstStyle/>
          <a:p>
            <a:pPr>
              <a:lnSpc>
                <a:spcPct val="90000"/>
              </a:lnSpc>
            </a:pPr>
            <a:r>
              <a:rPr lang="en-US" dirty="0" smtClean="0"/>
              <a:t>I</a:t>
            </a:r>
            <a:r>
              <a:rPr lang="es-ES" dirty="0" err="1" smtClean="0"/>
              <a:t>ndicar</a:t>
            </a:r>
            <a:r>
              <a:rPr lang="es-ES" dirty="0" smtClean="0"/>
              <a:t> un valor central y un</a:t>
            </a:r>
            <a:r>
              <a:rPr lang="en-US" dirty="0" smtClean="0"/>
              <a:t>o </a:t>
            </a:r>
            <a:r>
              <a:rPr lang="es-ES" dirty="0" smtClean="0"/>
              <a:t>de variabilidad o dispersión.</a:t>
            </a:r>
          </a:p>
          <a:p>
            <a:pPr>
              <a:lnSpc>
                <a:spcPct val="90000"/>
              </a:lnSpc>
            </a:pPr>
            <a:endParaRPr lang="es-ES" dirty="0" smtClean="0"/>
          </a:p>
          <a:p>
            <a:pPr lvl="1">
              <a:lnSpc>
                <a:spcPct val="90000"/>
              </a:lnSpc>
            </a:pPr>
            <a:r>
              <a:rPr lang="es-ES" dirty="0" smtClean="0"/>
              <a:t>VALOR CENTRAL: Media, Mediana o Moda</a:t>
            </a:r>
          </a:p>
          <a:p>
            <a:pPr lvl="1">
              <a:lnSpc>
                <a:spcPct val="90000"/>
              </a:lnSpc>
            </a:pPr>
            <a:r>
              <a:rPr lang="es-ES" dirty="0" smtClean="0"/>
              <a:t>VALOR DE DISPERSION: Desviación típica (varianza), Recorrido, Recorrido </a:t>
            </a:r>
            <a:r>
              <a:rPr lang="es-ES" dirty="0" err="1" smtClean="0"/>
              <a:t>intercuartílico</a:t>
            </a:r>
            <a:r>
              <a:rPr lang="es-ES" dirty="0" smtClean="0"/>
              <a:t>.</a:t>
            </a:r>
          </a:p>
        </p:txBody>
      </p:sp>
      <p:pic>
        <p:nvPicPr>
          <p:cNvPr id="4" name="3 Imagen" descr="mi nombre.JPG"/>
          <p:cNvPicPr>
            <a:picLocks noChangeAspect="1"/>
          </p:cNvPicPr>
          <p:nvPr/>
        </p:nvPicPr>
        <p:blipFill>
          <a:blip r:embed="rId2"/>
          <a:stretch>
            <a:fillRect/>
          </a:stretch>
        </p:blipFill>
        <p:spPr>
          <a:xfrm>
            <a:off x="6810375" y="6572250"/>
            <a:ext cx="2333625" cy="285750"/>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457200" y="253536"/>
            <a:ext cx="8229600" cy="1143000"/>
          </a:xfrm>
        </p:spPr>
        <p:txBody>
          <a:bodyPr/>
          <a:lstStyle/>
          <a:p>
            <a:pPr marL="54864" indent="0" fontAlgn="auto">
              <a:spcAft>
                <a:spcPts val="0"/>
              </a:spcAft>
              <a:defRPr/>
            </a:pPr>
            <a:r>
              <a:rPr lang="es-ES" sz="4000" dirty="0" smtClean="0">
                <a:solidFill>
                  <a:schemeClr val="tx2">
                    <a:tint val="100000"/>
                    <a:shade val="90000"/>
                    <a:satMod val="250000"/>
                    <a:alpha val="100000"/>
                  </a:schemeClr>
                </a:solidFill>
              </a:rPr>
              <a:t>R-software</a:t>
            </a:r>
            <a:endParaRPr lang="es-ES" sz="4000" dirty="0" smtClean="0">
              <a:solidFill>
                <a:schemeClr val="tx2">
                  <a:tint val="100000"/>
                  <a:shade val="90000"/>
                  <a:satMod val="250000"/>
                  <a:alpha val="100000"/>
                </a:schemeClr>
              </a:solidFill>
            </a:endParaRPr>
          </a:p>
        </p:txBody>
      </p:sp>
      <p:pic>
        <p:nvPicPr>
          <p:cNvPr id="6" name="5 Imagen" descr="mi nombre.JPG"/>
          <p:cNvPicPr>
            <a:picLocks noChangeAspect="1"/>
          </p:cNvPicPr>
          <p:nvPr/>
        </p:nvPicPr>
        <p:blipFill>
          <a:blip r:embed="rId2"/>
          <a:stretch>
            <a:fillRect/>
          </a:stretch>
        </p:blipFill>
        <p:spPr>
          <a:xfrm>
            <a:off x="6810375" y="6572250"/>
            <a:ext cx="2333625" cy="285750"/>
          </a:xfrm>
          <a:prstGeom prst="rect">
            <a:avLst/>
          </a:prstGeom>
        </p:spPr>
      </p:pic>
      <p:pic>
        <p:nvPicPr>
          <p:cNvPr id="7" name="Imagen 6"/>
          <p:cNvPicPr>
            <a:picLocks noChangeAspect="1"/>
          </p:cNvPicPr>
          <p:nvPr/>
        </p:nvPicPr>
        <p:blipFill>
          <a:blip r:embed="rId3"/>
          <a:stretch>
            <a:fillRect/>
          </a:stretch>
        </p:blipFill>
        <p:spPr>
          <a:xfrm>
            <a:off x="1376362" y="1615354"/>
            <a:ext cx="6391275" cy="4676775"/>
          </a:xfrm>
          <a:prstGeom prst="rect">
            <a:avLst/>
          </a:prstGeom>
        </p:spPr>
      </p:pic>
    </p:spTree>
    <p:extLst>
      <p:ext uri="{BB962C8B-B14F-4D97-AF65-F5344CB8AC3E}">
        <p14:creationId xmlns:p14="http://schemas.microsoft.com/office/powerpoint/2010/main" val="18282835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457200" y="253536"/>
            <a:ext cx="8229600" cy="1143000"/>
          </a:xfrm>
        </p:spPr>
        <p:txBody>
          <a:bodyPr/>
          <a:lstStyle/>
          <a:p>
            <a:pPr marL="54864" indent="0" fontAlgn="auto">
              <a:spcAft>
                <a:spcPts val="0"/>
              </a:spcAft>
              <a:defRPr/>
            </a:pPr>
            <a:r>
              <a:rPr lang="es-ES" sz="4000" dirty="0" smtClean="0">
                <a:solidFill>
                  <a:schemeClr val="tx2">
                    <a:tint val="100000"/>
                    <a:shade val="90000"/>
                    <a:satMod val="250000"/>
                    <a:alpha val="100000"/>
                  </a:schemeClr>
                </a:solidFill>
              </a:rPr>
              <a:t>R-software</a:t>
            </a:r>
            <a:endParaRPr lang="es-ES" sz="4000" dirty="0" smtClean="0">
              <a:solidFill>
                <a:schemeClr val="tx2">
                  <a:tint val="100000"/>
                  <a:shade val="90000"/>
                  <a:satMod val="250000"/>
                  <a:alpha val="100000"/>
                </a:schemeClr>
              </a:solidFill>
            </a:endParaRPr>
          </a:p>
        </p:txBody>
      </p:sp>
      <p:pic>
        <p:nvPicPr>
          <p:cNvPr id="6" name="5 Imagen" descr="mi nombre.JPG"/>
          <p:cNvPicPr>
            <a:picLocks noChangeAspect="1"/>
          </p:cNvPicPr>
          <p:nvPr/>
        </p:nvPicPr>
        <p:blipFill>
          <a:blip r:embed="rId2"/>
          <a:stretch>
            <a:fillRect/>
          </a:stretch>
        </p:blipFill>
        <p:spPr>
          <a:xfrm>
            <a:off x="6810375" y="6572250"/>
            <a:ext cx="2333625" cy="285750"/>
          </a:xfrm>
          <a:prstGeom prst="rect">
            <a:avLst/>
          </a:prstGeom>
        </p:spPr>
      </p:pic>
      <p:pic>
        <p:nvPicPr>
          <p:cNvPr id="2" name="Imagen 1"/>
          <p:cNvPicPr>
            <a:picLocks noChangeAspect="1"/>
          </p:cNvPicPr>
          <p:nvPr/>
        </p:nvPicPr>
        <p:blipFill>
          <a:blip r:embed="rId3"/>
          <a:stretch>
            <a:fillRect/>
          </a:stretch>
        </p:blipFill>
        <p:spPr>
          <a:xfrm>
            <a:off x="1309687" y="1660293"/>
            <a:ext cx="6524625" cy="4648200"/>
          </a:xfrm>
          <a:prstGeom prst="rect">
            <a:avLst/>
          </a:prstGeom>
        </p:spPr>
      </p:pic>
    </p:spTree>
    <p:extLst>
      <p:ext uri="{BB962C8B-B14F-4D97-AF65-F5344CB8AC3E}">
        <p14:creationId xmlns:p14="http://schemas.microsoft.com/office/powerpoint/2010/main" val="105799532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457200" y="253536"/>
            <a:ext cx="8229600" cy="1143000"/>
          </a:xfrm>
        </p:spPr>
        <p:txBody>
          <a:bodyPr/>
          <a:lstStyle/>
          <a:p>
            <a:pPr marL="54864" indent="0" fontAlgn="auto">
              <a:spcAft>
                <a:spcPts val="0"/>
              </a:spcAft>
              <a:defRPr/>
            </a:pPr>
            <a:r>
              <a:rPr lang="es-ES" sz="4000" dirty="0" smtClean="0">
                <a:solidFill>
                  <a:schemeClr val="tx2">
                    <a:tint val="100000"/>
                    <a:shade val="90000"/>
                    <a:satMod val="250000"/>
                    <a:alpha val="100000"/>
                  </a:schemeClr>
                </a:solidFill>
              </a:rPr>
              <a:t>R-software</a:t>
            </a:r>
            <a:endParaRPr lang="es-ES" sz="4000" dirty="0" smtClean="0">
              <a:solidFill>
                <a:schemeClr val="tx2">
                  <a:tint val="100000"/>
                  <a:shade val="90000"/>
                  <a:satMod val="250000"/>
                  <a:alpha val="100000"/>
                </a:schemeClr>
              </a:solidFill>
            </a:endParaRPr>
          </a:p>
        </p:txBody>
      </p:sp>
      <p:pic>
        <p:nvPicPr>
          <p:cNvPr id="6" name="5 Imagen" descr="mi nombre.JPG"/>
          <p:cNvPicPr>
            <a:picLocks noChangeAspect="1"/>
          </p:cNvPicPr>
          <p:nvPr/>
        </p:nvPicPr>
        <p:blipFill>
          <a:blip r:embed="rId2"/>
          <a:stretch>
            <a:fillRect/>
          </a:stretch>
        </p:blipFill>
        <p:spPr>
          <a:xfrm>
            <a:off x="6810375" y="6572250"/>
            <a:ext cx="2333625" cy="285750"/>
          </a:xfrm>
          <a:prstGeom prst="rect">
            <a:avLst/>
          </a:prstGeom>
        </p:spPr>
      </p:pic>
      <p:pic>
        <p:nvPicPr>
          <p:cNvPr id="5" name="Imagen 4"/>
          <p:cNvPicPr>
            <a:picLocks noChangeAspect="1"/>
          </p:cNvPicPr>
          <p:nvPr/>
        </p:nvPicPr>
        <p:blipFill>
          <a:blip r:embed="rId3"/>
          <a:stretch>
            <a:fillRect/>
          </a:stretch>
        </p:blipFill>
        <p:spPr>
          <a:xfrm>
            <a:off x="1309687" y="1669818"/>
            <a:ext cx="6524625" cy="4629150"/>
          </a:xfrm>
          <a:prstGeom prst="rect">
            <a:avLst/>
          </a:prstGeom>
        </p:spPr>
      </p:pic>
    </p:spTree>
    <p:extLst>
      <p:ext uri="{BB962C8B-B14F-4D97-AF65-F5344CB8AC3E}">
        <p14:creationId xmlns:p14="http://schemas.microsoft.com/office/powerpoint/2010/main" val="120876990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457200" y="253536"/>
            <a:ext cx="8229600" cy="1143000"/>
          </a:xfrm>
        </p:spPr>
        <p:txBody>
          <a:bodyPr/>
          <a:lstStyle/>
          <a:p>
            <a:pPr marL="54864" indent="0" fontAlgn="auto">
              <a:spcAft>
                <a:spcPts val="0"/>
              </a:spcAft>
              <a:defRPr/>
            </a:pPr>
            <a:r>
              <a:rPr lang="es-ES" sz="4000" dirty="0" smtClean="0">
                <a:solidFill>
                  <a:schemeClr val="tx2">
                    <a:tint val="100000"/>
                    <a:shade val="90000"/>
                    <a:satMod val="250000"/>
                    <a:alpha val="100000"/>
                  </a:schemeClr>
                </a:solidFill>
              </a:rPr>
              <a:t>R-software</a:t>
            </a:r>
            <a:endParaRPr lang="es-ES" sz="4000" dirty="0" smtClean="0">
              <a:solidFill>
                <a:schemeClr val="tx2">
                  <a:tint val="100000"/>
                  <a:shade val="90000"/>
                  <a:satMod val="250000"/>
                  <a:alpha val="100000"/>
                </a:schemeClr>
              </a:solidFill>
            </a:endParaRPr>
          </a:p>
        </p:txBody>
      </p:sp>
      <p:pic>
        <p:nvPicPr>
          <p:cNvPr id="6" name="5 Imagen" descr="mi nombre.JPG"/>
          <p:cNvPicPr>
            <a:picLocks noChangeAspect="1"/>
          </p:cNvPicPr>
          <p:nvPr/>
        </p:nvPicPr>
        <p:blipFill>
          <a:blip r:embed="rId2"/>
          <a:stretch>
            <a:fillRect/>
          </a:stretch>
        </p:blipFill>
        <p:spPr>
          <a:xfrm>
            <a:off x="6810375" y="6572250"/>
            <a:ext cx="2333625" cy="285750"/>
          </a:xfrm>
          <a:prstGeom prst="rect">
            <a:avLst/>
          </a:prstGeom>
        </p:spPr>
      </p:pic>
      <p:pic>
        <p:nvPicPr>
          <p:cNvPr id="2" name="Imagen 1"/>
          <p:cNvPicPr>
            <a:picLocks noChangeAspect="1"/>
          </p:cNvPicPr>
          <p:nvPr/>
        </p:nvPicPr>
        <p:blipFill>
          <a:blip r:embed="rId3"/>
          <a:stretch>
            <a:fillRect/>
          </a:stretch>
        </p:blipFill>
        <p:spPr>
          <a:xfrm>
            <a:off x="1452562" y="1765068"/>
            <a:ext cx="6524625" cy="4438650"/>
          </a:xfrm>
          <a:prstGeom prst="rect">
            <a:avLst/>
          </a:prstGeom>
        </p:spPr>
      </p:pic>
    </p:spTree>
    <p:extLst>
      <p:ext uri="{BB962C8B-B14F-4D97-AF65-F5344CB8AC3E}">
        <p14:creationId xmlns:p14="http://schemas.microsoft.com/office/powerpoint/2010/main" val="184903070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457200" y="253536"/>
            <a:ext cx="8229600" cy="1143000"/>
          </a:xfrm>
        </p:spPr>
        <p:txBody>
          <a:bodyPr/>
          <a:lstStyle/>
          <a:p>
            <a:pPr marL="54864" indent="0" fontAlgn="auto">
              <a:spcAft>
                <a:spcPts val="0"/>
              </a:spcAft>
              <a:defRPr/>
            </a:pPr>
            <a:r>
              <a:rPr lang="es-ES" sz="4000" dirty="0" smtClean="0">
                <a:solidFill>
                  <a:schemeClr val="tx2">
                    <a:tint val="100000"/>
                    <a:shade val="90000"/>
                    <a:satMod val="250000"/>
                    <a:alpha val="100000"/>
                  </a:schemeClr>
                </a:solidFill>
              </a:rPr>
              <a:t>R-software</a:t>
            </a:r>
            <a:endParaRPr lang="es-ES" sz="4000" dirty="0" smtClean="0">
              <a:solidFill>
                <a:schemeClr val="tx2">
                  <a:tint val="100000"/>
                  <a:shade val="90000"/>
                  <a:satMod val="250000"/>
                  <a:alpha val="100000"/>
                </a:schemeClr>
              </a:solidFill>
            </a:endParaRPr>
          </a:p>
        </p:txBody>
      </p:sp>
      <p:pic>
        <p:nvPicPr>
          <p:cNvPr id="6" name="5 Imagen" descr="mi nombre.JPG"/>
          <p:cNvPicPr>
            <a:picLocks noChangeAspect="1"/>
          </p:cNvPicPr>
          <p:nvPr/>
        </p:nvPicPr>
        <p:blipFill>
          <a:blip r:embed="rId2"/>
          <a:stretch>
            <a:fillRect/>
          </a:stretch>
        </p:blipFill>
        <p:spPr>
          <a:xfrm>
            <a:off x="6810375" y="6572250"/>
            <a:ext cx="2333625" cy="285750"/>
          </a:xfrm>
          <a:prstGeom prst="rect">
            <a:avLst/>
          </a:prstGeom>
        </p:spPr>
      </p:pic>
      <p:pic>
        <p:nvPicPr>
          <p:cNvPr id="3" name="Imagen 2"/>
          <p:cNvPicPr>
            <a:picLocks noChangeAspect="1"/>
          </p:cNvPicPr>
          <p:nvPr/>
        </p:nvPicPr>
        <p:blipFill>
          <a:blip r:embed="rId3"/>
          <a:stretch>
            <a:fillRect/>
          </a:stretch>
        </p:blipFill>
        <p:spPr>
          <a:xfrm>
            <a:off x="1328737" y="1631718"/>
            <a:ext cx="6486525" cy="4705350"/>
          </a:xfrm>
          <a:prstGeom prst="rect">
            <a:avLst/>
          </a:prstGeom>
        </p:spPr>
      </p:pic>
    </p:spTree>
    <p:extLst>
      <p:ext uri="{BB962C8B-B14F-4D97-AF65-F5344CB8AC3E}">
        <p14:creationId xmlns:p14="http://schemas.microsoft.com/office/powerpoint/2010/main" val="188913512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457200" y="253536"/>
            <a:ext cx="8229600" cy="1143000"/>
          </a:xfrm>
        </p:spPr>
        <p:txBody>
          <a:bodyPr/>
          <a:lstStyle/>
          <a:p>
            <a:pPr marL="54864" indent="0" fontAlgn="auto">
              <a:spcAft>
                <a:spcPts val="0"/>
              </a:spcAft>
              <a:defRPr/>
            </a:pPr>
            <a:r>
              <a:rPr lang="es-ES" sz="4000" dirty="0" smtClean="0">
                <a:solidFill>
                  <a:schemeClr val="tx2">
                    <a:tint val="100000"/>
                    <a:shade val="90000"/>
                    <a:satMod val="250000"/>
                    <a:alpha val="100000"/>
                  </a:schemeClr>
                </a:solidFill>
              </a:rPr>
              <a:t>R-software</a:t>
            </a:r>
            <a:endParaRPr lang="es-ES" sz="4000" dirty="0" smtClean="0">
              <a:solidFill>
                <a:schemeClr val="tx2">
                  <a:tint val="100000"/>
                  <a:shade val="90000"/>
                  <a:satMod val="250000"/>
                  <a:alpha val="100000"/>
                </a:schemeClr>
              </a:solidFill>
            </a:endParaRPr>
          </a:p>
        </p:txBody>
      </p:sp>
      <p:pic>
        <p:nvPicPr>
          <p:cNvPr id="6" name="5 Imagen" descr="mi nombre.JPG"/>
          <p:cNvPicPr>
            <a:picLocks noChangeAspect="1"/>
          </p:cNvPicPr>
          <p:nvPr/>
        </p:nvPicPr>
        <p:blipFill>
          <a:blip r:embed="rId2"/>
          <a:stretch>
            <a:fillRect/>
          </a:stretch>
        </p:blipFill>
        <p:spPr>
          <a:xfrm>
            <a:off x="6810375" y="6572250"/>
            <a:ext cx="2333625" cy="285750"/>
          </a:xfrm>
          <a:prstGeom prst="rect">
            <a:avLst/>
          </a:prstGeom>
        </p:spPr>
      </p:pic>
      <p:pic>
        <p:nvPicPr>
          <p:cNvPr id="4" name="Imagen 3"/>
          <p:cNvPicPr>
            <a:picLocks noChangeAspect="1"/>
          </p:cNvPicPr>
          <p:nvPr/>
        </p:nvPicPr>
        <p:blipFill>
          <a:blip r:embed="rId3"/>
          <a:stretch>
            <a:fillRect/>
          </a:stretch>
        </p:blipFill>
        <p:spPr>
          <a:xfrm>
            <a:off x="1319212" y="1700808"/>
            <a:ext cx="6505575" cy="4705350"/>
          </a:xfrm>
          <a:prstGeom prst="rect">
            <a:avLst/>
          </a:prstGeom>
        </p:spPr>
      </p:pic>
    </p:spTree>
    <p:extLst>
      <p:ext uri="{BB962C8B-B14F-4D97-AF65-F5344CB8AC3E}">
        <p14:creationId xmlns:p14="http://schemas.microsoft.com/office/powerpoint/2010/main" val="679417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253536"/>
            <a:ext cx="8229600" cy="1143000"/>
          </a:xfrm>
        </p:spPr>
        <p:txBody>
          <a:bodyPr>
            <a:normAutofit/>
          </a:bodyPr>
          <a:lstStyle/>
          <a:p>
            <a:pPr marL="54864" indent="0" fontAlgn="auto">
              <a:spcAft>
                <a:spcPts val="0"/>
              </a:spcAft>
              <a:defRPr/>
            </a:pPr>
            <a:r>
              <a:rPr lang="en-US" dirty="0" smtClean="0">
                <a:solidFill>
                  <a:schemeClr val="tx2">
                    <a:tint val="100000"/>
                    <a:shade val="90000"/>
                    <a:satMod val="250000"/>
                    <a:alpha val="100000"/>
                  </a:schemeClr>
                </a:solidFill>
              </a:rPr>
              <a:t>Media</a:t>
            </a:r>
          </a:p>
        </p:txBody>
      </p:sp>
      <p:sp>
        <p:nvSpPr>
          <p:cNvPr id="30723" name="Rectangle 3"/>
          <p:cNvSpPr>
            <a:spLocks noGrp="1" noChangeArrowheads="1"/>
          </p:cNvSpPr>
          <p:nvPr>
            <p:ph idx="1"/>
          </p:nvPr>
        </p:nvSpPr>
        <p:spPr/>
        <p:txBody>
          <a:bodyPr/>
          <a:lstStyle/>
          <a:p>
            <a:pPr>
              <a:lnSpc>
                <a:spcPct val="90000"/>
              </a:lnSpc>
            </a:pPr>
            <a:r>
              <a:rPr lang="es-ES" sz="2800" dirty="0" smtClean="0">
                <a:cs typeface="Arial" charset="0"/>
              </a:rPr>
              <a:t>Definición: La media, es el centro de gravedad de la distribución de la variable. La suma de todos los valores dividido para el número de sujetos.</a:t>
            </a:r>
          </a:p>
          <a:p>
            <a:pPr>
              <a:lnSpc>
                <a:spcPct val="90000"/>
              </a:lnSpc>
              <a:buNone/>
            </a:pPr>
            <a:endParaRPr lang="es-ES" sz="2800" dirty="0" smtClean="0"/>
          </a:p>
          <a:p>
            <a:pPr>
              <a:lnSpc>
                <a:spcPct val="90000"/>
              </a:lnSpc>
            </a:pPr>
            <a:r>
              <a:rPr lang="es-ES" sz="2800" dirty="0" smtClean="0">
                <a:solidFill>
                  <a:srgbClr val="FFFF00"/>
                </a:solidFill>
                <a:cs typeface="Arial" charset="0"/>
              </a:rPr>
              <a:t>Ejemplo: </a:t>
            </a:r>
            <a:r>
              <a:rPr lang="es-ES" sz="2800" dirty="0" smtClean="0">
                <a:solidFill>
                  <a:srgbClr val="FFFF00"/>
                </a:solidFill>
              </a:rPr>
              <a:t>Para </a:t>
            </a:r>
            <a:r>
              <a:rPr lang="es-ES" sz="2800" dirty="0" smtClean="0">
                <a:solidFill>
                  <a:srgbClr val="FFFF00"/>
                </a:solidFill>
              </a:rPr>
              <a:t>los sujetos </a:t>
            </a:r>
            <a:r>
              <a:rPr lang="es-ES" sz="2800" dirty="0" smtClean="0">
                <a:solidFill>
                  <a:srgbClr val="FFFF00"/>
                </a:solidFill>
              </a:rPr>
              <a:t>a los que se detecto algún impago</a:t>
            </a:r>
            <a:r>
              <a:rPr lang="es-ES" sz="2800" dirty="0" smtClean="0">
                <a:solidFill>
                  <a:srgbClr val="FFFF00"/>
                </a:solidFill>
              </a:rPr>
              <a:t>, </a:t>
            </a:r>
            <a:r>
              <a:rPr lang="es-ES" sz="2800" dirty="0" smtClean="0">
                <a:solidFill>
                  <a:srgbClr val="FFFF00"/>
                </a:solidFill>
              </a:rPr>
              <a:t>el </a:t>
            </a:r>
            <a:r>
              <a:rPr lang="es-ES" sz="2800" dirty="0" smtClean="0">
                <a:solidFill>
                  <a:srgbClr val="FFFF00"/>
                </a:solidFill>
              </a:rPr>
              <a:t>salario medio </a:t>
            </a:r>
            <a:r>
              <a:rPr lang="es-ES" sz="2800" dirty="0" smtClean="0">
                <a:solidFill>
                  <a:srgbClr val="FFFF00"/>
                </a:solidFill>
              </a:rPr>
              <a:t>fue de </a:t>
            </a:r>
            <a:r>
              <a:rPr lang="es-ES" sz="2800" dirty="0" smtClean="0">
                <a:solidFill>
                  <a:srgbClr val="FFFF00"/>
                </a:solidFill>
              </a:rPr>
              <a:t>950 euros mensuales, </a:t>
            </a:r>
            <a:r>
              <a:rPr lang="es-ES" sz="2800" dirty="0" smtClean="0">
                <a:solidFill>
                  <a:srgbClr val="FFFF00"/>
                </a:solidFill>
              </a:rPr>
              <a:t>y de </a:t>
            </a:r>
            <a:r>
              <a:rPr lang="es-ES" sz="2800" dirty="0" smtClean="0">
                <a:solidFill>
                  <a:srgbClr val="FFFF00"/>
                </a:solidFill>
              </a:rPr>
              <a:t>1350 euros mensuales para aquellos sujetos en los que no se detectó impago.</a:t>
            </a:r>
            <a:endParaRPr lang="en-US" sz="2800" i="1" dirty="0" smtClean="0"/>
          </a:p>
        </p:txBody>
      </p:sp>
      <p:pic>
        <p:nvPicPr>
          <p:cNvPr id="4" name="3 Imagen" descr="mi nombre.JPG"/>
          <p:cNvPicPr>
            <a:picLocks noChangeAspect="1"/>
          </p:cNvPicPr>
          <p:nvPr/>
        </p:nvPicPr>
        <p:blipFill>
          <a:blip r:embed="rId2"/>
          <a:stretch>
            <a:fillRect/>
          </a:stretch>
        </p:blipFill>
        <p:spPr>
          <a:xfrm>
            <a:off x="6810375" y="6572250"/>
            <a:ext cx="2333625" cy="28575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undición">
  <a:themeElements>
    <a:clrScheme name="Fundición">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undición">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undición">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2034</TotalTime>
  <Words>3080</Words>
  <Application>Microsoft Office PowerPoint</Application>
  <PresentationFormat>Presentación en pantalla (4:3)</PresentationFormat>
  <Paragraphs>539</Paragraphs>
  <Slides>85</Slides>
  <Notes>6</Notes>
  <HiddenSlides>0</HiddenSlides>
  <MMClips>0</MMClips>
  <ScaleCrop>false</ScaleCrop>
  <HeadingPairs>
    <vt:vector size="8" baseType="variant">
      <vt:variant>
        <vt:lpstr>Fuentes usadas</vt:lpstr>
      </vt:variant>
      <vt:variant>
        <vt:i4>13</vt:i4>
      </vt:variant>
      <vt:variant>
        <vt:lpstr>Tema</vt:lpstr>
      </vt:variant>
      <vt:variant>
        <vt:i4>1</vt:i4>
      </vt:variant>
      <vt:variant>
        <vt:lpstr>Servidores OLE incrustados</vt:lpstr>
      </vt:variant>
      <vt:variant>
        <vt:i4>3</vt:i4>
      </vt:variant>
      <vt:variant>
        <vt:lpstr>Títulos de diapositiva</vt:lpstr>
      </vt:variant>
      <vt:variant>
        <vt:i4>85</vt:i4>
      </vt:variant>
    </vt:vector>
  </HeadingPairs>
  <TitlesOfParts>
    <vt:vector size="102" baseType="lpstr">
      <vt:lpstr>ＭＳ Ｐゴシック</vt:lpstr>
      <vt:lpstr>Arial</vt:lpstr>
      <vt:lpstr>Arial Rounded MT Bold</vt:lpstr>
      <vt:lpstr>Calibri</vt:lpstr>
      <vt:lpstr>Comic Sans MS</vt:lpstr>
      <vt:lpstr>Courier New</vt:lpstr>
      <vt:lpstr>Rockwell</vt:lpstr>
      <vt:lpstr>Symbol</vt:lpstr>
      <vt:lpstr>Tahoma</vt:lpstr>
      <vt:lpstr>Times New Roman</vt:lpstr>
      <vt:lpstr>Verdana</vt:lpstr>
      <vt:lpstr>Wingdings</vt:lpstr>
      <vt:lpstr>Wingdings 2</vt:lpstr>
      <vt:lpstr>Fundición</vt:lpstr>
      <vt:lpstr>Hoja de cálculo</vt:lpstr>
      <vt:lpstr>Gráfico</vt:lpstr>
      <vt:lpstr>Galería de imágenes de Microsoft</vt:lpstr>
      <vt:lpstr>Presentación de PowerPoint</vt:lpstr>
      <vt:lpstr>Definición y clasificación práctica de la estadística</vt:lpstr>
      <vt:lpstr>Diferentes Tipos de Técnicas Estadísticas</vt:lpstr>
      <vt:lpstr>Presentación de PowerPoint</vt:lpstr>
      <vt:lpstr>Presentación de PowerPoint</vt:lpstr>
      <vt:lpstr>Datos cuantitativos</vt:lpstr>
      <vt:lpstr>Datos cualitativos</vt:lpstr>
      <vt:lpstr>Presentación de datos cuantitativos</vt:lpstr>
      <vt:lpstr>Media</vt:lpstr>
      <vt:lpstr>Desviación típica</vt:lpstr>
      <vt:lpstr>Presentación de PowerPoint</vt:lpstr>
      <vt:lpstr>Presentación de PowerPoint</vt:lpstr>
      <vt:lpstr>Presentación de PowerPoint</vt:lpstr>
      <vt:lpstr>Presentación de PowerPoint</vt:lpstr>
      <vt:lpstr>Ej.: triglicéridos en pacientes diabéticos</vt:lpstr>
      <vt:lpstr>Mediana</vt:lpstr>
      <vt:lpstr>Presentación de PowerPoint</vt:lpstr>
      <vt:lpstr>Presentación de PowerPoint</vt:lpstr>
      <vt:lpstr>Presentación de PowerPoint</vt:lpstr>
      <vt:lpstr>Presentación de PowerPoint</vt:lpstr>
      <vt:lpstr>Presentación de PowerPoint</vt:lpstr>
      <vt:lpstr>Presentación de PowerPoint</vt:lpstr>
      <vt:lpstr>Moda</vt:lpstr>
      <vt:lpstr>Media, mediana y moda</vt:lpstr>
      <vt:lpstr>Media, mediana y moda</vt:lpstr>
      <vt:lpstr>Presentación de datos cualitativos</vt:lpstr>
      <vt:lpstr>Gráficos</vt:lpstr>
      <vt:lpstr>Gráficas</vt:lpstr>
      <vt:lpstr>Diagrama de barras</vt:lpstr>
      <vt:lpstr>Diagrama de Pastel</vt:lpstr>
      <vt:lpstr>Histograma</vt:lpstr>
      <vt:lpstr>Diagrama de Caja y Bigotes</vt:lpstr>
      <vt:lpstr>TRABAJO EN R-Studio</vt:lpstr>
      <vt:lpstr>PARTE ANALITICA: INFERENCIA.</vt:lpstr>
      <vt:lpstr>Posibles conclusiones de la inferencia.</vt:lpstr>
      <vt:lpstr>Posibles conclusiones de la inferencia.</vt:lpstr>
      <vt:lpstr>Posibles conclusiones de la inferencia.</vt:lpstr>
      <vt:lpstr>Presentación de PowerPoint</vt:lpstr>
      <vt:lpstr>Variables cualitativas</vt:lpstr>
      <vt:lpstr>Presentación de PowerPoint</vt:lpstr>
      <vt:lpstr>T-Student.</vt:lpstr>
      <vt:lpstr>T-Student.</vt:lpstr>
      <vt:lpstr>T-Student.</vt:lpstr>
      <vt:lpstr>ejemplo: t-student</vt:lpstr>
      <vt:lpstr>ejemplo: t-student</vt:lpstr>
      <vt:lpstr>ejemplo: t-student</vt:lpstr>
      <vt:lpstr>ejemplo: t-student</vt:lpstr>
      <vt:lpstr>ANOVA.</vt:lpstr>
      <vt:lpstr>ANOVA.</vt:lpstr>
      <vt:lpstr>U-Mann Whitney</vt:lpstr>
      <vt:lpstr>U-Mann Whitney</vt:lpstr>
      <vt:lpstr>Kruskal-wallis</vt:lpstr>
      <vt:lpstr>Kruskal-wallis</vt:lpstr>
      <vt:lpstr>Presentación de PowerPoint</vt:lpstr>
      <vt:lpstr>Datos relacionados</vt:lpstr>
      <vt:lpstr>T-Student para muestras relacionadas</vt:lpstr>
      <vt:lpstr>T-Student, ejemplo</vt:lpstr>
      <vt:lpstr>T-Student, ejemplo</vt:lpstr>
      <vt:lpstr>ANOVA para muestras relacionadas</vt:lpstr>
      <vt:lpstr>ANOVA para muestras relacionadas</vt:lpstr>
      <vt:lpstr>Wilcoxon  y Friedman</vt:lpstr>
      <vt:lpstr>Correlaciones</vt:lpstr>
      <vt:lpstr>Coeficiente r de Pearson</vt:lpstr>
      <vt:lpstr>Coeficiente r de Pearson</vt:lpstr>
      <vt:lpstr>Asociación entre X y Y </vt:lpstr>
      <vt:lpstr>Prueba de hipótesis </vt:lpstr>
      <vt:lpstr>Coeficiente de correlación de Spearman </vt:lpstr>
      <vt:lpstr>Correlación de Spearman </vt:lpstr>
      <vt:lpstr>Variables cualitativas</vt:lpstr>
      <vt:lpstr>Comparación de proporciones</vt:lpstr>
      <vt:lpstr>Comparación de proporciones</vt:lpstr>
      <vt:lpstr>Comparación de proporciones</vt:lpstr>
      <vt:lpstr>Chi-cuadrado</vt:lpstr>
      <vt:lpstr>Chi-cuadrado</vt:lpstr>
      <vt:lpstr>Chi-cuadrado</vt:lpstr>
      <vt:lpstr>Chi-cuadrado, corrección de Yates.</vt:lpstr>
      <vt:lpstr>Chi-cuadrado, test de Fisher.</vt:lpstr>
      <vt:lpstr>Chi-cuadrado, test de Mc-Nemar.</vt:lpstr>
      <vt:lpstr>R-software</vt:lpstr>
      <vt:lpstr>R-software</vt:lpstr>
      <vt:lpstr>R-software</vt:lpstr>
      <vt:lpstr>R-software</vt:lpstr>
      <vt:lpstr>R-software</vt:lpstr>
      <vt:lpstr>R-software</vt:lpstr>
      <vt:lpstr>R-software</vt:lpstr>
    </vt:vector>
  </TitlesOfParts>
  <Company>CCP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http://club.telepolis.com/euyin/concep.htm#intro</dc:title>
  <dc:creator>Carmen Marin</dc:creator>
  <cp:lastModifiedBy>Eva María Andrés Esteban</cp:lastModifiedBy>
  <cp:revision>80</cp:revision>
  <dcterms:created xsi:type="dcterms:W3CDTF">2003-03-13T18:51:10Z</dcterms:created>
  <dcterms:modified xsi:type="dcterms:W3CDTF">2015-05-23T08:34:51Z</dcterms:modified>
</cp:coreProperties>
</file>