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3"/>
  </p:notesMasterIdLst>
  <p:sldIdLst>
    <p:sldId id="409" r:id="rId2"/>
    <p:sldId id="405" r:id="rId3"/>
    <p:sldId id="410" r:id="rId4"/>
    <p:sldId id="412" r:id="rId5"/>
    <p:sldId id="418" r:id="rId6"/>
    <p:sldId id="414" r:id="rId7"/>
    <p:sldId id="415" r:id="rId8"/>
    <p:sldId id="416" r:id="rId9"/>
    <p:sldId id="417" r:id="rId10"/>
    <p:sldId id="411" r:id="rId11"/>
    <p:sldId id="419" r:id="rId12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-8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kumimoji="0"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kumimoji="0"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kumimoji="0"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kumimoji="0" sz="1300"/>
            </a:lvl1pPr>
          </a:lstStyle>
          <a:p>
            <a:pPr>
              <a:defRPr/>
            </a:pPr>
            <a:fld id="{CBB01C36-CCF5-4331-9DB8-0DD1C23D937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924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/>
          <a:lstStyle>
            <a:lvl1pPr marL="0" algn="r">
              <a:defRPr sz="480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6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A3AECC96-0B6E-4CD5-B346-B22C798ED5E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Prof. Carmen Marin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Prof. Carmen Marin</a:t>
            </a:r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F83C8-D54C-4C83-BB95-D0467CB3B50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Prof. Carmen Marin</a:t>
            </a:r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8CDAF-8744-4E6B-942A-C1BBC43B97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Prof. Carmen Marin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CEFFE06-303D-4701-90A7-A204A873E42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00125" y="3267075"/>
            <a:ext cx="74072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6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29A63104-2DA2-4BBC-8101-5DF29ABE4A1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Prof. Carmen Marin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Prof. Carmen Marin</a:t>
            </a:r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88C002-429D-431F-A266-7750617061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617538" y="2165350"/>
            <a:ext cx="3748087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>
              <a:defRPr/>
            </a:pP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4800600" y="2165350"/>
            <a:ext cx="37496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>
              <a:defRPr/>
            </a:pPr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9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10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Prof. Carmen Marin</a:t>
            </a:r>
          </a:p>
        </p:txBody>
      </p:sp>
      <p:sp>
        <p:nvSpPr>
          <p:cNvPr id="11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001F0E-704F-4C20-B0D6-1B617315C5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Prof. Carmen Marin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47E27A-E0DC-40B3-95F6-781658C0F24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Prof. Carmen Marin</a:t>
            </a:r>
          </a:p>
        </p:txBody>
      </p:sp>
      <p:sp>
        <p:nvSpPr>
          <p:cNvPr id="3" name="1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CA2F-74EA-4C23-B925-31209C97E36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057775" y="1057275"/>
            <a:ext cx="3748088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7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EBBA7122-2E82-4538-BCB7-C1B0827BAE7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Prof. Carmen Marin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5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6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8720F173-8069-43C1-8F62-1E530C6405E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Prof. Carmen Marin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1638" cy="274638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 smtClean="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s-ES"/>
              <a:t>Prof. Carmen Marin</a:t>
            </a:r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1963" cy="274638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 smtClean="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6B0499F-6F4E-4BA5-A0A7-0CDC35E1CD4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273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462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697" r:id="rId7"/>
    <p:sldLayoutId id="2147483706" r:id="rId8"/>
    <p:sldLayoutId id="2147483707" r:id="rId9"/>
    <p:sldLayoutId id="2147483698" r:id="rId10"/>
    <p:sldLayoutId id="2147483699" r:id="rId11"/>
  </p:sldLayoutIdLst>
  <p:hf sldNum="0" hdr="0" dt="0"/>
  <p:txStyles>
    <p:titleStyle>
      <a:lvl1pPr marL="53975" indent="-53975" algn="r" rtl="0" fontAlgn="base">
        <a:spcBef>
          <a:spcPct val="0"/>
        </a:spcBef>
        <a:spcAft>
          <a:spcPct val="0"/>
        </a:spcAft>
        <a:defRPr sz="4600" kern="1200">
          <a:solidFill>
            <a:srgbClr val="E7EACB"/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lvl2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2pPr>
      <a:lvl3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3pPr>
      <a:lvl4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4pPr>
      <a:lvl5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5pPr>
      <a:lvl6pPr marL="5111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6pPr>
      <a:lvl7pPr marL="9683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7pPr>
      <a:lvl8pPr marL="14255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8pPr>
      <a:lvl9pPr marL="18827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9pPr>
      <a:extLst/>
    </p:titleStyle>
    <p:bodyStyle>
      <a:lvl1pPr marL="292100" indent="-292100" algn="l" rtl="0" fontAlgn="base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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ts val="400"/>
        </a:spcBef>
        <a:spcAft>
          <a:spcPct val="0"/>
        </a:spcAft>
        <a:buClr>
          <a:schemeClr val="accent2"/>
        </a:buClr>
        <a:buSzPct val="9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190500" algn="l" rtl="0" fontAlgn="base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82563" algn="l" rtl="0" fontAlgn="base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s-ES" sz="40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R-software</a:t>
            </a:r>
          </a:p>
        </p:txBody>
      </p:sp>
      <p:pic>
        <p:nvPicPr>
          <p:cNvPr id="6" name="5 Imagen" descr="mi nomb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6572250"/>
            <a:ext cx="2333625" cy="2857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1615354"/>
            <a:ext cx="63912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s-ES" sz="40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R-software</a:t>
            </a:r>
          </a:p>
        </p:txBody>
      </p:sp>
      <p:pic>
        <p:nvPicPr>
          <p:cNvPr id="6" name="5 Imagen" descr="mi nomb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6572250"/>
            <a:ext cx="2333625" cy="28575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83568" y="1844824"/>
            <a:ext cx="4677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/>
              <a:t>setwd</a:t>
            </a:r>
            <a:r>
              <a:rPr lang="es-ES" b="1" dirty="0"/>
              <a:t>("D:/Asignaturas/Curso R")</a:t>
            </a:r>
            <a:endParaRPr lang="es-ES" b="1" dirty="0"/>
          </a:p>
        </p:txBody>
      </p:sp>
      <p:sp>
        <p:nvSpPr>
          <p:cNvPr id="3" name="2 Rectángulo"/>
          <p:cNvSpPr/>
          <p:nvPr/>
        </p:nvSpPr>
        <p:spPr>
          <a:xfrm>
            <a:off x="683568" y="2492896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 función </a:t>
            </a:r>
            <a:r>
              <a:rPr lang="es-ES" dirty="0" err="1"/>
              <a:t>setwd</a:t>
            </a:r>
            <a:r>
              <a:rPr lang="es-ES" dirty="0"/>
              <a:t>() permite cambiar el directorio donde estamos trabajando (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 smtClean="0"/>
              <a:t>directory</a:t>
            </a:r>
            <a:r>
              <a:rPr lang="es-ES" dirty="0"/>
              <a:t>). </a:t>
            </a:r>
            <a:r>
              <a:rPr lang="es-ES" dirty="0" smtClean="0"/>
              <a:t> Hay </a:t>
            </a:r>
            <a:r>
              <a:rPr lang="es-ES" dirty="0"/>
              <a:t>que tener en cuenta que los datos se guardarán en ese directorio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703040" y="3917843"/>
            <a:ext cx="6102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/>
              <a:t>save</a:t>
            </a:r>
            <a:r>
              <a:rPr lang="es-ES" b="1" dirty="0"/>
              <a:t>(</a:t>
            </a:r>
            <a:r>
              <a:rPr lang="es-ES" b="1" dirty="0" err="1"/>
              <a:t>Datos.Pruebas,file</a:t>
            </a:r>
            <a:r>
              <a:rPr lang="es-ES" b="1" dirty="0"/>
              <a:t>="</a:t>
            </a:r>
            <a:r>
              <a:rPr lang="es-ES" b="1" dirty="0" err="1"/>
              <a:t>Pruebas.RData</a:t>
            </a:r>
            <a:r>
              <a:rPr lang="es-ES" b="1" dirty="0"/>
              <a:t>")</a:t>
            </a:r>
            <a:endParaRPr lang="es-ES" b="1" dirty="0"/>
          </a:p>
        </p:txBody>
      </p:sp>
      <p:sp>
        <p:nvSpPr>
          <p:cNvPr id="4" name="3 Rectángulo"/>
          <p:cNvSpPr/>
          <p:nvPr/>
        </p:nvSpPr>
        <p:spPr>
          <a:xfrm>
            <a:off x="541675" y="5608374"/>
            <a:ext cx="7934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 smtClean="0"/>
          </a:p>
          <a:p>
            <a:r>
              <a:rPr lang="es-ES" dirty="0" smtClean="0"/>
              <a:t>¿ cómo </a:t>
            </a:r>
            <a:r>
              <a:rPr lang="es-ES" dirty="0"/>
              <a:t>podemos saber </a:t>
            </a:r>
            <a:r>
              <a:rPr lang="es-ES" dirty="0" smtClean="0"/>
              <a:t>el directorio actual?  </a:t>
            </a:r>
            <a:r>
              <a:rPr lang="es-ES" b="1" dirty="0" err="1" smtClean="0"/>
              <a:t>getwd</a:t>
            </a:r>
            <a:r>
              <a:rPr lang="es-ES" b="1" dirty="0"/>
              <a:t>(). </a:t>
            </a:r>
            <a:endParaRPr lang="es-ES" b="1" dirty="0" smtClean="0"/>
          </a:p>
        </p:txBody>
      </p:sp>
      <p:sp>
        <p:nvSpPr>
          <p:cNvPr id="7" name="6 Rectángulo"/>
          <p:cNvSpPr/>
          <p:nvPr/>
        </p:nvSpPr>
        <p:spPr>
          <a:xfrm>
            <a:off x="729934" y="4402425"/>
            <a:ext cx="77304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Después hemos ejecutado la función </a:t>
            </a:r>
            <a:r>
              <a:rPr lang="es-ES" dirty="0" err="1"/>
              <a:t>save</a:t>
            </a:r>
            <a:r>
              <a:rPr lang="es-ES" dirty="0"/>
              <a:t>() para guardar </a:t>
            </a:r>
            <a:r>
              <a:rPr lang="es-ES" dirty="0" err="1"/>
              <a:t>Datos.Pruebas</a:t>
            </a:r>
            <a:r>
              <a:rPr lang="es-ES" dirty="0"/>
              <a:t> en el </a:t>
            </a:r>
            <a:r>
              <a:rPr lang="es-ES" dirty="0" smtClean="0"/>
              <a:t>fichero </a:t>
            </a:r>
            <a:r>
              <a:rPr lang="es-ES" dirty="0" err="1" smtClean="0"/>
              <a:t>Pruebas.Rdata</a:t>
            </a:r>
            <a:endParaRPr lang="es-ES" dirty="0" smtClean="0"/>
          </a:p>
          <a:p>
            <a:endParaRPr lang="es-ES" dirty="0" smtClean="0"/>
          </a:p>
          <a:p>
            <a:r>
              <a:rPr lang="es-ES" b="1" dirty="0"/>
              <a:t>load("</a:t>
            </a:r>
            <a:r>
              <a:rPr lang="es-ES" b="1" dirty="0" err="1"/>
              <a:t>Pruebas.RData</a:t>
            </a:r>
            <a:r>
              <a:rPr lang="es-ES" b="1" dirty="0" smtClean="0"/>
              <a:t>") </a:t>
            </a:r>
            <a:r>
              <a:rPr lang="es-ES" dirty="0" smtClean="0"/>
              <a:t>cargaría el fichero guardado.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46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s-ES" sz="40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R-</a:t>
            </a:r>
            <a:r>
              <a:rPr lang="es-ES" sz="4000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Commander</a:t>
            </a:r>
            <a:endParaRPr lang="es-ES" sz="4000" dirty="0" smtClean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pic>
        <p:nvPicPr>
          <p:cNvPr id="6" name="5 Imagen" descr="mi nomb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6572250"/>
            <a:ext cx="23336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s-ES" sz="40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R-software</a:t>
            </a:r>
          </a:p>
        </p:txBody>
      </p:sp>
      <p:pic>
        <p:nvPicPr>
          <p:cNvPr id="6" name="5 Imagen" descr="mi nomb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6572250"/>
            <a:ext cx="2333625" cy="28575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" y="1660293"/>
            <a:ext cx="65246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9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s-ES" sz="40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R-software</a:t>
            </a:r>
          </a:p>
        </p:txBody>
      </p:sp>
      <p:pic>
        <p:nvPicPr>
          <p:cNvPr id="6" name="5 Imagen" descr="mi nomb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6572250"/>
            <a:ext cx="2333625" cy="285750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635942" y="1844824"/>
            <a:ext cx="80405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x&lt;-c(161,203,235,176,201,188,228,211,191,178)</a:t>
            </a:r>
          </a:p>
          <a:p>
            <a:r>
              <a:rPr lang="es-ES" dirty="0"/>
              <a:t>y&lt;-c(159,206,241,163,197,193,209,189,169,201)</a:t>
            </a:r>
          </a:p>
          <a:p>
            <a:r>
              <a:rPr lang="es-ES" dirty="0"/>
              <a:t>genero&lt;-factor(c("</a:t>
            </a:r>
            <a:r>
              <a:rPr lang="es-ES" dirty="0" err="1"/>
              <a:t>Hombre","Mujer","Hombre","Hombre</a:t>
            </a:r>
            <a:r>
              <a:rPr lang="es-ES" dirty="0" smtClean="0"/>
              <a:t>",</a:t>
            </a:r>
          </a:p>
          <a:p>
            <a:r>
              <a:rPr lang="es-ES" dirty="0" smtClean="0"/>
              <a:t>"</a:t>
            </a:r>
            <a:r>
              <a:rPr lang="es-ES" dirty="0" err="1"/>
              <a:t>Hombre","Mujer</a:t>
            </a:r>
            <a:r>
              <a:rPr lang="es-ES" dirty="0" err="1" smtClean="0"/>
              <a:t>","</a:t>
            </a:r>
            <a:r>
              <a:rPr lang="es-ES" dirty="0" err="1"/>
              <a:t>Mujer","Mujer","Hombre","Hombre</a:t>
            </a:r>
            <a:r>
              <a:rPr lang="es-ES" dirty="0"/>
              <a:t>"))</a:t>
            </a:r>
          </a:p>
          <a:p>
            <a:endParaRPr lang="es-ES" dirty="0" smtClean="0"/>
          </a:p>
          <a:p>
            <a:r>
              <a:rPr lang="es-ES" dirty="0" smtClean="0"/>
              <a:t>Ahora </a:t>
            </a:r>
            <a:r>
              <a:rPr lang="es-ES" dirty="0" err="1"/>
              <a:t>deniríamos</a:t>
            </a:r>
            <a:r>
              <a:rPr lang="es-ES" dirty="0"/>
              <a:t> la hoja de datos:</a:t>
            </a:r>
          </a:p>
          <a:p>
            <a:r>
              <a:rPr lang="es-ES" dirty="0" err="1"/>
              <a:t>Datos.Pruebas</a:t>
            </a:r>
            <a:r>
              <a:rPr lang="es-ES" dirty="0"/>
              <a:t>&lt;-</a:t>
            </a:r>
            <a:r>
              <a:rPr lang="es-ES" dirty="0" err="1"/>
              <a:t>data.frame</a:t>
            </a:r>
            <a:r>
              <a:rPr lang="es-ES" dirty="0"/>
              <a:t>(</a:t>
            </a:r>
            <a:r>
              <a:rPr lang="es-ES" dirty="0" err="1"/>
              <a:t>Prueba.escrita</a:t>
            </a:r>
            <a:r>
              <a:rPr lang="es-ES" dirty="0"/>
              <a:t>=</a:t>
            </a:r>
            <a:r>
              <a:rPr lang="es-ES" dirty="0" err="1"/>
              <a:t>x,Prueba.oral</a:t>
            </a:r>
            <a:r>
              <a:rPr lang="es-ES" dirty="0"/>
              <a:t>=</a:t>
            </a:r>
            <a:r>
              <a:rPr lang="es-ES" dirty="0" err="1"/>
              <a:t>y,Genero</a:t>
            </a:r>
            <a:r>
              <a:rPr lang="es-ES" dirty="0"/>
              <a:t>=genero)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17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s-ES" sz="40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R-software</a:t>
            </a:r>
          </a:p>
        </p:txBody>
      </p:sp>
      <p:pic>
        <p:nvPicPr>
          <p:cNvPr id="6" name="5 Imagen" descr="mi nomb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6572250"/>
            <a:ext cx="2333625" cy="28575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529970" y="1700808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1. Podemos referirnos a cualquiera de ellas poniendo el nombre de la hoja seguido del símbolo </a:t>
            </a:r>
            <a:r>
              <a:rPr lang="es-ES" dirty="0" smtClean="0"/>
              <a:t>$ y </a:t>
            </a:r>
            <a:r>
              <a:rPr lang="es-ES" dirty="0"/>
              <a:t>del nombre de la variable. </a:t>
            </a:r>
          </a:p>
          <a:p>
            <a:pPr algn="ctr"/>
            <a:r>
              <a:rPr lang="es-ES" dirty="0" err="1"/>
              <a:t>Datos.Pruebas$Prueba.escrita</a:t>
            </a:r>
            <a:endParaRPr lang="es-ES" dirty="0"/>
          </a:p>
          <a:p>
            <a:pPr algn="ctr"/>
            <a:r>
              <a:rPr lang="es-ES" dirty="0" err="1"/>
              <a:t>Datos.Pruebas$Prueba.oral</a:t>
            </a:r>
            <a:endParaRPr lang="es-ES" dirty="0"/>
          </a:p>
          <a:p>
            <a:r>
              <a:rPr lang="es-ES" dirty="0"/>
              <a:t>2. Adicionalmente, si no queremos escribir en demasiadas ocasiones </a:t>
            </a:r>
            <a:r>
              <a:rPr lang="es-ES" dirty="0" err="1"/>
              <a:t>Datos.Pruebas</a:t>
            </a:r>
            <a:r>
              <a:rPr lang="es-ES" dirty="0"/>
              <a:t>$, </a:t>
            </a:r>
            <a:r>
              <a:rPr lang="es-ES" dirty="0" smtClean="0"/>
              <a:t>podemos hacer </a:t>
            </a:r>
            <a:r>
              <a:rPr lang="es-ES" dirty="0"/>
              <a:t>que la hoja de datos se convierta en la hoja de datos activa mediante la función </a:t>
            </a:r>
            <a:r>
              <a:rPr lang="es-ES" dirty="0" err="1" smtClean="0"/>
              <a:t>attach</a:t>
            </a:r>
            <a:endParaRPr lang="es-ES" dirty="0"/>
          </a:p>
          <a:p>
            <a:endParaRPr lang="es-ES" dirty="0"/>
          </a:p>
          <a:p>
            <a:pPr algn="ctr"/>
            <a:r>
              <a:rPr lang="es-ES" dirty="0" err="1"/>
              <a:t>attach</a:t>
            </a:r>
            <a:r>
              <a:rPr lang="es-ES" dirty="0"/>
              <a:t>(</a:t>
            </a:r>
            <a:r>
              <a:rPr lang="es-ES" dirty="0" err="1"/>
              <a:t>Datos.Pruebas</a:t>
            </a:r>
            <a:r>
              <a:rPr lang="es-ES" dirty="0"/>
              <a:t>)</a:t>
            </a:r>
          </a:p>
          <a:p>
            <a:pPr algn="ctr"/>
            <a:r>
              <a:rPr lang="es-ES" dirty="0" err="1"/>
              <a:t>Prueba.escrita</a:t>
            </a:r>
            <a:endParaRPr lang="es-ES" dirty="0"/>
          </a:p>
          <a:p>
            <a:pPr algn="ctr"/>
            <a:r>
              <a:rPr lang="es-ES" dirty="0" err="1"/>
              <a:t>Prueba.oral</a:t>
            </a:r>
            <a:endParaRPr lang="es-ES" dirty="0"/>
          </a:p>
          <a:p>
            <a:pPr algn="ctr"/>
            <a:r>
              <a:rPr lang="es-ES" dirty="0" err="1"/>
              <a:t>detach</a:t>
            </a:r>
            <a:r>
              <a:rPr lang="es-ES" dirty="0"/>
              <a:t>(</a:t>
            </a:r>
            <a:r>
              <a:rPr lang="es-ES" dirty="0" err="1"/>
              <a:t>Datos.Pruebas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305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s-ES" sz="40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R-software</a:t>
            </a:r>
          </a:p>
        </p:txBody>
      </p:sp>
      <p:pic>
        <p:nvPicPr>
          <p:cNvPr id="6" name="5 Imagen" descr="mi nomb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6572250"/>
            <a:ext cx="2333625" cy="285750"/>
          </a:xfrm>
          <a:prstGeom prst="rect">
            <a:avLst/>
          </a:prstGeom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916832"/>
            <a:ext cx="3124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723900" y="3894594"/>
            <a:ext cx="79525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muertes&lt;-c(</a:t>
            </a:r>
            <a:r>
              <a:rPr lang="es-ES" dirty="0" err="1"/>
              <a:t>rep</a:t>
            </a:r>
            <a:r>
              <a:rPr lang="es-ES" dirty="0"/>
              <a:t>(0,109),</a:t>
            </a:r>
            <a:r>
              <a:rPr lang="es-ES" dirty="0" err="1"/>
              <a:t>rep</a:t>
            </a:r>
            <a:r>
              <a:rPr lang="es-ES" dirty="0"/>
              <a:t>(1,65),</a:t>
            </a:r>
            <a:r>
              <a:rPr lang="es-ES" dirty="0" err="1"/>
              <a:t>rep</a:t>
            </a:r>
            <a:r>
              <a:rPr lang="es-ES" dirty="0"/>
              <a:t>(2,22),</a:t>
            </a:r>
            <a:r>
              <a:rPr lang="es-ES" dirty="0" err="1"/>
              <a:t>rep</a:t>
            </a:r>
            <a:r>
              <a:rPr lang="es-ES" dirty="0"/>
              <a:t>(3,3),4</a:t>
            </a:r>
            <a:r>
              <a:rPr lang="es-ES" dirty="0" smtClean="0"/>
              <a:t>).</a:t>
            </a:r>
          </a:p>
          <a:p>
            <a:endParaRPr lang="es-ES" dirty="0"/>
          </a:p>
          <a:p>
            <a:r>
              <a:rPr lang="es-ES" dirty="0"/>
              <a:t>Ahora tenemos que convertirlos en una hoja de datos mediante</a:t>
            </a:r>
          </a:p>
          <a:p>
            <a:endParaRPr lang="es-ES" dirty="0" smtClean="0"/>
          </a:p>
          <a:p>
            <a:r>
              <a:rPr lang="es-ES" dirty="0" err="1" smtClean="0"/>
              <a:t>Datos.muertes</a:t>
            </a:r>
            <a:r>
              <a:rPr lang="es-ES" dirty="0"/>
              <a:t>&lt;-</a:t>
            </a:r>
            <a:r>
              <a:rPr lang="es-ES" dirty="0" err="1"/>
              <a:t>data.frame</a:t>
            </a:r>
            <a:r>
              <a:rPr lang="es-ES" dirty="0"/>
              <a:t>(Muertes&lt;-muertes)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59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s-ES" sz="40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R-software</a:t>
            </a:r>
          </a:p>
        </p:txBody>
      </p:sp>
      <p:pic>
        <p:nvPicPr>
          <p:cNvPr id="6" name="5 Imagen" descr="mi nomb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6572250"/>
            <a:ext cx="2333625" cy="285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" y="1669818"/>
            <a:ext cx="65246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7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s-ES" sz="40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R-software</a:t>
            </a:r>
          </a:p>
        </p:txBody>
      </p:sp>
      <p:pic>
        <p:nvPicPr>
          <p:cNvPr id="6" name="5 Imagen" descr="mi nomb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6572250"/>
            <a:ext cx="2333625" cy="28575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1765068"/>
            <a:ext cx="65246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0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s-ES" sz="40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R-software</a:t>
            </a:r>
          </a:p>
        </p:txBody>
      </p:sp>
      <p:pic>
        <p:nvPicPr>
          <p:cNvPr id="6" name="5 Imagen" descr="mi nomb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6572250"/>
            <a:ext cx="2333625" cy="285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1631718"/>
            <a:ext cx="64865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7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s-ES" sz="40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R-software</a:t>
            </a:r>
          </a:p>
        </p:txBody>
      </p:sp>
      <p:pic>
        <p:nvPicPr>
          <p:cNvPr id="6" name="5 Imagen" descr="mi nomb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6572250"/>
            <a:ext cx="2333625" cy="2857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1700808"/>
            <a:ext cx="65055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2158</TotalTime>
  <Words>220</Words>
  <Application>Microsoft Office PowerPoint</Application>
  <PresentationFormat>Presentación en pantalla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Fundición</vt:lpstr>
      <vt:lpstr>R-software</vt:lpstr>
      <vt:lpstr>R-software</vt:lpstr>
      <vt:lpstr>R-software</vt:lpstr>
      <vt:lpstr>R-software</vt:lpstr>
      <vt:lpstr>R-software</vt:lpstr>
      <vt:lpstr>R-software</vt:lpstr>
      <vt:lpstr>R-software</vt:lpstr>
      <vt:lpstr>R-software</vt:lpstr>
      <vt:lpstr>R-software</vt:lpstr>
      <vt:lpstr>R-software</vt:lpstr>
      <vt:lpstr>R-Commander</vt:lpstr>
    </vt:vector>
  </TitlesOfParts>
  <Company>CCP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http://club.telepolis.com/euyin/concep.htm#intro</dc:title>
  <dc:creator>Carmen Marin</dc:creator>
  <cp:lastModifiedBy>evam.andres</cp:lastModifiedBy>
  <cp:revision>86</cp:revision>
  <dcterms:created xsi:type="dcterms:W3CDTF">2003-03-13T18:51:10Z</dcterms:created>
  <dcterms:modified xsi:type="dcterms:W3CDTF">2015-06-03T11:21:40Z</dcterms:modified>
</cp:coreProperties>
</file>