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67.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64.xml"/>
  <Override ContentType="application/vnd.openxmlformats-officedocument.presentationml.notesSlide+xml" PartName="/ppt/notesSlides/notesSlide56.xml"/>
  <Override ContentType="application/vnd.openxmlformats-officedocument.presentationml.notesSlide+xml" PartName="/ppt/notesSlides/notesSlide68.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65.xml"/>
  <Override ContentType="application/vnd.openxmlformats-officedocument.presentationml.notesSlide+xml" PartName="/ppt/notesSlides/notesSlide20.xml"/>
  <Override ContentType="application/vnd.openxmlformats-officedocument.presentationml.notesSlide+xml" PartName="/ppt/notesSlides/notesSlide62.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63.xml"/>
  <Override ContentType="application/vnd.openxmlformats-officedocument.presentationml.notesSlide+xml" PartName="/ppt/notesSlides/notesSlide52.xml"/>
  <Override ContentType="application/vnd.openxmlformats-officedocument.presentationml.notesSlide+xml" PartName="/ppt/notesSlides/notesSlide6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66.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60.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61.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68.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62.xml"/>
  <Override ContentType="application/vnd.openxmlformats-officedocument.presentationml.slide+xml" PartName="/ppt/slides/slide65.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67.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60.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64.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6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59.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slide+xml" PartName="/ppt/slides/slide6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6858000" cx="9144000"/>
  <p:notesSz cx="7099300" cy="102346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2ABBD5E-F9AA-482D-B667-E2B1652B5290}">
  <a:tblStyle styleId="{52ABBD5E-F9AA-482D-B667-E2B1652B5290}"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0" Type="http://schemas.openxmlformats.org/officeDocument/2006/relationships/slide" Target="slides/slide24.xml"/><Relationship Id="rId31" Type="http://schemas.openxmlformats.org/officeDocument/2006/relationships/slide" Target="slides/slide25.xml"/><Relationship Id="rId71" Type="http://schemas.openxmlformats.org/officeDocument/2006/relationships/slide" Target="slides/slide65.xml"/><Relationship Id="rId34" Type="http://schemas.openxmlformats.org/officeDocument/2006/relationships/slide" Target="slides/slide28.xml"/><Relationship Id="rId70" Type="http://schemas.openxmlformats.org/officeDocument/2006/relationships/slide" Target="slides/slide64.xml"/><Relationship Id="rId35" Type="http://schemas.openxmlformats.org/officeDocument/2006/relationships/slide" Target="slides/slide29.xml"/><Relationship Id="rId32" Type="http://schemas.openxmlformats.org/officeDocument/2006/relationships/slide" Target="slides/slide26.xml"/><Relationship Id="rId33" Type="http://schemas.openxmlformats.org/officeDocument/2006/relationships/slide" Target="slides/slide27.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2" Type="http://schemas.openxmlformats.org/officeDocument/2006/relationships/presProps" Target="presProps.xml"/><Relationship Id="rId1" Type="http://schemas.openxmlformats.org/officeDocument/2006/relationships/theme" Target="theme/theme2.xml"/><Relationship Id="rId40" Type="http://schemas.openxmlformats.org/officeDocument/2006/relationships/slide" Target="slides/slide34.xml"/><Relationship Id="rId4" Type="http://schemas.openxmlformats.org/officeDocument/2006/relationships/slideMaster" Target="slideMasters/slideMaster1.xml"/><Relationship Id="rId41" Type="http://schemas.openxmlformats.org/officeDocument/2006/relationships/slide" Target="slides/slide35.xml"/><Relationship Id="rId3" Type="http://schemas.openxmlformats.org/officeDocument/2006/relationships/tableStyles" Target="tableStyles.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2.xml"/><Relationship Id="rId8" Type="http://schemas.openxmlformats.org/officeDocument/2006/relationships/slide" Target="slides/slide2.xml"/><Relationship Id="rId7" Type="http://schemas.openxmlformats.org/officeDocument/2006/relationships/slide" Target="slides/slide1.xml"/><Relationship Id="rId58" Type="http://schemas.openxmlformats.org/officeDocument/2006/relationships/slide" Target="slides/slide52.xml"/><Relationship Id="rId59" Type="http://schemas.openxmlformats.org/officeDocument/2006/relationships/slide" Target="slides/slide53.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2" Type="http://schemas.openxmlformats.org/officeDocument/2006/relationships/slide" Target="slides/slide6.xml"/><Relationship Id="rId13" Type="http://schemas.openxmlformats.org/officeDocument/2006/relationships/slide" Target="slides/slide7.xml"/><Relationship Id="rId10" Type="http://schemas.openxmlformats.org/officeDocument/2006/relationships/slide" Target="slides/slide4.xml"/><Relationship Id="rId11" Type="http://schemas.openxmlformats.org/officeDocument/2006/relationships/slide" Target="slides/slide5.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69" Type="http://schemas.openxmlformats.org/officeDocument/2006/relationships/slide" Target="slides/slide63.xml"/><Relationship Id="rId29" Type="http://schemas.openxmlformats.org/officeDocument/2006/relationships/slide" Target="slides/slide2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1" Type="http://schemas.openxmlformats.org/officeDocument/2006/relationships/slide" Target="slides/slide15.xml"/><Relationship Id="rId22" Type="http://schemas.openxmlformats.org/officeDocument/2006/relationships/slide" Target="slides/slide16.xml"/><Relationship Id="rId60" Type="http://schemas.openxmlformats.org/officeDocument/2006/relationships/slide" Target="slides/slide54.xml"/><Relationship Id="rId23" Type="http://schemas.openxmlformats.org/officeDocument/2006/relationships/slide" Target="slides/slide17.xml"/><Relationship Id="rId24" Type="http://schemas.openxmlformats.org/officeDocument/2006/relationships/slide" Target="slides/slide18.xml"/><Relationship Id="rId20" Type="http://schemas.openxmlformats.org/officeDocument/2006/relationships/slide" Target="slides/slide14.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3074987" cy="512762"/>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3" name="Shape 3"/>
          <p:cNvSpPr txBox="1"/>
          <p:nvPr>
            <p:ph idx="10" type="dt"/>
          </p:nvPr>
        </p:nvSpPr>
        <p:spPr>
          <a:xfrm>
            <a:off x="4024312" y="0"/>
            <a:ext cx="3074987" cy="512762"/>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4" name="Shape 4"/>
          <p:cNvSpPr/>
          <p:nvPr>
            <p:ph idx="3"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 name="Shape 5"/>
          <p:cNvSpPr txBox="1"/>
          <p:nvPr>
            <p:ph idx="1" type="body"/>
          </p:nvPr>
        </p:nvSpPr>
        <p:spPr>
          <a:xfrm>
            <a:off x="946150" y="4860925"/>
            <a:ext cx="5206999" cy="4605337"/>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x="0" y="9721850"/>
            <a:ext cx="3074987" cy="512762"/>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7" name="Shape 7"/>
          <p:cNvSpPr txBox="1"/>
          <p:nvPr>
            <p:ph idx="12" type="sldNum"/>
          </p:nvPr>
        </p:nvSpPr>
        <p:spPr>
          <a:xfrm>
            <a:off x="4024312" y="9721850"/>
            <a:ext cx="3074987" cy="512762"/>
          </a:xfrm>
          <a:prstGeom prst="rect">
            <a:avLst/>
          </a:prstGeom>
          <a:noFill/>
          <a:ln>
            <a:noFill/>
          </a:ln>
        </p:spPr>
        <p:txBody>
          <a:bodyPr anchorCtr="0" anchor="b" bIns="47750" lIns="95500" rIns="95500" tIns="47750">
            <a:noAutofit/>
          </a:bodyPr>
          <a:lstStyle>
            <a:lvl1pPr indent="0" marL="0" marR="0" rtl="0" algn="r">
              <a:lnSpc>
                <a:spcPct val="100000"/>
              </a:lnSpc>
              <a:spcBef>
                <a:spcPts val="0"/>
              </a:spcBef>
              <a:spcAft>
                <a:spcPts val="0"/>
              </a:spcAft>
              <a:buNone/>
              <a:defRPr b="0" baseline="0" i="0" sz="1200" u="none" cap="none" strike="noStrike">
                <a:solidFill>
                  <a:srgbClr val="000000"/>
                </a:solidFill>
                <a:latin typeface="Arial"/>
                <a:ea typeface="Arial"/>
                <a:cs typeface="Arial"/>
                <a:sym typeface="Arial"/>
              </a:defRPr>
            </a:lvl1pPr>
          </a:lstStyle>
          <a:p>
            <a:pPr indent="0" lvl="0" marL="0">
              <a:spcBef>
                <a:spcPts val="0"/>
              </a:spcBef>
              <a:buClr>
                <a:srgbClr val="000000"/>
              </a:buClr>
              <a:buSzPct val="25000"/>
              <a:buFont typeface="Arial"/>
              <a:buNone/>
            </a:pPr>
            <a:fld id="{00000000-1234-1234-1234-123412341234}" type="slidenum">
              <a:rPr lang="en-US"/>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946150" y="4860925"/>
            <a:ext cx="5206999" cy="4605337"/>
          </a:xfrm>
          <a:prstGeom prst="rect">
            <a:avLst/>
          </a:prstGeom>
        </p:spPr>
        <p:txBody>
          <a:bodyPr anchorCtr="0" anchor="ctr" bIns="91425" lIns="91425" rIns="91425" tIns="91425">
            <a:noAutofit/>
          </a:bodyPr>
          <a:lstStyle/>
          <a:p>
            <a:pPr>
              <a:spcBef>
                <a:spcPts val="0"/>
              </a:spcBef>
              <a:buNone/>
            </a:pPr>
            <a:r>
              <a:t/>
            </a:r>
            <a:endParaRPr/>
          </a:p>
        </p:txBody>
      </p:sp>
      <p:sp>
        <p:nvSpPr>
          <p:cNvPr id="60" name="Shape 6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0" name="Shape 17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71" name="Shape 17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82" name="Shape 18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83" name="Shape 18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92" name="Shape 19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93" name="Shape 19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11" name="Shape 211"/>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12" name="Shape 212"/>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28" name="Shape 22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29" name="Shape 22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45" name="Shape 24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46" name="Shape 24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64" name="Shape 264"/>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65" name="Shape 265"/>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85" name="Shape 28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86" name="Shape 28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04" name="Shape 304"/>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23" name="Shape 323"/>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24" name="Shape 324"/>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7" name="Shape 67"/>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68" name="Shape 68"/>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40" name="Shape 34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41" name="Shape 34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55" name="Shape 35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56" name="Shape 35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63" name="Shape 363"/>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64" name="Shape 364"/>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79" name="Shape 37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80" name="Shape 38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90" name="Shape 39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91" name="Shape 39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99" name="Shape 39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00" name="Shape 40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11" name="Shape 411"/>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412" name="Shape 412"/>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21" name="Shape 421"/>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22" name="Shape 422"/>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30" name="Shape 43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31" name="Shape 43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40" name="Shape 44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441" name="Shape 44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5" name="Shape 75"/>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76" name="Shape 76"/>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50" name="Shape 45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59" name="Shape 45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60" name="Shape 46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78" name="Shape 47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79" name="Shape 47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94" name="Shape 494"/>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95" name="Shape 495"/>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11" name="Shape 511"/>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512" name="Shape 512"/>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28" name="Shape 52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529" name="Shape 52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45" name="Shape 545"/>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546" name="Shape 546"/>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64" name="Shape 564"/>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565" name="Shape 565"/>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78" name="Shape 57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579" name="Shape 57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01" name="Shape 601"/>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02" name="Shape 602"/>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0" name="Shape 9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91" name="Shape 9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22" name="Shape 622"/>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23" name="Shape 623"/>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36" name="Shape 636"/>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637" name="Shape 637"/>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50" name="Shape 65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51" name="Shape 65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64" name="Shape 664"/>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65" name="Shape 665"/>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6" name="Shape 676"/>
        <p:cNvGrpSpPr/>
        <p:nvPr/>
      </p:nvGrpSpPr>
      <p:grpSpPr>
        <a:xfrm>
          <a:off x="0" y="0"/>
          <a:ext cx="0" cy="0"/>
          <a:chOff x="0" y="0"/>
          <a:chExt cx="0" cy="0"/>
        </a:xfrm>
      </p:grpSpPr>
      <p:sp>
        <p:nvSpPr>
          <p:cNvPr id="677" name="Shape 67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78" name="Shape 67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79" name="Shape 67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93" name="Shape 693"/>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94" name="Shape 694"/>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10" name="Shape 71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11" name="Shape 71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28" name="Shape 72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29" name="Shape 72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36" name="Shape 736"/>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737" name="Shape 737"/>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6" name="Shape 746"/>
        <p:cNvGrpSpPr/>
        <p:nvPr/>
      </p:nvGrpSpPr>
      <p:grpSpPr>
        <a:xfrm>
          <a:off x="0" y="0"/>
          <a:ext cx="0" cy="0"/>
          <a:chOff x="0" y="0"/>
          <a:chExt cx="0" cy="0"/>
        </a:xfrm>
      </p:grpSpPr>
      <p:sp>
        <p:nvSpPr>
          <p:cNvPr id="747" name="Shape 74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48" name="Shape 74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749" name="Shape 74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1" name="Shape 101"/>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02" name="Shape 102"/>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6" name="Shape 756"/>
        <p:cNvGrpSpPr/>
        <p:nvPr/>
      </p:nvGrpSpPr>
      <p:grpSpPr>
        <a:xfrm>
          <a:off x="0" y="0"/>
          <a:ext cx="0" cy="0"/>
          <a:chOff x="0" y="0"/>
          <a:chExt cx="0" cy="0"/>
        </a:xfrm>
      </p:grpSpPr>
      <p:sp>
        <p:nvSpPr>
          <p:cNvPr id="757" name="Shape 75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58" name="Shape 75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759" name="Shape 75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6" name="Shape 766"/>
        <p:cNvGrpSpPr/>
        <p:nvPr/>
      </p:nvGrpSpPr>
      <p:grpSpPr>
        <a:xfrm>
          <a:off x="0" y="0"/>
          <a:ext cx="0" cy="0"/>
          <a:chOff x="0" y="0"/>
          <a:chExt cx="0" cy="0"/>
        </a:xfrm>
      </p:grpSpPr>
      <p:sp>
        <p:nvSpPr>
          <p:cNvPr id="767" name="Shape 76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68" name="Shape 76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769" name="Shape 76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6" name="Shape 776"/>
        <p:cNvGrpSpPr/>
        <p:nvPr/>
      </p:nvGrpSpPr>
      <p:grpSpPr>
        <a:xfrm>
          <a:off x="0" y="0"/>
          <a:ext cx="0" cy="0"/>
          <a:chOff x="0" y="0"/>
          <a:chExt cx="0" cy="0"/>
        </a:xfrm>
      </p:grpSpPr>
      <p:sp>
        <p:nvSpPr>
          <p:cNvPr id="777" name="Shape 77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78" name="Shape 77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779" name="Shape 77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5" name="Shape 785"/>
        <p:cNvGrpSpPr/>
        <p:nvPr/>
      </p:nvGrpSpPr>
      <p:grpSpPr>
        <a:xfrm>
          <a:off x="0" y="0"/>
          <a:ext cx="0" cy="0"/>
          <a:chOff x="0" y="0"/>
          <a:chExt cx="0" cy="0"/>
        </a:xfrm>
      </p:grpSpPr>
      <p:sp>
        <p:nvSpPr>
          <p:cNvPr id="786" name="Shape 786"/>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87" name="Shape 787"/>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788" name="Shape 788"/>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96" name="Shape 796"/>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797" name="Shape 797"/>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5" name="Shape 805"/>
        <p:cNvGrpSpPr/>
        <p:nvPr/>
      </p:nvGrpSpPr>
      <p:grpSpPr>
        <a:xfrm>
          <a:off x="0" y="0"/>
          <a:ext cx="0" cy="0"/>
          <a:chOff x="0" y="0"/>
          <a:chExt cx="0" cy="0"/>
        </a:xfrm>
      </p:grpSpPr>
      <p:sp>
        <p:nvSpPr>
          <p:cNvPr id="806" name="Shape 806"/>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07" name="Shape 807"/>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808" name="Shape 808"/>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6" name="Shape 816"/>
        <p:cNvGrpSpPr/>
        <p:nvPr/>
      </p:nvGrpSpPr>
      <p:grpSpPr>
        <a:xfrm>
          <a:off x="0" y="0"/>
          <a:ext cx="0" cy="0"/>
          <a:chOff x="0" y="0"/>
          <a:chExt cx="0" cy="0"/>
        </a:xfrm>
      </p:grpSpPr>
      <p:sp>
        <p:nvSpPr>
          <p:cNvPr id="817" name="Shape 81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18" name="Shape 81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819" name="Shape 81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27" name="Shape 827"/>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828" name="Shape 828"/>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0" name="Shape 840"/>
        <p:cNvGrpSpPr/>
        <p:nvPr/>
      </p:nvGrpSpPr>
      <p:grpSpPr>
        <a:xfrm>
          <a:off x="0" y="0"/>
          <a:ext cx="0" cy="0"/>
          <a:chOff x="0" y="0"/>
          <a:chExt cx="0" cy="0"/>
        </a:xfrm>
      </p:grpSpPr>
      <p:sp>
        <p:nvSpPr>
          <p:cNvPr id="841" name="Shape 84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42" name="Shape 84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843" name="Shape 84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3" name="Shape 853"/>
        <p:cNvGrpSpPr/>
        <p:nvPr/>
      </p:nvGrpSpPr>
      <p:grpSpPr>
        <a:xfrm>
          <a:off x="0" y="0"/>
          <a:ext cx="0" cy="0"/>
          <a:chOff x="0" y="0"/>
          <a:chExt cx="0" cy="0"/>
        </a:xfrm>
      </p:grpSpPr>
      <p:sp>
        <p:nvSpPr>
          <p:cNvPr id="854" name="Shape 854"/>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55" name="Shape 855"/>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856" name="Shape 856"/>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25" name="Shape 125"/>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26" name="Shape 126"/>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2" name="Shape 862"/>
        <p:cNvGrpSpPr/>
        <p:nvPr/>
      </p:nvGrpSpPr>
      <p:grpSpPr>
        <a:xfrm>
          <a:off x="0" y="0"/>
          <a:ext cx="0" cy="0"/>
          <a:chOff x="0" y="0"/>
          <a:chExt cx="0" cy="0"/>
        </a:xfrm>
      </p:grpSpPr>
      <p:sp>
        <p:nvSpPr>
          <p:cNvPr id="863" name="Shape 863"/>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64" name="Shape 864"/>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865" name="Shape 865"/>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73" name="Shape 873"/>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874" name="Shape 874"/>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0" name="Shape 880"/>
        <p:cNvGrpSpPr/>
        <p:nvPr/>
      </p:nvGrpSpPr>
      <p:grpSpPr>
        <a:xfrm>
          <a:off x="0" y="0"/>
          <a:ext cx="0" cy="0"/>
          <a:chOff x="0" y="0"/>
          <a:chExt cx="0" cy="0"/>
        </a:xfrm>
      </p:grpSpPr>
      <p:sp>
        <p:nvSpPr>
          <p:cNvPr id="881" name="Shape 88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82" name="Shape 88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883" name="Shape 88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9" name="Shape 889"/>
        <p:cNvGrpSpPr/>
        <p:nvPr/>
      </p:nvGrpSpPr>
      <p:grpSpPr>
        <a:xfrm>
          <a:off x="0" y="0"/>
          <a:ext cx="0" cy="0"/>
          <a:chOff x="0" y="0"/>
          <a:chExt cx="0" cy="0"/>
        </a:xfrm>
      </p:grpSpPr>
      <p:sp>
        <p:nvSpPr>
          <p:cNvPr id="890" name="Shape 890"/>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91" name="Shape 891"/>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892" name="Shape 892"/>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99" name="Shape 899"/>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6" name="Shape 906"/>
        <p:cNvGrpSpPr/>
        <p:nvPr/>
      </p:nvGrpSpPr>
      <p:grpSpPr>
        <a:xfrm>
          <a:off x="0" y="0"/>
          <a:ext cx="0" cy="0"/>
          <a:chOff x="0" y="0"/>
          <a:chExt cx="0" cy="0"/>
        </a:xfrm>
      </p:grpSpPr>
      <p:sp>
        <p:nvSpPr>
          <p:cNvPr id="907" name="Shape 90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08" name="Shape 90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909" name="Shape 90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4" name="Shape 914"/>
        <p:cNvGrpSpPr/>
        <p:nvPr/>
      </p:nvGrpSpPr>
      <p:grpSpPr>
        <a:xfrm>
          <a:off x="0" y="0"/>
          <a:ext cx="0" cy="0"/>
          <a:chOff x="0" y="0"/>
          <a:chExt cx="0" cy="0"/>
        </a:xfrm>
      </p:grpSpPr>
      <p:sp>
        <p:nvSpPr>
          <p:cNvPr id="915" name="Shape 915"/>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16" name="Shape 916"/>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917" name="Shape 917"/>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28" name="Shape 92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929" name="Shape 92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txBox="1"/>
          <p:nvPr>
            <p:ph idx="1" type="body"/>
          </p:nvPr>
        </p:nvSpPr>
        <p:spPr>
          <a:xfrm>
            <a:off x="946150" y="4860925"/>
            <a:ext cx="5206999" cy="4605337"/>
          </a:xfrm>
          <a:prstGeom prst="rect">
            <a:avLst/>
          </a:prstGeom>
        </p:spPr>
        <p:txBody>
          <a:bodyPr anchorCtr="0" anchor="ctr" bIns="91425" lIns="91425" rIns="91425" tIns="91425">
            <a:noAutofit/>
          </a:bodyPr>
          <a:lstStyle/>
          <a:p>
            <a:pPr>
              <a:spcBef>
                <a:spcPts val="0"/>
              </a:spcBef>
              <a:buNone/>
            </a:pPr>
            <a:r>
              <a:t/>
            </a:r>
            <a:endParaRPr/>
          </a:p>
        </p:txBody>
      </p:sp>
      <p:sp>
        <p:nvSpPr>
          <p:cNvPr id="950" name="Shape 95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43" name="Shape 143"/>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44" name="Shape 144"/>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51" name="Shape 151"/>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52" name="Shape 152"/>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1" name="Shape 161"/>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62" name="Shape 162"/>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n blanco">
    <p:spTree>
      <p:nvGrpSpPr>
        <p:cNvPr id="19" name="Shape 19"/>
        <p:cNvGrpSpPr/>
        <p:nvPr/>
      </p:nvGrpSpPr>
      <p:grpSpPr>
        <a:xfrm>
          <a:off x="0" y="0"/>
          <a:ext cx="0" cy="0"/>
          <a:chOff x="0" y="0"/>
          <a:chExt cx="0" cy="0"/>
        </a:xfrm>
      </p:grpSpPr>
      <p:sp>
        <p:nvSpPr>
          <p:cNvPr id="20" name="Shape 20"/>
          <p:cNvSpPr txBox="1"/>
          <p:nvPr>
            <p:ph idx="1" type="body"/>
          </p:nvPr>
        </p:nvSpPr>
        <p:spPr>
          <a:xfrm>
            <a:off x="323850" y="1196975"/>
            <a:ext cx="8439150" cy="446563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2" type="sldNum"/>
          </p:nvPr>
        </p:nvSpPr>
        <p:spPr>
          <a:xfrm>
            <a:off x="8448675" y="6488112"/>
            <a:ext cx="652462" cy="341311"/>
          </a:xfrm>
          <a:prstGeom prst="rect">
            <a:avLst/>
          </a:prstGeom>
          <a:noFill/>
          <a:ln>
            <a:noFill/>
          </a:ln>
        </p:spPr>
        <p:txBody>
          <a:bodyPr anchorCtr="0" anchor="t" bIns="45700" lIns="91425" rIns="91425" tIns="45700">
            <a:noAutofit/>
          </a:bodyPr>
          <a:lstStyle>
            <a:lvl1pPr indent="0" marL="0" marR="0" rtl="0" algn="ctr">
              <a:lnSpc>
                <a:spcPct val="100000"/>
              </a:lnSpc>
              <a:spcBef>
                <a:spcPts val="0"/>
              </a:spcBef>
              <a:spcAft>
                <a:spcPts val="0"/>
              </a:spcAft>
              <a:buNone/>
              <a:defRPr b="1" baseline="0" i="0" sz="1500" u="none" cap="none" strike="noStrike">
                <a:solidFill>
                  <a:schemeClr val="lt1"/>
                </a:solidFill>
                <a:latin typeface="Arial"/>
                <a:ea typeface="Arial"/>
                <a:cs typeface="Arial"/>
                <a:sym typeface="Arial"/>
              </a:defRPr>
            </a:lvl1pPr>
          </a:lstStyle>
          <a:p>
            <a:pPr indent="0" lvl="0" marL="0">
              <a:spcBef>
                <a:spcPts val="0"/>
              </a:spcBef>
              <a:buClr>
                <a:schemeClr val="lt1"/>
              </a:buClr>
              <a:buSzPct val="25000"/>
              <a:buFont typeface="Arial"/>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os objetos">
    <p:spTree>
      <p:nvGrpSpPr>
        <p:cNvPr id="33" name="Shape 33"/>
        <p:cNvGrpSpPr/>
        <p:nvPr/>
      </p:nvGrpSpPr>
      <p:grpSpPr>
        <a:xfrm>
          <a:off x="0" y="0"/>
          <a:ext cx="0" cy="0"/>
          <a:chOff x="0" y="0"/>
          <a:chExt cx="0" cy="0"/>
        </a:xfrm>
      </p:grpSpPr>
      <p:sp>
        <p:nvSpPr>
          <p:cNvPr id="34" name="Shape 34"/>
          <p:cNvSpPr txBox="1"/>
          <p:nvPr>
            <p:ph idx="1" type="body"/>
          </p:nvPr>
        </p:nvSpPr>
        <p:spPr>
          <a:xfrm>
            <a:off x="685800" y="1981200"/>
            <a:ext cx="3809999" cy="41148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2" type="body"/>
          </p:nvPr>
        </p:nvSpPr>
        <p:spPr>
          <a:xfrm>
            <a:off x="4648200" y="1981200"/>
            <a:ext cx="3809999" cy="41148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2" type="sldNum"/>
          </p:nvPr>
        </p:nvSpPr>
        <p:spPr>
          <a:xfrm>
            <a:off x="8448675" y="6488112"/>
            <a:ext cx="652462" cy="341311"/>
          </a:xfrm>
          <a:prstGeom prst="rect">
            <a:avLst/>
          </a:prstGeom>
          <a:noFill/>
          <a:ln>
            <a:noFill/>
          </a:ln>
        </p:spPr>
        <p:txBody>
          <a:bodyPr anchorCtr="0" anchor="t" bIns="45700" lIns="91425" rIns="91425" tIns="45700">
            <a:noAutofit/>
          </a:bodyPr>
          <a:lstStyle>
            <a:lvl1pPr indent="0" marL="0" marR="0" rtl="0" algn="ctr">
              <a:lnSpc>
                <a:spcPct val="100000"/>
              </a:lnSpc>
              <a:spcBef>
                <a:spcPts val="0"/>
              </a:spcBef>
              <a:spcAft>
                <a:spcPts val="0"/>
              </a:spcAft>
              <a:buNone/>
              <a:defRPr b="1" baseline="0" i="0" sz="1500" u="none" cap="none" strike="noStrike">
                <a:solidFill>
                  <a:schemeClr val="lt1"/>
                </a:solidFill>
                <a:latin typeface="Arial"/>
                <a:ea typeface="Arial"/>
                <a:cs typeface="Arial"/>
                <a:sym typeface="Arial"/>
              </a:defRPr>
            </a:lvl1pPr>
          </a:lstStyle>
          <a:p>
            <a:pPr indent="0" lvl="0" marL="0">
              <a:spcBef>
                <a:spcPts val="0"/>
              </a:spcBef>
              <a:buClr>
                <a:schemeClr val="lt1"/>
              </a:buClr>
              <a:buSzPct val="25000"/>
              <a:buFont typeface="Arial"/>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00.jpg"/><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00.jpg"/><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grpSp>
        <p:nvGrpSpPr>
          <p:cNvPr id="9" name="Shape 9"/>
          <p:cNvGrpSpPr/>
          <p:nvPr/>
        </p:nvGrpSpPr>
        <p:grpSpPr>
          <a:xfrm>
            <a:off x="0" y="106362"/>
            <a:ext cx="9144000" cy="6786562"/>
            <a:chOff x="0" y="0"/>
            <a:chExt cx="2147483646" cy="2147483647"/>
          </a:xfrm>
        </p:grpSpPr>
        <p:sp>
          <p:nvSpPr>
            <p:cNvPr id="10" name="Shape 10"/>
            <p:cNvSpPr txBox="1"/>
            <p:nvPr/>
          </p:nvSpPr>
          <p:spPr>
            <a:xfrm>
              <a:off x="0" y="2002810933"/>
              <a:ext cx="2147483646" cy="144672713"/>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nvGrpSpPr>
            <p:cNvPr id="11" name="Shape 11"/>
            <p:cNvGrpSpPr/>
            <p:nvPr/>
          </p:nvGrpSpPr>
          <p:grpSpPr>
            <a:xfrm>
              <a:off x="0" y="0"/>
              <a:ext cx="2147483628" cy="318479503"/>
              <a:chOff x="0" y="0"/>
              <a:chExt cx="9144000" cy="1006475"/>
            </a:xfrm>
          </p:grpSpPr>
          <p:grpSp>
            <p:nvGrpSpPr>
              <p:cNvPr id="12" name="Shape 12"/>
              <p:cNvGrpSpPr/>
              <p:nvPr/>
            </p:nvGrpSpPr>
            <p:grpSpPr>
              <a:xfrm>
                <a:off x="0" y="0"/>
                <a:ext cx="9144000" cy="1006475"/>
                <a:chOff x="0" y="0"/>
                <a:chExt cx="9144000" cy="1006475"/>
              </a:xfrm>
            </p:grpSpPr>
            <p:pic>
              <p:nvPicPr>
                <p:cNvPr id="13" name="Shape 13"/>
                <p:cNvPicPr preferRelativeResize="0"/>
                <p:nvPr/>
              </p:nvPicPr>
              <p:blipFill rotWithShape="1">
                <a:blip r:embed="rId1">
                  <a:alphaModFix/>
                </a:blip>
                <a:srcRect b="0" l="0" r="0" t="0"/>
                <a:stretch/>
              </p:blipFill>
              <p:spPr>
                <a:xfrm>
                  <a:off x="152400" y="0"/>
                  <a:ext cx="1295400" cy="1006474"/>
                </a:xfrm>
                <a:prstGeom prst="rect">
                  <a:avLst/>
                </a:prstGeom>
                <a:noFill/>
                <a:ln>
                  <a:noFill/>
                </a:ln>
              </p:spPr>
            </p:pic>
            <p:sp>
              <p:nvSpPr>
                <p:cNvPr id="14" name="Shape 14"/>
                <p:cNvSpPr txBox="1"/>
                <p:nvPr/>
              </p:nvSpPr>
              <p:spPr>
                <a:xfrm>
                  <a:off x="0" y="685800"/>
                  <a:ext cx="9144000" cy="320675"/>
                </a:xfrm>
                <a:prstGeom prst="rect">
                  <a:avLst/>
                </a:prstGeom>
                <a:solidFill>
                  <a:schemeClr val="lt1"/>
                </a:solidFill>
                <a:ln>
                  <a:noFill/>
                </a:ln>
              </p:spPr>
              <p:txBody>
                <a:bodyPr anchorCtr="0" anchor="t" bIns="46025" lIns="92075" rIns="92075" tIns="46025">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cxnSp>
            <p:nvCxnSpPr>
              <p:cNvPr id="15" name="Shape 15"/>
              <p:cNvCxnSpPr/>
              <p:nvPr/>
            </p:nvCxnSpPr>
            <p:spPr>
              <a:xfrm>
                <a:off x="1447800" y="685800"/>
                <a:ext cx="7696199" cy="0"/>
              </a:xfrm>
              <a:prstGeom prst="straightConnector1">
                <a:avLst/>
              </a:prstGeom>
              <a:noFill/>
              <a:ln cap="flat" cmpd="sng" w="28575">
                <a:solidFill>
                  <a:srgbClr val="336699"/>
                </a:solidFill>
                <a:prstDash val="solid"/>
                <a:miter/>
                <a:headEnd len="med" w="med" type="none"/>
                <a:tailEnd len="med" w="med" type="none"/>
              </a:ln>
            </p:spPr>
          </p:cxnSp>
        </p:grpSp>
      </p:grpSp>
      <p:sp>
        <p:nvSpPr>
          <p:cNvPr id="16" name="Shape 16"/>
          <p:cNvSpPr txBox="1"/>
          <p:nvPr/>
        </p:nvSpPr>
        <p:spPr>
          <a:xfrm>
            <a:off x="0" y="6491287"/>
            <a:ext cx="9144000" cy="33813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0" baseline="0" i="0" lang="en-US" sz="1600" u="none" cap="none" strike="noStrike">
                <a:solidFill>
                  <a:schemeClr val="lt1"/>
                </a:solidFill>
                <a:latin typeface="Questrial"/>
                <a:ea typeface="Questrial"/>
                <a:cs typeface="Questrial"/>
                <a:sym typeface="Questrial"/>
              </a:rPr>
              <a:t>MASTER EN BIG DATA Y BUSINESS ANALYTICS</a:t>
            </a:r>
          </a:p>
        </p:txBody>
      </p:sp>
      <p:sp>
        <p:nvSpPr>
          <p:cNvPr id="17" name="Shape 17"/>
          <p:cNvSpPr txBox="1"/>
          <p:nvPr>
            <p:ph idx="1" type="body"/>
          </p:nvPr>
        </p:nvSpPr>
        <p:spPr>
          <a:xfrm>
            <a:off x="323850" y="1196975"/>
            <a:ext cx="8439150" cy="4465636"/>
          </a:xfrm>
          <a:prstGeom prst="rect">
            <a:avLst/>
          </a:prstGeom>
          <a:noFill/>
          <a:ln>
            <a:noFill/>
          </a:ln>
        </p:spPr>
        <p:txBody>
          <a:bodyPr anchorCtr="0" anchor="t" bIns="91425" lIns="91425" rIns="91425" tIns="91425"/>
          <a:lstStyle>
            <a:lvl1pPr indent="-304800" marL="342900" marR="0" rtl="0" algn="l">
              <a:spcBef>
                <a:spcPts val="480"/>
              </a:spcBef>
              <a:spcAft>
                <a:spcPts val="0"/>
              </a:spcAft>
              <a:buClr>
                <a:schemeClr val="lt1"/>
              </a:buClr>
              <a:buFont typeface="Times New Roman"/>
              <a:buChar char="•"/>
              <a:defRPr/>
            </a:lvl1pPr>
            <a:lvl2pPr indent="-146050" marL="768350" marR="0" rtl="0" algn="l">
              <a:spcBef>
                <a:spcPts val="440"/>
              </a:spcBef>
              <a:spcAft>
                <a:spcPts val="0"/>
              </a:spcAft>
              <a:buClr>
                <a:srgbClr val="000024"/>
              </a:buClr>
              <a:buFont typeface="Noto Symbol"/>
              <a:buChar char="■"/>
              <a:defRPr/>
            </a:lvl2pPr>
            <a:lvl3pPr indent="-107950" marL="1187450" marR="0" rtl="0" algn="l">
              <a:spcBef>
                <a:spcPts val="400"/>
              </a:spcBef>
              <a:spcAft>
                <a:spcPts val="0"/>
              </a:spcAft>
              <a:buClr>
                <a:srgbClr val="000024"/>
              </a:buClr>
              <a:buFont typeface="Arial"/>
              <a:buChar char="–"/>
              <a:defRPr/>
            </a:lvl3pPr>
            <a:lvl4pPr indent="-107950" marL="1606550" marR="0" rtl="0" algn="l">
              <a:spcBef>
                <a:spcPts val="400"/>
              </a:spcBef>
              <a:spcAft>
                <a:spcPts val="0"/>
              </a:spcAft>
              <a:buClr>
                <a:srgbClr val="000024"/>
              </a:buClr>
              <a:buFont typeface="Arial"/>
              <a:buChar char="–"/>
              <a:defRPr/>
            </a:lvl4pPr>
            <a:lvl5pPr indent="-101600" marL="2057400" marR="0" rtl="0" algn="l">
              <a:spcBef>
                <a:spcPts val="400"/>
              </a:spcBef>
              <a:spcAft>
                <a:spcPts val="0"/>
              </a:spcAft>
              <a:buClr>
                <a:srgbClr val="000024"/>
              </a:buClr>
              <a:buFont typeface="Arial"/>
              <a:buChar char="»"/>
              <a:defRPr/>
            </a:lvl5pPr>
            <a:lvl6pPr indent="-228600" marL="2514600" marR="0" rtl="0" algn="l">
              <a:spcBef>
                <a:spcPts val="400"/>
              </a:spcBef>
              <a:spcAft>
                <a:spcPts val="0"/>
              </a:spcAft>
              <a:defRPr/>
            </a:lvl6pPr>
            <a:lvl7pPr indent="-228600" marL="2971800" marR="0" rtl="0" algn="l">
              <a:spcBef>
                <a:spcPts val="400"/>
              </a:spcBef>
              <a:spcAft>
                <a:spcPts val="0"/>
              </a:spcAft>
              <a:defRPr/>
            </a:lvl7pPr>
            <a:lvl8pPr indent="-228600" marL="3429000" marR="0" rtl="0" algn="l">
              <a:spcBef>
                <a:spcPts val="400"/>
              </a:spcBef>
              <a:spcAft>
                <a:spcPts val="0"/>
              </a:spcAft>
              <a:defRPr/>
            </a:lvl8pPr>
            <a:lvl9pPr indent="-228600" marL="3886200" marR="0" rtl="0" algn="l">
              <a:spcBef>
                <a:spcPts val="400"/>
              </a:spcBef>
              <a:spcAft>
                <a:spcPts val="0"/>
              </a:spcAft>
              <a:defRPr/>
            </a:lvl9pPr>
          </a:lstStyle>
          <a:p/>
        </p:txBody>
      </p:sp>
      <p:sp>
        <p:nvSpPr>
          <p:cNvPr id="18" name="Shape 18"/>
          <p:cNvSpPr txBox="1"/>
          <p:nvPr>
            <p:ph idx="12" type="sldNum"/>
          </p:nvPr>
        </p:nvSpPr>
        <p:spPr>
          <a:xfrm>
            <a:off x="8448675" y="6488112"/>
            <a:ext cx="652462" cy="341311"/>
          </a:xfrm>
          <a:prstGeom prst="rect">
            <a:avLst/>
          </a:prstGeom>
          <a:noFill/>
          <a:ln>
            <a:noFill/>
          </a:ln>
        </p:spPr>
        <p:txBody>
          <a:bodyPr anchorCtr="0" anchor="t" bIns="45700" lIns="91425" rIns="91425" tIns="45700">
            <a:noAutofit/>
          </a:bodyPr>
          <a:lstStyle>
            <a:lvl1pPr indent="0" marL="0" marR="0" rtl="0" algn="ctr">
              <a:lnSpc>
                <a:spcPct val="100000"/>
              </a:lnSpc>
              <a:spcBef>
                <a:spcPts val="0"/>
              </a:spcBef>
              <a:spcAft>
                <a:spcPts val="0"/>
              </a:spcAft>
              <a:buNone/>
              <a:defRPr b="1" baseline="0" i="0" sz="1500" u="none" cap="none" strike="noStrike">
                <a:solidFill>
                  <a:schemeClr val="lt1"/>
                </a:solidFill>
                <a:latin typeface="Arial"/>
                <a:ea typeface="Arial"/>
                <a:cs typeface="Arial"/>
                <a:sym typeface="Arial"/>
              </a:defRPr>
            </a:lvl1pPr>
          </a:lstStyle>
          <a:p>
            <a:pPr indent="0" lvl="0" marL="0">
              <a:spcBef>
                <a:spcPts val="0"/>
              </a:spcBef>
              <a:buClr>
                <a:schemeClr val="lt1"/>
              </a:buClr>
              <a:buSzPct val="25000"/>
              <a:buFont typeface="Arial"/>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 name="Shape 22"/>
        <p:cNvGrpSpPr/>
        <p:nvPr/>
      </p:nvGrpSpPr>
      <p:grpSpPr>
        <a:xfrm>
          <a:off x="0" y="0"/>
          <a:ext cx="0" cy="0"/>
          <a:chOff x="0" y="0"/>
          <a:chExt cx="0" cy="0"/>
        </a:xfrm>
      </p:grpSpPr>
      <p:grpSp>
        <p:nvGrpSpPr>
          <p:cNvPr id="23" name="Shape 23"/>
          <p:cNvGrpSpPr/>
          <p:nvPr/>
        </p:nvGrpSpPr>
        <p:grpSpPr>
          <a:xfrm>
            <a:off x="0" y="106362"/>
            <a:ext cx="9144000" cy="6786562"/>
            <a:chOff x="0" y="0"/>
            <a:chExt cx="2147483646" cy="2147483647"/>
          </a:xfrm>
        </p:grpSpPr>
        <p:sp>
          <p:nvSpPr>
            <p:cNvPr id="24" name="Shape 24"/>
            <p:cNvSpPr txBox="1"/>
            <p:nvPr/>
          </p:nvSpPr>
          <p:spPr>
            <a:xfrm>
              <a:off x="0" y="2002810933"/>
              <a:ext cx="2147483646" cy="144672713"/>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nvGrpSpPr>
            <p:cNvPr id="25" name="Shape 25"/>
            <p:cNvGrpSpPr/>
            <p:nvPr/>
          </p:nvGrpSpPr>
          <p:grpSpPr>
            <a:xfrm>
              <a:off x="0" y="0"/>
              <a:ext cx="2147483628" cy="318479503"/>
              <a:chOff x="0" y="0"/>
              <a:chExt cx="9144000" cy="1006475"/>
            </a:xfrm>
          </p:grpSpPr>
          <p:grpSp>
            <p:nvGrpSpPr>
              <p:cNvPr id="26" name="Shape 26"/>
              <p:cNvGrpSpPr/>
              <p:nvPr/>
            </p:nvGrpSpPr>
            <p:grpSpPr>
              <a:xfrm>
                <a:off x="0" y="0"/>
                <a:ext cx="9144000" cy="1006475"/>
                <a:chOff x="0" y="0"/>
                <a:chExt cx="9144000" cy="1006475"/>
              </a:xfrm>
            </p:grpSpPr>
            <p:pic>
              <p:nvPicPr>
                <p:cNvPr id="27" name="Shape 27"/>
                <p:cNvPicPr preferRelativeResize="0"/>
                <p:nvPr/>
              </p:nvPicPr>
              <p:blipFill rotWithShape="1">
                <a:blip r:embed="rId1">
                  <a:alphaModFix/>
                </a:blip>
                <a:srcRect b="0" l="0" r="0" t="0"/>
                <a:stretch/>
              </p:blipFill>
              <p:spPr>
                <a:xfrm>
                  <a:off x="152400" y="0"/>
                  <a:ext cx="1295400" cy="1006474"/>
                </a:xfrm>
                <a:prstGeom prst="rect">
                  <a:avLst/>
                </a:prstGeom>
                <a:noFill/>
                <a:ln>
                  <a:noFill/>
                </a:ln>
              </p:spPr>
            </p:pic>
            <p:sp>
              <p:nvSpPr>
                <p:cNvPr id="28" name="Shape 28"/>
                <p:cNvSpPr txBox="1"/>
                <p:nvPr/>
              </p:nvSpPr>
              <p:spPr>
                <a:xfrm>
                  <a:off x="0" y="685800"/>
                  <a:ext cx="9144000" cy="320675"/>
                </a:xfrm>
                <a:prstGeom prst="rect">
                  <a:avLst/>
                </a:prstGeom>
                <a:solidFill>
                  <a:schemeClr val="lt1"/>
                </a:solidFill>
                <a:ln>
                  <a:noFill/>
                </a:ln>
              </p:spPr>
              <p:txBody>
                <a:bodyPr anchorCtr="0" anchor="t" bIns="46025" lIns="92075" rIns="92075" tIns="46025">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cxnSp>
            <p:nvCxnSpPr>
              <p:cNvPr id="29" name="Shape 29"/>
              <p:cNvCxnSpPr/>
              <p:nvPr/>
            </p:nvCxnSpPr>
            <p:spPr>
              <a:xfrm>
                <a:off x="1447800" y="685800"/>
                <a:ext cx="7696199" cy="0"/>
              </a:xfrm>
              <a:prstGeom prst="straightConnector1">
                <a:avLst/>
              </a:prstGeom>
              <a:noFill/>
              <a:ln cap="flat" cmpd="sng" w="28575">
                <a:solidFill>
                  <a:srgbClr val="336699"/>
                </a:solidFill>
                <a:prstDash val="solid"/>
                <a:miter/>
                <a:headEnd len="med" w="med" type="none"/>
                <a:tailEnd len="med" w="med" type="none"/>
              </a:ln>
            </p:spPr>
          </p:cxnSp>
        </p:grpSp>
      </p:grpSp>
      <p:sp>
        <p:nvSpPr>
          <p:cNvPr id="30" name="Shape 30"/>
          <p:cNvSpPr txBox="1"/>
          <p:nvPr/>
        </p:nvSpPr>
        <p:spPr>
          <a:xfrm>
            <a:off x="0" y="6491287"/>
            <a:ext cx="9144000" cy="33813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0" baseline="0" i="0" lang="en-US" sz="1600" u="none" cap="none" strike="noStrike">
                <a:solidFill>
                  <a:schemeClr val="lt1"/>
                </a:solidFill>
                <a:latin typeface="Questrial"/>
                <a:ea typeface="Questrial"/>
                <a:cs typeface="Questrial"/>
                <a:sym typeface="Questrial"/>
              </a:rPr>
              <a:t>MASTER EN BIG DATA Y BUSINESS ANALYTICS</a:t>
            </a:r>
          </a:p>
        </p:txBody>
      </p:sp>
      <p:sp>
        <p:nvSpPr>
          <p:cNvPr id="31" name="Shape 31"/>
          <p:cNvSpPr txBox="1"/>
          <p:nvPr>
            <p:ph idx="1" type="body"/>
          </p:nvPr>
        </p:nvSpPr>
        <p:spPr>
          <a:xfrm>
            <a:off x="323850" y="1196975"/>
            <a:ext cx="8439150" cy="4465636"/>
          </a:xfrm>
          <a:prstGeom prst="rect">
            <a:avLst/>
          </a:prstGeom>
          <a:noFill/>
          <a:ln>
            <a:noFill/>
          </a:ln>
        </p:spPr>
        <p:txBody>
          <a:bodyPr anchorCtr="0" anchor="t" bIns="91425" lIns="91425" rIns="91425" tIns="91425"/>
          <a:lstStyle>
            <a:lvl1pPr indent="-304800" marL="342900" marR="0" rtl="0" algn="l">
              <a:spcBef>
                <a:spcPts val="480"/>
              </a:spcBef>
              <a:spcAft>
                <a:spcPts val="0"/>
              </a:spcAft>
              <a:buClr>
                <a:schemeClr val="lt1"/>
              </a:buClr>
              <a:buFont typeface="Times New Roman"/>
              <a:buChar char="•"/>
              <a:defRPr/>
            </a:lvl1pPr>
            <a:lvl2pPr indent="-146050" marL="768350" marR="0" rtl="0" algn="l">
              <a:spcBef>
                <a:spcPts val="440"/>
              </a:spcBef>
              <a:spcAft>
                <a:spcPts val="0"/>
              </a:spcAft>
              <a:buClr>
                <a:srgbClr val="000024"/>
              </a:buClr>
              <a:buFont typeface="Noto Symbol"/>
              <a:buChar char="■"/>
              <a:defRPr/>
            </a:lvl2pPr>
            <a:lvl3pPr indent="-107950" marL="1187450" marR="0" rtl="0" algn="l">
              <a:spcBef>
                <a:spcPts val="400"/>
              </a:spcBef>
              <a:spcAft>
                <a:spcPts val="0"/>
              </a:spcAft>
              <a:buClr>
                <a:srgbClr val="000024"/>
              </a:buClr>
              <a:buFont typeface="Arial"/>
              <a:buChar char="–"/>
              <a:defRPr/>
            </a:lvl3pPr>
            <a:lvl4pPr indent="-107950" marL="1606550" marR="0" rtl="0" algn="l">
              <a:spcBef>
                <a:spcPts val="400"/>
              </a:spcBef>
              <a:spcAft>
                <a:spcPts val="0"/>
              </a:spcAft>
              <a:buClr>
                <a:srgbClr val="000024"/>
              </a:buClr>
              <a:buFont typeface="Arial"/>
              <a:buChar char="–"/>
              <a:defRPr/>
            </a:lvl4pPr>
            <a:lvl5pPr indent="-101600" marL="2057400" marR="0" rtl="0" algn="l">
              <a:spcBef>
                <a:spcPts val="400"/>
              </a:spcBef>
              <a:spcAft>
                <a:spcPts val="0"/>
              </a:spcAft>
              <a:buClr>
                <a:srgbClr val="000024"/>
              </a:buClr>
              <a:buFont typeface="Arial"/>
              <a:buChar char="»"/>
              <a:defRPr/>
            </a:lvl5pPr>
            <a:lvl6pPr indent="-228600" marL="2514600" marR="0" rtl="0" algn="l">
              <a:spcBef>
                <a:spcPts val="400"/>
              </a:spcBef>
              <a:spcAft>
                <a:spcPts val="0"/>
              </a:spcAft>
              <a:defRPr/>
            </a:lvl6pPr>
            <a:lvl7pPr indent="-228600" marL="2971800" marR="0" rtl="0" algn="l">
              <a:spcBef>
                <a:spcPts val="400"/>
              </a:spcBef>
              <a:spcAft>
                <a:spcPts val="0"/>
              </a:spcAft>
              <a:defRPr/>
            </a:lvl7pPr>
            <a:lvl8pPr indent="-228600" marL="3429000" marR="0" rtl="0" algn="l">
              <a:spcBef>
                <a:spcPts val="400"/>
              </a:spcBef>
              <a:spcAft>
                <a:spcPts val="0"/>
              </a:spcAft>
              <a:defRPr/>
            </a:lvl8pPr>
            <a:lvl9pPr indent="-228600" marL="3886200" marR="0" rtl="0" algn="l">
              <a:spcBef>
                <a:spcPts val="400"/>
              </a:spcBef>
              <a:spcAft>
                <a:spcPts val="0"/>
              </a:spcAft>
              <a:defRPr/>
            </a:lvl9pPr>
          </a:lstStyle>
          <a:p/>
        </p:txBody>
      </p:sp>
      <p:sp>
        <p:nvSpPr>
          <p:cNvPr id="32" name="Shape 32"/>
          <p:cNvSpPr txBox="1"/>
          <p:nvPr>
            <p:ph idx="12" type="sldNum"/>
          </p:nvPr>
        </p:nvSpPr>
        <p:spPr>
          <a:xfrm>
            <a:off x="8448675" y="6488112"/>
            <a:ext cx="652462" cy="341311"/>
          </a:xfrm>
          <a:prstGeom prst="rect">
            <a:avLst/>
          </a:prstGeom>
          <a:noFill/>
          <a:ln>
            <a:noFill/>
          </a:ln>
        </p:spPr>
        <p:txBody>
          <a:bodyPr anchorCtr="0" anchor="t" bIns="45700" lIns="91425" rIns="91425" tIns="45700">
            <a:noAutofit/>
          </a:bodyPr>
          <a:lstStyle>
            <a:lvl1pPr indent="0" marL="0" marR="0" rtl="0" algn="ctr">
              <a:lnSpc>
                <a:spcPct val="100000"/>
              </a:lnSpc>
              <a:spcBef>
                <a:spcPts val="0"/>
              </a:spcBef>
              <a:spcAft>
                <a:spcPts val="0"/>
              </a:spcAft>
              <a:buNone/>
              <a:defRPr b="1" baseline="0" i="0" sz="1500" u="none" cap="none" strike="noStrike">
                <a:solidFill>
                  <a:schemeClr val="lt1"/>
                </a:solidFill>
                <a:latin typeface="Arial"/>
                <a:ea typeface="Arial"/>
                <a:cs typeface="Arial"/>
                <a:sym typeface="Arial"/>
              </a:defRPr>
            </a:lvl1pPr>
          </a:lstStyle>
          <a:p>
            <a:pPr indent="0" lvl="0" marL="0">
              <a:spcBef>
                <a:spcPts val="0"/>
              </a:spcBef>
              <a:buClr>
                <a:schemeClr val="lt1"/>
              </a:buClr>
              <a:buSzPct val="25000"/>
              <a:buFont typeface="Arial"/>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2.png"/><Relationship Id="rId3" Type="http://schemas.openxmlformats.org/officeDocument/2006/relationships/image" Target="../media/image02.png"/><Relationship Id="rId6" Type="http://schemas.openxmlformats.org/officeDocument/2006/relationships/image" Target="../media/image13.jpg"/><Relationship Id="rId5" Type="http://schemas.openxmlformats.org/officeDocument/2006/relationships/image" Target="../media/image01.png"/><Relationship Id="rId7" Type="http://schemas.openxmlformats.org/officeDocument/2006/relationships/image" Target="../media/image0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4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10" Type="http://schemas.openxmlformats.org/officeDocument/2006/relationships/image" Target="../media/image49.png"/><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45.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43.png"/><Relationship Id="rId7"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50.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48.png"/><Relationship Id="rId7"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52.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47.png"/><Relationship Id="rId7"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10" Type="http://schemas.openxmlformats.org/officeDocument/2006/relationships/image" Target="../media/image54.png"/><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53.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51.png"/><Relationship Id="rId7"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10" Type="http://schemas.openxmlformats.org/officeDocument/2006/relationships/image" Target="../media/image56.png"/><Relationship Id="rId4" Type="http://schemas.openxmlformats.org/officeDocument/2006/relationships/image" Target="../media/image40.png"/><Relationship Id="rId11" Type="http://schemas.openxmlformats.org/officeDocument/2006/relationships/image" Target="../media/image57.png"/><Relationship Id="rId3" Type="http://schemas.openxmlformats.org/officeDocument/2006/relationships/image" Target="../media/image37.png"/><Relationship Id="rId9" Type="http://schemas.openxmlformats.org/officeDocument/2006/relationships/image" Target="../media/image58.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59.png"/><Relationship Id="rId7"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10" Type="http://schemas.openxmlformats.org/officeDocument/2006/relationships/image" Target="../media/image61.png"/><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60.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55.png"/><Relationship Id="rId7"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10" Type="http://schemas.openxmlformats.org/officeDocument/2006/relationships/image" Target="../media/image64.png"/><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63.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66.png"/><Relationship Id="rId7"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70.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65.png"/><Relationship Id="rId7"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67.png"/><Relationship Id="rId7"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6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image" Target="../media/image6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3" Type="http://schemas.openxmlformats.org/officeDocument/2006/relationships/image" Target="../media/image7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3" Type="http://schemas.openxmlformats.org/officeDocument/2006/relationships/image" Target="../media/image7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3" Type="http://schemas.openxmlformats.org/officeDocument/2006/relationships/image" Target="../media/image7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 Id="rId3" Type="http://schemas.openxmlformats.org/officeDocument/2006/relationships/hyperlink" Target="http://hadoop.apache.org/docs/current/hadoop-project-dist/hadoop-common/FileSystemShell.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 Id="rId10" Type="http://schemas.openxmlformats.org/officeDocument/2006/relationships/image" Target="../media/image74.png"/><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76.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75.png"/><Relationship Id="rId7"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78.png"/><Relationship Id="rId7"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7"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80.png"/><Relationship Id="rId7"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77.png"/><Relationship Id="rId7"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81.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79.png"/><Relationship Id="rId7"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7" Type="http://schemas.openxmlformats.org/officeDocument/2006/relationships/image" Target="../media/image4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7"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6.png"/><Relationship Id="rId3" Type="http://schemas.openxmlformats.org/officeDocument/2006/relationships/image" Target="../media/image05.png"/><Relationship Id="rId5" Type="http://schemas.openxmlformats.org/officeDocument/2006/relationships/image" Target="../media/image0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7"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hyperlink" Target="http://hadoop.apache.org/docs/current/api/org/apache/hadoop/fs/package-summary.html" TargetMode="External"/><Relationship Id="rId6" Type="http://schemas.openxmlformats.org/officeDocument/2006/relationships/image" Target="../media/image44.png"/><Relationship Id="rId5" Type="http://schemas.openxmlformats.org/officeDocument/2006/relationships/image" Target="../media/image40.png"/><Relationship Id="rId8" Type="http://schemas.openxmlformats.org/officeDocument/2006/relationships/image" Target="../media/image42.png"/><Relationship Id="rId7"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7"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7" Type="http://schemas.openxmlformats.org/officeDocument/2006/relationships/image" Target="../media/image4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7"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85.png"/><Relationship Id="rId7"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83.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82.png"/><Relationship Id="rId7" Type="http://schemas.openxmlformats.org/officeDocument/2006/relationships/image" Target="../media/image4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7.png"/><Relationship Id="rId9" Type="http://schemas.openxmlformats.org/officeDocument/2006/relationships/image" Target="../media/image84.png"/><Relationship Id="rId6" Type="http://schemas.openxmlformats.org/officeDocument/2006/relationships/image" Target="../media/image41.png"/><Relationship Id="rId5" Type="http://schemas.openxmlformats.org/officeDocument/2006/relationships/image" Target="../media/image44.png"/><Relationship Id="rId8" Type="http://schemas.openxmlformats.org/officeDocument/2006/relationships/image" Target="../media/image86.png"/><Relationship Id="rId7"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aws.amazon.com/es/ec2/" TargetMode="External"/><Relationship Id="rId3" Type="http://schemas.openxmlformats.org/officeDocument/2006/relationships/image" Target="../media/image08.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s://sites.google.com/site/hadoopandhive/home/map-reduce-book" TargetMode="External"/><Relationship Id="rId3" Type="http://schemas.openxmlformats.org/officeDocument/2006/relationships/image" Target="../media/image8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89.png"/><Relationship Id="rId3" Type="http://schemas.openxmlformats.org/officeDocument/2006/relationships/image" Target="../media/image91.png"/><Relationship Id="rId5" Type="http://schemas.openxmlformats.org/officeDocument/2006/relationships/image" Target="../media/image9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 Id="rId3" Type="http://schemas.openxmlformats.org/officeDocument/2006/relationships/image" Target="../media/image8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5.png"/><Relationship Id="rId3" Type="http://schemas.openxmlformats.org/officeDocument/2006/relationships/image" Target="../media/image94.png"/><Relationship Id="rId6" Type="http://schemas.openxmlformats.org/officeDocument/2006/relationships/image" Target="../media/image93.png"/><Relationship Id="rId5" Type="http://schemas.openxmlformats.org/officeDocument/2006/relationships/image" Target="../media/image92.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97.png"/><Relationship Id="rId3" Type="http://schemas.openxmlformats.org/officeDocument/2006/relationships/image" Target="../media/image96.png"/><Relationship Id="rId5" Type="http://schemas.openxmlformats.org/officeDocument/2006/relationships/image" Target="../media/image100.png"/></Relationships>
</file>

<file path=ppt/slides/_rels/slide6.xml.rels><?xml version="1.0" encoding="UTF-8" standalone="yes"?><Relationships xmlns="http://schemas.openxmlformats.org/package/2006/relationships"><Relationship Id="rId16" Type="http://schemas.openxmlformats.org/officeDocument/2006/relationships/image" Target="../media/image17.png"/><Relationship Id="rId15" Type="http://schemas.openxmlformats.org/officeDocument/2006/relationships/image" Target="../media/image21.jpg"/><Relationship Id="rId14" Type="http://schemas.openxmlformats.org/officeDocument/2006/relationships/image" Target="../media/image23.png"/><Relationship Id="rId2" Type="http://schemas.openxmlformats.org/officeDocument/2006/relationships/notesSlide" Target="../notesSlides/notesSlide6.xml"/><Relationship Id="rId12" Type="http://schemas.openxmlformats.org/officeDocument/2006/relationships/image" Target="../media/image20.png"/><Relationship Id="rId13"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09.jpg"/><Relationship Id="rId10" Type="http://schemas.openxmlformats.org/officeDocument/2006/relationships/image" Target="../media/image19.png"/><Relationship Id="rId3" Type="http://schemas.openxmlformats.org/officeDocument/2006/relationships/image" Target="../media/image14.png"/><Relationship Id="rId11" Type="http://schemas.openxmlformats.org/officeDocument/2006/relationships/image" Target="../media/image18.png"/><Relationship Id="rId9" Type="http://schemas.openxmlformats.org/officeDocument/2006/relationships/image" Target="../media/image12.jpg"/><Relationship Id="rId6" Type="http://schemas.openxmlformats.org/officeDocument/2006/relationships/image" Target="../media/image07.jpg"/><Relationship Id="rId5" Type="http://schemas.openxmlformats.org/officeDocument/2006/relationships/image" Target="../media/image10.jpg"/><Relationship Id="rId8" Type="http://schemas.openxmlformats.org/officeDocument/2006/relationships/image" Target="../media/image11.jpg"/><Relationship Id="rId7" Type="http://schemas.openxmlformats.org/officeDocument/2006/relationships/image" Target="../media/image1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 Id="rId3" Type="http://schemas.openxmlformats.org/officeDocument/2006/relationships/image" Target="../media/image10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 Id="rId3" Type="http://schemas.openxmlformats.org/officeDocument/2006/relationships/image" Target="../media/image9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 Id="rId3" Type="http://schemas.openxmlformats.org/officeDocument/2006/relationships/image" Target="../media/image9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 Id="rId3" Type="http://schemas.openxmlformats.org/officeDocument/2006/relationships/image" Target="../media/image10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03.png"/><Relationship Id="rId3" Type="http://schemas.openxmlformats.org/officeDocument/2006/relationships/image" Target="../media/image10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107.png"/><Relationship Id="rId3" Type="http://schemas.openxmlformats.org/officeDocument/2006/relationships/image" Target="../media/image106.png"/><Relationship Id="rId5" Type="http://schemas.openxmlformats.org/officeDocument/2006/relationships/image" Target="../media/image101.png"/></Relationships>
</file>

<file path=ppt/slides/_rels/slide7.xml.rels><?xml version="1.0" encoding="UTF-8" standalone="yes"?><Relationships xmlns="http://schemas.openxmlformats.org/package/2006/relationships"><Relationship Id="rId12" Type="http://schemas.openxmlformats.org/officeDocument/2006/relationships/image" Target="../media/image30.png"/><Relationship Id="rId2" Type="http://schemas.openxmlformats.org/officeDocument/2006/relationships/notesSlide" Target="../notesSlides/notesSlide7.xml"/><Relationship Id="rId13" Type="http://schemas.openxmlformats.org/officeDocument/2006/relationships/image" Target="../media/image32.jpg"/><Relationship Id="rId1" Type="http://schemas.openxmlformats.org/officeDocument/2006/relationships/slideLayout" Target="../slideLayouts/slideLayout2.xml"/><Relationship Id="rId10" Type="http://schemas.openxmlformats.org/officeDocument/2006/relationships/image" Target="../media/image31.jpg"/><Relationship Id="rId4" Type="http://schemas.openxmlformats.org/officeDocument/2006/relationships/image" Target="../media/image24.jpg"/><Relationship Id="rId11" Type="http://schemas.openxmlformats.org/officeDocument/2006/relationships/image" Target="../media/image38.jpg"/><Relationship Id="rId3" Type="http://schemas.openxmlformats.org/officeDocument/2006/relationships/image" Target="../media/image22.png"/><Relationship Id="rId9" Type="http://schemas.openxmlformats.org/officeDocument/2006/relationships/image" Target="../media/image28.jpg"/><Relationship Id="rId6" Type="http://schemas.openxmlformats.org/officeDocument/2006/relationships/image" Target="../media/image27.jpg"/><Relationship Id="rId5" Type="http://schemas.openxmlformats.org/officeDocument/2006/relationships/image" Target="../media/image26.jpg"/><Relationship Id="rId8" Type="http://schemas.openxmlformats.org/officeDocument/2006/relationships/image" Target="../media/image29.png"/><Relationship Id="rId7" Type="http://schemas.openxmlformats.org/officeDocument/2006/relationships/image" Target="../media/image2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hyperlink" Target="http://labs.google.com/papers/gf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nvSpPr>
        <p:spPr>
          <a:xfrm>
            <a:off x="0" y="0"/>
            <a:ext cx="9144000" cy="685800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39" name="Shape 39"/>
          <p:cNvSpPr txBox="1"/>
          <p:nvPr/>
        </p:nvSpPr>
        <p:spPr>
          <a:xfrm>
            <a:off x="0" y="5181600"/>
            <a:ext cx="2590800"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pic>
        <p:nvPicPr>
          <p:cNvPr id="40" name="Shape 40"/>
          <p:cNvPicPr preferRelativeResize="0"/>
          <p:nvPr/>
        </p:nvPicPr>
        <p:blipFill rotWithShape="1">
          <a:blip r:embed="rId3">
            <a:alphaModFix/>
          </a:blip>
          <a:srcRect b="17004" l="15501" r="0" t="0"/>
          <a:stretch/>
        </p:blipFill>
        <p:spPr>
          <a:xfrm>
            <a:off x="3429000" y="2306636"/>
            <a:ext cx="3786186" cy="3551236"/>
          </a:xfrm>
          <a:prstGeom prst="rect">
            <a:avLst/>
          </a:prstGeom>
          <a:noFill/>
          <a:ln>
            <a:noFill/>
          </a:ln>
        </p:spPr>
      </p:pic>
      <p:grpSp>
        <p:nvGrpSpPr>
          <p:cNvPr id="41" name="Shape 41"/>
          <p:cNvGrpSpPr/>
          <p:nvPr/>
        </p:nvGrpSpPr>
        <p:grpSpPr>
          <a:xfrm>
            <a:off x="0" y="0"/>
            <a:ext cx="9144000" cy="6857999"/>
            <a:chOff x="0" y="0"/>
            <a:chExt cx="2147483647" cy="2147483647"/>
          </a:xfrm>
        </p:grpSpPr>
        <p:grpSp>
          <p:nvGrpSpPr>
            <p:cNvPr id="42" name="Shape 42"/>
            <p:cNvGrpSpPr/>
            <p:nvPr/>
          </p:nvGrpSpPr>
          <p:grpSpPr>
            <a:xfrm>
              <a:off x="798595472" y="1834308959"/>
              <a:ext cx="1348888174" cy="313174687"/>
              <a:chOff x="3400425" y="5867400"/>
              <a:chExt cx="5743575" cy="990599"/>
            </a:xfrm>
          </p:grpSpPr>
          <p:sp>
            <p:nvSpPr>
              <p:cNvPr id="43" name="Shape 43"/>
              <p:cNvSpPr txBox="1"/>
              <p:nvPr/>
            </p:nvSpPr>
            <p:spPr>
              <a:xfrm>
                <a:off x="3400425" y="5867400"/>
                <a:ext cx="5743575" cy="990599"/>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4" name="Shape 44"/>
              <p:cNvSpPr txBox="1"/>
              <p:nvPr/>
            </p:nvSpPr>
            <p:spPr>
              <a:xfrm>
                <a:off x="6083300" y="6019800"/>
                <a:ext cx="184149" cy="3968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sp>
          <p:nvSpPr>
            <p:cNvPr id="45" name="Shape 45"/>
            <p:cNvSpPr txBox="1"/>
            <p:nvPr/>
          </p:nvSpPr>
          <p:spPr>
            <a:xfrm>
              <a:off x="0" y="1839528598"/>
              <a:ext cx="800832439" cy="307955033"/>
            </a:xfrm>
            <a:prstGeom prst="rect">
              <a:avLst/>
            </a:prstGeom>
            <a:solidFill>
              <a:srgbClr val="41414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6" name="Shape 46"/>
            <p:cNvSpPr txBox="1"/>
            <p:nvPr/>
          </p:nvSpPr>
          <p:spPr>
            <a:xfrm>
              <a:off x="0" y="1240768351"/>
              <a:ext cx="805306337" cy="598760303"/>
            </a:xfrm>
            <a:prstGeom prst="rect">
              <a:avLst/>
            </a:prstGeom>
            <a:solidFill>
              <a:srgbClr val="C0C0C0"/>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7" name="Shape 47"/>
            <p:cNvSpPr txBox="1"/>
            <p:nvPr/>
          </p:nvSpPr>
          <p:spPr>
            <a:xfrm>
              <a:off x="0" y="1073741862"/>
              <a:ext cx="805306337" cy="381774861"/>
            </a:xfrm>
            <a:prstGeom prst="rect">
              <a:avLst/>
            </a:prstGeom>
            <a:solidFill>
              <a:srgbClr val="E6E6E6"/>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pic>
          <p:nvPicPr>
            <p:cNvPr id="48" name="Shape 48"/>
            <p:cNvPicPr preferRelativeResize="0"/>
            <p:nvPr/>
          </p:nvPicPr>
          <p:blipFill rotWithShape="1">
            <a:blip r:embed="rId4">
              <a:alphaModFix/>
            </a:blip>
            <a:srcRect b="0" l="0" r="0" t="0"/>
            <a:stretch/>
          </p:blipFill>
          <p:spPr>
            <a:xfrm>
              <a:off x="418684849" y="815745695"/>
              <a:ext cx="350830117" cy="126761030"/>
            </a:xfrm>
            <a:prstGeom prst="rect">
              <a:avLst/>
            </a:prstGeom>
            <a:noFill/>
            <a:ln>
              <a:noFill/>
            </a:ln>
          </p:spPr>
        </p:pic>
        <p:pic>
          <p:nvPicPr>
            <p:cNvPr id="49" name="Shape 49"/>
            <p:cNvPicPr preferRelativeResize="0"/>
            <p:nvPr/>
          </p:nvPicPr>
          <p:blipFill rotWithShape="1">
            <a:blip r:embed="rId5">
              <a:alphaModFix/>
            </a:blip>
            <a:srcRect b="0" l="0" r="0" t="0"/>
            <a:stretch/>
          </p:blipFill>
          <p:spPr>
            <a:xfrm>
              <a:off x="50331763" y="813757249"/>
              <a:ext cx="298261623" cy="126264087"/>
            </a:xfrm>
            <a:prstGeom prst="rect">
              <a:avLst/>
            </a:prstGeom>
            <a:noFill/>
            <a:ln>
              <a:noFill/>
            </a:ln>
          </p:spPr>
        </p:pic>
        <p:pic>
          <p:nvPicPr>
            <p:cNvPr id="50" name="Shape 50"/>
            <p:cNvPicPr preferRelativeResize="0"/>
            <p:nvPr/>
          </p:nvPicPr>
          <p:blipFill rotWithShape="1">
            <a:blip r:embed="rId6">
              <a:alphaModFix/>
            </a:blip>
            <a:srcRect b="0" l="0" r="0" t="0"/>
            <a:stretch/>
          </p:blipFill>
          <p:spPr>
            <a:xfrm>
              <a:off x="201326593" y="178956963"/>
              <a:ext cx="373572667" cy="388237363"/>
            </a:xfrm>
            <a:prstGeom prst="rect">
              <a:avLst/>
            </a:prstGeom>
            <a:noFill/>
            <a:ln>
              <a:noFill/>
            </a:ln>
          </p:spPr>
        </p:pic>
        <p:sp>
          <p:nvSpPr>
            <p:cNvPr id="51" name="Shape 51"/>
            <p:cNvSpPr txBox="1"/>
            <p:nvPr/>
          </p:nvSpPr>
          <p:spPr>
            <a:xfrm>
              <a:off x="0" y="715827855"/>
              <a:ext cx="794121537" cy="765538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53179"/>
                </a:buClr>
                <a:buSzPct val="25000"/>
                <a:buFont typeface="Arial"/>
                <a:buNone/>
              </a:pPr>
              <a:r>
                <a:rPr b="0" baseline="0" i="0" lang="en-US" sz="1000" u="none" cap="none" strike="noStrike">
                  <a:solidFill>
                    <a:srgbClr val="053179"/>
                  </a:solidFill>
                  <a:latin typeface="Arial"/>
                  <a:ea typeface="Arial"/>
                  <a:cs typeface="Arial"/>
                  <a:sym typeface="Arial"/>
                </a:rPr>
                <a:t>CIFF Trustees:</a:t>
              </a:r>
            </a:p>
          </p:txBody>
        </p:sp>
        <p:pic>
          <p:nvPicPr>
            <p:cNvPr id="52" name="Shape 52"/>
            <p:cNvPicPr preferRelativeResize="0"/>
            <p:nvPr/>
          </p:nvPicPr>
          <p:blipFill rotWithShape="1">
            <a:blip r:embed="rId7">
              <a:alphaModFix/>
            </a:blip>
            <a:srcRect b="0" l="0" r="26574" t="0"/>
            <a:stretch/>
          </p:blipFill>
          <p:spPr>
            <a:xfrm>
              <a:off x="800459745" y="0"/>
              <a:ext cx="1347023898" cy="1840274207"/>
            </a:xfrm>
            <a:prstGeom prst="rect">
              <a:avLst/>
            </a:prstGeom>
            <a:noFill/>
            <a:ln>
              <a:noFill/>
            </a:ln>
          </p:spPr>
        </p:pic>
      </p:grpSp>
      <p:sp>
        <p:nvSpPr>
          <p:cNvPr id="53" name="Shape 53"/>
          <p:cNvSpPr txBox="1"/>
          <p:nvPr/>
        </p:nvSpPr>
        <p:spPr>
          <a:xfrm>
            <a:off x="3513137" y="1500187"/>
            <a:ext cx="5384799" cy="64611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baseline="0" i="0" lang="en-US" sz="3600" u="none" cap="none" strike="noStrike">
                <a:solidFill>
                  <a:schemeClr val="lt1"/>
                </a:solidFill>
                <a:latin typeface="Arial"/>
                <a:ea typeface="Arial"/>
                <a:cs typeface="Arial"/>
                <a:sym typeface="Arial"/>
              </a:rPr>
              <a:t>Tecnologías Big Data</a:t>
            </a:r>
          </a:p>
        </p:txBody>
      </p:sp>
      <p:sp>
        <p:nvSpPr>
          <p:cNvPr id="54" name="Shape 54"/>
          <p:cNvSpPr txBox="1"/>
          <p:nvPr/>
        </p:nvSpPr>
        <p:spPr>
          <a:xfrm>
            <a:off x="3240900" y="4936712"/>
            <a:ext cx="5384699" cy="4619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Arial"/>
              <a:buNone/>
            </a:pPr>
            <a:r>
              <a:rPr b="0" baseline="0" i="0" lang="en-US" sz="2400" u="none" cap="none" strike="noStrike">
                <a:solidFill>
                  <a:schemeClr val="lt1"/>
                </a:solidFill>
                <a:latin typeface="Arial"/>
                <a:ea typeface="Arial"/>
                <a:cs typeface="Arial"/>
                <a:sym typeface="Arial"/>
              </a:rPr>
              <a:t>Profesor: David Álvaro Mediavilla</a:t>
            </a:r>
          </a:p>
        </p:txBody>
      </p:sp>
      <p:sp>
        <p:nvSpPr>
          <p:cNvPr id="55" name="Shape 55"/>
          <p:cNvSpPr txBox="1"/>
          <p:nvPr/>
        </p:nvSpPr>
        <p:spPr>
          <a:xfrm>
            <a:off x="3709987" y="3105150"/>
            <a:ext cx="5441949" cy="120015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baseline="0" i="0" lang="en-US" sz="1800" u="none" cap="none" strike="noStrike">
                <a:solidFill>
                  <a:schemeClr val="lt1"/>
                </a:solidFill>
                <a:latin typeface="Arial"/>
                <a:ea typeface="Arial"/>
                <a:cs typeface="Arial"/>
                <a:sym typeface="Arial"/>
              </a:rPr>
              <a:t>Paralelización de datos con Hadoop:</a:t>
            </a:r>
          </a:p>
          <a:p>
            <a:pPr indent="0" lvl="0" marL="0" marR="0" rtl="0" algn="ctr">
              <a:lnSpc>
                <a:spcPct val="100000"/>
              </a:lnSpc>
              <a:spcBef>
                <a:spcPts val="0"/>
              </a:spcBef>
              <a:spcAft>
                <a:spcPts val="0"/>
              </a:spcAft>
              <a:buClr>
                <a:schemeClr val="lt1"/>
              </a:buClr>
              <a:buSzPct val="25000"/>
              <a:buFont typeface="Arial"/>
              <a:buNone/>
            </a:pPr>
            <a:r>
              <a:rPr b="1" lang="en-US" sz="1800">
                <a:solidFill>
                  <a:schemeClr val="lt1"/>
                </a:solidFill>
              </a:rPr>
              <a:t>Introducción a Hadoop</a:t>
            </a:r>
          </a:p>
          <a:p>
            <a:pPr indent="0" lvl="0" marL="0" marR="0" rtl="0" algn="ctr">
              <a:lnSpc>
                <a:spcPct val="100000"/>
              </a:lnSpc>
              <a:spcBef>
                <a:spcPts val="0"/>
              </a:spcBef>
              <a:spcAft>
                <a:spcPts val="0"/>
              </a:spcAft>
              <a:buClr>
                <a:schemeClr val="dk1"/>
              </a:buClr>
              <a:buFont typeface="Arial"/>
              <a:buNone/>
            </a:pPr>
            <a:r>
              <a:t/>
            </a:r>
            <a:endParaRPr b="1" baseline="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baseline="0" i="0" sz="1800" u="none" cap="none" strike="noStrike">
              <a:solidFill>
                <a:schemeClr val="lt1"/>
              </a:solidFill>
              <a:latin typeface="Arial"/>
              <a:ea typeface="Arial"/>
              <a:cs typeface="Arial"/>
              <a:sym typeface="Arial"/>
            </a:endParaRPr>
          </a:p>
        </p:txBody>
      </p:sp>
      <p:sp>
        <p:nvSpPr>
          <p:cNvPr id="56" name="Shape 56"/>
          <p:cNvSpPr txBox="1"/>
          <p:nvPr/>
        </p:nvSpPr>
        <p:spPr>
          <a:xfrm>
            <a:off x="3425825" y="6186487"/>
            <a:ext cx="5718174" cy="3682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baseline="0" i="0" lang="en-US" sz="1800" u="none" cap="none" strike="noStrike">
                <a:solidFill>
                  <a:schemeClr val="lt1"/>
                </a:solidFill>
                <a:latin typeface="Arial"/>
                <a:ea typeface="Arial"/>
                <a:cs typeface="Arial"/>
                <a:sym typeface="Arial"/>
              </a:rPr>
              <a:t>MASTER EN BA &amp; BD 2015</a:t>
            </a:r>
          </a:p>
        </p:txBody>
      </p:sp>
      <p:sp>
        <p:nvSpPr>
          <p:cNvPr id="57" name="Shape 57"/>
          <p:cNvSpPr txBox="1"/>
          <p:nvPr/>
        </p:nvSpPr>
        <p:spPr>
          <a:xfrm>
            <a:off x="214312" y="6197600"/>
            <a:ext cx="2590800" cy="33654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lang="en-US" sz="1600">
                <a:solidFill>
                  <a:schemeClr val="lt1"/>
                </a:solidFill>
                <a:latin typeface="Questrial"/>
                <a:ea typeface="Questrial"/>
                <a:cs typeface="Questrial"/>
                <a:sym typeface="Questrial"/>
              </a:rPr>
              <a:t>Junio</a:t>
            </a:r>
            <a:r>
              <a:rPr b="0" baseline="0" i="0" lang="en-US" sz="1600" u="none" cap="none" strike="noStrike">
                <a:solidFill>
                  <a:schemeClr val="lt1"/>
                </a:solidFill>
                <a:latin typeface="Questrial"/>
                <a:ea typeface="Questrial"/>
                <a:cs typeface="Questrial"/>
                <a:sym typeface="Questrial"/>
              </a:rPr>
              <a:t>/ </a:t>
            </a:r>
            <a:r>
              <a:rPr lang="en-US" sz="1600">
                <a:solidFill>
                  <a:schemeClr val="lt1"/>
                </a:solidFill>
                <a:latin typeface="Questrial"/>
                <a:ea typeface="Questrial"/>
                <a:cs typeface="Questrial"/>
                <a:sym typeface="Questrial"/>
              </a:rPr>
              <a:t>Julio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65" name="Shape 165"/>
          <p:cNvSpPr txBox="1"/>
          <p:nvPr>
            <p:ph idx="1" type="body"/>
          </p:nvPr>
        </p:nvSpPr>
        <p:spPr>
          <a:xfrm>
            <a:off x="449250" y="1212850"/>
            <a:ext cx="7999500" cy="1829399"/>
          </a:xfrm>
          <a:prstGeom prst="rect">
            <a:avLst/>
          </a:prstGeom>
          <a:noFill/>
          <a:ln>
            <a:noFill/>
          </a:ln>
        </p:spPr>
        <p:txBody>
          <a:bodyPr anchorCtr="0" anchor="t" bIns="45700" lIns="91425" rIns="91425" tIns="45700">
            <a:noAutofit/>
          </a:bodyPr>
          <a:lstStyle/>
          <a:p>
            <a:pPr indent="0" lvl="1" marL="457200" marR="0" rtl="0" algn="just">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El modelo de MapReduce simplifica el procesamiento en paralelo, abstrayendo la complejidad que hay en los sistemas distribuidos. </a:t>
            </a:r>
          </a:p>
          <a:p>
            <a:pPr indent="0" lvl="1" marL="457200" marR="0" rtl="0" algn="just">
              <a:lnSpc>
                <a:spcPct val="100000"/>
              </a:lnSpc>
              <a:spcBef>
                <a:spcPts val="22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0" lvl="1" marL="457200" marR="0" rtl="0" algn="just">
              <a:lnSpc>
                <a:spcPct val="100000"/>
              </a:lnSpc>
              <a:spcBef>
                <a:spcPts val="22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Básicamente las funciones Map transforman un conjunto de datos inicial a un conjunto de pares key/value. Cada uno de estos elementos se encontrará ordenado por su clave. Las funciones reduce son usada para combinar los valores (con la misma clave) en un mismo resultado.</a:t>
            </a:r>
          </a:p>
          <a:p>
            <a:pPr indent="0" lvl="1" marL="457200" marR="0" rtl="0" algn="just">
              <a:lnSpc>
                <a:spcPct val="100000"/>
              </a:lnSpc>
              <a:spcBef>
                <a:spcPts val="22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0" lvl="1" marL="457200" marR="0" rtl="0" algn="just">
              <a:lnSpc>
                <a:spcPct val="100000"/>
              </a:lnSpc>
              <a:spcBef>
                <a:spcPts val="22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La ejecución de un Job o programa en Map Reduce comienza cuando el cliente manda la configuración del Job al JobTracker, indicándole las funciones </a:t>
            </a:r>
            <a:r>
              <a:rPr b="1" baseline="0" i="0" lang="en-US" sz="1100" u="none" cap="none" strike="noStrike">
                <a:solidFill>
                  <a:srgbClr val="002060"/>
                </a:solidFill>
                <a:latin typeface="Arial"/>
                <a:ea typeface="Arial"/>
                <a:cs typeface="Arial"/>
                <a:sym typeface="Arial"/>
              </a:rPr>
              <a:t>Map</a:t>
            </a:r>
            <a:r>
              <a:rPr b="0" baseline="0" i="0" lang="en-US" sz="1100" u="none" cap="none" strike="noStrike">
                <a:solidFill>
                  <a:srgbClr val="002060"/>
                </a:solidFill>
                <a:latin typeface="Arial"/>
                <a:ea typeface="Arial"/>
                <a:cs typeface="Arial"/>
                <a:sym typeface="Arial"/>
              </a:rPr>
              <a:t>, </a:t>
            </a:r>
            <a:r>
              <a:rPr b="1" baseline="0" i="0" lang="en-US" sz="1100" u="none" cap="none" strike="noStrike">
                <a:solidFill>
                  <a:srgbClr val="002060"/>
                </a:solidFill>
                <a:latin typeface="Arial"/>
                <a:ea typeface="Arial"/>
                <a:cs typeface="Arial"/>
                <a:sym typeface="Arial"/>
              </a:rPr>
              <a:t>Combine</a:t>
            </a:r>
            <a:r>
              <a:rPr b="0" baseline="0" i="0" lang="en-US" sz="1100" u="none" cap="none" strike="noStrike">
                <a:solidFill>
                  <a:srgbClr val="002060"/>
                </a:solidFill>
                <a:latin typeface="Arial"/>
                <a:ea typeface="Arial"/>
                <a:cs typeface="Arial"/>
                <a:sym typeface="Arial"/>
              </a:rPr>
              <a:t> (shuttle) y </a:t>
            </a:r>
            <a:r>
              <a:rPr b="1" baseline="0" i="0" lang="en-US" sz="1100" u="none" cap="none" strike="noStrike">
                <a:solidFill>
                  <a:srgbClr val="002060"/>
                </a:solidFill>
                <a:latin typeface="Arial"/>
                <a:ea typeface="Arial"/>
                <a:cs typeface="Arial"/>
                <a:sym typeface="Arial"/>
              </a:rPr>
              <a:t>Reduce</a:t>
            </a:r>
            <a:r>
              <a:rPr b="0" baseline="0" i="0" lang="en-US" sz="1100" u="none" cap="none" strike="noStrike">
                <a:solidFill>
                  <a:srgbClr val="002060"/>
                </a:solidFill>
                <a:latin typeface="Arial"/>
                <a:ea typeface="Arial"/>
                <a:cs typeface="Arial"/>
                <a:sym typeface="Arial"/>
              </a:rPr>
              <a:t>, además de la entrada y salida de los datos.</a:t>
            </a:r>
          </a:p>
          <a:p>
            <a:pPr indent="0" lvl="1" marL="457200" marR="0" rtl="0" algn="just">
              <a:lnSpc>
                <a:spcPct val="100000"/>
              </a:lnSpc>
              <a:spcBef>
                <a:spcPts val="22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 </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166" name="Shape 166"/>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Map Reduce</a:t>
            </a:r>
          </a:p>
        </p:txBody>
      </p:sp>
      <p:sp>
        <p:nvSpPr>
          <p:cNvPr id="167" name="Shape 167"/>
          <p:cNvSpPr txBox="1"/>
          <p:nvPr/>
        </p:nvSpPr>
        <p:spPr>
          <a:xfrm>
            <a:off x="449250" y="3079725"/>
            <a:ext cx="7954799" cy="2696699"/>
          </a:xfrm>
          <a:prstGeom prst="rect">
            <a:avLst/>
          </a:prstGeom>
          <a:noFill/>
          <a:ln>
            <a:noFill/>
          </a:ln>
        </p:spPr>
        <p:txBody>
          <a:bodyPr anchorCtr="0" anchor="t" bIns="91425" lIns="91425" rIns="91425" tIns="91425">
            <a:noAutofit/>
          </a:bodyPr>
          <a:lstStyle/>
          <a:p>
            <a:pPr indent="0" lvl="1" marL="457200" rtl="0" algn="just">
              <a:spcBef>
                <a:spcPts val="220"/>
              </a:spcBef>
              <a:buClr>
                <a:srgbClr val="002060"/>
              </a:buClr>
              <a:buSzPct val="25000"/>
              <a:buFont typeface="Arial"/>
              <a:buNone/>
            </a:pPr>
            <a:r>
              <a:rPr lang="en-US" sz="1100">
                <a:solidFill>
                  <a:srgbClr val="002060"/>
                </a:solidFill>
              </a:rPr>
              <a:t>Además de la gestión de recursos del cluster y de la planificación de tareas, Map Reduce se compone de los siguientes demonios:</a:t>
            </a:r>
          </a:p>
          <a:p>
            <a:pPr indent="0" lvl="2" marL="876300" rtl="0" algn="just">
              <a:spcBef>
                <a:spcPts val="220"/>
              </a:spcBef>
              <a:buClr>
                <a:srgbClr val="000024"/>
              </a:buClr>
              <a:buSzPct val="100000"/>
              <a:buFont typeface="Noto Symbol"/>
              <a:buChar char="❖"/>
            </a:pPr>
            <a:r>
              <a:rPr b="1" lang="en-US" sz="1100">
                <a:solidFill>
                  <a:srgbClr val="002060"/>
                </a:solidFill>
              </a:rPr>
              <a:t>Job Tracker</a:t>
            </a:r>
            <a:r>
              <a:rPr lang="en-US" sz="1100">
                <a:solidFill>
                  <a:srgbClr val="002060"/>
                </a:solidFill>
              </a:rPr>
              <a:t>: se encarga de intentar </a:t>
            </a:r>
            <a:r>
              <a:rPr b="1" lang="en-US" sz="1100">
                <a:solidFill>
                  <a:srgbClr val="002060"/>
                </a:solidFill>
              </a:rPr>
              <a:t>mantener</a:t>
            </a:r>
            <a:r>
              <a:rPr lang="en-US" sz="1100">
                <a:solidFill>
                  <a:srgbClr val="002060"/>
                </a:solidFill>
              </a:rPr>
              <a:t> cada uno de los </a:t>
            </a:r>
            <a:r>
              <a:rPr b="1" lang="en-US" sz="1100">
                <a:solidFill>
                  <a:srgbClr val="002060"/>
                </a:solidFill>
              </a:rPr>
              <a:t>trabajos </a:t>
            </a:r>
            <a:r>
              <a:rPr lang="en-US" sz="1100">
                <a:solidFill>
                  <a:srgbClr val="002060"/>
                </a:solidFill>
              </a:rPr>
              <a:t>que se envían al motor Map Reduce lo más </a:t>
            </a:r>
            <a:r>
              <a:rPr b="1" lang="en-US" sz="1100">
                <a:solidFill>
                  <a:srgbClr val="002060"/>
                </a:solidFill>
              </a:rPr>
              <a:t>cerca</a:t>
            </a:r>
            <a:r>
              <a:rPr lang="en-US" sz="1100">
                <a:solidFill>
                  <a:srgbClr val="002060"/>
                </a:solidFill>
              </a:rPr>
              <a:t> posible de los </a:t>
            </a:r>
            <a:r>
              <a:rPr b="1" lang="en-US" sz="1100">
                <a:solidFill>
                  <a:srgbClr val="002060"/>
                </a:solidFill>
              </a:rPr>
              <a:t>datos</a:t>
            </a:r>
            <a:r>
              <a:rPr lang="en-US" sz="1100">
                <a:solidFill>
                  <a:srgbClr val="002060"/>
                </a:solidFill>
              </a:rPr>
              <a:t>. Al tener un sistema de archivos en rack, el Job Tracker debe saber qué </a:t>
            </a:r>
            <a:r>
              <a:rPr b="1" lang="en-US" sz="1100">
                <a:solidFill>
                  <a:srgbClr val="002060"/>
                </a:solidFill>
              </a:rPr>
              <a:t>nodo </a:t>
            </a:r>
            <a:r>
              <a:rPr lang="en-US" sz="1100">
                <a:solidFill>
                  <a:srgbClr val="002060"/>
                </a:solidFill>
              </a:rPr>
              <a:t>contiene la información y qué otras máquinas están cerca. Si el trabajo no puede ser almacenado en el nodo donde residen los datos, da prioridad a nodos del mismo </a:t>
            </a:r>
            <a:r>
              <a:rPr b="1" lang="en-US" sz="1100">
                <a:solidFill>
                  <a:srgbClr val="002060"/>
                </a:solidFill>
              </a:rPr>
              <a:t>rack</a:t>
            </a:r>
            <a:r>
              <a:rPr lang="en-US" sz="1100">
                <a:solidFill>
                  <a:srgbClr val="002060"/>
                </a:solidFill>
              </a:rPr>
              <a:t>. De este modo se reduce el tráfico de red.</a:t>
            </a:r>
          </a:p>
          <a:p>
            <a:pPr indent="0" lvl="2" marL="876300" rtl="0" algn="just">
              <a:spcBef>
                <a:spcPts val="220"/>
              </a:spcBef>
              <a:buClr>
                <a:srgbClr val="000024"/>
              </a:buClr>
              <a:buSzPct val="100000"/>
              <a:buFont typeface="Noto Symbol"/>
              <a:buChar char="❖"/>
            </a:pPr>
            <a:r>
              <a:rPr lang="en-US" sz="1100">
                <a:solidFill>
                  <a:srgbClr val="002060"/>
                </a:solidFill>
              </a:rPr>
              <a:t> </a:t>
            </a:r>
            <a:r>
              <a:rPr b="1" lang="en-US" sz="1100">
                <a:solidFill>
                  <a:srgbClr val="002060"/>
                </a:solidFill>
              </a:rPr>
              <a:t>Task Tracker</a:t>
            </a:r>
            <a:r>
              <a:rPr lang="en-US" sz="1100">
                <a:solidFill>
                  <a:srgbClr val="002060"/>
                </a:solidFill>
              </a:rPr>
              <a:t>: se encarga de </a:t>
            </a:r>
            <a:r>
              <a:rPr b="1" lang="en-US" sz="1100">
                <a:solidFill>
                  <a:srgbClr val="002060"/>
                </a:solidFill>
              </a:rPr>
              <a:t>monitorizar los trabajos </a:t>
            </a:r>
            <a:r>
              <a:rPr lang="en-US" sz="1100">
                <a:solidFill>
                  <a:srgbClr val="002060"/>
                </a:solidFill>
              </a:rPr>
              <a:t>para </a:t>
            </a:r>
            <a:r>
              <a:rPr b="1" lang="en-US" sz="1100">
                <a:solidFill>
                  <a:srgbClr val="002060"/>
                </a:solidFill>
              </a:rPr>
              <a:t>relanzarlos</a:t>
            </a:r>
            <a:r>
              <a:rPr lang="en-US" sz="1100">
                <a:solidFill>
                  <a:srgbClr val="002060"/>
                </a:solidFill>
              </a:rPr>
              <a:t> en caso de caída. En cada nodo se genera un demonio diferente para evitar que el propio Task Tracker falle si el job que tiene que gestionar falla. Cada pocos minutos, el </a:t>
            </a:r>
            <a:r>
              <a:rPr b="1" lang="en-US" sz="1100">
                <a:solidFill>
                  <a:srgbClr val="002060"/>
                </a:solidFill>
              </a:rPr>
              <a:t>Task Tracker envía información del estado</a:t>
            </a:r>
            <a:r>
              <a:rPr lang="en-US" sz="1100">
                <a:solidFill>
                  <a:srgbClr val="002060"/>
                </a:solidFill>
              </a:rPr>
              <a:t> del trabajo al </a:t>
            </a:r>
            <a:r>
              <a:rPr b="1" lang="en-US" sz="1100">
                <a:solidFill>
                  <a:srgbClr val="002060"/>
                </a:solidFill>
              </a:rPr>
              <a:t>Job Tracker</a:t>
            </a:r>
            <a:r>
              <a:rPr lang="en-US" sz="1100">
                <a:solidFill>
                  <a:srgbClr val="002060"/>
                </a:solidFill>
              </a:rPr>
              <a:t>.</a:t>
            </a:r>
          </a:p>
          <a:p>
            <a:pPr indent="0" lvl="1" marL="457200" rtl="0" algn="just">
              <a:spcBef>
                <a:spcPts val="220"/>
              </a:spcBef>
              <a:buClr>
                <a:srgbClr val="002060"/>
              </a:buClr>
              <a:buSzPct val="25000"/>
              <a:buFont typeface="Arial"/>
              <a:buNone/>
            </a:pPr>
            <a:r>
              <a:rPr lang="en-US" sz="1100">
                <a:solidFill>
                  <a:srgbClr val="002060"/>
                </a:solidFill>
              </a:rPr>
              <a:t> </a:t>
            </a:r>
          </a:p>
          <a:p>
            <a:pPr indent="0" lvl="1" marL="457200" rtl="0" algn="just">
              <a:spcBef>
                <a:spcPts val="220"/>
              </a:spcBef>
              <a:buClr>
                <a:schemeClr val="dk1"/>
              </a:buClr>
              <a:buFont typeface="Arial"/>
              <a:buNone/>
            </a:pPr>
            <a:r>
              <a:t/>
            </a:r>
            <a:endParaRPr sz="1100">
              <a:solidFill>
                <a:srgbClr val="002060"/>
              </a:solidFill>
            </a:endParaRPr>
          </a:p>
          <a:p>
            <a:pPr lvl="0" rtl="0">
              <a:spcBef>
                <a:spcPts val="480"/>
              </a:spcBef>
              <a:buClr>
                <a:schemeClr val="dk1"/>
              </a:buClr>
              <a:buFont typeface="Arial"/>
              <a:buNone/>
            </a:pPr>
            <a:r>
              <a:t/>
            </a:r>
            <a:endParaRPr sz="1100">
              <a:solidFill>
                <a:srgbClr val="002060"/>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74" name="Shape 174"/>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Instalación de Hadoop</a:t>
            </a:r>
          </a:p>
        </p:txBody>
      </p:sp>
      <p:sp>
        <p:nvSpPr>
          <p:cNvPr id="175" name="Shape 175"/>
          <p:cNvSpPr txBox="1"/>
          <p:nvPr/>
        </p:nvSpPr>
        <p:spPr>
          <a:xfrm>
            <a:off x="3709987" y="3290887"/>
            <a:ext cx="1724025" cy="2762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baseline="0" i="0" lang="en-US" sz="1200" u="none" cap="none" strike="noStrike">
                <a:solidFill>
                  <a:schemeClr val="lt1"/>
                </a:solidFill>
                <a:latin typeface="Arial"/>
                <a:ea typeface="Arial"/>
                <a:cs typeface="Arial"/>
                <a:sym typeface="Arial"/>
              </a:rPr>
              <a:t>MASTER EN BA &amp; BD</a:t>
            </a:r>
          </a:p>
        </p:txBody>
      </p:sp>
      <p:pic>
        <p:nvPicPr>
          <p:cNvPr id="176" name="Shape 176"/>
          <p:cNvPicPr preferRelativeResize="0"/>
          <p:nvPr/>
        </p:nvPicPr>
        <p:blipFill rotWithShape="1">
          <a:blip r:embed="rId3">
            <a:alphaModFix/>
          </a:blip>
          <a:srcRect b="0" l="0" r="0" t="0"/>
          <a:stretch/>
        </p:blipFill>
        <p:spPr>
          <a:xfrm>
            <a:off x="498475" y="973137"/>
            <a:ext cx="4140199" cy="1979612"/>
          </a:xfrm>
          <a:prstGeom prst="rect">
            <a:avLst/>
          </a:prstGeom>
          <a:noFill/>
          <a:ln>
            <a:noFill/>
          </a:ln>
        </p:spPr>
      </p:pic>
      <p:pic>
        <p:nvPicPr>
          <p:cNvPr id="177" name="Shape 177"/>
          <p:cNvPicPr preferRelativeResize="0"/>
          <p:nvPr/>
        </p:nvPicPr>
        <p:blipFill rotWithShape="1">
          <a:blip r:embed="rId4">
            <a:alphaModFix/>
          </a:blip>
          <a:srcRect b="0" l="0" r="0" t="0"/>
          <a:stretch/>
        </p:blipFill>
        <p:spPr>
          <a:xfrm>
            <a:off x="4970462" y="996950"/>
            <a:ext cx="3827461" cy="2652712"/>
          </a:xfrm>
          <a:prstGeom prst="rect">
            <a:avLst/>
          </a:prstGeom>
          <a:noFill/>
          <a:ln>
            <a:noFill/>
          </a:ln>
        </p:spPr>
      </p:pic>
      <p:pic>
        <p:nvPicPr>
          <p:cNvPr id="178" name="Shape 178"/>
          <p:cNvPicPr preferRelativeResize="0"/>
          <p:nvPr/>
        </p:nvPicPr>
        <p:blipFill rotWithShape="1">
          <a:blip r:embed="rId5">
            <a:alphaModFix/>
          </a:blip>
          <a:srcRect b="0" l="0" r="0" t="0"/>
          <a:stretch/>
        </p:blipFill>
        <p:spPr>
          <a:xfrm>
            <a:off x="876300" y="3557587"/>
            <a:ext cx="3267075" cy="2395537"/>
          </a:xfrm>
          <a:prstGeom prst="rect">
            <a:avLst/>
          </a:prstGeom>
          <a:noFill/>
          <a:ln>
            <a:noFill/>
          </a:ln>
        </p:spPr>
      </p:pic>
      <p:pic>
        <p:nvPicPr>
          <p:cNvPr id="179" name="Shape 179"/>
          <p:cNvPicPr preferRelativeResize="0"/>
          <p:nvPr/>
        </p:nvPicPr>
        <p:blipFill rotWithShape="1">
          <a:blip r:embed="rId6">
            <a:alphaModFix/>
          </a:blip>
          <a:srcRect b="0" l="0" r="0" t="0"/>
          <a:stretch/>
        </p:blipFill>
        <p:spPr>
          <a:xfrm>
            <a:off x="4725987" y="4019550"/>
            <a:ext cx="4257674" cy="18542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86" name="Shape 186"/>
          <p:cNvSpPr txBox="1"/>
          <p:nvPr>
            <p:ph idx="1" type="body"/>
          </p:nvPr>
        </p:nvSpPr>
        <p:spPr>
          <a:xfrm>
            <a:off x="449262" y="1212850"/>
            <a:ext cx="8274049" cy="3829050"/>
          </a:xfrm>
          <a:prstGeom prst="rect">
            <a:avLst/>
          </a:prstGeom>
          <a:noFill/>
          <a:ln>
            <a:noFill/>
          </a:ln>
        </p:spPr>
        <p:txBody>
          <a:bodyPr anchorCtr="0" anchor="t" bIns="45700" lIns="91425" rIns="91425" tIns="45700">
            <a:noAutofit/>
          </a:bodyPr>
          <a:lstStyle/>
          <a:p>
            <a:pPr indent="0" lvl="1" marL="457200" marR="0" rtl="0" algn="l">
              <a:lnSpc>
                <a:spcPct val="100000"/>
              </a:lnSpc>
              <a:spcBef>
                <a:spcPts val="0"/>
              </a:spcBef>
              <a:spcAft>
                <a:spcPts val="0"/>
              </a:spcAft>
              <a:buClr>
                <a:srgbClr val="000024"/>
              </a:buClr>
              <a:buSzPct val="100000"/>
              <a:buFont typeface="Noto Symbol"/>
              <a:buChar char="❖"/>
            </a:pPr>
            <a:r>
              <a:rPr b="0" baseline="0" i="0" lang="en-US" sz="1600" u="none" cap="none" strike="noStrike">
                <a:solidFill>
                  <a:srgbClr val="002060"/>
                </a:solidFill>
                <a:latin typeface="Arial"/>
                <a:ea typeface="Arial"/>
                <a:cs typeface="Arial"/>
                <a:sym typeface="Arial"/>
              </a:rPr>
              <a:t>Usuario: bigdata</a:t>
            </a:r>
          </a:p>
          <a:p>
            <a:pPr indent="0" lvl="1" marL="457200" marR="0" rtl="0" algn="l">
              <a:lnSpc>
                <a:spcPct val="100000"/>
              </a:lnSpc>
              <a:spcBef>
                <a:spcPts val="320"/>
              </a:spcBef>
              <a:spcAft>
                <a:spcPts val="0"/>
              </a:spcAft>
              <a:buClr>
                <a:srgbClr val="000024"/>
              </a:buClr>
              <a:buSzPct val="100000"/>
              <a:buFont typeface="Noto Symbol"/>
              <a:buChar char="❖"/>
            </a:pPr>
            <a:r>
              <a:rPr b="0" baseline="0" i="0" lang="en-US" sz="1600" u="none" cap="none" strike="noStrike">
                <a:solidFill>
                  <a:srgbClr val="002060"/>
                </a:solidFill>
                <a:latin typeface="Arial"/>
                <a:ea typeface="Arial"/>
                <a:cs typeface="Arial"/>
                <a:sym typeface="Arial"/>
              </a:rPr>
              <a:t>Password: bigdata</a:t>
            </a:r>
          </a:p>
        </p:txBody>
      </p:sp>
      <p:sp>
        <p:nvSpPr>
          <p:cNvPr id="187" name="Shape 187"/>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Acceso a la máquina virtual</a:t>
            </a:r>
          </a:p>
        </p:txBody>
      </p:sp>
      <p:sp>
        <p:nvSpPr>
          <p:cNvPr id="188" name="Shape 188"/>
          <p:cNvSpPr txBox="1"/>
          <p:nvPr/>
        </p:nvSpPr>
        <p:spPr>
          <a:xfrm>
            <a:off x="3709987" y="3290887"/>
            <a:ext cx="1724025" cy="2762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baseline="0" i="0" lang="en-US" sz="1200" u="none" cap="none" strike="noStrike">
                <a:solidFill>
                  <a:schemeClr val="lt1"/>
                </a:solidFill>
                <a:latin typeface="Arial"/>
                <a:ea typeface="Arial"/>
                <a:cs typeface="Arial"/>
                <a:sym typeface="Arial"/>
              </a:rPr>
              <a:t>MASTER EN BA &amp; BD</a:t>
            </a:r>
          </a:p>
        </p:txBody>
      </p:sp>
      <p:pic>
        <p:nvPicPr>
          <p:cNvPr id="189" name="Shape 189"/>
          <p:cNvPicPr preferRelativeResize="0"/>
          <p:nvPr/>
        </p:nvPicPr>
        <p:blipFill rotWithShape="1">
          <a:blip r:embed="rId3">
            <a:alphaModFix/>
          </a:blip>
          <a:srcRect b="0" l="0" r="0" t="0"/>
          <a:stretch/>
        </p:blipFill>
        <p:spPr>
          <a:xfrm>
            <a:off x="2043525" y="1862536"/>
            <a:ext cx="4978500" cy="42212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nvSpPr>
        <p:spPr>
          <a:xfrm>
            <a:off x="458200" y="2794437"/>
            <a:ext cx="8052299" cy="548399"/>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Actualizamos la máquina virtual</a:t>
            </a:r>
          </a:p>
          <a:p>
            <a:pPr indent="-342900" lvl="0" marL="342900" rtl="0">
              <a:spcBef>
                <a:spcPts val="220"/>
              </a:spcBef>
              <a:buClr>
                <a:schemeClr val="lt1"/>
              </a:buClr>
              <a:buSzPct val="25000"/>
              <a:buFont typeface="Times New Roman"/>
              <a:buChar char="•"/>
            </a:pPr>
            <a:r>
              <a:rPr b="1" lang="en-US" sz="1100">
                <a:solidFill>
                  <a:srgbClr val="002060"/>
                </a:solidFill>
              </a:rPr>
              <a:t>$ sudo apt-get update</a:t>
            </a:r>
          </a:p>
          <a:p>
            <a:pPr indent="-342900" lvl="0" marL="342900" rtl="0">
              <a:spcBef>
                <a:spcPts val="220"/>
              </a:spcBef>
              <a:buClr>
                <a:schemeClr val="lt1"/>
              </a:buClr>
              <a:buSzPct val="25000"/>
              <a:buFont typeface="Times New Roman"/>
              <a:buChar char="•"/>
            </a:pPr>
            <a:r>
              <a:rPr lang="en-US" sz="1100">
                <a:solidFill>
                  <a:srgbClr val="002060"/>
                </a:solidFill>
              </a:rPr>
              <a:t> </a:t>
            </a: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lvl="0" rtl="0">
              <a:spcBef>
                <a:spcPts val="0"/>
              </a:spcBef>
              <a:buNone/>
            </a:pPr>
            <a:r>
              <a:t/>
            </a:r>
            <a:endParaRPr/>
          </a:p>
        </p:txBody>
      </p:sp>
      <p:sp>
        <p:nvSpPr>
          <p:cNvPr id="196" name="Shape 196"/>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97" name="Shape 197"/>
          <p:cNvSpPr txBox="1"/>
          <p:nvPr>
            <p:ph idx="1" type="body"/>
          </p:nvPr>
        </p:nvSpPr>
        <p:spPr>
          <a:xfrm>
            <a:off x="449250" y="1212850"/>
            <a:ext cx="8247600" cy="3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Descomprimir paquete</a:t>
            </a:r>
          </a:p>
          <a:p>
            <a:pPr indent="0" lvl="0" marL="0" marR="0" rtl="0" algn="l">
              <a:lnSpc>
                <a:spcPct val="100000"/>
              </a:lnSpc>
              <a:spcBef>
                <a:spcPts val="0"/>
              </a:spcBef>
              <a:spcAft>
                <a:spcPts val="0"/>
              </a:spcAft>
              <a:buClr>
                <a:schemeClr val="dk1"/>
              </a:buClr>
              <a:buSzPct val="100000"/>
              <a:buFont typeface="Arial"/>
              <a:buNone/>
            </a:pPr>
            <a:r>
              <a:rPr b="1" lang="en-US" sz="1100">
                <a:solidFill>
                  <a:srgbClr val="002060"/>
                </a:solidFill>
              </a:rPr>
              <a:t>         $ tar xfz hadoop-2.6.0.tar.gz</a:t>
            </a:r>
          </a:p>
          <a:p>
            <a:pPr indent="0" lvl="0" marL="0" marR="0" rtl="0" algn="l">
              <a:lnSpc>
                <a:spcPct val="100000"/>
              </a:lnSpc>
              <a:spcBef>
                <a:spcPts val="0"/>
              </a:spcBef>
              <a:spcAft>
                <a:spcPts val="0"/>
              </a:spcAft>
              <a:buNone/>
            </a:pPr>
            <a:r>
              <a:t/>
            </a:r>
            <a:endParaRPr sz="1100">
              <a:solidFill>
                <a:srgbClr val="002060"/>
              </a:solidFill>
            </a:endParaRPr>
          </a:p>
        </p:txBody>
      </p:sp>
      <p:sp>
        <p:nvSpPr>
          <p:cNvPr id="198" name="Shape 198"/>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Configuración 1/9</a:t>
            </a:r>
          </a:p>
        </p:txBody>
      </p:sp>
      <p:pic>
        <p:nvPicPr>
          <p:cNvPr id="200" name="Shape 200"/>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201" name="Shape 201"/>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202" name="Shape 202"/>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203" name="Shape 203"/>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204" name="Shape 204"/>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205" name="Shape 205"/>
          <p:cNvSpPr txBox="1"/>
          <p:nvPr/>
        </p:nvSpPr>
        <p:spPr>
          <a:xfrm>
            <a:off x="458200" y="1994725"/>
            <a:ext cx="8405400" cy="548399"/>
          </a:xfrm>
          <a:prstGeom prst="rect">
            <a:avLst/>
          </a:prstGeom>
          <a:noFill/>
          <a:ln>
            <a:noFill/>
          </a:ln>
        </p:spPr>
        <p:txBody>
          <a:bodyPr anchorCtr="0" anchor="t" bIns="91425" lIns="91425" rIns="91425" tIns="91425">
            <a:noAutofit/>
          </a:bodyPr>
          <a:lstStyle/>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Creación de un directorio para los usuarios de la máquina</a:t>
            </a:r>
          </a:p>
          <a:p>
            <a:pPr indent="-342900" lvl="0" marL="342900" marR="0" rtl="0" algn="l">
              <a:lnSpc>
                <a:spcPct val="100000"/>
              </a:lnSpc>
              <a:spcBef>
                <a:spcPts val="220"/>
              </a:spcBef>
              <a:spcAft>
                <a:spcPts val="0"/>
              </a:spcAft>
              <a:buClr>
                <a:schemeClr val="lt1"/>
              </a:buClr>
              <a:buSzPct val="25000"/>
              <a:buFont typeface="Times New Roman"/>
              <a:buChar char="•"/>
            </a:pPr>
            <a:r>
              <a:rPr b="1" lang="en-US" sz="1100">
                <a:solidFill>
                  <a:srgbClr val="002060"/>
                </a:solidFill>
              </a:rPr>
              <a:t>$ mv hadoop-2.6.0 /home/bigdata/hadoop</a:t>
            </a:r>
          </a:p>
        </p:txBody>
      </p:sp>
      <p:pic>
        <p:nvPicPr>
          <p:cNvPr id="206" name="Shape 206"/>
          <p:cNvPicPr preferRelativeResize="0"/>
          <p:nvPr/>
        </p:nvPicPr>
        <p:blipFill>
          <a:blip r:embed="rId8">
            <a:alphaModFix/>
          </a:blip>
          <a:stretch>
            <a:fillRect/>
          </a:stretch>
        </p:blipFill>
        <p:spPr>
          <a:xfrm>
            <a:off x="860750" y="1665650"/>
            <a:ext cx="4162425" cy="276225"/>
          </a:xfrm>
          <a:prstGeom prst="rect">
            <a:avLst/>
          </a:prstGeom>
          <a:noFill/>
          <a:ln>
            <a:noFill/>
          </a:ln>
        </p:spPr>
      </p:pic>
      <p:pic>
        <p:nvPicPr>
          <p:cNvPr id="207" name="Shape 207"/>
          <p:cNvPicPr preferRelativeResize="0"/>
          <p:nvPr/>
        </p:nvPicPr>
        <p:blipFill>
          <a:blip r:embed="rId9">
            <a:alphaModFix/>
          </a:blip>
          <a:stretch>
            <a:fillRect/>
          </a:stretch>
        </p:blipFill>
        <p:spPr>
          <a:xfrm>
            <a:off x="914400" y="2590800"/>
            <a:ext cx="4752975" cy="190500"/>
          </a:xfrm>
          <a:prstGeom prst="rect">
            <a:avLst/>
          </a:prstGeom>
          <a:noFill/>
          <a:ln>
            <a:noFill/>
          </a:ln>
        </p:spPr>
      </p:pic>
      <p:pic>
        <p:nvPicPr>
          <p:cNvPr id="208" name="Shape 208"/>
          <p:cNvPicPr preferRelativeResize="0"/>
          <p:nvPr/>
        </p:nvPicPr>
        <p:blipFill>
          <a:blip r:embed="rId10">
            <a:alphaModFix/>
          </a:blip>
          <a:stretch>
            <a:fillRect/>
          </a:stretch>
        </p:blipFill>
        <p:spPr>
          <a:xfrm>
            <a:off x="860750" y="3388225"/>
            <a:ext cx="5438775" cy="16668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15" name="Shape 215"/>
          <p:cNvSpPr txBox="1"/>
          <p:nvPr>
            <p:ph idx="1" type="body"/>
          </p:nvPr>
        </p:nvSpPr>
        <p:spPr>
          <a:xfrm>
            <a:off x="449250" y="1212850"/>
            <a:ext cx="8247600" cy="3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Instalamos ssh</a:t>
            </a:r>
          </a:p>
          <a:p>
            <a:pPr indent="0" lvl="0" marL="0" marR="0" rtl="0" algn="l">
              <a:lnSpc>
                <a:spcPct val="100000"/>
              </a:lnSpc>
              <a:spcBef>
                <a:spcPts val="0"/>
              </a:spcBef>
              <a:spcAft>
                <a:spcPts val="0"/>
              </a:spcAft>
              <a:buNone/>
            </a:pPr>
            <a:r>
              <a:rPr b="1" lang="en-US" sz="1100">
                <a:solidFill>
                  <a:srgbClr val="002060"/>
                </a:solidFill>
              </a:rPr>
              <a:t>         $ sudo apt-get install ssh</a:t>
            </a:r>
          </a:p>
          <a:p>
            <a:pPr indent="0" lvl="0" marL="0" marR="0" rtl="0" algn="l">
              <a:lnSpc>
                <a:spcPct val="100000"/>
              </a:lnSpc>
              <a:spcBef>
                <a:spcPts val="0"/>
              </a:spcBef>
              <a:spcAft>
                <a:spcPts val="0"/>
              </a:spcAft>
              <a:buNone/>
            </a:pPr>
            <a:r>
              <a:t/>
            </a:r>
            <a:endParaRPr sz="1100">
              <a:solidFill>
                <a:srgbClr val="002060"/>
              </a:solidFill>
            </a:endParaRPr>
          </a:p>
        </p:txBody>
      </p:sp>
      <p:sp>
        <p:nvSpPr>
          <p:cNvPr id="216" name="Shape 216"/>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Configuración 2/9</a:t>
            </a:r>
          </a:p>
        </p:txBody>
      </p:sp>
      <p:pic>
        <p:nvPicPr>
          <p:cNvPr id="218" name="Shape 218"/>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219" name="Shape 219"/>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220" name="Shape 220"/>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221" name="Shape 221"/>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222" name="Shape 222"/>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pic>
        <p:nvPicPr>
          <p:cNvPr id="223" name="Shape 223"/>
          <p:cNvPicPr preferRelativeResize="0"/>
          <p:nvPr/>
        </p:nvPicPr>
        <p:blipFill>
          <a:blip r:embed="rId8">
            <a:alphaModFix/>
          </a:blip>
          <a:stretch>
            <a:fillRect/>
          </a:stretch>
        </p:blipFill>
        <p:spPr>
          <a:xfrm>
            <a:off x="890775" y="1714600"/>
            <a:ext cx="5943599" cy="2400300"/>
          </a:xfrm>
          <a:prstGeom prst="rect">
            <a:avLst/>
          </a:prstGeom>
          <a:noFill/>
          <a:ln>
            <a:noFill/>
          </a:ln>
        </p:spPr>
      </p:pic>
      <p:sp>
        <p:nvSpPr>
          <p:cNvPr id="224" name="Shape 224"/>
          <p:cNvSpPr txBox="1"/>
          <p:nvPr>
            <p:ph idx="2" type="body"/>
          </p:nvPr>
        </p:nvSpPr>
        <p:spPr>
          <a:xfrm>
            <a:off x="449250" y="4108450"/>
            <a:ext cx="8247600" cy="3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Instalamos rsync</a:t>
            </a:r>
          </a:p>
          <a:p>
            <a:pPr indent="0" lvl="0" marL="0" marR="0" rtl="0" algn="l">
              <a:lnSpc>
                <a:spcPct val="100000"/>
              </a:lnSpc>
              <a:spcBef>
                <a:spcPts val="0"/>
              </a:spcBef>
              <a:spcAft>
                <a:spcPts val="0"/>
              </a:spcAft>
              <a:buNone/>
            </a:pPr>
            <a:r>
              <a:rPr b="1" lang="en-US" sz="1100">
                <a:solidFill>
                  <a:srgbClr val="002060"/>
                </a:solidFill>
              </a:rPr>
              <a:t>         $ sudo apt-get install rsync</a:t>
            </a:r>
          </a:p>
          <a:p>
            <a:pPr indent="0" lvl="0" marL="0" marR="0" rtl="0" algn="l">
              <a:lnSpc>
                <a:spcPct val="100000"/>
              </a:lnSpc>
              <a:spcBef>
                <a:spcPts val="0"/>
              </a:spcBef>
              <a:spcAft>
                <a:spcPts val="0"/>
              </a:spcAft>
              <a:buNone/>
            </a:pPr>
            <a:r>
              <a:t/>
            </a:r>
            <a:endParaRPr sz="1100">
              <a:solidFill>
                <a:srgbClr val="002060"/>
              </a:solidFill>
            </a:endParaRPr>
          </a:p>
        </p:txBody>
      </p:sp>
      <p:pic>
        <p:nvPicPr>
          <p:cNvPr id="225" name="Shape 225"/>
          <p:cNvPicPr preferRelativeResize="0"/>
          <p:nvPr/>
        </p:nvPicPr>
        <p:blipFill>
          <a:blip r:embed="rId9">
            <a:alphaModFix/>
          </a:blip>
          <a:stretch>
            <a:fillRect/>
          </a:stretch>
        </p:blipFill>
        <p:spPr>
          <a:xfrm>
            <a:off x="914400" y="4572000"/>
            <a:ext cx="5943599" cy="10953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32" name="Shape 232"/>
          <p:cNvSpPr txBox="1"/>
          <p:nvPr>
            <p:ph idx="1" type="body"/>
          </p:nvPr>
        </p:nvSpPr>
        <p:spPr>
          <a:xfrm>
            <a:off x="449250" y="1212850"/>
            <a:ext cx="8247600" cy="3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Creamos el certificado </a:t>
            </a:r>
          </a:p>
          <a:p>
            <a:pPr indent="0" lvl="0" marL="0" marR="0" rtl="0" algn="l">
              <a:lnSpc>
                <a:spcPct val="100000"/>
              </a:lnSpc>
              <a:spcBef>
                <a:spcPts val="0"/>
              </a:spcBef>
              <a:spcAft>
                <a:spcPts val="0"/>
              </a:spcAft>
              <a:buNone/>
            </a:pPr>
            <a:r>
              <a:rPr b="1" lang="en-US" sz="1100">
                <a:solidFill>
                  <a:srgbClr val="002060"/>
                </a:solidFill>
              </a:rPr>
              <a:t>         $ ssh-keygen -t rsa -P ''</a:t>
            </a:r>
          </a:p>
          <a:p>
            <a:pPr indent="0" lvl="0" marL="0" marR="0" rtl="0" algn="l">
              <a:lnSpc>
                <a:spcPct val="100000"/>
              </a:lnSpc>
              <a:spcBef>
                <a:spcPts val="0"/>
              </a:spcBef>
              <a:spcAft>
                <a:spcPts val="0"/>
              </a:spcAft>
              <a:buNone/>
            </a:pPr>
            <a:r>
              <a:t/>
            </a:r>
            <a:endParaRPr sz="1100">
              <a:solidFill>
                <a:srgbClr val="002060"/>
              </a:solidFill>
            </a:endParaRPr>
          </a:p>
        </p:txBody>
      </p:sp>
      <p:sp>
        <p:nvSpPr>
          <p:cNvPr id="233" name="Shape 233"/>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Configuración 3/9</a:t>
            </a:r>
          </a:p>
        </p:txBody>
      </p:sp>
      <p:pic>
        <p:nvPicPr>
          <p:cNvPr id="235" name="Shape 235"/>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236" name="Shape 236"/>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237" name="Shape 237"/>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238" name="Shape 238"/>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239" name="Shape 239"/>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pic>
        <p:nvPicPr>
          <p:cNvPr id="240" name="Shape 240"/>
          <p:cNvPicPr preferRelativeResize="0"/>
          <p:nvPr/>
        </p:nvPicPr>
        <p:blipFill>
          <a:blip r:embed="rId8">
            <a:alphaModFix/>
          </a:blip>
          <a:stretch>
            <a:fillRect/>
          </a:stretch>
        </p:blipFill>
        <p:spPr>
          <a:xfrm>
            <a:off x="876825" y="1681250"/>
            <a:ext cx="5705475" cy="3571875"/>
          </a:xfrm>
          <a:prstGeom prst="rect">
            <a:avLst/>
          </a:prstGeom>
          <a:noFill/>
          <a:ln>
            <a:noFill/>
          </a:ln>
        </p:spPr>
      </p:pic>
      <p:sp>
        <p:nvSpPr>
          <p:cNvPr id="241" name="Shape 241"/>
          <p:cNvSpPr txBox="1"/>
          <p:nvPr>
            <p:ph idx="2" type="body"/>
          </p:nvPr>
        </p:nvSpPr>
        <p:spPr>
          <a:xfrm>
            <a:off x="449250" y="5327650"/>
            <a:ext cx="8247600" cy="3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Lo añadimos al listado de claves autorizadas</a:t>
            </a:r>
          </a:p>
          <a:p>
            <a:pPr indent="0" lvl="0" marL="0" marR="0" rtl="0" algn="l">
              <a:lnSpc>
                <a:spcPct val="100000"/>
              </a:lnSpc>
              <a:spcBef>
                <a:spcPts val="0"/>
              </a:spcBef>
              <a:spcAft>
                <a:spcPts val="0"/>
              </a:spcAft>
              <a:buNone/>
            </a:pPr>
            <a:r>
              <a:rPr b="1" lang="en-US" sz="1100">
                <a:solidFill>
                  <a:srgbClr val="002060"/>
                </a:solidFill>
              </a:rPr>
              <a:t>         $ cat ~/.ssh/id_rsa.pub &gt;&gt; ~/.ssh/authorized_keys</a:t>
            </a:r>
          </a:p>
          <a:p>
            <a:pPr indent="0" lvl="0" marL="0" marR="0" rtl="0" algn="l">
              <a:lnSpc>
                <a:spcPct val="100000"/>
              </a:lnSpc>
              <a:spcBef>
                <a:spcPts val="0"/>
              </a:spcBef>
              <a:spcAft>
                <a:spcPts val="0"/>
              </a:spcAft>
              <a:buNone/>
            </a:pPr>
            <a:r>
              <a:t/>
            </a:r>
            <a:endParaRPr sz="1100">
              <a:solidFill>
                <a:srgbClr val="002060"/>
              </a:solidFill>
            </a:endParaRPr>
          </a:p>
        </p:txBody>
      </p:sp>
      <p:pic>
        <p:nvPicPr>
          <p:cNvPr id="242" name="Shape 242"/>
          <p:cNvPicPr preferRelativeResize="0"/>
          <p:nvPr/>
        </p:nvPicPr>
        <p:blipFill>
          <a:blip r:embed="rId9">
            <a:alphaModFix/>
          </a:blip>
          <a:stretch>
            <a:fillRect/>
          </a:stretch>
        </p:blipFill>
        <p:spPr>
          <a:xfrm>
            <a:off x="914400" y="5715000"/>
            <a:ext cx="5819775" cy="4095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49" name="Shape 249"/>
          <p:cNvSpPr txBox="1"/>
          <p:nvPr>
            <p:ph idx="1" type="body"/>
          </p:nvPr>
        </p:nvSpPr>
        <p:spPr>
          <a:xfrm>
            <a:off x="449250" y="1212850"/>
            <a:ext cx="8247600" cy="3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Editamos el fichero de configuración</a:t>
            </a:r>
          </a:p>
          <a:p>
            <a:pPr indent="0" lvl="0" marL="0" marR="0" rtl="0" algn="l">
              <a:lnSpc>
                <a:spcPct val="100000"/>
              </a:lnSpc>
              <a:spcBef>
                <a:spcPts val="0"/>
              </a:spcBef>
              <a:spcAft>
                <a:spcPts val="0"/>
              </a:spcAft>
              <a:buNone/>
            </a:pPr>
            <a:r>
              <a:rPr b="1" lang="en-US" sz="1100">
                <a:solidFill>
                  <a:srgbClr val="002060"/>
                </a:solidFill>
              </a:rPr>
              <a:t>         $ nano ~/.bashrc</a:t>
            </a:r>
          </a:p>
          <a:p>
            <a:pPr indent="0" lvl="0" marL="0" marR="0" rtl="0" algn="l">
              <a:lnSpc>
                <a:spcPct val="100000"/>
              </a:lnSpc>
              <a:spcBef>
                <a:spcPts val="0"/>
              </a:spcBef>
              <a:spcAft>
                <a:spcPts val="0"/>
              </a:spcAft>
              <a:buNone/>
            </a:pPr>
            <a:r>
              <a:t/>
            </a:r>
            <a:endParaRPr sz="1100">
              <a:solidFill>
                <a:srgbClr val="002060"/>
              </a:solidFill>
            </a:endParaRPr>
          </a:p>
        </p:txBody>
      </p:sp>
      <p:sp>
        <p:nvSpPr>
          <p:cNvPr id="250" name="Shape 250"/>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Configuración 4/9</a:t>
            </a:r>
          </a:p>
        </p:txBody>
      </p:sp>
      <p:pic>
        <p:nvPicPr>
          <p:cNvPr id="252" name="Shape 252"/>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253" name="Shape 253"/>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254" name="Shape 254"/>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255" name="Shape 255"/>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256" name="Shape 256"/>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pic>
        <p:nvPicPr>
          <p:cNvPr id="257" name="Shape 257"/>
          <p:cNvPicPr preferRelativeResize="0"/>
          <p:nvPr/>
        </p:nvPicPr>
        <p:blipFill>
          <a:blip r:embed="rId8">
            <a:alphaModFix/>
          </a:blip>
          <a:stretch>
            <a:fillRect/>
          </a:stretch>
        </p:blipFill>
        <p:spPr>
          <a:xfrm>
            <a:off x="900975" y="1689825"/>
            <a:ext cx="2895600" cy="219075"/>
          </a:xfrm>
          <a:prstGeom prst="rect">
            <a:avLst/>
          </a:prstGeom>
          <a:noFill/>
          <a:ln>
            <a:noFill/>
          </a:ln>
        </p:spPr>
      </p:pic>
      <p:sp>
        <p:nvSpPr>
          <p:cNvPr id="258" name="Shape 258"/>
          <p:cNvSpPr txBox="1"/>
          <p:nvPr>
            <p:ph idx="2" type="body"/>
          </p:nvPr>
        </p:nvSpPr>
        <p:spPr>
          <a:xfrm>
            <a:off x="830250" y="1974850"/>
            <a:ext cx="5708399" cy="2162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#HADOOP VARIABLES START</a:t>
            </a:r>
          </a:p>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export JAVA_HOME=/usr/lib/jvm/java-7-openjdk-amd64</a:t>
            </a:r>
          </a:p>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export HADOOP_HOME=/home/bigdata/hadoop</a:t>
            </a:r>
          </a:p>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export PATH=$PATH:$HADOOP_HOME/bin</a:t>
            </a:r>
          </a:p>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export PATH=$PATH:$HADOOP_HOME/sbin</a:t>
            </a:r>
          </a:p>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export HADOOP_MAPRED_HOME=$HADOOP_HOME</a:t>
            </a:r>
          </a:p>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export HADOOP_COMMON_HOME=$HADOOP_HOME</a:t>
            </a:r>
          </a:p>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export HADOOP_HDFS_HOME=$HADOOP_HOME</a:t>
            </a:r>
          </a:p>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export HADOOP_YARN_HOME=$HADOOP_HOME</a:t>
            </a:r>
          </a:p>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export HADOOP_COMMON_LIB_NATIVE_DIR=$HADOOP_HOME/lib/native</a:t>
            </a:r>
          </a:p>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export HADOOP_OPTS="-Djava.library.path=$HADOOP_HOME/lib"</a:t>
            </a:r>
          </a:p>
          <a:p>
            <a:pPr indent="0" lvl="0" marL="0" marR="0" rtl="0" algn="l">
              <a:lnSpc>
                <a:spcPct val="100000"/>
              </a:lnSpc>
              <a:spcBef>
                <a:spcPts val="0"/>
              </a:spcBef>
              <a:spcAft>
                <a:spcPts val="0"/>
              </a:spcAft>
              <a:buNone/>
            </a:pPr>
            <a:r>
              <a:rPr lang="en-US" sz="1100">
                <a:solidFill>
                  <a:srgbClr val="002060"/>
                </a:solidFill>
              </a:rPr>
              <a:t>#HADOOP VARIABLES END</a:t>
            </a:r>
          </a:p>
          <a:p>
            <a:pPr indent="0" lvl="0" marL="0" marR="0" rtl="0" algn="l">
              <a:lnSpc>
                <a:spcPct val="100000"/>
              </a:lnSpc>
              <a:spcBef>
                <a:spcPts val="0"/>
              </a:spcBef>
              <a:spcAft>
                <a:spcPts val="0"/>
              </a:spcAft>
              <a:buNone/>
            </a:pPr>
            <a:r>
              <a:t/>
            </a:r>
            <a:endParaRPr sz="1100">
              <a:solidFill>
                <a:srgbClr val="002060"/>
              </a:solidFill>
            </a:endParaRPr>
          </a:p>
        </p:txBody>
      </p:sp>
      <p:pic>
        <p:nvPicPr>
          <p:cNvPr id="259" name="Shape 259"/>
          <p:cNvPicPr preferRelativeResize="0"/>
          <p:nvPr/>
        </p:nvPicPr>
        <p:blipFill>
          <a:blip r:embed="rId9">
            <a:alphaModFix/>
          </a:blip>
          <a:stretch>
            <a:fillRect/>
          </a:stretch>
        </p:blipFill>
        <p:spPr>
          <a:xfrm>
            <a:off x="4910875" y="1689821"/>
            <a:ext cx="3958450" cy="1741700"/>
          </a:xfrm>
          <a:prstGeom prst="rect">
            <a:avLst/>
          </a:prstGeom>
          <a:noFill/>
          <a:ln>
            <a:noFill/>
          </a:ln>
        </p:spPr>
      </p:pic>
      <p:sp>
        <p:nvSpPr>
          <p:cNvPr id="260" name="Shape 260"/>
          <p:cNvSpPr txBox="1"/>
          <p:nvPr>
            <p:ph idx="3" type="body"/>
          </p:nvPr>
        </p:nvSpPr>
        <p:spPr>
          <a:xfrm>
            <a:off x="448200" y="4287775"/>
            <a:ext cx="8247600" cy="3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Cargamos la nueva configuración</a:t>
            </a:r>
          </a:p>
          <a:p>
            <a:pPr indent="0" lvl="0" marL="0" marR="0" rtl="0" algn="l">
              <a:lnSpc>
                <a:spcPct val="100000"/>
              </a:lnSpc>
              <a:spcBef>
                <a:spcPts val="0"/>
              </a:spcBef>
              <a:spcAft>
                <a:spcPts val="0"/>
              </a:spcAft>
              <a:buNone/>
            </a:pPr>
            <a:r>
              <a:rPr b="1" lang="en-US" sz="1100">
                <a:solidFill>
                  <a:srgbClr val="002060"/>
                </a:solidFill>
              </a:rPr>
              <a:t>         $ source ~/.bashrc</a:t>
            </a:r>
          </a:p>
          <a:p>
            <a:pPr indent="0" lvl="0" marL="0" marR="0" rtl="0" algn="l">
              <a:lnSpc>
                <a:spcPct val="100000"/>
              </a:lnSpc>
              <a:spcBef>
                <a:spcPts val="0"/>
              </a:spcBef>
              <a:spcAft>
                <a:spcPts val="0"/>
              </a:spcAft>
              <a:buNone/>
            </a:pPr>
            <a:r>
              <a:t/>
            </a:r>
            <a:endParaRPr sz="1100">
              <a:solidFill>
                <a:srgbClr val="002060"/>
              </a:solidFill>
            </a:endParaRPr>
          </a:p>
        </p:txBody>
      </p:sp>
      <p:pic>
        <p:nvPicPr>
          <p:cNvPr id="261" name="Shape 261"/>
          <p:cNvPicPr preferRelativeResize="0"/>
          <p:nvPr/>
        </p:nvPicPr>
        <p:blipFill>
          <a:blip r:embed="rId10">
            <a:alphaModFix/>
          </a:blip>
          <a:stretch>
            <a:fillRect/>
          </a:stretch>
        </p:blipFill>
        <p:spPr>
          <a:xfrm>
            <a:off x="900975" y="4829500"/>
            <a:ext cx="3114675" cy="5619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68" name="Shape 268"/>
          <p:cNvSpPr txBox="1"/>
          <p:nvPr>
            <p:ph idx="1" type="body"/>
          </p:nvPr>
        </p:nvSpPr>
        <p:spPr>
          <a:xfrm>
            <a:off x="449250" y="1212850"/>
            <a:ext cx="8247600" cy="2666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rPr b="1" lang="en-US" sz="1100">
                <a:solidFill>
                  <a:srgbClr val="002060"/>
                </a:solidFill>
              </a:rPr>
              <a:t>         $ nano /home/bigdata/hadoop/etc/hadoop/core-site.xml</a:t>
            </a:r>
          </a:p>
          <a:p>
            <a:pPr indent="0" lvl="0" marL="0" marR="0" rtl="0" algn="l">
              <a:lnSpc>
                <a:spcPct val="100000"/>
              </a:lnSpc>
              <a:spcBef>
                <a:spcPts val="0"/>
              </a:spcBef>
              <a:spcAft>
                <a:spcPts val="0"/>
              </a:spcAft>
              <a:buNone/>
            </a:pPr>
            <a:r>
              <a:t/>
            </a:r>
            <a:endParaRPr sz="1100">
              <a:solidFill>
                <a:srgbClr val="002060"/>
              </a:solidFill>
            </a:endParaRPr>
          </a:p>
        </p:txBody>
      </p:sp>
      <p:sp>
        <p:nvSpPr>
          <p:cNvPr id="269" name="Shape 269"/>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Configuración 5/9</a:t>
            </a:r>
          </a:p>
        </p:txBody>
      </p:sp>
      <p:pic>
        <p:nvPicPr>
          <p:cNvPr id="271" name="Shape 271"/>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272" name="Shape 272"/>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273" name="Shape 273"/>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274" name="Shape 274"/>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275" name="Shape 275"/>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276" name="Shape 276"/>
          <p:cNvSpPr txBox="1"/>
          <p:nvPr>
            <p:ph idx="2" type="body"/>
          </p:nvPr>
        </p:nvSpPr>
        <p:spPr>
          <a:xfrm>
            <a:off x="754050" y="1822450"/>
            <a:ext cx="4284900" cy="1426200"/>
          </a:xfrm>
          <a:prstGeom prst="rect">
            <a:avLst/>
          </a:prstGeom>
          <a:noFill/>
          <a:ln>
            <a:noFill/>
          </a:ln>
        </p:spPr>
        <p:txBody>
          <a:bodyPr anchorCtr="0" anchor="t" bIns="45700" lIns="91425" rIns="91425" tIns="45700">
            <a:noAutofit/>
          </a:bodyPr>
          <a:lstStyle/>
          <a:p>
            <a:pPr indent="0" lvl="0" marL="0" rtl="0">
              <a:lnSpc>
                <a:spcPct val="136363"/>
              </a:lnSpc>
              <a:spcBef>
                <a:spcPts val="0"/>
              </a:spcBef>
              <a:buNone/>
            </a:pPr>
            <a:r>
              <a:rPr lang="en-US" sz="1100">
                <a:solidFill>
                  <a:srgbClr val="002060"/>
                </a:solidFill>
              </a:rPr>
              <a:t>&lt;configuration&gt;</a:t>
            </a:r>
          </a:p>
          <a:p>
            <a:pPr indent="457200" lvl="0" marL="0" rtl="0">
              <a:lnSpc>
                <a:spcPct val="136363"/>
              </a:lnSpc>
              <a:spcBef>
                <a:spcPts val="0"/>
              </a:spcBef>
              <a:buNone/>
            </a:pPr>
            <a:r>
              <a:rPr lang="en-US" sz="1100">
                <a:solidFill>
                  <a:srgbClr val="002060"/>
                </a:solidFill>
              </a:rPr>
              <a:t>&lt;property&gt;</a:t>
            </a:r>
            <a:br>
              <a:rPr lang="en-US" sz="1100">
                <a:solidFill>
                  <a:srgbClr val="002060"/>
                </a:solidFill>
              </a:rPr>
            </a:br>
            <a:r>
              <a:rPr lang="en-US" sz="1100">
                <a:solidFill>
                  <a:srgbClr val="002060"/>
                </a:solidFill>
              </a:rPr>
              <a:t>		  &lt;name&gt;fs.default.name&lt;/name&gt;</a:t>
            </a:r>
            <a:br>
              <a:rPr lang="en-US" sz="1100">
                <a:solidFill>
                  <a:srgbClr val="002060"/>
                </a:solidFill>
              </a:rPr>
            </a:br>
            <a:r>
              <a:rPr lang="en-US" sz="1100">
                <a:solidFill>
                  <a:srgbClr val="002060"/>
                </a:solidFill>
              </a:rPr>
              <a:t>		  &lt;value&gt;hdfs://localhost:9000&lt;/value&gt;</a:t>
            </a:r>
            <a:br>
              <a:rPr lang="en-US" sz="1100">
                <a:solidFill>
                  <a:srgbClr val="002060"/>
                </a:solidFill>
              </a:rPr>
            </a:br>
            <a:r>
              <a:rPr lang="en-US" sz="1100">
                <a:solidFill>
                  <a:srgbClr val="002060"/>
                </a:solidFill>
              </a:rPr>
              <a:t>	&lt;/property&gt;</a:t>
            </a:r>
          </a:p>
          <a:p>
            <a:pPr indent="0" lvl="0" marL="0" rtl="0">
              <a:lnSpc>
                <a:spcPct val="136363"/>
              </a:lnSpc>
              <a:spcBef>
                <a:spcPts val="0"/>
              </a:spcBef>
              <a:buNone/>
            </a:pPr>
            <a:r>
              <a:rPr lang="en-US" sz="1100">
                <a:solidFill>
                  <a:srgbClr val="002060"/>
                </a:solidFill>
              </a:rPr>
              <a:t>&lt;/configuration&gt;</a:t>
            </a:r>
          </a:p>
          <a:p>
            <a:pPr indent="0" lvl="0" marL="0" marR="0" rtl="0" algn="l">
              <a:lnSpc>
                <a:spcPct val="100000"/>
              </a:lnSpc>
              <a:spcBef>
                <a:spcPts val="0"/>
              </a:spcBef>
              <a:spcAft>
                <a:spcPts val="0"/>
              </a:spcAft>
              <a:buNone/>
            </a:pPr>
            <a:r>
              <a:t/>
            </a:r>
            <a:endParaRPr sz="1100">
              <a:solidFill>
                <a:srgbClr val="002060"/>
              </a:solidFill>
            </a:endParaRPr>
          </a:p>
          <a:p>
            <a:pPr indent="0" lvl="0" marL="0" marR="0" rtl="0" algn="l">
              <a:lnSpc>
                <a:spcPct val="100000"/>
              </a:lnSpc>
              <a:spcBef>
                <a:spcPts val="0"/>
              </a:spcBef>
              <a:spcAft>
                <a:spcPts val="0"/>
              </a:spcAft>
              <a:buNone/>
            </a:pPr>
            <a:r>
              <a:t/>
            </a:r>
            <a:endParaRPr b="1" sz="1100">
              <a:solidFill>
                <a:srgbClr val="002060"/>
              </a:solidFill>
            </a:endParaRPr>
          </a:p>
          <a:p>
            <a:pPr indent="0" lvl="0" marL="0" marR="0" rtl="0" algn="l">
              <a:lnSpc>
                <a:spcPct val="100000"/>
              </a:lnSpc>
              <a:spcBef>
                <a:spcPts val="0"/>
              </a:spcBef>
              <a:spcAft>
                <a:spcPts val="0"/>
              </a:spcAft>
              <a:buNone/>
            </a:pPr>
            <a:r>
              <a:t/>
            </a:r>
            <a:endParaRPr sz="1100">
              <a:solidFill>
                <a:srgbClr val="002060"/>
              </a:solidFill>
            </a:endParaRPr>
          </a:p>
        </p:txBody>
      </p:sp>
      <p:pic>
        <p:nvPicPr>
          <p:cNvPr id="277" name="Shape 277"/>
          <p:cNvPicPr preferRelativeResize="0"/>
          <p:nvPr/>
        </p:nvPicPr>
        <p:blipFill>
          <a:blip r:embed="rId8">
            <a:alphaModFix/>
          </a:blip>
          <a:stretch>
            <a:fillRect/>
          </a:stretch>
        </p:blipFill>
        <p:spPr>
          <a:xfrm>
            <a:off x="876825" y="1493400"/>
            <a:ext cx="5410200" cy="266700"/>
          </a:xfrm>
          <a:prstGeom prst="rect">
            <a:avLst/>
          </a:prstGeom>
          <a:noFill/>
          <a:ln>
            <a:noFill/>
          </a:ln>
        </p:spPr>
      </p:pic>
      <p:pic>
        <p:nvPicPr>
          <p:cNvPr id="278" name="Shape 278"/>
          <p:cNvPicPr preferRelativeResize="0"/>
          <p:nvPr/>
        </p:nvPicPr>
        <p:blipFill>
          <a:blip r:embed="rId9">
            <a:alphaModFix/>
          </a:blip>
          <a:stretch>
            <a:fillRect/>
          </a:stretch>
        </p:blipFill>
        <p:spPr>
          <a:xfrm>
            <a:off x="4391700" y="1795000"/>
            <a:ext cx="4419600" cy="1485900"/>
          </a:xfrm>
          <a:prstGeom prst="rect">
            <a:avLst/>
          </a:prstGeom>
          <a:noFill/>
          <a:ln>
            <a:noFill/>
          </a:ln>
        </p:spPr>
      </p:pic>
      <p:sp>
        <p:nvSpPr>
          <p:cNvPr id="279" name="Shape 279"/>
          <p:cNvSpPr txBox="1"/>
          <p:nvPr>
            <p:ph idx="3" type="body"/>
          </p:nvPr>
        </p:nvSpPr>
        <p:spPr>
          <a:xfrm>
            <a:off x="373050" y="3346450"/>
            <a:ext cx="8247600" cy="2666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rPr b="1" lang="en-US" sz="1100">
                <a:solidFill>
                  <a:srgbClr val="002060"/>
                </a:solidFill>
              </a:rPr>
              <a:t>         $ nano /home/bigdata/hadoop/etc/hadoop/hadoop-env.sh</a:t>
            </a:r>
          </a:p>
        </p:txBody>
      </p:sp>
      <p:pic>
        <p:nvPicPr>
          <p:cNvPr id="280" name="Shape 280"/>
          <p:cNvPicPr preferRelativeResize="0"/>
          <p:nvPr/>
        </p:nvPicPr>
        <p:blipFill>
          <a:blip r:embed="rId10">
            <a:alphaModFix/>
          </a:blip>
          <a:stretch>
            <a:fillRect/>
          </a:stretch>
        </p:blipFill>
        <p:spPr>
          <a:xfrm>
            <a:off x="831850" y="3598550"/>
            <a:ext cx="5476875" cy="333375"/>
          </a:xfrm>
          <a:prstGeom prst="rect">
            <a:avLst/>
          </a:prstGeom>
          <a:noFill/>
          <a:ln>
            <a:noFill/>
          </a:ln>
        </p:spPr>
      </p:pic>
      <p:sp>
        <p:nvSpPr>
          <p:cNvPr id="281" name="Shape 281"/>
          <p:cNvSpPr txBox="1"/>
          <p:nvPr>
            <p:ph idx="4" type="body"/>
          </p:nvPr>
        </p:nvSpPr>
        <p:spPr>
          <a:xfrm>
            <a:off x="754050" y="3956050"/>
            <a:ext cx="4284900" cy="266699"/>
          </a:xfrm>
          <a:prstGeom prst="rect">
            <a:avLst/>
          </a:prstGeom>
          <a:noFill/>
          <a:ln>
            <a:noFill/>
          </a:ln>
        </p:spPr>
        <p:txBody>
          <a:bodyPr anchorCtr="0" anchor="t" bIns="45700" lIns="91425" rIns="91425" tIns="45700">
            <a:noAutofit/>
          </a:bodyPr>
          <a:lstStyle/>
          <a:p>
            <a:pPr indent="0" lvl="0" marL="0" rtl="0">
              <a:lnSpc>
                <a:spcPct val="136363"/>
              </a:lnSpc>
              <a:spcBef>
                <a:spcPts val="0"/>
              </a:spcBef>
              <a:buNone/>
            </a:pPr>
            <a:r>
              <a:rPr lang="en-US" sz="1100">
                <a:solidFill>
                  <a:srgbClr val="002060"/>
                </a:solidFill>
              </a:rPr>
              <a:t>export JAVA_HOME=/usr/lib/jvm/java-7-openjdk-amd64</a:t>
            </a:r>
          </a:p>
          <a:p>
            <a:pPr indent="0" lvl="0" marL="0" marR="0" rtl="0" algn="l">
              <a:lnSpc>
                <a:spcPct val="100000"/>
              </a:lnSpc>
              <a:spcBef>
                <a:spcPts val="0"/>
              </a:spcBef>
              <a:spcAft>
                <a:spcPts val="0"/>
              </a:spcAft>
              <a:buNone/>
            </a:pPr>
            <a:r>
              <a:t/>
            </a:r>
            <a:endParaRPr sz="1100">
              <a:solidFill>
                <a:srgbClr val="002060"/>
              </a:solidFill>
            </a:endParaRPr>
          </a:p>
          <a:p>
            <a:pPr indent="0" lvl="0" marL="0" marR="0" rtl="0" algn="l">
              <a:lnSpc>
                <a:spcPct val="100000"/>
              </a:lnSpc>
              <a:spcBef>
                <a:spcPts val="0"/>
              </a:spcBef>
              <a:spcAft>
                <a:spcPts val="0"/>
              </a:spcAft>
              <a:buNone/>
            </a:pPr>
            <a:r>
              <a:t/>
            </a:r>
            <a:endParaRPr b="1" sz="1100">
              <a:solidFill>
                <a:srgbClr val="002060"/>
              </a:solidFill>
            </a:endParaRPr>
          </a:p>
          <a:p>
            <a:pPr indent="0" lvl="0" marL="0" marR="0" rtl="0" algn="l">
              <a:lnSpc>
                <a:spcPct val="100000"/>
              </a:lnSpc>
              <a:spcBef>
                <a:spcPts val="0"/>
              </a:spcBef>
              <a:spcAft>
                <a:spcPts val="0"/>
              </a:spcAft>
              <a:buNone/>
            </a:pPr>
            <a:r>
              <a:t/>
            </a:r>
            <a:endParaRPr sz="1100">
              <a:solidFill>
                <a:srgbClr val="002060"/>
              </a:solidFill>
            </a:endParaRPr>
          </a:p>
        </p:txBody>
      </p:sp>
      <p:pic>
        <p:nvPicPr>
          <p:cNvPr id="282" name="Shape 282"/>
          <p:cNvPicPr preferRelativeResize="0"/>
          <p:nvPr/>
        </p:nvPicPr>
        <p:blipFill>
          <a:blip r:embed="rId11">
            <a:alphaModFix/>
          </a:blip>
          <a:stretch>
            <a:fillRect/>
          </a:stretch>
        </p:blipFill>
        <p:spPr>
          <a:xfrm>
            <a:off x="822325" y="4246875"/>
            <a:ext cx="4552950" cy="10096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89" name="Shape 289"/>
          <p:cNvSpPr txBox="1"/>
          <p:nvPr>
            <p:ph idx="1" type="body"/>
          </p:nvPr>
        </p:nvSpPr>
        <p:spPr>
          <a:xfrm>
            <a:off x="449250" y="1212850"/>
            <a:ext cx="8247600" cy="735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Creamos los directorios donde se almacenarán los metadatos y la información</a:t>
            </a:r>
          </a:p>
          <a:p>
            <a:pPr indent="0" lvl="0" marL="457200" marR="0" rtl="0" algn="l">
              <a:lnSpc>
                <a:spcPct val="100000"/>
              </a:lnSpc>
              <a:spcBef>
                <a:spcPts val="0"/>
              </a:spcBef>
              <a:spcAft>
                <a:spcPts val="0"/>
              </a:spcAft>
              <a:buNone/>
            </a:pPr>
            <a:r>
              <a:rPr lang="en-US" sz="1100">
                <a:solidFill>
                  <a:srgbClr val="002060"/>
                </a:solidFill>
              </a:rPr>
              <a:t>mkdir -p /home/bigdata/hadoop_store/hdfs/namenode</a:t>
            </a:r>
            <a:br>
              <a:rPr lang="en-US" sz="1100">
                <a:solidFill>
                  <a:srgbClr val="002060"/>
                </a:solidFill>
              </a:rPr>
            </a:br>
            <a:r>
              <a:rPr lang="en-US" sz="1100">
                <a:solidFill>
                  <a:srgbClr val="002060"/>
                </a:solidFill>
              </a:rPr>
              <a:t>mkdir -p /home/bigdata/hadoop_store/hdfs/datanode</a:t>
            </a:r>
          </a:p>
          <a:p>
            <a:pPr indent="0" lvl="0" marL="0" marR="0" rtl="0" algn="l">
              <a:lnSpc>
                <a:spcPct val="100000"/>
              </a:lnSpc>
              <a:spcBef>
                <a:spcPts val="0"/>
              </a:spcBef>
              <a:spcAft>
                <a:spcPts val="0"/>
              </a:spcAft>
              <a:buNone/>
            </a:pPr>
            <a:r>
              <a:t/>
            </a:r>
            <a:endParaRPr sz="1100">
              <a:solidFill>
                <a:srgbClr val="002060"/>
              </a:solidFill>
            </a:endParaRPr>
          </a:p>
        </p:txBody>
      </p:sp>
      <p:sp>
        <p:nvSpPr>
          <p:cNvPr id="290" name="Shape 290"/>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Configuración 6/9</a:t>
            </a:r>
          </a:p>
        </p:txBody>
      </p:sp>
      <p:pic>
        <p:nvPicPr>
          <p:cNvPr id="292" name="Shape 292"/>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293" name="Shape 293"/>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294" name="Shape 294"/>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295" name="Shape 295"/>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296" name="Shape 296"/>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297" name="Shape 297"/>
          <p:cNvSpPr txBox="1"/>
          <p:nvPr>
            <p:ph idx="2" type="body"/>
          </p:nvPr>
        </p:nvSpPr>
        <p:spPr>
          <a:xfrm>
            <a:off x="578025" y="2374550"/>
            <a:ext cx="8247600" cy="341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rPr b="1" lang="en-US" sz="1100">
                <a:solidFill>
                  <a:srgbClr val="002060"/>
                </a:solidFill>
              </a:rPr>
              <a:t>         $ nano /home/bigdata/hadoop/etc/hadoop/hdfs-site.xml</a:t>
            </a:r>
          </a:p>
          <a:p>
            <a:pPr indent="0" lvl="0" marL="0" marR="0" rtl="0" algn="l">
              <a:lnSpc>
                <a:spcPct val="100000"/>
              </a:lnSpc>
              <a:spcBef>
                <a:spcPts val="0"/>
              </a:spcBef>
              <a:spcAft>
                <a:spcPts val="0"/>
              </a:spcAft>
              <a:buNone/>
            </a:pPr>
            <a:r>
              <a:t/>
            </a:r>
            <a:endParaRPr sz="1100">
              <a:solidFill>
                <a:srgbClr val="002060"/>
              </a:solidFill>
            </a:endParaRPr>
          </a:p>
        </p:txBody>
      </p:sp>
      <p:pic>
        <p:nvPicPr>
          <p:cNvPr id="298" name="Shape 298"/>
          <p:cNvPicPr preferRelativeResize="0"/>
          <p:nvPr/>
        </p:nvPicPr>
        <p:blipFill>
          <a:blip r:embed="rId8">
            <a:alphaModFix/>
          </a:blip>
          <a:stretch>
            <a:fillRect/>
          </a:stretch>
        </p:blipFill>
        <p:spPr>
          <a:xfrm>
            <a:off x="944450" y="1794450"/>
            <a:ext cx="5934075" cy="485775"/>
          </a:xfrm>
          <a:prstGeom prst="rect">
            <a:avLst/>
          </a:prstGeom>
          <a:noFill/>
          <a:ln>
            <a:noFill/>
          </a:ln>
        </p:spPr>
      </p:pic>
      <p:sp>
        <p:nvSpPr>
          <p:cNvPr id="299" name="Shape 299"/>
          <p:cNvSpPr txBox="1"/>
          <p:nvPr>
            <p:ph idx="3" type="body"/>
          </p:nvPr>
        </p:nvSpPr>
        <p:spPr>
          <a:xfrm>
            <a:off x="754050" y="2889250"/>
            <a:ext cx="4493099" cy="3602399"/>
          </a:xfrm>
          <a:prstGeom prst="rect">
            <a:avLst/>
          </a:prstGeom>
          <a:noFill/>
          <a:ln>
            <a:noFill/>
          </a:ln>
        </p:spPr>
        <p:txBody>
          <a:bodyPr anchorCtr="0" anchor="t" bIns="45700" lIns="91425" rIns="91425" tIns="45700">
            <a:noAutofit/>
          </a:bodyPr>
          <a:lstStyle/>
          <a:p>
            <a:pPr indent="0" marL="0" rtl="0">
              <a:lnSpc>
                <a:spcPct val="136363"/>
              </a:lnSpc>
              <a:spcBef>
                <a:spcPts val="0"/>
              </a:spcBef>
              <a:buNone/>
            </a:pPr>
            <a:r>
              <a:rPr lang="en-US" sz="1000">
                <a:solidFill>
                  <a:srgbClr val="002060"/>
                </a:solidFill>
              </a:rPr>
              <a:t>&lt;configuration&gt;</a:t>
            </a:r>
          </a:p>
          <a:p>
            <a:pPr indent="0" marL="0" rtl="0">
              <a:lnSpc>
                <a:spcPct val="136363"/>
              </a:lnSpc>
              <a:spcBef>
                <a:spcPts val="0"/>
              </a:spcBef>
              <a:buNone/>
            </a:pPr>
            <a:r>
              <a:rPr lang="en-US" sz="1000">
                <a:solidFill>
                  <a:srgbClr val="002060"/>
                </a:solidFill>
              </a:rPr>
              <a:t>&lt;property&gt;</a:t>
            </a:r>
            <a:br>
              <a:rPr lang="en-US" sz="1000">
                <a:solidFill>
                  <a:srgbClr val="002060"/>
                </a:solidFill>
              </a:rPr>
            </a:br>
            <a:r>
              <a:rPr lang="en-US" sz="1000">
                <a:solidFill>
                  <a:srgbClr val="002060"/>
                </a:solidFill>
              </a:rPr>
              <a:t>  &lt;name&gt;dfs.replication&lt;/name&gt;</a:t>
            </a:r>
            <a:br>
              <a:rPr lang="en-US" sz="1000">
                <a:solidFill>
                  <a:srgbClr val="002060"/>
                </a:solidFill>
              </a:rPr>
            </a:br>
            <a:r>
              <a:rPr lang="en-US" sz="1000">
                <a:solidFill>
                  <a:srgbClr val="002060"/>
                </a:solidFill>
              </a:rPr>
              <a:t>  &lt;value&gt;1&lt;/value&gt;</a:t>
            </a:r>
            <a:br>
              <a:rPr lang="en-US" sz="1000">
                <a:solidFill>
                  <a:srgbClr val="002060"/>
                </a:solidFill>
              </a:rPr>
            </a:br>
            <a:r>
              <a:rPr lang="en-US" sz="1000">
                <a:solidFill>
                  <a:srgbClr val="002060"/>
                </a:solidFill>
              </a:rPr>
              <a:t>&lt;/property&gt;</a:t>
            </a:r>
            <a:br>
              <a:rPr lang="en-US" sz="1000">
                <a:solidFill>
                  <a:srgbClr val="002060"/>
                </a:solidFill>
              </a:rPr>
            </a:br>
            <a:r>
              <a:rPr lang="en-US" sz="1000">
                <a:solidFill>
                  <a:srgbClr val="002060"/>
                </a:solidFill>
              </a:rPr>
              <a:t>&lt;property&gt;</a:t>
            </a:r>
            <a:br>
              <a:rPr lang="en-US" sz="1000">
                <a:solidFill>
                  <a:srgbClr val="002060"/>
                </a:solidFill>
              </a:rPr>
            </a:br>
            <a:r>
              <a:rPr lang="en-US" sz="1000">
                <a:solidFill>
                  <a:srgbClr val="002060"/>
                </a:solidFill>
              </a:rPr>
              <a:t>  &lt;name&gt;dfs.namenode.name.dir&lt;/name&gt;</a:t>
            </a:r>
            <a:br>
              <a:rPr lang="en-US" sz="1000">
                <a:solidFill>
                  <a:srgbClr val="002060"/>
                </a:solidFill>
              </a:rPr>
            </a:br>
            <a:r>
              <a:rPr lang="en-US" sz="1000">
                <a:solidFill>
                  <a:srgbClr val="002060"/>
                </a:solidFill>
              </a:rPr>
              <a:t>  &lt;value&gt;file:/home/bigdata/hadoop_store/hdfs/namenode&lt;/value&gt;</a:t>
            </a:r>
            <a:br>
              <a:rPr lang="en-US" sz="1000">
                <a:solidFill>
                  <a:srgbClr val="002060"/>
                </a:solidFill>
              </a:rPr>
            </a:br>
            <a:r>
              <a:rPr lang="en-US" sz="1000">
                <a:solidFill>
                  <a:srgbClr val="002060"/>
                </a:solidFill>
              </a:rPr>
              <a:t>&lt;/property&gt;</a:t>
            </a:r>
            <a:br>
              <a:rPr lang="en-US" sz="1000">
                <a:solidFill>
                  <a:srgbClr val="002060"/>
                </a:solidFill>
              </a:rPr>
            </a:br>
            <a:r>
              <a:rPr lang="en-US" sz="1000">
                <a:solidFill>
                  <a:srgbClr val="002060"/>
                </a:solidFill>
              </a:rPr>
              <a:t>&lt;property&gt;</a:t>
            </a:r>
            <a:br>
              <a:rPr lang="en-US" sz="1000">
                <a:solidFill>
                  <a:srgbClr val="002060"/>
                </a:solidFill>
              </a:rPr>
            </a:br>
            <a:r>
              <a:rPr lang="en-US" sz="1000">
                <a:solidFill>
                  <a:srgbClr val="002060"/>
                </a:solidFill>
              </a:rPr>
              <a:t>  &lt;name&gt;dfs.datanode.data.dir&lt;/name&gt;</a:t>
            </a:r>
            <a:br>
              <a:rPr lang="en-US" sz="1000">
                <a:solidFill>
                  <a:srgbClr val="002060"/>
                </a:solidFill>
              </a:rPr>
            </a:br>
            <a:r>
              <a:rPr lang="en-US" sz="1000">
                <a:solidFill>
                  <a:srgbClr val="002060"/>
                </a:solidFill>
              </a:rPr>
              <a:t>  &lt;value&gt;file:/home/bigdata/hadoop_store/hdfs/datanode&lt;/value&gt;</a:t>
            </a:r>
            <a:br>
              <a:rPr lang="en-US" sz="1000">
                <a:solidFill>
                  <a:srgbClr val="002060"/>
                </a:solidFill>
              </a:rPr>
            </a:br>
            <a:r>
              <a:rPr lang="en-US" sz="1000">
                <a:solidFill>
                  <a:srgbClr val="002060"/>
                </a:solidFill>
              </a:rPr>
              <a:t>&lt;/property&gt;</a:t>
            </a:r>
          </a:p>
          <a:p>
            <a:pPr indent="0" marL="0" rtl="0">
              <a:lnSpc>
                <a:spcPct val="136363"/>
              </a:lnSpc>
              <a:spcBef>
                <a:spcPts val="0"/>
              </a:spcBef>
              <a:buNone/>
            </a:pPr>
            <a:r>
              <a:rPr lang="en-US" sz="1000">
                <a:solidFill>
                  <a:srgbClr val="002060"/>
                </a:solidFill>
              </a:rPr>
              <a:t>&lt;/configuration&gt;</a:t>
            </a:r>
          </a:p>
          <a:p>
            <a:pPr indent="0" lvl="0" marL="0" marR="0" rtl="0" algn="l">
              <a:lnSpc>
                <a:spcPct val="100000"/>
              </a:lnSpc>
              <a:spcBef>
                <a:spcPts val="0"/>
              </a:spcBef>
              <a:spcAft>
                <a:spcPts val="0"/>
              </a:spcAft>
              <a:buNone/>
            </a:pPr>
            <a:r>
              <a:t/>
            </a:r>
            <a:endParaRPr sz="1100">
              <a:solidFill>
                <a:srgbClr val="002060"/>
              </a:solidFill>
            </a:endParaRPr>
          </a:p>
        </p:txBody>
      </p:sp>
      <p:pic>
        <p:nvPicPr>
          <p:cNvPr id="300" name="Shape 300"/>
          <p:cNvPicPr preferRelativeResize="0"/>
          <p:nvPr/>
        </p:nvPicPr>
        <p:blipFill>
          <a:blip r:embed="rId9">
            <a:alphaModFix/>
          </a:blip>
          <a:stretch>
            <a:fillRect/>
          </a:stretch>
        </p:blipFill>
        <p:spPr>
          <a:xfrm>
            <a:off x="848250" y="2609250"/>
            <a:ext cx="5943599" cy="266700"/>
          </a:xfrm>
          <a:prstGeom prst="rect">
            <a:avLst/>
          </a:prstGeom>
          <a:noFill/>
          <a:ln>
            <a:noFill/>
          </a:ln>
        </p:spPr>
      </p:pic>
      <p:pic>
        <p:nvPicPr>
          <p:cNvPr id="301" name="Shape 301"/>
          <p:cNvPicPr preferRelativeResize="0"/>
          <p:nvPr/>
        </p:nvPicPr>
        <p:blipFill>
          <a:blip r:embed="rId10">
            <a:alphaModFix/>
          </a:blip>
          <a:stretch>
            <a:fillRect/>
          </a:stretch>
        </p:blipFill>
        <p:spPr>
          <a:xfrm>
            <a:off x="4730200" y="3310550"/>
            <a:ext cx="4413824" cy="20365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08" name="Shape 308"/>
          <p:cNvSpPr txBox="1"/>
          <p:nvPr>
            <p:ph idx="1" type="body"/>
          </p:nvPr>
        </p:nvSpPr>
        <p:spPr>
          <a:xfrm>
            <a:off x="449250" y="2051050"/>
            <a:ext cx="8247600" cy="2756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rPr b="1" lang="en-US" sz="1100">
                <a:solidFill>
                  <a:srgbClr val="002060"/>
                </a:solidFill>
              </a:rPr>
              <a:t>         $ nano /home/bigdata/hadoop/etc/hadoop/mapred-site.xml</a:t>
            </a:r>
          </a:p>
          <a:p>
            <a:pPr indent="0" lvl="0" marL="0" marR="0" rtl="0" algn="l">
              <a:lnSpc>
                <a:spcPct val="100000"/>
              </a:lnSpc>
              <a:spcBef>
                <a:spcPts val="0"/>
              </a:spcBef>
              <a:spcAft>
                <a:spcPts val="0"/>
              </a:spcAft>
              <a:buNone/>
            </a:pPr>
            <a:r>
              <a:t/>
            </a:r>
            <a:endParaRPr sz="1100">
              <a:solidFill>
                <a:srgbClr val="002060"/>
              </a:solidFill>
            </a:endParaRPr>
          </a:p>
        </p:txBody>
      </p:sp>
      <p:sp>
        <p:nvSpPr>
          <p:cNvPr id="309" name="Shape 309"/>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Configuración 7/9</a:t>
            </a:r>
          </a:p>
        </p:txBody>
      </p:sp>
      <p:pic>
        <p:nvPicPr>
          <p:cNvPr id="311" name="Shape 311"/>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312" name="Shape 312"/>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313" name="Shape 313"/>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314" name="Shape 314"/>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315" name="Shape 315"/>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316" name="Shape 316"/>
          <p:cNvSpPr txBox="1"/>
          <p:nvPr>
            <p:ph idx="2" type="body"/>
          </p:nvPr>
        </p:nvSpPr>
        <p:spPr>
          <a:xfrm>
            <a:off x="794275" y="2762950"/>
            <a:ext cx="3374099" cy="1408799"/>
          </a:xfrm>
          <a:prstGeom prst="rect">
            <a:avLst/>
          </a:prstGeom>
          <a:noFill/>
          <a:ln>
            <a:noFill/>
          </a:ln>
        </p:spPr>
        <p:txBody>
          <a:bodyPr anchorCtr="0" anchor="t" bIns="45700" lIns="91425" rIns="91425" tIns="45700">
            <a:noAutofit/>
          </a:bodyPr>
          <a:lstStyle/>
          <a:p>
            <a:pPr indent="0" lvl="0" marL="0" rtl="0">
              <a:lnSpc>
                <a:spcPct val="136363"/>
              </a:lnSpc>
              <a:spcBef>
                <a:spcPts val="0"/>
              </a:spcBef>
              <a:buClr>
                <a:srgbClr val="000000"/>
              </a:buClr>
              <a:buSzPct val="100000"/>
              <a:buFont typeface="Arial"/>
              <a:buNone/>
            </a:pPr>
            <a:r>
              <a:rPr lang="en-US" sz="1100">
                <a:solidFill>
                  <a:srgbClr val="002060"/>
                </a:solidFill>
              </a:rPr>
              <a:t>&lt;configuration&gt;</a:t>
            </a:r>
          </a:p>
          <a:p>
            <a:pPr indent="0" lvl="0" marL="0" rtl="0">
              <a:lnSpc>
                <a:spcPct val="136363"/>
              </a:lnSpc>
              <a:spcBef>
                <a:spcPts val="0"/>
              </a:spcBef>
              <a:buClr>
                <a:srgbClr val="000000"/>
              </a:buClr>
              <a:buSzPct val="100000"/>
              <a:buFont typeface="Arial"/>
              <a:buNone/>
            </a:pPr>
            <a:r>
              <a:rPr lang="en-US" sz="1100">
                <a:solidFill>
                  <a:srgbClr val="002060"/>
                </a:solidFill>
              </a:rPr>
              <a:t>&lt;property&gt;</a:t>
            </a:r>
            <a:br>
              <a:rPr lang="en-US" sz="1100">
                <a:solidFill>
                  <a:srgbClr val="002060"/>
                </a:solidFill>
              </a:rPr>
            </a:br>
            <a:r>
              <a:rPr lang="en-US" sz="1100">
                <a:solidFill>
                  <a:srgbClr val="002060"/>
                </a:solidFill>
              </a:rPr>
              <a:t>  &lt;name&gt;mapreduce.framework.name&lt;/name&gt;</a:t>
            </a:r>
            <a:br>
              <a:rPr lang="en-US" sz="1100">
                <a:solidFill>
                  <a:srgbClr val="002060"/>
                </a:solidFill>
              </a:rPr>
            </a:br>
            <a:r>
              <a:rPr lang="en-US" sz="1100">
                <a:solidFill>
                  <a:srgbClr val="002060"/>
                </a:solidFill>
              </a:rPr>
              <a:t>  &lt;value&gt;yarn&lt;/value&gt;</a:t>
            </a:r>
            <a:br>
              <a:rPr lang="en-US" sz="1100">
                <a:solidFill>
                  <a:srgbClr val="002060"/>
                </a:solidFill>
              </a:rPr>
            </a:br>
            <a:r>
              <a:rPr lang="en-US" sz="1100">
                <a:solidFill>
                  <a:srgbClr val="002060"/>
                </a:solidFill>
              </a:rPr>
              <a:t>&lt;/property&gt;</a:t>
            </a:r>
            <a:br>
              <a:rPr lang="en-US" sz="1100">
                <a:solidFill>
                  <a:srgbClr val="002060"/>
                </a:solidFill>
              </a:rPr>
            </a:br>
            <a:r>
              <a:rPr lang="en-US" sz="1100">
                <a:solidFill>
                  <a:srgbClr val="002060"/>
                </a:solidFill>
              </a:rPr>
              <a:t>&lt;/configuration&gt;</a:t>
            </a:r>
          </a:p>
          <a:p>
            <a:pPr indent="0" lvl="0" marL="0" rtl="0">
              <a:lnSpc>
                <a:spcPct val="115000"/>
              </a:lnSpc>
              <a:spcBef>
                <a:spcPts val="0"/>
              </a:spcBef>
              <a:buClr>
                <a:srgbClr val="000000"/>
              </a:buClr>
              <a:buFont typeface="Arial"/>
              <a:buNone/>
            </a:pPr>
            <a:r>
              <a:t/>
            </a:r>
            <a:endParaRPr i="1" sz="1100">
              <a:solidFill>
                <a:srgbClr val="11111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sz="1100">
              <a:solidFill>
                <a:srgbClr val="002060"/>
              </a:solidFill>
            </a:endParaRPr>
          </a:p>
          <a:p>
            <a:pPr indent="0" lvl="0" marL="0" marR="0" rtl="0" algn="l">
              <a:lnSpc>
                <a:spcPct val="100000"/>
              </a:lnSpc>
              <a:spcBef>
                <a:spcPts val="0"/>
              </a:spcBef>
              <a:spcAft>
                <a:spcPts val="0"/>
              </a:spcAft>
              <a:buNone/>
            </a:pPr>
            <a:r>
              <a:t/>
            </a:r>
            <a:endParaRPr sz="1100">
              <a:solidFill>
                <a:srgbClr val="002060"/>
              </a:solidFill>
            </a:endParaRPr>
          </a:p>
        </p:txBody>
      </p:sp>
      <p:pic>
        <p:nvPicPr>
          <p:cNvPr id="317" name="Shape 317"/>
          <p:cNvPicPr preferRelativeResize="0"/>
          <p:nvPr/>
        </p:nvPicPr>
        <p:blipFill>
          <a:blip r:embed="rId8">
            <a:alphaModFix/>
          </a:blip>
          <a:stretch>
            <a:fillRect/>
          </a:stretch>
        </p:blipFill>
        <p:spPr>
          <a:xfrm>
            <a:off x="924450" y="2319800"/>
            <a:ext cx="5943600" cy="342900"/>
          </a:xfrm>
          <a:prstGeom prst="rect">
            <a:avLst/>
          </a:prstGeom>
          <a:noFill/>
          <a:ln>
            <a:noFill/>
          </a:ln>
        </p:spPr>
      </p:pic>
      <p:pic>
        <p:nvPicPr>
          <p:cNvPr id="318" name="Shape 318"/>
          <p:cNvPicPr preferRelativeResize="0"/>
          <p:nvPr/>
        </p:nvPicPr>
        <p:blipFill>
          <a:blip r:embed="rId9">
            <a:alphaModFix/>
          </a:blip>
          <a:stretch>
            <a:fillRect/>
          </a:stretch>
        </p:blipFill>
        <p:spPr>
          <a:xfrm>
            <a:off x="3991300" y="2721200"/>
            <a:ext cx="4975649" cy="3216668"/>
          </a:xfrm>
          <a:prstGeom prst="rect">
            <a:avLst/>
          </a:prstGeom>
          <a:noFill/>
          <a:ln>
            <a:noFill/>
          </a:ln>
        </p:spPr>
      </p:pic>
      <p:sp>
        <p:nvSpPr>
          <p:cNvPr id="319" name="Shape 319"/>
          <p:cNvSpPr txBox="1"/>
          <p:nvPr>
            <p:ph idx="3" type="body"/>
          </p:nvPr>
        </p:nvSpPr>
        <p:spPr>
          <a:xfrm>
            <a:off x="449250" y="1060450"/>
            <a:ext cx="8651699" cy="9905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rPr b="1" lang="en-US" sz="1100">
                <a:solidFill>
                  <a:srgbClr val="002060"/>
                </a:solidFill>
              </a:rPr>
              <a:t>         $ cp /home/bigdata/hadoop/etc/hadoop/mapred-site.xml.template /home/bigdata/hadoop/etc/hadoop/mapred-site.xml</a:t>
            </a:r>
          </a:p>
          <a:p>
            <a:pPr indent="0" lvl="0" marL="0" marR="0" rtl="0" algn="l">
              <a:lnSpc>
                <a:spcPct val="100000"/>
              </a:lnSpc>
              <a:spcBef>
                <a:spcPts val="0"/>
              </a:spcBef>
              <a:spcAft>
                <a:spcPts val="0"/>
              </a:spcAft>
              <a:buNone/>
            </a:pPr>
            <a:r>
              <a:t/>
            </a:r>
            <a:endParaRPr sz="1100">
              <a:solidFill>
                <a:srgbClr val="002060"/>
              </a:solidFill>
            </a:endParaRPr>
          </a:p>
        </p:txBody>
      </p:sp>
      <p:pic>
        <p:nvPicPr>
          <p:cNvPr id="320" name="Shape 320"/>
          <p:cNvPicPr preferRelativeResize="0"/>
          <p:nvPr/>
        </p:nvPicPr>
        <p:blipFill>
          <a:blip r:embed="rId10">
            <a:alphaModFix/>
          </a:blip>
          <a:stretch>
            <a:fillRect/>
          </a:stretch>
        </p:blipFill>
        <p:spPr>
          <a:xfrm>
            <a:off x="876300" y="1387175"/>
            <a:ext cx="5943600" cy="4953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3" name="Shape 63"/>
          <p:cNvSpPr txBox="1"/>
          <p:nvPr>
            <p:ph idx="1" type="body"/>
          </p:nvPr>
        </p:nvSpPr>
        <p:spPr>
          <a:xfrm>
            <a:off x="44000" y="1439750"/>
            <a:ext cx="8675999" cy="4526100"/>
          </a:xfrm>
          <a:prstGeom prst="rect">
            <a:avLst/>
          </a:prstGeom>
          <a:noFill/>
          <a:ln>
            <a:noFill/>
          </a:ln>
        </p:spPr>
        <p:txBody>
          <a:bodyPr anchorCtr="0" anchor="t" bIns="45700" lIns="91425" rIns="91425" tIns="45700">
            <a:noAutofit/>
          </a:bodyPr>
          <a:lstStyle/>
          <a:p>
            <a:pPr indent="0" lvl="1" marL="457200" marR="0" rtl="0" algn="l">
              <a:lnSpc>
                <a:spcPct val="90000"/>
              </a:lnSpc>
              <a:spcBef>
                <a:spcPts val="0"/>
              </a:spcBef>
              <a:spcAft>
                <a:spcPts val="0"/>
              </a:spcAft>
              <a:buClr>
                <a:srgbClr val="002060"/>
              </a:buClr>
              <a:buSzPct val="25000"/>
              <a:buFont typeface="Arial"/>
              <a:buNone/>
            </a:pPr>
            <a:r>
              <a:rPr b="0" baseline="0" i="0" lang="en-US" sz="1800" u="none" cap="none" strike="noStrike">
                <a:solidFill>
                  <a:srgbClr val="002060"/>
                </a:solidFill>
                <a:latin typeface="Arial"/>
                <a:ea typeface="Arial"/>
                <a:cs typeface="Arial"/>
                <a:sym typeface="Arial"/>
              </a:rPr>
              <a:t>El objetivo del módulo de Hadoop es múltiple:</a:t>
            </a:r>
          </a:p>
          <a:p>
            <a:pPr indent="0" lvl="1" marL="457200" marR="0" rtl="0" algn="l">
              <a:lnSpc>
                <a:spcPct val="90000"/>
              </a:lnSpc>
              <a:spcBef>
                <a:spcPts val="480"/>
              </a:spcBef>
              <a:spcAft>
                <a:spcPts val="0"/>
              </a:spcAft>
              <a:buClr>
                <a:schemeClr val="dk1"/>
              </a:buClr>
              <a:buFont typeface="Arial"/>
              <a:buNone/>
            </a:pPr>
            <a:r>
              <a:t/>
            </a:r>
            <a:endParaRPr sz="1800">
              <a:solidFill>
                <a:srgbClr val="002060"/>
              </a:solidFill>
            </a:endParaRPr>
          </a:p>
          <a:p>
            <a:pPr indent="0" lvl="1" marL="457200" marR="0" rtl="0" algn="l">
              <a:lnSpc>
                <a:spcPct val="90000"/>
              </a:lnSpc>
              <a:spcBef>
                <a:spcPts val="480"/>
              </a:spcBef>
              <a:spcAft>
                <a:spcPts val="0"/>
              </a:spcAft>
              <a:buClr>
                <a:schemeClr val="dk1"/>
              </a:buClr>
              <a:buSzPct val="25000"/>
              <a:buFont typeface="Arial"/>
              <a:buNone/>
            </a:pPr>
            <a:r>
              <a:rPr lang="en-US" sz="1800">
                <a:solidFill>
                  <a:srgbClr val="002060"/>
                </a:solidFill>
              </a:rPr>
              <a:t>SESION I: HADOOP </a:t>
            </a:r>
          </a:p>
          <a:p>
            <a:pPr indent="38100" lvl="2" marL="876300" marR="0" rtl="0" algn="l">
              <a:lnSpc>
                <a:spcPct val="90000"/>
              </a:lnSpc>
              <a:spcBef>
                <a:spcPts val="400"/>
              </a:spcBef>
              <a:spcAft>
                <a:spcPts val="0"/>
              </a:spcAft>
              <a:buClr>
                <a:srgbClr val="000024"/>
              </a:buClr>
              <a:buSzPct val="100000"/>
              <a:buFont typeface="Noto Symbol"/>
              <a:buChar char="❖"/>
            </a:pPr>
            <a:r>
              <a:rPr b="0" baseline="0" i="0" lang="en-US" u="none" cap="none" strike="noStrike">
                <a:solidFill>
                  <a:srgbClr val="002060"/>
                </a:solidFill>
                <a:latin typeface="Arial"/>
                <a:ea typeface="Arial"/>
                <a:cs typeface="Arial"/>
                <a:sym typeface="Arial"/>
              </a:rPr>
              <a:t>Explicar el ecosistema de Hadoop</a:t>
            </a:r>
          </a:p>
          <a:p>
            <a:pPr indent="38100" lvl="2" marL="876300" marR="0" rtl="0" algn="l">
              <a:lnSpc>
                <a:spcPct val="90000"/>
              </a:lnSpc>
              <a:spcBef>
                <a:spcPts val="400"/>
              </a:spcBef>
              <a:spcAft>
                <a:spcPts val="0"/>
              </a:spcAft>
              <a:buClr>
                <a:srgbClr val="000024"/>
              </a:buClr>
              <a:buSzPct val="100000"/>
              <a:buFont typeface="Noto Symbol"/>
              <a:buChar char="❖"/>
            </a:pPr>
            <a:r>
              <a:rPr b="0" baseline="0" i="0" lang="en-US" u="none" cap="none" strike="noStrike">
                <a:solidFill>
                  <a:srgbClr val="002060"/>
                </a:solidFill>
                <a:latin typeface="Arial"/>
                <a:ea typeface="Arial"/>
                <a:cs typeface="Arial"/>
                <a:sym typeface="Arial"/>
              </a:rPr>
              <a:t>Aprender a configurar un servidor Hadoop y algunas de sus herramientas más</a:t>
            </a:r>
            <a:r>
              <a:rPr lang="en-US">
                <a:solidFill>
                  <a:srgbClr val="002060"/>
                </a:solidFill>
              </a:rPr>
              <a:t> </a:t>
            </a:r>
            <a:r>
              <a:rPr b="0" baseline="0" i="0" lang="en-US" u="none" cap="none" strike="noStrike">
                <a:solidFill>
                  <a:srgbClr val="002060"/>
                </a:solidFill>
                <a:latin typeface="Arial"/>
                <a:ea typeface="Arial"/>
                <a:cs typeface="Arial"/>
                <a:sym typeface="Arial"/>
              </a:rPr>
              <a:t>comunes</a:t>
            </a:r>
          </a:p>
          <a:p>
            <a:pPr indent="38100" lvl="2" marL="876300" marR="0" rtl="0" algn="l">
              <a:lnSpc>
                <a:spcPct val="90000"/>
              </a:lnSpc>
              <a:spcBef>
                <a:spcPts val="400"/>
              </a:spcBef>
              <a:spcAft>
                <a:spcPts val="0"/>
              </a:spcAft>
              <a:buClr>
                <a:srgbClr val="000024"/>
              </a:buClr>
              <a:buSzPct val="100000"/>
              <a:buFont typeface="Noto Symbol"/>
              <a:buChar char="❖"/>
            </a:pPr>
            <a:r>
              <a:rPr b="0" baseline="0" i="0" lang="en-US" u="none" cap="none" strike="noStrike">
                <a:solidFill>
                  <a:srgbClr val="002060"/>
                </a:solidFill>
                <a:latin typeface="Arial"/>
                <a:ea typeface="Arial"/>
                <a:cs typeface="Arial"/>
                <a:sym typeface="Arial"/>
              </a:rPr>
              <a:t>Entender el funcionamiento del sistema de almacenamiento de Hadoop</a:t>
            </a:r>
          </a:p>
          <a:p>
            <a:pPr indent="38100" lvl="2" marL="876300" marR="0" rtl="0" algn="l">
              <a:lnSpc>
                <a:spcPct val="90000"/>
              </a:lnSpc>
              <a:spcBef>
                <a:spcPts val="400"/>
              </a:spcBef>
              <a:spcAft>
                <a:spcPts val="0"/>
              </a:spcAft>
              <a:buClr>
                <a:srgbClr val="000024"/>
              </a:buClr>
              <a:buSzPct val="100000"/>
              <a:buFont typeface="Noto Symbol"/>
              <a:buChar char="❖"/>
            </a:pPr>
            <a:r>
              <a:rPr b="0" baseline="0" i="0" lang="en-US" u="none" cap="none" strike="noStrike">
                <a:solidFill>
                  <a:srgbClr val="002060"/>
                </a:solidFill>
                <a:latin typeface="Arial"/>
                <a:ea typeface="Arial"/>
                <a:cs typeface="Arial"/>
                <a:sym typeface="Arial"/>
              </a:rPr>
              <a:t>Entender qué es y para qué sirven las técnicas de Map Reduce</a:t>
            </a:r>
          </a:p>
          <a:p>
            <a:pPr indent="0" marL="0" marR="0" rtl="0" algn="l">
              <a:lnSpc>
                <a:spcPct val="90000"/>
              </a:lnSpc>
              <a:spcBef>
                <a:spcPts val="400"/>
              </a:spcBef>
              <a:spcAft>
                <a:spcPts val="0"/>
              </a:spcAft>
              <a:buNone/>
            </a:pPr>
            <a:r>
              <a:rPr lang="en-US" sz="1800">
                <a:solidFill>
                  <a:srgbClr val="002060"/>
                </a:solidFill>
              </a:rPr>
              <a:t>	SESION II: PIG</a:t>
            </a:r>
          </a:p>
          <a:p>
            <a:pPr indent="0" marL="0" marR="0" rtl="0" algn="l">
              <a:lnSpc>
                <a:spcPct val="90000"/>
              </a:lnSpc>
              <a:spcBef>
                <a:spcPts val="400"/>
              </a:spcBef>
              <a:spcAft>
                <a:spcPts val="0"/>
              </a:spcAft>
              <a:buNone/>
            </a:pPr>
            <a:r>
              <a:rPr lang="en-US" sz="1800">
                <a:solidFill>
                  <a:srgbClr val="002060"/>
                </a:solidFill>
              </a:rPr>
              <a:t>	SESION III: HIVE</a:t>
            </a:r>
          </a:p>
          <a:p>
            <a:pPr indent="0" lvl="0" marL="0" marR="0" rtl="0" algn="l">
              <a:lnSpc>
                <a:spcPct val="90000"/>
              </a:lnSpc>
              <a:spcBef>
                <a:spcPts val="400"/>
              </a:spcBef>
              <a:spcAft>
                <a:spcPts val="0"/>
              </a:spcAft>
              <a:buNone/>
            </a:pPr>
            <a:r>
              <a:rPr lang="en-US" sz="1800">
                <a:solidFill>
                  <a:srgbClr val="002060"/>
                </a:solidFill>
              </a:rPr>
              <a:t>	SESION IV: Hbase y entornos distribuidos</a:t>
            </a:r>
          </a:p>
          <a:p>
            <a:pPr indent="38100" lvl="2" marL="876300" marR="0" rtl="0" algn="l">
              <a:lnSpc>
                <a:spcPct val="90000"/>
              </a:lnSpc>
              <a:spcBef>
                <a:spcPts val="400"/>
              </a:spcBef>
              <a:spcAft>
                <a:spcPts val="0"/>
              </a:spcAft>
              <a:buClr>
                <a:srgbClr val="000024"/>
              </a:buClr>
              <a:buSzPct val="100000"/>
              <a:buFont typeface="Noto Symbol"/>
              <a:buChar char="❖"/>
            </a:pPr>
            <a:r>
              <a:rPr b="0" baseline="0" i="0" lang="en-US" u="none" cap="none" strike="noStrike">
                <a:solidFill>
                  <a:srgbClr val="002060"/>
                </a:solidFill>
                <a:latin typeface="Arial"/>
                <a:ea typeface="Arial"/>
                <a:cs typeface="Arial"/>
                <a:sym typeface="Arial"/>
              </a:rPr>
              <a:t>Conocer el modelo de datos de Hbase</a:t>
            </a:r>
          </a:p>
          <a:p>
            <a:pPr indent="38100" lvl="2" marL="876300" marR="0" rtl="0" algn="l">
              <a:lnSpc>
                <a:spcPct val="90000"/>
              </a:lnSpc>
              <a:spcBef>
                <a:spcPts val="400"/>
              </a:spcBef>
              <a:spcAft>
                <a:spcPts val="0"/>
              </a:spcAft>
              <a:buClr>
                <a:srgbClr val="000024"/>
              </a:buClr>
              <a:buSzPct val="100000"/>
              <a:buFont typeface="Noto Symbol"/>
              <a:buChar char="❖"/>
            </a:pPr>
            <a:r>
              <a:rPr b="0" baseline="0" i="0" lang="en-US" u="none" cap="none" strike="noStrike">
                <a:solidFill>
                  <a:srgbClr val="002060"/>
                </a:solidFill>
                <a:latin typeface="Arial"/>
                <a:ea typeface="Arial"/>
                <a:cs typeface="Arial"/>
                <a:sym typeface="Arial"/>
              </a:rPr>
              <a:t>Aprender a desplegar Hadoop en un entorno distribuido</a:t>
            </a:r>
          </a:p>
          <a:p>
            <a:pPr indent="0" lvl="0" marL="0" marR="0" rtl="0" algn="l">
              <a:spcBef>
                <a:spcPts val="0"/>
              </a:spcBef>
              <a:buNone/>
            </a:pPr>
            <a:r>
              <a:t/>
            </a:r>
            <a:endParaRPr b="0" baseline="0" i="0" sz="1800" u="none" cap="none" strike="noStrike">
              <a:solidFill>
                <a:srgbClr val="002060"/>
              </a:solidFill>
              <a:latin typeface="Arial"/>
              <a:ea typeface="Arial"/>
              <a:cs typeface="Arial"/>
              <a:sym typeface="Arial"/>
            </a:endParaRPr>
          </a:p>
        </p:txBody>
      </p:sp>
      <p:sp>
        <p:nvSpPr>
          <p:cNvPr id="64" name="Shape 64"/>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Objetivos del módulo Hadoop</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27" name="Shape 327"/>
          <p:cNvSpPr txBox="1"/>
          <p:nvPr>
            <p:ph idx="1" type="body"/>
          </p:nvPr>
        </p:nvSpPr>
        <p:spPr>
          <a:xfrm>
            <a:off x="449250" y="1212850"/>
            <a:ext cx="8247600" cy="2714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rPr b="1" lang="en-US" sz="1100">
                <a:solidFill>
                  <a:srgbClr val="002060"/>
                </a:solidFill>
              </a:rPr>
              <a:t>         $ nano /home/bigdata/hadoop/etc/hadoop/yarn-site.xml</a:t>
            </a:r>
          </a:p>
          <a:p>
            <a:pPr indent="0" lvl="0" marL="0" marR="0" rtl="0" algn="l">
              <a:lnSpc>
                <a:spcPct val="100000"/>
              </a:lnSpc>
              <a:spcBef>
                <a:spcPts val="0"/>
              </a:spcBef>
              <a:spcAft>
                <a:spcPts val="0"/>
              </a:spcAft>
              <a:buNone/>
            </a:pPr>
            <a:r>
              <a:t/>
            </a:r>
            <a:endParaRPr b="1" sz="1100">
              <a:solidFill>
                <a:srgbClr val="002060"/>
              </a:solidFill>
            </a:endParaRPr>
          </a:p>
        </p:txBody>
      </p:sp>
      <p:pic>
        <p:nvPicPr>
          <p:cNvPr id="329" name="Shape 329"/>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330" name="Shape 330"/>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331" name="Shape 331"/>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332" name="Shape 332"/>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333" name="Shape 333"/>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334" name="Shape 334"/>
          <p:cNvSpPr txBox="1"/>
          <p:nvPr>
            <p:ph idx="2" type="body"/>
          </p:nvPr>
        </p:nvSpPr>
        <p:spPr>
          <a:xfrm>
            <a:off x="830250" y="1898650"/>
            <a:ext cx="6102900" cy="2351400"/>
          </a:xfrm>
          <a:prstGeom prst="rect">
            <a:avLst/>
          </a:prstGeom>
          <a:noFill/>
          <a:ln>
            <a:noFill/>
          </a:ln>
        </p:spPr>
        <p:txBody>
          <a:bodyPr anchorCtr="0" anchor="t" bIns="45700" lIns="91425" rIns="91425" tIns="45700">
            <a:noAutofit/>
          </a:bodyPr>
          <a:lstStyle/>
          <a:p>
            <a:pPr indent="0" lvl="0" marL="0" rtl="0">
              <a:lnSpc>
                <a:spcPct val="136363"/>
              </a:lnSpc>
              <a:spcBef>
                <a:spcPts val="0"/>
              </a:spcBef>
              <a:buNone/>
            </a:pPr>
            <a:r>
              <a:rPr lang="en-US" sz="1100">
                <a:solidFill>
                  <a:srgbClr val="002060"/>
                </a:solidFill>
              </a:rPr>
              <a:t>&lt;configuration&gt;</a:t>
            </a:r>
          </a:p>
          <a:p>
            <a:pPr indent="0" lvl="0" marL="0" rtl="0">
              <a:lnSpc>
                <a:spcPct val="136363"/>
              </a:lnSpc>
              <a:spcBef>
                <a:spcPts val="0"/>
              </a:spcBef>
              <a:buNone/>
            </a:pPr>
            <a:r>
              <a:rPr lang="en-US" sz="1100">
                <a:solidFill>
                  <a:srgbClr val="002060"/>
                </a:solidFill>
              </a:rPr>
              <a:t>&lt;property&gt;</a:t>
            </a:r>
            <a:br>
              <a:rPr lang="en-US" sz="1100">
                <a:solidFill>
                  <a:srgbClr val="002060"/>
                </a:solidFill>
              </a:rPr>
            </a:br>
            <a:r>
              <a:rPr lang="en-US" sz="1100">
                <a:solidFill>
                  <a:srgbClr val="002060"/>
                </a:solidFill>
              </a:rPr>
              <a:t>  &lt;name&gt;yarn.nodemanager.aux-services&lt;/name&gt;</a:t>
            </a:r>
            <a:br>
              <a:rPr lang="en-US" sz="1100">
                <a:solidFill>
                  <a:srgbClr val="002060"/>
                </a:solidFill>
              </a:rPr>
            </a:br>
            <a:r>
              <a:rPr lang="en-US" sz="1100">
                <a:solidFill>
                  <a:srgbClr val="002060"/>
                </a:solidFill>
              </a:rPr>
              <a:t>  &lt;value&gt;mapreduce_shuffle&lt;/value&gt;</a:t>
            </a:r>
            <a:br>
              <a:rPr lang="en-US" sz="1100">
                <a:solidFill>
                  <a:srgbClr val="002060"/>
                </a:solidFill>
              </a:rPr>
            </a:br>
            <a:r>
              <a:rPr lang="en-US" sz="1100">
                <a:solidFill>
                  <a:srgbClr val="002060"/>
                </a:solidFill>
              </a:rPr>
              <a:t>&lt;/property&gt;</a:t>
            </a:r>
            <a:br>
              <a:rPr lang="en-US" sz="1100">
                <a:solidFill>
                  <a:srgbClr val="002060"/>
                </a:solidFill>
              </a:rPr>
            </a:br>
            <a:r>
              <a:rPr lang="en-US" sz="1100">
                <a:solidFill>
                  <a:srgbClr val="002060"/>
                </a:solidFill>
              </a:rPr>
              <a:t>&lt;property&gt;  </a:t>
            </a:r>
          </a:p>
          <a:p>
            <a:pPr indent="0" lvl="0" marL="0" rtl="0">
              <a:lnSpc>
                <a:spcPct val="136363"/>
              </a:lnSpc>
              <a:spcBef>
                <a:spcPts val="0"/>
              </a:spcBef>
              <a:buNone/>
            </a:pPr>
            <a:r>
              <a:rPr lang="en-US" sz="1100">
                <a:solidFill>
                  <a:srgbClr val="002060"/>
                </a:solidFill>
              </a:rPr>
              <a:t>  &lt;name&gt;yarn.nodemanager.aux-services.mapreduce.shuffle.class&lt;/name&gt;</a:t>
            </a:r>
            <a:br>
              <a:rPr lang="en-US" sz="1100">
                <a:solidFill>
                  <a:srgbClr val="002060"/>
                </a:solidFill>
              </a:rPr>
            </a:br>
            <a:r>
              <a:rPr lang="en-US" sz="1100">
                <a:solidFill>
                  <a:srgbClr val="002060"/>
                </a:solidFill>
              </a:rPr>
              <a:t>  &lt;value&gt;org.apache.hadoop.mapred.ShuffleHandler&lt;/value&gt;</a:t>
            </a:r>
            <a:br>
              <a:rPr lang="en-US" sz="1100">
                <a:solidFill>
                  <a:srgbClr val="002060"/>
                </a:solidFill>
              </a:rPr>
            </a:br>
            <a:r>
              <a:rPr lang="en-US" sz="1100">
                <a:solidFill>
                  <a:srgbClr val="002060"/>
                </a:solidFill>
              </a:rPr>
              <a:t>&lt;/property&gt;</a:t>
            </a:r>
          </a:p>
          <a:p>
            <a:pPr indent="0" lvl="0" marL="0" rtl="0">
              <a:lnSpc>
                <a:spcPct val="136363"/>
              </a:lnSpc>
              <a:spcBef>
                <a:spcPts val="0"/>
              </a:spcBef>
              <a:buNone/>
            </a:pPr>
            <a:r>
              <a:rPr lang="en-US" sz="1100">
                <a:solidFill>
                  <a:srgbClr val="002060"/>
                </a:solidFill>
              </a:rPr>
              <a:t>&lt;/configuration&gt;</a:t>
            </a:r>
          </a:p>
          <a:p>
            <a:pPr indent="0" lvl="0" marL="0" marR="0" rtl="0" algn="l">
              <a:lnSpc>
                <a:spcPct val="100000"/>
              </a:lnSpc>
              <a:spcBef>
                <a:spcPts val="0"/>
              </a:spcBef>
              <a:spcAft>
                <a:spcPts val="0"/>
              </a:spcAft>
              <a:buNone/>
            </a:pPr>
            <a:r>
              <a:t/>
            </a:r>
            <a:endParaRPr sz="1100">
              <a:solidFill>
                <a:srgbClr val="002060"/>
              </a:solidFill>
            </a:endParaRPr>
          </a:p>
          <a:p>
            <a:pPr indent="0" lvl="0" marL="0" marR="0" rtl="0" algn="l">
              <a:lnSpc>
                <a:spcPct val="100000"/>
              </a:lnSpc>
              <a:spcBef>
                <a:spcPts val="0"/>
              </a:spcBef>
              <a:spcAft>
                <a:spcPts val="0"/>
              </a:spcAft>
              <a:buNone/>
            </a:pPr>
            <a:r>
              <a:t/>
            </a:r>
            <a:endParaRPr sz="1100">
              <a:solidFill>
                <a:srgbClr val="002060"/>
              </a:solidFill>
            </a:endParaRPr>
          </a:p>
        </p:txBody>
      </p:sp>
      <p:pic>
        <p:nvPicPr>
          <p:cNvPr id="335" name="Shape 335"/>
          <p:cNvPicPr preferRelativeResize="0"/>
          <p:nvPr/>
        </p:nvPicPr>
        <p:blipFill>
          <a:blip r:embed="rId8">
            <a:alphaModFix/>
          </a:blip>
          <a:stretch>
            <a:fillRect/>
          </a:stretch>
        </p:blipFill>
        <p:spPr>
          <a:xfrm>
            <a:off x="925125" y="1577125"/>
            <a:ext cx="5724525" cy="228600"/>
          </a:xfrm>
          <a:prstGeom prst="rect">
            <a:avLst/>
          </a:prstGeom>
          <a:noFill/>
          <a:ln>
            <a:noFill/>
          </a:ln>
        </p:spPr>
      </p:pic>
      <p:pic>
        <p:nvPicPr>
          <p:cNvPr id="336" name="Shape 336"/>
          <p:cNvPicPr preferRelativeResize="0"/>
          <p:nvPr/>
        </p:nvPicPr>
        <p:blipFill>
          <a:blip r:embed="rId9">
            <a:alphaModFix/>
          </a:blip>
          <a:stretch>
            <a:fillRect/>
          </a:stretch>
        </p:blipFill>
        <p:spPr>
          <a:xfrm>
            <a:off x="3439050" y="3896375"/>
            <a:ext cx="5257799" cy="2178356"/>
          </a:xfrm>
          <a:prstGeom prst="rect">
            <a:avLst/>
          </a:prstGeom>
          <a:noFill/>
          <a:ln>
            <a:noFill/>
          </a:ln>
        </p:spPr>
      </p:pic>
      <p:sp>
        <p:nvSpPr>
          <p:cNvPr id="337" name="Shape 337"/>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Configuración 8/9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44" name="Shape 344"/>
          <p:cNvSpPr txBox="1"/>
          <p:nvPr>
            <p:ph idx="1" type="body"/>
          </p:nvPr>
        </p:nvSpPr>
        <p:spPr>
          <a:xfrm>
            <a:off x="449250" y="1212850"/>
            <a:ext cx="8247600" cy="2714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rPr b="1" lang="en-US" sz="1100">
                <a:solidFill>
                  <a:srgbClr val="002060"/>
                </a:solidFill>
              </a:rPr>
              <a:t>         $ hdfs namenode -format</a:t>
            </a:r>
          </a:p>
          <a:p>
            <a:pPr indent="0" lvl="0" marL="0" marR="0" rtl="0" algn="l">
              <a:lnSpc>
                <a:spcPct val="100000"/>
              </a:lnSpc>
              <a:spcBef>
                <a:spcPts val="0"/>
              </a:spcBef>
              <a:spcAft>
                <a:spcPts val="0"/>
              </a:spcAft>
              <a:buNone/>
            </a:pPr>
            <a:r>
              <a:t/>
            </a:r>
            <a:endParaRPr sz="1100">
              <a:solidFill>
                <a:srgbClr val="002060"/>
              </a:solidFill>
            </a:endParaRPr>
          </a:p>
        </p:txBody>
      </p:sp>
      <p:sp>
        <p:nvSpPr>
          <p:cNvPr id="345" name="Shape 345"/>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Configuración 9/9</a:t>
            </a:r>
          </a:p>
        </p:txBody>
      </p:sp>
      <p:pic>
        <p:nvPicPr>
          <p:cNvPr id="347" name="Shape 347"/>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348" name="Shape 348"/>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349" name="Shape 349"/>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350" name="Shape 350"/>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351" name="Shape 351"/>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pic>
        <p:nvPicPr>
          <p:cNvPr id="352" name="Shape 352"/>
          <p:cNvPicPr preferRelativeResize="0"/>
          <p:nvPr/>
        </p:nvPicPr>
        <p:blipFill>
          <a:blip r:embed="rId8">
            <a:alphaModFix/>
          </a:blip>
          <a:stretch>
            <a:fillRect/>
          </a:stretch>
        </p:blipFill>
        <p:spPr>
          <a:xfrm>
            <a:off x="895075" y="1529375"/>
            <a:ext cx="5943600" cy="29813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59" name="Shape 359"/>
          <p:cNvSpPr txBox="1"/>
          <p:nvPr/>
        </p:nvSpPr>
        <p:spPr>
          <a:xfrm>
            <a:off x="361950" y="1208087"/>
            <a:ext cx="8353425" cy="1470024"/>
          </a:xfrm>
          <a:prstGeom prst="rect">
            <a:avLst/>
          </a:prstGeom>
          <a:noFill/>
          <a:ln cap="flat" cmpd="sng" w="9525">
            <a:solidFill>
              <a:srgbClr val="BFBFB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1C1C1C"/>
              </a:buClr>
              <a:buSzPct val="25000"/>
              <a:buFont typeface="Arial"/>
              <a:buNone/>
            </a:pPr>
            <a:r>
              <a:rPr b="1" lang="en-US" sz="3600">
                <a:solidFill>
                  <a:srgbClr val="1C1C1C"/>
                </a:solidFill>
              </a:rPr>
              <a:t>Sesión I: Introducción a Hadoop</a:t>
            </a:r>
          </a:p>
          <a:p>
            <a:pPr indent="0" lvl="0" marL="0" marR="0" rtl="0" algn="l">
              <a:lnSpc>
                <a:spcPct val="100000"/>
              </a:lnSpc>
              <a:spcBef>
                <a:spcPts val="0"/>
              </a:spcBef>
              <a:spcAft>
                <a:spcPts val="0"/>
              </a:spcAft>
              <a:buClr>
                <a:srgbClr val="1C1C1C"/>
              </a:buClr>
              <a:buSzPct val="25000"/>
              <a:buFont typeface="Arial"/>
              <a:buNone/>
            </a:pPr>
            <a:r>
              <a:rPr b="1" lang="en-US" sz="3600">
                <a:solidFill>
                  <a:srgbClr val="1C1C1C"/>
                </a:solidFill>
              </a:rPr>
              <a:t>Bloque </a:t>
            </a:r>
            <a:r>
              <a:rPr b="1" baseline="0" i="0" lang="en-US" sz="3600" u="none" cap="none" strike="noStrike">
                <a:solidFill>
                  <a:srgbClr val="1C1C1C"/>
                </a:solidFill>
                <a:latin typeface="Arial"/>
                <a:ea typeface="Arial"/>
                <a:cs typeface="Arial"/>
                <a:sym typeface="Arial"/>
              </a:rPr>
              <a:t>II: HDFS</a:t>
            </a:r>
          </a:p>
        </p:txBody>
      </p:sp>
      <p:sp>
        <p:nvSpPr>
          <p:cNvPr id="360" name="Shape 360"/>
          <p:cNvSpPr txBox="1"/>
          <p:nvPr/>
        </p:nvSpPr>
        <p:spPr>
          <a:xfrm>
            <a:off x="939800" y="3103561"/>
            <a:ext cx="7335836" cy="15922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200" u="none" cap="none" strike="noStrike">
                <a:solidFill>
                  <a:schemeClr val="dk1"/>
                </a:solidFill>
                <a:latin typeface="Arial"/>
                <a:ea typeface="Arial"/>
                <a:cs typeface="Arial"/>
                <a:sym typeface="Arial"/>
              </a:rPr>
              <a:t>Objetivos: </a:t>
            </a:r>
          </a:p>
          <a:p>
            <a:pPr indent="0" lvl="1" marL="457200" marR="0" rtl="0" algn="l">
              <a:lnSpc>
                <a:spcPct val="100000"/>
              </a:lnSpc>
              <a:spcBef>
                <a:spcPts val="0"/>
              </a:spcBef>
              <a:spcAft>
                <a:spcPts val="0"/>
              </a:spcAft>
              <a:buClr>
                <a:schemeClr val="dk1"/>
              </a:buClr>
              <a:buSzPct val="100000"/>
              <a:buFont typeface="Noto Symbol"/>
              <a:buChar char="❖"/>
            </a:pPr>
            <a:r>
              <a:rPr b="0" baseline="0" i="0" lang="en-US" sz="1200" u="none" cap="none" strike="noStrike">
                <a:solidFill>
                  <a:schemeClr val="dk1"/>
                </a:solidFill>
                <a:latin typeface="Arial"/>
                <a:ea typeface="Arial"/>
                <a:cs typeface="Arial"/>
                <a:sym typeface="Arial"/>
              </a:rPr>
              <a:t>Conocer la arquitectura de HDFS</a:t>
            </a:r>
          </a:p>
          <a:p>
            <a:pPr indent="0" lvl="1" marL="457200" marR="0" rtl="0" algn="l">
              <a:lnSpc>
                <a:spcPct val="100000"/>
              </a:lnSpc>
              <a:spcBef>
                <a:spcPts val="0"/>
              </a:spcBef>
              <a:spcAft>
                <a:spcPts val="0"/>
              </a:spcAft>
              <a:buClr>
                <a:schemeClr val="dk1"/>
              </a:buClr>
              <a:buSzPct val="100000"/>
              <a:buFont typeface="Noto Symbol"/>
              <a:buChar char="❖"/>
            </a:pPr>
            <a:r>
              <a:rPr b="0" baseline="0" i="0" lang="en-US" sz="1200" u="none" cap="none" strike="noStrike">
                <a:solidFill>
                  <a:schemeClr val="dk1"/>
                </a:solidFill>
                <a:latin typeface="Arial"/>
                <a:ea typeface="Arial"/>
                <a:cs typeface="Arial"/>
                <a:sym typeface="Arial"/>
              </a:rPr>
              <a:t>Aprender algunos comandos básicos de HDFS</a:t>
            </a:r>
          </a:p>
          <a:p>
            <a:pPr indent="0" lvl="1" marL="457200" marR="0" rtl="0" algn="l">
              <a:lnSpc>
                <a:spcPct val="100000"/>
              </a:lnSpc>
              <a:spcBef>
                <a:spcPts val="0"/>
              </a:spcBef>
              <a:spcAft>
                <a:spcPts val="0"/>
              </a:spcAft>
              <a:buClr>
                <a:schemeClr val="dk1"/>
              </a:buClr>
              <a:buSzPct val="100000"/>
              <a:buFont typeface="Noto Symbol"/>
              <a:buChar char="❖"/>
            </a:pPr>
            <a:r>
              <a:rPr b="0" baseline="0" i="0" lang="en-US" sz="1200" u="none" cap="none" strike="noStrike">
                <a:solidFill>
                  <a:schemeClr val="dk1"/>
                </a:solidFill>
                <a:latin typeface="Arial"/>
                <a:ea typeface="Arial"/>
                <a:cs typeface="Arial"/>
                <a:sym typeface="Arial"/>
              </a:rPr>
              <a:t>Conocer la existencia de la API avanzada para el manejo de grandes archivos. </a:t>
            </a:r>
          </a:p>
          <a:p>
            <a:pPr indent="0" lvl="1" marL="457200" marR="0" rtl="0" algn="l">
              <a:lnSpc>
                <a:spcPct val="100000"/>
              </a:lnSpc>
              <a:spcBef>
                <a:spcPts val="0"/>
              </a:spcBef>
              <a:spcAft>
                <a:spcPts val="0"/>
              </a:spcAft>
              <a:buClr>
                <a:schemeClr val="dk1"/>
              </a:buClr>
              <a:buSzPct val="100000"/>
              <a:buFont typeface="Noto Symbol"/>
              <a:buChar char="❖"/>
            </a:pPr>
            <a:r>
              <a:rPr b="0" baseline="0" i="0" lang="en-US" sz="1200" u="none" cap="none" strike="noStrike">
                <a:solidFill>
                  <a:schemeClr val="dk1"/>
                </a:solidFill>
                <a:latin typeface="Arial"/>
                <a:ea typeface="Arial"/>
                <a:cs typeface="Arial"/>
                <a:sym typeface="Arial"/>
              </a:rPr>
              <a:t>Resolver ejercicios sencillos sobre el sistemas de archivos de HDFS</a:t>
            </a:r>
          </a:p>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67" name="Shape 367"/>
          <p:cNvSpPr txBox="1"/>
          <p:nvPr>
            <p:ph idx="1" type="body"/>
          </p:nvPr>
        </p:nvSpPr>
        <p:spPr>
          <a:xfrm>
            <a:off x="449250" y="1212850"/>
            <a:ext cx="8273999" cy="708000"/>
          </a:xfrm>
          <a:prstGeom prst="rect">
            <a:avLst/>
          </a:prstGeom>
          <a:noFill/>
          <a:ln>
            <a:noFill/>
          </a:ln>
        </p:spPr>
        <p:txBody>
          <a:bodyPr anchorCtr="0" anchor="t" bIns="45700" lIns="91425" rIns="91425" tIns="45700">
            <a:noAutofit/>
          </a:bodyPr>
          <a:lstStyle/>
          <a:p>
            <a:pPr indent="0" lvl="1" marL="457200" marR="0" rtl="0" algn="just">
              <a:lnSpc>
                <a:spcPct val="100000"/>
              </a:lnSpc>
              <a:spcBef>
                <a:spcPts val="0"/>
              </a:spcBef>
              <a:spcAft>
                <a:spcPts val="0"/>
              </a:spcAft>
              <a:buClr>
                <a:schemeClr val="dk1"/>
              </a:buClr>
              <a:buFont typeface="Arial"/>
              <a:buNone/>
            </a:pPr>
            <a:r>
              <a:t/>
            </a:r>
            <a:endParaRPr b="0" baseline="0" i="0" sz="1000" u="none" cap="none" strike="noStrike">
              <a:solidFill>
                <a:srgbClr val="002060"/>
              </a:solidFill>
              <a:latin typeface="Arial"/>
              <a:ea typeface="Arial"/>
              <a:cs typeface="Arial"/>
              <a:sym typeface="Arial"/>
            </a:endParaRPr>
          </a:p>
          <a:p>
            <a:pPr indent="-342900" lvl="0" marL="342900" marR="0" rtl="0" algn="just">
              <a:lnSpc>
                <a:spcPct val="100000"/>
              </a:lnSpc>
              <a:spcBef>
                <a:spcPts val="200"/>
              </a:spcBef>
              <a:spcAft>
                <a:spcPts val="0"/>
              </a:spcAft>
              <a:buClr>
                <a:schemeClr val="lt1"/>
              </a:buClr>
              <a:buSzPct val="25000"/>
              <a:buFont typeface="Times New Roman"/>
              <a:buChar char="•"/>
            </a:pPr>
            <a:r>
              <a:rPr b="0" baseline="0" i="0" lang="en-US" sz="1000" u="none" cap="none" strike="noStrike">
                <a:solidFill>
                  <a:srgbClr val="002060"/>
                </a:solidFill>
                <a:latin typeface="Arial"/>
                <a:ea typeface="Arial"/>
                <a:cs typeface="Arial"/>
                <a:sym typeface="Arial"/>
              </a:rPr>
              <a:t>HDFS es un </a:t>
            </a:r>
            <a:r>
              <a:rPr b="1" baseline="0" i="0" lang="en-US" sz="1000" u="none" cap="none" strike="noStrike">
                <a:solidFill>
                  <a:srgbClr val="002060"/>
                </a:solidFill>
                <a:latin typeface="Arial"/>
                <a:ea typeface="Arial"/>
                <a:cs typeface="Arial"/>
                <a:sym typeface="Arial"/>
              </a:rPr>
              <a:t>sistema de archivos </a:t>
            </a:r>
            <a:r>
              <a:rPr b="0" baseline="0" i="0" lang="en-US" sz="1000" u="none" cap="none" strike="noStrike">
                <a:solidFill>
                  <a:srgbClr val="002060"/>
                </a:solidFill>
                <a:latin typeface="Arial"/>
                <a:ea typeface="Arial"/>
                <a:cs typeface="Arial"/>
                <a:sym typeface="Arial"/>
              </a:rPr>
              <a:t>diseñado para grandes </a:t>
            </a:r>
            <a:r>
              <a:rPr b="1" baseline="0" i="0" lang="en-US" sz="1000" u="none" cap="none" strike="noStrike">
                <a:solidFill>
                  <a:srgbClr val="002060"/>
                </a:solidFill>
                <a:latin typeface="Arial"/>
                <a:ea typeface="Arial"/>
                <a:cs typeface="Arial"/>
                <a:sym typeface="Arial"/>
              </a:rPr>
              <a:t>sistemas de datos distribuidos </a:t>
            </a:r>
            <a:r>
              <a:rPr b="0" baseline="0" i="0" lang="en-US" sz="1000" u="none" cap="none" strike="noStrike">
                <a:solidFill>
                  <a:srgbClr val="002060"/>
                </a:solidFill>
                <a:latin typeface="Arial"/>
                <a:ea typeface="Arial"/>
                <a:cs typeface="Arial"/>
                <a:sym typeface="Arial"/>
              </a:rPr>
              <a:t>sobre frameworks como MapReduce. HDFS </a:t>
            </a:r>
            <a:r>
              <a:rPr b="1" baseline="0" i="0" lang="en-US" sz="1000" u="none" cap="none" strike="noStrike">
                <a:solidFill>
                  <a:srgbClr val="002060"/>
                </a:solidFill>
                <a:latin typeface="Arial"/>
                <a:ea typeface="Arial"/>
                <a:cs typeface="Arial"/>
                <a:sym typeface="Arial"/>
              </a:rPr>
              <a:t>abstrae al usuario </a:t>
            </a:r>
            <a:r>
              <a:rPr b="0" baseline="0" i="0" lang="en-US" sz="1000" u="none" cap="none" strike="noStrike">
                <a:solidFill>
                  <a:srgbClr val="002060"/>
                </a:solidFill>
                <a:latin typeface="Arial"/>
                <a:ea typeface="Arial"/>
                <a:cs typeface="Arial"/>
                <a:sym typeface="Arial"/>
              </a:rPr>
              <a:t>del modo en el que los datos están disponibles y son distribuidos sobre múltiples máquinas, de modo que se tiene la ilusión de estar trabajando con </a:t>
            </a:r>
            <a:r>
              <a:rPr b="1" baseline="0" i="0" lang="en-US" sz="1000" u="none" cap="none" strike="noStrike">
                <a:solidFill>
                  <a:srgbClr val="002060"/>
                </a:solidFill>
                <a:latin typeface="Arial"/>
                <a:ea typeface="Arial"/>
                <a:cs typeface="Arial"/>
                <a:sym typeface="Arial"/>
              </a:rPr>
              <a:t>un único archivo</a:t>
            </a:r>
            <a:r>
              <a:rPr b="0" baseline="0" i="0" lang="en-US" sz="1000" u="none" cap="none" strike="noStrike">
                <a:solidFill>
                  <a:srgbClr val="002060"/>
                </a:solidFill>
                <a:latin typeface="Arial"/>
                <a:ea typeface="Arial"/>
                <a:cs typeface="Arial"/>
                <a:sym typeface="Arial"/>
              </a:rPr>
              <a:t>.</a:t>
            </a:r>
          </a:p>
          <a:p>
            <a:pPr indent="-342900" lvl="0" marL="342900" marR="0" rtl="0" algn="l">
              <a:lnSpc>
                <a:spcPct val="100000"/>
              </a:lnSpc>
              <a:spcBef>
                <a:spcPts val="200"/>
              </a:spcBef>
              <a:spcAft>
                <a:spcPts val="0"/>
              </a:spcAft>
              <a:buClr>
                <a:schemeClr val="lt1"/>
              </a:buClr>
              <a:buSzPct val="25000"/>
              <a:buFont typeface="Times New Roman"/>
              <a:buChar char="•"/>
            </a:pPr>
            <a:r>
              <a:rPr b="0" baseline="0" i="0" lang="en-US" sz="1000" u="none" cap="none" strike="noStrike">
                <a:solidFill>
                  <a:srgbClr val="002060"/>
                </a:solidFill>
                <a:latin typeface="Arial"/>
                <a:ea typeface="Arial"/>
                <a:cs typeface="Arial"/>
                <a:sym typeface="Arial"/>
              </a:rPr>
              <a:t> </a:t>
            </a:r>
          </a:p>
          <a:p>
            <a:pPr indent="0" lvl="0" marL="0" marR="0" rtl="0" algn="l">
              <a:spcBef>
                <a:spcPts val="0"/>
              </a:spcBef>
              <a:buNone/>
            </a:pPr>
            <a:r>
              <a:t/>
            </a:r>
            <a:endParaRPr b="0" baseline="0" i="0" sz="1000" u="none" cap="none" strike="noStrike">
              <a:solidFill>
                <a:srgbClr val="002060"/>
              </a:solidFill>
              <a:latin typeface="Arial"/>
              <a:ea typeface="Arial"/>
              <a:cs typeface="Arial"/>
              <a:sym typeface="Arial"/>
            </a:endParaRPr>
          </a:p>
        </p:txBody>
      </p:sp>
      <p:sp>
        <p:nvSpPr>
          <p:cNvPr id="368" name="Shape 368"/>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Introducción</a:t>
            </a:r>
          </a:p>
        </p:txBody>
      </p:sp>
      <p:sp>
        <p:nvSpPr>
          <p:cNvPr id="369" name="Shape 369"/>
          <p:cNvSpPr txBox="1"/>
          <p:nvPr/>
        </p:nvSpPr>
        <p:spPr>
          <a:xfrm>
            <a:off x="449250" y="1953000"/>
            <a:ext cx="8032200" cy="511799"/>
          </a:xfrm>
          <a:prstGeom prst="rect">
            <a:avLst/>
          </a:prstGeom>
          <a:noFill/>
          <a:ln>
            <a:noFill/>
          </a:ln>
        </p:spPr>
        <p:txBody>
          <a:bodyPr anchorCtr="0" anchor="t" bIns="91425" lIns="91425" rIns="91425" tIns="91425">
            <a:noAutofit/>
          </a:bodyPr>
          <a:lstStyle/>
          <a:p>
            <a:pPr indent="-342900" lvl="0" marL="342900" rtl="0" algn="just">
              <a:spcBef>
                <a:spcPts val="200"/>
              </a:spcBef>
              <a:buClr>
                <a:schemeClr val="lt1"/>
              </a:buClr>
              <a:buSzPct val="25000"/>
              <a:buFont typeface="Times New Roman"/>
              <a:buChar char="•"/>
            </a:pPr>
            <a:r>
              <a:rPr lang="en-US" sz="1000">
                <a:solidFill>
                  <a:srgbClr val="002060"/>
                </a:solidFill>
              </a:rPr>
              <a:t>Características:</a:t>
            </a:r>
          </a:p>
          <a:p>
            <a:pPr indent="0" lvl="1" marL="457200" rtl="0" algn="just">
              <a:spcBef>
                <a:spcPts val="200"/>
              </a:spcBef>
              <a:buClr>
                <a:srgbClr val="000024"/>
              </a:buClr>
              <a:buSzPct val="100000"/>
              <a:buFont typeface="Noto Symbol"/>
              <a:buChar char="❖"/>
            </a:pPr>
            <a:r>
              <a:rPr lang="en-US" sz="1000">
                <a:solidFill>
                  <a:srgbClr val="002060"/>
                </a:solidFill>
              </a:rPr>
              <a:t>HDFS almacena </a:t>
            </a:r>
            <a:r>
              <a:rPr b="1" lang="en-US" sz="1000">
                <a:solidFill>
                  <a:srgbClr val="002060"/>
                </a:solidFill>
              </a:rPr>
              <a:t>bloques de menos de 64 MB</a:t>
            </a:r>
            <a:r>
              <a:rPr lang="en-US" sz="1000">
                <a:solidFill>
                  <a:srgbClr val="002060"/>
                </a:solidFill>
              </a:rPr>
              <a:t> de tamaño, frente a los 4-32KB de la mayoría de sistemas de archivos.</a:t>
            </a:r>
          </a:p>
          <a:p>
            <a:pPr algn="just">
              <a:spcBef>
                <a:spcPts val="0"/>
              </a:spcBef>
              <a:buNone/>
            </a:pPr>
            <a:r>
              <a:t/>
            </a:r>
            <a:endParaRPr/>
          </a:p>
        </p:txBody>
      </p:sp>
      <p:sp>
        <p:nvSpPr>
          <p:cNvPr id="370" name="Shape 370"/>
          <p:cNvSpPr txBox="1"/>
          <p:nvPr/>
        </p:nvSpPr>
        <p:spPr>
          <a:xfrm>
            <a:off x="449250" y="2276169"/>
            <a:ext cx="8032200" cy="511799"/>
          </a:xfrm>
          <a:prstGeom prst="rect">
            <a:avLst/>
          </a:prstGeom>
          <a:noFill/>
          <a:ln>
            <a:noFill/>
          </a:ln>
        </p:spPr>
        <p:txBody>
          <a:bodyPr anchorCtr="0" anchor="t" bIns="91425" lIns="91425" rIns="91425" tIns="91425">
            <a:noAutofit/>
          </a:bodyPr>
          <a:lstStyle/>
          <a:p>
            <a:pPr indent="0" lvl="1" marL="457200" rtl="0" algn="just">
              <a:spcBef>
                <a:spcPts val="200"/>
              </a:spcBef>
              <a:buClr>
                <a:srgbClr val="000024"/>
              </a:buClr>
              <a:buSzPct val="100000"/>
              <a:buFont typeface="Noto Symbol"/>
              <a:buChar char="❖"/>
            </a:pPr>
            <a:r>
              <a:rPr lang="en-US" sz="1000">
                <a:solidFill>
                  <a:srgbClr val="002060"/>
                </a:solidFill>
              </a:rPr>
              <a:t>HDFS está </a:t>
            </a:r>
            <a:r>
              <a:rPr b="1" lang="en-US" sz="1000">
                <a:solidFill>
                  <a:srgbClr val="002060"/>
                </a:solidFill>
              </a:rPr>
              <a:t>optimizado</a:t>
            </a:r>
            <a:r>
              <a:rPr lang="en-US" sz="1000">
                <a:solidFill>
                  <a:srgbClr val="002060"/>
                </a:solidFill>
              </a:rPr>
              <a:t> para aportar rendimiento sobre latencia, es decir, es muy eficiente en la transmisión y lectura de la peticiones de </a:t>
            </a:r>
            <a:r>
              <a:rPr b="1" lang="en-US" sz="1000">
                <a:solidFill>
                  <a:srgbClr val="002060"/>
                </a:solidFill>
              </a:rPr>
              <a:t>archivos de gran tamaño</a:t>
            </a:r>
            <a:r>
              <a:rPr lang="en-US" sz="1000">
                <a:solidFill>
                  <a:srgbClr val="002060"/>
                </a:solidFill>
              </a:rPr>
              <a:t>, pero no en la búsqueda de muchas peticiones pequeñas.</a:t>
            </a:r>
          </a:p>
          <a:p>
            <a:pPr>
              <a:spcBef>
                <a:spcPts val="0"/>
              </a:spcBef>
              <a:buNone/>
            </a:pPr>
            <a:r>
              <a:t/>
            </a:r>
            <a:endParaRPr/>
          </a:p>
        </p:txBody>
      </p:sp>
      <p:sp>
        <p:nvSpPr>
          <p:cNvPr id="371" name="Shape 371"/>
          <p:cNvSpPr txBox="1"/>
          <p:nvPr/>
        </p:nvSpPr>
        <p:spPr>
          <a:xfrm>
            <a:off x="449250" y="2614975"/>
            <a:ext cx="8032200" cy="467099"/>
          </a:xfrm>
          <a:prstGeom prst="rect">
            <a:avLst/>
          </a:prstGeom>
          <a:noFill/>
          <a:ln>
            <a:noFill/>
          </a:ln>
        </p:spPr>
        <p:txBody>
          <a:bodyPr anchorCtr="0" anchor="t" bIns="91425" lIns="91425" rIns="91425" tIns="91425">
            <a:noAutofit/>
          </a:bodyPr>
          <a:lstStyle/>
          <a:p>
            <a:pPr indent="0" lvl="1" marL="457200" rtl="0" algn="just">
              <a:spcBef>
                <a:spcPts val="200"/>
              </a:spcBef>
              <a:buClr>
                <a:srgbClr val="000024"/>
              </a:buClr>
              <a:buSzPct val="100000"/>
              <a:buFont typeface="Noto Symbol"/>
              <a:buChar char="❖"/>
            </a:pPr>
            <a:r>
              <a:rPr lang="en-US" sz="1000">
                <a:solidFill>
                  <a:srgbClr val="002060"/>
                </a:solidFill>
              </a:rPr>
              <a:t>HDFS está </a:t>
            </a:r>
            <a:r>
              <a:rPr b="1" lang="en-US" sz="1000">
                <a:solidFill>
                  <a:srgbClr val="002060"/>
                </a:solidFill>
              </a:rPr>
              <a:t>optimizado</a:t>
            </a:r>
            <a:r>
              <a:rPr lang="en-US" sz="1000">
                <a:solidFill>
                  <a:srgbClr val="002060"/>
                </a:solidFill>
              </a:rPr>
              <a:t> para las cargas de trabajo que generalmente son de </a:t>
            </a:r>
            <a:r>
              <a:rPr b="1" lang="en-US" sz="1000">
                <a:solidFill>
                  <a:srgbClr val="002060"/>
                </a:solidFill>
              </a:rPr>
              <a:t>una escritura y múltiples lecturas</a:t>
            </a:r>
            <a:r>
              <a:rPr lang="en-US" sz="1000">
                <a:solidFill>
                  <a:srgbClr val="002060"/>
                </a:solidFill>
              </a:rPr>
              <a:t>.</a:t>
            </a:r>
          </a:p>
          <a:p>
            <a:pPr>
              <a:spcBef>
                <a:spcPts val="0"/>
              </a:spcBef>
              <a:buNone/>
            </a:pPr>
            <a:r>
              <a:t/>
            </a:r>
            <a:endParaRPr/>
          </a:p>
        </p:txBody>
      </p:sp>
      <p:sp>
        <p:nvSpPr>
          <p:cNvPr id="372" name="Shape 372"/>
          <p:cNvSpPr txBox="1"/>
          <p:nvPr/>
        </p:nvSpPr>
        <p:spPr>
          <a:xfrm>
            <a:off x="449250" y="2805425"/>
            <a:ext cx="8032200" cy="341399"/>
          </a:xfrm>
          <a:prstGeom prst="rect">
            <a:avLst/>
          </a:prstGeom>
          <a:noFill/>
          <a:ln>
            <a:noFill/>
          </a:ln>
        </p:spPr>
        <p:txBody>
          <a:bodyPr anchorCtr="0" anchor="t" bIns="91425" lIns="91425" rIns="91425" tIns="91425">
            <a:noAutofit/>
          </a:bodyPr>
          <a:lstStyle/>
          <a:p>
            <a:pPr indent="0" lvl="1" marL="457200" rtl="0" algn="just">
              <a:spcBef>
                <a:spcPts val="200"/>
              </a:spcBef>
              <a:buClr>
                <a:srgbClr val="000024"/>
              </a:buClr>
              <a:buSzPct val="100000"/>
              <a:buFont typeface="Noto Symbol"/>
              <a:buChar char="❖"/>
            </a:pPr>
            <a:r>
              <a:rPr lang="en-US" sz="1000">
                <a:solidFill>
                  <a:srgbClr val="002060"/>
                </a:solidFill>
              </a:rPr>
              <a:t>HDFS funciona en modo </a:t>
            </a:r>
            <a:r>
              <a:rPr b="1" lang="en-US" sz="1000">
                <a:solidFill>
                  <a:srgbClr val="002060"/>
                </a:solidFill>
              </a:rPr>
              <a:t>maestro/esclavo</a:t>
            </a:r>
            <a:r>
              <a:rPr lang="en-US" sz="1000">
                <a:solidFill>
                  <a:srgbClr val="002060"/>
                </a:solidFill>
              </a:rPr>
              <a:t> con un NameNode y múltiples DataNodes. </a:t>
            </a:r>
          </a:p>
        </p:txBody>
      </p:sp>
      <p:sp>
        <p:nvSpPr>
          <p:cNvPr id="373" name="Shape 373"/>
          <p:cNvSpPr txBox="1"/>
          <p:nvPr/>
        </p:nvSpPr>
        <p:spPr>
          <a:xfrm>
            <a:off x="449250" y="2972300"/>
            <a:ext cx="7998900" cy="467099"/>
          </a:xfrm>
          <a:prstGeom prst="rect">
            <a:avLst/>
          </a:prstGeom>
          <a:noFill/>
          <a:ln>
            <a:noFill/>
          </a:ln>
        </p:spPr>
        <p:txBody>
          <a:bodyPr anchorCtr="0" anchor="t" bIns="91425" lIns="91425" rIns="91425" tIns="91425">
            <a:noAutofit/>
          </a:bodyPr>
          <a:lstStyle/>
          <a:p>
            <a:pPr indent="0" lvl="1" marL="457200" rtl="0" algn="just">
              <a:spcBef>
                <a:spcPts val="200"/>
              </a:spcBef>
              <a:buClr>
                <a:srgbClr val="000024"/>
              </a:buClr>
              <a:buSzPct val="100000"/>
              <a:buFont typeface="Noto Symbol"/>
              <a:buChar char="❖"/>
            </a:pPr>
            <a:r>
              <a:rPr lang="en-US" sz="1000">
                <a:solidFill>
                  <a:srgbClr val="002060"/>
                </a:solidFill>
              </a:rPr>
              <a:t>Cada </a:t>
            </a:r>
            <a:r>
              <a:rPr b="1" lang="en-US" sz="1000">
                <a:solidFill>
                  <a:srgbClr val="002060"/>
                </a:solidFill>
              </a:rPr>
              <a:t>nodo de almacenamiento </a:t>
            </a:r>
            <a:r>
              <a:rPr lang="en-US" sz="1000">
                <a:solidFill>
                  <a:srgbClr val="002060"/>
                </a:solidFill>
              </a:rPr>
              <a:t>ejecuta un proceso llamado </a:t>
            </a:r>
            <a:r>
              <a:rPr b="1" lang="en-US" sz="1000">
                <a:solidFill>
                  <a:srgbClr val="002060"/>
                </a:solidFill>
              </a:rPr>
              <a:t>DataNode</a:t>
            </a:r>
            <a:r>
              <a:rPr lang="en-US" sz="1000">
                <a:solidFill>
                  <a:srgbClr val="002060"/>
                </a:solidFill>
              </a:rPr>
              <a:t> que gestiona los bloques en ese nodo, y estos procesos están </a:t>
            </a:r>
            <a:r>
              <a:rPr b="1" lang="en-US" sz="1000">
                <a:solidFill>
                  <a:srgbClr val="002060"/>
                </a:solidFill>
              </a:rPr>
              <a:t>coordinados</a:t>
            </a:r>
            <a:r>
              <a:rPr lang="en-US" sz="1000">
                <a:solidFill>
                  <a:srgbClr val="002060"/>
                </a:solidFill>
              </a:rPr>
              <a:t> por un proceso </a:t>
            </a:r>
            <a:r>
              <a:rPr b="1" lang="en-US" sz="1000">
                <a:solidFill>
                  <a:srgbClr val="002060"/>
                </a:solidFill>
              </a:rPr>
              <a:t>NameNode</a:t>
            </a:r>
            <a:r>
              <a:rPr lang="en-US" sz="1000">
                <a:solidFill>
                  <a:srgbClr val="002060"/>
                </a:solidFill>
              </a:rPr>
              <a:t> maestro que se ejecuta en un nodo independiente .</a:t>
            </a:r>
          </a:p>
          <a:p>
            <a:pPr>
              <a:spcBef>
                <a:spcPts val="0"/>
              </a:spcBef>
              <a:buNone/>
            </a:pPr>
            <a:r>
              <a:t/>
            </a:r>
            <a:endParaRPr/>
          </a:p>
        </p:txBody>
      </p:sp>
      <p:sp>
        <p:nvSpPr>
          <p:cNvPr id="374" name="Shape 374"/>
          <p:cNvSpPr txBox="1"/>
          <p:nvPr/>
        </p:nvSpPr>
        <p:spPr>
          <a:xfrm>
            <a:off x="449250" y="3315924"/>
            <a:ext cx="8032200" cy="708000"/>
          </a:xfrm>
          <a:prstGeom prst="rect">
            <a:avLst/>
          </a:prstGeom>
          <a:noFill/>
          <a:ln>
            <a:noFill/>
          </a:ln>
        </p:spPr>
        <p:txBody>
          <a:bodyPr anchorCtr="0" anchor="t" bIns="91425" lIns="91425" rIns="91425" tIns="91425">
            <a:noAutofit/>
          </a:bodyPr>
          <a:lstStyle/>
          <a:p>
            <a:pPr indent="0" lvl="1" marL="457200" rtl="0" algn="just">
              <a:spcBef>
                <a:spcPts val="200"/>
              </a:spcBef>
              <a:buClr>
                <a:srgbClr val="000024"/>
              </a:buClr>
              <a:buSzPct val="100000"/>
              <a:buFont typeface="Noto Symbol"/>
              <a:buChar char="❖"/>
            </a:pPr>
            <a:r>
              <a:rPr lang="en-US" sz="1000">
                <a:solidFill>
                  <a:srgbClr val="002060"/>
                </a:solidFill>
              </a:rPr>
              <a:t>En lugar de </a:t>
            </a:r>
            <a:r>
              <a:rPr b="1" lang="en-US" sz="1000">
                <a:solidFill>
                  <a:srgbClr val="002060"/>
                </a:solidFill>
              </a:rPr>
              <a:t>controlar fallos de disco</a:t>
            </a:r>
            <a:r>
              <a:rPr lang="en-US" sz="1000">
                <a:solidFill>
                  <a:srgbClr val="002060"/>
                </a:solidFill>
              </a:rPr>
              <a:t>, empleando técnicas de redundancias físicas en las matrices de discos o estrategias similares, HDFS utiliza </a:t>
            </a:r>
            <a:r>
              <a:rPr b="1" lang="en-US" sz="1000">
                <a:solidFill>
                  <a:srgbClr val="002060"/>
                </a:solidFill>
              </a:rPr>
              <a:t>replicación</a:t>
            </a:r>
            <a:r>
              <a:rPr lang="en-US" sz="1000">
                <a:solidFill>
                  <a:srgbClr val="002060"/>
                </a:solidFill>
              </a:rPr>
              <a:t>. Cada uno de los bloques que comprenden un archivo es almacenado en varios nodos del cluster, y el HDFS NameNode monitoriza constantemente cada DataNode para asegurarse de que se sigue manteniendo el factor de replicación deseado. Si esto no sucede, programa la copia de un bloque dentro del cluster.</a:t>
            </a:r>
          </a:p>
        </p:txBody>
      </p:sp>
      <p:sp>
        <p:nvSpPr>
          <p:cNvPr id="375" name="Shape 375"/>
          <p:cNvSpPr txBox="1"/>
          <p:nvPr/>
        </p:nvSpPr>
        <p:spPr>
          <a:xfrm>
            <a:off x="449250" y="3952175"/>
            <a:ext cx="7848599" cy="467099"/>
          </a:xfrm>
          <a:prstGeom prst="rect">
            <a:avLst/>
          </a:prstGeom>
          <a:noFill/>
          <a:ln>
            <a:noFill/>
          </a:ln>
        </p:spPr>
        <p:txBody>
          <a:bodyPr anchorCtr="0" anchor="t" bIns="91425" lIns="91425" rIns="91425" tIns="91425">
            <a:noAutofit/>
          </a:bodyPr>
          <a:lstStyle/>
          <a:p>
            <a:pPr indent="0" lvl="1" marL="457200" rtl="0" algn="just">
              <a:spcBef>
                <a:spcPts val="200"/>
              </a:spcBef>
              <a:buClr>
                <a:srgbClr val="000024"/>
              </a:buClr>
              <a:buSzPct val="100000"/>
              <a:buFont typeface="Noto Symbol"/>
              <a:buChar char="❖"/>
            </a:pPr>
            <a:r>
              <a:rPr lang="en-US" sz="1000">
                <a:solidFill>
                  <a:srgbClr val="002060"/>
                </a:solidFill>
              </a:rPr>
              <a:t>El NameNode y DataNode son piezas de software diseñadas para ejecutarse en máquinas de </a:t>
            </a:r>
            <a:r>
              <a:rPr b="1" lang="en-US" sz="1000">
                <a:solidFill>
                  <a:srgbClr val="002060"/>
                </a:solidFill>
              </a:rPr>
              <a:t>bajo coste</a:t>
            </a:r>
            <a:r>
              <a:rPr lang="en-US" sz="1000">
                <a:solidFill>
                  <a:srgbClr val="002060"/>
                </a:solidFill>
              </a:rPr>
              <a:t> con sistema sistema operativo GNU/Linux. </a:t>
            </a:r>
          </a:p>
        </p:txBody>
      </p:sp>
      <p:sp>
        <p:nvSpPr>
          <p:cNvPr id="376" name="Shape 376"/>
          <p:cNvSpPr txBox="1"/>
          <p:nvPr/>
        </p:nvSpPr>
        <p:spPr>
          <a:xfrm>
            <a:off x="465900" y="4301512"/>
            <a:ext cx="7998900" cy="570900"/>
          </a:xfrm>
          <a:prstGeom prst="rect">
            <a:avLst/>
          </a:prstGeom>
          <a:noFill/>
          <a:ln>
            <a:noFill/>
          </a:ln>
        </p:spPr>
        <p:txBody>
          <a:bodyPr anchorCtr="0" anchor="t" bIns="91425" lIns="91425" rIns="91425" tIns="91425">
            <a:noAutofit/>
          </a:bodyPr>
          <a:lstStyle/>
          <a:p>
            <a:pPr indent="0" lvl="1" marL="457200" rtl="0" algn="just">
              <a:spcBef>
                <a:spcPts val="200"/>
              </a:spcBef>
              <a:buClr>
                <a:srgbClr val="000024"/>
              </a:buClr>
              <a:buSzPct val="100000"/>
              <a:buFont typeface="Noto Symbol"/>
              <a:buChar char="❖"/>
            </a:pPr>
            <a:r>
              <a:rPr lang="en-US" sz="1000">
                <a:solidFill>
                  <a:srgbClr val="002060"/>
                </a:solidFill>
              </a:rPr>
              <a:t>HDFS se construye utilizando el lenguaje </a:t>
            </a:r>
            <a:r>
              <a:rPr b="1" lang="en-US" sz="1000">
                <a:solidFill>
                  <a:srgbClr val="002060"/>
                </a:solidFill>
              </a:rPr>
              <a:t>Java</a:t>
            </a:r>
            <a:r>
              <a:rPr lang="en-US" sz="1000">
                <a:solidFill>
                  <a:srgbClr val="002060"/>
                </a:solidFill>
              </a:rPr>
              <a:t> de modo que cualquier máquina que soporte Java puede ejecutar el software del NameNode o del DataNode. </a:t>
            </a:r>
          </a:p>
          <a:p>
            <a:pPr indent="63500" lvl="1" marL="457200" rtl="0" algn="just">
              <a:spcBef>
                <a:spcPts val="200"/>
              </a:spcBef>
              <a:buClr>
                <a:srgbClr val="000024"/>
              </a:buClr>
              <a:buFont typeface="Noto Symbol"/>
              <a:buNone/>
            </a:pPr>
            <a:r>
              <a:t/>
            </a:r>
            <a:endParaRPr sz="1000">
              <a:solidFill>
                <a:srgbClr val="002060"/>
              </a:solidFill>
            </a:endParaRPr>
          </a:p>
          <a:p>
            <a:pPr lvl="0" rtl="0" algn="just">
              <a:spcBef>
                <a:spcPts val="480"/>
              </a:spcBef>
              <a:buClr>
                <a:schemeClr val="dk1"/>
              </a:buClr>
              <a:buFont typeface="Arial"/>
              <a:buNone/>
            </a:pPr>
            <a:r>
              <a:t/>
            </a:r>
            <a:endParaRPr sz="1000">
              <a:solidFill>
                <a:srgbClr val="002060"/>
              </a:solidFill>
            </a:endParaRPr>
          </a:p>
          <a:p>
            <a:pPr lvl="0" rtl="0" algn="just">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83" name="Shape 383"/>
          <p:cNvSpPr txBox="1"/>
          <p:nvPr>
            <p:ph idx="1" type="body"/>
          </p:nvPr>
        </p:nvSpPr>
        <p:spPr>
          <a:xfrm>
            <a:off x="691400" y="1230150"/>
            <a:ext cx="8273999" cy="822900"/>
          </a:xfrm>
          <a:prstGeom prst="rect">
            <a:avLst/>
          </a:prstGeom>
          <a:noFill/>
          <a:ln>
            <a:noFill/>
          </a:ln>
        </p:spPr>
        <p:txBody>
          <a:bodyPr anchorCtr="0" anchor="t" bIns="45700" lIns="91425" rIns="91425" tIns="45700">
            <a:noAutofit/>
          </a:bodyPr>
          <a:lstStyle/>
          <a:p>
            <a:pPr indent="0" lvl="1" marL="457200" marR="0" rtl="0" algn="just">
              <a:lnSpc>
                <a:spcPct val="100000"/>
              </a:lnSpc>
              <a:spcBef>
                <a:spcPts val="0"/>
              </a:spcBef>
              <a:spcAft>
                <a:spcPts val="0"/>
              </a:spcAft>
              <a:buClr>
                <a:schemeClr val="dk1"/>
              </a:buClr>
              <a:buFont typeface="Arial"/>
              <a:buNone/>
            </a:pPr>
            <a:r>
              <a:t/>
            </a:r>
            <a:endParaRPr b="0" baseline="0" i="0" sz="1000" u="none" cap="none" strike="noStrike">
              <a:solidFill>
                <a:srgbClr val="002060"/>
              </a:solidFill>
              <a:latin typeface="Arial"/>
              <a:ea typeface="Arial"/>
              <a:cs typeface="Arial"/>
              <a:sym typeface="Arial"/>
            </a:endParaRPr>
          </a:p>
          <a:p>
            <a:pPr indent="-292100" lvl="0" marL="457200" marR="0" rtl="0" algn="just">
              <a:lnSpc>
                <a:spcPct val="100000"/>
              </a:lnSpc>
              <a:spcBef>
                <a:spcPts val="200"/>
              </a:spcBef>
              <a:spcAft>
                <a:spcPts val="0"/>
              </a:spcAft>
              <a:buClr>
                <a:srgbClr val="002060"/>
              </a:buClr>
              <a:buSzPct val="100000"/>
              <a:buFont typeface="Times New Roman"/>
              <a:buChar char="•"/>
            </a:pPr>
            <a:r>
              <a:rPr lang="en-US" sz="1000">
                <a:solidFill>
                  <a:srgbClr val="002060"/>
                </a:solidFill>
              </a:rPr>
              <a:t>Tamaños de 64 MB &gt; 4 - 32 KB</a:t>
            </a:r>
          </a:p>
          <a:p>
            <a:pPr indent="-292100" lvl="0" marL="457200" marR="0" rtl="0" algn="just">
              <a:lnSpc>
                <a:spcPct val="100000"/>
              </a:lnSpc>
              <a:spcBef>
                <a:spcPts val="200"/>
              </a:spcBef>
              <a:spcAft>
                <a:spcPts val="0"/>
              </a:spcAft>
              <a:buClr>
                <a:srgbClr val="002060"/>
              </a:buClr>
              <a:buSzPct val="100000"/>
              <a:buFont typeface="Times New Roman"/>
              <a:buChar char="•"/>
            </a:pPr>
            <a:r>
              <a:rPr lang="en-US" sz="1000">
                <a:solidFill>
                  <a:srgbClr val="002060"/>
                </a:solidFill>
              </a:rPr>
              <a:t>Almacenados en el sistema de archivos</a:t>
            </a:r>
          </a:p>
          <a:p>
            <a:pPr indent="0" lvl="0" marL="0" marR="0" rtl="0" algn="just">
              <a:lnSpc>
                <a:spcPct val="100000"/>
              </a:lnSpc>
              <a:spcBef>
                <a:spcPts val="200"/>
              </a:spcBef>
              <a:spcAft>
                <a:spcPts val="0"/>
              </a:spcAft>
              <a:buNone/>
            </a:pPr>
            <a:r>
              <a:t/>
            </a:r>
            <a:endParaRPr sz="1000">
              <a:solidFill>
                <a:srgbClr val="002060"/>
              </a:solidFill>
            </a:endParaRPr>
          </a:p>
        </p:txBody>
      </p:sp>
      <p:sp>
        <p:nvSpPr>
          <p:cNvPr id="384" name="Shape 384"/>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Tamaño de bloque</a:t>
            </a:r>
          </a:p>
        </p:txBody>
      </p:sp>
      <p:pic>
        <p:nvPicPr>
          <p:cNvPr id="385" name="Shape 385"/>
          <p:cNvPicPr preferRelativeResize="0"/>
          <p:nvPr/>
        </p:nvPicPr>
        <p:blipFill>
          <a:blip r:embed="rId3">
            <a:alphaModFix/>
          </a:blip>
          <a:stretch>
            <a:fillRect/>
          </a:stretch>
        </p:blipFill>
        <p:spPr>
          <a:xfrm>
            <a:off x="1258775" y="3174200"/>
            <a:ext cx="6204874" cy="2838625"/>
          </a:xfrm>
          <a:prstGeom prst="rect">
            <a:avLst/>
          </a:prstGeom>
          <a:noFill/>
          <a:ln>
            <a:noFill/>
          </a:ln>
        </p:spPr>
      </p:pic>
      <p:sp>
        <p:nvSpPr>
          <p:cNvPr id="386" name="Shape 386"/>
          <p:cNvSpPr txBox="1"/>
          <p:nvPr/>
        </p:nvSpPr>
        <p:spPr>
          <a:xfrm>
            <a:off x="830225" y="1738275"/>
            <a:ext cx="7567199" cy="822900"/>
          </a:xfrm>
          <a:prstGeom prst="rect">
            <a:avLst/>
          </a:prstGeom>
          <a:noFill/>
          <a:ln>
            <a:noFill/>
          </a:ln>
        </p:spPr>
        <p:txBody>
          <a:bodyPr anchorCtr="0" anchor="t" bIns="91425" lIns="91425" rIns="91425" tIns="91425">
            <a:noAutofit/>
          </a:bodyPr>
          <a:lstStyle/>
          <a:p>
            <a:pPr lvl="0" rtl="0" algn="just">
              <a:spcBef>
                <a:spcPts val="200"/>
              </a:spcBef>
              <a:buClr>
                <a:schemeClr val="dk1"/>
              </a:buClr>
              <a:buSzPct val="110000"/>
              <a:buFont typeface="Arial"/>
              <a:buNone/>
            </a:pPr>
            <a:r>
              <a:rPr lang="en-US" sz="1000">
                <a:solidFill>
                  <a:srgbClr val="002060"/>
                </a:solidFill>
              </a:rPr>
              <a:t>Ventajas</a:t>
            </a:r>
          </a:p>
          <a:p>
            <a:pPr indent="-292100" lvl="0" marL="457200" rtl="0" algn="just">
              <a:spcBef>
                <a:spcPts val="200"/>
              </a:spcBef>
              <a:buClr>
                <a:srgbClr val="002060"/>
              </a:buClr>
              <a:buSzPct val="100000"/>
              <a:buFont typeface="Times New Roman"/>
              <a:buChar char="•"/>
            </a:pPr>
            <a:r>
              <a:rPr lang="en-US" sz="1000">
                <a:solidFill>
                  <a:srgbClr val="002060"/>
                </a:solidFill>
              </a:rPr>
              <a:t>Reduce interacciones con el datanode tanto en la escritura como en la lectura (grandes ficheros)</a:t>
            </a:r>
          </a:p>
          <a:p>
            <a:pPr indent="-292100" lvl="0" marL="457200" rtl="0" algn="just">
              <a:spcBef>
                <a:spcPts val="200"/>
              </a:spcBef>
              <a:buClr>
                <a:srgbClr val="002060"/>
              </a:buClr>
              <a:buSzPct val="100000"/>
              <a:buFont typeface="Times New Roman"/>
              <a:buChar char="•"/>
            </a:pPr>
            <a:r>
              <a:rPr lang="en-US" sz="1000">
                <a:solidFill>
                  <a:srgbClr val="002060"/>
                </a:solidFill>
              </a:rPr>
              <a:t>Reduce sobrecarga de red al mantener conexión TCP persistente</a:t>
            </a:r>
          </a:p>
          <a:p>
            <a:pPr indent="-292100" lvl="0" marL="457200" rtl="0" algn="just">
              <a:spcBef>
                <a:spcPts val="200"/>
              </a:spcBef>
              <a:buClr>
                <a:srgbClr val="002060"/>
              </a:buClr>
              <a:buSzPct val="100000"/>
              <a:buFont typeface="Times New Roman"/>
              <a:buChar char="•"/>
            </a:pPr>
            <a:r>
              <a:rPr lang="en-US" sz="1000">
                <a:solidFill>
                  <a:srgbClr val="002060"/>
                </a:solidFill>
              </a:rPr>
              <a:t>Reduce el tamaño de datos almacenado en el NameNode</a:t>
            </a:r>
          </a:p>
          <a:p>
            <a:pPr>
              <a:spcBef>
                <a:spcPts val="0"/>
              </a:spcBef>
              <a:buNone/>
            </a:pPr>
            <a:r>
              <a:t/>
            </a:r>
            <a:endParaRPr/>
          </a:p>
        </p:txBody>
      </p:sp>
      <p:sp>
        <p:nvSpPr>
          <p:cNvPr id="387" name="Shape 387"/>
          <p:cNvSpPr txBox="1"/>
          <p:nvPr/>
        </p:nvSpPr>
        <p:spPr>
          <a:xfrm>
            <a:off x="830225" y="2534000"/>
            <a:ext cx="5232299" cy="640200"/>
          </a:xfrm>
          <a:prstGeom prst="rect">
            <a:avLst/>
          </a:prstGeom>
          <a:noFill/>
          <a:ln>
            <a:noFill/>
          </a:ln>
        </p:spPr>
        <p:txBody>
          <a:bodyPr anchorCtr="0" anchor="t" bIns="91425" lIns="91425" rIns="91425" tIns="91425">
            <a:noAutofit/>
          </a:bodyPr>
          <a:lstStyle/>
          <a:p>
            <a:pPr lvl="0" rtl="0" algn="just">
              <a:spcBef>
                <a:spcPts val="200"/>
              </a:spcBef>
              <a:buClr>
                <a:schemeClr val="dk1"/>
              </a:buClr>
              <a:buSzPct val="110000"/>
              <a:buFont typeface="Arial"/>
              <a:buNone/>
            </a:pPr>
            <a:r>
              <a:rPr lang="en-US" sz="1000">
                <a:solidFill>
                  <a:srgbClr val="002060"/>
                </a:solidFill>
              </a:rPr>
              <a:t>Desventajas</a:t>
            </a:r>
          </a:p>
          <a:p>
            <a:pPr indent="-292100" lvl="0" marL="457200" rtl="0" algn="just">
              <a:spcBef>
                <a:spcPts val="200"/>
              </a:spcBef>
              <a:buClr>
                <a:srgbClr val="002060"/>
              </a:buClr>
              <a:buSzPct val="100000"/>
              <a:buFont typeface="Times New Roman"/>
              <a:buChar char="•"/>
            </a:pPr>
            <a:r>
              <a:rPr lang="en-US" sz="1000">
                <a:solidFill>
                  <a:srgbClr val="002060"/>
                </a:solidFill>
              </a:rPr>
              <a:t>Los ficheros pequeños implican el empleo de grandes bloques de datos</a:t>
            </a:r>
          </a:p>
          <a:p>
            <a:pPr indent="-292100" lvl="0" marL="457200" rtl="0" algn="just">
              <a:spcBef>
                <a:spcPts val="200"/>
              </a:spcBef>
              <a:buClr>
                <a:srgbClr val="002060"/>
              </a:buClr>
              <a:buSzPct val="100000"/>
              <a:buFont typeface="Times New Roman"/>
              <a:buChar char="•"/>
            </a:pPr>
            <a:r>
              <a:rPr lang="en-US" sz="1000">
                <a:solidFill>
                  <a:srgbClr val="002060"/>
                </a:solidFill>
              </a:rPr>
              <a:t>Puntos calientes de acceso a dichos ficheros</a:t>
            </a:r>
          </a:p>
          <a:p>
            <a:pPr lvl="0" rtl="0" algn="just">
              <a:spcBef>
                <a:spcPts val="200"/>
              </a:spcBef>
              <a:buClr>
                <a:schemeClr val="dk1"/>
              </a:buClr>
              <a:buFont typeface="Arial"/>
              <a:buNone/>
            </a:pPr>
            <a:r>
              <a:t/>
            </a:r>
            <a:endParaRPr sz="1000">
              <a:solidFill>
                <a:srgbClr val="002060"/>
              </a:solidFill>
            </a:endParaRPr>
          </a:p>
          <a:p>
            <a:pPr lvl="0" rtl="0" algn="just">
              <a:spcBef>
                <a:spcPts val="200"/>
              </a:spcBef>
              <a:buClr>
                <a:schemeClr val="dk1"/>
              </a:buClr>
              <a:buSzPct val="110000"/>
              <a:buFont typeface="Arial"/>
              <a:buNone/>
            </a:pPr>
            <a:r>
              <a:rPr lang="en-US" sz="1000">
                <a:solidFill>
                  <a:srgbClr val="002060"/>
                </a:solidFill>
              </a:rPr>
              <a:t>	</a:t>
            </a: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94" name="Shape 394"/>
          <p:cNvSpPr txBox="1"/>
          <p:nvPr>
            <p:ph idx="1" type="body"/>
          </p:nvPr>
        </p:nvSpPr>
        <p:spPr>
          <a:xfrm>
            <a:off x="449262" y="1212850"/>
            <a:ext cx="8274049" cy="38290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HDFS proporciona un espacio de nombres del sistema de archivos y permite que los datos de usuario se almacen</a:t>
            </a:r>
            <a:r>
              <a:rPr lang="en-US" sz="1100">
                <a:solidFill>
                  <a:srgbClr val="002060"/>
                </a:solidFill>
              </a:rPr>
              <a:t>e</a:t>
            </a:r>
            <a:r>
              <a:rPr b="0" baseline="0" i="0" lang="en-US" sz="1100" u="none" cap="none" strike="noStrike">
                <a:solidFill>
                  <a:srgbClr val="002060"/>
                </a:solidFill>
                <a:latin typeface="Arial"/>
                <a:ea typeface="Arial"/>
                <a:cs typeface="Arial"/>
                <a:sym typeface="Arial"/>
              </a:rPr>
              <a:t>n en ficheros divididos en uno o varios bloques empleando una arquitectura maestro / escla</a:t>
            </a:r>
            <a:r>
              <a:rPr lang="en-US" sz="1100">
                <a:solidFill>
                  <a:srgbClr val="002060"/>
                </a:solidFill>
              </a:rPr>
              <a:t>v</a:t>
            </a:r>
            <a:r>
              <a:rPr b="0" baseline="0" i="0" lang="en-US" sz="1100" u="none" cap="none" strike="noStrike">
                <a:solidFill>
                  <a:srgbClr val="002060"/>
                </a:solidFill>
                <a:latin typeface="Arial"/>
                <a:ea typeface="Arial"/>
                <a:cs typeface="Arial"/>
                <a:sym typeface="Arial"/>
              </a:rPr>
              <a:t>o: </a:t>
            </a:r>
          </a:p>
          <a:p>
            <a:pPr indent="-285750" lvl="1" marL="768350" marR="0" rtl="0" algn="l">
              <a:lnSpc>
                <a:spcPct val="100000"/>
              </a:lnSpc>
              <a:spcBef>
                <a:spcPts val="220"/>
              </a:spcBef>
              <a:spcAft>
                <a:spcPts val="0"/>
              </a:spcAft>
              <a:buClr>
                <a:srgbClr val="000024"/>
              </a:buClr>
              <a:buSzPct val="100000"/>
              <a:buFont typeface="Noto Symbol"/>
              <a:buChar char="❖"/>
            </a:pPr>
            <a:r>
              <a:rPr b="1" baseline="0" i="0" lang="en-US" sz="1100" u="none" cap="none" strike="noStrike">
                <a:solidFill>
                  <a:srgbClr val="002060"/>
                </a:solidFill>
                <a:latin typeface="Arial"/>
                <a:ea typeface="Arial"/>
                <a:cs typeface="Arial"/>
                <a:sym typeface="Arial"/>
              </a:rPr>
              <a:t>NameNode</a:t>
            </a:r>
            <a:r>
              <a:rPr b="0" baseline="0" i="0" lang="en-US" sz="1100" u="none" cap="none" strike="noStrike">
                <a:solidFill>
                  <a:srgbClr val="002060"/>
                </a:solidFill>
                <a:latin typeface="Arial"/>
                <a:ea typeface="Arial"/>
                <a:cs typeface="Arial"/>
                <a:sym typeface="Arial"/>
              </a:rPr>
              <a:t>:  único y actúa como nodo </a:t>
            </a:r>
            <a:r>
              <a:rPr b="1" baseline="0" i="0" lang="en-US" sz="1100" u="none" cap="none" strike="noStrike">
                <a:solidFill>
                  <a:srgbClr val="002060"/>
                </a:solidFill>
                <a:latin typeface="Arial"/>
                <a:ea typeface="Arial"/>
                <a:cs typeface="Arial"/>
                <a:sym typeface="Arial"/>
              </a:rPr>
              <a:t>maestro </a:t>
            </a:r>
            <a:r>
              <a:rPr b="0" baseline="0" i="0" lang="en-US" sz="1100" u="none" cap="none" strike="noStrike">
                <a:solidFill>
                  <a:srgbClr val="002060"/>
                </a:solidFill>
                <a:latin typeface="Arial"/>
                <a:ea typeface="Arial"/>
                <a:cs typeface="Arial"/>
                <a:sym typeface="Arial"/>
              </a:rPr>
              <a:t>gestionando el espacio de nombres del sistema de archivos con todos los </a:t>
            </a:r>
            <a:r>
              <a:rPr b="1" baseline="0" i="0" lang="en-US" sz="1100" u="none" cap="none" strike="noStrike">
                <a:solidFill>
                  <a:srgbClr val="002060"/>
                </a:solidFill>
                <a:latin typeface="Arial"/>
                <a:ea typeface="Arial"/>
                <a:cs typeface="Arial"/>
                <a:sym typeface="Arial"/>
              </a:rPr>
              <a:t>metadatos </a:t>
            </a:r>
            <a:r>
              <a:rPr b="0" baseline="0" i="0" lang="en-US" sz="1100" u="none" cap="none" strike="noStrike">
                <a:solidFill>
                  <a:srgbClr val="002060"/>
                </a:solidFill>
                <a:latin typeface="Arial"/>
                <a:ea typeface="Arial"/>
                <a:cs typeface="Arial"/>
                <a:sym typeface="Arial"/>
              </a:rPr>
              <a:t>y </a:t>
            </a:r>
            <a:r>
              <a:rPr b="1" baseline="0" i="0" lang="en-US" sz="1100" u="none" cap="none" strike="noStrike">
                <a:solidFill>
                  <a:srgbClr val="002060"/>
                </a:solidFill>
                <a:latin typeface="Arial"/>
                <a:ea typeface="Arial"/>
                <a:cs typeface="Arial"/>
                <a:sym typeface="Arial"/>
              </a:rPr>
              <a:t>regulando </a:t>
            </a:r>
            <a:r>
              <a:rPr b="0" baseline="0" i="0" lang="en-US" sz="1100" u="none" cap="none" strike="noStrike">
                <a:solidFill>
                  <a:srgbClr val="002060"/>
                </a:solidFill>
                <a:latin typeface="Arial"/>
                <a:ea typeface="Arial"/>
                <a:cs typeface="Arial"/>
                <a:sym typeface="Arial"/>
              </a:rPr>
              <a:t>el </a:t>
            </a:r>
            <a:r>
              <a:rPr b="1" baseline="0" i="0" lang="en-US" sz="1100" u="none" cap="none" strike="noStrike">
                <a:solidFill>
                  <a:srgbClr val="002060"/>
                </a:solidFill>
                <a:latin typeface="Arial"/>
                <a:ea typeface="Arial"/>
                <a:cs typeface="Arial"/>
                <a:sym typeface="Arial"/>
              </a:rPr>
              <a:t>acceso a los archivos </a:t>
            </a:r>
            <a:r>
              <a:rPr b="0" baseline="0" i="0" lang="en-US" sz="1100" u="none" cap="none" strike="noStrike">
                <a:solidFill>
                  <a:srgbClr val="002060"/>
                </a:solidFill>
                <a:latin typeface="Arial"/>
                <a:ea typeface="Arial"/>
                <a:cs typeface="Arial"/>
                <a:sym typeface="Arial"/>
              </a:rPr>
              <a:t>de los clientes (abrir, cerrar y renombrar archivos y directorios). También determina la </a:t>
            </a:r>
            <a:r>
              <a:rPr b="1" baseline="0" i="0" lang="en-US" sz="1100" u="none" cap="none" strike="noStrike">
                <a:solidFill>
                  <a:srgbClr val="002060"/>
                </a:solidFill>
                <a:latin typeface="Arial"/>
                <a:ea typeface="Arial"/>
                <a:cs typeface="Arial"/>
                <a:sym typeface="Arial"/>
              </a:rPr>
              <a:t>asignación de bloques </a:t>
            </a:r>
            <a:r>
              <a:rPr b="0" baseline="0" i="0" lang="en-US" sz="1100" u="none" cap="none" strike="noStrike">
                <a:solidFill>
                  <a:srgbClr val="002060"/>
                </a:solidFill>
                <a:latin typeface="Arial"/>
                <a:ea typeface="Arial"/>
                <a:cs typeface="Arial"/>
                <a:sym typeface="Arial"/>
              </a:rPr>
              <a:t>en los que se divide un fichero para los Datanodes. </a:t>
            </a:r>
          </a:p>
          <a:p>
            <a:pPr indent="-285750" lvl="1" marL="768350" marR="0" rtl="0" algn="l">
              <a:lnSpc>
                <a:spcPct val="100000"/>
              </a:lnSpc>
              <a:spcBef>
                <a:spcPts val="220"/>
              </a:spcBef>
              <a:spcAft>
                <a:spcPts val="0"/>
              </a:spcAft>
              <a:buClr>
                <a:srgbClr val="000024"/>
              </a:buClr>
              <a:buSzPct val="100000"/>
              <a:buFont typeface="Noto Symbol"/>
              <a:buChar char="❖"/>
            </a:pPr>
            <a:r>
              <a:rPr b="1" baseline="0" i="0" lang="en-US" sz="1100" u="none" cap="none" strike="noStrike">
                <a:solidFill>
                  <a:srgbClr val="002060"/>
                </a:solidFill>
                <a:latin typeface="Arial"/>
                <a:ea typeface="Arial"/>
                <a:cs typeface="Arial"/>
                <a:sym typeface="Arial"/>
              </a:rPr>
              <a:t>DataNodes</a:t>
            </a:r>
            <a:r>
              <a:rPr b="0" baseline="0" i="0" lang="en-US" sz="1100" u="none" cap="none" strike="noStrike">
                <a:solidFill>
                  <a:srgbClr val="002060"/>
                </a:solidFill>
                <a:latin typeface="Arial"/>
                <a:ea typeface="Arial"/>
                <a:cs typeface="Arial"/>
                <a:sym typeface="Arial"/>
              </a:rPr>
              <a:t>: múltiples, por lo general uno en cada nodo del cluster, son los encargados no sólo de la </a:t>
            </a:r>
            <a:r>
              <a:rPr b="1" baseline="0" i="0" lang="en-US" sz="1100" u="none" cap="none" strike="noStrike">
                <a:solidFill>
                  <a:srgbClr val="002060"/>
                </a:solidFill>
                <a:latin typeface="Arial"/>
                <a:ea typeface="Arial"/>
                <a:cs typeface="Arial"/>
                <a:sym typeface="Arial"/>
              </a:rPr>
              <a:t>creación</a:t>
            </a:r>
            <a:r>
              <a:rPr b="0" baseline="0" i="0" lang="en-US" sz="1100" u="none" cap="none" strike="noStrike">
                <a:solidFill>
                  <a:srgbClr val="002060"/>
                </a:solidFill>
                <a:latin typeface="Arial"/>
                <a:ea typeface="Arial"/>
                <a:cs typeface="Arial"/>
                <a:sym typeface="Arial"/>
              </a:rPr>
              <a:t>, </a:t>
            </a:r>
            <a:r>
              <a:rPr b="1" baseline="0" i="0" lang="en-US" sz="1100" u="none" cap="none" strike="noStrike">
                <a:solidFill>
                  <a:srgbClr val="002060"/>
                </a:solidFill>
                <a:latin typeface="Arial"/>
                <a:ea typeface="Arial"/>
                <a:cs typeface="Arial"/>
                <a:sym typeface="Arial"/>
              </a:rPr>
              <a:t>almacenamiento</a:t>
            </a:r>
            <a:r>
              <a:rPr b="0" baseline="0" i="0" lang="en-US" sz="1100" u="none" cap="none" strike="noStrike">
                <a:solidFill>
                  <a:srgbClr val="002060"/>
                </a:solidFill>
                <a:latin typeface="Arial"/>
                <a:ea typeface="Arial"/>
                <a:cs typeface="Arial"/>
                <a:sym typeface="Arial"/>
              </a:rPr>
              <a:t>, </a:t>
            </a:r>
            <a:r>
              <a:rPr b="1" baseline="0" i="0" lang="en-US" sz="1100" u="none" cap="none" strike="noStrike">
                <a:solidFill>
                  <a:srgbClr val="002060"/>
                </a:solidFill>
                <a:latin typeface="Arial"/>
                <a:ea typeface="Arial"/>
                <a:cs typeface="Arial"/>
                <a:sym typeface="Arial"/>
              </a:rPr>
              <a:t>eliminación </a:t>
            </a:r>
            <a:r>
              <a:rPr b="0" baseline="0" i="0" lang="en-US" sz="1100" u="none" cap="none" strike="noStrike">
                <a:solidFill>
                  <a:srgbClr val="002060"/>
                </a:solidFill>
                <a:latin typeface="Arial"/>
                <a:ea typeface="Arial"/>
                <a:cs typeface="Arial"/>
                <a:sym typeface="Arial"/>
              </a:rPr>
              <a:t>y </a:t>
            </a:r>
            <a:r>
              <a:rPr b="1" baseline="0" i="0" lang="en-US" sz="1100" u="none" cap="none" strike="noStrike">
                <a:solidFill>
                  <a:srgbClr val="002060"/>
                </a:solidFill>
                <a:latin typeface="Arial"/>
                <a:ea typeface="Arial"/>
                <a:cs typeface="Arial"/>
                <a:sym typeface="Arial"/>
              </a:rPr>
              <a:t>replicación </a:t>
            </a:r>
            <a:r>
              <a:rPr b="0" baseline="0" i="0" lang="en-US" sz="1100" u="none" cap="none" strike="noStrike">
                <a:solidFill>
                  <a:srgbClr val="002060"/>
                </a:solidFill>
                <a:latin typeface="Arial"/>
                <a:ea typeface="Arial"/>
                <a:cs typeface="Arial"/>
                <a:sym typeface="Arial"/>
              </a:rPr>
              <a:t>de bloques siguiendo las </a:t>
            </a:r>
            <a:r>
              <a:rPr b="1" baseline="0" i="0" lang="en-US" sz="1100" u="none" cap="none" strike="noStrike">
                <a:solidFill>
                  <a:srgbClr val="002060"/>
                </a:solidFill>
                <a:latin typeface="Arial"/>
                <a:ea typeface="Arial"/>
                <a:cs typeface="Arial"/>
                <a:sym typeface="Arial"/>
              </a:rPr>
              <a:t>instrucciones </a:t>
            </a:r>
            <a:r>
              <a:rPr b="0" baseline="0" i="0" lang="en-US" sz="1100" u="none" cap="none" strike="noStrike">
                <a:solidFill>
                  <a:srgbClr val="002060"/>
                </a:solidFill>
                <a:latin typeface="Arial"/>
                <a:ea typeface="Arial"/>
                <a:cs typeface="Arial"/>
                <a:sym typeface="Arial"/>
              </a:rPr>
              <a:t>del </a:t>
            </a:r>
            <a:r>
              <a:rPr b="1" baseline="0" i="0" lang="en-US" sz="1100" u="none" cap="none" strike="noStrike">
                <a:solidFill>
                  <a:srgbClr val="002060"/>
                </a:solidFill>
                <a:latin typeface="Arial"/>
                <a:ea typeface="Arial"/>
                <a:cs typeface="Arial"/>
                <a:sym typeface="Arial"/>
              </a:rPr>
              <a:t>NameNode</a:t>
            </a:r>
            <a:r>
              <a:rPr b="0" baseline="0" i="0" lang="en-US" sz="1100" u="none" cap="none" strike="noStrike">
                <a:solidFill>
                  <a:srgbClr val="002060"/>
                </a:solidFill>
                <a:latin typeface="Arial"/>
                <a:ea typeface="Arial"/>
                <a:cs typeface="Arial"/>
                <a:sym typeface="Arial"/>
              </a:rPr>
              <a:t>, sino de atender las solicitudes de </a:t>
            </a:r>
            <a:r>
              <a:rPr b="1" baseline="0" i="0" lang="en-US" sz="1100" u="none" cap="none" strike="noStrike">
                <a:solidFill>
                  <a:srgbClr val="002060"/>
                </a:solidFill>
                <a:latin typeface="Arial"/>
                <a:ea typeface="Arial"/>
                <a:cs typeface="Arial"/>
                <a:sym typeface="Arial"/>
              </a:rPr>
              <a:t>escritura </a:t>
            </a:r>
            <a:r>
              <a:rPr b="0" baseline="0" i="0" lang="en-US" sz="1100" u="none" cap="none" strike="noStrike">
                <a:solidFill>
                  <a:srgbClr val="002060"/>
                </a:solidFill>
                <a:latin typeface="Arial"/>
                <a:ea typeface="Arial"/>
                <a:cs typeface="Arial"/>
                <a:sym typeface="Arial"/>
              </a:rPr>
              <a:t>y </a:t>
            </a:r>
            <a:r>
              <a:rPr b="1" baseline="0" i="0" lang="en-US" sz="1100" u="none" cap="none" strike="noStrike">
                <a:solidFill>
                  <a:srgbClr val="002060"/>
                </a:solidFill>
                <a:latin typeface="Arial"/>
                <a:ea typeface="Arial"/>
                <a:cs typeface="Arial"/>
                <a:sym typeface="Arial"/>
              </a:rPr>
              <a:t>lectura </a:t>
            </a:r>
            <a:r>
              <a:rPr b="0" baseline="0" i="0" lang="en-US" sz="1100" u="none" cap="none" strike="noStrike">
                <a:solidFill>
                  <a:srgbClr val="002060"/>
                </a:solidFill>
                <a:latin typeface="Arial"/>
                <a:ea typeface="Arial"/>
                <a:cs typeface="Arial"/>
                <a:sym typeface="Arial"/>
              </a:rPr>
              <a:t>de los </a:t>
            </a:r>
            <a:r>
              <a:rPr b="1" baseline="0" i="0" lang="en-US" sz="1100" u="none" cap="none" strike="noStrike">
                <a:solidFill>
                  <a:srgbClr val="002060"/>
                </a:solidFill>
                <a:latin typeface="Arial"/>
                <a:ea typeface="Arial"/>
                <a:cs typeface="Arial"/>
                <a:sym typeface="Arial"/>
              </a:rPr>
              <a:t>clientes</a:t>
            </a:r>
            <a:r>
              <a:rPr b="0" baseline="0" i="0" lang="en-US" sz="1100" u="none" cap="none" strike="noStrike">
                <a:solidFill>
                  <a:srgbClr val="002060"/>
                </a:solidFill>
                <a:latin typeface="Arial"/>
                <a:ea typeface="Arial"/>
                <a:cs typeface="Arial"/>
                <a:sym typeface="Arial"/>
              </a:rPr>
              <a:t>. </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395" name="Shape 395"/>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Arquitectura</a:t>
            </a:r>
          </a:p>
        </p:txBody>
      </p:sp>
      <p:pic>
        <p:nvPicPr>
          <p:cNvPr id="396" name="Shape 396"/>
          <p:cNvPicPr preferRelativeResize="0"/>
          <p:nvPr/>
        </p:nvPicPr>
        <p:blipFill rotWithShape="1">
          <a:blip r:embed="rId3">
            <a:alphaModFix/>
          </a:blip>
          <a:srcRect b="0" l="0" r="0" t="0"/>
          <a:stretch/>
        </p:blipFill>
        <p:spPr>
          <a:xfrm>
            <a:off x="1892300" y="2853900"/>
            <a:ext cx="5328300" cy="32640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03" name="Shape 403"/>
          <p:cNvSpPr txBox="1"/>
          <p:nvPr>
            <p:ph idx="1" type="body"/>
          </p:nvPr>
        </p:nvSpPr>
        <p:spPr>
          <a:xfrm>
            <a:off x="789575" y="1359850"/>
            <a:ext cx="8273999" cy="822900"/>
          </a:xfrm>
          <a:prstGeom prst="rect">
            <a:avLst/>
          </a:prstGeom>
          <a:noFill/>
          <a:ln>
            <a:noFill/>
          </a:ln>
        </p:spPr>
        <p:txBody>
          <a:bodyPr anchorCtr="0" anchor="t" bIns="45700" lIns="91425" rIns="91425" tIns="45700">
            <a:noAutofit/>
          </a:bodyPr>
          <a:lstStyle/>
          <a:p>
            <a:pPr indent="-298450" lvl="0" marL="457200" marR="0" rtl="0" algn="just">
              <a:lnSpc>
                <a:spcPct val="100000"/>
              </a:lnSpc>
              <a:spcBef>
                <a:spcPts val="200"/>
              </a:spcBef>
              <a:spcAft>
                <a:spcPts val="0"/>
              </a:spcAft>
              <a:buClr>
                <a:srgbClr val="002060"/>
              </a:buClr>
              <a:buSzPct val="100000"/>
              <a:buFont typeface="Times New Roman"/>
              <a:buChar char="•"/>
            </a:pPr>
            <a:r>
              <a:rPr lang="en-US" sz="1100">
                <a:solidFill>
                  <a:srgbClr val="002060"/>
                </a:solidFill>
              </a:rPr>
              <a:t>Namenode almacena distintos tipos de metadatos: </a:t>
            </a:r>
          </a:p>
          <a:p>
            <a:pPr indent="-298450" lvl="0" marL="914400" marR="0" rtl="0" algn="just">
              <a:lnSpc>
                <a:spcPct val="100000"/>
              </a:lnSpc>
              <a:spcBef>
                <a:spcPts val="200"/>
              </a:spcBef>
              <a:spcAft>
                <a:spcPts val="0"/>
              </a:spcAft>
              <a:buClr>
                <a:srgbClr val="002060"/>
              </a:buClr>
              <a:buSzPct val="100000"/>
              <a:buFont typeface="Times New Roman"/>
              <a:buChar char="•"/>
            </a:pPr>
            <a:r>
              <a:rPr lang="en-US" sz="1100">
                <a:solidFill>
                  <a:srgbClr val="002060"/>
                </a:solidFill>
              </a:rPr>
              <a:t>mapeo de bloques a ficheros </a:t>
            </a:r>
          </a:p>
          <a:p>
            <a:pPr indent="-298450" lvl="0" marL="914400" marR="0" rtl="0" algn="just">
              <a:lnSpc>
                <a:spcPct val="100000"/>
              </a:lnSpc>
              <a:spcBef>
                <a:spcPts val="200"/>
              </a:spcBef>
              <a:spcAft>
                <a:spcPts val="0"/>
              </a:spcAft>
              <a:buClr>
                <a:srgbClr val="002060"/>
              </a:buClr>
              <a:buSzPct val="100000"/>
              <a:buFont typeface="Times New Roman"/>
              <a:buChar char="•"/>
            </a:pPr>
            <a:r>
              <a:rPr lang="en-US" sz="1100">
                <a:solidFill>
                  <a:srgbClr val="002060"/>
                </a:solidFill>
              </a:rPr>
              <a:t>nombres de bloques</a:t>
            </a:r>
          </a:p>
          <a:p>
            <a:pPr indent="-298450" lvl="0" marL="914400" marR="0" rtl="0" algn="just">
              <a:lnSpc>
                <a:spcPct val="100000"/>
              </a:lnSpc>
              <a:spcBef>
                <a:spcPts val="200"/>
              </a:spcBef>
              <a:spcAft>
                <a:spcPts val="0"/>
              </a:spcAft>
              <a:buClr>
                <a:srgbClr val="002060"/>
              </a:buClr>
              <a:buSzPct val="100000"/>
              <a:buFont typeface="Times New Roman"/>
              <a:buChar char="•"/>
            </a:pPr>
            <a:r>
              <a:rPr lang="en-US" sz="1100">
                <a:solidFill>
                  <a:srgbClr val="002060"/>
                </a:solidFill>
              </a:rPr>
              <a:t>ubicación de replicas</a:t>
            </a:r>
          </a:p>
          <a:p>
            <a:pPr indent="0" lvl="0" marL="0" marR="0" rtl="0" algn="just">
              <a:lnSpc>
                <a:spcPct val="100000"/>
              </a:lnSpc>
              <a:spcBef>
                <a:spcPts val="200"/>
              </a:spcBef>
              <a:spcAft>
                <a:spcPts val="0"/>
              </a:spcAft>
              <a:buNone/>
            </a:pPr>
            <a:r>
              <a:t/>
            </a:r>
            <a:endParaRPr sz="1100">
              <a:solidFill>
                <a:srgbClr val="002060"/>
              </a:solidFill>
            </a:endParaRPr>
          </a:p>
          <a:p>
            <a:pPr indent="0" lvl="0" marL="0" marR="0" rtl="0" algn="just">
              <a:lnSpc>
                <a:spcPct val="100000"/>
              </a:lnSpc>
              <a:spcBef>
                <a:spcPts val="200"/>
              </a:spcBef>
              <a:spcAft>
                <a:spcPts val="0"/>
              </a:spcAft>
              <a:buNone/>
            </a:pPr>
            <a:r>
              <a:t/>
            </a:r>
            <a:endParaRPr sz="1100">
              <a:solidFill>
                <a:srgbClr val="002060"/>
              </a:solidFill>
            </a:endParaRPr>
          </a:p>
        </p:txBody>
      </p:sp>
      <p:sp>
        <p:nvSpPr>
          <p:cNvPr id="404" name="Shape 404"/>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Metadatos y Log de Operaciones</a:t>
            </a:r>
          </a:p>
        </p:txBody>
      </p:sp>
      <p:sp>
        <p:nvSpPr>
          <p:cNvPr id="405" name="Shape 405"/>
          <p:cNvSpPr txBox="1"/>
          <p:nvPr/>
        </p:nvSpPr>
        <p:spPr>
          <a:xfrm>
            <a:off x="803825" y="2061675"/>
            <a:ext cx="7739399" cy="1349099"/>
          </a:xfrm>
          <a:prstGeom prst="rect">
            <a:avLst/>
          </a:prstGeom>
          <a:noFill/>
          <a:ln>
            <a:noFill/>
          </a:ln>
        </p:spPr>
        <p:txBody>
          <a:bodyPr anchorCtr="0" anchor="t" bIns="91425" lIns="91425" rIns="91425" tIns="91425">
            <a:noAutofit/>
          </a:bodyPr>
          <a:lstStyle/>
          <a:p>
            <a:pPr indent="-298450" lvl="0" marL="457200" rtl="0" algn="just">
              <a:spcBef>
                <a:spcPts val="200"/>
              </a:spcBef>
              <a:buClr>
                <a:srgbClr val="002060"/>
              </a:buClr>
              <a:buSzPct val="100000"/>
              <a:buFont typeface="Times New Roman"/>
              <a:buChar char="•"/>
            </a:pPr>
            <a:r>
              <a:rPr lang="en-US" sz="1100">
                <a:solidFill>
                  <a:srgbClr val="002060"/>
                </a:solidFill>
              </a:rPr>
              <a:t>Ventajas:</a:t>
            </a:r>
          </a:p>
          <a:p>
            <a:pPr indent="-298450" lvl="0" marL="914400" rtl="0" algn="just">
              <a:spcBef>
                <a:spcPts val="200"/>
              </a:spcBef>
              <a:buClr>
                <a:srgbClr val="002060"/>
              </a:buClr>
              <a:buSzPct val="100000"/>
              <a:buFont typeface="Times New Roman"/>
              <a:buChar char="•"/>
            </a:pPr>
            <a:r>
              <a:rPr lang="en-US" sz="1100">
                <a:solidFill>
                  <a:srgbClr val="002060"/>
                </a:solidFill>
              </a:rPr>
              <a:t>Almacenamiento en memoria -&gt; rapidez</a:t>
            </a:r>
          </a:p>
          <a:p>
            <a:pPr indent="-298450" lvl="0" marL="914400" rtl="0" algn="just">
              <a:spcBef>
                <a:spcPts val="200"/>
              </a:spcBef>
              <a:buClr>
                <a:srgbClr val="002060"/>
              </a:buClr>
              <a:buSzPct val="100000"/>
              <a:buFont typeface="Times New Roman"/>
              <a:buChar char="•"/>
            </a:pPr>
            <a:r>
              <a:rPr lang="en-US" sz="1100">
                <a:solidFill>
                  <a:srgbClr val="002060"/>
                </a:solidFill>
              </a:rPr>
              <a:t>Escaneo </a:t>
            </a:r>
          </a:p>
          <a:p>
            <a:pPr indent="-298450" lvl="1" marL="1371600" rtl="0" algn="just">
              <a:spcBef>
                <a:spcPts val="200"/>
              </a:spcBef>
              <a:buClr>
                <a:srgbClr val="002060"/>
              </a:buClr>
              <a:buSzPct val="100000"/>
              <a:buFont typeface="Noto Symbol"/>
              <a:buChar char="■"/>
            </a:pPr>
            <a:r>
              <a:rPr lang="en-US" sz="1100">
                <a:solidFill>
                  <a:srgbClr val="002060"/>
                </a:solidFill>
              </a:rPr>
              <a:t>revisión del estado </a:t>
            </a:r>
          </a:p>
          <a:p>
            <a:pPr indent="-298450" lvl="1" marL="1371600" rtl="0" algn="just">
              <a:spcBef>
                <a:spcPts val="200"/>
              </a:spcBef>
              <a:buClr>
                <a:srgbClr val="002060"/>
              </a:buClr>
              <a:buSzPct val="100000"/>
              <a:buFont typeface="Noto Symbol"/>
              <a:buChar char="■"/>
            </a:pPr>
            <a:r>
              <a:rPr lang="en-US" sz="1100">
                <a:solidFill>
                  <a:srgbClr val="002060"/>
                </a:solidFill>
              </a:rPr>
              <a:t>recolector de bloques perdidos</a:t>
            </a:r>
          </a:p>
          <a:p>
            <a:pPr indent="-298450" lvl="1" marL="1371600" rtl="0" algn="just">
              <a:spcBef>
                <a:spcPts val="200"/>
              </a:spcBef>
              <a:buClr>
                <a:srgbClr val="002060"/>
              </a:buClr>
              <a:buSzPct val="100000"/>
              <a:buFont typeface="Noto Symbol"/>
              <a:buChar char="■"/>
            </a:pPr>
            <a:r>
              <a:rPr lang="en-US" sz="1100">
                <a:solidFill>
                  <a:srgbClr val="002060"/>
                </a:solidFill>
              </a:rPr>
              <a:t>replicación de bloques</a:t>
            </a:r>
          </a:p>
          <a:p>
            <a:pPr indent="-298450" lvl="1" marL="1371600" rtl="0" algn="just">
              <a:spcBef>
                <a:spcPts val="200"/>
              </a:spcBef>
              <a:buClr>
                <a:srgbClr val="002060"/>
              </a:buClr>
              <a:buSzPct val="100000"/>
              <a:buFont typeface="Noto Symbol"/>
              <a:buChar char="■"/>
            </a:pPr>
            <a:r>
              <a:rPr lang="en-US" sz="1100">
                <a:solidFill>
                  <a:srgbClr val="002060"/>
                </a:solidFill>
              </a:rPr>
              <a:t>balanceador</a:t>
            </a:r>
          </a:p>
          <a:p>
            <a:pPr indent="-298450" lvl="0" marL="914400" rtl="0" algn="just">
              <a:spcBef>
                <a:spcPts val="200"/>
              </a:spcBef>
              <a:buClr>
                <a:srgbClr val="002060"/>
              </a:buClr>
              <a:buSzPct val="100000"/>
              <a:buFont typeface="Times New Roman"/>
              <a:buChar char="•"/>
            </a:pPr>
            <a:r>
              <a:rPr lang="en-US" sz="1100">
                <a:solidFill>
                  <a:srgbClr val="002060"/>
                </a:solidFill>
              </a:rPr>
              <a:t>Información almacenada: &lt; 64 bytes por cada bloque de 64 MB</a:t>
            </a:r>
          </a:p>
          <a:p>
            <a:pPr lvl="0" rtl="0" algn="just">
              <a:spcBef>
                <a:spcPts val="200"/>
              </a:spcBef>
              <a:buClr>
                <a:schemeClr val="dk1"/>
              </a:buClr>
              <a:buFont typeface="Arial"/>
              <a:buNone/>
            </a:pPr>
            <a:r>
              <a:t/>
            </a:r>
            <a:endParaRPr sz="1100">
              <a:solidFill>
                <a:srgbClr val="002060"/>
              </a:solidFill>
            </a:endParaRPr>
          </a:p>
          <a:p>
            <a:pPr lvl="0" rtl="0" algn="just">
              <a:spcBef>
                <a:spcPts val="200"/>
              </a:spcBef>
              <a:buClr>
                <a:schemeClr val="dk1"/>
              </a:buClr>
              <a:buFont typeface="Arial"/>
              <a:buNone/>
            </a:pPr>
            <a:r>
              <a:t/>
            </a:r>
            <a:endParaRPr sz="1100">
              <a:solidFill>
                <a:srgbClr val="002060"/>
              </a:solidFill>
            </a:endParaRPr>
          </a:p>
        </p:txBody>
      </p:sp>
      <p:sp>
        <p:nvSpPr>
          <p:cNvPr id="406" name="Shape 406"/>
          <p:cNvSpPr txBox="1"/>
          <p:nvPr/>
        </p:nvSpPr>
        <p:spPr>
          <a:xfrm>
            <a:off x="735100" y="968575"/>
            <a:ext cx="3718799" cy="440999"/>
          </a:xfrm>
          <a:prstGeom prst="rect">
            <a:avLst/>
          </a:prstGeom>
          <a:noFill/>
          <a:ln>
            <a:noFill/>
          </a:ln>
        </p:spPr>
        <p:txBody>
          <a:bodyPr anchorCtr="0" anchor="t" bIns="91425" lIns="91425" rIns="91425" tIns="91425">
            <a:noAutofit/>
          </a:bodyPr>
          <a:lstStyle/>
          <a:p>
            <a:pPr>
              <a:spcBef>
                <a:spcPts val="0"/>
              </a:spcBef>
              <a:buNone/>
            </a:pPr>
            <a:r>
              <a:rPr lang="en-US">
                <a:solidFill>
                  <a:srgbClr val="002060"/>
                </a:solidFill>
              </a:rPr>
              <a:t>METADATOS</a:t>
            </a:r>
          </a:p>
        </p:txBody>
      </p:sp>
      <p:sp>
        <p:nvSpPr>
          <p:cNvPr id="407" name="Shape 407"/>
          <p:cNvSpPr txBox="1"/>
          <p:nvPr/>
        </p:nvSpPr>
        <p:spPr>
          <a:xfrm>
            <a:off x="688600" y="3741400"/>
            <a:ext cx="3718799" cy="440999"/>
          </a:xfrm>
          <a:prstGeom prst="rect">
            <a:avLst/>
          </a:prstGeom>
          <a:noFill/>
          <a:ln>
            <a:noFill/>
          </a:ln>
        </p:spPr>
        <p:txBody>
          <a:bodyPr anchorCtr="0" anchor="t" bIns="91425" lIns="91425" rIns="91425" tIns="91425">
            <a:noAutofit/>
          </a:bodyPr>
          <a:lstStyle/>
          <a:p>
            <a:pPr lvl="0" rtl="0">
              <a:spcBef>
                <a:spcPts val="0"/>
              </a:spcBef>
              <a:buNone/>
            </a:pPr>
            <a:r>
              <a:rPr lang="en-US">
                <a:solidFill>
                  <a:srgbClr val="002060"/>
                </a:solidFill>
              </a:rPr>
              <a:t>LOG DE OPERACIONES</a:t>
            </a:r>
          </a:p>
        </p:txBody>
      </p:sp>
      <p:sp>
        <p:nvSpPr>
          <p:cNvPr id="408" name="Shape 408"/>
          <p:cNvSpPr txBox="1"/>
          <p:nvPr/>
        </p:nvSpPr>
        <p:spPr>
          <a:xfrm>
            <a:off x="702300" y="4142625"/>
            <a:ext cx="7739399" cy="1349099"/>
          </a:xfrm>
          <a:prstGeom prst="rect">
            <a:avLst/>
          </a:prstGeom>
          <a:noFill/>
          <a:ln>
            <a:noFill/>
          </a:ln>
        </p:spPr>
        <p:txBody>
          <a:bodyPr anchorCtr="0" anchor="t" bIns="91425" lIns="91425" rIns="91425" tIns="91425">
            <a:noAutofit/>
          </a:bodyPr>
          <a:lstStyle/>
          <a:p>
            <a:pPr indent="-298450" lvl="0" marL="457200" rtl="0" algn="just">
              <a:spcBef>
                <a:spcPts val="200"/>
              </a:spcBef>
              <a:buClr>
                <a:srgbClr val="002060"/>
              </a:buClr>
              <a:buSzPct val="100000"/>
              <a:buFont typeface="Times New Roman"/>
              <a:buChar char="•"/>
            </a:pPr>
            <a:r>
              <a:rPr lang="en-US" sz="1100">
                <a:solidFill>
                  <a:srgbClr val="002060"/>
                </a:solidFill>
              </a:rPr>
              <a:t>Registro histórico de cambios críticos en los metadatos</a:t>
            </a:r>
          </a:p>
          <a:p>
            <a:pPr indent="-298450" lvl="0" marL="457200" rtl="0" algn="just">
              <a:spcBef>
                <a:spcPts val="200"/>
              </a:spcBef>
              <a:buClr>
                <a:srgbClr val="002060"/>
              </a:buClr>
              <a:buSzPct val="100000"/>
              <a:buFont typeface="Times New Roman"/>
              <a:buChar char="•"/>
            </a:pPr>
            <a:r>
              <a:rPr lang="en-US" sz="1100">
                <a:solidFill>
                  <a:srgbClr val="002060"/>
                </a:solidFill>
              </a:rPr>
              <a:t>Mantenerlo hasta que los cambios en los metadata son persistentes: cambios en bloques, pero no en metadata </a:t>
            </a:r>
          </a:p>
          <a:p>
            <a:pPr indent="-298450" lvl="0" marL="457200" rtl="0" algn="just">
              <a:spcBef>
                <a:spcPts val="200"/>
              </a:spcBef>
              <a:buClr>
                <a:srgbClr val="002060"/>
              </a:buClr>
              <a:buSzPct val="100000"/>
              <a:buFont typeface="Times New Roman"/>
              <a:buChar char="•"/>
            </a:pPr>
            <a:r>
              <a:rPr lang="en-US" sz="1100">
                <a:solidFill>
                  <a:srgbClr val="002060"/>
                </a:solidFill>
              </a:rPr>
              <a:t>Almacenamiento de varios antes de juntarlos</a:t>
            </a:r>
          </a:p>
          <a:p>
            <a:pPr indent="-298450" lvl="0" marL="457200" rtl="0" algn="just">
              <a:spcBef>
                <a:spcPts val="200"/>
              </a:spcBef>
              <a:buClr>
                <a:srgbClr val="002060"/>
              </a:buClr>
              <a:buSzPct val="100000"/>
              <a:buFont typeface="Times New Roman"/>
              <a:buChar char="•"/>
            </a:pPr>
            <a:r>
              <a:rPr lang="en-US" sz="1100">
                <a:solidFill>
                  <a:srgbClr val="002060"/>
                </a:solidFill>
              </a:rPr>
              <a:t>Recuperación del namenode: restablecer los logs:</a:t>
            </a:r>
          </a:p>
          <a:p>
            <a:pPr indent="-298450" lvl="1" marL="1371600" rtl="0" algn="just">
              <a:spcBef>
                <a:spcPts val="200"/>
              </a:spcBef>
              <a:buClr>
                <a:srgbClr val="002060"/>
              </a:buClr>
              <a:buSzPct val="100000"/>
              <a:buFont typeface="Noto Symbol"/>
              <a:buChar char="■"/>
            </a:pPr>
            <a:r>
              <a:rPr lang="en-US" sz="1100">
                <a:solidFill>
                  <a:srgbClr val="002060"/>
                </a:solidFill>
              </a:rPr>
              <a:t>Tamaño pequeño</a:t>
            </a:r>
          </a:p>
          <a:p>
            <a:pPr indent="-298450" lvl="1" marL="1371600" rtl="0" algn="just">
              <a:spcBef>
                <a:spcPts val="200"/>
              </a:spcBef>
              <a:buClr>
                <a:srgbClr val="002060"/>
              </a:buClr>
              <a:buSzPct val="100000"/>
              <a:buFont typeface="Noto Symbol"/>
              <a:buChar char="■"/>
            </a:pPr>
            <a:r>
              <a:rPr lang="en-US" sz="1100">
                <a:solidFill>
                  <a:srgbClr val="002060"/>
                </a:solidFill>
              </a:rPr>
              <a:t>Control sobre el tamaño</a:t>
            </a:r>
          </a:p>
          <a:p>
            <a:pPr indent="-298450" lvl="1" marL="1371600" rtl="0" algn="just">
              <a:spcBef>
                <a:spcPts val="200"/>
              </a:spcBef>
              <a:buClr>
                <a:srgbClr val="002060"/>
              </a:buClr>
              <a:buSzPct val="100000"/>
              <a:buFont typeface="Noto Symbol"/>
              <a:buChar char="■"/>
            </a:pPr>
            <a:r>
              <a:rPr lang="en-US" sz="1100">
                <a:solidFill>
                  <a:srgbClr val="002060"/>
                </a:solidFill>
              </a:rPr>
              <a:t>Checkpoint: libera logs</a:t>
            </a:r>
          </a:p>
          <a:p>
            <a:pPr lvl="0" rtl="0" algn="just">
              <a:spcBef>
                <a:spcPts val="200"/>
              </a:spcBef>
              <a:buNone/>
            </a:pPr>
            <a:r>
              <a:t/>
            </a:r>
            <a:endParaRPr sz="1100">
              <a:solidFill>
                <a:srgbClr val="002060"/>
              </a:solidFil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15" name="Shape 415"/>
          <p:cNvSpPr txBox="1"/>
          <p:nvPr>
            <p:ph idx="1" type="body"/>
          </p:nvPr>
        </p:nvSpPr>
        <p:spPr>
          <a:xfrm>
            <a:off x="449250" y="1212850"/>
            <a:ext cx="8271600" cy="6122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Su único </a:t>
            </a:r>
            <a:r>
              <a:rPr b="1" baseline="0" i="0" lang="en-US" sz="1100" u="none" cap="none" strike="noStrike">
                <a:solidFill>
                  <a:srgbClr val="002060"/>
                </a:solidFill>
                <a:latin typeface="Arial"/>
                <a:ea typeface="Arial"/>
                <a:cs typeface="Arial"/>
                <a:sym typeface="Arial"/>
              </a:rPr>
              <a:t>propósito</a:t>
            </a:r>
            <a:r>
              <a:rPr b="0" baseline="0" i="0" lang="en-US" sz="1100" u="none" cap="none" strike="noStrike">
                <a:solidFill>
                  <a:srgbClr val="002060"/>
                </a:solidFill>
                <a:latin typeface="Arial"/>
                <a:ea typeface="Arial"/>
                <a:cs typeface="Arial"/>
                <a:sym typeface="Arial"/>
              </a:rPr>
              <a:t> es </a:t>
            </a:r>
            <a:r>
              <a:rPr b="1" baseline="0" i="0" lang="en-US" sz="1100" u="none" cap="none" strike="noStrike">
                <a:solidFill>
                  <a:srgbClr val="002060"/>
                </a:solidFill>
                <a:latin typeface="Arial"/>
                <a:ea typeface="Arial"/>
                <a:cs typeface="Arial"/>
                <a:sym typeface="Arial"/>
              </a:rPr>
              <a:t>establecer puntos de control del NameNode</a:t>
            </a:r>
            <a:r>
              <a:rPr b="0" baseline="0" i="0" lang="en-US" sz="1100" u="none" cap="none" strike="noStrike">
                <a:solidFill>
                  <a:srgbClr val="002060"/>
                </a:solidFill>
                <a:latin typeface="Arial"/>
                <a:ea typeface="Arial"/>
                <a:cs typeface="Arial"/>
                <a:sym typeface="Arial"/>
              </a:rPr>
              <a:t>, descargando periódicamente una </a:t>
            </a:r>
            <a:r>
              <a:rPr b="1" baseline="0" i="0" lang="en-US" sz="1100" u="none" cap="none" strike="noStrike">
                <a:solidFill>
                  <a:srgbClr val="002060"/>
                </a:solidFill>
                <a:latin typeface="Arial"/>
                <a:ea typeface="Arial"/>
                <a:cs typeface="Arial"/>
                <a:sym typeface="Arial"/>
              </a:rPr>
              <a:t>imagen</a:t>
            </a:r>
            <a:r>
              <a:rPr b="0" baseline="0" i="0" lang="en-US" sz="1100" u="none" cap="none" strike="noStrike">
                <a:solidFill>
                  <a:srgbClr val="002060"/>
                </a:solidFill>
                <a:latin typeface="Arial"/>
                <a:ea typeface="Arial"/>
                <a:cs typeface="Arial"/>
                <a:sym typeface="Arial"/>
              </a:rPr>
              <a:t> así como los </a:t>
            </a:r>
            <a:r>
              <a:rPr b="1" baseline="0" i="0" lang="en-US" sz="1100" u="none" cap="none" strike="noStrike">
                <a:solidFill>
                  <a:srgbClr val="002060"/>
                </a:solidFill>
                <a:latin typeface="Arial"/>
                <a:ea typeface="Arial"/>
                <a:cs typeface="Arial"/>
                <a:sym typeface="Arial"/>
              </a:rPr>
              <a:t>logs</a:t>
            </a:r>
            <a:r>
              <a:rPr b="0" baseline="0" i="0" lang="en-US" sz="1100" u="none" cap="none" strike="noStrike">
                <a:solidFill>
                  <a:srgbClr val="002060"/>
                </a:solidFill>
                <a:latin typeface="Arial"/>
                <a:ea typeface="Arial"/>
                <a:cs typeface="Arial"/>
                <a:sym typeface="Arial"/>
              </a:rPr>
              <a:t> para unirlos en una nueva imagen. </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416" name="Shape 416"/>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Nodo secundario</a:t>
            </a:r>
          </a:p>
        </p:txBody>
      </p:sp>
      <p:sp>
        <p:nvSpPr>
          <p:cNvPr id="417" name="Shape 417"/>
          <p:cNvSpPr txBox="1"/>
          <p:nvPr/>
        </p:nvSpPr>
        <p:spPr>
          <a:xfrm>
            <a:off x="449250" y="1750175"/>
            <a:ext cx="7894500" cy="1254299"/>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Si el NameNode falla:</a:t>
            </a:r>
          </a:p>
          <a:p>
            <a:pPr indent="-285750" lvl="1" marL="768350" rtl="0">
              <a:spcBef>
                <a:spcPts val="220"/>
              </a:spcBef>
              <a:buClr>
                <a:srgbClr val="000024"/>
              </a:buClr>
              <a:buSzPct val="100000"/>
              <a:buFont typeface="Noto Symbol"/>
              <a:buChar char="❖"/>
            </a:pPr>
            <a:r>
              <a:rPr lang="en-US" sz="1100">
                <a:solidFill>
                  <a:srgbClr val="002060"/>
                </a:solidFill>
              </a:rPr>
              <a:t>Si se puede </a:t>
            </a:r>
            <a:r>
              <a:rPr b="1" lang="en-US" sz="1100">
                <a:solidFill>
                  <a:srgbClr val="002060"/>
                </a:solidFill>
              </a:rPr>
              <a:t>reiniciar</a:t>
            </a:r>
            <a:r>
              <a:rPr lang="en-US" sz="1100">
                <a:solidFill>
                  <a:srgbClr val="002060"/>
                </a:solidFill>
              </a:rPr>
              <a:t> en el </a:t>
            </a:r>
            <a:r>
              <a:rPr b="1" lang="en-US" sz="1100">
                <a:solidFill>
                  <a:srgbClr val="002060"/>
                </a:solidFill>
              </a:rPr>
              <a:t>mismo nodo físico</a:t>
            </a:r>
            <a:r>
              <a:rPr lang="en-US" sz="1100">
                <a:solidFill>
                  <a:srgbClr val="002060"/>
                </a:solidFill>
              </a:rPr>
              <a:t>, no es necesario parar los DataNodes, sino </a:t>
            </a:r>
            <a:r>
              <a:rPr b="1" lang="en-US" sz="1100">
                <a:solidFill>
                  <a:srgbClr val="002060"/>
                </a:solidFill>
              </a:rPr>
              <a:t>sólo</a:t>
            </a:r>
            <a:r>
              <a:rPr lang="en-US" sz="1100">
                <a:solidFill>
                  <a:srgbClr val="002060"/>
                </a:solidFill>
              </a:rPr>
              <a:t> reiniciar el </a:t>
            </a:r>
            <a:r>
              <a:rPr b="1" lang="en-US" sz="1100">
                <a:solidFill>
                  <a:srgbClr val="002060"/>
                </a:solidFill>
              </a:rPr>
              <a:t>NameNode</a:t>
            </a:r>
            <a:r>
              <a:rPr lang="en-US" sz="1100">
                <a:solidFill>
                  <a:srgbClr val="002060"/>
                </a:solidFill>
              </a:rPr>
              <a:t>. </a:t>
            </a:r>
          </a:p>
          <a:p>
            <a:pPr indent="-285750" lvl="1" marL="768350" rtl="0">
              <a:spcBef>
                <a:spcPts val="220"/>
              </a:spcBef>
              <a:buClr>
                <a:srgbClr val="000024"/>
              </a:buClr>
              <a:buSzPct val="100000"/>
              <a:buFont typeface="Noto Symbol"/>
              <a:buChar char="❖"/>
            </a:pPr>
            <a:r>
              <a:rPr b="1" lang="en-US" sz="1100">
                <a:solidFill>
                  <a:srgbClr val="002060"/>
                </a:solidFill>
              </a:rPr>
              <a:t>Si no</a:t>
            </a:r>
            <a:r>
              <a:rPr lang="en-US" sz="1100">
                <a:solidFill>
                  <a:srgbClr val="002060"/>
                </a:solidFill>
              </a:rPr>
              <a:t> se puede reiniciar es necesario </a:t>
            </a:r>
            <a:r>
              <a:rPr b="1" lang="en-US" sz="1100">
                <a:solidFill>
                  <a:srgbClr val="002060"/>
                </a:solidFill>
              </a:rPr>
              <a:t>copiar</a:t>
            </a:r>
            <a:r>
              <a:rPr lang="en-US" sz="1100">
                <a:solidFill>
                  <a:srgbClr val="002060"/>
                </a:solidFill>
              </a:rPr>
              <a:t> la imagen o bien del NameNode o bien del Secondary Node en </a:t>
            </a:r>
            <a:r>
              <a:rPr b="1" lang="en-US" sz="1100">
                <a:solidFill>
                  <a:srgbClr val="002060"/>
                </a:solidFill>
              </a:rPr>
              <a:t>otro nodo</a:t>
            </a:r>
            <a:r>
              <a:rPr lang="en-US" sz="1100">
                <a:solidFill>
                  <a:srgbClr val="002060"/>
                </a:solidFill>
              </a:rPr>
              <a:t>, al que habrá que unir los nuevos logs. En este caso es necesario </a:t>
            </a:r>
            <a:r>
              <a:rPr b="1" lang="en-US" sz="1100">
                <a:solidFill>
                  <a:srgbClr val="002060"/>
                </a:solidFill>
              </a:rPr>
              <a:t>reiniciar</a:t>
            </a:r>
            <a:r>
              <a:rPr lang="en-US" sz="1100">
                <a:solidFill>
                  <a:srgbClr val="002060"/>
                </a:solidFill>
              </a:rPr>
              <a:t> todo el </a:t>
            </a:r>
            <a:r>
              <a:rPr b="1" lang="en-US" sz="1100">
                <a:solidFill>
                  <a:srgbClr val="002060"/>
                </a:solidFill>
              </a:rPr>
              <a:t>cluster</a:t>
            </a:r>
            <a:r>
              <a:rPr lang="en-US" sz="1100">
                <a:solidFill>
                  <a:srgbClr val="002060"/>
                </a:solidFill>
              </a:rPr>
              <a:t>. </a:t>
            </a:r>
          </a:p>
          <a:p>
            <a:pPr indent="-285750" lvl="1" marL="768350" rtl="0">
              <a:spcBef>
                <a:spcPts val="220"/>
              </a:spcBef>
              <a:buClr>
                <a:schemeClr val="dk1"/>
              </a:buClr>
              <a:buFont typeface="Arial"/>
              <a:buNone/>
            </a:pPr>
            <a:r>
              <a:t/>
            </a:r>
            <a:endParaRPr sz="1100">
              <a:solidFill>
                <a:srgbClr val="002060"/>
              </a:solidFill>
            </a:endParaRPr>
          </a:p>
          <a:p>
            <a:pPr>
              <a:spcBef>
                <a:spcPts val="0"/>
              </a:spcBef>
              <a:buNone/>
            </a:pPr>
            <a:r>
              <a:t/>
            </a:r>
            <a:endParaRPr/>
          </a:p>
        </p:txBody>
      </p:sp>
      <p:sp>
        <p:nvSpPr>
          <p:cNvPr id="418" name="Shape 418"/>
          <p:cNvSpPr txBox="1"/>
          <p:nvPr/>
        </p:nvSpPr>
        <p:spPr>
          <a:xfrm>
            <a:off x="449250" y="2944400"/>
            <a:ext cx="7894500" cy="1727700"/>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Parámetros de configuración del Secondary Node: </a:t>
            </a:r>
          </a:p>
          <a:p>
            <a:pPr indent="-285750" lvl="1" marL="768350" rtl="0">
              <a:spcBef>
                <a:spcPts val="220"/>
              </a:spcBef>
              <a:buClr>
                <a:srgbClr val="000024"/>
              </a:buClr>
              <a:buSzPct val="100000"/>
              <a:buFont typeface="Noto Symbol"/>
              <a:buChar char="❖"/>
            </a:pPr>
            <a:r>
              <a:rPr b="1" lang="en-US" sz="1100">
                <a:solidFill>
                  <a:srgbClr val="002060"/>
                </a:solidFill>
              </a:rPr>
              <a:t>dfs.namenode.checkpoint.period</a:t>
            </a:r>
            <a:r>
              <a:rPr lang="en-US" sz="1100">
                <a:solidFill>
                  <a:srgbClr val="002060"/>
                </a:solidFill>
              </a:rPr>
              <a:t> (por defecto 1 hora): especifica el máximo retraso entre dos puntos de control consecutivos</a:t>
            </a:r>
          </a:p>
          <a:p>
            <a:pPr indent="-285750" lvl="1" marL="768350" rtl="0">
              <a:spcBef>
                <a:spcPts val="220"/>
              </a:spcBef>
              <a:buClr>
                <a:srgbClr val="000024"/>
              </a:buClr>
              <a:buSzPct val="100000"/>
              <a:buFont typeface="Noto Symbol"/>
              <a:buChar char="❖"/>
            </a:pPr>
            <a:r>
              <a:rPr b="1" lang="en-US" sz="1100">
                <a:solidFill>
                  <a:srgbClr val="002060"/>
                </a:solidFill>
              </a:rPr>
              <a:t>dfs.namenode.checkpoint.txns</a:t>
            </a:r>
            <a:r>
              <a:rPr lang="en-US" sz="1100">
                <a:solidFill>
                  <a:srgbClr val="002060"/>
                </a:solidFill>
              </a:rPr>
              <a:t> (por defecto 1 millón): define el número de transacciones sin comprobar en el NameNode que forzará un checkpoint urgente, incluso sin que se haya alcanzado el periodo de chequeo. </a:t>
            </a:r>
          </a:p>
          <a:p>
            <a:pPr lvl="0" rtl="0">
              <a:spcBef>
                <a:spcPts val="48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25" name="Shape 425"/>
          <p:cNvSpPr txBox="1"/>
          <p:nvPr>
            <p:ph idx="1" type="body"/>
          </p:nvPr>
        </p:nvSpPr>
        <p:spPr>
          <a:xfrm>
            <a:off x="449262" y="1212850"/>
            <a:ext cx="8274049" cy="38290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HDFS almacena cada </a:t>
            </a:r>
            <a:r>
              <a:rPr b="1" baseline="0" i="0" lang="en-US" sz="1100" u="none" cap="none" strike="noStrike">
                <a:solidFill>
                  <a:srgbClr val="002060"/>
                </a:solidFill>
                <a:latin typeface="Arial"/>
                <a:ea typeface="Arial"/>
                <a:cs typeface="Arial"/>
                <a:sym typeface="Arial"/>
              </a:rPr>
              <a:t>archivo</a:t>
            </a:r>
            <a:r>
              <a:rPr b="0" baseline="0" i="0" lang="en-US" sz="1100" u="none" cap="none" strike="noStrike">
                <a:solidFill>
                  <a:srgbClr val="002060"/>
                </a:solidFill>
                <a:latin typeface="Arial"/>
                <a:ea typeface="Arial"/>
                <a:cs typeface="Arial"/>
                <a:sym typeface="Arial"/>
              </a:rPr>
              <a:t> como una secuencia de </a:t>
            </a:r>
            <a:r>
              <a:rPr b="1" baseline="0" i="0" lang="en-US" sz="1100" u="none" cap="none" strike="noStrike">
                <a:solidFill>
                  <a:srgbClr val="002060"/>
                </a:solidFill>
                <a:latin typeface="Arial"/>
                <a:ea typeface="Arial"/>
                <a:cs typeface="Arial"/>
                <a:sym typeface="Arial"/>
              </a:rPr>
              <a:t>bloques del mismo tamaño </a:t>
            </a:r>
            <a:r>
              <a:rPr b="0" baseline="0" i="0" lang="en-US" sz="1100" u="none" cap="none" strike="noStrike">
                <a:solidFill>
                  <a:srgbClr val="002060"/>
                </a:solidFill>
                <a:latin typeface="Arial"/>
                <a:ea typeface="Arial"/>
                <a:cs typeface="Arial"/>
                <a:sym typeface="Arial"/>
              </a:rPr>
              <a:t>excepto el último. Los bloques de un archivo se replican para obtener </a:t>
            </a:r>
            <a:r>
              <a:rPr b="1" baseline="0" i="0" lang="en-US" sz="1100" u="none" cap="none" strike="noStrike">
                <a:solidFill>
                  <a:srgbClr val="002060"/>
                </a:solidFill>
                <a:latin typeface="Arial"/>
                <a:ea typeface="Arial"/>
                <a:cs typeface="Arial"/>
                <a:sym typeface="Arial"/>
              </a:rPr>
              <a:t>tolerancia frente a fallos</a:t>
            </a:r>
            <a:r>
              <a:rPr b="0" baseline="0" i="0" lang="en-US" sz="1100" u="none" cap="none" strike="noStrike">
                <a:solidFill>
                  <a:srgbClr val="002060"/>
                </a:solidFill>
                <a:latin typeface="Arial"/>
                <a:ea typeface="Arial"/>
                <a:cs typeface="Arial"/>
                <a:sym typeface="Arial"/>
              </a:rPr>
              <a:t>. El NameNode toma todas las decisiones con respecto a la replicación de bloques a partir de un </a:t>
            </a:r>
            <a:r>
              <a:rPr b="1" baseline="0" i="0" lang="en-US" sz="1100" u="none" cap="none" strike="noStrike">
                <a:solidFill>
                  <a:srgbClr val="002060"/>
                </a:solidFill>
                <a:latin typeface="Arial"/>
                <a:ea typeface="Arial"/>
                <a:cs typeface="Arial"/>
                <a:sym typeface="Arial"/>
              </a:rPr>
              <a:t>mensaje de confirmación de actividad (ack) </a:t>
            </a:r>
            <a:r>
              <a:rPr b="0" baseline="0" i="0" lang="en-US" sz="1100" u="none" cap="none" strike="noStrike">
                <a:solidFill>
                  <a:srgbClr val="002060"/>
                </a:solidFill>
                <a:latin typeface="Arial"/>
                <a:ea typeface="Arial"/>
                <a:cs typeface="Arial"/>
                <a:sym typeface="Arial"/>
              </a:rPr>
              <a:t>de cada uno de los DataNodes del cluster. La recepción del mensaje de confirmación implica que el DataNode está funcionando correctamente.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Para el caso por defecto con </a:t>
            </a:r>
            <a:r>
              <a:rPr b="1" baseline="0" i="0" lang="en-US" sz="1100" u="none" cap="none" strike="noStrike">
                <a:solidFill>
                  <a:srgbClr val="002060"/>
                </a:solidFill>
                <a:latin typeface="Arial"/>
                <a:ea typeface="Arial"/>
                <a:cs typeface="Arial"/>
                <a:sym typeface="Arial"/>
              </a:rPr>
              <a:t>factor de replicación </a:t>
            </a:r>
            <a:r>
              <a:rPr b="0" baseline="0" i="0" lang="en-US" sz="1100" u="none" cap="none" strike="noStrike">
                <a:solidFill>
                  <a:srgbClr val="002060"/>
                </a:solidFill>
                <a:latin typeface="Arial"/>
                <a:ea typeface="Arial"/>
                <a:cs typeface="Arial"/>
                <a:sym typeface="Arial"/>
              </a:rPr>
              <a:t>es </a:t>
            </a:r>
            <a:r>
              <a:rPr b="1" baseline="0" i="0" lang="en-US" sz="1100" u="none" cap="none" strike="noStrike">
                <a:solidFill>
                  <a:srgbClr val="002060"/>
                </a:solidFill>
                <a:latin typeface="Arial"/>
                <a:ea typeface="Arial"/>
                <a:cs typeface="Arial"/>
                <a:sym typeface="Arial"/>
              </a:rPr>
              <a:t>tres</a:t>
            </a:r>
            <a:r>
              <a:rPr b="0" baseline="0" i="0" lang="en-US" sz="1100" u="none" cap="none" strike="noStrike">
                <a:solidFill>
                  <a:srgbClr val="002060"/>
                </a:solidFill>
                <a:latin typeface="Arial"/>
                <a:ea typeface="Arial"/>
                <a:cs typeface="Arial"/>
                <a:sym typeface="Arial"/>
              </a:rPr>
              <a:t>, la política de replicación de HDFS consiste en poner una réplica en un </a:t>
            </a:r>
            <a:r>
              <a:rPr b="1" baseline="0" i="0" lang="en-US" sz="1100" u="none" cap="none" strike="noStrike">
                <a:solidFill>
                  <a:srgbClr val="002060"/>
                </a:solidFill>
                <a:latin typeface="Arial"/>
                <a:ea typeface="Arial"/>
                <a:cs typeface="Arial"/>
                <a:sym typeface="Arial"/>
              </a:rPr>
              <a:t>nodo</a:t>
            </a:r>
            <a:r>
              <a:rPr b="0" baseline="0" i="0" lang="en-US" sz="1100" u="none" cap="none" strike="noStrike">
                <a:solidFill>
                  <a:srgbClr val="002060"/>
                </a:solidFill>
                <a:latin typeface="Arial"/>
                <a:ea typeface="Arial"/>
                <a:cs typeface="Arial"/>
                <a:sym typeface="Arial"/>
              </a:rPr>
              <a:t> del </a:t>
            </a:r>
            <a:r>
              <a:rPr b="1" baseline="0" i="0" lang="en-US" sz="1100" u="none" cap="none" strike="noStrike">
                <a:solidFill>
                  <a:srgbClr val="002060"/>
                </a:solidFill>
                <a:latin typeface="Arial"/>
                <a:ea typeface="Arial"/>
                <a:cs typeface="Arial"/>
                <a:sym typeface="Arial"/>
              </a:rPr>
              <a:t>rack local</a:t>
            </a:r>
            <a:r>
              <a:rPr b="0" baseline="0" i="0" lang="en-US" sz="1100" u="none" cap="none" strike="noStrike">
                <a:solidFill>
                  <a:srgbClr val="002060"/>
                </a:solidFill>
                <a:latin typeface="Arial"/>
                <a:ea typeface="Arial"/>
                <a:cs typeface="Arial"/>
                <a:sym typeface="Arial"/>
              </a:rPr>
              <a:t>, </a:t>
            </a:r>
            <a:r>
              <a:rPr b="1" baseline="0" i="0" lang="en-US" sz="1100" u="none" cap="none" strike="noStrike">
                <a:solidFill>
                  <a:srgbClr val="002060"/>
                </a:solidFill>
                <a:latin typeface="Arial"/>
                <a:ea typeface="Arial"/>
                <a:cs typeface="Arial"/>
                <a:sym typeface="Arial"/>
              </a:rPr>
              <a:t>otro</a:t>
            </a:r>
            <a:r>
              <a:rPr b="0" baseline="0" i="0" lang="en-US" sz="1100" u="none" cap="none" strike="noStrike">
                <a:solidFill>
                  <a:srgbClr val="002060"/>
                </a:solidFill>
                <a:latin typeface="Arial"/>
                <a:ea typeface="Arial"/>
                <a:cs typeface="Arial"/>
                <a:sym typeface="Arial"/>
              </a:rPr>
              <a:t> en un </a:t>
            </a:r>
            <a:r>
              <a:rPr b="1" baseline="0" i="0" lang="en-US" sz="1100" u="none" cap="none" strike="noStrike">
                <a:solidFill>
                  <a:srgbClr val="002060"/>
                </a:solidFill>
                <a:latin typeface="Arial"/>
                <a:ea typeface="Arial"/>
                <a:cs typeface="Arial"/>
                <a:sym typeface="Arial"/>
              </a:rPr>
              <a:t>nodo</a:t>
            </a:r>
            <a:r>
              <a:rPr b="0" baseline="0" i="0" lang="en-US" sz="1100" u="none" cap="none" strike="noStrike">
                <a:solidFill>
                  <a:srgbClr val="002060"/>
                </a:solidFill>
                <a:latin typeface="Arial"/>
                <a:ea typeface="Arial"/>
                <a:cs typeface="Arial"/>
                <a:sym typeface="Arial"/>
              </a:rPr>
              <a:t> diferente del </a:t>
            </a:r>
            <a:r>
              <a:rPr b="1" baseline="0" i="0" lang="en-US" sz="1100" u="none" cap="none" strike="noStrike">
                <a:solidFill>
                  <a:srgbClr val="002060"/>
                </a:solidFill>
                <a:latin typeface="Arial"/>
                <a:ea typeface="Arial"/>
                <a:cs typeface="Arial"/>
                <a:sym typeface="Arial"/>
              </a:rPr>
              <a:t>mismo rack</a:t>
            </a:r>
            <a:r>
              <a:rPr b="0" baseline="0" i="0" lang="en-US" sz="1100" u="none" cap="none" strike="noStrike">
                <a:solidFill>
                  <a:srgbClr val="002060"/>
                </a:solidFill>
                <a:latin typeface="Arial"/>
                <a:ea typeface="Arial"/>
                <a:cs typeface="Arial"/>
                <a:sym typeface="Arial"/>
              </a:rPr>
              <a:t>, y el último en un </a:t>
            </a:r>
            <a:r>
              <a:rPr b="1" baseline="0" i="0" lang="en-US" sz="1100" u="none" cap="none" strike="noStrike">
                <a:solidFill>
                  <a:srgbClr val="002060"/>
                </a:solidFill>
                <a:latin typeface="Arial"/>
                <a:ea typeface="Arial"/>
                <a:cs typeface="Arial"/>
                <a:sym typeface="Arial"/>
              </a:rPr>
              <a:t>nodo</a:t>
            </a:r>
            <a:r>
              <a:rPr b="0" baseline="0" i="0" lang="en-US" sz="1100" u="none" cap="none" strike="noStrike">
                <a:solidFill>
                  <a:srgbClr val="002060"/>
                </a:solidFill>
                <a:latin typeface="Arial"/>
                <a:ea typeface="Arial"/>
                <a:cs typeface="Arial"/>
                <a:sym typeface="Arial"/>
              </a:rPr>
              <a:t> diferente en </a:t>
            </a:r>
            <a:r>
              <a:rPr b="1" baseline="0" i="0" lang="en-US" sz="1100" u="none" cap="none" strike="noStrike">
                <a:solidFill>
                  <a:srgbClr val="002060"/>
                </a:solidFill>
                <a:latin typeface="Arial"/>
                <a:ea typeface="Arial"/>
                <a:cs typeface="Arial"/>
                <a:sym typeface="Arial"/>
              </a:rPr>
              <a:t>otro rack</a:t>
            </a:r>
            <a:r>
              <a:rPr b="0" baseline="0" i="0" lang="en-US" sz="1100" u="none" cap="none" strike="noStrike">
                <a:solidFill>
                  <a:srgbClr val="002060"/>
                </a:solidFill>
                <a:latin typeface="Arial"/>
                <a:ea typeface="Arial"/>
                <a:cs typeface="Arial"/>
                <a:sym typeface="Arial"/>
              </a:rPr>
              <a:t>. La probabilidad de fallo de rack es mucho menor que la de fallo de un nodo. Con esta política, las réplicas de un archivo se distribuyen uniformemente a través de los racks. Un tercio de las réplicas están en un nodo, dos tercios de las réplicas están en un mismo rack, y el otro tercio se distribuyen uniformemente a través de los racks restantes. De este modo se mejora el rendimiento de escritura sin comprometer la fiabilidad de los datos o el rendimiento de lectura frente a otras soluciones de otros sistemas distribuidos. </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426" name="Shape 426"/>
          <p:cNvSpPr txBox="1"/>
          <p:nvPr/>
        </p:nvSpPr>
        <p:spPr>
          <a:xfrm>
            <a:off x="1630362" y="307975"/>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Replicación de datos</a:t>
            </a:r>
          </a:p>
        </p:txBody>
      </p:sp>
      <p:pic>
        <p:nvPicPr>
          <p:cNvPr id="427" name="Shape 427"/>
          <p:cNvPicPr preferRelativeResize="0"/>
          <p:nvPr/>
        </p:nvPicPr>
        <p:blipFill rotWithShape="1">
          <a:blip r:embed="rId3">
            <a:alphaModFix/>
          </a:blip>
          <a:srcRect b="0" l="0" r="0" t="0"/>
          <a:stretch/>
        </p:blipFill>
        <p:spPr>
          <a:xfrm>
            <a:off x="2193925" y="3152775"/>
            <a:ext cx="5129700" cy="29391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idx="1" type="body"/>
          </p:nvPr>
        </p:nvSpPr>
        <p:spPr>
          <a:xfrm>
            <a:off x="449250" y="1212850"/>
            <a:ext cx="8273999" cy="822900"/>
          </a:xfrm>
          <a:prstGeom prst="rect">
            <a:avLst/>
          </a:prstGeom>
          <a:noFill/>
          <a:ln>
            <a:noFill/>
          </a:ln>
        </p:spPr>
        <p:txBody>
          <a:bodyPr anchorCtr="0" anchor="t" bIns="45700" lIns="91425" rIns="91425" tIns="45700">
            <a:noAutofit/>
          </a:bodyPr>
          <a:lstStyle/>
          <a:p>
            <a:pPr indent="0" lvl="1" marL="457200" marR="0" rtl="0" algn="just">
              <a:lnSpc>
                <a:spcPct val="100000"/>
              </a:lnSpc>
              <a:spcBef>
                <a:spcPts val="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457200" lvl="0" marL="0" marR="0" rtl="0" algn="just">
              <a:lnSpc>
                <a:spcPct val="100000"/>
              </a:lnSpc>
              <a:spcBef>
                <a:spcPts val="200"/>
              </a:spcBef>
              <a:spcAft>
                <a:spcPts val="0"/>
              </a:spcAft>
              <a:buNone/>
            </a:pPr>
            <a:r>
              <a:rPr lang="en-US" sz="1100">
                <a:solidFill>
                  <a:srgbClr val="002060"/>
                </a:solidFill>
              </a:rPr>
              <a:t>Distancia entre nodos:</a:t>
            </a:r>
          </a:p>
          <a:p>
            <a:pPr indent="-298450" lvl="0" marL="914400" marR="0" rtl="0" algn="just">
              <a:lnSpc>
                <a:spcPct val="100000"/>
              </a:lnSpc>
              <a:spcBef>
                <a:spcPts val="200"/>
              </a:spcBef>
              <a:spcAft>
                <a:spcPts val="0"/>
              </a:spcAft>
              <a:buClr>
                <a:srgbClr val="002060"/>
              </a:buClr>
              <a:buSzPct val="100000"/>
              <a:buFont typeface="Times New Roman"/>
              <a:buChar char="•"/>
            </a:pPr>
            <a:r>
              <a:rPr lang="en-US" sz="1100">
                <a:solidFill>
                  <a:srgbClr val="002060"/>
                </a:solidFill>
              </a:rPr>
              <a:t>características de red</a:t>
            </a:r>
          </a:p>
          <a:p>
            <a:pPr indent="-298450" lvl="0" marL="914400" marR="0" rtl="0" algn="just">
              <a:lnSpc>
                <a:spcPct val="100000"/>
              </a:lnSpc>
              <a:spcBef>
                <a:spcPts val="200"/>
              </a:spcBef>
              <a:spcAft>
                <a:spcPts val="0"/>
              </a:spcAft>
              <a:buClr>
                <a:srgbClr val="002060"/>
              </a:buClr>
              <a:buSzPct val="100000"/>
              <a:buFont typeface="Times New Roman"/>
              <a:buChar char="•"/>
            </a:pPr>
            <a:r>
              <a:rPr lang="en-US" sz="1100">
                <a:solidFill>
                  <a:srgbClr val="002060"/>
                </a:solidFill>
              </a:rPr>
              <a:t>estructura de árbol</a:t>
            </a:r>
          </a:p>
          <a:p>
            <a:pPr indent="0" lvl="0" marL="0" marR="0" rtl="0" algn="just">
              <a:lnSpc>
                <a:spcPct val="100000"/>
              </a:lnSpc>
              <a:spcBef>
                <a:spcPts val="200"/>
              </a:spcBef>
              <a:spcAft>
                <a:spcPts val="0"/>
              </a:spcAft>
              <a:buNone/>
            </a:pPr>
            <a:r>
              <a:t/>
            </a:r>
            <a:endParaRPr sz="1100">
              <a:solidFill>
                <a:srgbClr val="002060"/>
              </a:solidFill>
            </a:endParaRPr>
          </a:p>
          <a:p>
            <a:pPr indent="0" lvl="0" marL="0" marR="0" rtl="0" algn="just">
              <a:lnSpc>
                <a:spcPct val="100000"/>
              </a:lnSpc>
              <a:spcBef>
                <a:spcPts val="200"/>
              </a:spcBef>
              <a:spcAft>
                <a:spcPts val="0"/>
              </a:spcAft>
              <a:buNone/>
            </a:pPr>
            <a:r>
              <a:t/>
            </a:r>
            <a:endParaRPr sz="1100">
              <a:solidFill>
                <a:srgbClr val="002060"/>
              </a:solidFill>
            </a:endParaRPr>
          </a:p>
        </p:txBody>
      </p:sp>
      <p:sp>
        <p:nvSpPr>
          <p:cNvPr id="434" name="Shape 434"/>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35" name="Shape 435"/>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Topología de red</a:t>
            </a:r>
          </a:p>
        </p:txBody>
      </p:sp>
      <p:pic>
        <p:nvPicPr>
          <p:cNvPr id="436" name="Shape 436"/>
          <p:cNvPicPr preferRelativeResize="0"/>
          <p:nvPr/>
        </p:nvPicPr>
        <p:blipFill>
          <a:blip r:embed="rId3">
            <a:alphaModFix/>
          </a:blip>
          <a:stretch>
            <a:fillRect/>
          </a:stretch>
        </p:blipFill>
        <p:spPr>
          <a:xfrm>
            <a:off x="1977150" y="3142750"/>
            <a:ext cx="5105699" cy="2979250"/>
          </a:xfrm>
          <a:prstGeom prst="rect">
            <a:avLst/>
          </a:prstGeom>
          <a:noFill/>
          <a:ln>
            <a:noFill/>
          </a:ln>
        </p:spPr>
      </p:pic>
      <p:sp>
        <p:nvSpPr>
          <p:cNvPr id="437" name="Shape 437"/>
          <p:cNvSpPr txBox="1"/>
          <p:nvPr>
            <p:ph idx="2" type="body"/>
          </p:nvPr>
        </p:nvSpPr>
        <p:spPr>
          <a:xfrm>
            <a:off x="435000" y="1961975"/>
            <a:ext cx="8273999" cy="822900"/>
          </a:xfrm>
          <a:prstGeom prst="rect">
            <a:avLst/>
          </a:prstGeom>
          <a:noFill/>
          <a:ln>
            <a:noFill/>
          </a:ln>
        </p:spPr>
        <p:txBody>
          <a:bodyPr anchorCtr="0" anchor="t" bIns="45700" lIns="91425" rIns="91425" tIns="45700">
            <a:noAutofit/>
          </a:bodyPr>
          <a:lstStyle/>
          <a:p>
            <a:pPr indent="0" lvl="1" marL="457200" marR="0" rtl="0" algn="just">
              <a:lnSpc>
                <a:spcPct val="100000"/>
              </a:lnSpc>
              <a:spcBef>
                <a:spcPts val="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457200" lvl="0" marL="0" marR="0" rtl="0" algn="just">
              <a:lnSpc>
                <a:spcPct val="100000"/>
              </a:lnSpc>
              <a:spcBef>
                <a:spcPts val="200"/>
              </a:spcBef>
              <a:spcAft>
                <a:spcPts val="0"/>
              </a:spcAft>
              <a:buNone/>
            </a:pPr>
            <a:r>
              <a:rPr lang="en-US" sz="1100">
                <a:solidFill>
                  <a:srgbClr val="002060"/>
                </a:solidFill>
              </a:rPr>
              <a:t>Cálculo de distancias:</a:t>
            </a:r>
          </a:p>
          <a:p>
            <a:pPr indent="-298450" lvl="0" marL="914400" marR="0" rtl="0" algn="just">
              <a:lnSpc>
                <a:spcPct val="100000"/>
              </a:lnSpc>
              <a:spcBef>
                <a:spcPts val="200"/>
              </a:spcBef>
              <a:spcAft>
                <a:spcPts val="0"/>
              </a:spcAft>
              <a:buClr>
                <a:srgbClr val="002060"/>
              </a:buClr>
              <a:buSzPct val="100000"/>
              <a:buFont typeface="Times New Roman"/>
              <a:buChar char="•"/>
            </a:pPr>
            <a:r>
              <a:rPr lang="en-US" sz="1100">
                <a:solidFill>
                  <a:srgbClr val="002060"/>
                </a:solidFill>
              </a:rPr>
              <a:t>mismo nodo</a:t>
            </a:r>
          </a:p>
          <a:p>
            <a:pPr indent="-298450" lvl="0" marL="914400" marR="0" rtl="0" algn="just">
              <a:lnSpc>
                <a:spcPct val="100000"/>
              </a:lnSpc>
              <a:spcBef>
                <a:spcPts val="200"/>
              </a:spcBef>
              <a:spcAft>
                <a:spcPts val="0"/>
              </a:spcAft>
              <a:buClr>
                <a:srgbClr val="002060"/>
              </a:buClr>
              <a:buSzPct val="100000"/>
              <a:buFont typeface="Times New Roman"/>
              <a:buChar char="•"/>
            </a:pPr>
            <a:r>
              <a:rPr lang="en-US" sz="1100">
                <a:solidFill>
                  <a:srgbClr val="002060"/>
                </a:solidFill>
              </a:rPr>
              <a:t>diferentes nodos en el mismo rack</a:t>
            </a:r>
          </a:p>
          <a:p>
            <a:pPr indent="-298450" lvl="0" marL="914400" marR="0" rtl="0" algn="just">
              <a:lnSpc>
                <a:spcPct val="100000"/>
              </a:lnSpc>
              <a:spcBef>
                <a:spcPts val="200"/>
              </a:spcBef>
              <a:spcAft>
                <a:spcPts val="0"/>
              </a:spcAft>
              <a:buClr>
                <a:srgbClr val="002060"/>
              </a:buClr>
              <a:buSzPct val="100000"/>
              <a:buFont typeface="Times New Roman"/>
              <a:buChar char="•"/>
            </a:pPr>
            <a:r>
              <a:rPr lang="en-US" sz="1100">
                <a:solidFill>
                  <a:srgbClr val="002060"/>
                </a:solidFill>
              </a:rPr>
              <a:t>nodos en diferentes rack en el mismo datacenter</a:t>
            </a:r>
          </a:p>
          <a:p>
            <a:pPr indent="-298450" lvl="0" marL="914400" marR="0" rtl="0" algn="just">
              <a:lnSpc>
                <a:spcPct val="100000"/>
              </a:lnSpc>
              <a:spcBef>
                <a:spcPts val="200"/>
              </a:spcBef>
              <a:spcAft>
                <a:spcPts val="0"/>
              </a:spcAft>
              <a:buClr>
                <a:srgbClr val="002060"/>
              </a:buClr>
              <a:buSzPct val="100000"/>
              <a:buFont typeface="Times New Roman"/>
              <a:buChar char="•"/>
            </a:pPr>
            <a:r>
              <a:rPr lang="en-US" sz="1100">
                <a:solidFill>
                  <a:srgbClr val="002060"/>
                </a:solidFill>
              </a:rPr>
              <a:t>nodos en diferentes datacenters</a:t>
            </a:r>
          </a:p>
          <a:p>
            <a:pPr indent="0" lvl="0" marL="0" marR="0" rtl="0" algn="just">
              <a:lnSpc>
                <a:spcPct val="100000"/>
              </a:lnSpc>
              <a:spcBef>
                <a:spcPts val="200"/>
              </a:spcBef>
              <a:spcAft>
                <a:spcPts val="0"/>
              </a:spcAft>
              <a:buNone/>
            </a:pPr>
            <a:r>
              <a:t/>
            </a:r>
            <a:endParaRPr sz="1100">
              <a:solidFill>
                <a:srgbClr val="002060"/>
              </a:solidFill>
            </a:endParaRPr>
          </a:p>
          <a:p>
            <a:pPr indent="0" lvl="0" marL="0" marR="0" rtl="0" algn="just">
              <a:lnSpc>
                <a:spcPct val="100000"/>
              </a:lnSpc>
              <a:spcBef>
                <a:spcPts val="200"/>
              </a:spcBef>
              <a:spcAft>
                <a:spcPts val="0"/>
              </a:spcAft>
              <a:buNone/>
            </a:pPr>
            <a:r>
              <a:t/>
            </a:r>
            <a:endParaRPr sz="1100">
              <a:solidFill>
                <a:srgbClr val="002060"/>
              </a:solidFill>
            </a:endParaRPr>
          </a:p>
          <a:p>
            <a:pPr indent="0" lvl="0" marL="0" marR="0" rtl="0" algn="just">
              <a:lnSpc>
                <a:spcPct val="100000"/>
              </a:lnSpc>
              <a:spcBef>
                <a:spcPts val="200"/>
              </a:spcBef>
              <a:spcAft>
                <a:spcPts val="0"/>
              </a:spcAft>
              <a:buNone/>
            </a:pPr>
            <a:r>
              <a:t/>
            </a:r>
            <a:endParaRPr sz="1100">
              <a:solidFill>
                <a:srgbClr val="002060"/>
              </a:solidFil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1" name="Shape 71"/>
          <p:cNvSpPr txBox="1"/>
          <p:nvPr/>
        </p:nvSpPr>
        <p:spPr>
          <a:xfrm>
            <a:off x="361950" y="1208087"/>
            <a:ext cx="8353425" cy="1470024"/>
          </a:xfrm>
          <a:prstGeom prst="rect">
            <a:avLst/>
          </a:prstGeom>
          <a:noFill/>
          <a:ln cap="flat" cmpd="sng" w="9525">
            <a:solidFill>
              <a:srgbClr val="BFBFB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1C1C1C"/>
              </a:buClr>
              <a:buSzPct val="25000"/>
              <a:buFont typeface="Arial"/>
              <a:buNone/>
            </a:pPr>
            <a:r>
              <a:rPr b="1" baseline="0" i="0" lang="en-US" sz="3600" u="none" cap="none" strike="noStrike">
                <a:solidFill>
                  <a:srgbClr val="1C1C1C"/>
                </a:solidFill>
                <a:latin typeface="Arial"/>
                <a:ea typeface="Arial"/>
                <a:cs typeface="Arial"/>
                <a:sym typeface="Arial"/>
              </a:rPr>
              <a:t>Sesión I: Introducción a Hadoop</a:t>
            </a:r>
          </a:p>
          <a:p>
            <a:pPr indent="0" lvl="0" marL="0" marR="0" rtl="0" algn="l">
              <a:lnSpc>
                <a:spcPct val="100000"/>
              </a:lnSpc>
              <a:spcBef>
                <a:spcPts val="0"/>
              </a:spcBef>
              <a:spcAft>
                <a:spcPts val="0"/>
              </a:spcAft>
              <a:buClr>
                <a:srgbClr val="1C1C1C"/>
              </a:buClr>
              <a:buSzPct val="25000"/>
              <a:buFont typeface="Arial"/>
              <a:buNone/>
            </a:pPr>
            <a:r>
              <a:rPr b="1" lang="en-US" sz="3600">
                <a:solidFill>
                  <a:srgbClr val="1C1C1C"/>
                </a:solidFill>
              </a:rPr>
              <a:t>Bloque I</a:t>
            </a:r>
            <a:r>
              <a:rPr b="1" baseline="0" i="0" lang="en-US" sz="3600" u="none" cap="none" strike="noStrike">
                <a:solidFill>
                  <a:srgbClr val="1C1C1C"/>
                </a:solidFill>
                <a:latin typeface="Arial"/>
                <a:ea typeface="Arial"/>
                <a:cs typeface="Arial"/>
                <a:sym typeface="Arial"/>
              </a:rPr>
              <a:t>: </a:t>
            </a:r>
            <a:r>
              <a:rPr b="1" lang="en-US" sz="3600">
                <a:solidFill>
                  <a:srgbClr val="1C1C1C"/>
                </a:solidFill>
              </a:rPr>
              <a:t>conceptos básicos</a:t>
            </a:r>
          </a:p>
        </p:txBody>
      </p:sp>
      <p:sp>
        <p:nvSpPr>
          <p:cNvPr id="72" name="Shape 72"/>
          <p:cNvSpPr txBox="1"/>
          <p:nvPr/>
        </p:nvSpPr>
        <p:spPr>
          <a:xfrm>
            <a:off x="939800" y="3103561"/>
            <a:ext cx="7335836" cy="1592262"/>
          </a:xfrm>
          <a:prstGeom prst="rect">
            <a:avLst/>
          </a:prstGeom>
          <a:noFill/>
          <a:ln>
            <a:noFill/>
          </a:ln>
        </p:spPr>
        <p:txBody>
          <a:bodyPr anchorCtr="0" anchor="t" bIns="45700" lIns="91425" rIns="91425" tIns="45700">
            <a:noAutofit/>
          </a:bodyPr>
          <a:lstStyle/>
          <a:p>
            <a:pPr indent="0" lvl="1" marL="457200" marR="0" rtl="0" algn="l">
              <a:lnSpc>
                <a:spcPct val="100000"/>
              </a:lnSpc>
              <a:spcBef>
                <a:spcPts val="0"/>
              </a:spcBef>
              <a:spcAft>
                <a:spcPts val="0"/>
              </a:spcAft>
              <a:buClr>
                <a:srgbClr val="000024"/>
              </a:buClr>
              <a:buSzPct val="100000"/>
              <a:buFont typeface="Noto Symbol"/>
              <a:buChar char="❖"/>
            </a:pPr>
            <a:r>
              <a:rPr b="0" baseline="0" i="0" lang="en-US" sz="1600" u="none" cap="none" strike="noStrike">
                <a:solidFill>
                  <a:srgbClr val="002060"/>
                </a:solidFill>
                <a:latin typeface="Arial"/>
                <a:ea typeface="Arial"/>
                <a:cs typeface="Arial"/>
                <a:sym typeface="Arial"/>
              </a:rPr>
              <a:t>Aprender conceptos básicos de Hadoop y su Ecosistema </a:t>
            </a:r>
          </a:p>
          <a:p>
            <a:pPr indent="0" lvl="1" marL="457200" marR="0" rtl="0" algn="l">
              <a:lnSpc>
                <a:spcPct val="100000"/>
              </a:lnSpc>
              <a:spcBef>
                <a:spcPts val="320"/>
              </a:spcBef>
              <a:spcAft>
                <a:spcPts val="0"/>
              </a:spcAft>
              <a:buClr>
                <a:srgbClr val="000024"/>
              </a:buClr>
              <a:buSzPct val="100000"/>
              <a:buFont typeface="Noto Symbol"/>
              <a:buChar char="❖"/>
            </a:pPr>
            <a:r>
              <a:rPr b="0" baseline="0" i="0" lang="en-US" sz="1600" u="none" cap="none" strike="noStrike">
                <a:solidFill>
                  <a:srgbClr val="002060"/>
                </a:solidFill>
                <a:latin typeface="Arial"/>
                <a:ea typeface="Arial"/>
                <a:cs typeface="Arial"/>
                <a:sym typeface="Arial"/>
              </a:rPr>
              <a:t>Conocer los distintos demonios que componen Hadoop</a:t>
            </a:r>
          </a:p>
          <a:p>
            <a:pPr indent="0" lvl="1" marL="457200" marR="0" rtl="0" algn="l">
              <a:lnSpc>
                <a:spcPct val="100000"/>
              </a:lnSpc>
              <a:spcBef>
                <a:spcPts val="320"/>
              </a:spcBef>
              <a:spcAft>
                <a:spcPts val="0"/>
              </a:spcAft>
              <a:buClr>
                <a:srgbClr val="000024"/>
              </a:buClr>
              <a:buSzPct val="100000"/>
              <a:buFont typeface="Noto Symbol"/>
              <a:buChar char="❖"/>
            </a:pPr>
            <a:r>
              <a:rPr b="0" baseline="0" i="0" lang="en-US" sz="1600" u="none" cap="none" strike="noStrike">
                <a:solidFill>
                  <a:srgbClr val="002060"/>
                </a:solidFill>
                <a:latin typeface="Arial"/>
                <a:ea typeface="Arial"/>
                <a:cs typeface="Arial"/>
                <a:sym typeface="Arial"/>
              </a:rPr>
              <a:t>Aprender a instalar Hadoop en un servidor</a:t>
            </a:r>
          </a:p>
          <a:p>
            <a:pPr indent="0" lvl="1" marL="457200" marR="0" rtl="0" algn="l">
              <a:lnSpc>
                <a:spcPct val="100000"/>
              </a:lnSpc>
              <a:spcBef>
                <a:spcPts val="320"/>
              </a:spcBef>
              <a:spcAft>
                <a:spcPts val="0"/>
              </a:spcAft>
              <a:buClr>
                <a:srgbClr val="000024"/>
              </a:buClr>
              <a:buSzPct val="100000"/>
              <a:buFont typeface="Noto Symbol"/>
              <a:buChar char="❖"/>
            </a:pPr>
            <a:r>
              <a:rPr b="0" baseline="0" i="0" lang="en-US" sz="1600" u="none" cap="none" strike="noStrike">
                <a:solidFill>
                  <a:srgbClr val="002060"/>
                </a:solidFill>
                <a:latin typeface="Arial"/>
                <a:ea typeface="Arial"/>
                <a:cs typeface="Arial"/>
                <a:sym typeface="Arial"/>
              </a:rPr>
              <a:t>Conocer las distintas interfaces Web de Hadoop</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44" name="Shape 444"/>
          <p:cNvSpPr txBox="1"/>
          <p:nvPr>
            <p:ph idx="1" type="body"/>
          </p:nvPr>
        </p:nvSpPr>
        <p:spPr>
          <a:xfrm>
            <a:off x="449250" y="1212850"/>
            <a:ext cx="8273999" cy="32115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Antes de empezar a utilizar HDFS y para evitar posteriormente perder información, es necesario realizar un formato de su sistema de archivos mediante el comando  </a:t>
            </a:r>
          </a:p>
          <a:p>
            <a:pPr indent="-342900" lvl="0" marL="342900" marR="0" rtl="0" algn="l">
              <a:lnSpc>
                <a:spcPct val="100000"/>
              </a:lnSpc>
              <a:spcBef>
                <a:spcPts val="22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 bin/hdfs namenode -format</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445" name="Shape 445"/>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Formateo y arranque</a:t>
            </a:r>
          </a:p>
        </p:txBody>
      </p:sp>
      <p:pic>
        <p:nvPicPr>
          <p:cNvPr id="446" name="Shape 446"/>
          <p:cNvPicPr preferRelativeResize="0"/>
          <p:nvPr/>
        </p:nvPicPr>
        <p:blipFill rotWithShape="1">
          <a:blip r:embed="rId3">
            <a:alphaModFix/>
          </a:blip>
          <a:srcRect b="0" l="0" r="0" t="0"/>
          <a:stretch/>
        </p:blipFill>
        <p:spPr>
          <a:xfrm>
            <a:off x="919162" y="1885950"/>
            <a:ext cx="5259387" cy="2405062"/>
          </a:xfrm>
          <a:prstGeom prst="rect">
            <a:avLst/>
          </a:prstGeom>
          <a:noFill/>
          <a:ln>
            <a:noFill/>
          </a:ln>
        </p:spPr>
      </p:pic>
      <p:sp>
        <p:nvSpPr>
          <p:cNvPr id="447" name="Shape 447"/>
          <p:cNvSpPr txBox="1"/>
          <p:nvPr/>
        </p:nvSpPr>
        <p:spPr>
          <a:xfrm>
            <a:off x="449250" y="4491875"/>
            <a:ext cx="7984800" cy="1143000"/>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Una vez formateado, se podrán arrancar los distintos demonios. </a:t>
            </a:r>
          </a:p>
          <a:p>
            <a:pPr indent="-342900" lvl="0" marL="342900" rtl="0">
              <a:spcBef>
                <a:spcPts val="220"/>
              </a:spcBef>
              <a:buClr>
                <a:schemeClr val="lt1"/>
              </a:buClr>
              <a:buSzPct val="25000"/>
              <a:buFont typeface="Times New Roman"/>
              <a:buChar char="•"/>
            </a:pPr>
            <a:r>
              <a:rPr b="1" lang="en-US" sz="1100">
                <a:solidFill>
                  <a:srgbClr val="002060"/>
                </a:solidFill>
              </a:rPr>
              <a:t>$ start-dfs.sh</a:t>
            </a:r>
          </a:p>
          <a:p>
            <a:pPr indent="-342900" lvl="0" marL="342900" rtl="0">
              <a:spcBef>
                <a:spcPts val="220"/>
              </a:spcBef>
              <a:buClr>
                <a:schemeClr val="lt1"/>
              </a:buClr>
              <a:buSzPct val="25000"/>
              <a:buFont typeface="Times New Roman"/>
              <a:buChar char="•"/>
            </a:pPr>
            <a:r>
              <a:rPr b="1" lang="en-US" sz="1100">
                <a:solidFill>
                  <a:srgbClr val="002060"/>
                </a:solidFill>
              </a:rPr>
              <a:t>$ jps</a:t>
            </a:r>
          </a:p>
          <a:p>
            <a:pPr lvl="0" rtl="0">
              <a:spcBef>
                <a:spcPts val="480"/>
              </a:spcBef>
              <a:buClr>
                <a:schemeClr val="dk1"/>
              </a:buClr>
              <a:buFont typeface="Arial"/>
              <a:buNone/>
            </a:pPr>
            <a:r>
              <a:t/>
            </a:r>
            <a:endParaRPr sz="1100">
              <a:solidFill>
                <a:srgbClr val="002060"/>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54" name="Shape 454"/>
          <p:cNvSpPr txBox="1"/>
          <p:nvPr>
            <p:ph idx="1" type="body"/>
          </p:nvPr>
        </p:nvSpPr>
        <p:spPr>
          <a:xfrm>
            <a:off x="449250" y="1212850"/>
            <a:ext cx="8273999" cy="430199"/>
          </a:xfrm>
          <a:prstGeom prst="rect">
            <a:avLst/>
          </a:prstGeom>
          <a:noFill/>
          <a:ln>
            <a:noFill/>
          </a:ln>
        </p:spPr>
        <p:txBody>
          <a:bodyPr anchorCtr="0" anchor="t" bIns="45700" lIns="91425" rIns="91425" tIns="45700">
            <a:noAutofit/>
          </a:bodyPr>
          <a:lstStyle/>
          <a:p>
            <a:pPr indent="0" lvl="1" marL="457200" marR="0" rtl="0" algn="l">
              <a:lnSpc>
                <a:spcPct val="100000"/>
              </a:lnSpc>
              <a:spcBef>
                <a:spcPts val="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0" lvl="1" marL="457200" marR="0" rtl="0" algn="l">
              <a:lnSpc>
                <a:spcPct val="100000"/>
              </a:lnSpc>
              <a:spcBef>
                <a:spcPts val="22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hdfs version</a:t>
            </a:r>
            <a:r>
              <a:rPr b="0" baseline="0" i="0" lang="en-US" sz="1100" u="none" cap="none" strike="noStrike">
                <a:solidFill>
                  <a:srgbClr val="002060"/>
                </a:solidFill>
                <a:latin typeface="Arial"/>
                <a:ea typeface="Arial"/>
                <a:cs typeface="Arial"/>
                <a:sym typeface="Arial"/>
              </a:rPr>
              <a:t>: muestra la versión.</a:t>
            </a:r>
          </a:p>
          <a:p>
            <a:pPr indent="0" lvl="1" marL="457200" marR="0" rtl="0" algn="l">
              <a:lnSpc>
                <a:spcPct val="100000"/>
              </a:lnSpc>
              <a:spcBef>
                <a:spcPts val="220"/>
              </a:spcBef>
              <a:spcAft>
                <a:spcPts val="0"/>
              </a:spcAft>
              <a:buClr>
                <a:srgbClr val="002060"/>
              </a:buClr>
              <a:buFont typeface="Arial"/>
              <a:buNone/>
            </a:pPr>
            <a:r>
              <a:t/>
            </a:r>
            <a:endParaRPr sz="1100">
              <a:solidFill>
                <a:srgbClr val="002060"/>
              </a:solidFill>
            </a:endParaRPr>
          </a:p>
          <a:p>
            <a:pPr indent="0" lvl="0" marL="0" marR="0" rtl="0" algn="l">
              <a:spcBef>
                <a:spcPts val="0"/>
              </a:spcBef>
              <a:buNone/>
            </a:pPr>
            <a:r>
              <a:t/>
            </a:r>
            <a:endParaRPr b="0" baseline="0" i="0" sz="700" u="none" cap="none" strike="noStrike">
              <a:solidFill>
                <a:srgbClr val="002060"/>
              </a:solidFill>
              <a:latin typeface="Arial"/>
              <a:ea typeface="Arial"/>
              <a:cs typeface="Arial"/>
              <a:sym typeface="Arial"/>
            </a:endParaRPr>
          </a:p>
        </p:txBody>
      </p:sp>
      <p:sp>
        <p:nvSpPr>
          <p:cNvPr id="455" name="Shape 455"/>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Comandos básicos</a:t>
            </a:r>
          </a:p>
        </p:txBody>
      </p:sp>
      <p:sp>
        <p:nvSpPr>
          <p:cNvPr id="456" name="Shape 456"/>
          <p:cNvSpPr txBox="1"/>
          <p:nvPr/>
        </p:nvSpPr>
        <p:spPr>
          <a:xfrm>
            <a:off x="449250" y="1677775"/>
            <a:ext cx="7511999" cy="4229100"/>
          </a:xfrm>
          <a:prstGeom prst="rect">
            <a:avLst/>
          </a:prstGeom>
          <a:noFill/>
          <a:ln>
            <a:noFill/>
          </a:ln>
        </p:spPr>
        <p:txBody>
          <a:bodyPr anchorCtr="0" anchor="t" bIns="91425" lIns="91425" rIns="91425" tIns="91425">
            <a:noAutofit/>
          </a:bodyPr>
          <a:lstStyle/>
          <a:p>
            <a:pPr indent="0" lvl="1" marL="457200" rtl="0">
              <a:spcBef>
                <a:spcPts val="220"/>
              </a:spcBef>
              <a:buClr>
                <a:srgbClr val="002060"/>
              </a:buClr>
              <a:buSzPct val="25000"/>
              <a:buFont typeface="Arial"/>
              <a:buNone/>
            </a:pPr>
            <a:r>
              <a:rPr b="1" lang="en-US" sz="1100">
                <a:solidFill>
                  <a:srgbClr val="002060"/>
                </a:solidFill>
              </a:rPr>
              <a:t>hdfs dfs [GENERIC_OPTIONS] [COMMAND_OPTIONS</a:t>
            </a:r>
            <a:r>
              <a:rPr lang="en-US" sz="1100">
                <a:solidFill>
                  <a:srgbClr val="002060"/>
                </a:solidFill>
              </a:rPr>
              <a:t>]: sirve para ejecutar un comando del sistema de archivos soportado por Hadoop similar a los comandos Linux</a:t>
            </a:r>
          </a:p>
          <a:p>
            <a:pPr indent="0" lvl="1" marL="457200" rtl="0">
              <a:spcBef>
                <a:spcPts val="220"/>
              </a:spcBef>
              <a:buClr>
                <a:srgbClr val="002060"/>
              </a:buClr>
              <a:buSzPct val="25000"/>
              <a:buFont typeface="Arial"/>
              <a:buNone/>
            </a:pPr>
            <a:r>
              <a:rPr lang="en-US" sz="1100" u="sng">
                <a:solidFill>
                  <a:schemeClr val="hlink"/>
                </a:solidFill>
                <a:hlinkClick r:id="rId3"/>
              </a:rPr>
              <a:t>http://hadoop.apache.org/docs/current/hadoop-project-dist/hadoop-common/FileSystemShell.html</a:t>
            </a:r>
            <a:r>
              <a:rPr lang="en-US" sz="1100">
                <a:solidFill>
                  <a:srgbClr val="002060"/>
                </a:solidFill>
              </a:rPr>
              <a:t> </a:t>
            </a:r>
          </a:p>
          <a:p>
            <a:pPr indent="-25400" lvl="2" marL="876300" rtl="0">
              <a:spcBef>
                <a:spcPts val="140"/>
              </a:spcBef>
              <a:buClr>
                <a:srgbClr val="000024"/>
              </a:buClr>
              <a:buSzPct val="100000"/>
              <a:buFont typeface="Noto Symbol"/>
              <a:buChar char="❖"/>
            </a:pPr>
            <a:r>
              <a:rPr lang="en-US" sz="1100">
                <a:solidFill>
                  <a:srgbClr val="002060"/>
                </a:solidFill>
              </a:rPr>
              <a:t>appendToFile</a:t>
            </a:r>
          </a:p>
          <a:p>
            <a:pPr indent="-25400" lvl="2" marL="876300" rtl="0">
              <a:spcBef>
                <a:spcPts val="140"/>
              </a:spcBef>
              <a:buClr>
                <a:srgbClr val="000024"/>
              </a:buClr>
              <a:buSzPct val="100000"/>
              <a:buFont typeface="Noto Symbol"/>
              <a:buChar char="❖"/>
            </a:pPr>
            <a:r>
              <a:rPr lang="en-US" sz="1100">
                <a:solidFill>
                  <a:srgbClr val="002060"/>
                </a:solidFill>
              </a:rPr>
              <a:t>cat</a:t>
            </a:r>
          </a:p>
          <a:p>
            <a:pPr indent="-25400" lvl="2" marL="876300" rtl="0">
              <a:spcBef>
                <a:spcPts val="140"/>
              </a:spcBef>
              <a:buClr>
                <a:srgbClr val="000024"/>
              </a:buClr>
              <a:buSzPct val="100000"/>
              <a:buFont typeface="Noto Symbol"/>
              <a:buChar char="❖"/>
            </a:pPr>
            <a:r>
              <a:rPr lang="en-US" sz="1100">
                <a:solidFill>
                  <a:srgbClr val="002060"/>
                </a:solidFill>
              </a:rPr>
              <a:t>chgrp  / chmod / chown</a:t>
            </a:r>
          </a:p>
          <a:p>
            <a:pPr indent="-25400" lvl="2" marL="876300" rtl="0">
              <a:spcBef>
                <a:spcPts val="140"/>
              </a:spcBef>
              <a:buClr>
                <a:srgbClr val="000024"/>
              </a:buClr>
              <a:buSzPct val="100000"/>
              <a:buFont typeface="Noto Symbol"/>
              <a:buChar char="❖"/>
            </a:pPr>
            <a:r>
              <a:rPr lang="en-US" sz="1100">
                <a:solidFill>
                  <a:srgbClr val="002060"/>
                </a:solidFill>
              </a:rPr>
              <a:t>copyFromLocal /  copyToLocal</a:t>
            </a:r>
          </a:p>
          <a:p>
            <a:pPr indent="-25400" lvl="2" marL="876300" rtl="0">
              <a:spcBef>
                <a:spcPts val="140"/>
              </a:spcBef>
              <a:buClr>
                <a:srgbClr val="000024"/>
              </a:buClr>
              <a:buSzPct val="100000"/>
              <a:buFont typeface="Noto Symbol"/>
              <a:buChar char="❖"/>
            </a:pPr>
            <a:r>
              <a:rPr lang="en-US" sz="1100">
                <a:solidFill>
                  <a:srgbClr val="002060"/>
                </a:solidFill>
              </a:rPr>
              <a:t>count</a:t>
            </a:r>
          </a:p>
          <a:p>
            <a:pPr indent="-25400" lvl="2" marL="876300" rtl="0">
              <a:spcBef>
                <a:spcPts val="140"/>
              </a:spcBef>
              <a:buClr>
                <a:srgbClr val="000024"/>
              </a:buClr>
              <a:buSzPct val="100000"/>
              <a:buFont typeface="Noto Symbol"/>
              <a:buChar char="❖"/>
            </a:pPr>
            <a:r>
              <a:rPr lang="en-US" sz="1100">
                <a:solidFill>
                  <a:srgbClr val="002060"/>
                </a:solidFill>
              </a:rPr>
              <a:t>cp</a:t>
            </a:r>
          </a:p>
          <a:p>
            <a:pPr indent="-25400" lvl="2" marL="876300" rtl="0">
              <a:spcBef>
                <a:spcPts val="140"/>
              </a:spcBef>
              <a:buClr>
                <a:srgbClr val="000024"/>
              </a:buClr>
              <a:buSzPct val="100000"/>
              <a:buFont typeface="Noto Symbol"/>
              <a:buChar char="❖"/>
            </a:pPr>
            <a:r>
              <a:rPr lang="en-US" sz="1100">
                <a:solidFill>
                  <a:srgbClr val="002060"/>
                </a:solidFill>
              </a:rPr>
              <a:t>du, dus</a:t>
            </a:r>
          </a:p>
          <a:p>
            <a:pPr indent="-25400" lvl="2" marL="876300" rtl="0">
              <a:spcBef>
                <a:spcPts val="140"/>
              </a:spcBef>
              <a:buClr>
                <a:srgbClr val="000024"/>
              </a:buClr>
              <a:buSzPct val="100000"/>
              <a:buFont typeface="Noto Symbol"/>
              <a:buChar char="❖"/>
            </a:pPr>
            <a:r>
              <a:rPr lang="en-US" sz="1100">
                <a:solidFill>
                  <a:srgbClr val="002060"/>
                </a:solidFill>
              </a:rPr>
              <a:t>expunge</a:t>
            </a:r>
          </a:p>
          <a:p>
            <a:pPr indent="-25400" lvl="2" marL="876300" rtl="0">
              <a:spcBef>
                <a:spcPts val="140"/>
              </a:spcBef>
              <a:buClr>
                <a:srgbClr val="000024"/>
              </a:buClr>
              <a:buSzPct val="100000"/>
              <a:buFont typeface="Noto Symbol"/>
              <a:buChar char="❖"/>
            </a:pPr>
            <a:r>
              <a:rPr lang="en-US" sz="1100">
                <a:solidFill>
                  <a:srgbClr val="002060"/>
                </a:solidFill>
              </a:rPr>
              <a:t>get /  getfacl / getfattr / getmerge</a:t>
            </a:r>
          </a:p>
          <a:p>
            <a:pPr indent="-25400" lvl="2" marL="876300" rtl="0">
              <a:spcBef>
                <a:spcPts val="140"/>
              </a:spcBef>
              <a:buClr>
                <a:srgbClr val="002060"/>
              </a:buClr>
              <a:buSzPct val="100000"/>
              <a:buFont typeface="Noto Symbol"/>
              <a:buChar char="❖"/>
            </a:pPr>
            <a:r>
              <a:rPr lang="en-US" sz="1100">
                <a:solidFill>
                  <a:srgbClr val="002060"/>
                </a:solidFill>
              </a:rPr>
              <a:t>help</a:t>
            </a:r>
          </a:p>
          <a:p>
            <a:pPr indent="-25400" lvl="2" marL="876300" rtl="0">
              <a:spcBef>
                <a:spcPts val="140"/>
              </a:spcBef>
              <a:buClr>
                <a:srgbClr val="000024"/>
              </a:buClr>
              <a:buSzPct val="100000"/>
              <a:buFont typeface="Noto Symbol"/>
              <a:buChar char="❖"/>
            </a:pPr>
            <a:r>
              <a:rPr lang="en-US" sz="1100">
                <a:solidFill>
                  <a:srgbClr val="002060"/>
                </a:solidFill>
              </a:rPr>
              <a:t>ls / lsr</a:t>
            </a:r>
          </a:p>
          <a:p>
            <a:pPr indent="-25400" lvl="2" marL="876300" rtl="0">
              <a:spcBef>
                <a:spcPts val="140"/>
              </a:spcBef>
              <a:buClr>
                <a:srgbClr val="000024"/>
              </a:buClr>
              <a:buSzPct val="100000"/>
              <a:buFont typeface="Noto Symbol"/>
              <a:buChar char="❖"/>
            </a:pPr>
            <a:r>
              <a:rPr lang="en-US" sz="1100">
                <a:solidFill>
                  <a:srgbClr val="002060"/>
                </a:solidFill>
              </a:rPr>
              <a:t>mkdir</a:t>
            </a:r>
          </a:p>
          <a:p>
            <a:pPr indent="-25400" lvl="2" marL="876300" rtl="0">
              <a:spcBef>
                <a:spcPts val="140"/>
              </a:spcBef>
              <a:buClr>
                <a:srgbClr val="000024"/>
              </a:buClr>
              <a:buSzPct val="100000"/>
              <a:buFont typeface="Noto Symbol"/>
              <a:buChar char="❖"/>
            </a:pPr>
            <a:r>
              <a:rPr lang="en-US" sz="1100">
                <a:solidFill>
                  <a:srgbClr val="002060"/>
                </a:solidFill>
              </a:rPr>
              <a:t>moveFromLocal /  moveToLocal / mv</a:t>
            </a:r>
          </a:p>
          <a:p>
            <a:pPr indent="-25400" lvl="2" marL="876300" rtl="0">
              <a:spcBef>
                <a:spcPts val="140"/>
              </a:spcBef>
              <a:buClr>
                <a:srgbClr val="000024"/>
              </a:buClr>
              <a:buSzPct val="100000"/>
              <a:buFont typeface="Noto Symbol"/>
              <a:buChar char="❖"/>
            </a:pPr>
            <a:r>
              <a:rPr lang="en-US" sz="1100">
                <a:solidFill>
                  <a:srgbClr val="002060"/>
                </a:solidFill>
              </a:rPr>
              <a:t>put</a:t>
            </a:r>
          </a:p>
          <a:p>
            <a:pPr indent="-25400" lvl="2" marL="876300" rtl="0">
              <a:spcBef>
                <a:spcPts val="140"/>
              </a:spcBef>
              <a:buClr>
                <a:srgbClr val="000024"/>
              </a:buClr>
              <a:buSzPct val="100000"/>
              <a:buFont typeface="Noto Symbol"/>
              <a:buChar char="❖"/>
            </a:pPr>
            <a:r>
              <a:rPr lang="en-US" sz="1100">
                <a:solidFill>
                  <a:srgbClr val="002060"/>
                </a:solidFill>
              </a:rPr>
              <a:t>Rm / rmr</a:t>
            </a:r>
          </a:p>
          <a:p>
            <a:pPr indent="-25400" lvl="2" marL="876300" rtl="0">
              <a:spcBef>
                <a:spcPts val="140"/>
              </a:spcBef>
              <a:buClr>
                <a:srgbClr val="000024"/>
              </a:buClr>
              <a:buSzPct val="100000"/>
              <a:buFont typeface="Noto Symbol"/>
              <a:buChar char="❖"/>
            </a:pPr>
            <a:r>
              <a:rPr lang="en-US" sz="1100">
                <a:solidFill>
                  <a:srgbClr val="002060"/>
                </a:solidFill>
              </a:rPr>
              <a:t>setfacl /  setfattr / setrep</a:t>
            </a:r>
          </a:p>
          <a:p>
            <a:pPr indent="-25400" lvl="2" marL="876300" rtl="0">
              <a:spcBef>
                <a:spcPts val="140"/>
              </a:spcBef>
              <a:buClr>
                <a:srgbClr val="000024"/>
              </a:buClr>
              <a:buSzPct val="100000"/>
              <a:buFont typeface="Noto Symbol"/>
              <a:buChar char="❖"/>
            </a:pPr>
            <a:r>
              <a:rPr lang="en-US" sz="1100">
                <a:solidFill>
                  <a:srgbClr val="002060"/>
                </a:solidFill>
              </a:rPr>
              <a:t>stat</a:t>
            </a:r>
          </a:p>
          <a:p>
            <a:pPr indent="-25400" lvl="2" marL="876300" rtl="0">
              <a:spcBef>
                <a:spcPts val="140"/>
              </a:spcBef>
              <a:buClr>
                <a:srgbClr val="000024"/>
              </a:buClr>
              <a:buSzPct val="100000"/>
              <a:buFont typeface="Noto Symbol"/>
              <a:buChar char="❖"/>
            </a:pPr>
            <a:r>
              <a:rPr lang="en-US" sz="1100">
                <a:solidFill>
                  <a:srgbClr val="002060"/>
                </a:solidFill>
              </a:rPr>
              <a:t>tail</a:t>
            </a:r>
          </a:p>
          <a:p>
            <a:pPr indent="-25400" lvl="2" marL="876300" rtl="0">
              <a:spcBef>
                <a:spcPts val="140"/>
              </a:spcBef>
              <a:buClr>
                <a:srgbClr val="000024"/>
              </a:buClr>
              <a:buSzPct val="100000"/>
              <a:buFont typeface="Noto Symbol"/>
              <a:buChar char="❖"/>
            </a:pPr>
            <a:r>
              <a:rPr lang="en-US" sz="1100">
                <a:solidFill>
                  <a:srgbClr val="002060"/>
                </a:solidFill>
              </a:rPr>
              <a:t>test</a:t>
            </a:r>
          </a:p>
          <a:p>
            <a:pPr indent="-25400" lvl="2" marL="876300" rtl="0">
              <a:spcBef>
                <a:spcPts val="140"/>
              </a:spcBef>
              <a:buClr>
                <a:srgbClr val="000024"/>
              </a:buClr>
              <a:buSzPct val="100000"/>
              <a:buFont typeface="Noto Symbol"/>
              <a:buChar char="❖"/>
            </a:pPr>
            <a:r>
              <a:rPr lang="en-US" sz="1100">
                <a:solidFill>
                  <a:srgbClr val="002060"/>
                </a:solidFill>
              </a:rPr>
              <a:t>text</a:t>
            </a:r>
          </a:p>
          <a:p>
            <a:pPr indent="-25400" lvl="2" marL="876300" rtl="0">
              <a:spcBef>
                <a:spcPts val="140"/>
              </a:spcBef>
              <a:buClr>
                <a:srgbClr val="000024"/>
              </a:buClr>
              <a:buSzPct val="100000"/>
              <a:buFont typeface="Noto Symbol"/>
              <a:buChar char="❖"/>
            </a:pPr>
            <a:r>
              <a:rPr lang="en-US" sz="1100">
                <a:solidFill>
                  <a:srgbClr val="002060"/>
                </a:solidFill>
              </a:rPr>
              <a:t>touchz</a:t>
            </a:r>
          </a:p>
          <a:p>
            <a:pPr lvl="0" rtl="0">
              <a:spcBef>
                <a:spcPts val="480"/>
              </a:spcBef>
              <a:buClr>
                <a:schemeClr val="dk1"/>
              </a:buClr>
              <a:buFont typeface="Arial"/>
              <a:buNone/>
            </a:pPr>
            <a:r>
              <a:t/>
            </a:r>
            <a:endParaRPr sz="700">
              <a:solidFill>
                <a:srgbClr val="002060"/>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nvSpPr>
        <p:spPr>
          <a:xfrm>
            <a:off x="458200" y="4242237"/>
            <a:ext cx="8052299" cy="548399"/>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Creación de un subdirectorio para nuestro usuario</a:t>
            </a:r>
          </a:p>
          <a:p>
            <a:pPr indent="-342900" lvl="0" marL="342900" rtl="0">
              <a:spcBef>
                <a:spcPts val="220"/>
              </a:spcBef>
              <a:buClr>
                <a:schemeClr val="lt1"/>
              </a:buClr>
              <a:buSzPct val="25000"/>
              <a:buFont typeface="Times New Roman"/>
              <a:buChar char="•"/>
            </a:pPr>
            <a:r>
              <a:rPr b="1" lang="en-US" sz="1100">
                <a:solidFill>
                  <a:srgbClr val="002060"/>
                </a:solidFill>
              </a:rPr>
              <a:t>$ hdfs dfs -mkdir /user/bigdata</a:t>
            </a:r>
          </a:p>
          <a:p>
            <a:pPr indent="-342900" lvl="0" marL="342900" rtl="0">
              <a:spcBef>
                <a:spcPts val="220"/>
              </a:spcBef>
              <a:buClr>
                <a:schemeClr val="lt1"/>
              </a:buClr>
              <a:buSzPct val="25000"/>
              <a:buFont typeface="Times New Roman"/>
              <a:buChar char="•"/>
            </a:pPr>
            <a:r>
              <a:rPr lang="en-US" sz="1100">
                <a:solidFill>
                  <a:srgbClr val="002060"/>
                </a:solidFill>
              </a:rPr>
              <a:t> </a:t>
            </a: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
        <p:nvSpPr>
          <p:cNvPr id="463" name="Shape 463"/>
          <p:cNvSpPr txBox="1"/>
          <p:nvPr/>
        </p:nvSpPr>
        <p:spPr>
          <a:xfrm>
            <a:off x="8491536" y="6516687"/>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64" name="Shape 464"/>
          <p:cNvSpPr txBox="1"/>
          <p:nvPr>
            <p:ph idx="1" type="body"/>
          </p:nvPr>
        </p:nvSpPr>
        <p:spPr>
          <a:xfrm>
            <a:off x="449250" y="1212850"/>
            <a:ext cx="8247600" cy="3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Comprobación de la información que hay en el sistema de archivos.  </a:t>
            </a:r>
          </a:p>
          <a:p>
            <a:pPr indent="0" lvl="0" marL="0" marR="0" rtl="0" algn="l">
              <a:lnSpc>
                <a:spcPct val="100000"/>
              </a:lnSpc>
              <a:spcBef>
                <a:spcPts val="0"/>
              </a:spcBef>
              <a:spcAft>
                <a:spcPts val="0"/>
              </a:spcAft>
              <a:buNone/>
            </a:pPr>
            <a:r>
              <a:rPr b="1" lang="en-US" sz="1100">
                <a:solidFill>
                  <a:srgbClr val="002060"/>
                </a:solidFill>
              </a:rPr>
              <a:t>         $ hdfs dfs -ls /</a:t>
            </a:r>
          </a:p>
        </p:txBody>
      </p:sp>
      <p:sp>
        <p:nvSpPr>
          <p:cNvPr id="465" name="Shape 465"/>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Ejemplos</a:t>
            </a:r>
          </a:p>
        </p:txBody>
      </p:sp>
      <p:pic>
        <p:nvPicPr>
          <p:cNvPr id="467" name="Shape 467"/>
          <p:cNvPicPr preferRelativeResize="0"/>
          <p:nvPr/>
        </p:nvPicPr>
        <p:blipFill rotWithShape="1">
          <a:blip r:embed="rId3">
            <a:alphaModFix/>
          </a:blip>
          <a:srcRect b="0" l="0" r="0" t="0"/>
          <a:stretch/>
        </p:blipFill>
        <p:spPr>
          <a:xfrm>
            <a:off x="127000" y="-20383500"/>
            <a:ext cx="5429249" cy="1114425"/>
          </a:xfrm>
          <a:prstGeom prst="rect">
            <a:avLst/>
          </a:prstGeom>
          <a:noFill/>
          <a:ln>
            <a:noFill/>
          </a:ln>
        </p:spPr>
      </p:pic>
      <p:pic>
        <p:nvPicPr>
          <p:cNvPr id="468" name="Shape 468"/>
          <p:cNvPicPr preferRelativeResize="0"/>
          <p:nvPr/>
        </p:nvPicPr>
        <p:blipFill rotWithShape="1">
          <a:blip r:embed="rId4">
            <a:alphaModFix/>
          </a:blip>
          <a:srcRect b="0" l="0" r="0" t="0"/>
          <a:stretch/>
        </p:blipFill>
        <p:spPr>
          <a:xfrm>
            <a:off x="158750" y="-19973925"/>
            <a:ext cx="7429500" cy="1276349"/>
          </a:xfrm>
          <a:prstGeom prst="rect">
            <a:avLst/>
          </a:prstGeom>
          <a:noFill/>
          <a:ln>
            <a:noFill/>
          </a:ln>
        </p:spPr>
      </p:pic>
      <p:pic>
        <p:nvPicPr>
          <p:cNvPr id="469" name="Shape 469"/>
          <p:cNvPicPr preferRelativeResize="0"/>
          <p:nvPr/>
        </p:nvPicPr>
        <p:blipFill rotWithShape="1">
          <a:blip r:embed="rId5">
            <a:alphaModFix/>
          </a:blip>
          <a:srcRect b="0" l="0" r="0" t="0"/>
          <a:stretch/>
        </p:blipFill>
        <p:spPr>
          <a:xfrm>
            <a:off x="2508250" y="-18253075"/>
            <a:ext cx="7419975" cy="923924"/>
          </a:xfrm>
          <a:prstGeom prst="rect">
            <a:avLst/>
          </a:prstGeom>
          <a:noFill/>
          <a:ln>
            <a:noFill/>
          </a:ln>
        </p:spPr>
      </p:pic>
      <p:pic>
        <p:nvPicPr>
          <p:cNvPr id="470" name="Shape 470"/>
          <p:cNvPicPr preferRelativeResize="0"/>
          <p:nvPr/>
        </p:nvPicPr>
        <p:blipFill rotWithShape="1">
          <a:blip r:embed="rId6">
            <a:alphaModFix/>
          </a:blip>
          <a:srcRect b="0" l="0" r="0" t="0"/>
          <a:stretch/>
        </p:blipFill>
        <p:spPr>
          <a:xfrm>
            <a:off x="127000" y="-7419975"/>
            <a:ext cx="7410449" cy="2419350"/>
          </a:xfrm>
          <a:prstGeom prst="rect">
            <a:avLst/>
          </a:prstGeom>
          <a:noFill/>
          <a:ln>
            <a:noFill/>
          </a:ln>
        </p:spPr>
      </p:pic>
      <p:pic>
        <p:nvPicPr>
          <p:cNvPr id="471" name="Shape 471"/>
          <p:cNvPicPr preferRelativeResize="0"/>
          <p:nvPr/>
        </p:nvPicPr>
        <p:blipFill rotWithShape="1">
          <a:blip r:embed="rId7">
            <a:alphaModFix/>
          </a:blip>
          <a:srcRect b="0" l="0" r="0" t="0"/>
          <a:stretch/>
        </p:blipFill>
        <p:spPr>
          <a:xfrm>
            <a:off x="127000" y="-6645275"/>
            <a:ext cx="7467600" cy="1247774"/>
          </a:xfrm>
          <a:prstGeom prst="rect">
            <a:avLst/>
          </a:prstGeom>
          <a:noFill/>
          <a:ln>
            <a:noFill/>
          </a:ln>
        </p:spPr>
      </p:pic>
      <p:pic>
        <p:nvPicPr>
          <p:cNvPr id="472" name="Shape 472"/>
          <p:cNvPicPr preferRelativeResize="0"/>
          <p:nvPr/>
        </p:nvPicPr>
        <p:blipFill rotWithShape="1">
          <a:blip r:embed="rId8">
            <a:alphaModFix/>
          </a:blip>
          <a:srcRect b="0" l="0" r="0" t="0"/>
          <a:stretch/>
        </p:blipFill>
        <p:spPr>
          <a:xfrm>
            <a:off x="925512" y="1727975"/>
            <a:ext cx="5429100" cy="904800"/>
          </a:xfrm>
          <a:prstGeom prst="rect">
            <a:avLst/>
          </a:prstGeom>
          <a:noFill/>
          <a:ln>
            <a:noFill/>
          </a:ln>
        </p:spPr>
      </p:pic>
      <p:pic>
        <p:nvPicPr>
          <p:cNvPr id="473" name="Shape 473"/>
          <p:cNvPicPr preferRelativeResize="0"/>
          <p:nvPr/>
        </p:nvPicPr>
        <p:blipFill rotWithShape="1">
          <a:blip r:embed="rId9">
            <a:alphaModFix/>
          </a:blip>
          <a:srcRect b="0" l="0" r="0" t="0"/>
          <a:stretch/>
        </p:blipFill>
        <p:spPr>
          <a:xfrm>
            <a:off x="925512" y="3429000"/>
            <a:ext cx="5467350" cy="733425"/>
          </a:xfrm>
          <a:prstGeom prst="rect">
            <a:avLst/>
          </a:prstGeom>
          <a:noFill/>
          <a:ln>
            <a:noFill/>
          </a:ln>
        </p:spPr>
      </p:pic>
      <p:pic>
        <p:nvPicPr>
          <p:cNvPr id="474" name="Shape 474"/>
          <p:cNvPicPr preferRelativeResize="0"/>
          <p:nvPr/>
        </p:nvPicPr>
        <p:blipFill rotWithShape="1">
          <a:blip r:embed="rId10">
            <a:alphaModFix/>
          </a:blip>
          <a:srcRect b="0" l="0" r="0" t="0"/>
          <a:stretch/>
        </p:blipFill>
        <p:spPr>
          <a:xfrm>
            <a:off x="982662" y="4870450"/>
            <a:ext cx="5438774" cy="695325"/>
          </a:xfrm>
          <a:prstGeom prst="rect">
            <a:avLst/>
          </a:prstGeom>
          <a:noFill/>
          <a:ln>
            <a:noFill/>
          </a:ln>
        </p:spPr>
      </p:pic>
      <p:sp>
        <p:nvSpPr>
          <p:cNvPr id="475" name="Shape 475"/>
          <p:cNvSpPr txBox="1"/>
          <p:nvPr/>
        </p:nvSpPr>
        <p:spPr>
          <a:xfrm>
            <a:off x="458200" y="2756725"/>
            <a:ext cx="8405400" cy="548399"/>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Creación de un directorio para los usuarios de la máquina</a:t>
            </a:r>
          </a:p>
          <a:p>
            <a:pPr indent="-342900" lvl="0" marL="342900" rtl="0">
              <a:spcBef>
                <a:spcPts val="220"/>
              </a:spcBef>
              <a:buClr>
                <a:schemeClr val="lt1"/>
              </a:buClr>
              <a:buSzPct val="25000"/>
              <a:buFont typeface="Times New Roman"/>
              <a:buChar char="•"/>
            </a:pPr>
            <a:r>
              <a:rPr b="1" lang="en-US" sz="1100">
                <a:solidFill>
                  <a:srgbClr val="002060"/>
                </a:solidFill>
              </a:rPr>
              <a:t>$ hdfs dfs -mkdir /user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x="0" y="0"/>
          <a:ext cx="0" cy="0"/>
          <a:chOff x="0" y="0"/>
          <a:chExt cx="0" cy="0"/>
        </a:xfrm>
      </p:grpSpPr>
      <p:sp>
        <p:nvSpPr>
          <p:cNvPr id="481" name="Shape 481"/>
          <p:cNvSpPr txBox="1"/>
          <p:nvPr/>
        </p:nvSpPr>
        <p:spPr>
          <a:xfrm>
            <a:off x="8491536" y="6516687"/>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82" name="Shape 482"/>
          <p:cNvSpPr txBox="1"/>
          <p:nvPr>
            <p:ph idx="1" type="body"/>
          </p:nvPr>
        </p:nvSpPr>
        <p:spPr>
          <a:xfrm>
            <a:off x="449250" y="1212850"/>
            <a:ext cx="8219100" cy="923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Creación de un fichero de ejemplo con un texto de varias líneas (por ejemplo 50) </a:t>
            </a:r>
          </a:p>
          <a:p>
            <a:pPr indent="-342900" lvl="0" marL="342900" marR="0" rtl="0" algn="l">
              <a:lnSpc>
                <a:spcPct val="100000"/>
              </a:lnSpc>
              <a:spcBef>
                <a:spcPts val="22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 sudo nano ejemplo.txt</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483" name="Shape 48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Ejemplos</a:t>
            </a:r>
          </a:p>
        </p:txBody>
      </p:sp>
      <p:pic>
        <p:nvPicPr>
          <p:cNvPr id="485" name="Shape 485"/>
          <p:cNvPicPr preferRelativeResize="0"/>
          <p:nvPr/>
        </p:nvPicPr>
        <p:blipFill rotWithShape="1">
          <a:blip r:embed="rId3">
            <a:alphaModFix/>
          </a:blip>
          <a:srcRect b="0" l="0" r="0" t="0"/>
          <a:stretch/>
        </p:blipFill>
        <p:spPr>
          <a:xfrm>
            <a:off x="127000" y="-20383500"/>
            <a:ext cx="5429249" cy="1114425"/>
          </a:xfrm>
          <a:prstGeom prst="rect">
            <a:avLst/>
          </a:prstGeom>
          <a:noFill/>
          <a:ln>
            <a:noFill/>
          </a:ln>
        </p:spPr>
      </p:pic>
      <p:pic>
        <p:nvPicPr>
          <p:cNvPr id="486" name="Shape 486"/>
          <p:cNvPicPr preferRelativeResize="0"/>
          <p:nvPr/>
        </p:nvPicPr>
        <p:blipFill rotWithShape="1">
          <a:blip r:embed="rId4">
            <a:alphaModFix/>
          </a:blip>
          <a:srcRect b="0" l="0" r="0" t="0"/>
          <a:stretch/>
        </p:blipFill>
        <p:spPr>
          <a:xfrm>
            <a:off x="158750" y="-19973925"/>
            <a:ext cx="7429500" cy="1276349"/>
          </a:xfrm>
          <a:prstGeom prst="rect">
            <a:avLst/>
          </a:prstGeom>
          <a:noFill/>
          <a:ln>
            <a:noFill/>
          </a:ln>
        </p:spPr>
      </p:pic>
      <p:pic>
        <p:nvPicPr>
          <p:cNvPr id="487" name="Shape 487"/>
          <p:cNvPicPr preferRelativeResize="0"/>
          <p:nvPr/>
        </p:nvPicPr>
        <p:blipFill rotWithShape="1">
          <a:blip r:embed="rId5">
            <a:alphaModFix/>
          </a:blip>
          <a:srcRect b="0" l="0" r="0" t="0"/>
          <a:stretch/>
        </p:blipFill>
        <p:spPr>
          <a:xfrm>
            <a:off x="2508250" y="-18253075"/>
            <a:ext cx="7419975" cy="923924"/>
          </a:xfrm>
          <a:prstGeom prst="rect">
            <a:avLst/>
          </a:prstGeom>
          <a:noFill/>
          <a:ln>
            <a:noFill/>
          </a:ln>
        </p:spPr>
      </p:pic>
      <p:pic>
        <p:nvPicPr>
          <p:cNvPr id="488" name="Shape 488"/>
          <p:cNvPicPr preferRelativeResize="0"/>
          <p:nvPr/>
        </p:nvPicPr>
        <p:blipFill rotWithShape="1">
          <a:blip r:embed="rId6">
            <a:alphaModFix/>
          </a:blip>
          <a:srcRect b="0" l="0" r="0" t="0"/>
          <a:stretch/>
        </p:blipFill>
        <p:spPr>
          <a:xfrm>
            <a:off x="127000" y="-7419975"/>
            <a:ext cx="7410449" cy="2419350"/>
          </a:xfrm>
          <a:prstGeom prst="rect">
            <a:avLst/>
          </a:prstGeom>
          <a:noFill/>
          <a:ln>
            <a:noFill/>
          </a:ln>
        </p:spPr>
      </p:pic>
      <p:pic>
        <p:nvPicPr>
          <p:cNvPr id="489" name="Shape 489"/>
          <p:cNvPicPr preferRelativeResize="0"/>
          <p:nvPr/>
        </p:nvPicPr>
        <p:blipFill rotWithShape="1">
          <a:blip r:embed="rId7">
            <a:alphaModFix/>
          </a:blip>
          <a:srcRect b="0" l="0" r="0" t="0"/>
          <a:stretch/>
        </p:blipFill>
        <p:spPr>
          <a:xfrm>
            <a:off x="127000" y="-6645275"/>
            <a:ext cx="7467600" cy="1247774"/>
          </a:xfrm>
          <a:prstGeom prst="rect">
            <a:avLst/>
          </a:prstGeom>
          <a:noFill/>
          <a:ln>
            <a:noFill/>
          </a:ln>
        </p:spPr>
      </p:pic>
      <p:pic>
        <p:nvPicPr>
          <p:cNvPr id="490" name="Shape 490"/>
          <p:cNvPicPr preferRelativeResize="0"/>
          <p:nvPr/>
        </p:nvPicPr>
        <p:blipFill rotWithShape="1">
          <a:blip r:embed="rId8">
            <a:alphaModFix/>
          </a:blip>
          <a:srcRect b="0" l="0" r="0" t="0"/>
          <a:stretch/>
        </p:blipFill>
        <p:spPr>
          <a:xfrm>
            <a:off x="958850" y="1706561"/>
            <a:ext cx="4124325" cy="247649"/>
          </a:xfrm>
          <a:prstGeom prst="rect">
            <a:avLst/>
          </a:prstGeom>
          <a:noFill/>
          <a:ln>
            <a:noFill/>
          </a:ln>
        </p:spPr>
      </p:pic>
      <p:sp>
        <p:nvSpPr>
          <p:cNvPr id="491" name="Shape 491"/>
          <p:cNvSpPr txBox="1"/>
          <p:nvPr/>
        </p:nvSpPr>
        <p:spPr>
          <a:xfrm>
            <a:off x="392950" y="2043050"/>
            <a:ext cx="7624199" cy="3725699"/>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Ejemplo para mostrar el funcionamiento </a:t>
            </a:r>
            <a:br>
              <a:rPr lang="en-US" sz="1100">
                <a:solidFill>
                  <a:srgbClr val="002060"/>
                </a:solidFill>
              </a:rPr>
            </a:br>
            <a:r>
              <a:rPr lang="en-US" sz="1100">
                <a:solidFill>
                  <a:srgbClr val="002060"/>
                </a:solidFill>
              </a:rPr>
              <a:t>de HDFS y Map Reduce</a:t>
            </a:r>
            <a:br>
              <a:rPr lang="en-US" sz="1100">
                <a:solidFill>
                  <a:srgbClr val="002060"/>
                </a:solidFill>
              </a:rPr>
            </a:br>
            <a:r>
              <a:rPr lang="en-US" sz="1100">
                <a:solidFill>
                  <a:srgbClr val="002060"/>
                </a:solidFill>
              </a:rPr>
              <a:t>1. Este es un ejemplo de fichero.</a:t>
            </a:r>
            <a:br>
              <a:rPr lang="en-US" sz="1100">
                <a:solidFill>
                  <a:srgbClr val="002060"/>
                </a:solidFill>
              </a:rPr>
            </a:br>
            <a:r>
              <a:rPr lang="en-US" sz="1100">
                <a:solidFill>
                  <a:srgbClr val="002060"/>
                </a:solidFill>
              </a:rPr>
              <a:t>2. Otra línea de fichero para usar en map reduce con HDFS.</a:t>
            </a:r>
            <a:br>
              <a:rPr lang="en-US" sz="1100">
                <a:solidFill>
                  <a:srgbClr val="002060"/>
                </a:solidFill>
              </a:rPr>
            </a:br>
            <a:r>
              <a:rPr lang="en-US" sz="1100">
                <a:solidFill>
                  <a:srgbClr val="002060"/>
                </a:solidFill>
              </a:rPr>
              <a:t>3. Escribiremos varias líneas </a:t>
            </a:r>
            <a:br>
              <a:rPr lang="en-US" sz="1100">
                <a:solidFill>
                  <a:srgbClr val="002060"/>
                </a:solidFill>
              </a:rPr>
            </a:br>
            <a:r>
              <a:rPr lang="en-US" sz="1100">
                <a:solidFill>
                  <a:srgbClr val="002060"/>
                </a:solidFill>
              </a:rPr>
              <a:t>4. para después poder emplear</a:t>
            </a:r>
            <a:br>
              <a:rPr lang="en-US" sz="1100">
                <a:solidFill>
                  <a:srgbClr val="002060"/>
                </a:solidFill>
              </a:rPr>
            </a:br>
            <a:r>
              <a:rPr lang="en-US" sz="1100">
                <a:solidFill>
                  <a:srgbClr val="002060"/>
                </a:solidFill>
              </a:rPr>
              <a:t>5. comandos como TAIL</a:t>
            </a:r>
            <a:br>
              <a:rPr lang="en-US" sz="1100">
                <a:solidFill>
                  <a:srgbClr val="002060"/>
                </a:solidFill>
              </a:rPr>
            </a:br>
            <a:r>
              <a:rPr lang="en-US" sz="1100">
                <a:solidFill>
                  <a:srgbClr val="002060"/>
                </a:solidFill>
              </a:rPr>
              <a:t>6. o HEAD</a:t>
            </a:r>
            <a:br>
              <a:rPr lang="en-US" sz="1100">
                <a:solidFill>
                  <a:srgbClr val="002060"/>
                </a:solidFill>
              </a:rPr>
            </a:br>
            <a:r>
              <a:rPr lang="en-US" sz="1100">
                <a:solidFill>
                  <a:srgbClr val="002060"/>
                </a:solidFill>
              </a:rPr>
              <a:t>7. y así mostrar su funcionamiento</a:t>
            </a:r>
            <a:br>
              <a:rPr lang="en-US" sz="1100">
                <a:solidFill>
                  <a:srgbClr val="002060"/>
                </a:solidFill>
              </a:rPr>
            </a:br>
            <a:r>
              <a:rPr lang="en-US" sz="1100">
                <a:solidFill>
                  <a:srgbClr val="002060"/>
                </a:solidFill>
              </a:rPr>
              <a:t>8. </a:t>
            </a:r>
            <a:br>
              <a:rPr lang="en-US" sz="1100">
                <a:solidFill>
                  <a:srgbClr val="002060"/>
                </a:solidFill>
              </a:rPr>
            </a:br>
            <a:r>
              <a:rPr lang="en-US" sz="1100">
                <a:solidFill>
                  <a:srgbClr val="002060"/>
                </a:solidFill>
              </a:rPr>
              <a:t>9.</a:t>
            </a:r>
            <a:br>
              <a:rPr lang="en-US" sz="1100">
                <a:solidFill>
                  <a:srgbClr val="002060"/>
                </a:solidFill>
              </a:rPr>
            </a:br>
            <a:r>
              <a:rPr lang="en-US" sz="1100">
                <a:solidFill>
                  <a:srgbClr val="002060"/>
                </a:solidFill>
              </a:rPr>
              <a:t>10. </a:t>
            </a:r>
            <a:br>
              <a:rPr lang="en-US" sz="1100">
                <a:solidFill>
                  <a:srgbClr val="002060"/>
                </a:solidFill>
              </a:rPr>
            </a:br>
            <a:r>
              <a:rPr lang="en-US" sz="1100">
                <a:solidFill>
                  <a:srgbClr val="002060"/>
                </a:solidFill>
              </a:rPr>
              <a:t>11.</a:t>
            </a:r>
            <a:br>
              <a:rPr lang="en-US" sz="1100">
                <a:solidFill>
                  <a:srgbClr val="002060"/>
                </a:solidFill>
              </a:rPr>
            </a:br>
            <a:r>
              <a:rPr lang="en-US" sz="1100">
                <a:solidFill>
                  <a:srgbClr val="002060"/>
                </a:solidFill>
              </a:rPr>
              <a:t>12. </a:t>
            </a:r>
            <a:br>
              <a:rPr lang="en-US" sz="1100">
                <a:solidFill>
                  <a:srgbClr val="002060"/>
                </a:solidFill>
              </a:rPr>
            </a:br>
            <a:r>
              <a:rPr lang="en-US" sz="1100">
                <a:solidFill>
                  <a:srgbClr val="002060"/>
                </a:solidFill>
              </a:rPr>
              <a:t>13. </a:t>
            </a:r>
            <a:br>
              <a:rPr lang="en-US" sz="1100">
                <a:solidFill>
                  <a:srgbClr val="002060"/>
                </a:solidFill>
              </a:rPr>
            </a:br>
            <a:r>
              <a:rPr lang="en-US" sz="1100">
                <a:solidFill>
                  <a:srgbClr val="002060"/>
                </a:solidFill>
              </a:rPr>
              <a:t>14.</a:t>
            </a:r>
            <a:br>
              <a:rPr lang="en-US" sz="1100">
                <a:solidFill>
                  <a:srgbClr val="002060"/>
                </a:solidFill>
              </a:rPr>
            </a:br>
            <a:r>
              <a:rPr lang="en-US" sz="1100">
                <a:solidFill>
                  <a:srgbClr val="002060"/>
                </a:solidFill>
              </a:rPr>
              <a:t>15.</a:t>
            </a:r>
          </a:p>
          <a:p>
            <a:pPr indent="-342900" lvl="0" marL="342900" rtl="0">
              <a:spcBef>
                <a:spcPts val="220"/>
              </a:spcBef>
              <a:buClr>
                <a:schemeClr val="lt1"/>
              </a:buClr>
              <a:buSzPct val="25000"/>
              <a:buFont typeface="Times New Roman"/>
              <a:buChar char="•"/>
            </a:pPr>
            <a:r>
              <a:rPr lang="en-US" sz="1100">
                <a:solidFill>
                  <a:srgbClr val="002060"/>
                </a:solidFill>
              </a:rPr>
              <a:t>......</a:t>
            </a:r>
          </a:p>
          <a:p>
            <a:pPr indent="-342900" lvl="0" marL="342900" rtl="0">
              <a:spcBef>
                <a:spcPts val="220"/>
              </a:spcBef>
              <a:buClr>
                <a:schemeClr val="lt1"/>
              </a:buClr>
              <a:buSzPct val="25000"/>
              <a:buFont typeface="Times New Roman"/>
              <a:buChar char="•"/>
            </a:pPr>
            <a:r>
              <a:rPr lang="en-US" sz="1100">
                <a:solidFill>
                  <a:srgbClr val="002060"/>
                </a:solidFill>
              </a:rPr>
              <a:t>49.</a:t>
            </a:r>
          </a:p>
          <a:p>
            <a:pPr indent="-342900" lvl="0" marL="342900" rtl="0">
              <a:spcBef>
                <a:spcPts val="220"/>
              </a:spcBef>
              <a:buClr>
                <a:schemeClr val="lt1"/>
              </a:buClr>
              <a:buSzPct val="25000"/>
              <a:buFont typeface="Times New Roman"/>
              <a:buChar char="•"/>
            </a:pPr>
            <a:r>
              <a:rPr lang="en-US" sz="1100">
                <a:solidFill>
                  <a:srgbClr val="002060"/>
                </a:solidFill>
              </a:rPr>
              <a:t>50. Fin del ejemplo</a:t>
            </a:r>
          </a:p>
          <a:p>
            <a:pPr lvl="0" rtl="0">
              <a:spcBef>
                <a:spcPts val="480"/>
              </a:spcBef>
              <a:buClr>
                <a:schemeClr val="dk1"/>
              </a:buClr>
              <a:buFont typeface="Arial"/>
              <a:buNone/>
            </a:pPr>
            <a:r>
              <a:t/>
            </a:r>
            <a:endParaRPr sz="1100">
              <a:solidFill>
                <a:srgbClr val="002060"/>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nvSpPr>
        <p:spPr>
          <a:xfrm>
            <a:off x="8491536" y="6516687"/>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98" name="Shape 498"/>
          <p:cNvSpPr txBox="1"/>
          <p:nvPr>
            <p:ph idx="1" type="body"/>
          </p:nvPr>
        </p:nvSpPr>
        <p:spPr>
          <a:xfrm>
            <a:off x="449250" y="1212850"/>
            <a:ext cx="8271600" cy="1799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Movimiento del fichero a HDFS</a:t>
            </a:r>
          </a:p>
          <a:p>
            <a:pPr indent="-342900" lvl="0" marL="342900" marR="0" rtl="0" algn="l">
              <a:lnSpc>
                <a:spcPct val="100000"/>
              </a:lnSpc>
              <a:spcBef>
                <a:spcPts val="22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 hdfs dfs -put ejemplo.txt /user/bigdata</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499" name="Shape 499"/>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Ejemplos</a:t>
            </a:r>
          </a:p>
        </p:txBody>
      </p:sp>
      <p:pic>
        <p:nvPicPr>
          <p:cNvPr id="501" name="Shape 501"/>
          <p:cNvPicPr preferRelativeResize="0"/>
          <p:nvPr/>
        </p:nvPicPr>
        <p:blipFill rotWithShape="1">
          <a:blip r:embed="rId3">
            <a:alphaModFix/>
          </a:blip>
          <a:srcRect b="0" l="0" r="0" t="0"/>
          <a:stretch/>
        </p:blipFill>
        <p:spPr>
          <a:xfrm>
            <a:off x="127000" y="-20383500"/>
            <a:ext cx="5429249" cy="1114425"/>
          </a:xfrm>
          <a:prstGeom prst="rect">
            <a:avLst/>
          </a:prstGeom>
          <a:noFill/>
          <a:ln>
            <a:noFill/>
          </a:ln>
        </p:spPr>
      </p:pic>
      <p:pic>
        <p:nvPicPr>
          <p:cNvPr id="502" name="Shape 502"/>
          <p:cNvPicPr preferRelativeResize="0"/>
          <p:nvPr/>
        </p:nvPicPr>
        <p:blipFill rotWithShape="1">
          <a:blip r:embed="rId4">
            <a:alphaModFix/>
          </a:blip>
          <a:srcRect b="0" l="0" r="0" t="0"/>
          <a:stretch/>
        </p:blipFill>
        <p:spPr>
          <a:xfrm>
            <a:off x="158750" y="-19973925"/>
            <a:ext cx="7429500" cy="1276349"/>
          </a:xfrm>
          <a:prstGeom prst="rect">
            <a:avLst/>
          </a:prstGeom>
          <a:noFill/>
          <a:ln>
            <a:noFill/>
          </a:ln>
        </p:spPr>
      </p:pic>
      <p:pic>
        <p:nvPicPr>
          <p:cNvPr id="503" name="Shape 503"/>
          <p:cNvPicPr preferRelativeResize="0"/>
          <p:nvPr/>
        </p:nvPicPr>
        <p:blipFill rotWithShape="1">
          <a:blip r:embed="rId5">
            <a:alphaModFix/>
          </a:blip>
          <a:srcRect b="0" l="0" r="0" t="0"/>
          <a:stretch/>
        </p:blipFill>
        <p:spPr>
          <a:xfrm>
            <a:off x="2508250" y="-18253075"/>
            <a:ext cx="7419975" cy="923924"/>
          </a:xfrm>
          <a:prstGeom prst="rect">
            <a:avLst/>
          </a:prstGeom>
          <a:noFill/>
          <a:ln>
            <a:noFill/>
          </a:ln>
        </p:spPr>
      </p:pic>
      <p:pic>
        <p:nvPicPr>
          <p:cNvPr id="504" name="Shape 504"/>
          <p:cNvPicPr preferRelativeResize="0"/>
          <p:nvPr/>
        </p:nvPicPr>
        <p:blipFill rotWithShape="1">
          <a:blip r:embed="rId6">
            <a:alphaModFix/>
          </a:blip>
          <a:srcRect b="0" l="0" r="0" t="0"/>
          <a:stretch/>
        </p:blipFill>
        <p:spPr>
          <a:xfrm>
            <a:off x="127000" y="-7419975"/>
            <a:ext cx="7410449" cy="2419350"/>
          </a:xfrm>
          <a:prstGeom prst="rect">
            <a:avLst/>
          </a:prstGeom>
          <a:noFill/>
          <a:ln>
            <a:noFill/>
          </a:ln>
        </p:spPr>
      </p:pic>
      <p:pic>
        <p:nvPicPr>
          <p:cNvPr id="505" name="Shape 505"/>
          <p:cNvPicPr preferRelativeResize="0"/>
          <p:nvPr/>
        </p:nvPicPr>
        <p:blipFill rotWithShape="1">
          <a:blip r:embed="rId7">
            <a:alphaModFix/>
          </a:blip>
          <a:srcRect b="0" l="0" r="0" t="0"/>
          <a:stretch/>
        </p:blipFill>
        <p:spPr>
          <a:xfrm>
            <a:off x="127000" y="-6645275"/>
            <a:ext cx="7467600" cy="1247774"/>
          </a:xfrm>
          <a:prstGeom prst="rect">
            <a:avLst/>
          </a:prstGeom>
          <a:noFill/>
          <a:ln>
            <a:noFill/>
          </a:ln>
        </p:spPr>
      </p:pic>
      <p:pic>
        <p:nvPicPr>
          <p:cNvPr id="506" name="Shape 506"/>
          <p:cNvPicPr preferRelativeResize="0"/>
          <p:nvPr/>
        </p:nvPicPr>
        <p:blipFill rotWithShape="1">
          <a:blip r:embed="rId3">
            <a:alphaModFix/>
          </a:blip>
          <a:srcRect b="0" l="0" r="0" t="0"/>
          <a:stretch/>
        </p:blipFill>
        <p:spPr>
          <a:xfrm>
            <a:off x="860425" y="1822450"/>
            <a:ext cx="5429249" cy="1114425"/>
          </a:xfrm>
          <a:prstGeom prst="rect">
            <a:avLst/>
          </a:prstGeom>
          <a:noFill/>
          <a:ln>
            <a:noFill/>
          </a:ln>
        </p:spPr>
      </p:pic>
      <p:pic>
        <p:nvPicPr>
          <p:cNvPr id="507" name="Shape 507"/>
          <p:cNvPicPr preferRelativeResize="0"/>
          <p:nvPr/>
        </p:nvPicPr>
        <p:blipFill rotWithShape="1">
          <a:blip r:embed="rId4">
            <a:alphaModFix/>
          </a:blip>
          <a:srcRect b="0" l="0" r="0" t="0"/>
          <a:stretch/>
        </p:blipFill>
        <p:spPr>
          <a:xfrm>
            <a:off x="835025" y="3724275"/>
            <a:ext cx="7429500" cy="1276349"/>
          </a:xfrm>
          <a:prstGeom prst="rect">
            <a:avLst/>
          </a:prstGeom>
          <a:noFill/>
          <a:ln>
            <a:noFill/>
          </a:ln>
        </p:spPr>
      </p:pic>
      <p:sp>
        <p:nvSpPr>
          <p:cNvPr id="508" name="Shape 508"/>
          <p:cNvSpPr txBox="1"/>
          <p:nvPr/>
        </p:nvSpPr>
        <p:spPr>
          <a:xfrm>
            <a:off x="449250" y="3071375"/>
            <a:ext cx="7962299" cy="518400"/>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Ejecución de un listado del directorio recursivo para ver si se han subido correctamente los datos. </a:t>
            </a:r>
          </a:p>
          <a:p>
            <a:pPr indent="-342900" lvl="0" marL="342900" rtl="0">
              <a:spcBef>
                <a:spcPts val="220"/>
              </a:spcBef>
              <a:buClr>
                <a:schemeClr val="lt1"/>
              </a:buClr>
              <a:buSzPct val="25000"/>
              <a:buFont typeface="Times New Roman"/>
              <a:buChar char="•"/>
            </a:pPr>
            <a:r>
              <a:rPr b="1" lang="en-US" sz="1100">
                <a:solidFill>
                  <a:srgbClr val="002060"/>
                </a:solidFill>
              </a:rPr>
              <a:t>$ hdfs dfs -ls -R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txBox="1"/>
          <p:nvPr/>
        </p:nvSpPr>
        <p:spPr>
          <a:xfrm>
            <a:off x="8491536" y="6516687"/>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15" name="Shape 515"/>
          <p:cNvSpPr txBox="1"/>
          <p:nvPr>
            <p:ph idx="1" type="body"/>
          </p:nvPr>
        </p:nvSpPr>
        <p:spPr>
          <a:xfrm>
            <a:off x="449250" y="1212850"/>
            <a:ext cx="8273999" cy="1468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Para descargar un fichero</a:t>
            </a:r>
          </a:p>
          <a:p>
            <a:pPr indent="-342900" lvl="0" marL="342900" marR="0" rtl="0" algn="l">
              <a:lnSpc>
                <a:spcPct val="100000"/>
              </a:lnSpc>
              <a:spcBef>
                <a:spcPts val="22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 hdfs dfs -get /user/bigdata/ejemplo.txt /tmp</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Font typeface="Times New Roman"/>
              <a:buChar char="•"/>
            </a:pPr>
            <a:r>
              <a:t/>
            </a:r>
            <a:endParaRPr/>
          </a:p>
        </p:txBody>
      </p:sp>
      <p:sp>
        <p:nvSpPr>
          <p:cNvPr id="516" name="Shape 516"/>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Ejemplos</a:t>
            </a:r>
          </a:p>
        </p:txBody>
      </p:sp>
      <p:pic>
        <p:nvPicPr>
          <p:cNvPr id="518" name="Shape 518"/>
          <p:cNvPicPr preferRelativeResize="0"/>
          <p:nvPr/>
        </p:nvPicPr>
        <p:blipFill rotWithShape="1">
          <a:blip r:embed="rId3">
            <a:alphaModFix/>
          </a:blip>
          <a:srcRect b="0" l="0" r="0" t="0"/>
          <a:stretch/>
        </p:blipFill>
        <p:spPr>
          <a:xfrm>
            <a:off x="127000" y="-20383500"/>
            <a:ext cx="5429249" cy="1114425"/>
          </a:xfrm>
          <a:prstGeom prst="rect">
            <a:avLst/>
          </a:prstGeom>
          <a:noFill/>
          <a:ln>
            <a:noFill/>
          </a:ln>
        </p:spPr>
      </p:pic>
      <p:pic>
        <p:nvPicPr>
          <p:cNvPr id="519" name="Shape 519"/>
          <p:cNvPicPr preferRelativeResize="0"/>
          <p:nvPr/>
        </p:nvPicPr>
        <p:blipFill rotWithShape="1">
          <a:blip r:embed="rId4">
            <a:alphaModFix/>
          </a:blip>
          <a:srcRect b="0" l="0" r="0" t="0"/>
          <a:stretch/>
        </p:blipFill>
        <p:spPr>
          <a:xfrm>
            <a:off x="158750" y="-19973925"/>
            <a:ext cx="7429500" cy="1276349"/>
          </a:xfrm>
          <a:prstGeom prst="rect">
            <a:avLst/>
          </a:prstGeom>
          <a:noFill/>
          <a:ln>
            <a:noFill/>
          </a:ln>
        </p:spPr>
      </p:pic>
      <p:pic>
        <p:nvPicPr>
          <p:cNvPr id="520" name="Shape 520"/>
          <p:cNvPicPr preferRelativeResize="0"/>
          <p:nvPr/>
        </p:nvPicPr>
        <p:blipFill rotWithShape="1">
          <a:blip r:embed="rId5">
            <a:alphaModFix/>
          </a:blip>
          <a:srcRect b="0" l="0" r="0" t="0"/>
          <a:stretch/>
        </p:blipFill>
        <p:spPr>
          <a:xfrm>
            <a:off x="2508250" y="-18253075"/>
            <a:ext cx="7419975" cy="923924"/>
          </a:xfrm>
          <a:prstGeom prst="rect">
            <a:avLst/>
          </a:prstGeom>
          <a:noFill/>
          <a:ln>
            <a:noFill/>
          </a:ln>
        </p:spPr>
      </p:pic>
      <p:pic>
        <p:nvPicPr>
          <p:cNvPr id="521" name="Shape 521"/>
          <p:cNvPicPr preferRelativeResize="0"/>
          <p:nvPr/>
        </p:nvPicPr>
        <p:blipFill rotWithShape="1">
          <a:blip r:embed="rId6">
            <a:alphaModFix/>
          </a:blip>
          <a:srcRect b="0" l="0" r="0" t="0"/>
          <a:stretch/>
        </p:blipFill>
        <p:spPr>
          <a:xfrm>
            <a:off x="127000" y="-7419975"/>
            <a:ext cx="7410449" cy="2419350"/>
          </a:xfrm>
          <a:prstGeom prst="rect">
            <a:avLst/>
          </a:prstGeom>
          <a:noFill/>
          <a:ln>
            <a:noFill/>
          </a:ln>
        </p:spPr>
      </p:pic>
      <p:pic>
        <p:nvPicPr>
          <p:cNvPr id="522" name="Shape 522"/>
          <p:cNvPicPr preferRelativeResize="0"/>
          <p:nvPr/>
        </p:nvPicPr>
        <p:blipFill rotWithShape="1">
          <a:blip r:embed="rId7">
            <a:alphaModFix/>
          </a:blip>
          <a:srcRect b="0" l="0" r="0" t="0"/>
          <a:stretch/>
        </p:blipFill>
        <p:spPr>
          <a:xfrm>
            <a:off x="127000" y="-6645275"/>
            <a:ext cx="7467600" cy="1247774"/>
          </a:xfrm>
          <a:prstGeom prst="rect">
            <a:avLst/>
          </a:prstGeom>
          <a:noFill/>
          <a:ln>
            <a:noFill/>
          </a:ln>
        </p:spPr>
      </p:pic>
      <p:pic>
        <p:nvPicPr>
          <p:cNvPr id="523" name="Shape 523"/>
          <p:cNvPicPr preferRelativeResize="0"/>
          <p:nvPr/>
        </p:nvPicPr>
        <p:blipFill rotWithShape="1">
          <a:blip r:embed="rId5">
            <a:alphaModFix/>
          </a:blip>
          <a:srcRect b="0" l="0" r="0" t="0"/>
          <a:stretch/>
        </p:blipFill>
        <p:spPr>
          <a:xfrm>
            <a:off x="868362" y="1725611"/>
            <a:ext cx="7419975" cy="923924"/>
          </a:xfrm>
          <a:prstGeom prst="rect">
            <a:avLst/>
          </a:prstGeom>
          <a:noFill/>
          <a:ln>
            <a:noFill/>
          </a:ln>
        </p:spPr>
      </p:pic>
      <p:pic>
        <p:nvPicPr>
          <p:cNvPr id="524" name="Shape 524"/>
          <p:cNvPicPr preferRelativeResize="0"/>
          <p:nvPr/>
        </p:nvPicPr>
        <p:blipFill rotWithShape="1">
          <a:blip r:embed="rId8">
            <a:alphaModFix/>
          </a:blip>
          <a:srcRect b="0" l="0" r="0" t="0"/>
          <a:stretch/>
        </p:blipFill>
        <p:spPr>
          <a:xfrm>
            <a:off x="917575" y="3249600"/>
            <a:ext cx="6060600" cy="2813700"/>
          </a:xfrm>
          <a:prstGeom prst="rect">
            <a:avLst/>
          </a:prstGeom>
          <a:noFill/>
          <a:ln>
            <a:noFill/>
          </a:ln>
        </p:spPr>
      </p:pic>
      <p:sp>
        <p:nvSpPr>
          <p:cNvPr id="525" name="Shape 525"/>
          <p:cNvSpPr txBox="1"/>
          <p:nvPr/>
        </p:nvSpPr>
        <p:spPr>
          <a:xfrm>
            <a:off x="449250" y="2718425"/>
            <a:ext cx="7511999" cy="494400"/>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Consulta de ficheros: </a:t>
            </a:r>
          </a:p>
          <a:p>
            <a:pPr indent="-342900" lvl="0" marL="342900" rtl="0">
              <a:spcBef>
                <a:spcPts val="220"/>
              </a:spcBef>
              <a:buClr>
                <a:schemeClr val="lt1"/>
              </a:buClr>
              <a:buSzPct val="25000"/>
              <a:buFont typeface="Times New Roman"/>
              <a:buChar char="•"/>
            </a:pPr>
            <a:r>
              <a:rPr b="1" lang="en-US" sz="1100">
                <a:solidFill>
                  <a:srgbClr val="002060"/>
                </a:solidFill>
              </a:rPr>
              <a:t>$hdfs dfs -cat /user/bigdata/ejemplo.txt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nvSpPr>
        <p:spPr>
          <a:xfrm>
            <a:off x="8491536" y="6516687"/>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32" name="Shape 532"/>
          <p:cNvSpPr txBox="1"/>
          <p:nvPr>
            <p:ph idx="1" type="body"/>
          </p:nvPr>
        </p:nvSpPr>
        <p:spPr>
          <a:xfrm>
            <a:off x="449250" y="1060450"/>
            <a:ext cx="7955999" cy="2489700"/>
          </a:xfrm>
          <a:prstGeom prst="rect">
            <a:avLst/>
          </a:prstGeom>
          <a:noFill/>
          <a:ln>
            <a:noFill/>
          </a:ln>
        </p:spPr>
        <p:txBody>
          <a:bodyPr anchorCtr="0" anchor="t" bIns="45700" lIns="91425" rIns="91425" tIns="45700">
            <a:noAutofit/>
          </a:bodyPr>
          <a:lstStyle/>
          <a:p>
            <a:pPr indent="-325437" lvl="0" marL="342900" marR="0" rtl="0" algn="l">
              <a:lnSpc>
                <a:spcPct val="100000"/>
              </a:lnSpc>
              <a:spcBef>
                <a:spcPts val="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Concatenar varias instrucciones</a:t>
            </a:r>
          </a:p>
          <a:p>
            <a:pPr indent="-342900" lvl="0" marL="342900" marR="0" rtl="0" algn="l">
              <a:lnSpc>
                <a:spcPct val="100000"/>
              </a:lnSpc>
              <a:spcBef>
                <a:spcPts val="22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a:t>
            </a:r>
            <a:r>
              <a:rPr b="1" lang="en-US" sz="1100">
                <a:solidFill>
                  <a:srgbClr val="002060"/>
                </a:solidFill>
              </a:rPr>
              <a:t>hdfs d</a:t>
            </a:r>
            <a:r>
              <a:rPr b="1" baseline="0" i="0" lang="en-US" sz="1100" u="none" cap="none" strike="noStrike">
                <a:solidFill>
                  <a:srgbClr val="002060"/>
                </a:solidFill>
                <a:latin typeface="Arial"/>
                <a:ea typeface="Arial"/>
                <a:cs typeface="Arial"/>
                <a:sym typeface="Arial"/>
              </a:rPr>
              <a:t>fs -cat /user/bigdata/ejemplo.txt | head</a:t>
            </a: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Font typeface="Times New Roman"/>
              <a:buChar char="•"/>
            </a:pPr>
            <a:r>
              <a:t/>
            </a:r>
            <a:endParaRPr/>
          </a:p>
          <a:p>
            <a:pPr indent="-342900" lvl="0" marL="342900" marR="0" rtl="0" algn="l">
              <a:lnSpc>
                <a:spcPct val="100000"/>
              </a:lnSpc>
              <a:spcBef>
                <a:spcPts val="22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 </a:t>
            </a:r>
          </a:p>
          <a:p>
            <a:pPr indent="-342900" lvl="0" marL="342900" marR="0" rtl="0" algn="l">
              <a:lnSpc>
                <a:spcPct val="100000"/>
              </a:lnSpc>
              <a:spcBef>
                <a:spcPts val="220"/>
              </a:spcBef>
              <a:spcAft>
                <a:spcPts val="0"/>
              </a:spcAft>
              <a:buClr>
                <a:schemeClr val="lt1"/>
              </a:buClr>
              <a:buSzPct val="25000"/>
              <a:buFont typeface="Times New Roman"/>
              <a:buChar char="•"/>
            </a:pPr>
            <a:br>
              <a:rPr b="1" baseline="0" i="0" lang="en-US" sz="1100" u="none" cap="none" strike="noStrike">
                <a:solidFill>
                  <a:srgbClr val="002060"/>
                </a:solidFill>
                <a:latin typeface="Arial"/>
                <a:ea typeface="Arial"/>
                <a:cs typeface="Arial"/>
                <a:sym typeface="Arial"/>
              </a:rPr>
            </a:b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533" name="Shape 53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Ejemplos</a:t>
            </a:r>
          </a:p>
        </p:txBody>
      </p:sp>
      <p:pic>
        <p:nvPicPr>
          <p:cNvPr id="535" name="Shape 535"/>
          <p:cNvPicPr preferRelativeResize="0"/>
          <p:nvPr/>
        </p:nvPicPr>
        <p:blipFill rotWithShape="1">
          <a:blip r:embed="rId3">
            <a:alphaModFix/>
          </a:blip>
          <a:srcRect b="0" l="0" r="0" t="0"/>
          <a:stretch/>
        </p:blipFill>
        <p:spPr>
          <a:xfrm>
            <a:off x="127000" y="-20383500"/>
            <a:ext cx="5429249" cy="1114425"/>
          </a:xfrm>
          <a:prstGeom prst="rect">
            <a:avLst/>
          </a:prstGeom>
          <a:noFill/>
          <a:ln>
            <a:noFill/>
          </a:ln>
        </p:spPr>
      </p:pic>
      <p:pic>
        <p:nvPicPr>
          <p:cNvPr id="536" name="Shape 536"/>
          <p:cNvPicPr preferRelativeResize="0"/>
          <p:nvPr/>
        </p:nvPicPr>
        <p:blipFill rotWithShape="1">
          <a:blip r:embed="rId4">
            <a:alphaModFix/>
          </a:blip>
          <a:srcRect b="0" l="0" r="0" t="0"/>
          <a:stretch/>
        </p:blipFill>
        <p:spPr>
          <a:xfrm>
            <a:off x="158750" y="-19973925"/>
            <a:ext cx="7429500" cy="1276349"/>
          </a:xfrm>
          <a:prstGeom prst="rect">
            <a:avLst/>
          </a:prstGeom>
          <a:noFill/>
          <a:ln>
            <a:noFill/>
          </a:ln>
        </p:spPr>
      </p:pic>
      <p:pic>
        <p:nvPicPr>
          <p:cNvPr id="537" name="Shape 537"/>
          <p:cNvPicPr preferRelativeResize="0"/>
          <p:nvPr/>
        </p:nvPicPr>
        <p:blipFill rotWithShape="1">
          <a:blip r:embed="rId5">
            <a:alphaModFix/>
          </a:blip>
          <a:srcRect b="0" l="0" r="0" t="0"/>
          <a:stretch/>
        </p:blipFill>
        <p:spPr>
          <a:xfrm>
            <a:off x="2508250" y="-18253075"/>
            <a:ext cx="7419975" cy="923924"/>
          </a:xfrm>
          <a:prstGeom prst="rect">
            <a:avLst/>
          </a:prstGeom>
          <a:noFill/>
          <a:ln>
            <a:noFill/>
          </a:ln>
        </p:spPr>
      </p:pic>
      <p:pic>
        <p:nvPicPr>
          <p:cNvPr id="538" name="Shape 538"/>
          <p:cNvPicPr preferRelativeResize="0"/>
          <p:nvPr/>
        </p:nvPicPr>
        <p:blipFill rotWithShape="1">
          <a:blip r:embed="rId6">
            <a:alphaModFix/>
          </a:blip>
          <a:srcRect b="0" l="0" r="0" t="0"/>
          <a:stretch/>
        </p:blipFill>
        <p:spPr>
          <a:xfrm>
            <a:off x="127000" y="-7419975"/>
            <a:ext cx="7410449" cy="2419350"/>
          </a:xfrm>
          <a:prstGeom prst="rect">
            <a:avLst/>
          </a:prstGeom>
          <a:noFill/>
          <a:ln>
            <a:noFill/>
          </a:ln>
        </p:spPr>
      </p:pic>
      <p:pic>
        <p:nvPicPr>
          <p:cNvPr id="539" name="Shape 539"/>
          <p:cNvPicPr preferRelativeResize="0"/>
          <p:nvPr/>
        </p:nvPicPr>
        <p:blipFill rotWithShape="1">
          <a:blip r:embed="rId7">
            <a:alphaModFix/>
          </a:blip>
          <a:srcRect b="0" l="0" r="0" t="0"/>
          <a:stretch/>
        </p:blipFill>
        <p:spPr>
          <a:xfrm>
            <a:off x="127000" y="-6645275"/>
            <a:ext cx="7467600" cy="1247774"/>
          </a:xfrm>
          <a:prstGeom prst="rect">
            <a:avLst/>
          </a:prstGeom>
          <a:noFill/>
          <a:ln>
            <a:noFill/>
          </a:ln>
        </p:spPr>
      </p:pic>
      <p:pic>
        <p:nvPicPr>
          <p:cNvPr id="540" name="Shape 540"/>
          <p:cNvPicPr preferRelativeResize="0"/>
          <p:nvPr/>
        </p:nvPicPr>
        <p:blipFill rotWithShape="1">
          <a:blip r:embed="rId6">
            <a:alphaModFix/>
          </a:blip>
          <a:srcRect b="0" l="0" r="0" t="0"/>
          <a:stretch/>
        </p:blipFill>
        <p:spPr>
          <a:xfrm>
            <a:off x="982650" y="1704975"/>
            <a:ext cx="5574899" cy="1819500"/>
          </a:xfrm>
          <a:prstGeom prst="rect">
            <a:avLst/>
          </a:prstGeom>
          <a:noFill/>
          <a:ln>
            <a:noFill/>
          </a:ln>
        </p:spPr>
      </p:pic>
      <p:pic>
        <p:nvPicPr>
          <p:cNvPr id="541" name="Shape 541"/>
          <p:cNvPicPr preferRelativeResize="0"/>
          <p:nvPr/>
        </p:nvPicPr>
        <p:blipFill rotWithShape="1">
          <a:blip r:embed="rId8">
            <a:alphaModFix/>
          </a:blip>
          <a:srcRect b="0" l="0" r="0" t="0"/>
          <a:stretch/>
        </p:blipFill>
        <p:spPr>
          <a:xfrm>
            <a:off x="935875" y="3897550"/>
            <a:ext cx="6027299" cy="2012699"/>
          </a:xfrm>
          <a:prstGeom prst="rect">
            <a:avLst/>
          </a:prstGeom>
          <a:noFill/>
          <a:ln>
            <a:noFill/>
          </a:ln>
        </p:spPr>
      </p:pic>
      <p:sp>
        <p:nvSpPr>
          <p:cNvPr id="542" name="Shape 542"/>
          <p:cNvSpPr txBox="1"/>
          <p:nvPr/>
        </p:nvSpPr>
        <p:spPr>
          <a:xfrm>
            <a:off x="848800" y="3550200"/>
            <a:ext cx="6925500" cy="321599"/>
          </a:xfrm>
          <a:prstGeom prst="rect">
            <a:avLst/>
          </a:prstGeom>
          <a:noFill/>
          <a:ln>
            <a:noFill/>
          </a:ln>
        </p:spPr>
        <p:txBody>
          <a:bodyPr anchorCtr="0" anchor="t" bIns="91425" lIns="91425" rIns="91425" tIns="91425">
            <a:noAutofit/>
          </a:bodyPr>
          <a:lstStyle/>
          <a:p>
            <a:pPr>
              <a:spcBef>
                <a:spcPts val="0"/>
              </a:spcBef>
              <a:buNone/>
            </a:pPr>
            <a:r>
              <a:rPr b="1" lang="en-US" sz="1100">
                <a:solidFill>
                  <a:srgbClr val="002060"/>
                </a:solidFill>
              </a:rPr>
              <a:t>$hdfs dfs -cat /user/bigdata/ejemplo.txt |tail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nvSpPr>
        <p:spPr>
          <a:xfrm>
            <a:off x="8491536" y="6516687"/>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49" name="Shape 549"/>
          <p:cNvSpPr txBox="1"/>
          <p:nvPr>
            <p:ph idx="1" type="body"/>
          </p:nvPr>
        </p:nvSpPr>
        <p:spPr>
          <a:xfrm>
            <a:off x="449249" y="1212850"/>
            <a:ext cx="8309100" cy="18068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Eliminar un fichero</a:t>
            </a:r>
            <a:br>
              <a:rPr b="0" baseline="0" i="0" lang="en-US" sz="1100" u="none" cap="none" strike="noStrike">
                <a:solidFill>
                  <a:srgbClr val="002060"/>
                </a:solidFill>
                <a:latin typeface="Arial"/>
                <a:ea typeface="Arial"/>
                <a:cs typeface="Arial"/>
                <a:sym typeface="Arial"/>
              </a:rPr>
            </a:br>
            <a:r>
              <a:rPr b="1" baseline="0" i="0" lang="en-US" sz="1100" u="none" cap="none" strike="noStrike">
                <a:solidFill>
                  <a:srgbClr val="002060"/>
                </a:solidFill>
                <a:latin typeface="Arial"/>
                <a:ea typeface="Arial"/>
                <a:cs typeface="Arial"/>
                <a:sym typeface="Arial"/>
              </a:rPr>
              <a:t>$ hdfs dfs -rm /user/bigdata/ejemplo.txt</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Font typeface="Times New Roman"/>
              <a:buChar char="•"/>
            </a:pPr>
            <a:r>
              <a:t/>
            </a:r>
            <a:endParaRPr/>
          </a:p>
        </p:txBody>
      </p:sp>
      <p:sp>
        <p:nvSpPr>
          <p:cNvPr id="550" name="Shape 550"/>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Ejemplos</a:t>
            </a:r>
          </a:p>
        </p:txBody>
      </p:sp>
      <p:pic>
        <p:nvPicPr>
          <p:cNvPr id="552" name="Shape 552"/>
          <p:cNvPicPr preferRelativeResize="0"/>
          <p:nvPr/>
        </p:nvPicPr>
        <p:blipFill rotWithShape="1">
          <a:blip r:embed="rId3">
            <a:alphaModFix/>
          </a:blip>
          <a:srcRect b="0" l="0" r="0" t="0"/>
          <a:stretch/>
        </p:blipFill>
        <p:spPr>
          <a:xfrm>
            <a:off x="127000" y="-20383500"/>
            <a:ext cx="5429249" cy="1114425"/>
          </a:xfrm>
          <a:prstGeom prst="rect">
            <a:avLst/>
          </a:prstGeom>
          <a:noFill/>
          <a:ln>
            <a:noFill/>
          </a:ln>
        </p:spPr>
      </p:pic>
      <p:pic>
        <p:nvPicPr>
          <p:cNvPr id="553" name="Shape 553"/>
          <p:cNvPicPr preferRelativeResize="0"/>
          <p:nvPr/>
        </p:nvPicPr>
        <p:blipFill rotWithShape="1">
          <a:blip r:embed="rId4">
            <a:alphaModFix/>
          </a:blip>
          <a:srcRect b="0" l="0" r="0" t="0"/>
          <a:stretch/>
        </p:blipFill>
        <p:spPr>
          <a:xfrm>
            <a:off x="158750" y="-19973925"/>
            <a:ext cx="7429500" cy="1276349"/>
          </a:xfrm>
          <a:prstGeom prst="rect">
            <a:avLst/>
          </a:prstGeom>
          <a:noFill/>
          <a:ln>
            <a:noFill/>
          </a:ln>
        </p:spPr>
      </p:pic>
      <p:pic>
        <p:nvPicPr>
          <p:cNvPr id="554" name="Shape 554"/>
          <p:cNvPicPr preferRelativeResize="0"/>
          <p:nvPr/>
        </p:nvPicPr>
        <p:blipFill rotWithShape="1">
          <a:blip r:embed="rId5">
            <a:alphaModFix/>
          </a:blip>
          <a:srcRect b="0" l="0" r="0" t="0"/>
          <a:stretch/>
        </p:blipFill>
        <p:spPr>
          <a:xfrm>
            <a:off x="2508250" y="-18253075"/>
            <a:ext cx="7419975" cy="923924"/>
          </a:xfrm>
          <a:prstGeom prst="rect">
            <a:avLst/>
          </a:prstGeom>
          <a:noFill/>
          <a:ln>
            <a:noFill/>
          </a:ln>
        </p:spPr>
      </p:pic>
      <p:pic>
        <p:nvPicPr>
          <p:cNvPr id="555" name="Shape 555"/>
          <p:cNvPicPr preferRelativeResize="0"/>
          <p:nvPr/>
        </p:nvPicPr>
        <p:blipFill rotWithShape="1">
          <a:blip r:embed="rId6">
            <a:alphaModFix/>
          </a:blip>
          <a:srcRect b="0" l="0" r="0" t="0"/>
          <a:stretch/>
        </p:blipFill>
        <p:spPr>
          <a:xfrm>
            <a:off x="127000" y="-7419975"/>
            <a:ext cx="7410449" cy="2419350"/>
          </a:xfrm>
          <a:prstGeom prst="rect">
            <a:avLst/>
          </a:prstGeom>
          <a:noFill/>
          <a:ln>
            <a:noFill/>
          </a:ln>
        </p:spPr>
      </p:pic>
      <p:pic>
        <p:nvPicPr>
          <p:cNvPr id="556" name="Shape 556"/>
          <p:cNvPicPr preferRelativeResize="0"/>
          <p:nvPr/>
        </p:nvPicPr>
        <p:blipFill rotWithShape="1">
          <a:blip r:embed="rId7">
            <a:alphaModFix/>
          </a:blip>
          <a:srcRect b="0" l="0" r="0" t="0"/>
          <a:stretch/>
        </p:blipFill>
        <p:spPr>
          <a:xfrm>
            <a:off x="127000" y="-6645275"/>
            <a:ext cx="7467600" cy="1247774"/>
          </a:xfrm>
          <a:prstGeom prst="rect">
            <a:avLst/>
          </a:prstGeom>
          <a:noFill/>
          <a:ln>
            <a:noFill/>
          </a:ln>
        </p:spPr>
      </p:pic>
      <p:pic>
        <p:nvPicPr>
          <p:cNvPr id="557" name="Shape 557"/>
          <p:cNvPicPr preferRelativeResize="0"/>
          <p:nvPr/>
        </p:nvPicPr>
        <p:blipFill rotWithShape="1">
          <a:blip r:embed="rId7">
            <a:alphaModFix/>
          </a:blip>
          <a:srcRect b="0" l="0" r="0" t="0"/>
          <a:stretch/>
        </p:blipFill>
        <p:spPr>
          <a:xfrm>
            <a:off x="868362" y="1728786"/>
            <a:ext cx="7467600" cy="1247774"/>
          </a:xfrm>
          <a:prstGeom prst="rect">
            <a:avLst/>
          </a:prstGeom>
          <a:noFill/>
          <a:ln>
            <a:noFill/>
          </a:ln>
        </p:spPr>
      </p:pic>
      <p:pic>
        <p:nvPicPr>
          <p:cNvPr id="558" name="Shape 558"/>
          <p:cNvPicPr preferRelativeResize="0"/>
          <p:nvPr/>
        </p:nvPicPr>
        <p:blipFill rotWithShape="1">
          <a:blip r:embed="rId8">
            <a:alphaModFix/>
          </a:blip>
          <a:srcRect b="0" l="0" r="0" t="0"/>
          <a:stretch/>
        </p:blipFill>
        <p:spPr>
          <a:xfrm>
            <a:off x="890549" y="3628000"/>
            <a:ext cx="7362899" cy="1104899"/>
          </a:xfrm>
          <a:prstGeom prst="rect">
            <a:avLst/>
          </a:prstGeom>
          <a:noFill/>
          <a:ln>
            <a:noFill/>
          </a:ln>
        </p:spPr>
      </p:pic>
      <p:sp>
        <p:nvSpPr>
          <p:cNvPr id="559" name="Shape 559"/>
          <p:cNvSpPr txBox="1"/>
          <p:nvPr/>
        </p:nvSpPr>
        <p:spPr>
          <a:xfrm>
            <a:off x="449250" y="3019750"/>
            <a:ext cx="7794600" cy="525600"/>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Listar directorios otra vez.</a:t>
            </a:r>
          </a:p>
          <a:p>
            <a:pPr indent="-342900" lvl="0" marL="342900" rtl="0">
              <a:spcBef>
                <a:spcPts val="220"/>
              </a:spcBef>
              <a:buClr>
                <a:schemeClr val="lt1"/>
              </a:buClr>
              <a:buSzPct val="25000"/>
              <a:buFont typeface="Times New Roman"/>
              <a:buChar char="•"/>
            </a:pPr>
            <a:r>
              <a:rPr b="1" lang="en-US" sz="1100">
                <a:solidFill>
                  <a:srgbClr val="002060"/>
                </a:solidFill>
              </a:rPr>
              <a:t>$hdfs dfs -ls -R /</a:t>
            </a:r>
          </a:p>
          <a:p>
            <a:pPr indent="-342900" lvl="0" marL="342900" rtl="0">
              <a:spcBef>
                <a:spcPts val="220"/>
              </a:spcBef>
              <a:buClr>
                <a:schemeClr val="lt1"/>
              </a:buClr>
              <a:buSzPct val="25000"/>
              <a:buFont typeface="Times New Roman"/>
              <a:buChar char="•"/>
            </a:pPr>
            <a:r>
              <a:rPr lang="en-US" sz="1100">
                <a:solidFill>
                  <a:srgbClr val="002060"/>
                </a:solidFill>
              </a:rPr>
              <a:t> </a:t>
            </a:r>
          </a:p>
          <a:p>
            <a:pPr indent="-342900" lvl="0" marL="342900" rtl="0">
              <a:spcBef>
                <a:spcPts val="220"/>
              </a:spcBef>
              <a:buClr>
                <a:schemeClr val="lt1"/>
              </a:buClr>
              <a:buSzPct val="25000"/>
              <a:buFont typeface="Times New Roman"/>
              <a:buChar char="•"/>
            </a:pPr>
            <a:r>
              <a:rPr lang="en-US" sz="1100">
                <a:solidFill>
                  <a:srgbClr val="002060"/>
                </a:solidFill>
              </a:rPr>
              <a:t> </a:t>
            </a:r>
          </a:p>
          <a:p>
            <a:pPr indent="-325437" lvl="0" marL="342900" rtl="0">
              <a:spcBef>
                <a:spcPts val="220"/>
              </a:spcBef>
              <a:buClr>
                <a:schemeClr val="lt1"/>
              </a:buClr>
              <a:buFont typeface="Times New Roman"/>
              <a:buNone/>
            </a:pPr>
            <a:r>
              <a:t/>
            </a:r>
            <a:endParaRPr sz="1100">
              <a:solidFill>
                <a:srgbClr val="002060"/>
              </a:solidFill>
            </a:endParaRPr>
          </a:p>
          <a:p>
            <a:pPr indent="-342900" lvl="0" marL="342900" rtl="0">
              <a:spcBef>
                <a:spcPts val="220"/>
              </a:spcBef>
              <a:buClr>
                <a:schemeClr val="lt1"/>
              </a:buClr>
              <a:buSzPct val="25000"/>
              <a:buFont typeface="Times New Roman"/>
              <a:buChar char="•"/>
            </a:pPr>
            <a:br>
              <a:rPr b="1" lang="en-US" sz="1100">
                <a:solidFill>
                  <a:srgbClr val="002060"/>
                </a:solidFill>
              </a:rPr>
            </a:br>
          </a:p>
          <a:p>
            <a:pPr>
              <a:spcBef>
                <a:spcPts val="0"/>
              </a:spcBef>
              <a:buNone/>
            </a:pPr>
            <a:r>
              <a:t/>
            </a:r>
            <a:endParaRPr/>
          </a:p>
        </p:txBody>
      </p:sp>
      <p:sp>
        <p:nvSpPr>
          <p:cNvPr id="560" name="Shape 560"/>
          <p:cNvSpPr txBox="1"/>
          <p:nvPr/>
        </p:nvSpPr>
        <p:spPr>
          <a:xfrm>
            <a:off x="506525" y="4908550"/>
            <a:ext cx="7794600" cy="525600"/>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Ayuda sobre comandos</a:t>
            </a:r>
          </a:p>
          <a:p>
            <a:pPr indent="-342900" lvl="0" marL="342900" rtl="0">
              <a:spcBef>
                <a:spcPts val="220"/>
              </a:spcBef>
              <a:buClr>
                <a:schemeClr val="lt1"/>
              </a:buClr>
              <a:buSzPct val="25000"/>
              <a:buFont typeface="Times New Roman"/>
              <a:buChar char="•"/>
            </a:pPr>
            <a:r>
              <a:rPr b="1" lang="en-US" sz="1100">
                <a:solidFill>
                  <a:srgbClr val="002060"/>
                </a:solidFill>
              </a:rPr>
              <a:t>$hdfs dfs -help</a:t>
            </a:r>
          </a:p>
          <a:p>
            <a:pPr indent="-342900" lvl="0" marL="342900" rtl="0">
              <a:spcBef>
                <a:spcPts val="220"/>
              </a:spcBef>
              <a:buClr>
                <a:schemeClr val="lt1"/>
              </a:buClr>
              <a:buSzPct val="25000"/>
              <a:buFont typeface="Times New Roman"/>
              <a:buChar char="•"/>
            </a:pPr>
            <a:r>
              <a:rPr b="1" lang="en-US" sz="1100">
                <a:solidFill>
                  <a:srgbClr val="002060"/>
                </a:solidFill>
              </a:rPr>
              <a:t>$hdfs dfs -help get</a:t>
            </a:r>
          </a:p>
          <a:p>
            <a:pPr lvl="0" rtl="0">
              <a:spcBef>
                <a:spcPts val="220"/>
              </a:spcBef>
              <a:buNone/>
            </a:pPr>
            <a:r>
              <a:rPr b="1" lang="en-US" sz="1100">
                <a:solidFill>
                  <a:srgbClr val="002060"/>
                </a:solidFill>
              </a:rPr>
              <a:t>	</a:t>
            </a:r>
          </a:p>
          <a:p>
            <a:pPr indent="-342900" lvl="0" marL="342900" rtl="0">
              <a:spcBef>
                <a:spcPts val="220"/>
              </a:spcBef>
              <a:buClr>
                <a:schemeClr val="lt1"/>
              </a:buClr>
              <a:buSzPct val="25000"/>
              <a:buFont typeface="Times New Roman"/>
              <a:buChar char="•"/>
            </a:pPr>
            <a:r>
              <a:rPr lang="en-US" sz="1100">
                <a:solidFill>
                  <a:srgbClr val="002060"/>
                </a:solidFill>
              </a:rPr>
              <a:t> </a:t>
            </a:r>
          </a:p>
          <a:p>
            <a:pPr indent="-342900" lvl="0" marL="342900" rtl="0">
              <a:spcBef>
                <a:spcPts val="220"/>
              </a:spcBef>
              <a:buClr>
                <a:schemeClr val="lt1"/>
              </a:buClr>
              <a:buSzPct val="25000"/>
              <a:buFont typeface="Times New Roman"/>
              <a:buChar char="•"/>
            </a:pPr>
            <a:r>
              <a:rPr lang="en-US" sz="1100">
                <a:solidFill>
                  <a:srgbClr val="002060"/>
                </a:solidFill>
              </a:rPr>
              <a:t> </a:t>
            </a:r>
          </a:p>
          <a:p>
            <a:pPr indent="-325437" lvl="0" marL="342900" rtl="0">
              <a:spcBef>
                <a:spcPts val="220"/>
              </a:spcBef>
              <a:buClr>
                <a:schemeClr val="lt1"/>
              </a:buClr>
              <a:buFont typeface="Times New Roman"/>
              <a:buNone/>
            </a:pPr>
            <a:r>
              <a:t/>
            </a:r>
            <a:endParaRPr sz="1100">
              <a:solidFill>
                <a:srgbClr val="002060"/>
              </a:solidFill>
            </a:endParaRPr>
          </a:p>
          <a:p>
            <a:pPr indent="-342900" lvl="0" marL="342900" rtl="0">
              <a:spcBef>
                <a:spcPts val="220"/>
              </a:spcBef>
              <a:buClr>
                <a:schemeClr val="lt1"/>
              </a:buClr>
              <a:buSzPct val="25000"/>
              <a:buFont typeface="Times New Roman"/>
              <a:buChar char="•"/>
            </a:pPr>
            <a:br>
              <a:rPr b="1" lang="en-US" sz="1100">
                <a:solidFill>
                  <a:srgbClr val="002060"/>
                </a:solidFill>
              </a:rPr>
            </a:br>
          </a:p>
          <a:p>
            <a:pPr lvl="0" rtl="0">
              <a:spcBef>
                <a:spcPts val="0"/>
              </a:spcBef>
              <a:buNone/>
            </a:pPr>
            <a:r>
              <a:t/>
            </a:r>
            <a:endParaRPr/>
          </a:p>
        </p:txBody>
      </p:sp>
      <p:pic>
        <p:nvPicPr>
          <p:cNvPr id="561" name="Shape 561"/>
          <p:cNvPicPr preferRelativeResize="0"/>
          <p:nvPr/>
        </p:nvPicPr>
        <p:blipFill>
          <a:blip r:embed="rId9">
            <a:alphaModFix/>
          </a:blip>
          <a:stretch>
            <a:fillRect/>
          </a:stretch>
        </p:blipFill>
        <p:spPr>
          <a:xfrm>
            <a:off x="3022600" y="5038625"/>
            <a:ext cx="4514850" cy="10096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sp>
        <p:nvSpPr>
          <p:cNvPr id="567" name="Shape 567"/>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pic>
        <p:nvPicPr>
          <p:cNvPr id="569" name="Shape 569"/>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570" name="Shape 570"/>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571" name="Shape 571"/>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572" name="Shape 572"/>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573" name="Shape 573"/>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574" name="Shape 574"/>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HDFS 1 - 3</a:t>
            </a:r>
          </a:p>
        </p:txBody>
      </p:sp>
      <p:sp>
        <p:nvSpPr>
          <p:cNvPr id="575" name="Shape 575"/>
          <p:cNvSpPr txBox="1"/>
          <p:nvPr/>
        </p:nvSpPr>
        <p:spPr>
          <a:xfrm>
            <a:off x="535950" y="1071925"/>
            <a:ext cx="8072100" cy="3477000"/>
          </a:xfrm>
          <a:prstGeom prst="rect">
            <a:avLst/>
          </a:prstGeom>
          <a:noFill/>
          <a:ln>
            <a:noFill/>
          </a:ln>
        </p:spPr>
        <p:txBody>
          <a:bodyPr anchorCtr="0" anchor="ctr" bIns="91425" lIns="91425" rIns="91425" tIns="91425">
            <a:noAutofit/>
          </a:bodyPr>
          <a:lstStyle/>
          <a:p>
            <a:pPr lvl="0" rtl="0">
              <a:lnSpc>
                <a:spcPct val="150000"/>
              </a:lnSpc>
              <a:spcBef>
                <a:spcPts val="0"/>
              </a:spcBef>
              <a:buNone/>
            </a:pPr>
            <a:r>
              <a:t/>
            </a:r>
            <a:endParaRPr sz="1100">
              <a:solidFill>
                <a:srgbClr val="002060"/>
              </a:solidFill>
            </a:endParaRPr>
          </a:p>
          <a:p>
            <a:pPr indent="-298450" lvl="0" marL="457200" rtl="0">
              <a:lnSpc>
                <a:spcPct val="150000"/>
              </a:lnSpc>
              <a:spcBef>
                <a:spcPts val="0"/>
              </a:spcBef>
              <a:buClr>
                <a:srgbClr val="002060"/>
              </a:buClr>
              <a:buSzPct val="100000"/>
              <a:buFont typeface="Arial"/>
              <a:buAutoNum type="arabicPeriod"/>
            </a:pPr>
            <a:r>
              <a:rPr lang="en-US" sz="1100">
                <a:solidFill>
                  <a:srgbClr val="002060"/>
                </a:solidFill>
              </a:rPr>
              <a:t>Crear la siguiente estructura de directorios /user/bigdata/ejemplosHDFS  </a:t>
            </a:r>
          </a:p>
          <a:p>
            <a:pPr indent="-298450" lvl="0" marL="457200" rtl="0">
              <a:lnSpc>
                <a:spcPct val="150000"/>
              </a:lnSpc>
              <a:spcBef>
                <a:spcPts val="0"/>
              </a:spcBef>
              <a:buClr>
                <a:srgbClr val="002060"/>
              </a:buClr>
              <a:buSzPct val="100000"/>
              <a:buFont typeface="Arial"/>
              <a:buAutoNum type="arabicPeriod"/>
            </a:pPr>
            <a:r>
              <a:rPr lang="en-US" sz="1100">
                <a:solidFill>
                  <a:srgbClr val="002060"/>
                </a:solidFill>
              </a:rPr>
              <a:t>Crear dos ficheros de texto “texto1.txt”, “texto2.txt” y “texto3.txt” con varias líneas de texto y subirlos a la carpeta anterior</a:t>
            </a:r>
          </a:p>
          <a:p>
            <a:pPr indent="-298450" lvl="0" marL="457200" rtl="0">
              <a:lnSpc>
                <a:spcPct val="150000"/>
              </a:lnSpc>
              <a:spcBef>
                <a:spcPts val="0"/>
              </a:spcBef>
              <a:buClr>
                <a:srgbClr val="002060"/>
              </a:buClr>
              <a:buSzPct val="100000"/>
              <a:buFont typeface="Arial"/>
              <a:buAutoNum type="arabicPeriod"/>
            </a:pPr>
            <a:r>
              <a:rPr lang="en-US" sz="1100">
                <a:solidFill>
                  <a:srgbClr val="002060"/>
                </a:solidFill>
              </a:rPr>
              <a:t>Comprobar que los ficheros se han subido a dicha estructura listando la información</a:t>
            </a:r>
          </a:p>
          <a:p>
            <a:pPr indent="-298450" lvl="0" marL="457200" rtl="0">
              <a:lnSpc>
                <a:spcPct val="150000"/>
              </a:lnSpc>
              <a:spcBef>
                <a:spcPts val="0"/>
              </a:spcBef>
              <a:buClr>
                <a:srgbClr val="002060"/>
              </a:buClr>
              <a:buSzPct val="100000"/>
              <a:buFont typeface="Arial"/>
              <a:buAutoNum type="arabicPeriod"/>
            </a:pPr>
            <a:r>
              <a:rPr lang="en-US" sz="1100">
                <a:solidFill>
                  <a:srgbClr val="002060"/>
                </a:solidFill>
              </a:rPr>
              <a:t>Mostrar el tamaño de la carpeta y de los ficheros subidos</a:t>
            </a:r>
          </a:p>
          <a:p>
            <a:pPr indent="-298450" lvl="0" marL="457200" rtl="0">
              <a:lnSpc>
                <a:spcPct val="150000"/>
              </a:lnSpc>
              <a:spcBef>
                <a:spcPts val="0"/>
              </a:spcBef>
              <a:buClr>
                <a:srgbClr val="002060"/>
              </a:buClr>
              <a:buSzPct val="100000"/>
              <a:buFont typeface="Arial"/>
              <a:buAutoNum type="arabicPeriod"/>
            </a:pPr>
            <a:r>
              <a:rPr lang="en-US" sz="1100">
                <a:solidFill>
                  <a:srgbClr val="002060"/>
                </a:solidFill>
              </a:rPr>
              <a:t>Crear una carpeta en linux llamada /tmp/ejemplosHDFS</a:t>
            </a:r>
          </a:p>
          <a:p>
            <a:pPr indent="-298450" lvl="0" marL="457200" marR="0" rtl="0" algn="l">
              <a:lnSpc>
                <a:spcPct val="150000"/>
              </a:lnSpc>
              <a:spcBef>
                <a:spcPts val="0"/>
              </a:spcBef>
              <a:spcAft>
                <a:spcPts val="0"/>
              </a:spcAft>
              <a:buClr>
                <a:srgbClr val="002060"/>
              </a:buClr>
              <a:buSzPct val="100000"/>
              <a:buFont typeface="Arial"/>
              <a:buAutoNum type="arabicPeriod"/>
            </a:pPr>
            <a:r>
              <a:rPr lang="en-US" sz="1100">
                <a:solidFill>
                  <a:srgbClr val="002060"/>
                </a:solidFill>
              </a:rPr>
              <a:t>Descargar el fichero texto1.txt a la ruta /tmp/ejemplosHDFS/texto1.txt </a:t>
            </a:r>
          </a:p>
          <a:p>
            <a:pPr indent="-298450" lvl="0" marL="457200" marR="0" rtl="0" algn="l">
              <a:lnSpc>
                <a:spcPct val="150000"/>
              </a:lnSpc>
              <a:spcBef>
                <a:spcPts val="0"/>
              </a:spcBef>
              <a:spcAft>
                <a:spcPts val="0"/>
              </a:spcAft>
              <a:buClr>
                <a:srgbClr val="002060"/>
              </a:buClr>
              <a:buSzPct val="100000"/>
              <a:buFont typeface="Arial"/>
              <a:buAutoNum type="arabicPeriod"/>
            </a:pPr>
            <a:r>
              <a:rPr lang="en-US" sz="1100">
                <a:solidFill>
                  <a:srgbClr val="002060"/>
                </a:solidFill>
              </a:rPr>
              <a:t>Ejecutar en HDFS la instrucción count</a:t>
            </a:r>
          </a:p>
          <a:p>
            <a:pPr indent="-298450" lvl="0" marL="457200" marR="0" rtl="0" algn="l">
              <a:lnSpc>
                <a:spcPct val="150000"/>
              </a:lnSpc>
              <a:spcBef>
                <a:spcPts val="0"/>
              </a:spcBef>
              <a:spcAft>
                <a:spcPts val="0"/>
              </a:spcAft>
              <a:buClr>
                <a:srgbClr val="002060"/>
              </a:buClr>
              <a:buSzPct val="100000"/>
              <a:buFont typeface="Arial"/>
              <a:buAutoNum type="arabicPeriod"/>
            </a:pPr>
            <a:r>
              <a:rPr lang="en-US" sz="1100">
                <a:solidFill>
                  <a:srgbClr val="002060"/>
                </a:solidFill>
              </a:rPr>
              <a:t>Eliminar en HDFS el fichero “texto3.txt”</a:t>
            </a:r>
          </a:p>
          <a:p>
            <a:pPr indent="-298450" lvl="0" marL="457200" marR="0" rtl="0" algn="l">
              <a:lnSpc>
                <a:spcPct val="150000"/>
              </a:lnSpc>
              <a:spcBef>
                <a:spcPts val="0"/>
              </a:spcBef>
              <a:spcAft>
                <a:spcPts val="0"/>
              </a:spcAft>
              <a:buClr>
                <a:srgbClr val="002060"/>
              </a:buClr>
              <a:buSzPct val="100000"/>
              <a:buFont typeface="Arial"/>
              <a:buAutoNum type="arabicPeriod"/>
            </a:pPr>
            <a:r>
              <a:rPr lang="en-US" sz="1100">
                <a:solidFill>
                  <a:srgbClr val="002060"/>
                </a:solidFill>
              </a:rPr>
              <a:t>Dados los ficheros texto1.txt y texto2.txt en hdfs, generar un único fichero y volcarlo a la carpeta /tmp/ejemplos/HDFS con el nombre mezcla.txt, añadiendo espacios de línea entre cada fichero</a:t>
            </a:r>
          </a:p>
          <a:p>
            <a:pPr indent="457200" rtl="0">
              <a:lnSpc>
                <a:spcPct val="150000"/>
              </a:lnSpc>
              <a:spcBef>
                <a:spcPts val="0"/>
              </a:spcBef>
              <a:buNone/>
            </a:pPr>
            <a:r>
              <a:t/>
            </a:r>
            <a:endParaRPr sz="1100">
              <a:solidFill>
                <a:srgbClr val="002060"/>
              </a:solidFill>
            </a:endParaRPr>
          </a:p>
          <a:p>
            <a:pPr indent="457200" rtl="0">
              <a:lnSpc>
                <a:spcPct val="150000"/>
              </a:lnSpc>
              <a:spcBef>
                <a:spcPts val="0"/>
              </a:spcBef>
              <a:buNone/>
            </a:pPr>
            <a:r>
              <a:t/>
            </a:r>
            <a:endParaRPr sz="1100">
              <a:solidFill>
                <a:srgbClr val="002060"/>
              </a:solidFill>
            </a:endParaRPr>
          </a:p>
          <a:p>
            <a:pPr indent="457200" rtl="0">
              <a:lnSpc>
                <a:spcPct val="150000"/>
              </a:lnSpc>
              <a:spcBef>
                <a:spcPts val="0"/>
              </a:spcBef>
              <a:buNone/>
            </a:pPr>
            <a:r>
              <a:t/>
            </a:r>
            <a:endParaRPr sz="1100">
              <a:solidFill>
                <a:srgbClr val="002060"/>
              </a:solidFill>
            </a:endParaRPr>
          </a:p>
          <a:p>
            <a:pPr indent="457200" lvl="0" rtl="0">
              <a:lnSpc>
                <a:spcPct val="150000"/>
              </a:lnSpc>
              <a:spcBef>
                <a:spcPts val="0"/>
              </a:spcBef>
              <a:buNone/>
            </a:pPr>
            <a:r>
              <a:t/>
            </a:r>
            <a:endParaRPr sz="1100">
              <a:solidFill>
                <a:srgbClr val="002060"/>
              </a:solidFill>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0" name="Shape 580"/>
        <p:cNvGrpSpPr/>
        <p:nvPr/>
      </p:nvGrpSpPr>
      <p:grpSpPr>
        <a:xfrm>
          <a:off x="0" y="0"/>
          <a:ext cx="0" cy="0"/>
          <a:chOff x="0" y="0"/>
          <a:chExt cx="0" cy="0"/>
        </a:xfrm>
      </p:grpSpPr>
      <p:sp>
        <p:nvSpPr>
          <p:cNvPr id="581" name="Shape 581"/>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pic>
        <p:nvPicPr>
          <p:cNvPr id="583" name="Shape 583"/>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584" name="Shape 584"/>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585" name="Shape 585"/>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586" name="Shape 586"/>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587" name="Shape 587"/>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588" name="Shape 588"/>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HDFS 2 - 3</a:t>
            </a:r>
          </a:p>
        </p:txBody>
      </p:sp>
      <p:sp>
        <p:nvSpPr>
          <p:cNvPr id="589" name="Shape 589"/>
          <p:cNvSpPr txBox="1"/>
          <p:nvPr/>
        </p:nvSpPr>
        <p:spPr>
          <a:xfrm>
            <a:off x="535950" y="1071925"/>
            <a:ext cx="8072100" cy="341399"/>
          </a:xfrm>
          <a:prstGeom prst="rect">
            <a:avLst/>
          </a:prstGeom>
          <a:noFill/>
          <a:ln>
            <a:noFill/>
          </a:ln>
        </p:spPr>
        <p:txBody>
          <a:bodyPr anchorCtr="0" anchor="ctr" bIns="91425" lIns="91425" rIns="91425" tIns="91425">
            <a:noAutofit/>
          </a:bodyPr>
          <a:lstStyle/>
          <a:p>
            <a:pPr lvl="0" rtl="0">
              <a:lnSpc>
                <a:spcPct val="150000"/>
              </a:lnSpc>
              <a:spcBef>
                <a:spcPts val="0"/>
              </a:spcBef>
              <a:buNone/>
            </a:pPr>
            <a:r>
              <a:t/>
            </a:r>
            <a:endParaRPr sz="1100">
              <a:solidFill>
                <a:srgbClr val="002060"/>
              </a:solidFill>
            </a:endParaRPr>
          </a:p>
          <a:p>
            <a:pPr indent="-298450" lvl="0" marL="457200" rtl="0">
              <a:lnSpc>
                <a:spcPct val="150000"/>
              </a:lnSpc>
              <a:spcBef>
                <a:spcPts val="0"/>
              </a:spcBef>
              <a:buClr>
                <a:srgbClr val="002060"/>
              </a:buClr>
              <a:buSzPct val="100000"/>
              <a:buFont typeface="Arial"/>
              <a:buAutoNum type="arabicPeriod"/>
            </a:pPr>
            <a:r>
              <a:rPr lang="en-US" sz="1100">
                <a:solidFill>
                  <a:srgbClr val="002060"/>
                </a:solidFill>
              </a:rPr>
              <a:t>Crear la siguiente estructura de directorios /user/bigdata/ejemplosHDFS  </a:t>
            </a:r>
          </a:p>
        </p:txBody>
      </p:sp>
      <p:sp>
        <p:nvSpPr>
          <p:cNvPr id="590" name="Shape 590"/>
          <p:cNvSpPr txBox="1"/>
          <p:nvPr/>
        </p:nvSpPr>
        <p:spPr>
          <a:xfrm>
            <a:off x="535950" y="1902600"/>
            <a:ext cx="7705500" cy="562199"/>
          </a:xfrm>
          <a:prstGeom prst="rect">
            <a:avLst/>
          </a:prstGeom>
          <a:noFill/>
          <a:ln>
            <a:noFill/>
          </a:ln>
        </p:spPr>
        <p:txBody>
          <a:bodyPr anchorCtr="0" anchor="t" bIns="91425" lIns="91425" rIns="91425" tIns="91425">
            <a:noAutofit/>
          </a:bodyPr>
          <a:lstStyle/>
          <a:p>
            <a:pPr indent="-298450" lvl="0" marL="457200" rtl="0">
              <a:lnSpc>
                <a:spcPct val="150000"/>
              </a:lnSpc>
              <a:spcBef>
                <a:spcPts val="0"/>
              </a:spcBef>
              <a:buClr>
                <a:srgbClr val="002060"/>
              </a:buClr>
              <a:buSzPct val="100000"/>
              <a:buFont typeface="Arial"/>
              <a:buAutoNum type="arabicPeriod" startAt="2"/>
            </a:pPr>
            <a:r>
              <a:rPr lang="en-US" sz="1100">
                <a:solidFill>
                  <a:srgbClr val="002060"/>
                </a:solidFill>
              </a:rPr>
              <a:t>Crear tres ficheros de texto “texto1.txt”, “texto2.txt” y “texto3.txt” con varias líneas de texto y subirlos a la carpeta anterior</a:t>
            </a:r>
          </a:p>
          <a:p>
            <a:pPr lvl="0" rtl="0">
              <a:lnSpc>
                <a:spcPct val="150000"/>
              </a:lnSpc>
              <a:spcBef>
                <a:spcPts val="0"/>
              </a:spcBef>
              <a:buClr>
                <a:schemeClr val="dk1"/>
              </a:buClr>
              <a:buFont typeface="Arial"/>
              <a:buNone/>
            </a:pPr>
            <a:r>
              <a:t/>
            </a:r>
            <a:endParaRPr/>
          </a:p>
        </p:txBody>
      </p:sp>
      <p:sp>
        <p:nvSpPr>
          <p:cNvPr id="591" name="Shape 591"/>
          <p:cNvSpPr txBox="1"/>
          <p:nvPr/>
        </p:nvSpPr>
        <p:spPr>
          <a:xfrm>
            <a:off x="518900" y="4038700"/>
            <a:ext cx="7705500" cy="276899"/>
          </a:xfrm>
          <a:prstGeom prst="rect">
            <a:avLst/>
          </a:prstGeom>
          <a:noFill/>
          <a:ln>
            <a:noFill/>
          </a:ln>
        </p:spPr>
        <p:txBody>
          <a:bodyPr anchorCtr="0" anchor="t" bIns="91425" lIns="91425" rIns="91425" tIns="91425">
            <a:noAutofit/>
          </a:bodyPr>
          <a:lstStyle/>
          <a:p>
            <a:pPr indent="-298450" lvl="0" marL="457200" rtl="0">
              <a:lnSpc>
                <a:spcPct val="150000"/>
              </a:lnSpc>
              <a:spcBef>
                <a:spcPts val="0"/>
              </a:spcBef>
              <a:buClr>
                <a:srgbClr val="002060"/>
              </a:buClr>
              <a:buSzPct val="100000"/>
              <a:buFont typeface="Arial"/>
              <a:buAutoNum type="arabicPeriod" startAt="3"/>
            </a:pPr>
            <a:r>
              <a:rPr lang="en-US" sz="1100">
                <a:solidFill>
                  <a:srgbClr val="002060"/>
                </a:solidFill>
              </a:rPr>
              <a:t>Comprobar que los ficheros se han subido a dicha estructura listando la información</a:t>
            </a:r>
          </a:p>
          <a:p>
            <a:pPr lvl="0" rtl="0">
              <a:lnSpc>
                <a:spcPct val="150000"/>
              </a:lnSpc>
              <a:spcBef>
                <a:spcPts val="0"/>
              </a:spcBef>
              <a:buNone/>
            </a:pPr>
            <a:r>
              <a:t/>
            </a:r>
            <a:endParaRPr/>
          </a:p>
        </p:txBody>
      </p:sp>
      <p:sp>
        <p:nvSpPr>
          <p:cNvPr id="592" name="Shape 592"/>
          <p:cNvSpPr txBox="1"/>
          <p:nvPr/>
        </p:nvSpPr>
        <p:spPr>
          <a:xfrm>
            <a:off x="501900" y="4600900"/>
            <a:ext cx="7773600" cy="276899"/>
          </a:xfrm>
          <a:prstGeom prst="rect">
            <a:avLst/>
          </a:prstGeom>
          <a:noFill/>
          <a:ln>
            <a:noFill/>
          </a:ln>
        </p:spPr>
        <p:txBody>
          <a:bodyPr anchorCtr="0" anchor="t" bIns="91425" lIns="91425" rIns="91425" tIns="91425">
            <a:noAutofit/>
          </a:bodyPr>
          <a:lstStyle/>
          <a:p>
            <a:pPr indent="-298450" lvl="0" marL="457200" rtl="0">
              <a:lnSpc>
                <a:spcPct val="150000"/>
              </a:lnSpc>
              <a:spcBef>
                <a:spcPts val="0"/>
              </a:spcBef>
              <a:buClr>
                <a:srgbClr val="002060"/>
              </a:buClr>
              <a:buSzPct val="100000"/>
              <a:buFont typeface="Arial"/>
              <a:buAutoNum type="arabicPeriod" startAt="4"/>
            </a:pPr>
            <a:r>
              <a:rPr lang="en-US" sz="1100">
                <a:solidFill>
                  <a:srgbClr val="002060"/>
                </a:solidFill>
              </a:rPr>
              <a:t>Mostrar el tamaño de la carpeta y de los ficheros subidos</a:t>
            </a:r>
          </a:p>
          <a:p>
            <a:pPr lvl="0" rtl="0">
              <a:lnSpc>
                <a:spcPct val="150000"/>
              </a:lnSpc>
              <a:spcBef>
                <a:spcPts val="0"/>
              </a:spcBef>
              <a:buNone/>
            </a:pPr>
            <a:r>
              <a:t/>
            </a:r>
            <a:endParaRPr/>
          </a:p>
        </p:txBody>
      </p:sp>
      <p:sp>
        <p:nvSpPr>
          <p:cNvPr id="593" name="Shape 593"/>
          <p:cNvSpPr txBox="1"/>
          <p:nvPr/>
        </p:nvSpPr>
        <p:spPr>
          <a:xfrm>
            <a:off x="544825" y="5163100"/>
            <a:ext cx="7800599" cy="276899"/>
          </a:xfrm>
          <a:prstGeom prst="rect">
            <a:avLst/>
          </a:prstGeom>
          <a:noFill/>
          <a:ln>
            <a:noFill/>
          </a:ln>
        </p:spPr>
        <p:txBody>
          <a:bodyPr anchorCtr="0" anchor="t" bIns="91425" lIns="91425" rIns="91425" tIns="91425">
            <a:noAutofit/>
          </a:bodyPr>
          <a:lstStyle/>
          <a:p>
            <a:pPr indent="-298450" lvl="0" marL="457200" rtl="0">
              <a:lnSpc>
                <a:spcPct val="150000"/>
              </a:lnSpc>
              <a:spcBef>
                <a:spcPts val="0"/>
              </a:spcBef>
              <a:buClr>
                <a:srgbClr val="002060"/>
              </a:buClr>
              <a:buSzPct val="100000"/>
              <a:buFont typeface="Arial"/>
              <a:buAutoNum type="arabicPeriod" startAt="5"/>
            </a:pPr>
            <a:r>
              <a:rPr lang="en-US" sz="1100">
                <a:solidFill>
                  <a:srgbClr val="002060"/>
                </a:solidFill>
              </a:rPr>
              <a:t>Crear una carpeta en linux llamada /tmp/ejemplosHDFS</a:t>
            </a:r>
          </a:p>
          <a:p>
            <a:pPr>
              <a:spcBef>
                <a:spcPts val="0"/>
              </a:spcBef>
              <a:buNone/>
            </a:pPr>
            <a:r>
              <a:t/>
            </a:r>
            <a:endParaRPr/>
          </a:p>
        </p:txBody>
      </p:sp>
      <p:sp>
        <p:nvSpPr>
          <p:cNvPr id="594" name="Shape 594"/>
          <p:cNvSpPr txBox="1"/>
          <p:nvPr/>
        </p:nvSpPr>
        <p:spPr>
          <a:xfrm>
            <a:off x="641400" y="1413325"/>
            <a:ext cx="7861199" cy="432299"/>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i="1" lang="en-US" sz="1100">
                <a:solidFill>
                  <a:srgbClr val="002060"/>
                </a:solidFill>
              </a:rPr>
              <a:t>	hdfs dfs -mkdir  /user/bigdata/ejemplosHDFS</a:t>
            </a:r>
          </a:p>
          <a:p>
            <a:pPr lvl="0" rtl="0">
              <a:lnSpc>
                <a:spcPct val="150000"/>
              </a:lnSpc>
              <a:spcBef>
                <a:spcPts val="0"/>
              </a:spcBef>
              <a:buNone/>
            </a:pPr>
            <a:r>
              <a:rPr i="1" lang="en-US" sz="1100">
                <a:solidFill>
                  <a:srgbClr val="002060"/>
                </a:solidFill>
              </a:rPr>
              <a:t>	hdfs dfs -mkdir  hdfs://localhost:9000/user/bigdata/ejemplosHDFS2</a:t>
            </a:r>
          </a:p>
        </p:txBody>
      </p:sp>
      <p:sp>
        <p:nvSpPr>
          <p:cNvPr id="595" name="Shape 595"/>
          <p:cNvSpPr txBox="1"/>
          <p:nvPr/>
        </p:nvSpPr>
        <p:spPr>
          <a:xfrm>
            <a:off x="544825" y="2477750"/>
            <a:ext cx="7100099" cy="1547999"/>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i="1" lang="en-US" sz="1100">
                <a:solidFill>
                  <a:srgbClr val="002060"/>
                </a:solidFill>
              </a:rPr>
              <a:t>	echo “fichero 1: blablabla “ &gt; /tmp/texto1.txt</a:t>
            </a:r>
          </a:p>
          <a:p>
            <a:pPr lvl="0" rtl="0">
              <a:lnSpc>
                <a:spcPct val="150000"/>
              </a:lnSpc>
              <a:spcBef>
                <a:spcPts val="0"/>
              </a:spcBef>
              <a:buClr>
                <a:schemeClr val="dk1"/>
              </a:buClr>
              <a:buSzPct val="100000"/>
              <a:buFont typeface="Arial"/>
              <a:buNone/>
            </a:pPr>
            <a:r>
              <a:rPr i="1" lang="en-US" sz="1100">
                <a:solidFill>
                  <a:srgbClr val="002060"/>
                </a:solidFill>
              </a:rPr>
              <a:t>	echo “fichero 2: otro ejemplo “ &gt; /tmp/texto2.txt</a:t>
            </a:r>
          </a:p>
          <a:p>
            <a:pPr lvl="0" rtl="0">
              <a:lnSpc>
                <a:spcPct val="150000"/>
              </a:lnSpc>
              <a:spcBef>
                <a:spcPts val="0"/>
              </a:spcBef>
              <a:buClr>
                <a:schemeClr val="dk1"/>
              </a:buClr>
              <a:buSzPct val="100000"/>
              <a:buFont typeface="Arial"/>
              <a:buNone/>
            </a:pPr>
            <a:r>
              <a:rPr i="1" lang="en-US" sz="1100">
                <a:solidFill>
                  <a:srgbClr val="002060"/>
                </a:solidFill>
              </a:rPr>
              <a:t>	echo “fichero 3: fin del ejemplo “ &gt; /tmp/texto3.txt</a:t>
            </a:r>
          </a:p>
          <a:p>
            <a:pPr lvl="0" rtl="0">
              <a:lnSpc>
                <a:spcPct val="150000"/>
              </a:lnSpc>
              <a:spcBef>
                <a:spcPts val="0"/>
              </a:spcBef>
              <a:buClr>
                <a:schemeClr val="dk1"/>
              </a:buClr>
              <a:buSzPct val="100000"/>
              <a:buFont typeface="Arial"/>
              <a:buNone/>
            </a:pPr>
            <a:r>
              <a:rPr i="1" lang="en-US" sz="1100">
                <a:solidFill>
                  <a:srgbClr val="002060"/>
                </a:solidFill>
              </a:rPr>
              <a:t>	hdfs dfs -put /tmp/texto1.txt  /tmp/texto3.txt /user/bigdata/ejemplosHDFS</a:t>
            </a:r>
          </a:p>
          <a:p>
            <a:pPr lvl="0" rtl="0">
              <a:lnSpc>
                <a:spcPct val="150000"/>
              </a:lnSpc>
              <a:spcBef>
                <a:spcPts val="0"/>
              </a:spcBef>
              <a:buClr>
                <a:schemeClr val="dk1"/>
              </a:buClr>
              <a:buSzPct val="100000"/>
              <a:buFont typeface="Arial"/>
              <a:buNone/>
            </a:pPr>
            <a:r>
              <a:rPr i="1" lang="en-US" sz="1100">
                <a:solidFill>
                  <a:srgbClr val="002060"/>
                </a:solidFill>
              </a:rPr>
              <a:t>            hdfs dfs -moveFromLocal /tmp/texto2.txt /user/bigdata/ejemplosHDFS</a:t>
            </a:r>
          </a:p>
          <a:p>
            <a:pPr lvl="0" rtl="0">
              <a:lnSpc>
                <a:spcPct val="150000"/>
              </a:lnSpc>
              <a:spcBef>
                <a:spcPts val="0"/>
              </a:spcBef>
              <a:buClr>
                <a:schemeClr val="dk1"/>
              </a:buClr>
              <a:buSzPct val="100000"/>
              <a:buFont typeface="Arial"/>
              <a:buNone/>
            </a:pPr>
            <a:r>
              <a:rPr i="1" lang="en-US" sz="1100">
                <a:solidFill>
                  <a:srgbClr val="002060"/>
                </a:solidFill>
              </a:rPr>
              <a:t>            hdfs dfs -appendToFile /tmp/texto3.txt /user/bigdata/ejemplosHDFS/ejemplo4.txt</a:t>
            </a:r>
          </a:p>
          <a:p>
            <a:pPr>
              <a:spcBef>
                <a:spcPts val="0"/>
              </a:spcBef>
              <a:buNone/>
            </a:pPr>
            <a:r>
              <a:t/>
            </a:r>
            <a:endParaRPr i="1"/>
          </a:p>
        </p:txBody>
      </p:sp>
      <p:sp>
        <p:nvSpPr>
          <p:cNvPr id="596" name="Shape 596"/>
          <p:cNvSpPr txBox="1"/>
          <p:nvPr/>
        </p:nvSpPr>
        <p:spPr>
          <a:xfrm>
            <a:off x="544825" y="4354450"/>
            <a:ext cx="6382500" cy="207600"/>
          </a:xfrm>
          <a:prstGeom prst="rect">
            <a:avLst/>
          </a:prstGeom>
          <a:noFill/>
          <a:ln>
            <a:noFill/>
          </a:ln>
        </p:spPr>
        <p:txBody>
          <a:bodyPr anchorCtr="0" anchor="t" bIns="91425" lIns="91425" rIns="91425" tIns="91425">
            <a:noAutofit/>
          </a:bodyPr>
          <a:lstStyle/>
          <a:p>
            <a:pPr>
              <a:spcBef>
                <a:spcPts val="0"/>
              </a:spcBef>
              <a:buNone/>
            </a:pPr>
            <a:r>
              <a:rPr i="1" lang="en-US" sz="1100">
                <a:solidFill>
                  <a:srgbClr val="002060"/>
                </a:solidFill>
              </a:rPr>
              <a:t>            hdfs dfs -ls /user/bigdata/ejemplosHDFS</a:t>
            </a:r>
          </a:p>
        </p:txBody>
      </p:sp>
      <p:sp>
        <p:nvSpPr>
          <p:cNvPr id="597" name="Shape 597"/>
          <p:cNvSpPr txBox="1"/>
          <p:nvPr/>
        </p:nvSpPr>
        <p:spPr>
          <a:xfrm>
            <a:off x="895075" y="4871262"/>
            <a:ext cx="5682000" cy="341399"/>
          </a:xfrm>
          <a:prstGeom prst="rect">
            <a:avLst/>
          </a:prstGeom>
          <a:noFill/>
          <a:ln>
            <a:noFill/>
          </a:ln>
        </p:spPr>
        <p:txBody>
          <a:bodyPr anchorCtr="0" anchor="t" bIns="91425" lIns="91425" rIns="91425" tIns="91425">
            <a:noAutofit/>
          </a:bodyPr>
          <a:lstStyle/>
          <a:p>
            <a:pPr>
              <a:spcBef>
                <a:spcPts val="0"/>
              </a:spcBef>
              <a:buNone/>
            </a:pPr>
            <a:r>
              <a:rPr i="1" lang="en-US" sz="1100">
                <a:solidFill>
                  <a:srgbClr val="002060"/>
                </a:solidFill>
              </a:rPr>
              <a:t>  hdfs dfs -du /user/bigdata/ejemplosHDFS</a:t>
            </a:r>
          </a:p>
        </p:txBody>
      </p:sp>
      <p:sp>
        <p:nvSpPr>
          <p:cNvPr id="598" name="Shape 598"/>
          <p:cNvSpPr txBox="1"/>
          <p:nvPr/>
        </p:nvSpPr>
        <p:spPr>
          <a:xfrm>
            <a:off x="726450" y="5452950"/>
            <a:ext cx="4656599" cy="276899"/>
          </a:xfrm>
          <a:prstGeom prst="rect">
            <a:avLst/>
          </a:prstGeom>
          <a:noFill/>
          <a:ln>
            <a:noFill/>
          </a:ln>
        </p:spPr>
        <p:txBody>
          <a:bodyPr anchorCtr="0" anchor="t" bIns="91425" lIns="91425" rIns="91425" tIns="91425">
            <a:noAutofit/>
          </a:bodyPr>
          <a:lstStyle/>
          <a:p>
            <a:pPr indent="0" marL="0">
              <a:spcBef>
                <a:spcPts val="0"/>
              </a:spcBef>
              <a:buNone/>
            </a:pPr>
            <a:r>
              <a:rPr i="1" lang="en-US" sz="1100">
                <a:solidFill>
                  <a:srgbClr val="002060"/>
                </a:solidFill>
              </a:rPr>
              <a:t>       mkdir /tmp/ejemplosHDFS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nvSpPr>
        <p:spPr>
          <a:xfrm>
            <a:off x="449250" y="2238525"/>
            <a:ext cx="7616699" cy="341399"/>
          </a:xfrm>
          <a:prstGeom prst="rect">
            <a:avLst/>
          </a:prstGeom>
          <a:noFill/>
          <a:ln>
            <a:noFill/>
          </a:ln>
        </p:spPr>
        <p:txBody>
          <a:bodyPr anchorCtr="0" anchor="t" bIns="91425" lIns="91425" rIns="91425" tIns="91425">
            <a:noAutofit/>
          </a:bodyPr>
          <a:lstStyle/>
          <a:p>
            <a:pPr indent="0" lvl="1" marL="457200" rtl="0">
              <a:spcBef>
                <a:spcPts val="220"/>
              </a:spcBef>
              <a:buClr>
                <a:srgbClr val="000024"/>
              </a:buClr>
              <a:buSzPct val="100000"/>
              <a:buFont typeface="Noto Symbol"/>
              <a:buChar char="❖"/>
            </a:pPr>
            <a:r>
              <a:rPr b="1" lang="en-US" sz="1100">
                <a:solidFill>
                  <a:srgbClr val="002060"/>
                </a:solidFill>
              </a:rPr>
              <a:t>Rack</a:t>
            </a:r>
            <a:r>
              <a:rPr lang="en-US" sz="1100">
                <a:solidFill>
                  <a:srgbClr val="002060"/>
                </a:solidFill>
              </a:rPr>
              <a:t>: Conjunto de 1 a n nodos</a:t>
            </a:r>
          </a:p>
          <a:p>
            <a:pPr indent="69850" lvl="1" marL="457200" rtl="0">
              <a:spcBef>
                <a:spcPts val="220"/>
              </a:spcBef>
              <a:buClr>
                <a:srgbClr val="000024"/>
              </a:buClr>
              <a:buFont typeface="Noto Symbol"/>
              <a:buNone/>
            </a:pPr>
            <a:r>
              <a:t/>
            </a:r>
            <a:endParaRPr sz="1100">
              <a:solidFill>
                <a:srgbClr val="002060"/>
              </a:solidFill>
            </a:endParaRPr>
          </a:p>
          <a:p>
            <a:pPr indent="69850" lvl="1" marL="457200" rtl="0">
              <a:spcBef>
                <a:spcPts val="220"/>
              </a:spcBef>
              <a:buClr>
                <a:srgbClr val="000024"/>
              </a:buClr>
              <a:buFont typeface="Noto Symbol"/>
              <a:buNone/>
            </a:pPr>
            <a:r>
              <a:t/>
            </a:r>
            <a:endParaRPr sz="1100">
              <a:solidFill>
                <a:srgbClr val="002060"/>
              </a:solidFill>
            </a:endParaRPr>
          </a:p>
          <a:p>
            <a:pPr indent="69850" lvl="1" marL="457200" rtl="0">
              <a:spcBef>
                <a:spcPts val="220"/>
              </a:spcBef>
              <a:buClr>
                <a:srgbClr val="000024"/>
              </a:buClr>
              <a:buFont typeface="Noto Symbol"/>
              <a:buNone/>
            </a:pPr>
            <a:r>
              <a:t/>
            </a:r>
            <a:endParaRPr sz="1100">
              <a:solidFill>
                <a:srgbClr val="002060"/>
              </a:solidFill>
            </a:endParaRPr>
          </a:p>
          <a:p>
            <a:pPr indent="69850" lvl="1" marL="457200" rtl="0">
              <a:spcBef>
                <a:spcPts val="220"/>
              </a:spcBef>
              <a:buClr>
                <a:srgbClr val="000024"/>
              </a:buClr>
              <a:buFont typeface="Noto Symbol"/>
              <a:buNone/>
            </a:pPr>
            <a:r>
              <a:t/>
            </a:r>
            <a:endParaRPr sz="1100">
              <a:solidFill>
                <a:srgbClr val="002060"/>
              </a:solidFill>
            </a:endParaRPr>
          </a:p>
          <a:p>
            <a:pPr indent="69850" lvl="1" marL="457200" rtl="0">
              <a:spcBef>
                <a:spcPts val="220"/>
              </a:spcBef>
              <a:buClr>
                <a:srgbClr val="000024"/>
              </a:buClr>
              <a:buFont typeface="Noto Symbol"/>
              <a:buNone/>
            </a:pPr>
            <a:r>
              <a:t/>
            </a:r>
            <a:endParaRPr sz="1100">
              <a:solidFill>
                <a:srgbClr val="002060"/>
              </a:solidFill>
            </a:endParaRPr>
          </a:p>
          <a:p>
            <a:pPr>
              <a:spcBef>
                <a:spcPts val="0"/>
              </a:spcBef>
              <a:buNone/>
            </a:pPr>
            <a:r>
              <a:t/>
            </a:r>
            <a:endParaRPr/>
          </a:p>
        </p:txBody>
      </p:sp>
      <p:sp>
        <p:nvSpPr>
          <p:cNvPr id="79" name="Shape 79"/>
          <p:cNvSpPr txBox="1"/>
          <p:nvPr/>
        </p:nvSpPr>
        <p:spPr>
          <a:xfrm>
            <a:off x="449250" y="1484350"/>
            <a:ext cx="7685699" cy="341399"/>
          </a:xfrm>
          <a:prstGeom prst="rect">
            <a:avLst/>
          </a:prstGeom>
          <a:noFill/>
          <a:ln>
            <a:noFill/>
          </a:ln>
        </p:spPr>
        <p:txBody>
          <a:bodyPr anchorCtr="0" anchor="t" bIns="91425" lIns="91425" rIns="91425" tIns="91425">
            <a:noAutofit/>
          </a:bodyPr>
          <a:lstStyle/>
          <a:p>
            <a:pPr indent="0" lvl="1" marL="457200" rtl="0">
              <a:spcBef>
                <a:spcPts val="220"/>
              </a:spcBef>
              <a:buClr>
                <a:srgbClr val="000024"/>
              </a:buClr>
              <a:buSzPct val="100000"/>
              <a:buFont typeface="Noto Symbol"/>
              <a:buChar char="❖"/>
            </a:pPr>
            <a:r>
              <a:rPr b="1" lang="en-US" sz="1100">
                <a:solidFill>
                  <a:srgbClr val="002060"/>
                </a:solidFill>
              </a:rPr>
              <a:t>Nodo</a:t>
            </a:r>
            <a:r>
              <a:rPr lang="en-US" sz="1100">
                <a:solidFill>
                  <a:srgbClr val="002060"/>
                </a:solidFill>
              </a:rPr>
              <a:t>: Equipo físico que posee sus propios componentes hardware y software</a:t>
            </a:r>
          </a:p>
          <a:p>
            <a:pPr indent="69850" lvl="1" marL="457200" rtl="0">
              <a:spcBef>
                <a:spcPts val="220"/>
              </a:spcBef>
              <a:buClr>
                <a:srgbClr val="000024"/>
              </a:buClr>
              <a:buFont typeface="Noto Symbol"/>
              <a:buNone/>
            </a:pPr>
            <a:r>
              <a:t/>
            </a:r>
            <a:endParaRPr sz="1100">
              <a:solidFill>
                <a:srgbClr val="002060"/>
              </a:solidFill>
            </a:endParaRPr>
          </a:p>
          <a:p>
            <a:pPr indent="0" lvl="1" marL="457200" rtl="0">
              <a:spcBef>
                <a:spcPts val="220"/>
              </a:spcBef>
              <a:buClr>
                <a:schemeClr val="dk1"/>
              </a:buClr>
              <a:buFont typeface="Arial"/>
              <a:buNone/>
            </a:pPr>
            <a:r>
              <a:t/>
            </a:r>
            <a:endParaRPr sz="1100">
              <a:solidFill>
                <a:srgbClr val="002060"/>
              </a:solidFill>
            </a:endParaRPr>
          </a:p>
          <a:p>
            <a:pPr indent="0" lvl="1" marL="457200" rtl="0">
              <a:spcBef>
                <a:spcPts val="220"/>
              </a:spcBef>
              <a:buClr>
                <a:schemeClr val="dk1"/>
              </a:buClr>
              <a:buFont typeface="Arial"/>
              <a:buNone/>
            </a:pPr>
            <a:r>
              <a:t/>
            </a:r>
            <a:endParaRPr sz="1100">
              <a:solidFill>
                <a:srgbClr val="002060"/>
              </a:solidFill>
            </a:endParaRPr>
          </a:p>
          <a:p>
            <a:pPr>
              <a:spcBef>
                <a:spcPts val="0"/>
              </a:spcBef>
              <a:buNone/>
            </a:pPr>
            <a:r>
              <a:t/>
            </a:r>
            <a:endParaRPr/>
          </a:p>
        </p:txBody>
      </p:sp>
      <p:sp>
        <p:nvSpPr>
          <p:cNvPr id="80" name="Shape 80"/>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1" name="Shape 81"/>
          <p:cNvSpPr txBox="1"/>
          <p:nvPr>
            <p:ph idx="1" type="body"/>
          </p:nvPr>
        </p:nvSpPr>
        <p:spPr>
          <a:xfrm>
            <a:off x="449250" y="1212850"/>
            <a:ext cx="8136300" cy="271499"/>
          </a:xfrm>
          <a:prstGeom prst="rect">
            <a:avLst/>
          </a:prstGeom>
          <a:noFill/>
          <a:ln>
            <a:noFill/>
          </a:ln>
        </p:spPr>
        <p:txBody>
          <a:bodyPr anchorCtr="0" anchor="t" bIns="45700" lIns="91425" rIns="91425" tIns="45700">
            <a:noAutofit/>
          </a:bodyPr>
          <a:lstStyle/>
          <a:p>
            <a:pPr indent="0" lvl="1" marL="457200" marR="0" rtl="0" algn="l">
              <a:lnSpc>
                <a:spcPct val="100000"/>
              </a:lnSpc>
              <a:spcBef>
                <a:spcPts val="0"/>
              </a:spcBef>
              <a:spcAft>
                <a:spcPts val="0"/>
              </a:spcAft>
              <a:buClr>
                <a:srgbClr val="000024"/>
              </a:buClr>
              <a:buSzPct val="100000"/>
              <a:buFont typeface="Noto Symbol"/>
              <a:buChar char="❖"/>
            </a:pPr>
            <a:r>
              <a:rPr b="1" baseline="0" i="0" lang="en-US" sz="1100" u="none" cap="none" strike="noStrike">
                <a:solidFill>
                  <a:srgbClr val="002060"/>
                </a:solidFill>
                <a:latin typeface="Arial"/>
                <a:ea typeface="Arial"/>
                <a:cs typeface="Arial"/>
                <a:sym typeface="Arial"/>
              </a:rPr>
              <a:t>Ley de Moore: </a:t>
            </a:r>
            <a:r>
              <a:rPr b="0" baseline="0" i="0" lang="en-US" sz="1100" u="none" cap="none" strike="noStrike">
                <a:solidFill>
                  <a:srgbClr val="002060"/>
                </a:solidFill>
                <a:latin typeface="Arial"/>
                <a:ea typeface="Arial"/>
                <a:cs typeface="Arial"/>
                <a:sym typeface="Arial"/>
              </a:rPr>
              <a:t>la capacidad de procesamiento se duplica cada 12 meses</a:t>
            </a:r>
            <a:r>
              <a:rPr b="1" baseline="0" i="0" lang="en-US" sz="1100" u="none" cap="none" strike="noStrike">
                <a:solidFill>
                  <a:srgbClr val="002060"/>
                </a:solidFill>
                <a:latin typeface="Arial"/>
                <a:ea typeface="Arial"/>
                <a:cs typeface="Arial"/>
                <a:sym typeface="Arial"/>
              </a:rPr>
              <a:t> </a:t>
            </a:r>
          </a:p>
        </p:txBody>
      </p:sp>
      <p:sp>
        <p:nvSpPr>
          <p:cNvPr id="82" name="Shape 82"/>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Conceptos previos</a:t>
            </a:r>
          </a:p>
        </p:txBody>
      </p:sp>
      <p:pic>
        <p:nvPicPr>
          <p:cNvPr id="83" name="Shape 83"/>
          <p:cNvPicPr preferRelativeResize="0"/>
          <p:nvPr/>
        </p:nvPicPr>
        <p:blipFill rotWithShape="1">
          <a:blip r:embed="rId3">
            <a:alphaModFix/>
          </a:blip>
          <a:srcRect b="0" l="0" r="0" t="0"/>
          <a:stretch/>
        </p:blipFill>
        <p:spPr>
          <a:xfrm>
            <a:off x="1465262" y="1768475"/>
            <a:ext cx="360362" cy="563562"/>
          </a:xfrm>
          <a:prstGeom prst="rect">
            <a:avLst/>
          </a:prstGeom>
          <a:noFill/>
          <a:ln>
            <a:noFill/>
          </a:ln>
        </p:spPr>
      </p:pic>
      <p:pic>
        <p:nvPicPr>
          <p:cNvPr id="84" name="Shape 84"/>
          <p:cNvPicPr preferRelativeResize="0"/>
          <p:nvPr/>
        </p:nvPicPr>
        <p:blipFill rotWithShape="1">
          <a:blip r:embed="rId4">
            <a:alphaModFix/>
          </a:blip>
          <a:srcRect b="0" l="0" r="0" t="0"/>
          <a:stretch/>
        </p:blipFill>
        <p:spPr>
          <a:xfrm>
            <a:off x="1282700" y="2638425"/>
            <a:ext cx="1946275" cy="736599"/>
          </a:xfrm>
          <a:prstGeom prst="rect">
            <a:avLst/>
          </a:prstGeom>
          <a:noFill/>
          <a:ln>
            <a:noFill/>
          </a:ln>
        </p:spPr>
      </p:pic>
      <p:pic>
        <p:nvPicPr>
          <p:cNvPr id="85" name="Shape 85"/>
          <p:cNvPicPr preferRelativeResize="0"/>
          <p:nvPr/>
        </p:nvPicPr>
        <p:blipFill rotWithShape="1">
          <a:blip r:embed="rId5">
            <a:alphaModFix/>
          </a:blip>
          <a:srcRect b="0" l="0" r="0" t="0"/>
          <a:stretch/>
        </p:blipFill>
        <p:spPr>
          <a:xfrm>
            <a:off x="1208087" y="3927475"/>
            <a:ext cx="6381749" cy="847725"/>
          </a:xfrm>
          <a:prstGeom prst="rect">
            <a:avLst/>
          </a:prstGeom>
          <a:noFill/>
          <a:ln>
            <a:noFill/>
          </a:ln>
        </p:spPr>
      </p:pic>
      <p:sp>
        <p:nvSpPr>
          <p:cNvPr id="86" name="Shape 86"/>
          <p:cNvSpPr txBox="1"/>
          <p:nvPr/>
        </p:nvSpPr>
        <p:spPr>
          <a:xfrm>
            <a:off x="449250" y="3392600"/>
            <a:ext cx="7616699" cy="622499"/>
          </a:xfrm>
          <a:prstGeom prst="rect">
            <a:avLst/>
          </a:prstGeom>
          <a:noFill/>
          <a:ln>
            <a:noFill/>
          </a:ln>
        </p:spPr>
        <p:txBody>
          <a:bodyPr anchorCtr="0" anchor="t" bIns="91425" lIns="91425" rIns="91425" tIns="91425">
            <a:noAutofit/>
          </a:bodyPr>
          <a:lstStyle/>
          <a:p>
            <a:pPr indent="0" lvl="1" marL="457200" rtl="0">
              <a:spcBef>
                <a:spcPts val="220"/>
              </a:spcBef>
              <a:buClr>
                <a:srgbClr val="000024"/>
              </a:buClr>
              <a:buSzPct val="100000"/>
              <a:buFont typeface="Noto Symbol"/>
              <a:buChar char="❖"/>
            </a:pPr>
            <a:r>
              <a:rPr b="1" lang="en-US" sz="1100">
                <a:solidFill>
                  <a:srgbClr val="002060"/>
                </a:solidFill>
              </a:rPr>
              <a:t>Cluster</a:t>
            </a:r>
            <a:r>
              <a:rPr lang="en-US" sz="1100">
                <a:solidFill>
                  <a:srgbClr val="002060"/>
                </a:solidFill>
              </a:rPr>
              <a:t>: Conjunto de 1 a n racks.</a:t>
            </a:r>
          </a:p>
        </p:txBody>
      </p:sp>
      <p:sp>
        <p:nvSpPr>
          <p:cNvPr id="87" name="Shape 87"/>
          <p:cNvSpPr txBox="1"/>
          <p:nvPr/>
        </p:nvSpPr>
        <p:spPr>
          <a:xfrm>
            <a:off x="449250" y="4775200"/>
            <a:ext cx="8241600" cy="1173899"/>
          </a:xfrm>
          <a:prstGeom prst="rect">
            <a:avLst/>
          </a:prstGeom>
          <a:noFill/>
          <a:ln>
            <a:noFill/>
          </a:ln>
        </p:spPr>
        <p:txBody>
          <a:bodyPr anchorCtr="0" anchor="t" bIns="91425" lIns="91425" rIns="91425" tIns="91425">
            <a:noAutofit/>
          </a:bodyPr>
          <a:lstStyle/>
          <a:p>
            <a:pPr indent="0" lvl="1" marL="457200" rtl="0" algn="just">
              <a:spcBef>
                <a:spcPts val="220"/>
              </a:spcBef>
              <a:buClr>
                <a:srgbClr val="000024"/>
              </a:buClr>
              <a:buSzPct val="100000"/>
              <a:buFont typeface="Noto Symbol"/>
              <a:buChar char="❖"/>
            </a:pPr>
            <a:r>
              <a:rPr b="1" lang="en-US" sz="1100">
                <a:solidFill>
                  <a:srgbClr val="002060"/>
                </a:solidFill>
              </a:rPr>
              <a:t>Sistemas distribuidos</a:t>
            </a:r>
            <a:r>
              <a:rPr lang="en-US" sz="1100">
                <a:solidFill>
                  <a:srgbClr val="002060"/>
                </a:solidFill>
              </a:rPr>
              <a:t>: Conjunto de ordenadores o nodos separados físicamente y conectados entre sí por una red de comunicaciones; cada equipo posee sus componentes de hardware y software que el programador percibe como un solo sistema. Frente a lo establecido por la Ley de Moore, este tipo de sistemas es una alternativa al escalado de servidores.</a:t>
            </a: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pic>
        <p:nvPicPr>
          <p:cNvPr id="606" name="Shape 606"/>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607" name="Shape 607"/>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608" name="Shape 608"/>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609" name="Shape 609"/>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610" name="Shape 610"/>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611" name="Shape 611"/>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HDFS 3 - 3</a:t>
            </a:r>
          </a:p>
        </p:txBody>
      </p:sp>
      <p:sp>
        <p:nvSpPr>
          <p:cNvPr id="612" name="Shape 612"/>
          <p:cNvSpPr txBox="1"/>
          <p:nvPr/>
        </p:nvSpPr>
        <p:spPr>
          <a:xfrm>
            <a:off x="535950" y="1071925"/>
            <a:ext cx="8072100" cy="412500"/>
          </a:xfrm>
          <a:prstGeom prst="rect">
            <a:avLst/>
          </a:prstGeom>
          <a:noFill/>
          <a:ln>
            <a:noFill/>
          </a:ln>
        </p:spPr>
        <p:txBody>
          <a:bodyPr anchorCtr="0" anchor="ctr" bIns="91425" lIns="91425" rIns="91425" tIns="91425">
            <a:noAutofit/>
          </a:bodyPr>
          <a:lstStyle/>
          <a:p>
            <a:pPr indent="-298450" lvl="0" marL="457200" marR="0" rtl="0" algn="l">
              <a:lnSpc>
                <a:spcPct val="150000"/>
              </a:lnSpc>
              <a:spcBef>
                <a:spcPts val="0"/>
              </a:spcBef>
              <a:spcAft>
                <a:spcPts val="0"/>
              </a:spcAft>
              <a:buClr>
                <a:srgbClr val="002060"/>
              </a:buClr>
              <a:buSzPct val="100000"/>
              <a:buFont typeface="Arial"/>
              <a:buAutoNum type="arabicPeriod" startAt="6"/>
            </a:pPr>
            <a:r>
              <a:rPr lang="en-US" sz="1100">
                <a:solidFill>
                  <a:srgbClr val="002060"/>
                </a:solidFill>
              </a:rPr>
              <a:t>Descargar el fichero texto1.txt a la ruta /tmp/ejemplosHDFS/texto1.txt </a:t>
            </a:r>
          </a:p>
        </p:txBody>
      </p:sp>
      <p:sp>
        <p:nvSpPr>
          <p:cNvPr id="613" name="Shape 613"/>
          <p:cNvSpPr txBox="1"/>
          <p:nvPr/>
        </p:nvSpPr>
        <p:spPr>
          <a:xfrm>
            <a:off x="585675" y="1349125"/>
            <a:ext cx="7747800" cy="985799"/>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i="1" lang="en-US" sz="1100">
                <a:solidFill>
                  <a:srgbClr val="002060"/>
                </a:solidFill>
              </a:rPr>
              <a:t>            hdfs dfs -get /user/bigdata/ejemplosHDFS/ /tmp/ejemplosHDFS/texto1.txt</a:t>
            </a:r>
          </a:p>
          <a:p>
            <a:pPr lvl="0" rtl="0">
              <a:lnSpc>
                <a:spcPct val="150000"/>
              </a:lnSpc>
              <a:spcBef>
                <a:spcPts val="0"/>
              </a:spcBef>
              <a:buClr>
                <a:schemeClr val="dk1"/>
              </a:buClr>
              <a:buSzPct val="100000"/>
              <a:buFont typeface="Arial"/>
              <a:buNone/>
            </a:pPr>
            <a:r>
              <a:rPr i="1" lang="en-US" sz="1100">
                <a:solidFill>
                  <a:srgbClr val="002060"/>
                </a:solidFill>
              </a:rPr>
              <a:t>            hdfs dfs -cat /user/bigdata/ejemplosHDFS/texto2.txt &gt; /tmp/ejemplosHDFS/texto2.txt</a:t>
            </a:r>
          </a:p>
          <a:p>
            <a:pPr lvl="0" rtl="0">
              <a:lnSpc>
                <a:spcPct val="150000"/>
              </a:lnSpc>
              <a:spcBef>
                <a:spcPts val="0"/>
              </a:spcBef>
              <a:buNone/>
            </a:pPr>
            <a:r>
              <a:rPr i="1" lang="en-US" sz="1100">
                <a:solidFill>
                  <a:srgbClr val="002060"/>
                </a:solidFill>
              </a:rPr>
              <a:t>            hdfs dfs -copyToLocal /user/bigdata/ejemplosHDFS/texto3.txt /tmp/ejemplosHDFS/texto3.txt</a:t>
            </a:r>
          </a:p>
        </p:txBody>
      </p:sp>
      <p:sp>
        <p:nvSpPr>
          <p:cNvPr id="614" name="Shape 614"/>
          <p:cNvSpPr txBox="1"/>
          <p:nvPr/>
        </p:nvSpPr>
        <p:spPr>
          <a:xfrm>
            <a:off x="535950" y="2253525"/>
            <a:ext cx="7467600" cy="341399"/>
          </a:xfrm>
          <a:prstGeom prst="rect">
            <a:avLst/>
          </a:prstGeom>
          <a:noFill/>
          <a:ln>
            <a:noFill/>
          </a:ln>
        </p:spPr>
        <p:txBody>
          <a:bodyPr anchorCtr="0" anchor="t" bIns="91425" lIns="91425" rIns="91425" tIns="91425">
            <a:noAutofit/>
          </a:bodyPr>
          <a:lstStyle/>
          <a:p>
            <a:pPr indent="-298450" lvl="0" marL="457200" rtl="0">
              <a:lnSpc>
                <a:spcPct val="150000"/>
              </a:lnSpc>
              <a:spcBef>
                <a:spcPts val="0"/>
              </a:spcBef>
              <a:buClr>
                <a:srgbClr val="002060"/>
              </a:buClr>
              <a:buSzPct val="100000"/>
              <a:buFont typeface="Arial"/>
              <a:buAutoNum type="arabicPeriod" startAt="7"/>
            </a:pPr>
            <a:r>
              <a:rPr lang="en-US" sz="1100">
                <a:solidFill>
                  <a:srgbClr val="002060"/>
                </a:solidFill>
              </a:rPr>
              <a:t>Ejecutar en HDFS la instrucción count</a:t>
            </a:r>
          </a:p>
          <a:p>
            <a:pPr lvl="0" rtl="0">
              <a:lnSpc>
                <a:spcPct val="150000"/>
              </a:lnSpc>
              <a:spcBef>
                <a:spcPts val="0"/>
              </a:spcBef>
              <a:buClr>
                <a:schemeClr val="dk1"/>
              </a:buClr>
              <a:buSzPct val="100000"/>
              <a:buFont typeface="Arial"/>
              <a:buNone/>
            </a:pPr>
            <a:r>
              <a:rPr lang="en-US" sz="1100">
                <a:solidFill>
                  <a:srgbClr val="002060"/>
                </a:solidFill>
              </a:rPr>
              <a:t>	</a:t>
            </a:r>
          </a:p>
        </p:txBody>
      </p:sp>
      <p:sp>
        <p:nvSpPr>
          <p:cNvPr id="615" name="Shape 615"/>
          <p:cNvSpPr txBox="1"/>
          <p:nvPr/>
        </p:nvSpPr>
        <p:spPr>
          <a:xfrm>
            <a:off x="585675" y="2625837"/>
            <a:ext cx="7838399" cy="341399"/>
          </a:xfrm>
          <a:prstGeom prst="rect">
            <a:avLst/>
          </a:prstGeom>
          <a:noFill/>
          <a:ln>
            <a:noFill/>
          </a:ln>
        </p:spPr>
        <p:txBody>
          <a:bodyPr anchorCtr="0" anchor="t" bIns="91425" lIns="91425" rIns="91425" tIns="91425">
            <a:noAutofit/>
          </a:bodyPr>
          <a:lstStyle/>
          <a:p>
            <a:pPr indent="457200" lvl="0" rtl="0">
              <a:lnSpc>
                <a:spcPct val="150000"/>
              </a:lnSpc>
              <a:spcBef>
                <a:spcPts val="0"/>
              </a:spcBef>
              <a:buClr>
                <a:schemeClr val="dk1"/>
              </a:buClr>
              <a:buSzPct val="100000"/>
              <a:buFont typeface="Arial"/>
              <a:buNone/>
            </a:pPr>
            <a:r>
              <a:rPr i="1" lang="en-US" sz="1100">
                <a:solidFill>
                  <a:srgbClr val="002060"/>
                </a:solidFill>
              </a:rPr>
              <a:t>hdfs dfs -count /user/bigdata/ejemplosHDFS</a:t>
            </a:r>
          </a:p>
          <a:p>
            <a:pPr indent="457200" lvl="0" rtl="0">
              <a:lnSpc>
                <a:spcPct val="150000"/>
              </a:lnSpc>
              <a:spcBef>
                <a:spcPts val="0"/>
              </a:spcBef>
              <a:buClr>
                <a:schemeClr val="dk1"/>
              </a:buClr>
              <a:buFont typeface="Arial"/>
              <a:buNone/>
            </a:pPr>
            <a:r>
              <a:t/>
            </a:r>
            <a:endParaRPr/>
          </a:p>
        </p:txBody>
      </p:sp>
      <p:sp>
        <p:nvSpPr>
          <p:cNvPr id="616" name="Shape 616"/>
          <p:cNvSpPr txBox="1"/>
          <p:nvPr/>
        </p:nvSpPr>
        <p:spPr>
          <a:xfrm>
            <a:off x="535950" y="2998137"/>
            <a:ext cx="7203899" cy="412500"/>
          </a:xfrm>
          <a:prstGeom prst="rect">
            <a:avLst/>
          </a:prstGeom>
          <a:noFill/>
          <a:ln>
            <a:noFill/>
          </a:ln>
        </p:spPr>
        <p:txBody>
          <a:bodyPr anchorCtr="0" anchor="t" bIns="91425" lIns="91425" rIns="91425" tIns="91425">
            <a:noAutofit/>
          </a:bodyPr>
          <a:lstStyle/>
          <a:p>
            <a:pPr indent="-298450" lvl="0" marL="457200" rtl="0">
              <a:lnSpc>
                <a:spcPct val="150000"/>
              </a:lnSpc>
              <a:spcBef>
                <a:spcPts val="0"/>
              </a:spcBef>
              <a:buClr>
                <a:srgbClr val="002060"/>
              </a:buClr>
              <a:buSzPct val="100000"/>
              <a:buFont typeface="Arial"/>
              <a:buAutoNum type="arabicPeriod" startAt="8"/>
            </a:pPr>
            <a:r>
              <a:rPr lang="en-US" sz="1100">
                <a:solidFill>
                  <a:srgbClr val="002060"/>
                </a:solidFill>
              </a:rPr>
              <a:t>Eliminar en HDFS el fichero “texto3.txt” </a:t>
            </a:r>
          </a:p>
          <a:p>
            <a:pPr indent="457200" lvl="0" rtl="0">
              <a:lnSpc>
                <a:spcPct val="150000"/>
              </a:lnSpc>
              <a:spcBef>
                <a:spcPts val="0"/>
              </a:spcBef>
              <a:buClr>
                <a:schemeClr val="dk1"/>
              </a:buClr>
              <a:buFont typeface="Arial"/>
              <a:buNone/>
            </a:pPr>
            <a:r>
              <a:t/>
            </a:r>
            <a:endParaRPr/>
          </a:p>
        </p:txBody>
      </p:sp>
      <p:sp>
        <p:nvSpPr>
          <p:cNvPr id="617" name="Shape 617"/>
          <p:cNvSpPr txBox="1"/>
          <p:nvPr/>
        </p:nvSpPr>
        <p:spPr>
          <a:xfrm>
            <a:off x="574800" y="3374562"/>
            <a:ext cx="7126200" cy="412500"/>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i="1" lang="en-US" sz="1100">
                <a:solidFill>
                  <a:srgbClr val="002060"/>
                </a:solidFill>
              </a:rPr>
              <a:t>	hdfs dfs -rm /user/bigdata/ejemplosHDFS/texto3.txt</a:t>
            </a:r>
          </a:p>
          <a:p>
            <a:pPr indent="457200" lvl="0" rtl="0">
              <a:lnSpc>
                <a:spcPct val="150000"/>
              </a:lnSpc>
              <a:spcBef>
                <a:spcPts val="0"/>
              </a:spcBef>
              <a:buClr>
                <a:schemeClr val="dk1"/>
              </a:buClr>
              <a:buFont typeface="Arial"/>
              <a:buNone/>
            </a:pPr>
            <a:r>
              <a:t/>
            </a:r>
            <a:endParaRPr/>
          </a:p>
        </p:txBody>
      </p:sp>
      <p:sp>
        <p:nvSpPr>
          <p:cNvPr id="618" name="Shape 618"/>
          <p:cNvSpPr txBox="1"/>
          <p:nvPr/>
        </p:nvSpPr>
        <p:spPr>
          <a:xfrm>
            <a:off x="535950" y="3814825"/>
            <a:ext cx="7126200" cy="638999"/>
          </a:xfrm>
          <a:prstGeom prst="rect">
            <a:avLst/>
          </a:prstGeom>
          <a:noFill/>
          <a:ln>
            <a:noFill/>
          </a:ln>
        </p:spPr>
        <p:txBody>
          <a:bodyPr anchorCtr="0" anchor="t" bIns="91425" lIns="91425" rIns="91425" tIns="91425">
            <a:noAutofit/>
          </a:bodyPr>
          <a:lstStyle/>
          <a:p>
            <a:pPr indent="-298450" lvl="0" marL="457200" rtl="0">
              <a:lnSpc>
                <a:spcPct val="150000"/>
              </a:lnSpc>
              <a:spcBef>
                <a:spcPts val="0"/>
              </a:spcBef>
              <a:buClr>
                <a:srgbClr val="002060"/>
              </a:buClr>
              <a:buSzPct val="100000"/>
              <a:buFont typeface="Arial"/>
              <a:buAutoNum type="arabicPeriod" startAt="9"/>
            </a:pPr>
            <a:r>
              <a:rPr lang="en-US" sz="1100">
                <a:solidFill>
                  <a:srgbClr val="002060"/>
                </a:solidFill>
              </a:rPr>
              <a:t>Dados los ficheros texto1.txt y texto2.txt en hdfs, generar un único fichero y volcarlo a la carpeta /tmp/ejemplos/HDFS con el nombre mezcla.txt, añadiendo espacios de línea entre cada fichero</a:t>
            </a:r>
          </a:p>
        </p:txBody>
      </p:sp>
      <p:sp>
        <p:nvSpPr>
          <p:cNvPr id="619" name="Shape 619"/>
          <p:cNvSpPr txBox="1"/>
          <p:nvPr/>
        </p:nvSpPr>
        <p:spPr>
          <a:xfrm>
            <a:off x="709150" y="4453825"/>
            <a:ext cx="7005000" cy="664499"/>
          </a:xfrm>
          <a:prstGeom prst="rect">
            <a:avLst/>
          </a:prstGeom>
          <a:noFill/>
          <a:ln>
            <a:noFill/>
          </a:ln>
        </p:spPr>
        <p:txBody>
          <a:bodyPr anchorCtr="0" anchor="t" bIns="91425" lIns="91425" rIns="91425" tIns="91425">
            <a:noAutofit/>
          </a:bodyPr>
          <a:lstStyle/>
          <a:p>
            <a:pPr indent="0" lvl="0" marL="0" rtl="0">
              <a:lnSpc>
                <a:spcPct val="150000"/>
              </a:lnSpc>
              <a:spcBef>
                <a:spcPts val="0"/>
              </a:spcBef>
              <a:buClr>
                <a:schemeClr val="dk1"/>
              </a:buClr>
              <a:buSzPct val="100000"/>
              <a:buFont typeface="Arial"/>
              <a:buNone/>
            </a:pPr>
            <a:r>
              <a:rPr i="1" lang="en-US" sz="1100">
                <a:solidFill>
                  <a:srgbClr val="002060"/>
                </a:solidFill>
              </a:rPr>
              <a:t>       hdfs dfs -getmerge -nl /user/bigdata/ejemplosHDFS/texto1.txt /user/bigdata/ejemplosHDFS/texto2.txt /tmp/ejemplosHDFS/mezcla.txt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x="0" y="0"/>
          <a:ext cx="0" cy="0"/>
          <a:chOff x="0" y="0"/>
          <a:chExt cx="0" cy="0"/>
        </a:xfrm>
      </p:grpSpPr>
      <p:sp>
        <p:nvSpPr>
          <p:cNvPr id="625" name="Shape 625"/>
          <p:cNvSpPr txBox="1"/>
          <p:nvPr/>
        </p:nvSpPr>
        <p:spPr>
          <a:xfrm>
            <a:off x="8491536" y="6516687"/>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26" name="Shape 626"/>
          <p:cNvSpPr txBox="1"/>
          <p:nvPr>
            <p:ph idx="1" type="body"/>
          </p:nvPr>
        </p:nvSpPr>
        <p:spPr>
          <a:xfrm>
            <a:off x="449262" y="1212850"/>
            <a:ext cx="8274049" cy="3829050"/>
          </a:xfrm>
          <a:prstGeom prst="rect">
            <a:avLst/>
          </a:prstGeom>
          <a:noFill/>
          <a:ln>
            <a:noFill/>
          </a:ln>
        </p:spPr>
        <p:txBody>
          <a:bodyPr anchorCtr="0" anchor="t" bIns="45700" lIns="91425" rIns="91425" tIns="45700">
            <a:noAutofit/>
          </a:bodyPr>
          <a:lstStyle/>
          <a:p>
            <a:pPr indent="-325437" lvl="0" marL="342900" marR="0" rtl="0" algn="l">
              <a:lnSpc>
                <a:spcPct val="100000"/>
              </a:lnSpc>
              <a:spcBef>
                <a:spcPts val="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Para subir grandes ficheros, se recomienda usar la API de programación de HDFS.</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En el siguiente enlace se muestra la API Java:</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sng" cap="none" strike="noStrike">
                <a:solidFill>
                  <a:schemeClr val="hlink"/>
                </a:solidFill>
                <a:latin typeface="Arial"/>
                <a:ea typeface="Arial"/>
                <a:cs typeface="Arial"/>
                <a:sym typeface="Arial"/>
                <a:hlinkClick r:id="rId3"/>
              </a:rPr>
              <a:t>http://hadoop.apache.org/docs/current/api/org/apache/hadoop/fs/package-summary.html</a:t>
            </a:r>
          </a:p>
          <a:p>
            <a:pPr indent="0" marL="0" marR="0" rtl="0" algn="l">
              <a:lnSpc>
                <a:spcPct val="100000"/>
              </a:lnSpc>
              <a:spcBef>
                <a:spcPts val="220"/>
              </a:spcBef>
              <a:spcAft>
                <a:spcPts val="0"/>
              </a:spcAft>
              <a:buNone/>
            </a:pPr>
            <a:r>
              <a:t/>
            </a:r>
            <a:endParaRPr>
              <a:latin typeface="Trebuchet MS"/>
              <a:ea typeface="Trebuchet MS"/>
              <a:cs typeface="Trebuchet MS"/>
              <a:sym typeface="Trebuchet MS"/>
            </a:endParaRPr>
          </a:p>
          <a:p>
            <a:pPr indent="0" lvl="0" marL="457200" rtl="0">
              <a:lnSpc>
                <a:spcPct val="150000"/>
              </a:lnSpc>
              <a:spcBef>
                <a:spcPts val="0"/>
              </a:spcBef>
              <a:buClr>
                <a:schemeClr val="dk1"/>
              </a:buClr>
              <a:buSzPct val="100000"/>
              <a:buFont typeface="Arial"/>
              <a:buNone/>
            </a:pPr>
            <a:r>
              <a:rPr lang="en-US" sz="1100">
                <a:solidFill>
                  <a:srgbClr val="002060"/>
                </a:solidFill>
              </a:rPr>
              <a:t>import java.io.IOException;</a:t>
            </a:r>
          </a:p>
          <a:p>
            <a:pPr indent="0" lvl="0" marL="457200" rtl="0">
              <a:lnSpc>
                <a:spcPct val="150000"/>
              </a:lnSpc>
              <a:spcBef>
                <a:spcPts val="0"/>
              </a:spcBef>
              <a:buClr>
                <a:schemeClr val="dk1"/>
              </a:buClr>
              <a:buSzPct val="100000"/>
              <a:buFont typeface="Arial"/>
              <a:buNone/>
            </a:pPr>
            <a:r>
              <a:rPr lang="en-US" sz="1100">
                <a:solidFill>
                  <a:srgbClr val="002060"/>
                </a:solidFill>
              </a:rPr>
              <a:t>import org.apache.hadoop.conf.Configuration;</a:t>
            </a:r>
          </a:p>
          <a:p>
            <a:pPr indent="0" lvl="0" marL="457200" rtl="0">
              <a:lnSpc>
                <a:spcPct val="150000"/>
              </a:lnSpc>
              <a:spcBef>
                <a:spcPts val="0"/>
              </a:spcBef>
              <a:buClr>
                <a:schemeClr val="dk1"/>
              </a:buClr>
              <a:buSzPct val="100000"/>
              <a:buFont typeface="Arial"/>
              <a:buNone/>
            </a:pPr>
            <a:r>
              <a:rPr lang="en-US" sz="1100">
                <a:solidFill>
                  <a:srgbClr val="002060"/>
                </a:solidFill>
              </a:rPr>
              <a:t>import org.apache.hadoop.fs.FSDataInputStream;</a:t>
            </a:r>
          </a:p>
          <a:p>
            <a:pPr indent="0" lvl="0" marL="457200" rtl="0">
              <a:lnSpc>
                <a:spcPct val="150000"/>
              </a:lnSpc>
              <a:spcBef>
                <a:spcPts val="0"/>
              </a:spcBef>
              <a:buClr>
                <a:schemeClr val="dk1"/>
              </a:buClr>
              <a:buSzPct val="100000"/>
              <a:buFont typeface="Arial"/>
              <a:buNone/>
            </a:pPr>
            <a:r>
              <a:rPr lang="en-US" sz="1100">
                <a:solidFill>
                  <a:srgbClr val="002060"/>
                </a:solidFill>
              </a:rPr>
              <a:t>import org.apache.hadoop.fs.FSDataOutputStream;</a:t>
            </a:r>
          </a:p>
          <a:p>
            <a:pPr indent="0" lvl="0" marL="457200" rtl="0">
              <a:lnSpc>
                <a:spcPct val="150000"/>
              </a:lnSpc>
              <a:spcBef>
                <a:spcPts val="0"/>
              </a:spcBef>
              <a:buClr>
                <a:schemeClr val="dk1"/>
              </a:buClr>
              <a:buSzPct val="100000"/>
              <a:buFont typeface="Arial"/>
              <a:buNone/>
            </a:pPr>
            <a:r>
              <a:rPr lang="en-US" sz="1100">
                <a:solidFill>
                  <a:srgbClr val="002060"/>
                </a:solidFill>
              </a:rPr>
              <a:t>import org.apache.hadoop.fs.FileStatus;</a:t>
            </a:r>
          </a:p>
          <a:p>
            <a:pPr indent="0" lvl="0" marL="457200" rtl="0">
              <a:lnSpc>
                <a:spcPct val="150000"/>
              </a:lnSpc>
              <a:spcBef>
                <a:spcPts val="0"/>
              </a:spcBef>
              <a:buClr>
                <a:schemeClr val="dk1"/>
              </a:buClr>
              <a:buSzPct val="100000"/>
              <a:buFont typeface="Arial"/>
              <a:buNone/>
            </a:pPr>
            <a:r>
              <a:rPr lang="en-US" sz="1100">
                <a:solidFill>
                  <a:srgbClr val="002060"/>
                </a:solidFill>
              </a:rPr>
              <a:t>import org.apache.hadoop.fs.FileSystem;</a:t>
            </a:r>
          </a:p>
          <a:p>
            <a:pPr indent="0" lvl="0" marL="457200" rtl="0">
              <a:lnSpc>
                <a:spcPct val="150000"/>
              </a:lnSpc>
              <a:spcBef>
                <a:spcPts val="0"/>
              </a:spcBef>
              <a:buClr>
                <a:schemeClr val="dk1"/>
              </a:buClr>
              <a:buSzPct val="100000"/>
              <a:buFont typeface="Arial"/>
              <a:buNone/>
            </a:pPr>
            <a:r>
              <a:rPr lang="en-US" sz="1100">
                <a:solidFill>
                  <a:srgbClr val="002060"/>
                </a:solidFill>
              </a:rPr>
              <a:t>import org.apache.hadoop.fs.Path;</a:t>
            </a:r>
          </a:p>
          <a:p>
            <a:pPr indent="457200" lvl="0" marL="0" rtl="0">
              <a:lnSpc>
                <a:spcPct val="150000"/>
              </a:lnSpc>
              <a:spcBef>
                <a:spcPts val="0"/>
              </a:spcBef>
              <a:buClr>
                <a:schemeClr val="dk1"/>
              </a:buClr>
              <a:buSzPct val="100000"/>
              <a:buFont typeface="Arial"/>
              <a:buNone/>
            </a:pPr>
            <a:r>
              <a:rPr lang="en-US" sz="1100">
                <a:solidFill>
                  <a:srgbClr val="002060"/>
                </a:solidFill>
              </a:rPr>
              <a:t>public class PutMerge {</a:t>
            </a:r>
          </a:p>
          <a:p>
            <a:pPr indent="457200" lvl="0" marL="457200" rtl="0">
              <a:lnSpc>
                <a:spcPct val="150000"/>
              </a:lnSpc>
              <a:spcBef>
                <a:spcPts val="0"/>
              </a:spcBef>
              <a:buNone/>
            </a:pPr>
            <a:r>
              <a:rPr lang="en-US" sz="1100">
                <a:solidFill>
                  <a:srgbClr val="002060"/>
                </a:solidFill>
              </a:rPr>
              <a:t>public static void main(String[] args) throws IOException {</a:t>
            </a:r>
          </a:p>
          <a:p>
            <a:pPr indent="457200" lvl="0" marL="457200" rtl="0">
              <a:lnSpc>
                <a:spcPct val="150000"/>
              </a:lnSpc>
              <a:spcBef>
                <a:spcPts val="0"/>
              </a:spcBef>
              <a:buClr>
                <a:schemeClr val="dk1"/>
              </a:buClr>
              <a:buSzPct val="100000"/>
              <a:buFont typeface="Arial"/>
              <a:buNone/>
            </a:pPr>
            <a:r>
              <a:rPr lang="en-US" sz="1100">
                <a:solidFill>
                  <a:srgbClr val="002060"/>
                </a:solidFill>
              </a:rPr>
              <a:t>………….</a:t>
            </a:r>
          </a:p>
          <a:p>
            <a:pPr indent="457200" lvl="0" marL="457200" rtl="0">
              <a:lnSpc>
                <a:spcPct val="150000"/>
              </a:lnSpc>
              <a:spcBef>
                <a:spcPts val="0"/>
              </a:spcBef>
              <a:buClr>
                <a:schemeClr val="dk1"/>
              </a:buClr>
              <a:buSzPct val="100000"/>
              <a:buFont typeface="Arial"/>
              <a:buNone/>
            </a:pPr>
            <a:r>
              <a:rPr lang="en-US" sz="1100">
                <a:solidFill>
                  <a:srgbClr val="002060"/>
                </a:solidFill>
              </a:rPr>
              <a:t>}</a:t>
            </a:r>
          </a:p>
          <a:p>
            <a:pPr indent="457200" lvl="0" marL="0" rtl="0">
              <a:lnSpc>
                <a:spcPct val="150000"/>
              </a:lnSpc>
              <a:spcBef>
                <a:spcPts val="0"/>
              </a:spcBef>
              <a:buClr>
                <a:schemeClr val="dk1"/>
              </a:buClr>
              <a:buSzPct val="100000"/>
              <a:buFont typeface="Arial"/>
              <a:buNone/>
            </a:pPr>
            <a:r>
              <a:rPr lang="en-US" sz="1100">
                <a:solidFill>
                  <a:srgbClr val="002060"/>
                </a:solidFill>
              </a:rPr>
              <a:t>}</a:t>
            </a:r>
          </a:p>
          <a:p>
            <a:pPr indent="0" lvl="0" marL="0" marR="0" rtl="0" algn="l">
              <a:lnSpc>
                <a:spcPct val="100000"/>
              </a:lnSpc>
              <a:spcBef>
                <a:spcPts val="220"/>
              </a:spcBef>
              <a:spcAft>
                <a:spcPts val="0"/>
              </a:spcAft>
              <a:buClr>
                <a:srgbClr val="000000"/>
              </a:buClr>
              <a:buFont typeface="Arial"/>
              <a:buNone/>
            </a:pPr>
            <a:r>
              <a:t/>
            </a:r>
            <a:endParaRPr/>
          </a:p>
        </p:txBody>
      </p:sp>
      <p:sp>
        <p:nvSpPr>
          <p:cNvPr id="627" name="Shape 627"/>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API JAVA</a:t>
            </a:r>
          </a:p>
        </p:txBody>
      </p:sp>
      <p:pic>
        <p:nvPicPr>
          <p:cNvPr id="629" name="Shape 629"/>
          <p:cNvPicPr preferRelativeResize="0"/>
          <p:nvPr/>
        </p:nvPicPr>
        <p:blipFill rotWithShape="1">
          <a:blip r:embed="rId4">
            <a:alphaModFix/>
          </a:blip>
          <a:srcRect b="0" l="0" r="0" t="0"/>
          <a:stretch/>
        </p:blipFill>
        <p:spPr>
          <a:xfrm>
            <a:off x="127000" y="-20383500"/>
            <a:ext cx="5429249" cy="1114425"/>
          </a:xfrm>
          <a:prstGeom prst="rect">
            <a:avLst/>
          </a:prstGeom>
          <a:noFill/>
          <a:ln>
            <a:noFill/>
          </a:ln>
        </p:spPr>
      </p:pic>
      <p:pic>
        <p:nvPicPr>
          <p:cNvPr id="630" name="Shape 630"/>
          <p:cNvPicPr preferRelativeResize="0"/>
          <p:nvPr/>
        </p:nvPicPr>
        <p:blipFill rotWithShape="1">
          <a:blip r:embed="rId5">
            <a:alphaModFix/>
          </a:blip>
          <a:srcRect b="0" l="0" r="0" t="0"/>
          <a:stretch/>
        </p:blipFill>
        <p:spPr>
          <a:xfrm>
            <a:off x="158750" y="-19973925"/>
            <a:ext cx="7429500" cy="1276349"/>
          </a:xfrm>
          <a:prstGeom prst="rect">
            <a:avLst/>
          </a:prstGeom>
          <a:noFill/>
          <a:ln>
            <a:noFill/>
          </a:ln>
        </p:spPr>
      </p:pic>
      <p:pic>
        <p:nvPicPr>
          <p:cNvPr id="631" name="Shape 631"/>
          <p:cNvPicPr preferRelativeResize="0"/>
          <p:nvPr/>
        </p:nvPicPr>
        <p:blipFill rotWithShape="1">
          <a:blip r:embed="rId6">
            <a:alphaModFix/>
          </a:blip>
          <a:srcRect b="0" l="0" r="0" t="0"/>
          <a:stretch/>
        </p:blipFill>
        <p:spPr>
          <a:xfrm>
            <a:off x="2508250" y="-18253075"/>
            <a:ext cx="7419975" cy="923924"/>
          </a:xfrm>
          <a:prstGeom prst="rect">
            <a:avLst/>
          </a:prstGeom>
          <a:noFill/>
          <a:ln>
            <a:noFill/>
          </a:ln>
        </p:spPr>
      </p:pic>
      <p:pic>
        <p:nvPicPr>
          <p:cNvPr id="632" name="Shape 632"/>
          <p:cNvPicPr preferRelativeResize="0"/>
          <p:nvPr/>
        </p:nvPicPr>
        <p:blipFill rotWithShape="1">
          <a:blip r:embed="rId7">
            <a:alphaModFix/>
          </a:blip>
          <a:srcRect b="0" l="0" r="0" t="0"/>
          <a:stretch/>
        </p:blipFill>
        <p:spPr>
          <a:xfrm>
            <a:off x="127000" y="-7419975"/>
            <a:ext cx="7410449" cy="2419350"/>
          </a:xfrm>
          <a:prstGeom prst="rect">
            <a:avLst/>
          </a:prstGeom>
          <a:noFill/>
          <a:ln>
            <a:noFill/>
          </a:ln>
        </p:spPr>
      </p:pic>
      <p:pic>
        <p:nvPicPr>
          <p:cNvPr id="633" name="Shape 633"/>
          <p:cNvPicPr preferRelativeResize="0"/>
          <p:nvPr/>
        </p:nvPicPr>
        <p:blipFill rotWithShape="1">
          <a:blip r:embed="rId8">
            <a:alphaModFix/>
          </a:blip>
          <a:srcRect b="0" l="0" r="0" t="0"/>
          <a:stretch/>
        </p:blipFill>
        <p:spPr>
          <a:xfrm>
            <a:off x="127000" y="-6645275"/>
            <a:ext cx="7467600" cy="1247774"/>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8" name="Shape 638"/>
        <p:cNvGrpSpPr/>
        <p:nvPr/>
      </p:nvGrpSpPr>
      <p:grpSpPr>
        <a:xfrm>
          <a:off x="0" y="0"/>
          <a:ext cx="0" cy="0"/>
          <a:chOff x="0" y="0"/>
          <a:chExt cx="0" cy="0"/>
        </a:xfrm>
      </p:grpSpPr>
      <p:sp>
        <p:nvSpPr>
          <p:cNvPr id="639" name="Shape 639"/>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40" name="Shape 640"/>
          <p:cNvSpPr txBox="1"/>
          <p:nvPr>
            <p:ph idx="1" type="body"/>
          </p:nvPr>
        </p:nvSpPr>
        <p:spPr>
          <a:xfrm>
            <a:off x="435012" y="979350"/>
            <a:ext cx="8273999" cy="3829199"/>
          </a:xfrm>
          <a:prstGeom prst="rect">
            <a:avLst/>
          </a:prstGeom>
          <a:noFill/>
          <a:ln>
            <a:noFill/>
          </a:ln>
        </p:spPr>
        <p:txBody>
          <a:bodyPr anchorCtr="0" anchor="t" bIns="45700" lIns="91425" rIns="91425" tIns="45700">
            <a:noAutofit/>
          </a:bodyPr>
          <a:lstStyle/>
          <a:p>
            <a:pPr indent="0" lvl="0" marL="457200" rtl="0">
              <a:lnSpc>
                <a:spcPct val="150000"/>
              </a:lnSpc>
              <a:spcBef>
                <a:spcPts val="0"/>
              </a:spcBef>
              <a:buNone/>
            </a:pPr>
            <a:r>
              <a:rPr lang="en-US" sz="900">
                <a:solidFill>
                  <a:srgbClr val="002060"/>
                </a:solidFill>
              </a:rPr>
              <a:t>public static void main(String[] args) throws IOException {</a:t>
            </a:r>
          </a:p>
          <a:p>
            <a:pPr indent="457200" lvl="0" marL="457200" rtl="0">
              <a:lnSpc>
                <a:spcPct val="150000"/>
              </a:lnSpc>
              <a:spcBef>
                <a:spcPts val="0"/>
              </a:spcBef>
              <a:buNone/>
            </a:pPr>
            <a:r>
              <a:rPr lang="en-US" sz="900">
                <a:solidFill>
                  <a:srgbClr val="002060"/>
                </a:solidFill>
              </a:rPr>
              <a:t>Configuration conf = new Configuration();</a:t>
            </a:r>
          </a:p>
          <a:p>
            <a:pPr indent="457200" lvl="0" marL="457200" rtl="0">
              <a:lnSpc>
                <a:spcPct val="150000"/>
              </a:lnSpc>
              <a:spcBef>
                <a:spcPts val="0"/>
              </a:spcBef>
              <a:buNone/>
            </a:pPr>
            <a:r>
              <a:rPr lang="en-US" sz="900">
                <a:solidFill>
                  <a:srgbClr val="002060"/>
                </a:solidFill>
              </a:rPr>
              <a:t>FileSystem hdfs = FileSystem.get(conf);</a:t>
            </a:r>
          </a:p>
          <a:p>
            <a:pPr indent="457200" lvl="0" marL="457200" rtl="0">
              <a:lnSpc>
                <a:spcPct val="150000"/>
              </a:lnSpc>
              <a:spcBef>
                <a:spcPts val="0"/>
              </a:spcBef>
              <a:buNone/>
            </a:pPr>
            <a:r>
              <a:rPr lang="en-US" sz="900">
                <a:solidFill>
                  <a:srgbClr val="002060"/>
                </a:solidFill>
              </a:rPr>
              <a:t>FileSystem local = FileSystem.getLocal(conf);</a:t>
            </a:r>
          </a:p>
          <a:p>
            <a:pPr indent="457200" lvl="0" marL="457200" rtl="0">
              <a:lnSpc>
                <a:spcPct val="150000"/>
              </a:lnSpc>
              <a:spcBef>
                <a:spcPts val="0"/>
              </a:spcBef>
              <a:buNone/>
            </a:pPr>
            <a:r>
              <a:rPr lang="en-US" sz="900">
                <a:solidFill>
                  <a:srgbClr val="002060"/>
                </a:solidFill>
              </a:rPr>
              <a:t>Path inputDir = new Path(args[0]);</a:t>
            </a:r>
          </a:p>
          <a:p>
            <a:pPr indent="457200" lvl="0" marL="457200" rtl="0">
              <a:lnSpc>
                <a:spcPct val="150000"/>
              </a:lnSpc>
              <a:spcBef>
                <a:spcPts val="0"/>
              </a:spcBef>
              <a:buNone/>
            </a:pPr>
            <a:r>
              <a:rPr lang="en-US" sz="900">
                <a:solidFill>
                  <a:srgbClr val="002060"/>
                </a:solidFill>
              </a:rPr>
              <a:t>Path hdfsFile = new Path(args[1]);</a:t>
            </a:r>
          </a:p>
          <a:p>
            <a:pPr indent="457200" lvl="0" marL="457200" rtl="0">
              <a:lnSpc>
                <a:spcPct val="150000"/>
              </a:lnSpc>
              <a:spcBef>
                <a:spcPts val="0"/>
              </a:spcBef>
              <a:buNone/>
            </a:pPr>
            <a:r>
              <a:rPr lang="en-US" sz="900">
                <a:solidFill>
                  <a:srgbClr val="002060"/>
                </a:solidFill>
              </a:rPr>
              <a:t>try {</a:t>
            </a:r>
          </a:p>
          <a:p>
            <a:pPr indent="457200" lvl="0" marL="914400" rtl="0">
              <a:lnSpc>
                <a:spcPct val="150000"/>
              </a:lnSpc>
              <a:spcBef>
                <a:spcPts val="0"/>
              </a:spcBef>
              <a:buNone/>
            </a:pPr>
            <a:r>
              <a:rPr lang="en-US" sz="900">
                <a:solidFill>
                  <a:srgbClr val="002060"/>
                </a:solidFill>
              </a:rPr>
              <a:t>FileStatus[] inputFiles = local.listStatus(inputDir);</a:t>
            </a:r>
          </a:p>
          <a:p>
            <a:pPr indent="457200" lvl="0" marL="914400" rtl="0">
              <a:lnSpc>
                <a:spcPct val="150000"/>
              </a:lnSpc>
              <a:spcBef>
                <a:spcPts val="0"/>
              </a:spcBef>
              <a:buNone/>
            </a:pPr>
            <a:r>
              <a:rPr lang="en-US" sz="900">
                <a:solidFill>
                  <a:srgbClr val="002060"/>
                </a:solidFill>
              </a:rPr>
              <a:t>FSDataOutputStream out = hdfs.create(hdfsFile);</a:t>
            </a:r>
          </a:p>
          <a:p>
            <a:pPr indent="0" lvl="0" marL="1371600" rtl="0">
              <a:lnSpc>
                <a:spcPct val="150000"/>
              </a:lnSpc>
              <a:spcBef>
                <a:spcPts val="0"/>
              </a:spcBef>
              <a:buNone/>
            </a:pPr>
            <a:r>
              <a:rPr lang="en-US" sz="900">
                <a:solidFill>
                  <a:srgbClr val="002060"/>
                </a:solidFill>
              </a:rPr>
              <a:t>for (int i=0; i&lt;inputFiles.length; i++) {</a:t>
            </a:r>
          </a:p>
          <a:p>
            <a:pPr indent="457200" lvl="0" marL="1371600" rtl="0">
              <a:lnSpc>
                <a:spcPct val="150000"/>
              </a:lnSpc>
              <a:spcBef>
                <a:spcPts val="0"/>
              </a:spcBef>
              <a:buNone/>
            </a:pPr>
            <a:r>
              <a:rPr lang="en-US" sz="900">
                <a:solidFill>
                  <a:srgbClr val="002060"/>
                </a:solidFill>
              </a:rPr>
              <a:t>System.out.println(inputFiles[i].getPath().getName());</a:t>
            </a:r>
          </a:p>
          <a:p>
            <a:pPr indent="457200" lvl="0" marL="1371600" rtl="0">
              <a:lnSpc>
                <a:spcPct val="150000"/>
              </a:lnSpc>
              <a:spcBef>
                <a:spcPts val="0"/>
              </a:spcBef>
              <a:buNone/>
            </a:pPr>
            <a:r>
              <a:rPr lang="en-US" sz="900">
                <a:solidFill>
                  <a:srgbClr val="002060"/>
                </a:solidFill>
              </a:rPr>
              <a:t>FSDataInputStream in = local.open(inputFiles[i].getPath());</a:t>
            </a:r>
          </a:p>
          <a:p>
            <a:pPr indent="457200" lvl="0" marL="1371600" rtl="0">
              <a:lnSpc>
                <a:spcPct val="150000"/>
              </a:lnSpc>
              <a:spcBef>
                <a:spcPts val="0"/>
              </a:spcBef>
              <a:buNone/>
            </a:pPr>
            <a:r>
              <a:rPr lang="en-US" sz="900">
                <a:solidFill>
                  <a:srgbClr val="002060"/>
                </a:solidFill>
              </a:rPr>
              <a:t>byte buffer[] = new byte[256];</a:t>
            </a:r>
          </a:p>
          <a:p>
            <a:pPr indent="457200" lvl="0" marL="1371600" rtl="0">
              <a:lnSpc>
                <a:spcPct val="150000"/>
              </a:lnSpc>
              <a:spcBef>
                <a:spcPts val="0"/>
              </a:spcBef>
              <a:buNone/>
            </a:pPr>
            <a:r>
              <a:rPr lang="en-US" sz="900">
                <a:solidFill>
                  <a:srgbClr val="002060"/>
                </a:solidFill>
              </a:rPr>
              <a:t>int bytesRead = 0;</a:t>
            </a:r>
          </a:p>
          <a:p>
            <a:pPr indent="457200" lvl="0" marL="1371600" rtl="0">
              <a:lnSpc>
                <a:spcPct val="150000"/>
              </a:lnSpc>
              <a:spcBef>
                <a:spcPts val="0"/>
              </a:spcBef>
              <a:buNone/>
            </a:pPr>
            <a:r>
              <a:rPr lang="en-US" sz="900">
                <a:solidFill>
                  <a:srgbClr val="002060"/>
                </a:solidFill>
              </a:rPr>
              <a:t>while( (bytesRead = in.read(buffer)) &gt; 0) {</a:t>
            </a:r>
          </a:p>
          <a:p>
            <a:pPr indent="457200" lvl="0" marL="1828800" rtl="0">
              <a:lnSpc>
                <a:spcPct val="150000"/>
              </a:lnSpc>
              <a:spcBef>
                <a:spcPts val="0"/>
              </a:spcBef>
              <a:buNone/>
            </a:pPr>
            <a:r>
              <a:rPr lang="en-US" sz="900">
                <a:solidFill>
                  <a:srgbClr val="002060"/>
                </a:solidFill>
              </a:rPr>
              <a:t>out.write(buffer, 0, bytesRead);</a:t>
            </a:r>
          </a:p>
          <a:p>
            <a:pPr indent="457200" lvl="0" marL="1371600" rtl="0">
              <a:lnSpc>
                <a:spcPct val="150000"/>
              </a:lnSpc>
              <a:spcBef>
                <a:spcPts val="0"/>
              </a:spcBef>
              <a:buNone/>
            </a:pPr>
            <a:r>
              <a:rPr lang="en-US" sz="900">
                <a:solidFill>
                  <a:srgbClr val="002060"/>
                </a:solidFill>
              </a:rPr>
              <a:t>}</a:t>
            </a:r>
          </a:p>
          <a:p>
            <a:pPr indent="457200" lvl="0" marL="1371600" rtl="0">
              <a:lnSpc>
                <a:spcPct val="150000"/>
              </a:lnSpc>
              <a:spcBef>
                <a:spcPts val="0"/>
              </a:spcBef>
              <a:buNone/>
            </a:pPr>
            <a:r>
              <a:rPr lang="en-US" sz="900">
                <a:solidFill>
                  <a:srgbClr val="002060"/>
                </a:solidFill>
              </a:rPr>
              <a:t>in.close();</a:t>
            </a:r>
          </a:p>
          <a:p>
            <a:pPr indent="457200" lvl="0" marL="914400" rtl="0">
              <a:lnSpc>
                <a:spcPct val="150000"/>
              </a:lnSpc>
              <a:spcBef>
                <a:spcPts val="0"/>
              </a:spcBef>
              <a:buNone/>
            </a:pPr>
            <a:r>
              <a:rPr lang="en-US" sz="900">
                <a:solidFill>
                  <a:srgbClr val="002060"/>
                </a:solidFill>
              </a:rPr>
              <a:t>}</a:t>
            </a:r>
          </a:p>
          <a:p>
            <a:pPr indent="457200" lvl="0" marL="914400" rtl="0">
              <a:lnSpc>
                <a:spcPct val="150000"/>
              </a:lnSpc>
              <a:spcBef>
                <a:spcPts val="0"/>
              </a:spcBef>
              <a:buNone/>
            </a:pPr>
            <a:r>
              <a:rPr lang="en-US" sz="900">
                <a:solidFill>
                  <a:srgbClr val="002060"/>
                </a:solidFill>
              </a:rPr>
              <a:t>out.close();</a:t>
            </a:r>
          </a:p>
          <a:p>
            <a:pPr indent="0" lvl="0" marL="914400" rtl="0">
              <a:lnSpc>
                <a:spcPct val="150000"/>
              </a:lnSpc>
              <a:spcBef>
                <a:spcPts val="0"/>
              </a:spcBef>
              <a:buNone/>
            </a:pPr>
            <a:r>
              <a:rPr lang="en-US" sz="900">
                <a:solidFill>
                  <a:srgbClr val="002060"/>
                </a:solidFill>
              </a:rPr>
              <a:t>} catch (IOException e) {</a:t>
            </a:r>
          </a:p>
          <a:p>
            <a:pPr indent="457200" lvl="0" marL="914400" rtl="0">
              <a:lnSpc>
                <a:spcPct val="150000"/>
              </a:lnSpc>
              <a:spcBef>
                <a:spcPts val="0"/>
              </a:spcBef>
              <a:buNone/>
            </a:pPr>
            <a:r>
              <a:rPr lang="en-US" sz="900">
                <a:solidFill>
                  <a:srgbClr val="002060"/>
                </a:solidFill>
              </a:rPr>
              <a:t>e.printStackTrace();</a:t>
            </a:r>
          </a:p>
          <a:p>
            <a:pPr indent="457200" lvl="0" marL="457200" rtl="0">
              <a:lnSpc>
                <a:spcPct val="150000"/>
              </a:lnSpc>
              <a:spcBef>
                <a:spcPts val="0"/>
              </a:spcBef>
              <a:buNone/>
            </a:pPr>
            <a:r>
              <a:rPr lang="en-US" sz="900">
                <a:solidFill>
                  <a:srgbClr val="002060"/>
                </a:solidFill>
              </a:rPr>
              <a:t>}</a:t>
            </a:r>
          </a:p>
          <a:p>
            <a:pPr indent="457200" lvl="0" marL="0" rtl="0">
              <a:lnSpc>
                <a:spcPct val="150000"/>
              </a:lnSpc>
              <a:spcBef>
                <a:spcPts val="0"/>
              </a:spcBef>
              <a:buNone/>
            </a:pPr>
            <a:r>
              <a:rPr lang="en-US" sz="900">
                <a:solidFill>
                  <a:srgbClr val="002060"/>
                </a:solidFill>
              </a:rPr>
              <a:t>}</a:t>
            </a:r>
          </a:p>
          <a:p>
            <a:pPr indent="0" lvl="0" marL="0" marR="0" rtl="0" algn="l">
              <a:lnSpc>
                <a:spcPct val="100000"/>
              </a:lnSpc>
              <a:spcBef>
                <a:spcPts val="220"/>
              </a:spcBef>
              <a:spcAft>
                <a:spcPts val="0"/>
              </a:spcAft>
              <a:buNone/>
            </a:pPr>
            <a:r>
              <a:t/>
            </a:r>
            <a:endParaRPr sz="900"/>
          </a:p>
        </p:txBody>
      </p:sp>
      <p:sp>
        <p:nvSpPr>
          <p:cNvPr id="641" name="Shape 641"/>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API JAVA</a:t>
            </a:r>
          </a:p>
        </p:txBody>
      </p:sp>
      <p:pic>
        <p:nvPicPr>
          <p:cNvPr id="643" name="Shape 643"/>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644" name="Shape 644"/>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645" name="Shape 645"/>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646" name="Shape 646"/>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647" name="Shape 647"/>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2" name="Shape 652"/>
        <p:cNvGrpSpPr/>
        <p:nvPr/>
      </p:nvGrpSpPr>
      <p:grpSpPr>
        <a:xfrm>
          <a:off x="0" y="0"/>
          <a:ext cx="0" cy="0"/>
          <a:chOff x="0" y="0"/>
          <a:chExt cx="0" cy="0"/>
        </a:xfrm>
      </p:grpSpPr>
      <p:sp>
        <p:nvSpPr>
          <p:cNvPr id="653" name="Shape 653"/>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54" name="Shape 654"/>
          <p:cNvSpPr txBox="1"/>
          <p:nvPr>
            <p:ph idx="1" type="body"/>
          </p:nvPr>
        </p:nvSpPr>
        <p:spPr>
          <a:xfrm>
            <a:off x="737700" y="1212850"/>
            <a:ext cx="8273999" cy="2782500"/>
          </a:xfrm>
          <a:prstGeom prst="rect">
            <a:avLst/>
          </a:prstGeom>
          <a:noFill/>
          <a:ln>
            <a:noFill/>
          </a:ln>
        </p:spPr>
        <p:txBody>
          <a:bodyPr anchorCtr="0" anchor="t" bIns="45700" lIns="91425" rIns="91425" tIns="45700">
            <a:noAutofit/>
          </a:bodyPr>
          <a:lstStyle/>
          <a:p>
            <a:pPr indent="0" lvl="0" marL="0" marR="0" rtl="0" algn="l">
              <a:lnSpc>
                <a:spcPct val="100000"/>
              </a:lnSpc>
              <a:spcBef>
                <a:spcPts val="220"/>
              </a:spcBef>
              <a:spcAft>
                <a:spcPts val="0"/>
              </a:spcAft>
              <a:buClr>
                <a:schemeClr val="dk1"/>
              </a:buClr>
              <a:buSzPct val="100000"/>
              <a:buFont typeface="Arial"/>
              <a:buNone/>
            </a:pPr>
            <a:r>
              <a:rPr lang="en-US" sz="1100">
                <a:solidFill>
                  <a:srgbClr val="002060"/>
                </a:solidFill>
              </a:rPr>
              <a:t>Recuperar ficheros del sistema de archivos HDFS y mostrarlos en la salida estándar empleando el URLStreamHandler</a:t>
            </a:r>
          </a:p>
          <a:p>
            <a:pPr indent="0" lvl="0" marL="0" marR="0" rtl="0" algn="l">
              <a:lnSpc>
                <a:spcPct val="100000"/>
              </a:lnSpc>
              <a:spcBef>
                <a:spcPts val="220"/>
              </a:spcBef>
              <a:spcAft>
                <a:spcPts val="0"/>
              </a:spcAft>
              <a:buClr>
                <a:schemeClr val="dk1"/>
              </a:buClr>
              <a:buFont typeface="Arial"/>
              <a:buNone/>
            </a:pPr>
            <a:r>
              <a:t/>
            </a:r>
            <a:endParaRPr sz="1100">
              <a:solidFill>
                <a:srgbClr val="002060"/>
              </a:solidFill>
            </a:endParaRPr>
          </a:p>
          <a:p>
            <a:pPr indent="0" lvl="0" marL="0" marR="0" rtl="0" algn="l">
              <a:lnSpc>
                <a:spcPct val="100000"/>
              </a:lnSpc>
              <a:spcBef>
                <a:spcPts val="220"/>
              </a:spcBef>
              <a:spcAft>
                <a:spcPts val="0"/>
              </a:spcAft>
              <a:buClr>
                <a:schemeClr val="dk1"/>
              </a:buClr>
              <a:buSzPct val="100000"/>
              <a:buFont typeface="Arial"/>
              <a:buNone/>
            </a:pPr>
            <a:r>
              <a:rPr i="1" lang="en-US" sz="1100">
                <a:solidFill>
                  <a:srgbClr val="002060"/>
                </a:solidFill>
              </a:rPr>
              <a:t>public class URLCat {</a:t>
            </a:r>
          </a:p>
          <a:p>
            <a:pPr indent="457200" lvl="0" marL="0" marR="0" rtl="0" algn="l">
              <a:lnSpc>
                <a:spcPct val="100000"/>
              </a:lnSpc>
              <a:spcBef>
                <a:spcPts val="220"/>
              </a:spcBef>
              <a:spcAft>
                <a:spcPts val="0"/>
              </a:spcAft>
              <a:buClr>
                <a:schemeClr val="dk1"/>
              </a:buClr>
              <a:buSzPct val="100000"/>
              <a:buFont typeface="Arial"/>
              <a:buNone/>
            </a:pPr>
            <a:r>
              <a:rPr i="1" lang="en-US" sz="1100">
                <a:solidFill>
                  <a:srgbClr val="002060"/>
                </a:solidFill>
              </a:rPr>
              <a:t>static {</a:t>
            </a:r>
          </a:p>
          <a:p>
            <a:pPr indent="457200" lvl="0" marL="457200" marR="0" rtl="0" algn="l">
              <a:lnSpc>
                <a:spcPct val="100000"/>
              </a:lnSpc>
              <a:spcBef>
                <a:spcPts val="220"/>
              </a:spcBef>
              <a:spcAft>
                <a:spcPts val="0"/>
              </a:spcAft>
              <a:buClr>
                <a:schemeClr val="dk1"/>
              </a:buClr>
              <a:buSzPct val="100000"/>
              <a:buFont typeface="Arial"/>
              <a:buNone/>
            </a:pPr>
            <a:r>
              <a:rPr i="1" lang="en-US" sz="1100">
                <a:solidFill>
                  <a:srgbClr val="002060"/>
                </a:solidFill>
              </a:rPr>
              <a:t>URL.setURLStreamHandlerFactory(new FsUrlStreamHandlerFactory());</a:t>
            </a:r>
          </a:p>
          <a:p>
            <a:pPr indent="457200" lvl="0" marL="0" marR="0" rtl="0" algn="l">
              <a:lnSpc>
                <a:spcPct val="100000"/>
              </a:lnSpc>
              <a:spcBef>
                <a:spcPts val="220"/>
              </a:spcBef>
              <a:spcAft>
                <a:spcPts val="0"/>
              </a:spcAft>
              <a:buClr>
                <a:schemeClr val="dk1"/>
              </a:buClr>
              <a:buSzPct val="100000"/>
              <a:buFont typeface="Arial"/>
              <a:buNone/>
            </a:pPr>
            <a:r>
              <a:rPr i="1" lang="en-US" sz="1100">
                <a:solidFill>
                  <a:srgbClr val="002060"/>
                </a:solidFill>
              </a:rPr>
              <a:t>}</a:t>
            </a:r>
          </a:p>
          <a:p>
            <a:pPr indent="457200" lvl="0" marL="0" marR="0" rtl="0" algn="l">
              <a:lnSpc>
                <a:spcPct val="100000"/>
              </a:lnSpc>
              <a:spcBef>
                <a:spcPts val="220"/>
              </a:spcBef>
              <a:spcAft>
                <a:spcPts val="0"/>
              </a:spcAft>
              <a:buNone/>
            </a:pPr>
            <a:r>
              <a:t/>
            </a:r>
            <a:endParaRPr i="1" sz="1100">
              <a:solidFill>
                <a:srgbClr val="002060"/>
              </a:solidFill>
            </a:endParaRPr>
          </a:p>
          <a:p>
            <a:pPr indent="457200" lvl="0" marL="0" marR="0" rtl="0" algn="l">
              <a:lnSpc>
                <a:spcPct val="100000"/>
              </a:lnSpc>
              <a:spcBef>
                <a:spcPts val="220"/>
              </a:spcBef>
              <a:spcAft>
                <a:spcPts val="0"/>
              </a:spcAft>
              <a:buClr>
                <a:schemeClr val="dk1"/>
              </a:buClr>
              <a:buSzPct val="100000"/>
              <a:buFont typeface="Arial"/>
              <a:buNone/>
            </a:pPr>
            <a:r>
              <a:rPr i="1" lang="en-US" sz="1100">
                <a:solidFill>
                  <a:srgbClr val="002060"/>
                </a:solidFill>
              </a:rPr>
              <a:t>public static void main(String[] args) throws Exception {</a:t>
            </a:r>
          </a:p>
          <a:p>
            <a:pPr indent="457200" lvl="0" marL="457200" marR="0" rtl="0" algn="l">
              <a:lnSpc>
                <a:spcPct val="100000"/>
              </a:lnSpc>
              <a:spcBef>
                <a:spcPts val="220"/>
              </a:spcBef>
              <a:spcAft>
                <a:spcPts val="0"/>
              </a:spcAft>
              <a:buClr>
                <a:schemeClr val="dk1"/>
              </a:buClr>
              <a:buSzPct val="100000"/>
              <a:buFont typeface="Arial"/>
              <a:buNone/>
            </a:pPr>
            <a:r>
              <a:rPr i="1" lang="en-US" sz="1100">
                <a:solidFill>
                  <a:srgbClr val="002060"/>
                </a:solidFill>
              </a:rPr>
              <a:t>InputStream in = null;</a:t>
            </a:r>
          </a:p>
          <a:p>
            <a:pPr indent="457200" lvl="0" marL="457200" marR="0" rtl="0" algn="l">
              <a:lnSpc>
                <a:spcPct val="100000"/>
              </a:lnSpc>
              <a:spcBef>
                <a:spcPts val="220"/>
              </a:spcBef>
              <a:spcAft>
                <a:spcPts val="0"/>
              </a:spcAft>
              <a:buClr>
                <a:schemeClr val="dk1"/>
              </a:buClr>
              <a:buSzPct val="100000"/>
              <a:buFont typeface="Arial"/>
              <a:buNone/>
            </a:pPr>
            <a:r>
              <a:rPr i="1" lang="en-US" sz="1100">
                <a:solidFill>
                  <a:srgbClr val="002060"/>
                </a:solidFill>
              </a:rPr>
              <a:t>try {</a:t>
            </a:r>
          </a:p>
          <a:p>
            <a:pPr indent="457200" lvl="0" marL="914400" marR="0" rtl="0" algn="l">
              <a:lnSpc>
                <a:spcPct val="100000"/>
              </a:lnSpc>
              <a:spcBef>
                <a:spcPts val="220"/>
              </a:spcBef>
              <a:spcAft>
                <a:spcPts val="0"/>
              </a:spcAft>
              <a:buClr>
                <a:schemeClr val="dk1"/>
              </a:buClr>
              <a:buSzPct val="100000"/>
              <a:buFont typeface="Arial"/>
              <a:buNone/>
            </a:pPr>
            <a:r>
              <a:rPr i="1" lang="en-US" sz="1100">
                <a:solidFill>
                  <a:srgbClr val="002060"/>
                </a:solidFill>
              </a:rPr>
              <a:t>in = </a:t>
            </a:r>
            <a:r>
              <a:rPr b="1" i="1" lang="en-US" sz="1100">
                <a:solidFill>
                  <a:srgbClr val="002060"/>
                </a:solidFill>
              </a:rPr>
              <a:t>new URL</a:t>
            </a:r>
            <a:r>
              <a:rPr i="1" lang="en-US" sz="1100">
                <a:solidFill>
                  <a:srgbClr val="002060"/>
                </a:solidFill>
              </a:rPr>
              <a:t>(args[0]).openStream();</a:t>
            </a:r>
          </a:p>
          <a:p>
            <a:pPr indent="457200" lvl="0" marL="914400" marR="0" rtl="0" algn="l">
              <a:lnSpc>
                <a:spcPct val="100000"/>
              </a:lnSpc>
              <a:spcBef>
                <a:spcPts val="220"/>
              </a:spcBef>
              <a:spcAft>
                <a:spcPts val="0"/>
              </a:spcAft>
              <a:buClr>
                <a:schemeClr val="dk1"/>
              </a:buClr>
              <a:buSzPct val="100000"/>
              <a:buFont typeface="Arial"/>
              <a:buNone/>
            </a:pPr>
            <a:r>
              <a:rPr b="1" i="1" lang="en-US" sz="1100">
                <a:solidFill>
                  <a:srgbClr val="002060"/>
                </a:solidFill>
              </a:rPr>
              <a:t>IOUtils.copyBytes</a:t>
            </a:r>
            <a:r>
              <a:rPr i="1" lang="en-US" sz="1100">
                <a:solidFill>
                  <a:srgbClr val="002060"/>
                </a:solidFill>
              </a:rPr>
              <a:t>(in, </a:t>
            </a:r>
            <a:r>
              <a:rPr b="1" i="1" lang="en-US" sz="1100">
                <a:solidFill>
                  <a:srgbClr val="002060"/>
                </a:solidFill>
              </a:rPr>
              <a:t>System.out</a:t>
            </a:r>
            <a:r>
              <a:rPr i="1" lang="en-US" sz="1100">
                <a:solidFill>
                  <a:srgbClr val="002060"/>
                </a:solidFill>
              </a:rPr>
              <a:t>, 4096, false);</a:t>
            </a:r>
          </a:p>
          <a:p>
            <a:pPr indent="457200" lvl="0" marL="457200" marR="0" rtl="0" algn="l">
              <a:lnSpc>
                <a:spcPct val="100000"/>
              </a:lnSpc>
              <a:spcBef>
                <a:spcPts val="220"/>
              </a:spcBef>
              <a:spcAft>
                <a:spcPts val="0"/>
              </a:spcAft>
              <a:buClr>
                <a:schemeClr val="dk1"/>
              </a:buClr>
              <a:buSzPct val="100000"/>
              <a:buFont typeface="Arial"/>
              <a:buNone/>
            </a:pPr>
            <a:r>
              <a:rPr i="1" lang="en-US" sz="1100">
                <a:solidFill>
                  <a:srgbClr val="002060"/>
                </a:solidFill>
              </a:rPr>
              <a:t>} finally {</a:t>
            </a:r>
          </a:p>
          <a:p>
            <a:pPr indent="457200" lvl="0" marL="914400" marR="0" rtl="0" algn="l">
              <a:lnSpc>
                <a:spcPct val="100000"/>
              </a:lnSpc>
              <a:spcBef>
                <a:spcPts val="220"/>
              </a:spcBef>
              <a:spcAft>
                <a:spcPts val="0"/>
              </a:spcAft>
              <a:buClr>
                <a:schemeClr val="dk1"/>
              </a:buClr>
              <a:buSzPct val="100000"/>
              <a:buFont typeface="Arial"/>
              <a:buNone/>
            </a:pPr>
            <a:r>
              <a:rPr i="1" lang="en-US" sz="1100">
                <a:solidFill>
                  <a:srgbClr val="002060"/>
                </a:solidFill>
              </a:rPr>
              <a:t>IOUtils.closeStream(in);</a:t>
            </a:r>
          </a:p>
          <a:p>
            <a:pPr indent="457200" lvl="0" marL="457200" marR="0" rtl="0" algn="l">
              <a:lnSpc>
                <a:spcPct val="100000"/>
              </a:lnSpc>
              <a:spcBef>
                <a:spcPts val="220"/>
              </a:spcBef>
              <a:spcAft>
                <a:spcPts val="0"/>
              </a:spcAft>
              <a:buClr>
                <a:schemeClr val="dk1"/>
              </a:buClr>
              <a:buSzPct val="100000"/>
              <a:buFont typeface="Arial"/>
              <a:buNone/>
            </a:pPr>
            <a:r>
              <a:rPr i="1" lang="en-US" sz="1100">
                <a:solidFill>
                  <a:srgbClr val="002060"/>
                </a:solidFill>
              </a:rPr>
              <a:t>}</a:t>
            </a:r>
          </a:p>
          <a:p>
            <a:pPr indent="457200" lvl="0" marL="0" marR="0" rtl="0" algn="l">
              <a:lnSpc>
                <a:spcPct val="100000"/>
              </a:lnSpc>
              <a:spcBef>
                <a:spcPts val="220"/>
              </a:spcBef>
              <a:spcAft>
                <a:spcPts val="0"/>
              </a:spcAft>
              <a:buClr>
                <a:schemeClr val="dk1"/>
              </a:buClr>
              <a:buSzPct val="100000"/>
              <a:buFont typeface="Arial"/>
              <a:buNone/>
            </a:pPr>
            <a:r>
              <a:rPr i="1" lang="en-US" sz="1100">
                <a:solidFill>
                  <a:srgbClr val="002060"/>
                </a:solidFill>
              </a:rPr>
              <a:t>}</a:t>
            </a:r>
          </a:p>
          <a:p>
            <a:pPr indent="0" lvl="0" marL="0" marR="0" rtl="0" algn="l">
              <a:lnSpc>
                <a:spcPct val="100000"/>
              </a:lnSpc>
              <a:spcBef>
                <a:spcPts val="220"/>
              </a:spcBef>
              <a:spcAft>
                <a:spcPts val="0"/>
              </a:spcAft>
              <a:buClr>
                <a:schemeClr val="dk1"/>
              </a:buClr>
              <a:buSzPct val="100000"/>
              <a:buFont typeface="Arial"/>
              <a:buNone/>
            </a:pPr>
            <a:r>
              <a:rPr i="1" lang="en-US" sz="1100">
                <a:solidFill>
                  <a:srgbClr val="002060"/>
                </a:solidFill>
              </a:rPr>
              <a:t>}</a:t>
            </a:r>
          </a:p>
          <a:p>
            <a:pPr indent="0" lvl="0" marL="0" marR="0" rtl="0" algn="l">
              <a:lnSpc>
                <a:spcPct val="100000"/>
              </a:lnSpc>
              <a:spcBef>
                <a:spcPts val="220"/>
              </a:spcBef>
              <a:spcAft>
                <a:spcPts val="0"/>
              </a:spcAft>
              <a:buNone/>
            </a:pPr>
            <a:r>
              <a:t/>
            </a:r>
            <a:endParaRPr sz="900">
              <a:solidFill>
                <a:srgbClr val="002060"/>
              </a:solidFill>
            </a:endParaRPr>
          </a:p>
        </p:txBody>
      </p:sp>
      <p:sp>
        <p:nvSpPr>
          <p:cNvPr id="655" name="Shape 655"/>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API JAVA</a:t>
            </a:r>
          </a:p>
        </p:txBody>
      </p:sp>
      <p:pic>
        <p:nvPicPr>
          <p:cNvPr id="657" name="Shape 657"/>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658" name="Shape 658"/>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659" name="Shape 659"/>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660" name="Shape 660"/>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661" name="Shape 661"/>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6" name="Shape 666"/>
        <p:cNvGrpSpPr/>
        <p:nvPr/>
      </p:nvGrpSpPr>
      <p:grpSpPr>
        <a:xfrm>
          <a:off x="0" y="0"/>
          <a:ext cx="0" cy="0"/>
          <a:chOff x="0" y="0"/>
          <a:chExt cx="0" cy="0"/>
        </a:xfrm>
      </p:grpSpPr>
      <p:sp>
        <p:nvSpPr>
          <p:cNvPr id="667" name="Shape 667"/>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68" name="Shape 668"/>
          <p:cNvSpPr txBox="1"/>
          <p:nvPr>
            <p:ph idx="1" type="body"/>
          </p:nvPr>
        </p:nvSpPr>
        <p:spPr>
          <a:xfrm>
            <a:off x="703100" y="1013925"/>
            <a:ext cx="8273999" cy="2782500"/>
          </a:xfrm>
          <a:prstGeom prst="rect">
            <a:avLst/>
          </a:prstGeom>
          <a:noFill/>
          <a:ln>
            <a:noFill/>
          </a:ln>
        </p:spPr>
        <p:txBody>
          <a:bodyPr anchorCtr="0" anchor="t" bIns="45700" lIns="91425" rIns="91425" tIns="45700">
            <a:noAutofit/>
          </a:bodyPr>
          <a:lstStyle/>
          <a:p>
            <a:pPr indent="0" lvl="0" marL="0" marR="0" rtl="0" algn="l">
              <a:lnSpc>
                <a:spcPct val="100000"/>
              </a:lnSpc>
              <a:spcBef>
                <a:spcPts val="220"/>
              </a:spcBef>
              <a:spcAft>
                <a:spcPts val="0"/>
              </a:spcAft>
              <a:buNone/>
            </a:pPr>
            <a:r>
              <a:rPr lang="en-US" sz="1100">
                <a:solidFill>
                  <a:srgbClr val="002060"/>
                </a:solidFill>
              </a:rPr>
              <a:t>Descomprimir un fichero comprimido usando el codec dependiente de la extensión del archivo</a:t>
            </a:r>
          </a:p>
          <a:p>
            <a:pPr indent="0" lvl="0" marL="0" marR="0" rtl="0" algn="l">
              <a:lnSpc>
                <a:spcPct val="100000"/>
              </a:lnSpc>
              <a:spcBef>
                <a:spcPts val="220"/>
              </a:spcBef>
              <a:spcAft>
                <a:spcPts val="0"/>
              </a:spcAft>
              <a:buNone/>
            </a:pPr>
            <a:r>
              <a:t/>
            </a:r>
            <a:endParaRPr sz="1100">
              <a:solidFill>
                <a:srgbClr val="002060"/>
              </a:solidFill>
            </a:endParaRPr>
          </a:p>
          <a:p>
            <a:pPr indent="0" lvl="0" marL="0" marR="0" rtl="0" algn="l">
              <a:lnSpc>
                <a:spcPct val="100000"/>
              </a:lnSpc>
              <a:spcBef>
                <a:spcPts val="220"/>
              </a:spcBef>
              <a:spcAft>
                <a:spcPts val="0"/>
              </a:spcAft>
              <a:buNone/>
            </a:pPr>
            <a:r>
              <a:rPr lang="en-US" sz="900">
                <a:solidFill>
                  <a:srgbClr val="002060"/>
                </a:solidFill>
              </a:rPr>
              <a:t>public class FileDecompressor {</a:t>
            </a:r>
          </a:p>
          <a:p>
            <a:pPr indent="457200" lvl="0" marL="0" marR="0" rtl="0" algn="l">
              <a:lnSpc>
                <a:spcPct val="100000"/>
              </a:lnSpc>
              <a:spcBef>
                <a:spcPts val="220"/>
              </a:spcBef>
              <a:spcAft>
                <a:spcPts val="0"/>
              </a:spcAft>
              <a:buNone/>
            </a:pPr>
            <a:r>
              <a:rPr lang="en-US" sz="900">
                <a:solidFill>
                  <a:srgbClr val="002060"/>
                </a:solidFill>
              </a:rPr>
              <a:t>public static void main(String[] args) throws Exception {</a:t>
            </a:r>
          </a:p>
          <a:p>
            <a:pPr indent="457200" lvl="0" marL="457200" marR="0" rtl="0" algn="l">
              <a:lnSpc>
                <a:spcPct val="100000"/>
              </a:lnSpc>
              <a:spcBef>
                <a:spcPts val="220"/>
              </a:spcBef>
              <a:spcAft>
                <a:spcPts val="0"/>
              </a:spcAft>
              <a:buNone/>
            </a:pPr>
            <a:r>
              <a:rPr lang="en-US" sz="900">
                <a:solidFill>
                  <a:srgbClr val="002060"/>
                </a:solidFill>
              </a:rPr>
              <a:t>String </a:t>
            </a:r>
            <a:r>
              <a:rPr b="1" lang="en-US" sz="900">
                <a:solidFill>
                  <a:srgbClr val="002060"/>
                </a:solidFill>
              </a:rPr>
              <a:t>uri </a:t>
            </a:r>
            <a:r>
              <a:rPr lang="en-US" sz="900">
                <a:solidFill>
                  <a:srgbClr val="002060"/>
                </a:solidFill>
              </a:rPr>
              <a:t>= args[0];</a:t>
            </a:r>
          </a:p>
          <a:p>
            <a:pPr indent="457200" lvl="0" marL="457200" marR="0" rtl="0" algn="l">
              <a:lnSpc>
                <a:spcPct val="100000"/>
              </a:lnSpc>
              <a:spcBef>
                <a:spcPts val="220"/>
              </a:spcBef>
              <a:spcAft>
                <a:spcPts val="0"/>
              </a:spcAft>
              <a:buNone/>
            </a:pPr>
            <a:r>
              <a:rPr lang="en-US" sz="900">
                <a:solidFill>
                  <a:srgbClr val="002060"/>
                </a:solidFill>
              </a:rPr>
              <a:t>Configuration conf = new Configuration();</a:t>
            </a:r>
          </a:p>
          <a:p>
            <a:pPr indent="457200" lvl="0" marL="457200" marR="0" rtl="0" algn="l">
              <a:lnSpc>
                <a:spcPct val="100000"/>
              </a:lnSpc>
              <a:spcBef>
                <a:spcPts val="220"/>
              </a:spcBef>
              <a:spcAft>
                <a:spcPts val="0"/>
              </a:spcAft>
              <a:buNone/>
            </a:pPr>
            <a:r>
              <a:rPr lang="en-US" sz="900">
                <a:solidFill>
                  <a:srgbClr val="002060"/>
                </a:solidFill>
              </a:rPr>
              <a:t>FileSystem </a:t>
            </a:r>
            <a:r>
              <a:rPr b="1" lang="en-US" sz="900">
                <a:solidFill>
                  <a:srgbClr val="002060"/>
                </a:solidFill>
              </a:rPr>
              <a:t>fs </a:t>
            </a:r>
            <a:r>
              <a:rPr lang="en-US" sz="900">
                <a:solidFill>
                  <a:srgbClr val="002060"/>
                </a:solidFill>
              </a:rPr>
              <a:t>= FileSystem.get(URI.create(uri), conf);</a:t>
            </a:r>
          </a:p>
          <a:p>
            <a:pPr indent="457200" lvl="0" marL="457200" marR="0" rtl="0" algn="l">
              <a:lnSpc>
                <a:spcPct val="100000"/>
              </a:lnSpc>
              <a:spcBef>
                <a:spcPts val="220"/>
              </a:spcBef>
              <a:spcAft>
                <a:spcPts val="0"/>
              </a:spcAft>
              <a:buNone/>
            </a:pPr>
            <a:r>
              <a:rPr lang="en-US" sz="900">
                <a:solidFill>
                  <a:srgbClr val="002060"/>
                </a:solidFill>
              </a:rPr>
              <a:t>Path inputPath = new Path(uri);</a:t>
            </a:r>
          </a:p>
          <a:p>
            <a:pPr indent="457200" lvl="0" marL="457200" marR="0" rtl="0" algn="l">
              <a:lnSpc>
                <a:spcPct val="100000"/>
              </a:lnSpc>
              <a:spcBef>
                <a:spcPts val="220"/>
              </a:spcBef>
              <a:spcAft>
                <a:spcPts val="0"/>
              </a:spcAft>
              <a:buNone/>
            </a:pPr>
            <a:r>
              <a:rPr lang="en-US" sz="900">
                <a:solidFill>
                  <a:srgbClr val="002060"/>
                </a:solidFill>
              </a:rPr>
              <a:t>CompressionCodecFactory factory = new CompressionCodecFactory(conf);</a:t>
            </a:r>
          </a:p>
          <a:p>
            <a:pPr indent="457200" lvl="0" marL="457200" marR="0" rtl="0" algn="l">
              <a:lnSpc>
                <a:spcPct val="100000"/>
              </a:lnSpc>
              <a:spcBef>
                <a:spcPts val="220"/>
              </a:spcBef>
              <a:spcAft>
                <a:spcPts val="0"/>
              </a:spcAft>
              <a:buNone/>
            </a:pPr>
            <a:r>
              <a:rPr lang="en-US" sz="900">
                <a:solidFill>
                  <a:srgbClr val="002060"/>
                </a:solidFill>
              </a:rPr>
              <a:t>CompressionCodec </a:t>
            </a:r>
            <a:r>
              <a:rPr b="1" lang="en-US" sz="900">
                <a:solidFill>
                  <a:srgbClr val="002060"/>
                </a:solidFill>
              </a:rPr>
              <a:t>codec </a:t>
            </a:r>
            <a:r>
              <a:rPr lang="en-US" sz="900">
                <a:solidFill>
                  <a:srgbClr val="002060"/>
                </a:solidFill>
              </a:rPr>
              <a:t>= factory.getCodec(inputPath);</a:t>
            </a:r>
          </a:p>
          <a:p>
            <a:pPr indent="457200" lvl="0" marL="457200" marR="0" rtl="0" algn="l">
              <a:lnSpc>
                <a:spcPct val="100000"/>
              </a:lnSpc>
              <a:spcBef>
                <a:spcPts val="220"/>
              </a:spcBef>
              <a:spcAft>
                <a:spcPts val="0"/>
              </a:spcAft>
              <a:buNone/>
            </a:pPr>
            <a:r>
              <a:rPr lang="en-US" sz="900">
                <a:solidFill>
                  <a:srgbClr val="002060"/>
                </a:solidFill>
              </a:rPr>
              <a:t>if (codec == null) {</a:t>
            </a:r>
          </a:p>
          <a:p>
            <a:pPr indent="457200" lvl="0" marL="914400" marR="0" rtl="0" algn="l">
              <a:lnSpc>
                <a:spcPct val="100000"/>
              </a:lnSpc>
              <a:spcBef>
                <a:spcPts val="220"/>
              </a:spcBef>
              <a:spcAft>
                <a:spcPts val="0"/>
              </a:spcAft>
              <a:buNone/>
            </a:pPr>
            <a:r>
              <a:rPr lang="en-US" sz="900">
                <a:solidFill>
                  <a:srgbClr val="002060"/>
                </a:solidFill>
              </a:rPr>
              <a:t>System.err.println("No codec found for " + uri);</a:t>
            </a:r>
          </a:p>
          <a:p>
            <a:pPr indent="457200" lvl="0" marL="914400" marR="0" rtl="0" algn="l">
              <a:lnSpc>
                <a:spcPct val="100000"/>
              </a:lnSpc>
              <a:spcBef>
                <a:spcPts val="220"/>
              </a:spcBef>
              <a:spcAft>
                <a:spcPts val="0"/>
              </a:spcAft>
              <a:buNone/>
            </a:pPr>
            <a:r>
              <a:rPr lang="en-US" sz="900">
                <a:solidFill>
                  <a:srgbClr val="002060"/>
                </a:solidFill>
              </a:rPr>
              <a:t>System.exit(1);</a:t>
            </a:r>
          </a:p>
          <a:p>
            <a:pPr indent="457200" lvl="0" marL="457200" marR="0" rtl="0" algn="l">
              <a:lnSpc>
                <a:spcPct val="100000"/>
              </a:lnSpc>
              <a:spcBef>
                <a:spcPts val="220"/>
              </a:spcBef>
              <a:spcAft>
                <a:spcPts val="0"/>
              </a:spcAft>
              <a:buNone/>
            </a:pPr>
            <a:r>
              <a:rPr lang="en-US" sz="900">
                <a:solidFill>
                  <a:srgbClr val="002060"/>
                </a:solidFill>
              </a:rPr>
              <a:t>}</a:t>
            </a:r>
          </a:p>
          <a:p>
            <a:pPr indent="457200" lvl="0" marL="457200" marR="0" rtl="0" algn="l">
              <a:lnSpc>
                <a:spcPct val="100000"/>
              </a:lnSpc>
              <a:spcBef>
                <a:spcPts val="220"/>
              </a:spcBef>
              <a:spcAft>
                <a:spcPts val="0"/>
              </a:spcAft>
              <a:buNone/>
            </a:pPr>
            <a:r>
              <a:rPr lang="en-US" sz="900">
                <a:solidFill>
                  <a:srgbClr val="002060"/>
                </a:solidFill>
              </a:rPr>
              <a:t>String </a:t>
            </a:r>
            <a:r>
              <a:rPr b="1" lang="en-US" sz="900">
                <a:solidFill>
                  <a:srgbClr val="002060"/>
                </a:solidFill>
              </a:rPr>
              <a:t>outputUri </a:t>
            </a:r>
            <a:r>
              <a:rPr lang="en-US" sz="900">
                <a:solidFill>
                  <a:srgbClr val="002060"/>
                </a:solidFill>
              </a:rPr>
              <a:t>= CompressionCodecFactory.removeSuffix(uri, codec.getDefaultExtension());</a:t>
            </a:r>
          </a:p>
          <a:p>
            <a:pPr indent="457200" lvl="0" marL="457200" marR="0" rtl="0" algn="l">
              <a:lnSpc>
                <a:spcPct val="100000"/>
              </a:lnSpc>
              <a:spcBef>
                <a:spcPts val="220"/>
              </a:spcBef>
              <a:spcAft>
                <a:spcPts val="0"/>
              </a:spcAft>
              <a:buNone/>
            </a:pPr>
            <a:r>
              <a:rPr lang="en-US" sz="900">
                <a:solidFill>
                  <a:srgbClr val="002060"/>
                </a:solidFill>
              </a:rPr>
              <a:t>InputStream in = null;</a:t>
            </a:r>
          </a:p>
          <a:p>
            <a:pPr indent="457200" lvl="0" marL="457200" marR="0" rtl="0" algn="l">
              <a:lnSpc>
                <a:spcPct val="100000"/>
              </a:lnSpc>
              <a:spcBef>
                <a:spcPts val="220"/>
              </a:spcBef>
              <a:spcAft>
                <a:spcPts val="0"/>
              </a:spcAft>
              <a:buNone/>
            </a:pPr>
            <a:r>
              <a:rPr lang="en-US" sz="900">
                <a:solidFill>
                  <a:srgbClr val="002060"/>
                </a:solidFill>
              </a:rPr>
              <a:t>OutputStream out = null;</a:t>
            </a:r>
          </a:p>
          <a:p>
            <a:pPr indent="457200" lvl="0" marL="457200" marR="0" rtl="0" algn="l">
              <a:lnSpc>
                <a:spcPct val="100000"/>
              </a:lnSpc>
              <a:spcBef>
                <a:spcPts val="220"/>
              </a:spcBef>
              <a:spcAft>
                <a:spcPts val="0"/>
              </a:spcAft>
              <a:buNone/>
            </a:pPr>
            <a:r>
              <a:rPr lang="en-US" sz="900">
                <a:solidFill>
                  <a:srgbClr val="002060"/>
                </a:solidFill>
              </a:rPr>
              <a:t>try {</a:t>
            </a:r>
          </a:p>
          <a:p>
            <a:pPr indent="457200" lvl="0" marL="914400" marR="0" rtl="0" algn="l">
              <a:lnSpc>
                <a:spcPct val="100000"/>
              </a:lnSpc>
              <a:spcBef>
                <a:spcPts val="220"/>
              </a:spcBef>
              <a:spcAft>
                <a:spcPts val="0"/>
              </a:spcAft>
              <a:buNone/>
            </a:pPr>
            <a:r>
              <a:rPr lang="en-US" sz="900">
                <a:solidFill>
                  <a:srgbClr val="002060"/>
                </a:solidFill>
              </a:rPr>
              <a:t>in = codec.</a:t>
            </a:r>
            <a:r>
              <a:rPr b="1" lang="en-US" sz="900">
                <a:solidFill>
                  <a:srgbClr val="002060"/>
                </a:solidFill>
              </a:rPr>
              <a:t>createInputStream</a:t>
            </a:r>
            <a:r>
              <a:rPr lang="en-US" sz="900">
                <a:solidFill>
                  <a:srgbClr val="002060"/>
                </a:solidFill>
              </a:rPr>
              <a:t>(fs.open(inputPath));</a:t>
            </a:r>
          </a:p>
          <a:p>
            <a:pPr indent="457200" lvl="0" marL="914400" marR="0" rtl="0" algn="l">
              <a:lnSpc>
                <a:spcPct val="100000"/>
              </a:lnSpc>
              <a:spcBef>
                <a:spcPts val="220"/>
              </a:spcBef>
              <a:spcAft>
                <a:spcPts val="0"/>
              </a:spcAft>
              <a:buNone/>
            </a:pPr>
            <a:r>
              <a:rPr lang="en-US" sz="900">
                <a:solidFill>
                  <a:srgbClr val="002060"/>
                </a:solidFill>
              </a:rPr>
              <a:t>out = fs.</a:t>
            </a:r>
            <a:r>
              <a:rPr b="1" lang="en-US" sz="900">
                <a:solidFill>
                  <a:srgbClr val="002060"/>
                </a:solidFill>
              </a:rPr>
              <a:t>create</a:t>
            </a:r>
            <a:r>
              <a:rPr lang="en-US" sz="900">
                <a:solidFill>
                  <a:srgbClr val="002060"/>
                </a:solidFill>
              </a:rPr>
              <a:t>(new Path(outputUri));</a:t>
            </a:r>
          </a:p>
          <a:p>
            <a:pPr indent="457200" lvl="0" marL="914400" marR="0" rtl="0" algn="l">
              <a:lnSpc>
                <a:spcPct val="100000"/>
              </a:lnSpc>
              <a:spcBef>
                <a:spcPts val="220"/>
              </a:spcBef>
              <a:spcAft>
                <a:spcPts val="0"/>
              </a:spcAft>
              <a:buNone/>
            </a:pPr>
            <a:r>
              <a:rPr lang="en-US" sz="900">
                <a:solidFill>
                  <a:srgbClr val="002060"/>
                </a:solidFill>
              </a:rPr>
              <a:t>IOUtils.copyBytes(in, out, conf);</a:t>
            </a:r>
          </a:p>
          <a:p>
            <a:pPr indent="457200" lvl="0" marL="457200" marR="0" rtl="0" algn="l">
              <a:lnSpc>
                <a:spcPct val="100000"/>
              </a:lnSpc>
              <a:spcBef>
                <a:spcPts val="220"/>
              </a:spcBef>
              <a:spcAft>
                <a:spcPts val="0"/>
              </a:spcAft>
              <a:buNone/>
            </a:pPr>
            <a:r>
              <a:rPr lang="en-US" sz="900">
                <a:solidFill>
                  <a:srgbClr val="002060"/>
                </a:solidFill>
              </a:rPr>
              <a:t>} finally {</a:t>
            </a:r>
          </a:p>
          <a:p>
            <a:pPr indent="457200" lvl="0" marL="914400" marR="0" rtl="0" algn="l">
              <a:lnSpc>
                <a:spcPct val="100000"/>
              </a:lnSpc>
              <a:spcBef>
                <a:spcPts val="220"/>
              </a:spcBef>
              <a:spcAft>
                <a:spcPts val="0"/>
              </a:spcAft>
              <a:buNone/>
            </a:pPr>
            <a:r>
              <a:rPr lang="en-US" sz="900">
                <a:solidFill>
                  <a:srgbClr val="002060"/>
                </a:solidFill>
              </a:rPr>
              <a:t>IOUtils.closeStream(in);</a:t>
            </a:r>
          </a:p>
          <a:p>
            <a:pPr indent="457200" lvl="0" marL="914400" marR="0" rtl="0" algn="l">
              <a:lnSpc>
                <a:spcPct val="100000"/>
              </a:lnSpc>
              <a:spcBef>
                <a:spcPts val="220"/>
              </a:spcBef>
              <a:spcAft>
                <a:spcPts val="0"/>
              </a:spcAft>
              <a:buNone/>
            </a:pPr>
            <a:r>
              <a:rPr lang="en-US" sz="900">
                <a:solidFill>
                  <a:srgbClr val="002060"/>
                </a:solidFill>
              </a:rPr>
              <a:t>IOUtils.closeStream(out);</a:t>
            </a:r>
          </a:p>
          <a:p>
            <a:pPr indent="457200" lvl="0" marL="457200" marR="0" rtl="0" algn="l">
              <a:lnSpc>
                <a:spcPct val="100000"/>
              </a:lnSpc>
              <a:spcBef>
                <a:spcPts val="220"/>
              </a:spcBef>
              <a:spcAft>
                <a:spcPts val="0"/>
              </a:spcAft>
              <a:buNone/>
            </a:pPr>
            <a:r>
              <a:rPr lang="en-US" sz="900">
                <a:solidFill>
                  <a:srgbClr val="002060"/>
                </a:solidFill>
              </a:rPr>
              <a:t>}</a:t>
            </a:r>
          </a:p>
          <a:p>
            <a:pPr indent="457200" lvl="0" marL="0" marR="0" rtl="0" algn="l">
              <a:lnSpc>
                <a:spcPct val="100000"/>
              </a:lnSpc>
              <a:spcBef>
                <a:spcPts val="220"/>
              </a:spcBef>
              <a:spcAft>
                <a:spcPts val="0"/>
              </a:spcAft>
              <a:buNone/>
            </a:pPr>
            <a:r>
              <a:rPr lang="en-US" sz="900">
                <a:solidFill>
                  <a:srgbClr val="002060"/>
                </a:solidFill>
              </a:rPr>
              <a:t>}</a:t>
            </a:r>
          </a:p>
          <a:p>
            <a:pPr indent="0" lvl="0" marL="0" marR="0" rtl="0" algn="l">
              <a:lnSpc>
                <a:spcPct val="100000"/>
              </a:lnSpc>
              <a:spcBef>
                <a:spcPts val="220"/>
              </a:spcBef>
              <a:spcAft>
                <a:spcPts val="0"/>
              </a:spcAft>
              <a:buNone/>
            </a:pPr>
            <a:r>
              <a:rPr lang="en-US" sz="900">
                <a:solidFill>
                  <a:srgbClr val="002060"/>
                </a:solidFill>
              </a:rPr>
              <a:t>}</a:t>
            </a:r>
          </a:p>
          <a:p>
            <a:pPr indent="0" lvl="0" marL="0" marR="0" rtl="0" algn="l">
              <a:lnSpc>
                <a:spcPct val="100000"/>
              </a:lnSpc>
              <a:spcBef>
                <a:spcPts val="220"/>
              </a:spcBef>
              <a:spcAft>
                <a:spcPts val="0"/>
              </a:spcAft>
              <a:buClr>
                <a:schemeClr val="dk1"/>
              </a:buClr>
              <a:buFont typeface="Arial"/>
              <a:buNone/>
            </a:pPr>
            <a:r>
              <a:t/>
            </a:r>
            <a:endParaRPr sz="900">
              <a:solidFill>
                <a:srgbClr val="002060"/>
              </a:solidFill>
            </a:endParaRPr>
          </a:p>
          <a:p>
            <a:pPr indent="0" lvl="0" marL="0" marR="0" rtl="0" algn="l">
              <a:lnSpc>
                <a:spcPct val="100000"/>
              </a:lnSpc>
              <a:spcBef>
                <a:spcPts val="220"/>
              </a:spcBef>
              <a:spcAft>
                <a:spcPts val="0"/>
              </a:spcAft>
              <a:buNone/>
            </a:pPr>
            <a:r>
              <a:t/>
            </a:r>
            <a:endParaRPr sz="900">
              <a:solidFill>
                <a:srgbClr val="002060"/>
              </a:solidFill>
            </a:endParaRPr>
          </a:p>
        </p:txBody>
      </p:sp>
      <p:sp>
        <p:nvSpPr>
          <p:cNvPr id="669" name="Shape 669"/>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API JAVA</a:t>
            </a:r>
          </a:p>
        </p:txBody>
      </p:sp>
      <p:pic>
        <p:nvPicPr>
          <p:cNvPr id="671" name="Shape 671"/>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672" name="Shape 672"/>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673" name="Shape 673"/>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674" name="Shape 674"/>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675" name="Shape 675"/>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sp>
        <p:nvSpPr>
          <p:cNvPr id="681" name="Shape 681"/>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pic>
        <p:nvPicPr>
          <p:cNvPr id="683" name="Shape 683"/>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684" name="Shape 684"/>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685" name="Shape 685"/>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686" name="Shape 686"/>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687" name="Shape 687"/>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688" name="Shape 688"/>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Map Reduce 1 - 3</a:t>
            </a:r>
          </a:p>
        </p:txBody>
      </p:sp>
      <p:sp>
        <p:nvSpPr>
          <p:cNvPr id="689" name="Shape 689"/>
          <p:cNvSpPr txBox="1"/>
          <p:nvPr/>
        </p:nvSpPr>
        <p:spPr>
          <a:xfrm>
            <a:off x="419425" y="971100"/>
            <a:ext cx="8072100" cy="691199"/>
          </a:xfrm>
          <a:prstGeom prst="rect">
            <a:avLst/>
          </a:prstGeom>
          <a:noFill/>
          <a:ln>
            <a:noFill/>
          </a:ln>
        </p:spPr>
        <p:txBody>
          <a:bodyPr anchorCtr="0" anchor="ctr" bIns="91425" lIns="91425" rIns="91425" tIns="91425">
            <a:noAutofit/>
          </a:bodyPr>
          <a:lstStyle/>
          <a:p>
            <a:pPr indent="457200" lvl="0" rtl="0">
              <a:lnSpc>
                <a:spcPct val="150000"/>
              </a:lnSpc>
              <a:spcBef>
                <a:spcPts val="0"/>
              </a:spcBef>
              <a:buNone/>
            </a:pPr>
            <a:r>
              <a:rPr lang="en-US" sz="1100">
                <a:solidFill>
                  <a:srgbClr val="002060"/>
                </a:solidFill>
              </a:rPr>
              <a:t>$ hadoop jar $HADOOP_HOME/share/hadoop/mapreduce/hadoop-mapreduce-examples-2.6.0.jar</a:t>
            </a:r>
          </a:p>
        </p:txBody>
      </p:sp>
      <p:pic>
        <p:nvPicPr>
          <p:cNvPr id="690" name="Shape 690"/>
          <p:cNvPicPr preferRelativeResize="0"/>
          <p:nvPr/>
        </p:nvPicPr>
        <p:blipFill>
          <a:blip r:embed="rId8">
            <a:alphaModFix/>
          </a:blip>
          <a:stretch>
            <a:fillRect/>
          </a:stretch>
        </p:blipFill>
        <p:spPr>
          <a:xfrm>
            <a:off x="158750" y="1617225"/>
            <a:ext cx="8607175" cy="32823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5" name="Shape 695"/>
        <p:cNvGrpSpPr/>
        <p:nvPr/>
      </p:nvGrpSpPr>
      <p:grpSpPr>
        <a:xfrm>
          <a:off x="0" y="0"/>
          <a:ext cx="0" cy="0"/>
          <a:chOff x="0" y="0"/>
          <a:chExt cx="0" cy="0"/>
        </a:xfrm>
      </p:grpSpPr>
      <p:sp>
        <p:nvSpPr>
          <p:cNvPr id="696" name="Shape 696"/>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pic>
        <p:nvPicPr>
          <p:cNvPr id="698" name="Shape 698"/>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699" name="Shape 699"/>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700" name="Shape 700"/>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701" name="Shape 701"/>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702" name="Shape 702"/>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703" name="Shape 703"/>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Map Reduce 2 - 3</a:t>
            </a:r>
          </a:p>
        </p:txBody>
      </p:sp>
      <p:sp>
        <p:nvSpPr>
          <p:cNvPr id="704" name="Shape 704"/>
          <p:cNvSpPr txBox="1"/>
          <p:nvPr/>
        </p:nvSpPr>
        <p:spPr>
          <a:xfrm>
            <a:off x="633625" y="1369725"/>
            <a:ext cx="8072100" cy="821099"/>
          </a:xfrm>
          <a:prstGeom prst="rect">
            <a:avLst/>
          </a:prstGeom>
          <a:noFill/>
          <a:ln>
            <a:noFill/>
          </a:ln>
        </p:spPr>
        <p:txBody>
          <a:bodyPr anchorCtr="0" anchor="ctr" bIns="91425" lIns="91425" rIns="91425" tIns="91425">
            <a:noAutofit/>
          </a:bodyPr>
          <a:lstStyle/>
          <a:p>
            <a:pPr indent="457200" lvl="0" rtl="0">
              <a:lnSpc>
                <a:spcPct val="150000"/>
              </a:lnSpc>
              <a:spcBef>
                <a:spcPts val="0"/>
              </a:spcBef>
              <a:buNone/>
            </a:pPr>
            <a:r>
              <a:t/>
            </a:r>
            <a:endParaRPr sz="1100">
              <a:solidFill>
                <a:srgbClr val="002060"/>
              </a:solidFill>
            </a:endParaRPr>
          </a:p>
          <a:p>
            <a:pPr indent="457200" lvl="0" rtl="0">
              <a:lnSpc>
                <a:spcPct val="150000"/>
              </a:lnSpc>
              <a:spcBef>
                <a:spcPts val="0"/>
              </a:spcBef>
              <a:buNone/>
            </a:pPr>
            <a:r>
              <a:rPr lang="en-US" sz="1100">
                <a:solidFill>
                  <a:srgbClr val="002060"/>
                </a:solidFill>
              </a:rPr>
              <a:t>$ mkdir wc-in</a:t>
            </a:r>
          </a:p>
          <a:p>
            <a:pPr indent="457200" lvl="0" rtl="0">
              <a:lnSpc>
                <a:spcPct val="150000"/>
              </a:lnSpc>
              <a:spcBef>
                <a:spcPts val="0"/>
              </a:spcBef>
              <a:buNone/>
            </a:pPr>
            <a:r>
              <a:rPr lang="en-US" sz="1100">
                <a:solidFill>
                  <a:srgbClr val="002060"/>
                </a:solidFill>
              </a:rPr>
              <a:t>$ echo "bla bla" &gt; wc-in/a.txt</a:t>
            </a:r>
          </a:p>
          <a:p>
            <a:pPr indent="457200" lvl="0" rtl="0">
              <a:lnSpc>
                <a:spcPct val="150000"/>
              </a:lnSpc>
              <a:spcBef>
                <a:spcPts val="0"/>
              </a:spcBef>
              <a:buNone/>
            </a:pPr>
            <a:r>
              <a:rPr lang="en-US" sz="1100">
                <a:solidFill>
                  <a:srgbClr val="002060"/>
                </a:solidFill>
              </a:rPr>
              <a:t>$ echo "bla wa wa" &gt; wc-in/b.txt</a:t>
            </a:r>
          </a:p>
          <a:p>
            <a:pPr indent="457200" lvl="0" rtl="0">
              <a:lnSpc>
                <a:spcPct val="150000"/>
              </a:lnSpc>
              <a:spcBef>
                <a:spcPts val="0"/>
              </a:spcBef>
              <a:buNone/>
            </a:pPr>
            <a:r>
              <a:t/>
            </a:r>
            <a:endParaRPr sz="1100">
              <a:solidFill>
                <a:srgbClr val="002060"/>
              </a:solidFill>
            </a:endParaRPr>
          </a:p>
        </p:txBody>
      </p:sp>
      <p:pic>
        <p:nvPicPr>
          <p:cNvPr id="705" name="Shape 705"/>
          <p:cNvPicPr preferRelativeResize="0"/>
          <p:nvPr/>
        </p:nvPicPr>
        <p:blipFill>
          <a:blip r:embed="rId8">
            <a:alphaModFix/>
          </a:blip>
          <a:stretch>
            <a:fillRect/>
          </a:stretch>
        </p:blipFill>
        <p:spPr>
          <a:xfrm>
            <a:off x="1189000" y="2103350"/>
            <a:ext cx="4352925" cy="590550"/>
          </a:xfrm>
          <a:prstGeom prst="rect">
            <a:avLst/>
          </a:prstGeom>
          <a:noFill/>
          <a:ln>
            <a:noFill/>
          </a:ln>
        </p:spPr>
      </p:pic>
      <p:sp>
        <p:nvSpPr>
          <p:cNvPr id="706" name="Shape 706"/>
          <p:cNvSpPr txBox="1"/>
          <p:nvPr/>
        </p:nvSpPr>
        <p:spPr>
          <a:xfrm>
            <a:off x="603575" y="3199825"/>
            <a:ext cx="8072100" cy="691199"/>
          </a:xfrm>
          <a:prstGeom prst="rect">
            <a:avLst/>
          </a:prstGeom>
          <a:noFill/>
          <a:ln>
            <a:noFill/>
          </a:ln>
        </p:spPr>
        <p:txBody>
          <a:bodyPr anchorCtr="0" anchor="ctr" bIns="91425" lIns="91425" rIns="91425" tIns="91425">
            <a:noAutofit/>
          </a:bodyPr>
          <a:lstStyle/>
          <a:p>
            <a:pPr indent="457200" lvl="0" rtl="0">
              <a:lnSpc>
                <a:spcPct val="150000"/>
              </a:lnSpc>
              <a:spcBef>
                <a:spcPts val="0"/>
              </a:spcBef>
              <a:buNone/>
            </a:pPr>
            <a:r>
              <a:t/>
            </a:r>
            <a:endParaRPr sz="1100">
              <a:solidFill>
                <a:srgbClr val="002060"/>
              </a:solidFill>
            </a:endParaRPr>
          </a:p>
          <a:p>
            <a:pPr indent="457200" lvl="0" rtl="0">
              <a:lnSpc>
                <a:spcPct val="150000"/>
              </a:lnSpc>
              <a:spcBef>
                <a:spcPts val="0"/>
              </a:spcBef>
              <a:buNone/>
            </a:pPr>
            <a:r>
              <a:rPr lang="en-US" sz="1100">
                <a:solidFill>
                  <a:srgbClr val="002060"/>
                </a:solidFill>
              </a:rPr>
              <a:t>$ hdfs dfs -mkdir /user/bigdata/dir4</a:t>
            </a:r>
          </a:p>
          <a:p>
            <a:pPr indent="457200" lvl="0" rtl="0">
              <a:lnSpc>
                <a:spcPct val="150000"/>
              </a:lnSpc>
              <a:spcBef>
                <a:spcPts val="0"/>
              </a:spcBef>
              <a:buNone/>
            </a:pPr>
            <a:r>
              <a:rPr lang="en-US" sz="1100">
                <a:solidFill>
                  <a:srgbClr val="002060"/>
                </a:solidFill>
              </a:rPr>
              <a:t>$ hdfs dfs -copyFromLocal wc-in /user/bigdata/dir4</a:t>
            </a:r>
          </a:p>
          <a:p>
            <a:pPr indent="457200" lvl="0" rtl="0">
              <a:lnSpc>
                <a:spcPct val="150000"/>
              </a:lnSpc>
              <a:spcBef>
                <a:spcPts val="0"/>
              </a:spcBef>
              <a:buNone/>
            </a:pPr>
            <a:r>
              <a:t/>
            </a:r>
            <a:endParaRPr sz="1100">
              <a:solidFill>
                <a:srgbClr val="002060"/>
              </a:solidFill>
            </a:endParaRPr>
          </a:p>
        </p:txBody>
      </p:sp>
      <p:pic>
        <p:nvPicPr>
          <p:cNvPr id="707" name="Shape 707"/>
          <p:cNvPicPr preferRelativeResize="0"/>
          <p:nvPr/>
        </p:nvPicPr>
        <p:blipFill>
          <a:blip r:embed="rId9">
            <a:alphaModFix/>
          </a:blip>
          <a:stretch>
            <a:fillRect/>
          </a:stretch>
        </p:blipFill>
        <p:spPr>
          <a:xfrm>
            <a:off x="1121375" y="3780450"/>
            <a:ext cx="5943598" cy="8858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2" name="Shape 712"/>
        <p:cNvGrpSpPr/>
        <p:nvPr/>
      </p:nvGrpSpPr>
      <p:grpSpPr>
        <a:xfrm>
          <a:off x="0" y="0"/>
          <a:ext cx="0" cy="0"/>
          <a:chOff x="0" y="0"/>
          <a:chExt cx="0" cy="0"/>
        </a:xfrm>
      </p:grpSpPr>
      <p:sp>
        <p:nvSpPr>
          <p:cNvPr id="713" name="Shape 713"/>
          <p:cNvSpPr txBox="1"/>
          <p:nvPr/>
        </p:nvSpPr>
        <p:spPr>
          <a:xfrm>
            <a:off x="8491536" y="6516687"/>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pic>
        <p:nvPicPr>
          <p:cNvPr id="715" name="Shape 715"/>
          <p:cNvPicPr preferRelativeResize="0"/>
          <p:nvPr/>
        </p:nvPicPr>
        <p:blipFill rotWithShape="1">
          <a:blip r:embed="rId3">
            <a:alphaModFix/>
          </a:blip>
          <a:srcRect b="0" l="0" r="0" t="0"/>
          <a:stretch/>
        </p:blipFill>
        <p:spPr>
          <a:xfrm>
            <a:off x="127000" y="-20383500"/>
            <a:ext cx="5429100" cy="1114499"/>
          </a:xfrm>
          <a:prstGeom prst="rect">
            <a:avLst/>
          </a:prstGeom>
          <a:noFill/>
          <a:ln>
            <a:noFill/>
          </a:ln>
        </p:spPr>
      </p:pic>
      <p:pic>
        <p:nvPicPr>
          <p:cNvPr id="716" name="Shape 716"/>
          <p:cNvPicPr preferRelativeResize="0"/>
          <p:nvPr/>
        </p:nvPicPr>
        <p:blipFill rotWithShape="1">
          <a:blip r:embed="rId4">
            <a:alphaModFix/>
          </a:blip>
          <a:srcRect b="0" l="0" r="0" t="0"/>
          <a:stretch/>
        </p:blipFill>
        <p:spPr>
          <a:xfrm>
            <a:off x="158750" y="-19973925"/>
            <a:ext cx="7429500" cy="1276199"/>
          </a:xfrm>
          <a:prstGeom prst="rect">
            <a:avLst/>
          </a:prstGeom>
          <a:noFill/>
          <a:ln>
            <a:noFill/>
          </a:ln>
        </p:spPr>
      </p:pic>
      <p:pic>
        <p:nvPicPr>
          <p:cNvPr id="717" name="Shape 717"/>
          <p:cNvPicPr preferRelativeResize="0"/>
          <p:nvPr/>
        </p:nvPicPr>
        <p:blipFill rotWithShape="1">
          <a:blip r:embed="rId5">
            <a:alphaModFix/>
          </a:blip>
          <a:srcRect b="0" l="0" r="0" t="0"/>
          <a:stretch/>
        </p:blipFill>
        <p:spPr>
          <a:xfrm>
            <a:off x="2508250" y="-18253075"/>
            <a:ext cx="7419899" cy="923999"/>
          </a:xfrm>
          <a:prstGeom prst="rect">
            <a:avLst/>
          </a:prstGeom>
          <a:noFill/>
          <a:ln>
            <a:noFill/>
          </a:ln>
        </p:spPr>
      </p:pic>
      <p:pic>
        <p:nvPicPr>
          <p:cNvPr id="718" name="Shape 718"/>
          <p:cNvPicPr preferRelativeResize="0"/>
          <p:nvPr/>
        </p:nvPicPr>
        <p:blipFill rotWithShape="1">
          <a:blip r:embed="rId6">
            <a:alphaModFix/>
          </a:blip>
          <a:srcRect b="0" l="0" r="0" t="0"/>
          <a:stretch/>
        </p:blipFill>
        <p:spPr>
          <a:xfrm>
            <a:off x="127000" y="-7419975"/>
            <a:ext cx="7410299" cy="2419500"/>
          </a:xfrm>
          <a:prstGeom prst="rect">
            <a:avLst/>
          </a:prstGeom>
          <a:noFill/>
          <a:ln>
            <a:noFill/>
          </a:ln>
        </p:spPr>
      </p:pic>
      <p:pic>
        <p:nvPicPr>
          <p:cNvPr id="719" name="Shape 719"/>
          <p:cNvPicPr preferRelativeResize="0"/>
          <p:nvPr/>
        </p:nvPicPr>
        <p:blipFill rotWithShape="1">
          <a:blip r:embed="rId7">
            <a:alphaModFix/>
          </a:blip>
          <a:srcRect b="0" l="0" r="0" t="0"/>
          <a:stretch/>
        </p:blipFill>
        <p:spPr>
          <a:xfrm>
            <a:off x="127000" y="-6645275"/>
            <a:ext cx="7467600" cy="1247699"/>
          </a:xfrm>
          <a:prstGeom prst="rect">
            <a:avLst/>
          </a:prstGeom>
          <a:noFill/>
          <a:ln>
            <a:noFill/>
          </a:ln>
        </p:spPr>
      </p:pic>
      <p:sp>
        <p:nvSpPr>
          <p:cNvPr id="720" name="Shape 720"/>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Map Reduce 3 - 3</a:t>
            </a:r>
          </a:p>
        </p:txBody>
      </p:sp>
      <p:sp>
        <p:nvSpPr>
          <p:cNvPr id="721" name="Shape 721"/>
          <p:cNvSpPr txBox="1"/>
          <p:nvPr/>
        </p:nvSpPr>
        <p:spPr>
          <a:xfrm>
            <a:off x="419425" y="5562775"/>
            <a:ext cx="8072100" cy="691199"/>
          </a:xfrm>
          <a:prstGeom prst="rect">
            <a:avLst/>
          </a:prstGeom>
          <a:noFill/>
          <a:ln>
            <a:noFill/>
          </a:ln>
        </p:spPr>
        <p:txBody>
          <a:bodyPr anchorCtr="0" anchor="ctr" bIns="91425" lIns="91425" rIns="91425" tIns="91425">
            <a:noAutofit/>
          </a:bodyPr>
          <a:lstStyle/>
          <a:p>
            <a:pPr indent="457200" lvl="0" rtl="0">
              <a:lnSpc>
                <a:spcPct val="150000"/>
              </a:lnSpc>
              <a:spcBef>
                <a:spcPts val="0"/>
              </a:spcBef>
              <a:buNone/>
            </a:pPr>
            <a:r>
              <a:rPr lang="en-US" sz="1100">
                <a:solidFill>
                  <a:srgbClr val="002060"/>
                </a:solidFill>
              </a:rPr>
              <a:t>$ hdfs dfs -cat /user/bigdata/dir4/wc-out/*</a:t>
            </a:r>
          </a:p>
        </p:txBody>
      </p:sp>
      <p:pic>
        <p:nvPicPr>
          <p:cNvPr id="722" name="Shape 722"/>
          <p:cNvPicPr preferRelativeResize="0"/>
          <p:nvPr/>
        </p:nvPicPr>
        <p:blipFill>
          <a:blip r:embed="rId8">
            <a:alphaModFix/>
          </a:blip>
          <a:stretch>
            <a:fillRect/>
          </a:stretch>
        </p:blipFill>
        <p:spPr>
          <a:xfrm>
            <a:off x="948625" y="4658475"/>
            <a:ext cx="5943600" cy="962025"/>
          </a:xfrm>
          <a:prstGeom prst="rect">
            <a:avLst/>
          </a:prstGeom>
          <a:noFill/>
          <a:ln>
            <a:noFill/>
          </a:ln>
        </p:spPr>
      </p:pic>
      <p:sp>
        <p:nvSpPr>
          <p:cNvPr id="723" name="Shape 723"/>
          <p:cNvSpPr txBox="1"/>
          <p:nvPr/>
        </p:nvSpPr>
        <p:spPr>
          <a:xfrm>
            <a:off x="419425" y="4192525"/>
            <a:ext cx="8072100" cy="691199"/>
          </a:xfrm>
          <a:prstGeom prst="rect">
            <a:avLst/>
          </a:prstGeom>
          <a:noFill/>
          <a:ln>
            <a:noFill/>
          </a:ln>
        </p:spPr>
        <p:txBody>
          <a:bodyPr anchorCtr="0" anchor="ctr" bIns="91425" lIns="91425" rIns="91425" tIns="91425">
            <a:noAutofit/>
          </a:bodyPr>
          <a:lstStyle/>
          <a:p>
            <a:pPr indent="457200" lvl="0" rtl="0">
              <a:lnSpc>
                <a:spcPct val="150000"/>
              </a:lnSpc>
              <a:spcBef>
                <a:spcPts val="0"/>
              </a:spcBef>
              <a:buNone/>
            </a:pPr>
            <a:r>
              <a:rPr lang="en-US" sz="1100">
                <a:solidFill>
                  <a:srgbClr val="002060"/>
                </a:solidFill>
              </a:rPr>
              <a:t>$ hdfs dfs -cat /user/bigdata/dir4/wc-out/*</a:t>
            </a:r>
          </a:p>
        </p:txBody>
      </p:sp>
      <p:pic>
        <p:nvPicPr>
          <p:cNvPr id="724" name="Shape 724"/>
          <p:cNvPicPr preferRelativeResize="0"/>
          <p:nvPr/>
        </p:nvPicPr>
        <p:blipFill>
          <a:blip r:embed="rId9">
            <a:alphaModFix/>
          </a:blip>
          <a:stretch>
            <a:fillRect/>
          </a:stretch>
        </p:blipFill>
        <p:spPr>
          <a:xfrm>
            <a:off x="952825" y="1565550"/>
            <a:ext cx="4192199" cy="2734324"/>
          </a:xfrm>
          <a:prstGeom prst="rect">
            <a:avLst/>
          </a:prstGeom>
          <a:noFill/>
          <a:ln>
            <a:noFill/>
          </a:ln>
        </p:spPr>
      </p:pic>
      <p:sp>
        <p:nvSpPr>
          <p:cNvPr id="725" name="Shape 725"/>
          <p:cNvSpPr txBox="1"/>
          <p:nvPr/>
        </p:nvSpPr>
        <p:spPr>
          <a:xfrm>
            <a:off x="893750" y="1063275"/>
            <a:ext cx="8205599" cy="502200"/>
          </a:xfrm>
          <a:prstGeom prst="rect">
            <a:avLst/>
          </a:prstGeom>
          <a:noFill/>
          <a:ln>
            <a:noFill/>
          </a:ln>
        </p:spPr>
        <p:txBody>
          <a:bodyPr anchorCtr="0" anchor="ctr" bIns="91425" lIns="91425" rIns="91425" tIns="91425">
            <a:noAutofit/>
          </a:bodyPr>
          <a:lstStyle/>
          <a:p>
            <a:pPr indent="0" lvl="0" marL="0" rtl="0">
              <a:lnSpc>
                <a:spcPct val="150000"/>
              </a:lnSpc>
              <a:spcBef>
                <a:spcPts val="0"/>
              </a:spcBef>
              <a:buNone/>
            </a:pPr>
            <a:r>
              <a:rPr lang="en-US" sz="1100">
                <a:solidFill>
                  <a:srgbClr val="002060"/>
                </a:solidFill>
              </a:rPr>
              <a:t>$ hadoop jar $HADOOP_HOME/share/hadoop/mapreduce/hadoop-mapreduce-examples-2.6.0.jar wordcount /user/bigdata/dir4/wc-in/  /user/bigdata/dir4/wc-out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0"/>
                                        <p:tgtEl>
                                          <p:spTgt spid="7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000"/>
                                        <p:tgtEl>
                                          <p:spTgt spid="7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1000"/>
                                        <p:tgtEl>
                                          <p:spTgt spid="7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0" name="Shape 730"/>
        <p:cNvGrpSpPr/>
        <p:nvPr/>
      </p:nvGrpSpPr>
      <p:grpSpPr>
        <a:xfrm>
          <a:off x="0" y="0"/>
          <a:ext cx="0" cy="0"/>
          <a:chOff x="0" y="0"/>
          <a:chExt cx="0" cy="0"/>
        </a:xfrm>
      </p:grpSpPr>
      <p:sp>
        <p:nvSpPr>
          <p:cNvPr id="731" name="Shape 73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32" name="Shape 732"/>
          <p:cNvSpPr txBox="1"/>
          <p:nvPr/>
        </p:nvSpPr>
        <p:spPr>
          <a:xfrm>
            <a:off x="361950" y="1208087"/>
            <a:ext cx="8353425" cy="1470024"/>
          </a:xfrm>
          <a:prstGeom prst="rect">
            <a:avLst/>
          </a:prstGeom>
          <a:noFill/>
          <a:ln cap="flat" cmpd="sng" w="9525">
            <a:solidFill>
              <a:srgbClr val="BFBFB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1C1C1C"/>
              </a:buClr>
              <a:buSzPct val="25000"/>
              <a:buFont typeface="Arial"/>
              <a:buNone/>
            </a:pPr>
            <a:r>
              <a:rPr b="1" lang="en-US" sz="3600">
                <a:solidFill>
                  <a:srgbClr val="1C1C1C"/>
                </a:solidFill>
              </a:rPr>
              <a:t>Sesión I: Introducción a Hadoop</a:t>
            </a:r>
          </a:p>
          <a:p>
            <a:pPr indent="0" lvl="0" marL="0" marR="0" rtl="0" algn="l">
              <a:lnSpc>
                <a:spcPct val="100000"/>
              </a:lnSpc>
              <a:spcBef>
                <a:spcPts val="0"/>
              </a:spcBef>
              <a:spcAft>
                <a:spcPts val="0"/>
              </a:spcAft>
              <a:buClr>
                <a:srgbClr val="1C1C1C"/>
              </a:buClr>
              <a:buSzPct val="25000"/>
              <a:buFont typeface="Arial"/>
              <a:buNone/>
            </a:pPr>
            <a:r>
              <a:rPr b="1" lang="en-US" sz="3600">
                <a:solidFill>
                  <a:srgbClr val="1C1C1C"/>
                </a:solidFill>
              </a:rPr>
              <a:t>Bloque I</a:t>
            </a:r>
            <a:r>
              <a:rPr b="1" baseline="0" i="0" lang="en-US" sz="3600" u="none" cap="none" strike="noStrike">
                <a:solidFill>
                  <a:srgbClr val="1C1C1C"/>
                </a:solidFill>
                <a:latin typeface="Arial"/>
                <a:ea typeface="Arial"/>
                <a:cs typeface="Arial"/>
                <a:sym typeface="Arial"/>
              </a:rPr>
              <a:t>II: Map Reduce</a:t>
            </a:r>
          </a:p>
        </p:txBody>
      </p:sp>
      <p:sp>
        <p:nvSpPr>
          <p:cNvPr id="733" name="Shape 733"/>
          <p:cNvSpPr txBox="1"/>
          <p:nvPr/>
        </p:nvSpPr>
        <p:spPr>
          <a:xfrm>
            <a:off x="939800" y="3103561"/>
            <a:ext cx="7335836" cy="15922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200" u="none" cap="none" strike="noStrike">
                <a:solidFill>
                  <a:schemeClr val="dk1"/>
                </a:solidFill>
                <a:latin typeface="Arial"/>
                <a:ea typeface="Arial"/>
                <a:cs typeface="Arial"/>
                <a:sym typeface="Arial"/>
              </a:rPr>
              <a:t>Objetivos: </a:t>
            </a:r>
          </a:p>
          <a:p>
            <a:pPr indent="0" lvl="1" marL="457200" marR="0" rtl="0" algn="l">
              <a:lnSpc>
                <a:spcPct val="100000"/>
              </a:lnSpc>
              <a:spcBef>
                <a:spcPts val="0"/>
              </a:spcBef>
              <a:spcAft>
                <a:spcPts val="0"/>
              </a:spcAft>
              <a:buClr>
                <a:schemeClr val="dk1"/>
              </a:buClr>
              <a:buSzPct val="100000"/>
              <a:buFont typeface="Noto Symbol"/>
              <a:buChar char="❖"/>
            </a:pPr>
            <a:r>
              <a:rPr lang="en-US" sz="1200">
                <a:solidFill>
                  <a:schemeClr val="dk1"/>
                </a:solidFill>
              </a:rPr>
              <a:t>Conocer q</a:t>
            </a:r>
            <a:r>
              <a:rPr b="0" baseline="0" i="0" lang="en-US" sz="1200" u="none" cap="none" strike="noStrike">
                <a:solidFill>
                  <a:schemeClr val="dk1"/>
                </a:solidFill>
                <a:latin typeface="Arial"/>
                <a:ea typeface="Arial"/>
                <a:cs typeface="Arial"/>
                <a:sym typeface="Arial"/>
              </a:rPr>
              <a:t>ué es el procesamiento en paralelo</a:t>
            </a:r>
          </a:p>
          <a:p>
            <a:pPr indent="0" lvl="1" marL="457200" marR="0" rtl="0" algn="l">
              <a:lnSpc>
                <a:spcPct val="100000"/>
              </a:lnSpc>
              <a:spcBef>
                <a:spcPts val="0"/>
              </a:spcBef>
              <a:spcAft>
                <a:spcPts val="0"/>
              </a:spcAft>
              <a:buClr>
                <a:schemeClr val="dk1"/>
              </a:buClr>
              <a:buSzPct val="100000"/>
              <a:buFont typeface="Noto Symbol"/>
              <a:buChar char="❖"/>
            </a:pPr>
            <a:r>
              <a:rPr lang="en-US" sz="1200">
                <a:solidFill>
                  <a:schemeClr val="dk1"/>
                </a:solidFill>
              </a:rPr>
              <a:t>Explicación de </a:t>
            </a:r>
            <a:r>
              <a:rPr b="0" baseline="0" i="0" lang="en-US" sz="1200" u="none" cap="none" strike="noStrike">
                <a:solidFill>
                  <a:schemeClr val="dk1"/>
                </a:solidFill>
                <a:latin typeface="Arial"/>
                <a:ea typeface="Arial"/>
                <a:cs typeface="Arial"/>
                <a:sym typeface="Arial"/>
              </a:rPr>
              <a:t>Map Reduce mediante un</a:t>
            </a:r>
            <a:r>
              <a:rPr lang="en-US" sz="1200">
                <a:solidFill>
                  <a:schemeClr val="dk1"/>
                </a:solidFill>
              </a:rPr>
              <a:t> ejemplo de Word Count</a:t>
            </a:r>
          </a:p>
          <a:p>
            <a:pPr indent="0" lvl="1" marL="457200" marR="0" rtl="0" algn="l">
              <a:lnSpc>
                <a:spcPct val="100000"/>
              </a:lnSpc>
              <a:spcBef>
                <a:spcPts val="0"/>
              </a:spcBef>
              <a:spcAft>
                <a:spcPts val="0"/>
              </a:spcAft>
              <a:buClr>
                <a:schemeClr val="dk1"/>
              </a:buClr>
              <a:buSzPct val="100000"/>
              <a:buFont typeface="Noto Symbol"/>
              <a:buChar char="❖"/>
            </a:pPr>
            <a:r>
              <a:rPr b="0" baseline="0" i="0" lang="en-US" sz="1200" u="none" cap="none" strike="noStrike">
                <a:solidFill>
                  <a:schemeClr val="dk1"/>
                </a:solidFill>
                <a:latin typeface="Arial"/>
                <a:ea typeface="Arial"/>
                <a:cs typeface="Arial"/>
                <a:sym typeface="Arial"/>
              </a:rPr>
              <a:t>Ejemplo de Map Reduce empleando Hadoop</a:t>
            </a:r>
          </a:p>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sp>
        <p:nvSpPr>
          <p:cNvPr id="739" name="Shape 739"/>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40" name="Shape 740"/>
          <p:cNvSpPr txBox="1"/>
          <p:nvPr>
            <p:ph idx="1" type="body"/>
          </p:nvPr>
        </p:nvSpPr>
        <p:spPr>
          <a:xfrm>
            <a:off x="449250" y="1212850"/>
            <a:ext cx="8098799" cy="469799"/>
          </a:xfrm>
          <a:prstGeom prst="rect">
            <a:avLst/>
          </a:prstGeom>
          <a:noFill/>
          <a:ln>
            <a:noFill/>
          </a:ln>
        </p:spPr>
        <p:txBody>
          <a:bodyPr anchorCtr="0" anchor="t" bIns="45700" lIns="91425" rIns="91425" tIns="45700">
            <a:noAutofit/>
          </a:bodyPr>
          <a:lstStyle/>
          <a:p>
            <a:pPr indent="0" lvl="1" marL="457200" marR="0" rtl="0" algn="just">
              <a:lnSpc>
                <a:spcPct val="100000"/>
              </a:lnSpc>
              <a:spcBef>
                <a:spcPts val="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Procesamiento paralelo: múltiples procesadores para resolver un problema. </a:t>
            </a:r>
          </a:p>
          <a:p>
            <a:pPr indent="0" lvl="1" marL="457200" marR="0" rtl="0" algn="just">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Procesamiento distribuido: múltiples procesadores para resolver múltiples problemas</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741" name="Shape 741"/>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Introducción</a:t>
            </a:r>
          </a:p>
        </p:txBody>
      </p:sp>
      <p:sp>
        <p:nvSpPr>
          <p:cNvPr id="742" name="Shape 742"/>
          <p:cNvSpPr txBox="1"/>
          <p:nvPr/>
        </p:nvSpPr>
        <p:spPr>
          <a:xfrm>
            <a:off x="449250" y="1547425"/>
            <a:ext cx="7708200" cy="341399"/>
          </a:xfrm>
          <a:prstGeom prst="rect">
            <a:avLst/>
          </a:prstGeom>
          <a:noFill/>
          <a:ln>
            <a:noFill/>
          </a:ln>
        </p:spPr>
        <p:txBody>
          <a:bodyPr anchorCtr="0" anchor="t" bIns="91425" lIns="91425" rIns="91425" tIns="91425">
            <a:noAutofit/>
          </a:bodyPr>
          <a:lstStyle/>
          <a:p>
            <a:pPr indent="0" lvl="1" marL="457200" rtl="0" algn="just">
              <a:spcBef>
                <a:spcPts val="220"/>
              </a:spcBef>
              <a:buClr>
                <a:srgbClr val="000024"/>
              </a:buClr>
              <a:buSzPct val="100000"/>
              <a:buFont typeface="Noto Symbol"/>
              <a:buChar char="❖"/>
            </a:pPr>
            <a:r>
              <a:rPr lang="en-US" sz="1100">
                <a:solidFill>
                  <a:srgbClr val="002060"/>
                </a:solidFill>
              </a:rPr>
              <a:t>Años 80: computación paralela cara -&gt; soluciones hardware y software propias. </a:t>
            </a:r>
          </a:p>
          <a:p>
            <a:pPr>
              <a:spcBef>
                <a:spcPts val="0"/>
              </a:spcBef>
              <a:buNone/>
            </a:pPr>
            <a:r>
              <a:t/>
            </a:r>
            <a:endParaRPr/>
          </a:p>
        </p:txBody>
      </p:sp>
      <p:sp>
        <p:nvSpPr>
          <p:cNvPr id="743" name="Shape 743"/>
          <p:cNvSpPr txBox="1"/>
          <p:nvPr/>
        </p:nvSpPr>
        <p:spPr>
          <a:xfrm>
            <a:off x="449250" y="1780225"/>
            <a:ext cx="8196599" cy="938999"/>
          </a:xfrm>
          <a:prstGeom prst="rect">
            <a:avLst/>
          </a:prstGeom>
          <a:noFill/>
          <a:ln>
            <a:noFill/>
          </a:ln>
        </p:spPr>
        <p:txBody>
          <a:bodyPr anchorCtr="0" anchor="t" bIns="91425" lIns="91425" rIns="91425" tIns="91425">
            <a:noAutofit/>
          </a:bodyPr>
          <a:lstStyle/>
          <a:p>
            <a:pPr indent="0" lvl="1" marL="457200" rtl="0" algn="just">
              <a:spcBef>
                <a:spcPts val="220"/>
              </a:spcBef>
              <a:buClr>
                <a:srgbClr val="000024"/>
              </a:buClr>
              <a:buSzPct val="100000"/>
              <a:buFont typeface="Noto Symbol"/>
              <a:buChar char="❖"/>
            </a:pPr>
            <a:r>
              <a:rPr lang="en-US" sz="1100">
                <a:solidFill>
                  <a:srgbClr val="002060"/>
                </a:solidFill>
              </a:rPr>
              <a:t>1995: </a:t>
            </a:r>
          </a:p>
          <a:p>
            <a:pPr indent="0" lvl="2" marL="876300" rtl="0" algn="just">
              <a:spcBef>
                <a:spcPts val="220"/>
              </a:spcBef>
              <a:buClr>
                <a:srgbClr val="000024"/>
              </a:buClr>
              <a:buSzPct val="100000"/>
              <a:buFont typeface="Noto Symbol"/>
              <a:buChar char="❖"/>
            </a:pPr>
            <a:r>
              <a:rPr lang="en-US" sz="1100">
                <a:solidFill>
                  <a:srgbClr val="002060"/>
                </a:solidFill>
              </a:rPr>
              <a:t>Beowulf: sistema que sienta las bases del concepto cluster</a:t>
            </a:r>
          </a:p>
          <a:p>
            <a:pPr indent="0" lvl="2" marL="876300" rtl="0" algn="just">
              <a:spcBef>
                <a:spcPts val="220"/>
              </a:spcBef>
              <a:buClr>
                <a:srgbClr val="000024"/>
              </a:buClr>
              <a:buSzPct val="100000"/>
              <a:buFont typeface="Noto Symbol"/>
              <a:buChar char="❖"/>
            </a:pPr>
            <a:r>
              <a:rPr lang="en-US" sz="1100">
                <a:solidFill>
                  <a:srgbClr val="002060"/>
                </a:solidFill>
              </a:rPr>
              <a:t>Programación: C, C++ y Fortran orientados a procesamiento paralelo</a:t>
            </a:r>
          </a:p>
          <a:p>
            <a:pPr indent="0" lvl="2" marL="876300" rtl="0" algn="just">
              <a:spcBef>
                <a:spcPts val="220"/>
              </a:spcBef>
              <a:buClr>
                <a:srgbClr val="000024"/>
              </a:buClr>
              <a:buSzPct val="100000"/>
              <a:buFont typeface="Noto Symbol"/>
              <a:buChar char="❖"/>
            </a:pPr>
            <a:r>
              <a:rPr lang="en-US" sz="1100">
                <a:solidFill>
                  <a:srgbClr val="002060"/>
                </a:solidFill>
              </a:rPr>
              <a:t>Estándares: MPI y OpenMP</a:t>
            </a:r>
          </a:p>
        </p:txBody>
      </p:sp>
      <p:sp>
        <p:nvSpPr>
          <p:cNvPr id="744" name="Shape 744"/>
          <p:cNvSpPr txBox="1"/>
          <p:nvPr/>
        </p:nvSpPr>
        <p:spPr>
          <a:xfrm>
            <a:off x="449250" y="2719175"/>
            <a:ext cx="7895999" cy="1194299"/>
          </a:xfrm>
          <a:prstGeom prst="rect">
            <a:avLst/>
          </a:prstGeom>
          <a:noFill/>
          <a:ln>
            <a:noFill/>
          </a:ln>
        </p:spPr>
        <p:txBody>
          <a:bodyPr anchorCtr="0" anchor="t" bIns="91425" lIns="91425" rIns="91425" tIns="91425">
            <a:noAutofit/>
          </a:bodyPr>
          <a:lstStyle/>
          <a:p>
            <a:pPr indent="0" lvl="1" marL="457200" rtl="0" algn="just">
              <a:spcBef>
                <a:spcPts val="220"/>
              </a:spcBef>
              <a:buClr>
                <a:srgbClr val="000024"/>
              </a:buClr>
              <a:buSzPct val="100000"/>
              <a:buFont typeface="Noto Symbol"/>
              <a:buChar char="❖"/>
            </a:pPr>
            <a:r>
              <a:rPr lang="en-US" sz="1100">
                <a:solidFill>
                  <a:srgbClr val="002060"/>
                </a:solidFill>
              </a:rPr>
              <a:t>2004: </a:t>
            </a:r>
          </a:p>
          <a:p>
            <a:pPr indent="0" lvl="2" marL="876300" rtl="0" algn="just">
              <a:spcBef>
                <a:spcPts val="220"/>
              </a:spcBef>
              <a:buClr>
                <a:srgbClr val="000024"/>
              </a:buClr>
              <a:buSzPct val="100000"/>
              <a:buFont typeface="Noto Symbol"/>
              <a:buChar char="❖"/>
            </a:pPr>
            <a:r>
              <a:rPr lang="en-US" sz="1100">
                <a:solidFill>
                  <a:srgbClr val="002060"/>
                </a:solidFill>
              </a:rPr>
              <a:t>Hardware: ley de Moore desarrollo de procesadores doblando frecuencia de reloj y número de transistores. 3 Ghz límite de disipación de calor </a:t>
            </a:r>
            <a:r>
              <a:rPr lang="en-US" sz="700">
                <a:solidFill>
                  <a:srgbClr val="002060"/>
                </a:solidFill>
              </a:rPr>
              <a:t> </a:t>
            </a:r>
          </a:p>
          <a:p>
            <a:pPr indent="0" lvl="2" marL="876300" rtl="0" algn="just">
              <a:spcBef>
                <a:spcPts val="220"/>
              </a:spcBef>
              <a:buClr>
                <a:srgbClr val="000024"/>
              </a:buClr>
              <a:buSzPct val="100000"/>
              <a:buFont typeface="Noto Symbol"/>
              <a:buChar char="❖"/>
            </a:pPr>
            <a:r>
              <a:rPr lang="en-US" sz="1100">
                <a:solidFill>
                  <a:srgbClr val="002060"/>
                </a:solidFill>
              </a:rPr>
              <a:t>Diseño de micros formados por múltiples procesadores. </a:t>
            </a:r>
          </a:p>
          <a:p>
            <a:pPr indent="0" lvl="2" marL="876300" rtl="0" algn="just">
              <a:spcBef>
                <a:spcPts val="220"/>
              </a:spcBef>
              <a:buClr>
                <a:srgbClr val="000024"/>
              </a:buClr>
              <a:buSzPct val="157142"/>
              <a:buFont typeface="Noto Symbol"/>
              <a:buChar char="❖"/>
            </a:pPr>
            <a:r>
              <a:rPr lang="en-US" sz="700">
                <a:solidFill>
                  <a:srgbClr val="002060"/>
                </a:solidFill>
              </a:rPr>
              <a:t> </a:t>
            </a:r>
            <a:r>
              <a:rPr lang="en-US" sz="1100">
                <a:solidFill>
                  <a:srgbClr val="002060"/>
                </a:solidFill>
              </a:rPr>
              <a:t>Nuevos lenguajes de programación Java y paradigmas como Map Reduce</a:t>
            </a:r>
          </a:p>
          <a:p>
            <a:pPr>
              <a:spcBef>
                <a:spcPts val="0"/>
              </a:spcBef>
              <a:buNone/>
            </a:pPr>
            <a:r>
              <a:t/>
            </a:r>
            <a:endParaRPr/>
          </a:p>
        </p:txBody>
      </p:sp>
      <p:sp>
        <p:nvSpPr>
          <p:cNvPr id="745" name="Shape 745"/>
          <p:cNvSpPr txBox="1"/>
          <p:nvPr/>
        </p:nvSpPr>
        <p:spPr>
          <a:xfrm>
            <a:off x="449250" y="3830850"/>
            <a:ext cx="8098799" cy="1292100"/>
          </a:xfrm>
          <a:prstGeom prst="rect">
            <a:avLst/>
          </a:prstGeom>
          <a:noFill/>
          <a:ln>
            <a:noFill/>
          </a:ln>
        </p:spPr>
        <p:txBody>
          <a:bodyPr anchorCtr="0" anchor="t" bIns="91425" lIns="91425" rIns="91425" tIns="91425">
            <a:noAutofit/>
          </a:bodyPr>
          <a:lstStyle/>
          <a:p>
            <a:pPr indent="0" lvl="1" marL="457200" rtl="0" algn="just">
              <a:spcBef>
                <a:spcPts val="220"/>
              </a:spcBef>
              <a:buClr>
                <a:srgbClr val="000024"/>
              </a:buClr>
              <a:buSzPct val="100000"/>
              <a:buFont typeface="Noto Symbol"/>
              <a:buChar char="❖"/>
            </a:pPr>
            <a:r>
              <a:rPr lang="en-US" sz="1100">
                <a:solidFill>
                  <a:srgbClr val="002060"/>
                </a:solidFill>
              </a:rPr>
              <a:t>Situación actual</a:t>
            </a:r>
          </a:p>
          <a:p>
            <a:pPr indent="0" lvl="2" marL="876300" rtl="0" algn="just">
              <a:spcBef>
                <a:spcPts val="220"/>
              </a:spcBef>
              <a:buClr>
                <a:srgbClr val="000024"/>
              </a:buClr>
              <a:buSzPct val="100000"/>
              <a:buFont typeface="Noto Symbol"/>
              <a:buChar char="❖"/>
            </a:pPr>
            <a:r>
              <a:rPr lang="en-US" sz="1100">
                <a:solidFill>
                  <a:srgbClr val="002060"/>
                </a:solidFill>
              </a:rPr>
              <a:t>Hardware: </a:t>
            </a:r>
          </a:p>
          <a:p>
            <a:pPr indent="-171450" lvl="4" marL="2057400" rtl="0" algn="just">
              <a:spcBef>
                <a:spcPts val="180"/>
              </a:spcBef>
              <a:buClr>
                <a:srgbClr val="000024"/>
              </a:buClr>
              <a:buSzPct val="100000"/>
              <a:buFont typeface="Noto Symbol"/>
              <a:buChar char="»"/>
            </a:pPr>
            <a:r>
              <a:rPr lang="en-US" sz="1100">
                <a:solidFill>
                  <a:srgbClr val="002060"/>
                </a:solidFill>
              </a:rPr>
              <a:t>Supercomputadores</a:t>
            </a:r>
          </a:p>
          <a:p>
            <a:pPr indent="-171450" lvl="4" marL="2057400" rtl="0" algn="just">
              <a:spcBef>
                <a:spcPts val="180"/>
              </a:spcBef>
              <a:buClr>
                <a:srgbClr val="000024"/>
              </a:buClr>
              <a:buSzPct val="100000"/>
              <a:buFont typeface="Noto Symbol"/>
              <a:buChar char="»"/>
            </a:pPr>
            <a:r>
              <a:rPr lang="en-US" sz="1100">
                <a:solidFill>
                  <a:srgbClr val="002060"/>
                </a:solidFill>
              </a:rPr>
              <a:t>Renting en cloud</a:t>
            </a:r>
          </a:p>
          <a:p>
            <a:pPr indent="0" lvl="2" marL="876300" rtl="0" algn="just">
              <a:spcBef>
                <a:spcPts val="220"/>
              </a:spcBef>
              <a:buClr>
                <a:srgbClr val="000024"/>
              </a:buClr>
              <a:buSzPct val="100000"/>
              <a:buFont typeface="Noto Symbol"/>
              <a:buChar char="❖"/>
            </a:pPr>
            <a:r>
              <a:rPr lang="en-US" sz="1100">
                <a:solidFill>
                  <a:srgbClr val="002060"/>
                </a:solidFill>
              </a:rPr>
              <a:t>Software: Sistemas de procesamiento en paralelo basados en Map Reduce. </a:t>
            </a:r>
          </a:p>
          <a:p>
            <a:pPr indent="44450" lvl="2" marL="876300" rtl="0">
              <a:spcBef>
                <a:spcPts val="140"/>
              </a:spcBef>
              <a:buClr>
                <a:srgbClr val="000024"/>
              </a:buClr>
              <a:buFont typeface="Noto Symbol"/>
              <a:buNone/>
            </a:pPr>
            <a:r>
              <a:t/>
            </a:r>
            <a:endParaRPr sz="700">
              <a:solidFill>
                <a:srgbClr val="002060"/>
              </a:solidFill>
            </a:endParaRPr>
          </a:p>
          <a:p>
            <a:pPr indent="69850" lvl="2" marL="876300" rtl="0">
              <a:spcBef>
                <a:spcPts val="220"/>
              </a:spcBef>
              <a:buClr>
                <a:srgbClr val="000024"/>
              </a:buClr>
              <a:buFont typeface="Noto Symbol"/>
              <a:buNone/>
            </a:pPr>
            <a:r>
              <a:t/>
            </a:r>
            <a:endParaRPr sz="1100">
              <a:solidFill>
                <a:srgbClr val="002060"/>
              </a:solidFill>
            </a:endParaRPr>
          </a:p>
          <a:p>
            <a:pPr indent="69850" lvl="1" marL="457200" rtl="0">
              <a:spcBef>
                <a:spcPts val="220"/>
              </a:spcBef>
              <a:buClr>
                <a:srgbClr val="000024"/>
              </a:buClr>
              <a:buFont typeface="Noto Symbol"/>
              <a:buNone/>
            </a:pPr>
            <a:r>
              <a:t/>
            </a:r>
            <a:endParaRPr sz="1100">
              <a:solidFill>
                <a:srgbClr val="002060"/>
              </a:solidFill>
            </a:endParaRPr>
          </a:p>
          <a:p>
            <a:pPr lvl="0" rtl="0">
              <a:spcBef>
                <a:spcPts val="48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000"/>
                                        <p:tgtEl>
                                          <p:spTgt spid="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94" name="Shape 94"/>
          <p:cNvSpPr txBox="1"/>
          <p:nvPr>
            <p:ph idx="1" type="body"/>
          </p:nvPr>
        </p:nvSpPr>
        <p:spPr>
          <a:xfrm>
            <a:off x="630225" y="2374900"/>
            <a:ext cx="7971000" cy="11430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Según la definición del propio proyecto Hadoop:</a:t>
            </a:r>
          </a:p>
          <a:p>
            <a:pPr indent="-342900" lvl="0" marL="342900" marR="0" rtl="0" algn="l">
              <a:lnSpc>
                <a:spcPct val="80000"/>
              </a:lnSpc>
              <a:spcBef>
                <a:spcPts val="220"/>
              </a:spcBef>
              <a:spcAft>
                <a:spcPts val="0"/>
              </a:spcAft>
              <a:buClr>
                <a:schemeClr val="lt1"/>
              </a:buClr>
              <a:buSzPct val="25000"/>
              <a:buFont typeface="Times New Roman"/>
              <a:buChar char="•"/>
            </a:pP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The Apache™ Hadoop® project develops open-source software for reliable, scalable, distributed computing.</a:t>
            </a:r>
            <a:r>
              <a:rPr b="0" baseline="0" i="0" lang="en-US" sz="1100" u="none" cap="none" strike="noStrike">
                <a:solidFill>
                  <a:srgbClr val="002060"/>
                </a:solidFill>
                <a:latin typeface="Arial"/>
                <a:ea typeface="Arial"/>
                <a:cs typeface="Arial"/>
                <a:sym typeface="Arial"/>
              </a:rPr>
              <a:t>  </a:t>
            </a:r>
          </a:p>
          <a:p>
            <a:pPr indent="-342900" lvl="0" marL="342900" marR="0" rtl="0" algn="l">
              <a:lnSpc>
                <a:spcPct val="80000"/>
              </a:lnSpc>
              <a:spcBef>
                <a:spcPts val="220"/>
              </a:spcBef>
              <a:spcAft>
                <a:spcPts val="0"/>
              </a:spcAft>
              <a:buClr>
                <a:schemeClr val="lt1"/>
              </a:buClr>
              <a:buFont typeface="Times New Roman"/>
              <a:buChar char="•"/>
            </a:pPr>
            <a:r>
              <a:t/>
            </a:r>
            <a:endParaRPr sz="1100">
              <a:solidFill>
                <a:srgbClr val="002060"/>
              </a:solidFill>
            </a:endParaRPr>
          </a:p>
          <a:p>
            <a:pPr indent="-342900" lvl="0" marL="342900" marR="0" rtl="0" algn="l">
              <a:lnSpc>
                <a:spcPct val="80000"/>
              </a:lnSpc>
              <a:spcBef>
                <a:spcPts val="220"/>
              </a:spcBef>
              <a:spcAft>
                <a:spcPts val="0"/>
              </a:spcAft>
              <a:buClr>
                <a:schemeClr val="lt1"/>
              </a:buClr>
              <a:buSzPct val="25000"/>
              <a:buFont typeface="Times New Roman"/>
              <a:buChar char="•"/>
            </a:pPr>
            <a:r>
              <a:rPr b="1" lang="en-US" sz="1100">
                <a:solidFill>
                  <a:srgbClr val="002060"/>
                </a:solidFill>
              </a:rPr>
              <a:t>Framework</a:t>
            </a:r>
            <a:r>
              <a:rPr lang="en-US" sz="1100">
                <a:solidFill>
                  <a:srgbClr val="002060"/>
                </a:solidFill>
              </a:rPr>
              <a:t> de software libre que permite escribir y ejecutar aplicaciones en </a:t>
            </a:r>
            <a:r>
              <a:rPr b="1" lang="en-US" sz="1100">
                <a:solidFill>
                  <a:srgbClr val="002060"/>
                </a:solidFill>
              </a:rPr>
              <a:t>sistemas distribuidos</a:t>
            </a:r>
            <a:r>
              <a:rPr lang="en-US" sz="1100">
                <a:solidFill>
                  <a:srgbClr val="002060"/>
                </a:solidFill>
              </a:rPr>
              <a:t> para procesar </a:t>
            </a:r>
            <a:r>
              <a:rPr b="1" lang="en-US" sz="1100">
                <a:solidFill>
                  <a:srgbClr val="002060"/>
                </a:solidFill>
              </a:rPr>
              <a:t>grandes cantidades de datos</a:t>
            </a:r>
            <a:r>
              <a:rPr lang="en-US" sz="1100">
                <a:solidFill>
                  <a:srgbClr val="002060"/>
                </a:solidFill>
              </a:rPr>
              <a:t>.</a:t>
            </a:r>
            <a:br>
              <a:rPr b="0" baseline="0" i="0" lang="en-US" sz="1100" u="none" cap="none" strike="noStrike">
                <a:solidFill>
                  <a:srgbClr val="002060"/>
                </a:solidFill>
                <a:latin typeface="Arial"/>
                <a:ea typeface="Arial"/>
                <a:cs typeface="Arial"/>
                <a:sym typeface="Arial"/>
              </a:rPr>
            </a:b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95" name="Shape 95"/>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¿Qué es Apache Hadoop?</a:t>
            </a:r>
          </a:p>
        </p:txBody>
      </p:sp>
      <p:pic>
        <p:nvPicPr>
          <p:cNvPr id="96" name="Shape 96"/>
          <p:cNvPicPr preferRelativeResize="0"/>
          <p:nvPr/>
        </p:nvPicPr>
        <p:blipFill rotWithShape="1">
          <a:blip r:embed="rId3">
            <a:alphaModFix/>
          </a:blip>
          <a:srcRect b="0" l="0" r="0" t="0"/>
          <a:stretch/>
        </p:blipFill>
        <p:spPr>
          <a:xfrm>
            <a:off x="1963736" y="1144587"/>
            <a:ext cx="4400550" cy="1038224"/>
          </a:xfrm>
          <a:prstGeom prst="rect">
            <a:avLst/>
          </a:prstGeom>
          <a:noFill/>
          <a:ln>
            <a:noFill/>
          </a:ln>
        </p:spPr>
      </p:pic>
      <p:sp>
        <p:nvSpPr>
          <p:cNvPr id="97" name="Shape 97"/>
          <p:cNvSpPr txBox="1"/>
          <p:nvPr/>
        </p:nvSpPr>
        <p:spPr>
          <a:xfrm>
            <a:off x="630225" y="3567925"/>
            <a:ext cx="8422499" cy="1143000"/>
          </a:xfrm>
          <a:prstGeom prst="rect">
            <a:avLst/>
          </a:prstGeom>
          <a:noFill/>
          <a:ln>
            <a:noFill/>
          </a:ln>
        </p:spPr>
        <p:txBody>
          <a:bodyPr anchorCtr="0" anchor="t" bIns="91425" lIns="91425" rIns="91425" tIns="91425">
            <a:noAutofit/>
          </a:bodyPr>
          <a:lstStyle/>
          <a:p>
            <a:pPr indent="-342900" lvl="0" marL="342900" rtl="0">
              <a:lnSpc>
                <a:spcPct val="80000"/>
              </a:lnSpc>
              <a:spcBef>
                <a:spcPts val="220"/>
              </a:spcBef>
              <a:buClr>
                <a:schemeClr val="lt1"/>
              </a:buClr>
              <a:buSzPct val="25000"/>
              <a:buFont typeface="Times New Roman"/>
              <a:buChar char="•"/>
            </a:pPr>
            <a:r>
              <a:rPr lang="en-US" sz="1100">
                <a:solidFill>
                  <a:srgbClr val="002060"/>
                </a:solidFill>
              </a:rPr>
              <a:t>Origen y características: </a:t>
            </a:r>
          </a:p>
          <a:p>
            <a:pPr indent="-285750" lvl="1" marL="768350" rtl="0">
              <a:lnSpc>
                <a:spcPct val="80000"/>
              </a:lnSpc>
              <a:spcBef>
                <a:spcPts val="200"/>
              </a:spcBef>
              <a:buClr>
                <a:srgbClr val="000024"/>
              </a:buClr>
              <a:buSzPct val="100000"/>
              <a:buFont typeface="Noto Symbol"/>
              <a:buChar char="❖"/>
            </a:pPr>
            <a:r>
              <a:rPr lang="en-US" sz="1000">
                <a:solidFill>
                  <a:srgbClr val="002060"/>
                </a:solidFill>
              </a:rPr>
              <a:t>Escrito en Java (juguete del desarrollador Doug Cutting)</a:t>
            </a:r>
          </a:p>
          <a:p>
            <a:pPr indent="-285750" lvl="1" marL="768350" rtl="0">
              <a:lnSpc>
                <a:spcPct val="80000"/>
              </a:lnSpc>
              <a:spcBef>
                <a:spcPts val="200"/>
              </a:spcBef>
              <a:buClr>
                <a:srgbClr val="000024"/>
              </a:buClr>
              <a:buSzPct val="100000"/>
              <a:buFont typeface="Noto Symbol"/>
              <a:buChar char="❖"/>
            </a:pPr>
            <a:r>
              <a:rPr lang="en-US" sz="1000">
                <a:solidFill>
                  <a:srgbClr val="002060"/>
                </a:solidFill>
              </a:rPr>
              <a:t>Lucene: búsquedas e indexación de texto</a:t>
            </a:r>
          </a:p>
          <a:p>
            <a:pPr indent="-285750" lvl="1" marL="768350" rtl="0">
              <a:lnSpc>
                <a:spcPct val="80000"/>
              </a:lnSpc>
              <a:spcBef>
                <a:spcPts val="200"/>
              </a:spcBef>
              <a:buClr>
                <a:srgbClr val="000024"/>
              </a:buClr>
              <a:buSzPct val="100000"/>
              <a:buFont typeface="Noto Symbol"/>
              <a:buChar char="❖"/>
            </a:pPr>
            <a:r>
              <a:rPr lang="en-US" sz="1000">
                <a:solidFill>
                  <a:srgbClr val="002060"/>
                </a:solidFill>
              </a:rPr>
              <a:t>Nutch:  motor de búsquedas web en formato cluster distribuido</a:t>
            </a:r>
          </a:p>
          <a:p>
            <a:pPr indent="-285750" lvl="1" marL="768350" rtl="0">
              <a:lnSpc>
                <a:spcPct val="80000"/>
              </a:lnSpc>
              <a:spcBef>
                <a:spcPts val="200"/>
              </a:spcBef>
              <a:buClr>
                <a:srgbClr val="000024"/>
              </a:buClr>
              <a:buSzPct val="100000"/>
              <a:buFont typeface="Noto Symbol"/>
              <a:buChar char="❖"/>
            </a:pPr>
            <a:r>
              <a:rPr lang="en-US" sz="1000">
                <a:solidFill>
                  <a:srgbClr val="002060"/>
                </a:solidFill>
              </a:rPr>
              <a:t>Google File System (GFS) y Map Reduce: año 2004</a:t>
            </a:r>
          </a:p>
        </p:txBody>
      </p:sp>
      <p:sp>
        <p:nvSpPr>
          <p:cNvPr id="98" name="Shape 98"/>
          <p:cNvSpPr txBox="1"/>
          <p:nvPr/>
        </p:nvSpPr>
        <p:spPr>
          <a:xfrm>
            <a:off x="630225" y="4710925"/>
            <a:ext cx="8422499" cy="982499"/>
          </a:xfrm>
          <a:prstGeom prst="rect">
            <a:avLst/>
          </a:prstGeom>
          <a:noFill/>
          <a:ln>
            <a:noFill/>
          </a:ln>
        </p:spPr>
        <p:txBody>
          <a:bodyPr anchorCtr="0" anchor="t" bIns="91425" lIns="91425" rIns="91425" tIns="91425">
            <a:noAutofit/>
          </a:bodyPr>
          <a:lstStyle/>
          <a:p>
            <a:pPr indent="-342900" lvl="0" marL="342900" rtl="0">
              <a:lnSpc>
                <a:spcPct val="80000"/>
              </a:lnSpc>
              <a:spcBef>
                <a:spcPts val="220"/>
              </a:spcBef>
              <a:buClr>
                <a:schemeClr val="lt1"/>
              </a:buClr>
              <a:buSzPct val="25000"/>
              <a:buFont typeface="Times New Roman"/>
              <a:buChar char="•"/>
            </a:pPr>
            <a:r>
              <a:rPr lang="en-US" sz="1100">
                <a:solidFill>
                  <a:srgbClr val="002060"/>
                </a:solidFill>
              </a:rPr>
              <a:t>Puntos clave de Hadoop:</a:t>
            </a:r>
          </a:p>
          <a:p>
            <a:pPr indent="-342900" lvl="0" marL="342900" rtl="0">
              <a:lnSpc>
                <a:spcPct val="80000"/>
              </a:lnSpc>
              <a:spcBef>
                <a:spcPts val="220"/>
              </a:spcBef>
              <a:buClr>
                <a:schemeClr val="lt1"/>
              </a:buClr>
              <a:buSzPct val="25000"/>
              <a:buFont typeface="Times New Roman"/>
              <a:buChar char="•"/>
            </a:pPr>
            <a:r>
              <a:rPr b="1" lang="en-US" sz="1100">
                <a:solidFill>
                  <a:srgbClr val="002060"/>
                </a:solidFill>
              </a:rPr>
              <a:t>Accesible</a:t>
            </a:r>
            <a:r>
              <a:rPr lang="en-US" sz="1100">
                <a:solidFill>
                  <a:srgbClr val="002060"/>
                </a:solidFill>
              </a:rPr>
              <a:t>: grandes grupos de máquinas en clusters o en nubes tales como </a:t>
            </a:r>
            <a:r>
              <a:rPr i="1" lang="en-US" sz="1100" u="sng">
                <a:solidFill>
                  <a:schemeClr val="hlink"/>
                </a:solidFill>
                <a:hlinkClick r:id="rId4"/>
              </a:rPr>
              <a:t>Amazon’s Elastic Compute Cloud</a:t>
            </a:r>
            <a:r>
              <a:rPr lang="en-US" sz="1100">
                <a:solidFill>
                  <a:srgbClr val="002060"/>
                </a:solidFill>
              </a:rPr>
              <a:t> (EC2)</a:t>
            </a:r>
          </a:p>
          <a:p>
            <a:pPr indent="-342900" lvl="0" marL="342900" rtl="0">
              <a:lnSpc>
                <a:spcPct val="80000"/>
              </a:lnSpc>
              <a:spcBef>
                <a:spcPts val="220"/>
              </a:spcBef>
              <a:buClr>
                <a:schemeClr val="lt1"/>
              </a:buClr>
              <a:buSzPct val="25000"/>
              <a:buFont typeface="Times New Roman"/>
              <a:buChar char="•"/>
            </a:pPr>
            <a:r>
              <a:rPr b="1" lang="en-US" sz="1100">
                <a:solidFill>
                  <a:srgbClr val="002060"/>
                </a:solidFill>
              </a:rPr>
              <a:t>Robusto</a:t>
            </a:r>
            <a:r>
              <a:rPr lang="en-US" sz="1100">
                <a:solidFill>
                  <a:srgbClr val="002060"/>
                </a:solidFill>
              </a:rPr>
              <a:t>:  capaz de manejar la mayoría de fallos hardware</a:t>
            </a:r>
          </a:p>
          <a:p>
            <a:pPr indent="-342900" lvl="0" marL="342900" rtl="0">
              <a:lnSpc>
                <a:spcPct val="80000"/>
              </a:lnSpc>
              <a:spcBef>
                <a:spcPts val="220"/>
              </a:spcBef>
              <a:buClr>
                <a:schemeClr val="lt1"/>
              </a:buClr>
              <a:buSzPct val="25000"/>
              <a:buFont typeface="Times New Roman"/>
              <a:buChar char="•"/>
            </a:pPr>
            <a:r>
              <a:rPr b="1" lang="en-US" sz="1100">
                <a:solidFill>
                  <a:srgbClr val="002060"/>
                </a:solidFill>
              </a:rPr>
              <a:t>Escalable</a:t>
            </a:r>
            <a:r>
              <a:rPr lang="en-US" sz="1100">
                <a:solidFill>
                  <a:srgbClr val="002060"/>
                </a:solidFill>
              </a:rPr>
              <a:t>: permite añadir nodos al cluster</a:t>
            </a:r>
          </a:p>
          <a:p>
            <a:pPr indent="-342900" lvl="0" marL="342900" rtl="0">
              <a:lnSpc>
                <a:spcPct val="80000"/>
              </a:lnSpc>
              <a:spcBef>
                <a:spcPts val="220"/>
              </a:spcBef>
              <a:buClr>
                <a:schemeClr val="lt1"/>
              </a:buClr>
              <a:buSzPct val="25000"/>
              <a:buFont typeface="Times New Roman"/>
              <a:buChar char="•"/>
            </a:pPr>
            <a:r>
              <a:rPr b="1" lang="en-US" sz="1100">
                <a:solidFill>
                  <a:srgbClr val="002060"/>
                </a:solidFill>
              </a:rPr>
              <a:t>Simple: </a:t>
            </a:r>
            <a:r>
              <a:rPr lang="en-US" sz="1100">
                <a:solidFill>
                  <a:srgbClr val="002060"/>
                </a:solidFill>
              </a:rPr>
              <a:t>código eficiente en paralelo empleando conceptos complejos como MapReduce o el sistema distribuido de archivos HDFS.</a:t>
            </a: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52" name="Shape 752"/>
          <p:cNvSpPr txBox="1"/>
          <p:nvPr>
            <p:ph idx="1" type="body"/>
          </p:nvPr>
        </p:nvSpPr>
        <p:spPr>
          <a:xfrm>
            <a:off x="449250" y="1212850"/>
            <a:ext cx="8234099" cy="1453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Dimensiones del procesamiento en paralelo</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Dimensión Hardware</a:t>
            </a:r>
          </a:p>
          <a:p>
            <a:pPr indent="-234950" lvl="2" marL="11874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Nodo: CPU + Memoria + Interfaz de red</a:t>
            </a:r>
          </a:p>
          <a:p>
            <a:pPr indent="-234950" lvl="2" marL="11874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Cluster: Conjunto de nodos</a:t>
            </a:r>
          </a:p>
          <a:p>
            <a:pPr indent="-234950" lvl="2" marL="11874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Núcleo: unidad de procesamiento de ejecución de instrucciones. Un nodo de 1 a n núcleos (multihilo)</a:t>
            </a:r>
          </a:p>
          <a:p>
            <a:pPr indent="-234950" lvl="2" marL="11874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Aceleradores: procesadores independientes (ej. Acelarador gráfico)</a:t>
            </a:r>
          </a:p>
          <a:p>
            <a:pPr indent="-234950" lvl="2" marL="11874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Memoria: celdas de almacenamiento aleatorio en el que se alojan las secuencias de instrucciones</a:t>
            </a:r>
          </a:p>
        </p:txBody>
      </p:sp>
      <p:sp>
        <p:nvSpPr>
          <p:cNvPr id="753" name="Shape 75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Características</a:t>
            </a:r>
          </a:p>
        </p:txBody>
      </p:sp>
      <p:sp>
        <p:nvSpPr>
          <p:cNvPr id="754" name="Shape 754"/>
          <p:cNvSpPr txBox="1"/>
          <p:nvPr/>
        </p:nvSpPr>
        <p:spPr>
          <a:xfrm>
            <a:off x="449250" y="2666650"/>
            <a:ext cx="8234099" cy="2463600"/>
          </a:xfrm>
          <a:prstGeom prst="rect">
            <a:avLst/>
          </a:prstGeom>
          <a:noFill/>
          <a:ln>
            <a:noFill/>
          </a:ln>
        </p:spPr>
        <p:txBody>
          <a:bodyPr anchorCtr="0" anchor="t" bIns="91425" lIns="91425" rIns="91425" tIns="91425">
            <a:noAutofit/>
          </a:bodyPr>
          <a:lstStyle/>
          <a:p>
            <a:pPr indent="-285750" lvl="1" marL="768350" rtl="0">
              <a:spcBef>
                <a:spcPts val="220"/>
              </a:spcBef>
              <a:buClr>
                <a:srgbClr val="000024"/>
              </a:buClr>
              <a:buSzPct val="100000"/>
              <a:buFont typeface="Noto Symbol"/>
              <a:buChar char="❖"/>
            </a:pPr>
            <a:r>
              <a:rPr lang="en-US" sz="1100">
                <a:solidFill>
                  <a:srgbClr val="002060"/>
                </a:solidFill>
              </a:rPr>
              <a:t>Dimensión Software</a:t>
            </a:r>
          </a:p>
          <a:p>
            <a:pPr indent="-234950" lvl="2" marL="1187450" rtl="0">
              <a:spcBef>
                <a:spcPts val="220"/>
              </a:spcBef>
              <a:buClr>
                <a:srgbClr val="000024"/>
              </a:buClr>
              <a:buSzPct val="100000"/>
              <a:buFont typeface="Noto Symbol"/>
              <a:buChar char="❖"/>
            </a:pPr>
            <a:r>
              <a:rPr lang="en-US" sz="1100">
                <a:solidFill>
                  <a:srgbClr val="002060"/>
                </a:solidFill>
              </a:rPr>
              <a:t>Conjunto de hilos que realizan operaciones simultáneas.</a:t>
            </a:r>
          </a:p>
          <a:p>
            <a:pPr indent="-234950" lvl="2" marL="1187450" rtl="0">
              <a:spcBef>
                <a:spcPts val="220"/>
              </a:spcBef>
              <a:buClr>
                <a:srgbClr val="000024"/>
              </a:buClr>
              <a:buSzPct val="100000"/>
              <a:buFont typeface="Noto Symbol"/>
              <a:buChar char="❖"/>
            </a:pPr>
            <a:r>
              <a:rPr lang="en-US" sz="1100">
                <a:solidFill>
                  <a:srgbClr val="002060"/>
                </a:solidFill>
              </a:rPr>
              <a:t>Tipos de operaciones dependiendo de la comunicación entre hilos: desacopladas, semiacopladas o totalmente acopladas</a:t>
            </a:r>
          </a:p>
          <a:p>
            <a:pPr indent="-234950" lvl="2" marL="1187450" rtl="0">
              <a:spcBef>
                <a:spcPts val="220"/>
              </a:spcBef>
              <a:buClr>
                <a:srgbClr val="000024"/>
              </a:buClr>
              <a:buSzPct val="100000"/>
              <a:buFont typeface="Noto Symbol"/>
              <a:buChar char="❖"/>
            </a:pPr>
            <a:r>
              <a:rPr lang="en-US" sz="1100">
                <a:solidFill>
                  <a:srgbClr val="002060"/>
                </a:solidFill>
              </a:rPr>
              <a:t>Empleo de multihilos: mejorar rendimiento, es decir ejecutar instrucciones lo más rápidamente posible:</a:t>
            </a:r>
          </a:p>
          <a:p>
            <a:pPr indent="-234950" lvl="3" marL="1606550" rtl="0">
              <a:spcBef>
                <a:spcPts val="220"/>
              </a:spcBef>
              <a:buClr>
                <a:srgbClr val="000024"/>
              </a:buClr>
              <a:buSzPct val="100000"/>
              <a:buFont typeface="Noto Symbol"/>
              <a:buChar char="❖"/>
            </a:pPr>
            <a:r>
              <a:rPr lang="en-US" sz="1100">
                <a:solidFill>
                  <a:srgbClr val="002060"/>
                </a:solidFill>
              </a:rPr>
              <a:t>Latencia: tiempo necesario para ejecutar una tarea</a:t>
            </a:r>
          </a:p>
          <a:p>
            <a:pPr indent="-234950" lvl="3" marL="1606550" rtl="0">
              <a:spcBef>
                <a:spcPts val="220"/>
              </a:spcBef>
              <a:buClr>
                <a:srgbClr val="000024"/>
              </a:buClr>
              <a:buSzPct val="100000"/>
              <a:buFont typeface="Noto Symbol"/>
              <a:buChar char="❖"/>
            </a:pPr>
            <a:r>
              <a:rPr lang="en-US" sz="1100">
                <a:solidFill>
                  <a:srgbClr val="002060"/>
                </a:solidFill>
              </a:rPr>
              <a:t>Flujo: nº de tareas por unidad de tiempo</a:t>
            </a:r>
          </a:p>
          <a:p>
            <a:pPr indent="-234950" lvl="3" marL="1606550" rtl="0">
              <a:spcBef>
                <a:spcPts val="220"/>
              </a:spcBef>
              <a:buClr>
                <a:srgbClr val="000024"/>
              </a:buClr>
              <a:buSzPct val="100000"/>
              <a:buFont typeface="Noto Symbol"/>
              <a:buChar char="❖"/>
            </a:pPr>
            <a:r>
              <a:rPr lang="en-US" sz="1100">
                <a:solidFill>
                  <a:srgbClr val="002060"/>
                </a:solidFill>
              </a:rPr>
              <a:t>Rendimiento global: dependiente del procesamiento secuencial y el procesamiento paralelo S=  tiempo secuencial / tiempo paralelo = fs / fp</a:t>
            </a:r>
          </a:p>
          <a:p>
            <a:pPr indent="-234950" lvl="2" marL="1187450" rtl="0">
              <a:spcBef>
                <a:spcPts val="220"/>
              </a:spcBef>
              <a:buClr>
                <a:srgbClr val="000024"/>
              </a:buClr>
              <a:buSzPct val="100000"/>
              <a:buFont typeface="Noto Symbol"/>
              <a:buChar char="❖"/>
            </a:pPr>
            <a:r>
              <a:rPr lang="en-US" sz="1100">
                <a:solidFill>
                  <a:srgbClr val="002060"/>
                </a:solidFill>
              </a:rPr>
              <a:t>Ley de Amdahl: importancia de las instrucciones secuenciales en el procesamiento en paralelo. S= 1/ fs</a:t>
            </a:r>
          </a:p>
          <a:p>
            <a:pPr indent="-234950" lvl="3" marL="1606550" rtl="0">
              <a:spcBef>
                <a:spcPts val="220"/>
              </a:spcBef>
              <a:buClr>
                <a:srgbClr val="000024"/>
              </a:buClr>
              <a:buSzPct val="100000"/>
              <a:buFont typeface="Noto Symbol"/>
              <a:buChar char="❖"/>
            </a:pPr>
            <a:r>
              <a:rPr lang="en-US" sz="1100">
                <a:solidFill>
                  <a:srgbClr val="002060"/>
                </a:solidFill>
              </a:rPr>
              <a:t>Ejemplo: si se paraleliza un programa un 80% el mejor ratio alcanzable es 5 independientemente del nº de procesadores empleado</a:t>
            </a:r>
          </a:p>
          <a:p>
            <a:pPr>
              <a:spcBef>
                <a:spcPts val="0"/>
              </a:spcBef>
              <a:buNone/>
            </a:pPr>
            <a:r>
              <a:t/>
            </a:r>
            <a:endParaRPr/>
          </a:p>
        </p:txBody>
      </p:sp>
      <p:sp>
        <p:nvSpPr>
          <p:cNvPr id="755" name="Shape 755"/>
          <p:cNvSpPr txBox="1"/>
          <p:nvPr/>
        </p:nvSpPr>
        <p:spPr>
          <a:xfrm>
            <a:off x="468750" y="5047725"/>
            <a:ext cx="8195099" cy="946499"/>
          </a:xfrm>
          <a:prstGeom prst="rect">
            <a:avLst/>
          </a:prstGeom>
          <a:noFill/>
          <a:ln>
            <a:noFill/>
          </a:ln>
        </p:spPr>
        <p:txBody>
          <a:bodyPr anchorCtr="0" anchor="t" bIns="91425" lIns="91425" rIns="91425" tIns="91425">
            <a:noAutofit/>
          </a:bodyPr>
          <a:lstStyle/>
          <a:p>
            <a:pPr indent="-285750" lvl="1" marL="768350" rtl="0">
              <a:spcBef>
                <a:spcPts val="220"/>
              </a:spcBef>
              <a:buClr>
                <a:srgbClr val="000024"/>
              </a:buClr>
              <a:buSzPct val="100000"/>
              <a:buFont typeface="Noto Symbol"/>
              <a:buChar char="❖"/>
            </a:pPr>
            <a:r>
              <a:rPr lang="en-US" sz="1100">
                <a:solidFill>
                  <a:srgbClr val="002060"/>
                </a:solidFill>
              </a:rPr>
              <a:t>Dimensión de Aplicación</a:t>
            </a:r>
          </a:p>
          <a:p>
            <a:pPr indent="-234950" lvl="2" marL="1187450" rtl="0">
              <a:spcBef>
                <a:spcPts val="220"/>
              </a:spcBef>
              <a:buClr>
                <a:srgbClr val="000024"/>
              </a:buClr>
              <a:buSzPct val="100000"/>
              <a:buFont typeface="Noto Symbol"/>
              <a:buChar char="❖"/>
            </a:pPr>
            <a:r>
              <a:rPr lang="en-US" sz="1100">
                <a:solidFill>
                  <a:srgbClr val="002060"/>
                </a:solidFill>
              </a:rPr>
              <a:t>CPU pequeña y pocos datos: hoja de cálculo. </a:t>
            </a:r>
          </a:p>
          <a:p>
            <a:pPr indent="-234950" lvl="2" marL="1187450" rtl="0">
              <a:spcBef>
                <a:spcPts val="220"/>
              </a:spcBef>
              <a:buClr>
                <a:srgbClr val="000024"/>
              </a:buClr>
              <a:buSzPct val="100000"/>
              <a:buFont typeface="Noto Symbol"/>
              <a:buChar char="❖"/>
            </a:pPr>
            <a:r>
              <a:rPr lang="en-US" sz="1100">
                <a:solidFill>
                  <a:srgbClr val="002060"/>
                </a:solidFill>
              </a:rPr>
              <a:t>CPU grande y pocos datos:  aplicaciones criptográficas</a:t>
            </a:r>
          </a:p>
          <a:p>
            <a:pPr indent="-234950" lvl="2" marL="1187450" rtl="0">
              <a:spcBef>
                <a:spcPts val="220"/>
              </a:spcBef>
              <a:buClr>
                <a:srgbClr val="000024"/>
              </a:buClr>
              <a:buSzPct val="100000"/>
              <a:buFont typeface="Noto Symbol"/>
              <a:buChar char="❖"/>
            </a:pPr>
            <a:r>
              <a:rPr lang="en-US" sz="1100">
                <a:solidFill>
                  <a:srgbClr val="002060"/>
                </a:solidFill>
              </a:rPr>
              <a:t>CPU pequeña y muchos datos: Map Reduce</a:t>
            </a:r>
          </a:p>
          <a:p>
            <a:pPr indent="-234950" lvl="2" marL="1187450" rtl="0">
              <a:spcBef>
                <a:spcPts val="220"/>
              </a:spcBef>
              <a:buClr>
                <a:srgbClr val="000024"/>
              </a:buClr>
              <a:buSzPct val="100000"/>
              <a:buFont typeface="Noto Symbol"/>
              <a:buChar char="❖"/>
            </a:pPr>
            <a:r>
              <a:rPr lang="en-US" sz="1100">
                <a:solidFill>
                  <a:srgbClr val="002060"/>
                </a:solidFill>
              </a:rPr>
              <a:t>CPU grande y muchos datos: supercomputadores</a:t>
            </a: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000"/>
                                        <p:tgtEl>
                                          <p:spTgt spid="7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0" name="Shape 760"/>
        <p:cNvGrpSpPr/>
        <p:nvPr/>
      </p:nvGrpSpPr>
      <p:grpSpPr>
        <a:xfrm>
          <a:off x="0" y="0"/>
          <a:ext cx="0" cy="0"/>
          <a:chOff x="0" y="0"/>
          <a:chExt cx="0" cy="0"/>
        </a:xfrm>
      </p:grpSpPr>
      <p:pic>
        <p:nvPicPr>
          <p:cNvPr id="761" name="Shape 761"/>
          <p:cNvPicPr preferRelativeResize="0"/>
          <p:nvPr>
            <p:ph idx="1" type="body"/>
          </p:nvPr>
        </p:nvPicPr>
        <p:blipFill rotWithShape="1">
          <a:blip r:embed="rId3">
            <a:alphaModFix/>
          </a:blip>
          <a:srcRect b="0" l="0" r="0" t="0"/>
          <a:stretch/>
        </p:blipFill>
        <p:spPr>
          <a:xfrm>
            <a:off x="449262" y="1376362"/>
            <a:ext cx="8274049" cy="3502025"/>
          </a:xfrm>
          <a:prstGeom prst="rect">
            <a:avLst/>
          </a:prstGeom>
          <a:noFill/>
          <a:ln>
            <a:noFill/>
          </a:ln>
        </p:spPr>
      </p:pic>
      <p:sp>
        <p:nvSpPr>
          <p:cNvPr id="762" name="Shape 762"/>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63" name="Shape 76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Funcionamiento</a:t>
            </a:r>
          </a:p>
        </p:txBody>
      </p:sp>
      <p:sp>
        <p:nvSpPr>
          <p:cNvPr id="764" name="Shape 764"/>
          <p:cNvSpPr txBox="1"/>
          <p:nvPr>
            <p:ph idx="2" type="body"/>
          </p:nvPr>
        </p:nvSpPr>
        <p:spPr>
          <a:xfrm>
            <a:off x="685800" y="1981200"/>
            <a:ext cx="7980362" cy="3670300"/>
          </a:xfrm>
          <a:prstGeom prst="rect">
            <a:avLst/>
          </a:prstGeom>
          <a:noFill/>
          <a:ln>
            <a:noFill/>
          </a:ln>
        </p:spPr>
        <p:txBody>
          <a:bodyPr anchorCtr="0" anchor="t" bIns="45700" lIns="91425" rIns="91425" tIns="45700">
            <a:noAutofit/>
          </a:bodyPr>
          <a:lstStyle/>
          <a:p>
            <a:pPr indent="-298450" lvl="0" marL="342900" marR="0" rtl="0" algn="l">
              <a:lnSpc>
                <a:spcPct val="100000"/>
              </a:lnSpc>
              <a:spcBef>
                <a:spcPts val="0"/>
              </a:spcBef>
              <a:spcAft>
                <a:spcPts val="0"/>
              </a:spcAft>
              <a:buClr>
                <a:schemeClr val="lt1"/>
              </a:buClr>
              <a:buFont typeface="Times New Roman"/>
              <a:buNone/>
            </a:pPr>
            <a:r>
              <a:t/>
            </a:r>
            <a:endParaRPr b="1" baseline="0" i="0" sz="2800" u="none" cap="none" strike="noStrike">
              <a:solidFill>
                <a:srgbClr val="002060"/>
              </a:solidFill>
              <a:latin typeface="Arial"/>
              <a:ea typeface="Arial"/>
              <a:cs typeface="Arial"/>
              <a:sym typeface="Arial"/>
            </a:endParaRPr>
          </a:p>
          <a:p>
            <a:pPr indent="-298450" lvl="0" marL="342900" marR="0" rtl="0" algn="l">
              <a:lnSpc>
                <a:spcPct val="100000"/>
              </a:lnSpc>
              <a:spcBef>
                <a:spcPts val="560"/>
              </a:spcBef>
              <a:spcAft>
                <a:spcPts val="0"/>
              </a:spcAft>
              <a:buClr>
                <a:schemeClr val="lt1"/>
              </a:buClr>
              <a:buFont typeface="Times New Roman"/>
              <a:buNone/>
            </a:pPr>
            <a:r>
              <a:t/>
            </a:r>
            <a:endParaRPr b="1" baseline="0" i="0" sz="2800" u="none" cap="none" strike="noStrike">
              <a:solidFill>
                <a:srgbClr val="002060"/>
              </a:solidFill>
              <a:latin typeface="Arial"/>
              <a:ea typeface="Arial"/>
              <a:cs typeface="Arial"/>
              <a:sym typeface="Arial"/>
            </a:endParaRPr>
          </a:p>
          <a:p>
            <a:pPr indent="-298450" lvl="0" marL="342900" marR="0" rtl="0" algn="l">
              <a:lnSpc>
                <a:spcPct val="100000"/>
              </a:lnSpc>
              <a:spcBef>
                <a:spcPts val="560"/>
              </a:spcBef>
              <a:spcAft>
                <a:spcPts val="0"/>
              </a:spcAft>
              <a:buClr>
                <a:schemeClr val="lt1"/>
              </a:buClr>
              <a:buFont typeface="Times New Roman"/>
              <a:buNone/>
            </a:pPr>
            <a:r>
              <a:t/>
            </a:r>
            <a:endParaRPr b="1" baseline="0" i="0" sz="2800" u="none" cap="none" strike="noStrike">
              <a:solidFill>
                <a:srgbClr val="002060"/>
              </a:solidFill>
              <a:latin typeface="Arial"/>
              <a:ea typeface="Arial"/>
              <a:cs typeface="Arial"/>
              <a:sym typeface="Arial"/>
            </a:endParaRPr>
          </a:p>
          <a:p>
            <a:pPr indent="-298450" lvl="0" marL="342900" marR="0" rtl="0" algn="l">
              <a:lnSpc>
                <a:spcPct val="100000"/>
              </a:lnSpc>
              <a:spcBef>
                <a:spcPts val="560"/>
              </a:spcBef>
              <a:spcAft>
                <a:spcPts val="0"/>
              </a:spcAft>
              <a:buClr>
                <a:schemeClr val="lt1"/>
              </a:buClr>
              <a:buFont typeface="Times New Roman"/>
              <a:buNone/>
            </a:pPr>
            <a:r>
              <a:t/>
            </a:r>
            <a:endParaRPr b="1" baseline="0" i="0" sz="2800" u="none" cap="none" strike="noStrike">
              <a:solidFill>
                <a:srgbClr val="002060"/>
              </a:solidFill>
              <a:latin typeface="Arial"/>
              <a:ea typeface="Arial"/>
              <a:cs typeface="Arial"/>
              <a:sym typeface="Arial"/>
            </a:endParaRPr>
          </a:p>
          <a:p>
            <a:pPr indent="-298450" lvl="0" marL="342900" marR="0" rtl="0" algn="l">
              <a:lnSpc>
                <a:spcPct val="100000"/>
              </a:lnSpc>
              <a:spcBef>
                <a:spcPts val="560"/>
              </a:spcBef>
              <a:spcAft>
                <a:spcPts val="0"/>
              </a:spcAft>
              <a:buClr>
                <a:schemeClr val="lt1"/>
              </a:buClr>
              <a:buFont typeface="Times New Roman"/>
              <a:buNone/>
            </a:pPr>
            <a:r>
              <a:t/>
            </a:r>
            <a:endParaRPr b="1" baseline="0" i="0" sz="2800" u="none" cap="none" strike="noStrike">
              <a:solidFill>
                <a:srgbClr val="002060"/>
              </a:solidFill>
              <a:latin typeface="Arial"/>
              <a:ea typeface="Arial"/>
              <a:cs typeface="Arial"/>
              <a:sym typeface="Arial"/>
            </a:endParaRPr>
          </a:p>
          <a:p>
            <a:pPr indent="-298450" lvl="0" marL="342900" marR="0" rtl="0" algn="l">
              <a:lnSpc>
                <a:spcPct val="100000"/>
              </a:lnSpc>
              <a:spcBef>
                <a:spcPts val="560"/>
              </a:spcBef>
              <a:spcAft>
                <a:spcPts val="0"/>
              </a:spcAft>
              <a:buClr>
                <a:schemeClr val="lt1"/>
              </a:buClr>
              <a:buFont typeface="Times New Roman"/>
              <a:buNone/>
            </a:pPr>
            <a:r>
              <a:t/>
            </a:r>
            <a:endParaRPr b="1" baseline="0" i="0" sz="28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Job Tracker</a:t>
            </a:r>
            <a:r>
              <a:rPr b="0" baseline="0" i="0" lang="en-US" sz="1100" u="none" cap="none" strike="noStrike">
                <a:solidFill>
                  <a:srgbClr val="002060"/>
                </a:solidFill>
                <a:latin typeface="Arial"/>
                <a:ea typeface="Arial"/>
                <a:cs typeface="Arial"/>
                <a:sym typeface="Arial"/>
              </a:rPr>
              <a:t>: organiza las tareas de Map Reduce distribuyéndolas en nodos, idealmente en el que se encuentran los datos o en nodos del mismo rack. Act</a:t>
            </a:r>
            <a:r>
              <a:rPr lang="en-US" sz="1100">
                <a:solidFill>
                  <a:srgbClr val="002060"/>
                </a:solidFill>
              </a:rPr>
              <a:t>ú</a:t>
            </a:r>
            <a:r>
              <a:rPr b="0" baseline="0" i="0" lang="en-US" sz="1100" u="none" cap="none" strike="noStrike">
                <a:solidFill>
                  <a:srgbClr val="002060"/>
                </a:solidFill>
                <a:latin typeface="Arial"/>
                <a:ea typeface="Arial"/>
                <a:cs typeface="Arial"/>
                <a:sym typeface="Arial"/>
              </a:rPr>
              <a:t>a como nodo maestro coordinando los nodos esclavos</a:t>
            </a:r>
          </a:p>
          <a:p>
            <a:pPr indent="-342900" lvl="0" marL="342900" marR="0" rtl="0" algn="l">
              <a:lnSpc>
                <a:spcPct val="100000"/>
              </a:lnSpc>
              <a:spcBef>
                <a:spcPts val="22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Task Tracker</a:t>
            </a:r>
            <a:r>
              <a:rPr b="0" baseline="0" i="0" lang="en-US" sz="1100" u="none" cap="none" strike="noStrike">
                <a:solidFill>
                  <a:srgbClr val="002060"/>
                </a:solidFill>
                <a:latin typeface="Arial"/>
                <a:ea typeface="Arial"/>
                <a:cs typeface="Arial"/>
                <a:sym typeface="Arial"/>
              </a:rPr>
              <a:t>: es el encargado de realizar la función de Map Reduce. Actúan como nodos esclavos.</a:t>
            </a:r>
          </a:p>
        </p:txBody>
      </p:sp>
      <p:sp>
        <p:nvSpPr>
          <p:cNvPr id="765" name="Shape 765"/>
          <p:cNvSpPr txBox="1"/>
          <p:nvPr/>
        </p:nvSpPr>
        <p:spPr>
          <a:xfrm>
            <a:off x="684188" y="5734050"/>
            <a:ext cx="4576799" cy="4605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Más información: </a:t>
            </a:r>
            <a:r>
              <a:rPr b="0" baseline="0" i="0" lang="en-US" sz="1100" u="sng" cap="none" strike="noStrike">
                <a:solidFill>
                  <a:schemeClr val="hlink"/>
                </a:solidFill>
                <a:latin typeface="Arial"/>
                <a:ea typeface="Arial"/>
                <a:cs typeface="Arial"/>
                <a:sym typeface="Arial"/>
                <a:hlinkClick r:id="rId4"/>
              </a:rPr>
              <a:t>Capítulo 2</a:t>
            </a:r>
            <a:r>
              <a:rPr lang="en-US"/>
              <a:t> </a:t>
            </a:r>
            <a:r>
              <a:rPr lang="en-US" sz="1100">
                <a:solidFill>
                  <a:srgbClr val="002060"/>
                </a:solidFill>
              </a:rPr>
              <a:t>(pag 18)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000"/>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000"/>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000"/>
                                        <p:tgtEl>
                                          <p:spTgt spid="7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0" name="Shape 770"/>
        <p:cNvGrpSpPr/>
        <p:nvPr/>
      </p:nvGrpSpPr>
      <p:grpSpPr>
        <a:xfrm>
          <a:off x="0" y="0"/>
          <a:ext cx="0" cy="0"/>
          <a:chOff x="0" y="0"/>
          <a:chExt cx="0" cy="0"/>
        </a:xfrm>
      </p:grpSpPr>
      <p:pic>
        <p:nvPicPr>
          <p:cNvPr id="771" name="Shape 771"/>
          <p:cNvPicPr preferRelativeResize="0"/>
          <p:nvPr/>
        </p:nvPicPr>
        <p:blipFill rotWithShape="1">
          <a:blip r:embed="rId3">
            <a:alphaModFix/>
          </a:blip>
          <a:srcRect b="0" l="0" r="0" t="0"/>
          <a:stretch/>
        </p:blipFill>
        <p:spPr>
          <a:xfrm>
            <a:off x="1745300" y="825500"/>
            <a:ext cx="5444400" cy="2375400"/>
          </a:xfrm>
          <a:prstGeom prst="rect">
            <a:avLst/>
          </a:prstGeom>
          <a:noFill/>
          <a:ln>
            <a:noFill/>
          </a:ln>
        </p:spPr>
      </p:pic>
      <p:pic>
        <p:nvPicPr>
          <p:cNvPr id="772" name="Shape 772"/>
          <p:cNvPicPr preferRelativeResize="0"/>
          <p:nvPr/>
        </p:nvPicPr>
        <p:blipFill rotWithShape="1">
          <a:blip r:embed="rId4">
            <a:alphaModFix/>
          </a:blip>
          <a:srcRect b="0" l="0" r="0" t="0"/>
          <a:stretch/>
        </p:blipFill>
        <p:spPr>
          <a:xfrm>
            <a:off x="1736725" y="825500"/>
            <a:ext cx="5444400" cy="5315100"/>
          </a:xfrm>
          <a:prstGeom prst="rect">
            <a:avLst/>
          </a:prstGeom>
          <a:noFill/>
          <a:ln>
            <a:noFill/>
          </a:ln>
        </p:spPr>
      </p:pic>
      <p:sp>
        <p:nvSpPr>
          <p:cNvPr id="773" name="Shape 77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74" name="Shape 774"/>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a:t>
            </a:r>
          </a:p>
        </p:txBody>
      </p:sp>
      <p:pic>
        <p:nvPicPr>
          <p:cNvPr id="775" name="Shape 775"/>
          <p:cNvPicPr preferRelativeResize="0"/>
          <p:nvPr/>
        </p:nvPicPr>
        <p:blipFill rotWithShape="1">
          <a:blip r:embed="rId5">
            <a:alphaModFix/>
          </a:blip>
          <a:srcRect b="0" l="0" r="0" t="0"/>
          <a:stretch/>
        </p:blipFill>
        <p:spPr>
          <a:xfrm>
            <a:off x="1702425" y="863050"/>
            <a:ext cx="5444400" cy="11534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1000"/>
                                        <p:tgtEl>
                                          <p:spTgt spid="7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0" name="Shape 780"/>
        <p:cNvGrpSpPr/>
        <p:nvPr/>
      </p:nvGrpSpPr>
      <p:grpSpPr>
        <a:xfrm>
          <a:off x="0" y="0"/>
          <a:ext cx="0" cy="0"/>
          <a:chOff x="0" y="0"/>
          <a:chExt cx="0" cy="0"/>
        </a:xfrm>
      </p:grpSpPr>
      <p:sp>
        <p:nvSpPr>
          <p:cNvPr id="781" name="Shape 78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82" name="Shape 782"/>
          <p:cNvSpPr txBox="1"/>
          <p:nvPr>
            <p:ph idx="1" type="body"/>
          </p:nvPr>
        </p:nvSpPr>
        <p:spPr>
          <a:xfrm>
            <a:off x="449262" y="1212850"/>
            <a:ext cx="8274049" cy="18843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mkdir wc-in</a:t>
            </a: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echo -e "Hello World: Bye World" &gt; wc-in/a.txt</a:t>
            </a: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echo -e "Hello Hadoop Goodbye Hadoop" &gt; wc-in/b.txt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783" name="Shape 78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Ejercicio: Datos de entrada</a:t>
            </a:r>
          </a:p>
        </p:txBody>
      </p:sp>
      <p:pic>
        <p:nvPicPr>
          <p:cNvPr id="784" name="Shape 784"/>
          <p:cNvPicPr preferRelativeResize="0"/>
          <p:nvPr/>
        </p:nvPicPr>
        <p:blipFill rotWithShape="1">
          <a:blip r:embed="rId3">
            <a:alphaModFix/>
          </a:blip>
          <a:srcRect b="0" l="0" r="0" t="0"/>
          <a:stretch/>
        </p:blipFill>
        <p:spPr>
          <a:xfrm>
            <a:off x="1271587" y="2078036"/>
            <a:ext cx="6934199" cy="695325"/>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9" name="Shape 789"/>
        <p:cNvGrpSpPr/>
        <p:nvPr/>
      </p:nvGrpSpPr>
      <p:grpSpPr>
        <a:xfrm>
          <a:off x="0" y="0"/>
          <a:ext cx="0" cy="0"/>
          <a:chOff x="0" y="0"/>
          <a:chExt cx="0" cy="0"/>
        </a:xfrm>
      </p:grpSpPr>
      <p:sp>
        <p:nvSpPr>
          <p:cNvPr id="790" name="Shape 790"/>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91" name="Shape 791"/>
          <p:cNvSpPr txBox="1"/>
          <p:nvPr>
            <p:ph idx="1" type="body"/>
          </p:nvPr>
        </p:nvSpPr>
        <p:spPr>
          <a:xfrm>
            <a:off x="449250" y="1212850"/>
            <a:ext cx="8256599" cy="25202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1. MAPEO</a:t>
            </a:r>
          </a:p>
          <a:p>
            <a:pPr indent="-342900" lvl="0" marL="342900" marR="0" rtl="0" algn="l">
              <a:lnSpc>
                <a:spcPct val="100000"/>
              </a:lnSpc>
              <a:spcBef>
                <a:spcPts val="220"/>
              </a:spcBef>
              <a:spcAft>
                <a:spcPts val="0"/>
              </a:spcAft>
              <a:buClr>
                <a:schemeClr val="lt1"/>
              </a:buClr>
              <a:buFont typeface="Times New Roman"/>
              <a:buChar char="•"/>
            </a:pPr>
            <a:r>
              <a:t/>
            </a:r>
            <a:endParaRPr i="1" sz="1100">
              <a:solidFill>
                <a:srgbClr val="002060"/>
              </a:solidFill>
            </a:endParaRPr>
          </a:p>
          <a:p>
            <a:pPr indent="17462" lvl="0" rtl="0">
              <a:spcBef>
                <a:spcPts val="180"/>
              </a:spcBef>
              <a:buSzPct val="25000"/>
              <a:buNone/>
            </a:pPr>
            <a:r>
              <a:rPr lang="en-US" sz="900">
                <a:solidFill>
                  <a:srgbClr val="002060"/>
                </a:solidFill>
              </a:rPr>
              <a:t>          </a:t>
            </a:r>
            <a:r>
              <a:rPr lang="en-US" sz="1100">
                <a:solidFill>
                  <a:srgbClr val="002060"/>
                </a:solidFill>
              </a:rPr>
              <a:t>private final static IntWritable one = new IntWritable(1);</a:t>
            </a:r>
          </a:p>
          <a:p>
            <a:pPr indent="17462" lvl="0" rtl="0">
              <a:spcBef>
                <a:spcPts val="180"/>
              </a:spcBef>
              <a:buSzPct val="25000"/>
              <a:buNone/>
            </a:pPr>
            <a:r>
              <a:rPr lang="en-US" sz="1100">
                <a:solidFill>
                  <a:srgbClr val="002060"/>
                </a:solidFill>
              </a:rPr>
              <a:t>        private Text word = new Text();</a:t>
            </a:r>
          </a:p>
          <a:p>
            <a:pPr indent="-342900" lvl="0" marL="342900" marR="0" rtl="0">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job.setMapperClass(</a:t>
            </a:r>
            <a:r>
              <a:rPr b="1" baseline="0" i="1" lang="en-US" sz="1100" u="none" cap="none" strike="noStrike">
                <a:solidFill>
                  <a:srgbClr val="002060"/>
                </a:solidFill>
                <a:latin typeface="Arial"/>
                <a:ea typeface="Arial"/>
                <a:cs typeface="Arial"/>
                <a:sym typeface="Arial"/>
              </a:rPr>
              <a:t>TokenizerMapper.clas</a:t>
            </a:r>
            <a:r>
              <a:rPr b="0" baseline="0" i="1" lang="en-US" sz="1100" u="none" cap="none" strike="noStrike">
                <a:solidFill>
                  <a:srgbClr val="002060"/>
                </a:solidFill>
                <a:latin typeface="Arial"/>
                <a:ea typeface="Arial"/>
                <a:cs typeface="Arial"/>
                <a:sym typeface="Arial"/>
              </a:rPr>
              <a:t>s);</a:t>
            </a:r>
            <a:br>
              <a:rPr b="0" baseline="0" i="0" lang="en-US" sz="1100" u="none" cap="none" strike="noStrike">
                <a:solidFill>
                  <a:srgbClr val="002060"/>
                </a:solidFill>
                <a:latin typeface="Arial"/>
                <a:ea typeface="Arial"/>
                <a:cs typeface="Arial"/>
                <a:sym typeface="Arial"/>
              </a:rPr>
            </a:b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public void map(Object key, Text value, Context context) throws</a:t>
            </a:r>
            <a:r>
              <a:rPr i="1" lang="en-US" sz="1100">
                <a:solidFill>
                  <a:srgbClr val="002060"/>
                </a:solidFill>
              </a:rPr>
              <a:t> </a:t>
            </a:r>
            <a:r>
              <a:rPr b="0" baseline="0" i="1" lang="en-US" sz="1100" u="none" cap="none" strike="noStrike">
                <a:solidFill>
                  <a:srgbClr val="002060"/>
                </a:solidFill>
                <a:latin typeface="Arial"/>
                <a:ea typeface="Arial"/>
                <a:cs typeface="Arial"/>
                <a:sym typeface="Arial"/>
              </a:rPr>
              <a:t>IOException, InterruptedException {</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    StringTokenizer itr = new StringTokenizer(value.toString());</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    while (itr.hasMoreTokens()) {</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      word.set(itr.nextToken());</a:t>
            </a:r>
          </a:p>
          <a:p>
            <a:pPr indent="-342900" lvl="0" marL="342900" marR="0" rtl="0">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context.write(word,one);</a:t>
            </a:r>
          </a:p>
          <a:p>
            <a:pPr indent="-342900" lvl="0" marL="342900" marR="0" rtl="0">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a:t>
            </a: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0" lvl="0" marL="0" marR="0" rtl="0" algn="l">
              <a:spcBef>
                <a:spcPts val="0"/>
              </a:spcBef>
              <a:buNone/>
            </a:pPr>
            <a:r>
              <a:t/>
            </a:r>
            <a:endParaRPr b="1" baseline="0" i="0" sz="1100" u="none" cap="none" strike="noStrike">
              <a:solidFill>
                <a:srgbClr val="002060"/>
              </a:solidFill>
              <a:latin typeface="Arial"/>
              <a:ea typeface="Arial"/>
              <a:cs typeface="Arial"/>
              <a:sym typeface="Arial"/>
            </a:endParaRPr>
          </a:p>
        </p:txBody>
      </p:sp>
      <p:sp>
        <p:nvSpPr>
          <p:cNvPr id="792" name="Shape 792"/>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Ejercicio: Fase Mapeo</a:t>
            </a:r>
          </a:p>
        </p:txBody>
      </p:sp>
      <p:sp>
        <p:nvSpPr>
          <p:cNvPr id="793" name="Shape 793"/>
          <p:cNvSpPr txBox="1"/>
          <p:nvPr>
            <p:ph idx="2" type="body"/>
          </p:nvPr>
        </p:nvSpPr>
        <p:spPr>
          <a:xfrm>
            <a:off x="449262" y="4108462"/>
            <a:ext cx="4119600" cy="2202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Primer fichero (Hello World. Bye World.)</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&lt; Hello, 1&gt;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World., 1&gt;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Bye, 1&gt;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World., 1&gt;</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Segundo fichero (Hello Hadoop Goodbye Hadoop)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&lt; Hello,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Hadoop,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Goodbye,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Hadoop, 1&gt;</a:t>
            </a: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0" lvl="0" marL="0" marR="0" rtl="0" algn="l">
              <a:spcBef>
                <a:spcPts val="0"/>
              </a:spcBef>
              <a:buNone/>
            </a:pPr>
            <a:r>
              <a:t/>
            </a:r>
            <a:endParaRPr b="1" baseline="0" i="0" sz="1100" u="none" cap="none" strike="noStrike">
              <a:solidFill>
                <a:srgbClr val="002060"/>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8" name="Shape 798"/>
        <p:cNvGrpSpPr/>
        <p:nvPr/>
      </p:nvGrpSpPr>
      <p:grpSpPr>
        <a:xfrm>
          <a:off x="0" y="0"/>
          <a:ext cx="0" cy="0"/>
          <a:chOff x="0" y="0"/>
          <a:chExt cx="0" cy="0"/>
        </a:xfrm>
      </p:grpSpPr>
      <p:sp>
        <p:nvSpPr>
          <p:cNvPr id="799" name="Shape 799"/>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00" name="Shape 800"/>
          <p:cNvSpPr txBox="1"/>
          <p:nvPr>
            <p:ph idx="1" type="body"/>
          </p:nvPr>
        </p:nvSpPr>
        <p:spPr>
          <a:xfrm>
            <a:off x="449262" y="1212850"/>
            <a:ext cx="8274049" cy="38290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2. Mezcla</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Empleamos la misma clase que en la fase de reducción</a:t>
            </a:r>
          </a:p>
          <a:p>
            <a:pPr indent="-325437" lvl="0" marL="342900" marR="0" rtl="0" algn="l">
              <a:lnSpc>
                <a:spcPct val="100000"/>
              </a:lnSpc>
              <a:spcBef>
                <a:spcPts val="220"/>
              </a:spcBef>
              <a:spcAft>
                <a:spcPts val="0"/>
              </a:spcAft>
              <a:buClr>
                <a:schemeClr val="lt1"/>
              </a:buClr>
              <a:buFont typeface="Times New Roman"/>
              <a:buNone/>
            </a:pPr>
            <a:r>
              <a:t/>
            </a:r>
            <a:endParaRPr sz="1100">
              <a:solidFill>
                <a:srgbClr val="002060"/>
              </a:solidFill>
            </a:endParaRPr>
          </a:p>
          <a:p>
            <a:pPr indent="-325437" lvl="0" marL="342900" marR="0" rtl="0" algn="l">
              <a:lnSpc>
                <a:spcPct val="100000"/>
              </a:lnSpc>
              <a:spcBef>
                <a:spcPts val="220"/>
              </a:spcBef>
              <a:spcAft>
                <a:spcPts val="0"/>
              </a:spcAft>
              <a:buClr>
                <a:schemeClr val="lt1"/>
              </a:buClr>
              <a:buSzPct val="25000"/>
              <a:buFont typeface="Times New Roman"/>
              <a:buNone/>
            </a:pPr>
            <a:r>
              <a:rPr i="1" lang="en-US" sz="1100">
                <a:solidFill>
                  <a:srgbClr val="002060"/>
                </a:solidFill>
              </a:rPr>
              <a:t>        job.setCombinerClass</a:t>
            </a:r>
            <a:r>
              <a:rPr b="1" i="1" lang="en-US" sz="1100">
                <a:solidFill>
                  <a:srgbClr val="002060"/>
                </a:solidFill>
              </a:rPr>
              <a:t>(IntSumReducer.clas</a:t>
            </a:r>
            <a:r>
              <a:rPr i="1" lang="en-US" sz="1100">
                <a:solidFill>
                  <a:srgbClr val="002060"/>
                </a:solidFill>
              </a:rPr>
              <a:t>s);</a:t>
            </a:r>
          </a:p>
          <a:p>
            <a:pPr indent="-325437" lvl="0" marL="342900" marR="0" rtl="0" algn="l">
              <a:lnSpc>
                <a:spcPct val="100000"/>
              </a:lnSpc>
              <a:spcBef>
                <a:spcPts val="220"/>
              </a:spcBef>
              <a:spcAft>
                <a:spcPts val="0"/>
              </a:spcAft>
              <a:buClr>
                <a:schemeClr val="lt1"/>
              </a:buClr>
              <a:buSzPct val="30555"/>
              <a:buFont typeface="Times New Roman"/>
              <a:buNone/>
            </a:pPr>
            <a:r>
              <a:rPr lang="en-US" sz="900">
                <a:solidFill>
                  <a:srgbClr val="002060"/>
                </a:solidFill>
              </a:rPr>
              <a:t>          </a:t>
            </a:r>
            <a:r>
              <a:rPr lang="en-US" sz="1100">
                <a:solidFill>
                  <a:srgbClr val="002060"/>
                </a:solidFill>
              </a:rPr>
              <a:t>private IntWritable result = new IntWritable();</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public void reduce(Text key, Iterable&lt;IntWritable&gt; values, Context context ) throws IOException, InterruptedException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int sum = 0;</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for (IntWritable val : values)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sum += val.get();</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result.set(sum);</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context.write(key, result);</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a:t>
            </a:r>
          </a:p>
        </p:txBody>
      </p:sp>
      <p:sp>
        <p:nvSpPr>
          <p:cNvPr id="801" name="Shape 801"/>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Ejercicio: Fase Mezcla</a:t>
            </a:r>
          </a:p>
        </p:txBody>
      </p:sp>
      <p:sp>
        <p:nvSpPr>
          <p:cNvPr id="802" name="Shape 802"/>
          <p:cNvSpPr txBox="1"/>
          <p:nvPr/>
        </p:nvSpPr>
        <p:spPr>
          <a:xfrm>
            <a:off x="5881687" y="4206875"/>
            <a:ext cx="2335200" cy="18476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La salida del primer bloque será:</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&lt; Bye,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Hello,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World., 2&gt;</a:t>
            </a:r>
            <a:br>
              <a:rPr b="0" baseline="0" i="0" lang="en-US" sz="1100" u="none" cap="none" strike="noStrike">
                <a:solidFill>
                  <a:srgbClr val="002060"/>
                </a:solidFill>
                <a:latin typeface="Arial"/>
                <a:ea typeface="Arial"/>
                <a:cs typeface="Arial"/>
                <a:sym typeface="Arial"/>
              </a:rPr>
            </a:b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La salida del segundo bloque será</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&lt; Goodbye,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Hadoop, 2&gt;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Hello, 1&gt;</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803" name="Shape 803"/>
          <p:cNvSpPr txBox="1"/>
          <p:nvPr>
            <p:ph idx="2" type="body"/>
          </p:nvPr>
        </p:nvSpPr>
        <p:spPr>
          <a:xfrm>
            <a:off x="542925" y="4267200"/>
            <a:ext cx="4119600" cy="2202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Primer fichero (Hello World. Bye World.)</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&lt; Hello, 1&gt;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World., 1&gt;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Bye, 1&gt;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World., 1&gt;</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Segundo fichero (Hello Hadoop Goodbye Hadoop)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&lt; Hello,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Hadoop,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Goodbye,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Hadoop, 1&gt;</a:t>
            </a: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0" lvl="0" marL="0" marR="0" rtl="0" algn="l">
              <a:spcBef>
                <a:spcPts val="0"/>
              </a:spcBef>
              <a:buNone/>
            </a:pPr>
            <a:r>
              <a:t/>
            </a:r>
            <a:endParaRPr b="1" baseline="0" i="0" sz="1100" u="none" cap="none" strike="noStrike">
              <a:solidFill>
                <a:srgbClr val="002060"/>
              </a:solidFill>
              <a:latin typeface="Arial"/>
              <a:ea typeface="Arial"/>
              <a:cs typeface="Arial"/>
              <a:sym typeface="Arial"/>
            </a:endParaRPr>
          </a:p>
        </p:txBody>
      </p:sp>
      <p:sp>
        <p:nvSpPr>
          <p:cNvPr id="804" name="Shape 804"/>
          <p:cNvSpPr/>
          <p:nvPr/>
        </p:nvSpPr>
        <p:spPr>
          <a:xfrm>
            <a:off x="4843462" y="5321300"/>
            <a:ext cx="684211" cy="231775"/>
          </a:xfrm>
          <a:prstGeom prst="rightArrow">
            <a:avLst>
              <a:gd fmla="val 17957" name="adj1"/>
              <a:gd fmla="val 50000" name="adj2"/>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1000"/>
                                        <p:tgtEl>
                                          <p:spTgt spid="804"/>
                                        </p:tgtEl>
                                      </p:cBhvr>
                                    </p:animEffect>
                                  </p:childTnLst>
                                </p:cTn>
                              </p:par>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9" name="Shape 809"/>
        <p:cNvGrpSpPr/>
        <p:nvPr/>
      </p:nvGrpSpPr>
      <p:grpSpPr>
        <a:xfrm>
          <a:off x="0" y="0"/>
          <a:ext cx="0" cy="0"/>
          <a:chOff x="0" y="0"/>
          <a:chExt cx="0" cy="0"/>
        </a:xfrm>
      </p:grpSpPr>
      <p:sp>
        <p:nvSpPr>
          <p:cNvPr id="810" name="Shape 810"/>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11" name="Shape 811"/>
          <p:cNvSpPr txBox="1"/>
          <p:nvPr>
            <p:ph idx="1" type="body"/>
          </p:nvPr>
        </p:nvSpPr>
        <p:spPr>
          <a:xfrm>
            <a:off x="449262" y="1212850"/>
            <a:ext cx="8274049" cy="38290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3. Reducción</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Empleamos la misma clase que en la fase de </a:t>
            </a:r>
            <a:r>
              <a:rPr lang="en-US" sz="1100">
                <a:solidFill>
                  <a:srgbClr val="002060"/>
                </a:solidFill>
              </a:rPr>
              <a:t>mezcla</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1" baseline="0" i="1" lang="en-US" sz="1100" u="none" cap="none" strike="noStrike">
                <a:solidFill>
                  <a:srgbClr val="002060"/>
                </a:solidFill>
                <a:latin typeface="Arial"/>
                <a:ea typeface="Arial"/>
                <a:cs typeface="Arial"/>
                <a:sym typeface="Arial"/>
              </a:rPr>
              <a:t>job.setReducerClass(IntSumReducer.class);</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public void reduce(Text key, Iterable&lt;IntWritable&gt; values, Context context ) throws IOException, InterruptedException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int sum = 0;</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for (IntWritable val : values)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sum += val.get();</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result.set(sum);</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context.write(key, result);</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a:t>
            </a:r>
          </a:p>
        </p:txBody>
      </p:sp>
      <p:sp>
        <p:nvSpPr>
          <p:cNvPr id="812" name="Shape 812"/>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Ejercicio: Fase Reducción</a:t>
            </a:r>
          </a:p>
        </p:txBody>
      </p:sp>
      <p:sp>
        <p:nvSpPr>
          <p:cNvPr id="813" name="Shape 813"/>
          <p:cNvSpPr txBox="1"/>
          <p:nvPr/>
        </p:nvSpPr>
        <p:spPr>
          <a:xfrm>
            <a:off x="5881667" y="4435475"/>
            <a:ext cx="1822500" cy="1143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&lt; Bye,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Goodbye,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Hadoop, 2&gt;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Hello, 2&gt;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World., 2&gt;</a:t>
            </a:r>
          </a:p>
        </p:txBody>
      </p:sp>
      <p:sp>
        <p:nvSpPr>
          <p:cNvPr id="814" name="Shape 814"/>
          <p:cNvSpPr txBox="1"/>
          <p:nvPr>
            <p:ph idx="2" type="body"/>
          </p:nvPr>
        </p:nvSpPr>
        <p:spPr>
          <a:xfrm>
            <a:off x="542925" y="4267200"/>
            <a:ext cx="4119600" cy="2202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La salida del primer bloque será:</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&lt; Bye,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Hello,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World., 2&gt;</a:t>
            </a:r>
            <a:br>
              <a:rPr b="0" baseline="0" i="0" lang="en-US" sz="1100" u="none" cap="none" strike="noStrike">
                <a:solidFill>
                  <a:srgbClr val="002060"/>
                </a:solidFill>
                <a:latin typeface="Arial"/>
                <a:ea typeface="Arial"/>
                <a:cs typeface="Arial"/>
                <a:sym typeface="Arial"/>
              </a:rPr>
            </a:b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La salida del segundo bloque será</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&lt; Goodbye, 1&gt;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Hadoop, 2&gt;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&lt; Hello, 1&gt;</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815" name="Shape 815"/>
          <p:cNvSpPr/>
          <p:nvPr/>
        </p:nvSpPr>
        <p:spPr>
          <a:xfrm>
            <a:off x="4538662" y="4787900"/>
            <a:ext cx="684300" cy="231899"/>
          </a:xfrm>
          <a:prstGeom prst="rightArrow">
            <a:avLst>
              <a:gd fmla="val 17957" name="adj1"/>
              <a:gd fmla="val 50000" name="adj2"/>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par>
                                <p:cTn fill="hold" nodeType="with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1000"/>
                                        <p:tgtEl>
                                          <p:spTgt spid="8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x="0" y="0"/>
          <a:ext cx="0" cy="0"/>
          <a:chOff x="0" y="0"/>
          <a:chExt cx="0" cy="0"/>
        </a:xfrm>
      </p:grpSpPr>
      <p:sp>
        <p:nvSpPr>
          <p:cNvPr id="821" name="Shape 82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22" name="Shape 822"/>
          <p:cNvSpPr txBox="1"/>
          <p:nvPr>
            <p:ph idx="1" type="body"/>
          </p:nvPr>
        </p:nvSpPr>
        <p:spPr>
          <a:xfrm>
            <a:off x="449256" y="1212850"/>
            <a:ext cx="3937500" cy="38288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java.io.IOException;</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java.util.StringTokenizer;</a:t>
            </a:r>
          </a:p>
          <a:p>
            <a:pPr indent="-328612" lvl="0" marL="342900" marR="0" rtl="0" algn="l">
              <a:lnSpc>
                <a:spcPct val="100000"/>
              </a:lnSpc>
              <a:spcBef>
                <a:spcPts val="180"/>
              </a:spcBef>
              <a:spcAft>
                <a:spcPts val="0"/>
              </a:spcAft>
              <a:buClr>
                <a:schemeClr val="lt1"/>
              </a:buClr>
              <a:buFont typeface="Times New Roman"/>
              <a:buNone/>
            </a:pPr>
            <a:r>
              <a:t/>
            </a:r>
            <a:endParaRPr b="0" baseline="0" i="0" sz="900" u="none" cap="none" strike="noStrike">
              <a:solidFill>
                <a:srgbClr val="002060"/>
              </a:solidFill>
              <a:latin typeface="Arial"/>
              <a:ea typeface="Arial"/>
              <a:cs typeface="Arial"/>
              <a:sym typeface="Arial"/>
            </a:endParaRP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org.apache.hadoop.conf.Configuration;</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org.apache.hadoop.fs.Path;</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org.apache.hadoop.io.IntWritable;</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org.apache.hadoop.io.Text;</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org.apache.hadoop.mapreduce.Job;</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org.apache.hadoop.mapreduce.Mapper;</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org.apache.hadoop.mapreduce.Reducer;</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org.apache.hadoop.mapreduce.lib.input.FileInputFormat;</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import org.apache.hadoop.mapreduce.lib.output.FileOutputFormat;</a:t>
            </a:r>
          </a:p>
          <a:p>
            <a:pPr indent="-328612" lvl="0" marL="342900" marR="0" rtl="0" algn="l">
              <a:lnSpc>
                <a:spcPct val="100000"/>
              </a:lnSpc>
              <a:spcBef>
                <a:spcPts val="180"/>
              </a:spcBef>
              <a:spcAft>
                <a:spcPts val="0"/>
              </a:spcAft>
              <a:buClr>
                <a:schemeClr val="lt1"/>
              </a:buClr>
              <a:buFont typeface="Times New Roman"/>
              <a:buNone/>
            </a:pPr>
            <a:r>
              <a:t/>
            </a:r>
            <a:endParaRPr b="0" baseline="0" i="0" sz="900" u="none" cap="none" strike="noStrike">
              <a:solidFill>
                <a:srgbClr val="002060"/>
              </a:solidFill>
              <a:latin typeface="Arial"/>
              <a:ea typeface="Arial"/>
              <a:cs typeface="Arial"/>
              <a:sym typeface="Arial"/>
            </a:endParaRP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public </a:t>
            </a:r>
            <a:r>
              <a:rPr b="1" baseline="0" i="0" lang="en-US" sz="900" u="none" cap="none" strike="noStrike">
                <a:solidFill>
                  <a:srgbClr val="002060"/>
                </a:solidFill>
                <a:latin typeface="Arial"/>
                <a:ea typeface="Arial"/>
                <a:cs typeface="Arial"/>
                <a:sym typeface="Arial"/>
              </a:rPr>
              <a:t>class WordCount </a:t>
            </a:r>
            <a:r>
              <a:rPr b="0" baseline="0" i="0" lang="en-US" sz="900" u="none" cap="none" strike="noStrike">
                <a:solidFill>
                  <a:srgbClr val="002060"/>
                </a:solidFill>
                <a:latin typeface="Arial"/>
                <a:ea typeface="Arial"/>
                <a:cs typeface="Arial"/>
                <a:sym typeface="Arial"/>
              </a:rPr>
              <a:t>{</a:t>
            </a:r>
          </a:p>
          <a:p>
            <a:pPr indent="-328612" lvl="0" marL="342900" marR="0" rtl="0" algn="l">
              <a:lnSpc>
                <a:spcPct val="100000"/>
              </a:lnSpc>
              <a:spcBef>
                <a:spcPts val="180"/>
              </a:spcBef>
              <a:spcAft>
                <a:spcPts val="0"/>
              </a:spcAft>
              <a:buClr>
                <a:schemeClr val="lt1"/>
              </a:buClr>
              <a:buFont typeface="Times New Roman"/>
              <a:buNone/>
            </a:pPr>
            <a:r>
              <a:t/>
            </a:r>
            <a:endParaRPr b="0" baseline="0" i="0" sz="900" u="none" cap="none" strike="noStrike">
              <a:solidFill>
                <a:srgbClr val="002060"/>
              </a:solidFill>
              <a:latin typeface="Arial"/>
              <a:ea typeface="Arial"/>
              <a:cs typeface="Arial"/>
              <a:sym typeface="Arial"/>
            </a:endParaRP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public static class </a:t>
            </a:r>
            <a:r>
              <a:rPr b="1" baseline="0" i="0" lang="en-US" sz="900" u="none" cap="none" strike="noStrike">
                <a:solidFill>
                  <a:srgbClr val="002060"/>
                </a:solidFill>
                <a:latin typeface="Arial"/>
                <a:ea typeface="Arial"/>
                <a:cs typeface="Arial"/>
                <a:sym typeface="Arial"/>
              </a:rPr>
              <a:t>TokenizerMapper</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extends Mapper&lt;Object, Text, Text, IntWritable&gt;{</a:t>
            </a:r>
          </a:p>
          <a:p>
            <a:pPr indent="-328612" lvl="0" marL="342900" marR="0" rtl="0" algn="l">
              <a:lnSpc>
                <a:spcPct val="100000"/>
              </a:lnSpc>
              <a:spcBef>
                <a:spcPts val="180"/>
              </a:spcBef>
              <a:spcAft>
                <a:spcPts val="0"/>
              </a:spcAft>
              <a:buClr>
                <a:schemeClr val="lt1"/>
              </a:buClr>
              <a:buFont typeface="Times New Roman"/>
              <a:buNone/>
            </a:pPr>
            <a:r>
              <a:t/>
            </a:r>
            <a:endParaRPr b="0" baseline="0" i="0" sz="900" u="none" cap="none" strike="noStrike">
              <a:solidFill>
                <a:srgbClr val="002060"/>
              </a:solidFill>
              <a:latin typeface="Arial"/>
              <a:ea typeface="Arial"/>
              <a:cs typeface="Arial"/>
              <a:sym typeface="Arial"/>
            </a:endParaRP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private final static IntWritable one = new IntWritable(1);</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private Text word = new Text();</a:t>
            </a:r>
          </a:p>
          <a:p>
            <a:pPr indent="-328612" lvl="0" marL="342900" marR="0" rtl="0" algn="l">
              <a:lnSpc>
                <a:spcPct val="100000"/>
              </a:lnSpc>
              <a:spcBef>
                <a:spcPts val="180"/>
              </a:spcBef>
              <a:spcAft>
                <a:spcPts val="0"/>
              </a:spcAft>
              <a:buClr>
                <a:schemeClr val="lt1"/>
              </a:buClr>
              <a:buFont typeface="Times New Roman"/>
              <a:buNone/>
            </a:pPr>
            <a:r>
              <a:t/>
            </a:r>
            <a:endParaRPr b="0" baseline="0" i="0" sz="900" u="none" cap="none" strike="noStrike">
              <a:solidFill>
                <a:srgbClr val="002060"/>
              </a:solidFill>
              <a:latin typeface="Arial"/>
              <a:ea typeface="Arial"/>
              <a:cs typeface="Arial"/>
              <a:sym typeface="Arial"/>
            </a:endParaRP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public void </a:t>
            </a:r>
            <a:r>
              <a:rPr b="1" baseline="0" i="0" lang="en-US" sz="900" u="none" cap="none" strike="noStrike">
                <a:solidFill>
                  <a:srgbClr val="002060"/>
                </a:solidFill>
                <a:latin typeface="Arial"/>
                <a:ea typeface="Arial"/>
                <a:cs typeface="Arial"/>
                <a:sym typeface="Arial"/>
              </a:rPr>
              <a:t>map</a:t>
            </a:r>
            <a:r>
              <a:rPr b="0" baseline="0" i="0" lang="en-US" sz="900" u="none" cap="none" strike="noStrike">
                <a:solidFill>
                  <a:srgbClr val="002060"/>
                </a:solidFill>
                <a:latin typeface="Arial"/>
                <a:ea typeface="Arial"/>
                <a:cs typeface="Arial"/>
                <a:sym typeface="Arial"/>
              </a:rPr>
              <a:t>(Object key, Text value, Context context</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 throws IOException, InterruptedException {</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StringTokenizer itr = new StringTokenizer(value.toString());</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while (itr.hasMoreTokens()) {</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word.set(itr.nextToken());</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context.write(word, one);</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a:t>
            </a:r>
          </a:p>
          <a:p>
            <a:pPr indent="0" lvl="0" marL="0" marR="0" rtl="0" algn="l">
              <a:spcBef>
                <a:spcPts val="0"/>
              </a:spcBef>
              <a:buNone/>
            </a:pPr>
            <a:r>
              <a:t/>
            </a:r>
            <a:endParaRPr b="0" baseline="0" i="0" sz="900" u="none" cap="none" strike="noStrike">
              <a:solidFill>
                <a:srgbClr val="002060"/>
              </a:solidFill>
              <a:latin typeface="Arial"/>
              <a:ea typeface="Arial"/>
              <a:cs typeface="Arial"/>
              <a:sym typeface="Arial"/>
            </a:endParaRPr>
          </a:p>
        </p:txBody>
      </p:sp>
      <p:sp>
        <p:nvSpPr>
          <p:cNvPr id="823" name="Shape 82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Código Java</a:t>
            </a:r>
          </a:p>
        </p:txBody>
      </p:sp>
      <p:sp>
        <p:nvSpPr>
          <p:cNvPr id="824" name="Shape 824"/>
          <p:cNvSpPr txBox="1"/>
          <p:nvPr/>
        </p:nvSpPr>
        <p:spPr>
          <a:xfrm>
            <a:off x="4556125" y="1260475"/>
            <a:ext cx="4176711" cy="4616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200" u="none" cap="none" strike="noStrike">
                <a:solidFill>
                  <a:schemeClr val="dk1"/>
                </a:solidFill>
                <a:latin typeface="Arial"/>
                <a:ea typeface="Arial"/>
                <a:cs typeface="Arial"/>
                <a:sym typeface="Arial"/>
              </a:rPr>
              <a:t> </a:t>
            </a:r>
            <a:r>
              <a:rPr b="0" baseline="0" i="0" lang="en-US" sz="900" u="none" cap="none" strike="noStrike">
                <a:solidFill>
                  <a:srgbClr val="002060"/>
                </a:solidFill>
                <a:latin typeface="Arial"/>
                <a:ea typeface="Arial"/>
                <a:cs typeface="Arial"/>
                <a:sym typeface="Arial"/>
              </a:rPr>
              <a:t>public static </a:t>
            </a:r>
            <a:r>
              <a:rPr b="1" baseline="0" i="0" lang="en-US" sz="900" u="none" cap="none" strike="noStrike">
                <a:solidFill>
                  <a:srgbClr val="002060"/>
                </a:solidFill>
                <a:latin typeface="Arial"/>
                <a:ea typeface="Arial"/>
                <a:cs typeface="Arial"/>
                <a:sym typeface="Arial"/>
              </a:rPr>
              <a:t>class IntSumReducer</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extends Reducer&lt;Text,IntWritable,Text,IntWritable&gt; {</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private IntWritable result = new IntWritable();</a:t>
            </a:r>
          </a:p>
          <a:p>
            <a:pPr indent="0" lvl="0" marL="0" marR="0" rtl="0" algn="l">
              <a:lnSpc>
                <a:spcPct val="100000"/>
              </a:lnSpc>
              <a:spcBef>
                <a:spcPts val="0"/>
              </a:spcBef>
              <a:spcAft>
                <a:spcPts val="0"/>
              </a:spcAft>
              <a:buClr>
                <a:schemeClr val="dk1"/>
              </a:buClr>
              <a:buFont typeface="Arial"/>
              <a:buNone/>
            </a:pPr>
            <a:r>
              <a:t/>
            </a:r>
            <a:endParaRPr b="0" baseline="0" i="0" sz="9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public void </a:t>
            </a:r>
            <a:r>
              <a:rPr b="1" baseline="0" i="0" lang="en-US" sz="900" u="none" cap="none" strike="noStrike">
                <a:solidFill>
                  <a:srgbClr val="002060"/>
                </a:solidFill>
                <a:latin typeface="Arial"/>
                <a:ea typeface="Arial"/>
                <a:cs typeface="Arial"/>
                <a:sym typeface="Arial"/>
              </a:rPr>
              <a:t>reduce</a:t>
            </a:r>
            <a:r>
              <a:rPr b="0" baseline="0" i="0" lang="en-US" sz="900" u="none" cap="none" strike="noStrike">
                <a:solidFill>
                  <a:srgbClr val="002060"/>
                </a:solidFill>
                <a:latin typeface="Arial"/>
                <a:ea typeface="Arial"/>
                <a:cs typeface="Arial"/>
                <a:sym typeface="Arial"/>
              </a:rPr>
              <a:t>(Text key, Iterable&lt;IntWritable&gt; values,</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Context context</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 throws IOException, InterruptedException {</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int sum = 0;</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for (IntWritable val : values) {</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sum += val.get();</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result.set(sum);</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context.write(key, result);</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a:t>
            </a:r>
          </a:p>
          <a:p>
            <a:pPr indent="0" lvl="0" marL="0" marR="0" rtl="0" algn="l">
              <a:lnSpc>
                <a:spcPct val="100000"/>
              </a:lnSpc>
              <a:spcBef>
                <a:spcPts val="0"/>
              </a:spcBef>
              <a:spcAft>
                <a:spcPts val="0"/>
              </a:spcAft>
              <a:buClr>
                <a:schemeClr val="dk1"/>
              </a:buClr>
              <a:buFont typeface="Arial"/>
              <a:buNone/>
            </a:pPr>
            <a:r>
              <a:t/>
            </a:r>
            <a:endParaRPr b="0" baseline="0" i="0" sz="9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public static void </a:t>
            </a:r>
            <a:r>
              <a:rPr b="1" baseline="0" i="0" lang="en-US" sz="900" u="none" cap="none" strike="noStrike">
                <a:solidFill>
                  <a:srgbClr val="002060"/>
                </a:solidFill>
                <a:latin typeface="Arial"/>
                <a:ea typeface="Arial"/>
                <a:cs typeface="Arial"/>
                <a:sym typeface="Arial"/>
              </a:rPr>
              <a:t>main</a:t>
            </a:r>
            <a:r>
              <a:rPr b="0" baseline="0" i="0" lang="en-US" sz="900" u="none" cap="none" strike="noStrike">
                <a:solidFill>
                  <a:srgbClr val="002060"/>
                </a:solidFill>
                <a:latin typeface="Arial"/>
                <a:ea typeface="Arial"/>
                <a:cs typeface="Arial"/>
                <a:sym typeface="Arial"/>
              </a:rPr>
              <a:t>(String[] args) throws Exception {</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Configuration conf = new Configuration();</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Job job = Job.getInstance(conf, "word count");</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job.setJarByClass(WordCount.class);</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job.</a:t>
            </a:r>
            <a:r>
              <a:rPr b="1" baseline="0" i="0" lang="en-US" sz="900" u="none" cap="none" strike="noStrike">
                <a:solidFill>
                  <a:srgbClr val="002060"/>
                </a:solidFill>
                <a:latin typeface="Arial"/>
                <a:ea typeface="Arial"/>
                <a:cs typeface="Arial"/>
                <a:sym typeface="Arial"/>
              </a:rPr>
              <a:t>setMapperClass</a:t>
            </a:r>
            <a:r>
              <a:rPr b="0" baseline="0" i="0" lang="en-US" sz="900" u="none" cap="none" strike="noStrike">
                <a:solidFill>
                  <a:srgbClr val="002060"/>
                </a:solidFill>
                <a:latin typeface="Arial"/>
                <a:ea typeface="Arial"/>
                <a:cs typeface="Arial"/>
                <a:sym typeface="Arial"/>
              </a:rPr>
              <a:t>(TokenizerMapper.class);</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job.</a:t>
            </a:r>
            <a:r>
              <a:rPr b="1" baseline="0" i="0" lang="en-US" sz="900" u="none" cap="none" strike="noStrike">
                <a:solidFill>
                  <a:srgbClr val="002060"/>
                </a:solidFill>
                <a:latin typeface="Arial"/>
                <a:ea typeface="Arial"/>
                <a:cs typeface="Arial"/>
                <a:sym typeface="Arial"/>
              </a:rPr>
              <a:t>setCombinerClass</a:t>
            </a:r>
            <a:r>
              <a:rPr b="0" baseline="0" i="0" lang="en-US" sz="900" u="none" cap="none" strike="noStrike">
                <a:solidFill>
                  <a:srgbClr val="002060"/>
                </a:solidFill>
                <a:latin typeface="Arial"/>
                <a:ea typeface="Arial"/>
                <a:cs typeface="Arial"/>
                <a:sym typeface="Arial"/>
              </a:rPr>
              <a:t>(IntSumReducer.class);</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job.</a:t>
            </a:r>
            <a:r>
              <a:rPr b="1" baseline="0" i="0" lang="en-US" sz="900" u="none" cap="none" strike="noStrike">
                <a:solidFill>
                  <a:srgbClr val="002060"/>
                </a:solidFill>
                <a:latin typeface="Arial"/>
                <a:ea typeface="Arial"/>
                <a:cs typeface="Arial"/>
                <a:sym typeface="Arial"/>
              </a:rPr>
              <a:t>setReducerClass</a:t>
            </a:r>
            <a:r>
              <a:rPr b="0" baseline="0" i="0" lang="en-US" sz="900" u="none" cap="none" strike="noStrike">
                <a:solidFill>
                  <a:srgbClr val="002060"/>
                </a:solidFill>
                <a:latin typeface="Arial"/>
                <a:ea typeface="Arial"/>
                <a:cs typeface="Arial"/>
                <a:sym typeface="Arial"/>
              </a:rPr>
              <a:t>(IntSumReducer.class);</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job.setOutputKeyClass(Text.class);</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job.setOutputValueClass(IntWritable.class);</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FileInputFormat.addInputPath(job, new Path(args[0]));</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FileOutputFormat.setOutputPath(job, new Path(args[1]));</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System.exit(job.waitForCompletion(true) ? 0 : 1);</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a:t>
            </a:r>
          </a:p>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baseline="0" i="0" lang="en-US" sz="1200" u="none" cap="none" strike="noStrike">
                <a:solidFill>
                  <a:schemeClr val="dk1"/>
                </a:solidFill>
                <a:latin typeface="Arial"/>
                <a:ea typeface="Arial"/>
                <a:cs typeface="Arial"/>
                <a:sym typeface="Arial"/>
              </a:rPr>
              <a:t>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9" name="Shape 829"/>
        <p:cNvGrpSpPr/>
        <p:nvPr/>
      </p:nvGrpSpPr>
      <p:grpSpPr>
        <a:xfrm>
          <a:off x="0" y="0"/>
          <a:ext cx="0" cy="0"/>
          <a:chOff x="0" y="0"/>
          <a:chExt cx="0" cy="0"/>
        </a:xfrm>
      </p:grpSpPr>
      <p:sp>
        <p:nvSpPr>
          <p:cNvPr id="830" name="Shape 830"/>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31" name="Shape 831"/>
          <p:cNvSpPr txBox="1"/>
          <p:nvPr>
            <p:ph idx="1" type="body"/>
          </p:nvPr>
        </p:nvSpPr>
        <p:spPr>
          <a:xfrm>
            <a:off x="449250" y="1212850"/>
            <a:ext cx="7038899" cy="5618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$mkdir /</a:t>
            </a:r>
            <a:r>
              <a:rPr lang="en-US" sz="900">
                <a:solidFill>
                  <a:srgbClr val="002060"/>
                </a:solidFill>
              </a:rPr>
              <a:t>tmp</a:t>
            </a:r>
            <a:r>
              <a:rPr b="0" baseline="0" i="0" lang="en-US" sz="900" u="none" cap="none" strike="noStrike">
                <a:solidFill>
                  <a:srgbClr val="002060"/>
                </a:solidFill>
                <a:latin typeface="Arial"/>
                <a:ea typeface="Arial"/>
                <a:cs typeface="Arial"/>
                <a:sym typeface="Arial"/>
              </a:rPr>
              <a:t>/mapreduce</a:t>
            </a:r>
          </a:p>
          <a:p>
            <a:pPr indent="-342900" lvl="0" marL="342900" marR="0" rtl="0" algn="l">
              <a:lnSpc>
                <a:spcPct val="100000"/>
              </a:lnSpc>
              <a:spcBef>
                <a:spcPts val="180"/>
              </a:spcBef>
              <a:spcAft>
                <a:spcPts val="0"/>
              </a:spcAft>
              <a:buClr>
                <a:schemeClr val="lt1"/>
              </a:buClr>
              <a:buSzPct val="25000"/>
              <a:buFont typeface="Times New Roman"/>
              <a:buChar char="•"/>
            </a:pPr>
            <a:r>
              <a:rPr lang="en-US" sz="900">
                <a:solidFill>
                  <a:srgbClr val="002060"/>
                </a:solidFill>
              </a:rPr>
              <a:t>$</a:t>
            </a:r>
            <a:r>
              <a:rPr b="0" baseline="0" i="0" lang="en-US" sz="900" u="none" cap="none" strike="noStrike">
                <a:solidFill>
                  <a:srgbClr val="002060"/>
                </a:solidFill>
                <a:latin typeface="Arial"/>
                <a:ea typeface="Arial"/>
                <a:cs typeface="Arial"/>
                <a:sym typeface="Arial"/>
              </a:rPr>
              <a:t>cd </a:t>
            </a:r>
            <a:r>
              <a:rPr lang="en-US" sz="900">
                <a:solidFill>
                  <a:srgbClr val="002060"/>
                </a:solidFill>
              </a:rPr>
              <a:t>/tmp</a:t>
            </a:r>
            <a:r>
              <a:rPr b="0" baseline="0" i="0" lang="en-US" sz="900" u="none" cap="none" strike="noStrike">
                <a:solidFill>
                  <a:srgbClr val="002060"/>
                </a:solidFill>
                <a:latin typeface="Arial"/>
                <a:ea typeface="Arial"/>
                <a:cs typeface="Arial"/>
                <a:sym typeface="Arial"/>
              </a:rPr>
              <a:t>/mapreduce</a:t>
            </a:r>
          </a:p>
          <a:p>
            <a:pPr indent="-342900" lvl="0" marL="342900" marR="0" rtl="0" algn="l">
              <a:lnSpc>
                <a:spcPct val="100000"/>
              </a:lnSpc>
              <a:spcBef>
                <a:spcPts val="18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$sudo nano WordCount.java</a:t>
            </a:r>
          </a:p>
          <a:p>
            <a:pPr indent="-342900" lvl="0" marL="342900" marR="0" rtl="0" algn="l">
              <a:lnSpc>
                <a:spcPct val="100000"/>
              </a:lnSpc>
              <a:spcBef>
                <a:spcPts val="180"/>
              </a:spcBef>
              <a:spcAft>
                <a:spcPts val="0"/>
              </a:spcAft>
              <a:buClr>
                <a:schemeClr val="lt1"/>
              </a:buClr>
              <a:buSzPct val="25000"/>
              <a:buFont typeface="Times New Roman"/>
              <a:buChar char="•"/>
            </a:pPr>
            <a:br>
              <a:rPr b="1" baseline="0" i="0" lang="en-US" sz="900" u="none" cap="none" strike="noStrike">
                <a:solidFill>
                  <a:srgbClr val="002060"/>
                </a:solidFill>
                <a:latin typeface="Arial"/>
                <a:ea typeface="Arial"/>
                <a:cs typeface="Arial"/>
                <a:sym typeface="Arial"/>
              </a:rPr>
            </a:br>
          </a:p>
        </p:txBody>
      </p:sp>
      <p:sp>
        <p:nvSpPr>
          <p:cNvPr id="832" name="Shape 832"/>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Compilación</a:t>
            </a:r>
          </a:p>
        </p:txBody>
      </p:sp>
      <p:sp>
        <p:nvSpPr>
          <p:cNvPr id="833" name="Shape 833"/>
          <p:cNvSpPr txBox="1"/>
          <p:nvPr>
            <p:ph idx="2" type="body"/>
          </p:nvPr>
        </p:nvSpPr>
        <p:spPr>
          <a:xfrm>
            <a:off x="420675" y="2473325"/>
            <a:ext cx="7602599" cy="4893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900" u="none" cap="none" strike="noStrike">
                <a:solidFill>
                  <a:srgbClr val="002060"/>
                </a:solidFill>
                <a:latin typeface="Arial"/>
                <a:ea typeface="Arial"/>
                <a:cs typeface="Arial"/>
                <a:sym typeface="Arial"/>
              </a:rPr>
              <a:t>$ javac -classpath $HADOOP_HOME/share/hadoop/common/hadoop-common-2.6.0.jar:$HADOOP_HOME/share/hadoop/common/lib/hadoop-annotations-2.6.0.jar:$HADOOP_HOME/share/hadoop/mapreduce/hadoop-mapreduce-client-core-2.6.0.jar /</a:t>
            </a:r>
            <a:r>
              <a:rPr lang="en-US" sz="900">
                <a:solidFill>
                  <a:srgbClr val="002060"/>
                </a:solidFill>
              </a:rPr>
              <a:t>tmp</a:t>
            </a:r>
            <a:r>
              <a:rPr b="0" baseline="0" i="0" lang="en-US" sz="900" u="none" cap="none" strike="noStrike">
                <a:solidFill>
                  <a:srgbClr val="002060"/>
                </a:solidFill>
                <a:latin typeface="Arial"/>
                <a:ea typeface="Arial"/>
                <a:cs typeface="Arial"/>
                <a:sym typeface="Arial"/>
              </a:rPr>
              <a:t>/mapreduce/WordCount.java</a:t>
            </a:r>
          </a:p>
          <a:p>
            <a:pPr indent="0" lvl="0" marL="0" marR="0" rtl="0" algn="l">
              <a:lnSpc>
                <a:spcPct val="100000"/>
              </a:lnSpc>
              <a:spcBef>
                <a:spcPts val="0"/>
              </a:spcBef>
              <a:spcAft>
                <a:spcPts val="0"/>
              </a:spcAft>
              <a:buNone/>
            </a:pPr>
            <a:r>
              <a:rPr lang="en-US" sz="900">
                <a:solidFill>
                  <a:srgbClr val="002060"/>
                </a:solidFill>
              </a:rPr>
              <a:t>           </a:t>
            </a:r>
          </a:p>
          <a:p>
            <a:pPr indent="0" lvl="0" marL="0" marR="0" rtl="0" algn="l">
              <a:lnSpc>
                <a:spcPct val="100000"/>
              </a:lnSpc>
              <a:spcBef>
                <a:spcPts val="0"/>
              </a:spcBef>
              <a:spcAft>
                <a:spcPts val="0"/>
              </a:spcAft>
              <a:buNone/>
            </a:pPr>
            <a:r>
              <a:t/>
            </a:r>
            <a:endParaRPr sz="900">
              <a:solidFill>
                <a:srgbClr val="002060"/>
              </a:solidFill>
            </a:endParaRPr>
          </a:p>
          <a:p>
            <a:pPr indent="0" lvl="0" marL="0" marR="0" rtl="0" algn="l">
              <a:lnSpc>
                <a:spcPct val="100000"/>
              </a:lnSpc>
              <a:spcBef>
                <a:spcPts val="0"/>
              </a:spcBef>
              <a:spcAft>
                <a:spcPts val="0"/>
              </a:spcAft>
              <a:buNone/>
            </a:pPr>
            <a:r>
              <a:rPr lang="en-US" sz="900">
                <a:solidFill>
                  <a:srgbClr val="002060"/>
                </a:solidFill>
              </a:rPr>
              <a:t>       </a:t>
            </a:r>
          </a:p>
          <a:p>
            <a:pPr indent="-342900" lvl="0" marL="342900" marR="0" rtl="0" algn="l">
              <a:lnSpc>
                <a:spcPct val="100000"/>
              </a:lnSpc>
              <a:spcBef>
                <a:spcPts val="180"/>
              </a:spcBef>
              <a:spcAft>
                <a:spcPts val="0"/>
              </a:spcAft>
              <a:buClr>
                <a:schemeClr val="lt1"/>
              </a:buClr>
              <a:buSzPct val="25000"/>
              <a:buFont typeface="Times New Roman"/>
              <a:buChar char="•"/>
            </a:pPr>
            <a:br>
              <a:rPr b="1" baseline="0" i="0" lang="en-US" sz="900" u="none" cap="none" strike="noStrike">
                <a:solidFill>
                  <a:srgbClr val="002060"/>
                </a:solidFill>
                <a:latin typeface="Arial"/>
                <a:ea typeface="Arial"/>
                <a:cs typeface="Arial"/>
                <a:sym typeface="Arial"/>
              </a:rPr>
            </a:br>
          </a:p>
        </p:txBody>
      </p:sp>
      <p:sp>
        <p:nvSpPr>
          <p:cNvPr id="834" name="Shape 834"/>
          <p:cNvSpPr txBox="1"/>
          <p:nvPr/>
        </p:nvSpPr>
        <p:spPr>
          <a:xfrm>
            <a:off x="819150" y="4454525"/>
            <a:ext cx="4572000" cy="600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jar cf /</a:t>
            </a:r>
            <a:r>
              <a:rPr lang="en-US" sz="900">
                <a:solidFill>
                  <a:srgbClr val="002060"/>
                </a:solidFill>
              </a:rPr>
              <a:t>tmp/mapreduce/</a:t>
            </a:r>
            <a:r>
              <a:rPr b="0" baseline="0" i="0" lang="en-US" sz="900" u="none" cap="none" strike="noStrike">
                <a:solidFill>
                  <a:srgbClr val="002060"/>
                </a:solidFill>
                <a:latin typeface="Arial"/>
                <a:ea typeface="Arial"/>
                <a:cs typeface="Arial"/>
                <a:sym typeface="Arial"/>
              </a:rPr>
              <a:t>wc.jar /tmp/mapreduce/WordCount*.class</a:t>
            </a:r>
          </a:p>
          <a:p>
            <a:pPr indent="0" lvl="0" marL="0" marR="0" rtl="0" algn="l">
              <a:lnSpc>
                <a:spcPct val="100000"/>
              </a:lnSpc>
              <a:spcBef>
                <a:spcPts val="0"/>
              </a:spcBef>
              <a:spcAft>
                <a:spcPts val="0"/>
              </a:spcAft>
              <a:buClr>
                <a:srgbClr val="002060"/>
              </a:buClr>
              <a:buSzPct val="25000"/>
              <a:buFont typeface="Arial"/>
              <a:buNone/>
            </a:pPr>
            <a:r>
              <a:rPr lang="en-US" sz="900">
                <a:solidFill>
                  <a:srgbClr val="002060"/>
                </a:solidFill>
              </a:rPr>
              <a:t>$ ls -lrt /tmp/mapreduce/wc.jar</a:t>
            </a:r>
          </a:p>
          <a:p>
            <a:pPr indent="0" lvl="0" marL="0" marR="0" rtl="0" algn="l">
              <a:lnSpc>
                <a:spcPct val="100000"/>
              </a:lnSpc>
              <a:spcBef>
                <a:spcPts val="0"/>
              </a:spcBef>
              <a:spcAft>
                <a:spcPts val="0"/>
              </a:spcAft>
              <a:buClr>
                <a:schemeClr val="dk1"/>
              </a:buClr>
              <a:buSzPct val="25000"/>
              <a:buFont typeface="Arial"/>
              <a:buNone/>
            </a:pPr>
            <a:br>
              <a:rPr b="0" baseline="0" i="0" lang="en-US" sz="1200" u="none" cap="none" strike="noStrike">
                <a:solidFill>
                  <a:schemeClr val="dk1"/>
                </a:solidFill>
                <a:latin typeface="Arial"/>
                <a:ea typeface="Arial"/>
                <a:cs typeface="Arial"/>
                <a:sym typeface="Arial"/>
              </a:rPr>
            </a:br>
          </a:p>
        </p:txBody>
      </p:sp>
      <p:sp>
        <p:nvSpPr>
          <p:cNvPr id="835" name="Shape 835"/>
          <p:cNvSpPr txBox="1"/>
          <p:nvPr/>
        </p:nvSpPr>
        <p:spPr>
          <a:xfrm>
            <a:off x="819150" y="3692525"/>
            <a:ext cx="4572000" cy="20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900" u="none" cap="none" strike="noStrike">
                <a:solidFill>
                  <a:srgbClr val="002060"/>
                </a:solidFill>
                <a:latin typeface="Arial"/>
                <a:ea typeface="Arial"/>
                <a:cs typeface="Arial"/>
                <a:sym typeface="Arial"/>
              </a:rPr>
              <a:t>$ </a:t>
            </a:r>
            <a:r>
              <a:rPr lang="en-US" sz="900">
                <a:solidFill>
                  <a:srgbClr val="002060"/>
                </a:solidFill>
              </a:rPr>
              <a:t>ls /tmp/mapreduce</a:t>
            </a:r>
          </a:p>
          <a:p>
            <a:pPr indent="0" lvl="0" marL="0" marR="0" rtl="0" algn="l">
              <a:lnSpc>
                <a:spcPct val="100000"/>
              </a:lnSpc>
              <a:spcBef>
                <a:spcPts val="0"/>
              </a:spcBef>
              <a:spcAft>
                <a:spcPts val="0"/>
              </a:spcAft>
              <a:buClr>
                <a:schemeClr val="dk1"/>
              </a:buClr>
              <a:buSzPct val="25000"/>
              <a:buFont typeface="Arial"/>
              <a:buNone/>
            </a:pPr>
            <a:br>
              <a:rPr b="0" baseline="0" i="0" lang="en-US" sz="1200" u="none" cap="none" strike="noStrike">
                <a:solidFill>
                  <a:schemeClr val="dk1"/>
                </a:solidFill>
                <a:latin typeface="Arial"/>
                <a:ea typeface="Arial"/>
                <a:cs typeface="Arial"/>
                <a:sym typeface="Arial"/>
              </a:rPr>
            </a:br>
          </a:p>
        </p:txBody>
      </p:sp>
      <p:pic>
        <p:nvPicPr>
          <p:cNvPr id="836" name="Shape 836"/>
          <p:cNvPicPr preferRelativeResize="0"/>
          <p:nvPr/>
        </p:nvPicPr>
        <p:blipFill>
          <a:blip r:embed="rId3">
            <a:alphaModFix/>
          </a:blip>
          <a:stretch>
            <a:fillRect/>
          </a:stretch>
        </p:blipFill>
        <p:spPr>
          <a:xfrm>
            <a:off x="852700" y="1821650"/>
            <a:ext cx="5086350" cy="542925"/>
          </a:xfrm>
          <a:prstGeom prst="rect">
            <a:avLst/>
          </a:prstGeom>
          <a:noFill/>
          <a:ln>
            <a:noFill/>
          </a:ln>
        </p:spPr>
      </p:pic>
      <p:pic>
        <p:nvPicPr>
          <p:cNvPr id="837" name="Shape 837"/>
          <p:cNvPicPr preferRelativeResize="0"/>
          <p:nvPr/>
        </p:nvPicPr>
        <p:blipFill>
          <a:blip r:embed="rId4">
            <a:alphaModFix/>
          </a:blip>
          <a:stretch>
            <a:fillRect/>
          </a:stretch>
        </p:blipFill>
        <p:spPr>
          <a:xfrm>
            <a:off x="228600" y="3048000"/>
            <a:ext cx="8734425" cy="590550"/>
          </a:xfrm>
          <a:prstGeom prst="rect">
            <a:avLst/>
          </a:prstGeom>
          <a:noFill/>
          <a:ln>
            <a:noFill/>
          </a:ln>
        </p:spPr>
      </p:pic>
      <p:pic>
        <p:nvPicPr>
          <p:cNvPr id="838" name="Shape 838"/>
          <p:cNvPicPr preferRelativeResize="0"/>
          <p:nvPr/>
        </p:nvPicPr>
        <p:blipFill>
          <a:blip r:embed="rId5">
            <a:alphaModFix/>
          </a:blip>
          <a:stretch>
            <a:fillRect/>
          </a:stretch>
        </p:blipFill>
        <p:spPr>
          <a:xfrm>
            <a:off x="685800" y="3886200"/>
            <a:ext cx="8362950" cy="571500"/>
          </a:xfrm>
          <a:prstGeom prst="rect">
            <a:avLst/>
          </a:prstGeom>
          <a:noFill/>
          <a:ln>
            <a:noFill/>
          </a:ln>
        </p:spPr>
      </p:pic>
      <p:pic>
        <p:nvPicPr>
          <p:cNvPr id="839" name="Shape 839"/>
          <p:cNvPicPr preferRelativeResize="0"/>
          <p:nvPr/>
        </p:nvPicPr>
        <p:blipFill>
          <a:blip r:embed="rId6">
            <a:alphaModFix/>
          </a:blip>
          <a:stretch>
            <a:fillRect/>
          </a:stretch>
        </p:blipFill>
        <p:spPr>
          <a:xfrm>
            <a:off x="685800" y="4800600"/>
            <a:ext cx="8067675" cy="5143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0"/>
                                        <p:tgtEl>
                                          <p:spTgt spid="8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0"/>
                                        <p:tgtEl>
                                          <p:spTgt spid="8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4" name="Shape 844"/>
        <p:cNvGrpSpPr/>
        <p:nvPr/>
      </p:nvGrpSpPr>
      <p:grpSpPr>
        <a:xfrm>
          <a:off x="0" y="0"/>
          <a:ext cx="0" cy="0"/>
          <a:chOff x="0" y="0"/>
          <a:chExt cx="0" cy="0"/>
        </a:xfrm>
      </p:grpSpPr>
      <p:sp>
        <p:nvSpPr>
          <p:cNvPr id="845" name="Shape 845"/>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46" name="Shape 846"/>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Carga en HDFS</a:t>
            </a:r>
          </a:p>
        </p:txBody>
      </p:sp>
      <p:sp>
        <p:nvSpPr>
          <p:cNvPr id="847" name="Shape 847"/>
          <p:cNvSpPr txBox="1"/>
          <p:nvPr>
            <p:ph idx="1" type="body"/>
          </p:nvPr>
        </p:nvSpPr>
        <p:spPr>
          <a:xfrm>
            <a:off x="503228" y="4154483"/>
            <a:ext cx="6152099" cy="416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Subimos los ficheros</a:t>
            </a:r>
          </a:p>
          <a:p>
            <a:pPr indent="-342900" lvl="0" marL="342900" marR="0" rtl="0" algn="l">
              <a:lnSpc>
                <a:spcPct val="100000"/>
              </a:lnSpc>
              <a:spcBef>
                <a:spcPts val="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hdfs dfs -put /t</a:t>
            </a:r>
            <a:r>
              <a:rPr i="1" lang="en-US" sz="1100">
                <a:solidFill>
                  <a:srgbClr val="002060"/>
                </a:solidFill>
              </a:rPr>
              <a:t>mp/mapreduce/</a:t>
            </a:r>
            <a:r>
              <a:rPr b="0" baseline="0" i="1" lang="en-US" sz="1100" u="none" cap="none" strike="noStrike">
                <a:solidFill>
                  <a:srgbClr val="002060"/>
                </a:solidFill>
                <a:latin typeface="Arial"/>
                <a:ea typeface="Arial"/>
                <a:cs typeface="Arial"/>
                <a:sym typeface="Arial"/>
              </a:rPr>
              <a:t>wc-in/ /user/bigdata/wc-in</a:t>
            </a:r>
            <a:r>
              <a:rPr b="0" baseline="0" i="0" lang="en-US" sz="1100" u="none" cap="none" strike="noStrike">
                <a:solidFill>
                  <a:srgbClr val="002060"/>
                </a:solidFill>
                <a:latin typeface="Arial"/>
                <a:ea typeface="Arial"/>
                <a:cs typeface="Arial"/>
                <a:sym typeface="Arial"/>
              </a:rPr>
              <a:t>  </a:t>
            </a:r>
            <a:br>
              <a:rPr b="1" baseline="0" i="0" lang="en-US" sz="1100" u="none" cap="none" strike="noStrike">
                <a:solidFill>
                  <a:srgbClr val="002060"/>
                </a:solidFill>
                <a:latin typeface="Arial"/>
                <a:ea typeface="Arial"/>
                <a:cs typeface="Arial"/>
                <a:sym typeface="Arial"/>
              </a:rPr>
            </a:br>
          </a:p>
        </p:txBody>
      </p:sp>
      <p:sp>
        <p:nvSpPr>
          <p:cNvPr id="848" name="Shape 848"/>
          <p:cNvSpPr txBox="1"/>
          <p:nvPr>
            <p:ph idx="2" type="body"/>
          </p:nvPr>
        </p:nvSpPr>
        <p:spPr>
          <a:xfrm>
            <a:off x="642927" y="1068375"/>
            <a:ext cx="6688199" cy="15303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mkdir /tmp/mapreduce/wc-in</a:t>
            </a: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echo "Hello World. Bye World." &gt; </a:t>
            </a:r>
            <a:r>
              <a:rPr i="1" lang="en-US" sz="1100">
                <a:solidFill>
                  <a:srgbClr val="002060"/>
                </a:solidFill>
              </a:rPr>
              <a:t>/tmp/mapreduce/</a:t>
            </a:r>
            <a:r>
              <a:rPr b="0" baseline="0" i="1" lang="en-US" sz="1100" u="none" cap="none" strike="noStrike">
                <a:solidFill>
                  <a:srgbClr val="002060"/>
                </a:solidFill>
                <a:latin typeface="Arial"/>
                <a:ea typeface="Arial"/>
                <a:cs typeface="Arial"/>
                <a:sym typeface="Arial"/>
              </a:rPr>
              <a:t>wc-in/a.txt</a:t>
            </a: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echo "Hello Hadoop Goodbye Hadoop" &gt; </a:t>
            </a:r>
            <a:r>
              <a:rPr i="1" lang="en-US" sz="1100">
                <a:solidFill>
                  <a:srgbClr val="002060"/>
                </a:solidFill>
              </a:rPr>
              <a:t>/tmp/mapreduce/</a:t>
            </a:r>
            <a:r>
              <a:rPr b="0" baseline="0" i="1" lang="en-US" sz="1100" u="none" cap="none" strike="noStrike">
                <a:solidFill>
                  <a:srgbClr val="002060"/>
                </a:solidFill>
                <a:latin typeface="Arial"/>
                <a:ea typeface="Arial"/>
                <a:cs typeface="Arial"/>
                <a:sym typeface="Arial"/>
              </a:rPr>
              <a:t>wc-in/b.txt </a:t>
            </a:r>
          </a:p>
          <a:p>
            <a:pPr indent="-342900" lvl="0" marL="342900" marR="0" rtl="0" algn="l">
              <a:lnSpc>
                <a:spcPct val="100000"/>
              </a:lnSpc>
              <a:spcBef>
                <a:spcPts val="220"/>
              </a:spcBef>
              <a:spcAft>
                <a:spcPts val="0"/>
              </a:spcAft>
              <a:buClr>
                <a:schemeClr val="lt1"/>
              </a:buClr>
              <a:buSzPct val="25000"/>
              <a:buFont typeface="Times New Roman"/>
              <a:buChar char="•"/>
            </a:pPr>
            <a:br>
              <a:rPr b="1" baseline="0" i="0" lang="en-US" sz="1100" u="none" cap="none" strike="noStrike">
                <a:solidFill>
                  <a:srgbClr val="002060"/>
                </a:solidFill>
                <a:latin typeface="Arial"/>
                <a:ea typeface="Arial"/>
                <a:cs typeface="Arial"/>
                <a:sym typeface="Arial"/>
              </a:rPr>
            </a:br>
          </a:p>
        </p:txBody>
      </p:sp>
      <p:pic>
        <p:nvPicPr>
          <p:cNvPr id="849" name="Shape 849"/>
          <p:cNvPicPr preferRelativeResize="0"/>
          <p:nvPr/>
        </p:nvPicPr>
        <p:blipFill>
          <a:blip r:embed="rId3">
            <a:alphaModFix/>
          </a:blip>
          <a:stretch>
            <a:fillRect/>
          </a:stretch>
        </p:blipFill>
        <p:spPr>
          <a:xfrm>
            <a:off x="609600" y="1828800"/>
            <a:ext cx="8296275" cy="561975"/>
          </a:xfrm>
          <a:prstGeom prst="rect">
            <a:avLst/>
          </a:prstGeom>
          <a:noFill/>
          <a:ln>
            <a:noFill/>
          </a:ln>
        </p:spPr>
      </p:pic>
      <p:pic>
        <p:nvPicPr>
          <p:cNvPr id="850" name="Shape 850"/>
          <p:cNvPicPr preferRelativeResize="0"/>
          <p:nvPr/>
        </p:nvPicPr>
        <p:blipFill>
          <a:blip r:embed="rId4">
            <a:alphaModFix/>
          </a:blip>
          <a:stretch>
            <a:fillRect/>
          </a:stretch>
        </p:blipFill>
        <p:spPr>
          <a:xfrm>
            <a:off x="628650" y="3076537"/>
            <a:ext cx="7886700" cy="904875"/>
          </a:xfrm>
          <a:prstGeom prst="rect">
            <a:avLst/>
          </a:prstGeom>
          <a:noFill/>
          <a:ln>
            <a:noFill/>
          </a:ln>
        </p:spPr>
      </p:pic>
      <p:sp>
        <p:nvSpPr>
          <p:cNvPr id="851" name="Shape 851"/>
          <p:cNvSpPr txBox="1"/>
          <p:nvPr>
            <p:ph idx="3" type="body"/>
          </p:nvPr>
        </p:nvSpPr>
        <p:spPr>
          <a:xfrm>
            <a:off x="579428" y="2478083"/>
            <a:ext cx="6152099" cy="416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Comprobamos si existe la carpeta en HDFS llamada wc-in, y si no existe la creamos. </a:t>
            </a:r>
          </a:p>
          <a:p>
            <a:pPr indent="-342900" lvl="0" marL="342900" marR="0" rtl="0" algn="l">
              <a:lnSpc>
                <a:spcPct val="100000"/>
              </a:lnSpc>
              <a:spcBef>
                <a:spcPts val="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hdfs dfs -</a:t>
            </a:r>
            <a:r>
              <a:rPr i="1" lang="en-US" sz="1100">
                <a:solidFill>
                  <a:srgbClr val="002060"/>
                </a:solidFill>
              </a:rPr>
              <a:t>ls</a:t>
            </a:r>
            <a:r>
              <a:rPr b="0" baseline="0" i="1" lang="en-US" sz="1100" u="none" cap="none" strike="noStrike">
                <a:solidFill>
                  <a:srgbClr val="002060"/>
                </a:solidFill>
                <a:latin typeface="Arial"/>
                <a:ea typeface="Arial"/>
                <a:cs typeface="Arial"/>
                <a:sym typeface="Arial"/>
              </a:rPr>
              <a:t> /user/bigdata</a:t>
            </a:r>
            <a:br>
              <a:rPr b="1" baseline="0" i="0" lang="en-US" sz="1100" u="none" cap="none" strike="noStrike">
                <a:solidFill>
                  <a:srgbClr val="002060"/>
                </a:solidFill>
                <a:latin typeface="Arial"/>
                <a:ea typeface="Arial"/>
                <a:cs typeface="Arial"/>
                <a:sym typeface="Arial"/>
              </a:rPr>
            </a:br>
          </a:p>
        </p:txBody>
      </p:sp>
      <p:pic>
        <p:nvPicPr>
          <p:cNvPr id="852" name="Shape 852"/>
          <p:cNvPicPr preferRelativeResize="0"/>
          <p:nvPr/>
        </p:nvPicPr>
        <p:blipFill>
          <a:blip r:embed="rId5">
            <a:alphaModFix/>
          </a:blip>
          <a:stretch>
            <a:fillRect/>
          </a:stretch>
        </p:blipFill>
        <p:spPr>
          <a:xfrm>
            <a:off x="457200" y="4800600"/>
            <a:ext cx="8562975" cy="6286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0"/>
                                        <p:tgtEl>
                                          <p:spTgt spid="8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1000"/>
                                        <p:tgtEl>
                                          <p:spTgt spid="8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1000"/>
                                        <p:tgtEl>
                                          <p:spTgt spid="8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1000"/>
                                        <p:tgtEl>
                                          <p:spTgt spid="8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1000"/>
                                        <p:tgtEl>
                                          <p:spTgt spid="8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05" name="Shape 105"/>
          <p:cNvSpPr txBox="1"/>
          <p:nvPr>
            <p:ph idx="1" type="body"/>
          </p:nvPr>
        </p:nvSpPr>
        <p:spPr>
          <a:xfrm>
            <a:off x="630225" y="1012825"/>
            <a:ext cx="7947900" cy="1766400"/>
          </a:xfrm>
          <a:prstGeom prst="rect">
            <a:avLst/>
          </a:prstGeom>
          <a:noFill/>
          <a:ln>
            <a:noFill/>
          </a:ln>
        </p:spPr>
        <p:txBody>
          <a:bodyPr anchorCtr="0" anchor="t" bIns="45700" lIns="91425" rIns="91425" tIns="45700">
            <a:noAutofit/>
          </a:bodyPr>
          <a:lstStyle/>
          <a:p>
            <a:pPr indent="0" lvl="1" marL="457200" marR="0" rtl="0" algn="l">
              <a:lnSpc>
                <a:spcPct val="100000"/>
              </a:lnSpc>
              <a:spcBef>
                <a:spcPts val="0"/>
              </a:spcBef>
              <a:spcAft>
                <a:spcPts val="0"/>
              </a:spcAft>
              <a:buClr>
                <a:srgbClr val="002060"/>
              </a:buClr>
              <a:buSzPct val="25000"/>
              <a:buFont typeface="Arial"/>
              <a:buNone/>
            </a:pPr>
            <a:r>
              <a:rPr b="0" baseline="0" i="0" lang="en-US" sz="2400" u="none" cap="none" strike="noStrike">
                <a:solidFill>
                  <a:srgbClr val="002060"/>
                </a:solidFill>
                <a:latin typeface="Arial"/>
                <a:ea typeface="Arial"/>
                <a:cs typeface="Arial"/>
                <a:sym typeface="Arial"/>
              </a:rPr>
              <a:t>Monitorización</a:t>
            </a:r>
          </a:p>
          <a:p>
            <a:pPr indent="0" lvl="1" marL="457200" marR="0" rtl="0" algn="l">
              <a:lnSpc>
                <a:spcPct val="100000"/>
              </a:lnSpc>
              <a:spcBef>
                <a:spcPts val="480"/>
              </a:spcBef>
              <a:spcAft>
                <a:spcPts val="0"/>
              </a:spcAft>
              <a:buClr>
                <a:schemeClr val="dk1"/>
              </a:buClr>
              <a:buFont typeface="Arial"/>
              <a:buNone/>
            </a:pPr>
            <a:r>
              <a:t/>
            </a:r>
            <a:endParaRPr b="0" baseline="0" i="0" sz="2400" u="none" cap="none" strike="noStrike">
              <a:solidFill>
                <a:srgbClr val="002060"/>
              </a:solidFill>
              <a:latin typeface="Arial"/>
              <a:ea typeface="Arial"/>
              <a:cs typeface="Arial"/>
              <a:sym typeface="Arial"/>
            </a:endParaRPr>
          </a:p>
          <a:p>
            <a:pPr indent="0" lvl="1" marL="457200" marR="0" rtl="0" algn="l">
              <a:lnSpc>
                <a:spcPct val="100000"/>
              </a:lnSpc>
              <a:spcBef>
                <a:spcPts val="480"/>
              </a:spcBef>
              <a:spcAft>
                <a:spcPts val="0"/>
              </a:spcAft>
              <a:buClr>
                <a:schemeClr val="dk1"/>
              </a:buClr>
              <a:buFont typeface="Arial"/>
              <a:buNone/>
            </a:pPr>
            <a:r>
              <a:t/>
            </a:r>
            <a:endParaRPr b="0" baseline="0" i="0" sz="2400" u="none" cap="none" strike="noStrike">
              <a:solidFill>
                <a:srgbClr val="002060"/>
              </a:solidFill>
              <a:latin typeface="Arial"/>
              <a:ea typeface="Arial"/>
              <a:cs typeface="Arial"/>
              <a:sym typeface="Arial"/>
            </a:endParaRPr>
          </a:p>
          <a:p>
            <a:pPr indent="0" lvl="1" marL="457200" marR="0" rtl="0" algn="l">
              <a:lnSpc>
                <a:spcPct val="100000"/>
              </a:lnSpc>
              <a:spcBef>
                <a:spcPts val="480"/>
              </a:spcBef>
              <a:spcAft>
                <a:spcPts val="0"/>
              </a:spcAft>
              <a:buClr>
                <a:schemeClr val="dk1"/>
              </a:buClr>
              <a:buFont typeface="Arial"/>
              <a:buNone/>
            </a:pPr>
            <a:r>
              <a:t/>
            </a:r>
            <a:endParaRPr b="0" baseline="0" i="0" sz="2400" u="none" cap="none" strike="noStrike">
              <a:solidFill>
                <a:srgbClr val="002060"/>
              </a:solidFill>
              <a:latin typeface="Arial"/>
              <a:ea typeface="Arial"/>
              <a:cs typeface="Arial"/>
              <a:sym typeface="Arial"/>
            </a:endParaRPr>
          </a:p>
          <a:p>
            <a:pPr indent="0" lvl="1" marL="457200" marR="0" rtl="0" algn="l">
              <a:lnSpc>
                <a:spcPct val="100000"/>
              </a:lnSpc>
              <a:spcBef>
                <a:spcPts val="480"/>
              </a:spcBef>
              <a:spcAft>
                <a:spcPts val="0"/>
              </a:spcAft>
              <a:buClr>
                <a:srgbClr val="002060"/>
              </a:buClr>
              <a:buFont typeface="Arial"/>
              <a:buNone/>
            </a:pPr>
            <a:r>
              <a:t/>
            </a:r>
            <a:endParaRPr/>
          </a:p>
          <a:p>
            <a:pPr indent="0" lvl="1" marL="457200" marR="0" rtl="0" algn="l">
              <a:lnSpc>
                <a:spcPct val="100000"/>
              </a:lnSpc>
              <a:spcBef>
                <a:spcPts val="480"/>
              </a:spcBef>
              <a:spcAft>
                <a:spcPts val="0"/>
              </a:spcAft>
              <a:buClr>
                <a:schemeClr val="dk1"/>
              </a:buClr>
              <a:buFont typeface="Arial"/>
              <a:buNone/>
            </a:pPr>
            <a:r>
              <a:t/>
            </a:r>
            <a:endParaRPr b="0" baseline="0" i="0" sz="2400" u="none" cap="none" strike="noStrike">
              <a:solidFill>
                <a:srgbClr val="002060"/>
              </a:solidFill>
              <a:latin typeface="Arial"/>
              <a:ea typeface="Arial"/>
              <a:cs typeface="Arial"/>
              <a:sym typeface="Arial"/>
            </a:endParaRPr>
          </a:p>
          <a:p>
            <a:pPr indent="0" lvl="1" marL="457200" marR="0" rtl="0" algn="l">
              <a:lnSpc>
                <a:spcPct val="100000"/>
              </a:lnSpc>
              <a:spcBef>
                <a:spcPts val="480"/>
              </a:spcBef>
              <a:spcAft>
                <a:spcPts val="0"/>
              </a:spcAft>
              <a:buClr>
                <a:schemeClr val="dk1"/>
              </a:buClr>
              <a:buFont typeface="Arial"/>
              <a:buNone/>
            </a:pPr>
            <a:r>
              <a:t/>
            </a:r>
            <a:endParaRPr b="0" baseline="0" i="0" sz="2400" u="none" cap="none" strike="noStrike">
              <a:solidFill>
                <a:srgbClr val="002060"/>
              </a:solidFill>
              <a:latin typeface="Arial"/>
              <a:ea typeface="Arial"/>
              <a:cs typeface="Arial"/>
              <a:sym typeface="Arial"/>
            </a:endParaRPr>
          </a:p>
          <a:p>
            <a:pPr indent="0" lvl="1" marL="457200" marR="0" rtl="0" algn="l">
              <a:lnSpc>
                <a:spcPct val="100000"/>
              </a:lnSpc>
              <a:spcBef>
                <a:spcPts val="480"/>
              </a:spcBef>
              <a:spcAft>
                <a:spcPts val="0"/>
              </a:spcAft>
              <a:buClr>
                <a:schemeClr val="dk1"/>
              </a:buClr>
              <a:buFont typeface="Arial"/>
              <a:buNone/>
            </a:pPr>
            <a:r>
              <a:t/>
            </a:r>
            <a:endParaRPr b="0" baseline="0" i="0" sz="2400" u="none" cap="none" strike="noStrike">
              <a:solidFill>
                <a:srgbClr val="002060"/>
              </a:solidFill>
              <a:latin typeface="Arial"/>
              <a:ea typeface="Arial"/>
              <a:cs typeface="Arial"/>
              <a:sym typeface="Arial"/>
            </a:endParaRPr>
          </a:p>
          <a:p>
            <a:pPr indent="0" lvl="1" marL="457200" marR="0" rtl="0" algn="l">
              <a:lnSpc>
                <a:spcPct val="100000"/>
              </a:lnSpc>
              <a:spcBef>
                <a:spcPts val="480"/>
              </a:spcBef>
              <a:spcAft>
                <a:spcPts val="0"/>
              </a:spcAft>
              <a:buClr>
                <a:schemeClr val="dk1"/>
              </a:buClr>
              <a:buFont typeface="Arial"/>
              <a:buNone/>
            </a:pPr>
            <a:r>
              <a:t/>
            </a:r>
            <a:endParaRPr b="0" baseline="0" i="0" sz="2400" u="none" cap="none" strike="noStrike">
              <a:solidFill>
                <a:srgbClr val="002060"/>
              </a:solidFill>
              <a:latin typeface="Arial"/>
              <a:ea typeface="Arial"/>
              <a:cs typeface="Arial"/>
              <a:sym typeface="Arial"/>
            </a:endParaRPr>
          </a:p>
          <a:p>
            <a:pPr indent="0" lvl="1" marL="457200" marR="0" rtl="0" algn="l">
              <a:lnSpc>
                <a:spcPct val="100000"/>
              </a:lnSpc>
              <a:spcBef>
                <a:spcPts val="480"/>
              </a:spcBef>
              <a:spcAft>
                <a:spcPts val="0"/>
              </a:spcAft>
              <a:buClr>
                <a:srgbClr val="002060"/>
              </a:buClr>
              <a:buFont typeface="Arial"/>
              <a:buNone/>
            </a:pPr>
            <a:r>
              <a:t/>
            </a:r>
            <a:endParaRPr/>
          </a:p>
          <a:p>
            <a:pPr indent="0" lvl="1" marL="457200" marR="0" rtl="0" algn="l">
              <a:lnSpc>
                <a:spcPct val="100000"/>
              </a:lnSpc>
              <a:spcBef>
                <a:spcPts val="480"/>
              </a:spcBef>
              <a:spcAft>
                <a:spcPts val="0"/>
              </a:spcAft>
              <a:buClr>
                <a:srgbClr val="002060"/>
              </a:buClr>
              <a:buSzPct val="25000"/>
              <a:buFont typeface="Arial"/>
              <a:buNone/>
            </a:pPr>
            <a:r>
              <a:rPr b="0" baseline="0" i="0" lang="en-US" sz="2400" u="none" cap="none" strike="noStrike">
                <a:solidFill>
                  <a:srgbClr val="002060"/>
                </a:solidFill>
                <a:latin typeface="Arial"/>
                <a:ea typeface="Arial"/>
                <a:cs typeface="Arial"/>
                <a:sym typeface="Arial"/>
              </a:rPr>
              <a:t> </a:t>
            </a:r>
          </a:p>
          <a:p>
            <a:pPr indent="0" lvl="0" marL="0" marR="0" rtl="0" algn="l">
              <a:spcBef>
                <a:spcPts val="0"/>
              </a:spcBef>
              <a:buNone/>
            </a:pPr>
            <a:r>
              <a:t/>
            </a:r>
            <a:endParaRPr b="0" baseline="0" i="0" sz="2400" u="none" cap="none" strike="noStrike">
              <a:solidFill>
                <a:srgbClr val="002060"/>
              </a:solidFill>
              <a:latin typeface="Arial"/>
              <a:ea typeface="Arial"/>
              <a:cs typeface="Arial"/>
              <a:sym typeface="Arial"/>
            </a:endParaRPr>
          </a:p>
        </p:txBody>
      </p:sp>
      <p:sp>
        <p:nvSpPr>
          <p:cNvPr id="106" name="Shape 106"/>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Ecosistema</a:t>
            </a:r>
          </a:p>
        </p:txBody>
      </p:sp>
      <p:pic>
        <p:nvPicPr>
          <p:cNvPr id="107" name="Shape 107"/>
          <p:cNvPicPr preferRelativeResize="0"/>
          <p:nvPr/>
        </p:nvPicPr>
        <p:blipFill rotWithShape="1">
          <a:blip r:embed="rId3">
            <a:alphaModFix/>
          </a:blip>
          <a:srcRect b="0" l="0" r="0" t="0"/>
          <a:stretch/>
        </p:blipFill>
        <p:spPr>
          <a:xfrm>
            <a:off x="5380037" y="1730375"/>
            <a:ext cx="976312" cy="976312"/>
          </a:xfrm>
          <a:prstGeom prst="rect">
            <a:avLst/>
          </a:prstGeom>
          <a:noFill/>
          <a:ln>
            <a:noFill/>
          </a:ln>
        </p:spPr>
      </p:pic>
      <p:pic>
        <p:nvPicPr>
          <p:cNvPr id="108" name="Shape 108"/>
          <p:cNvPicPr preferRelativeResize="0"/>
          <p:nvPr/>
        </p:nvPicPr>
        <p:blipFill rotWithShape="1">
          <a:blip r:embed="rId4">
            <a:alphaModFix/>
          </a:blip>
          <a:srcRect b="0" l="0" r="0" t="0"/>
          <a:stretch/>
        </p:blipFill>
        <p:spPr>
          <a:xfrm>
            <a:off x="1379537" y="1857375"/>
            <a:ext cx="2286000" cy="685799"/>
          </a:xfrm>
          <a:prstGeom prst="rect">
            <a:avLst/>
          </a:prstGeom>
          <a:noFill/>
          <a:ln>
            <a:noFill/>
          </a:ln>
        </p:spPr>
      </p:pic>
      <p:pic>
        <p:nvPicPr>
          <p:cNvPr id="109" name="Shape 109"/>
          <p:cNvPicPr preferRelativeResize="0"/>
          <p:nvPr/>
        </p:nvPicPr>
        <p:blipFill rotWithShape="1">
          <a:blip r:embed="rId5">
            <a:alphaModFix/>
          </a:blip>
          <a:srcRect b="0" l="0" r="0" t="0"/>
          <a:stretch/>
        </p:blipFill>
        <p:spPr>
          <a:xfrm>
            <a:off x="3911600" y="1803400"/>
            <a:ext cx="784224" cy="914400"/>
          </a:xfrm>
          <a:prstGeom prst="rect">
            <a:avLst/>
          </a:prstGeom>
          <a:noFill/>
          <a:ln>
            <a:noFill/>
          </a:ln>
        </p:spPr>
      </p:pic>
      <p:pic>
        <p:nvPicPr>
          <p:cNvPr id="110" name="Shape 110"/>
          <p:cNvPicPr preferRelativeResize="0"/>
          <p:nvPr/>
        </p:nvPicPr>
        <p:blipFill rotWithShape="1">
          <a:blip r:embed="rId6">
            <a:alphaModFix/>
          </a:blip>
          <a:srcRect b="0" l="0" r="0" t="0"/>
          <a:stretch/>
        </p:blipFill>
        <p:spPr>
          <a:xfrm>
            <a:off x="7119936" y="1738311"/>
            <a:ext cx="650874" cy="927100"/>
          </a:xfrm>
          <a:prstGeom prst="rect">
            <a:avLst/>
          </a:prstGeom>
          <a:noFill/>
          <a:ln>
            <a:noFill/>
          </a:ln>
        </p:spPr>
      </p:pic>
      <p:pic>
        <p:nvPicPr>
          <p:cNvPr id="111" name="Shape 111"/>
          <p:cNvPicPr preferRelativeResize="0"/>
          <p:nvPr/>
        </p:nvPicPr>
        <p:blipFill rotWithShape="1">
          <a:blip r:embed="rId7">
            <a:alphaModFix/>
          </a:blip>
          <a:srcRect b="0" l="0" r="0" t="0"/>
          <a:stretch/>
        </p:blipFill>
        <p:spPr>
          <a:xfrm>
            <a:off x="2043111" y="3419475"/>
            <a:ext cx="1277936" cy="395287"/>
          </a:xfrm>
          <a:prstGeom prst="rect">
            <a:avLst/>
          </a:prstGeom>
          <a:noFill/>
          <a:ln>
            <a:noFill/>
          </a:ln>
        </p:spPr>
      </p:pic>
      <p:pic>
        <p:nvPicPr>
          <p:cNvPr id="112" name="Shape 112"/>
          <p:cNvPicPr preferRelativeResize="0"/>
          <p:nvPr/>
        </p:nvPicPr>
        <p:blipFill rotWithShape="1">
          <a:blip r:embed="rId8">
            <a:alphaModFix/>
          </a:blip>
          <a:srcRect b="0" l="0" r="0" t="0"/>
          <a:stretch/>
        </p:blipFill>
        <p:spPr>
          <a:xfrm>
            <a:off x="2727325" y="4011612"/>
            <a:ext cx="661987" cy="609599"/>
          </a:xfrm>
          <a:prstGeom prst="rect">
            <a:avLst/>
          </a:prstGeom>
          <a:noFill/>
          <a:ln>
            <a:noFill/>
          </a:ln>
        </p:spPr>
      </p:pic>
      <p:pic>
        <p:nvPicPr>
          <p:cNvPr id="113" name="Shape 113"/>
          <p:cNvPicPr preferRelativeResize="0"/>
          <p:nvPr/>
        </p:nvPicPr>
        <p:blipFill rotWithShape="1">
          <a:blip r:embed="rId9">
            <a:alphaModFix/>
          </a:blip>
          <a:srcRect b="0" l="0" r="0" t="0"/>
          <a:stretch/>
        </p:blipFill>
        <p:spPr>
          <a:xfrm>
            <a:off x="5643562" y="3130550"/>
            <a:ext cx="1892300" cy="790575"/>
          </a:xfrm>
          <a:prstGeom prst="rect">
            <a:avLst/>
          </a:prstGeom>
          <a:noFill/>
          <a:ln>
            <a:noFill/>
          </a:ln>
        </p:spPr>
      </p:pic>
      <p:pic>
        <p:nvPicPr>
          <p:cNvPr id="114" name="Shape 114"/>
          <p:cNvPicPr preferRelativeResize="0"/>
          <p:nvPr/>
        </p:nvPicPr>
        <p:blipFill rotWithShape="1">
          <a:blip r:embed="rId10">
            <a:alphaModFix/>
          </a:blip>
          <a:srcRect b="0" l="0" r="0" t="0"/>
          <a:stretch/>
        </p:blipFill>
        <p:spPr>
          <a:xfrm>
            <a:off x="3600450" y="3443287"/>
            <a:ext cx="1531937" cy="360362"/>
          </a:xfrm>
          <a:prstGeom prst="rect">
            <a:avLst/>
          </a:prstGeom>
          <a:noFill/>
          <a:ln>
            <a:noFill/>
          </a:ln>
        </p:spPr>
      </p:pic>
      <p:pic>
        <p:nvPicPr>
          <p:cNvPr id="115" name="Shape 115"/>
          <p:cNvPicPr preferRelativeResize="0"/>
          <p:nvPr/>
        </p:nvPicPr>
        <p:blipFill rotWithShape="1">
          <a:blip r:embed="rId11">
            <a:alphaModFix/>
          </a:blip>
          <a:srcRect b="0" l="0" r="0" t="0"/>
          <a:stretch/>
        </p:blipFill>
        <p:spPr>
          <a:xfrm>
            <a:off x="1787525" y="3929062"/>
            <a:ext cx="547687" cy="774700"/>
          </a:xfrm>
          <a:prstGeom prst="rect">
            <a:avLst/>
          </a:prstGeom>
          <a:noFill/>
          <a:ln>
            <a:noFill/>
          </a:ln>
        </p:spPr>
      </p:pic>
      <p:pic>
        <p:nvPicPr>
          <p:cNvPr id="116" name="Shape 116"/>
          <p:cNvPicPr preferRelativeResize="0"/>
          <p:nvPr/>
        </p:nvPicPr>
        <p:blipFill rotWithShape="1">
          <a:blip r:embed="rId12">
            <a:alphaModFix/>
          </a:blip>
          <a:srcRect b="0" l="0" r="0" t="0"/>
          <a:stretch/>
        </p:blipFill>
        <p:spPr>
          <a:xfrm>
            <a:off x="3838575" y="4033837"/>
            <a:ext cx="1087437" cy="577850"/>
          </a:xfrm>
          <a:prstGeom prst="rect">
            <a:avLst/>
          </a:prstGeom>
          <a:noFill/>
          <a:ln>
            <a:noFill/>
          </a:ln>
        </p:spPr>
      </p:pic>
      <p:pic>
        <p:nvPicPr>
          <p:cNvPr id="117" name="Shape 117"/>
          <p:cNvPicPr preferRelativeResize="0"/>
          <p:nvPr/>
        </p:nvPicPr>
        <p:blipFill rotWithShape="1">
          <a:blip r:embed="rId13">
            <a:alphaModFix/>
          </a:blip>
          <a:srcRect b="0" l="0" r="0" t="0"/>
          <a:stretch/>
        </p:blipFill>
        <p:spPr>
          <a:xfrm>
            <a:off x="5091112" y="4143375"/>
            <a:ext cx="1438275" cy="438150"/>
          </a:xfrm>
          <a:prstGeom prst="rect">
            <a:avLst/>
          </a:prstGeom>
          <a:noFill/>
          <a:ln>
            <a:noFill/>
          </a:ln>
        </p:spPr>
      </p:pic>
      <p:pic>
        <p:nvPicPr>
          <p:cNvPr id="118" name="Shape 118"/>
          <p:cNvPicPr preferRelativeResize="0"/>
          <p:nvPr/>
        </p:nvPicPr>
        <p:blipFill rotWithShape="1">
          <a:blip r:embed="rId14">
            <a:alphaModFix/>
          </a:blip>
          <a:srcRect b="0" l="0" r="0" t="0"/>
          <a:stretch/>
        </p:blipFill>
        <p:spPr>
          <a:xfrm>
            <a:off x="6935786" y="4135437"/>
            <a:ext cx="1022349" cy="468311"/>
          </a:xfrm>
          <a:prstGeom prst="rect">
            <a:avLst/>
          </a:prstGeom>
          <a:noFill/>
          <a:ln>
            <a:noFill/>
          </a:ln>
        </p:spPr>
      </p:pic>
      <p:pic>
        <p:nvPicPr>
          <p:cNvPr id="119" name="Shape 119"/>
          <p:cNvPicPr preferRelativeResize="0"/>
          <p:nvPr/>
        </p:nvPicPr>
        <p:blipFill rotWithShape="1">
          <a:blip r:embed="rId15">
            <a:alphaModFix/>
          </a:blip>
          <a:srcRect b="0" l="0" r="0" t="0"/>
          <a:stretch/>
        </p:blipFill>
        <p:spPr>
          <a:xfrm>
            <a:off x="4810125" y="5297487"/>
            <a:ext cx="996950" cy="668337"/>
          </a:xfrm>
          <a:prstGeom prst="rect">
            <a:avLst/>
          </a:prstGeom>
          <a:noFill/>
          <a:ln>
            <a:noFill/>
          </a:ln>
        </p:spPr>
      </p:pic>
      <p:pic>
        <p:nvPicPr>
          <p:cNvPr id="120" name="Shape 120"/>
          <p:cNvPicPr preferRelativeResize="0"/>
          <p:nvPr/>
        </p:nvPicPr>
        <p:blipFill rotWithShape="1">
          <a:blip r:embed="rId16">
            <a:alphaModFix/>
          </a:blip>
          <a:srcRect b="0" l="0" r="0" t="0"/>
          <a:stretch/>
        </p:blipFill>
        <p:spPr>
          <a:xfrm>
            <a:off x="2479675" y="5535612"/>
            <a:ext cx="1466850" cy="361950"/>
          </a:xfrm>
          <a:prstGeom prst="rect">
            <a:avLst/>
          </a:prstGeom>
          <a:noFill/>
          <a:ln>
            <a:noFill/>
          </a:ln>
        </p:spPr>
      </p:pic>
      <p:sp>
        <p:nvSpPr>
          <p:cNvPr id="121" name="Shape 121"/>
          <p:cNvSpPr txBox="1"/>
          <p:nvPr/>
        </p:nvSpPr>
        <p:spPr>
          <a:xfrm>
            <a:off x="1074150" y="2749200"/>
            <a:ext cx="6884099" cy="468300"/>
          </a:xfrm>
          <a:prstGeom prst="rect">
            <a:avLst/>
          </a:prstGeom>
          <a:noFill/>
          <a:ln>
            <a:noFill/>
          </a:ln>
        </p:spPr>
        <p:txBody>
          <a:bodyPr anchorCtr="0" anchor="t" bIns="91425" lIns="91425" rIns="91425" tIns="91425">
            <a:noAutofit/>
          </a:bodyPr>
          <a:lstStyle/>
          <a:p>
            <a:pPr>
              <a:spcBef>
                <a:spcPts val="0"/>
              </a:spcBef>
              <a:buNone/>
            </a:pPr>
            <a:r>
              <a:rPr lang="en-US" sz="2400">
                <a:solidFill>
                  <a:srgbClr val="002060"/>
                </a:solidFill>
              </a:rPr>
              <a:t>Procesamiento</a:t>
            </a:r>
          </a:p>
        </p:txBody>
      </p:sp>
      <p:sp>
        <p:nvSpPr>
          <p:cNvPr id="122" name="Shape 122"/>
          <p:cNvSpPr txBox="1"/>
          <p:nvPr/>
        </p:nvSpPr>
        <p:spPr>
          <a:xfrm>
            <a:off x="1096675" y="4769800"/>
            <a:ext cx="7038300" cy="468300"/>
          </a:xfrm>
          <a:prstGeom prst="rect">
            <a:avLst/>
          </a:prstGeom>
          <a:noFill/>
          <a:ln>
            <a:noFill/>
          </a:ln>
        </p:spPr>
        <p:txBody>
          <a:bodyPr anchorCtr="0" anchor="t" bIns="91425" lIns="91425" rIns="91425" tIns="91425">
            <a:noAutofit/>
          </a:bodyPr>
          <a:lstStyle/>
          <a:p>
            <a:pPr>
              <a:spcBef>
                <a:spcPts val="0"/>
              </a:spcBef>
              <a:buNone/>
            </a:pPr>
            <a:r>
              <a:rPr lang="en-US" sz="2400">
                <a:solidFill>
                  <a:srgbClr val="002060"/>
                </a:solidFill>
              </a:rPr>
              <a:t>Bases de datos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7" name="Shape 857"/>
        <p:cNvGrpSpPr/>
        <p:nvPr/>
      </p:nvGrpSpPr>
      <p:grpSpPr>
        <a:xfrm>
          <a:off x="0" y="0"/>
          <a:ext cx="0" cy="0"/>
          <a:chOff x="0" y="0"/>
          <a:chExt cx="0" cy="0"/>
        </a:xfrm>
      </p:grpSpPr>
      <p:sp>
        <p:nvSpPr>
          <p:cNvPr id="858" name="Shape 858"/>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59" name="Shape 859"/>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Ejecución</a:t>
            </a:r>
          </a:p>
        </p:txBody>
      </p:sp>
      <p:sp>
        <p:nvSpPr>
          <p:cNvPr id="860" name="Shape 860"/>
          <p:cNvSpPr txBox="1"/>
          <p:nvPr>
            <p:ph idx="1" type="body"/>
          </p:nvPr>
        </p:nvSpPr>
        <p:spPr>
          <a:xfrm>
            <a:off x="642937" y="1068387"/>
            <a:ext cx="8097837" cy="522286"/>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hadoop jar /</a:t>
            </a:r>
            <a:r>
              <a:rPr i="1" lang="en-US" sz="1100">
                <a:solidFill>
                  <a:srgbClr val="002060"/>
                </a:solidFill>
              </a:rPr>
              <a:t>tmp/</a:t>
            </a:r>
            <a:r>
              <a:rPr b="0" baseline="0" i="1" lang="en-US" sz="1100" u="none" cap="none" strike="noStrike">
                <a:solidFill>
                  <a:srgbClr val="002060"/>
                </a:solidFill>
                <a:latin typeface="Arial"/>
                <a:ea typeface="Arial"/>
                <a:cs typeface="Arial"/>
                <a:sym typeface="Arial"/>
              </a:rPr>
              <a:t>mapreduce/wc.jar WordCount wc-in wc-out</a:t>
            </a:r>
            <a:r>
              <a:rPr b="0" baseline="0" i="0" lang="en-US" sz="1100" u="none" cap="none" strike="noStrike">
                <a:solidFill>
                  <a:srgbClr val="002060"/>
                </a:solidFill>
                <a:latin typeface="Arial"/>
                <a:ea typeface="Arial"/>
                <a:cs typeface="Arial"/>
                <a:sym typeface="Arial"/>
              </a:rPr>
              <a:t>   </a:t>
            </a:r>
            <a:br>
              <a:rPr b="1" baseline="0" i="0" lang="en-US" sz="1100" u="none" cap="none" strike="noStrike">
                <a:solidFill>
                  <a:srgbClr val="002060"/>
                </a:solidFill>
                <a:latin typeface="Arial"/>
                <a:ea typeface="Arial"/>
                <a:cs typeface="Arial"/>
                <a:sym typeface="Arial"/>
              </a:rPr>
            </a:br>
          </a:p>
        </p:txBody>
      </p:sp>
      <p:pic>
        <p:nvPicPr>
          <p:cNvPr id="861" name="Shape 861"/>
          <p:cNvPicPr preferRelativeResize="0"/>
          <p:nvPr/>
        </p:nvPicPr>
        <p:blipFill rotWithShape="1">
          <a:blip r:embed="rId3">
            <a:alphaModFix/>
          </a:blip>
          <a:srcRect b="0" l="0" r="0" t="0"/>
          <a:stretch/>
        </p:blipFill>
        <p:spPr>
          <a:xfrm>
            <a:off x="925512" y="1663700"/>
            <a:ext cx="6934199" cy="37909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1000"/>
                                        <p:tgtEl>
                                          <p:spTgt spid="8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1"/>
                                        </p:tgtEl>
                                        <p:attrNameLst>
                                          <p:attrName>style.visibility</p:attrName>
                                        </p:attrNameLst>
                                      </p:cBhvr>
                                      <p:to>
                                        <p:strVal val="visible"/>
                                      </p:to>
                                    </p:set>
                                    <p:animEffect filter="fade" transition="in">
                                      <p:cBhvr>
                                        <p:cTn dur="1000"/>
                                        <p:tgtEl>
                                          <p:spTgt spid="8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6" name="Shape 866"/>
        <p:cNvGrpSpPr/>
        <p:nvPr/>
      </p:nvGrpSpPr>
      <p:grpSpPr>
        <a:xfrm>
          <a:off x="0" y="0"/>
          <a:ext cx="0" cy="0"/>
          <a:chOff x="0" y="0"/>
          <a:chExt cx="0" cy="0"/>
        </a:xfrm>
      </p:grpSpPr>
      <p:sp>
        <p:nvSpPr>
          <p:cNvPr id="867" name="Shape 867"/>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68" name="Shape 868"/>
          <p:cNvSpPr txBox="1"/>
          <p:nvPr>
            <p:ph idx="1" type="body"/>
          </p:nvPr>
        </p:nvSpPr>
        <p:spPr>
          <a:xfrm>
            <a:off x="449262" y="1212850"/>
            <a:ext cx="8274049" cy="38290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hdfs dfs -cat /user/bigdata/wc-out/part-r00000</a:t>
            </a:r>
          </a:p>
        </p:txBody>
      </p:sp>
      <p:sp>
        <p:nvSpPr>
          <p:cNvPr id="869" name="Shape 869"/>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visualizacion resultado</a:t>
            </a:r>
          </a:p>
        </p:txBody>
      </p:sp>
      <p:pic>
        <p:nvPicPr>
          <p:cNvPr id="870" name="Shape 870"/>
          <p:cNvPicPr preferRelativeResize="0"/>
          <p:nvPr/>
        </p:nvPicPr>
        <p:blipFill rotWithShape="1">
          <a:blip r:embed="rId3">
            <a:alphaModFix/>
          </a:blip>
          <a:srcRect b="0" l="0" r="0" t="0"/>
          <a:stretch/>
        </p:blipFill>
        <p:spPr>
          <a:xfrm>
            <a:off x="1189037" y="1670050"/>
            <a:ext cx="6972300" cy="16192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000"/>
                                        <p:tgtEl>
                                          <p:spTgt spid="8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000"/>
                                        <p:tgtEl>
                                          <p:spTgt spid="8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5" name="Shape 875"/>
        <p:cNvGrpSpPr/>
        <p:nvPr/>
      </p:nvGrpSpPr>
      <p:grpSpPr>
        <a:xfrm>
          <a:off x="0" y="0"/>
          <a:ext cx="0" cy="0"/>
          <a:chOff x="0" y="0"/>
          <a:chExt cx="0" cy="0"/>
        </a:xfrm>
      </p:grpSpPr>
      <p:sp>
        <p:nvSpPr>
          <p:cNvPr id="876" name="Shape 876"/>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77" name="Shape 877"/>
          <p:cNvSpPr txBox="1"/>
          <p:nvPr>
            <p:ph idx="1" type="body"/>
          </p:nvPr>
        </p:nvSpPr>
        <p:spPr>
          <a:xfrm>
            <a:off x="449262" y="1212850"/>
            <a:ext cx="8274049" cy="38290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sbin/mr-jobhistory-daemon.sh start historyserver</a:t>
            </a:r>
          </a:p>
          <a:p>
            <a:pPr indent="-325437" lvl="0" marL="342900" marR="0" rtl="0" algn="l">
              <a:lnSpc>
                <a:spcPct val="100000"/>
              </a:lnSpc>
              <a:spcBef>
                <a:spcPts val="220"/>
              </a:spcBef>
              <a:spcAft>
                <a:spcPts val="0"/>
              </a:spcAft>
              <a:buClr>
                <a:schemeClr val="lt1"/>
              </a:buClr>
              <a:buFont typeface="Times New Roman"/>
              <a:buNone/>
            </a:pPr>
            <a:r>
              <a:t/>
            </a:r>
            <a:endParaRPr b="0" baseline="0" i="1"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Accederemos al puerto 19888</a:t>
            </a:r>
          </a:p>
        </p:txBody>
      </p:sp>
      <p:sp>
        <p:nvSpPr>
          <p:cNvPr id="878" name="Shape 878"/>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Interfaz Web</a:t>
            </a:r>
          </a:p>
        </p:txBody>
      </p:sp>
      <p:pic>
        <p:nvPicPr>
          <p:cNvPr id="879" name="Shape 879"/>
          <p:cNvPicPr preferRelativeResize="0"/>
          <p:nvPr/>
        </p:nvPicPr>
        <p:blipFill rotWithShape="1">
          <a:blip r:embed="rId3">
            <a:alphaModFix/>
          </a:blip>
          <a:srcRect b="0" l="0" r="0" t="0"/>
          <a:stretch/>
        </p:blipFill>
        <p:spPr>
          <a:xfrm>
            <a:off x="196411" y="1992050"/>
            <a:ext cx="8609099" cy="15461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000"/>
                                        <p:tgtEl>
                                          <p:spTgt spid="8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4" name="Shape 884"/>
        <p:cNvGrpSpPr/>
        <p:nvPr/>
      </p:nvGrpSpPr>
      <p:grpSpPr>
        <a:xfrm>
          <a:off x="0" y="0"/>
          <a:ext cx="0" cy="0"/>
          <a:chOff x="0" y="0"/>
          <a:chExt cx="0" cy="0"/>
        </a:xfrm>
      </p:grpSpPr>
      <p:sp>
        <p:nvSpPr>
          <p:cNvPr id="885" name="Shape 885"/>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86" name="Shape 886"/>
          <p:cNvSpPr txBox="1"/>
          <p:nvPr>
            <p:ph idx="1" type="body"/>
          </p:nvPr>
        </p:nvSpPr>
        <p:spPr>
          <a:xfrm>
            <a:off x="449250" y="1212850"/>
            <a:ext cx="8273999" cy="271499"/>
          </a:xfrm>
          <a:prstGeom prst="rect">
            <a:avLst/>
          </a:prstGeom>
          <a:noFill/>
          <a:ln>
            <a:noFill/>
          </a:ln>
        </p:spPr>
        <p:txBody>
          <a:bodyPr anchorCtr="0" anchor="t" bIns="45700" lIns="91425" rIns="91425" tIns="45700">
            <a:noAutofit/>
          </a:bodyPr>
          <a:lstStyle/>
          <a:p>
            <a:pPr indent="-325437" lvl="0" marL="342900" marR="0" rtl="0" algn="l">
              <a:lnSpc>
                <a:spcPct val="100000"/>
              </a:lnSpc>
              <a:spcBef>
                <a:spcPts val="220"/>
              </a:spcBef>
              <a:spcAft>
                <a:spcPts val="0"/>
              </a:spcAft>
              <a:buNone/>
            </a:pPr>
            <a:r>
              <a:rPr i="1" lang="en-US" sz="1100">
                <a:solidFill>
                  <a:srgbClr val="002060"/>
                </a:solidFill>
              </a:rPr>
              <a:t>/etc/hadoop/conf/mapred-site.xml</a:t>
            </a: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rPr i="1" lang="en-US" sz="1100">
                <a:solidFill>
                  <a:srgbClr val="002060"/>
                </a:solidFill>
              </a:rPr>
              <a:t>		</a:t>
            </a:r>
          </a:p>
          <a:p>
            <a:pPr indent="-325437" lvl="0" marL="342900" marR="0" rtl="0" algn="l">
              <a:lnSpc>
                <a:spcPct val="100000"/>
              </a:lnSpc>
              <a:spcBef>
                <a:spcPts val="220"/>
              </a:spcBef>
              <a:spcAft>
                <a:spcPts val="0"/>
              </a:spcAft>
              <a:buNone/>
            </a:pPr>
            <a:r>
              <a:rPr i="1" lang="en-US" sz="1100">
                <a:solidFill>
                  <a:srgbClr val="002060"/>
                </a:solidFill>
              </a:rPr>
              <a:t>	</a:t>
            </a:r>
          </a:p>
          <a:p>
            <a:pPr indent="-325437" lvl="0" marL="342900" marR="0" rtl="0" algn="l">
              <a:lnSpc>
                <a:spcPct val="100000"/>
              </a:lnSpc>
              <a:spcBef>
                <a:spcPts val="220"/>
              </a:spcBef>
              <a:spcAft>
                <a:spcPts val="0"/>
              </a:spcAft>
              <a:buNone/>
            </a:pPr>
            <a:r>
              <a:rPr i="1" lang="en-US" sz="1100">
                <a:solidFill>
                  <a:srgbClr val="002060"/>
                </a:solidFill>
              </a:rPr>
              <a:t>        </a:t>
            </a: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rPr i="1" lang="en-US" sz="1100">
                <a:solidFill>
                  <a:srgbClr val="002060"/>
                </a:solidFill>
              </a:rPr>
              <a:t>	</a:t>
            </a: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rPr i="1" lang="en-US" sz="1100">
                <a:solidFill>
                  <a:srgbClr val="002060"/>
                </a:solidFill>
              </a:rPr>
              <a:t>	</a:t>
            </a: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rPr i="1" lang="en-US" sz="1100">
                <a:solidFill>
                  <a:srgbClr val="002060"/>
                </a:solidFill>
              </a:rPr>
              <a:t>		</a:t>
            </a:r>
          </a:p>
          <a:p>
            <a:pPr indent="-325437" lvl="0" marL="342900" marR="0" rtl="0" algn="l">
              <a:lnSpc>
                <a:spcPct val="100000"/>
              </a:lnSpc>
              <a:spcBef>
                <a:spcPts val="220"/>
              </a:spcBef>
              <a:spcAft>
                <a:spcPts val="0"/>
              </a:spcAft>
              <a:buNone/>
            </a:pPr>
            <a:r>
              <a:rPr i="1" lang="en-US" sz="1100">
                <a:solidFill>
                  <a:srgbClr val="002060"/>
                </a:solidFill>
              </a:rPr>
              <a:t>		</a:t>
            </a:r>
          </a:p>
          <a:p>
            <a:pPr indent="-325437" lvl="0" marL="342900" marR="0" rtl="0" algn="l">
              <a:lnSpc>
                <a:spcPct val="100000"/>
              </a:lnSpc>
              <a:spcBef>
                <a:spcPts val="220"/>
              </a:spcBef>
              <a:spcAft>
                <a:spcPts val="0"/>
              </a:spcAft>
              <a:buNone/>
            </a:pPr>
            <a:r>
              <a:t/>
            </a:r>
            <a:endParaRPr i="1" sz="1100">
              <a:solidFill>
                <a:srgbClr val="002060"/>
              </a:solidFill>
            </a:endParaRPr>
          </a:p>
          <a:p>
            <a:pPr indent="-325437" lvl="0" marL="342900" marR="0" rtl="0" algn="l">
              <a:lnSpc>
                <a:spcPct val="100000"/>
              </a:lnSpc>
              <a:spcBef>
                <a:spcPts val="220"/>
              </a:spcBef>
              <a:spcAft>
                <a:spcPts val="0"/>
              </a:spcAft>
              <a:buNone/>
            </a:pPr>
            <a:r>
              <a:t/>
            </a:r>
            <a:endParaRPr i="1" sz="1100">
              <a:solidFill>
                <a:srgbClr val="002060"/>
              </a:solidFill>
            </a:endParaRPr>
          </a:p>
          <a:p>
            <a:pPr indent="0" lvl="0" marL="0" marR="0" rtl="0" algn="l">
              <a:lnSpc>
                <a:spcPct val="100000"/>
              </a:lnSpc>
              <a:spcBef>
                <a:spcPts val="220"/>
              </a:spcBef>
              <a:spcAft>
                <a:spcPts val="0"/>
              </a:spcAft>
              <a:buNone/>
            </a:pPr>
            <a:r>
              <a:t/>
            </a:r>
            <a:endParaRPr i="1" sz="1100">
              <a:solidFill>
                <a:srgbClr val="002060"/>
              </a:solidFill>
            </a:endParaRPr>
          </a:p>
        </p:txBody>
      </p:sp>
      <p:sp>
        <p:nvSpPr>
          <p:cNvPr id="887" name="Shape 887"/>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Configuración 1/2</a:t>
            </a:r>
          </a:p>
        </p:txBody>
      </p:sp>
      <p:graphicFrame>
        <p:nvGraphicFramePr>
          <p:cNvPr id="888" name="Shape 888"/>
          <p:cNvGraphicFramePr/>
          <p:nvPr/>
        </p:nvGraphicFramePr>
        <p:xfrm>
          <a:off x="626550" y="1610200"/>
          <a:ext cx="3000000" cy="3000000"/>
        </p:xfrm>
        <a:graphic>
          <a:graphicData uri="http://schemas.openxmlformats.org/drawingml/2006/table">
            <a:tbl>
              <a:tblPr>
                <a:noFill/>
                <a:tableStyleId>{52ABBD5E-F9AA-482D-B667-E2B1652B5290}</a:tableStyleId>
              </a:tblPr>
              <a:tblGrid>
                <a:gridCol w="2987225"/>
                <a:gridCol w="1302825"/>
                <a:gridCol w="3424750"/>
              </a:tblGrid>
              <a:tr h="290700">
                <a:tc>
                  <a:txBody>
                    <a:bodyPr>
                      <a:noAutofit/>
                    </a:bodyPr>
                    <a:lstStyle/>
                    <a:p>
                      <a:pPr>
                        <a:spcBef>
                          <a:spcPts val="0"/>
                        </a:spcBef>
                        <a:buNone/>
                      </a:pPr>
                      <a:r>
                        <a:rPr i="1" lang="en-US" sz="1100">
                          <a:solidFill>
                            <a:srgbClr val="002060"/>
                          </a:solidFill>
                        </a:rPr>
                        <a:t>Property</a:t>
                      </a:r>
                    </a:p>
                  </a:txBody>
                  <a:tcPr marT="91425" marB="91425" marR="91425" marL="91425"/>
                </a:tc>
                <a:tc>
                  <a:txBody>
                    <a:bodyPr>
                      <a:noAutofit/>
                    </a:bodyPr>
                    <a:lstStyle/>
                    <a:p>
                      <a:pPr>
                        <a:spcBef>
                          <a:spcPts val="0"/>
                        </a:spcBef>
                        <a:buNone/>
                      </a:pPr>
                      <a:r>
                        <a:rPr i="1" lang="en-US" sz="1100">
                          <a:solidFill>
                            <a:srgbClr val="002060"/>
                          </a:solidFill>
                        </a:rPr>
                        <a:t>Value</a:t>
                      </a:r>
                    </a:p>
                  </a:txBody>
                  <a:tcPr marT="91425" marB="91425" marR="91425" marL="91425"/>
                </a:tc>
                <a:tc>
                  <a:txBody>
                    <a:bodyPr>
                      <a:noAutofit/>
                    </a:bodyPr>
                    <a:lstStyle/>
                    <a:p>
                      <a:pPr>
                        <a:spcBef>
                          <a:spcPts val="0"/>
                        </a:spcBef>
                        <a:buNone/>
                      </a:pPr>
                      <a:r>
                        <a:rPr i="1" lang="en-US" sz="1100">
                          <a:solidFill>
                            <a:srgbClr val="002060"/>
                          </a:solidFill>
                        </a:rPr>
                        <a:t>Description</a:t>
                      </a:r>
                    </a:p>
                  </a:txBody>
                  <a:tcPr marT="91425" marB="91425" marR="91425" marL="91425"/>
                </a:tc>
              </a:tr>
              <a:tr h="401150">
                <a:tc>
                  <a:txBody>
                    <a:bodyPr>
                      <a:noAutofit/>
                    </a:bodyPr>
                    <a:lstStyle/>
                    <a:p>
                      <a:pPr>
                        <a:spcBef>
                          <a:spcPts val="0"/>
                        </a:spcBef>
                        <a:buNone/>
                      </a:pPr>
                      <a:r>
                        <a:rPr i="1" lang="en-US" sz="1100">
                          <a:solidFill>
                            <a:srgbClr val="002060"/>
                          </a:solidFill>
                        </a:rPr>
                        <a:t>mapreduce.map.memory.mb	</a:t>
                      </a:r>
                    </a:p>
                  </a:txBody>
                  <a:tcPr marT="91425" marB="91425" marR="91425" marL="91425"/>
                </a:tc>
                <a:tc>
                  <a:txBody>
                    <a:bodyPr>
                      <a:noAutofit/>
                    </a:bodyPr>
                    <a:lstStyle/>
                    <a:p>
                      <a:pPr>
                        <a:spcBef>
                          <a:spcPts val="0"/>
                        </a:spcBef>
                        <a:buNone/>
                      </a:pPr>
                      <a:r>
                        <a:rPr i="1" lang="en-US" sz="1100">
                          <a:solidFill>
                            <a:srgbClr val="002060"/>
                          </a:solidFill>
                        </a:rPr>
                        <a:t>1024</a:t>
                      </a:r>
                    </a:p>
                  </a:txBody>
                  <a:tcPr marT="91425" marB="91425" marR="91425" marL="91425"/>
                </a:tc>
                <a:tc>
                  <a:txBody>
                    <a:bodyPr>
                      <a:noAutofit/>
                    </a:bodyPr>
                    <a:lstStyle/>
                    <a:p>
                      <a:pPr>
                        <a:spcBef>
                          <a:spcPts val="0"/>
                        </a:spcBef>
                        <a:buNone/>
                      </a:pPr>
                      <a:r>
                        <a:rPr i="1" lang="en-US" sz="1100">
                          <a:solidFill>
                            <a:srgbClr val="002060"/>
                          </a:solidFill>
                        </a:rPr>
                        <a:t>#1 Over all heap for the Mappers task</a:t>
                      </a:r>
                    </a:p>
                  </a:txBody>
                  <a:tcPr marT="91425" marB="91425" marR="91425" marL="91425"/>
                </a:tc>
              </a:tr>
              <a:tr h="401150">
                <a:tc>
                  <a:txBody>
                    <a:bodyPr>
                      <a:noAutofit/>
                    </a:bodyPr>
                    <a:lstStyle/>
                    <a:p>
                      <a:pPr>
                        <a:spcBef>
                          <a:spcPts val="0"/>
                        </a:spcBef>
                        <a:buNone/>
                      </a:pPr>
                      <a:r>
                        <a:rPr i="1" lang="en-US" sz="1100">
                          <a:solidFill>
                            <a:srgbClr val="002060"/>
                          </a:solidFill>
                        </a:rPr>
                        <a:t>mapreduce.reduce.memory.mb </a:t>
                      </a:r>
                    </a:p>
                  </a:txBody>
                  <a:tcPr marT="91425" marB="91425" marR="91425" marL="91425"/>
                </a:tc>
                <a:tc>
                  <a:txBody>
                    <a:bodyPr>
                      <a:noAutofit/>
                    </a:bodyPr>
                    <a:lstStyle/>
                    <a:p>
                      <a:pPr>
                        <a:spcBef>
                          <a:spcPts val="0"/>
                        </a:spcBef>
                        <a:buNone/>
                      </a:pPr>
                      <a:r>
                        <a:rPr i="1" lang="en-US" sz="1100">
                          <a:solidFill>
                            <a:srgbClr val="002060"/>
                          </a:solidFill>
                        </a:rPr>
                        <a:t>1024</a:t>
                      </a:r>
                    </a:p>
                  </a:txBody>
                  <a:tcPr marT="91425" marB="91425" marR="91425" marL="91425"/>
                </a:tc>
                <a:tc>
                  <a:txBody>
                    <a:bodyPr>
                      <a:noAutofit/>
                    </a:bodyPr>
                    <a:lstStyle/>
                    <a:p>
                      <a:pPr>
                        <a:spcBef>
                          <a:spcPts val="0"/>
                        </a:spcBef>
                        <a:buNone/>
                      </a:pPr>
                      <a:r>
                        <a:rPr i="1" lang="en-US" sz="1100">
                          <a:solidFill>
                            <a:srgbClr val="002060"/>
                          </a:solidFill>
                        </a:rPr>
                        <a:t>#2 Over all heap for the Reducers task</a:t>
                      </a:r>
                    </a:p>
                  </a:txBody>
                  <a:tcPr marT="91425" marB="91425" marR="91425" marL="91425"/>
                </a:tc>
              </a:tr>
              <a:tr h="401150">
                <a:tc>
                  <a:txBody>
                    <a:bodyPr>
                      <a:noAutofit/>
                    </a:bodyPr>
                    <a:lstStyle/>
                    <a:p>
                      <a:pPr>
                        <a:spcBef>
                          <a:spcPts val="0"/>
                        </a:spcBef>
                        <a:buNone/>
                      </a:pPr>
                      <a:r>
                        <a:rPr i="1" lang="en-US" sz="1100">
                          <a:solidFill>
                            <a:srgbClr val="002060"/>
                          </a:solidFill>
                        </a:rPr>
                        <a:t>mapreduce.map.java.opts</a:t>
                      </a:r>
                    </a:p>
                  </a:txBody>
                  <a:tcPr marT="91425" marB="91425" marR="91425" marL="91425"/>
                </a:tc>
                <a:tc>
                  <a:txBody>
                    <a:bodyPr>
                      <a:noAutofit/>
                    </a:bodyPr>
                    <a:lstStyle/>
                    <a:p>
                      <a:pPr>
                        <a:spcBef>
                          <a:spcPts val="0"/>
                        </a:spcBef>
                        <a:buNone/>
                      </a:pPr>
                      <a:r>
                        <a:rPr i="1" lang="en-US" sz="1100">
                          <a:solidFill>
                            <a:srgbClr val="002060"/>
                          </a:solidFill>
                        </a:rPr>
                        <a:t>-Xmx756m</a:t>
                      </a:r>
                    </a:p>
                  </a:txBody>
                  <a:tcPr marT="91425" marB="91425" marR="91425" marL="91425"/>
                </a:tc>
                <a:tc>
                  <a:txBody>
                    <a:bodyPr>
                      <a:noAutofit/>
                    </a:bodyPr>
                    <a:lstStyle/>
                    <a:p>
                      <a:pPr>
                        <a:spcBef>
                          <a:spcPts val="0"/>
                        </a:spcBef>
                        <a:buNone/>
                      </a:pPr>
                      <a:r>
                        <a:rPr i="1" lang="en-US" sz="1100">
                          <a:solidFill>
                            <a:srgbClr val="002060"/>
                          </a:solidFill>
                        </a:rPr>
                        <a:t>The heapsize of the jvm –Xmx for the mapper task .8  of  #1</a:t>
                      </a:r>
                    </a:p>
                  </a:txBody>
                  <a:tcPr marT="91425" marB="91425" marR="91425" marL="91425"/>
                </a:tc>
              </a:tr>
              <a:tr h="401150">
                <a:tc>
                  <a:txBody>
                    <a:bodyPr>
                      <a:noAutofit/>
                    </a:bodyPr>
                    <a:lstStyle/>
                    <a:p>
                      <a:pPr>
                        <a:spcBef>
                          <a:spcPts val="0"/>
                        </a:spcBef>
                        <a:buNone/>
                      </a:pPr>
                      <a:r>
                        <a:rPr i="1" lang="en-US" sz="1100">
                          <a:solidFill>
                            <a:srgbClr val="002060"/>
                          </a:solidFill>
                        </a:rPr>
                        <a:t>mapreduce.reduce.java.opts</a:t>
                      </a:r>
                    </a:p>
                  </a:txBody>
                  <a:tcPr marT="91425" marB="91425" marR="91425" marL="91425"/>
                </a:tc>
                <a:tc>
                  <a:txBody>
                    <a:bodyPr>
                      <a:noAutofit/>
                    </a:bodyPr>
                    <a:lstStyle/>
                    <a:p>
                      <a:pPr>
                        <a:spcBef>
                          <a:spcPts val="0"/>
                        </a:spcBef>
                        <a:buNone/>
                      </a:pPr>
                      <a:r>
                        <a:rPr i="1" lang="en-US" sz="1100">
                          <a:solidFill>
                            <a:srgbClr val="002060"/>
                          </a:solidFill>
                        </a:rPr>
                        <a:t>-Xmx756m</a:t>
                      </a:r>
                    </a:p>
                  </a:txBody>
                  <a:tcPr marT="91425" marB="91425" marR="91425" marL="91425"/>
                </a:tc>
                <a:tc>
                  <a:txBody>
                    <a:bodyPr>
                      <a:noAutofit/>
                    </a:bodyPr>
                    <a:lstStyle/>
                    <a:p>
                      <a:pPr>
                        <a:spcBef>
                          <a:spcPts val="0"/>
                        </a:spcBef>
                        <a:buNone/>
                      </a:pPr>
                      <a:r>
                        <a:rPr i="1" lang="en-US" sz="1100">
                          <a:solidFill>
                            <a:srgbClr val="002060"/>
                          </a:solidFill>
                        </a:rPr>
                        <a:t>The heapsize of the jvm –Xmx for the reducer task .8  of  #2</a:t>
                      </a:r>
                    </a:p>
                  </a:txBody>
                  <a:tcPr marT="91425" marB="91425" marR="91425" marL="91425"/>
                </a:tc>
              </a:tr>
              <a:tr h="290700">
                <a:tc>
                  <a:txBody>
                    <a:bodyPr>
                      <a:noAutofit/>
                    </a:bodyPr>
                    <a:lstStyle/>
                    <a:p>
                      <a:pPr rtl="0">
                        <a:spcBef>
                          <a:spcPts val="0"/>
                        </a:spcBef>
                        <a:buNone/>
                      </a:pPr>
                      <a:r>
                        <a:rPr i="1" lang="en-US" sz="1100">
                          <a:solidFill>
                            <a:srgbClr val="002060"/>
                          </a:solidFill>
                        </a:rPr>
                        <a:t>mapreduce.reduce.log.level	</a:t>
                      </a:r>
                    </a:p>
                  </a:txBody>
                  <a:tcPr marT="91425" marB="91425" marR="91425" marL="91425"/>
                </a:tc>
                <a:tc>
                  <a:txBody>
                    <a:bodyPr>
                      <a:noAutofit/>
                    </a:bodyPr>
                    <a:lstStyle/>
                    <a:p>
                      <a:pPr rtl="0">
                        <a:spcBef>
                          <a:spcPts val="0"/>
                        </a:spcBef>
                        <a:buNone/>
                      </a:pPr>
                      <a:r>
                        <a:rPr i="1" lang="en-US" sz="1100">
                          <a:solidFill>
                            <a:srgbClr val="002060"/>
                          </a:solidFill>
                        </a:rPr>
                        <a:t>INFO</a:t>
                      </a:r>
                    </a:p>
                  </a:txBody>
                  <a:tcPr marT="91425" marB="91425" marR="91425" marL="91425"/>
                </a:tc>
                <a:tc>
                  <a:txBody>
                    <a:bodyPr>
                      <a:noAutofit/>
                    </a:bodyPr>
                    <a:lstStyle/>
                    <a:p>
                      <a:pPr rtl="0">
                        <a:spcBef>
                          <a:spcPts val="0"/>
                        </a:spcBef>
                        <a:buNone/>
                      </a:pPr>
                      <a:r>
                        <a:rPr i="1" lang="en-US" sz="1100">
                          <a:solidFill>
                            <a:srgbClr val="002060"/>
                          </a:solidFill>
                        </a:rPr>
                        <a:t>log4j log level variables supported</a:t>
                      </a:r>
                    </a:p>
                  </a:txBody>
                  <a:tcPr marT="91425" marB="91425" marR="91425" marL="91425"/>
                </a:tc>
              </a:tr>
              <a:tr h="290700">
                <a:tc>
                  <a:txBody>
                    <a:bodyPr>
                      <a:noAutofit/>
                    </a:bodyPr>
                    <a:lstStyle/>
                    <a:p>
                      <a:pPr rtl="0">
                        <a:spcBef>
                          <a:spcPts val="0"/>
                        </a:spcBef>
                        <a:buNone/>
                      </a:pPr>
                      <a:r>
                        <a:rPr i="1" lang="en-US" sz="1100">
                          <a:solidFill>
                            <a:srgbClr val="002060"/>
                          </a:solidFill>
                        </a:rPr>
                        <a:t>mapreduce.jobhistory.done-dir</a:t>
                      </a:r>
                    </a:p>
                  </a:txBody>
                  <a:tcPr marT="91425" marB="91425" marR="91425" marL="91425"/>
                </a:tc>
                <a:tc>
                  <a:txBody>
                    <a:bodyPr>
                      <a:noAutofit/>
                    </a:bodyPr>
                    <a:lstStyle/>
                    <a:p>
                      <a:pPr rtl="0">
                        <a:spcBef>
                          <a:spcPts val="0"/>
                        </a:spcBef>
                        <a:buNone/>
                      </a:pPr>
                      <a:r>
                        <a:rPr i="1" lang="en-US" sz="1100">
                          <a:solidFill>
                            <a:srgbClr val="002060"/>
                          </a:solidFill>
                        </a:rPr>
                        <a:t>/mr-history/done</a:t>
                      </a:r>
                    </a:p>
                  </a:txBody>
                  <a:tcPr marT="91425" marB="91425" marR="91425" marL="91425"/>
                </a:tc>
                <a:tc>
                  <a:txBody>
                    <a:bodyPr>
                      <a:noAutofit/>
                    </a:bodyPr>
                    <a:lstStyle/>
                    <a:p>
                      <a:pPr rtl="0">
                        <a:spcBef>
                          <a:spcPts val="0"/>
                        </a:spcBef>
                        <a:buNone/>
                      </a:pPr>
                      <a:r>
                        <a:rPr i="1" lang="en-US" sz="1100">
                          <a:solidFill>
                            <a:srgbClr val="002060"/>
                          </a:solidFill>
                        </a:rPr>
                        <a:t>The location is in Hdfs</a:t>
                      </a:r>
                    </a:p>
                  </a:txBody>
                  <a:tcPr marT="91425" marB="91425" marR="91425" marL="91425"/>
                </a:tc>
              </a:tr>
              <a:tr h="290700">
                <a:tc>
                  <a:txBody>
                    <a:bodyPr>
                      <a:noAutofit/>
                    </a:bodyPr>
                    <a:lstStyle/>
                    <a:p>
                      <a:pPr rtl="0">
                        <a:spcBef>
                          <a:spcPts val="0"/>
                        </a:spcBef>
                        <a:buNone/>
                      </a:pPr>
                      <a:r>
                        <a:rPr i="1" lang="en-US" sz="1100">
                          <a:solidFill>
                            <a:srgbClr val="002060"/>
                          </a:solidFill>
                        </a:rPr>
                        <a:t>mapreduce.shuffle.port</a:t>
                      </a:r>
                    </a:p>
                  </a:txBody>
                  <a:tcPr marT="91425" marB="91425" marR="91425" marL="91425"/>
                </a:tc>
                <a:tc>
                  <a:txBody>
                    <a:bodyPr>
                      <a:noAutofit/>
                    </a:bodyPr>
                    <a:lstStyle/>
                    <a:p>
                      <a:pPr rtl="0">
                        <a:spcBef>
                          <a:spcPts val="0"/>
                        </a:spcBef>
                        <a:buNone/>
                      </a:pPr>
                      <a:r>
                        <a:rPr i="1" lang="en-US" sz="1100">
                          <a:solidFill>
                            <a:srgbClr val="002060"/>
                          </a:solidFill>
                        </a:rPr>
                        <a:t>13562</a:t>
                      </a:r>
                    </a:p>
                  </a:txBody>
                  <a:tcPr marT="91425" marB="91425" marR="91425" marL="91425"/>
                </a:tc>
                <a:tc>
                  <a:txBody>
                    <a:bodyPr>
                      <a:noAutofit/>
                    </a:bodyPr>
                    <a:lstStyle/>
                    <a:p>
                      <a:pPr rtl="0">
                        <a:spcBef>
                          <a:spcPts val="0"/>
                        </a:spcBef>
                        <a:buNone/>
                      </a:pPr>
                      <a:r>
                        <a:rPr i="1" lang="en-US" sz="1100">
                          <a:solidFill>
                            <a:srgbClr val="002060"/>
                          </a:solidFill>
                        </a:rPr>
                        <a:t>Ensure that it is open by firewall</a:t>
                      </a:r>
                    </a:p>
                  </a:txBody>
                  <a:tcPr marT="91425" marB="91425" marR="91425" marL="91425"/>
                </a:tc>
              </a:tr>
              <a:tr h="290700">
                <a:tc>
                  <a:txBody>
                    <a:bodyPr>
                      <a:noAutofit/>
                    </a:bodyPr>
                    <a:lstStyle/>
                    <a:p>
                      <a:pPr rtl="0">
                        <a:spcBef>
                          <a:spcPts val="0"/>
                        </a:spcBef>
                        <a:buNone/>
                      </a:pPr>
                      <a:r>
                        <a:rPr i="1" lang="en-US" sz="1100">
                          <a:solidFill>
                            <a:srgbClr val="002060"/>
                          </a:solidFill>
                        </a:rPr>
                        <a:t>yarn.app.mapreduce.am.staging-dir</a:t>
                      </a:r>
                    </a:p>
                  </a:txBody>
                  <a:tcPr marT="91425" marB="91425" marR="91425" marL="91425"/>
                </a:tc>
                <a:tc>
                  <a:txBody>
                    <a:bodyPr>
                      <a:noAutofit/>
                    </a:bodyPr>
                    <a:lstStyle/>
                    <a:p>
                      <a:pPr rtl="0">
                        <a:spcBef>
                          <a:spcPts val="0"/>
                        </a:spcBef>
                        <a:buNone/>
                      </a:pPr>
                      <a:r>
                        <a:rPr i="1" lang="en-US" sz="1100">
                          <a:solidFill>
                            <a:srgbClr val="002060"/>
                          </a:solidFill>
                        </a:rPr>
                        <a:t>/user</a:t>
                      </a:r>
                    </a:p>
                  </a:txBody>
                  <a:tcPr marT="91425" marB="91425" marR="91425" marL="91425"/>
                </a:tc>
                <a:tc>
                  <a:txBody>
                    <a:bodyPr>
                      <a:noAutofit/>
                    </a:bodyPr>
                    <a:lstStyle/>
                    <a:p>
                      <a:pPr rtl="0">
                        <a:spcBef>
                          <a:spcPts val="0"/>
                        </a:spcBef>
                        <a:buNone/>
                      </a:pPr>
                      <a:r>
                        <a:rPr i="1" lang="en-US" sz="1100">
                          <a:solidFill>
                            <a:srgbClr val="002060"/>
                          </a:solidFill>
                        </a:rPr>
                        <a:t>The location is in Hdfs</a:t>
                      </a:r>
                    </a:p>
                  </a:txBody>
                  <a:tcPr marT="91425" marB="91425" marR="91425" marL="91425"/>
                </a:tc>
              </a:tr>
              <a:tr h="401150">
                <a:tc>
                  <a:txBody>
                    <a:bodyPr>
                      <a:noAutofit/>
                    </a:bodyPr>
                    <a:lstStyle/>
                    <a:p>
                      <a:pPr rtl="0">
                        <a:spcBef>
                          <a:spcPts val="0"/>
                        </a:spcBef>
                        <a:buNone/>
                      </a:pPr>
                      <a:r>
                        <a:rPr i="1" lang="en-US" sz="1100">
                          <a:solidFill>
                            <a:srgbClr val="002060"/>
                          </a:solidFill>
                        </a:rPr>
                        <a:t>mapreduce.reduce.shuffle.parallelcopies</a:t>
                      </a:r>
                    </a:p>
                  </a:txBody>
                  <a:tcPr marT="91425" marB="91425" marR="91425" marL="91425"/>
                </a:tc>
                <a:tc>
                  <a:txBody>
                    <a:bodyPr>
                      <a:noAutofit/>
                    </a:bodyPr>
                    <a:lstStyle/>
                    <a:p>
                      <a:pPr rtl="0">
                        <a:spcBef>
                          <a:spcPts val="0"/>
                        </a:spcBef>
                        <a:buNone/>
                      </a:pPr>
                      <a:r>
                        <a:rPr i="1" lang="en-US" sz="1100">
                          <a:solidFill>
                            <a:srgbClr val="002060"/>
                          </a:solidFill>
                        </a:rPr>
                        <a:t>30</a:t>
                      </a:r>
                    </a:p>
                  </a:txBody>
                  <a:tcPr marT="91425" marB="91425" marR="91425" marL="91425"/>
                </a:tc>
                <a:tc>
                  <a:txBody>
                    <a:bodyPr>
                      <a:noAutofit/>
                    </a:bodyPr>
                    <a:lstStyle/>
                    <a:p>
                      <a:pPr rtl="0">
                        <a:spcBef>
                          <a:spcPts val="0"/>
                        </a:spcBef>
                        <a:buNone/>
                      </a:pPr>
                      <a:r>
                        <a:rPr i="1" lang="en-US" sz="1100">
                          <a:solidFill>
                            <a:srgbClr val="002060"/>
                          </a:solidFill>
                        </a:rPr>
                        <a:t>Scale this for a huge cluster</a:t>
                      </a:r>
                    </a:p>
                  </a:txBody>
                  <a:tcPr marT="91425" marB="91425" marR="91425" marL="91425"/>
                </a:tc>
              </a:tr>
              <a:tr h="290700">
                <a:tc>
                  <a:txBody>
                    <a:bodyPr>
                      <a:noAutofit/>
                    </a:bodyPr>
                    <a:lstStyle/>
                    <a:p>
                      <a:pPr rtl="0">
                        <a:spcBef>
                          <a:spcPts val="0"/>
                        </a:spcBef>
                        <a:buNone/>
                      </a:pPr>
                      <a:r>
                        <a:rPr i="1" lang="en-US" sz="1100">
                          <a:solidFill>
                            <a:srgbClr val="002060"/>
                          </a:solidFill>
                        </a:rPr>
                        <a:t>mapreduce.framework.name	</a:t>
                      </a:r>
                    </a:p>
                  </a:txBody>
                  <a:tcPr marT="91425" marB="91425" marR="91425" marL="91425"/>
                </a:tc>
                <a:tc>
                  <a:txBody>
                    <a:bodyPr>
                      <a:noAutofit/>
                    </a:bodyPr>
                    <a:lstStyle/>
                    <a:p>
                      <a:pPr rtl="0">
                        <a:spcBef>
                          <a:spcPts val="0"/>
                        </a:spcBef>
                        <a:buNone/>
                      </a:pPr>
                      <a:r>
                        <a:rPr i="1" lang="en-US" sz="1100">
                          <a:solidFill>
                            <a:srgbClr val="002060"/>
                          </a:solidFill>
                        </a:rPr>
                        <a:t>yarn</a:t>
                      </a:r>
                    </a:p>
                  </a:txBody>
                  <a:tcPr marT="91425" marB="91425" marR="91425" marL="91425"/>
                </a:tc>
                <a:tc>
                  <a:txBody>
                    <a:bodyPr>
                      <a:noAutofit/>
                    </a:bodyPr>
                    <a:lstStyle/>
                    <a:p>
                      <a:pPr rtl="0">
                        <a:spcBef>
                          <a:spcPts val="0"/>
                        </a:spcBef>
                        <a:buNone/>
                      </a:pPr>
                      <a:r>
                        <a:rPr i="1" lang="en-US" sz="1100">
                          <a:solidFill>
                            <a:srgbClr val="002060"/>
                          </a:solidFill>
                        </a:rPr>
                        <a:t>Basic configuration</a:t>
                      </a:r>
                    </a:p>
                  </a:txBody>
                  <a:tcPr marT="91425" marB="91425" marR="91425" marL="91425"/>
                </a:tc>
              </a:tr>
            </a:tbl>
          </a:graphicData>
        </a:graphic>
      </p:graphicFrame>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3" name="Shape 893"/>
        <p:cNvGrpSpPr/>
        <p:nvPr/>
      </p:nvGrpSpPr>
      <p:grpSpPr>
        <a:xfrm>
          <a:off x="0" y="0"/>
          <a:ext cx="0" cy="0"/>
          <a:chOff x="0" y="0"/>
          <a:chExt cx="0" cy="0"/>
        </a:xfrm>
      </p:grpSpPr>
      <p:sp>
        <p:nvSpPr>
          <p:cNvPr id="894" name="Shape 894"/>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95" name="Shape 895"/>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Puertos 2/2</a:t>
            </a:r>
          </a:p>
        </p:txBody>
      </p:sp>
      <p:pic>
        <p:nvPicPr>
          <p:cNvPr id="896" name="Shape 896"/>
          <p:cNvPicPr preferRelativeResize="0"/>
          <p:nvPr/>
        </p:nvPicPr>
        <p:blipFill>
          <a:blip r:embed="rId3">
            <a:alphaModFix/>
          </a:blip>
          <a:stretch>
            <a:fillRect/>
          </a:stretch>
        </p:blipFill>
        <p:spPr>
          <a:xfrm>
            <a:off x="579925" y="1219200"/>
            <a:ext cx="8120125" cy="45945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1" name="Shape 901"/>
        <p:cNvGrpSpPr/>
        <p:nvPr/>
      </p:nvGrpSpPr>
      <p:grpSpPr>
        <a:xfrm>
          <a:off x="0" y="0"/>
          <a:ext cx="0" cy="0"/>
          <a:chOff x="0" y="0"/>
          <a:chExt cx="0" cy="0"/>
        </a:xfrm>
      </p:grpSpPr>
      <p:sp>
        <p:nvSpPr>
          <p:cNvPr id="902" name="Shape 902"/>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903" name="Shape 903"/>
          <p:cNvSpPr txBox="1"/>
          <p:nvPr>
            <p:ph idx="1" type="body"/>
          </p:nvPr>
        </p:nvSpPr>
        <p:spPr>
          <a:xfrm>
            <a:off x="449247" y="1212850"/>
            <a:ext cx="5020200" cy="3853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i="1" lang="en-US" sz="1100">
                <a:solidFill>
                  <a:srgbClr val="002060"/>
                </a:solidFill>
              </a:rPr>
              <a:t>MAPPER: /home/bigdata/mapreduce/examples/mapper.py</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#!/usr/bin/env python</a:t>
            </a:r>
          </a:p>
          <a:p>
            <a:pPr indent="-325437" lvl="0" marL="342900" marR="0" rtl="0" algn="l">
              <a:lnSpc>
                <a:spcPct val="100000"/>
              </a:lnSpc>
              <a:spcBef>
                <a:spcPts val="0"/>
              </a:spcBef>
              <a:spcAft>
                <a:spcPts val="0"/>
              </a:spcAft>
              <a:buClr>
                <a:srgbClr val="002060"/>
              </a:buClr>
              <a:buNone/>
            </a:pPr>
            <a:r>
              <a:t/>
            </a:r>
            <a:endParaRPr i="1" sz="1100">
              <a:solidFill>
                <a:srgbClr val="002060"/>
              </a:solidFill>
            </a:endParaRP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import sys</a:t>
            </a:r>
          </a:p>
          <a:p>
            <a:pPr indent="-325437" lvl="0" marL="342900" marR="0" rtl="0" algn="l">
              <a:lnSpc>
                <a:spcPct val="100000"/>
              </a:lnSpc>
              <a:spcBef>
                <a:spcPts val="0"/>
              </a:spcBef>
              <a:spcAft>
                <a:spcPts val="0"/>
              </a:spcAft>
              <a:buClr>
                <a:srgbClr val="002060"/>
              </a:buClr>
              <a:buNone/>
            </a:pPr>
            <a:r>
              <a:t/>
            </a:r>
            <a:endParaRPr i="1" sz="1100">
              <a:solidFill>
                <a:srgbClr val="002060"/>
              </a:solidFill>
            </a:endParaRP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input comes from STDIN (standard input)</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for line in sys.stdin:</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 remove leading and trailing whitespace</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line = line.strip()</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 split the line into words</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words = line.split()</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 increase counters</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for word in words:</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 write the results to STDOUT (standard output);</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 what we output here will be the input for the</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 Reduce step, i.e. the input for reducer.py</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 tab-delimited; the trivial word count is 1</a:t>
            </a:r>
          </a:p>
          <a:p>
            <a:pPr indent="-325437" lvl="0" marL="342900" marR="0" rtl="0" algn="l">
              <a:lnSpc>
                <a:spcPct val="100000"/>
              </a:lnSpc>
              <a:spcBef>
                <a:spcPts val="0"/>
              </a:spcBef>
              <a:spcAft>
                <a:spcPts val="0"/>
              </a:spcAft>
              <a:buClr>
                <a:srgbClr val="002060"/>
              </a:buClr>
              <a:buSzPct val="100000"/>
              <a:buNone/>
            </a:pPr>
            <a:r>
              <a:rPr i="1" lang="en-US" sz="1100">
                <a:solidFill>
                  <a:srgbClr val="002060"/>
                </a:solidFill>
              </a:rPr>
              <a:t>        print '%s\t%s' % (word, 1)</a:t>
            </a:r>
          </a:p>
          <a:p>
            <a:pPr indent="-325437" lvl="0" marL="342900" marR="0" rtl="0" algn="l">
              <a:lnSpc>
                <a:spcPct val="100000"/>
              </a:lnSpc>
              <a:spcBef>
                <a:spcPts val="0"/>
              </a:spcBef>
              <a:spcAft>
                <a:spcPts val="0"/>
              </a:spcAft>
              <a:buClr>
                <a:srgbClr val="002060"/>
              </a:buClr>
              <a:buNone/>
            </a:pPr>
            <a:r>
              <a:t/>
            </a:r>
            <a:endParaRPr i="1" sz="1100">
              <a:solidFill>
                <a:srgbClr val="002060"/>
              </a:solidFill>
            </a:endParaRPr>
          </a:p>
        </p:txBody>
      </p:sp>
      <p:sp>
        <p:nvSpPr>
          <p:cNvPr id="904" name="Shape 904"/>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Map Reduce con Python</a:t>
            </a:r>
          </a:p>
        </p:txBody>
      </p:sp>
      <p:sp>
        <p:nvSpPr>
          <p:cNvPr id="905" name="Shape 905"/>
          <p:cNvSpPr txBox="1"/>
          <p:nvPr/>
        </p:nvSpPr>
        <p:spPr>
          <a:xfrm>
            <a:off x="371100" y="5418125"/>
            <a:ext cx="8550300" cy="997500"/>
          </a:xfrm>
          <a:prstGeom prst="rect">
            <a:avLst/>
          </a:prstGeom>
          <a:noFill/>
          <a:ln>
            <a:noFill/>
          </a:ln>
        </p:spPr>
        <p:txBody>
          <a:bodyPr anchorCtr="0" anchor="t" bIns="91425" lIns="91425" rIns="91425" tIns="91425">
            <a:noAutofit/>
          </a:bodyPr>
          <a:lstStyle/>
          <a:p>
            <a:pPr indent="-330200" lvl="0" marL="342900" rtl="0">
              <a:lnSpc>
                <a:spcPct val="120000"/>
              </a:lnSpc>
              <a:spcBef>
                <a:spcPts val="0"/>
              </a:spcBef>
              <a:buClr>
                <a:schemeClr val="dk1"/>
              </a:buClr>
              <a:buSzPct val="100000"/>
              <a:buFont typeface="Arial"/>
              <a:buNone/>
            </a:pPr>
            <a:r>
              <a:rPr i="1" lang="en-US" sz="1100">
                <a:solidFill>
                  <a:srgbClr val="002060"/>
                </a:solidFill>
              </a:rPr>
              <a:t>Cambiamos los permisos con el siguiente comando</a:t>
            </a:r>
          </a:p>
          <a:p>
            <a:pPr lvl="0" rtl="0">
              <a:lnSpc>
                <a:spcPct val="115000"/>
              </a:lnSpc>
              <a:spcBef>
                <a:spcPts val="0"/>
              </a:spcBef>
              <a:buClr>
                <a:schemeClr val="dk1"/>
              </a:buClr>
              <a:buSzPct val="100000"/>
              <a:buFont typeface="Arial"/>
              <a:buNone/>
            </a:pPr>
            <a:r>
              <a:rPr i="1" lang="en-US" sz="1100">
                <a:solidFill>
                  <a:srgbClr val="002060"/>
                </a:solidFill>
              </a:rPr>
              <a:t>sudo chmod +x /home/bigdata/mapreduce/examples/mapper.py</a:t>
            </a: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0" name="Shape 910"/>
        <p:cNvGrpSpPr/>
        <p:nvPr/>
      </p:nvGrpSpPr>
      <p:grpSpPr>
        <a:xfrm>
          <a:off x="0" y="0"/>
          <a:ext cx="0" cy="0"/>
          <a:chOff x="0" y="0"/>
          <a:chExt cx="0" cy="0"/>
        </a:xfrm>
      </p:grpSpPr>
      <p:sp>
        <p:nvSpPr>
          <p:cNvPr id="911" name="Shape 911"/>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912" name="Shape 912"/>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Map Reduce con Python</a:t>
            </a:r>
          </a:p>
        </p:txBody>
      </p:sp>
      <p:sp>
        <p:nvSpPr>
          <p:cNvPr id="913" name="Shape 913"/>
          <p:cNvSpPr txBox="1"/>
          <p:nvPr>
            <p:ph idx="1" type="body"/>
          </p:nvPr>
        </p:nvSpPr>
        <p:spPr>
          <a:xfrm>
            <a:off x="337749" y="954575"/>
            <a:ext cx="8256000" cy="5063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i="1" lang="en-US" sz="1100">
                <a:solidFill>
                  <a:srgbClr val="002060"/>
                </a:solidFill>
              </a:rPr>
              <a:t>REDUCER: /home/bigdata/mapreduce/examples/reducer.py</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#!/usr/bin/env python</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from operator import itemgetter</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import sys</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current_word = None</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current_count = 0</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word = None</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input comes from STDIN</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for line in sys.stdin:</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 remove leading and trailing whitespace</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line = line.strip()</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 parse the input we got from mapper.py</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word, count = line.split('\t', 1)</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 convert count (currently a string) to int</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try:</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count = int(count)</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except ValueError:</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 count was not a number, so silently ignore/discard this line</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continue</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 this IF-switch only works because Hadoop sorts map output  by key (here: word) before it is passed to the reducer</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if current_word == word:</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current_count += count</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else:</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if current_word:</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 write result to STDOUT</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print '%s\t%s' % (current_word, current_count)</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current_count = count</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current_word = word</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do not forget to output the last word if needed!</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if current_word == word:</a:t>
            </a:r>
          </a:p>
          <a:p>
            <a:pPr indent="-325437" lvl="0" marL="342900" marR="0" rtl="0" algn="l">
              <a:lnSpc>
                <a:spcPct val="100000"/>
              </a:lnSpc>
              <a:spcBef>
                <a:spcPts val="0"/>
              </a:spcBef>
              <a:spcAft>
                <a:spcPts val="0"/>
              </a:spcAft>
              <a:buClr>
                <a:srgbClr val="000000"/>
              </a:buClr>
              <a:buSzPct val="110000"/>
              <a:buNone/>
            </a:pPr>
            <a:r>
              <a:rPr i="1" lang="en-US" sz="1000">
                <a:solidFill>
                  <a:srgbClr val="002060"/>
                </a:solidFill>
              </a:rPr>
              <a:t>    print '%s\t%s' % (current_word, current_count)</a:t>
            </a:r>
          </a:p>
          <a:p>
            <a:pPr indent="-325437" lvl="0" marL="342900" marR="0" rtl="0" algn="l">
              <a:lnSpc>
                <a:spcPct val="100000"/>
              </a:lnSpc>
              <a:spcBef>
                <a:spcPts val="0"/>
              </a:spcBef>
              <a:spcAft>
                <a:spcPts val="0"/>
              </a:spcAft>
              <a:buClr>
                <a:srgbClr val="002060"/>
              </a:buClr>
              <a:buNone/>
            </a:pPr>
            <a:r>
              <a:t/>
            </a:r>
            <a:endParaRPr i="1" sz="1000">
              <a:solidFill>
                <a:srgbClr val="002060"/>
              </a:solidFil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1000"/>
                                        <p:tgtEl>
                                          <p:spTgt spid="9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8" name="Shape 918"/>
        <p:cNvGrpSpPr/>
        <p:nvPr/>
      </p:nvGrpSpPr>
      <p:grpSpPr>
        <a:xfrm>
          <a:off x="0" y="0"/>
          <a:ext cx="0" cy="0"/>
          <a:chOff x="0" y="0"/>
          <a:chExt cx="0" cy="0"/>
        </a:xfrm>
      </p:grpSpPr>
      <p:sp>
        <p:nvSpPr>
          <p:cNvPr id="919" name="Shape 919"/>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920" name="Shape 920"/>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Map Reduce con Python</a:t>
            </a:r>
          </a:p>
        </p:txBody>
      </p:sp>
      <p:sp>
        <p:nvSpPr>
          <p:cNvPr id="921" name="Shape 921"/>
          <p:cNvSpPr txBox="1"/>
          <p:nvPr>
            <p:ph idx="1" type="body"/>
          </p:nvPr>
        </p:nvSpPr>
        <p:spPr>
          <a:xfrm>
            <a:off x="309600" y="1112150"/>
            <a:ext cx="8791500" cy="1236600"/>
          </a:xfrm>
          <a:prstGeom prst="rect">
            <a:avLst/>
          </a:prstGeom>
          <a:noFill/>
          <a:ln>
            <a:noFill/>
          </a:ln>
        </p:spPr>
        <p:txBody>
          <a:bodyPr anchorCtr="0" anchor="t" bIns="45700" lIns="91425" rIns="91425" tIns="45700">
            <a:noAutofit/>
          </a:bodyPr>
          <a:lstStyle/>
          <a:p>
            <a:pPr indent="-325437" lvl="0" marL="342900" marR="0" rtl="0" algn="l">
              <a:lnSpc>
                <a:spcPct val="100000"/>
              </a:lnSpc>
              <a:spcBef>
                <a:spcPts val="0"/>
              </a:spcBef>
              <a:spcAft>
                <a:spcPts val="0"/>
              </a:spcAft>
              <a:buClr>
                <a:srgbClr val="002060"/>
              </a:buClr>
              <a:buSzPct val="100000"/>
              <a:buNone/>
            </a:pPr>
            <a:r>
              <a:rPr lang="en-US" sz="1100">
                <a:solidFill>
                  <a:srgbClr val="002060"/>
                </a:solidFill>
              </a:rPr>
              <a:t>Comprobamos que funcionan</a:t>
            </a:r>
          </a:p>
          <a:p>
            <a:pPr indent="-325437" lvl="0" marL="342900" marR="0" rtl="0" algn="l">
              <a:lnSpc>
                <a:spcPct val="100000"/>
              </a:lnSpc>
              <a:spcBef>
                <a:spcPts val="0"/>
              </a:spcBef>
              <a:spcAft>
                <a:spcPts val="0"/>
              </a:spcAft>
              <a:buClr>
                <a:srgbClr val="002060"/>
              </a:buClr>
              <a:buNone/>
            </a:pPr>
            <a:r>
              <a:t/>
            </a:r>
            <a:endParaRPr i="1" sz="1100">
              <a:solidFill>
                <a:srgbClr val="002060"/>
              </a:solidFill>
            </a:endParaRPr>
          </a:p>
          <a:p>
            <a:pPr indent="-325437" lvl="0" marL="342900" marR="0" rtl="0" algn="l">
              <a:lnSpc>
                <a:spcPct val="100000"/>
              </a:lnSpc>
              <a:spcBef>
                <a:spcPts val="0"/>
              </a:spcBef>
              <a:spcAft>
                <a:spcPts val="0"/>
              </a:spcAft>
              <a:buClr>
                <a:srgbClr val="002060"/>
              </a:buClr>
              <a:buSzPct val="100000"/>
              <a:buNone/>
            </a:pPr>
            <a:r>
              <a:rPr lang="en-US" sz="1100">
                <a:solidFill>
                  <a:srgbClr val="002060"/>
                </a:solidFill>
              </a:rPr>
              <a:t>echo "1 2 22 3 2 333 4 1" | /home/bigdata/mapreduce/examples/mapper.py</a:t>
            </a:r>
          </a:p>
          <a:p>
            <a:pPr indent="-325437" lvl="0" marL="342900" marR="0" rtl="0" algn="l">
              <a:lnSpc>
                <a:spcPct val="100000"/>
              </a:lnSpc>
              <a:spcBef>
                <a:spcPts val="0"/>
              </a:spcBef>
              <a:spcAft>
                <a:spcPts val="0"/>
              </a:spcAft>
              <a:buClr>
                <a:srgbClr val="002060"/>
              </a:buClr>
              <a:buSzPct val="100000"/>
              <a:buNone/>
            </a:pPr>
            <a:r>
              <a:rPr lang="en-US" sz="1100">
                <a:solidFill>
                  <a:srgbClr val="002060"/>
                </a:solidFill>
              </a:rPr>
              <a:t>echo "1 2 22 3 2 333 4 1" | /home/bigdata/mapreduce/examples/mapper.py | sort -k1,1</a:t>
            </a:r>
          </a:p>
          <a:p>
            <a:pPr indent="-325437" lvl="0" marL="342900" marR="0" rtl="0" algn="l">
              <a:lnSpc>
                <a:spcPct val="100000"/>
              </a:lnSpc>
              <a:spcBef>
                <a:spcPts val="0"/>
              </a:spcBef>
              <a:spcAft>
                <a:spcPts val="0"/>
              </a:spcAft>
              <a:buClr>
                <a:srgbClr val="002060"/>
              </a:buClr>
              <a:buNone/>
            </a:pPr>
            <a:r>
              <a:t/>
            </a:r>
            <a:endParaRPr i="1" sz="1100">
              <a:solidFill>
                <a:srgbClr val="002060"/>
              </a:solidFill>
            </a:endParaRPr>
          </a:p>
          <a:p>
            <a:pPr indent="-325437" lvl="0" marL="342900" marR="0" rtl="0" algn="l">
              <a:lnSpc>
                <a:spcPct val="100000"/>
              </a:lnSpc>
              <a:spcBef>
                <a:spcPts val="0"/>
              </a:spcBef>
              <a:spcAft>
                <a:spcPts val="0"/>
              </a:spcAft>
              <a:buClr>
                <a:srgbClr val="002060"/>
              </a:buClr>
              <a:buNone/>
            </a:pPr>
            <a:r>
              <a:t/>
            </a:r>
            <a:endParaRPr i="1" sz="1100">
              <a:solidFill>
                <a:srgbClr val="002060"/>
              </a:solidFill>
            </a:endParaRPr>
          </a:p>
          <a:p>
            <a:pPr indent="-325437" lvl="0" marL="342900" marR="0" rtl="0" algn="l">
              <a:lnSpc>
                <a:spcPct val="100000"/>
              </a:lnSpc>
              <a:spcBef>
                <a:spcPts val="0"/>
              </a:spcBef>
              <a:spcAft>
                <a:spcPts val="0"/>
              </a:spcAft>
              <a:buClr>
                <a:srgbClr val="002060"/>
              </a:buClr>
              <a:buNone/>
            </a:pPr>
            <a:r>
              <a:t/>
            </a:r>
            <a:endParaRPr i="1" sz="1100">
              <a:solidFill>
                <a:srgbClr val="002060"/>
              </a:solidFill>
            </a:endParaRPr>
          </a:p>
          <a:p>
            <a:pPr indent="-325437" lvl="0" marL="342900" marR="0" rtl="0" algn="l">
              <a:lnSpc>
                <a:spcPct val="100000"/>
              </a:lnSpc>
              <a:spcBef>
                <a:spcPts val="0"/>
              </a:spcBef>
              <a:spcAft>
                <a:spcPts val="0"/>
              </a:spcAft>
              <a:buClr>
                <a:srgbClr val="002060"/>
              </a:buClr>
              <a:buNone/>
            </a:pPr>
            <a:r>
              <a:t/>
            </a:r>
            <a:endParaRPr i="1" sz="1100">
              <a:solidFill>
                <a:srgbClr val="002060"/>
              </a:solidFill>
            </a:endParaRPr>
          </a:p>
        </p:txBody>
      </p:sp>
      <p:sp>
        <p:nvSpPr>
          <p:cNvPr id="922" name="Shape 922"/>
          <p:cNvSpPr txBox="1"/>
          <p:nvPr/>
        </p:nvSpPr>
        <p:spPr>
          <a:xfrm>
            <a:off x="469075" y="2364175"/>
            <a:ext cx="7167599" cy="12366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923" name="Shape 923"/>
          <p:cNvSpPr txBox="1"/>
          <p:nvPr/>
        </p:nvSpPr>
        <p:spPr>
          <a:xfrm>
            <a:off x="568200" y="3378975"/>
            <a:ext cx="8007599" cy="2486100"/>
          </a:xfrm>
          <a:prstGeom prst="rect">
            <a:avLst/>
          </a:prstGeom>
          <a:noFill/>
          <a:ln>
            <a:noFill/>
          </a:ln>
        </p:spPr>
        <p:txBody>
          <a:bodyPr anchorCtr="0" anchor="t" bIns="91425" lIns="91425" rIns="91425" tIns="91425">
            <a:noAutofit/>
          </a:bodyPr>
          <a:lstStyle/>
          <a:p>
            <a:pPr indent="-325437" lvl="0" marL="342900" marR="0" rtl="0" algn="l">
              <a:lnSpc>
                <a:spcPct val="100000"/>
              </a:lnSpc>
              <a:spcBef>
                <a:spcPts val="0"/>
              </a:spcBef>
              <a:spcAft>
                <a:spcPts val="0"/>
              </a:spcAft>
              <a:buNone/>
            </a:pPr>
            <a:r>
              <a:rPr i="1" lang="en-US" sz="1100">
                <a:solidFill>
                  <a:srgbClr val="002060"/>
                </a:solidFill>
              </a:rPr>
              <a:t>hadoop jar /home/bigdata/hadoop/share/hadoop/tools/lib/hadoop-streaming-2.6.0.jar  </a:t>
            </a:r>
          </a:p>
          <a:p>
            <a:pPr indent="-325437" lvl="0" marL="342900" marR="0" rtl="0" algn="l">
              <a:lnSpc>
                <a:spcPct val="100000"/>
              </a:lnSpc>
              <a:spcBef>
                <a:spcPts val="0"/>
              </a:spcBef>
              <a:spcAft>
                <a:spcPts val="0"/>
              </a:spcAft>
              <a:buNone/>
            </a:pPr>
            <a:r>
              <a:rPr i="1" lang="en-US" sz="1100">
                <a:solidFill>
                  <a:srgbClr val="002060"/>
                </a:solidFill>
              </a:rPr>
              <a:t>-mapper /home/bigdata/mapreduce/examples/mapper.py </a:t>
            </a:r>
          </a:p>
          <a:p>
            <a:pPr indent="-325437" lvl="0" marL="342900" marR="0" rtl="0" algn="l">
              <a:lnSpc>
                <a:spcPct val="100000"/>
              </a:lnSpc>
              <a:spcBef>
                <a:spcPts val="0"/>
              </a:spcBef>
              <a:spcAft>
                <a:spcPts val="0"/>
              </a:spcAft>
              <a:buClr>
                <a:srgbClr val="002060"/>
              </a:buClr>
              <a:buSzPct val="100000"/>
              <a:buFont typeface="Arial"/>
              <a:buNone/>
            </a:pPr>
            <a:r>
              <a:rPr i="1" lang="en-US" sz="1100">
                <a:solidFill>
                  <a:srgbClr val="002060"/>
                </a:solidFill>
              </a:rPr>
              <a:t>-reducer /home/bigdata/mapreduce/examples/reducer.py </a:t>
            </a:r>
          </a:p>
          <a:p>
            <a:pPr indent="-325437" lvl="0" marL="342900" marR="0" rtl="0" algn="l">
              <a:lnSpc>
                <a:spcPct val="100000"/>
              </a:lnSpc>
              <a:spcBef>
                <a:spcPts val="0"/>
              </a:spcBef>
              <a:spcAft>
                <a:spcPts val="0"/>
              </a:spcAft>
              <a:buNone/>
            </a:pPr>
            <a:r>
              <a:rPr i="1" lang="en-US" sz="1100">
                <a:solidFill>
                  <a:srgbClr val="002060"/>
                </a:solidFill>
              </a:rPr>
              <a:t>-input /user/bigdata/examples/* </a:t>
            </a:r>
          </a:p>
          <a:p>
            <a:pPr indent="-325437" lvl="0" marL="342900" marR="0" rtl="0" algn="l">
              <a:lnSpc>
                <a:spcPct val="100000"/>
              </a:lnSpc>
              <a:spcBef>
                <a:spcPts val="0"/>
              </a:spcBef>
              <a:spcAft>
                <a:spcPts val="0"/>
              </a:spcAft>
              <a:buClr>
                <a:srgbClr val="002060"/>
              </a:buClr>
              <a:buSzPct val="100000"/>
              <a:buFont typeface="Arial"/>
              <a:buNone/>
            </a:pPr>
            <a:r>
              <a:rPr i="1" lang="en-US" sz="1100">
                <a:solidFill>
                  <a:srgbClr val="002060"/>
                </a:solidFill>
              </a:rPr>
              <a:t>-output /user/bigdata/output-python</a:t>
            </a:r>
          </a:p>
          <a:p>
            <a:pPr indent="-325437" lvl="0" marL="342900" marR="0" rtl="0" algn="l">
              <a:lnSpc>
                <a:spcPct val="100000"/>
              </a:lnSpc>
              <a:spcBef>
                <a:spcPts val="0"/>
              </a:spcBef>
              <a:spcAft>
                <a:spcPts val="0"/>
              </a:spcAft>
              <a:buClr>
                <a:srgbClr val="002060"/>
              </a:buClr>
              <a:buFont typeface="Arial"/>
              <a:buNone/>
            </a:pPr>
            <a:r>
              <a:t/>
            </a:r>
            <a:endParaRPr i="1" sz="1100">
              <a:solidFill>
                <a:srgbClr val="002060"/>
              </a:solidFill>
            </a:endParaRPr>
          </a:p>
        </p:txBody>
      </p:sp>
      <p:pic>
        <p:nvPicPr>
          <p:cNvPr id="924" name="Shape 924"/>
          <p:cNvPicPr preferRelativeResize="0"/>
          <p:nvPr/>
        </p:nvPicPr>
        <p:blipFill>
          <a:blip r:embed="rId3">
            <a:alphaModFix/>
          </a:blip>
          <a:stretch>
            <a:fillRect/>
          </a:stretch>
        </p:blipFill>
        <p:spPr>
          <a:xfrm>
            <a:off x="1515700" y="4379825"/>
            <a:ext cx="5724525" cy="1781175"/>
          </a:xfrm>
          <a:prstGeom prst="rect">
            <a:avLst/>
          </a:prstGeom>
          <a:noFill/>
          <a:ln>
            <a:noFill/>
          </a:ln>
        </p:spPr>
      </p:pic>
      <p:pic>
        <p:nvPicPr>
          <p:cNvPr id="925" name="Shape 925"/>
          <p:cNvPicPr preferRelativeResize="0"/>
          <p:nvPr/>
        </p:nvPicPr>
        <p:blipFill>
          <a:blip r:embed="rId4">
            <a:alphaModFix/>
          </a:blip>
          <a:stretch>
            <a:fillRect/>
          </a:stretch>
        </p:blipFill>
        <p:spPr>
          <a:xfrm>
            <a:off x="196925" y="1933700"/>
            <a:ext cx="8582025" cy="15430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1000"/>
                                        <p:tgtEl>
                                          <p:spTgt spid="9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1000"/>
                                        <p:tgtEl>
                                          <p:spTgt spid="9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1000"/>
                                        <p:tgtEl>
                                          <p:spTgt spid="9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1000"/>
                                        <p:tgtEl>
                                          <p:spTgt spid="9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grpSp>
        <p:nvGrpSpPr>
          <p:cNvPr id="931" name="Shape 931"/>
          <p:cNvGrpSpPr/>
          <p:nvPr/>
        </p:nvGrpSpPr>
        <p:grpSpPr>
          <a:xfrm>
            <a:off x="-2214562" y="0"/>
            <a:ext cx="11358562" cy="7873999"/>
            <a:chOff x="0" y="0"/>
            <a:chExt cx="2147483647" cy="2147483647"/>
          </a:xfrm>
        </p:grpSpPr>
        <p:sp>
          <p:nvSpPr>
            <p:cNvPr id="932" name="Shape 932"/>
            <p:cNvSpPr txBox="1"/>
            <p:nvPr/>
          </p:nvSpPr>
          <p:spPr>
            <a:xfrm>
              <a:off x="418691865" y="0"/>
              <a:ext cx="1728791781" cy="1870388967"/>
            </a:xfrm>
            <a:prstGeom prst="rect">
              <a:avLst/>
            </a:prstGeom>
            <a:solidFill>
              <a:srgbClr val="004F6D"/>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nvGrpSpPr>
            <p:cNvPr id="933" name="Shape 933"/>
            <p:cNvGrpSpPr/>
            <p:nvPr/>
          </p:nvGrpSpPr>
          <p:grpSpPr>
            <a:xfrm>
              <a:off x="0" y="389664374"/>
              <a:ext cx="2147483564" cy="1757819272"/>
              <a:chOff x="0" y="0"/>
              <a:chExt cx="2147483647" cy="2147483647"/>
            </a:xfrm>
          </p:grpSpPr>
          <p:grpSp>
            <p:nvGrpSpPr>
              <p:cNvPr id="934" name="Shape 934"/>
              <p:cNvGrpSpPr/>
              <p:nvPr/>
            </p:nvGrpSpPr>
            <p:grpSpPr>
              <a:xfrm>
                <a:off x="1283087770" y="1356723242"/>
                <a:ext cx="864395876" cy="330056593"/>
                <a:chOff x="3429000" y="5867400"/>
                <a:chExt cx="5714999" cy="990599"/>
              </a:xfrm>
            </p:grpSpPr>
            <p:sp>
              <p:nvSpPr>
                <p:cNvPr id="935" name="Shape 935"/>
                <p:cNvSpPr txBox="1"/>
                <p:nvPr/>
              </p:nvSpPr>
              <p:spPr>
                <a:xfrm>
                  <a:off x="3429000" y="5867400"/>
                  <a:ext cx="5714999" cy="990599"/>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36" name="Shape 936"/>
                <p:cNvSpPr txBox="1"/>
                <p:nvPr/>
              </p:nvSpPr>
              <p:spPr>
                <a:xfrm>
                  <a:off x="6083300" y="6019800"/>
                  <a:ext cx="184149" cy="3968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pic>
            <p:nvPicPr>
              <p:cNvPr id="937" name="Shape 937"/>
              <p:cNvPicPr preferRelativeResize="0"/>
              <p:nvPr/>
            </p:nvPicPr>
            <p:blipFill rotWithShape="1">
              <a:blip r:embed="rId3">
                <a:alphaModFix/>
              </a:blip>
              <a:srcRect b="0" l="0" r="0" t="0"/>
              <a:stretch/>
            </p:blipFill>
            <p:spPr>
              <a:xfrm>
                <a:off x="1526199142" y="714064787"/>
                <a:ext cx="244912162" cy="137523587"/>
              </a:xfrm>
              <a:prstGeom prst="rect">
                <a:avLst/>
              </a:prstGeom>
              <a:noFill/>
              <a:ln>
                <a:noFill/>
              </a:ln>
            </p:spPr>
          </p:pic>
          <p:pic>
            <p:nvPicPr>
              <p:cNvPr id="938" name="Shape 938"/>
              <p:cNvPicPr preferRelativeResize="0"/>
              <p:nvPr/>
            </p:nvPicPr>
            <p:blipFill rotWithShape="1">
              <a:blip r:embed="rId4">
                <a:alphaModFix/>
              </a:blip>
              <a:srcRect b="0" l="0" r="0" t="0"/>
              <a:stretch/>
            </p:blipFill>
            <p:spPr>
              <a:xfrm>
                <a:off x="1809832705" y="714179047"/>
                <a:ext cx="297138176" cy="142700003"/>
              </a:xfrm>
              <a:prstGeom prst="rect">
                <a:avLst/>
              </a:prstGeom>
              <a:noFill/>
              <a:ln>
                <a:noFill/>
              </a:ln>
            </p:spPr>
          </p:pic>
          <p:pic>
            <p:nvPicPr>
              <p:cNvPr id="939" name="Shape 939"/>
              <p:cNvPicPr preferRelativeResize="0"/>
              <p:nvPr/>
            </p:nvPicPr>
            <p:blipFill rotWithShape="1">
              <a:blip r:embed="rId5">
                <a:alphaModFix/>
              </a:blip>
              <a:srcRect b="0" l="0" r="0" t="0"/>
              <a:stretch/>
            </p:blipFill>
            <p:spPr>
              <a:xfrm>
                <a:off x="1607236187" y="0"/>
                <a:ext cx="337654731" cy="463348694"/>
              </a:xfrm>
              <a:prstGeom prst="rect">
                <a:avLst/>
              </a:prstGeom>
              <a:noFill/>
              <a:ln>
                <a:noFill/>
              </a:ln>
            </p:spPr>
          </p:pic>
          <p:sp>
            <p:nvSpPr>
              <p:cNvPr id="940" name="Shape 940"/>
              <p:cNvSpPr txBox="1"/>
              <p:nvPr/>
            </p:nvSpPr>
            <p:spPr>
              <a:xfrm>
                <a:off x="1524698358" y="595054150"/>
                <a:ext cx="578965243" cy="8145628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baseline="0" i="0" lang="en-US" sz="1000" u="none" cap="none" strike="noStrike">
                    <a:solidFill>
                      <a:schemeClr val="lt1"/>
                    </a:solidFill>
                    <a:latin typeface="Arial"/>
                    <a:ea typeface="Arial"/>
                    <a:cs typeface="Arial"/>
                    <a:sym typeface="Arial"/>
                  </a:rPr>
                  <a:t>CIFF Trustees:</a:t>
                </a:r>
              </a:p>
            </p:txBody>
          </p:sp>
          <p:grpSp>
            <p:nvGrpSpPr>
              <p:cNvPr id="941" name="Shape 941"/>
              <p:cNvGrpSpPr/>
              <p:nvPr/>
            </p:nvGrpSpPr>
            <p:grpSpPr>
              <a:xfrm>
                <a:off x="0" y="95208612"/>
                <a:ext cx="1580223762" cy="2052275034"/>
                <a:chOff x="1820861" y="1714500"/>
                <a:chExt cx="6108700" cy="4562475"/>
              </a:xfrm>
            </p:grpSpPr>
            <p:sp>
              <p:nvSpPr>
                <p:cNvPr id="942" name="Shape 942"/>
                <p:cNvSpPr/>
                <p:nvPr/>
              </p:nvSpPr>
              <p:spPr>
                <a:xfrm>
                  <a:off x="2571750" y="1714500"/>
                  <a:ext cx="5357811" cy="45624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43" name="Shape 943"/>
                <p:cNvSpPr/>
                <p:nvPr/>
              </p:nvSpPr>
              <p:spPr>
                <a:xfrm>
                  <a:off x="4225925" y="5888037"/>
                  <a:ext cx="3175" cy="7937"/>
                </a:xfrm>
                <a:custGeom>
                  <a:pathLst>
                    <a:path extrusionOk="0" h="3" w="1">
                      <a:moveTo>
                        <a:pt x="0" y="3"/>
                      </a:moveTo>
                      <a:cubicBezTo>
                        <a:pt x="0" y="2"/>
                        <a:pt x="0" y="2"/>
                        <a:pt x="0" y="2"/>
                      </a:cubicBezTo>
                      <a:cubicBezTo>
                        <a:pt x="0" y="2"/>
                        <a:pt x="0" y="2"/>
                        <a:pt x="0" y="0"/>
                      </a:cubicBezTo>
                      <a:cubicBezTo>
                        <a:pt x="0" y="2"/>
                        <a:pt x="1" y="2"/>
                        <a:pt x="1" y="2"/>
                      </a:cubicBezTo>
                      <a:cubicBezTo>
                        <a:pt x="1" y="2"/>
                        <a:pt x="0" y="2"/>
                        <a:pt x="0" y="3"/>
                      </a:cubicBezTo>
                      <a:close/>
                    </a:path>
                  </a:pathLst>
                </a:custGeom>
                <a:solidFill>
                  <a:srgbClr val="508EA8"/>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44" name="Shape 944"/>
                <p:cNvSpPr/>
                <p:nvPr/>
              </p:nvSpPr>
              <p:spPr>
                <a:xfrm>
                  <a:off x="4132262" y="4322762"/>
                  <a:ext cx="2100262" cy="1241425"/>
                </a:xfrm>
                <a:custGeom>
                  <a:pathLst>
                    <a:path extrusionOk="0" h="498" w="756">
                      <a:moveTo>
                        <a:pt x="112" y="498"/>
                      </a:moveTo>
                      <a:cubicBezTo>
                        <a:pt x="0" y="89"/>
                        <a:pt x="580" y="204"/>
                        <a:pt x="742" y="0"/>
                      </a:cubicBezTo>
                      <a:cubicBezTo>
                        <a:pt x="756" y="33"/>
                        <a:pt x="739" y="113"/>
                        <a:pt x="731" y="150"/>
                      </a:cubicBezTo>
                      <a:cubicBezTo>
                        <a:pt x="628" y="483"/>
                        <a:pt x="376" y="449"/>
                        <a:pt x="112" y="498"/>
                      </a:cubicBezTo>
                      <a:close/>
                    </a:path>
                  </a:pathLst>
                </a:custGeom>
                <a:solidFill>
                  <a:srgbClr val="508EA8"/>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45" name="Shape 945"/>
                <p:cNvSpPr/>
                <p:nvPr/>
              </p:nvSpPr>
              <p:spPr>
                <a:xfrm>
                  <a:off x="6978650" y="2541586"/>
                  <a:ext cx="6350" cy="4761"/>
                </a:xfrm>
                <a:custGeom>
                  <a:pathLst>
                    <a:path extrusionOk="0" h="2" w="2">
                      <a:moveTo>
                        <a:pt x="1" y="2"/>
                      </a:moveTo>
                      <a:cubicBezTo>
                        <a:pt x="1" y="2"/>
                        <a:pt x="1" y="2"/>
                        <a:pt x="0" y="2"/>
                      </a:cubicBezTo>
                      <a:cubicBezTo>
                        <a:pt x="1" y="0"/>
                        <a:pt x="1" y="0"/>
                        <a:pt x="1" y="0"/>
                      </a:cubicBezTo>
                      <a:cubicBezTo>
                        <a:pt x="1" y="0"/>
                        <a:pt x="2" y="0"/>
                        <a:pt x="2" y="2"/>
                      </a:cubicBezTo>
                      <a:cubicBezTo>
                        <a:pt x="2" y="2"/>
                        <a:pt x="1" y="2"/>
                        <a:pt x="1" y="2"/>
                      </a:cubicBez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46" name="Shape 946"/>
                <p:cNvSpPr/>
                <p:nvPr/>
              </p:nvSpPr>
              <p:spPr>
                <a:xfrm>
                  <a:off x="1820861" y="1714500"/>
                  <a:ext cx="5357812" cy="4562474"/>
                </a:xfrm>
                <a:custGeom>
                  <a:pathLst>
                    <a:path extrusionOk="0" h="1831" w="1929">
                      <a:moveTo>
                        <a:pt x="1069" y="1831"/>
                      </a:moveTo>
                      <a:cubicBezTo>
                        <a:pt x="559" y="1778"/>
                        <a:pt x="393" y="1118"/>
                        <a:pt x="794" y="754"/>
                      </a:cubicBezTo>
                      <a:cubicBezTo>
                        <a:pt x="976" y="614"/>
                        <a:pt x="1183" y="553"/>
                        <a:pt x="1393" y="483"/>
                      </a:cubicBezTo>
                      <a:cubicBezTo>
                        <a:pt x="761" y="0"/>
                        <a:pt x="57" y="907"/>
                        <a:pt x="574" y="1554"/>
                      </a:cubicBezTo>
                      <a:cubicBezTo>
                        <a:pt x="574" y="1556"/>
                        <a:pt x="574" y="1557"/>
                        <a:pt x="574" y="1558"/>
                      </a:cubicBezTo>
                      <a:cubicBezTo>
                        <a:pt x="558" y="1575"/>
                        <a:pt x="541" y="1594"/>
                        <a:pt x="525" y="1613"/>
                      </a:cubicBezTo>
                      <a:cubicBezTo>
                        <a:pt x="0" y="1022"/>
                        <a:pt x="552" y="57"/>
                        <a:pt x="1250" y="307"/>
                      </a:cubicBezTo>
                      <a:cubicBezTo>
                        <a:pt x="1335" y="346"/>
                        <a:pt x="1406" y="388"/>
                        <a:pt x="1478" y="455"/>
                      </a:cubicBezTo>
                      <a:cubicBezTo>
                        <a:pt x="1659" y="391"/>
                        <a:pt x="1815" y="304"/>
                        <a:pt x="1903" y="106"/>
                      </a:cubicBezTo>
                      <a:cubicBezTo>
                        <a:pt x="1904" y="110"/>
                        <a:pt x="1904" y="110"/>
                        <a:pt x="1910" y="161"/>
                      </a:cubicBezTo>
                      <a:cubicBezTo>
                        <a:pt x="1929" y="404"/>
                        <a:pt x="1903" y="698"/>
                        <a:pt x="1695" y="838"/>
                      </a:cubicBezTo>
                      <a:cubicBezTo>
                        <a:pt x="1695" y="842"/>
                        <a:pt x="1707" y="903"/>
                        <a:pt x="1714" y="946"/>
                      </a:cubicBezTo>
                      <a:cubicBezTo>
                        <a:pt x="1759" y="1394"/>
                        <a:pt x="1479" y="1815"/>
                        <a:pt x="1069" y="1831"/>
                      </a:cubicBezTo>
                      <a:close/>
                    </a:path>
                  </a:pathLst>
                </a:custGeom>
                <a:solidFill>
                  <a:srgbClr val="508EA8"/>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grpSp>
      </p:grpSp>
      <p:sp>
        <p:nvSpPr>
          <p:cNvPr id="947" name="Shape 947"/>
          <p:cNvSpPr txBox="1"/>
          <p:nvPr/>
        </p:nvSpPr>
        <p:spPr>
          <a:xfrm>
            <a:off x="4732250" y="5513450"/>
            <a:ext cx="3232199" cy="716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baseline="0" i="0" lang="en-US" sz="2000" u="none" cap="none" strike="noStrike">
                <a:solidFill>
                  <a:schemeClr val="lt1"/>
                </a:solidFill>
                <a:latin typeface="Arial"/>
                <a:ea typeface="Arial"/>
                <a:cs typeface="Arial"/>
                <a:sym typeface="Arial"/>
              </a:rPr>
              <a:t>David Alvaro Mediavilla</a:t>
            </a:r>
          </a:p>
          <a:p>
            <a:pPr indent="0" lvl="0" marL="0" marR="0" rtl="0" algn="l">
              <a:lnSpc>
                <a:spcPct val="100000"/>
              </a:lnSpc>
              <a:spcBef>
                <a:spcPts val="0"/>
              </a:spcBef>
              <a:spcAft>
                <a:spcPts val="0"/>
              </a:spcAft>
              <a:buClr>
                <a:schemeClr val="lt1"/>
              </a:buClr>
              <a:buSzPct val="25000"/>
              <a:buFont typeface="Arial"/>
              <a:buNone/>
            </a:pPr>
            <a:r>
              <a:rPr b="0" baseline="0" i="0" lang="en-US" sz="2000" u="none" cap="none" strike="noStrike">
                <a:solidFill>
                  <a:schemeClr val="lt1"/>
                </a:solidFill>
                <a:latin typeface="Arial"/>
                <a:ea typeface="Arial"/>
                <a:cs typeface="Arial"/>
                <a:sym typeface="Arial"/>
              </a:rPr>
              <a:t>d.alvaro@cubenube.com</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29" name="Shape 129"/>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¿Quién usa Hadoop?</a:t>
            </a:r>
          </a:p>
        </p:txBody>
      </p:sp>
      <p:pic>
        <p:nvPicPr>
          <p:cNvPr id="130" name="Shape 130"/>
          <p:cNvPicPr preferRelativeResize="0"/>
          <p:nvPr/>
        </p:nvPicPr>
        <p:blipFill rotWithShape="1">
          <a:blip r:embed="rId3">
            <a:alphaModFix/>
          </a:blip>
          <a:srcRect b="0" l="0" r="0" t="0"/>
          <a:stretch/>
        </p:blipFill>
        <p:spPr>
          <a:xfrm>
            <a:off x="320675" y="1862136"/>
            <a:ext cx="873125" cy="873125"/>
          </a:xfrm>
          <a:prstGeom prst="rect">
            <a:avLst/>
          </a:prstGeom>
          <a:noFill/>
          <a:ln>
            <a:noFill/>
          </a:ln>
        </p:spPr>
      </p:pic>
      <p:pic>
        <p:nvPicPr>
          <p:cNvPr id="131" name="Shape 131"/>
          <p:cNvPicPr preferRelativeResize="0"/>
          <p:nvPr/>
        </p:nvPicPr>
        <p:blipFill rotWithShape="1">
          <a:blip r:embed="rId4">
            <a:alphaModFix/>
          </a:blip>
          <a:srcRect b="0" l="0" r="0" t="0"/>
          <a:stretch/>
        </p:blipFill>
        <p:spPr>
          <a:xfrm>
            <a:off x="2058986" y="1647825"/>
            <a:ext cx="1104899" cy="1103312"/>
          </a:xfrm>
          <a:prstGeom prst="rect">
            <a:avLst/>
          </a:prstGeom>
          <a:noFill/>
          <a:ln>
            <a:noFill/>
          </a:ln>
        </p:spPr>
      </p:pic>
      <p:pic>
        <p:nvPicPr>
          <p:cNvPr id="132" name="Shape 132"/>
          <p:cNvPicPr preferRelativeResize="0"/>
          <p:nvPr/>
        </p:nvPicPr>
        <p:blipFill rotWithShape="1">
          <a:blip r:embed="rId5">
            <a:alphaModFix/>
          </a:blip>
          <a:srcRect b="0" l="0" r="0" t="0"/>
          <a:stretch/>
        </p:blipFill>
        <p:spPr>
          <a:xfrm>
            <a:off x="6573836" y="1952625"/>
            <a:ext cx="1400174" cy="557211"/>
          </a:xfrm>
          <a:prstGeom prst="rect">
            <a:avLst/>
          </a:prstGeom>
          <a:noFill/>
          <a:ln>
            <a:noFill/>
          </a:ln>
        </p:spPr>
      </p:pic>
      <p:pic>
        <p:nvPicPr>
          <p:cNvPr id="133" name="Shape 133"/>
          <p:cNvPicPr preferRelativeResize="0"/>
          <p:nvPr/>
        </p:nvPicPr>
        <p:blipFill rotWithShape="1">
          <a:blip r:embed="rId6">
            <a:alphaModFix/>
          </a:blip>
          <a:srcRect b="0" l="0" r="0" t="0"/>
          <a:stretch/>
        </p:blipFill>
        <p:spPr>
          <a:xfrm>
            <a:off x="4011612" y="1862136"/>
            <a:ext cx="1689100" cy="655636"/>
          </a:xfrm>
          <a:prstGeom prst="rect">
            <a:avLst/>
          </a:prstGeom>
          <a:noFill/>
          <a:ln>
            <a:noFill/>
          </a:ln>
        </p:spPr>
      </p:pic>
      <p:pic>
        <p:nvPicPr>
          <p:cNvPr id="134" name="Shape 134"/>
          <p:cNvPicPr preferRelativeResize="0"/>
          <p:nvPr/>
        </p:nvPicPr>
        <p:blipFill rotWithShape="1">
          <a:blip r:embed="rId7">
            <a:alphaModFix/>
          </a:blip>
          <a:srcRect b="0" l="0" r="0" t="0"/>
          <a:stretch/>
        </p:blipFill>
        <p:spPr>
          <a:xfrm>
            <a:off x="2900361" y="4654550"/>
            <a:ext cx="963612" cy="963612"/>
          </a:xfrm>
          <a:prstGeom prst="rect">
            <a:avLst/>
          </a:prstGeom>
          <a:noFill/>
          <a:ln>
            <a:noFill/>
          </a:ln>
        </p:spPr>
      </p:pic>
      <p:pic>
        <p:nvPicPr>
          <p:cNvPr id="135" name="Shape 135"/>
          <p:cNvPicPr preferRelativeResize="0"/>
          <p:nvPr/>
        </p:nvPicPr>
        <p:blipFill rotWithShape="1">
          <a:blip r:embed="rId8">
            <a:alphaModFix/>
          </a:blip>
          <a:srcRect b="0" l="0" r="0" t="0"/>
          <a:stretch/>
        </p:blipFill>
        <p:spPr>
          <a:xfrm>
            <a:off x="346075" y="3228975"/>
            <a:ext cx="1854200" cy="566736"/>
          </a:xfrm>
          <a:prstGeom prst="rect">
            <a:avLst/>
          </a:prstGeom>
          <a:noFill/>
          <a:ln>
            <a:noFill/>
          </a:ln>
        </p:spPr>
      </p:pic>
      <p:pic>
        <p:nvPicPr>
          <p:cNvPr id="136" name="Shape 136"/>
          <p:cNvPicPr preferRelativeResize="0"/>
          <p:nvPr/>
        </p:nvPicPr>
        <p:blipFill rotWithShape="1">
          <a:blip r:embed="rId9">
            <a:alphaModFix/>
          </a:blip>
          <a:srcRect b="0" l="0" r="0" t="0"/>
          <a:stretch/>
        </p:blipFill>
        <p:spPr>
          <a:xfrm>
            <a:off x="6038850" y="3154361"/>
            <a:ext cx="2717799" cy="657224"/>
          </a:xfrm>
          <a:prstGeom prst="rect">
            <a:avLst/>
          </a:prstGeom>
          <a:noFill/>
          <a:ln>
            <a:noFill/>
          </a:ln>
        </p:spPr>
      </p:pic>
      <p:pic>
        <p:nvPicPr>
          <p:cNvPr id="137" name="Shape 137"/>
          <p:cNvPicPr preferRelativeResize="0"/>
          <p:nvPr/>
        </p:nvPicPr>
        <p:blipFill rotWithShape="1">
          <a:blip r:embed="rId10">
            <a:alphaModFix/>
          </a:blip>
          <a:srcRect b="0" l="0" r="0" t="0"/>
          <a:stretch/>
        </p:blipFill>
        <p:spPr>
          <a:xfrm>
            <a:off x="3221036" y="3171825"/>
            <a:ext cx="2363786" cy="547687"/>
          </a:xfrm>
          <a:prstGeom prst="rect">
            <a:avLst/>
          </a:prstGeom>
          <a:noFill/>
          <a:ln>
            <a:noFill/>
          </a:ln>
        </p:spPr>
      </p:pic>
      <p:pic>
        <p:nvPicPr>
          <p:cNvPr id="138" name="Shape 138"/>
          <p:cNvPicPr preferRelativeResize="0"/>
          <p:nvPr/>
        </p:nvPicPr>
        <p:blipFill rotWithShape="1">
          <a:blip r:embed="rId11">
            <a:alphaModFix/>
          </a:blip>
          <a:srcRect b="0" l="0" r="0" t="0"/>
          <a:stretch/>
        </p:blipFill>
        <p:spPr>
          <a:xfrm>
            <a:off x="666750" y="4638675"/>
            <a:ext cx="1050924" cy="1077912"/>
          </a:xfrm>
          <a:prstGeom prst="rect">
            <a:avLst/>
          </a:prstGeom>
          <a:noFill/>
          <a:ln>
            <a:noFill/>
          </a:ln>
        </p:spPr>
      </p:pic>
      <p:pic>
        <p:nvPicPr>
          <p:cNvPr id="139" name="Shape 139"/>
          <p:cNvPicPr preferRelativeResize="0"/>
          <p:nvPr/>
        </p:nvPicPr>
        <p:blipFill rotWithShape="1">
          <a:blip r:embed="rId12">
            <a:alphaModFix/>
          </a:blip>
          <a:srcRect b="0" l="0" r="0" t="0"/>
          <a:stretch/>
        </p:blipFill>
        <p:spPr>
          <a:xfrm>
            <a:off x="4786312" y="4621212"/>
            <a:ext cx="947737" cy="947737"/>
          </a:xfrm>
          <a:prstGeom prst="rect">
            <a:avLst/>
          </a:prstGeom>
          <a:noFill/>
          <a:ln>
            <a:noFill/>
          </a:ln>
        </p:spPr>
      </p:pic>
      <p:pic>
        <p:nvPicPr>
          <p:cNvPr id="140" name="Shape 140"/>
          <p:cNvPicPr preferRelativeResize="0"/>
          <p:nvPr/>
        </p:nvPicPr>
        <p:blipFill rotWithShape="1">
          <a:blip r:embed="rId13">
            <a:alphaModFix/>
          </a:blip>
          <a:srcRect b="0" l="0" r="0" t="0"/>
          <a:stretch/>
        </p:blipFill>
        <p:spPr>
          <a:xfrm>
            <a:off x="6215062" y="4827587"/>
            <a:ext cx="2646362" cy="5016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47" name="Shape 147"/>
          <p:cNvSpPr txBox="1"/>
          <p:nvPr>
            <p:ph idx="1" type="body"/>
          </p:nvPr>
        </p:nvSpPr>
        <p:spPr>
          <a:xfrm>
            <a:off x="449262" y="1212850"/>
            <a:ext cx="8274049" cy="382905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El proyecto Apache Hadoop incluye los siguientes módulos:</a:t>
            </a:r>
          </a:p>
          <a:p>
            <a:pPr indent="-285750" lvl="1" marL="768350" marR="0" rtl="0" algn="l">
              <a:lnSpc>
                <a:spcPct val="100000"/>
              </a:lnSpc>
              <a:spcBef>
                <a:spcPts val="220"/>
              </a:spcBef>
              <a:spcAft>
                <a:spcPts val="0"/>
              </a:spcAft>
              <a:buClr>
                <a:srgbClr val="000024"/>
              </a:buClr>
              <a:buSzPct val="100000"/>
              <a:buFont typeface="Noto Symbol"/>
              <a:buChar char="❖"/>
            </a:pPr>
            <a:r>
              <a:rPr b="1" baseline="0" i="0" lang="en-US" sz="1100" u="none" cap="none" strike="noStrike">
                <a:solidFill>
                  <a:srgbClr val="002060"/>
                </a:solidFill>
                <a:latin typeface="Arial"/>
                <a:ea typeface="Arial"/>
                <a:cs typeface="Arial"/>
                <a:sym typeface="Arial"/>
              </a:rPr>
              <a:t>Hadoop Common</a:t>
            </a:r>
            <a:r>
              <a:rPr b="0" baseline="0" i="0" lang="en-US" sz="1100" u="none" cap="none" strike="noStrike">
                <a:solidFill>
                  <a:srgbClr val="002060"/>
                </a:solidFill>
                <a:latin typeface="Arial"/>
                <a:ea typeface="Arial"/>
                <a:cs typeface="Arial"/>
                <a:sym typeface="Arial"/>
              </a:rPr>
              <a:t>: Conjunto de utilidades que dan soporte a otros módulos de Hadoop.</a:t>
            </a:r>
          </a:p>
          <a:p>
            <a:pPr indent="-285750" lvl="1" marL="768350" marR="0" rtl="0" algn="l">
              <a:lnSpc>
                <a:spcPct val="100000"/>
              </a:lnSpc>
              <a:spcBef>
                <a:spcPts val="220"/>
              </a:spcBef>
              <a:spcAft>
                <a:spcPts val="0"/>
              </a:spcAft>
              <a:buClr>
                <a:srgbClr val="000024"/>
              </a:buClr>
              <a:buSzPct val="100000"/>
              <a:buFont typeface="Noto Symbol"/>
              <a:buChar char="❖"/>
            </a:pPr>
            <a:r>
              <a:rPr b="1" baseline="0" i="0" lang="en-US" sz="1100" u="none" cap="none" strike="noStrike">
                <a:solidFill>
                  <a:srgbClr val="002060"/>
                </a:solidFill>
                <a:latin typeface="Arial"/>
                <a:ea typeface="Arial"/>
                <a:cs typeface="Arial"/>
                <a:sym typeface="Arial"/>
              </a:rPr>
              <a:t>Hadoop Distributed File System (HDFS™)</a:t>
            </a:r>
            <a:r>
              <a:rPr b="0" baseline="0" i="0" lang="en-US" sz="1100" u="none" cap="none" strike="noStrike">
                <a:solidFill>
                  <a:srgbClr val="002060"/>
                </a:solidFill>
                <a:latin typeface="Arial"/>
                <a:ea typeface="Arial"/>
                <a:cs typeface="Arial"/>
                <a:sym typeface="Arial"/>
              </a:rPr>
              <a:t>: Sistema de archivos distribuidos que proporciona alto rendimiento en el acceso a los datos.</a:t>
            </a:r>
          </a:p>
          <a:p>
            <a:pPr indent="-285750" lvl="1" marL="768350" marR="0" rtl="0" algn="l">
              <a:lnSpc>
                <a:spcPct val="100000"/>
              </a:lnSpc>
              <a:spcBef>
                <a:spcPts val="220"/>
              </a:spcBef>
              <a:spcAft>
                <a:spcPts val="0"/>
              </a:spcAft>
              <a:buClr>
                <a:srgbClr val="000024"/>
              </a:buClr>
              <a:buSzPct val="100000"/>
              <a:buFont typeface="Noto Symbol"/>
              <a:buChar char="❖"/>
            </a:pPr>
            <a:r>
              <a:rPr b="1" baseline="0" i="0" lang="en-US" sz="1100" u="none" cap="none" strike="noStrike">
                <a:solidFill>
                  <a:srgbClr val="002060"/>
                </a:solidFill>
                <a:latin typeface="Arial"/>
                <a:ea typeface="Arial"/>
                <a:cs typeface="Arial"/>
                <a:sym typeface="Arial"/>
              </a:rPr>
              <a:t>Hadoop YARN</a:t>
            </a:r>
            <a:r>
              <a:rPr b="0" baseline="0" i="0" lang="en-US" sz="1100" u="none" cap="none" strike="noStrike">
                <a:solidFill>
                  <a:srgbClr val="002060"/>
                </a:solidFill>
                <a:latin typeface="Arial"/>
                <a:ea typeface="Arial"/>
                <a:cs typeface="Arial"/>
                <a:sym typeface="Arial"/>
              </a:rPr>
              <a:t>: Framework para planificación de tareas y gestión de recursos del cluster.</a:t>
            </a:r>
          </a:p>
          <a:p>
            <a:pPr indent="-285750" lvl="1" marL="768350" marR="0" rtl="0" algn="l">
              <a:lnSpc>
                <a:spcPct val="100000"/>
              </a:lnSpc>
              <a:spcBef>
                <a:spcPts val="220"/>
              </a:spcBef>
              <a:spcAft>
                <a:spcPts val="0"/>
              </a:spcAft>
              <a:buClr>
                <a:srgbClr val="000024"/>
              </a:buClr>
              <a:buSzPct val="100000"/>
              <a:buFont typeface="Noto Symbol"/>
              <a:buChar char="❖"/>
            </a:pPr>
            <a:r>
              <a:rPr b="1" baseline="0" i="0" lang="en-US" sz="1100" u="none" cap="none" strike="noStrike">
                <a:solidFill>
                  <a:srgbClr val="002060"/>
                </a:solidFill>
                <a:latin typeface="Arial"/>
                <a:ea typeface="Arial"/>
                <a:cs typeface="Arial"/>
                <a:sym typeface="Arial"/>
              </a:rPr>
              <a:t>Hadoop MapReduce</a:t>
            </a:r>
            <a:r>
              <a:rPr b="0" baseline="0" i="0" lang="en-US" sz="1100" u="none" cap="none" strike="noStrike">
                <a:solidFill>
                  <a:srgbClr val="002060"/>
                </a:solidFill>
                <a:latin typeface="Arial"/>
                <a:ea typeface="Arial"/>
                <a:cs typeface="Arial"/>
                <a:sym typeface="Arial"/>
              </a:rPr>
              <a:t>: Un sistema basado en Yarn para el procesamiento en paralelo de grandes conjuntos de datos.</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148" name="Shape 148"/>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Módulos de Hadoop</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55" name="Shape 155"/>
          <p:cNvSpPr txBox="1"/>
          <p:nvPr>
            <p:ph idx="1" type="body"/>
          </p:nvPr>
        </p:nvSpPr>
        <p:spPr>
          <a:xfrm>
            <a:off x="449250" y="1212850"/>
            <a:ext cx="8286600" cy="1296000"/>
          </a:xfrm>
          <a:prstGeom prst="rect">
            <a:avLst/>
          </a:prstGeom>
          <a:noFill/>
          <a:ln>
            <a:noFill/>
          </a:ln>
        </p:spPr>
        <p:txBody>
          <a:bodyPr anchorCtr="0" anchor="t" bIns="45700" lIns="91425" rIns="91425" tIns="45700">
            <a:noAutofit/>
          </a:bodyPr>
          <a:lstStyle/>
          <a:p>
            <a:pPr indent="0" lvl="1" marL="457200" marR="0" rtl="0" algn="just">
              <a:lnSpc>
                <a:spcPct val="80000"/>
              </a:lnSpc>
              <a:spcBef>
                <a:spcPts val="0"/>
              </a:spcBef>
              <a:spcAft>
                <a:spcPts val="0"/>
              </a:spcAft>
              <a:buClr>
                <a:schemeClr val="dk1"/>
              </a:buClr>
              <a:buFont typeface="Arial"/>
              <a:buNone/>
            </a:pPr>
            <a:r>
              <a:t/>
            </a:r>
            <a:endParaRPr b="0" baseline="0" i="0" sz="600" u="none" cap="none" strike="noStrike">
              <a:solidFill>
                <a:srgbClr val="002060"/>
              </a:solidFill>
              <a:latin typeface="Arial"/>
              <a:ea typeface="Arial"/>
              <a:cs typeface="Arial"/>
              <a:sym typeface="Arial"/>
            </a:endParaRPr>
          </a:p>
          <a:p>
            <a:pPr indent="0" lvl="1" marL="457200" marR="0" rtl="0" algn="just">
              <a:lnSpc>
                <a:spcPct val="80000"/>
              </a:lnSpc>
              <a:spcBef>
                <a:spcPts val="120"/>
              </a:spcBef>
              <a:spcAft>
                <a:spcPts val="0"/>
              </a:spcAft>
              <a:buClr>
                <a:schemeClr val="dk1"/>
              </a:buClr>
              <a:buFont typeface="Arial"/>
              <a:buNone/>
            </a:pPr>
            <a:r>
              <a:t/>
            </a:r>
            <a:endParaRPr b="0" baseline="0" i="0" sz="600" u="none" cap="none" strike="noStrike">
              <a:solidFill>
                <a:srgbClr val="002060"/>
              </a:solidFill>
              <a:latin typeface="Arial"/>
              <a:ea typeface="Arial"/>
              <a:cs typeface="Arial"/>
              <a:sym typeface="Arial"/>
            </a:endParaRPr>
          </a:p>
          <a:p>
            <a:pPr indent="-342900" lvl="0" marL="342900" marR="0" rtl="0" algn="just">
              <a:lnSpc>
                <a:spcPct val="8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HDFS (Hadoop Distributed</a:t>
            </a:r>
            <a:r>
              <a:rPr lang="en-US" sz="1100">
                <a:solidFill>
                  <a:srgbClr val="002060"/>
                </a:solidFill>
              </a:rPr>
              <a:t> File System)</a:t>
            </a:r>
            <a:r>
              <a:rPr b="0" baseline="0" i="0" lang="en-US" sz="1100" u="none" cap="none" strike="noStrike">
                <a:solidFill>
                  <a:srgbClr val="002060"/>
                </a:solidFill>
                <a:latin typeface="Arial"/>
                <a:ea typeface="Arial"/>
                <a:cs typeface="Arial"/>
                <a:sym typeface="Arial"/>
              </a:rPr>
              <a:t> es un sistema de archivos distribuido que proporciona alto rendimiento en el acceso a los datos. </a:t>
            </a:r>
          </a:p>
          <a:p>
            <a:pPr indent="-325437" lvl="0" marL="342900" marR="0" rtl="0" algn="just">
              <a:lnSpc>
                <a:spcPct val="8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just">
              <a:lnSpc>
                <a:spcPct val="8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Creado a partir del </a:t>
            </a:r>
            <a:r>
              <a:rPr b="0" baseline="0" i="0" lang="en-US" sz="1100" u="sng" cap="none" strike="noStrike">
                <a:solidFill>
                  <a:schemeClr val="hlink"/>
                </a:solidFill>
                <a:latin typeface="Arial"/>
                <a:ea typeface="Arial"/>
                <a:cs typeface="Arial"/>
                <a:sym typeface="Arial"/>
                <a:hlinkClick r:id="rId3"/>
              </a:rPr>
              <a:t>Google File System (GFS)</a:t>
            </a:r>
            <a:r>
              <a:rPr b="0" baseline="0" i="0" lang="en-US" sz="1100" u="none" cap="none" strike="noStrike">
                <a:solidFill>
                  <a:srgbClr val="002060"/>
                </a:solidFill>
                <a:latin typeface="Arial"/>
                <a:ea typeface="Arial"/>
                <a:cs typeface="Arial"/>
                <a:sym typeface="Arial"/>
              </a:rPr>
              <a:t> , HDFS está optimizado para la </a:t>
            </a:r>
            <a:r>
              <a:rPr b="1" baseline="0" i="0" lang="en-US" sz="1100" u="none" cap="none" strike="noStrike">
                <a:solidFill>
                  <a:srgbClr val="002060"/>
                </a:solidFill>
                <a:latin typeface="Arial"/>
                <a:ea typeface="Arial"/>
                <a:cs typeface="Arial"/>
                <a:sym typeface="Arial"/>
              </a:rPr>
              <a:t>lectura y escritura</a:t>
            </a:r>
            <a:r>
              <a:rPr b="0" baseline="0" i="0" lang="en-US" sz="1100" u="none" cap="none" strike="noStrike">
                <a:solidFill>
                  <a:srgbClr val="002060"/>
                </a:solidFill>
                <a:latin typeface="Arial"/>
                <a:ea typeface="Arial"/>
                <a:cs typeface="Arial"/>
                <a:sym typeface="Arial"/>
              </a:rPr>
              <a:t> de grandes volúmenes de datos y </a:t>
            </a:r>
            <a:r>
              <a:rPr b="1" baseline="0" i="0" lang="en-US" sz="1100" u="none" cap="none" strike="noStrike">
                <a:solidFill>
                  <a:srgbClr val="002060"/>
                </a:solidFill>
                <a:latin typeface="Arial"/>
                <a:ea typeface="Arial"/>
                <a:cs typeface="Arial"/>
                <a:sym typeface="Arial"/>
              </a:rPr>
              <a:t>ficheros grandes</a:t>
            </a:r>
            <a:r>
              <a:rPr b="0" baseline="0" i="0" lang="en-US" sz="1100" u="none" cap="none" strike="noStrike">
                <a:solidFill>
                  <a:srgbClr val="002060"/>
                </a:solidFill>
                <a:latin typeface="Arial"/>
                <a:ea typeface="Arial"/>
                <a:cs typeface="Arial"/>
                <a:sym typeface="Arial"/>
              </a:rPr>
              <a:t>. Su diseño </a:t>
            </a:r>
            <a:r>
              <a:rPr b="1" baseline="0" i="0" lang="en-US" sz="1100" u="none" cap="none" strike="noStrike">
                <a:solidFill>
                  <a:srgbClr val="002060"/>
                </a:solidFill>
                <a:latin typeface="Arial"/>
                <a:ea typeface="Arial"/>
                <a:cs typeface="Arial"/>
                <a:sym typeface="Arial"/>
              </a:rPr>
              <a:t>reduce la entrada-salida </a:t>
            </a:r>
            <a:r>
              <a:rPr b="0" baseline="0" i="0" lang="en-US" sz="1100" u="none" cap="none" strike="noStrike">
                <a:solidFill>
                  <a:srgbClr val="002060"/>
                </a:solidFill>
                <a:latin typeface="Arial"/>
                <a:ea typeface="Arial"/>
                <a:cs typeface="Arial"/>
                <a:sym typeface="Arial"/>
              </a:rPr>
              <a:t>en la red, es </a:t>
            </a:r>
            <a:r>
              <a:rPr b="1" baseline="0" i="0" lang="en-US" sz="1100" u="none" cap="none" strike="noStrike">
                <a:solidFill>
                  <a:srgbClr val="002060"/>
                </a:solidFill>
                <a:latin typeface="Arial"/>
                <a:ea typeface="Arial"/>
                <a:cs typeface="Arial"/>
                <a:sym typeface="Arial"/>
              </a:rPr>
              <a:t>escalable</a:t>
            </a:r>
            <a:r>
              <a:rPr b="0" baseline="0" i="0" lang="en-US" sz="1100" u="none" cap="none" strike="noStrike">
                <a:solidFill>
                  <a:srgbClr val="002060"/>
                </a:solidFill>
                <a:latin typeface="Arial"/>
                <a:ea typeface="Arial"/>
                <a:cs typeface="Arial"/>
                <a:sym typeface="Arial"/>
              </a:rPr>
              <a:t> y altamente </a:t>
            </a:r>
            <a:r>
              <a:rPr b="1" baseline="0" i="0" lang="en-US" sz="1100" u="none" cap="none" strike="noStrike">
                <a:solidFill>
                  <a:srgbClr val="002060"/>
                </a:solidFill>
                <a:latin typeface="Arial"/>
                <a:ea typeface="Arial"/>
                <a:cs typeface="Arial"/>
                <a:sym typeface="Arial"/>
              </a:rPr>
              <a:t>disponible</a:t>
            </a:r>
            <a:r>
              <a:rPr b="0" baseline="0" i="0" lang="en-US" sz="1100" u="none" cap="none" strike="noStrike">
                <a:solidFill>
                  <a:srgbClr val="002060"/>
                </a:solidFill>
                <a:latin typeface="Arial"/>
                <a:ea typeface="Arial"/>
                <a:cs typeface="Arial"/>
                <a:sym typeface="Arial"/>
              </a:rPr>
              <a:t> gracias a las t</a:t>
            </a:r>
            <a:r>
              <a:rPr lang="en-US" sz="1100">
                <a:solidFill>
                  <a:srgbClr val="002060"/>
                </a:solidFill>
              </a:rPr>
              <a:t>é</a:t>
            </a:r>
            <a:r>
              <a:rPr b="0" baseline="0" i="0" lang="en-US" sz="1100" u="none" cap="none" strike="noStrike">
                <a:solidFill>
                  <a:srgbClr val="002060"/>
                </a:solidFill>
                <a:latin typeface="Arial"/>
                <a:ea typeface="Arial"/>
                <a:cs typeface="Arial"/>
                <a:sym typeface="Arial"/>
              </a:rPr>
              <a:t>cnicas de replicación y tolerancia ante fallos que implementa.</a:t>
            </a:r>
          </a:p>
          <a:p>
            <a:pPr indent="-325437" lvl="0" marL="342900" marR="0" rtl="0" algn="l">
              <a:lnSpc>
                <a:spcPct val="8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0" marL="0" marR="0" rtl="0" algn="l">
              <a:lnSpc>
                <a:spcPct val="80000"/>
              </a:lnSpc>
              <a:spcBef>
                <a:spcPts val="220"/>
              </a:spcBef>
              <a:spcAft>
                <a:spcPts val="0"/>
              </a:spcAft>
              <a:buNone/>
            </a:pPr>
            <a:r>
              <a:t/>
            </a:r>
            <a:endParaRPr sz="1100">
              <a:solidFill>
                <a:srgbClr val="002060"/>
              </a:solidFill>
            </a:endParaRPr>
          </a:p>
          <a:p>
            <a:pPr indent="0" marL="0" marR="0" rtl="0" algn="l">
              <a:lnSpc>
                <a:spcPct val="80000"/>
              </a:lnSpc>
              <a:spcBef>
                <a:spcPts val="220"/>
              </a:spcBef>
              <a:spcAft>
                <a:spcPts val="0"/>
              </a:spcAft>
              <a:buNone/>
            </a:pPr>
            <a:r>
              <a:t/>
            </a:r>
            <a:endParaRPr sz="1100">
              <a:solidFill>
                <a:srgbClr val="002060"/>
              </a:solidFill>
            </a:endParaRPr>
          </a:p>
          <a:p>
            <a:pPr indent="0" marL="0" marR="0" rtl="0" algn="l">
              <a:lnSpc>
                <a:spcPct val="80000"/>
              </a:lnSpc>
              <a:spcBef>
                <a:spcPts val="220"/>
              </a:spcBef>
              <a:spcAft>
                <a:spcPts val="0"/>
              </a:spcAft>
              <a:buNone/>
            </a:pPr>
            <a:r>
              <a:t/>
            </a:r>
            <a:endParaRPr sz="1100">
              <a:solidFill>
                <a:srgbClr val="002060"/>
              </a:solidFill>
            </a:endParaRPr>
          </a:p>
          <a:p>
            <a:pPr indent="0" marL="0" marR="0" rtl="0" algn="l">
              <a:lnSpc>
                <a:spcPct val="80000"/>
              </a:lnSpc>
              <a:spcBef>
                <a:spcPts val="220"/>
              </a:spcBef>
              <a:spcAft>
                <a:spcPts val="0"/>
              </a:spcAft>
              <a:buNone/>
            </a:pPr>
            <a:r>
              <a:t/>
            </a:r>
            <a:endParaRPr sz="1100">
              <a:solidFill>
                <a:srgbClr val="002060"/>
              </a:solidFill>
            </a:endParaRPr>
          </a:p>
          <a:p>
            <a:pPr indent="0" marL="0" marR="0" rtl="0" algn="l">
              <a:lnSpc>
                <a:spcPct val="80000"/>
              </a:lnSpc>
              <a:spcBef>
                <a:spcPts val="220"/>
              </a:spcBef>
              <a:spcAft>
                <a:spcPts val="0"/>
              </a:spcAft>
              <a:buNone/>
            </a:pPr>
            <a:r>
              <a:t/>
            </a:r>
            <a:endParaRPr sz="1100">
              <a:solidFill>
                <a:srgbClr val="002060"/>
              </a:solidFill>
            </a:endParaRPr>
          </a:p>
          <a:p>
            <a:pPr indent="0" marL="0" marR="0" rtl="0" algn="l">
              <a:lnSpc>
                <a:spcPct val="80000"/>
              </a:lnSpc>
              <a:spcBef>
                <a:spcPts val="220"/>
              </a:spcBef>
              <a:spcAft>
                <a:spcPts val="0"/>
              </a:spcAft>
              <a:buNone/>
            </a:pPr>
            <a:r>
              <a:t/>
            </a:r>
            <a:endParaRPr sz="1100">
              <a:solidFill>
                <a:srgbClr val="002060"/>
              </a:solidFill>
            </a:endParaRPr>
          </a:p>
          <a:p>
            <a:pPr indent="0" lvl="0" marL="0" marR="0" rtl="0" algn="l">
              <a:lnSpc>
                <a:spcPct val="80000"/>
              </a:lnSpc>
              <a:spcBef>
                <a:spcPts val="220"/>
              </a:spcBef>
              <a:spcAft>
                <a:spcPts val="0"/>
              </a:spcAft>
              <a:buNone/>
            </a:pPr>
            <a:r>
              <a:t/>
            </a:r>
            <a:endParaRPr sz="1100">
              <a:solidFill>
                <a:srgbClr val="002060"/>
              </a:solidFill>
            </a:endParaRPr>
          </a:p>
          <a:p>
            <a:pPr indent="-325437" lvl="0" marL="342900" marR="0" rtl="0" algn="l">
              <a:lnSpc>
                <a:spcPct val="8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0" lvl="1" marL="457200" marR="0" rtl="0" algn="l">
              <a:lnSpc>
                <a:spcPct val="80000"/>
              </a:lnSpc>
              <a:spcBef>
                <a:spcPts val="280"/>
              </a:spcBef>
              <a:spcAft>
                <a:spcPts val="0"/>
              </a:spcAft>
              <a:buClr>
                <a:srgbClr val="002060"/>
              </a:buClr>
              <a:buFont typeface="Arial"/>
              <a:buNone/>
            </a:pPr>
            <a:r>
              <a:t/>
            </a:r>
            <a:endParaRPr/>
          </a:p>
        </p:txBody>
      </p:sp>
      <p:sp>
        <p:nvSpPr>
          <p:cNvPr id="156" name="Shape 156"/>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HDFS</a:t>
            </a:r>
          </a:p>
        </p:txBody>
      </p:sp>
      <p:sp>
        <p:nvSpPr>
          <p:cNvPr id="157" name="Shape 157"/>
          <p:cNvSpPr txBox="1"/>
          <p:nvPr/>
        </p:nvSpPr>
        <p:spPr>
          <a:xfrm>
            <a:off x="449250" y="2508850"/>
            <a:ext cx="8286600" cy="2238300"/>
          </a:xfrm>
          <a:prstGeom prst="rect">
            <a:avLst/>
          </a:prstGeom>
          <a:noFill/>
          <a:ln>
            <a:noFill/>
          </a:ln>
        </p:spPr>
        <p:txBody>
          <a:bodyPr anchorCtr="0" anchor="t" bIns="91425" lIns="91425" rIns="91425" tIns="91425">
            <a:noAutofit/>
          </a:bodyPr>
          <a:lstStyle/>
          <a:p>
            <a:pPr indent="-342900" lvl="0" marL="342900" rtl="0" algn="just">
              <a:lnSpc>
                <a:spcPct val="80000"/>
              </a:lnSpc>
              <a:spcBef>
                <a:spcPts val="220"/>
              </a:spcBef>
              <a:buClr>
                <a:schemeClr val="lt1"/>
              </a:buClr>
              <a:buSzPct val="25000"/>
              <a:buFont typeface="Times New Roman"/>
              <a:buChar char="•"/>
            </a:pPr>
            <a:r>
              <a:rPr lang="en-US" sz="1100">
                <a:solidFill>
                  <a:srgbClr val="002060"/>
                </a:solidFill>
              </a:rPr>
              <a:t>Demonios que componen HDFS: </a:t>
            </a:r>
          </a:p>
          <a:p>
            <a:pPr indent="-325437" lvl="0" marL="342900" rtl="0" algn="just">
              <a:lnSpc>
                <a:spcPct val="80000"/>
              </a:lnSpc>
              <a:spcBef>
                <a:spcPts val="220"/>
              </a:spcBef>
              <a:buClr>
                <a:schemeClr val="lt1"/>
              </a:buClr>
              <a:buFont typeface="Times New Roman"/>
              <a:buNone/>
            </a:pPr>
            <a:r>
              <a:t/>
            </a:r>
            <a:endParaRPr sz="1100">
              <a:solidFill>
                <a:srgbClr val="002060"/>
              </a:solidFill>
            </a:endParaRPr>
          </a:p>
          <a:p>
            <a:pPr indent="-292100" lvl="0" marL="914400" rtl="0" algn="just">
              <a:lnSpc>
                <a:spcPct val="80000"/>
              </a:lnSpc>
              <a:spcBef>
                <a:spcPts val="200"/>
              </a:spcBef>
              <a:buClr>
                <a:srgbClr val="002060"/>
              </a:buClr>
              <a:buSzPct val="100000"/>
              <a:buFont typeface="Arial"/>
              <a:buChar char="❖"/>
            </a:pPr>
            <a:r>
              <a:rPr b="1" lang="en-US" sz="1000">
                <a:solidFill>
                  <a:srgbClr val="002060"/>
                </a:solidFill>
              </a:rPr>
              <a:t>NameNode</a:t>
            </a:r>
            <a:r>
              <a:rPr lang="en-US" sz="1000">
                <a:solidFill>
                  <a:srgbClr val="002060"/>
                </a:solidFill>
              </a:rPr>
              <a:t>:  Único </a:t>
            </a:r>
            <a:r>
              <a:rPr b="1" lang="en-US" sz="1000">
                <a:solidFill>
                  <a:srgbClr val="002060"/>
                </a:solidFill>
              </a:rPr>
              <a:t>nodo maestro</a:t>
            </a:r>
            <a:r>
              <a:rPr lang="en-US" sz="1000">
                <a:solidFill>
                  <a:srgbClr val="002060"/>
                </a:solidFill>
              </a:rPr>
              <a:t> del cluster. Regula el acceso de entrada/salida a los ficheros por parte de los clientes. Su función principal es mantener en memoria la </a:t>
            </a:r>
            <a:r>
              <a:rPr b="1" lang="en-US" sz="1000">
                <a:solidFill>
                  <a:srgbClr val="002060"/>
                </a:solidFill>
              </a:rPr>
              <a:t>estructura en árbol </a:t>
            </a:r>
            <a:r>
              <a:rPr lang="en-US" sz="1000">
                <a:solidFill>
                  <a:srgbClr val="002060"/>
                </a:solidFill>
              </a:rPr>
              <a:t>de cómo se </a:t>
            </a:r>
            <a:r>
              <a:rPr b="1" lang="en-US" sz="1000">
                <a:solidFill>
                  <a:srgbClr val="002060"/>
                </a:solidFill>
              </a:rPr>
              <a:t>dividen los ficheros en bloques</a:t>
            </a:r>
            <a:r>
              <a:rPr lang="en-US" sz="1000">
                <a:solidFill>
                  <a:srgbClr val="002060"/>
                </a:solidFill>
              </a:rPr>
              <a:t>, y qué DataNode almacena cada uno de esos bloques. La recuperación ante su caída no es trivial.</a:t>
            </a:r>
          </a:p>
          <a:p>
            <a:pPr indent="-292100" lvl="0" marL="914400" rtl="0" algn="just">
              <a:lnSpc>
                <a:spcPct val="80000"/>
              </a:lnSpc>
              <a:spcBef>
                <a:spcPts val="200"/>
              </a:spcBef>
              <a:buClr>
                <a:srgbClr val="002060"/>
              </a:buClr>
              <a:buSzPct val="100000"/>
              <a:buFont typeface="Arial"/>
              <a:buChar char="❖"/>
            </a:pPr>
            <a:r>
              <a:rPr b="1" lang="en-US" sz="1000">
                <a:solidFill>
                  <a:srgbClr val="002060"/>
                </a:solidFill>
              </a:rPr>
              <a:t>DataNode</a:t>
            </a:r>
            <a:r>
              <a:rPr lang="en-US" sz="1000">
                <a:solidFill>
                  <a:srgbClr val="002060"/>
                </a:solidFill>
              </a:rPr>
              <a:t>: </a:t>
            </a:r>
            <a:r>
              <a:rPr b="1" lang="en-US" sz="1000">
                <a:solidFill>
                  <a:srgbClr val="002060"/>
                </a:solidFill>
              </a:rPr>
              <a:t>Nodos esclavos</a:t>
            </a:r>
            <a:r>
              <a:rPr lang="en-US" sz="1000">
                <a:solidFill>
                  <a:srgbClr val="002060"/>
                </a:solidFill>
              </a:rPr>
              <a:t> responsables de leer y escribir las </a:t>
            </a:r>
            <a:r>
              <a:rPr b="1" lang="en-US" sz="1000">
                <a:solidFill>
                  <a:srgbClr val="002060"/>
                </a:solidFill>
              </a:rPr>
              <a:t>peticiones de los clientes</a:t>
            </a:r>
            <a:r>
              <a:rPr lang="en-US" sz="1000">
                <a:solidFill>
                  <a:srgbClr val="002060"/>
                </a:solidFill>
              </a:rPr>
              <a:t>. Cuando un cliente solicita una lectura o escritura de datos, el fichero se divide en bloques y el NameNode es el encargado de decir donde se encuentra o almacenará cada uno de estos bloques. Además los DataNodes se comunican con otros nodos para </a:t>
            </a:r>
            <a:r>
              <a:rPr b="1" lang="en-US" sz="1000">
                <a:solidFill>
                  <a:srgbClr val="002060"/>
                </a:solidFill>
              </a:rPr>
              <a:t>replicar los datos</a:t>
            </a:r>
            <a:r>
              <a:rPr lang="en-US" sz="1000">
                <a:solidFill>
                  <a:srgbClr val="002060"/>
                </a:solidFill>
              </a:rPr>
              <a:t> aumentando la redundancia y favoreciendo el control frente a errores.</a:t>
            </a:r>
          </a:p>
          <a:p>
            <a:pPr indent="-292100" lvl="0" marL="914400" rtl="0" algn="just">
              <a:lnSpc>
                <a:spcPct val="80000"/>
              </a:lnSpc>
              <a:spcBef>
                <a:spcPts val="200"/>
              </a:spcBef>
              <a:buClr>
                <a:srgbClr val="002060"/>
              </a:buClr>
              <a:buSzPct val="100000"/>
              <a:buFont typeface="Arial"/>
              <a:buChar char="❖"/>
            </a:pPr>
            <a:r>
              <a:rPr b="1" lang="en-US" sz="1000">
                <a:solidFill>
                  <a:srgbClr val="002060"/>
                </a:solidFill>
              </a:rPr>
              <a:t>Secondary NameNode</a:t>
            </a:r>
            <a:r>
              <a:rPr lang="en-US" sz="1000">
                <a:solidFill>
                  <a:srgbClr val="002060"/>
                </a:solidFill>
              </a:rPr>
              <a:t>: Su papel principal es </a:t>
            </a:r>
            <a:r>
              <a:rPr b="1" lang="en-US" sz="1000">
                <a:solidFill>
                  <a:srgbClr val="002060"/>
                </a:solidFill>
              </a:rPr>
              <a:t>mezclar la imagen del NameNode con el log </a:t>
            </a:r>
            <a:r>
              <a:rPr lang="en-US" sz="1000">
                <a:solidFill>
                  <a:srgbClr val="002060"/>
                </a:solidFill>
              </a:rPr>
              <a:t>de transacciones ejecutadas, para evitar que el log crezca demasiado. Normalmente este demonio corre en una máquina física separada, ya que este proceso requiere mucha CPU y mucha memoria. Mantiene una copia de la imagen del namespace para que pueda ser usada en el caso de que el NameNode falle.</a:t>
            </a:r>
          </a:p>
        </p:txBody>
      </p:sp>
      <p:sp>
        <p:nvSpPr>
          <p:cNvPr id="158" name="Shape 158"/>
          <p:cNvSpPr txBox="1"/>
          <p:nvPr/>
        </p:nvSpPr>
        <p:spPr>
          <a:xfrm>
            <a:off x="449250" y="4829900"/>
            <a:ext cx="7674900" cy="1143000"/>
          </a:xfrm>
          <a:prstGeom prst="rect">
            <a:avLst/>
          </a:prstGeom>
          <a:noFill/>
          <a:ln>
            <a:noFill/>
          </a:ln>
        </p:spPr>
        <p:txBody>
          <a:bodyPr anchorCtr="0" anchor="t" bIns="91425" lIns="91425" rIns="91425" tIns="91425">
            <a:noAutofit/>
          </a:bodyPr>
          <a:lstStyle/>
          <a:p>
            <a:pPr indent="-342900" lvl="0" marL="342900" rtl="0">
              <a:lnSpc>
                <a:spcPct val="80000"/>
              </a:lnSpc>
              <a:spcBef>
                <a:spcPts val="220"/>
              </a:spcBef>
              <a:buClr>
                <a:schemeClr val="lt1"/>
              </a:buClr>
              <a:buSzPct val="25000"/>
              <a:buFont typeface="Times New Roman"/>
              <a:buChar char="•"/>
            </a:pPr>
            <a:r>
              <a:rPr lang="en-US" sz="1100">
                <a:solidFill>
                  <a:srgbClr val="002060"/>
                </a:solidFill>
              </a:rPr>
              <a:t>El sistema de archivos HDFS no se restringe sólo al uso de </a:t>
            </a:r>
            <a:r>
              <a:rPr b="1" lang="en-US" sz="1100">
                <a:solidFill>
                  <a:srgbClr val="002060"/>
                </a:solidFill>
              </a:rPr>
              <a:t>MapReduce</a:t>
            </a:r>
            <a:r>
              <a:rPr lang="en-US" sz="1100">
                <a:solidFill>
                  <a:srgbClr val="002060"/>
                </a:solidFill>
              </a:rPr>
              <a:t>. Puede usarse para otras aplicaciones como por ejemplo </a:t>
            </a:r>
            <a:r>
              <a:rPr b="1" lang="en-US" sz="1100">
                <a:solidFill>
                  <a:srgbClr val="002060"/>
                </a:solidFill>
              </a:rPr>
              <a:t>almacenamiento de datos de HBase</a:t>
            </a:r>
            <a:r>
              <a:rPr lang="en-US" sz="1100">
                <a:solidFill>
                  <a:srgbClr val="002060"/>
                </a:solidFill>
              </a:rPr>
              <a:t>, </a:t>
            </a:r>
            <a:r>
              <a:rPr b="1" lang="en-US" sz="1100">
                <a:solidFill>
                  <a:srgbClr val="002060"/>
                </a:solidFill>
              </a:rPr>
              <a:t>aprendizaje automático </a:t>
            </a:r>
            <a:r>
              <a:rPr lang="en-US" sz="1100">
                <a:solidFill>
                  <a:srgbClr val="002060"/>
                </a:solidFill>
              </a:rPr>
              <a:t>de Mahout y </a:t>
            </a:r>
            <a:r>
              <a:rPr b="1" lang="en-US" sz="1100">
                <a:solidFill>
                  <a:srgbClr val="002060"/>
                </a:solidFill>
              </a:rPr>
              <a:t>operaciones de matriz</a:t>
            </a:r>
            <a:r>
              <a:rPr lang="en-US" sz="1100">
                <a:solidFill>
                  <a:srgbClr val="002060"/>
                </a:solidFill>
              </a:rPr>
              <a:t>.</a:t>
            </a:r>
          </a:p>
          <a:p>
            <a:pPr indent="0" lvl="1" marL="457200" rtl="0">
              <a:lnSpc>
                <a:spcPct val="80000"/>
              </a:lnSpc>
              <a:spcBef>
                <a:spcPts val="120"/>
              </a:spcBef>
              <a:buClr>
                <a:schemeClr val="dk1"/>
              </a:buClr>
              <a:buFont typeface="Arial"/>
              <a:buNone/>
            </a:pPr>
            <a:r>
              <a:t/>
            </a:r>
            <a:endParaRPr sz="600">
              <a:solidFill>
                <a:srgbClr val="002060"/>
              </a:solidFill>
            </a:endParaRPr>
          </a:p>
          <a:p>
            <a:pPr indent="457200" lvl="1" marL="0" rtl="0">
              <a:lnSpc>
                <a:spcPct val="80000"/>
              </a:lnSpc>
              <a:spcBef>
                <a:spcPts val="280"/>
              </a:spcBef>
              <a:buClr>
                <a:srgbClr val="002060"/>
              </a:buClr>
              <a:buSzPct val="25000"/>
              <a:buFont typeface="Arial"/>
              <a:buNone/>
            </a:pPr>
            <a:r>
              <a:rPr lang="en-US" sz="1200">
                <a:solidFill>
                  <a:srgbClr val="002060"/>
                </a:solidFill>
              </a:rPr>
              <a:t>http://static.googleusercontent.com/media/research.google.com/es//archive/gfs-sosp2003.pdf</a:t>
            </a: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