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y="6858000" cx="9144000"/>
  <p:notesSz cx="7099300" cy="102346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54B4F04-3DF5-4540-8243-312AAAFFE221}">
  <a:tblStyle styleId="{A54B4F04-3DF5-4540-8243-312AAAFFE221}"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3074987" cy="512762"/>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3" name="Shape 3"/>
          <p:cNvSpPr txBox="1"/>
          <p:nvPr>
            <p:ph idx="10" type="dt"/>
          </p:nvPr>
        </p:nvSpPr>
        <p:spPr>
          <a:xfrm>
            <a:off x="4024312" y="0"/>
            <a:ext cx="3074987" cy="512762"/>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4" name="Shape 4"/>
          <p:cNvSpPr/>
          <p:nvPr>
            <p:ph idx="3"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 name="Shape 5"/>
          <p:cNvSpPr txBox="1"/>
          <p:nvPr>
            <p:ph idx="1" type="body"/>
          </p:nvPr>
        </p:nvSpPr>
        <p:spPr>
          <a:xfrm>
            <a:off x="946150" y="4860925"/>
            <a:ext cx="5206999" cy="4605337"/>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p:nvPr>
            <p:ph idx="11" type="ftr"/>
          </p:nvPr>
        </p:nvSpPr>
        <p:spPr>
          <a:xfrm>
            <a:off x="0" y="9721850"/>
            <a:ext cx="3074987" cy="512762"/>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7" name="Shape 7"/>
          <p:cNvSpPr txBox="1"/>
          <p:nvPr>
            <p:ph idx="12" type="sldNum"/>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txBox="1"/>
          <p:nvPr>
            <p:ph idx="1" type="body"/>
          </p:nvPr>
        </p:nvSpPr>
        <p:spPr>
          <a:xfrm>
            <a:off x="946150" y="4860925"/>
            <a:ext cx="5206999" cy="4605337"/>
          </a:xfrm>
          <a:prstGeom prst="rect">
            <a:avLst/>
          </a:prstGeom>
        </p:spPr>
        <p:txBody>
          <a:bodyPr anchorCtr="0" anchor="ctr" bIns="91425" lIns="91425" rIns="91425" tIns="91425">
            <a:noAutofit/>
          </a:bodyPr>
          <a:lstStyle/>
          <a:p>
            <a:pPr>
              <a:spcBef>
                <a:spcPts val="0"/>
              </a:spcBef>
              <a:buNone/>
            </a:pPr>
            <a:r>
              <a:t/>
            </a:r>
            <a:endParaRPr/>
          </a:p>
        </p:txBody>
      </p:sp>
      <p:sp>
        <p:nvSpPr>
          <p:cNvPr id="49" name="Shape 49"/>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76" name="Shape 176"/>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177" name="Shape 177"/>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88" name="Shape 188"/>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189" name="Shape 189"/>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01" name="Shape 201"/>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202" name="Shape 202"/>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15" name="Shape 215"/>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216" name="Shape 216"/>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25" name="Shape 225"/>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226" name="Shape 226"/>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37" name="Shape 237"/>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238" name="Shape 238"/>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50" name="Shape 250"/>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251" name="Shape 251"/>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62" name="Shape 262"/>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263" name="Shape 263"/>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74" name="Shape 274"/>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275" name="Shape 275"/>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87" name="Shape 287"/>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288" name="Shape 288"/>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7" name="Shape 57"/>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58" name="Shape 58"/>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99" name="Shape 299"/>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300" name="Shape 300"/>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12" name="Shape 312"/>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313" name="Shape 313"/>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25" name="Shape 325"/>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326" name="Shape 326"/>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37" name="Shape 337"/>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338" name="Shape 338"/>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47" name="Shape 347"/>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348" name="Shape 348"/>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57" name="Shape 357"/>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358" name="Shape 358"/>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67" name="Shape 367"/>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368" name="Shape 368"/>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81" name="Shape 381"/>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382" name="Shape 382"/>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95" name="Shape 395"/>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396" name="Shape 396"/>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05" name="Shape 405"/>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406" name="Shape 406"/>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9" name="Shape 69"/>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70" name="Shape 70"/>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17" name="Shape 417"/>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18" name="Shape 418"/>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29" name="Shape 429"/>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30" name="Shape 430"/>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40" name="Shape 440"/>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41" name="Shape 441"/>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52" name="Shape 452"/>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53" name="Shape 453"/>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0" name="Shape 460"/>
        <p:cNvGrpSpPr/>
        <p:nvPr/>
      </p:nvGrpSpPr>
      <p:grpSpPr>
        <a:xfrm>
          <a:off x="0" y="0"/>
          <a:ext cx="0" cy="0"/>
          <a:chOff x="0" y="0"/>
          <a:chExt cx="0" cy="0"/>
        </a:xfrm>
      </p:grpSpPr>
      <p:sp>
        <p:nvSpPr>
          <p:cNvPr id="461" name="Shape 461"/>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62" name="Shape 462"/>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63" name="Shape 463"/>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74" name="Shape 474"/>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75" name="Shape 475"/>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3" name="Shape 483"/>
        <p:cNvGrpSpPr/>
        <p:nvPr/>
      </p:nvGrpSpPr>
      <p:grpSpPr>
        <a:xfrm>
          <a:off x="0" y="0"/>
          <a:ext cx="0" cy="0"/>
          <a:chOff x="0" y="0"/>
          <a:chExt cx="0" cy="0"/>
        </a:xfrm>
      </p:grpSpPr>
      <p:sp>
        <p:nvSpPr>
          <p:cNvPr id="484" name="Shape 484"/>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85" name="Shape 485"/>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86" name="Shape 486"/>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96" name="Shape 496"/>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497" name="Shape 497"/>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07" name="Shape 507"/>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508" name="Shape 508"/>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18" name="Shape 518"/>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519" name="Shape 519"/>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8" name="Shape 88"/>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89" name="Shape 89"/>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7" name="Shape 527"/>
        <p:cNvGrpSpPr/>
        <p:nvPr/>
      </p:nvGrpSpPr>
      <p:grpSpPr>
        <a:xfrm>
          <a:off x="0" y="0"/>
          <a:ext cx="0" cy="0"/>
          <a:chOff x="0" y="0"/>
          <a:chExt cx="0" cy="0"/>
        </a:xfrm>
      </p:grpSpPr>
      <p:sp>
        <p:nvSpPr>
          <p:cNvPr id="528" name="Shape 528"/>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29" name="Shape 529"/>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530" name="Shape 530"/>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1" name="Shape 541"/>
        <p:cNvGrpSpPr/>
        <p:nvPr/>
      </p:nvGrpSpPr>
      <p:grpSpPr>
        <a:xfrm>
          <a:off x="0" y="0"/>
          <a:ext cx="0" cy="0"/>
          <a:chOff x="0" y="0"/>
          <a:chExt cx="0" cy="0"/>
        </a:xfrm>
      </p:grpSpPr>
      <p:sp>
        <p:nvSpPr>
          <p:cNvPr id="542" name="Shape 542"/>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43" name="Shape 543"/>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544" name="Shape 544"/>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3" name="Shape 553"/>
        <p:cNvGrpSpPr/>
        <p:nvPr/>
      </p:nvGrpSpPr>
      <p:grpSpPr>
        <a:xfrm>
          <a:off x="0" y="0"/>
          <a:ext cx="0" cy="0"/>
          <a:chOff x="0" y="0"/>
          <a:chExt cx="0" cy="0"/>
        </a:xfrm>
      </p:grpSpPr>
      <p:sp>
        <p:nvSpPr>
          <p:cNvPr id="554" name="Shape 554"/>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55" name="Shape 555"/>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556" name="Shape 556"/>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6" name="Shape 566"/>
        <p:cNvGrpSpPr/>
        <p:nvPr/>
      </p:nvGrpSpPr>
      <p:grpSpPr>
        <a:xfrm>
          <a:off x="0" y="0"/>
          <a:ext cx="0" cy="0"/>
          <a:chOff x="0" y="0"/>
          <a:chExt cx="0" cy="0"/>
        </a:xfrm>
      </p:grpSpPr>
      <p:sp>
        <p:nvSpPr>
          <p:cNvPr id="567" name="Shape 567"/>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68" name="Shape 568"/>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569" name="Shape 569"/>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0" name="Shape 580"/>
        <p:cNvGrpSpPr/>
        <p:nvPr/>
      </p:nvGrpSpPr>
      <p:grpSpPr>
        <a:xfrm>
          <a:off x="0" y="0"/>
          <a:ext cx="0" cy="0"/>
          <a:chOff x="0" y="0"/>
          <a:chExt cx="0" cy="0"/>
        </a:xfrm>
      </p:grpSpPr>
      <p:sp>
        <p:nvSpPr>
          <p:cNvPr id="581" name="Shape 581"/>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82" name="Shape 582"/>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583" name="Shape 583"/>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3" name="Shape 593"/>
        <p:cNvGrpSpPr/>
        <p:nvPr/>
      </p:nvGrpSpPr>
      <p:grpSpPr>
        <a:xfrm>
          <a:off x="0" y="0"/>
          <a:ext cx="0" cy="0"/>
          <a:chOff x="0" y="0"/>
          <a:chExt cx="0" cy="0"/>
        </a:xfrm>
      </p:grpSpPr>
      <p:sp>
        <p:nvSpPr>
          <p:cNvPr id="594" name="Shape 594"/>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95" name="Shape 595"/>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596" name="Shape 596"/>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7" name="Shape 607"/>
        <p:cNvGrpSpPr/>
        <p:nvPr/>
      </p:nvGrpSpPr>
      <p:grpSpPr>
        <a:xfrm>
          <a:off x="0" y="0"/>
          <a:ext cx="0" cy="0"/>
          <a:chOff x="0" y="0"/>
          <a:chExt cx="0" cy="0"/>
        </a:xfrm>
      </p:grpSpPr>
      <p:sp>
        <p:nvSpPr>
          <p:cNvPr id="608" name="Shape 608"/>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09" name="Shape 609"/>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610" name="Shape 610"/>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9" name="Shape 619"/>
        <p:cNvGrpSpPr/>
        <p:nvPr/>
      </p:nvGrpSpPr>
      <p:grpSpPr>
        <a:xfrm>
          <a:off x="0" y="0"/>
          <a:ext cx="0" cy="0"/>
          <a:chOff x="0" y="0"/>
          <a:chExt cx="0" cy="0"/>
        </a:xfrm>
      </p:grpSpPr>
      <p:sp>
        <p:nvSpPr>
          <p:cNvPr id="620" name="Shape 620"/>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21" name="Shape 621"/>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622" name="Shape 622"/>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2" name="Shape 632"/>
        <p:cNvGrpSpPr/>
        <p:nvPr/>
      </p:nvGrpSpPr>
      <p:grpSpPr>
        <a:xfrm>
          <a:off x="0" y="0"/>
          <a:ext cx="0" cy="0"/>
          <a:chOff x="0" y="0"/>
          <a:chExt cx="0" cy="0"/>
        </a:xfrm>
      </p:grpSpPr>
      <p:sp>
        <p:nvSpPr>
          <p:cNvPr id="633" name="Shape 633"/>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34" name="Shape 634"/>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635" name="Shape 635"/>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3" name="Shape 643"/>
        <p:cNvGrpSpPr/>
        <p:nvPr/>
      </p:nvGrpSpPr>
      <p:grpSpPr>
        <a:xfrm>
          <a:off x="0" y="0"/>
          <a:ext cx="0" cy="0"/>
          <a:chOff x="0" y="0"/>
          <a:chExt cx="0" cy="0"/>
        </a:xfrm>
      </p:grpSpPr>
      <p:sp>
        <p:nvSpPr>
          <p:cNvPr id="644" name="Shape 644"/>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45" name="Shape 645"/>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646" name="Shape 646"/>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05" name="Shape 105"/>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106" name="Shape 106"/>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3" name="Shape 653"/>
        <p:cNvGrpSpPr/>
        <p:nvPr/>
      </p:nvGrpSpPr>
      <p:grpSpPr>
        <a:xfrm>
          <a:off x="0" y="0"/>
          <a:ext cx="0" cy="0"/>
          <a:chOff x="0" y="0"/>
          <a:chExt cx="0" cy="0"/>
        </a:xfrm>
      </p:grpSpPr>
      <p:sp>
        <p:nvSpPr>
          <p:cNvPr id="654" name="Shape 654"/>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55" name="Shape 655"/>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656" name="Shape 656"/>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4" name="Shape 664"/>
        <p:cNvGrpSpPr/>
        <p:nvPr/>
      </p:nvGrpSpPr>
      <p:grpSpPr>
        <a:xfrm>
          <a:off x="0" y="0"/>
          <a:ext cx="0" cy="0"/>
          <a:chOff x="0" y="0"/>
          <a:chExt cx="0" cy="0"/>
        </a:xfrm>
      </p:grpSpPr>
      <p:sp>
        <p:nvSpPr>
          <p:cNvPr id="665" name="Shape 665"/>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66" name="Shape 666"/>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667" name="Shape 667"/>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2" name="Shape 672"/>
        <p:cNvGrpSpPr/>
        <p:nvPr/>
      </p:nvGrpSpPr>
      <p:grpSpPr>
        <a:xfrm>
          <a:off x="0" y="0"/>
          <a:ext cx="0" cy="0"/>
          <a:chOff x="0" y="0"/>
          <a:chExt cx="0" cy="0"/>
        </a:xfrm>
      </p:grpSpPr>
      <p:sp>
        <p:nvSpPr>
          <p:cNvPr id="673" name="Shape 673"/>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74" name="Shape 674"/>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675" name="Shape 675"/>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3" name="Shape 683"/>
        <p:cNvGrpSpPr/>
        <p:nvPr/>
      </p:nvGrpSpPr>
      <p:grpSpPr>
        <a:xfrm>
          <a:off x="0" y="0"/>
          <a:ext cx="0" cy="0"/>
          <a:chOff x="0" y="0"/>
          <a:chExt cx="0" cy="0"/>
        </a:xfrm>
      </p:grpSpPr>
      <p:sp>
        <p:nvSpPr>
          <p:cNvPr id="684" name="Shape 684"/>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85" name="Shape 685"/>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686" name="Shape 686"/>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1" name="Shape 691"/>
        <p:cNvGrpSpPr/>
        <p:nvPr/>
      </p:nvGrpSpPr>
      <p:grpSpPr>
        <a:xfrm>
          <a:off x="0" y="0"/>
          <a:ext cx="0" cy="0"/>
          <a:chOff x="0" y="0"/>
          <a:chExt cx="0" cy="0"/>
        </a:xfrm>
      </p:grpSpPr>
      <p:sp>
        <p:nvSpPr>
          <p:cNvPr id="692" name="Shape 692"/>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93" name="Shape 693"/>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694" name="Shape 694"/>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1" name="Shape 701"/>
        <p:cNvGrpSpPr/>
        <p:nvPr/>
      </p:nvGrpSpPr>
      <p:grpSpPr>
        <a:xfrm>
          <a:off x="0" y="0"/>
          <a:ext cx="0" cy="0"/>
          <a:chOff x="0" y="0"/>
          <a:chExt cx="0" cy="0"/>
        </a:xfrm>
      </p:grpSpPr>
      <p:sp>
        <p:nvSpPr>
          <p:cNvPr id="702" name="Shape 702"/>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03" name="Shape 703"/>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704" name="Shape 704"/>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8" name="Shape 718"/>
        <p:cNvGrpSpPr/>
        <p:nvPr/>
      </p:nvGrpSpPr>
      <p:grpSpPr>
        <a:xfrm>
          <a:off x="0" y="0"/>
          <a:ext cx="0" cy="0"/>
          <a:chOff x="0" y="0"/>
          <a:chExt cx="0" cy="0"/>
        </a:xfrm>
      </p:grpSpPr>
      <p:sp>
        <p:nvSpPr>
          <p:cNvPr id="719" name="Shape 719"/>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20" name="Shape 720"/>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721" name="Shape 721"/>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7" name="Shape 727"/>
        <p:cNvGrpSpPr/>
        <p:nvPr/>
      </p:nvGrpSpPr>
      <p:grpSpPr>
        <a:xfrm>
          <a:off x="0" y="0"/>
          <a:ext cx="0" cy="0"/>
          <a:chOff x="0" y="0"/>
          <a:chExt cx="0" cy="0"/>
        </a:xfrm>
      </p:grpSpPr>
      <p:sp>
        <p:nvSpPr>
          <p:cNvPr id="728" name="Shape 728"/>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29" name="Shape 729"/>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730" name="Shape 730"/>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8" name="Shape 738"/>
        <p:cNvGrpSpPr/>
        <p:nvPr/>
      </p:nvGrpSpPr>
      <p:grpSpPr>
        <a:xfrm>
          <a:off x="0" y="0"/>
          <a:ext cx="0" cy="0"/>
          <a:chOff x="0" y="0"/>
          <a:chExt cx="0" cy="0"/>
        </a:xfrm>
      </p:grpSpPr>
      <p:sp>
        <p:nvSpPr>
          <p:cNvPr id="739" name="Shape 739"/>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40" name="Shape 740"/>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741" name="Shape 741"/>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7" name="Shape 747"/>
        <p:cNvGrpSpPr/>
        <p:nvPr/>
      </p:nvGrpSpPr>
      <p:grpSpPr>
        <a:xfrm>
          <a:off x="0" y="0"/>
          <a:ext cx="0" cy="0"/>
          <a:chOff x="0" y="0"/>
          <a:chExt cx="0" cy="0"/>
        </a:xfrm>
      </p:grpSpPr>
      <p:sp>
        <p:nvSpPr>
          <p:cNvPr id="748" name="Shape 748"/>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49" name="Shape 749"/>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750" name="Shape 750"/>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nvSpPr>
        <p:spPr>
          <a:xfrm>
            <a:off x="4024312" y="9721850"/>
            <a:ext cx="3074987" cy="512762"/>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17" name="Shape 117"/>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a:noFill/>
          </a:ln>
        </p:spPr>
      </p:sp>
      <p:sp>
        <p:nvSpPr>
          <p:cNvPr id="118" name="Shape 118"/>
          <p:cNvSpPr txBox="1"/>
          <p:nvPr>
            <p:ph idx="1" type="body"/>
          </p:nvPr>
        </p:nvSpPr>
        <p:spPr>
          <a:xfrm>
            <a:off x="946150" y="4860925"/>
            <a:ext cx="5206999" cy="4605337"/>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6" name="Shape 756"/>
        <p:cNvGrpSpPr/>
        <p:nvPr/>
      </p:nvGrpSpPr>
      <p:grpSpPr>
        <a:xfrm>
          <a:off x="0" y="0"/>
          <a:ext cx="0" cy="0"/>
          <a:chOff x="0" y="0"/>
          <a:chExt cx="0" cy="0"/>
        </a:xfrm>
      </p:grpSpPr>
      <p:sp>
        <p:nvSpPr>
          <p:cNvPr id="757" name="Shape 757"/>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58" name="Shape 758"/>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759" name="Shape 759"/>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5" name="Shape 765"/>
        <p:cNvGrpSpPr/>
        <p:nvPr/>
      </p:nvGrpSpPr>
      <p:grpSpPr>
        <a:xfrm>
          <a:off x="0" y="0"/>
          <a:ext cx="0" cy="0"/>
          <a:chOff x="0" y="0"/>
          <a:chExt cx="0" cy="0"/>
        </a:xfrm>
      </p:grpSpPr>
      <p:sp>
        <p:nvSpPr>
          <p:cNvPr id="766" name="Shape 766"/>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67" name="Shape 767"/>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768" name="Shape 768"/>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5" name="Shape 775"/>
        <p:cNvGrpSpPr/>
        <p:nvPr/>
      </p:nvGrpSpPr>
      <p:grpSpPr>
        <a:xfrm>
          <a:off x="0" y="0"/>
          <a:ext cx="0" cy="0"/>
          <a:chOff x="0" y="0"/>
          <a:chExt cx="0" cy="0"/>
        </a:xfrm>
      </p:grpSpPr>
      <p:sp>
        <p:nvSpPr>
          <p:cNvPr id="776" name="Shape 776"/>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77" name="Shape 777"/>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778" name="Shape 778"/>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6" name="Shape 786"/>
        <p:cNvGrpSpPr/>
        <p:nvPr/>
      </p:nvGrpSpPr>
      <p:grpSpPr>
        <a:xfrm>
          <a:off x="0" y="0"/>
          <a:ext cx="0" cy="0"/>
          <a:chOff x="0" y="0"/>
          <a:chExt cx="0" cy="0"/>
        </a:xfrm>
      </p:grpSpPr>
      <p:sp>
        <p:nvSpPr>
          <p:cNvPr id="787" name="Shape 787"/>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88" name="Shape 788"/>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789" name="Shape 789"/>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5" name="Shape 795"/>
        <p:cNvGrpSpPr/>
        <p:nvPr/>
      </p:nvGrpSpPr>
      <p:grpSpPr>
        <a:xfrm>
          <a:off x="0" y="0"/>
          <a:ext cx="0" cy="0"/>
          <a:chOff x="0" y="0"/>
          <a:chExt cx="0" cy="0"/>
        </a:xfrm>
      </p:grpSpPr>
      <p:sp>
        <p:nvSpPr>
          <p:cNvPr id="796" name="Shape 796"/>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97" name="Shape 797"/>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798" name="Shape 798"/>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5" name="Shape 805"/>
        <p:cNvGrpSpPr/>
        <p:nvPr/>
      </p:nvGrpSpPr>
      <p:grpSpPr>
        <a:xfrm>
          <a:off x="0" y="0"/>
          <a:ext cx="0" cy="0"/>
          <a:chOff x="0" y="0"/>
          <a:chExt cx="0" cy="0"/>
        </a:xfrm>
      </p:grpSpPr>
      <p:sp>
        <p:nvSpPr>
          <p:cNvPr id="806" name="Shape 806"/>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07" name="Shape 807"/>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808" name="Shape 808"/>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6" name="Shape 816"/>
        <p:cNvGrpSpPr/>
        <p:nvPr/>
      </p:nvGrpSpPr>
      <p:grpSpPr>
        <a:xfrm>
          <a:off x="0" y="0"/>
          <a:ext cx="0" cy="0"/>
          <a:chOff x="0" y="0"/>
          <a:chExt cx="0" cy="0"/>
        </a:xfrm>
      </p:grpSpPr>
      <p:sp>
        <p:nvSpPr>
          <p:cNvPr id="817" name="Shape 817"/>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18" name="Shape 818"/>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819" name="Shape 819"/>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7" name="Shape 827"/>
        <p:cNvGrpSpPr/>
        <p:nvPr/>
      </p:nvGrpSpPr>
      <p:grpSpPr>
        <a:xfrm>
          <a:off x="0" y="0"/>
          <a:ext cx="0" cy="0"/>
          <a:chOff x="0" y="0"/>
          <a:chExt cx="0" cy="0"/>
        </a:xfrm>
      </p:grpSpPr>
      <p:sp>
        <p:nvSpPr>
          <p:cNvPr id="828" name="Shape 828"/>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29" name="Shape 829"/>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830" name="Shape 830"/>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8" name="Shape 838"/>
        <p:cNvGrpSpPr/>
        <p:nvPr/>
      </p:nvGrpSpPr>
      <p:grpSpPr>
        <a:xfrm>
          <a:off x="0" y="0"/>
          <a:ext cx="0" cy="0"/>
          <a:chOff x="0" y="0"/>
          <a:chExt cx="0" cy="0"/>
        </a:xfrm>
      </p:grpSpPr>
      <p:sp>
        <p:nvSpPr>
          <p:cNvPr id="839" name="Shape 839"/>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40" name="Shape 840"/>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841" name="Shape 841"/>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8" name="Shape 848"/>
        <p:cNvGrpSpPr/>
        <p:nvPr/>
      </p:nvGrpSpPr>
      <p:grpSpPr>
        <a:xfrm>
          <a:off x="0" y="0"/>
          <a:ext cx="0" cy="0"/>
          <a:chOff x="0" y="0"/>
          <a:chExt cx="0" cy="0"/>
        </a:xfrm>
      </p:grpSpPr>
      <p:sp>
        <p:nvSpPr>
          <p:cNvPr id="849" name="Shape 849"/>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50" name="Shape 850"/>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851" name="Shape 851"/>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35" name="Shape 135"/>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136" name="Shape 136"/>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9" name="Shape 859"/>
        <p:cNvGrpSpPr/>
        <p:nvPr/>
      </p:nvGrpSpPr>
      <p:grpSpPr>
        <a:xfrm>
          <a:off x="0" y="0"/>
          <a:ext cx="0" cy="0"/>
          <a:chOff x="0" y="0"/>
          <a:chExt cx="0" cy="0"/>
        </a:xfrm>
      </p:grpSpPr>
      <p:sp>
        <p:nvSpPr>
          <p:cNvPr id="860" name="Shape 860"/>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61" name="Shape 861"/>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862" name="Shape 862"/>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0" name="Shape 870"/>
        <p:cNvGrpSpPr/>
        <p:nvPr/>
      </p:nvGrpSpPr>
      <p:grpSpPr>
        <a:xfrm>
          <a:off x="0" y="0"/>
          <a:ext cx="0" cy="0"/>
          <a:chOff x="0" y="0"/>
          <a:chExt cx="0" cy="0"/>
        </a:xfrm>
      </p:grpSpPr>
      <p:sp>
        <p:nvSpPr>
          <p:cNvPr id="871" name="Shape 871"/>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72" name="Shape 872"/>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873" name="Shape 873"/>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1" name="Shape 881"/>
        <p:cNvGrpSpPr/>
        <p:nvPr/>
      </p:nvGrpSpPr>
      <p:grpSpPr>
        <a:xfrm>
          <a:off x="0" y="0"/>
          <a:ext cx="0" cy="0"/>
          <a:chOff x="0" y="0"/>
          <a:chExt cx="0" cy="0"/>
        </a:xfrm>
      </p:grpSpPr>
      <p:sp>
        <p:nvSpPr>
          <p:cNvPr id="882" name="Shape 882"/>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83" name="Shape 883"/>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884" name="Shape 884"/>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4" name="Shape 894"/>
        <p:cNvGrpSpPr/>
        <p:nvPr/>
      </p:nvGrpSpPr>
      <p:grpSpPr>
        <a:xfrm>
          <a:off x="0" y="0"/>
          <a:ext cx="0" cy="0"/>
          <a:chOff x="0" y="0"/>
          <a:chExt cx="0" cy="0"/>
        </a:xfrm>
      </p:grpSpPr>
      <p:sp>
        <p:nvSpPr>
          <p:cNvPr id="895" name="Shape 895"/>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96" name="Shape 896"/>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897" name="Shape 897"/>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3" name="Shape 903"/>
        <p:cNvGrpSpPr/>
        <p:nvPr/>
      </p:nvGrpSpPr>
      <p:grpSpPr>
        <a:xfrm>
          <a:off x="0" y="0"/>
          <a:ext cx="0" cy="0"/>
          <a:chOff x="0" y="0"/>
          <a:chExt cx="0" cy="0"/>
        </a:xfrm>
      </p:grpSpPr>
      <p:sp>
        <p:nvSpPr>
          <p:cNvPr id="904" name="Shape 904"/>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905" name="Shape 905"/>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906" name="Shape 906"/>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2" name="Shape 912"/>
        <p:cNvGrpSpPr/>
        <p:nvPr/>
      </p:nvGrpSpPr>
      <p:grpSpPr>
        <a:xfrm>
          <a:off x="0" y="0"/>
          <a:ext cx="0" cy="0"/>
          <a:chOff x="0" y="0"/>
          <a:chExt cx="0" cy="0"/>
        </a:xfrm>
      </p:grpSpPr>
      <p:sp>
        <p:nvSpPr>
          <p:cNvPr id="913" name="Shape 913"/>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914" name="Shape 914"/>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915" name="Shape 915"/>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4" name="Shape 934"/>
        <p:cNvGrpSpPr/>
        <p:nvPr/>
      </p:nvGrpSpPr>
      <p:grpSpPr>
        <a:xfrm>
          <a:off x="0" y="0"/>
          <a:ext cx="0" cy="0"/>
          <a:chOff x="0" y="0"/>
          <a:chExt cx="0" cy="0"/>
        </a:xfrm>
      </p:grpSpPr>
      <p:sp>
        <p:nvSpPr>
          <p:cNvPr id="935" name="Shape 935"/>
          <p:cNvSpPr txBox="1"/>
          <p:nvPr>
            <p:ph idx="1" type="body"/>
          </p:nvPr>
        </p:nvSpPr>
        <p:spPr>
          <a:xfrm>
            <a:off x="946150" y="4860925"/>
            <a:ext cx="5206999" cy="4605337"/>
          </a:xfrm>
          <a:prstGeom prst="rect">
            <a:avLst/>
          </a:prstGeom>
        </p:spPr>
        <p:txBody>
          <a:bodyPr anchorCtr="0" anchor="ctr" bIns="91425" lIns="91425" rIns="91425" tIns="91425">
            <a:noAutofit/>
          </a:bodyPr>
          <a:lstStyle/>
          <a:p>
            <a:pPr>
              <a:spcBef>
                <a:spcPts val="0"/>
              </a:spcBef>
              <a:buNone/>
            </a:pPr>
            <a:r>
              <a:t/>
            </a:r>
            <a:endParaRPr/>
          </a:p>
        </p:txBody>
      </p:sp>
      <p:sp>
        <p:nvSpPr>
          <p:cNvPr id="936" name="Shape 936"/>
          <p:cNvSpPr/>
          <p:nvPr>
            <p:ph idx="2" type="sldImg"/>
          </p:nvPr>
        </p:nvSpPr>
        <p:spPr>
          <a:xfrm>
            <a:off x="990600" y="768350"/>
            <a:ext cx="5116511" cy="383698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48" name="Shape 148"/>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149" name="Shape 149"/>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txBox="1"/>
          <p:nvPr/>
        </p:nvSpPr>
        <p:spPr>
          <a:xfrm>
            <a:off x="4024312" y="9721850"/>
            <a:ext cx="3074999" cy="512700"/>
          </a:xfrm>
          <a:prstGeom prst="rect">
            <a:avLst/>
          </a:prstGeom>
          <a:noFill/>
          <a:ln>
            <a:noFill/>
          </a:ln>
        </p:spPr>
        <p:txBody>
          <a:bodyPr anchorCtr="0" anchor="b" bIns="47750" lIns="95500" rIns="95500" tIns="4775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61" name="Shape 161"/>
          <p:cNvSpPr/>
          <p:nvPr>
            <p:ph idx="2" type="sldImg"/>
          </p:nvPr>
        </p:nvSpPr>
        <p:spPr>
          <a:xfrm>
            <a:off x="990600" y="768350"/>
            <a:ext cx="5116500" cy="3837000"/>
          </a:xfrm>
          <a:custGeom>
            <a:pathLst>
              <a:path extrusionOk="0" h="120000" w="120000">
                <a:moveTo>
                  <a:pt x="0" y="0"/>
                </a:moveTo>
                <a:lnTo>
                  <a:pt x="120000" y="0"/>
                </a:lnTo>
                <a:lnTo>
                  <a:pt x="120000" y="120000"/>
                </a:lnTo>
                <a:lnTo>
                  <a:pt x="0" y="120000"/>
                </a:lnTo>
                <a:close/>
              </a:path>
            </a:pathLst>
          </a:custGeom>
          <a:noFill/>
          <a:ln>
            <a:noFill/>
          </a:ln>
        </p:spPr>
      </p:sp>
      <p:sp>
        <p:nvSpPr>
          <p:cNvPr id="162" name="Shape 162"/>
          <p:cNvSpPr txBox="1"/>
          <p:nvPr>
            <p:ph idx="1" type="body"/>
          </p:nvPr>
        </p:nvSpPr>
        <p:spPr>
          <a:xfrm>
            <a:off x="946150" y="4860925"/>
            <a:ext cx="5207100" cy="4605299"/>
          </a:xfrm>
          <a:prstGeom prst="rect">
            <a:avLst/>
          </a:prstGeom>
          <a:noFill/>
          <a:ln>
            <a:noFill/>
          </a:ln>
        </p:spPr>
        <p:txBody>
          <a:bodyPr anchorCtr="0" anchor="t" bIns="47750" lIns="95500" rIns="95500" tIns="4775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n blanco">
    <p:spTree>
      <p:nvGrpSpPr>
        <p:cNvPr id="19" name="Shape 19"/>
        <p:cNvGrpSpPr/>
        <p:nvPr/>
      </p:nvGrpSpPr>
      <p:grpSpPr>
        <a:xfrm>
          <a:off x="0" y="0"/>
          <a:ext cx="0" cy="0"/>
          <a:chOff x="0" y="0"/>
          <a:chExt cx="0" cy="0"/>
        </a:xfrm>
      </p:grpSpPr>
      <p:sp>
        <p:nvSpPr>
          <p:cNvPr id="20" name="Shape 20"/>
          <p:cNvSpPr txBox="1"/>
          <p:nvPr>
            <p:ph idx="1" type="body"/>
          </p:nvPr>
        </p:nvSpPr>
        <p:spPr>
          <a:xfrm>
            <a:off x="323850" y="1196975"/>
            <a:ext cx="8439300" cy="44654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2" type="sldNum"/>
          </p:nvPr>
        </p:nvSpPr>
        <p:spPr>
          <a:xfrm>
            <a:off x="8057150" y="61795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os objetos">
    <p:spTree>
      <p:nvGrpSpPr>
        <p:cNvPr id="22" name="Shape 22"/>
        <p:cNvGrpSpPr/>
        <p:nvPr/>
      </p:nvGrpSpPr>
      <p:grpSpPr>
        <a:xfrm>
          <a:off x="0" y="0"/>
          <a:ext cx="0" cy="0"/>
          <a:chOff x="0" y="0"/>
          <a:chExt cx="0" cy="0"/>
        </a:xfrm>
      </p:grpSpPr>
      <p:sp>
        <p:nvSpPr>
          <p:cNvPr id="23" name="Shape 23"/>
          <p:cNvSpPr txBox="1"/>
          <p:nvPr>
            <p:ph idx="1" type="body"/>
          </p:nvPr>
        </p:nvSpPr>
        <p:spPr>
          <a:xfrm>
            <a:off x="685800" y="1981200"/>
            <a:ext cx="3809999" cy="41148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2" type="body"/>
          </p:nvPr>
        </p:nvSpPr>
        <p:spPr>
          <a:xfrm>
            <a:off x="4648200" y="1981200"/>
            <a:ext cx="3809999" cy="41148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5" name="Shape 25"/>
          <p:cNvSpPr txBox="1"/>
          <p:nvPr>
            <p:ph idx="12" type="sldNum"/>
          </p:nvPr>
        </p:nvSpPr>
        <p:spPr>
          <a:xfrm>
            <a:off x="8062850" y="62204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grpSp>
        <p:nvGrpSpPr>
          <p:cNvPr id="9" name="Shape 9"/>
          <p:cNvGrpSpPr/>
          <p:nvPr/>
        </p:nvGrpSpPr>
        <p:grpSpPr>
          <a:xfrm>
            <a:off x="0" y="102970"/>
            <a:ext cx="8709660" cy="6464223"/>
            <a:chOff x="0" y="0"/>
            <a:chExt cx="2147483646" cy="2147483647"/>
          </a:xfrm>
        </p:grpSpPr>
        <p:sp>
          <p:nvSpPr>
            <p:cNvPr id="10" name="Shape 10"/>
            <p:cNvSpPr txBox="1"/>
            <p:nvPr/>
          </p:nvSpPr>
          <p:spPr>
            <a:xfrm>
              <a:off x="0" y="2002810916"/>
              <a:ext cx="2147483646" cy="144672730"/>
            </a:xfrm>
            <a:prstGeom prst="rect">
              <a:avLst/>
            </a:prstGeom>
            <a:solidFill>
              <a:srgbClr val="698099"/>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nvGrpSpPr>
            <p:cNvPr id="11" name="Shape 11"/>
            <p:cNvGrpSpPr/>
            <p:nvPr/>
          </p:nvGrpSpPr>
          <p:grpSpPr>
            <a:xfrm>
              <a:off x="0" y="0"/>
              <a:ext cx="2147483628" cy="318487411"/>
              <a:chOff x="0" y="0"/>
              <a:chExt cx="9144000" cy="1006500"/>
            </a:xfrm>
          </p:grpSpPr>
          <p:grpSp>
            <p:nvGrpSpPr>
              <p:cNvPr id="12" name="Shape 12"/>
              <p:cNvGrpSpPr/>
              <p:nvPr/>
            </p:nvGrpSpPr>
            <p:grpSpPr>
              <a:xfrm>
                <a:off x="0" y="0"/>
                <a:ext cx="9144000" cy="1006500"/>
                <a:chOff x="0" y="0"/>
                <a:chExt cx="9144000" cy="1006500"/>
              </a:xfrm>
            </p:grpSpPr>
            <p:pic>
              <p:nvPicPr>
                <p:cNvPr id="13" name="Shape 13"/>
                <p:cNvPicPr preferRelativeResize="0"/>
                <p:nvPr/>
              </p:nvPicPr>
              <p:blipFill rotWithShape="1">
                <a:blip r:embed="rId1">
                  <a:alphaModFix/>
                </a:blip>
                <a:srcRect b="0" l="0" r="0" t="0"/>
                <a:stretch/>
              </p:blipFill>
              <p:spPr>
                <a:xfrm>
                  <a:off x="152400" y="0"/>
                  <a:ext cx="1295400" cy="1006500"/>
                </a:xfrm>
                <a:prstGeom prst="rect">
                  <a:avLst/>
                </a:prstGeom>
                <a:noFill/>
                <a:ln>
                  <a:noFill/>
                </a:ln>
              </p:spPr>
            </p:pic>
            <p:sp>
              <p:nvSpPr>
                <p:cNvPr id="14" name="Shape 14"/>
                <p:cNvSpPr txBox="1"/>
                <p:nvPr/>
              </p:nvSpPr>
              <p:spPr>
                <a:xfrm>
                  <a:off x="0" y="685800"/>
                  <a:ext cx="9144000" cy="320699"/>
                </a:xfrm>
                <a:prstGeom prst="rect">
                  <a:avLst/>
                </a:prstGeom>
                <a:solidFill>
                  <a:schemeClr val="lt1"/>
                </a:solidFill>
                <a:ln>
                  <a:noFill/>
                </a:ln>
              </p:spPr>
              <p:txBody>
                <a:bodyPr anchorCtr="0" anchor="t" bIns="46025" lIns="92075" rIns="92075" tIns="46025">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cxnSp>
            <p:nvCxnSpPr>
              <p:cNvPr id="15" name="Shape 15"/>
              <p:cNvCxnSpPr/>
              <p:nvPr/>
            </p:nvCxnSpPr>
            <p:spPr>
              <a:xfrm>
                <a:off x="1447800" y="685800"/>
                <a:ext cx="7696199" cy="0"/>
              </a:xfrm>
              <a:prstGeom prst="straightConnector1">
                <a:avLst/>
              </a:prstGeom>
              <a:noFill/>
              <a:ln cap="flat" cmpd="sng" w="28575">
                <a:solidFill>
                  <a:srgbClr val="336699"/>
                </a:solidFill>
                <a:prstDash val="solid"/>
                <a:miter/>
                <a:headEnd len="med" w="med" type="none"/>
                <a:tailEnd len="med" w="med" type="none"/>
              </a:ln>
            </p:spPr>
          </p:cxnSp>
        </p:grpSp>
      </p:grpSp>
      <p:sp>
        <p:nvSpPr>
          <p:cNvPr id="16" name="Shape 16"/>
          <p:cNvSpPr txBox="1"/>
          <p:nvPr>
            <p:ph idx="1" type="body"/>
          </p:nvPr>
        </p:nvSpPr>
        <p:spPr>
          <a:xfrm>
            <a:off x="323850" y="1196975"/>
            <a:ext cx="8439300" cy="4465499"/>
          </a:xfrm>
          <a:prstGeom prst="rect">
            <a:avLst/>
          </a:prstGeom>
          <a:noFill/>
          <a:ln>
            <a:noFill/>
          </a:ln>
        </p:spPr>
        <p:txBody>
          <a:bodyPr anchorCtr="0" anchor="t" bIns="91425" lIns="91425" rIns="91425" tIns="91425"/>
          <a:lstStyle>
            <a:lvl1pPr indent="-304800" marL="342900" marR="0" rtl="0" algn="l">
              <a:spcBef>
                <a:spcPts val="480"/>
              </a:spcBef>
              <a:spcAft>
                <a:spcPts val="0"/>
              </a:spcAft>
              <a:buClr>
                <a:schemeClr val="lt1"/>
              </a:buClr>
              <a:buFont typeface="Times New Roman"/>
              <a:buChar char="•"/>
              <a:defRPr/>
            </a:lvl1pPr>
            <a:lvl2pPr indent="-146050" marL="768350" marR="0" rtl="0" algn="l">
              <a:spcBef>
                <a:spcPts val="440"/>
              </a:spcBef>
              <a:spcAft>
                <a:spcPts val="0"/>
              </a:spcAft>
              <a:buClr>
                <a:srgbClr val="000024"/>
              </a:buClr>
              <a:buFont typeface="Noto Symbol"/>
              <a:buChar char="■"/>
              <a:defRPr/>
            </a:lvl2pPr>
            <a:lvl3pPr indent="-107950" marL="1187450" marR="0" rtl="0" algn="l">
              <a:spcBef>
                <a:spcPts val="400"/>
              </a:spcBef>
              <a:spcAft>
                <a:spcPts val="0"/>
              </a:spcAft>
              <a:buClr>
                <a:srgbClr val="000024"/>
              </a:buClr>
              <a:buFont typeface="Arial"/>
              <a:buChar char="–"/>
              <a:defRPr/>
            </a:lvl3pPr>
            <a:lvl4pPr indent="-107950" marL="1606550" marR="0" rtl="0" algn="l">
              <a:spcBef>
                <a:spcPts val="400"/>
              </a:spcBef>
              <a:spcAft>
                <a:spcPts val="0"/>
              </a:spcAft>
              <a:buClr>
                <a:srgbClr val="000024"/>
              </a:buClr>
              <a:buFont typeface="Arial"/>
              <a:buChar char="–"/>
              <a:defRPr/>
            </a:lvl4pPr>
            <a:lvl5pPr indent="-101600" marL="2057400" marR="0" rtl="0" algn="l">
              <a:spcBef>
                <a:spcPts val="400"/>
              </a:spcBef>
              <a:spcAft>
                <a:spcPts val="0"/>
              </a:spcAft>
              <a:buClr>
                <a:srgbClr val="000024"/>
              </a:buClr>
              <a:buFont typeface="Arial"/>
              <a:buChar char="»"/>
              <a:defRPr/>
            </a:lvl5pPr>
            <a:lvl6pPr indent="-228600" marL="2514600" marR="0" rtl="0" algn="l">
              <a:spcBef>
                <a:spcPts val="400"/>
              </a:spcBef>
              <a:spcAft>
                <a:spcPts val="0"/>
              </a:spcAft>
              <a:defRPr/>
            </a:lvl6pPr>
            <a:lvl7pPr indent="-228600" marL="2971800" marR="0" rtl="0" algn="l">
              <a:spcBef>
                <a:spcPts val="400"/>
              </a:spcBef>
              <a:spcAft>
                <a:spcPts val="0"/>
              </a:spcAft>
              <a:defRPr/>
            </a:lvl7pPr>
            <a:lvl8pPr indent="-228600" marL="3429000" marR="0" rtl="0" algn="l">
              <a:spcBef>
                <a:spcPts val="400"/>
              </a:spcBef>
              <a:spcAft>
                <a:spcPts val="0"/>
              </a:spcAft>
              <a:defRPr/>
            </a:lvl8pPr>
            <a:lvl9pPr indent="-228600" marL="3886200" marR="0" rtl="0" algn="l">
              <a:spcBef>
                <a:spcPts val="400"/>
              </a:spcBef>
              <a:spcAft>
                <a:spcPts val="0"/>
              </a:spcAft>
              <a:defRPr/>
            </a:lvl9pPr>
          </a:lstStyle>
          <a:p/>
        </p:txBody>
      </p:sp>
      <p:sp>
        <p:nvSpPr>
          <p:cNvPr id="17" name="Shape 17"/>
          <p:cNvSpPr txBox="1"/>
          <p:nvPr>
            <p:ph idx="12" type="sldNum"/>
          </p:nvPr>
        </p:nvSpPr>
        <p:spPr>
          <a:xfrm>
            <a:off x="8057150" y="61795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8" name="Shape 18"/>
          <p:cNvSpPr txBox="1"/>
          <p:nvPr/>
        </p:nvSpPr>
        <p:spPr>
          <a:xfrm>
            <a:off x="2110150" y="6136150"/>
            <a:ext cx="5377800" cy="275699"/>
          </a:xfrm>
          <a:prstGeom prst="rect">
            <a:avLst/>
          </a:prstGeom>
          <a:noFill/>
          <a:ln>
            <a:noFill/>
          </a:ln>
        </p:spPr>
        <p:txBody>
          <a:bodyPr anchorCtr="0" anchor="t" bIns="91425" lIns="91425" rIns="91425" tIns="91425">
            <a:noAutofit/>
          </a:bodyPr>
          <a:lstStyle/>
          <a:p>
            <a:pPr>
              <a:spcBef>
                <a:spcPts val="0"/>
              </a:spcBef>
              <a:buNone/>
            </a:pPr>
            <a:r>
              <a:rPr lang="en-US" sz="1800">
                <a:solidFill>
                  <a:srgbClr val="FFFFFF"/>
                </a:solidFill>
              </a:rPr>
              <a:t>MASTER EXECUTIVE EN BA &amp; BD 2015</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png"/><Relationship Id="rId4" Type="http://schemas.openxmlformats.org/officeDocument/2006/relationships/image" Target="../media/image05.png"/><Relationship Id="rId5" Type="http://schemas.openxmlformats.org/officeDocument/2006/relationships/image" Target="../media/image01.png"/><Relationship Id="rId6" Type="http://schemas.openxmlformats.org/officeDocument/2006/relationships/image" Target="../media/image21.jpg"/><Relationship Id="rId7" Type="http://schemas.openxmlformats.org/officeDocument/2006/relationships/image" Target="../media/image0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1.png"/><Relationship Id="rId4" Type="http://schemas.openxmlformats.org/officeDocument/2006/relationships/image" Target="../media/image27.png"/><Relationship Id="rId5" Type="http://schemas.openxmlformats.org/officeDocument/2006/relationships/hyperlink" Target="https://cwiki.apache.org/confluence/display/Hive/AdminManual+MetastoreAdmin" TargetMode="External"/><Relationship Id="rId6"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4.png"/><Relationship Id="rId4" Type="http://schemas.openxmlformats.org/officeDocument/2006/relationships/image" Target="../media/image29.png"/><Relationship Id="rId5"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3.png"/><Relationship Id="rId4" Type="http://schemas.openxmlformats.org/officeDocument/2006/relationships/image" Target="../media/image36.png"/><Relationship Id="rId5"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cwiki.apache.org/confluence/display/Hive/Design" TargetMode="Externa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7.png"/><Relationship Id="rId4" Type="http://schemas.openxmlformats.org/officeDocument/2006/relationships/image" Target="../media/image39.png"/><Relationship Id="rId5"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cwiki.apache.org/confluence/display/Hive/LanguageManual+Typ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5.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1.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6.png"/><Relationship Id="rId4" Type="http://schemas.openxmlformats.org/officeDocument/2006/relationships/image" Target="../media/image50.png"/><Relationship Id="rId5" Type="http://schemas.openxmlformats.org/officeDocument/2006/relationships/image" Target="../media/image5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5.png"/><Relationship Id="rId4" Type="http://schemas.openxmlformats.org/officeDocument/2006/relationships/hyperlink" Target="https://cwiki.apache.org/confluence/display/Hive/LanguageManual+DD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4.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hyperlink" Target="http://apache.rediris.es/hive/stable/apache-hive-0.14.0-bin.tar.gz" TargetMode="External"/><Relationship Id="rId7" Type="http://schemas.openxmlformats.org/officeDocument/2006/relationships/image" Target="../media/image11.png"/></Relationships>
</file>

<file path=ppt/slides/_rels/slide40.xml.rels><?xml version="1.0" encoding="UTF-8" standalone="yes"?><Relationships xmlns="http://schemas.openxmlformats.org/package/2006/relationships"><Relationship Id="rId20" Type="http://schemas.openxmlformats.org/officeDocument/2006/relationships/hyperlink" Target="LanguageManualDDL-ShowCreateTable" TargetMode="External"/><Relationship Id="rId22" Type="http://schemas.openxmlformats.org/officeDocument/2006/relationships/hyperlink" Target="LanguageManualDDL-ShowFunctions" TargetMode="External"/><Relationship Id="rId21" Type="http://schemas.openxmlformats.org/officeDocument/2006/relationships/hyperlink" Target="LanguageManualDDL-ShowIndexes" TargetMode="External"/><Relationship Id="rId24" Type="http://schemas.openxmlformats.org/officeDocument/2006/relationships/hyperlink" Target="LanguageManualDDL-ShowLocks" TargetMode="External"/><Relationship Id="rId23" Type="http://schemas.openxmlformats.org/officeDocument/2006/relationships/hyperlink" Target="LanguageManualDDL-ShowGrantedRolesandPrivileges" TargetMode="External"/><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cwiki.apache.org/confluence/display/Hive/LanguageManual+DDL" TargetMode="External"/><Relationship Id="rId4" Type="http://schemas.openxmlformats.org/officeDocument/2006/relationships/hyperlink" Target="SQLStandardBasedHiveAuthorization-CreateRole" TargetMode="External"/><Relationship Id="rId9" Type="http://schemas.openxmlformats.org/officeDocument/2006/relationships/hyperlink" Target="SQLStandardBasedHiveAuthorization-ShowRoleGrant" TargetMode="External"/><Relationship Id="rId26" Type="http://schemas.openxmlformats.org/officeDocument/2006/relationships/hyperlink" Target="LanguageManualDDL-ShowTransactions" TargetMode="External"/><Relationship Id="rId25" Type="http://schemas.openxmlformats.org/officeDocument/2006/relationships/hyperlink" Target="LanguageManualDDL-ShowConf" TargetMode="External"/><Relationship Id="rId28" Type="http://schemas.openxmlformats.org/officeDocument/2006/relationships/hyperlink" Target="LanguageManualDDL-DescribeDatabase" TargetMode="External"/><Relationship Id="rId27" Type="http://schemas.openxmlformats.org/officeDocument/2006/relationships/hyperlink" Target="LanguageManualDDL-ShowCompactions" TargetMode="External"/><Relationship Id="rId5" Type="http://schemas.openxmlformats.org/officeDocument/2006/relationships/hyperlink" Target="SQLStandardBasedHiveAuthorization-GrantRole" TargetMode="External"/><Relationship Id="rId6" Type="http://schemas.openxmlformats.org/officeDocument/2006/relationships/hyperlink" Target="SQLStandardBasedHiveAuthorization-RevokeRole" TargetMode="External"/><Relationship Id="rId29" Type="http://schemas.openxmlformats.org/officeDocument/2006/relationships/hyperlink" Target="LanguageManualDDL-DescribeTable/View/Column" TargetMode="External"/><Relationship Id="rId7" Type="http://schemas.openxmlformats.org/officeDocument/2006/relationships/hyperlink" Target="SQLStandardBasedHiveAuthorization-DropRole" TargetMode="External"/><Relationship Id="rId8" Type="http://schemas.openxmlformats.org/officeDocument/2006/relationships/hyperlink" Target="SQLStandardBasedHiveAuthorization-ShowRoles" TargetMode="External"/><Relationship Id="rId30" Type="http://schemas.openxmlformats.org/officeDocument/2006/relationships/hyperlink" Target="http://LanguageManualDDL-DescribePartition" TargetMode="External"/><Relationship Id="rId11" Type="http://schemas.openxmlformats.org/officeDocument/2006/relationships/hyperlink" Target="SQLStandardBasedHiveAuthorization-SetRole" TargetMode="External"/><Relationship Id="rId10" Type="http://schemas.openxmlformats.org/officeDocument/2006/relationships/hyperlink" Target="SQLStandardBasedHiveAuthorization-ShowCurrentRoles" TargetMode="External"/><Relationship Id="rId13" Type="http://schemas.openxmlformats.org/officeDocument/2006/relationships/hyperlink" Target="LanguageManualDDL-ShowDatabases" TargetMode="External"/><Relationship Id="rId12" Type="http://schemas.openxmlformats.org/officeDocument/2006/relationships/hyperlink" Target="SQLStandardBasedHiveAuthorization-ShowPrincipals" TargetMode="External"/><Relationship Id="rId15" Type="http://schemas.openxmlformats.org/officeDocument/2006/relationships/hyperlink" Target="http://LanguageManualDDL-ShowColumns" TargetMode="External"/><Relationship Id="rId14" Type="http://schemas.openxmlformats.org/officeDocument/2006/relationships/hyperlink" Target="LanguageManualDDL-ShowTables/Partitions/Indexes" TargetMode="External"/><Relationship Id="rId17" Type="http://schemas.openxmlformats.org/officeDocument/2006/relationships/hyperlink" Target="LanguageManualDDL-ShowPartitions" TargetMode="External"/><Relationship Id="rId16" Type="http://schemas.openxmlformats.org/officeDocument/2006/relationships/hyperlink" Target="LanguageManualDDL-ShowTables" TargetMode="External"/><Relationship Id="rId19" Type="http://schemas.openxmlformats.org/officeDocument/2006/relationships/hyperlink" Target="LanguageManualDDL-ShowTableProperties" TargetMode="External"/><Relationship Id="rId18" Type="http://schemas.openxmlformats.org/officeDocument/2006/relationships/hyperlink" Target="LanguageManualDDL-ShowTable/PartitionExtended"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6.png"/><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8.png"/><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9.png"/><Relationship Id="rId4" Type="http://schemas.openxmlformats.org/officeDocument/2006/relationships/image" Target="../media/image6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2.png"/><Relationship Id="rId4" Type="http://schemas.openxmlformats.org/officeDocument/2006/relationships/image" Target="../media/image60.png"/><Relationship Id="rId5" Type="http://schemas.openxmlformats.org/officeDocument/2006/relationships/image" Target="../media/image6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64.png"/><Relationship Id="rId4" Type="http://schemas.openxmlformats.org/officeDocument/2006/relationships/image" Target="../media/image6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6.png"/><Relationship Id="rId4" Type="http://schemas.openxmlformats.org/officeDocument/2006/relationships/image" Target="../media/image67.png"/><Relationship Id="rId5" Type="http://schemas.openxmlformats.org/officeDocument/2006/relationships/image" Target="../media/image7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6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74.png"/><Relationship Id="rId4" Type="http://schemas.openxmlformats.org/officeDocument/2006/relationships/image" Target="../media/image7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9.png"/><Relationship Id="rId4" Type="http://schemas.openxmlformats.org/officeDocument/2006/relationships/image" Target="../media/image08.png"/><Relationship Id="rId5" Type="http://schemas.openxmlformats.org/officeDocument/2006/relationships/image" Target="../media/image10.png"/><Relationship Id="rId6" Type="http://schemas.openxmlformats.org/officeDocument/2006/relationships/image" Target="../media/image0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cwiki.apache.org/confluence/display/Hive/Parquet" TargetMode="External"/><Relationship Id="rId4" Type="http://schemas.openxmlformats.org/officeDocument/2006/relationships/hyperlink" Target="http://parquet.incubator.apache.org/" TargetMode="External"/><Relationship Id="rId5" Type="http://schemas.openxmlformats.org/officeDocument/2006/relationships/hyperlink" Target="http://avro.apache.org/"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7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http://www.minhap.gob.es/es-ES/Areas%20Tematicas/Administracion%20Electronica/OVEELL/Paginas/DeudaViva.aspx" TargetMode="External"/><Relationship Id="rId4" Type="http://schemas.openxmlformats.org/officeDocument/2006/relationships/image" Target="../media/image7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72.png"/><Relationship Id="rId4" Type="http://schemas.openxmlformats.org/officeDocument/2006/relationships/image" Target="../media/image7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7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7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7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80.png"/><Relationship Id="rId4" Type="http://schemas.openxmlformats.org/officeDocument/2006/relationships/image" Target="../media/image8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82.png"/><Relationship Id="rId4" Type="http://schemas.openxmlformats.org/officeDocument/2006/relationships/image" Target="../media/image8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81.png"/><Relationship Id="rId4" Type="http://schemas.openxmlformats.org/officeDocument/2006/relationships/image" Target="../media/image8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85.png"/><Relationship Id="rId4" Type="http://schemas.openxmlformats.org/officeDocument/2006/relationships/image" Target="../media/image8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88.png"/><Relationship Id="rId4" Type="http://schemas.openxmlformats.org/officeDocument/2006/relationships/image" Target="../media/image9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92.png"/><Relationship Id="rId4" Type="http://schemas.openxmlformats.org/officeDocument/2006/relationships/image" Target="../media/image9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hyperlink" Target="https://cwiki.apache.org/confluence/display/Hive/HivePlugins" TargetMode="External"/><Relationship Id="rId4" Type="http://schemas.openxmlformats.org/officeDocument/2006/relationships/hyperlink" Target="https://cwiki.apache.org/confluence/display/Hive/GenericUDAFCaseStudy"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hyperlink" Target="https://www.safaribooksonline.com/library/view/programming-hive/9781449326944/" TargetMode="External"/><Relationship Id="rId4" Type="http://schemas.openxmlformats.org/officeDocument/2006/relationships/image" Target="../media/image9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20.png"/><Relationship Id="rId6" Type="http://schemas.openxmlformats.org/officeDocument/2006/relationships/image" Target="../media/image23.png"/><Relationship Id="rId7" Type="http://schemas.openxmlformats.org/officeDocument/2006/relationships/image" Target="../media/image1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89.png"/><Relationship Id="rId4" Type="http://schemas.openxmlformats.org/officeDocument/2006/relationships/image" Target="../media/image9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9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9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9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97.png"/><Relationship Id="rId4" Type="http://schemas.openxmlformats.org/officeDocument/2006/relationships/image" Target="../media/image10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hyperlink" Target="http://www.minhap.gob.es/es-ES/Areas%20Tematicas/Administracion%20Electronica/OVEELL/Paginas/DeudaViva.aspx"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101.png"/><Relationship Id="rId4" Type="http://schemas.openxmlformats.org/officeDocument/2006/relationships/image" Target="../media/image102.png"/><Relationship Id="rId5" Type="http://schemas.openxmlformats.org/officeDocument/2006/relationships/image" Target="../media/image9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cwiki.apache.org/confluence/display/Hive/LanguageManual+Cli" TargetMode="External"/><Relationship Id="rId4" Type="http://schemas.openxmlformats.org/officeDocument/2006/relationships/image" Target="../media/image24.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 name="Shape 26"/>
        <p:cNvGrpSpPr/>
        <p:nvPr/>
      </p:nvGrpSpPr>
      <p:grpSpPr>
        <a:xfrm>
          <a:off x="0" y="0"/>
          <a:ext cx="0" cy="0"/>
          <a:chOff x="0" y="0"/>
          <a:chExt cx="0" cy="0"/>
        </a:xfrm>
      </p:grpSpPr>
      <p:sp>
        <p:nvSpPr>
          <p:cNvPr id="27" name="Shape 27"/>
          <p:cNvSpPr txBox="1"/>
          <p:nvPr/>
        </p:nvSpPr>
        <p:spPr>
          <a:xfrm>
            <a:off x="0" y="0"/>
            <a:ext cx="9144000" cy="6858000"/>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28" name="Shape 28"/>
          <p:cNvSpPr txBox="1"/>
          <p:nvPr/>
        </p:nvSpPr>
        <p:spPr>
          <a:xfrm>
            <a:off x="0" y="5181600"/>
            <a:ext cx="2590800" cy="457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pic>
        <p:nvPicPr>
          <p:cNvPr id="29" name="Shape 29"/>
          <p:cNvPicPr preferRelativeResize="0"/>
          <p:nvPr/>
        </p:nvPicPr>
        <p:blipFill rotWithShape="1">
          <a:blip r:embed="rId3">
            <a:alphaModFix/>
          </a:blip>
          <a:srcRect b="17004" l="15501" r="0" t="0"/>
          <a:stretch/>
        </p:blipFill>
        <p:spPr>
          <a:xfrm>
            <a:off x="3429000" y="2306636"/>
            <a:ext cx="3786186" cy="3551236"/>
          </a:xfrm>
          <a:prstGeom prst="rect">
            <a:avLst/>
          </a:prstGeom>
          <a:noFill/>
          <a:ln>
            <a:noFill/>
          </a:ln>
        </p:spPr>
      </p:pic>
      <p:grpSp>
        <p:nvGrpSpPr>
          <p:cNvPr id="30" name="Shape 30"/>
          <p:cNvGrpSpPr/>
          <p:nvPr/>
        </p:nvGrpSpPr>
        <p:grpSpPr>
          <a:xfrm>
            <a:off x="0" y="0"/>
            <a:ext cx="9144000" cy="6857999"/>
            <a:chOff x="0" y="0"/>
            <a:chExt cx="2147483647" cy="2147483647"/>
          </a:xfrm>
        </p:grpSpPr>
        <p:grpSp>
          <p:nvGrpSpPr>
            <p:cNvPr id="31" name="Shape 31"/>
            <p:cNvGrpSpPr/>
            <p:nvPr/>
          </p:nvGrpSpPr>
          <p:grpSpPr>
            <a:xfrm>
              <a:off x="798595472" y="1834308959"/>
              <a:ext cx="1348888174" cy="313174687"/>
              <a:chOff x="3400425" y="5867400"/>
              <a:chExt cx="5743575" cy="990599"/>
            </a:xfrm>
          </p:grpSpPr>
          <p:sp>
            <p:nvSpPr>
              <p:cNvPr id="32" name="Shape 32"/>
              <p:cNvSpPr txBox="1"/>
              <p:nvPr/>
            </p:nvSpPr>
            <p:spPr>
              <a:xfrm>
                <a:off x="3400425" y="5867400"/>
                <a:ext cx="5743575" cy="990599"/>
              </a:xfrm>
              <a:prstGeom prst="rect">
                <a:avLst/>
              </a:prstGeom>
              <a:solidFill>
                <a:srgbClr val="698099"/>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33" name="Shape 33"/>
              <p:cNvSpPr txBox="1"/>
              <p:nvPr/>
            </p:nvSpPr>
            <p:spPr>
              <a:xfrm>
                <a:off x="6083300" y="6019800"/>
                <a:ext cx="184149" cy="3968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sp>
          <p:nvSpPr>
            <p:cNvPr id="34" name="Shape 34"/>
            <p:cNvSpPr txBox="1"/>
            <p:nvPr/>
          </p:nvSpPr>
          <p:spPr>
            <a:xfrm>
              <a:off x="0" y="1839528598"/>
              <a:ext cx="800832439" cy="307955033"/>
            </a:xfrm>
            <a:prstGeom prst="rect">
              <a:avLst/>
            </a:prstGeom>
            <a:solidFill>
              <a:srgbClr val="414141"/>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35" name="Shape 35"/>
            <p:cNvSpPr txBox="1"/>
            <p:nvPr/>
          </p:nvSpPr>
          <p:spPr>
            <a:xfrm>
              <a:off x="0" y="1240768351"/>
              <a:ext cx="805306337" cy="598760303"/>
            </a:xfrm>
            <a:prstGeom prst="rect">
              <a:avLst/>
            </a:prstGeom>
            <a:solidFill>
              <a:srgbClr val="C0C0C0"/>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36" name="Shape 36"/>
            <p:cNvSpPr txBox="1"/>
            <p:nvPr/>
          </p:nvSpPr>
          <p:spPr>
            <a:xfrm>
              <a:off x="0" y="1073741862"/>
              <a:ext cx="805306337" cy="381774861"/>
            </a:xfrm>
            <a:prstGeom prst="rect">
              <a:avLst/>
            </a:prstGeom>
            <a:solidFill>
              <a:srgbClr val="E6E6E6"/>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pic>
          <p:nvPicPr>
            <p:cNvPr id="37" name="Shape 37"/>
            <p:cNvPicPr preferRelativeResize="0"/>
            <p:nvPr/>
          </p:nvPicPr>
          <p:blipFill rotWithShape="1">
            <a:blip r:embed="rId4">
              <a:alphaModFix/>
            </a:blip>
            <a:srcRect b="0" l="0" r="0" t="0"/>
            <a:stretch/>
          </p:blipFill>
          <p:spPr>
            <a:xfrm>
              <a:off x="418684849" y="815745695"/>
              <a:ext cx="350830117" cy="126761030"/>
            </a:xfrm>
            <a:prstGeom prst="rect">
              <a:avLst/>
            </a:prstGeom>
            <a:noFill/>
            <a:ln>
              <a:noFill/>
            </a:ln>
          </p:spPr>
        </p:pic>
        <p:pic>
          <p:nvPicPr>
            <p:cNvPr id="38" name="Shape 38"/>
            <p:cNvPicPr preferRelativeResize="0"/>
            <p:nvPr/>
          </p:nvPicPr>
          <p:blipFill rotWithShape="1">
            <a:blip r:embed="rId5">
              <a:alphaModFix/>
            </a:blip>
            <a:srcRect b="0" l="0" r="0" t="0"/>
            <a:stretch/>
          </p:blipFill>
          <p:spPr>
            <a:xfrm>
              <a:off x="50331763" y="813757249"/>
              <a:ext cx="298261623" cy="126264087"/>
            </a:xfrm>
            <a:prstGeom prst="rect">
              <a:avLst/>
            </a:prstGeom>
            <a:noFill/>
            <a:ln>
              <a:noFill/>
            </a:ln>
          </p:spPr>
        </p:pic>
        <p:pic>
          <p:nvPicPr>
            <p:cNvPr id="39" name="Shape 39"/>
            <p:cNvPicPr preferRelativeResize="0"/>
            <p:nvPr/>
          </p:nvPicPr>
          <p:blipFill rotWithShape="1">
            <a:blip r:embed="rId6">
              <a:alphaModFix/>
            </a:blip>
            <a:srcRect b="0" l="0" r="0" t="0"/>
            <a:stretch/>
          </p:blipFill>
          <p:spPr>
            <a:xfrm>
              <a:off x="201326593" y="178956963"/>
              <a:ext cx="373572667" cy="388237363"/>
            </a:xfrm>
            <a:prstGeom prst="rect">
              <a:avLst/>
            </a:prstGeom>
            <a:noFill/>
            <a:ln>
              <a:noFill/>
            </a:ln>
          </p:spPr>
        </p:pic>
        <p:sp>
          <p:nvSpPr>
            <p:cNvPr id="40" name="Shape 40"/>
            <p:cNvSpPr txBox="1"/>
            <p:nvPr/>
          </p:nvSpPr>
          <p:spPr>
            <a:xfrm>
              <a:off x="0" y="715827855"/>
              <a:ext cx="794121537" cy="7655381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53179"/>
                </a:buClr>
                <a:buSzPct val="25000"/>
                <a:buFont typeface="Arial"/>
                <a:buNone/>
              </a:pPr>
              <a:r>
                <a:rPr b="0" baseline="0" i="0" lang="en-US" sz="1000" u="none" cap="none" strike="noStrike">
                  <a:solidFill>
                    <a:srgbClr val="053179"/>
                  </a:solidFill>
                  <a:latin typeface="Arial"/>
                  <a:ea typeface="Arial"/>
                  <a:cs typeface="Arial"/>
                  <a:sym typeface="Arial"/>
                </a:rPr>
                <a:t>CIFF Trustees:</a:t>
              </a:r>
            </a:p>
          </p:txBody>
        </p:sp>
        <p:pic>
          <p:nvPicPr>
            <p:cNvPr id="41" name="Shape 41"/>
            <p:cNvPicPr preferRelativeResize="0"/>
            <p:nvPr/>
          </p:nvPicPr>
          <p:blipFill rotWithShape="1">
            <a:blip r:embed="rId7">
              <a:alphaModFix/>
            </a:blip>
            <a:srcRect b="0" l="0" r="26574" t="0"/>
            <a:stretch/>
          </p:blipFill>
          <p:spPr>
            <a:xfrm>
              <a:off x="800459745" y="0"/>
              <a:ext cx="1347023898" cy="1840274207"/>
            </a:xfrm>
            <a:prstGeom prst="rect">
              <a:avLst/>
            </a:prstGeom>
            <a:noFill/>
            <a:ln>
              <a:noFill/>
            </a:ln>
          </p:spPr>
        </p:pic>
      </p:grpSp>
      <p:sp>
        <p:nvSpPr>
          <p:cNvPr id="42" name="Shape 42"/>
          <p:cNvSpPr txBox="1"/>
          <p:nvPr/>
        </p:nvSpPr>
        <p:spPr>
          <a:xfrm>
            <a:off x="3513137" y="1500187"/>
            <a:ext cx="5384799" cy="64611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1" baseline="0" i="0" lang="en-US" sz="3600" u="none" cap="none" strike="noStrike">
                <a:solidFill>
                  <a:schemeClr val="lt1"/>
                </a:solidFill>
                <a:latin typeface="Arial"/>
                <a:ea typeface="Arial"/>
                <a:cs typeface="Arial"/>
                <a:sym typeface="Arial"/>
              </a:rPr>
              <a:t>Tecnologías Big Data</a:t>
            </a:r>
          </a:p>
        </p:txBody>
      </p:sp>
      <p:sp>
        <p:nvSpPr>
          <p:cNvPr id="43" name="Shape 43"/>
          <p:cNvSpPr txBox="1"/>
          <p:nvPr/>
        </p:nvSpPr>
        <p:spPr>
          <a:xfrm>
            <a:off x="3759200" y="4929175"/>
            <a:ext cx="4740899" cy="4619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lt1"/>
              </a:buClr>
              <a:buSzPct val="25000"/>
              <a:buFont typeface="Arial"/>
              <a:buNone/>
            </a:pPr>
            <a:r>
              <a:rPr b="0" baseline="0" i="0" lang="en-US" sz="2400" u="none" cap="none" strike="noStrike">
                <a:solidFill>
                  <a:schemeClr val="lt1"/>
                </a:solidFill>
                <a:latin typeface="Arial"/>
                <a:ea typeface="Arial"/>
                <a:cs typeface="Arial"/>
                <a:sym typeface="Arial"/>
              </a:rPr>
              <a:t>Profesor: David Álvaro Mediavilla</a:t>
            </a:r>
          </a:p>
        </p:txBody>
      </p:sp>
      <p:sp>
        <p:nvSpPr>
          <p:cNvPr id="44" name="Shape 44"/>
          <p:cNvSpPr txBox="1"/>
          <p:nvPr/>
        </p:nvSpPr>
        <p:spPr>
          <a:xfrm>
            <a:off x="3709987" y="3105150"/>
            <a:ext cx="5441949" cy="120015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1" baseline="0" i="0" lang="en-US" sz="1800" u="none" cap="none" strike="noStrike">
                <a:solidFill>
                  <a:schemeClr val="lt1"/>
                </a:solidFill>
                <a:latin typeface="Arial"/>
                <a:ea typeface="Arial"/>
                <a:cs typeface="Arial"/>
                <a:sym typeface="Arial"/>
              </a:rPr>
              <a:t>Paralelización de datos con Hadoop: </a:t>
            </a:r>
          </a:p>
          <a:p>
            <a:pPr indent="0" lvl="0" marL="0" marR="0" rtl="0" algn="ctr">
              <a:lnSpc>
                <a:spcPct val="100000"/>
              </a:lnSpc>
              <a:spcBef>
                <a:spcPts val="0"/>
              </a:spcBef>
              <a:spcAft>
                <a:spcPts val="0"/>
              </a:spcAft>
              <a:buClr>
                <a:schemeClr val="lt1"/>
              </a:buClr>
              <a:buSzPct val="25000"/>
              <a:buFont typeface="Arial"/>
              <a:buNone/>
            </a:pPr>
            <a:r>
              <a:rPr b="1" baseline="0" i="0" lang="en-US" sz="1800" u="none" cap="none" strike="noStrike">
                <a:solidFill>
                  <a:schemeClr val="lt1"/>
                </a:solidFill>
                <a:latin typeface="Arial"/>
                <a:ea typeface="Arial"/>
                <a:cs typeface="Arial"/>
                <a:sym typeface="Arial"/>
              </a:rPr>
              <a:t>HIVE</a:t>
            </a:r>
          </a:p>
          <a:p>
            <a:pPr indent="0" lvl="0" marL="0" marR="0" rtl="0" algn="ctr">
              <a:lnSpc>
                <a:spcPct val="100000"/>
              </a:lnSpc>
              <a:spcBef>
                <a:spcPts val="0"/>
              </a:spcBef>
              <a:spcAft>
                <a:spcPts val="0"/>
              </a:spcAft>
              <a:buClr>
                <a:schemeClr val="dk1"/>
              </a:buClr>
              <a:buFont typeface="Arial"/>
              <a:buNone/>
            </a:pPr>
            <a:r>
              <a:t/>
            </a:r>
            <a:endParaRPr b="1" baseline="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baseline="0" i="0" sz="1800" u="none" cap="none" strike="noStrike">
              <a:solidFill>
                <a:schemeClr val="lt1"/>
              </a:solidFill>
              <a:latin typeface="Arial"/>
              <a:ea typeface="Arial"/>
              <a:cs typeface="Arial"/>
              <a:sym typeface="Arial"/>
            </a:endParaRPr>
          </a:p>
        </p:txBody>
      </p:sp>
      <p:sp>
        <p:nvSpPr>
          <p:cNvPr id="45" name="Shape 45"/>
          <p:cNvSpPr txBox="1"/>
          <p:nvPr/>
        </p:nvSpPr>
        <p:spPr>
          <a:xfrm>
            <a:off x="3197225" y="6186487"/>
            <a:ext cx="5718300" cy="3684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baseline="0" i="0" lang="en-US" sz="1800" u="none" cap="none" strike="noStrike">
                <a:solidFill>
                  <a:schemeClr val="lt1"/>
                </a:solidFill>
                <a:latin typeface="Arial"/>
                <a:ea typeface="Arial"/>
                <a:cs typeface="Arial"/>
                <a:sym typeface="Arial"/>
              </a:rPr>
              <a:t>MASTER EXECUTIVE EN BA &amp; BD 2015</a:t>
            </a:r>
          </a:p>
        </p:txBody>
      </p:sp>
      <p:sp>
        <p:nvSpPr>
          <p:cNvPr id="46" name="Shape 46"/>
          <p:cNvSpPr txBox="1"/>
          <p:nvPr/>
        </p:nvSpPr>
        <p:spPr>
          <a:xfrm>
            <a:off x="214312" y="6197600"/>
            <a:ext cx="2590800" cy="33654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Questrial"/>
              <a:buNone/>
            </a:pPr>
            <a:r>
              <a:rPr lang="en-US" sz="1600">
                <a:solidFill>
                  <a:schemeClr val="lt1"/>
                </a:solidFill>
                <a:latin typeface="Questrial"/>
                <a:ea typeface="Questrial"/>
                <a:cs typeface="Questrial"/>
                <a:sym typeface="Questrial"/>
              </a:rPr>
              <a:t>Junio</a:t>
            </a:r>
            <a:r>
              <a:rPr b="0" baseline="0" i="0" lang="en-US" sz="1600" u="none" cap="none" strike="noStrike">
                <a:solidFill>
                  <a:schemeClr val="lt1"/>
                </a:solidFill>
                <a:latin typeface="Questrial"/>
                <a:ea typeface="Questrial"/>
                <a:cs typeface="Questrial"/>
                <a:sym typeface="Questrial"/>
              </a:rPr>
              <a:t> /  </a:t>
            </a:r>
            <a:r>
              <a:rPr lang="en-US" sz="1600">
                <a:solidFill>
                  <a:schemeClr val="lt1"/>
                </a:solidFill>
                <a:latin typeface="Questrial"/>
                <a:ea typeface="Questrial"/>
                <a:cs typeface="Questrial"/>
                <a:sym typeface="Questrial"/>
              </a:rPr>
              <a:t>Julio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65" name="Shape 165"/>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Comandos consola CLI 3/6</a:t>
            </a:r>
          </a:p>
        </p:txBody>
      </p:sp>
      <p:sp>
        <p:nvSpPr>
          <p:cNvPr id="166" name="Shape 166"/>
          <p:cNvSpPr txBox="1"/>
          <p:nvPr/>
        </p:nvSpPr>
        <p:spPr>
          <a:xfrm>
            <a:off x="992175" y="1103303"/>
            <a:ext cx="3509999" cy="341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200" u="none" cap="none" strike="noStrike">
                <a:solidFill>
                  <a:srgbClr val="002060"/>
                </a:solidFill>
                <a:latin typeface="Arial"/>
                <a:ea typeface="Arial"/>
                <a:cs typeface="Arial"/>
                <a:sym typeface="Arial"/>
              </a:rPr>
              <a:t>$ </a:t>
            </a:r>
            <a:r>
              <a:rPr lang="en-US" sz="1200">
                <a:solidFill>
                  <a:srgbClr val="002060"/>
                </a:solidFill>
              </a:rPr>
              <a:t>hive -f /tmp/ejemplos/hive/queries.hql</a:t>
            </a:r>
          </a:p>
          <a:p>
            <a:pPr indent="0" lvl="0" marL="0" marR="0" rtl="0" algn="l">
              <a:lnSpc>
                <a:spcPct val="100000"/>
              </a:lnSpc>
              <a:spcBef>
                <a:spcPts val="0"/>
              </a:spcBef>
              <a:spcAft>
                <a:spcPts val="0"/>
              </a:spcAft>
              <a:buNone/>
            </a:pPr>
            <a:r>
              <a:t/>
            </a:r>
            <a:endParaRPr b="0" baseline="0" i="0" sz="1200" u="none" cap="none" strike="noStrike">
              <a:solidFill>
                <a:srgbClr val="002060"/>
              </a:solidFill>
              <a:latin typeface="Arial"/>
              <a:ea typeface="Arial"/>
              <a:cs typeface="Arial"/>
              <a:sym typeface="Arial"/>
            </a:endParaRPr>
          </a:p>
        </p:txBody>
      </p:sp>
      <p:sp>
        <p:nvSpPr>
          <p:cNvPr id="167" name="Shape 167"/>
          <p:cNvSpPr txBox="1"/>
          <p:nvPr/>
        </p:nvSpPr>
        <p:spPr>
          <a:xfrm>
            <a:off x="1000125" y="3686100"/>
            <a:ext cx="3858600" cy="5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 hive</a:t>
            </a:r>
          </a:p>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hive&gt; source /tmp/ejemplos/hive/queries.hql;</a:t>
            </a:r>
          </a:p>
        </p:txBody>
      </p:sp>
      <p:sp>
        <p:nvSpPr>
          <p:cNvPr id="168" name="Shape 168"/>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pic>
        <p:nvPicPr>
          <p:cNvPr id="169" name="Shape 169"/>
          <p:cNvPicPr preferRelativeResize="0"/>
          <p:nvPr/>
        </p:nvPicPr>
        <p:blipFill>
          <a:blip r:embed="rId3">
            <a:alphaModFix/>
          </a:blip>
          <a:stretch>
            <a:fillRect/>
          </a:stretch>
        </p:blipFill>
        <p:spPr>
          <a:xfrm>
            <a:off x="1126900" y="1371600"/>
            <a:ext cx="7664675" cy="2180250"/>
          </a:xfrm>
          <a:prstGeom prst="rect">
            <a:avLst/>
          </a:prstGeom>
          <a:noFill/>
          <a:ln>
            <a:noFill/>
          </a:ln>
        </p:spPr>
      </p:pic>
      <p:pic>
        <p:nvPicPr>
          <p:cNvPr id="170" name="Shape 170"/>
          <p:cNvPicPr preferRelativeResize="0"/>
          <p:nvPr/>
        </p:nvPicPr>
        <p:blipFill>
          <a:blip r:embed="rId4">
            <a:alphaModFix/>
          </a:blip>
          <a:stretch>
            <a:fillRect/>
          </a:stretch>
        </p:blipFill>
        <p:spPr>
          <a:xfrm>
            <a:off x="1066800" y="4114800"/>
            <a:ext cx="4095750" cy="762000"/>
          </a:xfrm>
          <a:prstGeom prst="rect">
            <a:avLst/>
          </a:prstGeom>
          <a:noFill/>
          <a:ln>
            <a:noFill/>
          </a:ln>
        </p:spPr>
      </p:pic>
      <p:sp>
        <p:nvSpPr>
          <p:cNvPr id="171" name="Shape 171"/>
          <p:cNvSpPr txBox="1"/>
          <p:nvPr/>
        </p:nvSpPr>
        <p:spPr>
          <a:xfrm>
            <a:off x="1000125" y="4981500"/>
            <a:ext cx="1225800" cy="259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hive&gt; quit;</a:t>
            </a:r>
          </a:p>
          <a:p>
            <a:pPr indent="0" lvl="0" marL="0" marR="0" rtl="0" algn="l">
              <a:lnSpc>
                <a:spcPct val="100000"/>
              </a:lnSpc>
              <a:spcBef>
                <a:spcPts val="0"/>
              </a:spcBef>
              <a:spcAft>
                <a:spcPts val="0"/>
              </a:spcAft>
              <a:buClr>
                <a:srgbClr val="002060"/>
              </a:buClr>
              <a:buFont typeface="Arial"/>
              <a:buNone/>
            </a:pPr>
            <a:r>
              <a:t/>
            </a:r>
            <a:endParaRPr sz="1200">
              <a:solidFill>
                <a:srgbClr val="002060"/>
              </a:solidFill>
            </a:endParaRPr>
          </a:p>
        </p:txBody>
      </p:sp>
      <p:sp>
        <p:nvSpPr>
          <p:cNvPr id="172" name="Shape 172"/>
          <p:cNvSpPr txBox="1"/>
          <p:nvPr/>
        </p:nvSpPr>
        <p:spPr>
          <a:xfrm>
            <a:off x="1000125" y="5286300"/>
            <a:ext cx="5693099" cy="614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IMPORTANTE: CERRAR SESIONES </a:t>
            </a:r>
          </a:p>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Local MetaStoreAdmin sólo permite una conexión a Derby.</a:t>
            </a:r>
          </a:p>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Usado en entornos locales.</a:t>
            </a:r>
          </a:p>
          <a:p>
            <a:pPr indent="0" lvl="0" marL="0" marR="0" rtl="0" algn="l">
              <a:lnSpc>
                <a:spcPct val="100000"/>
              </a:lnSpc>
              <a:spcBef>
                <a:spcPts val="0"/>
              </a:spcBef>
              <a:spcAft>
                <a:spcPts val="0"/>
              </a:spcAft>
              <a:buClr>
                <a:srgbClr val="002060"/>
              </a:buClr>
              <a:buSzPct val="25000"/>
              <a:buFont typeface="Arial"/>
              <a:buNone/>
            </a:pPr>
            <a:r>
              <a:rPr lang="en-US" sz="1200" u="sng">
                <a:solidFill>
                  <a:schemeClr val="hlink"/>
                </a:solidFill>
                <a:hlinkClick r:id="rId5"/>
              </a:rPr>
              <a:t>https://cwiki.apache.org/confluence/display/Hive/AdminManual+MetastoreAdmin</a:t>
            </a:r>
            <a:r>
              <a:rPr lang="en-US" sz="1200">
                <a:solidFill>
                  <a:srgbClr val="002060"/>
                </a:solidFill>
              </a:rPr>
              <a:t> </a:t>
            </a:r>
          </a:p>
          <a:p>
            <a:pPr indent="0" lvl="0" marL="0" marR="0" rtl="0" algn="l">
              <a:lnSpc>
                <a:spcPct val="100000"/>
              </a:lnSpc>
              <a:spcBef>
                <a:spcPts val="0"/>
              </a:spcBef>
              <a:spcAft>
                <a:spcPts val="0"/>
              </a:spcAft>
              <a:buClr>
                <a:srgbClr val="002060"/>
              </a:buClr>
              <a:buFont typeface="Arial"/>
              <a:buNone/>
            </a:pPr>
            <a:r>
              <a:t/>
            </a:r>
            <a:endParaRPr sz="1200">
              <a:solidFill>
                <a:srgbClr val="002060"/>
              </a:solidFill>
            </a:endParaRPr>
          </a:p>
        </p:txBody>
      </p:sp>
      <p:pic>
        <p:nvPicPr>
          <p:cNvPr id="173" name="Shape 173"/>
          <p:cNvPicPr preferRelativeResize="0"/>
          <p:nvPr/>
        </p:nvPicPr>
        <p:blipFill>
          <a:blip r:embed="rId6">
            <a:alphaModFix/>
          </a:blip>
          <a:stretch>
            <a:fillRect/>
          </a:stretch>
        </p:blipFill>
        <p:spPr>
          <a:xfrm>
            <a:off x="5149600" y="5214900"/>
            <a:ext cx="3814399" cy="61439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80" name="Shape 180"/>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Comandos consola CLI 4/6</a:t>
            </a:r>
          </a:p>
        </p:txBody>
      </p:sp>
      <p:sp>
        <p:nvSpPr>
          <p:cNvPr id="181" name="Shape 181"/>
          <p:cNvSpPr txBox="1"/>
          <p:nvPr/>
        </p:nvSpPr>
        <p:spPr>
          <a:xfrm>
            <a:off x="1000125" y="1219200"/>
            <a:ext cx="4071300" cy="12923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 sudo nano /tmp/ejemplos/hive/datos</a:t>
            </a:r>
          </a:p>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dato1</a:t>
            </a:r>
          </a:p>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dato2</a:t>
            </a:r>
          </a:p>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dato3</a:t>
            </a:r>
          </a:p>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dato4</a:t>
            </a:r>
          </a:p>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dato5</a:t>
            </a:r>
          </a:p>
        </p:txBody>
      </p:sp>
      <p:sp>
        <p:nvSpPr>
          <p:cNvPr id="182" name="Shape 182"/>
          <p:cNvSpPr txBox="1"/>
          <p:nvPr/>
        </p:nvSpPr>
        <p:spPr>
          <a:xfrm>
            <a:off x="970275" y="2573200"/>
            <a:ext cx="6544800" cy="276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 hive -e "LOAD DATA LOCAL INPATH ’/tmp/ejemplos/hive/datos’ INTO TABLE test;"</a:t>
            </a:r>
          </a:p>
          <a:p>
            <a:pPr indent="0" lvl="0" marL="0" marR="0" rtl="0" algn="l">
              <a:lnSpc>
                <a:spcPct val="100000"/>
              </a:lnSpc>
              <a:spcBef>
                <a:spcPts val="0"/>
              </a:spcBef>
              <a:spcAft>
                <a:spcPts val="0"/>
              </a:spcAft>
              <a:buClr>
                <a:srgbClr val="002060"/>
              </a:buClr>
              <a:buFont typeface="Arial"/>
              <a:buNone/>
            </a:pPr>
            <a:r>
              <a:t/>
            </a:r>
            <a:endParaRPr sz="1200">
              <a:solidFill>
                <a:srgbClr val="002060"/>
              </a:solidFill>
            </a:endParaRPr>
          </a:p>
        </p:txBody>
      </p:sp>
      <p:pic>
        <p:nvPicPr>
          <p:cNvPr id="183" name="Shape 183"/>
          <p:cNvPicPr preferRelativeResize="0"/>
          <p:nvPr/>
        </p:nvPicPr>
        <p:blipFill>
          <a:blip r:embed="rId3">
            <a:alphaModFix/>
          </a:blip>
          <a:stretch>
            <a:fillRect/>
          </a:stretch>
        </p:blipFill>
        <p:spPr>
          <a:xfrm>
            <a:off x="4201900" y="870850"/>
            <a:ext cx="4829175" cy="1543050"/>
          </a:xfrm>
          <a:prstGeom prst="rect">
            <a:avLst/>
          </a:prstGeom>
          <a:noFill/>
          <a:ln>
            <a:noFill/>
          </a:ln>
        </p:spPr>
      </p:pic>
      <p:sp>
        <p:nvSpPr>
          <p:cNvPr id="184" name="Shape 184"/>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pic>
        <p:nvPicPr>
          <p:cNvPr id="185" name="Shape 185"/>
          <p:cNvPicPr preferRelativeResize="0"/>
          <p:nvPr/>
        </p:nvPicPr>
        <p:blipFill>
          <a:blip r:embed="rId4">
            <a:alphaModFix/>
          </a:blip>
          <a:stretch>
            <a:fillRect/>
          </a:stretch>
        </p:blipFill>
        <p:spPr>
          <a:xfrm>
            <a:off x="304800" y="2895600"/>
            <a:ext cx="8639175" cy="28670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92" name="Shape 192"/>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Comandos consola CLI 5/6</a:t>
            </a:r>
          </a:p>
        </p:txBody>
      </p:sp>
      <p:sp>
        <p:nvSpPr>
          <p:cNvPr id="193" name="Shape 193"/>
          <p:cNvSpPr txBox="1"/>
          <p:nvPr/>
        </p:nvSpPr>
        <p:spPr>
          <a:xfrm>
            <a:off x="1020675" y="950899"/>
            <a:ext cx="3481500" cy="371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200" u="none" cap="none" strike="noStrike">
                <a:solidFill>
                  <a:srgbClr val="002060"/>
                </a:solidFill>
                <a:latin typeface="Arial"/>
                <a:ea typeface="Arial"/>
                <a:cs typeface="Arial"/>
                <a:sym typeface="Arial"/>
              </a:rPr>
              <a:t>$ </a:t>
            </a:r>
            <a:r>
              <a:rPr lang="en-US" sz="1200">
                <a:solidFill>
                  <a:srgbClr val="002060"/>
                </a:solidFill>
              </a:rPr>
              <a:t>hive -f /tmp/ejemplos/hive/queries.hql</a:t>
            </a:r>
          </a:p>
          <a:p>
            <a:pPr indent="0" lvl="0" marL="0" marR="0" rtl="0" algn="l">
              <a:lnSpc>
                <a:spcPct val="100000"/>
              </a:lnSpc>
              <a:spcBef>
                <a:spcPts val="0"/>
              </a:spcBef>
              <a:spcAft>
                <a:spcPts val="0"/>
              </a:spcAft>
              <a:buNone/>
            </a:pPr>
            <a:r>
              <a:t/>
            </a:r>
            <a:endParaRPr b="0" baseline="0" i="0" sz="1200" u="none" cap="none" strike="noStrike">
              <a:solidFill>
                <a:srgbClr val="002060"/>
              </a:solidFill>
              <a:latin typeface="Arial"/>
              <a:ea typeface="Arial"/>
              <a:cs typeface="Arial"/>
              <a:sym typeface="Arial"/>
            </a:endParaRPr>
          </a:p>
        </p:txBody>
      </p:sp>
      <p:sp>
        <p:nvSpPr>
          <p:cNvPr id="194" name="Shape 194"/>
          <p:cNvSpPr txBox="1"/>
          <p:nvPr/>
        </p:nvSpPr>
        <p:spPr>
          <a:xfrm>
            <a:off x="1068375" y="4379900"/>
            <a:ext cx="5292599" cy="2238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200" u="none" cap="none" strike="noStrike">
                <a:solidFill>
                  <a:srgbClr val="002060"/>
                </a:solidFill>
                <a:latin typeface="Arial"/>
                <a:ea typeface="Arial"/>
                <a:cs typeface="Arial"/>
                <a:sym typeface="Arial"/>
              </a:rPr>
              <a:t>$ </a:t>
            </a:r>
            <a:r>
              <a:rPr lang="en-US" sz="1200">
                <a:solidFill>
                  <a:srgbClr val="002060"/>
                </a:solidFill>
              </a:rPr>
              <a:t>hive -S -e "select * from test limit 3;" &gt; /tmp/ejemplos/hive/result.txt</a:t>
            </a:r>
          </a:p>
          <a:p>
            <a:pPr indent="0" lvl="0" marL="0" marR="0" rtl="0" algn="l">
              <a:lnSpc>
                <a:spcPct val="100000"/>
              </a:lnSpc>
              <a:spcBef>
                <a:spcPts val="0"/>
              </a:spcBef>
              <a:spcAft>
                <a:spcPts val="0"/>
              </a:spcAft>
              <a:buClr>
                <a:srgbClr val="002060"/>
              </a:buClr>
              <a:buFont typeface="Arial"/>
              <a:buNone/>
            </a:pPr>
            <a:r>
              <a:t/>
            </a:r>
            <a:endParaRPr sz="1200">
              <a:solidFill>
                <a:srgbClr val="002060"/>
              </a:solidFill>
            </a:endParaRPr>
          </a:p>
          <a:p>
            <a:pPr indent="0" lvl="0" marL="0" marR="0" rtl="0" algn="l">
              <a:lnSpc>
                <a:spcPct val="100000"/>
              </a:lnSpc>
              <a:spcBef>
                <a:spcPts val="0"/>
              </a:spcBef>
              <a:spcAft>
                <a:spcPts val="0"/>
              </a:spcAft>
              <a:buNone/>
            </a:pPr>
            <a:r>
              <a:t/>
            </a:r>
            <a:endParaRPr b="0" baseline="0" i="0" sz="1200" u="none" cap="none" strike="noStrike">
              <a:solidFill>
                <a:srgbClr val="002060"/>
              </a:solidFill>
              <a:latin typeface="Arial"/>
              <a:ea typeface="Arial"/>
              <a:cs typeface="Arial"/>
              <a:sym typeface="Arial"/>
            </a:endParaRPr>
          </a:p>
        </p:txBody>
      </p:sp>
      <p:pic>
        <p:nvPicPr>
          <p:cNvPr id="195" name="Shape 195"/>
          <p:cNvPicPr preferRelativeResize="0"/>
          <p:nvPr/>
        </p:nvPicPr>
        <p:blipFill>
          <a:blip r:embed="rId3">
            <a:alphaModFix/>
          </a:blip>
          <a:stretch>
            <a:fillRect/>
          </a:stretch>
        </p:blipFill>
        <p:spPr>
          <a:xfrm>
            <a:off x="1125575" y="4075862"/>
            <a:ext cx="5791200" cy="219075"/>
          </a:xfrm>
          <a:prstGeom prst="rect">
            <a:avLst/>
          </a:prstGeom>
          <a:noFill/>
          <a:ln>
            <a:noFill/>
          </a:ln>
        </p:spPr>
      </p:pic>
      <p:sp>
        <p:nvSpPr>
          <p:cNvPr id="196" name="Shape 196"/>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pic>
        <p:nvPicPr>
          <p:cNvPr id="197" name="Shape 197"/>
          <p:cNvPicPr preferRelativeResize="0"/>
          <p:nvPr/>
        </p:nvPicPr>
        <p:blipFill>
          <a:blip r:embed="rId4">
            <a:alphaModFix/>
          </a:blip>
          <a:stretch>
            <a:fillRect/>
          </a:stretch>
        </p:blipFill>
        <p:spPr>
          <a:xfrm>
            <a:off x="1144075" y="1219200"/>
            <a:ext cx="6971224" cy="2791650"/>
          </a:xfrm>
          <a:prstGeom prst="rect">
            <a:avLst/>
          </a:prstGeom>
          <a:noFill/>
          <a:ln>
            <a:noFill/>
          </a:ln>
        </p:spPr>
      </p:pic>
      <p:pic>
        <p:nvPicPr>
          <p:cNvPr id="198" name="Shape 198"/>
          <p:cNvPicPr preferRelativeResize="0"/>
          <p:nvPr/>
        </p:nvPicPr>
        <p:blipFill>
          <a:blip r:embed="rId5">
            <a:alphaModFix/>
          </a:blip>
          <a:stretch>
            <a:fillRect/>
          </a:stretch>
        </p:blipFill>
        <p:spPr>
          <a:xfrm>
            <a:off x="1159625" y="4679899"/>
            <a:ext cx="7260475" cy="1363826"/>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05" name="Shape 205"/>
          <p:cNvSpPr txBox="1"/>
          <p:nvPr/>
        </p:nvSpPr>
        <p:spPr>
          <a:xfrm>
            <a:off x="1000125" y="2314500"/>
            <a:ext cx="3858600" cy="5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 hive</a:t>
            </a:r>
          </a:p>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hive&gt; dfs -ls /;</a:t>
            </a:r>
          </a:p>
        </p:txBody>
      </p:sp>
      <p:sp>
        <p:nvSpPr>
          <p:cNvPr id="206" name="Shape 206"/>
          <p:cNvSpPr txBox="1"/>
          <p:nvPr/>
        </p:nvSpPr>
        <p:spPr>
          <a:xfrm>
            <a:off x="1000125" y="4143300"/>
            <a:ext cx="3858600" cy="552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hive&gt; dfs -help;</a:t>
            </a:r>
          </a:p>
        </p:txBody>
      </p:sp>
      <p:sp>
        <p:nvSpPr>
          <p:cNvPr id="207" name="Shape 207"/>
          <p:cNvSpPr txBox="1"/>
          <p:nvPr/>
        </p:nvSpPr>
        <p:spPr>
          <a:xfrm>
            <a:off x="1000125" y="1039700"/>
            <a:ext cx="4804800" cy="341399"/>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002060"/>
                </a:solidFill>
              </a:rPr>
              <a:t>$ cat /tmp/ejemplos/hive/result.txt</a:t>
            </a:r>
          </a:p>
        </p:txBody>
      </p:sp>
      <p:sp>
        <p:nvSpPr>
          <p:cNvPr id="208" name="Shape 208"/>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sp>
        <p:nvSpPr>
          <p:cNvPr id="209" name="Shape 209"/>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Comandos consola CLI 6/6</a:t>
            </a:r>
          </a:p>
        </p:txBody>
      </p:sp>
      <p:pic>
        <p:nvPicPr>
          <p:cNvPr id="210" name="Shape 210"/>
          <p:cNvPicPr preferRelativeResize="0"/>
          <p:nvPr/>
        </p:nvPicPr>
        <p:blipFill>
          <a:blip r:embed="rId3">
            <a:alphaModFix/>
          </a:blip>
          <a:stretch>
            <a:fillRect/>
          </a:stretch>
        </p:blipFill>
        <p:spPr>
          <a:xfrm>
            <a:off x="1143000" y="1371600"/>
            <a:ext cx="4733925" cy="904875"/>
          </a:xfrm>
          <a:prstGeom prst="rect">
            <a:avLst/>
          </a:prstGeom>
          <a:noFill/>
          <a:ln>
            <a:noFill/>
          </a:ln>
        </p:spPr>
      </p:pic>
      <p:pic>
        <p:nvPicPr>
          <p:cNvPr id="211" name="Shape 211"/>
          <p:cNvPicPr preferRelativeResize="0"/>
          <p:nvPr/>
        </p:nvPicPr>
        <p:blipFill>
          <a:blip r:embed="rId4">
            <a:alphaModFix/>
          </a:blip>
          <a:stretch>
            <a:fillRect/>
          </a:stretch>
        </p:blipFill>
        <p:spPr>
          <a:xfrm>
            <a:off x="1110275" y="2800350"/>
            <a:ext cx="6715125" cy="1257300"/>
          </a:xfrm>
          <a:prstGeom prst="rect">
            <a:avLst/>
          </a:prstGeom>
          <a:noFill/>
          <a:ln>
            <a:noFill/>
          </a:ln>
        </p:spPr>
      </p:pic>
      <p:pic>
        <p:nvPicPr>
          <p:cNvPr id="212" name="Shape 212"/>
          <p:cNvPicPr preferRelativeResize="0"/>
          <p:nvPr/>
        </p:nvPicPr>
        <p:blipFill>
          <a:blip r:embed="rId5">
            <a:alphaModFix/>
          </a:blip>
          <a:stretch>
            <a:fillRect/>
          </a:stretch>
        </p:blipFill>
        <p:spPr>
          <a:xfrm>
            <a:off x="1066800" y="4495800"/>
            <a:ext cx="4105275" cy="11906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19" name="Shape 219"/>
          <p:cNvSpPr txBox="1"/>
          <p:nvPr>
            <p:ph idx="1" type="body"/>
          </p:nvPr>
        </p:nvSpPr>
        <p:spPr>
          <a:xfrm>
            <a:off x="649287" y="1008062"/>
            <a:ext cx="7966200" cy="477899"/>
          </a:xfrm>
          <a:prstGeom prst="rect">
            <a:avLst/>
          </a:prstGeom>
          <a:noFill/>
          <a:ln>
            <a:noFill/>
          </a:ln>
        </p:spPr>
        <p:txBody>
          <a:bodyPr anchorCtr="0" anchor="t" bIns="45700" lIns="91425" rIns="91425" tIns="45700">
            <a:noAutofit/>
          </a:bodyPr>
          <a:lstStyle/>
          <a:p>
            <a:pPr indent="-285750" lvl="1" marL="768350" marR="0" rtl="0" algn="l">
              <a:lnSpc>
                <a:spcPct val="100000"/>
              </a:lnSpc>
              <a:spcBef>
                <a:spcPts val="0"/>
              </a:spcBef>
              <a:spcAft>
                <a:spcPts val="0"/>
              </a:spcAft>
              <a:buClr>
                <a:srgbClr val="002060"/>
              </a:buClr>
              <a:buSzPct val="25000"/>
              <a:buFont typeface="Arial"/>
              <a:buNone/>
            </a:pPr>
            <a:r>
              <a:rPr b="0" baseline="0" i="0" lang="en-US" sz="1100" u="sng" cap="none" strike="noStrike">
                <a:solidFill>
                  <a:schemeClr val="hlink"/>
                </a:solidFill>
                <a:latin typeface="Arial"/>
                <a:ea typeface="Arial"/>
                <a:cs typeface="Arial"/>
                <a:sym typeface="Arial"/>
                <a:hlinkClick r:id="rId3"/>
              </a:rPr>
              <a:t>https://cwiki.apache.org/confluence/display/Hive/Design</a:t>
            </a:r>
            <a:r>
              <a:rPr b="0" baseline="0" i="0" lang="en-US" sz="1100" u="none" cap="none" strike="noStrike">
                <a:solidFill>
                  <a:srgbClr val="002060"/>
                </a:solidFill>
                <a:latin typeface="Arial"/>
                <a:ea typeface="Arial"/>
                <a:cs typeface="Arial"/>
                <a:sym typeface="Arial"/>
              </a:rPr>
              <a:t> </a:t>
            </a:r>
          </a:p>
        </p:txBody>
      </p:sp>
      <p:sp>
        <p:nvSpPr>
          <p:cNvPr id="220" name="Shape 220"/>
          <p:cNvSpPr txBox="1"/>
          <p:nvPr/>
        </p:nvSpPr>
        <p:spPr>
          <a:xfrm>
            <a:off x="1589087" y="349250"/>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Arquitectura</a:t>
            </a:r>
          </a:p>
        </p:txBody>
      </p:sp>
      <p:pic>
        <p:nvPicPr>
          <p:cNvPr id="221" name="Shape 221"/>
          <p:cNvPicPr preferRelativeResize="0"/>
          <p:nvPr/>
        </p:nvPicPr>
        <p:blipFill rotWithShape="1">
          <a:blip r:embed="rId4">
            <a:alphaModFix/>
          </a:blip>
          <a:srcRect b="0" l="0" r="0" t="0"/>
          <a:stretch/>
        </p:blipFill>
        <p:spPr>
          <a:xfrm>
            <a:off x="0" y="1354136"/>
            <a:ext cx="9031200" cy="4719599"/>
          </a:xfrm>
          <a:prstGeom prst="rect">
            <a:avLst/>
          </a:prstGeom>
          <a:noFill/>
          <a:ln>
            <a:noFill/>
          </a:ln>
        </p:spPr>
      </p:pic>
      <p:sp>
        <p:nvSpPr>
          <p:cNvPr id="222" name="Shape 222"/>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29" name="Shape 229"/>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Metastore</a:t>
            </a:r>
          </a:p>
        </p:txBody>
      </p:sp>
      <p:sp>
        <p:nvSpPr>
          <p:cNvPr id="230" name="Shape 230"/>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pic>
        <p:nvPicPr>
          <p:cNvPr id="231" name="Shape 231"/>
          <p:cNvPicPr preferRelativeResize="0"/>
          <p:nvPr/>
        </p:nvPicPr>
        <p:blipFill>
          <a:blip r:embed="rId3">
            <a:alphaModFix/>
          </a:blip>
          <a:stretch>
            <a:fillRect/>
          </a:stretch>
        </p:blipFill>
        <p:spPr>
          <a:xfrm>
            <a:off x="-3800" y="1309550"/>
            <a:ext cx="4352925" cy="1247775"/>
          </a:xfrm>
          <a:prstGeom prst="rect">
            <a:avLst/>
          </a:prstGeom>
          <a:noFill/>
          <a:ln>
            <a:noFill/>
          </a:ln>
        </p:spPr>
      </p:pic>
      <p:pic>
        <p:nvPicPr>
          <p:cNvPr id="232" name="Shape 232"/>
          <p:cNvPicPr preferRelativeResize="0"/>
          <p:nvPr/>
        </p:nvPicPr>
        <p:blipFill>
          <a:blip r:embed="rId4">
            <a:alphaModFix/>
          </a:blip>
          <a:stretch>
            <a:fillRect/>
          </a:stretch>
        </p:blipFill>
        <p:spPr>
          <a:xfrm>
            <a:off x="-34825" y="2946400"/>
            <a:ext cx="4857750" cy="2333625"/>
          </a:xfrm>
          <a:prstGeom prst="rect">
            <a:avLst/>
          </a:prstGeom>
          <a:noFill/>
          <a:ln>
            <a:noFill/>
          </a:ln>
        </p:spPr>
      </p:pic>
      <p:pic>
        <p:nvPicPr>
          <p:cNvPr id="233" name="Shape 233"/>
          <p:cNvPicPr preferRelativeResize="0"/>
          <p:nvPr/>
        </p:nvPicPr>
        <p:blipFill>
          <a:blip r:embed="rId5">
            <a:alphaModFix/>
          </a:blip>
          <a:stretch>
            <a:fillRect/>
          </a:stretch>
        </p:blipFill>
        <p:spPr>
          <a:xfrm>
            <a:off x="4264950" y="1750725"/>
            <a:ext cx="4857749" cy="2059176"/>
          </a:xfrm>
          <a:prstGeom prst="rect">
            <a:avLst/>
          </a:prstGeom>
          <a:noFill/>
          <a:ln>
            <a:noFill/>
          </a:ln>
        </p:spPr>
      </p:pic>
      <p:sp>
        <p:nvSpPr>
          <p:cNvPr id="234" name="Shape 234"/>
          <p:cNvSpPr txBox="1"/>
          <p:nvPr/>
        </p:nvSpPr>
        <p:spPr>
          <a:xfrm>
            <a:off x="4954375" y="3861512"/>
            <a:ext cx="4085999" cy="503399"/>
          </a:xfrm>
          <a:prstGeom prst="rect">
            <a:avLst/>
          </a:prstGeom>
          <a:noFill/>
          <a:ln>
            <a:noFill/>
          </a:ln>
        </p:spPr>
        <p:txBody>
          <a:bodyPr anchorCtr="0" anchor="ctr" bIns="91425" lIns="91425" rIns="91425" tIns="91425">
            <a:noAutofit/>
          </a:bodyPr>
          <a:lstStyle/>
          <a:p>
            <a:pPr lvl="0" rtl="0">
              <a:spcBef>
                <a:spcPts val="0"/>
              </a:spcBef>
              <a:buNone/>
            </a:pPr>
            <a:r>
              <a:rPr lang="en-US" sz="1100">
                <a:solidFill>
                  <a:srgbClr val="002060"/>
                </a:solidFill>
                <a:latin typeface="Trebuchet MS"/>
                <a:ea typeface="Trebuchet MS"/>
                <a:cs typeface="Trebuchet MS"/>
                <a:sym typeface="Trebuchet MS"/>
              </a:rPr>
              <a:t>https://hadooptutorial.info/hive-metastore-configuration/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41" name="Shape 241"/>
          <p:cNvSpPr txBox="1"/>
          <p:nvPr>
            <p:ph idx="1" type="body"/>
          </p:nvPr>
        </p:nvSpPr>
        <p:spPr>
          <a:xfrm>
            <a:off x="649287" y="1312862"/>
            <a:ext cx="7966074" cy="1487486"/>
          </a:xfrm>
          <a:prstGeom prst="rect">
            <a:avLst/>
          </a:prstGeom>
          <a:noFill/>
          <a:ln>
            <a:noFill/>
          </a:ln>
        </p:spPr>
        <p:txBody>
          <a:bodyPr anchorCtr="0" anchor="t" bIns="45700" lIns="91425" rIns="91425" tIns="45700">
            <a:noAutofit/>
          </a:bodyPr>
          <a:lstStyle/>
          <a:p>
            <a:pPr indent="-395287" lvl="0" marL="342900" marR="0" rtl="0" algn="l">
              <a:lnSpc>
                <a:spcPct val="100000"/>
              </a:lnSpc>
              <a:spcBef>
                <a:spcPts val="0"/>
              </a:spcBef>
              <a:spcAft>
                <a:spcPts val="0"/>
              </a:spcAft>
              <a:buClr>
                <a:schemeClr val="lt1"/>
              </a:buClr>
              <a:buSzPct val="100000"/>
              <a:buFont typeface="Trebuchet MS"/>
              <a:buChar char="•"/>
            </a:pPr>
            <a:r>
              <a:rPr b="1" baseline="0" lang="en-US" sz="1100" u="none" cap="none" strike="noStrike">
                <a:solidFill>
                  <a:srgbClr val="002060"/>
                </a:solidFill>
                <a:latin typeface="Trebuchet MS"/>
                <a:ea typeface="Trebuchet MS"/>
                <a:cs typeface="Trebuchet MS"/>
                <a:sym typeface="Trebuchet MS"/>
              </a:rPr>
              <a:t>Tipos Simples Numéricos</a:t>
            </a:r>
          </a:p>
          <a:p>
            <a:pPr indent="-285750" lvl="1" marL="768350" marR="0" rtl="0" algn="l">
              <a:lnSpc>
                <a:spcPct val="100000"/>
              </a:lnSpc>
              <a:spcBef>
                <a:spcPts val="220"/>
              </a:spcBef>
              <a:spcAft>
                <a:spcPts val="0"/>
              </a:spcAft>
              <a:buClr>
                <a:srgbClr val="000024"/>
              </a:buClr>
              <a:buSzPct val="100000"/>
              <a:buFont typeface="Trebuchet MS"/>
              <a:buChar char="❖"/>
            </a:pPr>
            <a:r>
              <a:rPr b="0" baseline="0" i="0" lang="en-US" sz="1100" u="none" cap="none" strike="noStrike">
                <a:solidFill>
                  <a:srgbClr val="002060"/>
                </a:solidFill>
                <a:latin typeface="Trebuchet MS"/>
                <a:ea typeface="Trebuchet MS"/>
                <a:cs typeface="Trebuchet MS"/>
                <a:sym typeface="Trebuchet MS"/>
              </a:rPr>
              <a:t>tinyint: Entero con signo de 1 byte (-128 a 127).</a:t>
            </a:r>
          </a:p>
          <a:p>
            <a:pPr indent="-285750" lvl="1" marL="768350" marR="0" rtl="0" algn="l">
              <a:lnSpc>
                <a:spcPct val="100000"/>
              </a:lnSpc>
              <a:spcBef>
                <a:spcPts val="220"/>
              </a:spcBef>
              <a:spcAft>
                <a:spcPts val="0"/>
              </a:spcAft>
              <a:buClr>
                <a:srgbClr val="000024"/>
              </a:buClr>
              <a:buSzPct val="100000"/>
              <a:buFont typeface="Trebuchet MS"/>
              <a:buChar char="❖"/>
            </a:pPr>
            <a:r>
              <a:rPr b="0" baseline="0" i="0" lang="en-US" sz="1100" u="none" cap="none" strike="noStrike">
                <a:solidFill>
                  <a:srgbClr val="002060"/>
                </a:solidFill>
                <a:latin typeface="Trebuchet MS"/>
                <a:ea typeface="Trebuchet MS"/>
                <a:cs typeface="Trebuchet MS"/>
                <a:sym typeface="Trebuchet MS"/>
              </a:rPr>
              <a:t>smallint: Entero con signo de 2 byte (-32.768 a 32.767).</a:t>
            </a:r>
          </a:p>
          <a:p>
            <a:pPr indent="-285750" lvl="1" marL="768350" marR="0" rtl="0" algn="l">
              <a:lnSpc>
                <a:spcPct val="100000"/>
              </a:lnSpc>
              <a:spcBef>
                <a:spcPts val="220"/>
              </a:spcBef>
              <a:spcAft>
                <a:spcPts val="0"/>
              </a:spcAft>
              <a:buClr>
                <a:srgbClr val="000024"/>
              </a:buClr>
              <a:buSzPct val="100000"/>
              <a:buFont typeface="Trebuchet MS"/>
              <a:buChar char="❖"/>
            </a:pPr>
            <a:r>
              <a:rPr b="0" baseline="0" i="0" lang="en-US" sz="1100" u="none" cap="none" strike="noStrike">
                <a:solidFill>
                  <a:srgbClr val="002060"/>
                </a:solidFill>
                <a:latin typeface="Trebuchet MS"/>
                <a:ea typeface="Trebuchet MS"/>
                <a:cs typeface="Trebuchet MS"/>
                <a:sym typeface="Trebuchet MS"/>
              </a:rPr>
              <a:t>int: Entero con signo de 4 bytes (-2.147.483.648 a 2.147.483.647).</a:t>
            </a:r>
          </a:p>
          <a:p>
            <a:pPr indent="-285750" lvl="1" marL="768350" marR="0" rtl="0" algn="l">
              <a:lnSpc>
                <a:spcPct val="100000"/>
              </a:lnSpc>
              <a:spcBef>
                <a:spcPts val="220"/>
              </a:spcBef>
              <a:spcAft>
                <a:spcPts val="0"/>
              </a:spcAft>
              <a:buClr>
                <a:srgbClr val="000024"/>
              </a:buClr>
              <a:buSzPct val="100000"/>
              <a:buFont typeface="Trebuchet MS"/>
              <a:buChar char="❖"/>
            </a:pPr>
            <a:r>
              <a:rPr b="0" baseline="0" i="0" lang="en-US" sz="1100" u="none" cap="none" strike="noStrike">
                <a:solidFill>
                  <a:srgbClr val="002060"/>
                </a:solidFill>
                <a:latin typeface="Trebuchet MS"/>
                <a:ea typeface="Trebuchet MS"/>
                <a:cs typeface="Trebuchet MS"/>
                <a:sym typeface="Trebuchet MS"/>
              </a:rPr>
              <a:t>Bigint: Entero con signo de 8 bytes (-9.223.372.036.854.775.808 a 9.223.372.036.854.775.807)</a:t>
            </a:r>
          </a:p>
          <a:p>
            <a:pPr indent="-285750" lvl="1" marL="768350" marR="0" rtl="0" algn="l">
              <a:lnSpc>
                <a:spcPct val="100000"/>
              </a:lnSpc>
              <a:spcBef>
                <a:spcPts val="220"/>
              </a:spcBef>
              <a:spcAft>
                <a:spcPts val="0"/>
              </a:spcAft>
              <a:buClr>
                <a:srgbClr val="000024"/>
              </a:buClr>
              <a:buSzPct val="100000"/>
              <a:buFont typeface="Trebuchet MS"/>
              <a:buChar char="❖"/>
            </a:pPr>
            <a:r>
              <a:rPr b="0" baseline="0" i="0" lang="en-US" sz="1100" u="none" cap="none" strike="noStrike">
                <a:solidFill>
                  <a:srgbClr val="002060"/>
                </a:solidFill>
                <a:latin typeface="Trebuchet MS"/>
                <a:ea typeface="Trebuchet MS"/>
                <a:cs typeface="Trebuchet MS"/>
                <a:sym typeface="Trebuchet MS"/>
              </a:rPr>
              <a:t>float: Número en punto flotante de 4 bytes.</a:t>
            </a:r>
          </a:p>
          <a:p>
            <a:pPr indent="-285750" lvl="1" marL="768350" marR="0" rtl="0" algn="l">
              <a:lnSpc>
                <a:spcPct val="100000"/>
              </a:lnSpc>
              <a:spcBef>
                <a:spcPts val="220"/>
              </a:spcBef>
              <a:spcAft>
                <a:spcPts val="0"/>
              </a:spcAft>
              <a:buClr>
                <a:srgbClr val="000024"/>
              </a:buClr>
              <a:buSzPct val="100000"/>
              <a:buFont typeface="Trebuchet MS"/>
              <a:buChar char="❖"/>
            </a:pPr>
            <a:r>
              <a:rPr b="0" baseline="0" i="0" lang="en-US" sz="1100" u="none" cap="none" strike="noStrike">
                <a:solidFill>
                  <a:srgbClr val="002060"/>
                </a:solidFill>
                <a:latin typeface="Trebuchet MS"/>
                <a:ea typeface="Trebuchet MS"/>
                <a:cs typeface="Trebuchet MS"/>
                <a:sym typeface="Trebuchet MS"/>
              </a:rPr>
              <a:t>double: Número en punto flotante de 8 bytes.</a:t>
            </a:r>
          </a:p>
        </p:txBody>
      </p:sp>
      <p:sp>
        <p:nvSpPr>
          <p:cNvPr id="242" name="Shape 242"/>
          <p:cNvSpPr txBox="1"/>
          <p:nvPr/>
        </p:nvSpPr>
        <p:spPr>
          <a:xfrm>
            <a:off x="1589087" y="349250"/>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Tipos de datos</a:t>
            </a:r>
          </a:p>
        </p:txBody>
      </p:sp>
      <p:sp>
        <p:nvSpPr>
          <p:cNvPr id="243" name="Shape 243"/>
          <p:cNvSpPr txBox="1"/>
          <p:nvPr>
            <p:ph idx="2" type="body"/>
          </p:nvPr>
        </p:nvSpPr>
        <p:spPr>
          <a:xfrm>
            <a:off x="636587" y="3055936"/>
            <a:ext cx="7966074" cy="658812"/>
          </a:xfrm>
          <a:prstGeom prst="rect">
            <a:avLst/>
          </a:prstGeom>
          <a:noFill/>
          <a:ln>
            <a:noFill/>
          </a:ln>
        </p:spPr>
        <p:txBody>
          <a:bodyPr anchorCtr="0" anchor="t" bIns="45700" lIns="91425" rIns="91425" tIns="45700">
            <a:noAutofit/>
          </a:bodyPr>
          <a:lstStyle/>
          <a:p>
            <a:pPr indent="-395287" lvl="0" marL="342900" marR="0" rtl="0" algn="l">
              <a:lnSpc>
                <a:spcPct val="100000"/>
              </a:lnSpc>
              <a:spcBef>
                <a:spcPts val="0"/>
              </a:spcBef>
              <a:spcAft>
                <a:spcPts val="0"/>
              </a:spcAft>
              <a:buClr>
                <a:schemeClr val="lt1"/>
              </a:buClr>
              <a:buSzPct val="100000"/>
              <a:buFont typeface="Trebuchet MS"/>
              <a:buChar char="•"/>
            </a:pPr>
            <a:r>
              <a:rPr b="1" baseline="0" lang="en-US" sz="1100" u="none" cap="none" strike="noStrike">
                <a:solidFill>
                  <a:srgbClr val="002060"/>
                </a:solidFill>
                <a:latin typeface="Trebuchet MS"/>
                <a:ea typeface="Trebuchet MS"/>
                <a:cs typeface="Trebuchet MS"/>
                <a:sym typeface="Trebuchet MS"/>
              </a:rPr>
              <a:t>Tipos Simples Date / Time</a:t>
            </a:r>
          </a:p>
          <a:p>
            <a:pPr indent="-285750" lvl="1" marL="768350" marR="0" rtl="0" algn="l">
              <a:lnSpc>
                <a:spcPct val="100000"/>
              </a:lnSpc>
              <a:spcBef>
                <a:spcPts val="220"/>
              </a:spcBef>
              <a:spcAft>
                <a:spcPts val="0"/>
              </a:spcAft>
              <a:buClr>
                <a:srgbClr val="000024"/>
              </a:buClr>
              <a:buSzPct val="100000"/>
              <a:buFont typeface="Trebuchet MS"/>
              <a:buChar char="❖"/>
            </a:pPr>
            <a:r>
              <a:rPr b="0" baseline="0" i="0" lang="en-US" sz="1100" u="none" cap="none" strike="noStrike">
                <a:solidFill>
                  <a:srgbClr val="002060"/>
                </a:solidFill>
                <a:latin typeface="Trebuchet MS"/>
                <a:ea typeface="Trebuchet MS"/>
                <a:cs typeface="Trebuchet MS"/>
                <a:sym typeface="Trebuchet MS"/>
              </a:rPr>
              <a:t>Timestamp: permite formato timestamp de Unix con milisegundos de forma opcional</a:t>
            </a:r>
          </a:p>
          <a:p>
            <a:pPr indent="-285750" lvl="1" marL="768350" marR="0" rtl="0" algn="l">
              <a:lnSpc>
                <a:spcPct val="100000"/>
              </a:lnSpc>
              <a:spcBef>
                <a:spcPts val="220"/>
              </a:spcBef>
              <a:spcAft>
                <a:spcPts val="0"/>
              </a:spcAft>
              <a:buClr>
                <a:srgbClr val="000024"/>
              </a:buClr>
              <a:buSzPct val="100000"/>
              <a:buFont typeface="Trebuchet MS"/>
              <a:buChar char="❖"/>
            </a:pPr>
            <a:r>
              <a:rPr b="0" baseline="0" i="0" lang="en-US" sz="1100" u="none" cap="none" strike="noStrike">
                <a:solidFill>
                  <a:srgbClr val="002060"/>
                </a:solidFill>
                <a:latin typeface="Trebuchet MS"/>
                <a:ea typeface="Trebuchet MS"/>
                <a:cs typeface="Trebuchet MS"/>
                <a:sym typeface="Trebuchet MS"/>
              </a:rPr>
              <a:t>Date: almacena formatos fechas del estilo {YYYY-MM-DD} sin incluir la hora del día </a:t>
            </a:r>
          </a:p>
        </p:txBody>
      </p:sp>
      <p:sp>
        <p:nvSpPr>
          <p:cNvPr id="244" name="Shape 244"/>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
        <p:nvSpPr>
          <p:cNvPr id="245" name="Shape 245"/>
          <p:cNvSpPr txBox="1"/>
          <p:nvPr>
            <p:ph idx="3" type="body"/>
          </p:nvPr>
        </p:nvSpPr>
        <p:spPr>
          <a:xfrm>
            <a:off x="636575" y="3894119"/>
            <a:ext cx="7966200" cy="960599"/>
          </a:xfrm>
          <a:prstGeom prst="rect">
            <a:avLst/>
          </a:prstGeom>
          <a:noFill/>
          <a:ln>
            <a:noFill/>
          </a:ln>
        </p:spPr>
        <p:txBody>
          <a:bodyPr anchorCtr="0" anchor="t" bIns="45700" lIns="91425" rIns="91425" tIns="45700">
            <a:noAutofit/>
          </a:bodyPr>
          <a:lstStyle/>
          <a:p>
            <a:pPr indent="-395287" lvl="0" marL="342900" marR="0" rtl="0" algn="l">
              <a:lnSpc>
                <a:spcPct val="100000"/>
              </a:lnSpc>
              <a:spcBef>
                <a:spcPts val="0"/>
              </a:spcBef>
              <a:spcAft>
                <a:spcPts val="0"/>
              </a:spcAft>
              <a:buClr>
                <a:schemeClr val="lt1"/>
              </a:buClr>
              <a:buSzPct val="100000"/>
              <a:buFont typeface="Trebuchet MS"/>
              <a:buChar char="•"/>
            </a:pPr>
            <a:r>
              <a:rPr b="1" baseline="0" lang="en-US" sz="1100" u="none" cap="none" strike="noStrike">
                <a:solidFill>
                  <a:srgbClr val="002060"/>
                </a:solidFill>
                <a:latin typeface="Trebuchet MS"/>
                <a:ea typeface="Trebuchet MS"/>
                <a:cs typeface="Trebuchet MS"/>
                <a:sym typeface="Trebuchet MS"/>
              </a:rPr>
              <a:t>Tipos Simples </a:t>
            </a:r>
            <a:r>
              <a:rPr b="1" lang="en-US" sz="1100">
                <a:solidFill>
                  <a:srgbClr val="002060"/>
                </a:solidFill>
                <a:latin typeface="Trebuchet MS"/>
                <a:ea typeface="Trebuchet MS"/>
                <a:cs typeface="Trebuchet MS"/>
                <a:sym typeface="Trebuchet MS"/>
              </a:rPr>
              <a:t>Cadenas</a:t>
            </a:r>
          </a:p>
          <a:p>
            <a:pPr indent="-285750" lvl="1" marL="768350" marR="0" rtl="0" algn="l">
              <a:lnSpc>
                <a:spcPct val="100000"/>
              </a:lnSpc>
              <a:spcBef>
                <a:spcPts val="220"/>
              </a:spcBef>
              <a:spcAft>
                <a:spcPts val="0"/>
              </a:spcAft>
              <a:buClr>
                <a:srgbClr val="000024"/>
              </a:buClr>
              <a:buSzPct val="100000"/>
              <a:buFont typeface="Trebuchet MS"/>
              <a:buChar char="❖"/>
            </a:pPr>
            <a:r>
              <a:rPr lang="en-US" sz="1100">
                <a:solidFill>
                  <a:srgbClr val="002060"/>
                </a:solidFill>
                <a:latin typeface="Trebuchet MS"/>
                <a:ea typeface="Trebuchet MS"/>
                <a:cs typeface="Trebuchet MS"/>
                <a:sym typeface="Trebuchet MS"/>
              </a:rPr>
              <a:t>String</a:t>
            </a:r>
            <a:r>
              <a:rPr b="0" baseline="0" i="0" lang="en-US" sz="1100" u="none" cap="none" strike="noStrike">
                <a:solidFill>
                  <a:srgbClr val="002060"/>
                </a:solidFill>
                <a:latin typeface="Trebuchet MS"/>
                <a:ea typeface="Trebuchet MS"/>
                <a:cs typeface="Trebuchet MS"/>
                <a:sym typeface="Trebuchet MS"/>
              </a:rPr>
              <a:t>: se pueden expresar con comillas simples </a:t>
            </a:r>
            <a:r>
              <a:rPr lang="en-US" sz="1100">
                <a:solidFill>
                  <a:srgbClr val="002060"/>
                </a:solidFill>
                <a:latin typeface="Trebuchet MS"/>
                <a:ea typeface="Trebuchet MS"/>
                <a:cs typeface="Trebuchet MS"/>
                <a:sym typeface="Trebuchet MS"/>
              </a:rPr>
              <a:t>o dobles</a:t>
            </a:r>
          </a:p>
          <a:p>
            <a:pPr indent="-285750" lvl="1" marL="768350" marR="0" rtl="0" algn="l">
              <a:lnSpc>
                <a:spcPct val="100000"/>
              </a:lnSpc>
              <a:spcBef>
                <a:spcPts val="220"/>
              </a:spcBef>
              <a:spcAft>
                <a:spcPts val="0"/>
              </a:spcAft>
              <a:buClr>
                <a:srgbClr val="000024"/>
              </a:buClr>
              <a:buSzPct val="100000"/>
              <a:buFont typeface="Trebuchet MS"/>
              <a:buChar char="❖"/>
            </a:pPr>
            <a:r>
              <a:rPr lang="en-US" sz="1100">
                <a:solidFill>
                  <a:srgbClr val="002060"/>
                </a:solidFill>
                <a:latin typeface="Trebuchet MS"/>
                <a:ea typeface="Trebuchet MS"/>
                <a:cs typeface="Trebuchet MS"/>
                <a:sym typeface="Trebuchet MS"/>
              </a:rPr>
              <a:t>Varchar: disponible desde la versión 0.12. (1..65355)</a:t>
            </a:r>
          </a:p>
          <a:p>
            <a:pPr indent="-285750" lvl="1" marL="768350" marR="0" rtl="0" algn="l">
              <a:lnSpc>
                <a:spcPct val="100000"/>
              </a:lnSpc>
              <a:spcBef>
                <a:spcPts val="220"/>
              </a:spcBef>
              <a:spcAft>
                <a:spcPts val="0"/>
              </a:spcAft>
              <a:buClr>
                <a:srgbClr val="002060"/>
              </a:buClr>
              <a:buSzPct val="100000"/>
              <a:buFont typeface="Trebuchet MS"/>
              <a:buChar char="❖"/>
            </a:pPr>
            <a:r>
              <a:rPr lang="en-US" sz="1100">
                <a:solidFill>
                  <a:srgbClr val="002060"/>
                </a:solidFill>
                <a:latin typeface="Trebuchet MS"/>
                <a:ea typeface="Trebuchet MS"/>
                <a:cs typeface="Trebuchet MS"/>
                <a:sym typeface="Trebuchet MS"/>
              </a:rPr>
              <a:t>Char: disponible desde la versión 0.13 (1..255)</a:t>
            </a:r>
          </a:p>
        </p:txBody>
      </p:sp>
      <p:sp>
        <p:nvSpPr>
          <p:cNvPr id="246" name="Shape 246"/>
          <p:cNvSpPr txBox="1"/>
          <p:nvPr>
            <p:ph idx="4" type="body"/>
          </p:nvPr>
        </p:nvSpPr>
        <p:spPr>
          <a:xfrm>
            <a:off x="636587" y="4960937"/>
            <a:ext cx="7966200" cy="658800"/>
          </a:xfrm>
          <a:prstGeom prst="rect">
            <a:avLst/>
          </a:prstGeom>
          <a:noFill/>
          <a:ln>
            <a:noFill/>
          </a:ln>
        </p:spPr>
        <p:txBody>
          <a:bodyPr anchorCtr="0" anchor="t" bIns="45700" lIns="91425" rIns="91425" tIns="45700">
            <a:noAutofit/>
          </a:bodyPr>
          <a:lstStyle/>
          <a:p>
            <a:pPr indent="-395287" lvl="0" marL="342900" marR="0" rtl="0" algn="l">
              <a:lnSpc>
                <a:spcPct val="100000"/>
              </a:lnSpc>
              <a:spcBef>
                <a:spcPts val="0"/>
              </a:spcBef>
              <a:spcAft>
                <a:spcPts val="0"/>
              </a:spcAft>
              <a:buClr>
                <a:schemeClr val="lt1"/>
              </a:buClr>
              <a:buSzPct val="100000"/>
              <a:buFont typeface="Trebuchet MS"/>
              <a:buChar char="•"/>
            </a:pPr>
            <a:r>
              <a:rPr b="1" lang="en-US" sz="1100">
                <a:solidFill>
                  <a:srgbClr val="002060"/>
                </a:solidFill>
                <a:latin typeface="Trebuchet MS"/>
                <a:ea typeface="Trebuchet MS"/>
                <a:cs typeface="Trebuchet MS"/>
                <a:sym typeface="Trebuchet MS"/>
              </a:rPr>
              <a:t>Otros tipos de datos simples</a:t>
            </a:r>
          </a:p>
          <a:p>
            <a:pPr indent="-285750" lvl="1" marL="768350" marR="0" rtl="0" algn="l">
              <a:lnSpc>
                <a:spcPct val="100000"/>
              </a:lnSpc>
              <a:spcBef>
                <a:spcPts val="220"/>
              </a:spcBef>
              <a:spcAft>
                <a:spcPts val="0"/>
              </a:spcAft>
              <a:buClr>
                <a:srgbClr val="000024"/>
              </a:buClr>
              <a:buSzPct val="100000"/>
              <a:buFont typeface="Trebuchet MS"/>
              <a:buChar char="❖"/>
            </a:pPr>
            <a:r>
              <a:rPr lang="en-US" sz="1100">
                <a:solidFill>
                  <a:srgbClr val="002060"/>
                </a:solidFill>
                <a:latin typeface="Trebuchet MS"/>
                <a:ea typeface="Trebuchet MS"/>
                <a:cs typeface="Trebuchet MS"/>
                <a:sym typeface="Trebuchet MS"/>
              </a:rPr>
              <a:t>Boolean</a:t>
            </a:r>
          </a:p>
          <a:p>
            <a:pPr indent="-285750" lvl="1" marL="768350" marR="0" rtl="0" algn="l">
              <a:lnSpc>
                <a:spcPct val="100000"/>
              </a:lnSpc>
              <a:spcBef>
                <a:spcPts val="220"/>
              </a:spcBef>
              <a:spcAft>
                <a:spcPts val="0"/>
              </a:spcAft>
              <a:buClr>
                <a:srgbClr val="000024"/>
              </a:buClr>
              <a:buSzPct val="100000"/>
              <a:buFont typeface="Trebuchet MS"/>
              <a:buChar char="❖"/>
            </a:pPr>
            <a:r>
              <a:rPr lang="en-US" sz="1100">
                <a:solidFill>
                  <a:srgbClr val="002060"/>
                </a:solidFill>
                <a:latin typeface="Trebuchet MS"/>
                <a:ea typeface="Trebuchet MS"/>
                <a:cs typeface="Trebuchet MS"/>
                <a:sym typeface="Trebuchet MS"/>
              </a:rPr>
              <a:t>Binary: desde la versión 0.8</a:t>
            </a:r>
          </a:p>
        </p:txBody>
      </p:sp>
      <p:sp>
        <p:nvSpPr>
          <p:cNvPr id="247" name="Shape 247"/>
          <p:cNvSpPr txBox="1"/>
          <p:nvPr/>
        </p:nvSpPr>
        <p:spPr>
          <a:xfrm>
            <a:off x="990600" y="5658125"/>
            <a:ext cx="7724699" cy="522599"/>
          </a:xfrm>
          <a:prstGeom prst="rect">
            <a:avLst/>
          </a:prstGeom>
          <a:noFill/>
          <a:ln>
            <a:noFill/>
          </a:ln>
        </p:spPr>
        <p:txBody>
          <a:bodyPr anchorCtr="0" anchor="ctr" bIns="91425" lIns="91425" rIns="91425" tIns="91425">
            <a:noAutofit/>
          </a:bodyPr>
          <a:lstStyle/>
          <a:p>
            <a:pPr lvl="0" rtl="0">
              <a:spcBef>
                <a:spcPts val="0"/>
              </a:spcBef>
              <a:buNone/>
            </a:pPr>
            <a:r>
              <a:rPr lang="en-US" sz="1100" u="sng">
                <a:solidFill>
                  <a:schemeClr val="hlink"/>
                </a:solidFill>
                <a:latin typeface="Trebuchet MS"/>
                <a:ea typeface="Trebuchet MS"/>
                <a:cs typeface="Trebuchet MS"/>
                <a:sym typeface="Trebuchet MS"/>
                <a:hlinkClick r:id="rId3"/>
              </a:rPr>
              <a:t>https://cwiki.apache.org/confluence/display/Hive/LanguageManual+Types</a:t>
            </a:r>
            <a:r>
              <a:rPr lang="en-US" sz="1100">
                <a:solidFill>
                  <a:srgbClr val="002060"/>
                </a:solidFill>
                <a:latin typeface="Trebuchet MS"/>
                <a:ea typeface="Trebuchet MS"/>
                <a:cs typeface="Trebuchet MS"/>
                <a:sym typeface="Trebuchet MS"/>
              </a:rPr>
              <a:t>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54" name="Shape 254"/>
          <p:cNvSpPr txBox="1"/>
          <p:nvPr>
            <p:ph idx="1" type="body"/>
          </p:nvPr>
        </p:nvSpPr>
        <p:spPr>
          <a:xfrm>
            <a:off x="649275" y="3037398"/>
            <a:ext cx="8109000" cy="15587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Struct:</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Definición: Similares a las estructuras de C. Se puede acceder a sus campos con “.”</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Sintaxis: ( field TYPE[</a:t>
            </a:r>
            <a:r>
              <a:rPr lang="en-US" sz="1100">
                <a:solidFill>
                  <a:srgbClr val="002060"/>
                </a:solidFill>
              </a:rPr>
              <a:t>,</a:t>
            </a:r>
            <a:r>
              <a:rPr b="0" baseline="0" i="0" lang="en-US" sz="1100" u="none" cap="none" strike="noStrike">
                <a:solidFill>
                  <a:srgbClr val="002060"/>
                </a:solidFill>
                <a:latin typeface="Arial"/>
                <a:ea typeface="Arial"/>
                <a:cs typeface="Arial"/>
                <a:sym typeface="Arial"/>
              </a:rPr>
              <a:t> field TYPE…] )</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Ejemplo:</a:t>
            </a:r>
          </a:p>
          <a:p>
            <a:pPr indent="-234950" lvl="2" marL="11874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STRUCT {nombre STRING</a:t>
            </a:r>
            <a:r>
              <a:rPr lang="en-US" sz="1100">
                <a:solidFill>
                  <a:srgbClr val="002060"/>
                </a:solidFill>
              </a:rPr>
              <a:t>,</a:t>
            </a:r>
            <a:r>
              <a:rPr b="0" baseline="0" i="0" lang="en-US" sz="1100" u="none" cap="none" strike="noStrike">
                <a:solidFill>
                  <a:srgbClr val="002060"/>
                </a:solidFill>
                <a:latin typeface="Arial"/>
                <a:ea typeface="Arial"/>
                <a:cs typeface="Arial"/>
                <a:sym typeface="Arial"/>
              </a:rPr>
              <a:t> apellidos STRING}</a:t>
            </a:r>
          </a:p>
          <a:p>
            <a:pPr indent="-234950" lvl="2" marL="11874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struct (‘Juan’,’Perez’)</a:t>
            </a:r>
          </a:p>
          <a:p>
            <a:pPr indent="-234950" lvl="2" marL="11874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usuario.nombre</a:t>
            </a:r>
          </a:p>
        </p:txBody>
      </p:sp>
      <p:sp>
        <p:nvSpPr>
          <p:cNvPr id="255" name="Shape 255"/>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Tipos Complejos</a:t>
            </a:r>
          </a:p>
        </p:txBody>
      </p:sp>
      <p:sp>
        <p:nvSpPr>
          <p:cNvPr id="256" name="Shape 256"/>
          <p:cNvSpPr txBox="1"/>
          <p:nvPr/>
        </p:nvSpPr>
        <p:spPr>
          <a:xfrm>
            <a:off x="1052500" y="4643428"/>
            <a:ext cx="7848599" cy="1295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Map</a:t>
            </a:r>
          </a:p>
          <a:p>
            <a:pPr indent="0" lvl="0" marL="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Definición: es una colección de claves – valores a las que se accede con la notación array</a:t>
            </a:r>
          </a:p>
          <a:p>
            <a:pPr indent="0" lvl="0" marL="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Sintaxis: [ key</a:t>
            </a:r>
            <a:r>
              <a:rPr lang="en-US" sz="1100">
                <a:solidFill>
                  <a:srgbClr val="002060"/>
                </a:solidFill>
              </a:rPr>
              <a:t>,</a:t>
            </a:r>
            <a:r>
              <a:rPr b="0" baseline="0" i="0" lang="en-US" sz="1100" u="none" cap="none" strike="noStrike">
                <a:solidFill>
                  <a:srgbClr val="002060"/>
                </a:solidFill>
                <a:latin typeface="Arial"/>
                <a:ea typeface="Arial"/>
                <a:cs typeface="Arial"/>
                <a:sym typeface="Arial"/>
              </a:rPr>
              <a:t>value &lt;, key</a:t>
            </a:r>
            <a:r>
              <a:rPr lang="en-US" sz="1100">
                <a:solidFill>
                  <a:srgbClr val="002060"/>
                </a:solidFill>
              </a:rPr>
              <a:t>,</a:t>
            </a:r>
            <a:r>
              <a:rPr b="0" baseline="0" i="0" lang="en-US" sz="1100" u="none" cap="none" strike="noStrike">
                <a:solidFill>
                  <a:srgbClr val="002060"/>
                </a:solidFill>
                <a:latin typeface="Arial"/>
                <a:ea typeface="Arial"/>
                <a:cs typeface="Arial"/>
                <a:sym typeface="Arial"/>
              </a:rPr>
              <a:t>value …&gt; ]</a:t>
            </a:r>
          </a:p>
          <a:p>
            <a:pPr indent="0" lvl="0" marL="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Ejemplo: </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map (‘nombre’,’Juan’,’apellido’,’Perez’)</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usuario[‘nombre’]</a:t>
            </a:r>
          </a:p>
          <a:p>
            <a:pPr indent="69850" lvl="0" marL="0" marR="0" rtl="0" algn="l">
              <a:lnSpc>
                <a:spcPct val="100000"/>
              </a:lnSpc>
              <a:spcBef>
                <a:spcPts val="220"/>
              </a:spcBef>
              <a:spcAft>
                <a:spcPts val="0"/>
              </a:spcAft>
              <a:buClr>
                <a:srgbClr val="000024"/>
              </a:buClr>
              <a:buFont typeface="Noto Symbol"/>
              <a:buNone/>
            </a:pPr>
            <a:r>
              <a:t/>
            </a:r>
            <a:endParaRPr b="0" baseline="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baseline="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baseline="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baseline="0" i="0" sz="1100" u="none" cap="none" strike="noStrike">
              <a:solidFill>
                <a:schemeClr val="dk1"/>
              </a:solidFill>
              <a:latin typeface="Arial"/>
              <a:ea typeface="Arial"/>
              <a:cs typeface="Arial"/>
              <a:sym typeface="Arial"/>
            </a:endParaRPr>
          </a:p>
        </p:txBody>
      </p:sp>
      <p:sp>
        <p:nvSpPr>
          <p:cNvPr id="257" name="Shape 257"/>
          <p:cNvSpPr txBox="1"/>
          <p:nvPr/>
        </p:nvSpPr>
        <p:spPr>
          <a:xfrm>
            <a:off x="1109648" y="1519225"/>
            <a:ext cx="7019999" cy="1462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Array</a:t>
            </a:r>
          </a:p>
          <a:p>
            <a:pPr indent="0" lvl="0" marL="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Definición: secuencias ordenadas del mismo tipo de datos que son indexables por enteros</a:t>
            </a:r>
          </a:p>
          <a:p>
            <a:pPr indent="0" lvl="0" marL="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Sintaxis: [value &lt;, value …&gt; ]</a:t>
            </a:r>
          </a:p>
          <a:p>
            <a:pPr indent="0" lvl="0" marL="0" marR="0" rtl="0" algn="l">
              <a:lnSpc>
                <a:spcPct val="100000"/>
              </a:lnSpc>
              <a:spcBef>
                <a:spcPts val="220"/>
              </a:spcBef>
              <a:spcAft>
                <a:spcPts val="0"/>
              </a:spcAft>
              <a:buClr>
                <a:srgbClr val="002060"/>
              </a:buClr>
              <a:buSzPct val="100000"/>
              <a:buFont typeface="Noto Symbol"/>
              <a:buChar char="❖"/>
            </a:pPr>
            <a:r>
              <a:rPr lang="en-US" sz="1100">
                <a:solidFill>
                  <a:srgbClr val="002060"/>
                </a:solidFill>
              </a:rPr>
              <a:t>Posición inicial: 0</a:t>
            </a:r>
          </a:p>
          <a:p>
            <a:pPr indent="0" lvl="0" marL="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Ejemplo: </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[‘Juan’,’Perez’]</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Usuario[</a:t>
            </a:r>
            <a:r>
              <a:rPr lang="en-US" sz="1100">
                <a:solidFill>
                  <a:srgbClr val="002060"/>
                </a:solidFill>
              </a:rPr>
              <a:t>0</a:t>
            </a:r>
            <a:r>
              <a:rPr b="0" baseline="0" i="0" lang="en-US" sz="1100" u="none" cap="none" strike="noStrike">
                <a:solidFill>
                  <a:srgbClr val="002060"/>
                </a:solidFill>
                <a:latin typeface="Arial"/>
                <a:ea typeface="Arial"/>
                <a:cs typeface="Arial"/>
                <a:sym typeface="Arial"/>
              </a:rPr>
              <a:t>]</a:t>
            </a:r>
          </a:p>
          <a:p>
            <a:pPr indent="0" lvl="0" marL="0" marR="0" rtl="0" algn="l">
              <a:lnSpc>
                <a:spcPct val="100000"/>
              </a:lnSpc>
              <a:spcBef>
                <a:spcPts val="0"/>
              </a:spcBef>
              <a:spcAft>
                <a:spcPts val="0"/>
              </a:spcAft>
              <a:buNone/>
            </a:pPr>
            <a:r>
              <a:t/>
            </a:r>
            <a:endParaRPr b="0" baseline="0" i="0" sz="1100" u="none" cap="none" strike="noStrike">
              <a:solidFill>
                <a:srgbClr val="002060"/>
              </a:solidFill>
              <a:latin typeface="Arial"/>
              <a:ea typeface="Arial"/>
              <a:cs typeface="Arial"/>
              <a:sym typeface="Arial"/>
            </a:endParaRPr>
          </a:p>
        </p:txBody>
      </p:sp>
      <p:sp>
        <p:nvSpPr>
          <p:cNvPr id="258" name="Shape 258"/>
          <p:cNvSpPr txBox="1"/>
          <p:nvPr/>
        </p:nvSpPr>
        <p:spPr>
          <a:xfrm>
            <a:off x="1061200" y="987175"/>
            <a:ext cx="3797399" cy="497100"/>
          </a:xfrm>
          <a:prstGeom prst="rect">
            <a:avLst/>
          </a:prstGeom>
          <a:noFill/>
          <a:ln>
            <a:noFill/>
          </a:ln>
        </p:spPr>
        <p:txBody>
          <a:bodyPr anchorCtr="0" anchor="t" bIns="91425" lIns="91425" rIns="91425" tIns="91425">
            <a:noAutofit/>
          </a:bodyPr>
          <a:lstStyle/>
          <a:p>
            <a:pPr>
              <a:spcBef>
                <a:spcPts val="0"/>
              </a:spcBef>
              <a:buNone/>
            </a:pPr>
            <a:r>
              <a:rPr b="1" lang="en-US" sz="1100">
                <a:solidFill>
                  <a:srgbClr val="002060"/>
                </a:solidFill>
              </a:rPr>
              <a:t>Tipos Complejos</a:t>
            </a:r>
          </a:p>
        </p:txBody>
      </p:sp>
      <p:sp>
        <p:nvSpPr>
          <p:cNvPr id="259" name="Shape 259"/>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66" name="Shape 266"/>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Almacenamiento de información 1/2</a:t>
            </a:r>
          </a:p>
        </p:txBody>
      </p:sp>
      <p:sp>
        <p:nvSpPr>
          <p:cNvPr id="267" name="Shape 267"/>
          <p:cNvSpPr txBox="1"/>
          <p:nvPr/>
        </p:nvSpPr>
        <p:spPr>
          <a:xfrm>
            <a:off x="1109650" y="1062025"/>
            <a:ext cx="7019999" cy="9320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SzPct val="100000"/>
              <a:buNone/>
            </a:pPr>
            <a:r>
              <a:rPr lang="en-US" sz="1100">
                <a:solidFill>
                  <a:srgbClr val="002060"/>
                </a:solidFill>
              </a:rPr>
              <a:t>\n = separa cada línea o registro en el fichero de texto</a:t>
            </a:r>
          </a:p>
          <a:p>
            <a:pPr indent="0" lvl="0" marL="0" marR="0" rtl="0" algn="l">
              <a:lnSpc>
                <a:spcPct val="100000"/>
              </a:lnSpc>
              <a:spcBef>
                <a:spcPts val="0"/>
              </a:spcBef>
              <a:spcAft>
                <a:spcPts val="0"/>
              </a:spcAft>
              <a:buSzPct val="100000"/>
              <a:buNone/>
            </a:pPr>
            <a:r>
              <a:rPr lang="en-US" sz="1100">
                <a:solidFill>
                  <a:srgbClr val="002060"/>
                </a:solidFill>
              </a:rPr>
              <a:t>^A = Se corresponde con el valor octal 01 y se emplea para separar los campos de las columnas</a:t>
            </a:r>
          </a:p>
          <a:p>
            <a:pPr indent="0" lvl="0" marL="0" marR="0" rtl="0" algn="l">
              <a:lnSpc>
                <a:spcPct val="100000"/>
              </a:lnSpc>
              <a:spcBef>
                <a:spcPts val="0"/>
              </a:spcBef>
              <a:spcAft>
                <a:spcPts val="0"/>
              </a:spcAft>
              <a:buSzPct val="100000"/>
              <a:buNone/>
            </a:pPr>
            <a:r>
              <a:rPr lang="en-US" sz="1100">
                <a:solidFill>
                  <a:srgbClr val="002060"/>
                </a:solidFill>
              </a:rPr>
              <a:t>^B = Se emplea para separar tipos de datos complejos con el octal 02</a:t>
            </a:r>
          </a:p>
          <a:p>
            <a:pPr indent="0" lvl="0" marL="0" marR="0" rtl="0" algn="l">
              <a:lnSpc>
                <a:spcPct val="100000"/>
              </a:lnSpc>
              <a:spcBef>
                <a:spcPts val="0"/>
              </a:spcBef>
              <a:spcAft>
                <a:spcPts val="0"/>
              </a:spcAft>
              <a:buSzPct val="100000"/>
              <a:buNone/>
            </a:pPr>
            <a:r>
              <a:rPr lang="en-US" sz="1100">
                <a:solidFill>
                  <a:srgbClr val="002060"/>
                </a:solidFill>
              </a:rPr>
              <a:t>^C = se emplea para separar las claves de los MAP Key-Value con el octal 03</a:t>
            </a:r>
          </a:p>
          <a:p>
            <a:pPr indent="0" lvl="0" marL="0" marR="0" rtl="0" algn="l">
              <a:lnSpc>
                <a:spcPct val="100000"/>
              </a:lnSpc>
              <a:spcBef>
                <a:spcPts val="0"/>
              </a:spcBef>
              <a:spcAft>
                <a:spcPts val="0"/>
              </a:spcAft>
              <a:buNone/>
            </a:pPr>
            <a:r>
              <a:t/>
            </a:r>
            <a:endParaRPr sz="1100">
              <a:solidFill>
                <a:srgbClr val="002060"/>
              </a:solidFill>
            </a:endParaRPr>
          </a:p>
        </p:txBody>
      </p:sp>
      <p:sp>
        <p:nvSpPr>
          <p:cNvPr id="268" name="Shape 268"/>
          <p:cNvSpPr txBox="1"/>
          <p:nvPr/>
        </p:nvSpPr>
        <p:spPr>
          <a:xfrm>
            <a:off x="1153400" y="4041775"/>
            <a:ext cx="7428900" cy="1437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t/>
            </a:r>
            <a:endParaRPr sz="1100">
              <a:solidFill>
                <a:srgbClr val="002060"/>
              </a:solidFill>
            </a:endParaRPr>
          </a:p>
          <a:p>
            <a:pPr indent="0" lvl="0" marL="0" marR="0" rtl="0" algn="l">
              <a:lnSpc>
                <a:spcPct val="100000"/>
              </a:lnSpc>
              <a:spcBef>
                <a:spcPts val="0"/>
              </a:spcBef>
              <a:spcAft>
                <a:spcPts val="0"/>
              </a:spcAft>
              <a:buClr>
                <a:schemeClr val="dk1"/>
              </a:buClr>
              <a:buSzPct val="100000"/>
              <a:buFont typeface="Arial"/>
              <a:buNone/>
            </a:pPr>
            <a:r>
              <a:rPr lang="en-US" sz="1100">
                <a:solidFill>
                  <a:srgbClr val="002060"/>
                </a:solidFill>
              </a:rPr>
              <a:t>create table empleados (</a:t>
            </a:r>
          </a:p>
          <a:p>
            <a:pPr indent="457200" lvl="0" marL="0" marR="0" rtl="0" algn="l">
              <a:lnSpc>
                <a:spcPct val="100000"/>
              </a:lnSpc>
              <a:spcBef>
                <a:spcPts val="0"/>
              </a:spcBef>
              <a:spcAft>
                <a:spcPts val="0"/>
              </a:spcAft>
              <a:buClr>
                <a:schemeClr val="dk1"/>
              </a:buClr>
              <a:buSzPct val="100000"/>
              <a:buFont typeface="Arial"/>
              <a:buNone/>
            </a:pPr>
            <a:r>
              <a:rPr lang="en-US" sz="1100">
                <a:solidFill>
                  <a:srgbClr val="002060"/>
                </a:solidFill>
              </a:rPr>
              <a:t>nombre STRING,</a:t>
            </a:r>
          </a:p>
          <a:p>
            <a:pPr indent="457200" lvl="0" marL="0" marR="0" rtl="0" algn="l">
              <a:lnSpc>
                <a:spcPct val="100000"/>
              </a:lnSpc>
              <a:spcBef>
                <a:spcPts val="0"/>
              </a:spcBef>
              <a:spcAft>
                <a:spcPts val="0"/>
              </a:spcAft>
              <a:buClr>
                <a:schemeClr val="dk1"/>
              </a:buClr>
              <a:buSzPct val="100000"/>
              <a:buFont typeface="Arial"/>
              <a:buNone/>
            </a:pPr>
            <a:r>
              <a:rPr lang="en-US" sz="1100">
                <a:solidFill>
                  <a:srgbClr val="002060"/>
                </a:solidFill>
              </a:rPr>
              <a:t>salario FLOAT,</a:t>
            </a:r>
          </a:p>
          <a:p>
            <a:pPr indent="457200" lvl="0" marL="0" marR="0" rtl="0" algn="l">
              <a:lnSpc>
                <a:spcPct val="100000"/>
              </a:lnSpc>
              <a:spcBef>
                <a:spcPts val="0"/>
              </a:spcBef>
              <a:spcAft>
                <a:spcPts val="0"/>
              </a:spcAft>
              <a:buClr>
                <a:schemeClr val="dk1"/>
              </a:buClr>
              <a:buSzPct val="100000"/>
              <a:buFont typeface="Arial"/>
              <a:buNone/>
            </a:pPr>
            <a:r>
              <a:rPr lang="en-US" sz="1100">
                <a:solidFill>
                  <a:srgbClr val="002060"/>
                </a:solidFill>
              </a:rPr>
              <a:t>subordinados ARRAY&lt;STRING&gt;,</a:t>
            </a:r>
          </a:p>
          <a:p>
            <a:pPr indent="457200" lvl="0" marL="0" marR="0" rtl="0" algn="l">
              <a:lnSpc>
                <a:spcPct val="100000"/>
              </a:lnSpc>
              <a:spcBef>
                <a:spcPts val="0"/>
              </a:spcBef>
              <a:spcAft>
                <a:spcPts val="0"/>
              </a:spcAft>
              <a:buClr>
                <a:schemeClr val="dk1"/>
              </a:buClr>
              <a:buSzPct val="100000"/>
              <a:buFont typeface="Arial"/>
              <a:buNone/>
            </a:pPr>
            <a:r>
              <a:rPr lang="en-US" sz="1100">
                <a:solidFill>
                  <a:srgbClr val="002060"/>
                </a:solidFill>
              </a:rPr>
              <a:t>deducciones MAP&lt;STRING, FLOAT&gt;,</a:t>
            </a:r>
          </a:p>
          <a:p>
            <a:pPr indent="457200" lvl="0" marL="0" marR="0" rtl="0" algn="l">
              <a:lnSpc>
                <a:spcPct val="100000"/>
              </a:lnSpc>
              <a:spcBef>
                <a:spcPts val="0"/>
              </a:spcBef>
              <a:spcAft>
                <a:spcPts val="0"/>
              </a:spcAft>
              <a:buClr>
                <a:schemeClr val="dk1"/>
              </a:buClr>
              <a:buSzPct val="100000"/>
              <a:buFont typeface="Arial"/>
              <a:buNone/>
            </a:pPr>
            <a:r>
              <a:rPr lang="en-US" sz="1100">
                <a:solidFill>
                  <a:srgbClr val="002060"/>
                </a:solidFill>
              </a:rPr>
              <a:t>direccion STRUCT&lt;calle:STRING, ciudad:STRING, comunidad:STRING, codpostal:INT&gt;</a:t>
            </a:r>
          </a:p>
          <a:p>
            <a:pPr indent="0" lvl="0" marL="0" marR="0" rtl="0" algn="l">
              <a:lnSpc>
                <a:spcPct val="100000"/>
              </a:lnSpc>
              <a:spcBef>
                <a:spcPts val="0"/>
              </a:spcBef>
              <a:spcAft>
                <a:spcPts val="0"/>
              </a:spcAft>
              <a:buClr>
                <a:schemeClr val="dk1"/>
              </a:buClr>
              <a:buSzPct val="100000"/>
              <a:buFont typeface="Arial"/>
              <a:buNone/>
            </a:pPr>
            <a:r>
              <a:rPr lang="en-US" sz="1100">
                <a:solidFill>
                  <a:srgbClr val="002060"/>
                </a:solidFill>
              </a:rPr>
              <a:t>);</a:t>
            </a:r>
          </a:p>
          <a:p>
            <a:pPr indent="0" lvl="0" marL="0" marR="0" rtl="0" algn="l">
              <a:lnSpc>
                <a:spcPct val="100000"/>
              </a:lnSpc>
              <a:spcBef>
                <a:spcPts val="0"/>
              </a:spcBef>
              <a:spcAft>
                <a:spcPts val="0"/>
              </a:spcAft>
              <a:buClr>
                <a:srgbClr val="000000"/>
              </a:buClr>
              <a:buFont typeface="Arial"/>
              <a:buNone/>
            </a:pPr>
            <a:r>
              <a:t/>
            </a:r>
            <a:endParaRPr sz="1100">
              <a:solidFill>
                <a:srgbClr val="002060"/>
              </a:solidFill>
            </a:endParaRPr>
          </a:p>
          <a:p>
            <a:pPr indent="0" lvl="0" marL="0" marR="0" rtl="0" algn="l">
              <a:lnSpc>
                <a:spcPct val="100000"/>
              </a:lnSpc>
              <a:spcBef>
                <a:spcPts val="0"/>
              </a:spcBef>
              <a:spcAft>
                <a:spcPts val="0"/>
              </a:spcAft>
              <a:buClr>
                <a:srgbClr val="000000"/>
              </a:buClr>
              <a:buFont typeface="Arial"/>
              <a:buNone/>
            </a:pPr>
            <a:r>
              <a:t/>
            </a:r>
            <a:endParaRPr sz="1100">
              <a:solidFill>
                <a:srgbClr val="002060"/>
              </a:solidFill>
            </a:endParaRPr>
          </a:p>
          <a:p>
            <a:pPr indent="0" marL="0" marR="0" rtl="0" algn="l">
              <a:lnSpc>
                <a:spcPct val="100000"/>
              </a:lnSpc>
              <a:spcBef>
                <a:spcPts val="0"/>
              </a:spcBef>
              <a:spcAft>
                <a:spcPts val="0"/>
              </a:spcAft>
              <a:buNone/>
            </a:pPr>
            <a:r>
              <a:t/>
            </a:r>
            <a:endParaRPr sz="1100">
              <a:solidFill>
                <a:srgbClr val="002060"/>
              </a:solidFill>
            </a:endParaRPr>
          </a:p>
        </p:txBody>
      </p:sp>
      <p:sp>
        <p:nvSpPr>
          <p:cNvPr id="269" name="Shape 269"/>
          <p:cNvSpPr txBox="1"/>
          <p:nvPr/>
        </p:nvSpPr>
        <p:spPr>
          <a:xfrm>
            <a:off x="1153275" y="5609200"/>
            <a:ext cx="7456799" cy="537899"/>
          </a:xfrm>
          <a:prstGeom prst="rect">
            <a:avLst/>
          </a:prstGeom>
          <a:noFill/>
          <a:ln>
            <a:noFill/>
          </a:ln>
        </p:spPr>
        <p:txBody>
          <a:bodyPr anchorCtr="0" anchor="t" bIns="91425" lIns="91425" rIns="91425" tIns="91425">
            <a:noAutofit/>
          </a:bodyPr>
          <a:lstStyle/>
          <a:p>
            <a:pPr lvl="0" rtl="0">
              <a:spcBef>
                <a:spcPts val="0"/>
              </a:spcBef>
              <a:buClr>
                <a:schemeClr val="dk1"/>
              </a:buClr>
              <a:buSzPct val="100000"/>
              <a:buFont typeface="Arial"/>
              <a:buNone/>
            </a:pPr>
            <a:r>
              <a:rPr lang="en-US" sz="1100">
                <a:solidFill>
                  <a:srgbClr val="002060"/>
                </a:solidFill>
              </a:rPr>
              <a:t>John Doe^A50000.0^AMary Smith^BPeter Jones^AIRPF^C.2^BSeguridad Social^C.05^BSeguro^C.1^AMaria de Molina 20^BMadrid^BMadrid^B28012</a:t>
            </a:r>
          </a:p>
          <a:p>
            <a:pPr lvl="0" rtl="0">
              <a:spcBef>
                <a:spcPts val="0"/>
              </a:spcBef>
              <a:buClr>
                <a:schemeClr val="dk1"/>
              </a:buClr>
              <a:buFont typeface="Arial"/>
              <a:buNone/>
            </a:pPr>
            <a:r>
              <a:t/>
            </a:r>
            <a:endParaRPr sz="1100">
              <a:solidFill>
                <a:srgbClr val="002060"/>
              </a:solidFill>
            </a:endParaRPr>
          </a:p>
          <a:p>
            <a:pPr>
              <a:spcBef>
                <a:spcPts val="0"/>
              </a:spcBef>
              <a:buNone/>
            </a:pPr>
            <a:r>
              <a:t/>
            </a:r>
            <a:endParaRPr/>
          </a:p>
        </p:txBody>
      </p:sp>
      <p:sp>
        <p:nvSpPr>
          <p:cNvPr id="270" name="Shape 270"/>
          <p:cNvSpPr txBox="1"/>
          <p:nvPr/>
        </p:nvSpPr>
        <p:spPr>
          <a:xfrm>
            <a:off x="1114200" y="1859350"/>
            <a:ext cx="7258199" cy="1845599"/>
          </a:xfrm>
          <a:prstGeom prst="rect">
            <a:avLst/>
          </a:prstGeom>
          <a:noFill/>
          <a:ln>
            <a:noFill/>
          </a:ln>
        </p:spPr>
        <p:txBody>
          <a:bodyPr anchorCtr="0" anchor="t" bIns="91425" lIns="91425" rIns="91425" tIns="91425">
            <a:noAutofit/>
          </a:bodyPr>
          <a:lstStyle/>
          <a:p>
            <a:pPr lvl="0" rtl="0">
              <a:spcBef>
                <a:spcPts val="0"/>
              </a:spcBef>
              <a:buClr>
                <a:schemeClr val="dk1"/>
              </a:buClr>
              <a:buSzPct val="100000"/>
              <a:buFont typeface="Arial"/>
              <a:buNone/>
            </a:pPr>
            <a:r>
              <a:rPr lang="en-US" sz="1100">
                <a:solidFill>
                  <a:srgbClr val="002060"/>
                </a:solidFill>
              </a:rPr>
              <a:t>Ejemplo: </a:t>
            </a:r>
          </a:p>
          <a:p>
            <a:pPr indent="-298450" lvl="0" marL="457200" rtl="0">
              <a:spcBef>
                <a:spcPts val="0"/>
              </a:spcBef>
              <a:buClr>
                <a:srgbClr val="002060"/>
              </a:buClr>
              <a:buSzPct val="100000"/>
              <a:buFont typeface="Arial"/>
              <a:buChar char="-"/>
            </a:pPr>
            <a:r>
              <a:rPr lang="en-US" sz="1100">
                <a:solidFill>
                  <a:srgbClr val="002060"/>
                </a:solidFill>
              </a:rPr>
              <a:t>Nombre: John Doe</a:t>
            </a:r>
          </a:p>
          <a:p>
            <a:pPr indent="-298450" lvl="0" marL="457200" rtl="0">
              <a:spcBef>
                <a:spcPts val="0"/>
              </a:spcBef>
              <a:buClr>
                <a:srgbClr val="002060"/>
              </a:buClr>
              <a:buSzPct val="100000"/>
              <a:buFont typeface="Arial"/>
              <a:buChar char="-"/>
            </a:pPr>
            <a:r>
              <a:rPr lang="en-US" sz="1100">
                <a:solidFill>
                  <a:srgbClr val="002060"/>
                </a:solidFill>
              </a:rPr>
              <a:t>Salario: 50.000</a:t>
            </a:r>
          </a:p>
          <a:p>
            <a:pPr indent="-298450" lvl="0" marL="457200" rtl="0">
              <a:spcBef>
                <a:spcPts val="0"/>
              </a:spcBef>
              <a:buClr>
                <a:srgbClr val="002060"/>
              </a:buClr>
              <a:buSzPct val="100000"/>
              <a:buFont typeface="Arial"/>
              <a:buChar char="-"/>
            </a:pPr>
            <a:r>
              <a:rPr lang="en-US" sz="1100">
                <a:solidFill>
                  <a:srgbClr val="002060"/>
                </a:solidFill>
              </a:rPr>
              <a:t>Subordinados: Mary Smith y Peter Jones</a:t>
            </a:r>
          </a:p>
          <a:p>
            <a:pPr indent="-298450" lvl="0" marL="457200" rtl="0">
              <a:spcBef>
                <a:spcPts val="0"/>
              </a:spcBef>
              <a:buClr>
                <a:srgbClr val="002060"/>
              </a:buClr>
              <a:buSzPct val="100000"/>
              <a:buFont typeface="Arial"/>
              <a:buChar char="-"/>
            </a:pPr>
            <a:r>
              <a:rPr lang="en-US" sz="1100">
                <a:solidFill>
                  <a:srgbClr val="002060"/>
                </a:solidFill>
              </a:rPr>
              <a:t>Deducciones: </a:t>
            </a:r>
          </a:p>
          <a:p>
            <a:pPr indent="-298450" lvl="1" marL="914400" rtl="0">
              <a:spcBef>
                <a:spcPts val="0"/>
              </a:spcBef>
              <a:buClr>
                <a:srgbClr val="002060"/>
              </a:buClr>
              <a:buSzPct val="100000"/>
              <a:buFont typeface="Arial"/>
              <a:buChar char="-"/>
            </a:pPr>
            <a:r>
              <a:rPr lang="en-US" sz="1100">
                <a:solidFill>
                  <a:srgbClr val="002060"/>
                </a:solidFill>
              </a:rPr>
              <a:t>IRPF 20%</a:t>
            </a:r>
          </a:p>
          <a:p>
            <a:pPr indent="-298450" lvl="1" marL="914400" rtl="0">
              <a:spcBef>
                <a:spcPts val="0"/>
              </a:spcBef>
              <a:buClr>
                <a:srgbClr val="002060"/>
              </a:buClr>
              <a:buSzPct val="100000"/>
              <a:buFont typeface="Arial"/>
              <a:buChar char="-"/>
            </a:pPr>
            <a:r>
              <a:rPr lang="en-US" sz="1100">
                <a:solidFill>
                  <a:srgbClr val="002060"/>
                </a:solidFill>
              </a:rPr>
              <a:t>Seg Social 5%</a:t>
            </a:r>
          </a:p>
          <a:p>
            <a:pPr indent="-298450" lvl="1" marL="914400" rtl="0">
              <a:spcBef>
                <a:spcPts val="0"/>
              </a:spcBef>
              <a:buClr>
                <a:srgbClr val="002060"/>
              </a:buClr>
              <a:buSzPct val="100000"/>
              <a:buFont typeface="Arial"/>
              <a:buChar char="-"/>
            </a:pPr>
            <a:r>
              <a:rPr lang="en-US" sz="1100">
                <a:solidFill>
                  <a:srgbClr val="002060"/>
                </a:solidFill>
              </a:rPr>
              <a:t>Seguros 10%</a:t>
            </a:r>
          </a:p>
          <a:p>
            <a:pPr indent="-298450" lvl="0" marL="457200" rtl="0">
              <a:spcBef>
                <a:spcPts val="0"/>
              </a:spcBef>
              <a:buClr>
                <a:srgbClr val="002060"/>
              </a:buClr>
              <a:buSzPct val="100000"/>
              <a:buFont typeface="Arial"/>
              <a:buChar char="-"/>
            </a:pPr>
            <a:r>
              <a:rPr lang="en-US" sz="1100">
                <a:solidFill>
                  <a:srgbClr val="002060"/>
                </a:solidFill>
              </a:rPr>
              <a:t>Address: </a:t>
            </a:r>
          </a:p>
          <a:p>
            <a:pPr indent="-298450" lvl="1" marL="914400" rtl="0">
              <a:spcBef>
                <a:spcPts val="0"/>
              </a:spcBef>
              <a:buClr>
                <a:srgbClr val="002060"/>
              </a:buClr>
              <a:buSzPct val="100000"/>
              <a:buFont typeface="Arial"/>
              <a:buChar char="-"/>
            </a:pPr>
            <a:r>
              <a:rPr lang="en-US" sz="1100">
                <a:solidFill>
                  <a:srgbClr val="002060"/>
                </a:solidFill>
              </a:rPr>
              <a:t>Calle Maria de Molina 20</a:t>
            </a:r>
          </a:p>
          <a:p>
            <a:pPr indent="-298450" lvl="1" marL="914400" rtl="0">
              <a:spcBef>
                <a:spcPts val="0"/>
              </a:spcBef>
              <a:buClr>
                <a:srgbClr val="002060"/>
              </a:buClr>
              <a:buSzPct val="100000"/>
              <a:buFont typeface="Arial"/>
              <a:buChar char="-"/>
            </a:pPr>
            <a:r>
              <a:rPr lang="en-US" sz="1100">
                <a:solidFill>
                  <a:srgbClr val="002060"/>
                </a:solidFill>
              </a:rPr>
              <a:t>Ciudad Madrid</a:t>
            </a:r>
          </a:p>
          <a:p>
            <a:pPr indent="-298450" lvl="1" marL="914400" rtl="0">
              <a:spcBef>
                <a:spcPts val="0"/>
              </a:spcBef>
              <a:buClr>
                <a:srgbClr val="002060"/>
              </a:buClr>
              <a:buSzPct val="100000"/>
              <a:buFont typeface="Arial"/>
              <a:buChar char="-"/>
            </a:pPr>
            <a:r>
              <a:rPr lang="en-US" sz="1100">
                <a:solidFill>
                  <a:srgbClr val="002060"/>
                </a:solidFill>
              </a:rPr>
              <a:t>Comunidad Madrid</a:t>
            </a:r>
          </a:p>
          <a:p>
            <a:pPr indent="-298450" lvl="1" marL="914400" rtl="0">
              <a:spcBef>
                <a:spcPts val="0"/>
              </a:spcBef>
              <a:buClr>
                <a:srgbClr val="002060"/>
              </a:buClr>
              <a:buSzPct val="100000"/>
              <a:buFont typeface="Arial"/>
              <a:buChar char="-"/>
            </a:pPr>
            <a:r>
              <a:rPr lang="en-US" sz="1100">
                <a:solidFill>
                  <a:srgbClr val="002060"/>
                </a:solidFill>
              </a:rPr>
              <a:t>CP: 28012</a:t>
            </a:r>
          </a:p>
          <a:p>
            <a:pPr>
              <a:spcBef>
                <a:spcPts val="0"/>
              </a:spcBef>
              <a:buNone/>
            </a:pPr>
            <a:r>
              <a:t/>
            </a:r>
            <a:endParaRPr/>
          </a:p>
        </p:txBody>
      </p:sp>
      <p:sp>
        <p:nvSpPr>
          <p:cNvPr id="271" name="Shape 271"/>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78" name="Shape 278"/>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Almacenamiento de información 2/2</a:t>
            </a:r>
          </a:p>
        </p:txBody>
      </p:sp>
      <p:sp>
        <p:nvSpPr>
          <p:cNvPr id="279" name="Shape 279"/>
          <p:cNvSpPr txBox="1"/>
          <p:nvPr/>
        </p:nvSpPr>
        <p:spPr>
          <a:xfrm>
            <a:off x="1153400" y="3660775"/>
            <a:ext cx="4286099" cy="2309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100000"/>
              <a:buFont typeface="Arial"/>
              <a:buNone/>
            </a:pPr>
            <a:r>
              <a:rPr lang="en-US" sz="1100">
                <a:solidFill>
                  <a:srgbClr val="002060"/>
                </a:solidFill>
              </a:rPr>
              <a:t>Emplear Formato JSON (JavaScript Object Notation)</a:t>
            </a:r>
          </a:p>
          <a:p>
            <a:pPr lvl="0" rtl="0">
              <a:spcBef>
                <a:spcPts val="0"/>
              </a:spcBef>
              <a:buClr>
                <a:schemeClr val="dk1"/>
              </a:buClr>
              <a:buSzPct val="100000"/>
              <a:buFont typeface="Arial"/>
              <a:buNone/>
            </a:pPr>
            <a:r>
              <a:rPr lang="en-US" sz="1100">
                <a:solidFill>
                  <a:srgbClr val="002060"/>
                </a:solidFill>
              </a:rPr>
              <a:t>{</a:t>
            </a:r>
          </a:p>
          <a:p>
            <a:pPr lvl="0" rtl="0">
              <a:spcBef>
                <a:spcPts val="0"/>
              </a:spcBef>
              <a:buClr>
                <a:schemeClr val="dk1"/>
              </a:buClr>
              <a:buSzPct val="100000"/>
              <a:buFont typeface="Arial"/>
              <a:buNone/>
            </a:pPr>
            <a:r>
              <a:rPr lang="en-US" sz="1100">
                <a:solidFill>
                  <a:srgbClr val="002060"/>
                </a:solidFill>
              </a:rPr>
              <a:t>“nombre”: “John Doe”,</a:t>
            </a:r>
          </a:p>
          <a:p>
            <a:pPr lvl="0" rtl="0">
              <a:spcBef>
                <a:spcPts val="0"/>
              </a:spcBef>
              <a:buClr>
                <a:schemeClr val="dk1"/>
              </a:buClr>
              <a:buSzPct val="100000"/>
              <a:buFont typeface="Arial"/>
              <a:buNone/>
            </a:pPr>
            <a:r>
              <a:rPr lang="en-US" sz="1100">
                <a:solidFill>
                  <a:srgbClr val="002060"/>
                </a:solidFill>
              </a:rPr>
              <a:t>“salario”: 50.000.0,</a:t>
            </a:r>
          </a:p>
          <a:p>
            <a:pPr lvl="0" rtl="0">
              <a:spcBef>
                <a:spcPts val="0"/>
              </a:spcBef>
              <a:buClr>
                <a:schemeClr val="dk1"/>
              </a:buClr>
              <a:buSzPct val="100000"/>
              <a:buFont typeface="Arial"/>
              <a:buNone/>
            </a:pPr>
            <a:r>
              <a:rPr lang="en-US" sz="1100">
                <a:solidFill>
                  <a:srgbClr val="002060"/>
                </a:solidFill>
              </a:rPr>
              <a:t>“subordinados”: [“Mary Smith”, “Peter Jones”],</a:t>
            </a:r>
          </a:p>
          <a:p>
            <a:pPr lvl="0" rtl="0">
              <a:spcBef>
                <a:spcPts val="0"/>
              </a:spcBef>
              <a:buNone/>
            </a:pPr>
            <a:r>
              <a:rPr lang="en-US" sz="1100">
                <a:solidFill>
                  <a:srgbClr val="002060"/>
                </a:solidFill>
              </a:rPr>
              <a:t>“deducciones”: {“IRPF”: .2,</a:t>
            </a:r>
          </a:p>
          <a:p>
            <a:pPr indent="457200" lvl="0" marL="457200" rtl="0">
              <a:spcBef>
                <a:spcPts val="0"/>
              </a:spcBef>
              <a:buClr>
                <a:schemeClr val="dk1"/>
              </a:buClr>
              <a:buSzPct val="100000"/>
              <a:buFont typeface="Arial"/>
              <a:buNone/>
            </a:pPr>
            <a:r>
              <a:rPr lang="en-US" sz="1100">
                <a:solidFill>
                  <a:srgbClr val="002060"/>
                </a:solidFill>
              </a:rPr>
              <a:t>  “Seguridad Social”:.05,</a:t>
            </a:r>
          </a:p>
          <a:p>
            <a:pPr indent="457200" lvl="0" marL="457200" rtl="0">
              <a:spcBef>
                <a:spcPts val="0"/>
              </a:spcBef>
              <a:buClr>
                <a:schemeClr val="dk1"/>
              </a:buClr>
              <a:buSzPct val="100000"/>
              <a:buFont typeface="Arial"/>
              <a:buNone/>
            </a:pPr>
            <a:r>
              <a:rPr lang="en-US" sz="1100">
                <a:solidFill>
                  <a:srgbClr val="002060"/>
                </a:solidFill>
              </a:rPr>
              <a:t>  “Seguros”:.1},</a:t>
            </a:r>
          </a:p>
          <a:p>
            <a:pPr lvl="0" rtl="0">
              <a:spcBef>
                <a:spcPts val="0"/>
              </a:spcBef>
              <a:buClr>
                <a:schemeClr val="dk1"/>
              </a:buClr>
              <a:buSzPct val="100000"/>
              <a:buFont typeface="Arial"/>
              <a:buNone/>
            </a:pPr>
            <a:r>
              <a:rPr lang="en-US" sz="1100">
                <a:solidFill>
                  <a:srgbClr val="002060"/>
                </a:solidFill>
              </a:rPr>
              <a:t>“direccion”: {	“calle”: “Maria de Molina 20”,</a:t>
            </a:r>
          </a:p>
          <a:p>
            <a:pPr indent="457200" lvl="0" marL="457200" rtl="0">
              <a:spcBef>
                <a:spcPts val="0"/>
              </a:spcBef>
              <a:buClr>
                <a:schemeClr val="dk1"/>
              </a:buClr>
              <a:buSzPct val="100000"/>
              <a:buFont typeface="Arial"/>
              <a:buNone/>
            </a:pPr>
            <a:r>
              <a:rPr lang="en-US" sz="1100">
                <a:solidFill>
                  <a:srgbClr val="002060"/>
                </a:solidFill>
              </a:rPr>
              <a:t>“ciudad”:”Madrid”,</a:t>
            </a:r>
          </a:p>
          <a:p>
            <a:pPr indent="457200" lvl="0" marL="457200" rtl="0">
              <a:spcBef>
                <a:spcPts val="0"/>
              </a:spcBef>
              <a:buClr>
                <a:schemeClr val="dk1"/>
              </a:buClr>
              <a:buSzPct val="100000"/>
              <a:buFont typeface="Arial"/>
              <a:buNone/>
            </a:pPr>
            <a:r>
              <a:rPr lang="en-US" sz="1100">
                <a:solidFill>
                  <a:srgbClr val="002060"/>
                </a:solidFill>
              </a:rPr>
              <a:t>“comunidad”: “Madrid”,</a:t>
            </a:r>
          </a:p>
          <a:p>
            <a:pPr indent="457200" lvl="0" marL="457200" rtl="0">
              <a:spcBef>
                <a:spcPts val="0"/>
              </a:spcBef>
              <a:buClr>
                <a:schemeClr val="dk1"/>
              </a:buClr>
              <a:buSzPct val="100000"/>
              <a:buFont typeface="Arial"/>
              <a:buNone/>
            </a:pPr>
            <a:r>
              <a:rPr lang="en-US" sz="1100">
                <a:solidFill>
                  <a:srgbClr val="002060"/>
                </a:solidFill>
              </a:rPr>
              <a:t>“codpostal”:28012}</a:t>
            </a:r>
          </a:p>
          <a:p>
            <a:pPr lvl="0" rtl="0">
              <a:spcBef>
                <a:spcPts val="0"/>
              </a:spcBef>
              <a:buClr>
                <a:schemeClr val="dk1"/>
              </a:buClr>
              <a:buSzPct val="100000"/>
              <a:buFont typeface="Arial"/>
              <a:buNone/>
            </a:pPr>
            <a:r>
              <a:rPr lang="en-US" sz="1100">
                <a:solidFill>
                  <a:srgbClr val="002060"/>
                </a:solidFill>
              </a:rPr>
              <a:t>}</a:t>
            </a:r>
          </a:p>
          <a:p>
            <a:pPr lvl="0" rtl="0">
              <a:spcBef>
                <a:spcPts val="0"/>
              </a:spcBef>
              <a:buNone/>
            </a:pPr>
            <a:r>
              <a:t/>
            </a:r>
            <a:endParaRPr sz="1100">
              <a:solidFill>
                <a:srgbClr val="002060"/>
              </a:solidFill>
            </a:endParaRPr>
          </a:p>
        </p:txBody>
      </p:sp>
      <p:sp>
        <p:nvSpPr>
          <p:cNvPr id="280" name="Shape 280"/>
          <p:cNvSpPr txBox="1"/>
          <p:nvPr/>
        </p:nvSpPr>
        <p:spPr>
          <a:xfrm>
            <a:off x="1144000" y="821925"/>
            <a:ext cx="7438199" cy="2194500"/>
          </a:xfrm>
          <a:prstGeom prst="rect">
            <a:avLst/>
          </a:prstGeom>
          <a:noFill/>
          <a:ln>
            <a:noFill/>
          </a:ln>
        </p:spPr>
        <p:txBody>
          <a:bodyPr anchorCtr="0" anchor="t" bIns="91425" lIns="91425" rIns="91425" tIns="91425">
            <a:noAutofit/>
          </a:bodyPr>
          <a:lstStyle/>
          <a:p>
            <a:pPr lvl="0" rtl="0">
              <a:spcBef>
                <a:spcPts val="0"/>
              </a:spcBef>
              <a:buClr>
                <a:schemeClr val="dk1"/>
              </a:buClr>
              <a:buSzPct val="100000"/>
              <a:buFont typeface="Arial"/>
              <a:buNone/>
            </a:pPr>
            <a:r>
              <a:rPr lang="en-US" sz="1100">
                <a:solidFill>
                  <a:srgbClr val="002060"/>
                </a:solidFill>
              </a:rPr>
              <a:t>create table empleados (</a:t>
            </a:r>
          </a:p>
          <a:p>
            <a:pPr indent="457200" lvl="0" rtl="0">
              <a:spcBef>
                <a:spcPts val="0"/>
              </a:spcBef>
              <a:buClr>
                <a:schemeClr val="dk1"/>
              </a:buClr>
              <a:buSzPct val="100000"/>
              <a:buFont typeface="Arial"/>
              <a:buNone/>
            </a:pPr>
            <a:r>
              <a:rPr lang="en-US" sz="1100">
                <a:solidFill>
                  <a:srgbClr val="002060"/>
                </a:solidFill>
              </a:rPr>
              <a:t>nombre STRING,</a:t>
            </a:r>
          </a:p>
          <a:p>
            <a:pPr indent="457200" lvl="0" rtl="0">
              <a:spcBef>
                <a:spcPts val="0"/>
              </a:spcBef>
              <a:buClr>
                <a:schemeClr val="dk1"/>
              </a:buClr>
              <a:buSzPct val="100000"/>
              <a:buFont typeface="Arial"/>
              <a:buNone/>
            </a:pPr>
            <a:r>
              <a:rPr lang="en-US" sz="1100">
                <a:solidFill>
                  <a:srgbClr val="002060"/>
                </a:solidFill>
              </a:rPr>
              <a:t>salario FLOAT,</a:t>
            </a:r>
          </a:p>
          <a:p>
            <a:pPr indent="457200" lvl="0" rtl="0">
              <a:spcBef>
                <a:spcPts val="0"/>
              </a:spcBef>
              <a:buClr>
                <a:schemeClr val="dk1"/>
              </a:buClr>
              <a:buSzPct val="100000"/>
              <a:buFont typeface="Arial"/>
              <a:buNone/>
            </a:pPr>
            <a:r>
              <a:rPr lang="en-US" sz="1100">
                <a:solidFill>
                  <a:srgbClr val="002060"/>
                </a:solidFill>
              </a:rPr>
              <a:t>subordinados ARRAY&lt;STRING&gt;,</a:t>
            </a:r>
          </a:p>
          <a:p>
            <a:pPr indent="457200" lvl="0" rtl="0">
              <a:spcBef>
                <a:spcPts val="0"/>
              </a:spcBef>
              <a:buClr>
                <a:schemeClr val="dk1"/>
              </a:buClr>
              <a:buSzPct val="100000"/>
              <a:buFont typeface="Arial"/>
              <a:buNone/>
            </a:pPr>
            <a:r>
              <a:rPr lang="en-US" sz="1100">
                <a:solidFill>
                  <a:srgbClr val="002060"/>
                </a:solidFill>
              </a:rPr>
              <a:t>deducciones MAP&lt;STRING, FLOAT&gt;,</a:t>
            </a:r>
          </a:p>
          <a:p>
            <a:pPr indent="457200" lvl="0" rtl="0">
              <a:spcBef>
                <a:spcPts val="0"/>
              </a:spcBef>
              <a:buClr>
                <a:schemeClr val="dk1"/>
              </a:buClr>
              <a:buSzPct val="100000"/>
              <a:buFont typeface="Arial"/>
              <a:buNone/>
            </a:pPr>
            <a:r>
              <a:rPr lang="en-US" sz="1100">
                <a:solidFill>
                  <a:srgbClr val="002060"/>
                </a:solidFill>
              </a:rPr>
              <a:t>direccion STRUCT&lt;calle:STRING, ciudad:STRING, comunidad:STRING, codpostal:INT&gt;</a:t>
            </a:r>
          </a:p>
          <a:p>
            <a:pPr indent="0" lvl="0" marL="0" rtl="0">
              <a:spcBef>
                <a:spcPts val="0"/>
              </a:spcBef>
              <a:buClr>
                <a:schemeClr val="dk1"/>
              </a:buClr>
              <a:buSzPct val="100000"/>
              <a:buFont typeface="Arial"/>
              <a:buNone/>
            </a:pPr>
            <a:r>
              <a:rPr lang="en-US" sz="1100">
                <a:solidFill>
                  <a:srgbClr val="002060"/>
                </a:solidFill>
              </a:rPr>
              <a:t>) ROW FORMAT DELIMITED</a:t>
            </a:r>
          </a:p>
          <a:p>
            <a:pPr lvl="0" rtl="0">
              <a:spcBef>
                <a:spcPts val="0"/>
              </a:spcBef>
              <a:buClr>
                <a:schemeClr val="dk1"/>
              </a:buClr>
              <a:buSzPct val="100000"/>
              <a:buFont typeface="Arial"/>
              <a:buNone/>
            </a:pPr>
            <a:r>
              <a:rPr lang="en-US" sz="1100">
                <a:solidFill>
                  <a:srgbClr val="002060"/>
                </a:solidFill>
              </a:rPr>
              <a:t>FIELDS TERMINATED BY ’01’</a:t>
            </a:r>
          </a:p>
          <a:p>
            <a:pPr lvl="0" rtl="0">
              <a:spcBef>
                <a:spcPts val="0"/>
              </a:spcBef>
              <a:buClr>
                <a:schemeClr val="dk1"/>
              </a:buClr>
              <a:buSzPct val="100000"/>
              <a:buFont typeface="Arial"/>
              <a:buNone/>
            </a:pPr>
            <a:r>
              <a:rPr lang="en-US" sz="1100">
                <a:solidFill>
                  <a:srgbClr val="002060"/>
                </a:solidFill>
              </a:rPr>
              <a:t>COLLECTION ITEMS TERMINATED BY ’02’</a:t>
            </a:r>
          </a:p>
          <a:p>
            <a:pPr lvl="0" rtl="0">
              <a:spcBef>
                <a:spcPts val="0"/>
              </a:spcBef>
              <a:buClr>
                <a:schemeClr val="dk1"/>
              </a:buClr>
              <a:buSzPct val="100000"/>
              <a:buFont typeface="Arial"/>
              <a:buNone/>
            </a:pPr>
            <a:r>
              <a:rPr lang="en-US" sz="1100">
                <a:solidFill>
                  <a:srgbClr val="002060"/>
                </a:solidFill>
              </a:rPr>
              <a:t>MAP KEYS TERMINATED BY ’03’</a:t>
            </a:r>
          </a:p>
          <a:p>
            <a:pPr lvl="0" rtl="0">
              <a:spcBef>
                <a:spcPts val="0"/>
              </a:spcBef>
              <a:buClr>
                <a:schemeClr val="dk1"/>
              </a:buClr>
              <a:buSzPct val="100000"/>
              <a:buFont typeface="Arial"/>
              <a:buNone/>
            </a:pPr>
            <a:r>
              <a:rPr lang="en-US" sz="1100">
                <a:solidFill>
                  <a:srgbClr val="002060"/>
                </a:solidFill>
              </a:rPr>
              <a:t>LINES TERMINATED BY ‘\n’</a:t>
            </a:r>
          </a:p>
          <a:p>
            <a:pPr lvl="0" rtl="0">
              <a:spcBef>
                <a:spcPts val="0"/>
              </a:spcBef>
              <a:buClr>
                <a:schemeClr val="dk1"/>
              </a:buClr>
              <a:buSzPct val="100000"/>
              <a:buFont typeface="Arial"/>
              <a:buNone/>
            </a:pPr>
            <a:r>
              <a:rPr lang="en-US" sz="1100">
                <a:solidFill>
                  <a:srgbClr val="002060"/>
                </a:solidFill>
              </a:rPr>
              <a:t>STORED AS TEXTFILE;</a:t>
            </a:r>
          </a:p>
          <a:p>
            <a:pPr lvl="0" rtl="0">
              <a:spcBef>
                <a:spcPts val="0"/>
              </a:spcBef>
              <a:buClr>
                <a:schemeClr val="dk1"/>
              </a:buClr>
              <a:buFont typeface="Arial"/>
              <a:buNone/>
            </a:pPr>
            <a:r>
              <a:t/>
            </a:r>
            <a:endParaRPr sz="1100">
              <a:solidFill>
                <a:srgbClr val="002060"/>
              </a:solidFill>
            </a:endParaRPr>
          </a:p>
          <a:p>
            <a:pPr>
              <a:spcBef>
                <a:spcPts val="0"/>
              </a:spcBef>
              <a:buNone/>
            </a:pPr>
            <a:r>
              <a:t/>
            </a:r>
            <a:endParaRPr/>
          </a:p>
        </p:txBody>
      </p:sp>
      <p:sp>
        <p:nvSpPr>
          <p:cNvPr id="281" name="Shape 281"/>
          <p:cNvSpPr txBox="1"/>
          <p:nvPr/>
        </p:nvSpPr>
        <p:spPr>
          <a:xfrm>
            <a:off x="1199675" y="3025450"/>
            <a:ext cx="2142300" cy="575099"/>
          </a:xfrm>
          <a:prstGeom prst="rect">
            <a:avLst/>
          </a:prstGeom>
          <a:noFill/>
          <a:ln>
            <a:noFill/>
          </a:ln>
        </p:spPr>
        <p:txBody>
          <a:bodyPr anchorCtr="0" anchor="t" bIns="91425" lIns="91425" rIns="91425" tIns="91425">
            <a:noAutofit/>
          </a:bodyPr>
          <a:lstStyle/>
          <a:p>
            <a:pPr lvl="0" rtl="0">
              <a:spcBef>
                <a:spcPts val="0"/>
              </a:spcBef>
              <a:buClr>
                <a:schemeClr val="dk1"/>
              </a:buClr>
              <a:buSzPct val="100000"/>
              <a:buFont typeface="Arial"/>
              <a:buNone/>
            </a:pPr>
            <a:r>
              <a:rPr lang="en-US" sz="1100">
                <a:solidFill>
                  <a:srgbClr val="002060"/>
                </a:solidFill>
              </a:rPr>
              <a:t>Para un CSV</a:t>
            </a:r>
          </a:p>
          <a:p>
            <a:pPr lvl="0">
              <a:spcBef>
                <a:spcPts val="0"/>
              </a:spcBef>
              <a:buNone/>
            </a:pPr>
            <a:r>
              <a:rPr lang="en-US" sz="1100">
                <a:solidFill>
                  <a:srgbClr val="002060"/>
                </a:solidFill>
              </a:rPr>
              <a:t>FIELDS TERMINATED BY ‘,';</a:t>
            </a:r>
          </a:p>
        </p:txBody>
      </p:sp>
      <p:sp>
        <p:nvSpPr>
          <p:cNvPr id="282" name="Shape 282"/>
          <p:cNvSpPr txBox="1"/>
          <p:nvPr/>
        </p:nvSpPr>
        <p:spPr>
          <a:xfrm>
            <a:off x="4437900" y="3027225"/>
            <a:ext cx="4442400" cy="408000"/>
          </a:xfrm>
          <a:prstGeom prst="rect">
            <a:avLst/>
          </a:prstGeom>
          <a:noFill/>
          <a:ln>
            <a:noFill/>
          </a:ln>
        </p:spPr>
        <p:txBody>
          <a:bodyPr anchorCtr="0" anchor="t" bIns="91425" lIns="91425" rIns="91425" tIns="91425">
            <a:noAutofit/>
          </a:bodyPr>
          <a:lstStyle/>
          <a:p>
            <a:pPr lvl="0" rtl="0">
              <a:spcBef>
                <a:spcPts val="0"/>
              </a:spcBef>
              <a:buClr>
                <a:schemeClr val="dk1"/>
              </a:buClr>
              <a:buSzPct val="100000"/>
              <a:buFont typeface="Arial"/>
              <a:buNone/>
            </a:pPr>
            <a:r>
              <a:rPr lang="en-US" sz="1100">
                <a:solidFill>
                  <a:srgbClr val="002060"/>
                </a:solidFill>
              </a:rPr>
              <a:t>Para un texto separado por tabuladores</a:t>
            </a:r>
          </a:p>
          <a:p>
            <a:pPr lvl="0" rtl="0">
              <a:spcBef>
                <a:spcPts val="0"/>
              </a:spcBef>
              <a:buClr>
                <a:schemeClr val="dk1"/>
              </a:buClr>
              <a:buSzPct val="100000"/>
              <a:buFont typeface="Arial"/>
              <a:buNone/>
            </a:pPr>
            <a:r>
              <a:rPr lang="en-US" sz="1100">
                <a:solidFill>
                  <a:srgbClr val="002060"/>
                </a:solidFill>
              </a:rPr>
              <a:t>FIELDS TERMINATED BY ‘\t';</a:t>
            </a:r>
          </a:p>
          <a:p>
            <a:pPr lvl="0" rtl="0">
              <a:spcBef>
                <a:spcPts val="0"/>
              </a:spcBef>
              <a:buClr>
                <a:schemeClr val="dk1"/>
              </a:buClr>
              <a:buFont typeface="Arial"/>
              <a:buNone/>
            </a:pPr>
            <a:r>
              <a:t/>
            </a:r>
            <a:endParaRPr sz="1100">
              <a:solidFill>
                <a:srgbClr val="002060"/>
              </a:solidFill>
            </a:endParaRPr>
          </a:p>
          <a:p>
            <a:pPr lvl="0" rtl="0">
              <a:spcBef>
                <a:spcPts val="0"/>
              </a:spcBef>
              <a:buClr>
                <a:schemeClr val="dk1"/>
              </a:buClr>
              <a:buFont typeface="Arial"/>
              <a:buNone/>
            </a:pPr>
            <a:r>
              <a:t/>
            </a:r>
            <a:endParaRPr>
              <a:solidFill>
                <a:schemeClr val="dk1"/>
              </a:solidFill>
            </a:endParaRPr>
          </a:p>
          <a:p>
            <a:pPr lvl="0" rtl="0">
              <a:spcBef>
                <a:spcPts val="0"/>
              </a:spcBef>
              <a:buClr>
                <a:schemeClr val="dk1"/>
              </a:buClr>
              <a:buFont typeface="Arial"/>
              <a:buNone/>
            </a:pPr>
            <a:r>
              <a:t/>
            </a:r>
            <a:endParaRPr>
              <a:solidFill>
                <a:schemeClr val="dk1"/>
              </a:solidFill>
            </a:endParaRPr>
          </a:p>
          <a:p>
            <a:pPr>
              <a:spcBef>
                <a:spcPts val="0"/>
              </a:spcBef>
              <a:buNone/>
            </a:pPr>
            <a:r>
              <a:t/>
            </a:r>
            <a:endParaRPr/>
          </a:p>
        </p:txBody>
      </p:sp>
      <p:sp>
        <p:nvSpPr>
          <p:cNvPr id="283" name="Shape 283"/>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
        <p:nvSpPr>
          <p:cNvPr id="284" name="Shape 284"/>
          <p:cNvSpPr txBox="1"/>
          <p:nvPr/>
        </p:nvSpPr>
        <p:spPr>
          <a:xfrm>
            <a:off x="5582200" y="4269712"/>
            <a:ext cx="3000000" cy="965100"/>
          </a:xfrm>
          <a:prstGeom prst="rect">
            <a:avLst/>
          </a:prstGeom>
          <a:noFill/>
          <a:ln>
            <a:noFill/>
          </a:ln>
        </p:spPr>
        <p:txBody>
          <a:bodyPr anchorCtr="0" anchor="ctr" bIns="91425" lIns="91425" rIns="91425" tIns="91425">
            <a:noAutofit/>
          </a:bodyPr>
          <a:lstStyle/>
          <a:p>
            <a:pPr lvl="0" rtl="0">
              <a:spcBef>
                <a:spcPts val="0"/>
              </a:spcBef>
              <a:buNone/>
            </a:pPr>
            <a:r>
              <a:rPr lang="en-US" sz="1100">
                <a:solidFill>
                  <a:srgbClr val="002060"/>
                </a:solidFill>
                <a:latin typeface="Trebuchet MS"/>
                <a:ea typeface="Trebuchet MS"/>
                <a:cs typeface="Trebuchet MS"/>
                <a:sym typeface="Trebuchet MS"/>
              </a:rPr>
              <a:t>get_json_object(string json_string, string path)</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52" name="Shape 52"/>
          <p:cNvSpPr txBox="1"/>
          <p:nvPr/>
        </p:nvSpPr>
        <p:spPr>
          <a:xfrm>
            <a:off x="361950" y="1208087"/>
            <a:ext cx="8353425" cy="1470024"/>
          </a:xfrm>
          <a:prstGeom prst="rect">
            <a:avLst/>
          </a:prstGeom>
          <a:noFill/>
          <a:ln cap="flat" cmpd="sng" w="9525">
            <a:solidFill>
              <a:srgbClr val="BFBFBF"/>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rgbClr val="1C1C1C"/>
              </a:buClr>
              <a:buSzPct val="25000"/>
              <a:buFont typeface="Arial"/>
              <a:buNone/>
            </a:pPr>
            <a:r>
              <a:rPr b="1" baseline="0" i="0" lang="en-US" sz="3600" u="none" cap="none" strike="noStrike">
                <a:solidFill>
                  <a:srgbClr val="1C1C1C"/>
                </a:solidFill>
                <a:latin typeface="Arial"/>
                <a:ea typeface="Arial"/>
                <a:cs typeface="Arial"/>
                <a:sym typeface="Arial"/>
              </a:rPr>
              <a:t>Sesión </a:t>
            </a:r>
            <a:r>
              <a:rPr b="1" lang="en-US" sz="3600">
                <a:solidFill>
                  <a:srgbClr val="1C1C1C"/>
                </a:solidFill>
              </a:rPr>
              <a:t>II</a:t>
            </a:r>
            <a:r>
              <a:rPr b="1" baseline="0" i="0" lang="en-US" sz="3600" u="none" cap="none" strike="noStrike">
                <a:solidFill>
                  <a:srgbClr val="1C1C1C"/>
                </a:solidFill>
                <a:latin typeface="Arial"/>
                <a:ea typeface="Arial"/>
                <a:cs typeface="Arial"/>
                <a:sym typeface="Arial"/>
              </a:rPr>
              <a:t>I: HIVE</a:t>
            </a:r>
          </a:p>
        </p:txBody>
      </p:sp>
      <p:sp>
        <p:nvSpPr>
          <p:cNvPr id="53" name="Shape 53"/>
          <p:cNvSpPr txBox="1"/>
          <p:nvPr/>
        </p:nvSpPr>
        <p:spPr>
          <a:xfrm>
            <a:off x="939800" y="3103561"/>
            <a:ext cx="7335836" cy="15922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200" u="none" cap="none" strike="noStrike">
                <a:solidFill>
                  <a:srgbClr val="002060"/>
                </a:solidFill>
                <a:latin typeface="Arial"/>
                <a:ea typeface="Arial"/>
                <a:cs typeface="Arial"/>
                <a:sym typeface="Arial"/>
              </a:rPr>
              <a:t>Objetivos: </a:t>
            </a:r>
          </a:p>
          <a:p>
            <a:pPr indent="0" lvl="1" marL="457200" marR="0" rtl="0" algn="l">
              <a:lnSpc>
                <a:spcPct val="100000"/>
              </a:lnSpc>
              <a:spcBef>
                <a:spcPts val="0"/>
              </a:spcBef>
              <a:spcAft>
                <a:spcPts val="0"/>
              </a:spcAft>
              <a:buClr>
                <a:srgbClr val="002060"/>
              </a:buClr>
              <a:buSzPct val="100000"/>
              <a:buFont typeface="Noto Symbol"/>
              <a:buChar char="❖"/>
            </a:pPr>
            <a:r>
              <a:rPr b="0" baseline="0" i="0" lang="en-US" sz="1200" u="none" cap="none" strike="noStrike">
                <a:solidFill>
                  <a:srgbClr val="002060"/>
                </a:solidFill>
                <a:latin typeface="Arial"/>
                <a:ea typeface="Arial"/>
                <a:cs typeface="Arial"/>
                <a:sym typeface="Arial"/>
              </a:rPr>
              <a:t>Conocer las características de Hive</a:t>
            </a:r>
          </a:p>
          <a:p>
            <a:pPr indent="0" lvl="1" marL="457200" marR="0" rtl="0" algn="l">
              <a:lnSpc>
                <a:spcPct val="100000"/>
              </a:lnSpc>
              <a:spcBef>
                <a:spcPts val="0"/>
              </a:spcBef>
              <a:spcAft>
                <a:spcPts val="0"/>
              </a:spcAft>
              <a:buClr>
                <a:srgbClr val="002060"/>
              </a:buClr>
              <a:buSzPct val="100000"/>
              <a:buFont typeface="Noto Symbol"/>
              <a:buChar char="❖"/>
            </a:pPr>
            <a:r>
              <a:rPr b="0" baseline="0" i="0" lang="en-US" sz="1200" u="none" cap="none" strike="noStrike">
                <a:solidFill>
                  <a:srgbClr val="002060"/>
                </a:solidFill>
                <a:latin typeface="Arial"/>
                <a:ea typeface="Arial"/>
                <a:cs typeface="Arial"/>
                <a:sym typeface="Arial"/>
              </a:rPr>
              <a:t>Aprender a instalarlo sobre un servidor Hadoop</a:t>
            </a:r>
          </a:p>
          <a:p>
            <a:pPr indent="0" lvl="1" marL="457200" marR="0" rtl="0" algn="l">
              <a:lnSpc>
                <a:spcPct val="100000"/>
              </a:lnSpc>
              <a:spcBef>
                <a:spcPts val="0"/>
              </a:spcBef>
              <a:spcAft>
                <a:spcPts val="0"/>
              </a:spcAft>
              <a:buClr>
                <a:srgbClr val="002060"/>
              </a:buClr>
              <a:buSzPct val="100000"/>
              <a:buFont typeface="Noto Symbol"/>
              <a:buChar char="❖"/>
            </a:pPr>
            <a:r>
              <a:rPr b="0" baseline="0" i="0" lang="en-US" sz="1200" u="none" cap="none" strike="noStrike">
                <a:solidFill>
                  <a:srgbClr val="002060"/>
                </a:solidFill>
                <a:latin typeface="Arial"/>
                <a:ea typeface="Arial"/>
                <a:cs typeface="Arial"/>
                <a:sym typeface="Arial"/>
              </a:rPr>
              <a:t>Aprender los distintos tipos de estructuras que componen Hive</a:t>
            </a:r>
          </a:p>
          <a:p>
            <a:pPr indent="0" lvl="1" marL="457200" marR="0" rtl="0" algn="l">
              <a:lnSpc>
                <a:spcPct val="100000"/>
              </a:lnSpc>
              <a:spcBef>
                <a:spcPts val="0"/>
              </a:spcBef>
              <a:spcAft>
                <a:spcPts val="0"/>
              </a:spcAft>
              <a:buClr>
                <a:srgbClr val="002060"/>
              </a:buClr>
              <a:buSzPct val="100000"/>
              <a:buFont typeface="Noto Symbol"/>
              <a:buChar char="❖"/>
            </a:pPr>
            <a:r>
              <a:rPr b="0" baseline="0" i="0" lang="en-US" sz="1200" u="none" cap="none" strike="noStrike">
                <a:solidFill>
                  <a:srgbClr val="002060"/>
                </a:solidFill>
                <a:latin typeface="Arial"/>
                <a:ea typeface="Arial"/>
                <a:cs typeface="Arial"/>
                <a:sym typeface="Arial"/>
              </a:rPr>
              <a:t>Conocer la sintaxis de consulta de Hive</a:t>
            </a:r>
          </a:p>
          <a:p>
            <a:pPr indent="0" lvl="1" marL="457200" marR="0" rtl="0" algn="l">
              <a:lnSpc>
                <a:spcPct val="100000"/>
              </a:lnSpc>
              <a:spcBef>
                <a:spcPts val="0"/>
              </a:spcBef>
              <a:spcAft>
                <a:spcPts val="0"/>
              </a:spcAft>
              <a:buClr>
                <a:srgbClr val="002060"/>
              </a:buClr>
              <a:buSzPct val="100000"/>
              <a:buFont typeface="Noto Symbol"/>
              <a:buChar char="❖"/>
            </a:pPr>
            <a:r>
              <a:rPr b="0" baseline="0" i="0" lang="en-US" sz="1200" u="none" cap="none" strike="noStrike">
                <a:solidFill>
                  <a:srgbClr val="002060"/>
                </a:solidFill>
                <a:latin typeface="Arial"/>
                <a:ea typeface="Arial"/>
                <a:cs typeface="Arial"/>
                <a:sym typeface="Arial"/>
              </a:rPr>
              <a:t>Resolver ejercicios simples de importación de datos y de consulta sobre los mismos</a:t>
            </a:r>
          </a:p>
          <a:p>
            <a:pPr indent="0" lvl="1" marL="457200" rtl="0">
              <a:spcBef>
                <a:spcPts val="0"/>
              </a:spcBef>
              <a:buClr>
                <a:srgbClr val="002060"/>
              </a:buClr>
              <a:buSzPct val="100000"/>
              <a:buFont typeface="Noto Symbol"/>
              <a:buChar char="❖"/>
            </a:pPr>
            <a:r>
              <a:rPr lang="en-US" sz="1200">
                <a:solidFill>
                  <a:srgbClr val="002060"/>
                </a:solidFill>
              </a:rPr>
              <a:t>Comandos avanzados de definición de datos (DDL)</a:t>
            </a:r>
          </a:p>
          <a:p>
            <a:pPr indent="0" lvl="1" marL="457200" rtl="0">
              <a:spcBef>
                <a:spcPts val="0"/>
              </a:spcBef>
              <a:buClr>
                <a:srgbClr val="002060"/>
              </a:buClr>
              <a:buSzPct val="100000"/>
              <a:buFont typeface="Noto Symbol"/>
              <a:buChar char="❖"/>
            </a:pPr>
            <a:r>
              <a:rPr lang="en-US" sz="1200">
                <a:solidFill>
                  <a:srgbClr val="002060"/>
                </a:solidFill>
              </a:rPr>
              <a:t>Comandos de manipulación de datos (load, insert, update, delete, import, export)</a:t>
            </a:r>
          </a:p>
          <a:p>
            <a:pPr indent="0" lvl="1" marL="457200" rtl="0">
              <a:spcBef>
                <a:spcPts val="0"/>
              </a:spcBef>
              <a:buClr>
                <a:srgbClr val="002060"/>
              </a:buClr>
              <a:buSzPct val="100000"/>
              <a:buFont typeface="Noto Symbol"/>
              <a:buChar char="❖"/>
            </a:pPr>
            <a:r>
              <a:rPr lang="en-US" sz="1200">
                <a:solidFill>
                  <a:srgbClr val="002060"/>
                </a:solidFill>
              </a:rPr>
              <a:t>Ejercicios de carga de datos</a:t>
            </a:r>
          </a:p>
          <a:p>
            <a:pPr indent="0" lvl="1" marL="457200" rtl="0">
              <a:spcBef>
                <a:spcPts val="0"/>
              </a:spcBef>
              <a:buClr>
                <a:srgbClr val="002060"/>
              </a:buClr>
              <a:buSzPct val="100000"/>
              <a:buFont typeface="Noto Symbol"/>
              <a:buChar char="❖"/>
            </a:pPr>
            <a:r>
              <a:rPr lang="en-US" sz="1200">
                <a:solidFill>
                  <a:srgbClr val="002060"/>
                </a:solidFill>
              </a:rPr>
              <a:t>Sistema de almacenamiento de archivos</a:t>
            </a:r>
          </a:p>
          <a:p>
            <a:pPr indent="0" lvl="1" marL="457200" rtl="0">
              <a:spcBef>
                <a:spcPts val="0"/>
              </a:spcBef>
              <a:buClr>
                <a:srgbClr val="002060"/>
              </a:buClr>
              <a:buSzPct val="100000"/>
              <a:buFont typeface="Noto Symbol"/>
              <a:buChar char="❖"/>
            </a:pPr>
            <a:r>
              <a:rPr lang="en-US" sz="1200">
                <a:solidFill>
                  <a:srgbClr val="002060"/>
                </a:solidFill>
              </a:rPr>
              <a:t>Introducción a Sqoop</a:t>
            </a:r>
          </a:p>
        </p:txBody>
      </p:sp>
      <p:sp>
        <p:nvSpPr>
          <p:cNvPr id="54" name="Shape 54"/>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291" name="Shape 291"/>
          <p:cNvSpPr txBox="1"/>
          <p:nvPr>
            <p:ph idx="1" type="body"/>
          </p:nvPr>
        </p:nvSpPr>
        <p:spPr>
          <a:xfrm>
            <a:off x="649275" y="1312853"/>
            <a:ext cx="2808300" cy="2116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lang="en-US" sz="1100" u="none" cap="none" strike="noStrike">
                <a:solidFill>
                  <a:srgbClr val="002060"/>
                </a:solidFill>
                <a:latin typeface="Arial"/>
                <a:ea typeface="Arial"/>
                <a:cs typeface="Arial"/>
                <a:sym typeface="Arial"/>
              </a:rPr>
              <a:t>Operadores aritméticos</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A + B</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A - B</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A * B</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A / B</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A % B</a:t>
            </a:r>
          </a:p>
          <a:p>
            <a:pPr indent="-285750" lvl="1" marL="768350" marR="0" rtl="0" algn="l">
              <a:lnSpc>
                <a:spcPct val="100000"/>
              </a:lnSpc>
              <a:spcBef>
                <a:spcPts val="220"/>
              </a:spcBef>
              <a:spcAft>
                <a:spcPts val="0"/>
              </a:spcAft>
              <a:buClr>
                <a:schemeClr val="dk1"/>
              </a:buClr>
              <a:buFont typeface="Arial"/>
              <a:buNone/>
            </a:pPr>
            <a:r>
              <a:t/>
            </a:r>
            <a:endParaRPr b="0" baseline="0" i="1"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Font typeface="Times New Roman"/>
              <a:buChar char="•"/>
            </a:pPr>
            <a:r>
              <a:t/>
            </a:r>
            <a:endParaRPr/>
          </a:p>
        </p:txBody>
      </p:sp>
      <p:sp>
        <p:nvSpPr>
          <p:cNvPr id="292" name="Shape 292"/>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Operadores</a:t>
            </a:r>
          </a:p>
        </p:txBody>
      </p:sp>
      <p:sp>
        <p:nvSpPr>
          <p:cNvPr id="293" name="Shape 293"/>
          <p:cNvSpPr txBox="1"/>
          <p:nvPr/>
        </p:nvSpPr>
        <p:spPr>
          <a:xfrm>
            <a:off x="4114800" y="1336675"/>
            <a:ext cx="3450299" cy="18701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1" baseline="0" lang="en-US" sz="1200" u="none" cap="none" strike="noStrike">
                <a:solidFill>
                  <a:srgbClr val="002060"/>
                </a:solidFill>
                <a:latin typeface="Arial"/>
                <a:ea typeface="Arial"/>
                <a:cs typeface="Arial"/>
                <a:sym typeface="Arial"/>
              </a:rPr>
              <a:t>Operadores comparación</a:t>
            </a:r>
          </a:p>
          <a:p>
            <a:pPr indent="0" lvl="0" marL="0" marR="0" rtl="0" algn="l">
              <a:lnSpc>
                <a:spcPct val="100000"/>
              </a:lnSpc>
              <a:spcBef>
                <a:spcPts val="0"/>
              </a:spcBef>
              <a:spcAft>
                <a:spcPts val="0"/>
              </a:spcAft>
              <a:buClr>
                <a:srgbClr val="002060"/>
              </a:buClr>
              <a:buSzPct val="100000"/>
              <a:buFont typeface="Noto Symbol"/>
              <a:buChar char="❖"/>
            </a:pPr>
            <a:r>
              <a:rPr b="0" baseline="0" i="0" lang="en-US" sz="1200" u="none" cap="none" strike="noStrike">
                <a:solidFill>
                  <a:srgbClr val="002060"/>
                </a:solidFill>
                <a:latin typeface="Arial"/>
                <a:ea typeface="Arial"/>
                <a:cs typeface="Arial"/>
                <a:sym typeface="Arial"/>
              </a:rPr>
              <a:t>A  = B</a:t>
            </a:r>
          </a:p>
          <a:p>
            <a:pPr indent="0" lvl="0" marL="0" marR="0" rtl="0" algn="l">
              <a:lnSpc>
                <a:spcPct val="100000"/>
              </a:lnSpc>
              <a:spcBef>
                <a:spcPts val="0"/>
              </a:spcBef>
              <a:spcAft>
                <a:spcPts val="0"/>
              </a:spcAft>
              <a:buClr>
                <a:srgbClr val="002060"/>
              </a:buClr>
              <a:buSzPct val="100000"/>
              <a:buFont typeface="Noto Symbol"/>
              <a:buChar char="❖"/>
            </a:pPr>
            <a:r>
              <a:rPr b="0" baseline="0" i="0" lang="en-US" sz="1200" u="none" cap="none" strike="noStrike">
                <a:solidFill>
                  <a:srgbClr val="002060"/>
                </a:solidFill>
                <a:latin typeface="Arial"/>
                <a:ea typeface="Arial"/>
                <a:cs typeface="Arial"/>
                <a:sym typeface="Arial"/>
              </a:rPr>
              <a:t>A != B</a:t>
            </a:r>
          </a:p>
          <a:p>
            <a:pPr indent="0" lvl="0" marL="0" marR="0" rtl="0" algn="l">
              <a:lnSpc>
                <a:spcPct val="100000"/>
              </a:lnSpc>
              <a:spcBef>
                <a:spcPts val="0"/>
              </a:spcBef>
              <a:spcAft>
                <a:spcPts val="0"/>
              </a:spcAft>
              <a:buClr>
                <a:srgbClr val="002060"/>
              </a:buClr>
              <a:buSzPct val="100000"/>
              <a:buFont typeface="Noto Symbol"/>
              <a:buChar char="❖"/>
            </a:pPr>
            <a:r>
              <a:rPr b="0" baseline="0" i="0" lang="en-US" sz="1200" u="none" cap="none" strike="noStrike">
                <a:solidFill>
                  <a:srgbClr val="002060"/>
                </a:solidFill>
                <a:latin typeface="Arial"/>
                <a:ea typeface="Arial"/>
                <a:cs typeface="Arial"/>
                <a:sym typeface="Arial"/>
              </a:rPr>
              <a:t>A &lt;  B</a:t>
            </a:r>
          </a:p>
          <a:p>
            <a:pPr indent="0" lvl="0" marL="0" marR="0" rtl="0" algn="l">
              <a:lnSpc>
                <a:spcPct val="100000"/>
              </a:lnSpc>
              <a:spcBef>
                <a:spcPts val="0"/>
              </a:spcBef>
              <a:spcAft>
                <a:spcPts val="0"/>
              </a:spcAft>
              <a:buClr>
                <a:srgbClr val="002060"/>
              </a:buClr>
              <a:buSzPct val="100000"/>
              <a:buFont typeface="Noto Symbol"/>
              <a:buChar char="❖"/>
            </a:pPr>
            <a:r>
              <a:rPr b="0" baseline="0" i="0" lang="en-US" sz="1200" u="none" cap="none" strike="noStrike">
                <a:solidFill>
                  <a:srgbClr val="002060"/>
                </a:solidFill>
                <a:latin typeface="Arial"/>
                <a:ea typeface="Arial"/>
                <a:cs typeface="Arial"/>
                <a:sym typeface="Arial"/>
              </a:rPr>
              <a:t>A &gt; B</a:t>
            </a:r>
          </a:p>
          <a:p>
            <a:pPr indent="0" lvl="0" marL="0" marR="0" rtl="0" algn="l">
              <a:lnSpc>
                <a:spcPct val="100000"/>
              </a:lnSpc>
              <a:spcBef>
                <a:spcPts val="0"/>
              </a:spcBef>
              <a:spcAft>
                <a:spcPts val="0"/>
              </a:spcAft>
              <a:buClr>
                <a:srgbClr val="002060"/>
              </a:buClr>
              <a:buSzPct val="100000"/>
              <a:buFont typeface="Noto Symbol"/>
              <a:buChar char="❖"/>
            </a:pPr>
            <a:r>
              <a:rPr b="0" baseline="0" i="0" lang="en-US" sz="1200" u="none" cap="none" strike="noStrike">
                <a:solidFill>
                  <a:srgbClr val="002060"/>
                </a:solidFill>
                <a:latin typeface="Arial"/>
                <a:ea typeface="Arial"/>
                <a:cs typeface="Arial"/>
                <a:sym typeface="Arial"/>
              </a:rPr>
              <a:t>A &lt;= B</a:t>
            </a:r>
          </a:p>
          <a:p>
            <a:pPr indent="0" lvl="0" marL="0" marR="0" rtl="0" algn="l">
              <a:lnSpc>
                <a:spcPct val="100000"/>
              </a:lnSpc>
              <a:spcBef>
                <a:spcPts val="0"/>
              </a:spcBef>
              <a:spcAft>
                <a:spcPts val="0"/>
              </a:spcAft>
              <a:buClr>
                <a:srgbClr val="002060"/>
              </a:buClr>
              <a:buSzPct val="100000"/>
              <a:buFont typeface="Noto Symbol"/>
              <a:buChar char="❖"/>
            </a:pPr>
            <a:r>
              <a:rPr b="0" baseline="0" i="0" lang="en-US" sz="1200" u="none" cap="none" strike="noStrike">
                <a:solidFill>
                  <a:srgbClr val="002060"/>
                </a:solidFill>
                <a:latin typeface="Arial"/>
                <a:ea typeface="Arial"/>
                <a:cs typeface="Arial"/>
                <a:sym typeface="Arial"/>
              </a:rPr>
              <a:t>A &gt;= B</a:t>
            </a:r>
          </a:p>
          <a:p>
            <a:pPr indent="0" lvl="0" marL="0" marR="0" rtl="0" algn="l">
              <a:lnSpc>
                <a:spcPct val="100000"/>
              </a:lnSpc>
              <a:spcBef>
                <a:spcPts val="0"/>
              </a:spcBef>
              <a:spcAft>
                <a:spcPts val="0"/>
              </a:spcAft>
              <a:buClr>
                <a:srgbClr val="002060"/>
              </a:buClr>
              <a:buSzPct val="100000"/>
              <a:buFont typeface="Noto Symbol"/>
              <a:buChar char="❖"/>
            </a:pPr>
            <a:r>
              <a:rPr b="0" baseline="0" i="0" lang="en-US" sz="1200" u="none" cap="none" strike="noStrike">
                <a:solidFill>
                  <a:srgbClr val="002060"/>
                </a:solidFill>
                <a:latin typeface="Arial"/>
                <a:ea typeface="Arial"/>
                <a:cs typeface="Arial"/>
                <a:sym typeface="Arial"/>
              </a:rPr>
              <a:t>A like B</a:t>
            </a:r>
          </a:p>
          <a:p>
            <a:pPr indent="0" lvl="0" marL="0" marR="0" rtl="0" algn="l">
              <a:lnSpc>
                <a:spcPct val="100000"/>
              </a:lnSpc>
              <a:spcBef>
                <a:spcPts val="0"/>
              </a:spcBef>
              <a:spcAft>
                <a:spcPts val="0"/>
              </a:spcAft>
              <a:buClr>
                <a:srgbClr val="002060"/>
              </a:buClr>
              <a:buSzPct val="100000"/>
              <a:buFont typeface="Noto Symbol"/>
              <a:buChar char="❖"/>
            </a:pPr>
            <a:r>
              <a:rPr b="0" baseline="0" i="0" lang="en-US" sz="1200" u="none" cap="none" strike="noStrike">
                <a:solidFill>
                  <a:srgbClr val="002060"/>
                </a:solidFill>
                <a:latin typeface="Arial"/>
                <a:ea typeface="Arial"/>
                <a:cs typeface="Arial"/>
                <a:sym typeface="Arial"/>
              </a:rPr>
              <a:t>A Rlike B o A REGEXP B</a:t>
            </a:r>
          </a:p>
          <a:p>
            <a:pPr indent="0" lvl="0" marL="0" marR="0" rtl="0" algn="l">
              <a:lnSpc>
                <a:spcPct val="100000"/>
              </a:lnSpc>
              <a:spcBef>
                <a:spcPts val="0"/>
              </a:spcBef>
              <a:spcAft>
                <a:spcPts val="0"/>
              </a:spcAft>
              <a:buClr>
                <a:schemeClr val="dk1"/>
              </a:buClr>
              <a:buFont typeface="Arial"/>
              <a:buNone/>
            </a:pPr>
            <a:r>
              <a:t/>
            </a:r>
            <a:endParaRPr b="0" baseline="0" i="0" sz="12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294" name="Shape 294"/>
          <p:cNvSpPr txBox="1"/>
          <p:nvPr/>
        </p:nvSpPr>
        <p:spPr>
          <a:xfrm>
            <a:off x="1188650" y="2828925"/>
            <a:ext cx="2906099" cy="1051800"/>
          </a:xfrm>
          <a:prstGeom prst="rect">
            <a:avLst/>
          </a:prstGeom>
          <a:noFill/>
          <a:ln>
            <a:noFill/>
          </a:ln>
        </p:spPr>
        <p:txBody>
          <a:bodyPr anchorCtr="0" anchor="t" bIns="91425" lIns="91425" rIns="91425" tIns="91425">
            <a:noAutofit/>
          </a:bodyPr>
          <a:lstStyle/>
          <a:p>
            <a:pPr lvl="0" rtl="0">
              <a:spcBef>
                <a:spcPts val="220"/>
              </a:spcBef>
              <a:buNone/>
            </a:pPr>
            <a:r>
              <a:rPr b="1" lang="en-US" sz="1100">
                <a:solidFill>
                  <a:srgbClr val="002060"/>
                </a:solidFill>
              </a:rPr>
              <a:t>Operadores lógico</a:t>
            </a:r>
            <a:r>
              <a:rPr b="1" i="1" lang="en-US" sz="1100">
                <a:solidFill>
                  <a:srgbClr val="002060"/>
                </a:solidFill>
              </a:rPr>
              <a:t>s</a:t>
            </a:r>
          </a:p>
          <a:p>
            <a:pPr indent="-395287" lvl="0" marL="342900" rtl="0">
              <a:spcBef>
                <a:spcPts val="220"/>
              </a:spcBef>
              <a:buClr>
                <a:srgbClr val="002060"/>
              </a:buClr>
              <a:buSzPct val="100000"/>
              <a:buFont typeface="Times New Roman"/>
              <a:buChar char="❖"/>
            </a:pPr>
            <a:r>
              <a:rPr lang="en-US" sz="1100">
                <a:solidFill>
                  <a:srgbClr val="002060"/>
                </a:solidFill>
              </a:rPr>
              <a:t>A &amp; B</a:t>
            </a:r>
          </a:p>
          <a:p>
            <a:pPr indent="-395287" lvl="0" marL="342900" rtl="0">
              <a:spcBef>
                <a:spcPts val="220"/>
              </a:spcBef>
              <a:buClr>
                <a:srgbClr val="002060"/>
              </a:buClr>
              <a:buSzPct val="100000"/>
              <a:buFont typeface="Times New Roman"/>
              <a:buChar char="❖"/>
            </a:pPr>
            <a:r>
              <a:rPr lang="en-US" sz="1100">
                <a:solidFill>
                  <a:srgbClr val="002060"/>
                </a:solidFill>
              </a:rPr>
              <a:t>A | B</a:t>
            </a:r>
          </a:p>
          <a:p>
            <a:pPr indent="-395287" lvl="0" marL="342900" rtl="0">
              <a:spcBef>
                <a:spcPts val="220"/>
              </a:spcBef>
              <a:buClr>
                <a:srgbClr val="002060"/>
              </a:buClr>
              <a:buSzPct val="100000"/>
              <a:buFont typeface="Times New Roman"/>
              <a:buChar char="❖"/>
            </a:pPr>
            <a:r>
              <a:rPr lang="en-US" sz="1100">
                <a:solidFill>
                  <a:srgbClr val="002060"/>
                </a:solidFill>
              </a:rPr>
              <a:t>A ^ B</a:t>
            </a:r>
          </a:p>
          <a:p>
            <a:pPr indent="-395287" lvl="0" marL="342900" rtl="0">
              <a:spcBef>
                <a:spcPts val="220"/>
              </a:spcBef>
              <a:buClr>
                <a:srgbClr val="002060"/>
              </a:buClr>
              <a:buSzPct val="100000"/>
              <a:buFont typeface="Times New Roman"/>
              <a:buChar char="❖"/>
            </a:pPr>
            <a:r>
              <a:rPr lang="en-US" sz="1100">
                <a:solidFill>
                  <a:srgbClr val="002060"/>
                </a:solidFill>
              </a:rPr>
              <a:t>~ A</a:t>
            </a:r>
          </a:p>
          <a:p>
            <a:pPr indent="-395287" lvl="0" marL="342900" rtl="0">
              <a:spcBef>
                <a:spcPts val="220"/>
              </a:spcBef>
              <a:buClr>
                <a:srgbClr val="002060"/>
              </a:buClr>
              <a:buSzPct val="100000"/>
              <a:buFont typeface="Times New Roman"/>
              <a:buChar char="❖"/>
            </a:pPr>
            <a:r>
              <a:rPr lang="en-US" sz="1100">
                <a:solidFill>
                  <a:srgbClr val="002060"/>
                </a:solidFill>
              </a:rPr>
              <a:t>A AND B → A &amp;&amp; B</a:t>
            </a:r>
          </a:p>
          <a:p>
            <a:pPr indent="-395287" lvl="0" marL="342900" rtl="0">
              <a:spcBef>
                <a:spcPts val="220"/>
              </a:spcBef>
              <a:buClr>
                <a:srgbClr val="002060"/>
              </a:buClr>
              <a:buSzPct val="100000"/>
              <a:buFont typeface="Times New Roman"/>
              <a:buChar char="❖"/>
            </a:pPr>
            <a:r>
              <a:rPr lang="en-US" sz="1100">
                <a:solidFill>
                  <a:srgbClr val="002060"/>
                </a:solidFill>
              </a:rPr>
              <a:t>A OR B → A || B</a:t>
            </a:r>
          </a:p>
          <a:p>
            <a:pPr indent="-395287" lvl="0" marL="342900" rtl="0">
              <a:spcBef>
                <a:spcPts val="220"/>
              </a:spcBef>
              <a:buClr>
                <a:srgbClr val="002060"/>
              </a:buClr>
              <a:buSzPct val="100000"/>
              <a:buFont typeface="Times New Roman"/>
              <a:buChar char="❖"/>
            </a:pPr>
            <a:r>
              <a:rPr lang="en-US" sz="1100">
                <a:solidFill>
                  <a:srgbClr val="002060"/>
                </a:solidFill>
              </a:rPr>
              <a:t>NOT A → !A</a:t>
            </a:r>
          </a:p>
        </p:txBody>
      </p:sp>
      <p:sp>
        <p:nvSpPr>
          <p:cNvPr id="295" name="Shape 295"/>
          <p:cNvSpPr txBox="1"/>
          <p:nvPr/>
        </p:nvSpPr>
        <p:spPr>
          <a:xfrm>
            <a:off x="4146375" y="3447450"/>
            <a:ext cx="2906099" cy="1143000"/>
          </a:xfrm>
          <a:prstGeom prst="rect">
            <a:avLst/>
          </a:prstGeom>
          <a:noFill/>
          <a:ln>
            <a:noFill/>
          </a:ln>
        </p:spPr>
        <p:txBody>
          <a:bodyPr anchorCtr="0" anchor="t" bIns="91425" lIns="91425" rIns="91425" tIns="91425">
            <a:noAutofit/>
          </a:bodyPr>
          <a:lstStyle/>
          <a:p>
            <a:pPr lvl="0" rtl="0">
              <a:spcBef>
                <a:spcPts val="0"/>
              </a:spcBef>
              <a:buClr>
                <a:srgbClr val="002060"/>
              </a:buClr>
              <a:buSzPct val="25000"/>
              <a:buFont typeface="Arial"/>
              <a:buNone/>
            </a:pPr>
            <a:r>
              <a:rPr b="1" lang="en-US" sz="1200">
                <a:solidFill>
                  <a:srgbClr val="002060"/>
                </a:solidFill>
              </a:rPr>
              <a:t>Operadores sobre Nulos </a:t>
            </a:r>
          </a:p>
          <a:p>
            <a:pPr indent="0" lvl="0" rtl="0">
              <a:spcBef>
                <a:spcPts val="0"/>
              </a:spcBef>
              <a:buClr>
                <a:srgbClr val="002060"/>
              </a:buClr>
              <a:buSzPct val="100000"/>
              <a:buFont typeface="Noto Symbol"/>
              <a:buChar char="❖"/>
            </a:pPr>
            <a:r>
              <a:rPr lang="en-US" sz="1200">
                <a:solidFill>
                  <a:srgbClr val="002060"/>
                </a:solidFill>
              </a:rPr>
              <a:t>A  is null</a:t>
            </a:r>
          </a:p>
          <a:p>
            <a:pPr indent="0" lvl="0" rtl="0">
              <a:spcBef>
                <a:spcPts val="0"/>
              </a:spcBef>
              <a:buClr>
                <a:srgbClr val="002060"/>
              </a:buClr>
              <a:buSzPct val="100000"/>
              <a:buFont typeface="Noto Symbol"/>
              <a:buChar char="❖"/>
            </a:pPr>
            <a:r>
              <a:rPr lang="en-US" sz="1200">
                <a:solidFill>
                  <a:srgbClr val="002060"/>
                </a:solidFill>
              </a:rPr>
              <a:t>A is not null</a:t>
            </a:r>
          </a:p>
          <a:p>
            <a:pPr lvl="0" rtl="0">
              <a:spcBef>
                <a:spcPts val="0"/>
              </a:spcBef>
              <a:buClr>
                <a:schemeClr val="dk1"/>
              </a:buClr>
              <a:buFont typeface="Arial"/>
              <a:buNone/>
            </a:pPr>
            <a:r>
              <a:t/>
            </a:r>
            <a:endParaRPr sz="1200">
              <a:solidFill>
                <a:schemeClr val="dk1"/>
              </a:solidFill>
            </a:endParaRPr>
          </a:p>
          <a:p>
            <a:pPr lvl="0" rtl="0">
              <a:spcBef>
                <a:spcPts val="0"/>
              </a:spcBef>
              <a:buClr>
                <a:schemeClr val="dk1"/>
              </a:buClr>
              <a:buFont typeface="Arial"/>
              <a:buNone/>
            </a:pPr>
            <a:r>
              <a:t/>
            </a:r>
            <a:endParaRPr sz="1200">
              <a:solidFill>
                <a:schemeClr val="dk1"/>
              </a:solidFill>
            </a:endParaRPr>
          </a:p>
          <a:p>
            <a:pPr>
              <a:spcBef>
                <a:spcPts val="0"/>
              </a:spcBef>
              <a:buNone/>
            </a:pPr>
            <a:r>
              <a:t/>
            </a:r>
            <a:endParaRPr/>
          </a:p>
        </p:txBody>
      </p:sp>
      <p:sp>
        <p:nvSpPr>
          <p:cNvPr id="296" name="Shape 296"/>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03" name="Shape 303"/>
          <p:cNvSpPr txBox="1"/>
          <p:nvPr>
            <p:ph idx="1" type="body"/>
          </p:nvPr>
        </p:nvSpPr>
        <p:spPr>
          <a:xfrm>
            <a:off x="649287" y="1312862"/>
            <a:ext cx="2921000" cy="1701799"/>
          </a:xfrm>
          <a:prstGeom prst="rect">
            <a:avLst/>
          </a:prstGeom>
          <a:noFill/>
          <a:ln>
            <a:noFill/>
          </a:ln>
        </p:spPr>
        <p:txBody>
          <a:bodyPr anchorCtr="0" anchor="t" bIns="45700" lIns="91425" rIns="91425" tIns="45700">
            <a:noAutofit/>
          </a:bodyPr>
          <a:lstStyle/>
          <a:p>
            <a:pPr indent="-285750" lvl="1" marL="768350" marR="0" rtl="0" algn="l">
              <a:lnSpc>
                <a:spcPct val="100000"/>
              </a:lnSpc>
              <a:spcBef>
                <a:spcPts val="0"/>
              </a:spcBef>
              <a:spcAft>
                <a:spcPts val="0"/>
              </a:spcAft>
              <a:buClr>
                <a:srgbClr val="002060"/>
              </a:buClr>
              <a:buSzPct val="25000"/>
              <a:buFont typeface="Arial"/>
              <a:buNone/>
            </a:pPr>
            <a:r>
              <a:rPr b="1" baseline="0" i="0" lang="en-US" sz="1200" u="none" cap="none" strike="noStrike">
                <a:solidFill>
                  <a:srgbClr val="002060"/>
                </a:solidFill>
                <a:latin typeface="Arial"/>
                <a:ea typeface="Arial"/>
                <a:cs typeface="Arial"/>
                <a:sym typeface="Arial"/>
              </a:rPr>
              <a:t>Funciones numéricas</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round(double a)</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floor (double a)</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ceil (double a)</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rand()</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rand (int semilla)</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size (Map &lt;k,v&gt;)</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size (Array &lt;t&gt;)</a:t>
            </a:r>
          </a:p>
          <a:p>
            <a:pPr indent="-209550" lvl="1" marL="768350" marR="0" rtl="0" algn="l">
              <a:lnSpc>
                <a:spcPct val="100000"/>
              </a:lnSpc>
              <a:spcBef>
                <a:spcPts val="240"/>
              </a:spcBef>
              <a:spcAft>
                <a:spcPts val="0"/>
              </a:spcAft>
              <a:buClr>
                <a:srgbClr val="000024"/>
              </a:buClr>
              <a:buFont typeface="Noto Symbol"/>
              <a:buNone/>
            </a:pPr>
            <a:r>
              <a:t/>
            </a:r>
            <a:endParaRPr b="0" baseline="0" i="0" sz="1200" u="none" cap="none" strike="noStrike">
              <a:solidFill>
                <a:srgbClr val="002060"/>
              </a:solidFill>
              <a:latin typeface="Arial"/>
              <a:ea typeface="Arial"/>
              <a:cs typeface="Arial"/>
              <a:sym typeface="Arial"/>
            </a:endParaRPr>
          </a:p>
          <a:p>
            <a:pPr indent="-209550" lvl="1" marL="768350" marR="0" rtl="0" algn="l">
              <a:lnSpc>
                <a:spcPct val="100000"/>
              </a:lnSpc>
              <a:spcBef>
                <a:spcPts val="240"/>
              </a:spcBef>
              <a:spcAft>
                <a:spcPts val="0"/>
              </a:spcAft>
              <a:buClr>
                <a:srgbClr val="000024"/>
              </a:buClr>
              <a:buFont typeface="Noto Symbol"/>
              <a:buNone/>
            </a:pPr>
            <a:r>
              <a:t/>
            </a:r>
            <a:endParaRPr b="0" baseline="0" i="0" sz="1200" u="none" cap="none" strike="noStrike">
              <a:solidFill>
                <a:srgbClr val="002060"/>
              </a:solidFill>
              <a:latin typeface="Arial"/>
              <a:ea typeface="Arial"/>
              <a:cs typeface="Arial"/>
              <a:sym typeface="Arial"/>
            </a:endParaRPr>
          </a:p>
          <a:p>
            <a:pPr indent="0" lvl="0" marL="0" marR="0" rtl="0" algn="l">
              <a:spcBef>
                <a:spcPts val="0"/>
              </a:spcBef>
              <a:buNone/>
            </a:pPr>
            <a:r>
              <a:t/>
            </a:r>
            <a:endParaRPr b="0" baseline="0" i="0" sz="1200" u="none" cap="none" strike="noStrike">
              <a:solidFill>
                <a:srgbClr val="002060"/>
              </a:solidFill>
              <a:latin typeface="Arial"/>
              <a:ea typeface="Arial"/>
              <a:cs typeface="Arial"/>
              <a:sym typeface="Arial"/>
            </a:endParaRPr>
          </a:p>
        </p:txBody>
      </p:sp>
      <p:sp>
        <p:nvSpPr>
          <p:cNvPr id="304" name="Shape 304"/>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Otras Funciones</a:t>
            </a:r>
          </a:p>
        </p:txBody>
      </p:sp>
      <p:sp>
        <p:nvSpPr>
          <p:cNvPr id="305" name="Shape 305"/>
          <p:cNvSpPr txBox="1"/>
          <p:nvPr>
            <p:ph idx="2" type="body"/>
          </p:nvPr>
        </p:nvSpPr>
        <p:spPr>
          <a:xfrm>
            <a:off x="595312" y="3489325"/>
            <a:ext cx="4183061" cy="2366962"/>
          </a:xfrm>
          <a:prstGeom prst="rect">
            <a:avLst/>
          </a:prstGeom>
          <a:noFill/>
          <a:ln>
            <a:noFill/>
          </a:ln>
        </p:spPr>
        <p:txBody>
          <a:bodyPr anchorCtr="0" anchor="t" bIns="45700" lIns="91425" rIns="91425" tIns="45700">
            <a:noAutofit/>
          </a:bodyPr>
          <a:lstStyle/>
          <a:p>
            <a:pPr indent="-285750" lvl="1" marL="768350" marR="0" rtl="0" algn="l">
              <a:lnSpc>
                <a:spcPct val="100000"/>
              </a:lnSpc>
              <a:spcBef>
                <a:spcPts val="0"/>
              </a:spcBef>
              <a:spcAft>
                <a:spcPts val="0"/>
              </a:spcAft>
              <a:buClr>
                <a:srgbClr val="002060"/>
              </a:buClr>
              <a:buSzPct val="25000"/>
              <a:buFont typeface="Arial"/>
              <a:buNone/>
            </a:pPr>
            <a:r>
              <a:rPr b="1" baseline="0" i="0" lang="en-US" sz="1200" u="none" cap="none" strike="noStrike">
                <a:solidFill>
                  <a:srgbClr val="002060"/>
                </a:solidFill>
                <a:latin typeface="Arial"/>
                <a:ea typeface="Arial"/>
                <a:cs typeface="Arial"/>
                <a:sym typeface="Arial"/>
              </a:rPr>
              <a:t>Funciones cadenas</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concat (string A, string B, ...)</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substr (string A, int start)</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substr (string A, int start, int length)</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upper (string A)</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ucase (string A)</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lower  (string A)</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lcase (string A)</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trim (string A)</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rtrim (string A)</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regexp_replace  (string A, string B, string C)</a:t>
            </a:r>
          </a:p>
          <a:p>
            <a:pPr indent="0" lvl="0" marL="0" marR="0" rtl="0" algn="l">
              <a:spcBef>
                <a:spcPts val="0"/>
              </a:spcBef>
              <a:buNone/>
            </a:pPr>
            <a:r>
              <a:t/>
            </a:r>
            <a:endParaRPr b="0" baseline="0" i="0" sz="1200" u="none" cap="none" strike="noStrike">
              <a:solidFill>
                <a:srgbClr val="002060"/>
              </a:solidFill>
              <a:latin typeface="Arial"/>
              <a:ea typeface="Arial"/>
              <a:cs typeface="Arial"/>
              <a:sym typeface="Arial"/>
            </a:endParaRPr>
          </a:p>
        </p:txBody>
      </p:sp>
      <p:sp>
        <p:nvSpPr>
          <p:cNvPr id="306" name="Shape 306"/>
          <p:cNvSpPr txBox="1"/>
          <p:nvPr>
            <p:ph idx="3" type="body"/>
          </p:nvPr>
        </p:nvSpPr>
        <p:spPr>
          <a:xfrm>
            <a:off x="4589462" y="1355725"/>
            <a:ext cx="2921000" cy="1485899"/>
          </a:xfrm>
          <a:prstGeom prst="rect">
            <a:avLst/>
          </a:prstGeom>
          <a:noFill/>
          <a:ln>
            <a:noFill/>
          </a:ln>
        </p:spPr>
        <p:txBody>
          <a:bodyPr anchorCtr="0" anchor="t" bIns="45700" lIns="91425" rIns="91425" tIns="45700">
            <a:noAutofit/>
          </a:bodyPr>
          <a:lstStyle/>
          <a:p>
            <a:pPr indent="-285750" lvl="1" marL="768350" marR="0" rtl="0" algn="l">
              <a:lnSpc>
                <a:spcPct val="100000"/>
              </a:lnSpc>
              <a:spcBef>
                <a:spcPts val="0"/>
              </a:spcBef>
              <a:spcAft>
                <a:spcPts val="0"/>
              </a:spcAft>
              <a:buClr>
                <a:srgbClr val="002060"/>
              </a:buClr>
              <a:buSzPct val="25000"/>
              <a:buFont typeface="Arial"/>
              <a:buNone/>
            </a:pPr>
            <a:r>
              <a:rPr b="1" baseline="0" i="0" lang="en-US" sz="1200" u="none" cap="none" strike="noStrike">
                <a:solidFill>
                  <a:srgbClr val="002060"/>
                </a:solidFill>
                <a:latin typeface="Arial"/>
                <a:ea typeface="Arial"/>
                <a:cs typeface="Arial"/>
                <a:sym typeface="Arial"/>
              </a:rPr>
              <a:t>Funciones fechas</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from_unixtime (int unixtime)</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to_date (string timestamp)</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year (string date)</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month (string date)</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day (string date)</a:t>
            </a:r>
          </a:p>
          <a:p>
            <a:pPr indent="0" lvl="0" marL="0" marR="0" rtl="0" algn="l">
              <a:spcBef>
                <a:spcPts val="0"/>
              </a:spcBef>
              <a:buNone/>
            </a:pPr>
            <a:r>
              <a:t/>
            </a:r>
            <a:endParaRPr b="0" baseline="0" i="0" sz="1200" u="none" cap="none" strike="noStrike">
              <a:solidFill>
                <a:srgbClr val="002060"/>
              </a:solidFill>
              <a:latin typeface="Arial"/>
              <a:ea typeface="Arial"/>
              <a:cs typeface="Arial"/>
              <a:sym typeface="Arial"/>
            </a:endParaRPr>
          </a:p>
        </p:txBody>
      </p:sp>
      <p:sp>
        <p:nvSpPr>
          <p:cNvPr id="307" name="Shape 307"/>
          <p:cNvSpPr txBox="1"/>
          <p:nvPr>
            <p:ph idx="4" type="body"/>
          </p:nvPr>
        </p:nvSpPr>
        <p:spPr>
          <a:xfrm>
            <a:off x="4622800" y="2946400"/>
            <a:ext cx="3335399" cy="2183400"/>
          </a:xfrm>
          <a:prstGeom prst="rect">
            <a:avLst/>
          </a:prstGeom>
          <a:noFill/>
          <a:ln>
            <a:noFill/>
          </a:ln>
        </p:spPr>
        <p:txBody>
          <a:bodyPr anchorCtr="0" anchor="t" bIns="45700" lIns="91425" rIns="91425" tIns="45700">
            <a:noAutofit/>
          </a:bodyPr>
          <a:lstStyle/>
          <a:p>
            <a:pPr indent="-285750" lvl="1" marL="768350" marR="0" rtl="0" algn="l">
              <a:lnSpc>
                <a:spcPct val="100000"/>
              </a:lnSpc>
              <a:spcBef>
                <a:spcPts val="0"/>
              </a:spcBef>
              <a:spcAft>
                <a:spcPts val="0"/>
              </a:spcAft>
              <a:buClr>
                <a:srgbClr val="002060"/>
              </a:buClr>
              <a:buSzPct val="25000"/>
              <a:buFont typeface="Arial"/>
              <a:buNone/>
            </a:pPr>
            <a:r>
              <a:rPr b="1" baseline="0" i="0" lang="en-US" sz="1200" u="none" cap="none" strike="noStrike">
                <a:solidFill>
                  <a:srgbClr val="002060"/>
                </a:solidFill>
                <a:latin typeface="Arial"/>
                <a:ea typeface="Arial"/>
                <a:cs typeface="Arial"/>
                <a:sym typeface="Arial"/>
              </a:rPr>
              <a:t>Funciones agregación</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count(*)</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count(expr)</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count(DISTINCT expr [,expr])</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sum (col)</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sum(DISTINCT col)</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avg (col)</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avg (DISTINCT col)</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min (col)</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max (col)</a:t>
            </a:r>
          </a:p>
          <a:p>
            <a:pPr indent="-209550" lvl="1" marL="768350" marR="0" rtl="0" algn="l">
              <a:lnSpc>
                <a:spcPct val="100000"/>
              </a:lnSpc>
              <a:spcBef>
                <a:spcPts val="240"/>
              </a:spcBef>
              <a:spcAft>
                <a:spcPts val="0"/>
              </a:spcAft>
              <a:buClr>
                <a:srgbClr val="000024"/>
              </a:buClr>
              <a:buFont typeface="Noto Symbol"/>
              <a:buNone/>
            </a:pPr>
            <a:r>
              <a:t/>
            </a:r>
            <a:endParaRPr b="0" baseline="0" i="0" sz="1200" u="none" cap="none" strike="noStrike">
              <a:solidFill>
                <a:srgbClr val="002060"/>
              </a:solidFill>
              <a:latin typeface="Arial"/>
              <a:ea typeface="Arial"/>
              <a:cs typeface="Arial"/>
              <a:sym typeface="Arial"/>
            </a:endParaRPr>
          </a:p>
          <a:p>
            <a:pPr indent="-209550" lvl="1" marL="768350" marR="0" rtl="0" algn="l">
              <a:lnSpc>
                <a:spcPct val="100000"/>
              </a:lnSpc>
              <a:spcBef>
                <a:spcPts val="240"/>
              </a:spcBef>
              <a:spcAft>
                <a:spcPts val="0"/>
              </a:spcAft>
              <a:buClr>
                <a:srgbClr val="000024"/>
              </a:buClr>
              <a:buFont typeface="Noto Symbol"/>
              <a:buNone/>
            </a:pPr>
            <a:r>
              <a:t/>
            </a:r>
            <a:endParaRPr b="0" baseline="0" i="0" sz="1200" u="none" cap="none" strike="noStrike">
              <a:solidFill>
                <a:srgbClr val="002060"/>
              </a:solidFill>
              <a:latin typeface="Arial"/>
              <a:ea typeface="Arial"/>
              <a:cs typeface="Arial"/>
              <a:sym typeface="Arial"/>
            </a:endParaRPr>
          </a:p>
          <a:p>
            <a:pPr indent="0" lvl="0" marL="0" marR="0" rtl="0" algn="l">
              <a:spcBef>
                <a:spcPts val="0"/>
              </a:spcBef>
              <a:buNone/>
            </a:pPr>
            <a:r>
              <a:t/>
            </a:r>
            <a:endParaRPr b="0" baseline="0" i="0" sz="1200" u="none" cap="none" strike="noStrike">
              <a:solidFill>
                <a:srgbClr val="002060"/>
              </a:solidFill>
              <a:latin typeface="Arial"/>
              <a:ea typeface="Arial"/>
              <a:cs typeface="Arial"/>
              <a:sym typeface="Arial"/>
            </a:endParaRPr>
          </a:p>
        </p:txBody>
      </p:sp>
      <p:sp>
        <p:nvSpPr>
          <p:cNvPr id="308" name="Shape 308"/>
          <p:cNvSpPr txBox="1"/>
          <p:nvPr>
            <p:ph idx="5" type="body"/>
          </p:nvPr>
        </p:nvSpPr>
        <p:spPr>
          <a:xfrm>
            <a:off x="4659300" y="5232400"/>
            <a:ext cx="4213199" cy="791399"/>
          </a:xfrm>
          <a:prstGeom prst="rect">
            <a:avLst/>
          </a:prstGeom>
          <a:noFill/>
          <a:ln>
            <a:noFill/>
          </a:ln>
        </p:spPr>
        <p:txBody>
          <a:bodyPr anchorCtr="0" anchor="t" bIns="45700" lIns="91425" rIns="91425" tIns="45700">
            <a:noAutofit/>
          </a:bodyPr>
          <a:lstStyle/>
          <a:p>
            <a:pPr indent="-285750" lvl="1" marL="768350" marR="0" rtl="0" algn="l">
              <a:lnSpc>
                <a:spcPct val="100000"/>
              </a:lnSpc>
              <a:spcBef>
                <a:spcPts val="0"/>
              </a:spcBef>
              <a:spcAft>
                <a:spcPts val="0"/>
              </a:spcAft>
              <a:buClr>
                <a:srgbClr val="002060"/>
              </a:buClr>
              <a:buSzPct val="25000"/>
              <a:buFont typeface="Arial"/>
              <a:buNone/>
            </a:pPr>
            <a:r>
              <a:rPr b="1" baseline="0" i="0" lang="en-US" sz="1200" u="none" cap="none" strike="noStrike">
                <a:solidFill>
                  <a:srgbClr val="002060"/>
                </a:solidFill>
                <a:latin typeface="Arial"/>
                <a:ea typeface="Arial"/>
                <a:cs typeface="Arial"/>
                <a:sym typeface="Arial"/>
              </a:rPr>
              <a:t>Otras Funciones</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cast (&lt;expr&gt; as &lt;type&gt;</a:t>
            </a:r>
          </a:p>
          <a:p>
            <a:pPr indent="-285750" lvl="1" marL="768350" marR="0" rtl="0" algn="l">
              <a:lnSpc>
                <a:spcPct val="100000"/>
              </a:lnSpc>
              <a:spcBef>
                <a:spcPts val="240"/>
              </a:spcBef>
              <a:spcAft>
                <a:spcPts val="0"/>
              </a:spcAft>
              <a:buClr>
                <a:srgbClr val="000024"/>
              </a:buClr>
              <a:buSzPct val="100000"/>
              <a:buFont typeface="Noto Symbol"/>
              <a:buChar char="❖"/>
            </a:pPr>
            <a:r>
              <a:rPr b="0" baseline="0" i="0" lang="en-US" sz="1200" u="none" cap="none" strike="noStrike">
                <a:solidFill>
                  <a:srgbClr val="002060"/>
                </a:solidFill>
                <a:latin typeface="Arial"/>
                <a:ea typeface="Arial"/>
                <a:cs typeface="Arial"/>
                <a:sym typeface="Arial"/>
              </a:rPr>
              <a:t>Get_json_object(string json_string, string path)</a:t>
            </a:r>
          </a:p>
        </p:txBody>
      </p:sp>
      <p:sp>
        <p:nvSpPr>
          <p:cNvPr id="309" name="Shape 309"/>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16" name="Shape 316"/>
          <p:cNvSpPr txBox="1"/>
          <p:nvPr>
            <p:ph idx="1" type="body"/>
          </p:nvPr>
        </p:nvSpPr>
        <p:spPr>
          <a:xfrm>
            <a:off x="649275" y="1312850"/>
            <a:ext cx="8132399" cy="1143000"/>
          </a:xfrm>
          <a:prstGeom prst="rect">
            <a:avLst/>
          </a:prstGeom>
          <a:noFill/>
          <a:ln>
            <a:noFill/>
          </a:ln>
        </p:spPr>
        <p:txBody>
          <a:bodyPr anchorCtr="0" anchor="t" bIns="45700" lIns="91425" rIns="91425" tIns="45700">
            <a:noAutofit/>
          </a:bodyPr>
          <a:lstStyle/>
          <a:p>
            <a:pPr indent="-298450" lvl="0" marL="457200" rtl="0">
              <a:lnSpc>
                <a:spcPct val="115000"/>
              </a:lnSpc>
              <a:spcBef>
                <a:spcPts val="0"/>
              </a:spcBef>
              <a:buClr>
                <a:srgbClr val="002060"/>
              </a:buClr>
              <a:buSzPct val="100000"/>
              <a:buFont typeface="Trebuchet MS"/>
              <a:buAutoNum type="arabicPeriod"/>
            </a:pPr>
            <a:r>
              <a:rPr lang="en-US" sz="1100">
                <a:solidFill>
                  <a:srgbClr val="002060"/>
                </a:solidFill>
                <a:latin typeface="Trebuchet MS"/>
                <a:ea typeface="Trebuchet MS"/>
                <a:cs typeface="Trebuchet MS"/>
                <a:sym typeface="Trebuchet MS"/>
              </a:rPr>
              <a:t>Crear documentos de texto </a:t>
            </a:r>
          </a:p>
          <a:p>
            <a:pPr indent="0" marL="0" rtl="0">
              <a:lnSpc>
                <a:spcPct val="115000"/>
              </a:lnSpc>
              <a:spcBef>
                <a:spcPts val="0"/>
              </a:spcBef>
              <a:buNone/>
            </a:pPr>
            <a:r>
              <a:t/>
            </a:r>
            <a:endParaRPr i="1" sz="1100">
              <a:solidFill>
                <a:srgbClr val="002060"/>
              </a:solidFill>
              <a:latin typeface="Trebuchet MS"/>
              <a:ea typeface="Trebuchet MS"/>
              <a:cs typeface="Trebuchet MS"/>
              <a:sym typeface="Trebuchet MS"/>
            </a:endParaRPr>
          </a:p>
          <a:p>
            <a:pPr indent="0" lvl="0" marL="0" rtl="0">
              <a:lnSpc>
                <a:spcPct val="136363"/>
              </a:lnSpc>
              <a:spcBef>
                <a:spcPts val="0"/>
              </a:spcBef>
              <a:buClr>
                <a:schemeClr val="dk1"/>
              </a:buClr>
              <a:buSzPct val="110000"/>
              <a:buFont typeface="Arial"/>
              <a:buNone/>
            </a:pPr>
            <a:r>
              <a:rPr i="1" lang="en-US" sz="1000">
                <a:solidFill>
                  <a:srgbClr val="002060"/>
                </a:solidFill>
                <a:latin typeface="Trebuchet MS"/>
                <a:ea typeface="Trebuchet MS"/>
                <a:cs typeface="Trebuchet MS"/>
                <a:sym typeface="Trebuchet MS"/>
              </a:rPr>
              <a:t>echo -e "Hola\nmundo.\nEjemplo\nde\nfichero\nde\nHive" &gt; /tmp/ejemplo1 </a:t>
            </a:r>
          </a:p>
          <a:p>
            <a:pPr indent="0" lvl="0" marL="0" rtl="0">
              <a:lnSpc>
                <a:spcPct val="136363"/>
              </a:lnSpc>
              <a:spcBef>
                <a:spcPts val="0"/>
              </a:spcBef>
              <a:buClr>
                <a:schemeClr val="dk1"/>
              </a:buClr>
              <a:buSzPct val="110000"/>
              <a:buFont typeface="Arial"/>
              <a:buNone/>
            </a:pPr>
            <a:r>
              <a:rPr i="1" lang="en-US" sz="1000">
                <a:solidFill>
                  <a:srgbClr val="002060"/>
                </a:solidFill>
                <a:latin typeface="Trebuchet MS"/>
                <a:ea typeface="Trebuchet MS"/>
                <a:cs typeface="Trebuchet MS"/>
                <a:sym typeface="Trebuchet MS"/>
              </a:rPr>
              <a:t>echo -e "Hola Hive. Segundo fichero" &gt; /tmp/ejemplo2 </a:t>
            </a:r>
          </a:p>
          <a:p>
            <a:pPr indent="0" lvl="0" marL="0" rtl="0">
              <a:lnSpc>
                <a:spcPct val="136363"/>
              </a:lnSpc>
              <a:spcBef>
                <a:spcPts val="0"/>
              </a:spcBef>
              <a:buClr>
                <a:schemeClr val="dk1"/>
              </a:buClr>
              <a:buSzPct val="110000"/>
              <a:buFont typeface="Arial"/>
              <a:buNone/>
            </a:pPr>
            <a:r>
              <a:rPr i="1" lang="en-US" sz="1000">
                <a:solidFill>
                  <a:srgbClr val="002060"/>
                </a:solidFill>
                <a:latin typeface="Trebuchet MS"/>
                <a:ea typeface="Trebuchet MS"/>
                <a:cs typeface="Trebuchet MS"/>
                <a:sym typeface="Trebuchet MS"/>
              </a:rPr>
              <a:t>cat /tmp/ejemplo1</a:t>
            </a:r>
          </a:p>
          <a:p>
            <a:pPr indent="0" lvl="0" marL="0" rtl="0">
              <a:lnSpc>
                <a:spcPct val="115000"/>
              </a:lnSpc>
              <a:spcBef>
                <a:spcPts val="0"/>
              </a:spcBef>
              <a:buNone/>
            </a:pPr>
            <a:r>
              <a:t/>
            </a:r>
            <a:endParaRPr i="1" sz="1100">
              <a:solidFill>
                <a:srgbClr val="002060"/>
              </a:solidFill>
              <a:latin typeface="Trebuchet MS"/>
              <a:ea typeface="Trebuchet MS"/>
              <a:cs typeface="Trebuchet MS"/>
              <a:sym typeface="Trebuchet MS"/>
            </a:endParaRPr>
          </a:p>
        </p:txBody>
      </p:sp>
      <p:sp>
        <p:nvSpPr>
          <p:cNvPr id="317" name="Shape 317"/>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word count</a:t>
            </a:r>
          </a:p>
        </p:txBody>
      </p:sp>
      <p:sp>
        <p:nvSpPr>
          <p:cNvPr id="318" name="Shape 318"/>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sp>
        <p:nvSpPr>
          <p:cNvPr id="319" name="Shape 319"/>
          <p:cNvSpPr txBox="1"/>
          <p:nvPr>
            <p:ph idx="2" type="body"/>
          </p:nvPr>
        </p:nvSpPr>
        <p:spPr>
          <a:xfrm>
            <a:off x="649275" y="3827450"/>
            <a:ext cx="8132399" cy="812700"/>
          </a:xfrm>
          <a:prstGeom prst="rect">
            <a:avLst/>
          </a:prstGeom>
          <a:noFill/>
          <a:ln>
            <a:noFill/>
          </a:ln>
        </p:spPr>
        <p:txBody>
          <a:bodyPr anchorCtr="0" anchor="t" bIns="45700" lIns="91425" rIns="91425" tIns="45700">
            <a:noAutofit/>
          </a:bodyPr>
          <a:lstStyle/>
          <a:p>
            <a:pPr indent="-298450" lvl="0" marL="457200" rtl="0">
              <a:lnSpc>
                <a:spcPct val="115000"/>
              </a:lnSpc>
              <a:spcBef>
                <a:spcPts val="0"/>
              </a:spcBef>
              <a:buClr>
                <a:srgbClr val="002060"/>
              </a:buClr>
              <a:buSzPct val="100000"/>
              <a:buFont typeface="Trebuchet MS"/>
              <a:buAutoNum type="arabicPeriod" startAt="2"/>
            </a:pPr>
            <a:r>
              <a:rPr lang="en-US" sz="1100">
                <a:solidFill>
                  <a:srgbClr val="002060"/>
                </a:solidFill>
                <a:latin typeface="Trebuchet MS"/>
                <a:ea typeface="Trebuchet MS"/>
                <a:cs typeface="Trebuchet MS"/>
                <a:sym typeface="Trebuchet MS"/>
              </a:rPr>
              <a:t>Arrancar Hive</a:t>
            </a:r>
          </a:p>
          <a:p>
            <a:pPr indent="0" marL="0" rtl="0">
              <a:lnSpc>
                <a:spcPct val="115000"/>
              </a:lnSpc>
              <a:spcBef>
                <a:spcPts val="0"/>
              </a:spcBef>
              <a:buNone/>
            </a:pPr>
            <a:r>
              <a:t/>
            </a:r>
            <a:endParaRPr i="1" sz="1000">
              <a:solidFill>
                <a:srgbClr val="053179"/>
              </a:solidFill>
              <a:latin typeface="Trebuchet MS"/>
              <a:ea typeface="Trebuchet MS"/>
              <a:cs typeface="Trebuchet MS"/>
              <a:sym typeface="Trebuchet MS"/>
            </a:endParaRPr>
          </a:p>
          <a:p>
            <a:pPr indent="0" marL="0" rtl="0">
              <a:lnSpc>
                <a:spcPct val="115000"/>
              </a:lnSpc>
              <a:spcBef>
                <a:spcPts val="0"/>
              </a:spcBef>
              <a:buNone/>
            </a:pPr>
            <a:r>
              <a:rPr i="1" lang="en-US" sz="1000">
                <a:solidFill>
                  <a:srgbClr val="053179"/>
                </a:solidFill>
                <a:latin typeface="Trebuchet MS"/>
                <a:ea typeface="Trebuchet MS"/>
                <a:cs typeface="Trebuchet MS"/>
                <a:sym typeface="Trebuchet MS"/>
              </a:rPr>
              <a:t>$ cd $HIVE_HOME</a:t>
            </a:r>
          </a:p>
          <a:p>
            <a:pPr indent="0" marL="0" rtl="0">
              <a:lnSpc>
                <a:spcPct val="115000"/>
              </a:lnSpc>
              <a:spcBef>
                <a:spcPts val="0"/>
              </a:spcBef>
              <a:buNone/>
            </a:pPr>
            <a:r>
              <a:rPr i="1" lang="en-US" sz="1000">
                <a:solidFill>
                  <a:srgbClr val="053179"/>
                </a:solidFill>
                <a:latin typeface="Trebuchet MS"/>
                <a:ea typeface="Trebuchet MS"/>
                <a:cs typeface="Trebuchet MS"/>
                <a:sym typeface="Trebuchet MS"/>
              </a:rPr>
              <a:t>$ $HIVE_HOME/bin/hive o hive</a:t>
            </a:r>
          </a:p>
          <a:p>
            <a:pPr indent="0" lvl="0" marL="0" rtl="0">
              <a:lnSpc>
                <a:spcPct val="115000"/>
              </a:lnSpc>
              <a:spcBef>
                <a:spcPts val="0"/>
              </a:spcBef>
              <a:buNone/>
            </a:pPr>
            <a:r>
              <a:t/>
            </a:r>
            <a:endParaRPr sz="1100">
              <a:solidFill>
                <a:srgbClr val="002060"/>
              </a:solidFill>
            </a:endParaRPr>
          </a:p>
        </p:txBody>
      </p:sp>
      <p:pic>
        <p:nvPicPr>
          <p:cNvPr id="320" name="Shape 320"/>
          <p:cNvPicPr preferRelativeResize="0"/>
          <p:nvPr/>
        </p:nvPicPr>
        <p:blipFill>
          <a:blip r:embed="rId3">
            <a:alphaModFix/>
          </a:blip>
          <a:stretch>
            <a:fillRect/>
          </a:stretch>
        </p:blipFill>
        <p:spPr>
          <a:xfrm>
            <a:off x="2100900" y="2186475"/>
            <a:ext cx="5943600" cy="1600199"/>
          </a:xfrm>
          <a:prstGeom prst="rect">
            <a:avLst/>
          </a:prstGeom>
          <a:noFill/>
          <a:ln>
            <a:noFill/>
          </a:ln>
        </p:spPr>
      </p:pic>
      <p:pic>
        <p:nvPicPr>
          <p:cNvPr id="321" name="Shape 321"/>
          <p:cNvPicPr preferRelativeResize="0"/>
          <p:nvPr/>
        </p:nvPicPr>
        <p:blipFill>
          <a:blip r:embed="rId4">
            <a:alphaModFix/>
          </a:blip>
          <a:stretch>
            <a:fillRect/>
          </a:stretch>
        </p:blipFill>
        <p:spPr>
          <a:xfrm>
            <a:off x="633750" y="4640150"/>
            <a:ext cx="5943600" cy="1400174"/>
          </a:xfrm>
          <a:prstGeom prst="rect">
            <a:avLst/>
          </a:prstGeom>
          <a:noFill/>
          <a:ln>
            <a:noFill/>
          </a:ln>
        </p:spPr>
      </p:pic>
      <p:pic>
        <p:nvPicPr>
          <p:cNvPr id="322" name="Shape 322"/>
          <p:cNvPicPr preferRelativeResize="0"/>
          <p:nvPr/>
        </p:nvPicPr>
        <p:blipFill>
          <a:blip r:embed="rId5">
            <a:alphaModFix/>
          </a:blip>
          <a:stretch>
            <a:fillRect/>
          </a:stretch>
        </p:blipFill>
        <p:spPr>
          <a:xfrm>
            <a:off x="4040750" y="3930837"/>
            <a:ext cx="4996025" cy="56514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29" name="Shape 329"/>
          <p:cNvSpPr txBox="1"/>
          <p:nvPr>
            <p:ph idx="1" type="body"/>
          </p:nvPr>
        </p:nvSpPr>
        <p:spPr>
          <a:xfrm>
            <a:off x="649275" y="1312850"/>
            <a:ext cx="8132399" cy="1946999"/>
          </a:xfrm>
          <a:prstGeom prst="rect">
            <a:avLst/>
          </a:prstGeom>
          <a:noFill/>
          <a:ln>
            <a:noFill/>
          </a:ln>
        </p:spPr>
        <p:txBody>
          <a:bodyPr anchorCtr="0" anchor="t" bIns="45700" lIns="91425" rIns="91425" tIns="45700">
            <a:noAutofit/>
          </a:bodyPr>
          <a:lstStyle/>
          <a:p>
            <a:pPr indent="-298450" lvl="0" marL="457200" rtl="0">
              <a:lnSpc>
                <a:spcPct val="115000"/>
              </a:lnSpc>
              <a:spcBef>
                <a:spcPts val="0"/>
              </a:spcBef>
              <a:buClr>
                <a:srgbClr val="002060"/>
              </a:buClr>
              <a:buSzPct val="100000"/>
              <a:buFont typeface="Trebuchet MS"/>
              <a:buAutoNum type="arabicPeriod" startAt="3"/>
            </a:pPr>
            <a:r>
              <a:rPr lang="en-US" sz="1100">
                <a:solidFill>
                  <a:srgbClr val="002060"/>
                </a:solidFill>
                <a:latin typeface="Trebuchet MS"/>
                <a:ea typeface="Trebuchet MS"/>
                <a:cs typeface="Trebuchet MS"/>
                <a:sym typeface="Trebuchet MS"/>
              </a:rPr>
              <a:t>Crear tabla y salir de hive</a:t>
            </a:r>
          </a:p>
          <a:p>
            <a:pPr indent="457200" marL="0" rtl="0">
              <a:lnSpc>
                <a:spcPct val="115000"/>
              </a:lnSpc>
              <a:spcBef>
                <a:spcPts val="0"/>
              </a:spcBef>
              <a:buNone/>
            </a:pPr>
            <a:r>
              <a:t/>
            </a:r>
            <a:endParaRPr i="1" sz="1000">
              <a:solidFill>
                <a:srgbClr val="053179"/>
              </a:solidFill>
              <a:latin typeface="Trebuchet MS"/>
              <a:ea typeface="Trebuchet MS"/>
              <a:cs typeface="Trebuchet MS"/>
              <a:sym typeface="Trebuchet MS"/>
            </a:endParaRPr>
          </a:p>
          <a:p>
            <a:pPr indent="457200" marL="0" rtl="0">
              <a:lnSpc>
                <a:spcPct val="115000"/>
              </a:lnSpc>
              <a:spcBef>
                <a:spcPts val="0"/>
              </a:spcBef>
              <a:buNone/>
            </a:pPr>
            <a:r>
              <a:rPr i="1" lang="en-US" sz="1000">
                <a:solidFill>
                  <a:srgbClr val="053179"/>
                </a:solidFill>
                <a:latin typeface="Trebuchet MS"/>
                <a:ea typeface="Trebuchet MS"/>
                <a:cs typeface="Trebuchet MS"/>
                <a:sym typeface="Trebuchet MS"/>
              </a:rPr>
              <a:t>CREATE TABLE docs (line STRING);</a:t>
            </a:r>
          </a:p>
          <a:p>
            <a:pPr indent="457200" marL="0" rtl="0">
              <a:lnSpc>
                <a:spcPct val="115000"/>
              </a:lnSpc>
              <a:spcBef>
                <a:spcPts val="0"/>
              </a:spcBef>
              <a:buNone/>
            </a:pPr>
            <a:r>
              <a:rPr i="1" lang="en-US" sz="1000">
                <a:solidFill>
                  <a:srgbClr val="053179"/>
                </a:solidFill>
                <a:latin typeface="Trebuchet MS"/>
                <a:ea typeface="Trebuchet MS"/>
                <a:cs typeface="Trebuchet MS"/>
                <a:sym typeface="Trebuchet MS"/>
              </a:rPr>
              <a:t>quit; o exit;</a:t>
            </a:r>
          </a:p>
          <a:p>
            <a:pPr indent="0" lvl="0" marL="0" rtl="0">
              <a:lnSpc>
                <a:spcPct val="115000"/>
              </a:lnSpc>
              <a:spcBef>
                <a:spcPts val="0"/>
              </a:spcBef>
              <a:buNone/>
            </a:pPr>
            <a:r>
              <a:t/>
            </a:r>
            <a:endParaRPr sz="1000">
              <a:solidFill>
                <a:srgbClr val="002060"/>
              </a:solidFill>
              <a:latin typeface="Trebuchet MS"/>
              <a:ea typeface="Trebuchet MS"/>
              <a:cs typeface="Trebuchet MS"/>
              <a:sym typeface="Trebuchet MS"/>
            </a:endParaRPr>
          </a:p>
          <a:p>
            <a:pPr indent="0" lvl="0" marL="0" marR="0" rtl="0" algn="l">
              <a:spcBef>
                <a:spcPts val="0"/>
              </a:spcBef>
              <a:buNone/>
            </a:pPr>
            <a:r>
              <a:t/>
            </a:r>
            <a:endParaRPr sz="1000">
              <a:solidFill>
                <a:srgbClr val="002060"/>
              </a:solidFill>
            </a:endParaRPr>
          </a:p>
        </p:txBody>
      </p:sp>
      <p:sp>
        <p:nvSpPr>
          <p:cNvPr id="330" name="Shape 330"/>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word count</a:t>
            </a:r>
          </a:p>
        </p:txBody>
      </p:sp>
      <p:sp>
        <p:nvSpPr>
          <p:cNvPr id="331" name="Shape 331"/>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sp>
        <p:nvSpPr>
          <p:cNvPr id="332" name="Shape 332"/>
          <p:cNvSpPr txBox="1"/>
          <p:nvPr>
            <p:ph idx="2" type="body"/>
          </p:nvPr>
        </p:nvSpPr>
        <p:spPr>
          <a:xfrm>
            <a:off x="649275" y="2379650"/>
            <a:ext cx="8132399" cy="839100"/>
          </a:xfrm>
          <a:prstGeom prst="rect">
            <a:avLst/>
          </a:prstGeom>
          <a:noFill/>
          <a:ln>
            <a:noFill/>
          </a:ln>
        </p:spPr>
        <p:txBody>
          <a:bodyPr anchorCtr="0" anchor="t" bIns="45700" lIns="91425" rIns="91425" tIns="45700">
            <a:noAutofit/>
          </a:bodyPr>
          <a:lstStyle/>
          <a:p>
            <a:pPr indent="-298450" lvl="0" marL="457200" rtl="0">
              <a:lnSpc>
                <a:spcPct val="115000"/>
              </a:lnSpc>
              <a:spcBef>
                <a:spcPts val="0"/>
              </a:spcBef>
              <a:buClr>
                <a:srgbClr val="002060"/>
              </a:buClr>
              <a:buSzPct val="100000"/>
              <a:buFont typeface="Trebuchet MS"/>
              <a:buAutoNum type="arabicPeriod" startAt="4"/>
            </a:pPr>
            <a:r>
              <a:rPr lang="en-US" sz="1100">
                <a:solidFill>
                  <a:srgbClr val="002060"/>
                </a:solidFill>
                <a:latin typeface="Trebuchet MS"/>
                <a:ea typeface="Trebuchet MS"/>
                <a:cs typeface="Trebuchet MS"/>
                <a:sym typeface="Trebuchet MS"/>
              </a:rPr>
              <a:t>Cargar ficheros en la tabla</a:t>
            </a:r>
          </a:p>
          <a:p>
            <a:pPr indent="0" lvl="0" marL="457200" rtl="0">
              <a:lnSpc>
                <a:spcPct val="115000"/>
              </a:lnSpc>
              <a:spcBef>
                <a:spcPts val="0"/>
              </a:spcBef>
              <a:buNone/>
            </a:pPr>
            <a:r>
              <a:t/>
            </a:r>
            <a:endParaRPr i="1" sz="1100">
              <a:solidFill>
                <a:srgbClr val="053179"/>
              </a:solidFill>
              <a:latin typeface="Trebuchet MS"/>
              <a:ea typeface="Trebuchet MS"/>
              <a:cs typeface="Trebuchet MS"/>
              <a:sym typeface="Trebuchet MS"/>
            </a:endParaRPr>
          </a:p>
          <a:p>
            <a:pPr indent="0" lvl="0" marL="457200" rtl="0">
              <a:lnSpc>
                <a:spcPct val="115000"/>
              </a:lnSpc>
              <a:spcBef>
                <a:spcPts val="0"/>
              </a:spcBef>
              <a:buClr>
                <a:srgbClr val="000000"/>
              </a:buClr>
              <a:buSzPct val="100000"/>
              <a:buFont typeface="Arial"/>
              <a:buNone/>
            </a:pPr>
            <a:r>
              <a:rPr i="1" lang="en-US" sz="1100">
                <a:solidFill>
                  <a:srgbClr val="053179"/>
                </a:solidFill>
                <a:latin typeface="Trebuchet MS"/>
                <a:ea typeface="Trebuchet MS"/>
                <a:cs typeface="Trebuchet MS"/>
                <a:sym typeface="Trebuchet MS"/>
              </a:rPr>
              <a:t>./bin/hive -e "LOAD DATA LOCAL INPATH '/tmp/ejemplo1' INTO TABLE docs";</a:t>
            </a:r>
          </a:p>
          <a:p>
            <a:pPr indent="0" lvl="0" marL="457200" rtl="0">
              <a:lnSpc>
                <a:spcPct val="115000"/>
              </a:lnSpc>
              <a:spcBef>
                <a:spcPts val="0"/>
              </a:spcBef>
              <a:buClr>
                <a:srgbClr val="000000"/>
              </a:buClr>
              <a:buSzPct val="100000"/>
              <a:buFont typeface="Arial"/>
              <a:buNone/>
            </a:pPr>
            <a:r>
              <a:rPr i="1" lang="en-US" sz="1100">
                <a:solidFill>
                  <a:srgbClr val="053179"/>
                </a:solidFill>
                <a:latin typeface="Trebuchet MS"/>
                <a:ea typeface="Trebuchet MS"/>
                <a:cs typeface="Trebuchet MS"/>
                <a:sym typeface="Trebuchet MS"/>
              </a:rPr>
              <a:t>hive -e "LOAD DATA LOCAL INPATH '/tmp/ejemplo2' INTO TABLE docs";</a:t>
            </a:r>
          </a:p>
          <a:p>
            <a:pPr indent="0" lvl="0" marL="0" marR="0" rtl="0" algn="l">
              <a:spcBef>
                <a:spcPts val="0"/>
              </a:spcBef>
              <a:buNone/>
            </a:pPr>
            <a:r>
              <a:t/>
            </a:r>
            <a:endParaRPr sz="1100">
              <a:solidFill>
                <a:srgbClr val="002060"/>
              </a:solidFill>
            </a:endParaRPr>
          </a:p>
        </p:txBody>
      </p:sp>
      <p:pic>
        <p:nvPicPr>
          <p:cNvPr id="333" name="Shape 333"/>
          <p:cNvPicPr preferRelativeResize="0"/>
          <p:nvPr/>
        </p:nvPicPr>
        <p:blipFill>
          <a:blip r:embed="rId3">
            <a:alphaModFix/>
          </a:blip>
          <a:stretch>
            <a:fillRect/>
          </a:stretch>
        </p:blipFill>
        <p:spPr>
          <a:xfrm>
            <a:off x="3939875" y="1352825"/>
            <a:ext cx="3419475" cy="962025"/>
          </a:xfrm>
          <a:prstGeom prst="rect">
            <a:avLst/>
          </a:prstGeom>
          <a:noFill/>
          <a:ln>
            <a:noFill/>
          </a:ln>
        </p:spPr>
      </p:pic>
      <p:pic>
        <p:nvPicPr>
          <p:cNvPr id="334" name="Shape 334"/>
          <p:cNvPicPr preferRelativeResize="0"/>
          <p:nvPr/>
        </p:nvPicPr>
        <p:blipFill>
          <a:blip r:embed="rId4">
            <a:alphaModFix/>
          </a:blip>
          <a:stretch>
            <a:fillRect/>
          </a:stretch>
        </p:blipFill>
        <p:spPr>
          <a:xfrm>
            <a:off x="1204725" y="3361400"/>
            <a:ext cx="5943598" cy="259080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41" name="Shape 341"/>
          <p:cNvSpPr txBox="1"/>
          <p:nvPr>
            <p:ph idx="1" type="body"/>
          </p:nvPr>
        </p:nvSpPr>
        <p:spPr>
          <a:xfrm>
            <a:off x="649275" y="1312850"/>
            <a:ext cx="8132399" cy="788099"/>
          </a:xfrm>
          <a:prstGeom prst="rect">
            <a:avLst/>
          </a:prstGeom>
          <a:noFill/>
          <a:ln>
            <a:noFill/>
          </a:ln>
        </p:spPr>
        <p:txBody>
          <a:bodyPr anchorCtr="0" anchor="t" bIns="45700" lIns="91425" rIns="91425" tIns="45700">
            <a:noAutofit/>
          </a:bodyPr>
          <a:lstStyle/>
          <a:p>
            <a:pPr indent="-298450" lvl="0" marL="457200" rtl="0">
              <a:lnSpc>
                <a:spcPct val="115000"/>
              </a:lnSpc>
              <a:spcBef>
                <a:spcPts val="0"/>
              </a:spcBef>
              <a:buClr>
                <a:srgbClr val="002060"/>
              </a:buClr>
              <a:buSzPct val="100000"/>
              <a:buFont typeface="Trebuchet MS"/>
              <a:buAutoNum type="arabicPeriod" startAt="5"/>
            </a:pPr>
            <a:r>
              <a:rPr lang="en-US" sz="1100">
                <a:solidFill>
                  <a:srgbClr val="002060"/>
                </a:solidFill>
                <a:latin typeface="Trebuchet MS"/>
                <a:ea typeface="Trebuchet MS"/>
                <a:cs typeface="Trebuchet MS"/>
                <a:sym typeface="Trebuchet MS"/>
              </a:rPr>
              <a:t>Acceder a Hive y ejecutar un consulta sencilla para verificar que hay datos</a:t>
            </a:r>
          </a:p>
          <a:p>
            <a:pPr indent="457200" marL="0" rtl="0">
              <a:lnSpc>
                <a:spcPct val="115000"/>
              </a:lnSpc>
              <a:spcBef>
                <a:spcPts val="0"/>
              </a:spcBef>
              <a:buNone/>
            </a:pPr>
            <a:r>
              <a:t/>
            </a:r>
            <a:endParaRPr i="1" sz="1100">
              <a:solidFill>
                <a:schemeClr val="dk1"/>
              </a:solidFill>
              <a:latin typeface="Trebuchet MS"/>
              <a:ea typeface="Trebuchet MS"/>
              <a:cs typeface="Trebuchet MS"/>
              <a:sym typeface="Trebuchet MS"/>
            </a:endParaRPr>
          </a:p>
          <a:p>
            <a:pPr indent="457200" lvl="0" marL="0" rtl="0">
              <a:lnSpc>
                <a:spcPct val="115000"/>
              </a:lnSpc>
              <a:spcBef>
                <a:spcPts val="0"/>
              </a:spcBef>
              <a:buNone/>
            </a:pPr>
            <a:r>
              <a:rPr i="1" lang="en-US" sz="1100">
                <a:solidFill>
                  <a:srgbClr val="053179"/>
                </a:solidFill>
                <a:latin typeface="Trebuchet MS"/>
                <a:ea typeface="Trebuchet MS"/>
                <a:cs typeface="Trebuchet MS"/>
                <a:sym typeface="Trebuchet MS"/>
              </a:rPr>
              <a:t>hive</a:t>
            </a:r>
          </a:p>
          <a:p>
            <a:pPr indent="457200" lvl="0" marL="0" rtl="0">
              <a:lnSpc>
                <a:spcPct val="115000"/>
              </a:lnSpc>
              <a:spcBef>
                <a:spcPts val="0"/>
              </a:spcBef>
              <a:buNone/>
            </a:pPr>
            <a:r>
              <a:rPr i="1" lang="en-US" sz="1100">
                <a:solidFill>
                  <a:srgbClr val="053179"/>
                </a:solidFill>
                <a:latin typeface="Trebuchet MS"/>
                <a:ea typeface="Trebuchet MS"/>
                <a:cs typeface="Trebuchet MS"/>
                <a:sym typeface="Trebuchet MS"/>
              </a:rPr>
              <a:t>select * from docs;</a:t>
            </a:r>
          </a:p>
          <a:p>
            <a:pPr indent="0" lvl="0" marL="0" rtl="0">
              <a:lnSpc>
                <a:spcPct val="115000"/>
              </a:lnSpc>
              <a:spcBef>
                <a:spcPts val="0"/>
              </a:spcBef>
              <a:buNone/>
            </a:pPr>
            <a:r>
              <a:rPr lang="en-US" sz="1100">
                <a:solidFill>
                  <a:srgbClr val="002060"/>
                </a:solidFill>
                <a:latin typeface="Trebuchet MS"/>
                <a:ea typeface="Trebuchet MS"/>
                <a:cs typeface="Trebuchet MS"/>
                <a:sym typeface="Trebuchet MS"/>
              </a:rPr>
              <a:t>	</a:t>
            </a:r>
          </a:p>
          <a:p>
            <a:pPr indent="0" lvl="0" marL="0" marR="0" rtl="0" algn="l">
              <a:spcBef>
                <a:spcPts val="0"/>
              </a:spcBef>
              <a:buNone/>
            </a:pPr>
            <a:r>
              <a:t/>
            </a:r>
            <a:endParaRPr sz="1100">
              <a:solidFill>
                <a:srgbClr val="002060"/>
              </a:solidFill>
            </a:endParaRPr>
          </a:p>
        </p:txBody>
      </p:sp>
      <p:sp>
        <p:nvSpPr>
          <p:cNvPr id="342" name="Shape 342"/>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word count</a:t>
            </a:r>
          </a:p>
        </p:txBody>
      </p:sp>
      <p:sp>
        <p:nvSpPr>
          <p:cNvPr id="343" name="Shape 343"/>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pic>
        <p:nvPicPr>
          <p:cNvPr id="344" name="Shape 344"/>
          <p:cNvPicPr preferRelativeResize="0"/>
          <p:nvPr/>
        </p:nvPicPr>
        <p:blipFill>
          <a:blip r:embed="rId3">
            <a:alphaModFix/>
          </a:blip>
          <a:stretch>
            <a:fillRect/>
          </a:stretch>
        </p:blipFill>
        <p:spPr>
          <a:xfrm>
            <a:off x="1143000" y="2265350"/>
            <a:ext cx="5943600" cy="255270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51" name="Shape 351"/>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word count</a:t>
            </a:r>
          </a:p>
        </p:txBody>
      </p:sp>
      <p:sp>
        <p:nvSpPr>
          <p:cNvPr id="352" name="Shape 352"/>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sp>
        <p:nvSpPr>
          <p:cNvPr id="353" name="Shape 353"/>
          <p:cNvSpPr txBox="1"/>
          <p:nvPr>
            <p:ph idx="1" type="body"/>
          </p:nvPr>
        </p:nvSpPr>
        <p:spPr>
          <a:xfrm>
            <a:off x="649275" y="1008050"/>
            <a:ext cx="8132399" cy="1599899"/>
          </a:xfrm>
          <a:prstGeom prst="rect">
            <a:avLst/>
          </a:prstGeom>
          <a:noFill/>
          <a:ln>
            <a:noFill/>
          </a:ln>
        </p:spPr>
        <p:txBody>
          <a:bodyPr anchorCtr="0" anchor="t" bIns="45700" lIns="91425" rIns="91425" tIns="45700">
            <a:noAutofit/>
          </a:bodyPr>
          <a:lstStyle/>
          <a:p>
            <a:pPr indent="-298450" lvl="0" marL="457200" rtl="0">
              <a:lnSpc>
                <a:spcPct val="115000"/>
              </a:lnSpc>
              <a:spcBef>
                <a:spcPts val="0"/>
              </a:spcBef>
              <a:buClr>
                <a:srgbClr val="002060"/>
              </a:buClr>
              <a:buSzPct val="100000"/>
              <a:buFont typeface="Trebuchet MS"/>
              <a:buAutoNum type="arabicPeriod" startAt="6"/>
            </a:pPr>
            <a:r>
              <a:rPr lang="en-US" sz="1100">
                <a:solidFill>
                  <a:srgbClr val="002060"/>
                </a:solidFill>
                <a:latin typeface="Trebuchet MS"/>
                <a:ea typeface="Trebuchet MS"/>
                <a:cs typeface="Trebuchet MS"/>
                <a:sym typeface="Trebuchet MS"/>
              </a:rPr>
              <a:t>Trocearemos cada una de las líneas de los documentos en palabras separadas por espacios en blanco y luego las agruparemos para contar el número de palabras. IMPORTANTE: deben estar arrancados los demonios de map reduce</a:t>
            </a:r>
          </a:p>
          <a:p>
            <a:pPr indent="0" marL="0" rtl="0">
              <a:lnSpc>
                <a:spcPct val="115000"/>
              </a:lnSpc>
              <a:spcBef>
                <a:spcPts val="0"/>
              </a:spcBef>
              <a:buNone/>
            </a:pPr>
            <a:r>
              <a:t/>
            </a:r>
            <a:endParaRPr sz="1100">
              <a:solidFill>
                <a:srgbClr val="002060"/>
              </a:solidFill>
              <a:latin typeface="Trebuchet MS"/>
              <a:ea typeface="Trebuchet MS"/>
              <a:cs typeface="Trebuchet MS"/>
              <a:sym typeface="Trebuchet MS"/>
            </a:endParaRPr>
          </a:p>
          <a:p>
            <a:pPr indent="457200" lvl="0" marL="0" rtl="0">
              <a:lnSpc>
                <a:spcPct val="115000"/>
              </a:lnSpc>
              <a:spcBef>
                <a:spcPts val="0"/>
              </a:spcBef>
              <a:buClr>
                <a:schemeClr val="dk1"/>
              </a:buClr>
              <a:buSzPct val="100000"/>
              <a:buFont typeface="Arial"/>
              <a:buNone/>
            </a:pPr>
            <a:r>
              <a:rPr i="1" lang="en-US" sz="1100">
                <a:solidFill>
                  <a:srgbClr val="053179"/>
                </a:solidFill>
                <a:latin typeface="Trebuchet MS"/>
                <a:ea typeface="Trebuchet MS"/>
                <a:cs typeface="Trebuchet MS"/>
                <a:sym typeface="Trebuchet MS"/>
              </a:rPr>
              <a:t>CREATE TABLE word_counts AS</a:t>
            </a:r>
          </a:p>
          <a:p>
            <a:pPr indent="457200" lvl="0" marL="0" rtl="0">
              <a:lnSpc>
                <a:spcPct val="115000"/>
              </a:lnSpc>
              <a:spcBef>
                <a:spcPts val="0"/>
              </a:spcBef>
              <a:buClr>
                <a:schemeClr val="dk1"/>
              </a:buClr>
              <a:buSzPct val="100000"/>
              <a:buFont typeface="Arial"/>
              <a:buNone/>
            </a:pPr>
            <a:r>
              <a:rPr i="1" lang="en-US" sz="1100">
                <a:solidFill>
                  <a:srgbClr val="053179"/>
                </a:solidFill>
                <a:latin typeface="Trebuchet MS"/>
                <a:ea typeface="Trebuchet MS"/>
                <a:cs typeface="Trebuchet MS"/>
                <a:sym typeface="Trebuchet MS"/>
              </a:rPr>
              <a:t>SELECT word, count(1) AS count FROM</a:t>
            </a:r>
          </a:p>
          <a:p>
            <a:pPr indent="457200" lvl="0" marL="0" rtl="0">
              <a:lnSpc>
                <a:spcPct val="115000"/>
              </a:lnSpc>
              <a:spcBef>
                <a:spcPts val="0"/>
              </a:spcBef>
              <a:buClr>
                <a:schemeClr val="dk1"/>
              </a:buClr>
              <a:buSzPct val="100000"/>
              <a:buFont typeface="Arial"/>
              <a:buNone/>
            </a:pPr>
            <a:r>
              <a:rPr i="1" lang="en-US" sz="1100">
                <a:solidFill>
                  <a:srgbClr val="053179"/>
                </a:solidFill>
                <a:latin typeface="Trebuchet MS"/>
                <a:ea typeface="Trebuchet MS"/>
                <a:cs typeface="Trebuchet MS"/>
                <a:sym typeface="Trebuchet MS"/>
              </a:rPr>
              <a:t>(SELECT explode(split(line, ' ')) AS word FROM docs) w</a:t>
            </a:r>
          </a:p>
          <a:p>
            <a:pPr indent="457200" lvl="0" marL="0" rtl="0">
              <a:lnSpc>
                <a:spcPct val="115000"/>
              </a:lnSpc>
              <a:spcBef>
                <a:spcPts val="0"/>
              </a:spcBef>
              <a:buClr>
                <a:schemeClr val="dk1"/>
              </a:buClr>
              <a:buSzPct val="100000"/>
              <a:buFont typeface="Arial"/>
              <a:buNone/>
            </a:pPr>
            <a:r>
              <a:rPr i="1" lang="en-US" sz="1100">
                <a:solidFill>
                  <a:srgbClr val="053179"/>
                </a:solidFill>
                <a:latin typeface="Trebuchet MS"/>
                <a:ea typeface="Trebuchet MS"/>
                <a:cs typeface="Trebuchet MS"/>
                <a:sym typeface="Trebuchet MS"/>
              </a:rPr>
              <a:t>GROUP BY word</a:t>
            </a:r>
          </a:p>
          <a:p>
            <a:pPr indent="457200" lvl="0" marL="0" rtl="0">
              <a:lnSpc>
                <a:spcPct val="115000"/>
              </a:lnSpc>
              <a:spcBef>
                <a:spcPts val="0"/>
              </a:spcBef>
              <a:buClr>
                <a:schemeClr val="dk1"/>
              </a:buClr>
              <a:buSzPct val="100000"/>
              <a:buFont typeface="Arial"/>
              <a:buNone/>
            </a:pPr>
            <a:r>
              <a:rPr i="1" lang="en-US" sz="1100">
                <a:solidFill>
                  <a:srgbClr val="053179"/>
                </a:solidFill>
                <a:latin typeface="Trebuchet MS"/>
                <a:ea typeface="Trebuchet MS"/>
                <a:cs typeface="Trebuchet MS"/>
                <a:sym typeface="Trebuchet MS"/>
              </a:rPr>
              <a:t>ORDER BY word;</a:t>
            </a:r>
          </a:p>
        </p:txBody>
      </p:sp>
      <p:pic>
        <p:nvPicPr>
          <p:cNvPr id="354" name="Shape 354"/>
          <p:cNvPicPr preferRelativeResize="0"/>
          <p:nvPr/>
        </p:nvPicPr>
        <p:blipFill>
          <a:blip r:embed="rId3">
            <a:alphaModFix/>
          </a:blip>
          <a:stretch>
            <a:fillRect/>
          </a:stretch>
        </p:blipFill>
        <p:spPr>
          <a:xfrm>
            <a:off x="1600200" y="2712075"/>
            <a:ext cx="5943599" cy="24288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61" name="Shape 361"/>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word count</a:t>
            </a:r>
          </a:p>
        </p:txBody>
      </p:sp>
      <p:sp>
        <p:nvSpPr>
          <p:cNvPr id="362" name="Shape 362"/>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pic>
        <p:nvPicPr>
          <p:cNvPr id="363" name="Shape 363"/>
          <p:cNvPicPr preferRelativeResize="0"/>
          <p:nvPr/>
        </p:nvPicPr>
        <p:blipFill>
          <a:blip r:embed="rId3">
            <a:alphaModFix/>
          </a:blip>
          <a:stretch>
            <a:fillRect/>
          </a:stretch>
        </p:blipFill>
        <p:spPr>
          <a:xfrm>
            <a:off x="1738125" y="1198825"/>
            <a:ext cx="5943598" cy="2438399"/>
          </a:xfrm>
          <a:prstGeom prst="rect">
            <a:avLst/>
          </a:prstGeom>
          <a:noFill/>
          <a:ln>
            <a:noFill/>
          </a:ln>
        </p:spPr>
      </p:pic>
      <p:pic>
        <p:nvPicPr>
          <p:cNvPr id="364" name="Shape 364"/>
          <p:cNvPicPr preferRelativeResize="0"/>
          <p:nvPr/>
        </p:nvPicPr>
        <p:blipFill>
          <a:blip r:embed="rId4">
            <a:alphaModFix/>
          </a:blip>
          <a:stretch>
            <a:fillRect/>
          </a:stretch>
        </p:blipFill>
        <p:spPr>
          <a:xfrm>
            <a:off x="1738125" y="3798200"/>
            <a:ext cx="5943599" cy="9048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71" name="Shape 371"/>
          <p:cNvSpPr txBox="1"/>
          <p:nvPr>
            <p:ph idx="1" type="body"/>
          </p:nvPr>
        </p:nvSpPr>
        <p:spPr>
          <a:xfrm>
            <a:off x="649275" y="1312850"/>
            <a:ext cx="8132399" cy="731700"/>
          </a:xfrm>
          <a:prstGeom prst="rect">
            <a:avLst/>
          </a:prstGeom>
          <a:noFill/>
          <a:ln>
            <a:noFill/>
          </a:ln>
        </p:spPr>
        <p:txBody>
          <a:bodyPr anchorCtr="0" anchor="t" bIns="45700" lIns="91425" rIns="91425" tIns="45700">
            <a:noAutofit/>
          </a:bodyPr>
          <a:lstStyle/>
          <a:p>
            <a:pPr indent="-298450" lvl="0" marL="457200" rtl="0">
              <a:lnSpc>
                <a:spcPct val="115000"/>
              </a:lnSpc>
              <a:spcBef>
                <a:spcPts val="0"/>
              </a:spcBef>
              <a:buClr>
                <a:srgbClr val="002060"/>
              </a:buClr>
              <a:buSzPct val="100000"/>
              <a:buFont typeface="Times New Roman"/>
              <a:buAutoNum type="arabicPeriod" startAt="7"/>
            </a:pPr>
            <a:r>
              <a:rPr lang="en-US" sz="1100">
                <a:solidFill>
                  <a:srgbClr val="002060"/>
                </a:solidFill>
              </a:rPr>
              <a:t>Consultamos el resultado</a:t>
            </a:r>
          </a:p>
          <a:p>
            <a:pPr indent="0" marL="0" rtl="0">
              <a:lnSpc>
                <a:spcPct val="115000"/>
              </a:lnSpc>
              <a:spcBef>
                <a:spcPts val="0"/>
              </a:spcBef>
              <a:buNone/>
            </a:pPr>
            <a:r>
              <a:t/>
            </a:r>
            <a:endParaRPr sz="1100">
              <a:solidFill>
                <a:srgbClr val="002060"/>
              </a:solidFill>
            </a:endParaRPr>
          </a:p>
          <a:p>
            <a:pPr indent="457200" lvl="0" marL="0" rtl="0">
              <a:lnSpc>
                <a:spcPct val="115000"/>
              </a:lnSpc>
              <a:spcBef>
                <a:spcPts val="0"/>
              </a:spcBef>
              <a:buClr>
                <a:schemeClr val="dk1"/>
              </a:buClr>
              <a:buSzPct val="100000"/>
              <a:buFont typeface="Arial"/>
              <a:buNone/>
            </a:pPr>
            <a:r>
              <a:rPr i="1" lang="en-US" sz="1100">
                <a:solidFill>
                  <a:srgbClr val="053179"/>
                </a:solidFill>
              </a:rPr>
              <a:t>select * from word_counts;</a:t>
            </a:r>
          </a:p>
          <a:p>
            <a:pPr indent="0" lvl="0" marL="0" rtl="0">
              <a:lnSpc>
                <a:spcPct val="115000"/>
              </a:lnSpc>
              <a:spcBef>
                <a:spcPts val="0"/>
              </a:spcBef>
              <a:buClr>
                <a:schemeClr val="dk1"/>
              </a:buClr>
              <a:buFont typeface="Arial"/>
              <a:buNone/>
            </a:pPr>
            <a:r>
              <a:t/>
            </a:r>
            <a:endParaRPr i="1" sz="1100">
              <a:solidFill>
                <a:srgbClr val="053179"/>
              </a:solidFill>
              <a:latin typeface="Trebuchet MS"/>
              <a:ea typeface="Trebuchet MS"/>
              <a:cs typeface="Trebuchet MS"/>
              <a:sym typeface="Trebuchet MS"/>
            </a:endParaRPr>
          </a:p>
          <a:p>
            <a:pPr indent="0" lvl="0" marL="0" rtl="0">
              <a:lnSpc>
                <a:spcPct val="115000"/>
              </a:lnSpc>
              <a:spcBef>
                <a:spcPts val="0"/>
              </a:spcBef>
              <a:buNone/>
            </a:pPr>
            <a:r>
              <a:t/>
            </a:r>
            <a:endParaRPr sz="1100">
              <a:solidFill>
                <a:srgbClr val="002060"/>
              </a:solidFill>
            </a:endParaRPr>
          </a:p>
          <a:p>
            <a:pPr indent="0" lvl="0" marL="0" marR="0" rtl="0" algn="l">
              <a:spcBef>
                <a:spcPts val="0"/>
              </a:spcBef>
              <a:buNone/>
            </a:pPr>
            <a:r>
              <a:t/>
            </a:r>
            <a:endParaRPr sz="1100">
              <a:solidFill>
                <a:srgbClr val="002060"/>
              </a:solidFill>
            </a:endParaRPr>
          </a:p>
        </p:txBody>
      </p:sp>
      <p:sp>
        <p:nvSpPr>
          <p:cNvPr id="372" name="Shape 372"/>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word count</a:t>
            </a:r>
          </a:p>
        </p:txBody>
      </p:sp>
      <p:sp>
        <p:nvSpPr>
          <p:cNvPr id="373" name="Shape 373"/>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sp>
        <p:nvSpPr>
          <p:cNvPr id="374" name="Shape 374"/>
          <p:cNvSpPr txBox="1"/>
          <p:nvPr>
            <p:ph idx="2" type="body"/>
          </p:nvPr>
        </p:nvSpPr>
        <p:spPr>
          <a:xfrm>
            <a:off x="649275" y="3827450"/>
            <a:ext cx="8132399" cy="872099"/>
          </a:xfrm>
          <a:prstGeom prst="rect">
            <a:avLst/>
          </a:prstGeom>
          <a:noFill/>
          <a:ln>
            <a:noFill/>
          </a:ln>
        </p:spPr>
        <p:txBody>
          <a:bodyPr anchorCtr="0" anchor="t" bIns="45700" lIns="91425" rIns="91425" tIns="45700">
            <a:noAutofit/>
          </a:bodyPr>
          <a:lstStyle/>
          <a:p>
            <a:pPr indent="-298450" lvl="0" marL="457200" rtl="0">
              <a:lnSpc>
                <a:spcPct val="115000"/>
              </a:lnSpc>
              <a:spcBef>
                <a:spcPts val="0"/>
              </a:spcBef>
              <a:buClr>
                <a:srgbClr val="002060"/>
              </a:buClr>
              <a:buSzPct val="100000"/>
              <a:buFont typeface="Times New Roman"/>
              <a:buAutoNum type="arabicPeriod" startAt="8"/>
            </a:pPr>
            <a:r>
              <a:rPr lang="en-US" sz="1100">
                <a:solidFill>
                  <a:srgbClr val="002060"/>
                </a:solidFill>
              </a:rPr>
              <a:t>Mostrar todas las tablas existentes</a:t>
            </a:r>
          </a:p>
          <a:p>
            <a:pPr indent="457200" marL="0" rtl="0">
              <a:lnSpc>
                <a:spcPct val="115000"/>
              </a:lnSpc>
              <a:spcBef>
                <a:spcPts val="0"/>
              </a:spcBef>
              <a:buNone/>
            </a:pPr>
            <a:r>
              <a:t/>
            </a:r>
            <a:endParaRPr i="1" sz="900">
              <a:solidFill>
                <a:schemeClr val="dk1"/>
              </a:solidFill>
            </a:endParaRPr>
          </a:p>
          <a:p>
            <a:pPr indent="457200" marL="0" rtl="0">
              <a:lnSpc>
                <a:spcPct val="115000"/>
              </a:lnSpc>
              <a:spcBef>
                <a:spcPts val="0"/>
              </a:spcBef>
              <a:buNone/>
            </a:pPr>
            <a:r>
              <a:rPr i="1" lang="en-US" sz="1000">
                <a:solidFill>
                  <a:srgbClr val="053179"/>
                </a:solidFill>
                <a:latin typeface="Trebuchet MS"/>
                <a:ea typeface="Trebuchet MS"/>
                <a:cs typeface="Trebuchet MS"/>
                <a:sym typeface="Trebuchet MS"/>
              </a:rPr>
              <a:t>show tables;</a:t>
            </a:r>
          </a:p>
          <a:p>
            <a:pPr indent="457200" lvl="0" marL="0" marR="0" rtl="0" algn="l">
              <a:spcBef>
                <a:spcPts val="0"/>
              </a:spcBef>
              <a:buNone/>
            </a:pPr>
            <a:r>
              <a:t/>
            </a:r>
            <a:endParaRPr sz="1000">
              <a:solidFill>
                <a:srgbClr val="053179"/>
              </a:solidFill>
              <a:latin typeface="Trebuchet MS"/>
              <a:ea typeface="Trebuchet MS"/>
              <a:cs typeface="Trebuchet MS"/>
              <a:sym typeface="Trebuchet MS"/>
            </a:endParaRPr>
          </a:p>
        </p:txBody>
      </p:sp>
      <p:pic>
        <p:nvPicPr>
          <p:cNvPr id="375" name="Shape 375"/>
          <p:cNvPicPr preferRelativeResize="0"/>
          <p:nvPr/>
        </p:nvPicPr>
        <p:blipFill>
          <a:blip r:embed="rId3">
            <a:alphaModFix/>
          </a:blip>
          <a:stretch>
            <a:fillRect/>
          </a:stretch>
        </p:blipFill>
        <p:spPr>
          <a:xfrm>
            <a:off x="3917225" y="1391975"/>
            <a:ext cx="3924300" cy="2209800"/>
          </a:xfrm>
          <a:prstGeom prst="rect">
            <a:avLst/>
          </a:prstGeom>
          <a:noFill/>
          <a:ln>
            <a:noFill/>
          </a:ln>
        </p:spPr>
      </p:pic>
      <p:pic>
        <p:nvPicPr>
          <p:cNvPr id="376" name="Shape 376"/>
          <p:cNvPicPr preferRelativeResize="0"/>
          <p:nvPr/>
        </p:nvPicPr>
        <p:blipFill>
          <a:blip r:embed="rId4">
            <a:alphaModFix/>
          </a:blip>
          <a:stretch>
            <a:fillRect/>
          </a:stretch>
        </p:blipFill>
        <p:spPr>
          <a:xfrm>
            <a:off x="3917225" y="3819125"/>
            <a:ext cx="3707250" cy="1090899"/>
          </a:xfrm>
          <a:prstGeom prst="rect">
            <a:avLst/>
          </a:prstGeom>
          <a:noFill/>
          <a:ln>
            <a:noFill/>
          </a:ln>
        </p:spPr>
      </p:pic>
      <p:pic>
        <p:nvPicPr>
          <p:cNvPr id="377" name="Shape 377"/>
          <p:cNvPicPr preferRelativeResize="0"/>
          <p:nvPr/>
        </p:nvPicPr>
        <p:blipFill>
          <a:blip r:embed="rId5">
            <a:alphaModFix/>
          </a:blip>
          <a:stretch>
            <a:fillRect/>
          </a:stretch>
        </p:blipFill>
        <p:spPr>
          <a:xfrm>
            <a:off x="3898868" y="4974600"/>
            <a:ext cx="3743968" cy="1090900"/>
          </a:xfrm>
          <a:prstGeom prst="rect">
            <a:avLst/>
          </a:prstGeom>
          <a:noFill/>
          <a:ln>
            <a:noFill/>
          </a:ln>
        </p:spPr>
      </p:pic>
      <p:sp>
        <p:nvSpPr>
          <p:cNvPr id="378" name="Shape 378"/>
          <p:cNvSpPr txBox="1"/>
          <p:nvPr>
            <p:ph idx="3" type="body"/>
          </p:nvPr>
        </p:nvSpPr>
        <p:spPr>
          <a:xfrm>
            <a:off x="645000" y="4989225"/>
            <a:ext cx="3186000" cy="926999"/>
          </a:xfrm>
          <a:prstGeom prst="rect">
            <a:avLst/>
          </a:prstGeom>
          <a:noFill/>
          <a:ln>
            <a:noFill/>
          </a:ln>
        </p:spPr>
        <p:txBody>
          <a:bodyPr anchorCtr="0" anchor="t" bIns="45700" lIns="91425" rIns="91425" tIns="45700">
            <a:noAutofit/>
          </a:bodyPr>
          <a:lstStyle/>
          <a:p>
            <a:pPr indent="-298450" lvl="0" marL="457200" rtl="0">
              <a:lnSpc>
                <a:spcPct val="115000"/>
              </a:lnSpc>
              <a:spcBef>
                <a:spcPts val="0"/>
              </a:spcBef>
              <a:buClr>
                <a:srgbClr val="002060"/>
              </a:buClr>
              <a:buSzPct val="100000"/>
              <a:buFont typeface="Times New Roman"/>
              <a:buAutoNum type="arabicPeriod" startAt="9"/>
            </a:pPr>
            <a:r>
              <a:rPr lang="en-US" sz="1100">
                <a:solidFill>
                  <a:srgbClr val="002060"/>
                </a:solidFill>
              </a:rPr>
              <a:t>Mostrar información de una tabla</a:t>
            </a:r>
          </a:p>
          <a:p>
            <a:pPr indent="457200" lvl="0" marL="0" marR="0" rtl="0" algn="l">
              <a:spcBef>
                <a:spcPts val="0"/>
              </a:spcBef>
              <a:buSzPct val="25000"/>
              <a:buNone/>
            </a:pPr>
            <a:r>
              <a:rPr i="1" lang="en-US" sz="1000">
                <a:solidFill>
                  <a:srgbClr val="053179"/>
                </a:solidFill>
                <a:latin typeface="Trebuchet MS"/>
                <a:ea typeface="Trebuchet MS"/>
                <a:cs typeface="Trebuchet MS"/>
                <a:sym typeface="Trebuchet MS"/>
              </a:rPr>
              <a:t>describe word_counts;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385" name="Shape 385"/>
          <p:cNvSpPr txBox="1"/>
          <p:nvPr>
            <p:ph idx="1" type="body"/>
          </p:nvPr>
        </p:nvSpPr>
        <p:spPr>
          <a:xfrm>
            <a:off x="649275" y="1312825"/>
            <a:ext cx="2685899" cy="1287300"/>
          </a:xfrm>
          <a:prstGeom prst="rect">
            <a:avLst/>
          </a:prstGeom>
          <a:noFill/>
          <a:ln>
            <a:noFill/>
          </a:ln>
        </p:spPr>
        <p:txBody>
          <a:bodyPr anchorCtr="0" anchor="t" bIns="45700" lIns="91425" rIns="91425" tIns="45700">
            <a:noAutofit/>
          </a:bodyPr>
          <a:lstStyle/>
          <a:p>
            <a:pPr indent="-285750" lvl="1" marL="76835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Trebuchet MS"/>
                <a:ea typeface="Trebuchet MS"/>
                <a:cs typeface="Trebuchet MS"/>
                <a:sym typeface="Trebuchet MS"/>
              </a:rPr>
              <a:t>Estructuras de datos</a:t>
            </a:r>
          </a:p>
          <a:p>
            <a:pPr indent="-285750" lvl="1" marL="768350" marR="0" rtl="0" algn="l">
              <a:lnSpc>
                <a:spcPct val="100000"/>
              </a:lnSpc>
              <a:spcBef>
                <a:spcPts val="220"/>
              </a:spcBef>
              <a:spcAft>
                <a:spcPts val="0"/>
              </a:spcAft>
              <a:buClr>
                <a:srgbClr val="002060"/>
              </a:buClr>
              <a:buSzPct val="100000"/>
              <a:buFont typeface="Trebuchet MS"/>
              <a:buChar char="❖"/>
            </a:pPr>
            <a:r>
              <a:rPr b="0" baseline="0" i="0" lang="en-US" sz="1100" u="none" cap="none" strike="noStrike">
                <a:solidFill>
                  <a:srgbClr val="002060"/>
                </a:solidFill>
                <a:latin typeface="Trebuchet MS"/>
                <a:ea typeface="Trebuchet MS"/>
                <a:cs typeface="Trebuchet MS"/>
                <a:sym typeface="Trebuchet MS"/>
              </a:rPr>
              <a:t>Bases de datos</a:t>
            </a:r>
          </a:p>
          <a:p>
            <a:pPr indent="-285750" lvl="1" marL="768350" marR="0" rtl="0" algn="l">
              <a:lnSpc>
                <a:spcPct val="100000"/>
              </a:lnSpc>
              <a:spcBef>
                <a:spcPts val="220"/>
              </a:spcBef>
              <a:spcAft>
                <a:spcPts val="0"/>
              </a:spcAft>
              <a:buClr>
                <a:srgbClr val="002060"/>
              </a:buClr>
              <a:buSzPct val="100000"/>
              <a:buFont typeface="Trebuchet MS"/>
              <a:buChar char="❖"/>
            </a:pPr>
            <a:r>
              <a:rPr b="0" baseline="0" i="0" lang="en-US" sz="1100" u="none" cap="none" strike="noStrike">
                <a:solidFill>
                  <a:srgbClr val="002060"/>
                </a:solidFill>
                <a:latin typeface="Trebuchet MS"/>
                <a:ea typeface="Trebuchet MS"/>
                <a:cs typeface="Trebuchet MS"/>
                <a:sym typeface="Trebuchet MS"/>
              </a:rPr>
              <a:t>Tablas</a:t>
            </a:r>
          </a:p>
          <a:p>
            <a:pPr indent="-285750" lvl="1" marL="768350" marR="0" rtl="0" algn="l">
              <a:lnSpc>
                <a:spcPct val="100000"/>
              </a:lnSpc>
              <a:spcBef>
                <a:spcPts val="220"/>
              </a:spcBef>
              <a:spcAft>
                <a:spcPts val="0"/>
              </a:spcAft>
              <a:buClr>
                <a:srgbClr val="002060"/>
              </a:buClr>
              <a:buSzPct val="100000"/>
              <a:buFont typeface="Trebuchet MS"/>
              <a:buChar char="❖"/>
            </a:pPr>
            <a:r>
              <a:rPr b="0" baseline="0" i="0" lang="en-US" sz="1100" u="none" cap="none" strike="noStrike">
                <a:solidFill>
                  <a:srgbClr val="002060"/>
                </a:solidFill>
                <a:latin typeface="Trebuchet MS"/>
                <a:ea typeface="Trebuchet MS"/>
                <a:cs typeface="Trebuchet MS"/>
                <a:sym typeface="Trebuchet MS"/>
              </a:rPr>
              <a:t>Particiones (filas)</a:t>
            </a:r>
          </a:p>
          <a:p>
            <a:pPr indent="-285750" lvl="1" marL="768350" marR="0" rtl="0" algn="l">
              <a:lnSpc>
                <a:spcPct val="100000"/>
              </a:lnSpc>
              <a:spcBef>
                <a:spcPts val="220"/>
              </a:spcBef>
              <a:spcAft>
                <a:spcPts val="0"/>
              </a:spcAft>
              <a:buClr>
                <a:srgbClr val="002060"/>
              </a:buClr>
              <a:buSzPct val="100000"/>
              <a:buFont typeface="Trebuchet MS"/>
              <a:buChar char="❖"/>
            </a:pPr>
            <a:r>
              <a:rPr b="0" baseline="0" i="0" lang="en-US" sz="1100" u="none" cap="none" strike="noStrike">
                <a:solidFill>
                  <a:srgbClr val="002060"/>
                </a:solidFill>
                <a:latin typeface="Trebuchet MS"/>
                <a:ea typeface="Trebuchet MS"/>
                <a:cs typeface="Trebuchet MS"/>
                <a:sym typeface="Trebuchet MS"/>
              </a:rPr>
              <a:t>Buckets (columnas)</a:t>
            </a:r>
          </a:p>
          <a:p>
            <a:pPr indent="-285750" lvl="1" marL="768350" marR="0" rtl="0" algn="l">
              <a:lnSpc>
                <a:spcPct val="100000"/>
              </a:lnSpc>
              <a:spcBef>
                <a:spcPts val="220"/>
              </a:spcBef>
              <a:spcAft>
                <a:spcPts val="0"/>
              </a:spcAft>
              <a:buClr>
                <a:srgbClr val="002060"/>
              </a:buClr>
              <a:buSzPct val="100000"/>
              <a:buFont typeface="Trebuchet MS"/>
              <a:buChar char="❖"/>
            </a:pPr>
            <a:r>
              <a:rPr lang="en-US" sz="1100">
                <a:solidFill>
                  <a:srgbClr val="002060"/>
                </a:solidFill>
                <a:latin typeface="Trebuchet MS"/>
                <a:ea typeface="Trebuchet MS"/>
                <a:cs typeface="Trebuchet MS"/>
                <a:sym typeface="Trebuchet MS"/>
              </a:rPr>
              <a:t>Vistas</a:t>
            </a:r>
          </a:p>
          <a:p>
            <a:pPr indent="0" marL="0" marR="0" rtl="0" algn="l">
              <a:lnSpc>
                <a:spcPct val="100000"/>
              </a:lnSpc>
              <a:spcBef>
                <a:spcPts val="220"/>
              </a:spcBef>
              <a:spcAft>
                <a:spcPts val="0"/>
              </a:spcAft>
              <a:buNone/>
            </a:pPr>
            <a:r>
              <a:t/>
            </a:r>
            <a:endParaRPr sz="1100">
              <a:solidFill>
                <a:srgbClr val="002060"/>
              </a:solidFill>
            </a:endParaRPr>
          </a:p>
          <a:p>
            <a:pPr indent="0" lvl="0" marL="0" marR="0" rtl="0" algn="l">
              <a:lnSpc>
                <a:spcPct val="100000"/>
              </a:lnSpc>
              <a:spcBef>
                <a:spcPts val="220"/>
              </a:spcBef>
              <a:spcAft>
                <a:spcPts val="0"/>
              </a:spcAft>
              <a:buNone/>
            </a:pPr>
            <a:r>
              <a:rPr lang="en-US" sz="1100">
                <a:solidFill>
                  <a:srgbClr val="002060"/>
                </a:solidFill>
              </a:rPr>
              <a:t>      </a:t>
            </a:r>
          </a:p>
        </p:txBody>
      </p:sp>
      <p:sp>
        <p:nvSpPr>
          <p:cNvPr id="386" name="Shape 386"/>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Estructuras de datos</a:t>
            </a:r>
          </a:p>
        </p:txBody>
      </p:sp>
      <p:graphicFrame>
        <p:nvGraphicFramePr>
          <p:cNvPr id="387" name="Shape 387"/>
          <p:cNvGraphicFramePr/>
          <p:nvPr/>
        </p:nvGraphicFramePr>
        <p:xfrm>
          <a:off x="952500" y="3048700"/>
          <a:ext cx="3000000" cy="3000000"/>
        </p:xfrm>
        <a:graphic>
          <a:graphicData uri="http://schemas.openxmlformats.org/drawingml/2006/table">
            <a:tbl>
              <a:tblPr>
                <a:noFill/>
                <a:tableStyleId>{A54B4F04-3DF5-4540-8243-312AAAFFE221}</a:tableStyleId>
              </a:tblPr>
              <a:tblGrid>
                <a:gridCol w="1405725"/>
                <a:gridCol w="1521500"/>
                <a:gridCol w="4311775"/>
              </a:tblGrid>
              <a:tr h="381000">
                <a:tc>
                  <a:txBody>
                    <a:bodyPr>
                      <a:noAutofit/>
                    </a:bodyPr>
                    <a:lstStyle/>
                    <a:p>
                      <a:pPr>
                        <a:spcBef>
                          <a:spcPts val="0"/>
                        </a:spcBef>
                        <a:buNone/>
                      </a:pPr>
                      <a:r>
                        <a:rPr b="1" lang="en-US" sz="1100">
                          <a:solidFill>
                            <a:srgbClr val="002060"/>
                          </a:solidFill>
                        </a:rPr>
                        <a:t>Estructura</a:t>
                      </a:r>
                    </a:p>
                  </a:txBody>
                  <a:tcPr marT="91425" marB="91425" marR="91425" marL="91425"/>
                </a:tc>
                <a:tc>
                  <a:txBody>
                    <a:bodyPr>
                      <a:noAutofit/>
                    </a:bodyPr>
                    <a:lstStyle/>
                    <a:p>
                      <a:pPr>
                        <a:spcBef>
                          <a:spcPts val="0"/>
                        </a:spcBef>
                        <a:buNone/>
                      </a:pPr>
                      <a:r>
                        <a:rPr b="1" lang="en-US" sz="1100">
                          <a:solidFill>
                            <a:srgbClr val="002060"/>
                          </a:solidFill>
                        </a:rPr>
                        <a:t>Ejemplo</a:t>
                      </a:r>
                    </a:p>
                  </a:txBody>
                  <a:tcPr marT="91425" marB="91425" marR="91425" marL="91425"/>
                </a:tc>
                <a:tc>
                  <a:txBody>
                    <a:bodyPr>
                      <a:noAutofit/>
                    </a:bodyPr>
                    <a:lstStyle/>
                    <a:p>
                      <a:pPr>
                        <a:spcBef>
                          <a:spcPts val="0"/>
                        </a:spcBef>
                        <a:buNone/>
                      </a:pPr>
                      <a:r>
                        <a:rPr b="1" lang="en-US" sz="1100">
                          <a:solidFill>
                            <a:srgbClr val="002060"/>
                          </a:solidFill>
                        </a:rPr>
                        <a:t>Ruta</a:t>
                      </a:r>
                    </a:p>
                  </a:txBody>
                  <a:tcPr marT="91425" marB="91425" marR="91425" marL="91425"/>
                </a:tc>
              </a:tr>
              <a:tr h="381000">
                <a:tc>
                  <a:txBody>
                    <a:bodyPr>
                      <a:noAutofit/>
                    </a:bodyPr>
                    <a:lstStyle/>
                    <a:p>
                      <a:pPr>
                        <a:spcBef>
                          <a:spcPts val="0"/>
                        </a:spcBef>
                        <a:buNone/>
                      </a:pPr>
                      <a:r>
                        <a:rPr lang="en-US" sz="1100">
                          <a:solidFill>
                            <a:srgbClr val="002060"/>
                          </a:solidFill>
                        </a:rPr>
                        <a:t>Base de datos</a:t>
                      </a:r>
                    </a:p>
                  </a:txBody>
                  <a:tcPr marT="91425" marB="91425" marR="91425" marL="91425"/>
                </a:tc>
                <a:tc>
                  <a:txBody>
                    <a:bodyPr>
                      <a:noAutofit/>
                    </a:bodyPr>
                    <a:lstStyle/>
                    <a:p>
                      <a:pPr>
                        <a:spcBef>
                          <a:spcPts val="0"/>
                        </a:spcBef>
                        <a:buNone/>
                      </a:pPr>
                      <a:r>
                        <a:rPr lang="en-US" sz="1100">
                          <a:solidFill>
                            <a:srgbClr val="002060"/>
                          </a:solidFill>
                        </a:rPr>
                        <a:t>testDB</a:t>
                      </a:r>
                    </a:p>
                  </a:txBody>
                  <a:tcPr marT="91425" marB="91425" marR="91425" marL="91425"/>
                </a:tc>
                <a:tc>
                  <a:txBody>
                    <a:bodyPr>
                      <a:noAutofit/>
                    </a:bodyPr>
                    <a:lstStyle/>
                    <a:p>
                      <a:pPr>
                        <a:spcBef>
                          <a:spcPts val="0"/>
                        </a:spcBef>
                        <a:buNone/>
                      </a:pPr>
                      <a:r>
                        <a:rPr lang="en-US" sz="1100">
                          <a:solidFill>
                            <a:srgbClr val="002060"/>
                          </a:solidFill>
                        </a:rPr>
                        <a:t>/hive_warehouse/testDB.db</a:t>
                      </a:r>
                    </a:p>
                  </a:txBody>
                  <a:tcPr marT="91425" marB="91425" marR="91425" marL="91425"/>
                </a:tc>
              </a:tr>
              <a:tr h="381000">
                <a:tc>
                  <a:txBody>
                    <a:bodyPr>
                      <a:noAutofit/>
                    </a:bodyPr>
                    <a:lstStyle/>
                    <a:p>
                      <a:pPr rtl="0">
                        <a:spcBef>
                          <a:spcPts val="0"/>
                        </a:spcBef>
                        <a:buNone/>
                      </a:pPr>
                      <a:r>
                        <a:rPr lang="en-US" sz="1100">
                          <a:solidFill>
                            <a:srgbClr val="002060"/>
                          </a:solidFill>
                        </a:rPr>
                        <a:t>Tablas</a:t>
                      </a:r>
                    </a:p>
                  </a:txBody>
                  <a:tcPr marT="91425" marB="91425" marR="91425" marL="91425"/>
                </a:tc>
                <a:tc>
                  <a:txBody>
                    <a:bodyPr>
                      <a:noAutofit/>
                    </a:bodyPr>
                    <a:lstStyle/>
                    <a:p>
                      <a:pPr rtl="0">
                        <a:spcBef>
                          <a:spcPts val="0"/>
                        </a:spcBef>
                        <a:buNone/>
                      </a:pPr>
                      <a:r>
                        <a:rPr lang="en-US" sz="1100">
                          <a:solidFill>
                            <a:srgbClr val="002060"/>
                          </a:solidFill>
                        </a:rPr>
                        <a:t>tabla1</a:t>
                      </a:r>
                    </a:p>
                  </a:txBody>
                  <a:tcPr marT="91425" marB="91425" marR="91425" marL="91425"/>
                </a:tc>
                <a:tc>
                  <a:txBody>
                    <a:bodyPr>
                      <a:noAutofit/>
                    </a:bodyPr>
                    <a:lstStyle/>
                    <a:p>
                      <a:pPr rtl="0">
                        <a:spcBef>
                          <a:spcPts val="0"/>
                        </a:spcBef>
                        <a:buNone/>
                      </a:pPr>
                      <a:r>
                        <a:rPr lang="en-US" sz="1100">
                          <a:solidFill>
                            <a:srgbClr val="002060"/>
                          </a:solidFill>
                        </a:rPr>
                        <a:t>/hive_warehouse/testDB.db/tabla1</a:t>
                      </a:r>
                    </a:p>
                  </a:txBody>
                  <a:tcPr marT="91425" marB="91425" marR="91425" marL="91425"/>
                </a:tc>
              </a:tr>
              <a:tr h="381000">
                <a:tc>
                  <a:txBody>
                    <a:bodyPr>
                      <a:noAutofit/>
                    </a:bodyPr>
                    <a:lstStyle/>
                    <a:p>
                      <a:pPr rtl="0">
                        <a:spcBef>
                          <a:spcPts val="0"/>
                        </a:spcBef>
                        <a:buNone/>
                      </a:pPr>
                      <a:r>
                        <a:rPr lang="en-US" sz="1100">
                          <a:solidFill>
                            <a:srgbClr val="002060"/>
                          </a:solidFill>
                        </a:rPr>
                        <a:t>Partición</a:t>
                      </a:r>
                    </a:p>
                  </a:txBody>
                  <a:tcPr marT="91425" marB="91425" marR="91425" marL="91425"/>
                </a:tc>
                <a:tc>
                  <a:txBody>
                    <a:bodyPr>
                      <a:noAutofit/>
                    </a:bodyPr>
                    <a:lstStyle/>
                    <a:p>
                      <a:pPr rtl="0">
                        <a:spcBef>
                          <a:spcPts val="0"/>
                        </a:spcBef>
                        <a:buNone/>
                      </a:pPr>
                      <a:r>
                        <a:rPr lang="en-US" sz="1100">
                          <a:solidFill>
                            <a:srgbClr val="002060"/>
                          </a:solidFill>
                        </a:rPr>
                        <a:t>date=’20141220’</a:t>
                      </a:r>
                    </a:p>
                  </a:txBody>
                  <a:tcPr marT="91425" marB="91425" marR="91425" marL="91425"/>
                </a:tc>
                <a:tc>
                  <a:txBody>
                    <a:bodyPr>
                      <a:noAutofit/>
                    </a:bodyPr>
                    <a:lstStyle/>
                    <a:p>
                      <a:pPr rtl="0">
                        <a:spcBef>
                          <a:spcPts val="0"/>
                        </a:spcBef>
                        <a:buNone/>
                      </a:pPr>
                      <a:r>
                        <a:rPr lang="en-US" sz="1100">
                          <a:solidFill>
                            <a:srgbClr val="002060"/>
                          </a:solidFill>
                        </a:rPr>
                        <a:t>/hive_warehouse/testDB.db/tabla1/date=20140120</a:t>
                      </a:r>
                    </a:p>
                  </a:txBody>
                  <a:tcPr marT="91425" marB="91425" marR="91425" marL="91425"/>
                </a:tc>
              </a:tr>
              <a:tr h="381000">
                <a:tc>
                  <a:txBody>
                    <a:bodyPr>
                      <a:noAutofit/>
                    </a:bodyPr>
                    <a:lstStyle/>
                    <a:p>
                      <a:pPr rtl="0">
                        <a:spcBef>
                          <a:spcPts val="0"/>
                        </a:spcBef>
                        <a:buNone/>
                      </a:pPr>
                      <a:r>
                        <a:rPr lang="en-US" sz="1100">
                          <a:solidFill>
                            <a:srgbClr val="002060"/>
                          </a:solidFill>
                        </a:rPr>
                        <a:t>Buckets</a:t>
                      </a:r>
                    </a:p>
                  </a:txBody>
                  <a:tcPr marT="91425" marB="91425" marR="91425" marL="91425"/>
                </a:tc>
                <a:tc>
                  <a:txBody>
                    <a:bodyPr>
                      <a:noAutofit/>
                    </a:bodyPr>
                    <a:lstStyle/>
                    <a:p>
                      <a:pPr rtl="0">
                        <a:spcBef>
                          <a:spcPts val="0"/>
                        </a:spcBef>
                        <a:buNone/>
                      </a:pPr>
                      <a:r>
                        <a:rPr lang="en-US" sz="1100">
                          <a:solidFill>
                            <a:srgbClr val="002060"/>
                          </a:solidFill>
                        </a:rPr>
                        <a:t>userid</a:t>
                      </a:r>
                    </a:p>
                  </a:txBody>
                  <a:tcPr marT="91425" marB="91425" marR="91425" marL="91425"/>
                </a:tc>
                <a:tc>
                  <a:txBody>
                    <a:bodyPr>
                      <a:noAutofit/>
                    </a:bodyPr>
                    <a:lstStyle/>
                    <a:p>
                      <a:pPr rtl="0">
                        <a:spcBef>
                          <a:spcPts val="0"/>
                        </a:spcBef>
                        <a:buNone/>
                      </a:pPr>
                      <a:r>
                        <a:rPr lang="en-US" sz="1100">
                          <a:solidFill>
                            <a:srgbClr val="002060"/>
                          </a:solidFill>
                        </a:rPr>
                        <a:t>/hive_warehouse/testDB.db/tabla1/date=20140120/0000021_0</a:t>
                      </a:r>
                    </a:p>
                  </a:txBody>
                  <a:tcPr marT="91425" marB="91425" marR="91425" marL="91425"/>
                </a:tc>
              </a:tr>
            </a:tbl>
          </a:graphicData>
        </a:graphic>
      </p:graphicFrame>
      <p:sp>
        <p:nvSpPr>
          <p:cNvPr id="388" name="Shape 388"/>
          <p:cNvSpPr txBox="1"/>
          <p:nvPr>
            <p:ph idx="2" type="body"/>
          </p:nvPr>
        </p:nvSpPr>
        <p:spPr>
          <a:xfrm>
            <a:off x="744075" y="2592975"/>
            <a:ext cx="4351800" cy="4494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hive-site.xml </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Propiedad: hive.metastore.warehouse.dir</a:t>
            </a:r>
          </a:p>
          <a:p>
            <a:pPr indent="0" lvl="0" marL="0" marR="0" rtl="0" algn="l">
              <a:spcBef>
                <a:spcPts val="0"/>
              </a:spcBef>
              <a:buNone/>
            </a:pPr>
            <a:r>
              <a:t/>
            </a:r>
            <a:endParaRPr sz="1100">
              <a:solidFill>
                <a:srgbClr val="002060"/>
              </a:solidFill>
            </a:endParaRPr>
          </a:p>
        </p:txBody>
      </p:sp>
      <p:sp>
        <p:nvSpPr>
          <p:cNvPr id="389" name="Shape 389"/>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
        <p:nvSpPr>
          <p:cNvPr id="390" name="Shape 390"/>
          <p:cNvSpPr txBox="1"/>
          <p:nvPr/>
        </p:nvSpPr>
        <p:spPr>
          <a:xfrm>
            <a:off x="917975" y="5065750"/>
            <a:ext cx="7652099" cy="341399"/>
          </a:xfrm>
          <a:prstGeom prst="rect">
            <a:avLst/>
          </a:prstGeom>
          <a:noFill/>
          <a:ln>
            <a:noFill/>
          </a:ln>
        </p:spPr>
        <p:txBody>
          <a:bodyPr anchorCtr="0" anchor="ctr" bIns="91425" lIns="91425" rIns="91425" tIns="91425">
            <a:noAutofit/>
          </a:bodyPr>
          <a:lstStyle/>
          <a:p>
            <a:pPr lvl="0" rtl="0">
              <a:spcBef>
                <a:spcPts val="0"/>
              </a:spcBef>
              <a:buNone/>
            </a:pPr>
            <a:r>
              <a:rPr lang="en-US" sz="1100">
                <a:solidFill>
                  <a:srgbClr val="002060"/>
                </a:solidFill>
                <a:latin typeface="Trebuchet MS"/>
                <a:ea typeface="Trebuchet MS"/>
                <a:cs typeface="Trebuchet MS"/>
                <a:sym typeface="Trebuchet MS"/>
              </a:rPr>
              <a:t>hive&gt; describe formatted &lt;table_name&gt;;</a:t>
            </a:r>
          </a:p>
        </p:txBody>
      </p:sp>
      <p:sp>
        <p:nvSpPr>
          <p:cNvPr id="391" name="Shape 391"/>
          <p:cNvSpPr txBox="1"/>
          <p:nvPr/>
        </p:nvSpPr>
        <p:spPr>
          <a:xfrm>
            <a:off x="917975" y="5293750"/>
            <a:ext cx="7652099" cy="449400"/>
          </a:xfrm>
          <a:prstGeom prst="rect">
            <a:avLst/>
          </a:prstGeom>
          <a:noFill/>
          <a:ln>
            <a:noFill/>
          </a:ln>
        </p:spPr>
        <p:txBody>
          <a:bodyPr anchorCtr="0" anchor="ctr" bIns="91425" lIns="91425" rIns="91425" tIns="91425">
            <a:noAutofit/>
          </a:bodyPr>
          <a:lstStyle/>
          <a:p>
            <a:pPr lvl="0" rtl="0">
              <a:spcBef>
                <a:spcPts val="0"/>
              </a:spcBef>
              <a:buNone/>
            </a:pPr>
            <a:r>
              <a:t/>
            </a:r>
            <a:endParaRPr sz="1100">
              <a:solidFill>
                <a:srgbClr val="002060"/>
              </a:solidFill>
              <a:latin typeface="Trebuchet MS"/>
              <a:ea typeface="Trebuchet MS"/>
              <a:cs typeface="Trebuchet MS"/>
              <a:sym typeface="Trebuchet MS"/>
            </a:endParaRPr>
          </a:p>
          <a:p>
            <a:pPr lvl="0" rtl="0">
              <a:spcBef>
                <a:spcPts val="0"/>
              </a:spcBef>
              <a:buNone/>
            </a:pPr>
            <a:r>
              <a:rPr lang="en-US" sz="1100">
                <a:solidFill>
                  <a:srgbClr val="002060"/>
                </a:solidFill>
                <a:latin typeface="Trebuchet MS"/>
                <a:ea typeface="Trebuchet MS"/>
                <a:cs typeface="Trebuchet MS"/>
                <a:sym typeface="Trebuchet MS"/>
              </a:rPr>
              <a:t>hive -S -e "describe formatted &lt;table_name&gt; ;" | grep 'Location' | awk '{ print $NF }'</a:t>
            </a:r>
          </a:p>
          <a:p>
            <a:pPr lvl="0" rtl="0">
              <a:spcBef>
                <a:spcPts val="0"/>
              </a:spcBef>
              <a:buNone/>
            </a:pPr>
            <a:r>
              <a:t/>
            </a:r>
            <a:endParaRPr sz="1100">
              <a:solidFill>
                <a:srgbClr val="002060"/>
              </a:solidFill>
              <a:latin typeface="Trebuchet MS"/>
              <a:ea typeface="Trebuchet MS"/>
              <a:cs typeface="Trebuchet MS"/>
              <a:sym typeface="Trebuchet MS"/>
            </a:endParaRPr>
          </a:p>
        </p:txBody>
      </p:sp>
      <p:pic>
        <p:nvPicPr>
          <p:cNvPr id="392" name="Shape 392"/>
          <p:cNvPicPr preferRelativeResize="0"/>
          <p:nvPr/>
        </p:nvPicPr>
        <p:blipFill>
          <a:blip r:embed="rId3">
            <a:alphaModFix/>
          </a:blip>
          <a:stretch>
            <a:fillRect/>
          </a:stretch>
        </p:blipFill>
        <p:spPr>
          <a:xfrm>
            <a:off x="990600" y="5638800"/>
            <a:ext cx="4105275" cy="4095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pic>
        <p:nvPicPr>
          <p:cNvPr id="398" name="Shape 398"/>
          <p:cNvPicPr preferRelativeResize="0"/>
          <p:nvPr/>
        </p:nvPicPr>
        <p:blipFill>
          <a:blip r:embed="rId3">
            <a:alphaModFix/>
          </a:blip>
          <a:stretch>
            <a:fillRect/>
          </a:stretch>
        </p:blipFill>
        <p:spPr>
          <a:xfrm>
            <a:off x="1092475" y="1553075"/>
            <a:ext cx="6498700" cy="4503750"/>
          </a:xfrm>
          <a:prstGeom prst="rect">
            <a:avLst/>
          </a:prstGeom>
          <a:noFill/>
          <a:ln>
            <a:noFill/>
          </a:ln>
        </p:spPr>
      </p:pic>
      <p:sp>
        <p:nvSpPr>
          <p:cNvPr id="399" name="Shape 399"/>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00" name="Shape 400"/>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Estructuras de datos</a:t>
            </a:r>
          </a:p>
        </p:txBody>
      </p:sp>
      <p:sp>
        <p:nvSpPr>
          <p:cNvPr id="401" name="Shape 401"/>
          <p:cNvSpPr txBox="1"/>
          <p:nvPr/>
        </p:nvSpPr>
        <p:spPr>
          <a:xfrm>
            <a:off x="968075" y="1170225"/>
            <a:ext cx="6623100" cy="341399"/>
          </a:xfrm>
          <a:prstGeom prst="rect">
            <a:avLst/>
          </a:prstGeom>
          <a:noFill/>
          <a:ln>
            <a:noFill/>
          </a:ln>
        </p:spPr>
        <p:txBody>
          <a:bodyPr anchorCtr="0" anchor="t" bIns="91425" lIns="91425" rIns="91425" tIns="91425">
            <a:noAutofit/>
          </a:bodyPr>
          <a:lstStyle/>
          <a:p>
            <a:pPr lvl="0" rtl="0">
              <a:spcBef>
                <a:spcPts val="0"/>
              </a:spcBef>
              <a:buNone/>
            </a:pPr>
            <a:r>
              <a:rPr lang="en-US" sz="1100">
                <a:solidFill>
                  <a:srgbClr val="002060"/>
                </a:solidFill>
              </a:rPr>
              <a:t>     </a:t>
            </a:r>
            <a:r>
              <a:rPr lang="en-US" sz="1100" u="sng">
                <a:solidFill>
                  <a:schemeClr val="hlink"/>
                </a:solidFill>
                <a:hlinkClick r:id="rId4"/>
              </a:rPr>
              <a:t>https://cwiki.apache.org/confluence/display/Hive/LanguageManual+DDL</a:t>
            </a:r>
          </a:p>
        </p:txBody>
      </p:sp>
      <p:sp>
        <p:nvSpPr>
          <p:cNvPr id="402" name="Shape 402"/>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61" name="Shape 61"/>
          <p:cNvSpPr txBox="1"/>
          <p:nvPr>
            <p:ph idx="1" type="body"/>
          </p:nvPr>
        </p:nvSpPr>
        <p:spPr>
          <a:xfrm>
            <a:off x="1785925" y="1441450"/>
            <a:ext cx="6737400" cy="7404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200" u="none" cap="none" strike="noStrike">
                <a:solidFill>
                  <a:srgbClr val="002060"/>
                </a:solidFill>
                <a:latin typeface="Arial"/>
                <a:ea typeface="Arial"/>
                <a:cs typeface="Arial"/>
                <a:sym typeface="Arial"/>
              </a:rPr>
              <a:t>Hive es una infraestructura de </a:t>
            </a:r>
            <a:r>
              <a:rPr b="1" baseline="0" i="0" lang="en-US" sz="1200" u="none" cap="none" strike="noStrike">
                <a:solidFill>
                  <a:srgbClr val="002060"/>
                </a:solidFill>
                <a:latin typeface="Arial"/>
                <a:ea typeface="Arial"/>
                <a:cs typeface="Arial"/>
                <a:sym typeface="Arial"/>
              </a:rPr>
              <a:t>almacén de datos </a:t>
            </a:r>
            <a:r>
              <a:rPr b="0" baseline="0" i="0" lang="en-US" sz="1200" u="none" cap="none" strike="noStrike">
                <a:solidFill>
                  <a:srgbClr val="002060"/>
                </a:solidFill>
                <a:latin typeface="Arial"/>
                <a:ea typeface="Arial"/>
                <a:cs typeface="Arial"/>
                <a:sym typeface="Arial"/>
              </a:rPr>
              <a:t>que proporciona </a:t>
            </a:r>
            <a:r>
              <a:rPr b="1" baseline="0" i="0" lang="en-US" sz="1200" u="none" cap="none" strike="noStrike">
                <a:solidFill>
                  <a:srgbClr val="002060"/>
                </a:solidFill>
                <a:latin typeface="Arial"/>
                <a:ea typeface="Arial"/>
                <a:cs typeface="Arial"/>
                <a:sym typeface="Arial"/>
              </a:rPr>
              <a:t>métodos de agregación</a:t>
            </a:r>
            <a:r>
              <a:rPr b="0" baseline="0" i="0" lang="en-US" sz="1200" u="none" cap="none" strike="noStrike">
                <a:solidFill>
                  <a:srgbClr val="002060"/>
                </a:solidFill>
                <a:latin typeface="Arial"/>
                <a:ea typeface="Arial"/>
                <a:cs typeface="Arial"/>
                <a:sym typeface="Arial"/>
              </a:rPr>
              <a:t>, </a:t>
            </a:r>
            <a:r>
              <a:rPr b="1" baseline="0" i="0" lang="en-US" sz="1200" u="none" cap="none" strike="noStrike">
                <a:solidFill>
                  <a:srgbClr val="002060"/>
                </a:solidFill>
                <a:latin typeface="Arial"/>
                <a:ea typeface="Arial"/>
                <a:cs typeface="Arial"/>
                <a:sym typeface="Arial"/>
              </a:rPr>
              <a:t>queries ad-hoc </a:t>
            </a:r>
            <a:r>
              <a:rPr b="0" baseline="0" i="0" lang="en-US" sz="1200" u="none" cap="none" strike="noStrike">
                <a:solidFill>
                  <a:srgbClr val="002060"/>
                </a:solidFill>
                <a:latin typeface="Arial"/>
                <a:ea typeface="Arial"/>
                <a:cs typeface="Arial"/>
                <a:sym typeface="Arial"/>
              </a:rPr>
              <a:t>y análisis de </a:t>
            </a:r>
            <a:r>
              <a:rPr b="1" baseline="0" i="0" lang="en-US" sz="1200" u="none" cap="none" strike="noStrike">
                <a:solidFill>
                  <a:srgbClr val="002060"/>
                </a:solidFill>
                <a:latin typeface="Arial"/>
                <a:ea typeface="Arial"/>
                <a:cs typeface="Arial"/>
                <a:sym typeface="Arial"/>
              </a:rPr>
              <a:t>grandes datasets </a:t>
            </a:r>
            <a:r>
              <a:rPr b="0" baseline="0" i="0" lang="en-US" sz="1200" u="none" cap="none" strike="noStrike">
                <a:solidFill>
                  <a:srgbClr val="002060"/>
                </a:solidFill>
                <a:latin typeface="Arial"/>
                <a:ea typeface="Arial"/>
                <a:cs typeface="Arial"/>
                <a:sym typeface="Arial"/>
              </a:rPr>
              <a:t>almacenados en Hadoop empleando un dialecto SQL llamado </a:t>
            </a:r>
            <a:r>
              <a:rPr b="1" baseline="0" i="0" lang="en-US" sz="1200" u="none" cap="none" strike="noStrike">
                <a:solidFill>
                  <a:srgbClr val="002060"/>
                </a:solidFill>
                <a:latin typeface="Arial"/>
                <a:ea typeface="Arial"/>
                <a:cs typeface="Arial"/>
                <a:sym typeface="Arial"/>
              </a:rPr>
              <a:t>Hive Query Language </a:t>
            </a:r>
            <a:r>
              <a:rPr b="0" baseline="0" i="0" lang="en-US" sz="1200" u="none" cap="none" strike="noStrike">
                <a:solidFill>
                  <a:srgbClr val="002060"/>
                </a:solidFill>
                <a:latin typeface="Arial"/>
                <a:ea typeface="Arial"/>
                <a:cs typeface="Arial"/>
                <a:sym typeface="Arial"/>
              </a:rPr>
              <a:t>(HQL).</a:t>
            </a:r>
          </a:p>
          <a:p>
            <a:pPr indent="-323850" lvl="0" marL="342900" marR="0" rtl="0" algn="l">
              <a:lnSpc>
                <a:spcPct val="100000"/>
              </a:lnSpc>
              <a:spcBef>
                <a:spcPts val="240"/>
              </a:spcBef>
              <a:spcAft>
                <a:spcPts val="0"/>
              </a:spcAft>
              <a:buClr>
                <a:schemeClr val="lt1"/>
              </a:buClr>
              <a:buFont typeface="Times New Roman"/>
              <a:buNone/>
            </a:pPr>
            <a:r>
              <a:t/>
            </a:r>
            <a:endParaRPr b="1" baseline="0" i="0" sz="1200" u="none" cap="none" strike="noStrike">
              <a:solidFill>
                <a:srgbClr val="002060"/>
              </a:solidFill>
              <a:latin typeface="Arial"/>
              <a:ea typeface="Arial"/>
              <a:cs typeface="Arial"/>
              <a:sym typeface="Arial"/>
            </a:endParaRPr>
          </a:p>
          <a:p>
            <a:pPr indent="-342900" lvl="0" marL="342900" marR="0" rtl="0" algn="l">
              <a:lnSpc>
                <a:spcPct val="100000"/>
              </a:lnSpc>
              <a:spcBef>
                <a:spcPts val="240"/>
              </a:spcBef>
              <a:spcAft>
                <a:spcPts val="0"/>
              </a:spcAft>
              <a:buClr>
                <a:schemeClr val="lt1"/>
              </a:buClr>
              <a:buFont typeface="Times New Roman"/>
              <a:buChar char="•"/>
            </a:pPr>
            <a:r>
              <a:t/>
            </a:r>
            <a:endParaRPr/>
          </a:p>
          <a:p>
            <a:pPr indent="-285750" lvl="1" marL="768350" marR="0" rtl="0" algn="l">
              <a:lnSpc>
                <a:spcPct val="100000"/>
              </a:lnSpc>
              <a:spcBef>
                <a:spcPts val="240"/>
              </a:spcBef>
              <a:spcAft>
                <a:spcPts val="0"/>
              </a:spcAft>
              <a:buClr>
                <a:schemeClr val="dk1"/>
              </a:buClr>
              <a:buFont typeface="Arial"/>
              <a:buNone/>
            </a:pPr>
            <a:r>
              <a:t/>
            </a:r>
            <a:endParaRPr b="0" baseline="0" i="0" sz="1200" u="none" cap="none" strike="noStrike">
              <a:solidFill>
                <a:srgbClr val="002060"/>
              </a:solidFill>
              <a:latin typeface="Arial"/>
              <a:ea typeface="Arial"/>
              <a:cs typeface="Arial"/>
              <a:sym typeface="Arial"/>
            </a:endParaRPr>
          </a:p>
          <a:p>
            <a:pPr indent="0" lvl="0" marL="457200" marR="0" rtl="0" algn="l">
              <a:lnSpc>
                <a:spcPct val="100000"/>
              </a:lnSpc>
              <a:spcBef>
                <a:spcPts val="240"/>
              </a:spcBef>
              <a:spcAft>
                <a:spcPts val="0"/>
              </a:spcAft>
              <a:buNone/>
            </a:pPr>
            <a:r>
              <a:t/>
            </a:r>
            <a:endParaRPr/>
          </a:p>
          <a:p>
            <a:pPr indent="-209550" lvl="1" marL="768350" marR="0" rtl="0" algn="l">
              <a:lnSpc>
                <a:spcPct val="100000"/>
              </a:lnSpc>
              <a:spcBef>
                <a:spcPts val="240"/>
              </a:spcBef>
              <a:spcAft>
                <a:spcPts val="0"/>
              </a:spcAft>
              <a:buClr>
                <a:srgbClr val="000024"/>
              </a:buClr>
              <a:buFont typeface="Noto Symbol"/>
              <a:buNone/>
            </a:pPr>
            <a:r>
              <a:t/>
            </a:r>
            <a:endParaRPr b="0" baseline="0" i="0" sz="1200" u="none" cap="none" strike="noStrike">
              <a:solidFill>
                <a:srgbClr val="002060"/>
              </a:solidFill>
              <a:latin typeface="Arial"/>
              <a:ea typeface="Arial"/>
              <a:cs typeface="Arial"/>
              <a:sym typeface="Arial"/>
            </a:endParaRPr>
          </a:p>
          <a:p>
            <a:pPr indent="-330200" lvl="2" marL="762000" marR="0" rtl="0" algn="l">
              <a:lnSpc>
                <a:spcPct val="100000"/>
              </a:lnSpc>
              <a:spcBef>
                <a:spcPts val="160"/>
              </a:spcBef>
              <a:spcAft>
                <a:spcPts val="0"/>
              </a:spcAft>
              <a:buClr>
                <a:schemeClr val="lt1"/>
              </a:buClr>
              <a:buFont typeface="Noto Symbol"/>
              <a:buNone/>
            </a:pPr>
            <a:r>
              <a:t/>
            </a:r>
            <a:endParaRPr b="1" baseline="0" i="0" sz="800" u="none" cap="none" strike="noStrike">
              <a:solidFill>
                <a:srgbClr val="002060"/>
              </a:solidFill>
              <a:latin typeface="Arial"/>
              <a:ea typeface="Arial"/>
              <a:cs typeface="Arial"/>
              <a:sym typeface="Arial"/>
            </a:endParaRPr>
          </a:p>
          <a:p>
            <a:pPr indent="0" lvl="0" marL="0" marR="0" rtl="0" algn="l">
              <a:spcBef>
                <a:spcPts val="0"/>
              </a:spcBef>
              <a:buNone/>
            </a:pPr>
            <a:r>
              <a:t/>
            </a:r>
            <a:endParaRPr b="1" baseline="0" i="0" sz="800" u="none" cap="none" strike="noStrike">
              <a:solidFill>
                <a:srgbClr val="002060"/>
              </a:solidFill>
              <a:latin typeface="Arial"/>
              <a:ea typeface="Arial"/>
              <a:cs typeface="Arial"/>
              <a:sym typeface="Arial"/>
            </a:endParaRPr>
          </a:p>
        </p:txBody>
      </p:sp>
      <p:sp>
        <p:nvSpPr>
          <p:cNvPr id="62" name="Shape 62"/>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Características</a:t>
            </a:r>
          </a:p>
        </p:txBody>
      </p:sp>
      <p:pic>
        <p:nvPicPr>
          <p:cNvPr id="63" name="Shape 63"/>
          <p:cNvPicPr preferRelativeResize="0"/>
          <p:nvPr/>
        </p:nvPicPr>
        <p:blipFill rotWithShape="1">
          <a:blip r:embed="rId3">
            <a:alphaModFix/>
          </a:blip>
          <a:srcRect b="0" l="0" r="0" t="0"/>
          <a:stretch/>
        </p:blipFill>
        <p:spPr>
          <a:xfrm>
            <a:off x="612775" y="1423987"/>
            <a:ext cx="1085850" cy="1000125"/>
          </a:xfrm>
          <a:prstGeom prst="rect">
            <a:avLst/>
          </a:prstGeom>
          <a:noFill/>
          <a:ln>
            <a:noFill/>
          </a:ln>
        </p:spPr>
      </p:pic>
      <p:sp>
        <p:nvSpPr>
          <p:cNvPr id="64" name="Shape 64"/>
          <p:cNvSpPr txBox="1"/>
          <p:nvPr/>
        </p:nvSpPr>
        <p:spPr>
          <a:xfrm>
            <a:off x="2112000" y="3894625"/>
            <a:ext cx="6123900" cy="1096500"/>
          </a:xfrm>
          <a:prstGeom prst="rect">
            <a:avLst/>
          </a:prstGeom>
          <a:noFill/>
          <a:ln>
            <a:noFill/>
          </a:ln>
        </p:spPr>
        <p:txBody>
          <a:bodyPr anchorCtr="0" anchor="t" bIns="91425" lIns="91425" rIns="91425" tIns="91425">
            <a:noAutofit/>
          </a:bodyPr>
          <a:lstStyle/>
          <a:p>
            <a:pPr indent="0" lvl="0" marL="0" rtl="0">
              <a:lnSpc>
                <a:spcPct val="120000"/>
              </a:lnSpc>
              <a:spcBef>
                <a:spcPts val="200"/>
              </a:spcBef>
              <a:buNone/>
            </a:pPr>
            <a:r>
              <a:rPr b="1" lang="en-US" sz="1200">
                <a:solidFill>
                  <a:srgbClr val="002060"/>
                </a:solidFill>
              </a:rPr>
              <a:t>Desventajas:</a:t>
            </a:r>
          </a:p>
          <a:p>
            <a:pPr indent="-304800" lvl="0" marL="457200" rtl="0">
              <a:lnSpc>
                <a:spcPct val="120000"/>
              </a:lnSpc>
              <a:spcBef>
                <a:spcPts val="200"/>
              </a:spcBef>
              <a:buClr>
                <a:srgbClr val="000024"/>
              </a:buClr>
              <a:buSzPct val="100000"/>
              <a:buFont typeface="Times New Roman"/>
              <a:buChar char="❖"/>
            </a:pPr>
            <a:r>
              <a:rPr lang="en-US" sz="1200">
                <a:solidFill>
                  <a:srgbClr val="002060"/>
                </a:solidFill>
              </a:rPr>
              <a:t>Alta latencia: no está orientado a procesos online</a:t>
            </a:r>
          </a:p>
          <a:p>
            <a:pPr indent="-304800" lvl="0" marL="457200" rtl="0">
              <a:lnSpc>
                <a:spcPct val="120000"/>
              </a:lnSpc>
              <a:spcBef>
                <a:spcPts val="200"/>
              </a:spcBef>
              <a:buClr>
                <a:srgbClr val="000024"/>
              </a:buClr>
              <a:buSzPct val="100000"/>
              <a:buFont typeface="Times New Roman"/>
              <a:buChar char="❖"/>
            </a:pPr>
            <a:r>
              <a:rPr lang="en-US" sz="1200">
                <a:solidFill>
                  <a:srgbClr val="002060"/>
                </a:solidFill>
              </a:rPr>
              <a:t>No proporciona transaccionabilidad</a:t>
            </a:r>
          </a:p>
        </p:txBody>
      </p:sp>
      <p:sp>
        <p:nvSpPr>
          <p:cNvPr id="65" name="Shape 65"/>
          <p:cNvSpPr txBox="1"/>
          <p:nvPr/>
        </p:nvSpPr>
        <p:spPr>
          <a:xfrm>
            <a:off x="2051550" y="2146075"/>
            <a:ext cx="6397200" cy="1392300"/>
          </a:xfrm>
          <a:prstGeom prst="rect">
            <a:avLst/>
          </a:prstGeom>
          <a:noFill/>
          <a:ln>
            <a:noFill/>
          </a:ln>
        </p:spPr>
        <p:txBody>
          <a:bodyPr anchorCtr="0" anchor="t" bIns="91425" lIns="91425" rIns="91425" tIns="91425">
            <a:noAutofit/>
          </a:bodyPr>
          <a:lstStyle/>
          <a:p>
            <a:pPr lvl="0" rtl="0">
              <a:lnSpc>
                <a:spcPct val="120000"/>
              </a:lnSpc>
              <a:spcBef>
                <a:spcPts val="200"/>
              </a:spcBef>
              <a:buNone/>
            </a:pPr>
            <a:r>
              <a:rPr b="1" lang="en-US" sz="1200">
                <a:solidFill>
                  <a:srgbClr val="002060"/>
                </a:solidFill>
              </a:rPr>
              <a:t>Características:</a:t>
            </a:r>
          </a:p>
          <a:p>
            <a:pPr indent="-304800" lvl="0" marL="457200" rtl="0">
              <a:lnSpc>
                <a:spcPct val="120000"/>
              </a:lnSpc>
              <a:spcBef>
                <a:spcPts val="200"/>
              </a:spcBef>
              <a:buClr>
                <a:srgbClr val="000024"/>
              </a:buClr>
              <a:buSzPct val="100000"/>
              <a:buFont typeface="Arial"/>
              <a:buChar char="❖"/>
            </a:pPr>
            <a:r>
              <a:rPr lang="en-US" sz="1200">
                <a:solidFill>
                  <a:srgbClr val="002060"/>
                </a:solidFill>
              </a:rPr>
              <a:t>Sistemas desestructurados, pero con alguna estructura</a:t>
            </a:r>
          </a:p>
          <a:p>
            <a:pPr indent="-304800" lvl="0" marL="457200" rtl="0">
              <a:lnSpc>
                <a:spcPct val="120000"/>
              </a:lnSpc>
              <a:spcBef>
                <a:spcPts val="200"/>
              </a:spcBef>
              <a:buClr>
                <a:srgbClr val="000024"/>
              </a:buClr>
              <a:buSzPct val="100000"/>
              <a:buFont typeface="Arial"/>
              <a:buChar char="❖"/>
            </a:pPr>
            <a:r>
              <a:rPr lang="en-US" sz="1200">
                <a:solidFill>
                  <a:srgbClr val="002060"/>
                </a:solidFill>
              </a:rPr>
              <a:t>Familiaridad: HQL está basado en SQL</a:t>
            </a:r>
          </a:p>
          <a:p>
            <a:pPr indent="-304800" lvl="0" marL="457200" rtl="0">
              <a:lnSpc>
                <a:spcPct val="120000"/>
              </a:lnSpc>
              <a:spcBef>
                <a:spcPts val="200"/>
              </a:spcBef>
              <a:buClr>
                <a:srgbClr val="000024"/>
              </a:buClr>
              <a:buSzPct val="100000"/>
              <a:buFont typeface="Arial"/>
              <a:buChar char="❖"/>
            </a:pPr>
            <a:r>
              <a:rPr lang="en-US" sz="1200">
                <a:solidFill>
                  <a:srgbClr val="002060"/>
                </a:solidFill>
              </a:rPr>
              <a:t>Rapidez: respuesta batch frente a grandes volúmenes.</a:t>
            </a:r>
          </a:p>
          <a:p>
            <a:pPr indent="-304800" lvl="0" marL="457200" rtl="0">
              <a:lnSpc>
                <a:spcPct val="120000"/>
              </a:lnSpc>
              <a:spcBef>
                <a:spcPts val="200"/>
              </a:spcBef>
              <a:buClr>
                <a:srgbClr val="000024"/>
              </a:buClr>
              <a:buSzPct val="100000"/>
              <a:buFont typeface="Arial"/>
              <a:buChar char="❖"/>
            </a:pPr>
            <a:r>
              <a:rPr lang="en-US" sz="1200">
                <a:solidFill>
                  <a:srgbClr val="002060"/>
                </a:solidFill>
              </a:rPr>
              <a:t>Escalabilidad: posibilidad de añadir nuevos nodos</a:t>
            </a:r>
          </a:p>
          <a:p>
            <a:pPr indent="-304800" lvl="0" marL="457200" rtl="0">
              <a:lnSpc>
                <a:spcPct val="120000"/>
              </a:lnSpc>
              <a:spcBef>
                <a:spcPts val="200"/>
              </a:spcBef>
              <a:buClr>
                <a:srgbClr val="002060"/>
              </a:buClr>
              <a:buSzPct val="100000"/>
              <a:buFont typeface="Arial"/>
              <a:buChar char="❖"/>
            </a:pPr>
            <a:r>
              <a:rPr lang="en-US" sz="1200">
                <a:solidFill>
                  <a:srgbClr val="002060"/>
                </a:solidFill>
              </a:rPr>
              <a:t>Metastore: Derby o un sistema relacional</a:t>
            </a:r>
          </a:p>
          <a:p>
            <a:pPr lvl="0" rtl="0">
              <a:lnSpc>
                <a:spcPct val="120000"/>
              </a:lnSpc>
              <a:spcBef>
                <a:spcPts val="200"/>
              </a:spcBef>
              <a:buNone/>
            </a:pPr>
            <a:r>
              <a:t/>
            </a:r>
            <a:endParaRPr sz="1200">
              <a:solidFill>
                <a:srgbClr val="002060"/>
              </a:solidFill>
            </a:endParaRPr>
          </a:p>
          <a:p>
            <a:pPr lvl="0" rtl="0">
              <a:lnSpc>
                <a:spcPct val="115000"/>
              </a:lnSpc>
              <a:spcBef>
                <a:spcPts val="0"/>
              </a:spcBef>
              <a:buClr>
                <a:schemeClr val="dk1"/>
              </a:buClr>
              <a:buFont typeface="Arial"/>
              <a:buNone/>
            </a:pPr>
            <a:r>
              <a:t/>
            </a:r>
            <a:endParaRPr sz="1200">
              <a:solidFill>
                <a:srgbClr val="002060"/>
              </a:solidFill>
            </a:endParaRPr>
          </a:p>
          <a:p>
            <a:pPr>
              <a:spcBef>
                <a:spcPts val="0"/>
              </a:spcBef>
              <a:buNone/>
            </a:pPr>
            <a:r>
              <a:t/>
            </a:r>
            <a:endParaRPr/>
          </a:p>
        </p:txBody>
      </p:sp>
      <p:sp>
        <p:nvSpPr>
          <p:cNvPr id="66" name="Shape 66"/>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09" name="Shape 409"/>
          <p:cNvSpPr txBox="1"/>
          <p:nvPr>
            <p:ph idx="1" type="body"/>
          </p:nvPr>
        </p:nvSpPr>
        <p:spPr>
          <a:xfrm>
            <a:off x="649275" y="1312794"/>
            <a:ext cx="8265300" cy="15108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Create Database</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Sintaxis:  </a:t>
            </a:r>
          </a:p>
          <a:p>
            <a:pPr indent="-342900" lvl="0" marL="342900" marR="0" rtl="0" algn="l">
              <a:lnSpc>
                <a:spcPct val="100000"/>
              </a:lnSpc>
              <a:spcBef>
                <a:spcPts val="22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CREATE (DATABASE|SCHEMA) [IF NOT EXISTS] database_name</a:t>
            </a:r>
          </a:p>
          <a:p>
            <a:pPr indent="-342900" lvl="0" marL="342900" marR="0" rtl="0" algn="l">
              <a:lnSpc>
                <a:spcPct val="100000"/>
              </a:lnSpc>
              <a:spcBef>
                <a:spcPts val="22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  [COMMENT database_comment]</a:t>
            </a:r>
          </a:p>
          <a:p>
            <a:pPr indent="-342900" lvl="0" marL="342900" marR="0" rtl="0" algn="l">
              <a:lnSpc>
                <a:spcPct val="100000"/>
              </a:lnSpc>
              <a:spcBef>
                <a:spcPts val="22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  [LOCATION hdfs_path]</a:t>
            </a:r>
          </a:p>
          <a:p>
            <a:pPr indent="-342900" lvl="0" marL="342900" marR="0" rtl="0" algn="l">
              <a:lnSpc>
                <a:spcPct val="100000"/>
              </a:lnSpc>
              <a:spcBef>
                <a:spcPts val="22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  [WITH DBPROPERTIES (property_name=property_value, ...)];</a:t>
            </a:r>
          </a:p>
          <a:p>
            <a:pPr indent="-342900" lvl="0" marL="342900" marR="0" rtl="0" algn="l">
              <a:lnSpc>
                <a:spcPct val="100000"/>
              </a:lnSpc>
              <a:spcBef>
                <a:spcPts val="220"/>
              </a:spcBef>
              <a:spcAft>
                <a:spcPts val="0"/>
              </a:spcAft>
              <a:buClr>
                <a:schemeClr val="lt1"/>
              </a:buClr>
              <a:buFont typeface="Times New Roman"/>
              <a:buChar char="•"/>
            </a:pPr>
            <a:r>
              <a:t/>
            </a:r>
            <a:endParaRPr sz="1100">
              <a:solidFill>
                <a:srgbClr val="002060"/>
              </a:solidFill>
            </a:endParaRP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410" name="Shape 410"/>
          <p:cNvSpPr txBox="1"/>
          <p:nvPr/>
        </p:nvSpPr>
        <p:spPr>
          <a:xfrm>
            <a:off x="1589087" y="349250"/>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Bases de datos 1/2</a:t>
            </a:r>
          </a:p>
        </p:txBody>
      </p:sp>
      <p:sp>
        <p:nvSpPr>
          <p:cNvPr id="411" name="Shape 411"/>
          <p:cNvSpPr txBox="1"/>
          <p:nvPr/>
        </p:nvSpPr>
        <p:spPr>
          <a:xfrm>
            <a:off x="700075" y="4349750"/>
            <a:ext cx="5926199" cy="9963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Drop Database</a:t>
            </a: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Sintaxis:</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DROP (DATABASE|SCHEMA) [IF EXISTS] database_name [RESTRICT|CASCADE];</a:t>
            </a:r>
          </a:p>
        </p:txBody>
      </p:sp>
      <p:sp>
        <p:nvSpPr>
          <p:cNvPr id="412" name="Shape 412"/>
          <p:cNvSpPr txBox="1"/>
          <p:nvPr/>
        </p:nvSpPr>
        <p:spPr>
          <a:xfrm>
            <a:off x="524650" y="2868050"/>
            <a:ext cx="7466699" cy="1283699"/>
          </a:xfrm>
          <a:prstGeom prst="rect">
            <a:avLst/>
          </a:prstGeom>
          <a:noFill/>
          <a:ln>
            <a:noFill/>
          </a:ln>
        </p:spPr>
        <p:txBody>
          <a:bodyPr anchorCtr="0" anchor="t" bIns="91425" lIns="91425" rIns="91425" tIns="91425">
            <a:noAutofit/>
          </a:bodyPr>
          <a:lstStyle/>
          <a:p>
            <a:pPr indent="-247650" lvl="0" marL="457200" rtl="0">
              <a:lnSpc>
                <a:spcPct val="120000"/>
              </a:lnSpc>
              <a:spcBef>
                <a:spcPts val="200"/>
              </a:spcBef>
              <a:buClr>
                <a:srgbClr val="FFFFFF"/>
              </a:buClr>
              <a:buSzPct val="27272"/>
              <a:buFont typeface="Arial"/>
              <a:buChar char="●"/>
            </a:pPr>
            <a:r>
              <a:rPr lang="en-US" sz="1100">
                <a:solidFill>
                  <a:srgbClr val="002060"/>
                </a:solidFill>
              </a:rPr>
              <a:t>Ejemplos: </a:t>
            </a:r>
          </a:p>
          <a:p>
            <a:pPr indent="-247650" lvl="0" marL="457200" rtl="0">
              <a:lnSpc>
                <a:spcPct val="120000"/>
              </a:lnSpc>
              <a:spcBef>
                <a:spcPts val="200"/>
              </a:spcBef>
              <a:buClr>
                <a:srgbClr val="FFFFFF"/>
              </a:buClr>
              <a:buSzPct val="27272"/>
              <a:buFont typeface="Arial"/>
              <a:buChar char="●"/>
            </a:pPr>
            <a:r>
              <a:rPr lang="en-US" sz="1100">
                <a:solidFill>
                  <a:srgbClr val="002060"/>
                </a:solidFill>
              </a:rPr>
              <a:t>CREATE DATABASE IF NOT EXISTS banca;</a:t>
            </a:r>
          </a:p>
          <a:p>
            <a:pPr indent="-247650" lvl="0" marL="457200" rtl="0">
              <a:lnSpc>
                <a:spcPct val="120000"/>
              </a:lnSpc>
              <a:spcBef>
                <a:spcPts val="200"/>
              </a:spcBef>
              <a:buClr>
                <a:srgbClr val="FFFFFF"/>
              </a:buClr>
              <a:buSzPct val="27272"/>
              <a:buFont typeface="Arial"/>
              <a:buChar char="●"/>
            </a:pPr>
            <a:r>
              <a:rPr lang="en-US" sz="1100">
                <a:solidFill>
                  <a:srgbClr val="002060"/>
                </a:solidFill>
              </a:rPr>
              <a:t>SHOW DATABASES;</a:t>
            </a:r>
          </a:p>
          <a:p>
            <a:pPr indent="-247650" lvl="0" marL="457200" rtl="0">
              <a:lnSpc>
                <a:spcPct val="120000"/>
              </a:lnSpc>
              <a:spcBef>
                <a:spcPts val="200"/>
              </a:spcBef>
              <a:buClr>
                <a:srgbClr val="FFFFFF"/>
              </a:buClr>
              <a:buSzPct val="27272"/>
              <a:buFont typeface="Arial"/>
              <a:buChar char="●"/>
            </a:pPr>
            <a:r>
              <a:rPr lang="en-US" sz="1100">
                <a:solidFill>
                  <a:srgbClr val="002060"/>
                </a:solidFill>
              </a:rPr>
              <a:t> </a:t>
            </a:r>
          </a:p>
          <a:p>
            <a:pPr indent="-247650" lvl="0" marL="457200" rtl="0">
              <a:lnSpc>
                <a:spcPct val="120000"/>
              </a:lnSpc>
              <a:spcBef>
                <a:spcPts val="200"/>
              </a:spcBef>
              <a:buClr>
                <a:srgbClr val="FFFFFF"/>
              </a:buClr>
              <a:buSzPct val="27272"/>
              <a:buFont typeface="Arial"/>
              <a:buChar char="●"/>
            </a:pPr>
            <a:r>
              <a:rPr lang="en-US" sz="1100">
                <a:solidFill>
                  <a:srgbClr val="002060"/>
                </a:solidFill>
              </a:rPr>
              <a:t>CREATE DATABASE banca COMMENT 'Almacena todas las tablas de banca' LOCATION '/mi/rutapordefecto' WITH DBPROPERTIES ('creator' = 'John Doe', 'date' = '2014-12-20');</a:t>
            </a:r>
          </a:p>
          <a:p>
            <a:pPr lvl="0" rtl="0">
              <a:lnSpc>
                <a:spcPct val="115000"/>
              </a:lnSpc>
              <a:spcBef>
                <a:spcPts val="0"/>
              </a:spcBef>
              <a:buClr>
                <a:schemeClr val="dk1"/>
              </a:buClr>
              <a:buFont typeface="Arial"/>
              <a:buNone/>
            </a:pPr>
            <a:r>
              <a:t/>
            </a:r>
            <a:endParaRPr sz="1100">
              <a:solidFill>
                <a:srgbClr val="002060"/>
              </a:solidFill>
            </a:endParaRPr>
          </a:p>
          <a:p>
            <a:pPr>
              <a:spcBef>
                <a:spcPts val="0"/>
              </a:spcBef>
              <a:buNone/>
            </a:pPr>
            <a:r>
              <a:t/>
            </a:r>
            <a:endParaRPr/>
          </a:p>
        </p:txBody>
      </p:sp>
      <p:sp>
        <p:nvSpPr>
          <p:cNvPr id="413" name="Shape 413"/>
          <p:cNvSpPr txBox="1"/>
          <p:nvPr/>
        </p:nvSpPr>
        <p:spPr>
          <a:xfrm>
            <a:off x="591150" y="5500452"/>
            <a:ext cx="6373500" cy="606299"/>
          </a:xfrm>
          <a:prstGeom prst="rect">
            <a:avLst/>
          </a:prstGeom>
          <a:noFill/>
          <a:ln>
            <a:noFill/>
          </a:ln>
        </p:spPr>
        <p:txBody>
          <a:bodyPr anchorCtr="0" anchor="t" bIns="91425" lIns="91425" rIns="91425" tIns="91425">
            <a:noAutofit/>
          </a:bodyPr>
          <a:lstStyle/>
          <a:p>
            <a:pPr indent="-247650" lvl="0" marL="457200" rtl="0">
              <a:lnSpc>
                <a:spcPct val="120000"/>
              </a:lnSpc>
              <a:spcBef>
                <a:spcPts val="200"/>
              </a:spcBef>
              <a:buClr>
                <a:srgbClr val="FFFFFF"/>
              </a:buClr>
              <a:buSzPct val="27272"/>
              <a:buFont typeface="Arial"/>
              <a:buChar char="●"/>
            </a:pPr>
            <a:r>
              <a:rPr lang="en-US" sz="1100">
                <a:solidFill>
                  <a:srgbClr val="002060"/>
                </a:solidFill>
              </a:rPr>
              <a:t>Ejemplo:  </a:t>
            </a:r>
          </a:p>
          <a:p>
            <a:pPr indent="-247650" lvl="0" marL="457200" rtl="0">
              <a:lnSpc>
                <a:spcPct val="120000"/>
              </a:lnSpc>
              <a:spcBef>
                <a:spcPts val="200"/>
              </a:spcBef>
              <a:buClr>
                <a:srgbClr val="FFFFFF"/>
              </a:buClr>
              <a:buSzPct val="27272"/>
              <a:buFont typeface="Arial"/>
              <a:buChar char="●"/>
            </a:pPr>
            <a:r>
              <a:rPr lang="en-US" sz="1100">
                <a:solidFill>
                  <a:srgbClr val="002060"/>
                </a:solidFill>
              </a:rPr>
              <a:t>DROP DATABASE IF EXISTS banca;</a:t>
            </a:r>
          </a:p>
          <a:p>
            <a:pPr lvl="0" rtl="0">
              <a:lnSpc>
                <a:spcPct val="115000"/>
              </a:lnSpc>
              <a:spcBef>
                <a:spcPts val="0"/>
              </a:spcBef>
              <a:buClr>
                <a:schemeClr val="dk1"/>
              </a:buClr>
              <a:buFont typeface="Arial"/>
              <a:buNone/>
            </a:pPr>
            <a:r>
              <a:t/>
            </a:r>
            <a:endParaRPr sz="1100">
              <a:solidFill>
                <a:srgbClr val="002060"/>
              </a:solidFill>
            </a:endParaRPr>
          </a:p>
          <a:p>
            <a:pPr lvl="0" rtl="0">
              <a:spcBef>
                <a:spcPts val="0"/>
              </a:spcBef>
              <a:buClr>
                <a:schemeClr val="dk1"/>
              </a:buClr>
              <a:buFont typeface="Arial"/>
              <a:buNone/>
            </a:pPr>
            <a:r>
              <a:t/>
            </a:r>
            <a:endParaRPr sz="1100">
              <a:solidFill>
                <a:srgbClr val="002060"/>
              </a:solidFill>
            </a:endParaRPr>
          </a:p>
          <a:p>
            <a:pPr>
              <a:spcBef>
                <a:spcPts val="0"/>
              </a:spcBef>
              <a:buNone/>
            </a:pPr>
            <a:r>
              <a:t/>
            </a:r>
            <a:endParaRPr/>
          </a:p>
        </p:txBody>
      </p:sp>
      <p:sp>
        <p:nvSpPr>
          <p:cNvPr id="414" name="Shape 414"/>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21" name="Shape 421"/>
          <p:cNvSpPr txBox="1"/>
          <p:nvPr>
            <p:ph idx="1" type="body"/>
          </p:nvPr>
        </p:nvSpPr>
        <p:spPr>
          <a:xfrm>
            <a:off x="649275" y="1084250"/>
            <a:ext cx="8399700" cy="15702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Alter Database</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Sintaxis</a:t>
            </a:r>
            <a:r>
              <a:rPr b="1" baseline="0" i="0" lang="en-US" sz="1100" u="none" cap="none" strike="noStrike">
                <a:solidFill>
                  <a:srgbClr val="002060"/>
                </a:solidFill>
                <a:latin typeface="Arial"/>
                <a:ea typeface="Arial"/>
                <a:cs typeface="Arial"/>
                <a:sym typeface="Arial"/>
              </a:rPr>
              <a:t>: </a:t>
            </a:r>
            <a:r>
              <a:rPr b="0" baseline="0" i="0" lang="en-US" sz="1100" u="none" cap="none" strike="noStrike">
                <a:solidFill>
                  <a:srgbClr val="002060"/>
                </a:solidFill>
                <a:latin typeface="Arial"/>
                <a:ea typeface="Arial"/>
                <a:cs typeface="Arial"/>
                <a:sym typeface="Arial"/>
              </a:rPr>
              <a:t> </a:t>
            </a:r>
          </a:p>
          <a:p>
            <a:pPr indent="-342900" lvl="0" marL="342900" marR="0" rtl="0" algn="l">
              <a:lnSpc>
                <a:spcPct val="100000"/>
              </a:lnSpc>
              <a:spcBef>
                <a:spcPts val="22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ALTER(DATABASE|SCHEMA) database_name SET DBPROPERTIES</a:t>
            </a:r>
            <a:r>
              <a:rPr i="1" lang="en-US" sz="1100">
                <a:solidFill>
                  <a:srgbClr val="002060"/>
                </a:solidFill>
              </a:rPr>
              <a:t>(</a:t>
            </a:r>
            <a:r>
              <a:rPr b="0" baseline="0" i="1" lang="en-US" sz="1100" u="none" cap="none" strike="noStrike">
                <a:solidFill>
                  <a:srgbClr val="002060"/>
                </a:solidFill>
                <a:latin typeface="Arial"/>
                <a:ea typeface="Arial"/>
                <a:cs typeface="Arial"/>
                <a:sym typeface="Arial"/>
              </a:rPr>
              <a:t>property_name=property_value,...);</a:t>
            </a:r>
            <a:r>
              <a:rPr b="0" baseline="0" i="0" lang="en-US" sz="1100" u="none" cap="none" strike="noStrike">
                <a:solidFill>
                  <a:srgbClr val="002060"/>
                </a:solidFill>
                <a:latin typeface="Arial"/>
                <a:ea typeface="Arial"/>
                <a:cs typeface="Arial"/>
                <a:sym typeface="Arial"/>
              </a:rPr>
              <a:t> </a:t>
            </a:r>
          </a:p>
          <a:p>
            <a:pPr indent="-342900" lvl="0" marL="342900" marR="0" rtl="0" algn="l">
              <a:lnSpc>
                <a:spcPct val="100000"/>
              </a:lnSpc>
              <a:spcBef>
                <a:spcPts val="220"/>
              </a:spcBef>
              <a:spcAft>
                <a:spcPts val="0"/>
              </a:spcAft>
              <a:buClr>
                <a:schemeClr val="lt1"/>
              </a:buClr>
              <a:buSzPct val="25000"/>
              <a:buFont typeface="Times New Roman"/>
              <a:buChar char="•"/>
            </a:pPr>
            <a:r>
              <a:rPr b="0" baseline="0" i="1" lang="en-US" sz="1100" u="none" cap="none" strike="noStrike">
                <a:solidFill>
                  <a:srgbClr val="002060"/>
                </a:solidFill>
                <a:latin typeface="Arial"/>
                <a:ea typeface="Arial"/>
                <a:cs typeface="Arial"/>
                <a:sym typeface="Arial"/>
              </a:rPr>
              <a:t>ALTER (DATABASE|SCHEMA) database_name SET OWNER [USER|ROLE] user_or_role;</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Ejemplo:</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ALTER	database BANCA set DBPROPERTIES (‘edited-by’= ‘Mary Smith’);</a:t>
            </a:r>
          </a:p>
          <a:p>
            <a:pPr indent="0" lvl="0" marL="0" marR="0" rtl="0" algn="l">
              <a:lnSpc>
                <a:spcPct val="100000"/>
              </a:lnSpc>
              <a:spcBef>
                <a:spcPts val="220"/>
              </a:spcBef>
              <a:spcAft>
                <a:spcPts val="0"/>
              </a:spcAft>
              <a:buNone/>
            </a:pPr>
            <a:r>
              <a:t/>
            </a:r>
            <a:endParaRPr sz="1100">
              <a:solidFill>
                <a:srgbClr val="002060"/>
              </a:solidFill>
            </a:endParaRP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422" name="Shape 422"/>
          <p:cNvSpPr txBox="1"/>
          <p:nvPr/>
        </p:nvSpPr>
        <p:spPr>
          <a:xfrm>
            <a:off x="1589087" y="349250"/>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Bases de datos 2/2</a:t>
            </a:r>
          </a:p>
        </p:txBody>
      </p:sp>
      <p:sp>
        <p:nvSpPr>
          <p:cNvPr id="423" name="Shape 423"/>
          <p:cNvSpPr txBox="1"/>
          <p:nvPr/>
        </p:nvSpPr>
        <p:spPr>
          <a:xfrm>
            <a:off x="527050" y="2473325"/>
            <a:ext cx="4581900" cy="1108199"/>
          </a:xfrm>
          <a:prstGeom prst="rect">
            <a:avLst/>
          </a:prstGeom>
          <a:noFill/>
          <a:ln>
            <a:noFill/>
          </a:ln>
        </p:spPr>
        <p:txBody>
          <a:bodyPr anchorCtr="0" anchor="t" bIns="45700" lIns="91425" rIns="91425" tIns="45700">
            <a:noAutofit/>
          </a:bodyPr>
          <a:lstStyle/>
          <a:p>
            <a:pPr indent="0" lvl="1" marL="45720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Use Database</a:t>
            </a:r>
          </a:p>
          <a:p>
            <a:pPr indent="0" lvl="1" marL="45720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Sintaxis: </a:t>
            </a:r>
          </a:p>
          <a:p>
            <a:pPr indent="0" lvl="1" marL="45720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USE database_name;</a:t>
            </a:r>
          </a:p>
          <a:p>
            <a:pPr indent="0" lvl="1" marL="45720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Ejemplo: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USE DEFAULT; </a:t>
            </a:r>
          </a:p>
        </p:txBody>
      </p:sp>
      <p:sp>
        <p:nvSpPr>
          <p:cNvPr id="424" name="Shape 424"/>
          <p:cNvSpPr txBox="1"/>
          <p:nvPr/>
        </p:nvSpPr>
        <p:spPr>
          <a:xfrm>
            <a:off x="523875" y="3630600"/>
            <a:ext cx="6457200" cy="1478100"/>
          </a:xfrm>
          <a:prstGeom prst="rect">
            <a:avLst/>
          </a:prstGeom>
          <a:noFill/>
          <a:ln>
            <a:noFill/>
          </a:ln>
        </p:spPr>
        <p:txBody>
          <a:bodyPr anchorCtr="0" anchor="t" bIns="45700" lIns="91425" rIns="91425" tIns="45700">
            <a:noAutofit/>
          </a:bodyPr>
          <a:lstStyle/>
          <a:p>
            <a:pPr indent="0" lvl="1" marL="457200" marR="0" rtl="0" algn="l">
              <a:lnSpc>
                <a:spcPct val="100000"/>
              </a:lnSpc>
              <a:spcBef>
                <a:spcPts val="0"/>
              </a:spcBef>
              <a:spcAft>
                <a:spcPts val="0"/>
              </a:spcAft>
              <a:buClr>
                <a:srgbClr val="002060"/>
              </a:buClr>
              <a:buSzPct val="25000"/>
              <a:buFont typeface="Arial"/>
              <a:buNone/>
            </a:pPr>
            <a:r>
              <a:rPr b="1" baseline="0" i="0" lang="en-US" sz="1100" u="none" cap="none" strike="noStrike">
                <a:solidFill>
                  <a:srgbClr val="002060"/>
                </a:solidFill>
                <a:latin typeface="Arial"/>
                <a:ea typeface="Arial"/>
                <a:cs typeface="Arial"/>
                <a:sym typeface="Arial"/>
              </a:rPr>
              <a:t>Describe Database</a:t>
            </a:r>
          </a:p>
          <a:p>
            <a:pPr indent="0" lvl="1" marL="45720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Sintaxis: </a:t>
            </a:r>
          </a:p>
          <a:p>
            <a:pPr indent="0" lvl="1" marL="45720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DESCRIBE DATABASE [EXTENDED] db_name;</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DESCRIBE SCHEMA [EXTENDED] db_name;</a:t>
            </a:r>
          </a:p>
          <a:p>
            <a:pPr indent="0" lvl="1" marL="45720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Ejemplo: </a:t>
            </a:r>
          </a:p>
          <a:p>
            <a:pPr indent="0" lvl="1" marL="45720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DESCRIBE DATABASE </a:t>
            </a:r>
            <a:r>
              <a:rPr lang="en-US" sz="1100">
                <a:solidFill>
                  <a:srgbClr val="002060"/>
                </a:solidFill>
              </a:rPr>
              <a:t>banca</a:t>
            </a:r>
            <a:r>
              <a:rPr b="0" baseline="0" i="0" lang="en-US" sz="1100" u="none" cap="none" strike="noStrike">
                <a:solidFill>
                  <a:srgbClr val="002060"/>
                </a:solidFill>
                <a:latin typeface="Arial"/>
                <a:ea typeface="Arial"/>
                <a:cs typeface="Arial"/>
                <a:sym typeface="Arial"/>
              </a:rPr>
              <a:t>;</a:t>
            </a:r>
          </a:p>
          <a:p>
            <a:pPr indent="0" lvl="0" marL="0" marR="0" rtl="0" algn="l">
              <a:lnSpc>
                <a:spcPct val="100000"/>
              </a:lnSpc>
              <a:spcBef>
                <a:spcPts val="0"/>
              </a:spcBef>
              <a:spcAft>
                <a:spcPts val="0"/>
              </a:spcAft>
              <a:buNone/>
            </a:pPr>
            <a:r>
              <a:t/>
            </a:r>
            <a:endParaRPr b="0" baseline="0" i="0" sz="1100" u="none" cap="none" strike="noStrike">
              <a:solidFill>
                <a:srgbClr val="002060"/>
              </a:solidFill>
              <a:latin typeface="Arial"/>
              <a:ea typeface="Arial"/>
              <a:cs typeface="Arial"/>
              <a:sym typeface="Arial"/>
            </a:endParaRPr>
          </a:p>
        </p:txBody>
      </p:sp>
      <p:sp>
        <p:nvSpPr>
          <p:cNvPr id="425" name="Shape 425"/>
          <p:cNvSpPr txBox="1"/>
          <p:nvPr/>
        </p:nvSpPr>
        <p:spPr>
          <a:xfrm>
            <a:off x="527050" y="4911725"/>
            <a:ext cx="7060199" cy="1108199"/>
          </a:xfrm>
          <a:prstGeom prst="rect">
            <a:avLst/>
          </a:prstGeom>
          <a:noFill/>
          <a:ln>
            <a:noFill/>
          </a:ln>
        </p:spPr>
        <p:txBody>
          <a:bodyPr anchorCtr="0" anchor="t" bIns="45700" lIns="91425" rIns="91425" tIns="45700">
            <a:noAutofit/>
          </a:bodyPr>
          <a:lstStyle/>
          <a:p>
            <a:pPr indent="0" lvl="1" marL="457200" marR="0" rtl="0" algn="l">
              <a:lnSpc>
                <a:spcPct val="100000"/>
              </a:lnSpc>
              <a:spcBef>
                <a:spcPts val="0"/>
              </a:spcBef>
              <a:spcAft>
                <a:spcPts val="0"/>
              </a:spcAft>
              <a:buClr>
                <a:srgbClr val="002060"/>
              </a:buClr>
              <a:buSzPct val="25000"/>
              <a:buFont typeface="Arial"/>
              <a:buNone/>
            </a:pPr>
            <a:r>
              <a:rPr b="1" lang="en-US" sz="1100">
                <a:solidFill>
                  <a:srgbClr val="002060"/>
                </a:solidFill>
              </a:rPr>
              <a:t>Show </a:t>
            </a:r>
            <a:r>
              <a:rPr b="1" baseline="0" i="0" lang="en-US" sz="1100" u="none" cap="none" strike="noStrike">
                <a:solidFill>
                  <a:srgbClr val="002060"/>
                </a:solidFill>
                <a:latin typeface="Arial"/>
                <a:ea typeface="Arial"/>
                <a:cs typeface="Arial"/>
                <a:sym typeface="Arial"/>
              </a:rPr>
              <a:t>Database</a:t>
            </a:r>
          </a:p>
          <a:p>
            <a:pPr indent="0" lvl="1" marL="45720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Sintaxis: </a:t>
            </a:r>
          </a:p>
          <a:p>
            <a:pPr indent="0" lvl="0" marL="457200" marR="0" rtl="0" algn="l">
              <a:lnSpc>
                <a:spcPct val="100000"/>
              </a:lnSpc>
              <a:spcBef>
                <a:spcPts val="0"/>
              </a:spcBef>
              <a:spcAft>
                <a:spcPts val="0"/>
              </a:spcAft>
              <a:buClr>
                <a:schemeClr val="dk1"/>
              </a:buClr>
              <a:buSzPct val="100000"/>
              <a:buFont typeface="Arial"/>
              <a:buNone/>
            </a:pPr>
            <a:r>
              <a:rPr lang="en-US" sz="1100">
                <a:solidFill>
                  <a:srgbClr val="002060"/>
                </a:solidFill>
              </a:rPr>
              <a:t>SHOW (DATABASES|SCHEMAS) [LIKE identifier_with_wildcards];</a:t>
            </a:r>
          </a:p>
          <a:p>
            <a:pPr indent="0" lvl="1" marL="45720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Ejemplo: </a:t>
            </a:r>
            <a:br>
              <a:rPr b="0" baseline="0" i="0" lang="en-US" sz="1100" u="none" cap="none" strike="noStrike">
                <a:solidFill>
                  <a:srgbClr val="002060"/>
                </a:solidFill>
                <a:latin typeface="Arial"/>
                <a:ea typeface="Arial"/>
                <a:cs typeface="Arial"/>
                <a:sym typeface="Arial"/>
              </a:rPr>
            </a:br>
            <a:r>
              <a:rPr lang="en-US" sz="1100">
                <a:solidFill>
                  <a:srgbClr val="002060"/>
                </a:solidFill>
              </a:rPr>
              <a:t>Show databases like ’ban*’</a:t>
            </a:r>
            <a:r>
              <a:rPr b="0" baseline="0" i="0" lang="en-US" sz="1100" u="none" cap="none" strike="noStrike">
                <a:solidFill>
                  <a:srgbClr val="002060"/>
                </a:solidFill>
                <a:latin typeface="Arial"/>
                <a:ea typeface="Arial"/>
                <a:cs typeface="Arial"/>
                <a:sym typeface="Arial"/>
              </a:rPr>
              <a:t>; </a:t>
            </a:r>
          </a:p>
        </p:txBody>
      </p:sp>
      <p:sp>
        <p:nvSpPr>
          <p:cNvPr id="426" name="Shape 426"/>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33" name="Shape 433"/>
          <p:cNvSpPr txBox="1"/>
          <p:nvPr>
            <p:ph idx="1" type="body"/>
          </p:nvPr>
        </p:nvSpPr>
        <p:spPr>
          <a:xfrm>
            <a:off x="649287" y="1312862"/>
            <a:ext cx="7966074" cy="477837"/>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Create Table</a:t>
            </a: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SzPct val="25000"/>
              <a:buFont typeface="Times New Roman"/>
              <a:buChar char="•"/>
            </a:pPr>
            <a:br>
              <a:rPr b="0" baseline="0" i="0" lang="en-US" sz="1100" u="none" cap="none" strike="noStrike">
                <a:solidFill>
                  <a:srgbClr val="002060"/>
                </a:solidFill>
                <a:latin typeface="Arial"/>
                <a:ea typeface="Arial"/>
                <a:cs typeface="Arial"/>
                <a:sym typeface="Arial"/>
              </a:rPr>
            </a:br>
          </a:p>
        </p:txBody>
      </p:sp>
      <p:sp>
        <p:nvSpPr>
          <p:cNvPr id="434" name="Shape 434"/>
          <p:cNvSpPr txBox="1"/>
          <p:nvPr/>
        </p:nvSpPr>
        <p:spPr>
          <a:xfrm>
            <a:off x="1589087" y="349250"/>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Tablas 1/3</a:t>
            </a:r>
          </a:p>
        </p:txBody>
      </p:sp>
      <p:sp>
        <p:nvSpPr>
          <p:cNvPr id="435" name="Shape 435"/>
          <p:cNvSpPr txBox="1"/>
          <p:nvPr/>
        </p:nvSpPr>
        <p:spPr>
          <a:xfrm>
            <a:off x="551400" y="1453925"/>
            <a:ext cx="8479800" cy="3561899"/>
          </a:xfrm>
          <a:prstGeom prst="rect">
            <a:avLst/>
          </a:prstGeom>
          <a:noFill/>
          <a:ln>
            <a:noFill/>
          </a:ln>
        </p:spPr>
        <p:txBody>
          <a:bodyPr anchorCtr="0" anchor="t" bIns="91425" lIns="91425" rIns="91425" tIns="91425">
            <a:noAutofit/>
          </a:bodyPr>
          <a:lstStyle/>
          <a:p>
            <a:pPr indent="-247650" lvl="0" marL="457200" rtl="0">
              <a:lnSpc>
                <a:spcPct val="120000"/>
              </a:lnSpc>
              <a:spcBef>
                <a:spcPts val="200"/>
              </a:spcBef>
              <a:buClr>
                <a:srgbClr val="FFFFFF"/>
              </a:buClr>
              <a:buSzPct val="27272"/>
              <a:buFont typeface="Arial"/>
              <a:buChar char="●"/>
            </a:pPr>
            <a:r>
              <a:rPr lang="en-US" sz="1100">
                <a:solidFill>
                  <a:srgbClr val="002060"/>
                </a:solidFill>
              </a:rPr>
              <a:t>Sintaxis:</a:t>
            </a:r>
          </a:p>
          <a:p>
            <a:pPr indent="-247650" lvl="0" marL="457200" rtl="0">
              <a:lnSpc>
                <a:spcPct val="120000"/>
              </a:lnSpc>
              <a:spcBef>
                <a:spcPts val="200"/>
              </a:spcBef>
              <a:buClr>
                <a:srgbClr val="FFFFFF"/>
              </a:buClr>
              <a:buSzPct val="27272"/>
              <a:buFont typeface="Arial"/>
              <a:buChar char="●"/>
            </a:pPr>
            <a:r>
              <a:rPr lang="en-US" sz="1100">
                <a:solidFill>
                  <a:srgbClr val="002060"/>
                </a:solidFill>
              </a:rPr>
              <a:t>CREATE [TEMPORARY] [EXTERNAL] TABLE [IF NOT EXISTS] [db_name.]table_name -- (Note: TEMPORARY available in Hive 0.14.0 and later)</a:t>
            </a:r>
            <a:br>
              <a:rPr lang="en-US" sz="1100">
                <a:solidFill>
                  <a:srgbClr val="002060"/>
                </a:solidFill>
              </a:rPr>
            </a:br>
            <a:r>
              <a:rPr lang="en-US" sz="1100">
                <a:solidFill>
                  <a:srgbClr val="002060"/>
                </a:solidFill>
              </a:rPr>
              <a:t>[(col_name data_type [COMMENT col_comment], ...)]</a:t>
            </a:r>
            <a:br>
              <a:rPr lang="en-US" sz="1100">
                <a:solidFill>
                  <a:srgbClr val="002060"/>
                </a:solidFill>
              </a:rPr>
            </a:br>
            <a:r>
              <a:rPr lang="en-US" sz="1100">
                <a:solidFill>
                  <a:srgbClr val="002060"/>
                </a:solidFill>
              </a:rPr>
              <a:t>[COMMENT table_comment]</a:t>
            </a:r>
            <a:br>
              <a:rPr lang="en-US" sz="1100">
                <a:solidFill>
                  <a:srgbClr val="002060"/>
                </a:solidFill>
              </a:rPr>
            </a:br>
            <a:r>
              <a:rPr lang="en-US" sz="1100">
                <a:solidFill>
                  <a:srgbClr val="002060"/>
                </a:solidFill>
              </a:rPr>
              <a:t>[PARTITIONED BY (col_name data_type [COMMENT col_comment], ...)]</a:t>
            </a:r>
            <a:br>
              <a:rPr lang="en-US" sz="1100">
                <a:solidFill>
                  <a:srgbClr val="002060"/>
                </a:solidFill>
              </a:rPr>
            </a:br>
            <a:r>
              <a:rPr lang="en-US" sz="1100">
                <a:solidFill>
                  <a:srgbClr val="002060"/>
                </a:solidFill>
              </a:rPr>
              <a:t>[CLUSTERED BY (col_name, col_name, ...) [SORTED BY (col_name [ASC|DESC], ...)] INTO num_buckets BUCKETS]</a:t>
            </a:r>
            <a:br>
              <a:rPr lang="en-US" sz="1100">
                <a:solidFill>
                  <a:srgbClr val="002060"/>
                </a:solidFill>
              </a:rPr>
            </a:br>
            <a:r>
              <a:rPr lang="en-US" sz="1100">
                <a:solidFill>
                  <a:srgbClr val="002060"/>
                </a:solidFill>
              </a:rPr>
              <a:t>[SKEWED BY (col_name, col_name, ...) ON ([(col_value, col_value, ...), ...|col_value, col_value, ...])</a:t>
            </a:r>
            <a:br>
              <a:rPr lang="en-US" sz="1100">
                <a:solidFill>
                  <a:srgbClr val="002060"/>
                </a:solidFill>
              </a:rPr>
            </a:br>
            <a:r>
              <a:rPr lang="en-US" sz="1100">
                <a:solidFill>
                  <a:srgbClr val="002060"/>
                </a:solidFill>
              </a:rPr>
              <a:t>[STORED AS DIRECTORIES] -- (Note: Available in Hive 0.10.0 and later)]</a:t>
            </a:r>
            <a:br>
              <a:rPr lang="en-US" sz="1100">
                <a:solidFill>
                  <a:srgbClr val="002060"/>
                </a:solidFill>
              </a:rPr>
            </a:br>
            <a:r>
              <a:rPr lang="en-US" sz="1100">
                <a:solidFill>
                  <a:srgbClr val="002060"/>
                </a:solidFill>
              </a:rPr>
              <a:t>[</a:t>
            </a:r>
            <a:br>
              <a:rPr lang="en-US" sz="1100">
                <a:solidFill>
                  <a:srgbClr val="002060"/>
                </a:solidFill>
              </a:rPr>
            </a:br>
            <a:r>
              <a:rPr lang="en-US" sz="1100">
                <a:solidFill>
                  <a:srgbClr val="002060"/>
                </a:solidFill>
              </a:rPr>
              <a:t>[ROW FORMAT row_format] </a:t>
            </a:r>
            <a:br>
              <a:rPr lang="en-US" sz="1100">
                <a:solidFill>
                  <a:srgbClr val="002060"/>
                </a:solidFill>
              </a:rPr>
            </a:br>
            <a:r>
              <a:rPr lang="en-US" sz="1100">
                <a:solidFill>
                  <a:srgbClr val="002060"/>
                </a:solidFill>
              </a:rPr>
              <a:t>[STORED AS file_format]</a:t>
            </a:r>
            <a:br>
              <a:rPr lang="en-US" sz="1100">
                <a:solidFill>
                  <a:srgbClr val="002060"/>
                </a:solidFill>
              </a:rPr>
            </a:br>
            <a:r>
              <a:rPr lang="en-US" sz="1100">
                <a:solidFill>
                  <a:srgbClr val="002060"/>
                </a:solidFill>
              </a:rPr>
              <a:t>| STORED BY 'storage.handler.class.name' [WITH SERDEPROPERTIES (...)] -- (Note: Available in Hive 0.6.0 and later)</a:t>
            </a:r>
            <a:br>
              <a:rPr lang="en-US" sz="1100">
                <a:solidFill>
                  <a:srgbClr val="002060"/>
                </a:solidFill>
              </a:rPr>
            </a:br>
            <a:r>
              <a:rPr lang="en-US" sz="1100">
                <a:solidFill>
                  <a:srgbClr val="002060"/>
                </a:solidFill>
              </a:rPr>
              <a:t>]</a:t>
            </a:r>
            <a:br>
              <a:rPr lang="en-US" sz="1100">
                <a:solidFill>
                  <a:srgbClr val="002060"/>
                </a:solidFill>
              </a:rPr>
            </a:br>
            <a:r>
              <a:rPr lang="en-US" sz="1100">
                <a:solidFill>
                  <a:srgbClr val="002060"/>
                </a:solidFill>
              </a:rPr>
              <a:t>[LOCATION hdfs_path]</a:t>
            </a:r>
            <a:br>
              <a:rPr lang="en-US" sz="1100">
                <a:solidFill>
                  <a:srgbClr val="002060"/>
                </a:solidFill>
              </a:rPr>
            </a:br>
            <a:r>
              <a:rPr lang="en-US" sz="1100">
                <a:solidFill>
                  <a:srgbClr val="002060"/>
                </a:solidFill>
              </a:rPr>
              <a:t>[TBLPROPERTIES (property_name=property_value, ...)] -- (Note: Available in Hive 0.6.0 and later)</a:t>
            </a:r>
            <a:br>
              <a:rPr lang="en-US" sz="1100">
                <a:solidFill>
                  <a:srgbClr val="002060"/>
                </a:solidFill>
              </a:rPr>
            </a:br>
            <a:r>
              <a:rPr lang="en-US" sz="1100">
                <a:solidFill>
                  <a:srgbClr val="002060"/>
                </a:solidFill>
              </a:rPr>
              <a:t>[AS select_statement]; -- (Note: Available in Hive 0.5.0 and later; not supported for external tables)</a:t>
            </a:r>
            <a:br>
              <a:rPr lang="en-US" sz="1100">
                <a:solidFill>
                  <a:srgbClr val="002060"/>
                </a:solidFill>
              </a:rPr>
            </a:br>
          </a:p>
        </p:txBody>
      </p:sp>
      <p:sp>
        <p:nvSpPr>
          <p:cNvPr id="436" name="Shape 436"/>
          <p:cNvSpPr txBox="1"/>
          <p:nvPr/>
        </p:nvSpPr>
        <p:spPr>
          <a:xfrm>
            <a:off x="539300" y="5015825"/>
            <a:ext cx="8138699" cy="1143000"/>
          </a:xfrm>
          <a:prstGeom prst="rect">
            <a:avLst/>
          </a:prstGeom>
          <a:noFill/>
          <a:ln>
            <a:noFill/>
          </a:ln>
        </p:spPr>
        <p:txBody>
          <a:bodyPr anchorCtr="0" anchor="t" bIns="91425" lIns="91425" rIns="91425" tIns="91425">
            <a:noAutofit/>
          </a:bodyPr>
          <a:lstStyle/>
          <a:p>
            <a:pPr indent="-247650" lvl="0" marL="457200" rtl="0">
              <a:lnSpc>
                <a:spcPct val="120000"/>
              </a:lnSpc>
              <a:spcBef>
                <a:spcPts val="200"/>
              </a:spcBef>
              <a:buClr>
                <a:srgbClr val="FFFFFF"/>
              </a:buClr>
              <a:buSzPct val="27272"/>
              <a:buFont typeface="Arial"/>
              <a:buChar char="●"/>
            </a:pPr>
            <a:r>
              <a:rPr lang="en-US" sz="1100">
                <a:solidFill>
                  <a:srgbClr val="002060"/>
                </a:solidFill>
              </a:rPr>
              <a:t>Ejemplo:</a:t>
            </a:r>
          </a:p>
          <a:p>
            <a:pPr indent="-247650" lvl="0" marL="457200" rtl="0">
              <a:lnSpc>
                <a:spcPct val="120000"/>
              </a:lnSpc>
              <a:spcBef>
                <a:spcPts val="200"/>
              </a:spcBef>
              <a:buClr>
                <a:srgbClr val="FFFFFF"/>
              </a:buClr>
              <a:buSzPct val="27272"/>
              <a:buFont typeface="Arial"/>
              <a:buChar char="●"/>
            </a:pPr>
            <a:r>
              <a:rPr lang="en-US" sz="1100">
                <a:solidFill>
                  <a:srgbClr val="002060"/>
                </a:solidFill>
              </a:rPr>
              <a:t>CREATE EXTERNAL TABLE IF NOT EXISTS valores_bolsa (activo STRING,simbolo STRING,ymd STRING,precio_apertura FLOAT,precio_maximo FLOAT,precio_minimo FLOAT,precio_cierre FLOAT,volumen INT)</a:t>
            </a:r>
            <a:br>
              <a:rPr lang="en-US" sz="1100">
                <a:solidFill>
                  <a:srgbClr val="002060"/>
                </a:solidFill>
              </a:rPr>
            </a:br>
            <a:r>
              <a:rPr lang="en-US" sz="1100">
                <a:solidFill>
                  <a:srgbClr val="002060"/>
                </a:solidFill>
              </a:rPr>
              <a:t>ROW FORMAT DELIMITED FIELDS TERMINATED BY ','</a:t>
            </a:r>
            <a:br>
              <a:rPr lang="en-US" sz="1100">
                <a:solidFill>
                  <a:srgbClr val="002060"/>
                </a:solidFill>
              </a:rPr>
            </a:br>
            <a:r>
              <a:rPr lang="en-US" sz="1100">
                <a:solidFill>
                  <a:srgbClr val="002060"/>
                </a:solidFill>
              </a:rPr>
              <a:t>LOCATION '/data/bolsa';</a:t>
            </a:r>
          </a:p>
          <a:p>
            <a:pPr lvl="0" rtl="0">
              <a:lnSpc>
                <a:spcPct val="115000"/>
              </a:lnSpc>
              <a:spcBef>
                <a:spcPts val="0"/>
              </a:spcBef>
              <a:buClr>
                <a:schemeClr val="dk1"/>
              </a:buClr>
              <a:buFont typeface="Arial"/>
              <a:buNone/>
            </a:pPr>
            <a:r>
              <a:t/>
            </a:r>
            <a:endParaRPr sz="1100">
              <a:solidFill>
                <a:srgbClr val="002060"/>
              </a:solidFill>
            </a:endParaRPr>
          </a:p>
          <a:p>
            <a:pPr lvl="0" rtl="0">
              <a:spcBef>
                <a:spcPts val="0"/>
              </a:spcBef>
              <a:buClr>
                <a:schemeClr val="dk1"/>
              </a:buClr>
              <a:buFont typeface="Arial"/>
              <a:buNone/>
            </a:pPr>
            <a:r>
              <a:t/>
            </a:r>
            <a:endParaRPr>
              <a:solidFill>
                <a:schemeClr val="dk1"/>
              </a:solidFill>
            </a:endParaRPr>
          </a:p>
          <a:p>
            <a:pPr>
              <a:spcBef>
                <a:spcPts val="0"/>
              </a:spcBef>
              <a:buNone/>
            </a:pPr>
            <a:r>
              <a:t/>
            </a:r>
            <a:endParaRPr/>
          </a:p>
        </p:txBody>
      </p:sp>
      <p:sp>
        <p:nvSpPr>
          <p:cNvPr id="437" name="Shape 437"/>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44" name="Shape 444"/>
          <p:cNvSpPr txBox="1"/>
          <p:nvPr>
            <p:ph idx="1" type="body"/>
          </p:nvPr>
        </p:nvSpPr>
        <p:spPr>
          <a:xfrm>
            <a:off x="649275" y="1312854"/>
            <a:ext cx="7966200" cy="2895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DropTable</a:t>
            </a: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Font typeface="Times New Roman"/>
              <a:buChar char="•"/>
            </a:pPr>
            <a:r>
              <a:t/>
            </a:r>
            <a:endParaRPr/>
          </a:p>
        </p:txBody>
      </p:sp>
      <p:sp>
        <p:nvSpPr>
          <p:cNvPr id="445" name="Shape 445"/>
          <p:cNvSpPr txBox="1"/>
          <p:nvPr/>
        </p:nvSpPr>
        <p:spPr>
          <a:xfrm>
            <a:off x="1589087" y="349250"/>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Tablas 2/3</a:t>
            </a:r>
          </a:p>
        </p:txBody>
      </p:sp>
      <p:sp>
        <p:nvSpPr>
          <p:cNvPr id="446" name="Shape 446"/>
          <p:cNvSpPr txBox="1"/>
          <p:nvPr/>
        </p:nvSpPr>
        <p:spPr>
          <a:xfrm>
            <a:off x="1004650" y="2790450"/>
            <a:ext cx="7686899" cy="1346100"/>
          </a:xfrm>
          <a:prstGeom prst="rect">
            <a:avLst/>
          </a:prstGeom>
          <a:noFill/>
          <a:ln>
            <a:noFill/>
          </a:ln>
        </p:spPr>
        <p:txBody>
          <a:bodyPr anchorCtr="0" anchor="t" bIns="91425" lIns="91425" rIns="91425" tIns="91425">
            <a:noAutofit/>
          </a:bodyPr>
          <a:lstStyle/>
          <a:p>
            <a:pPr lvl="0" rtl="0">
              <a:lnSpc>
                <a:spcPct val="120000"/>
              </a:lnSpc>
              <a:spcBef>
                <a:spcPts val="200"/>
              </a:spcBef>
              <a:buNone/>
            </a:pPr>
            <a:r>
              <a:rPr lang="en-US" sz="1100">
                <a:solidFill>
                  <a:srgbClr val="002060"/>
                </a:solidFill>
              </a:rPr>
              <a:t>Características: </a:t>
            </a:r>
          </a:p>
          <a:p>
            <a:pPr indent="-298450" lvl="0" marL="457200" rtl="0">
              <a:lnSpc>
                <a:spcPct val="120000"/>
              </a:lnSpc>
              <a:spcBef>
                <a:spcPts val="200"/>
              </a:spcBef>
              <a:buClr>
                <a:srgbClr val="000024"/>
              </a:buClr>
              <a:buSzPct val="100000"/>
              <a:buFont typeface="Arial"/>
              <a:buChar char="❖"/>
            </a:pPr>
            <a:r>
              <a:rPr lang="en-US" sz="1100">
                <a:solidFill>
                  <a:srgbClr val="002060"/>
                </a:solidFill>
              </a:rPr>
              <a:t>hdfs dfs –rm: elimina metadatos y datos de la tabla.</a:t>
            </a:r>
          </a:p>
          <a:p>
            <a:pPr indent="-298450" lvl="0" marL="457200" rtl="0">
              <a:lnSpc>
                <a:spcPct val="120000"/>
              </a:lnSpc>
              <a:spcBef>
                <a:spcPts val="200"/>
              </a:spcBef>
              <a:buClr>
                <a:srgbClr val="000024"/>
              </a:buClr>
              <a:buSzPct val="100000"/>
              <a:buFont typeface="Arial"/>
              <a:buChar char="❖"/>
            </a:pPr>
            <a:r>
              <a:rPr lang="en-US" sz="1100">
                <a:solidFill>
                  <a:srgbClr val="002060"/>
                </a:solidFill>
              </a:rPr>
              <a:t>Recuperación de datos si configurado directorio Trash.</a:t>
            </a:r>
          </a:p>
          <a:p>
            <a:pPr indent="-298450" lvl="0" marL="457200" rtl="0">
              <a:lnSpc>
                <a:spcPct val="120000"/>
              </a:lnSpc>
              <a:spcBef>
                <a:spcPts val="200"/>
              </a:spcBef>
              <a:buClr>
                <a:srgbClr val="000024"/>
              </a:buClr>
              <a:buSzPct val="100000"/>
              <a:buFont typeface="Arial"/>
              <a:buChar char="❖"/>
            </a:pPr>
            <a:r>
              <a:rPr lang="en-US" sz="1100">
                <a:solidFill>
                  <a:srgbClr val="002060"/>
                </a:solidFill>
              </a:rPr>
              <a:t>Los metadatos se pierden por completo. </a:t>
            </a:r>
          </a:p>
          <a:p>
            <a:pPr indent="-298450" lvl="0" marL="457200" rtl="0">
              <a:lnSpc>
                <a:spcPct val="120000"/>
              </a:lnSpc>
              <a:spcBef>
                <a:spcPts val="200"/>
              </a:spcBef>
              <a:buClr>
                <a:srgbClr val="000024"/>
              </a:buClr>
              <a:buSzPct val="100000"/>
              <a:buFont typeface="Arial"/>
              <a:buChar char="❖"/>
            </a:pPr>
            <a:r>
              <a:rPr lang="en-US" sz="1100">
                <a:solidFill>
                  <a:srgbClr val="002060"/>
                </a:solidFill>
              </a:rPr>
              <a:t>Cuando se elimina una </a:t>
            </a:r>
            <a:r>
              <a:rPr b="1" lang="en-US" sz="1100">
                <a:solidFill>
                  <a:srgbClr val="002060"/>
                </a:solidFill>
              </a:rPr>
              <a:t>tabla externa</a:t>
            </a:r>
            <a:r>
              <a:rPr lang="en-US" sz="1100">
                <a:solidFill>
                  <a:srgbClr val="002060"/>
                </a:solidFill>
              </a:rPr>
              <a:t>, los datos de la tabla no son borrados del sistema de archivos. </a:t>
            </a:r>
          </a:p>
          <a:p>
            <a:pPr indent="-298450" lvl="0" marL="457200" rtl="0">
              <a:lnSpc>
                <a:spcPct val="120000"/>
              </a:lnSpc>
              <a:spcBef>
                <a:spcPts val="200"/>
              </a:spcBef>
              <a:buClr>
                <a:srgbClr val="000024"/>
              </a:buClr>
              <a:buSzPct val="100000"/>
              <a:buFont typeface="Arial"/>
              <a:buChar char="❖"/>
            </a:pPr>
            <a:r>
              <a:rPr lang="en-US" sz="1100">
                <a:solidFill>
                  <a:srgbClr val="002060"/>
                </a:solidFill>
              </a:rPr>
              <a:t>Cuando se elimina una tabla referenciadas por vistas, no se muestra ningún mensaje</a:t>
            </a:r>
          </a:p>
          <a:p>
            <a:pPr indent="-247650" lvl="0" marL="457200" rtl="0">
              <a:lnSpc>
                <a:spcPct val="120000"/>
              </a:lnSpc>
              <a:spcBef>
                <a:spcPts val="200"/>
              </a:spcBef>
              <a:buClr>
                <a:srgbClr val="FFFFFF"/>
              </a:buClr>
              <a:buSzPct val="27272"/>
              <a:buFont typeface="Times New Roman"/>
              <a:buChar char="❖"/>
            </a:pPr>
            <a:br>
              <a:rPr lang="en-US" sz="1100">
                <a:solidFill>
                  <a:srgbClr val="002060"/>
                </a:solidFill>
              </a:rPr>
            </a:br>
          </a:p>
          <a:p>
            <a:pPr lvl="0" rtl="0">
              <a:lnSpc>
                <a:spcPct val="115000"/>
              </a:lnSpc>
              <a:spcBef>
                <a:spcPts val="0"/>
              </a:spcBef>
              <a:buClr>
                <a:schemeClr val="dk1"/>
              </a:buClr>
              <a:buFont typeface="Arial"/>
              <a:buNone/>
            </a:pPr>
            <a:r>
              <a:t/>
            </a:r>
            <a:endParaRPr sz="1100">
              <a:solidFill>
                <a:srgbClr val="002060"/>
              </a:solidFill>
            </a:endParaRPr>
          </a:p>
          <a:p>
            <a:pPr>
              <a:spcBef>
                <a:spcPts val="0"/>
              </a:spcBef>
              <a:buNone/>
            </a:pPr>
            <a:r>
              <a:t/>
            </a:r>
            <a:endParaRPr/>
          </a:p>
        </p:txBody>
      </p:sp>
      <p:sp>
        <p:nvSpPr>
          <p:cNvPr id="447" name="Shape 447"/>
          <p:cNvSpPr txBox="1"/>
          <p:nvPr/>
        </p:nvSpPr>
        <p:spPr>
          <a:xfrm>
            <a:off x="606600" y="2141450"/>
            <a:ext cx="6979800" cy="588299"/>
          </a:xfrm>
          <a:prstGeom prst="rect">
            <a:avLst/>
          </a:prstGeom>
          <a:noFill/>
          <a:ln>
            <a:noFill/>
          </a:ln>
        </p:spPr>
        <p:txBody>
          <a:bodyPr anchorCtr="0" anchor="t" bIns="91425" lIns="91425" rIns="91425" tIns="91425">
            <a:noAutofit/>
          </a:bodyPr>
          <a:lstStyle/>
          <a:p>
            <a:pPr indent="-247650" lvl="0" marL="457200" rtl="0">
              <a:lnSpc>
                <a:spcPct val="120000"/>
              </a:lnSpc>
              <a:spcBef>
                <a:spcPts val="200"/>
              </a:spcBef>
              <a:buClr>
                <a:srgbClr val="FFFFFF"/>
              </a:buClr>
              <a:buSzPct val="27272"/>
              <a:buFont typeface="Times New Roman"/>
              <a:buChar char="❖"/>
            </a:pPr>
            <a:r>
              <a:rPr lang="en-US" sz="1100">
                <a:solidFill>
                  <a:srgbClr val="002060"/>
                </a:solidFill>
              </a:rPr>
              <a:t>Ejemplo:</a:t>
            </a:r>
          </a:p>
          <a:p>
            <a:pPr indent="-247650" lvl="0" marL="457200" rtl="0">
              <a:lnSpc>
                <a:spcPct val="120000"/>
              </a:lnSpc>
              <a:spcBef>
                <a:spcPts val="200"/>
              </a:spcBef>
              <a:buClr>
                <a:srgbClr val="FFFFFF"/>
              </a:buClr>
              <a:buSzPct val="27272"/>
              <a:buFont typeface="Times New Roman"/>
              <a:buChar char="❖"/>
            </a:pPr>
            <a:r>
              <a:rPr lang="en-US" sz="1100">
                <a:solidFill>
                  <a:srgbClr val="002060"/>
                </a:solidFill>
              </a:rPr>
              <a:t>drop table valores_bolsa;</a:t>
            </a:r>
          </a:p>
        </p:txBody>
      </p:sp>
      <p:sp>
        <p:nvSpPr>
          <p:cNvPr id="448" name="Shape 448"/>
          <p:cNvSpPr txBox="1"/>
          <p:nvPr/>
        </p:nvSpPr>
        <p:spPr>
          <a:xfrm>
            <a:off x="1071025" y="1637925"/>
            <a:ext cx="7184700" cy="766800"/>
          </a:xfrm>
          <a:prstGeom prst="rect">
            <a:avLst/>
          </a:prstGeom>
          <a:noFill/>
          <a:ln>
            <a:noFill/>
          </a:ln>
        </p:spPr>
        <p:txBody>
          <a:bodyPr anchorCtr="0" anchor="t" bIns="91425" lIns="91425" rIns="91425" tIns="91425">
            <a:noAutofit/>
          </a:bodyPr>
          <a:lstStyle/>
          <a:p>
            <a:pPr lvl="0" rtl="0">
              <a:lnSpc>
                <a:spcPct val="120000"/>
              </a:lnSpc>
              <a:spcBef>
                <a:spcPts val="200"/>
              </a:spcBef>
              <a:buNone/>
            </a:pPr>
            <a:r>
              <a:rPr lang="en-US" sz="1100">
                <a:solidFill>
                  <a:srgbClr val="002060"/>
                </a:solidFill>
              </a:rPr>
              <a:t>Sintaxis:</a:t>
            </a:r>
          </a:p>
          <a:p>
            <a:pPr lvl="0" rtl="0">
              <a:lnSpc>
                <a:spcPct val="115000"/>
              </a:lnSpc>
              <a:spcBef>
                <a:spcPts val="0"/>
              </a:spcBef>
              <a:buNone/>
            </a:pPr>
            <a:r>
              <a:rPr lang="en-US" sz="1100">
                <a:solidFill>
                  <a:srgbClr val="002060"/>
                </a:solidFill>
              </a:rPr>
              <a:t>DROP TABLE [IF EXISTS] table_name;</a:t>
            </a:r>
          </a:p>
          <a:p>
            <a:pPr lvl="0" rtl="0">
              <a:lnSpc>
                <a:spcPct val="115000"/>
              </a:lnSpc>
              <a:spcBef>
                <a:spcPts val="0"/>
              </a:spcBef>
              <a:buClr>
                <a:schemeClr val="dk1"/>
              </a:buClr>
              <a:buFont typeface="Arial"/>
              <a:buNone/>
            </a:pPr>
            <a:r>
              <a:t/>
            </a:r>
            <a:endParaRPr sz="1100">
              <a:solidFill>
                <a:srgbClr val="002060"/>
              </a:solidFill>
            </a:endParaRPr>
          </a:p>
          <a:p>
            <a:pPr>
              <a:spcBef>
                <a:spcPts val="0"/>
              </a:spcBef>
              <a:buNone/>
            </a:pPr>
            <a:r>
              <a:t/>
            </a:r>
            <a:endParaRPr/>
          </a:p>
        </p:txBody>
      </p:sp>
      <p:sp>
        <p:nvSpPr>
          <p:cNvPr id="449" name="Shape 449"/>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x="0" y="0"/>
          <a:ext cx="0" cy="0"/>
          <a:chOff x="0" y="0"/>
          <a:chExt cx="0" cy="0"/>
        </a:xfrm>
      </p:grpSpPr>
      <p:sp>
        <p:nvSpPr>
          <p:cNvPr id="455" name="Shape 455"/>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56" name="Shape 456"/>
          <p:cNvSpPr txBox="1"/>
          <p:nvPr>
            <p:ph idx="1" type="body"/>
          </p:nvPr>
        </p:nvSpPr>
        <p:spPr>
          <a:xfrm>
            <a:off x="649275" y="1312840"/>
            <a:ext cx="8091600" cy="27668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Otros comandos:</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TRUNCATE TABLE table_name [PARTITION partition_spec]</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ALTER TABLE table_name RENAME TO new_table_name;</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ALTER TABLE table_name SET TBLPROPERTIES table_properties;</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ALTER TABLE table_name SET TBLPROPERTIES ('comment' = new_comment);</a:t>
            </a:r>
          </a:p>
          <a:p>
            <a:pPr indent="-285750" lvl="1" marL="768350" marR="0" rtl="0" algn="l">
              <a:lnSpc>
                <a:spcPct val="100000"/>
              </a:lnSpc>
              <a:spcBef>
                <a:spcPts val="220"/>
              </a:spcBef>
              <a:spcAft>
                <a:spcPts val="0"/>
              </a:spcAft>
              <a:buClr>
                <a:srgbClr val="000024"/>
              </a:buClr>
              <a:buSzPct val="100000"/>
              <a:buFont typeface="Noto Symbol"/>
              <a:buChar char="■"/>
            </a:pPr>
            <a:r>
              <a:rPr b="0" baseline="0" i="1" lang="en-US" sz="1100" u="none" cap="none" strike="noStrike">
                <a:solidFill>
                  <a:srgbClr val="002060"/>
                </a:solidFill>
                <a:latin typeface="Arial"/>
                <a:ea typeface="Arial"/>
                <a:cs typeface="Arial"/>
                <a:sym typeface="Arial"/>
              </a:rPr>
              <a:t>ALTER TABLE table_name SET SERDE serde_class_name [WITH SERDEPROPERTIES serde_properties];</a:t>
            </a:r>
          </a:p>
          <a:p>
            <a:pPr indent="-285750" lvl="1" marL="768350" marR="0" rtl="0" algn="l">
              <a:lnSpc>
                <a:spcPct val="100000"/>
              </a:lnSpc>
              <a:spcBef>
                <a:spcPts val="220"/>
              </a:spcBef>
              <a:spcAft>
                <a:spcPts val="0"/>
              </a:spcAft>
              <a:buClr>
                <a:srgbClr val="000024"/>
              </a:buClr>
              <a:buSzPct val="100000"/>
              <a:buFont typeface="Noto Symbol"/>
              <a:buChar char="■"/>
            </a:pPr>
            <a:r>
              <a:rPr b="0" baseline="0" i="1" lang="en-US" sz="1100" u="none" cap="none" strike="noStrike">
                <a:solidFill>
                  <a:srgbClr val="002060"/>
                </a:solidFill>
                <a:latin typeface="Arial"/>
                <a:ea typeface="Arial"/>
                <a:cs typeface="Arial"/>
                <a:sym typeface="Arial"/>
              </a:rPr>
              <a:t>ALTER TABLE table_name CLUSTERED BY (col_name, col_name, ...) [SORTED BY (col_name, ...)]</a:t>
            </a:r>
            <a:br>
              <a:rPr b="0" baseline="0" i="0" lang="en-US" sz="1100" u="none" cap="none" strike="noStrike">
                <a:solidFill>
                  <a:srgbClr val="002060"/>
                </a:solidFill>
                <a:latin typeface="Arial"/>
                <a:ea typeface="Arial"/>
                <a:cs typeface="Arial"/>
                <a:sym typeface="Arial"/>
              </a:rPr>
            </a:br>
            <a:r>
              <a:rPr b="0" baseline="0" i="1" lang="en-US" sz="1100" u="none" cap="none" strike="noStrike">
                <a:solidFill>
                  <a:srgbClr val="002060"/>
                </a:solidFill>
                <a:latin typeface="Arial"/>
                <a:ea typeface="Arial"/>
                <a:cs typeface="Arial"/>
                <a:sym typeface="Arial"/>
              </a:rPr>
              <a:t>INTO num_buckets BUCKETS;</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ALTER TABLE table_name [PARTITION partition_spec] CHANGE [COLUMN] col_old_name col_new_name column_type</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[COMMENT col_comment] [FIRST|AFTER column_name] [CASCADE|RESTRICT];</a:t>
            </a:r>
          </a:p>
          <a:p>
            <a:pPr indent="-285750" lvl="1" marL="768350" marR="0" rtl="0" algn="l">
              <a:lnSpc>
                <a:spcPct val="100000"/>
              </a:lnSpc>
              <a:spcBef>
                <a:spcPts val="220"/>
              </a:spcBef>
              <a:spcAft>
                <a:spcPts val="0"/>
              </a:spcAft>
              <a:buClr>
                <a:srgbClr val="000024"/>
              </a:buClr>
              <a:buSzPct val="100000"/>
              <a:buFont typeface="Noto Symbol"/>
              <a:buChar char="■"/>
            </a:pPr>
            <a:r>
              <a:rPr b="0" baseline="0" i="1" lang="en-US" sz="1100" u="none" cap="none" strike="noStrike">
                <a:solidFill>
                  <a:srgbClr val="002060"/>
                </a:solidFill>
                <a:latin typeface="Arial"/>
                <a:ea typeface="Arial"/>
                <a:cs typeface="Arial"/>
                <a:sym typeface="Arial"/>
              </a:rPr>
              <a:t>ALTER TABLE table_name [PARTITION partition_spec]</a:t>
            </a:r>
            <a:br>
              <a:rPr b="0" baseline="0" i="0" lang="en-US" sz="1100" u="none" cap="none" strike="noStrike">
                <a:solidFill>
                  <a:srgbClr val="002060"/>
                </a:solidFill>
                <a:latin typeface="Arial"/>
                <a:ea typeface="Arial"/>
                <a:cs typeface="Arial"/>
                <a:sym typeface="Arial"/>
              </a:rPr>
            </a:br>
            <a:r>
              <a:rPr b="0" baseline="0" i="1" lang="en-US" sz="1100" u="none" cap="none" strike="noStrike">
                <a:solidFill>
                  <a:srgbClr val="002060"/>
                </a:solidFill>
                <a:latin typeface="Arial"/>
                <a:ea typeface="Arial"/>
                <a:cs typeface="Arial"/>
                <a:sym typeface="Arial"/>
              </a:rPr>
              <a:t>ADD|REPLACE COLUMNS (col_name data_type [COMMENT col_comment], ...)</a:t>
            </a:r>
            <a:br>
              <a:rPr b="0" baseline="0" i="0" lang="en-US" sz="1100" u="none" cap="none" strike="noStrike">
                <a:solidFill>
                  <a:srgbClr val="002060"/>
                </a:solidFill>
                <a:latin typeface="Arial"/>
                <a:ea typeface="Arial"/>
                <a:cs typeface="Arial"/>
                <a:sym typeface="Arial"/>
              </a:rPr>
            </a:br>
            <a:r>
              <a:rPr b="0" baseline="0" i="1" lang="en-US" sz="1100" u="none" cap="none" strike="noStrike">
                <a:solidFill>
                  <a:srgbClr val="002060"/>
                </a:solidFill>
                <a:latin typeface="Arial"/>
                <a:ea typeface="Arial"/>
                <a:cs typeface="Arial"/>
                <a:sym typeface="Arial"/>
              </a:rPr>
              <a:t>[CASCADE|RESTRICT]</a:t>
            </a:r>
            <a:r>
              <a:rPr b="0" baseline="0" i="0" lang="en-US" sz="1100" u="none" cap="none" strike="noStrike">
                <a:solidFill>
                  <a:srgbClr val="002060"/>
                </a:solidFill>
                <a:latin typeface="Arial"/>
                <a:ea typeface="Arial"/>
                <a:cs typeface="Arial"/>
                <a:sym typeface="Arial"/>
              </a:rPr>
              <a:t> </a:t>
            </a:r>
          </a:p>
        </p:txBody>
      </p:sp>
      <p:sp>
        <p:nvSpPr>
          <p:cNvPr id="457" name="Shape 457"/>
          <p:cNvSpPr txBox="1"/>
          <p:nvPr/>
        </p:nvSpPr>
        <p:spPr>
          <a:xfrm>
            <a:off x="1589087" y="349250"/>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Tablas 3/3</a:t>
            </a:r>
          </a:p>
        </p:txBody>
      </p:sp>
      <p:sp>
        <p:nvSpPr>
          <p:cNvPr id="458" name="Shape 458"/>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pic>
        <p:nvPicPr>
          <p:cNvPr id="459" name="Shape 459"/>
          <p:cNvPicPr preferRelativeResize="0"/>
          <p:nvPr/>
        </p:nvPicPr>
        <p:blipFill>
          <a:blip r:embed="rId3">
            <a:alphaModFix/>
          </a:blip>
          <a:stretch>
            <a:fillRect/>
          </a:stretch>
        </p:blipFill>
        <p:spPr>
          <a:xfrm>
            <a:off x="1205225" y="4261350"/>
            <a:ext cx="6505575" cy="144780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66" name="Shape 466"/>
          <p:cNvSpPr txBox="1"/>
          <p:nvPr>
            <p:ph idx="1" type="body"/>
          </p:nvPr>
        </p:nvSpPr>
        <p:spPr>
          <a:xfrm>
            <a:off x="649287" y="1312862"/>
            <a:ext cx="8091487" cy="293687"/>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hdfs://master_server/user/bigdata/warehouse/my.db/empleados</a:t>
            </a: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467" name="Shape 467"/>
          <p:cNvSpPr txBox="1"/>
          <p:nvPr/>
        </p:nvSpPr>
        <p:spPr>
          <a:xfrm>
            <a:off x="1589087" y="349250"/>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Tablas particionadas</a:t>
            </a:r>
          </a:p>
        </p:txBody>
      </p:sp>
      <p:sp>
        <p:nvSpPr>
          <p:cNvPr id="468" name="Shape 468"/>
          <p:cNvSpPr txBox="1"/>
          <p:nvPr/>
        </p:nvSpPr>
        <p:spPr>
          <a:xfrm>
            <a:off x="635000" y="1746250"/>
            <a:ext cx="7116761" cy="19240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CREATE TABLE empleados (</a:t>
            </a:r>
          </a:p>
          <a:p>
            <a:pPr indent="-246062" lvl="1" marL="914400" marR="0" rtl="0" algn="l">
              <a:lnSpc>
                <a:spcPct val="100000"/>
              </a:lnSpc>
              <a:spcBef>
                <a:spcPts val="220"/>
              </a:spcBef>
              <a:spcAft>
                <a:spcPts val="0"/>
              </a:spcAft>
              <a:buClr>
                <a:schemeClr val="lt1"/>
              </a:buClr>
              <a:buSzPct val="25000"/>
              <a:buFont typeface="Courier New"/>
              <a:buChar char="o"/>
            </a:pPr>
            <a:r>
              <a:rPr b="0" baseline="0" i="0" lang="en-US" sz="1100" u="none" cap="none" strike="noStrike">
                <a:solidFill>
                  <a:srgbClr val="002060"/>
                </a:solidFill>
                <a:latin typeface="Arial"/>
                <a:ea typeface="Arial"/>
                <a:cs typeface="Arial"/>
                <a:sym typeface="Arial"/>
              </a:rPr>
              <a:t>nombre STRING,</a:t>
            </a:r>
          </a:p>
          <a:p>
            <a:pPr indent="-246062" lvl="1" marL="914400" marR="0" rtl="0" algn="l">
              <a:lnSpc>
                <a:spcPct val="100000"/>
              </a:lnSpc>
              <a:spcBef>
                <a:spcPts val="220"/>
              </a:spcBef>
              <a:spcAft>
                <a:spcPts val="0"/>
              </a:spcAft>
              <a:buClr>
                <a:schemeClr val="lt1"/>
              </a:buClr>
              <a:buSzPct val="25000"/>
              <a:buFont typeface="Courier New"/>
              <a:buChar char="o"/>
            </a:pPr>
            <a:r>
              <a:rPr b="0" baseline="0" i="0" lang="en-US" sz="1100" u="none" cap="none" strike="noStrike">
                <a:solidFill>
                  <a:srgbClr val="002060"/>
                </a:solidFill>
                <a:latin typeface="Arial"/>
                <a:ea typeface="Arial"/>
                <a:cs typeface="Arial"/>
                <a:sym typeface="Arial"/>
              </a:rPr>
              <a:t>salario FLOAT,</a:t>
            </a:r>
          </a:p>
          <a:p>
            <a:pPr indent="-246062" lvl="1" marL="914400" marR="0" rtl="0" algn="l">
              <a:lnSpc>
                <a:spcPct val="100000"/>
              </a:lnSpc>
              <a:spcBef>
                <a:spcPts val="220"/>
              </a:spcBef>
              <a:spcAft>
                <a:spcPts val="0"/>
              </a:spcAft>
              <a:buClr>
                <a:schemeClr val="lt1"/>
              </a:buClr>
              <a:buSzPct val="25000"/>
              <a:buFont typeface="Courier New"/>
              <a:buChar char="o"/>
            </a:pPr>
            <a:r>
              <a:rPr b="0" baseline="0" i="0" lang="en-US" sz="1100" u="none" cap="none" strike="noStrike">
                <a:solidFill>
                  <a:srgbClr val="002060"/>
                </a:solidFill>
                <a:latin typeface="Arial"/>
                <a:ea typeface="Arial"/>
                <a:cs typeface="Arial"/>
                <a:sym typeface="Arial"/>
              </a:rPr>
              <a:t>subordinados ARRAY&lt;STRING&gt;,</a:t>
            </a:r>
          </a:p>
          <a:p>
            <a:pPr indent="-246062" lvl="1" marL="914400" marR="0" rtl="0" algn="l">
              <a:lnSpc>
                <a:spcPct val="100000"/>
              </a:lnSpc>
              <a:spcBef>
                <a:spcPts val="220"/>
              </a:spcBef>
              <a:spcAft>
                <a:spcPts val="0"/>
              </a:spcAft>
              <a:buClr>
                <a:schemeClr val="lt1"/>
              </a:buClr>
              <a:buSzPct val="25000"/>
              <a:buFont typeface="Courier New"/>
              <a:buChar char="o"/>
            </a:pPr>
            <a:r>
              <a:rPr b="0" baseline="0" i="0" lang="en-US" sz="1100" u="none" cap="none" strike="noStrike">
                <a:solidFill>
                  <a:srgbClr val="002060"/>
                </a:solidFill>
                <a:latin typeface="Arial"/>
                <a:ea typeface="Arial"/>
                <a:cs typeface="Arial"/>
                <a:sym typeface="Arial"/>
              </a:rPr>
              <a:t>deducciones MAP&lt;STRING, FLOAT&gt;,</a:t>
            </a:r>
          </a:p>
          <a:p>
            <a:pPr indent="-246062" lvl="1" marL="914400" marR="0" rtl="0" algn="l">
              <a:lnSpc>
                <a:spcPct val="100000"/>
              </a:lnSpc>
              <a:spcBef>
                <a:spcPts val="220"/>
              </a:spcBef>
              <a:spcAft>
                <a:spcPts val="0"/>
              </a:spcAft>
              <a:buClr>
                <a:schemeClr val="lt1"/>
              </a:buClr>
              <a:buSzPct val="25000"/>
              <a:buFont typeface="Courier New"/>
              <a:buChar char="o"/>
            </a:pPr>
            <a:r>
              <a:rPr b="0" baseline="0" i="0" lang="en-US" sz="1100" u="none" cap="none" strike="noStrike">
                <a:solidFill>
                  <a:srgbClr val="002060"/>
                </a:solidFill>
                <a:latin typeface="Arial"/>
                <a:ea typeface="Arial"/>
                <a:cs typeface="Arial"/>
                <a:sym typeface="Arial"/>
              </a:rPr>
              <a:t>direccion STRUCT&lt;calle:STRING, ciudad:STRING, provincia:STRING, comunidad: STRING, cod_postal:INT&gt;</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PARTITIONED BY (comunidad STRING, provincia STRING);</a:t>
            </a:r>
          </a:p>
          <a:p>
            <a:pPr indent="0" lvl="0" marL="0" marR="0" rtl="0" algn="l">
              <a:lnSpc>
                <a:spcPct val="100000"/>
              </a:lnSpc>
              <a:spcBef>
                <a:spcPts val="0"/>
              </a:spcBef>
              <a:spcAft>
                <a:spcPts val="0"/>
              </a:spcAft>
              <a:buNone/>
            </a:pPr>
            <a:r>
              <a:t/>
            </a:r>
            <a:endParaRPr b="0" baseline="0" i="0" sz="1100" u="none" cap="none" strike="noStrike">
              <a:solidFill>
                <a:srgbClr val="002060"/>
              </a:solidFill>
              <a:latin typeface="Arial"/>
              <a:ea typeface="Arial"/>
              <a:cs typeface="Arial"/>
              <a:sym typeface="Arial"/>
            </a:endParaRPr>
          </a:p>
        </p:txBody>
      </p:sp>
      <p:sp>
        <p:nvSpPr>
          <p:cNvPr id="469" name="Shape 469"/>
          <p:cNvSpPr txBox="1"/>
          <p:nvPr/>
        </p:nvSpPr>
        <p:spPr>
          <a:xfrm>
            <a:off x="601652" y="3525825"/>
            <a:ext cx="8232599" cy="16653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hdfs://master_server/user/bigdata/warehouse/my.db/empleados</a:t>
            </a:r>
            <a:r>
              <a:rPr b="0" baseline="0" i="0" lang="en-US" sz="1100" u="none" cap="none" strike="noStrike">
                <a:solidFill>
                  <a:srgbClr val="002060"/>
                </a:solidFill>
                <a:latin typeface="Arial"/>
                <a:ea typeface="Arial"/>
                <a:cs typeface="Arial"/>
                <a:sym typeface="Arial"/>
              </a:rPr>
              <a:t>/comunidad=Andalucia/provincia=Almeria</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hdfs://master_server/user/bigdata/warehouse/my.db/empleados</a:t>
            </a:r>
            <a:r>
              <a:rPr b="0" baseline="0" i="0" lang="en-US" sz="1100" u="none" cap="none" strike="noStrike">
                <a:solidFill>
                  <a:srgbClr val="002060"/>
                </a:solidFill>
                <a:latin typeface="Arial"/>
                <a:ea typeface="Arial"/>
                <a:cs typeface="Arial"/>
                <a:sym typeface="Arial"/>
              </a:rPr>
              <a:t>/comunidad=Andalucia/provincia=Cadiz</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hdfs://master_server/user/bigdata/warehouse/my.db/empleados</a:t>
            </a:r>
            <a:r>
              <a:rPr b="0" baseline="0" i="0" lang="en-US" sz="1100" u="none" cap="none" strike="noStrike">
                <a:solidFill>
                  <a:srgbClr val="002060"/>
                </a:solidFill>
                <a:latin typeface="Arial"/>
                <a:ea typeface="Arial"/>
                <a:cs typeface="Arial"/>
                <a:sym typeface="Arial"/>
              </a:rPr>
              <a:t>/comunidad=Galicia/provincia=Lugo</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hdfs://master_server/user/bigdata/warehouse/my.db/empleados</a:t>
            </a:r>
            <a:r>
              <a:rPr b="0" baseline="0" i="0" lang="en-US" sz="1100" u="none" cap="none" strike="noStrike">
                <a:solidFill>
                  <a:srgbClr val="002060"/>
                </a:solidFill>
                <a:latin typeface="Arial"/>
                <a:ea typeface="Arial"/>
                <a:cs typeface="Arial"/>
                <a:sym typeface="Arial"/>
              </a:rPr>
              <a:t>/comunidad=Galicia/provincia=Orense</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a:t>
            </a:r>
          </a:p>
          <a:p>
            <a:pPr indent="0" lvl="0" marL="0" marR="0" rtl="0" algn="l">
              <a:lnSpc>
                <a:spcPct val="100000"/>
              </a:lnSpc>
              <a:spcBef>
                <a:spcPts val="0"/>
              </a:spcBef>
              <a:spcAft>
                <a:spcPts val="0"/>
              </a:spcAft>
              <a:buNone/>
            </a:pPr>
            <a:r>
              <a:t/>
            </a:r>
            <a:endParaRPr b="0" baseline="0" i="0" sz="1100" u="none" cap="none" strike="noStrike">
              <a:solidFill>
                <a:srgbClr val="002060"/>
              </a:solidFill>
              <a:latin typeface="Arial"/>
              <a:ea typeface="Arial"/>
              <a:cs typeface="Arial"/>
              <a:sym typeface="Arial"/>
            </a:endParaRPr>
          </a:p>
        </p:txBody>
      </p:sp>
      <p:sp>
        <p:nvSpPr>
          <p:cNvPr id="470" name="Shape 470"/>
          <p:cNvSpPr txBox="1"/>
          <p:nvPr/>
        </p:nvSpPr>
        <p:spPr>
          <a:xfrm>
            <a:off x="576262" y="5057775"/>
            <a:ext cx="6986587" cy="1462086"/>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SELECT * FROM empleados</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WHERE comunidad = 'Andalucia' AND provincia = 'Sevilla';</a:t>
            </a: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SHOW PARTITIONS empleados;</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SHOW PARTITIONS employees PARTITION(comunidad='Andalucia');</a:t>
            </a:r>
          </a:p>
          <a:p>
            <a:pPr indent="-342900" lvl="0" marL="342900" marR="0" rtl="0" algn="l">
              <a:lnSpc>
                <a:spcPct val="100000"/>
              </a:lnSpc>
              <a:spcBef>
                <a:spcPts val="0"/>
              </a:spcBef>
              <a:spcAft>
                <a:spcPts val="0"/>
              </a:spcAft>
              <a:buClr>
                <a:schemeClr val="dk1"/>
              </a:buClr>
              <a:buFont typeface="Arial"/>
              <a:buNone/>
            </a:pPr>
            <a:r>
              <a:t/>
            </a:r>
            <a:endParaRPr b="0" baseline="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471" name="Shape 471"/>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sp>
        <p:nvSpPr>
          <p:cNvPr id="477" name="Shape 477"/>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78" name="Shape 478"/>
          <p:cNvSpPr txBox="1"/>
          <p:nvPr/>
        </p:nvSpPr>
        <p:spPr>
          <a:xfrm>
            <a:off x="1589087" y="349250"/>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Tablas externas</a:t>
            </a:r>
          </a:p>
        </p:txBody>
      </p:sp>
      <p:sp>
        <p:nvSpPr>
          <p:cNvPr id="479" name="Shape 479"/>
          <p:cNvSpPr txBox="1"/>
          <p:nvPr/>
        </p:nvSpPr>
        <p:spPr>
          <a:xfrm>
            <a:off x="635000" y="3900487"/>
            <a:ext cx="7116899" cy="19542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CREATE EXTERNAL TABLE IF NOT EXISTS mensajes_log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	hms INT,</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	severidad STRING,</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	servidor STRING,</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	id_proceso INT,</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	mensaje STRING)</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COMMENT 'Tabla de mensajes de logs de los servidores‘</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PARTITIONED BY (anio INT, mes INT, dia INT)</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ROW FORMAT DELIMITED FIELDS TERMINATED BY '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STORED AS TEXTFILE</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LOCATION '&lt;hdfs_location&gt;';</a:t>
            </a:r>
          </a:p>
        </p:txBody>
      </p:sp>
      <p:sp>
        <p:nvSpPr>
          <p:cNvPr id="480" name="Shape 480"/>
          <p:cNvSpPr txBox="1"/>
          <p:nvPr/>
        </p:nvSpPr>
        <p:spPr>
          <a:xfrm>
            <a:off x="1016600" y="1188750"/>
            <a:ext cx="7432200" cy="1250100"/>
          </a:xfrm>
          <a:prstGeom prst="rect">
            <a:avLst/>
          </a:prstGeom>
          <a:noFill/>
          <a:ln>
            <a:noFill/>
          </a:ln>
        </p:spPr>
        <p:txBody>
          <a:bodyPr anchorCtr="0" anchor="t" bIns="91425" lIns="91425" rIns="91425" tIns="91425">
            <a:noAutofit/>
          </a:bodyPr>
          <a:lstStyle/>
          <a:p>
            <a:pPr rtl="0">
              <a:spcBef>
                <a:spcPts val="0"/>
              </a:spcBef>
              <a:buNone/>
            </a:pPr>
            <a:r>
              <a:rPr b="1" lang="en-US" sz="1100">
                <a:solidFill>
                  <a:srgbClr val="002060"/>
                </a:solidFill>
              </a:rPr>
              <a:t>Tablas Internas: </a:t>
            </a:r>
          </a:p>
          <a:p>
            <a:pPr indent="-317500" lvl="0" marL="457200" rtl="0">
              <a:spcBef>
                <a:spcPts val="0"/>
              </a:spcBef>
              <a:buClr>
                <a:srgbClr val="000000"/>
              </a:buClr>
              <a:buSzPct val="127272"/>
              <a:buFont typeface="Arial"/>
              <a:buChar char="-"/>
            </a:pPr>
            <a:r>
              <a:rPr lang="en-US" sz="1100">
                <a:solidFill>
                  <a:srgbClr val="002060"/>
                </a:solidFill>
              </a:rPr>
              <a:t>Hive controla los metadatos y el ciclo de vida de los datos</a:t>
            </a:r>
          </a:p>
          <a:p>
            <a:pPr indent="-317500" lvl="0" marL="457200" rtl="0">
              <a:spcBef>
                <a:spcPts val="0"/>
              </a:spcBef>
              <a:buClr>
                <a:srgbClr val="000000"/>
              </a:buClr>
              <a:buSzPct val="127272"/>
              <a:buFont typeface="Arial"/>
              <a:buChar char="-"/>
            </a:pPr>
            <a:r>
              <a:rPr lang="en-US" sz="1100">
                <a:solidFill>
                  <a:srgbClr val="002060"/>
                </a:solidFill>
              </a:rPr>
              <a:t>Los datos son almacenados dentro de la ubicación indicada en hive.metastore.warehouse.dir</a:t>
            </a:r>
          </a:p>
          <a:p>
            <a:pPr indent="-317500" lvl="0" marL="457200">
              <a:spcBef>
                <a:spcPts val="0"/>
              </a:spcBef>
              <a:buClr>
                <a:srgbClr val="000000"/>
              </a:buClr>
              <a:buSzPct val="127272"/>
              <a:buFont typeface="Arial"/>
              <a:buChar char="-"/>
            </a:pPr>
            <a:r>
              <a:rPr lang="en-US" sz="1100">
                <a:solidFill>
                  <a:srgbClr val="002060"/>
                </a:solidFill>
              </a:rPr>
              <a:t>Al eliminar las tablas se eliminan también los datos. </a:t>
            </a:r>
          </a:p>
        </p:txBody>
      </p:sp>
      <p:sp>
        <p:nvSpPr>
          <p:cNvPr id="481" name="Shape 481"/>
          <p:cNvSpPr txBox="1"/>
          <p:nvPr/>
        </p:nvSpPr>
        <p:spPr>
          <a:xfrm>
            <a:off x="1016600" y="2322300"/>
            <a:ext cx="7432200" cy="1250100"/>
          </a:xfrm>
          <a:prstGeom prst="rect">
            <a:avLst/>
          </a:prstGeom>
          <a:noFill/>
          <a:ln>
            <a:noFill/>
          </a:ln>
        </p:spPr>
        <p:txBody>
          <a:bodyPr anchorCtr="0" anchor="t" bIns="91425" lIns="91425" rIns="91425" tIns="91425">
            <a:noAutofit/>
          </a:bodyPr>
          <a:lstStyle/>
          <a:p>
            <a:pPr lvl="0" rtl="0">
              <a:spcBef>
                <a:spcPts val="0"/>
              </a:spcBef>
              <a:buNone/>
            </a:pPr>
            <a:r>
              <a:rPr b="1" lang="en-US" sz="1100">
                <a:solidFill>
                  <a:srgbClr val="002060"/>
                </a:solidFill>
              </a:rPr>
              <a:t>Tablas Externas: </a:t>
            </a:r>
          </a:p>
          <a:p>
            <a:pPr indent="-317500" lvl="0" marL="457200" rtl="0">
              <a:spcBef>
                <a:spcPts val="0"/>
              </a:spcBef>
              <a:buClr>
                <a:srgbClr val="000000"/>
              </a:buClr>
              <a:buSzPct val="127272"/>
              <a:buFont typeface="Arial"/>
              <a:buChar char="-"/>
            </a:pPr>
            <a:r>
              <a:rPr lang="en-US" sz="1100">
                <a:solidFill>
                  <a:srgbClr val="002060"/>
                </a:solidFill>
              </a:rPr>
              <a:t>Se definen con las palabras claves EXTERNAL y LOCATION</a:t>
            </a:r>
          </a:p>
          <a:p>
            <a:pPr indent="-317500" lvl="0" marL="457200" rtl="0">
              <a:spcBef>
                <a:spcPts val="0"/>
              </a:spcBef>
              <a:buClr>
                <a:srgbClr val="000000"/>
              </a:buClr>
              <a:buSzPct val="127272"/>
              <a:buFont typeface="Arial"/>
              <a:buChar char="-"/>
            </a:pPr>
            <a:r>
              <a:rPr lang="en-US" sz="1100">
                <a:solidFill>
                  <a:srgbClr val="002060"/>
                </a:solidFill>
              </a:rPr>
              <a:t>Las tablas se almacenan fuera de Hive </a:t>
            </a:r>
          </a:p>
          <a:p>
            <a:pPr indent="-317500" lvl="0" marL="457200" rtl="0">
              <a:spcBef>
                <a:spcPts val="0"/>
              </a:spcBef>
              <a:buClr>
                <a:srgbClr val="000000"/>
              </a:buClr>
              <a:buSzPct val="127272"/>
              <a:buFont typeface="Arial"/>
              <a:buChar char="-"/>
            </a:pPr>
            <a:r>
              <a:rPr lang="en-US" sz="1100">
                <a:solidFill>
                  <a:srgbClr val="002060"/>
                </a:solidFill>
              </a:rPr>
              <a:t>Pueden ser usadas por otras aplicaciones o herramientas</a:t>
            </a:r>
          </a:p>
          <a:p>
            <a:pPr indent="-317500" lvl="0" marL="457200" rtl="0">
              <a:spcBef>
                <a:spcPts val="0"/>
              </a:spcBef>
              <a:buClr>
                <a:srgbClr val="000000"/>
              </a:buClr>
              <a:buSzPct val="127272"/>
              <a:buFont typeface="Arial"/>
              <a:buChar char="-"/>
            </a:pPr>
            <a:r>
              <a:rPr lang="en-US" sz="1100">
                <a:solidFill>
                  <a:srgbClr val="002060"/>
                </a:solidFill>
              </a:rPr>
              <a:t>Al eliminar la tabla sólo se eliminan los metadatos, no los datos, al no asumir Hive la propiedad de las tablas</a:t>
            </a:r>
          </a:p>
        </p:txBody>
      </p:sp>
      <p:sp>
        <p:nvSpPr>
          <p:cNvPr id="482" name="Shape 482"/>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7" name="Shape 487"/>
        <p:cNvGrpSpPr/>
        <p:nvPr/>
      </p:nvGrpSpPr>
      <p:grpSpPr>
        <a:xfrm>
          <a:off x="0" y="0"/>
          <a:ext cx="0" cy="0"/>
          <a:chOff x="0" y="0"/>
          <a:chExt cx="0" cy="0"/>
        </a:xfrm>
      </p:grpSpPr>
      <p:sp>
        <p:nvSpPr>
          <p:cNvPr id="488" name="Shape 488"/>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489" name="Shape 489"/>
          <p:cNvSpPr txBox="1"/>
          <p:nvPr>
            <p:ph idx="1" type="body"/>
          </p:nvPr>
        </p:nvSpPr>
        <p:spPr>
          <a:xfrm>
            <a:off x="649275" y="1312841"/>
            <a:ext cx="8091600" cy="4944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Particiones: cada valor clave es troceada o particionada en su propio espacio</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Cluster o bucket: se emplea el hash sobre el valor y después se distribuye en los cubos o bucket</a:t>
            </a:r>
          </a:p>
        </p:txBody>
      </p:sp>
      <p:sp>
        <p:nvSpPr>
          <p:cNvPr id="490" name="Shape 490"/>
          <p:cNvSpPr txBox="1"/>
          <p:nvPr/>
        </p:nvSpPr>
        <p:spPr>
          <a:xfrm>
            <a:off x="1589087" y="349250"/>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Buckets</a:t>
            </a:r>
          </a:p>
        </p:txBody>
      </p:sp>
      <p:sp>
        <p:nvSpPr>
          <p:cNvPr id="491" name="Shape 491"/>
          <p:cNvSpPr txBox="1"/>
          <p:nvPr/>
        </p:nvSpPr>
        <p:spPr>
          <a:xfrm>
            <a:off x="635000" y="1919286"/>
            <a:ext cx="7116761" cy="769937"/>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CREATE TABLE user_info_bucketed(user_id BIGINT, </a:t>
            </a:r>
            <a:r>
              <a:rPr lang="en-US" sz="1100">
                <a:solidFill>
                  <a:srgbClr val="002060"/>
                </a:solidFill>
              </a:rPr>
              <a:t>department STRING, </a:t>
            </a:r>
            <a:r>
              <a:rPr b="0" baseline="0" i="0" lang="en-US" sz="1100" u="none" cap="none" strike="noStrike">
                <a:solidFill>
                  <a:srgbClr val="002060"/>
                </a:solidFill>
                <a:latin typeface="Arial"/>
                <a:ea typeface="Arial"/>
                <a:cs typeface="Arial"/>
                <a:sym typeface="Arial"/>
              </a:rPr>
              <a:t> firstname STRING, lastname STRING)</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COMMENT 'A bucketed copy of user_info'</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PARTITIONED BY(</a:t>
            </a:r>
            <a:r>
              <a:rPr lang="en-US" sz="1100">
                <a:solidFill>
                  <a:srgbClr val="002060"/>
                </a:solidFill>
              </a:rPr>
              <a:t>department</a:t>
            </a:r>
            <a:r>
              <a:rPr b="0" baseline="0" i="0" lang="en-US" sz="1100" u="none" cap="none" strike="noStrike">
                <a:solidFill>
                  <a:srgbClr val="002060"/>
                </a:solidFill>
                <a:latin typeface="Arial"/>
                <a:ea typeface="Arial"/>
                <a:cs typeface="Arial"/>
                <a:sym typeface="Arial"/>
              </a:rPr>
              <a:t> STRING)</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CLUSTERED BY(user_id) INTO 256 BUCKETS;</a:t>
            </a:r>
          </a:p>
        </p:txBody>
      </p:sp>
      <p:sp>
        <p:nvSpPr>
          <p:cNvPr id="492" name="Shape 492"/>
          <p:cNvSpPr txBox="1"/>
          <p:nvPr/>
        </p:nvSpPr>
        <p:spPr>
          <a:xfrm>
            <a:off x="1012825" y="2890825"/>
            <a:ext cx="6421799" cy="939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set hive.enforce.bucketing = true;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FROM user_id</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INSERT OVERWRITE TABLE user_info_bucketed</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PARTITION (ds='</a:t>
            </a:r>
            <a:r>
              <a:rPr lang="en-US" sz="1100">
                <a:solidFill>
                  <a:srgbClr val="002060"/>
                </a:solidFill>
              </a:rPr>
              <a:t>IT</a:t>
            </a:r>
            <a:r>
              <a:rPr b="0" baseline="0" i="0" lang="en-US" sz="1100" u="none" cap="none" strike="noStrike">
                <a:solidFill>
                  <a:srgbClr val="002060"/>
                </a:solidFill>
                <a:latin typeface="Arial"/>
                <a:ea typeface="Arial"/>
                <a:cs typeface="Arial"/>
                <a:sym typeface="Arial"/>
              </a:rPr>
              <a:t>')</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SELECT userid, firstname, lastname WHERE ds='</a:t>
            </a:r>
            <a:r>
              <a:rPr lang="en-US" sz="1100">
                <a:solidFill>
                  <a:srgbClr val="002060"/>
                </a:solidFill>
              </a:rPr>
              <a:t>IT</a:t>
            </a:r>
            <a:r>
              <a:rPr b="0" baseline="0" i="0" lang="en-US" sz="1100" u="none" cap="none" strike="noStrike">
                <a:solidFill>
                  <a:srgbClr val="002060"/>
                </a:solidFill>
                <a:latin typeface="Arial"/>
                <a:ea typeface="Arial"/>
                <a:cs typeface="Arial"/>
                <a:sym typeface="Arial"/>
              </a:rPr>
              <a:t>';</a:t>
            </a:r>
          </a:p>
        </p:txBody>
      </p:sp>
      <p:sp>
        <p:nvSpPr>
          <p:cNvPr id="493" name="Shape 493"/>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500" name="Shape 500"/>
          <p:cNvSpPr txBox="1"/>
          <p:nvPr>
            <p:ph idx="1" type="body"/>
          </p:nvPr>
        </p:nvSpPr>
        <p:spPr>
          <a:xfrm>
            <a:off x="649275" y="1312851"/>
            <a:ext cx="8247000" cy="12075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Create View</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Sintaxis: </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CREATE VIEW [IF NOT EXISTS] view_name [(column_name [COMMENT column_comment], ...)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[COMMENT view_comment]</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[TBLPROPERTIES (property_name = property_value,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AS SELECT ...;</a:t>
            </a: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501" name="Shape 501"/>
          <p:cNvSpPr txBox="1"/>
          <p:nvPr/>
        </p:nvSpPr>
        <p:spPr>
          <a:xfrm>
            <a:off x="1589087" y="349250"/>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Vistas</a:t>
            </a:r>
          </a:p>
        </p:txBody>
      </p:sp>
      <p:sp>
        <p:nvSpPr>
          <p:cNvPr id="502" name="Shape 502"/>
          <p:cNvSpPr txBox="1"/>
          <p:nvPr/>
        </p:nvSpPr>
        <p:spPr>
          <a:xfrm>
            <a:off x="625475" y="3970337"/>
            <a:ext cx="7118350" cy="871536"/>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Otros comandos</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DROP VIEW [IF EXISTS] view_name;</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ALTER VIEW view_name SET TBLPROPERTIES table_properties;</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ALTER VIEW view_name AS select_statement; </a:t>
            </a:r>
          </a:p>
        </p:txBody>
      </p:sp>
      <p:sp>
        <p:nvSpPr>
          <p:cNvPr id="503" name="Shape 503"/>
          <p:cNvSpPr txBox="1"/>
          <p:nvPr/>
        </p:nvSpPr>
        <p:spPr>
          <a:xfrm>
            <a:off x="569250" y="2457225"/>
            <a:ext cx="7229400" cy="1513200"/>
          </a:xfrm>
          <a:prstGeom prst="rect">
            <a:avLst/>
          </a:prstGeom>
          <a:noFill/>
          <a:ln>
            <a:noFill/>
          </a:ln>
        </p:spPr>
        <p:txBody>
          <a:bodyPr anchorCtr="0" anchor="t" bIns="91425" lIns="91425" rIns="91425" tIns="91425">
            <a:noAutofit/>
          </a:bodyPr>
          <a:lstStyle/>
          <a:p>
            <a:pPr indent="-247650" lvl="0" marL="457200" rtl="0">
              <a:lnSpc>
                <a:spcPct val="120000"/>
              </a:lnSpc>
              <a:spcBef>
                <a:spcPts val="200"/>
              </a:spcBef>
              <a:buClr>
                <a:srgbClr val="FFFFFF"/>
              </a:buClr>
              <a:buSzPct val="27272"/>
              <a:buFont typeface="Arial"/>
              <a:buChar char="●"/>
            </a:pPr>
            <a:r>
              <a:rPr lang="en-US" sz="1100">
                <a:solidFill>
                  <a:srgbClr val="002060"/>
                </a:solidFill>
              </a:rPr>
              <a:t>Ejemplo: </a:t>
            </a:r>
          </a:p>
          <a:p>
            <a:pPr indent="-247650" lvl="0" marL="457200" rtl="0">
              <a:lnSpc>
                <a:spcPct val="120000"/>
              </a:lnSpc>
              <a:spcBef>
                <a:spcPts val="200"/>
              </a:spcBef>
              <a:buClr>
                <a:srgbClr val="FFFFFF"/>
              </a:buClr>
              <a:buSzPct val="27272"/>
              <a:buFont typeface="Arial"/>
              <a:buChar char="●"/>
            </a:pPr>
            <a:r>
              <a:rPr lang="en-US" sz="1100">
                <a:solidFill>
                  <a:srgbClr val="002060"/>
                </a:solidFill>
              </a:rPr>
              <a:t>CREATE VIEW origen_visitas_ciff(url COMMENT 'URL of Referring page')</a:t>
            </a:r>
            <a:br>
              <a:rPr lang="en-US" sz="1100">
                <a:solidFill>
                  <a:srgbClr val="002060"/>
                </a:solidFill>
              </a:rPr>
            </a:br>
            <a:r>
              <a:rPr lang="en-US" sz="1100">
                <a:solidFill>
                  <a:srgbClr val="002060"/>
                </a:solidFill>
              </a:rPr>
              <a:t>COMMENT 'Referencia a las visitas de la web del CIFF'</a:t>
            </a:r>
            <a:br>
              <a:rPr lang="en-US" sz="1100">
                <a:solidFill>
                  <a:srgbClr val="002060"/>
                </a:solidFill>
              </a:rPr>
            </a:br>
            <a:r>
              <a:rPr lang="en-US" sz="1100">
                <a:solidFill>
                  <a:srgbClr val="002060"/>
                </a:solidFill>
              </a:rPr>
              <a:t>AS</a:t>
            </a:r>
            <a:br>
              <a:rPr lang="en-US" sz="1100">
                <a:solidFill>
                  <a:srgbClr val="002060"/>
                </a:solidFill>
              </a:rPr>
            </a:br>
            <a:r>
              <a:rPr lang="en-US" sz="1100">
                <a:solidFill>
                  <a:srgbClr val="002060"/>
                </a:solidFill>
              </a:rPr>
              <a:t>SELECT DISTINCT origen_url</a:t>
            </a:r>
            <a:br>
              <a:rPr lang="en-US" sz="1100">
                <a:solidFill>
                  <a:srgbClr val="002060"/>
                </a:solidFill>
              </a:rPr>
            </a:br>
            <a:r>
              <a:rPr lang="en-US" sz="1100">
                <a:solidFill>
                  <a:srgbClr val="002060"/>
                </a:solidFill>
              </a:rPr>
              <a:t>FROM page_view</a:t>
            </a:r>
            <a:br>
              <a:rPr lang="en-US" sz="1100">
                <a:solidFill>
                  <a:srgbClr val="002060"/>
                </a:solidFill>
              </a:rPr>
            </a:br>
            <a:r>
              <a:rPr lang="en-US" sz="1100">
                <a:solidFill>
                  <a:srgbClr val="002060"/>
                </a:solidFill>
              </a:rPr>
              <a:t>WHERE page_url='http://www.ciff.net'; </a:t>
            </a:r>
          </a:p>
          <a:p>
            <a:pPr lvl="0" rtl="0">
              <a:lnSpc>
                <a:spcPct val="115000"/>
              </a:lnSpc>
              <a:spcBef>
                <a:spcPts val="0"/>
              </a:spcBef>
              <a:buClr>
                <a:schemeClr val="dk1"/>
              </a:buClr>
              <a:buFont typeface="Arial"/>
              <a:buNone/>
            </a:pPr>
            <a:r>
              <a:t/>
            </a:r>
            <a:endParaRPr sz="1100">
              <a:solidFill>
                <a:srgbClr val="002060"/>
              </a:solidFill>
            </a:endParaRPr>
          </a:p>
          <a:p>
            <a:pPr>
              <a:spcBef>
                <a:spcPts val="0"/>
              </a:spcBef>
              <a:buNone/>
            </a:pPr>
            <a:r>
              <a:t/>
            </a:r>
            <a:endParaRPr/>
          </a:p>
        </p:txBody>
      </p:sp>
      <p:sp>
        <p:nvSpPr>
          <p:cNvPr id="504" name="Shape 504"/>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9" name="Shape 509"/>
        <p:cNvGrpSpPr/>
        <p:nvPr/>
      </p:nvGrpSpPr>
      <p:grpSpPr>
        <a:xfrm>
          <a:off x="0" y="0"/>
          <a:ext cx="0" cy="0"/>
          <a:chOff x="0" y="0"/>
          <a:chExt cx="0" cy="0"/>
        </a:xfrm>
      </p:grpSpPr>
      <p:sp>
        <p:nvSpPr>
          <p:cNvPr id="510" name="Shape 510"/>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511" name="Shape 511"/>
          <p:cNvSpPr txBox="1"/>
          <p:nvPr>
            <p:ph idx="1" type="body"/>
          </p:nvPr>
        </p:nvSpPr>
        <p:spPr>
          <a:xfrm>
            <a:off x="649275" y="1312850"/>
            <a:ext cx="4078200" cy="31260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Create </a:t>
            </a:r>
            <a:r>
              <a:rPr b="1" lang="en-US" sz="1100">
                <a:solidFill>
                  <a:srgbClr val="002060"/>
                </a:solidFill>
              </a:rPr>
              <a:t>Index</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Sintaxis: </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CREATE INDEX index_name</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ON TABLE base_table_name (col_name, ...)</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AS index_type</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[WITH DEFERRED REBUILD]</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[IDXPROPERTIES (property_name=property_value, ...)]</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[IN TABLE index_table_name]</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 ROW FORMAT ...] STORED AS ...</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 STORED BY ...</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[LOCATION hdfs_path]</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[TBLPROPERTIES (...)]</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[COMMENT "index comment"];</a:t>
            </a: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512" name="Shape 512"/>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Índices</a:t>
            </a:r>
          </a:p>
        </p:txBody>
      </p:sp>
      <p:sp>
        <p:nvSpPr>
          <p:cNvPr id="513" name="Shape 513"/>
          <p:cNvSpPr txBox="1"/>
          <p:nvPr/>
        </p:nvSpPr>
        <p:spPr>
          <a:xfrm>
            <a:off x="625475" y="4732327"/>
            <a:ext cx="7118400" cy="7022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Otros comandos</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DROP INDEX [IF EXISTS] index_name ON table_name;</a:t>
            </a:r>
          </a:p>
          <a:p>
            <a:pPr indent="-342900" lvl="0" marL="342900" marR="0" rtl="0" algn="l">
              <a:lnSpc>
                <a:spcPct val="100000"/>
              </a:lnSpc>
              <a:spcBef>
                <a:spcPts val="220"/>
              </a:spcBef>
              <a:spcAft>
                <a:spcPts val="0"/>
              </a:spcAft>
              <a:buClr>
                <a:schemeClr val="lt1"/>
              </a:buClr>
              <a:buSzPct val="25000"/>
              <a:buFont typeface="Times New Roman"/>
              <a:buChar char="•"/>
            </a:pPr>
            <a:r>
              <a:rPr lang="en-US" sz="1100">
                <a:solidFill>
                  <a:srgbClr val="002060"/>
                </a:solidFill>
              </a:rPr>
              <a:t>ALTER INDEX index_name ON table_name [PARTITION partition_spec] REBUILD;</a:t>
            </a:r>
          </a:p>
        </p:txBody>
      </p:sp>
      <p:sp>
        <p:nvSpPr>
          <p:cNvPr id="514" name="Shape 514"/>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sp>
        <p:nvSpPr>
          <p:cNvPr id="515" name="Shape 515"/>
          <p:cNvSpPr txBox="1"/>
          <p:nvPr/>
        </p:nvSpPr>
        <p:spPr>
          <a:xfrm>
            <a:off x="4486675" y="944725"/>
            <a:ext cx="4476900" cy="3961800"/>
          </a:xfrm>
          <a:prstGeom prst="rect">
            <a:avLst/>
          </a:prstGeom>
          <a:noFill/>
          <a:ln>
            <a:noFill/>
          </a:ln>
        </p:spPr>
        <p:txBody>
          <a:bodyPr anchorCtr="0" anchor="ctr" bIns="91425" lIns="91425" rIns="91425" tIns="91425">
            <a:noAutofit/>
          </a:bodyPr>
          <a:lstStyle/>
          <a:p>
            <a:pPr indent="-388937" lvl="0" marL="342900" marR="0" rtl="0">
              <a:lnSpc>
                <a:spcPct val="100000"/>
              </a:lnSpc>
              <a:spcBef>
                <a:spcPts val="220"/>
              </a:spcBef>
              <a:spcAft>
                <a:spcPts val="0"/>
              </a:spcAft>
              <a:buClr>
                <a:schemeClr val="lt1"/>
              </a:buClr>
              <a:buSzPct val="100000"/>
              <a:buFont typeface="Times New Roman"/>
              <a:buChar char="•"/>
            </a:pPr>
            <a:r>
              <a:rPr lang="en-US" sz="1000">
                <a:solidFill>
                  <a:srgbClr val="002060"/>
                </a:solidFill>
              </a:rPr>
              <a:t>CREATE TABLE employees (</a:t>
            </a:r>
          </a:p>
          <a:p>
            <a:pPr indent="457200" lvl="0" marL="457200" marR="0" rtl="0">
              <a:lnSpc>
                <a:spcPct val="100000"/>
              </a:lnSpc>
              <a:spcBef>
                <a:spcPts val="220"/>
              </a:spcBef>
              <a:spcAft>
                <a:spcPts val="0"/>
              </a:spcAft>
              <a:buNone/>
            </a:pPr>
            <a:r>
              <a:rPr lang="en-US" sz="1000">
                <a:solidFill>
                  <a:srgbClr val="002060"/>
                </a:solidFill>
              </a:rPr>
              <a:t>name STRING,</a:t>
            </a:r>
          </a:p>
          <a:p>
            <a:pPr indent="457200" marL="457200" marR="0" rtl="0">
              <a:lnSpc>
                <a:spcPct val="100000"/>
              </a:lnSpc>
              <a:spcBef>
                <a:spcPts val="220"/>
              </a:spcBef>
              <a:spcAft>
                <a:spcPts val="0"/>
              </a:spcAft>
              <a:buNone/>
            </a:pPr>
            <a:r>
              <a:rPr lang="en-US" sz="1000">
                <a:solidFill>
                  <a:srgbClr val="002060"/>
                </a:solidFill>
              </a:rPr>
              <a:t>salary FLOAT,</a:t>
            </a:r>
          </a:p>
          <a:p>
            <a:pPr indent="457200" marL="457200" marR="0" rtl="0">
              <a:lnSpc>
                <a:spcPct val="100000"/>
              </a:lnSpc>
              <a:spcBef>
                <a:spcPts val="220"/>
              </a:spcBef>
              <a:spcAft>
                <a:spcPts val="0"/>
              </a:spcAft>
              <a:buNone/>
            </a:pPr>
            <a:r>
              <a:rPr lang="en-US" sz="1000">
                <a:solidFill>
                  <a:srgbClr val="002060"/>
                </a:solidFill>
              </a:rPr>
              <a:t>subordinates ARRAY&lt;STRING&gt;,</a:t>
            </a:r>
          </a:p>
          <a:p>
            <a:pPr indent="457200" marL="457200" marR="0" rtl="0">
              <a:lnSpc>
                <a:spcPct val="100000"/>
              </a:lnSpc>
              <a:spcBef>
                <a:spcPts val="220"/>
              </a:spcBef>
              <a:spcAft>
                <a:spcPts val="0"/>
              </a:spcAft>
              <a:buNone/>
            </a:pPr>
            <a:r>
              <a:rPr lang="en-US" sz="1000">
                <a:solidFill>
                  <a:srgbClr val="002060"/>
                </a:solidFill>
              </a:rPr>
              <a:t>deductions MAP&lt;STRING, FLOAT&gt;,</a:t>
            </a:r>
          </a:p>
          <a:p>
            <a:pPr indent="457200" marL="457200" marR="0" rtl="0">
              <a:lnSpc>
                <a:spcPct val="100000"/>
              </a:lnSpc>
              <a:spcBef>
                <a:spcPts val="220"/>
              </a:spcBef>
              <a:spcAft>
                <a:spcPts val="0"/>
              </a:spcAft>
              <a:buNone/>
            </a:pPr>
            <a:r>
              <a:rPr lang="en-US" sz="1000">
                <a:solidFill>
                  <a:srgbClr val="002060"/>
                </a:solidFill>
              </a:rPr>
              <a:t>address STRUCT&lt;street:STRING, city:STRING, </a:t>
            </a:r>
          </a:p>
          <a:p>
            <a:pPr indent="457200" lvl="0" marL="1371600" marR="0" rtl="0">
              <a:lnSpc>
                <a:spcPct val="100000"/>
              </a:lnSpc>
              <a:spcBef>
                <a:spcPts val="220"/>
              </a:spcBef>
              <a:spcAft>
                <a:spcPts val="0"/>
              </a:spcAft>
              <a:buNone/>
            </a:pPr>
            <a:r>
              <a:rPr lang="en-US" sz="1000">
                <a:solidFill>
                  <a:srgbClr val="002060"/>
                </a:solidFill>
              </a:rPr>
              <a:t>  state:STRING, zip:INT&gt;</a:t>
            </a:r>
          </a:p>
          <a:p>
            <a:pPr indent="-388937" lvl="0" marL="342900" marR="0" rtl="0">
              <a:lnSpc>
                <a:spcPct val="100000"/>
              </a:lnSpc>
              <a:spcBef>
                <a:spcPts val="220"/>
              </a:spcBef>
              <a:spcAft>
                <a:spcPts val="0"/>
              </a:spcAft>
              <a:buClr>
                <a:schemeClr val="lt1"/>
              </a:buClr>
              <a:buSzPct val="100000"/>
              <a:buFont typeface="Times New Roman"/>
              <a:buChar char="•"/>
            </a:pPr>
            <a:r>
              <a:rPr lang="en-US" sz="1000">
                <a:solidFill>
                  <a:srgbClr val="002060"/>
                </a:solidFill>
              </a:rPr>
              <a:t>) PARTITIONED BY (country STRING, state STRING);</a:t>
            </a:r>
          </a:p>
          <a:p>
            <a:pPr marR="0" rtl="0">
              <a:lnSpc>
                <a:spcPct val="100000"/>
              </a:lnSpc>
              <a:spcBef>
                <a:spcPts val="220"/>
              </a:spcBef>
              <a:spcAft>
                <a:spcPts val="0"/>
              </a:spcAft>
              <a:buNone/>
            </a:pPr>
            <a:r>
              <a:t/>
            </a:r>
            <a:endParaRPr sz="1000">
              <a:solidFill>
                <a:srgbClr val="002060"/>
              </a:solidFill>
            </a:endParaRPr>
          </a:p>
          <a:p>
            <a:pPr lvl="0" marR="0" rtl="0">
              <a:lnSpc>
                <a:spcPct val="100000"/>
              </a:lnSpc>
              <a:spcBef>
                <a:spcPts val="220"/>
              </a:spcBef>
              <a:spcAft>
                <a:spcPts val="0"/>
              </a:spcAft>
              <a:buNone/>
            </a:pPr>
            <a:r>
              <a:t/>
            </a:r>
            <a:endParaRPr sz="1000">
              <a:solidFill>
                <a:srgbClr val="002060"/>
              </a:solidFill>
            </a:endParaRPr>
          </a:p>
          <a:p>
            <a:pPr indent="-388937" lvl="0" marL="342900" marR="0" rtl="0">
              <a:lnSpc>
                <a:spcPct val="100000"/>
              </a:lnSpc>
              <a:spcBef>
                <a:spcPts val="220"/>
              </a:spcBef>
              <a:spcAft>
                <a:spcPts val="0"/>
              </a:spcAft>
              <a:buClr>
                <a:schemeClr val="lt1"/>
              </a:buClr>
              <a:buSzPct val="100000"/>
              <a:buFont typeface="Times New Roman"/>
              <a:buChar char="•"/>
            </a:pPr>
            <a:r>
              <a:rPr lang="en-US" sz="1000">
                <a:solidFill>
                  <a:srgbClr val="002060"/>
                </a:solidFill>
              </a:rPr>
              <a:t>CREATE INDEX employees_index ON TABLE employees (country)</a:t>
            </a:r>
          </a:p>
          <a:p>
            <a:pPr indent="-388937" lvl="0" marL="342900" marR="0" rtl="0">
              <a:lnSpc>
                <a:spcPct val="100000"/>
              </a:lnSpc>
              <a:spcBef>
                <a:spcPts val="220"/>
              </a:spcBef>
              <a:spcAft>
                <a:spcPts val="0"/>
              </a:spcAft>
              <a:buClr>
                <a:schemeClr val="lt1"/>
              </a:buClr>
              <a:buSzPct val="100000"/>
              <a:buFont typeface="Times New Roman"/>
              <a:buChar char="•"/>
            </a:pPr>
            <a:r>
              <a:rPr lang="en-US" sz="1000">
                <a:solidFill>
                  <a:srgbClr val="002060"/>
                </a:solidFill>
              </a:rPr>
              <a:t>AS 'org.apache.hadoop.hive.ql.index.compact.CompactIndexHandler'</a:t>
            </a:r>
          </a:p>
          <a:p>
            <a:pPr indent="-388937" lvl="0" marL="342900" marR="0" rtl="0">
              <a:lnSpc>
                <a:spcPct val="100000"/>
              </a:lnSpc>
              <a:spcBef>
                <a:spcPts val="220"/>
              </a:spcBef>
              <a:spcAft>
                <a:spcPts val="0"/>
              </a:spcAft>
              <a:buClr>
                <a:schemeClr val="lt1"/>
              </a:buClr>
              <a:buSzPct val="100000"/>
              <a:buFont typeface="Times New Roman"/>
              <a:buChar char="•"/>
            </a:pPr>
            <a:r>
              <a:rPr lang="en-US" sz="1000">
                <a:solidFill>
                  <a:srgbClr val="002060"/>
                </a:solidFill>
              </a:rPr>
              <a:t>WITH DEFERRED REBUILD</a:t>
            </a:r>
          </a:p>
          <a:p>
            <a:pPr indent="-388937" lvl="0" marL="342900" marR="0" rtl="0">
              <a:lnSpc>
                <a:spcPct val="100000"/>
              </a:lnSpc>
              <a:spcBef>
                <a:spcPts val="220"/>
              </a:spcBef>
              <a:spcAft>
                <a:spcPts val="0"/>
              </a:spcAft>
              <a:buClr>
                <a:schemeClr val="lt1"/>
              </a:buClr>
              <a:buSzPct val="100000"/>
              <a:buFont typeface="Times New Roman"/>
              <a:buChar char="•"/>
            </a:pPr>
            <a:r>
              <a:rPr lang="en-US" sz="1000">
                <a:solidFill>
                  <a:srgbClr val="002060"/>
                </a:solidFill>
              </a:rPr>
              <a:t>IDXPROPERTIES ('creator = 'me', 'created_at' = 'some_time')</a:t>
            </a:r>
          </a:p>
          <a:p>
            <a:pPr indent="-388937" lvl="0" marL="342900" marR="0" rtl="0">
              <a:lnSpc>
                <a:spcPct val="100000"/>
              </a:lnSpc>
              <a:spcBef>
                <a:spcPts val="220"/>
              </a:spcBef>
              <a:spcAft>
                <a:spcPts val="0"/>
              </a:spcAft>
              <a:buClr>
                <a:schemeClr val="lt1"/>
              </a:buClr>
              <a:buSzPct val="100000"/>
              <a:buFont typeface="Times New Roman"/>
              <a:buChar char="•"/>
            </a:pPr>
            <a:r>
              <a:rPr lang="en-US" sz="1000">
                <a:solidFill>
                  <a:srgbClr val="002060"/>
                </a:solidFill>
              </a:rPr>
              <a:t>IN TABLE employees_index_table</a:t>
            </a:r>
          </a:p>
          <a:p>
            <a:pPr indent="-388937" lvl="0" marL="342900" marR="0" rtl="0">
              <a:lnSpc>
                <a:spcPct val="100000"/>
              </a:lnSpc>
              <a:spcBef>
                <a:spcPts val="220"/>
              </a:spcBef>
              <a:spcAft>
                <a:spcPts val="0"/>
              </a:spcAft>
              <a:buClr>
                <a:schemeClr val="lt1"/>
              </a:buClr>
              <a:buSzPct val="100000"/>
              <a:buFont typeface="Times New Roman"/>
              <a:buChar char="•"/>
            </a:pPr>
            <a:r>
              <a:rPr lang="en-US" sz="1000">
                <a:solidFill>
                  <a:srgbClr val="002060"/>
                </a:solidFill>
              </a:rPr>
              <a:t>PARTITIONED BY (country, name)</a:t>
            </a:r>
          </a:p>
          <a:p>
            <a:pPr indent="-388937" lvl="0" marL="342900" marR="0" rtl="0">
              <a:lnSpc>
                <a:spcPct val="100000"/>
              </a:lnSpc>
              <a:spcBef>
                <a:spcPts val="220"/>
              </a:spcBef>
              <a:spcAft>
                <a:spcPts val="0"/>
              </a:spcAft>
              <a:buClr>
                <a:schemeClr val="lt1"/>
              </a:buClr>
              <a:buSzPct val="100000"/>
              <a:buFont typeface="Times New Roman"/>
              <a:buChar char="•"/>
            </a:pPr>
            <a:r>
              <a:rPr lang="en-US" sz="1000">
                <a:solidFill>
                  <a:srgbClr val="002060"/>
                </a:solidFill>
              </a:rPr>
              <a:t>COMMENT 'Employees indexed by country and name'</a:t>
            </a:r>
            <a:r>
              <a:rPr lang="en-US" sz="1000">
                <a:solidFill>
                  <a:schemeClr val="dk1"/>
                </a:solidFill>
                <a:latin typeface="Trebuchet MS"/>
                <a:ea typeface="Trebuchet MS"/>
                <a:cs typeface="Trebuchet MS"/>
                <a:sym typeface="Trebuchet MS"/>
              </a:rPr>
              <a: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73" name="Shape 73"/>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Descarga</a:t>
            </a:r>
          </a:p>
        </p:txBody>
      </p:sp>
      <p:pic>
        <p:nvPicPr>
          <p:cNvPr id="74" name="Shape 74"/>
          <p:cNvPicPr preferRelativeResize="0"/>
          <p:nvPr/>
        </p:nvPicPr>
        <p:blipFill rotWithShape="1">
          <a:blip r:embed="rId3">
            <a:alphaModFix/>
          </a:blip>
          <a:srcRect b="0" l="0" r="0" t="0"/>
          <a:stretch/>
        </p:blipFill>
        <p:spPr>
          <a:xfrm>
            <a:off x="3225800" y="-12188825"/>
            <a:ext cx="7267574" cy="5591174"/>
          </a:xfrm>
          <a:prstGeom prst="rect">
            <a:avLst/>
          </a:prstGeom>
          <a:noFill/>
          <a:ln>
            <a:noFill/>
          </a:ln>
        </p:spPr>
      </p:pic>
      <p:pic>
        <p:nvPicPr>
          <p:cNvPr id="75" name="Shape 75"/>
          <p:cNvPicPr preferRelativeResize="0"/>
          <p:nvPr/>
        </p:nvPicPr>
        <p:blipFill rotWithShape="1">
          <a:blip r:embed="rId3">
            <a:alphaModFix/>
          </a:blip>
          <a:srcRect b="0" l="0" r="0" t="0"/>
          <a:stretch/>
        </p:blipFill>
        <p:spPr>
          <a:xfrm>
            <a:off x="3225800" y="-12188825"/>
            <a:ext cx="7267574" cy="5591174"/>
          </a:xfrm>
          <a:prstGeom prst="rect">
            <a:avLst/>
          </a:prstGeom>
          <a:noFill/>
          <a:ln>
            <a:noFill/>
          </a:ln>
        </p:spPr>
      </p:pic>
      <p:pic>
        <p:nvPicPr>
          <p:cNvPr id="76" name="Shape 76"/>
          <p:cNvPicPr preferRelativeResize="0"/>
          <p:nvPr/>
        </p:nvPicPr>
        <p:blipFill rotWithShape="1">
          <a:blip r:embed="rId3">
            <a:alphaModFix/>
          </a:blip>
          <a:srcRect b="0" l="0" r="0" t="0"/>
          <a:stretch/>
        </p:blipFill>
        <p:spPr>
          <a:xfrm>
            <a:off x="3225800" y="-12188825"/>
            <a:ext cx="7267574" cy="5591174"/>
          </a:xfrm>
          <a:prstGeom prst="rect">
            <a:avLst/>
          </a:prstGeom>
          <a:noFill/>
          <a:ln>
            <a:noFill/>
          </a:ln>
        </p:spPr>
      </p:pic>
      <p:pic>
        <p:nvPicPr>
          <p:cNvPr id="77" name="Shape 77"/>
          <p:cNvPicPr preferRelativeResize="0"/>
          <p:nvPr/>
        </p:nvPicPr>
        <p:blipFill rotWithShape="1">
          <a:blip r:embed="rId3">
            <a:alphaModFix/>
          </a:blip>
          <a:srcRect b="0" l="0" r="0" t="0"/>
          <a:stretch/>
        </p:blipFill>
        <p:spPr>
          <a:xfrm>
            <a:off x="3225800" y="-12188825"/>
            <a:ext cx="7267574" cy="5591174"/>
          </a:xfrm>
          <a:prstGeom prst="rect">
            <a:avLst/>
          </a:prstGeom>
          <a:noFill/>
          <a:ln>
            <a:noFill/>
          </a:ln>
        </p:spPr>
      </p:pic>
      <p:pic>
        <p:nvPicPr>
          <p:cNvPr id="78" name="Shape 78"/>
          <p:cNvPicPr preferRelativeResize="0"/>
          <p:nvPr/>
        </p:nvPicPr>
        <p:blipFill rotWithShape="1">
          <a:blip r:embed="rId3">
            <a:alphaModFix/>
          </a:blip>
          <a:srcRect b="0" l="0" r="0" t="0"/>
          <a:stretch/>
        </p:blipFill>
        <p:spPr>
          <a:xfrm>
            <a:off x="3225800" y="-12188825"/>
            <a:ext cx="7267574" cy="5591174"/>
          </a:xfrm>
          <a:prstGeom prst="rect">
            <a:avLst/>
          </a:prstGeom>
          <a:noFill/>
          <a:ln>
            <a:noFill/>
          </a:ln>
        </p:spPr>
      </p:pic>
      <p:pic>
        <p:nvPicPr>
          <p:cNvPr id="79" name="Shape 79"/>
          <p:cNvPicPr preferRelativeResize="0"/>
          <p:nvPr/>
        </p:nvPicPr>
        <p:blipFill rotWithShape="1">
          <a:blip r:embed="rId3">
            <a:alphaModFix/>
          </a:blip>
          <a:srcRect b="0" l="0" r="0" t="0"/>
          <a:stretch/>
        </p:blipFill>
        <p:spPr>
          <a:xfrm>
            <a:off x="3225800" y="-12188825"/>
            <a:ext cx="7267574" cy="5591174"/>
          </a:xfrm>
          <a:prstGeom prst="rect">
            <a:avLst/>
          </a:prstGeom>
          <a:noFill/>
          <a:ln>
            <a:noFill/>
          </a:ln>
        </p:spPr>
      </p:pic>
      <p:pic>
        <p:nvPicPr>
          <p:cNvPr id="80" name="Shape 80"/>
          <p:cNvPicPr preferRelativeResize="0"/>
          <p:nvPr/>
        </p:nvPicPr>
        <p:blipFill rotWithShape="1">
          <a:blip r:embed="rId3">
            <a:alphaModFix/>
          </a:blip>
          <a:srcRect b="0" l="0" r="0" t="0"/>
          <a:stretch/>
        </p:blipFill>
        <p:spPr>
          <a:xfrm>
            <a:off x="428625" y="963612"/>
            <a:ext cx="3843336" cy="2957512"/>
          </a:xfrm>
          <a:prstGeom prst="rect">
            <a:avLst/>
          </a:prstGeom>
          <a:noFill/>
          <a:ln>
            <a:noFill/>
          </a:ln>
        </p:spPr>
      </p:pic>
      <p:pic>
        <p:nvPicPr>
          <p:cNvPr id="81" name="Shape 81"/>
          <p:cNvPicPr preferRelativeResize="0"/>
          <p:nvPr/>
        </p:nvPicPr>
        <p:blipFill rotWithShape="1">
          <a:blip r:embed="rId4">
            <a:alphaModFix/>
          </a:blip>
          <a:srcRect b="0" l="0" r="0" t="0"/>
          <a:stretch/>
        </p:blipFill>
        <p:spPr>
          <a:xfrm>
            <a:off x="779462" y="3930650"/>
            <a:ext cx="3157500" cy="2166899"/>
          </a:xfrm>
          <a:prstGeom prst="rect">
            <a:avLst/>
          </a:prstGeom>
          <a:noFill/>
          <a:ln>
            <a:noFill/>
          </a:ln>
        </p:spPr>
      </p:pic>
      <p:pic>
        <p:nvPicPr>
          <p:cNvPr id="82" name="Shape 82"/>
          <p:cNvPicPr preferRelativeResize="0"/>
          <p:nvPr/>
        </p:nvPicPr>
        <p:blipFill rotWithShape="1">
          <a:blip r:embed="rId5">
            <a:alphaModFix/>
          </a:blip>
          <a:srcRect b="0" l="0" r="0" t="0"/>
          <a:stretch/>
        </p:blipFill>
        <p:spPr>
          <a:xfrm>
            <a:off x="4567237" y="1047750"/>
            <a:ext cx="4048125" cy="2143125"/>
          </a:xfrm>
          <a:prstGeom prst="rect">
            <a:avLst/>
          </a:prstGeom>
          <a:noFill/>
          <a:ln>
            <a:noFill/>
          </a:ln>
        </p:spPr>
      </p:pic>
      <p:sp>
        <p:nvSpPr>
          <p:cNvPr id="83" name="Shape 83"/>
          <p:cNvSpPr txBox="1"/>
          <p:nvPr/>
        </p:nvSpPr>
        <p:spPr>
          <a:xfrm>
            <a:off x="4392599" y="3533775"/>
            <a:ext cx="4749899" cy="261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100" u="none" cap="none" strike="noStrike">
                <a:solidFill>
                  <a:srgbClr val="002060"/>
                </a:solidFill>
                <a:latin typeface="Arial"/>
                <a:ea typeface="Arial"/>
                <a:cs typeface="Arial"/>
                <a:sym typeface="Arial"/>
              </a:rPr>
              <a:t>wget http://apache.rediris.es/hive/stable/</a:t>
            </a:r>
            <a:r>
              <a:rPr b="0" baseline="0" i="0" lang="en-US" sz="1100" u="sng" cap="none" strike="noStrike">
                <a:solidFill>
                  <a:schemeClr val="hlink"/>
                </a:solidFill>
                <a:latin typeface="Arial"/>
                <a:ea typeface="Arial"/>
                <a:cs typeface="Arial"/>
                <a:sym typeface="Arial"/>
                <a:hlinkClick r:id="rId6"/>
              </a:rPr>
              <a:t>apache-hive-0.14.0-bin.tar.gz</a:t>
            </a:r>
          </a:p>
        </p:txBody>
      </p:sp>
      <p:pic>
        <p:nvPicPr>
          <p:cNvPr id="84" name="Shape 84"/>
          <p:cNvPicPr preferRelativeResize="0"/>
          <p:nvPr/>
        </p:nvPicPr>
        <p:blipFill rotWithShape="1">
          <a:blip r:embed="rId7">
            <a:alphaModFix/>
          </a:blip>
          <a:srcRect b="0" l="0" r="0" t="0"/>
          <a:stretch/>
        </p:blipFill>
        <p:spPr>
          <a:xfrm>
            <a:off x="4300537" y="3911600"/>
            <a:ext cx="4749799" cy="1203324"/>
          </a:xfrm>
          <a:prstGeom prst="rect">
            <a:avLst/>
          </a:prstGeom>
          <a:noFill/>
          <a:ln>
            <a:noFill/>
          </a:ln>
        </p:spPr>
      </p:pic>
      <p:sp>
        <p:nvSpPr>
          <p:cNvPr id="85" name="Shape 85"/>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522" name="Shape 522"/>
          <p:cNvSpPr txBox="1"/>
          <p:nvPr>
            <p:ph idx="1" type="body"/>
          </p:nvPr>
        </p:nvSpPr>
        <p:spPr>
          <a:xfrm>
            <a:off x="649287" y="1312862"/>
            <a:ext cx="7926386" cy="327025"/>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sng" cap="none" strike="noStrike">
                <a:solidFill>
                  <a:schemeClr val="hlink"/>
                </a:solidFill>
                <a:latin typeface="Arial"/>
                <a:ea typeface="Arial"/>
                <a:cs typeface="Arial"/>
                <a:sym typeface="Arial"/>
                <a:hlinkClick r:id="rId3"/>
              </a:rPr>
              <a:t>https://cwiki.apache.org/confluence/display/Hive/LanguageManual+DDL</a:t>
            </a:r>
            <a:r>
              <a:rPr b="0" baseline="0" i="0" lang="en-US" sz="1100" u="none" cap="none" strike="noStrike">
                <a:solidFill>
                  <a:srgbClr val="002060"/>
                </a:solidFill>
                <a:latin typeface="Arial"/>
                <a:ea typeface="Arial"/>
                <a:cs typeface="Arial"/>
                <a:sym typeface="Arial"/>
              </a:rPr>
              <a:t> </a:t>
            </a:r>
          </a:p>
        </p:txBody>
      </p:sp>
      <p:sp>
        <p:nvSpPr>
          <p:cNvPr id="523" name="Shape 523"/>
          <p:cNvSpPr txBox="1"/>
          <p:nvPr/>
        </p:nvSpPr>
        <p:spPr>
          <a:xfrm>
            <a:off x="1589087" y="349250"/>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Data Definition Language(DDL)</a:t>
            </a:r>
          </a:p>
        </p:txBody>
      </p:sp>
      <p:sp>
        <p:nvSpPr>
          <p:cNvPr id="524" name="Shape 524"/>
          <p:cNvSpPr txBox="1"/>
          <p:nvPr/>
        </p:nvSpPr>
        <p:spPr>
          <a:xfrm>
            <a:off x="658812" y="1689100"/>
            <a:ext cx="2471736" cy="178434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Roles y privilegios</a:t>
            </a:r>
          </a:p>
          <a:p>
            <a:pPr indent="0" lvl="1" marL="457200" marR="0" rtl="0" algn="l">
              <a:lnSpc>
                <a:spcPct val="100000"/>
              </a:lnSpc>
              <a:spcBef>
                <a:spcPts val="0"/>
              </a:spcBef>
              <a:spcAft>
                <a:spcPts val="0"/>
              </a:spcAft>
              <a:buClr>
                <a:schemeClr val="dk1"/>
              </a:buClr>
              <a:buSzPct val="25000"/>
              <a:buFont typeface="Arial"/>
              <a:buNone/>
            </a:pPr>
            <a:r>
              <a:rPr b="0" baseline="0" i="0" lang="en-US" sz="1100" u="sng" cap="none" strike="noStrike">
                <a:solidFill>
                  <a:schemeClr val="hlink"/>
                </a:solidFill>
                <a:latin typeface="Arial"/>
                <a:ea typeface="Arial"/>
                <a:cs typeface="Arial"/>
                <a:sym typeface="Arial"/>
                <a:hlinkClick r:id="rId4"/>
              </a:rPr>
              <a:t>CREATE ROLE</a:t>
            </a:r>
          </a:p>
          <a:p>
            <a:pPr indent="0" lvl="1" marL="457200" marR="0" rtl="0" algn="l">
              <a:lnSpc>
                <a:spcPct val="100000"/>
              </a:lnSpc>
              <a:spcBef>
                <a:spcPts val="0"/>
              </a:spcBef>
              <a:spcAft>
                <a:spcPts val="0"/>
              </a:spcAft>
              <a:buClr>
                <a:schemeClr val="dk1"/>
              </a:buClr>
              <a:buSzPct val="25000"/>
              <a:buFont typeface="Arial"/>
              <a:buNone/>
            </a:pPr>
            <a:r>
              <a:rPr b="0" baseline="0" i="0" lang="en-US" sz="1100" u="sng" cap="none" strike="noStrike">
                <a:solidFill>
                  <a:schemeClr val="hlink"/>
                </a:solidFill>
                <a:latin typeface="Arial"/>
                <a:ea typeface="Arial"/>
                <a:cs typeface="Arial"/>
                <a:sym typeface="Arial"/>
                <a:hlinkClick r:id="rId5"/>
              </a:rPr>
              <a:t>GRANT ROLE</a:t>
            </a:r>
          </a:p>
          <a:p>
            <a:pPr indent="0" lvl="1" marL="457200" marR="0" rtl="0" algn="l">
              <a:lnSpc>
                <a:spcPct val="100000"/>
              </a:lnSpc>
              <a:spcBef>
                <a:spcPts val="0"/>
              </a:spcBef>
              <a:spcAft>
                <a:spcPts val="0"/>
              </a:spcAft>
              <a:buClr>
                <a:schemeClr val="dk1"/>
              </a:buClr>
              <a:buSzPct val="25000"/>
              <a:buFont typeface="Arial"/>
              <a:buNone/>
            </a:pPr>
            <a:r>
              <a:rPr b="0" baseline="0" i="0" lang="en-US" sz="1100" u="sng" cap="none" strike="noStrike">
                <a:solidFill>
                  <a:schemeClr val="hlink"/>
                </a:solidFill>
                <a:latin typeface="Arial"/>
                <a:ea typeface="Arial"/>
                <a:cs typeface="Arial"/>
                <a:sym typeface="Arial"/>
                <a:hlinkClick r:id="rId6"/>
              </a:rPr>
              <a:t>REVOKE ROLE</a:t>
            </a:r>
          </a:p>
          <a:p>
            <a:pPr indent="0" lvl="1" marL="457200" marR="0" rtl="0" algn="l">
              <a:lnSpc>
                <a:spcPct val="100000"/>
              </a:lnSpc>
              <a:spcBef>
                <a:spcPts val="0"/>
              </a:spcBef>
              <a:spcAft>
                <a:spcPts val="0"/>
              </a:spcAft>
              <a:buClr>
                <a:schemeClr val="dk1"/>
              </a:buClr>
              <a:buSzPct val="25000"/>
              <a:buFont typeface="Arial"/>
              <a:buNone/>
            </a:pPr>
            <a:r>
              <a:rPr b="0" baseline="0" i="0" lang="en-US" sz="1100" u="sng" cap="none" strike="noStrike">
                <a:solidFill>
                  <a:schemeClr val="hlink"/>
                </a:solidFill>
                <a:latin typeface="Arial"/>
                <a:ea typeface="Arial"/>
                <a:cs typeface="Arial"/>
                <a:sym typeface="Arial"/>
                <a:hlinkClick r:id="rId7"/>
              </a:rPr>
              <a:t>DROP ROLE</a:t>
            </a:r>
          </a:p>
          <a:p>
            <a:pPr indent="0" lvl="1" marL="457200" marR="0" rtl="0" algn="l">
              <a:lnSpc>
                <a:spcPct val="100000"/>
              </a:lnSpc>
              <a:spcBef>
                <a:spcPts val="0"/>
              </a:spcBef>
              <a:spcAft>
                <a:spcPts val="0"/>
              </a:spcAft>
              <a:buClr>
                <a:schemeClr val="dk1"/>
              </a:buClr>
              <a:buSzPct val="25000"/>
              <a:buFont typeface="Arial"/>
              <a:buNone/>
            </a:pPr>
            <a:r>
              <a:rPr b="0" baseline="0" i="0" lang="en-US" sz="1100" u="sng" cap="none" strike="noStrike">
                <a:solidFill>
                  <a:schemeClr val="hlink"/>
                </a:solidFill>
                <a:latin typeface="Arial"/>
                <a:ea typeface="Arial"/>
                <a:cs typeface="Arial"/>
                <a:sym typeface="Arial"/>
                <a:hlinkClick r:id="rId8"/>
              </a:rPr>
              <a:t>SHOW ROLES</a:t>
            </a:r>
          </a:p>
          <a:p>
            <a:pPr indent="0" lvl="1" marL="457200" marR="0" rtl="0" algn="l">
              <a:lnSpc>
                <a:spcPct val="100000"/>
              </a:lnSpc>
              <a:spcBef>
                <a:spcPts val="0"/>
              </a:spcBef>
              <a:spcAft>
                <a:spcPts val="0"/>
              </a:spcAft>
              <a:buClr>
                <a:schemeClr val="dk1"/>
              </a:buClr>
              <a:buSzPct val="25000"/>
              <a:buFont typeface="Arial"/>
              <a:buNone/>
            </a:pPr>
            <a:r>
              <a:rPr b="0" baseline="0" i="0" lang="en-US" sz="1100" u="sng" cap="none" strike="noStrike">
                <a:solidFill>
                  <a:schemeClr val="hlink"/>
                </a:solidFill>
                <a:latin typeface="Arial"/>
                <a:ea typeface="Arial"/>
                <a:cs typeface="Arial"/>
                <a:sym typeface="Arial"/>
                <a:hlinkClick r:id="rId9"/>
              </a:rPr>
              <a:t>SHOW ROLE GRANT</a:t>
            </a:r>
          </a:p>
          <a:p>
            <a:pPr indent="0" lvl="1" marL="457200" marR="0" rtl="0" algn="l">
              <a:lnSpc>
                <a:spcPct val="100000"/>
              </a:lnSpc>
              <a:spcBef>
                <a:spcPts val="0"/>
              </a:spcBef>
              <a:spcAft>
                <a:spcPts val="0"/>
              </a:spcAft>
              <a:buClr>
                <a:schemeClr val="dk1"/>
              </a:buClr>
              <a:buSzPct val="25000"/>
              <a:buFont typeface="Arial"/>
              <a:buNone/>
            </a:pPr>
            <a:r>
              <a:rPr b="0" baseline="0" i="0" lang="en-US" sz="1100" u="sng" cap="none" strike="noStrike">
                <a:solidFill>
                  <a:schemeClr val="hlink"/>
                </a:solidFill>
                <a:latin typeface="Arial"/>
                <a:ea typeface="Arial"/>
                <a:cs typeface="Arial"/>
                <a:sym typeface="Arial"/>
                <a:hlinkClick r:id="rId10"/>
              </a:rPr>
              <a:t>SHOW CURRENT ROLES</a:t>
            </a:r>
          </a:p>
          <a:p>
            <a:pPr indent="0" lvl="1" marL="457200" marR="0" rtl="0" algn="l">
              <a:lnSpc>
                <a:spcPct val="100000"/>
              </a:lnSpc>
              <a:spcBef>
                <a:spcPts val="0"/>
              </a:spcBef>
              <a:spcAft>
                <a:spcPts val="0"/>
              </a:spcAft>
              <a:buClr>
                <a:schemeClr val="dk1"/>
              </a:buClr>
              <a:buSzPct val="25000"/>
              <a:buFont typeface="Arial"/>
              <a:buNone/>
            </a:pPr>
            <a:r>
              <a:rPr b="0" baseline="0" i="0" lang="en-US" sz="1100" u="sng" cap="none" strike="noStrike">
                <a:solidFill>
                  <a:schemeClr val="hlink"/>
                </a:solidFill>
                <a:latin typeface="Arial"/>
                <a:ea typeface="Arial"/>
                <a:cs typeface="Arial"/>
                <a:sym typeface="Arial"/>
                <a:hlinkClick r:id="rId11"/>
              </a:rPr>
              <a:t>SET ROLE</a:t>
            </a:r>
          </a:p>
          <a:p>
            <a:pPr indent="0" lvl="1" marL="457200" marR="0" rtl="0" algn="l">
              <a:lnSpc>
                <a:spcPct val="100000"/>
              </a:lnSpc>
              <a:spcBef>
                <a:spcPts val="0"/>
              </a:spcBef>
              <a:spcAft>
                <a:spcPts val="0"/>
              </a:spcAft>
              <a:buClr>
                <a:schemeClr val="dk1"/>
              </a:buClr>
              <a:buSzPct val="25000"/>
              <a:buFont typeface="Arial"/>
              <a:buNone/>
            </a:pPr>
            <a:r>
              <a:rPr b="0" baseline="0" i="0" lang="en-US" sz="1100" u="sng" cap="none" strike="noStrike">
                <a:solidFill>
                  <a:schemeClr val="hlink"/>
                </a:solidFill>
                <a:latin typeface="Arial"/>
                <a:ea typeface="Arial"/>
                <a:cs typeface="Arial"/>
                <a:sym typeface="Arial"/>
                <a:hlinkClick r:id="rId12"/>
              </a:rPr>
              <a:t>SHOW PRINCIPALS</a:t>
            </a:r>
          </a:p>
        </p:txBody>
      </p:sp>
      <p:sp>
        <p:nvSpPr>
          <p:cNvPr id="525" name="Shape 525"/>
          <p:cNvSpPr txBox="1"/>
          <p:nvPr/>
        </p:nvSpPr>
        <p:spPr>
          <a:xfrm>
            <a:off x="4608512" y="1676400"/>
            <a:ext cx="4337050" cy="2846387"/>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Show</a:t>
            </a:r>
          </a:p>
          <a:p>
            <a:pPr indent="0" lvl="1" marL="457200" marR="0" rtl="0" algn="l">
              <a:lnSpc>
                <a:spcPct val="100000"/>
              </a:lnSpc>
              <a:spcBef>
                <a:spcPts val="0"/>
              </a:spcBef>
              <a:spcAft>
                <a:spcPts val="0"/>
              </a:spcAft>
              <a:buClr>
                <a:schemeClr val="dk1"/>
              </a:buClr>
              <a:buSzPct val="25000"/>
              <a:buFont typeface="Arial"/>
              <a:buNone/>
            </a:pPr>
            <a:r>
              <a:rPr b="0" baseline="0" i="0" lang="en-US" sz="1200" u="sng" cap="none" strike="noStrike">
                <a:solidFill>
                  <a:schemeClr val="hlink"/>
                </a:solidFill>
                <a:latin typeface="Arial"/>
                <a:ea typeface="Arial"/>
                <a:cs typeface="Arial"/>
                <a:sym typeface="Arial"/>
                <a:hlinkClick r:id="rId13"/>
              </a:rPr>
              <a:t>Show Databases</a:t>
            </a:r>
          </a:p>
          <a:p>
            <a:pPr indent="0" lvl="1" marL="457200" marR="0" rtl="0" algn="l">
              <a:lnSpc>
                <a:spcPct val="100000"/>
              </a:lnSpc>
              <a:spcBef>
                <a:spcPts val="0"/>
              </a:spcBef>
              <a:spcAft>
                <a:spcPts val="0"/>
              </a:spcAft>
              <a:buClr>
                <a:schemeClr val="dk1"/>
              </a:buClr>
              <a:buSzPct val="25000"/>
              <a:buFont typeface="Arial"/>
              <a:buNone/>
            </a:pPr>
            <a:r>
              <a:rPr b="0" baseline="0" i="0" lang="en-US" sz="1200" u="sng" cap="none" strike="noStrike">
                <a:solidFill>
                  <a:schemeClr val="hlink"/>
                </a:solidFill>
                <a:latin typeface="Arial"/>
                <a:ea typeface="Arial"/>
                <a:cs typeface="Arial"/>
                <a:sym typeface="Arial"/>
                <a:hlinkClick r:id="rId14"/>
              </a:rPr>
              <a:t>Show Tables/Partitions/Indexes</a:t>
            </a:r>
          </a:p>
          <a:p>
            <a:pPr indent="0" lvl="1" marL="457200" marR="0" rtl="0" algn="l">
              <a:lnSpc>
                <a:spcPct val="100000"/>
              </a:lnSpc>
              <a:spcBef>
                <a:spcPts val="0"/>
              </a:spcBef>
              <a:spcAft>
                <a:spcPts val="0"/>
              </a:spcAft>
              <a:buClr>
                <a:schemeClr val="dk1"/>
              </a:buClr>
              <a:buSzPct val="25000"/>
              <a:buFont typeface="Arial"/>
              <a:buNone/>
            </a:pPr>
            <a:r>
              <a:rPr b="0" baseline="0" i="0" lang="en-US" sz="1200" u="sng" cap="none" strike="noStrike">
                <a:solidFill>
                  <a:schemeClr val="hlink"/>
                </a:solidFill>
                <a:latin typeface="Arial"/>
                <a:ea typeface="Arial"/>
                <a:cs typeface="Arial"/>
                <a:sym typeface="Arial"/>
                <a:hlinkClick r:id="rId15"/>
              </a:rPr>
              <a:t>Show Tables/Partitions/IndexesShow Columns</a:t>
            </a:r>
          </a:p>
          <a:p>
            <a:pPr indent="0" lvl="2" marL="914400" marR="0" rtl="0" algn="l">
              <a:lnSpc>
                <a:spcPct val="100000"/>
              </a:lnSpc>
              <a:spcBef>
                <a:spcPts val="0"/>
              </a:spcBef>
              <a:spcAft>
                <a:spcPts val="0"/>
              </a:spcAft>
              <a:buClr>
                <a:schemeClr val="dk1"/>
              </a:buClr>
              <a:buSzPct val="25000"/>
              <a:buFont typeface="Arial"/>
              <a:buNone/>
            </a:pPr>
            <a:r>
              <a:rPr b="0" baseline="0" i="0" lang="en-US" sz="1200" u="sng" cap="none" strike="noStrike">
                <a:solidFill>
                  <a:schemeClr val="hlink"/>
                </a:solidFill>
                <a:latin typeface="Arial"/>
                <a:ea typeface="Arial"/>
                <a:cs typeface="Arial"/>
                <a:sym typeface="Arial"/>
                <a:hlinkClick r:id="rId16"/>
              </a:rPr>
              <a:t>Show Tables</a:t>
            </a:r>
          </a:p>
          <a:p>
            <a:pPr indent="0" lvl="2" marL="914400" marR="0" rtl="0" algn="l">
              <a:lnSpc>
                <a:spcPct val="100000"/>
              </a:lnSpc>
              <a:spcBef>
                <a:spcPts val="0"/>
              </a:spcBef>
              <a:spcAft>
                <a:spcPts val="0"/>
              </a:spcAft>
              <a:buClr>
                <a:schemeClr val="dk1"/>
              </a:buClr>
              <a:buSzPct val="25000"/>
              <a:buFont typeface="Arial"/>
              <a:buNone/>
            </a:pPr>
            <a:r>
              <a:rPr b="0" baseline="0" i="0" lang="en-US" sz="1200" u="sng" cap="none" strike="noStrike">
                <a:solidFill>
                  <a:schemeClr val="hlink"/>
                </a:solidFill>
                <a:latin typeface="Arial"/>
                <a:ea typeface="Arial"/>
                <a:cs typeface="Arial"/>
                <a:sym typeface="Arial"/>
                <a:hlinkClick r:id="rId17"/>
              </a:rPr>
              <a:t>Show Partitions</a:t>
            </a:r>
          </a:p>
          <a:p>
            <a:pPr indent="0" lvl="2" marL="914400" marR="0" rtl="0" algn="l">
              <a:lnSpc>
                <a:spcPct val="100000"/>
              </a:lnSpc>
              <a:spcBef>
                <a:spcPts val="0"/>
              </a:spcBef>
              <a:spcAft>
                <a:spcPts val="0"/>
              </a:spcAft>
              <a:buClr>
                <a:schemeClr val="dk1"/>
              </a:buClr>
              <a:buSzPct val="25000"/>
              <a:buFont typeface="Arial"/>
              <a:buNone/>
            </a:pPr>
            <a:r>
              <a:rPr b="0" baseline="0" i="0" lang="en-US" sz="1200" u="sng" cap="none" strike="noStrike">
                <a:solidFill>
                  <a:schemeClr val="hlink"/>
                </a:solidFill>
                <a:latin typeface="Arial"/>
                <a:ea typeface="Arial"/>
                <a:cs typeface="Arial"/>
                <a:sym typeface="Arial"/>
                <a:hlinkClick r:id="rId18"/>
              </a:rPr>
              <a:t>Show Table/Partition Extended</a:t>
            </a:r>
          </a:p>
          <a:p>
            <a:pPr indent="0" lvl="2" marL="914400" marR="0" rtl="0" algn="l">
              <a:lnSpc>
                <a:spcPct val="100000"/>
              </a:lnSpc>
              <a:spcBef>
                <a:spcPts val="0"/>
              </a:spcBef>
              <a:spcAft>
                <a:spcPts val="0"/>
              </a:spcAft>
              <a:buClr>
                <a:schemeClr val="dk1"/>
              </a:buClr>
              <a:buSzPct val="25000"/>
              <a:buFont typeface="Arial"/>
              <a:buNone/>
            </a:pPr>
            <a:r>
              <a:rPr b="0" baseline="0" i="0" lang="en-US" sz="1200" u="sng" cap="none" strike="noStrike">
                <a:solidFill>
                  <a:schemeClr val="hlink"/>
                </a:solidFill>
                <a:latin typeface="Arial"/>
                <a:ea typeface="Arial"/>
                <a:cs typeface="Arial"/>
                <a:sym typeface="Arial"/>
                <a:hlinkClick r:id="rId19"/>
              </a:rPr>
              <a:t>Show Table Properties</a:t>
            </a:r>
          </a:p>
          <a:p>
            <a:pPr indent="0" lvl="2" marL="914400" marR="0" rtl="0" algn="l">
              <a:lnSpc>
                <a:spcPct val="100000"/>
              </a:lnSpc>
              <a:spcBef>
                <a:spcPts val="0"/>
              </a:spcBef>
              <a:spcAft>
                <a:spcPts val="0"/>
              </a:spcAft>
              <a:buClr>
                <a:schemeClr val="dk1"/>
              </a:buClr>
              <a:buSzPct val="25000"/>
              <a:buFont typeface="Arial"/>
              <a:buNone/>
            </a:pPr>
            <a:r>
              <a:rPr b="0" baseline="0" i="0" lang="en-US" sz="1200" u="sng" cap="none" strike="noStrike">
                <a:solidFill>
                  <a:schemeClr val="hlink"/>
                </a:solidFill>
                <a:latin typeface="Arial"/>
                <a:ea typeface="Arial"/>
                <a:cs typeface="Arial"/>
                <a:sym typeface="Arial"/>
                <a:hlinkClick r:id="rId20"/>
              </a:rPr>
              <a:t>Show Create Table</a:t>
            </a:r>
          </a:p>
          <a:p>
            <a:pPr indent="0" lvl="2" marL="914400" marR="0" rtl="0" algn="l">
              <a:lnSpc>
                <a:spcPct val="100000"/>
              </a:lnSpc>
              <a:spcBef>
                <a:spcPts val="0"/>
              </a:spcBef>
              <a:spcAft>
                <a:spcPts val="0"/>
              </a:spcAft>
              <a:buClr>
                <a:schemeClr val="dk1"/>
              </a:buClr>
              <a:buSzPct val="25000"/>
              <a:buFont typeface="Arial"/>
              <a:buNone/>
            </a:pPr>
            <a:r>
              <a:rPr b="0" baseline="0" i="0" lang="en-US" sz="1200" u="sng" cap="none" strike="noStrike">
                <a:solidFill>
                  <a:schemeClr val="hlink"/>
                </a:solidFill>
                <a:latin typeface="Arial"/>
                <a:ea typeface="Arial"/>
                <a:cs typeface="Arial"/>
                <a:sym typeface="Arial"/>
                <a:hlinkClick r:id="rId21"/>
              </a:rPr>
              <a:t>Show Indexes</a:t>
            </a:r>
          </a:p>
          <a:p>
            <a:pPr indent="0" lvl="1" marL="457200" marR="0" rtl="0" algn="l">
              <a:lnSpc>
                <a:spcPct val="100000"/>
              </a:lnSpc>
              <a:spcBef>
                <a:spcPts val="0"/>
              </a:spcBef>
              <a:spcAft>
                <a:spcPts val="0"/>
              </a:spcAft>
              <a:buClr>
                <a:schemeClr val="dk1"/>
              </a:buClr>
              <a:buSzPct val="25000"/>
              <a:buFont typeface="Arial"/>
              <a:buNone/>
            </a:pPr>
            <a:r>
              <a:rPr b="0" baseline="0" i="0" lang="en-US" sz="1200" u="sng" cap="none" strike="noStrike">
                <a:solidFill>
                  <a:schemeClr val="hlink"/>
                </a:solidFill>
                <a:latin typeface="Arial"/>
                <a:ea typeface="Arial"/>
                <a:cs typeface="Arial"/>
                <a:sym typeface="Arial"/>
                <a:hlinkClick r:id="rId22"/>
              </a:rPr>
              <a:t>Show Functions</a:t>
            </a:r>
          </a:p>
          <a:p>
            <a:pPr indent="0" lvl="1" marL="457200" marR="0" rtl="0" algn="l">
              <a:lnSpc>
                <a:spcPct val="100000"/>
              </a:lnSpc>
              <a:spcBef>
                <a:spcPts val="0"/>
              </a:spcBef>
              <a:spcAft>
                <a:spcPts val="0"/>
              </a:spcAft>
              <a:buClr>
                <a:schemeClr val="dk1"/>
              </a:buClr>
              <a:buSzPct val="25000"/>
              <a:buFont typeface="Arial"/>
              <a:buNone/>
            </a:pPr>
            <a:r>
              <a:rPr b="0" baseline="0" i="0" lang="en-US" sz="1200" u="sng" cap="none" strike="noStrike">
                <a:solidFill>
                  <a:schemeClr val="hlink"/>
                </a:solidFill>
                <a:latin typeface="Arial"/>
                <a:ea typeface="Arial"/>
                <a:cs typeface="Arial"/>
                <a:sym typeface="Arial"/>
                <a:hlinkClick r:id="rId23"/>
              </a:rPr>
              <a:t>Show Granted Roles and Privileges</a:t>
            </a:r>
          </a:p>
          <a:p>
            <a:pPr indent="0" lvl="1" marL="457200" marR="0" rtl="0" algn="l">
              <a:lnSpc>
                <a:spcPct val="100000"/>
              </a:lnSpc>
              <a:spcBef>
                <a:spcPts val="0"/>
              </a:spcBef>
              <a:spcAft>
                <a:spcPts val="0"/>
              </a:spcAft>
              <a:buClr>
                <a:schemeClr val="dk1"/>
              </a:buClr>
              <a:buSzPct val="25000"/>
              <a:buFont typeface="Arial"/>
              <a:buNone/>
            </a:pPr>
            <a:r>
              <a:rPr b="0" baseline="0" i="0" lang="en-US" sz="1200" u="sng" cap="none" strike="noStrike">
                <a:solidFill>
                  <a:schemeClr val="hlink"/>
                </a:solidFill>
                <a:latin typeface="Arial"/>
                <a:ea typeface="Arial"/>
                <a:cs typeface="Arial"/>
                <a:sym typeface="Arial"/>
                <a:hlinkClick r:id="rId24"/>
              </a:rPr>
              <a:t>Show Locks</a:t>
            </a:r>
          </a:p>
          <a:p>
            <a:pPr indent="0" lvl="1" marL="457200" marR="0" rtl="0" algn="l">
              <a:lnSpc>
                <a:spcPct val="100000"/>
              </a:lnSpc>
              <a:spcBef>
                <a:spcPts val="0"/>
              </a:spcBef>
              <a:spcAft>
                <a:spcPts val="0"/>
              </a:spcAft>
              <a:buClr>
                <a:schemeClr val="dk1"/>
              </a:buClr>
              <a:buSzPct val="25000"/>
              <a:buFont typeface="Arial"/>
              <a:buNone/>
            </a:pPr>
            <a:r>
              <a:rPr b="0" baseline="0" i="0" lang="en-US" sz="1200" u="sng" cap="none" strike="noStrike">
                <a:solidFill>
                  <a:schemeClr val="hlink"/>
                </a:solidFill>
                <a:latin typeface="Arial"/>
                <a:ea typeface="Arial"/>
                <a:cs typeface="Arial"/>
                <a:sym typeface="Arial"/>
                <a:hlinkClick r:id="rId25"/>
              </a:rPr>
              <a:t>Show Conf</a:t>
            </a:r>
          </a:p>
          <a:p>
            <a:pPr indent="0" lvl="1" marL="457200" marR="0" rtl="0" algn="l">
              <a:lnSpc>
                <a:spcPct val="100000"/>
              </a:lnSpc>
              <a:spcBef>
                <a:spcPts val="0"/>
              </a:spcBef>
              <a:spcAft>
                <a:spcPts val="0"/>
              </a:spcAft>
              <a:buClr>
                <a:schemeClr val="dk1"/>
              </a:buClr>
              <a:buSzPct val="25000"/>
              <a:buFont typeface="Arial"/>
              <a:buNone/>
            </a:pPr>
            <a:r>
              <a:rPr b="0" baseline="0" i="0" lang="en-US" sz="1200" u="sng" cap="none" strike="noStrike">
                <a:solidFill>
                  <a:schemeClr val="hlink"/>
                </a:solidFill>
                <a:latin typeface="Arial"/>
                <a:ea typeface="Arial"/>
                <a:cs typeface="Arial"/>
                <a:sym typeface="Arial"/>
                <a:hlinkClick r:id="rId26"/>
              </a:rPr>
              <a:t>Show Transactions</a:t>
            </a:r>
          </a:p>
          <a:p>
            <a:pPr indent="0" lvl="1" marL="457200" marR="0" rtl="0" algn="l">
              <a:lnSpc>
                <a:spcPct val="100000"/>
              </a:lnSpc>
              <a:spcBef>
                <a:spcPts val="0"/>
              </a:spcBef>
              <a:spcAft>
                <a:spcPts val="0"/>
              </a:spcAft>
              <a:buClr>
                <a:schemeClr val="dk1"/>
              </a:buClr>
              <a:buSzPct val="25000"/>
              <a:buFont typeface="Arial"/>
              <a:buNone/>
            </a:pPr>
            <a:r>
              <a:rPr b="0" baseline="0" i="0" lang="en-US" sz="1200" u="sng" cap="none" strike="noStrike">
                <a:solidFill>
                  <a:schemeClr val="hlink"/>
                </a:solidFill>
                <a:latin typeface="Arial"/>
                <a:ea typeface="Arial"/>
                <a:cs typeface="Arial"/>
                <a:sym typeface="Arial"/>
                <a:hlinkClick r:id="rId27"/>
              </a:rPr>
              <a:t>Show Compactions</a:t>
            </a:r>
          </a:p>
        </p:txBody>
      </p:sp>
      <p:sp>
        <p:nvSpPr>
          <p:cNvPr id="526" name="Shape 526"/>
          <p:cNvSpPr txBox="1"/>
          <p:nvPr/>
        </p:nvSpPr>
        <p:spPr>
          <a:xfrm>
            <a:off x="695325" y="3833788"/>
            <a:ext cx="3842399" cy="12326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Describe</a:t>
            </a:r>
          </a:p>
          <a:p>
            <a:pPr indent="0" lvl="1" marL="457200" marR="0" rtl="0" algn="l">
              <a:lnSpc>
                <a:spcPct val="100000"/>
              </a:lnSpc>
              <a:spcBef>
                <a:spcPts val="0"/>
              </a:spcBef>
              <a:spcAft>
                <a:spcPts val="0"/>
              </a:spcAft>
              <a:buClr>
                <a:schemeClr val="dk1"/>
              </a:buClr>
              <a:buSzPct val="25000"/>
              <a:buFont typeface="Arial"/>
              <a:buNone/>
            </a:pPr>
            <a:r>
              <a:rPr b="0" baseline="0" i="0" lang="en-US" sz="1200" u="sng" cap="none" strike="noStrike">
                <a:solidFill>
                  <a:schemeClr val="hlink"/>
                </a:solidFill>
                <a:latin typeface="Arial"/>
                <a:ea typeface="Arial"/>
                <a:cs typeface="Arial"/>
                <a:sym typeface="Arial"/>
                <a:hlinkClick r:id="rId28"/>
              </a:rPr>
              <a:t>Describe Database</a:t>
            </a:r>
          </a:p>
          <a:p>
            <a:pPr indent="0" lvl="1" marL="457200" marR="0" rtl="0" algn="l">
              <a:lnSpc>
                <a:spcPct val="100000"/>
              </a:lnSpc>
              <a:spcBef>
                <a:spcPts val="0"/>
              </a:spcBef>
              <a:spcAft>
                <a:spcPts val="0"/>
              </a:spcAft>
              <a:buClr>
                <a:schemeClr val="dk1"/>
              </a:buClr>
              <a:buSzPct val="25000"/>
              <a:buFont typeface="Arial"/>
              <a:buNone/>
            </a:pPr>
            <a:r>
              <a:rPr b="0" baseline="0" i="0" lang="en-US" sz="1200" u="sng" cap="none" strike="noStrike">
                <a:solidFill>
                  <a:schemeClr val="hlink"/>
                </a:solidFill>
                <a:latin typeface="Arial"/>
                <a:ea typeface="Arial"/>
                <a:cs typeface="Arial"/>
                <a:sym typeface="Arial"/>
                <a:hlinkClick r:id="rId29"/>
              </a:rPr>
              <a:t>Describe Table/View/Column</a:t>
            </a:r>
          </a:p>
          <a:p>
            <a:pPr indent="0" lvl="1" marL="457200" marR="0" rtl="0" algn="l">
              <a:lnSpc>
                <a:spcPct val="100000"/>
              </a:lnSpc>
              <a:spcBef>
                <a:spcPts val="0"/>
              </a:spcBef>
              <a:spcAft>
                <a:spcPts val="0"/>
              </a:spcAft>
              <a:buClr>
                <a:schemeClr val="dk1"/>
              </a:buClr>
              <a:buSzPct val="25000"/>
              <a:buFont typeface="Arial"/>
              <a:buNone/>
            </a:pPr>
            <a:r>
              <a:rPr b="0" baseline="0" i="0" lang="en-US" sz="1200" u="sng" cap="none" strike="noStrike">
                <a:solidFill>
                  <a:schemeClr val="hlink"/>
                </a:solidFill>
                <a:latin typeface="Arial"/>
                <a:ea typeface="Arial"/>
                <a:cs typeface="Arial"/>
                <a:sym typeface="Arial"/>
                <a:hlinkClick r:id="rId30"/>
              </a:rPr>
              <a:t>Describe Table/View/ColumnDescribe Partition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x="0" y="0"/>
          <a:ext cx="0" cy="0"/>
          <a:chOff x="0" y="0"/>
          <a:chExt cx="0" cy="0"/>
        </a:xfrm>
      </p:grpSpPr>
      <p:sp>
        <p:nvSpPr>
          <p:cNvPr id="532" name="Shape 532"/>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533" name="Shape 533"/>
          <p:cNvSpPr txBox="1"/>
          <p:nvPr>
            <p:ph idx="1" type="body"/>
          </p:nvPr>
        </p:nvSpPr>
        <p:spPr>
          <a:xfrm>
            <a:off x="649275" y="1008050"/>
            <a:ext cx="8132399" cy="15606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110000"/>
              <a:buFont typeface="Arial"/>
              <a:buNone/>
            </a:pPr>
            <a:r>
              <a:rPr lang="en-US" sz="1000">
                <a:solidFill>
                  <a:srgbClr val="053179"/>
                </a:solidFill>
                <a:latin typeface="Trebuchet MS"/>
                <a:ea typeface="Trebuchet MS"/>
                <a:cs typeface="Trebuchet MS"/>
                <a:sym typeface="Trebuchet MS"/>
              </a:rPr>
              <a:t>create table empleados (</a:t>
            </a:r>
          </a:p>
          <a:p>
            <a:pPr indent="457200" lvl="0" marL="0" marR="0" rtl="0" algn="l">
              <a:spcBef>
                <a:spcPts val="0"/>
              </a:spcBef>
              <a:buClr>
                <a:schemeClr val="dk1"/>
              </a:buClr>
              <a:buSzPct val="110000"/>
              <a:buFont typeface="Arial"/>
              <a:buNone/>
            </a:pPr>
            <a:r>
              <a:rPr lang="en-US" sz="1000">
                <a:solidFill>
                  <a:srgbClr val="053179"/>
                </a:solidFill>
                <a:latin typeface="Trebuchet MS"/>
                <a:ea typeface="Trebuchet MS"/>
                <a:cs typeface="Trebuchet MS"/>
                <a:sym typeface="Trebuchet MS"/>
              </a:rPr>
              <a:t>nombre STRING,</a:t>
            </a:r>
          </a:p>
          <a:p>
            <a:pPr indent="457200" lvl="0" marL="0" marR="0" rtl="0" algn="l">
              <a:spcBef>
                <a:spcPts val="0"/>
              </a:spcBef>
              <a:buClr>
                <a:schemeClr val="dk1"/>
              </a:buClr>
              <a:buSzPct val="110000"/>
              <a:buFont typeface="Arial"/>
              <a:buNone/>
            </a:pPr>
            <a:r>
              <a:rPr lang="en-US" sz="1000">
                <a:solidFill>
                  <a:srgbClr val="053179"/>
                </a:solidFill>
                <a:latin typeface="Trebuchet MS"/>
                <a:ea typeface="Trebuchet MS"/>
                <a:cs typeface="Trebuchet MS"/>
                <a:sym typeface="Trebuchet MS"/>
              </a:rPr>
              <a:t>salario FLOAT,</a:t>
            </a:r>
          </a:p>
          <a:p>
            <a:pPr indent="457200" lvl="0" marL="0" marR="0" rtl="0" algn="l">
              <a:spcBef>
                <a:spcPts val="0"/>
              </a:spcBef>
              <a:buClr>
                <a:schemeClr val="dk1"/>
              </a:buClr>
              <a:buSzPct val="110000"/>
              <a:buFont typeface="Arial"/>
              <a:buNone/>
            </a:pPr>
            <a:r>
              <a:rPr lang="en-US" sz="1000">
                <a:solidFill>
                  <a:srgbClr val="053179"/>
                </a:solidFill>
                <a:latin typeface="Trebuchet MS"/>
                <a:ea typeface="Trebuchet MS"/>
                <a:cs typeface="Trebuchet MS"/>
                <a:sym typeface="Trebuchet MS"/>
              </a:rPr>
              <a:t>subordinados ARRAY&lt;STRING&gt;,</a:t>
            </a:r>
          </a:p>
          <a:p>
            <a:pPr indent="457200" lvl="0" marL="0" marR="0" rtl="0" algn="l">
              <a:spcBef>
                <a:spcPts val="0"/>
              </a:spcBef>
              <a:buClr>
                <a:schemeClr val="dk1"/>
              </a:buClr>
              <a:buSzPct val="110000"/>
              <a:buFont typeface="Arial"/>
              <a:buNone/>
            </a:pPr>
            <a:r>
              <a:rPr lang="en-US" sz="1000">
                <a:solidFill>
                  <a:srgbClr val="053179"/>
                </a:solidFill>
                <a:latin typeface="Trebuchet MS"/>
                <a:ea typeface="Trebuchet MS"/>
                <a:cs typeface="Trebuchet MS"/>
                <a:sym typeface="Trebuchet MS"/>
              </a:rPr>
              <a:t>deducciones MAP&lt;STRING, FLOAT&gt;,</a:t>
            </a:r>
          </a:p>
          <a:p>
            <a:pPr indent="457200" lvl="0" marL="0" marR="0" rtl="0" algn="l">
              <a:spcBef>
                <a:spcPts val="0"/>
              </a:spcBef>
              <a:buSzPct val="25000"/>
              <a:buNone/>
            </a:pPr>
            <a:r>
              <a:rPr lang="en-US" sz="1000">
                <a:solidFill>
                  <a:srgbClr val="053179"/>
                </a:solidFill>
                <a:latin typeface="Trebuchet MS"/>
                <a:ea typeface="Trebuchet MS"/>
                <a:cs typeface="Trebuchet MS"/>
                <a:sym typeface="Trebuchet MS"/>
              </a:rPr>
              <a:t>direccion STRUCT&lt;calle:STRING, ciudad:STRING, comunidad:STRING, codpostal:INT&gt;</a:t>
            </a:r>
          </a:p>
          <a:p>
            <a:pPr indent="0" lvl="0" marL="0" marR="0" rtl="0" algn="l">
              <a:spcBef>
                <a:spcPts val="0"/>
              </a:spcBef>
              <a:buSzPct val="25000"/>
              <a:buNone/>
            </a:pPr>
            <a:r>
              <a:rPr lang="en-US" sz="1000">
                <a:solidFill>
                  <a:srgbClr val="053179"/>
                </a:solidFill>
                <a:latin typeface="Trebuchet MS"/>
                <a:ea typeface="Trebuchet MS"/>
                <a:cs typeface="Trebuchet MS"/>
                <a:sym typeface="Trebuchet MS"/>
              </a:rPr>
              <a:t>);</a:t>
            </a:r>
          </a:p>
        </p:txBody>
      </p:sp>
      <p:sp>
        <p:nvSpPr>
          <p:cNvPr id="534" name="Shape 534"/>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estructuras complejas</a:t>
            </a:r>
          </a:p>
        </p:txBody>
      </p:sp>
      <p:sp>
        <p:nvSpPr>
          <p:cNvPr id="535" name="Shape 535"/>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sp>
        <p:nvSpPr>
          <p:cNvPr id="536" name="Shape 536"/>
          <p:cNvSpPr txBox="1"/>
          <p:nvPr/>
        </p:nvSpPr>
        <p:spPr>
          <a:xfrm>
            <a:off x="649275" y="2689550"/>
            <a:ext cx="8017199" cy="433500"/>
          </a:xfrm>
          <a:prstGeom prst="rect">
            <a:avLst/>
          </a:prstGeom>
          <a:noFill/>
          <a:ln>
            <a:noFill/>
          </a:ln>
        </p:spPr>
        <p:txBody>
          <a:bodyPr anchorCtr="0" anchor="ctr" bIns="91425" lIns="91425" rIns="91425" tIns="91425">
            <a:noAutofit/>
          </a:bodyPr>
          <a:lstStyle/>
          <a:p>
            <a:pPr lvl="0" rtl="0">
              <a:lnSpc>
                <a:spcPct val="136363"/>
              </a:lnSpc>
              <a:spcBef>
                <a:spcPts val="0"/>
              </a:spcBef>
              <a:buNone/>
            </a:pPr>
            <a:r>
              <a:rPr b="1" lang="en-US" sz="1100">
                <a:solidFill>
                  <a:srgbClr val="053179"/>
                </a:solidFill>
                <a:latin typeface="Trebuchet MS"/>
                <a:ea typeface="Trebuchet MS"/>
                <a:cs typeface="Trebuchet MS"/>
                <a:sym typeface="Trebuchet MS"/>
              </a:rPr>
              <a:t>1. Crear tabla que permita gestionar tipos de datos básicos</a:t>
            </a:r>
          </a:p>
        </p:txBody>
      </p:sp>
      <p:pic>
        <p:nvPicPr>
          <p:cNvPr id="537" name="Shape 537"/>
          <p:cNvPicPr preferRelativeResize="0"/>
          <p:nvPr/>
        </p:nvPicPr>
        <p:blipFill>
          <a:blip r:embed="rId3">
            <a:alphaModFix/>
          </a:blip>
          <a:stretch>
            <a:fillRect/>
          </a:stretch>
        </p:blipFill>
        <p:spPr>
          <a:xfrm>
            <a:off x="3662425" y="3033500"/>
            <a:ext cx="2671824" cy="1674350"/>
          </a:xfrm>
          <a:prstGeom prst="rect">
            <a:avLst/>
          </a:prstGeom>
          <a:noFill/>
          <a:ln>
            <a:noFill/>
          </a:ln>
        </p:spPr>
      </p:pic>
      <p:pic>
        <p:nvPicPr>
          <p:cNvPr id="538" name="Shape 538"/>
          <p:cNvPicPr preferRelativeResize="0"/>
          <p:nvPr/>
        </p:nvPicPr>
        <p:blipFill>
          <a:blip r:embed="rId4">
            <a:alphaModFix/>
          </a:blip>
          <a:stretch>
            <a:fillRect/>
          </a:stretch>
        </p:blipFill>
        <p:spPr>
          <a:xfrm>
            <a:off x="3360400" y="5206275"/>
            <a:ext cx="5600700" cy="542925"/>
          </a:xfrm>
          <a:prstGeom prst="rect">
            <a:avLst/>
          </a:prstGeom>
          <a:noFill/>
          <a:ln>
            <a:noFill/>
          </a:ln>
        </p:spPr>
      </p:pic>
      <p:sp>
        <p:nvSpPr>
          <p:cNvPr id="539" name="Shape 539"/>
          <p:cNvSpPr txBox="1"/>
          <p:nvPr/>
        </p:nvSpPr>
        <p:spPr>
          <a:xfrm>
            <a:off x="687925" y="2994900"/>
            <a:ext cx="2543699" cy="1560600"/>
          </a:xfrm>
          <a:prstGeom prst="rect">
            <a:avLst/>
          </a:prstGeom>
          <a:noFill/>
          <a:ln>
            <a:noFill/>
          </a:ln>
        </p:spPr>
        <p:txBody>
          <a:bodyPr anchorCtr="0" anchor="ctr" bIns="91425" lIns="91425" rIns="91425" tIns="91425">
            <a:noAutofit/>
          </a:bodyPr>
          <a:lstStyle/>
          <a:p>
            <a:pPr lvl="0" rtl="0">
              <a:lnSpc>
                <a:spcPct val="136363"/>
              </a:lnSpc>
              <a:spcBef>
                <a:spcPts val="0"/>
              </a:spcBef>
              <a:buNone/>
            </a:pPr>
            <a:r>
              <a:rPr lang="en-US" sz="1000">
                <a:solidFill>
                  <a:srgbClr val="053179"/>
                </a:solidFill>
                <a:latin typeface="Trebuchet MS"/>
                <a:ea typeface="Trebuchet MS"/>
                <a:cs typeface="Trebuchet MS"/>
                <a:sym typeface="Trebuchet MS"/>
              </a:rPr>
              <a:t>create table empleados1 (</a:t>
            </a:r>
          </a:p>
          <a:p>
            <a:pPr indent="457200" lvl="0" rtl="0">
              <a:lnSpc>
                <a:spcPct val="136363"/>
              </a:lnSpc>
              <a:spcBef>
                <a:spcPts val="0"/>
              </a:spcBef>
              <a:buNone/>
            </a:pPr>
            <a:r>
              <a:rPr lang="en-US" sz="1000">
                <a:solidFill>
                  <a:srgbClr val="053179"/>
                </a:solidFill>
                <a:latin typeface="Trebuchet MS"/>
                <a:ea typeface="Trebuchet MS"/>
                <a:cs typeface="Trebuchet MS"/>
                <a:sym typeface="Trebuchet MS"/>
              </a:rPr>
              <a:t>nombre STRING,</a:t>
            </a:r>
          </a:p>
          <a:p>
            <a:pPr indent="457200" lvl="0" rtl="0">
              <a:lnSpc>
                <a:spcPct val="136363"/>
              </a:lnSpc>
              <a:spcBef>
                <a:spcPts val="0"/>
              </a:spcBef>
              <a:buNone/>
            </a:pPr>
            <a:r>
              <a:rPr lang="en-US" sz="1000">
                <a:solidFill>
                  <a:srgbClr val="053179"/>
                </a:solidFill>
                <a:latin typeface="Trebuchet MS"/>
                <a:ea typeface="Trebuchet MS"/>
                <a:cs typeface="Trebuchet MS"/>
                <a:sym typeface="Trebuchet MS"/>
              </a:rPr>
              <a:t>salario FLOAT</a:t>
            </a:r>
          </a:p>
          <a:p>
            <a:pPr lvl="0" rtl="0">
              <a:lnSpc>
                <a:spcPct val="136363"/>
              </a:lnSpc>
              <a:spcBef>
                <a:spcPts val="0"/>
              </a:spcBef>
              <a:buNone/>
            </a:pPr>
            <a:r>
              <a:rPr lang="en-US" sz="1000">
                <a:solidFill>
                  <a:srgbClr val="053179"/>
                </a:solidFill>
                <a:latin typeface="Trebuchet MS"/>
                <a:ea typeface="Trebuchet MS"/>
                <a:cs typeface="Trebuchet MS"/>
                <a:sym typeface="Trebuchet MS"/>
              </a:rPr>
              <a:t>)ROW FORMAT DELIMITED</a:t>
            </a:r>
          </a:p>
          <a:p>
            <a:pPr lvl="0" rtl="0">
              <a:lnSpc>
                <a:spcPct val="136363"/>
              </a:lnSpc>
              <a:spcBef>
                <a:spcPts val="0"/>
              </a:spcBef>
              <a:buNone/>
            </a:pPr>
            <a:r>
              <a:rPr lang="en-US" sz="1000">
                <a:solidFill>
                  <a:srgbClr val="053179"/>
                </a:solidFill>
                <a:latin typeface="Trebuchet MS"/>
                <a:ea typeface="Trebuchet MS"/>
                <a:cs typeface="Trebuchet MS"/>
                <a:sym typeface="Trebuchet MS"/>
              </a:rPr>
              <a:t>FIELDS TERMINATED BY ','</a:t>
            </a:r>
          </a:p>
          <a:p>
            <a:pPr lvl="0" rtl="0">
              <a:lnSpc>
                <a:spcPct val="136363"/>
              </a:lnSpc>
              <a:spcBef>
                <a:spcPts val="0"/>
              </a:spcBef>
              <a:buNone/>
            </a:pPr>
            <a:r>
              <a:rPr lang="en-US" sz="1000">
                <a:solidFill>
                  <a:srgbClr val="053179"/>
                </a:solidFill>
                <a:latin typeface="Trebuchet MS"/>
                <a:ea typeface="Trebuchet MS"/>
                <a:cs typeface="Trebuchet MS"/>
                <a:sym typeface="Trebuchet MS"/>
              </a:rPr>
              <a:t>LINES TERMINATED BY '\n'</a:t>
            </a:r>
          </a:p>
          <a:p>
            <a:pPr lvl="0" rtl="0">
              <a:lnSpc>
                <a:spcPct val="136363"/>
              </a:lnSpc>
              <a:spcBef>
                <a:spcPts val="0"/>
              </a:spcBef>
              <a:buNone/>
            </a:pPr>
            <a:r>
              <a:rPr lang="en-US" sz="1000">
                <a:solidFill>
                  <a:srgbClr val="053179"/>
                </a:solidFill>
                <a:latin typeface="Trebuchet MS"/>
                <a:ea typeface="Trebuchet MS"/>
                <a:cs typeface="Trebuchet MS"/>
                <a:sym typeface="Trebuchet MS"/>
              </a:rPr>
              <a:t>STORED AS TEXTFILE;</a:t>
            </a:r>
          </a:p>
        </p:txBody>
      </p:sp>
      <p:sp>
        <p:nvSpPr>
          <p:cNvPr id="540" name="Shape 540"/>
          <p:cNvSpPr txBox="1"/>
          <p:nvPr/>
        </p:nvSpPr>
        <p:spPr>
          <a:xfrm>
            <a:off x="715800" y="4484000"/>
            <a:ext cx="2866800" cy="1560600"/>
          </a:xfrm>
          <a:prstGeom prst="rect">
            <a:avLst/>
          </a:prstGeom>
          <a:noFill/>
          <a:ln>
            <a:noFill/>
          </a:ln>
        </p:spPr>
        <p:txBody>
          <a:bodyPr anchorCtr="0" anchor="ctr" bIns="91425" lIns="91425" rIns="91425" tIns="91425">
            <a:noAutofit/>
          </a:bodyPr>
          <a:lstStyle/>
          <a:p>
            <a:pPr lvl="0" rtl="0">
              <a:lnSpc>
                <a:spcPct val="136363"/>
              </a:lnSpc>
              <a:spcBef>
                <a:spcPts val="0"/>
              </a:spcBef>
              <a:buNone/>
            </a:pPr>
            <a:r>
              <a:rPr lang="en-US" sz="1000">
                <a:solidFill>
                  <a:srgbClr val="053179"/>
                </a:solidFill>
                <a:latin typeface="Trebuchet MS"/>
                <a:ea typeface="Trebuchet MS"/>
                <a:cs typeface="Trebuchet MS"/>
                <a:sym typeface="Trebuchet MS"/>
              </a:rPr>
              <a:t>hive&gt; quit;</a:t>
            </a:r>
          </a:p>
          <a:p>
            <a:pPr lvl="0" rtl="0">
              <a:lnSpc>
                <a:spcPct val="136363"/>
              </a:lnSpc>
              <a:spcBef>
                <a:spcPts val="0"/>
              </a:spcBef>
              <a:buNone/>
            </a:pPr>
            <a:r>
              <a:rPr lang="en-US" sz="1000">
                <a:solidFill>
                  <a:srgbClr val="053179"/>
                </a:solidFill>
                <a:latin typeface="Trebuchet MS"/>
                <a:ea typeface="Trebuchet MS"/>
                <a:cs typeface="Trebuchet MS"/>
                <a:sym typeface="Trebuchet MS"/>
              </a:rPr>
              <a:t>$ sudo nano /tmp/ejemplos/hive/empleados1</a:t>
            </a:r>
          </a:p>
          <a:p>
            <a:pPr lvl="0" rtl="0">
              <a:lnSpc>
                <a:spcPct val="136363"/>
              </a:lnSpc>
              <a:spcBef>
                <a:spcPts val="0"/>
              </a:spcBef>
              <a:buNone/>
            </a:pPr>
            <a:r>
              <a:rPr lang="en-US" sz="1000">
                <a:solidFill>
                  <a:srgbClr val="053179"/>
                </a:solidFill>
                <a:latin typeface="Trebuchet MS"/>
                <a:ea typeface="Trebuchet MS"/>
                <a:cs typeface="Trebuchet MS"/>
                <a:sym typeface="Trebuchet MS"/>
              </a:rPr>
              <a:t>juan perez, 30000</a:t>
            </a:r>
          </a:p>
          <a:p>
            <a:pPr lvl="0" rtl="0">
              <a:lnSpc>
                <a:spcPct val="136363"/>
              </a:lnSpc>
              <a:spcBef>
                <a:spcPts val="0"/>
              </a:spcBef>
              <a:buNone/>
            </a:pPr>
            <a:r>
              <a:rPr lang="en-US" sz="1000">
                <a:solidFill>
                  <a:srgbClr val="053179"/>
                </a:solidFill>
                <a:latin typeface="Trebuchet MS"/>
                <a:ea typeface="Trebuchet MS"/>
                <a:cs typeface="Trebuchet MS"/>
                <a:sym typeface="Trebuchet MS"/>
              </a:rPr>
              <a:t>maria jimenez, 25000</a:t>
            </a:r>
          </a:p>
          <a:p>
            <a:pPr lvl="0" rtl="0">
              <a:lnSpc>
                <a:spcPct val="136363"/>
              </a:lnSpc>
              <a:spcBef>
                <a:spcPts val="0"/>
              </a:spcBef>
              <a:buNone/>
            </a:pPr>
            <a:r>
              <a:rPr lang="en-US" sz="1000">
                <a:solidFill>
                  <a:srgbClr val="053179"/>
                </a:solidFill>
                <a:latin typeface="Trebuchet MS"/>
                <a:ea typeface="Trebuchet MS"/>
                <a:cs typeface="Trebuchet MS"/>
                <a:sym typeface="Trebuchet MS"/>
              </a:rPr>
              <a:t>jesus sanchez, 20000</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000"/>
                                        <p:tgtEl>
                                          <p:spTgt spid="5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x="0" y="0"/>
          <a:ext cx="0" cy="0"/>
          <a:chOff x="0" y="0"/>
          <a:chExt cx="0" cy="0"/>
        </a:xfrm>
      </p:grpSpPr>
      <p:sp>
        <p:nvSpPr>
          <p:cNvPr id="546" name="Shape 546"/>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547" name="Shape 547"/>
          <p:cNvSpPr txBox="1"/>
          <p:nvPr>
            <p:ph idx="1" type="body"/>
          </p:nvPr>
        </p:nvSpPr>
        <p:spPr>
          <a:xfrm>
            <a:off x="649275" y="1024700"/>
            <a:ext cx="8132399" cy="376499"/>
          </a:xfrm>
          <a:prstGeom prst="rect">
            <a:avLst/>
          </a:prstGeom>
          <a:noFill/>
          <a:ln>
            <a:noFill/>
          </a:ln>
        </p:spPr>
        <p:txBody>
          <a:bodyPr anchorCtr="0" anchor="t" bIns="45700" lIns="91425" rIns="91425" tIns="45700">
            <a:noAutofit/>
          </a:bodyPr>
          <a:lstStyle/>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hive -e "LOAD DATA LOCAL INPATH '/tmp/ejemplos/hive/empleados1' INTO TABLE empleados1";</a:t>
            </a:r>
          </a:p>
        </p:txBody>
      </p:sp>
      <p:sp>
        <p:nvSpPr>
          <p:cNvPr id="548" name="Shape 548"/>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estructuras complejas</a:t>
            </a:r>
          </a:p>
        </p:txBody>
      </p:sp>
      <p:sp>
        <p:nvSpPr>
          <p:cNvPr id="549" name="Shape 549"/>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sp>
        <p:nvSpPr>
          <p:cNvPr id="550" name="Shape 550"/>
          <p:cNvSpPr txBox="1"/>
          <p:nvPr/>
        </p:nvSpPr>
        <p:spPr>
          <a:xfrm>
            <a:off x="609025" y="3478925"/>
            <a:ext cx="8017199" cy="341399"/>
          </a:xfrm>
          <a:prstGeom prst="rect">
            <a:avLst/>
          </a:prstGeom>
          <a:noFill/>
          <a:ln>
            <a:noFill/>
          </a:ln>
        </p:spPr>
        <p:txBody>
          <a:bodyPr anchorCtr="0" anchor="ctr" bIns="91425" lIns="91425" rIns="91425" tIns="91425">
            <a:noAutofit/>
          </a:bodyPr>
          <a:lstStyle/>
          <a:p>
            <a:pPr lvl="0" rtl="0">
              <a:lnSpc>
                <a:spcPct val="136363"/>
              </a:lnSpc>
              <a:spcBef>
                <a:spcPts val="0"/>
              </a:spcBef>
              <a:buNone/>
            </a:pPr>
            <a:r>
              <a:rPr lang="en-US" sz="1000">
                <a:solidFill>
                  <a:srgbClr val="053179"/>
                </a:solidFill>
                <a:latin typeface="Trebuchet MS"/>
                <a:ea typeface="Trebuchet MS"/>
                <a:cs typeface="Trebuchet MS"/>
                <a:sym typeface="Trebuchet MS"/>
              </a:rPr>
              <a:t>hive -e "select nombre from empleados1;"</a:t>
            </a:r>
          </a:p>
        </p:txBody>
      </p:sp>
      <p:pic>
        <p:nvPicPr>
          <p:cNvPr id="551" name="Shape 551"/>
          <p:cNvPicPr preferRelativeResize="0"/>
          <p:nvPr/>
        </p:nvPicPr>
        <p:blipFill>
          <a:blip r:embed="rId3">
            <a:alphaModFix/>
          </a:blip>
          <a:stretch>
            <a:fillRect/>
          </a:stretch>
        </p:blipFill>
        <p:spPr>
          <a:xfrm>
            <a:off x="728875" y="1290675"/>
            <a:ext cx="6069700" cy="2188250"/>
          </a:xfrm>
          <a:prstGeom prst="rect">
            <a:avLst/>
          </a:prstGeom>
          <a:noFill/>
          <a:ln>
            <a:noFill/>
          </a:ln>
        </p:spPr>
      </p:pic>
      <p:pic>
        <p:nvPicPr>
          <p:cNvPr id="552" name="Shape 552"/>
          <p:cNvPicPr preferRelativeResize="0"/>
          <p:nvPr/>
        </p:nvPicPr>
        <p:blipFill>
          <a:blip r:embed="rId4">
            <a:alphaModFix/>
          </a:blip>
          <a:stretch>
            <a:fillRect/>
          </a:stretch>
        </p:blipFill>
        <p:spPr>
          <a:xfrm>
            <a:off x="728875" y="3699450"/>
            <a:ext cx="4757274" cy="23294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7" name="Shape 557"/>
        <p:cNvGrpSpPr/>
        <p:nvPr/>
      </p:nvGrpSpPr>
      <p:grpSpPr>
        <a:xfrm>
          <a:off x="0" y="0"/>
          <a:ext cx="0" cy="0"/>
          <a:chOff x="0" y="0"/>
          <a:chExt cx="0" cy="0"/>
        </a:xfrm>
      </p:grpSpPr>
      <p:sp>
        <p:nvSpPr>
          <p:cNvPr id="558" name="Shape 558"/>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559" name="Shape 559"/>
          <p:cNvSpPr txBox="1"/>
          <p:nvPr>
            <p:ph idx="1" type="body"/>
          </p:nvPr>
        </p:nvSpPr>
        <p:spPr>
          <a:xfrm>
            <a:off x="649275" y="1024700"/>
            <a:ext cx="8132399" cy="263100"/>
          </a:xfrm>
          <a:prstGeom prst="rect">
            <a:avLst/>
          </a:prstGeom>
          <a:noFill/>
          <a:ln>
            <a:noFill/>
          </a:ln>
        </p:spPr>
        <p:txBody>
          <a:bodyPr anchorCtr="0" anchor="t" bIns="45700" lIns="91425" rIns="91425" tIns="45700">
            <a:noAutofit/>
          </a:bodyPr>
          <a:lstStyle/>
          <a:p>
            <a:pPr indent="0" lvl="0" marL="0" rtl="0">
              <a:lnSpc>
                <a:spcPct val="136363"/>
              </a:lnSpc>
              <a:spcBef>
                <a:spcPts val="0"/>
              </a:spcBef>
              <a:buSzPct val="100000"/>
              <a:buNone/>
            </a:pPr>
            <a:r>
              <a:rPr b="1" lang="en-US" sz="1100">
                <a:solidFill>
                  <a:srgbClr val="053179"/>
                </a:solidFill>
                <a:latin typeface="Trebuchet MS"/>
                <a:ea typeface="Trebuchet MS"/>
                <a:cs typeface="Trebuchet MS"/>
                <a:sym typeface="Trebuchet MS"/>
              </a:rPr>
              <a:t>2. Crear una tabla que permita gestionar los tipos de datos ARRAY</a:t>
            </a:r>
          </a:p>
        </p:txBody>
      </p:sp>
      <p:sp>
        <p:nvSpPr>
          <p:cNvPr id="560" name="Shape 560"/>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estructuras complejas</a:t>
            </a:r>
          </a:p>
        </p:txBody>
      </p:sp>
      <p:sp>
        <p:nvSpPr>
          <p:cNvPr id="561" name="Shape 561"/>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sp>
        <p:nvSpPr>
          <p:cNvPr id="562" name="Shape 562"/>
          <p:cNvSpPr txBox="1"/>
          <p:nvPr>
            <p:ph idx="2" type="body"/>
          </p:nvPr>
        </p:nvSpPr>
        <p:spPr>
          <a:xfrm>
            <a:off x="737275" y="1339850"/>
            <a:ext cx="2764200" cy="2258700"/>
          </a:xfrm>
          <a:prstGeom prst="rect">
            <a:avLst/>
          </a:prstGeom>
          <a:noFill/>
          <a:ln>
            <a:noFill/>
          </a:ln>
        </p:spPr>
        <p:txBody>
          <a:bodyPr anchorCtr="0" anchor="t" bIns="45700" lIns="91425" rIns="91425" tIns="45700">
            <a:noAutofit/>
          </a:bodyPr>
          <a:lstStyle/>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create table empleados2 (</a:t>
            </a:r>
          </a:p>
          <a:p>
            <a:pPr indent="45720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nombre STRING,</a:t>
            </a:r>
          </a:p>
          <a:p>
            <a:pPr indent="45720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salario FLOAT,</a:t>
            </a:r>
          </a:p>
          <a:p>
            <a:pPr indent="45720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subordinados ARRAY&lt;STRING&gt;</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ROW FORMAT DELIMITED</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FIELDS TERMINATED BY ','</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COLLECTION ITEMS TERMINATED BY '#'</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LINES TERMINATED BY '\n'</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STORED AS TEXTFILE;</a:t>
            </a:r>
          </a:p>
        </p:txBody>
      </p:sp>
      <p:pic>
        <p:nvPicPr>
          <p:cNvPr id="563" name="Shape 563"/>
          <p:cNvPicPr preferRelativeResize="0"/>
          <p:nvPr/>
        </p:nvPicPr>
        <p:blipFill>
          <a:blip r:embed="rId3">
            <a:alphaModFix/>
          </a:blip>
          <a:stretch>
            <a:fillRect/>
          </a:stretch>
        </p:blipFill>
        <p:spPr>
          <a:xfrm>
            <a:off x="4402425" y="1436375"/>
            <a:ext cx="3895725" cy="2162175"/>
          </a:xfrm>
          <a:prstGeom prst="rect">
            <a:avLst/>
          </a:prstGeom>
          <a:noFill/>
          <a:ln>
            <a:noFill/>
          </a:ln>
        </p:spPr>
      </p:pic>
      <p:sp>
        <p:nvSpPr>
          <p:cNvPr id="564" name="Shape 564"/>
          <p:cNvSpPr txBox="1"/>
          <p:nvPr/>
        </p:nvSpPr>
        <p:spPr>
          <a:xfrm>
            <a:off x="692250" y="3871725"/>
            <a:ext cx="5063100" cy="1328099"/>
          </a:xfrm>
          <a:prstGeom prst="rect">
            <a:avLst/>
          </a:prstGeom>
          <a:noFill/>
          <a:ln>
            <a:noFill/>
          </a:ln>
        </p:spPr>
        <p:txBody>
          <a:bodyPr anchorCtr="0" anchor="ctr" bIns="91425" lIns="91425" rIns="91425" tIns="91425">
            <a:noAutofit/>
          </a:bodyPr>
          <a:lstStyle/>
          <a:p>
            <a:pPr lvl="0" rtl="0">
              <a:lnSpc>
                <a:spcPct val="136363"/>
              </a:lnSpc>
              <a:spcBef>
                <a:spcPts val="0"/>
              </a:spcBef>
              <a:buNone/>
            </a:pPr>
            <a:r>
              <a:rPr lang="en-US" sz="1000">
                <a:solidFill>
                  <a:srgbClr val="053179"/>
                </a:solidFill>
                <a:latin typeface="Trebuchet MS"/>
                <a:ea typeface="Trebuchet MS"/>
                <a:cs typeface="Trebuchet MS"/>
                <a:sym typeface="Trebuchet MS"/>
              </a:rPr>
              <a:t>hive&gt;quit;</a:t>
            </a:r>
          </a:p>
          <a:p>
            <a:pPr lvl="0" rtl="0">
              <a:lnSpc>
                <a:spcPct val="136363"/>
              </a:lnSpc>
              <a:spcBef>
                <a:spcPts val="0"/>
              </a:spcBef>
              <a:buNone/>
            </a:pPr>
            <a:r>
              <a:rPr lang="en-US" sz="1000">
                <a:solidFill>
                  <a:srgbClr val="053179"/>
                </a:solidFill>
                <a:latin typeface="Trebuchet MS"/>
                <a:ea typeface="Trebuchet MS"/>
                <a:cs typeface="Trebuchet MS"/>
                <a:sym typeface="Trebuchet MS"/>
              </a:rPr>
              <a:t>$ sudo nano /tmp/ejemplos/hive/empleados2</a:t>
            </a:r>
          </a:p>
          <a:p>
            <a:pPr lvl="0" rtl="0">
              <a:lnSpc>
                <a:spcPct val="136363"/>
              </a:lnSpc>
              <a:spcBef>
                <a:spcPts val="0"/>
              </a:spcBef>
              <a:buNone/>
            </a:pPr>
            <a:r>
              <a:rPr lang="en-US" sz="1000">
                <a:solidFill>
                  <a:srgbClr val="053179"/>
                </a:solidFill>
                <a:latin typeface="Trebuchet MS"/>
                <a:ea typeface="Trebuchet MS"/>
                <a:cs typeface="Trebuchet MS"/>
                <a:sym typeface="Trebuchet MS"/>
              </a:rPr>
              <a:t>juan perez, 30000, maria jimenez#jesus sanchez</a:t>
            </a:r>
          </a:p>
          <a:p>
            <a:pPr lvl="0" rtl="0">
              <a:lnSpc>
                <a:spcPct val="136363"/>
              </a:lnSpc>
              <a:spcBef>
                <a:spcPts val="0"/>
              </a:spcBef>
              <a:buNone/>
            </a:pPr>
            <a:r>
              <a:rPr lang="en-US" sz="1000">
                <a:solidFill>
                  <a:srgbClr val="053179"/>
                </a:solidFill>
                <a:latin typeface="Trebuchet MS"/>
                <a:ea typeface="Trebuchet MS"/>
                <a:cs typeface="Trebuchet MS"/>
                <a:sym typeface="Trebuchet MS"/>
              </a:rPr>
              <a:t>maria jimenez, 25000, jesus sanchez</a:t>
            </a:r>
          </a:p>
          <a:p>
            <a:pPr lvl="0" rtl="0">
              <a:lnSpc>
                <a:spcPct val="136363"/>
              </a:lnSpc>
              <a:spcBef>
                <a:spcPts val="0"/>
              </a:spcBef>
              <a:buNone/>
            </a:pPr>
            <a:r>
              <a:rPr lang="en-US" sz="1000">
                <a:solidFill>
                  <a:srgbClr val="053179"/>
                </a:solidFill>
                <a:latin typeface="Trebuchet MS"/>
                <a:ea typeface="Trebuchet MS"/>
                <a:cs typeface="Trebuchet MS"/>
                <a:sym typeface="Trebuchet MS"/>
              </a:rPr>
              <a:t>jesus sanchez, 20000</a:t>
            </a:r>
          </a:p>
          <a:p>
            <a:pPr lvl="0" rtl="0">
              <a:lnSpc>
                <a:spcPct val="136363"/>
              </a:lnSpc>
              <a:spcBef>
                <a:spcPts val="0"/>
              </a:spcBef>
              <a:buNone/>
            </a:pPr>
            <a:r>
              <a:t/>
            </a:r>
            <a:endParaRPr sz="900">
              <a:solidFill>
                <a:schemeClr val="dk1"/>
              </a:solidFill>
            </a:endParaRPr>
          </a:p>
        </p:txBody>
      </p:sp>
      <p:pic>
        <p:nvPicPr>
          <p:cNvPr id="565" name="Shape 565"/>
          <p:cNvPicPr preferRelativeResize="0"/>
          <p:nvPr/>
        </p:nvPicPr>
        <p:blipFill>
          <a:blip r:embed="rId4">
            <a:alphaModFix/>
          </a:blip>
          <a:stretch>
            <a:fillRect/>
          </a:stretch>
        </p:blipFill>
        <p:spPr>
          <a:xfrm>
            <a:off x="737277" y="4998100"/>
            <a:ext cx="5873674" cy="101472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0" name="Shape 570"/>
        <p:cNvGrpSpPr/>
        <p:nvPr/>
      </p:nvGrpSpPr>
      <p:grpSpPr>
        <a:xfrm>
          <a:off x="0" y="0"/>
          <a:ext cx="0" cy="0"/>
          <a:chOff x="0" y="0"/>
          <a:chExt cx="0" cy="0"/>
        </a:xfrm>
      </p:grpSpPr>
      <p:sp>
        <p:nvSpPr>
          <p:cNvPr id="571" name="Shape 571"/>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572" name="Shape 572"/>
          <p:cNvSpPr txBox="1"/>
          <p:nvPr>
            <p:ph idx="1" type="body"/>
          </p:nvPr>
        </p:nvSpPr>
        <p:spPr>
          <a:xfrm>
            <a:off x="649275" y="1024700"/>
            <a:ext cx="8132399" cy="263100"/>
          </a:xfrm>
          <a:prstGeom prst="rect">
            <a:avLst/>
          </a:prstGeom>
          <a:noFill/>
          <a:ln>
            <a:noFill/>
          </a:ln>
        </p:spPr>
        <p:txBody>
          <a:bodyPr anchorCtr="0" anchor="t" bIns="45700" lIns="91425" rIns="91425" tIns="45700">
            <a:noAutofit/>
          </a:bodyPr>
          <a:lstStyle/>
          <a:p>
            <a:pPr indent="0" lvl="0" marL="0" rtl="0">
              <a:lnSpc>
                <a:spcPct val="136363"/>
              </a:lnSpc>
              <a:spcBef>
                <a:spcPts val="0"/>
              </a:spcBef>
              <a:buSzPct val="100000"/>
              <a:buNone/>
            </a:pPr>
            <a:r>
              <a:rPr lang="en-US" sz="1100">
                <a:solidFill>
                  <a:srgbClr val="053179"/>
                </a:solidFill>
                <a:latin typeface="Trebuchet MS"/>
                <a:ea typeface="Trebuchet MS"/>
                <a:cs typeface="Trebuchet MS"/>
                <a:sym typeface="Trebuchet MS"/>
              </a:rPr>
              <a:t>hive -e "LOAD DATA LOCAL INPATH '/tmp/ejemplos/hive/empleados2' INTO TABLE empleados2";</a:t>
            </a:r>
          </a:p>
          <a:p>
            <a:pPr indent="0" lvl="0" marL="0" rtl="0">
              <a:lnSpc>
                <a:spcPct val="136363"/>
              </a:lnSpc>
              <a:spcBef>
                <a:spcPts val="0"/>
              </a:spcBef>
              <a:buNone/>
            </a:pPr>
            <a:r>
              <a:t/>
            </a:r>
            <a:endParaRPr b="1" sz="1100">
              <a:solidFill>
                <a:srgbClr val="053179"/>
              </a:solidFill>
              <a:latin typeface="Trebuchet MS"/>
              <a:ea typeface="Trebuchet MS"/>
              <a:cs typeface="Trebuchet MS"/>
              <a:sym typeface="Trebuchet MS"/>
            </a:endParaRPr>
          </a:p>
        </p:txBody>
      </p:sp>
      <p:sp>
        <p:nvSpPr>
          <p:cNvPr id="573" name="Shape 573"/>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estructuras complejas</a:t>
            </a:r>
          </a:p>
        </p:txBody>
      </p:sp>
      <p:sp>
        <p:nvSpPr>
          <p:cNvPr id="574" name="Shape 574"/>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sp>
        <p:nvSpPr>
          <p:cNvPr id="575" name="Shape 575"/>
          <p:cNvSpPr txBox="1"/>
          <p:nvPr>
            <p:ph idx="2" type="body"/>
          </p:nvPr>
        </p:nvSpPr>
        <p:spPr>
          <a:xfrm>
            <a:off x="692250" y="2242975"/>
            <a:ext cx="6431400" cy="447000"/>
          </a:xfrm>
          <a:prstGeom prst="rect">
            <a:avLst/>
          </a:prstGeom>
          <a:noFill/>
          <a:ln>
            <a:noFill/>
          </a:ln>
        </p:spPr>
        <p:txBody>
          <a:bodyPr anchorCtr="0" anchor="t" bIns="45700" lIns="91425" rIns="91425" tIns="45700">
            <a:noAutofit/>
          </a:bodyPr>
          <a:lstStyle/>
          <a:p>
            <a:pPr indent="0" lvl="0" marL="0" rtl="0">
              <a:lnSpc>
                <a:spcPct val="136363"/>
              </a:lnSpc>
              <a:spcBef>
                <a:spcPts val="0"/>
              </a:spcBef>
              <a:buSzPct val="100000"/>
              <a:buNone/>
            </a:pPr>
            <a:r>
              <a:rPr lang="en-US" sz="1100">
                <a:solidFill>
                  <a:srgbClr val="053179"/>
                </a:solidFill>
                <a:latin typeface="Trebuchet MS"/>
                <a:ea typeface="Trebuchet MS"/>
                <a:cs typeface="Trebuchet MS"/>
                <a:sym typeface="Trebuchet MS"/>
              </a:rPr>
              <a:t>hive -e "select salario from empleados2;"</a:t>
            </a:r>
          </a:p>
          <a:p>
            <a:pPr indent="0" lvl="0" marL="0" rtl="0">
              <a:lnSpc>
                <a:spcPct val="136363"/>
              </a:lnSpc>
              <a:spcBef>
                <a:spcPts val="0"/>
              </a:spcBef>
              <a:buNone/>
            </a:pPr>
            <a:r>
              <a:t/>
            </a:r>
            <a:endParaRPr sz="1000">
              <a:solidFill>
                <a:srgbClr val="053179"/>
              </a:solidFill>
              <a:latin typeface="Trebuchet MS"/>
              <a:ea typeface="Trebuchet MS"/>
              <a:cs typeface="Trebuchet MS"/>
              <a:sym typeface="Trebuchet MS"/>
            </a:endParaRPr>
          </a:p>
        </p:txBody>
      </p:sp>
      <p:sp>
        <p:nvSpPr>
          <p:cNvPr id="576" name="Shape 576"/>
          <p:cNvSpPr txBox="1"/>
          <p:nvPr/>
        </p:nvSpPr>
        <p:spPr>
          <a:xfrm>
            <a:off x="692250" y="4633725"/>
            <a:ext cx="5063100" cy="263100"/>
          </a:xfrm>
          <a:prstGeom prst="rect">
            <a:avLst/>
          </a:prstGeom>
          <a:noFill/>
          <a:ln>
            <a:noFill/>
          </a:ln>
        </p:spPr>
        <p:txBody>
          <a:bodyPr anchorCtr="0" anchor="ctr" bIns="91425" lIns="91425" rIns="91425" tIns="91425">
            <a:noAutofit/>
          </a:bodyPr>
          <a:lstStyle/>
          <a:p>
            <a:pPr lvl="0" rtl="0">
              <a:lnSpc>
                <a:spcPct val="136363"/>
              </a:lnSpc>
              <a:spcBef>
                <a:spcPts val="0"/>
              </a:spcBef>
              <a:buNone/>
            </a:pPr>
            <a:r>
              <a:rPr lang="en-US" sz="1100">
                <a:solidFill>
                  <a:srgbClr val="053179"/>
                </a:solidFill>
                <a:latin typeface="Trebuchet MS"/>
                <a:ea typeface="Trebuchet MS"/>
                <a:cs typeface="Trebuchet MS"/>
                <a:sym typeface="Trebuchet MS"/>
              </a:rPr>
              <a:t>hive -e "select nombre, subordinados from empleados2";</a:t>
            </a:r>
          </a:p>
        </p:txBody>
      </p:sp>
      <p:pic>
        <p:nvPicPr>
          <p:cNvPr id="577" name="Shape 577"/>
          <p:cNvPicPr preferRelativeResize="0"/>
          <p:nvPr/>
        </p:nvPicPr>
        <p:blipFill>
          <a:blip r:embed="rId3">
            <a:alphaModFix/>
          </a:blip>
          <a:stretch>
            <a:fillRect/>
          </a:stretch>
        </p:blipFill>
        <p:spPr>
          <a:xfrm>
            <a:off x="780250" y="1351750"/>
            <a:ext cx="5353050" cy="838200"/>
          </a:xfrm>
          <a:prstGeom prst="rect">
            <a:avLst/>
          </a:prstGeom>
          <a:noFill/>
          <a:ln>
            <a:noFill/>
          </a:ln>
        </p:spPr>
      </p:pic>
      <p:pic>
        <p:nvPicPr>
          <p:cNvPr id="578" name="Shape 578"/>
          <p:cNvPicPr preferRelativeResize="0"/>
          <p:nvPr/>
        </p:nvPicPr>
        <p:blipFill>
          <a:blip r:embed="rId4">
            <a:alphaModFix/>
          </a:blip>
          <a:stretch>
            <a:fillRect/>
          </a:stretch>
        </p:blipFill>
        <p:spPr>
          <a:xfrm>
            <a:off x="780258" y="2478675"/>
            <a:ext cx="4478791" cy="2090575"/>
          </a:xfrm>
          <a:prstGeom prst="rect">
            <a:avLst/>
          </a:prstGeom>
          <a:noFill/>
          <a:ln>
            <a:noFill/>
          </a:ln>
        </p:spPr>
      </p:pic>
      <p:pic>
        <p:nvPicPr>
          <p:cNvPr id="579" name="Shape 579"/>
          <p:cNvPicPr preferRelativeResize="0"/>
          <p:nvPr/>
        </p:nvPicPr>
        <p:blipFill>
          <a:blip r:embed="rId5">
            <a:alphaModFix/>
          </a:blip>
          <a:stretch>
            <a:fillRect/>
          </a:stretch>
        </p:blipFill>
        <p:spPr>
          <a:xfrm>
            <a:off x="780250" y="4961300"/>
            <a:ext cx="4591050" cy="9715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000"/>
                                        <p:tgtEl>
                                          <p:spTgt spid="5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4" name="Shape 584"/>
        <p:cNvGrpSpPr/>
        <p:nvPr/>
      </p:nvGrpSpPr>
      <p:grpSpPr>
        <a:xfrm>
          <a:off x="0" y="0"/>
          <a:ext cx="0" cy="0"/>
          <a:chOff x="0" y="0"/>
          <a:chExt cx="0" cy="0"/>
        </a:xfrm>
      </p:grpSpPr>
      <p:sp>
        <p:nvSpPr>
          <p:cNvPr id="585" name="Shape 585"/>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586" name="Shape 586"/>
          <p:cNvSpPr txBox="1"/>
          <p:nvPr>
            <p:ph idx="1" type="body"/>
          </p:nvPr>
        </p:nvSpPr>
        <p:spPr>
          <a:xfrm>
            <a:off x="649275" y="1024700"/>
            <a:ext cx="8132399" cy="263100"/>
          </a:xfrm>
          <a:prstGeom prst="rect">
            <a:avLst/>
          </a:prstGeom>
          <a:noFill/>
          <a:ln>
            <a:noFill/>
          </a:ln>
        </p:spPr>
        <p:txBody>
          <a:bodyPr anchorCtr="0" anchor="t" bIns="45700" lIns="91425" rIns="91425" tIns="45700">
            <a:noAutofit/>
          </a:bodyPr>
          <a:lstStyle/>
          <a:p>
            <a:pPr indent="0" lvl="0" marL="0" rtl="0">
              <a:lnSpc>
                <a:spcPct val="136363"/>
              </a:lnSpc>
              <a:spcBef>
                <a:spcPts val="0"/>
              </a:spcBef>
              <a:buSzPct val="100000"/>
              <a:buNone/>
            </a:pPr>
            <a:r>
              <a:rPr b="1" lang="en-US" sz="1100">
                <a:solidFill>
                  <a:srgbClr val="053179"/>
                </a:solidFill>
                <a:latin typeface="Trebuchet MS"/>
                <a:ea typeface="Trebuchet MS"/>
                <a:cs typeface="Trebuchet MS"/>
                <a:sym typeface="Trebuchet MS"/>
              </a:rPr>
              <a:t>3. Crear una tabla que permita gestionar los tipos de datos MAP</a:t>
            </a:r>
          </a:p>
        </p:txBody>
      </p:sp>
      <p:sp>
        <p:nvSpPr>
          <p:cNvPr id="587" name="Shape 587"/>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estructuras complejas</a:t>
            </a:r>
          </a:p>
        </p:txBody>
      </p:sp>
      <p:sp>
        <p:nvSpPr>
          <p:cNvPr id="588" name="Shape 588"/>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sp>
        <p:nvSpPr>
          <p:cNvPr id="589" name="Shape 589"/>
          <p:cNvSpPr txBox="1"/>
          <p:nvPr>
            <p:ph idx="2" type="body"/>
          </p:nvPr>
        </p:nvSpPr>
        <p:spPr>
          <a:xfrm>
            <a:off x="737275" y="1339850"/>
            <a:ext cx="2764200" cy="2531700"/>
          </a:xfrm>
          <a:prstGeom prst="rect">
            <a:avLst/>
          </a:prstGeom>
          <a:noFill/>
          <a:ln>
            <a:noFill/>
          </a:ln>
        </p:spPr>
        <p:txBody>
          <a:bodyPr anchorCtr="0" anchor="t" bIns="45700" lIns="91425" rIns="91425" tIns="45700">
            <a:noAutofit/>
          </a:bodyPr>
          <a:lstStyle/>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create table empleados3 (</a:t>
            </a:r>
          </a:p>
          <a:p>
            <a:pPr indent="45720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nombre STRING,</a:t>
            </a:r>
          </a:p>
          <a:p>
            <a:pPr indent="45720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salario FLOAT,</a:t>
            </a:r>
          </a:p>
          <a:p>
            <a:pPr indent="45720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subordinados ARRAY&lt;STRING&gt;,</a:t>
            </a:r>
          </a:p>
          <a:p>
            <a:pPr indent="45720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deducciones MAP&lt;STRING, FLOAT&gt;</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ROW FORMAT DELIMITED</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FIELDS TERMINATED BY ','</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COLLECTION ITEMS TERMINATED BY '#'</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MAP KEYS TERMINATED BY ':'</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LINES TERMINATED BY '\n'</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STORED AS TEXTFILE;</a:t>
            </a:r>
          </a:p>
        </p:txBody>
      </p:sp>
      <p:sp>
        <p:nvSpPr>
          <p:cNvPr id="590" name="Shape 590"/>
          <p:cNvSpPr txBox="1"/>
          <p:nvPr/>
        </p:nvSpPr>
        <p:spPr>
          <a:xfrm>
            <a:off x="684200" y="4024675"/>
            <a:ext cx="5063100" cy="1328099"/>
          </a:xfrm>
          <a:prstGeom prst="rect">
            <a:avLst/>
          </a:prstGeom>
          <a:noFill/>
          <a:ln>
            <a:noFill/>
          </a:ln>
        </p:spPr>
        <p:txBody>
          <a:bodyPr anchorCtr="0" anchor="ctr" bIns="91425" lIns="91425" rIns="91425" tIns="91425">
            <a:noAutofit/>
          </a:bodyPr>
          <a:lstStyle/>
          <a:p>
            <a:pPr lvl="0" rtl="0">
              <a:lnSpc>
                <a:spcPct val="136363"/>
              </a:lnSpc>
              <a:spcBef>
                <a:spcPts val="0"/>
              </a:spcBef>
              <a:buNone/>
            </a:pPr>
            <a:r>
              <a:rPr lang="en-US" sz="1000">
                <a:solidFill>
                  <a:srgbClr val="053179"/>
                </a:solidFill>
                <a:latin typeface="Trebuchet MS"/>
                <a:ea typeface="Trebuchet MS"/>
                <a:cs typeface="Trebuchet MS"/>
                <a:sym typeface="Trebuchet MS"/>
              </a:rPr>
              <a:t>hive&gt;quit;</a:t>
            </a:r>
          </a:p>
          <a:p>
            <a:pPr lvl="0" rtl="0">
              <a:lnSpc>
                <a:spcPct val="136363"/>
              </a:lnSpc>
              <a:spcBef>
                <a:spcPts val="0"/>
              </a:spcBef>
              <a:buNone/>
            </a:pPr>
            <a:r>
              <a:rPr lang="en-US" sz="1000">
                <a:solidFill>
                  <a:srgbClr val="053179"/>
                </a:solidFill>
                <a:latin typeface="Trebuchet MS"/>
                <a:ea typeface="Trebuchet MS"/>
                <a:cs typeface="Trebuchet MS"/>
                <a:sym typeface="Trebuchet MS"/>
              </a:rPr>
              <a:t>$ sudo nano /tmp/ejemplos/hive/empleados3</a:t>
            </a:r>
          </a:p>
          <a:p>
            <a:pPr lvl="0" rtl="0">
              <a:lnSpc>
                <a:spcPct val="136363"/>
              </a:lnSpc>
              <a:spcBef>
                <a:spcPts val="0"/>
              </a:spcBef>
              <a:buNone/>
            </a:pPr>
            <a:r>
              <a:rPr lang="en-US" sz="1000">
                <a:solidFill>
                  <a:srgbClr val="053179"/>
                </a:solidFill>
                <a:latin typeface="Trebuchet MS"/>
                <a:ea typeface="Trebuchet MS"/>
                <a:cs typeface="Trebuchet MS"/>
                <a:sym typeface="Trebuchet MS"/>
              </a:rPr>
              <a:t>juan perez, 30000,maria jimenez#jesus sanchez,IRPF:.25#SEG SOC:.05</a:t>
            </a:r>
          </a:p>
          <a:p>
            <a:pPr lvl="0" rtl="0">
              <a:lnSpc>
                <a:spcPct val="136363"/>
              </a:lnSpc>
              <a:spcBef>
                <a:spcPts val="0"/>
              </a:spcBef>
              <a:buNone/>
            </a:pPr>
            <a:r>
              <a:rPr lang="en-US" sz="1000">
                <a:solidFill>
                  <a:srgbClr val="053179"/>
                </a:solidFill>
                <a:latin typeface="Trebuchet MS"/>
                <a:ea typeface="Trebuchet MS"/>
                <a:cs typeface="Trebuchet MS"/>
                <a:sym typeface="Trebuchet MS"/>
              </a:rPr>
              <a:t>maria jimenez, 25000,jesus sanchez,IRPF:.2#SEG SOC:.05</a:t>
            </a:r>
          </a:p>
          <a:p>
            <a:pPr lvl="0" rtl="0">
              <a:lnSpc>
                <a:spcPct val="136363"/>
              </a:lnSpc>
              <a:spcBef>
                <a:spcPts val="0"/>
              </a:spcBef>
              <a:buNone/>
            </a:pPr>
            <a:r>
              <a:rPr lang="en-US" sz="1000">
                <a:solidFill>
                  <a:srgbClr val="053179"/>
                </a:solidFill>
                <a:latin typeface="Trebuchet MS"/>
                <a:ea typeface="Trebuchet MS"/>
                <a:cs typeface="Trebuchet MS"/>
                <a:sym typeface="Trebuchet MS"/>
              </a:rPr>
              <a:t>jesus sanchez, 20000,,IRPF:.22#SEG SOC:.05</a:t>
            </a:r>
          </a:p>
          <a:p>
            <a:pPr lvl="0" rtl="0">
              <a:lnSpc>
                <a:spcPct val="136363"/>
              </a:lnSpc>
              <a:spcBef>
                <a:spcPts val="0"/>
              </a:spcBef>
              <a:buNone/>
            </a:pPr>
            <a:r>
              <a:t/>
            </a:r>
            <a:endParaRPr sz="1000">
              <a:solidFill>
                <a:srgbClr val="053179"/>
              </a:solidFill>
              <a:latin typeface="Trebuchet MS"/>
              <a:ea typeface="Trebuchet MS"/>
              <a:cs typeface="Trebuchet MS"/>
              <a:sym typeface="Trebuchet MS"/>
            </a:endParaRPr>
          </a:p>
          <a:p>
            <a:pPr lvl="0" rtl="0">
              <a:lnSpc>
                <a:spcPct val="136363"/>
              </a:lnSpc>
              <a:spcBef>
                <a:spcPts val="0"/>
              </a:spcBef>
              <a:buNone/>
            </a:pPr>
            <a:r>
              <a:t/>
            </a:r>
            <a:endParaRPr sz="1000">
              <a:solidFill>
                <a:srgbClr val="053179"/>
              </a:solidFill>
              <a:latin typeface="Trebuchet MS"/>
              <a:ea typeface="Trebuchet MS"/>
              <a:cs typeface="Trebuchet MS"/>
              <a:sym typeface="Trebuchet MS"/>
            </a:endParaRPr>
          </a:p>
        </p:txBody>
      </p:sp>
      <p:pic>
        <p:nvPicPr>
          <p:cNvPr id="591" name="Shape 591"/>
          <p:cNvPicPr preferRelativeResize="0"/>
          <p:nvPr/>
        </p:nvPicPr>
        <p:blipFill>
          <a:blip r:embed="rId3">
            <a:alphaModFix/>
          </a:blip>
          <a:stretch>
            <a:fillRect/>
          </a:stretch>
        </p:blipFill>
        <p:spPr>
          <a:xfrm>
            <a:off x="811375" y="5070525"/>
            <a:ext cx="5857875" cy="962025"/>
          </a:xfrm>
          <a:prstGeom prst="rect">
            <a:avLst/>
          </a:prstGeom>
          <a:noFill/>
          <a:ln>
            <a:noFill/>
          </a:ln>
        </p:spPr>
      </p:pic>
      <p:pic>
        <p:nvPicPr>
          <p:cNvPr id="592" name="Shape 592"/>
          <p:cNvPicPr preferRelativeResize="0"/>
          <p:nvPr/>
        </p:nvPicPr>
        <p:blipFill>
          <a:blip r:embed="rId4">
            <a:alphaModFix/>
          </a:blip>
          <a:stretch>
            <a:fillRect/>
          </a:stretch>
        </p:blipFill>
        <p:spPr>
          <a:xfrm>
            <a:off x="4186175" y="1372212"/>
            <a:ext cx="3876675" cy="24669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000"/>
                                        <p:tgtEl>
                                          <p:spTgt spid="5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000"/>
                                        <p:tgtEl>
                                          <p:spTgt spid="5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000"/>
                                        <p:tgtEl>
                                          <p:spTgt spid="5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000"/>
                                        <p:tgtEl>
                                          <p:spTgt spid="5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000"/>
                                        <p:tgtEl>
                                          <p:spTgt spid="5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7" name="Shape 597"/>
        <p:cNvGrpSpPr/>
        <p:nvPr/>
      </p:nvGrpSpPr>
      <p:grpSpPr>
        <a:xfrm>
          <a:off x="0" y="0"/>
          <a:ext cx="0" cy="0"/>
          <a:chOff x="0" y="0"/>
          <a:chExt cx="0" cy="0"/>
        </a:xfrm>
      </p:grpSpPr>
      <p:sp>
        <p:nvSpPr>
          <p:cNvPr id="598" name="Shape 598"/>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599" name="Shape 599"/>
          <p:cNvSpPr txBox="1"/>
          <p:nvPr>
            <p:ph idx="1" type="body"/>
          </p:nvPr>
        </p:nvSpPr>
        <p:spPr>
          <a:xfrm>
            <a:off x="649275" y="1024700"/>
            <a:ext cx="8132399" cy="263100"/>
          </a:xfrm>
          <a:prstGeom prst="rect">
            <a:avLst/>
          </a:prstGeom>
          <a:noFill/>
          <a:ln>
            <a:noFill/>
          </a:ln>
        </p:spPr>
        <p:txBody>
          <a:bodyPr anchorCtr="0" anchor="t" bIns="45700" lIns="91425" rIns="91425" tIns="45700">
            <a:noAutofit/>
          </a:bodyPr>
          <a:lstStyle/>
          <a:p>
            <a:pPr indent="0" lvl="0" marL="0" rtl="0">
              <a:lnSpc>
                <a:spcPct val="136363"/>
              </a:lnSpc>
              <a:spcBef>
                <a:spcPts val="0"/>
              </a:spcBef>
              <a:buSzPct val="100000"/>
              <a:buNone/>
            </a:pPr>
            <a:r>
              <a:rPr lang="en-US" sz="1100">
                <a:solidFill>
                  <a:srgbClr val="053179"/>
                </a:solidFill>
                <a:latin typeface="Trebuchet MS"/>
                <a:ea typeface="Trebuchet MS"/>
                <a:cs typeface="Trebuchet MS"/>
                <a:sym typeface="Trebuchet MS"/>
              </a:rPr>
              <a:t>hive -e "LOAD DATA LOCAL INPATH '/tmp/ejemplos/hive/empleados3' INTO TABLE empleados3";</a:t>
            </a:r>
          </a:p>
          <a:p>
            <a:pPr indent="0" lvl="0" marL="0" rtl="0">
              <a:lnSpc>
                <a:spcPct val="136363"/>
              </a:lnSpc>
              <a:spcBef>
                <a:spcPts val="0"/>
              </a:spcBef>
              <a:buNone/>
            </a:pPr>
            <a:r>
              <a:t/>
            </a:r>
            <a:endParaRPr b="1" sz="1100">
              <a:solidFill>
                <a:srgbClr val="053179"/>
              </a:solidFill>
              <a:latin typeface="Trebuchet MS"/>
              <a:ea typeface="Trebuchet MS"/>
              <a:cs typeface="Trebuchet MS"/>
              <a:sym typeface="Trebuchet MS"/>
            </a:endParaRPr>
          </a:p>
        </p:txBody>
      </p:sp>
      <p:sp>
        <p:nvSpPr>
          <p:cNvPr id="600" name="Shape 600"/>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estructuras complejas</a:t>
            </a:r>
          </a:p>
        </p:txBody>
      </p:sp>
      <p:sp>
        <p:nvSpPr>
          <p:cNvPr id="601" name="Shape 601"/>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sp>
        <p:nvSpPr>
          <p:cNvPr id="602" name="Shape 602"/>
          <p:cNvSpPr txBox="1"/>
          <p:nvPr>
            <p:ph idx="2" type="body"/>
          </p:nvPr>
        </p:nvSpPr>
        <p:spPr>
          <a:xfrm>
            <a:off x="692250" y="2090575"/>
            <a:ext cx="6431400" cy="447000"/>
          </a:xfrm>
          <a:prstGeom prst="rect">
            <a:avLst/>
          </a:prstGeom>
          <a:noFill/>
          <a:ln>
            <a:noFill/>
          </a:ln>
        </p:spPr>
        <p:txBody>
          <a:bodyPr anchorCtr="0" anchor="t" bIns="45700" lIns="91425" rIns="91425" tIns="45700">
            <a:noAutofit/>
          </a:bodyPr>
          <a:lstStyle/>
          <a:p>
            <a:pPr indent="0" lvl="0" marL="0" rtl="0">
              <a:lnSpc>
                <a:spcPct val="136363"/>
              </a:lnSpc>
              <a:spcBef>
                <a:spcPts val="0"/>
              </a:spcBef>
              <a:buSzPct val="100000"/>
              <a:buNone/>
            </a:pPr>
            <a:r>
              <a:rPr lang="en-US" sz="1100">
                <a:solidFill>
                  <a:srgbClr val="053179"/>
                </a:solidFill>
                <a:latin typeface="Trebuchet MS"/>
                <a:ea typeface="Trebuchet MS"/>
                <a:cs typeface="Trebuchet MS"/>
                <a:sym typeface="Trebuchet MS"/>
              </a:rPr>
              <a:t>hive -e "select nombre from empleados3 where salario &gt; 20000;"</a:t>
            </a:r>
          </a:p>
          <a:p>
            <a:pPr indent="0" lvl="0" marL="0" rtl="0">
              <a:lnSpc>
                <a:spcPct val="136363"/>
              </a:lnSpc>
              <a:spcBef>
                <a:spcPts val="0"/>
              </a:spcBef>
              <a:buNone/>
            </a:pPr>
            <a:r>
              <a:t/>
            </a:r>
            <a:endParaRPr sz="1000">
              <a:solidFill>
                <a:srgbClr val="053179"/>
              </a:solidFill>
              <a:latin typeface="Trebuchet MS"/>
              <a:ea typeface="Trebuchet MS"/>
              <a:cs typeface="Trebuchet MS"/>
              <a:sym typeface="Trebuchet MS"/>
            </a:endParaRPr>
          </a:p>
        </p:txBody>
      </p:sp>
      <p:sp>
        <p:nvSpPr>
          <p:cNvPr id="603" name="Shape 603"/>
          <p:cNvSpPr txBox="1"/>
          <p:nvPr/>
        </p:nvSpPr>
        <p:spPr>
          <a:xfrm>
            <a:off x="692250" y="4557525"/>
            <a:ext cx="5063100" cy="263100"/>
          </a:xfrm>
          <a:prstGeom prst="rect">
            <a:avLst/>
          </a:prstGeom>
          <a:noFill/>
          <a:ln>
            <a:noFill/>
          </a:ln>
        </p:spPr>
        <p:txBody>
          <a:bodyPr anchorCtr="0" anchor="ctr" bIns="91425" lIns="91425" rIns="91425" tIns="91425">
            <a:noAutofit/>
          </a:bodyPr>
          <a:lstStyle/>
          <a:p>
            <a:pPr lvl="0" rtl="0">
              <a:lnSpc>
                <a:spcPct val="136363"/>
              </a:lnSpc>
              <a:spcBef>
                <a:spcPts val="0"/>
              </a:spcBef>
              <a:buNone/>
            </a:pPr>
            <a:r>
              <a:rPr lang="en-US" sz="1100">
                <a:solidFill>
                  <a:srgbClr val="053179"/>
                </a:solidFill>
                <a:latin typeface="Trebuchet MS"/>
                <a:ea typeface="Trebuchet MS"/>
                <a:cs typeface="Trebuchet MS"/>
                <a:sym typeface="Trebuchet MS"/>
              </a:rPr>
              <a:t>hive -e "select nombre, deducciones from empleados3";</a:t>
            </a:r>
          </a:p>
        </p:txBody>
      </p:sp>
      <p:pic>
        <p:nvPicPr>
          <p:cNvPr id="604" name="Shape 604"/>
          <p:cNvPicPr preferRelativeResize="0"/>
          <p:nvPr/>
        </p:nvPicPr>
        <p:blipFill>
          <a:blip r:embed="rId3">
            <a:alphaModFix/>
          </a:blip>
          <a:stretch>
            <a:fillRect/>
          </a:stretch>
        </p:blipFill>
        <p:spPr>
          <a:xfrm>
            <a:off x="748050" y="1287800"/>
            <a:ext cx="5172075" cy="714375"/>
          </a:xfrm>
          <a:prstGeom prst="rect">
            <a:avLst/>
          </a:prstGeom>
          <a:noFill/>
          <a:ln>
            <a:noFill/>
          </a:ln>
        </p:spPr>
      </p:pic>
      <p:pic>
        <p:nvPicPr>
          <p:cNvPr id="605" name="Shape 605"/>
          <p:cNvPicPr preferRelativeResize="0"/>
          <p:nvPr/>
        </p:nvPicPr>
        <p:blipFill>
          <a:blip r:embed="rId4">
            <a:alphaModFix/>
          </a:blip>
          <a:stretch>
            <a:fillRect/>
          </a:stretch>
        </p:blipFill>
        <p:spPr>
          <a:xfrm>
            <a:off x="824250" y="2325825"/>
            <a:ext cx="6484925" cy="2235625"/>
          </a:xfrm>
          <a:prstGeom prst="rect">
            <a:avLst/>
          </a:prstGeom>
          <a:noFill/>
          <a:ln>
            <a:noFill/>
          </a:ln>
        </p:spPr>
      </p:pic>
      <p:pic>
        <p:nvPicPr>
          <p:cNvPr id="606" name="Shape 606"/>
          <p:cNvPicPr preferRelativeResize="0"/>
          <p:nvPr/>
        </p:nvPicPr>
        <p:blipFill>
          <a:blip r:embed="rId5">
            <a:alphaModFix/>
          </a:blip>
          <a:stretch>
            <a:fillRect/>
          </a:stretch>
        </p:blipFill>
        <p:spPr>
          <a:xfrm>
            <a:off x="812325" y="4808900"/>
            <a:ext cx="5581650" cy="12763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000"/>
                                        <p:tgtEl>
                                          <p:spTgt spid="6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0"/>
                                        <p:tgtEl>
                                          <p:spTgt spid="6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000"/>
                                        <p:tgtEl>
                                          <p:spTgt spid="6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000"/>
                                        <p:tgtEl>
                                          <p:spTgt spid="6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1" name="Shape 611"/>
        <p:cNvGrpSpPr/>
        <p:nvPr/>
      </p:nvGrpSpPr>
      <p:grpSpPr>
        <a:xfrm>
          <a:off x="0" y="0"/>
          <a:ext cx="0" cy="0"/>
          <a:chOff x="0" y="0"/>
          <a:chExt cx="0" cy="0"/>
        </a:xfrm>
      </p:grpSpPr>
      <p:sp>
        <p:nvSpPr>
          <p:cNvPr id="612" name="Shape 612"/>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613" name="Shape 613"/>
          <p:cNvSpPr txBox="1"/>
          <p:nvPr>
            <p:ph idx="1" type="body"/>
          </p:nvPr>
        </p:nvSpPr>
        <p:spPr>
          <a:xfrm>
            <a:off x="649275" y="1024700"/>
            <a:ext cx="8132399" cy="263100"/>
          </a:xfrm>
          <a:prstGeom prst="rect">
            <a:avLst/>
          </a:prstGeom>
          <a:noFill/>
          <a:ln>
            <a:noFill/>
          </a:ln>
        </p:spPr>
        <p:txBody>
          <a:bodyPr anchorCtr="0" anchor="t" bIns="45700" lIns="91425" rIns="91425" tIns="45700">
            <a:noAutofit/>
          </a:bodyPr>
          <a:lstStyle/>
          <a:p>
            <a:pPr indent="0" lvl="0" marL="0" rtl="0">
              <a:lnSpc>
                <a:spcPct val="136363"/>
              </a:lnSpc>
              <a:spcBef>
                <a:spcPts val="0"/>
              </a:spcBef>
              <a:buSzPct val="100000"/>
              <a:buNone/>
            </a:pPr>
            <a:r>
              <a:rPr b="1" lang="en-US" sz="1100">
                <a:solidFill>
                  <a:srgbClr val="053179"/>
                </a:solidFill>
                <a:latin typeface="Trebuchet MS"/>
                <a:ea typeface="Trebuchet MS"/>
                <a:cs typeface="Trebuchet MS"/>
                <a:sym typeface="Trebuchet MS"/>
              </a:rPr>
              <a:t>4. Crear una tabla que permita gestionar los distintos tipos de datos complejos</a:t>
            </a:r>
          </a:p>
        </p:txBody>
      </p:sp>
      <p:sp>
        <p:nvSpPr>
          <p:cNvPr id="614" name="Shape 614"/>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estructuras complejas</a:t>
            </a:r>
          </a:p>
        </p:txBody>
      </p:sp>
      <p:sp>
        <p:nvSpPr>
          <p:cNvPr id="615" name="Shape 615"/>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sp>
        <p:nvSpPr>
          <p:cNvPr id="616" name="Shape 616"/>
          <p:cNvSpPr txBox="1"/>
          <p:nvPr>
            <p:ph idx="2" type="body"/>
          </p:nvPr>
        </p:nvSpPr>
        <p:spPr>
          <a:xfrm>
            <a:off x="737275" y="1263650"/>
            <a:ext cx="3255300" cy="3211800"/>
          </a:xfrm>
          <a:prstGeom prst="rect">
            <a:avLst/>
          </a:prstGeom>
          <a:noFill/>
          <a:ln>
            <a:noFill/>
          </a:ln>
        </p:spPr>
        <p:txBody>
          <a:bodyPr anchorCtr="0" anchor="t" bIns="45700" lIns="91425" rIns="91425" tIns="45700">
            <a:noAutofit/>
          </a:bodyPr>
          <a:lstStyle/>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create table empleados4 (</a:t>
            </a:r>
          </a:p>
          <a:p>
            <a:pPr indent="45720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nombre STRING,</a:t>
            </a:r>
          </a:p>
          <a:p>
            <a:pPr indent="45720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salario FLOAT,</a:t>
            </a:r>
          </a:p>
          <a:p>
            <a:pPr indent="45720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subordinados ARRAY&lt;STRING&gt;,</a:t>
            </a:r>
          </a:p>
          <a:p>
            <a:pPr indent="45720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deducciones MAP&lt;STRING, FLOAT&gt;,</a:t>
            </a:r>
          </a:p>
          <a:p>
            <a:pPr indent="0" lvl="0" marL="457200" rtl="0">
              <a:lnSpc>
                <a:spcPct val="136363"/>
              </a:lnSpc>
              <a:spcBef>
                <a:spcPts val="0"/>
              </a:spcBef>
              <a:buSzPct val="110000"/>
              <a:buNone/>
            </a:pPr>
            <a:r>
              <a:rPr lang="en-US" sz="1000">
                <a:solidFill>
                  <a:srgbClr val="053179"/>
                </a:solidFill>
                <a:latin typeface="Trebuchet MS"/>
                <a:ea typeface="Trebuchet MS"/>
                <a:cs typeface="Trebuchet MS"/>
                <a:sym typeface="Trebuchet MS"/>
              </a:rPr>
              <a:t>direccion STRUCT&lt;calle:STRING, ciudad:STRING, comunidad:STRING, codpostal:INT&gt;</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ROW FORMAT DELIMITED</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FIELDS TERMINATED BY ','</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COLLECTION ITEMS TERMINATED BY '#'</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MAP KEYS TERMINATED BY ':'</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LINES TERMINATED BY '\n'</a:t>
            </a:r>
          </a:p>
          <a:p>
            <a:pPr indent="0" lvl="0" marL="0" rtl="0">
              <a:lnSpc>
                <a:spcPct val="136363"/>
              </a:lnSpc>
              <a:spcBef>
                <a:spcPts val="0"/>
              </a:spcBef>
              <a:buSzPct val="110000"/>
              <a:buNone/>
            </a:pPr>
            <a:r>
              <a:rPr lang="en-US" sz="1000">
                <a:solidFill>
                  <a:srgbClr val="053179"/>
                </a:solidFill>
                <a:latin typeface="Trebuchet MS"/>
                <a:ea typeface="Trebuchet MS"/>
                <a:cs typeface="Trebuchet MS"/>
                <a:sym typeface="Trebuchet MS"/>
              </a:rPr>
              <a:t>STORED AS TEXTFILE;</a:t>
            </a:r>
          </a:p>
        </p:txBody>
      </p:sp>
      <p:sp>
        <p:nvSpPr>
          <p:cNvPr id="617" name="Shape 617"/>
          <p:cNvSpPr txBox="1"/>
          <p:nvPr/>
        </p:nvSpPr>
        <p:spPr>
          <a:xfrm>
            <a:off x="684200" y="4405675"/>
            <a:ext cx="8186099" cy="1328099"/>
          </a:xfrm>
          <a:prstGeom prst="rect">
            <a:avLst/>
          </a:prstGeom>
          <a:noFill/>
          <a:ln>
            <a:noFill/>
          </a:ln>
        </p:spPr>
        <p:txBody>
          <a:bodyPr anchorCtr="0" anchor="ctr" bIns="91425" lIns="91425" rIns="91425" tIns="91425">
            <a:noAutofit/>
          </a:bodyPr>
          <a:lstStyle/>
          <a:p>
            <a:pPr lvl="0" rtl="0">
              <a:lnSpc>
                <a:spcPct val="136363"/>
              </a:lnSpc>
              <a:spcBef>
                <a:spcPts val="0"/>
              </a:spcBef>
              <a:buNone/>
            </a:pPr>
            <a:r>
              <a:t/>
            </a:r>
            <a:endParaRPr sz="1000">
              <a:solidFill>
                <a:srgbClr val="053179"/>
              </a:solidFill>
              <a:latin typeface="Trebuchet MS"/>
              <a:ea typeface="Trebuchet MS"/>
              <a:cs typeface="Trebuchet MS"/>
              <a:sym typeface="Trebuchet MS"/>
            </a:endParaRPr>
          </a:p>
          <a:p>
            <a:pPr lvl="0" rtl="0">
              <a:lnSpc>
                <a:spcPct val="136363"/>
              </a:lnSpc>
              <a:spcBef>
                <a:spcPts val="0"/>
              </a:spcBef>
              <a:buNone/>
            </a:pPr>
            <a:r>
              <a:rPr lang="en-US" sz="1000">
                <a:solidFill>
                  <a:srgbClr val="053179"/>
                </a:solidFill>
                <a:latin typeface="Trebuchet MS"/>
                <a:ea typeface="Trebuchet MS"/>
                <a:cs typeface="Trebuchet MS"/>
                <a:sym typeface="Trebuchet MS"/>
              </a:rPr>
              <a:t>$ sudo nano /tmp/ejemplos/hive/empleados4</a:t>
            </a:r>
          </a:p>
          <a:p>
            <a:pPr lvl="0" rtl="0">
              <a:lnSpc>
                <a:spcPct val="136363"/>
              </a:lnSpc>
              <a:spcBef>
                <a:spcPts val="0"/>
              </a:spcBef>
              <a:buNone/>
            </a:pPr>
            <a:r>
              <a:rPr lang="en-US" sz="1000">
                <a:solidFill>
                  <a:srgbClr val="053179"/>
                </a:solidFill>
                <a:latin typeface="Trebuchet MS"/>
                <a:ea typeface="Trebuchet MS"/>
                <a:cs typeface="Trebuchet MS"/>
                <a:sym typeface="Trebuchet MS"/>
              </a:rPr>
              <a:t>juan perez, 30000,maria jimenez#jesus sanchez,IRPF:.25#SEG SOC:.05,Gran Via#Madrid#Madrid#28001</a:t>
            </a:r>
          </a:p>
          <a:p>
            <a:pPr lvl="0" rtl="0">
              <a:lnSpc>
                <a:spcPct val="136363"/>
              </a:lnSpc>
              <a:spcBef>
                <a:spcPts val="0"/>
              </a:spcBef>
              <a:buNone/>
            </a:pPr>
            <a:r>
              <a:rPr lang="en-US" sz="1000">
                <a:solidFill>
                  <a:srgbClr val="053179"/>
                </a:solidFill>
                <a:latin typeface="Trebuchet MS"/>
                <a:ea typeface="Trebuchet MS"/>
                <a:cs typeface="Trebuchet MS"/>
                <a:sym typeface="Trebuchet MS"/>
              </a:rPr>
              <a:t>maria jimenez, 25000,jesus sanchez,IRPF:.2#SEG SOC:.05,Calle Mayor 12#Alpedrete#Madrid#28512</a:t>
            </a:r>
          </a:p>
          <a:p>
            <a:pPr lvl="0" rtl="0">
              <a:lnSpc>
                <a:spcPct val="136363"/>
              </a:lnSpc>
              <a:spcBef>
                <a:spcPts val="0"/>
              </a:spcBef>
              <a:buNone/>
            </a:pPr>
            <a:r>
              <a:rPr lang="en-US" sz="1000">
                <a:solidFill>
                  <a:srgbClr val="053179"/>
                </a:solidFill>
                <a:latin typeface="Trebuchet MS"/>
                <a:ea typeface="Trebuchet MS"/>
                <a:cs typeface="Trebuchet MS"/>
                <a:sym typeface="Trebuchet MS"/>
              </a:rPr>
              <a:t>jesus sanchez, 20000,,IRPF:.2#SEG SOC:.05,Calle Arenal 3#Madrid#Madrid#28001</a:t>
            </a:r>
          </a:p>
        </p:txBody>
      </p:sp>
      <p:pic>
        <p:nvPicPr>
          <p:cNvPr id="618" name="Shape 618"/>
          <p:cNvPicPr preferRelativeResize="0"/>
          <p:nvPr/>
        </p:nvPicPr>
        <p:blipFill>
          <a:blip r:embed="rId3">
            <a:alphaModFix/>
          </a:blip>
          <a:stretch>
            <a:fillRect/>
          </a:stretch>
        </p:blipFill>
        <p:spPr>
          <a:xfrm>
            <a:off x="3495675" y="1263650"/>
            <a:ext cx="5648325" cy="30194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000"/>
                                        <p:tgtEl>
                                          <p:spTgt spid="6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1000"/>
                                        <p:tgtEl>
                                          <p:spTgt spid="6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1000"/>
                                        <p:tgtEl>
                                          <p:spTgt spid="6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1000"/>
                                        <p:tgtEl>
                                          <p:spTgt spid="6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3" name="Shape 623"/>
        <p:cNvGrpSpPr/>
        <p:nvPr/>
      </p:nvGrpSpPr>
      <p:grpSpPr>
        <a:xfrm>
          <a:off x="0" y="0"/>
          <a:ext cx="0" cy="0"/>
          <a:chOff x="0" y="0"/>
          <a:chExt cx="0" cy="0"/>
        </a:xfrm>
      </p:grpSpPr>
      <p:sp>
        <p:nvSpPr>
          <p:cNvPr id="624" name="Shape 624"/>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625" name="Shape 625"/>
          <p:cNvSpPr txBox="1"/>
          <p:nvPr>
            <p:ph idx="1" type="body"/>
          </p:nvPr>
        </p:nvSpPr>
        <p:spPr>
          <a:xfrm>
            <a:off x="649275" y="1024700"/>
            <a:ext cx="8132399" cy="263100"/>
          </a:xfrm>
          <a:prstGeom prst="rect">
            <a:avLst/>
          </a:prstGeom>
          <a:noFill/>
          <a:ln>
            <a:noFill/>
          </a:ln>
        </p:spPr>
        <p:txBody>
          <a:bodyPr anchorCtr="0" anchor="t" bIns="45700" lIns="91425" rIns="91425" tIns="45700">
            <a:noAutofit/>
          </a:bodyPr>
          <a:lstStyle/>
          <a:p>
            <a:pPr indent="0" lvl="0" marL="0" rtl="0">
              <a:lnSpc>
                <a:spcPct val="136363"/>
              </a:lnSpc>
              <a:spcBef>
                <a:spcPts val="0"/>
              </a:spcBef>
              <a:buSzPct val="100000"/>
              <a:buNone/>
            </a:pPr>
            <a:r>
              <a:rPr lang="en-US" sz="1100">
                <a:solidFill>
                  <a:srgbClr val="053179"/>
                </a:solidFill>
                <a:latin typeface="Trebuchet MS"/>
                <a:ea typeface="Trebuchet MS"/>
                <a:cs typeface="Trebuchet MS"/>
                <a:sym typeface="Trebuchet MS"/>
              </a:rPr>
              <a:t>hive -e "LOAD DATA LOCAL INPATH '/tmp/ejemplos/hive/empleados4' INTO TABLE empleados4";</a:t>
            </a:r>
          </a:p>
          <a:p>
            <a:pPr indent="0" lvl="0" marL="0" rtl="0">
              <a:lnSpc>
                <a:spcPct val="136363"/>
              </a:lnSpc>
              <a:spcBef>
                <a:spcPts val="0"/>
              </a:spcBef>
              <a:buNone/>
            </a:pPr>
            <a:r>
              <a:t/>
            </a:r>
            <a:endParaRPr b="1" sz="1100">
              <a:solidFill>
                <a:srgbClr val="053179"/>
              </a:solidFill>
              <a:latin typeface="Trebuchet MS"/>
              <a:ea typeface="Trebuchet MS"/>
              <a:cs typeface="Trebuchet MS"/>
              <a:sym typeface="Trebuchet MS"/>
            </a:endParaRPr>
          </a:p>
        </p:txBody>
      </p:sp>
      <p:sp>
        <p:nvSpPr>
          <p:cNvPr id="626" name="Shape 626"/>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estructuras complejas</a:t>
            </a:r>
          </a:p>
        </p:txBody>
      </p:sp>
      <p:sp>
        <p:nvSpPr>
          <p:cNvPr id="627" name="Shape 627"/>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sp>
        <p:nvSpPr>
          <p:cNvPr id="628" name="Shape 628"/>
          <p:cNvSpPr txBox="1"/>
          <p:nvPr>
            <p:ph idx="2" type="body"/>
          </p:nvPr>
        </p:nvSpPr>
        <p:spPr>
          <a:xfrm>
            <a:off x="616050" y="1480975"/>
            <a:ext cx="6431400" cy="447000"/>
          </a:xfrm>
          <a:prstGeom prst="rect">
            <a:avLst/>
          </a:prstGeom>
          <a:noFill/>
          <a:ln>
            <a:noFill/>
          </a:ln>
        </p:spPr>
        <p:txBody>
          <a:bodyPr anchorCtr="0" anchor="t" bIns="45700" lIns="91425" rIns="91425" tIns="45700">
            <a:noAutofit/>
          </a:bodyPr>
          <a:lstStyle/>
          <a:p>
            <a:pPr indent="0" lvl="0" marL="0" rtl="0">
              <a:lnSpc>
                <a:spcPct val="136363"/>
              </a:lnSpc>
              <a:spcBef>
                <a:spcPts val="0"/>
              </a:spcBef>
              <a:buSzPct val="100000"/>
              <a:buNone/>
            </a:pPr>
            <a:r>
              <a:rPr lang="en-US" sz="1100">
                <a:solidFill>
                  <a:srgbClr val="053179"/>
                </a:solidFill>
                <a:latin typeface="Trebuchet MS"/>
                <a:ea typeface="Trebuchet MS"/>
                <a:cs typeface="Trebuchet MS"/>
                <a:sym typeface="Trebuchet MS"/>
              </a:rPr>
              <a:t>$ hive </a:t>
            </a:r>
          </a:p>
          <a:p>
            <a:pPr indent="0" lvl="0" marL="0" rtl="0">
              <a:lnSpc>
                <a:spcPct val="136363"/>
              </a:lnSpc>
              <a:spcBef>
                <a:spcPts val="0"/>
              </a:spcBef>
              <a:buSzPct val="100000"/>
              <a:buNone/>
            </a:pPr>
            <a:r>
              <a:rPr lang="en-US" sz="1100">
                <a:solidFill>
                  <a:srgbClr val="053179"/>
                </a:solidFill>
                <a:latin typeface="Trebuchet MS"/>
                <a:ea typeface="Trebuchet MS"/>
                <a:cs typeface="Trebuchet MS"/>
                <a:sym typeface="Trebuchet MS"/>
              </a:rPr>
              <a:t>hive&gt; select nombre from empleados4 where salario &gt; 20000 and salario &lt; 30000;</a:t>
            </a:r>
          </a:p>
          <a:p>
            <a:pPr indent="0" lvl="0" marL="0" rtl="0">
              <a:lnSpc>
                <a:spcPct val="136363"/>
              </a:lnSpc>
              <a:spcBef>
                <a:spcPts val="0"/>
              </a:spcBef>
              <a:buNone/>
            </a:pPr>
            <a:r>
              <a:t/>
            </a:r>
            <a:endParaRPr sz="1000">
              <a:solidFill>
                <a:srgbClr val="053179"/>
              </a:solidFill>
              <a:latin typeface="Trebuchet MS"/>
              <a:ea typeface="Trebuchet MS"/>
              <a:cs typeface="Trebuchet MS"/>
              <a:sym typeface="Trebuchet MS"/>
            </a:endParaRPr>
          </a:p>
        </p:txBody>
      </p:sp>
      <p:sp>
        <p:nvSpPr>
          <p:cNvPr id="629" name="Shape 629"/>
          <p:cNvSpPr txBox="1"/>
          <p:nvPr/>
        </p:nvSpPr>
        <p:spPr>
          <a:xfrm>
            <a:off x="692250" y="3338325"/>
            <a:ext cx="5063100" cy="263100"/>
          </a:xfrm>
          <a:prstGeom prst="rect">
            <a:avLst/>
          </a:prstGeom>
          <a:noFill/>
          <a:ln>
            <a:noFill/>
          </a:ln>
        </p:spPr>
        <p:txBody>
          <a:bodyPr anchorCtr="0" anchor="ctr" bIns="91425" lIns="91425" rIns="91425" tIns="91425">
            <a:noAutofit/>
          </a:bodyPr>
          <a:lstStyle/>
          <a:p>
            <a:pPr lvl="0" rtl="0">
              <a:lnSpc>
                <a:spcPct val="136363"/>
              </a:lnSpc>
              <a:spcBef>
                <a:spcPts val="0"/>
              </a:spcBef>
              <a:buNone/>
            </a:pPr>
            <a:r>
              <a:rPr lang="en-US" sz="1100">
                <a:solidFill>
                  <a:srgbClr val="053179"/>
                </a:solidFill>
                <a:latin typeface="Trebuchet MS"/>
                <a:ea typeface="Trebuchet MS"/>
                <a:cs typeface="Trebuchet MS"/>
                <a:sym typeface="Trebuchet MS"/>
              </a:rPr>
              <a:t>hive&gt; select nombre, direccion.calle from empleados4;</a:t>
            </a:r>
          </a:p>
        </p:txBody>
      </p:sp>
      <p:pic>
        <p:nvPicPr>
          <p:cNvPr id="630" name="Shape 630"/>
          <p:cNvPicPr preferRelativeResize="0"/>
          <p:nvPr/>
        </p:nvPicPr>
        <p:blipFill>
          <a:blip r:embed="rId3">
            <a:alphaModFix/>
          </a:blip>
          <a:stretch>
            <a:fillRect/>
          </a:stretch>
        </p:blipFill>
        <p:spPr>
          <a:xfrm>
            <a:off x="692250" y="2052050"/>
            <a:ext cx="6829425" cy="1028700"/>
          </a:xfrm>
          <a:prstGeom prst="rect">
            <a:avLst/>
          </a:prstGeom>
          <a:noFill/>
          <a:ln>
            <a:noFill/>
          </a:ln>
        </p:spPr>
      </p:pic>
      <p:pic>
        <p:nvPicPr>
          <p:cNvPr id="631" name="Shape 631"/>
          <p:cNvPicPr preferRelativeResize="0"/>
          <p:nvPr/>
        </p:nvPicPr>
        <p:blipFill>
          <a:blip r:embed="rId4">
            <a:alphaModFix/>
          </a:blip>
          <a:stretch>
            <a:fillRect/>
          </a:stretch>
        </p:blipFill>
        <p:spPr>
          <a:xfrm>
            <a:off x="685800" y="3733800"/>
            <a:ext cx="5210175" cy="12668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6" name="Shape 636"/>
        <p:cNvGrpSpPr/>
        <p:nvPr/>
      </p:nvGrpSpPr>
      <p:grpSpPr>
        <a:xfrm>
          <a:off x="0" y="0"/>
          <a:ext cx="0" cy="0"/>
          <a:chOff x="0" y="0"/>
          <a:chExt cx="0" cy="0"/>
        </a:xfrm>
      </p:grpSpPr>
      <p:sp>
        <p:nvSpPr>
          <p:cNvPr id="637" name="Shape 637"/>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638" name="Shape 638"/>
          <p:cNvSpPr txBox="1"/>
          <p:nvPr>
            <p:ph idx="1" type="body"/>
          </p:nvPr>
        </p:nvSpPr>
        <p:spPr>
          <a:xfrm>
            <a:off x="649275" y="1008060"/>
            <a:ext cx="8132700" cy="7485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Cargar ficheros</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Sintaxis:  LOAD DATA [LOCAL] INPATH 'filepath' [OVERWRITE] INTO TABLE tablename [PARTITION (partcol1=val1, partcol2=val2 ...)</a:t>
            </a:r>
          </a:p>
          <a:p>
            <a:pPr indent="-325437" lvl="0" marL="342900" marR="0" rtl="0" algn="l">
              <a:lnSpc>
                <a:spcPct val="100000"/>
              </a:lnSpc>
              <a:spcBef>
                <a:spcPts val="220"/>
              </a:spcBef>
              <a:spcAft>
                <a:spcPts val="0"/>
              </a:spcAft>
              <a:buClr>
                <a:schemeClr val="lt1"/>
              </a:buClr>
              <a:buFont typeface="Times New Roman"/>
              <a:buNone/>
            </a:pPr>
            <a:r>
              <a:t/>
            </a:r>
            <a:endParaRPr b="0" baseline="0" i="1" sz="1100" u="none" cap="none" strike="noStrike">
              <a:solidFill>
                <a:srgbClr val="002060"/>
              </a:solidFill>
              <a:latin typeface="Arial"/>
              <a:ea typeface="Arial"/>
              <a:cs typeface="Arial"/>
              <a:sym typeface="Arial"/>
            </a:endParaRP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639" name="Shape 639"/>
          <p:cNvSpPr txBox="1"/>
          <p:nvPr/>
        </p:nvSpPr>
        <p:spPr>
          <a:xfrm>
            <a:off x="1589087" y="349250"/>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Data Manipulation Language (DML)</a:t>
            </a:r>
          </a:p>
        </p:txBody>
      </p:sp>
      <p:sp>
        <p:nvSpPr>
          <p:cNvPr id="640" name="Shape 640"/>
          <p:cNvSpPr txBox="1"/>
          <p:nvPr/>
        </p:nvSpPr>
        <p:spPr>
          <a:xfrm>
            <a:off x="654025" y="3445975"/>
            <a:ext cx="7879199" cy="1500000"/>
          </a:xfrm>
          <a:prstGeom prst="rect">
            <a:avLst/>
          </a:prstGeom>
          <a:noFill/>
          <a:ln>
            <a:noFill/>
          </a:ln>
        </p:spPr>
        <p:txBody>
          <a:bodyPr anchorCtr="0" anchor="t" bIns="91425" lIns="91425" rIns="91425" tIns="91425">
            <a:noAutofit/>
          </a:bodyPr>
          <a:lstStyle/>
          <a:p>
            <a:pPr indent="-342900" lvl="0" marL="342900" rtl="0">
              <a:spcBef>
                <a:spcPts val="220"/>
              </a:spcBef>
              <a:buClr>
                <a:schemeClr val="lt1"/>
              </a:buClr>
              <a:buSzPct val="25000"/>
              <a:buFont typeface="Times New Roman"/>
              <a:buChar char="•"/>
            </a:pPr>
            <a:r>
              <a:rPr i="1" lang="en-US" sz="1100">
                <a:solidFill>
                  <a:srgbClr val="002060"/>
                </a:solidFill>
              </a:rPr>
              <a:t>Filepath</a:t>
            </a:r>
            <a:r>
              <a:rPr lang="en-US" sz="1100">
                <a:solidFill>
                  <a:srgbClr val="002060"/>
                </a:solidFill>
              </a:rPr>
              <a:t> :</a:t>
            </a:r>
          </a:p>
          <a:p>
            <a:pPr indent="-285750" lvl="1" marL="768350" rtl="0">
              <a:spcBef>
                <a:spcPts val="220"/>
              </a:spcBef>
              <a:buClr>
                <a:srgbClr val="000024"/>
              </a:buClr>
              <a:buSzPct val="100000"/>
              <a:buFont typeface="Noto Symbol"/>
              <a:buChar char="■"/>
            </a:pPr>
            <a:r>
              <a:rPr lang="en-US" sz="1100">
                <a:solidFill>
                  <a:srgbClr val="002060"/>
                </a:solidFill>
              </a:rPr>
              <a:t>una ruta relativa como  ejemplos/ejemplo1</a:t>
            </a:r>
          </a:p>
          <a:p>
            <a:pPr indent="-285750" lvl="1" marL="768350" rtl="0">
              <a:spcBef>
                <a:spcPts val="220"/>
              </a:spcBef>
              <a:buClr>
                <a:srgbClr val="000024"/>
              </a:buClr>
              <a:buSzPct val="100000"/>
              <a:buFont typeface="Noto Symbol"/>
              <a:buChar char="■"/>
            </a:pPr>
            <a:r>
              <a:rPr lang="en-US" sz="1100">
                <a:solidFill>
                  <a:srgbClr val="002060"/>
                </a:solidFill>
              </a:rPr>
              <a:t>una ruta absoluta como /home/bigdata/ejemplos/ejemplo1</a:t>
            </a:r>
          </a:p>
          <a:p>
            <a:pPr indent="-285750" lvl="1" marL="768350" rtl="0">
              <a:spcBef>
                <a:spcPts val="220"/>
              </a:spcBef>
              <a:buClr>
                <a:srgbClr val="000024"/>
              </a:buClr>
              <a:buSzPct val="100000"/>
              <a:buFont typeface="Noto Symbol"/>
              <a:buChar char="■"/>
            </a:pPr>
            <a:r>
              <a:rPr lang="en-US" sz="1100">
                <a:solidFill>
                  <a:srgbClr val="002060"/>
                </a:solidFill>
              </a:rPr>
              <a:t>una URI completa como por ejemplo hdfs://namenode:9000/user/bigdata/ejemplos/ejemplo1</a:t>
            </a:r>
          </a:p>
          <a:p>
            <a:pPr indent="-285750" lvl="1" marL="768350" rtl="0">
              <a:spcBef>
                <a:spcPts val="220"/>
              </a:spcBef>
              <a:buClr>
                <a:srgbClr val="000024"/>
              </a:buClr>
              <a:buSzPct val="100000"/>
              <a:buFont typeface="Noto Symbol"/>
              <a:buChar char="■"/>
            </a:pPr>
            <a:r>
              <a:rPr lang="en-US" sz="1100">
                <a:solidFill>
                  <a:srgbClr val="002060"/>
                </a:solidFill>
              </a:rPr>
              <a:t>se puede referir a un fichero (en cuyo caso Hive lo moverá transformándolo en tabla) o un directorio (en cuyo caso moverá todos los ficheros dentro de la tabla)</a:t>
            </a:r>
          </a:p>
          <a:p>
            <a:pPr indent="-285750" lvl="1" marL="768350" rtl="0">
              <a:spcBef>
                <a:spcPts val="220"/>
              </a:spcBef>
              <a:buClr>
                <a:srgbClr val="000024"/>
              </a:buClr>
              <a:buSzPct val="100000"/>
              <a:buFont typeface="Noto Symbol"/>
              <a:buChar char="■"/>
            </a:pPr>
            <a:r>
              <a:rPr lang="en-US" sz="1100">
                <a:solidFill>
                  <a:srgbClr val="002060"/>
                </a:solidFill>
              </a:rPr>
              <a:t>filepath no puede contener subdirectorios. </a:t>
            </a:r>
          </a:p>
          <a:p>
            <a:pPr indent="-325437" lvl="0" marL="342900" rtl="0">
              <a:spcBef>
                <a:spcPts val="220"/>
              </a:spcBef>
              <a:buClr>
                <a:schemeClr val="lt1"/>
              </a:buClr>
              <a:buFont typeface="Times New Roman"/>
              <a:buNone/>
            </a:pPr>
            <a:r>
              <a:t/>
            </a:r>
            <a:endParaRPr sz="1100">
              <a:solidFill>
                <a:srgbClr val="002060"/>
              </a:solidFill>
            </a:endParaRPr>
          </a:p>
          <a:p>
            <a:pPr>
              <a:spcBef>
                <a:spcPts val="0"/>
              </a:spcBef>
              <a:buNone/>
            </a:pPr>
            <a:r>
              <a:t/>
            </a:r>
            <a:endParaRPr/>
          </a:p>
        </p:txBody>
      </p:sp>
      <p:sp>
        <p:nvSpPr>
          <p:cNvPr id="641" name="Shape 641"/>
          <p:cNvSpPr txBox="1"/>
          <p:nvPr/>
        </p:nvSpPr>
        <p:spPr>
          <a:xfrm>
            <a:off x="643125" y="1647650"/>
            <a:ext cx="7981500" cy="1891799"/>
          </a:xfrm>
          <a:prstGeom prst="rect">
            <a:avLst/>
          </a:prstGeom>
          <a:noFill/>
          <a:ln>
            <a:noFill/>
          </a:ln>
        </p:spPr>
        <p:txBody>
          <a:bodyPr anchorCtr="0" anchor="t" bIns="91425" lIns="91425" rIns="91425" tIns="91425">
            <a:noAutofit/>
          </a:bodyPr>
          <a:lstStyle/>
          <a:p>
            <a:pPr indent="-342900" lvl="0" marL="342900" rtl="0">
              <a:spcBef>
                <a:spcPts val="220"/>
              </a:spcBef>
              <a:buClr>
                <a:schemeClr val="lt1"/>
              </a:buClr>
              <a:buSzPct val="25000"/>
              <a:buFont typeface="Times New Roman"/>
              <a:buChar char="•"/>
            </a:pPr>
            <a:r>
              <a:rPr lang="en-US" sz="1100">
                <a:solidFill>
                  <a:srgbClr val="002060"/>
                </a:solidFill>
              </a:rPr>
              <a:t>LOCAL: si se indica</a:t>
            </a:r>
          </a:p>
          <a:p>
            <a:pPr indent="-285750" lvl="1" marL="768350" rtl="0">
              <a:spcBef>
                <a:spcPts val="220"/>
              </a:spcBef>
              <a:buClr>
                <a:srgbClr val="000024"/>
              </a:buClr>
              <a:buSzPct val="100000"/>
              <a:buFont typeface="Noto Symbol"/>
              <a:buChar char="■"/>
            </a:pPr>
            <a:r>
              <a:rPr lang="en-US" sz="1100">
                <a:solidFill>
                  <a:srgbClr val="002060"/>
                </a:solidFill>
              </a:rPr>
              <a:t>buscará la ruta de filepath en el sistema de archivos local. Si se especifica una ruta relativa, se interpretará como una ruta desde el directorio de trabajo del usuario. </a:t>
            </a:r>
          </a:p>
          <a:p>
            <a:pPr indent="-285750" lvl="1" marL="768350" rtl="0">
              <a:spcBef>
                <a:spcPts val="220"/>
              </a:spcBef>
              <a:buClr>
                <a:srgbClr val="000024"/>
              </a:buClr>
              <a:buSzPct val="100000"/>
              <a:buFont typeface="Noto Symbol"/>
              <a:buChar char="■"/>
            </a:pPr>
            <a:r>
              <a:rPr lang="en-US" sz="1100">
                <a:solidFill>
                  <a:srgbClr val="002060"/>
                </a:solidFill>
              </a:rPr>
              <a:t>intentará copiar todos los archivos indicados en la ruta al sistema de archivos destino. El sistema de archivos destino se deducirá buscando la ubicación del atributo de tabla. Los ficheros copiados se moverán a la tabla. </a:t>
            </a:r>
          </a:p>
          <a:p>
            <a:pPr indent="-342900" lvl="0" marL="342900" rtl="0">
              <a:spcBef>
                <a:spcPts val="220"/>
              </a:spcBef>
              <a:buClr>
                <a:schemeClr val="lt1"/>
              </a:buClr>
              <a:buSzPct val="25000"/>
              <a:buFont typeface="Times New Roman"/>
              <a:buChar char="•"/>
            </a:pPr>
            <a:r>
              <a:rPr lang="en-US" sz="1100">
                <a:solidFill>
                  <a:srgbClr val="002060"/>
                </a:solidFill>
              </a:rPr>
              <a:t>LOCAL: si no se indica:</a:t>
            </a:r>
          </a:p>
          <a:p>
            <a:pPr indent="-285750" lvl="1" marL="768350" rtl="0">
              <a:spcBef>
                <a:spcPts val="220"/>
              </a:spcBef>
              <a:buClr>
                <a:srgbClr val="000024"/>
              </a:buClr>
              <a:buSzPct val="100000"/>
              <a:buFont typeface="Noto Symbol"/>
              <a:buChar char="■"/>
            </a:pPr>
            <a:r>
              <a:rPr lang="en-US" sz="1100">
                <a:solidFill>
                  <a:srgbClr val="002060"/>
                </a:solidFill>
              </a:rPr>
              <a:t>Si el path no es absoluto, entonces se interpretará el relativo al usuario, es decir /user/&lt;username&gt;</a:t>
            </a:r>
          </a:p>
          <a:p>
            <a:pPr indent="-285750" lvl="1" marL="768350" rtl="0">
              <a:spcBef>
                <a:spcPts val="220"/>
              </a:spcBef>
              <a:buClr>
                <a:srgbClr val="000024"/>
              </a:buClr>
              <a:buSzPct val="100000"/>
              <a:buFont typeface="Noto Symbol"/>
              <a:buChar char="■"/>
            </a:pPr>
            <a:r>
              <a:rPr lang="en-US" sz="1100">
                <a:solidFill>
                  <a:srgbClr val="002060"/>
                </a:solidFill>
              </a:rPr>
              <a:t>Hive moverá los archivos indicados en la ruta de filepath a la tabla o partición. </a:t>
            </a:r>
          </a:p>
        </p:txBody>
      </p:sp>
      <p:sp>
        <p:nvSpPr>
          <p:cNvPr id="642" name="Shape 642"/>
          <p:cNvSpPr txBox="1"/>
          <p:nvPr/>
        </p:nvSpPr>
        <p:spPr>
          <a:xfrm>
            <a:off x="664900" y="5063450"/>
            <a:ext cx="7981500" cy="914400"/>
          </a:xfrm>
          <a:prstGeom prst="rect">
            <a:avLst/>
          </a:prstGeom>
          <a:noFill/>
          <a:ln>
            <a:noFill/>
          </a:ln>
        </p:spPr>
        <p:txBody>
          <a:bodyPr anchorCtr="0" anchor="t" bIns="91425" lIns="91425" rIns="91425" tIns="91425">
            <a:noAutofit/>
          </a:bodyPr>
          <a:lstStyle/>
          <a:p>
            <a:pPr indent="0" lvl="0" marL="0" rtl="0">
              <a:spcBef>
                <a:spcPts val="220"/>
              </a:spcBef>
              <a:buNone/>
            </a:pPr>
            <a:r>
              <a:rPr lang="en-US" sz="1100">
                <a:solidFill>
                  <a:srgbClr val="002060"/>
                </a:solidFill>
              </a:rPr>
              <a:t>       OVERWRITE:</a:t>
            </a:r>
          </a:p>
          <a:p>
            <a:pPr indent="-285750" lvl="1" marL="768350" rtl="0">
              <a:spcBef>
                <a:spcPts val="220"/>
              </a:spcBef>
              <a:buClr>
                <a:srgbClr val="000024"/>
              </a:buClr>
              <a:buSzPct val="100000"/>
              <a:buFont typeface="Noto Symbol"/>
              <a:buChar char="■"/>
            </a:pPr>
            <a:r>
              <a:rPr lang="en-US" sz="1100">
                <a:solidFill>
                  <a:srgbClr val="002060"/>
                </a:solidFill>
              </a:rPr>
              <a:t>los contenidos de la tabla o partición objetivo serán eliminados y reemplazados por los ficheros indicados en el filepath. </a:t>
            </a:r>
          </a:p>
          <a:p>
            <a:pPr indent="-285750" lvl="1" marL="768350" rtl="0">
              <a:spcBef>
                <a:spcPts val="220"/>
              </a:spcBef>
              <a:buClr>
                <a:srgbClr val="000024"/>
              </a:buClr>
              <a:buSzPct val="100000"/>
              <a:buFont typeface="Noto Symbol"/>
              <a:buChar char="■"/>
            </a:pPr>
            <a:r>
              <a:rPr lang="en-US" sz="1100">
                <a:solidFill>
                  <a:srgbClr val="002060"/>
                </a:solidFill>
              </a:rPr>
              <a:t>En caso de no indicarse, los ficheros serán añadidos a la tabla. </a:t>
            </a:r>
          </a:p>
          <a:p>
            <a:pPr lvl="0" rtl="0">
              <a:spcBef>
                <a:spcPts val="480"/>
              </a:spcBef>
              <a:buClr>
                <a:schemeClr val="dk1"/>
              </a:buClr>
              <a:buFont typeface="Arial"/>
              <a:buNone/>
            </a:pPr>
            <a:r>
              <a:t/>
            </a:r>
            <a:endParaRPr sz="1100">
              <a:solidFill>
                <a:srgbClr val="002060"/>
              </a:solidFill>
            </a:endParaRPr>
          </a:p>
          <a:p>
            <a:pPr lvl="0" rtl="0">
              <a:spcBef>
                <a:spcPts val="0"/>
              </a:spcBef>
              <a:buClr>
                <a:schemeClr val="dk1"/>
              </a:buClr>
              <a:buFont typeface="Arial"/>
              <a:buNone/>
            </a:pPr>
            <a:r>
              <a:t/>
            </a:r>
            <a:endParaRPr>
              <a:solidFill>
                <a:schemeClr val="dk1"/>
              </a:solidFill>
            </a:endParaRPr>
          </a:p>
          <a:p>
            <a:pPr lvl="0" rtl="0">
              <a:spcBef>
                <a:spcPts val="0"/>
              </a:spcBef>
              <a:buClr>
                <a:schemeClr val="dk1"/>
              </a:buClr>
              <a:buFont typeface="Arial"/>
              <a:buNone/>
            </a:pPr>
            <a:r>
              <a:t/>
            </a:r>
            <a:endParaRPr>
              <a:solidFill>
                <a:schemeClr val="dk1"/>
              </a:solidFill>
            </a:endParaRPr>
          </a:p>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000"/>
                                        <p:tgtEl>
                                          <p:spTgt spid="6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000"/>
                                        <p:tgtEl>
                                          <p:spTgt spid="6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92" name="Shape 92"/>
          <p:cNvSpPr txBox="1"/>
          <p:nvPr>
            <p:ph idx="1" type="body"/>
          </p:nvPr>
        </p:nvSpPr>
        <p:spPr>
          <a:xfrm>
            <a:off x="649287" y="1312862"/>
            <a:ext cx="7508874" cy="315912"/>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200" u="none" cap="none" strike="noStrike">
                <a:solidFill>
                  <a:srgbClr val="002060"/>
                </a:solidFill>
                <a:latin typeface="Arial"/>
                <a:ea typeface="Arial"/>
                <a:cs typeface="Arial"/>
                <a:sym typeface="Arial"/>
              </a:rPr>
              <a:t>$ tar -xvf apache-hive-0.14.0-bin.tar.gz</a:t>
            </a:r>
          </a:p>
        </p:txBody>
      </p:sp>
      <p:sp>
        <p:nvSpPr>
          <p:cNvPr id="93" name="Shape 93"/>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Configuración</a:t>
            </a:r>
          </a:p>
        </p:txBody>
      </p:sp>
      <p:sp>
        <p:nvSpPr>
          <p:cNvPr id="94" name="Shape 94"/>
          <p:cNvSpPr txBox="1"/>
          <p:nvPr/>
        </p:nvSpPr>
        <p:spPr>
          <a:xfrm>
            <a:off x="992187" y="1865311"/>
            <a:ext cx="3509961" cy="46196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200" u="none" cap="none" strike="noStrike">
                <a:solidFill>
                  <a:srgbClr val="002060"/>
                </a:solidFill>
                <a:latin typeface="Arial"/>
                <a:ea typeface="Arial"/>
                <a:cs typeface="Arial"/>
                <a:sym typeface="Arial"/>
              </a:rPr>
              <a:t>$ mv apache-hive-0.14.0-bin /home/bigdata/hive </a:t>
            </a:r>
          </a:p>
          <a:p>
            <a:pPr indent="0" lvl="0" marL="0" marR="0" rtl="0" algn="l">
              <a:lnSpc>
                <a:spcPct val="100000"/>
              </a:lnSpc>
              <a:spcBef>
                <a:spcPts val="0"/>
              </a:spcBef>
              <a:spcAft>
                <a:spcPts val="0"/>
              </a:spcAft>
              <a:buNone/>
            </a:pPr>
            <a:r>
              <a:t/>
            </a:r>
            <a:endParaRPr b="0" baseline="0" i="0" sz="1200" u="none" cap="none" strike="noStrike">
              <a:solidFill>
                <a:srgbClr val="002060"/>
              </a:solidFill>
              <a:latin typeface="Arial"/>
              <a:ea typeface="Arial"/>
              <a:cs typeface="Arial"/>
              <a:sym typeface="Arial"/>
            </a:endParaRPr>
          </a:p>
        </p:txBody>
      </p:sp>
      <p:sp>
        <p:nvSpPr>
          <p:cNvPr id="95" name="Shape 95"/>
          <p:cNvSpPr txBox="1"/>
          <p:nvPr/>
        </p:nvSpPr>
        <p:spPr>
          <a:xfrm>
            <a:off x="1000125" y="2743200"/>
            <a:ext cx="1708149" cy="27622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200" u="none" cap="none" strike="noStrike">
                <a:solidFill>
                  <a:srgbClr val="002060"/>
                </a:solidFill>
                <a:latin typeface="Arial"/>
                <a:ea typeface="Arial"/>
                <a:cs typeface="Arial"/>
                <a:sym typeface="Arial"/>
              </a:rPr>
              <a:t>$ sudo nano ~/.bashrc</a:t>
            </a:r>
          </a:p>
        </p:txBody>
      </p:sp>
      <p:pic>
        <p:nvPicPr>
          <p:cNvPr id="96" name="Shape 96"/>
          <p:cNvPicPr preferRelativeResize="0"/>
          <p:nvPr/>
        </p:nvPicPr>
        <p:blipFill rotWithShape="1">
          <a:blip r:embed="rId3">
            <a:alphaModFix/>
          </a:blip>
          <a:srcRect b="0" l="0" r="0" t="0"/>
          <a:stretch/>
        </p:blipFill>
        <p:spPr>
          <a:xfrm>
            <a:off x="1057275" y="3027361"/>
            <a:ext cx="3276600" cy="258762"/>
          </a:xfrm>
          <a:prstGeom prst="rect">
            <a:avLst/>
          </a:prstGeom>
          <a:noFill/>
          <a:ln>
            <a:noFill/>
          </a:ln>
        </p:spPr>
      </p:pic>
      <p:sp>
        <p:nvSpPr>
          <p:cNvPr id="97" name="Shape 97"/>
          <p:cNvSpPr txBox="1"/>
          <p:nvPr/>
        </p:nvSpPr>
        <p:spPr>
          <a:xfrm>
            <a:off x="1008062" y="3314700"/>
            <a:ext cx="2944811" cy="83026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lang="en-US" sz="1200">
                <a:solidFill>
                  <a:srgbClr val="002060"/>
                </a:solidFill>
              </a:rPr>
              <a:t># HIVE VARIABLES START</a:t>
            </a:r>
          </a:p>
          <a:p>
            <a:pPr indent="0" lvl="0" marL="0" marR="0" rtl="0" algn="l">
              <a:lnSpc>
                <a:spcPct val="100000"/>
              </a:lnSpc>
              <a:spcBef>
                <a:spcPts val="0"/>
              </a:spcBef>
              <a:spcAft>
                <a:spcPts val="0"/>
              </a:spcAft>
              <a:buClr>
                <a:schemeClr val="dk1"/>
              </a:buClr>
              <a:buSzPct val="25000"/>
              <a:buFont typeface="Arial"/>
              <a:buNone/>
            </a:pPr>
            <a:r>
              <a:rPr lang="en-US" sz="1200">
                <a:solidFill>
                  <a:srgbClr val="002060"/>
                </a:solidFill>
              </a:rPr>
              <a:t>export HIVE_HOME=/home/bigdata/hive</a:t>
            </a:r>
          </a:p>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export PATH=$PATH:$HIVE_HOME/bin</a:t>
            </a:r>
          </a:p>
          <a:p>
            <a:pPr indent="0" lvl="0" marL="0" marR="0" rtl="0" algn="l">
              <a:lnSpc>
                <a:spcPct val="100000"/>
              </a:lnSpc>
              <a:spcBef>
                <a:spcPts val="0"/>
              </a:spcBef>
              <a:spcAft>
                <a:spcPts val="0"/>
              </a:spcAft>
              <a:buClr>
                <a:schemeClr val="dk1"/>
              </a:buClr>
              <a:buSzPct val="25000"/>
              <a:buFont typeface="Arial"/>
              <a:buNone/>
            </a:pPr>
            <a:r>
              <a:rPr lang="en-US" sz="1200">
                <a:solidFill>
                  <a:srgbClr val="002060"/>
                </a:solidFill>
              </a:rPr>
              <a:t># HIVE VARIABLES END</a:t>
            </a:r>
          </a:p>
        </p:txBody>
      </p:sp>
      <p:sp>
        <p:nvSpPr>
          <p:cNvPr id="98" name="Shape 98"/>
          <p:cNvSpPr txBox="1"/>
          <p:nvPr/>
        </p:nvSpPr>
        <p:spPr>
          <a:xfrm>
            <a:off x="1057275" y="5167312"/>
            <a:ext cx="1452600" cy="4619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200" u="none" cap="none" strike="noStrike">
                <a:solidFill>
                  <a:srgbClr val="002060"/>
                </a:solidFill>
                <a:latin typeface="Arial"/>
                <a:ea typeface="Arial"/>
                <a:cs typeface="Arial"/>
                <a:sym typeface="Arial"/>
              </a:rPr>
              <a:t>$ source ~/.bashrc</a:t>
            </a:r>
            <a:br>
              <a:rPr b="0" baseline="0" i="0" lang="en-US" sz="1200" u="none" cap="none" strike="noStrike">
                <a:solidFill>
                  <a:srgbClr val="002060"/>
                </a:solidFill>
                <a:latin typeface="Arial"/>
                <a:ea typeface="Arial"/>
                <a:cs typeface="Arial"/>
                <a:sym typeface="Arial"/>
              </a:rPr>
            </a:br>
          </a:p>
        </p:txBody>
      </p:sp>
      <p:pic>
        <p:nvPicPr>
          <p:cNvPr id="99" name="Shape 99"/>
          <p:cNvPicPr preferRelativeResize="0"/>
          <p:nvPr/>
        </p:nvPicPr>
        <p:blipFill rotWithShape="1">
          <a:blip r:embed="rId4">
            <a:alphaModFix/>
          </a:blip>
          <a:srcRect b="0" l="0" r="0" t="0"/>
          <a:stretch/>
        </p:blipFill>
        <p:spPr>
          <a:xfrm>
            <a:off x="1057275" y="2306636"/>
            <a:ext cx="5476874" cy="209549"/>
          </a:xfrm>
          <a:prstGeom prst="rect">
            <a:avLst/>
          </a:prstGeom>
          <a:noFill/>
          <a:ln>
            <a:noFill/>
          </a:ln>
        </p:spPr>
      </p:pic>
      <p:pic>
        <p:nvPicPr>
          <p:cNvPr id="100" name="Shape 100"/>
          <p:cNvPicPr preferRelativeResize="0"/>
          <p:nvPr/>
        </p:nvPicPr>
        <p:blipFill>
          <a:blip r:embed="rId5">
            <a:alphaModFix/>
          </a:blip>
          <a:stretch>
            <a:fillRect/>
          </a:stretch>
        </p:blipFill>
        <p:spPr>
          <a:xfrm>
            <a:off x="1038500" y="4144950"/>
            <a:ext cx="3143250" cy="923925"/>
          </a:xfrm>
          <a:prstGeom prst="rect">
            <a:avLst/>
          </a:prstGeom>
          <a:noFill/>
          <a:ln>
            <a:noFill/>
          </a:ln>
        </p:spPr>
      </p:pic>
      <p:sp>
        <p:nvSpPr>
          <p:cNvPr id="101" name="Shape 101"/>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pic>
        <p:nvPicPr>
          <p:cNvPr id="102" name="Shape 102"/>
          <p:cNvPicPr preferRelativeResize="0"/>
          <p:nvPr/>
        </p:nvPicPr>
        <p:blipFill>
          <a:blip r:embed="rId6">
            <a:alphaModFix/>
          </a:blip>
          <a:stretch>
            <a:fillRect/>
          </a:stretch>
        </p:blipFill>
        <p:spPr>
          <a:xfrm>
            <a:off x="1038500" y="1642262"/>
            <a:ext cx="4914900" cy="2095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7" name="Shape 647"/>
        <p:cNvGrpSpPr/>
        <p:nvPr/>
      </p:nvGrpSpPr>
      <p:grpSpPr>
        <a:xfrm>
          <a:off x="0" y="0"/>
          <a:ext cx="0" cy="0"/>
          <a:chOff x="0" y="0"/>
          <a:chExt cx="0" cy="0"/>
        </a:xfrm>
      </p:grpSpPr>
      <p:sp>
        <p:nvSpPr>
          <p:cNvPr id="648" name="Shape 648"/>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649" name="Shape 649"/>
          <p:cNvSpPr txBox="1"/>
          <p:nvPr>
            <p:ph idx="1" type="body"/>
          </p:nvPr>
        </p:nvSpPr>
        <p:spPr>
          <a:xfrm>
            <a:off x="649275" y="1312852"/>
            <a:ext cx="8132700" cy="8487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INSERT</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Sintaxis estándar: </a:t>
            </a:r>
          </a:p>
          <a:p>
            <a:pPr indent="-285750" lvl="1" marL="768350" marR="0" rtl="0" algn="l">
              <a:lnSpc>
                <a:spcPct val="100000"/>
              </a:lnSpc>
              <a:spcBef>
                <a:spcPts val="220"/>
              </a:spcBef>
              <a:spcAft>
                <a:spcPts val="0"/>
              </a:spcAft>
              <a:buClr>
                <a:srgbClr val="000024"/>
              </a:buClr>
              <a:buSzPct val="100000"/>
              <a:buFont typeface="Noto Symbol"/>
              <a:buChar char="■"/>
            </a:pPr>
            <a:r>
              <a:rPr b="0" baseline="0" i="0" lang="en-US" sz="1100" u="none" cap="none" strike="noStrike">
                <a:solidFill>
                  <a:srgbClr val="002060"/>
                </a:solidFill>
                <a:latin typeface="Arial"/>
                <a:ea typeface="Arial"/>
                <a:cs typeface="Arial"/>
                <a:sym typeface="Arial"/>
              </a:rPr>
              <a:t>INSERT OVERWRITE TABLE tablename1 [PARTITION (partcol1=val1, partcol2=val2 ...) [IF NOT EXISTS]] select_statement1 FROM from_statement;</a:t>
            </a:r>
          </a:p>
          <a:p>
            <a:pPr indent="-342900" lvl="0" marL="342900" marR="0" rtl="0" algn="l">
              <a:lnSpc>
                <a:spcPct val="100000"/>
              </a:lnSpc>
              <a:spcBef>
                <a:spcPts val="220"/>
              </a:spcBef>
              <a:spcAft>
                <a:spcPts val="0"/>
              </a:spcAft>
              <a:buClr>
                <a:schemeClr val="lt1"/>
              </a:buClr>
              <a:buFont typeface="Times New Roman"/>
              <a:buChar char="•"/>
            </a:pPr>
            <a:r>
              <a:t/>
            </a:r>
            <a:endParaRPr sz="1100">
              <a:solidFill>
                <a:srgbClr val="002060"/>
              </a:solidFill>
            </a:endParaRP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650" name="Shape 650"/>
          <p:cNvSpPr txBox="1"/>
          <p:nvPr/>
        </p:nvSpPr>
        <p:spPr>
          <a:xfrm>
            <a:off x="1589087" y="349250"/>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Insert</a:t>
            </a:r>
          </a:p>
        </p:txBody>
      </p:sp>
      <p:sp>
        <p:nvSpPr>
          <p:cNvPr id="651" name="Shape 651"/>
          <p:cNvSpPr txBox="1"/>
          <p:nvPr/>
        </p:nvSpPr>
        <p:spPr>
          <a:xfrm>
            <a:off x="704100" y="2292100"/>
            <a:ext cx="7511999" cy="1410899"/>
          </a:xfrm>
          <a:prstGeom prst="rect">
            <a:avLst/>
          </a:prstGeom>
          <a:noFill/>
          <a:ln>
            <a:noFill/>
          </a:ln>
        </p:spPr>
        <p:txBody>
          <a:bodyPr anchorCtr="0" anchor="t" bIns="91425" lIns="91425" rIns="91425" tIns="91425">
            <a:noAutofit/>
          </a:bodyPr>
          <a:lstStyle/>
          <a:p>
            <a:pPr indent="-342900" lvl="0" marL="342900" rtl="0">
              <a:spcBef>
                <a:spcPts val="220"/>
              </a:spcBef>
              <a:buClr>
                <a:schemeClr val="lt1"/>
              </a:buClr>
              <a:buSzPct val="25000"/>
              <a:buFont typeface="Times New Roman"/>
              <a:buChar char="•"/>
            </a:pPr>
            <a:r>
              <a:rPr lang="en-US" sz="1100">
                <a:solidFill>
                  <a:srgbClr val="002060"/>
                </a:solidFill>
              </a:rPr>
              <a:t>Sintaxis extendida (múltiples insert):</a:t>
            </a:r>
          </a:p>
          <a:p>
            <a:pPr indent="-285750" lvl="1" marL="768350" rtl="0">
              <a:spcBef>
                <a:spcPts val="220"/>
              </a:spcBef>
              <a:buClr>
                <a:srgbClr val="000024"/>
              </a:buClr>
              <a:buSzPct val="100000"/>
              <a:buFont typeface="Noto Symbol"/>
              <a:buChar char="■"/>
            </a:pPr>
            <a:r>
              <a:rPr lang="en-US" sz="1100">
                <a:solidFill>
                  <a:srgbClr val="002060"/>
                </a:solidFill>
              </a:rPr>
              <a:t>FROM from_statement</a:t>
            </a:r>
            <a:br>
              <a:rPr lang="en-US" sz="1100">
                <a:solidFill>
                  <a:srgbClr val="002060"/>
                </a:solidFill>
              </a:rPr>
            </a:br>
            <a:r>
              <a:rPr lang="en-US" sz="1100">
                <a:solidFill>
                  <a:srgbClr val="002060"/>
                </a:solidFill>
              </a:rPr>
              <a:t>INSERT OVERWRITE TABLE tablename1 [PARTITION (partcol1=val1, partcol2=val2 ...) [IF NOT EXISTS]] select_statement1</a:t>
            </a:r>
            <a:br>
              <a:rPr lang="en-US" sz="1100">
                <a:solidFill>
                  <a:srgbClr val="002060"/>
                </a:solidFill>
              </a:rPr>
            </a:br>
            <a:r>
              <a:rPr lang="en-US" sz="1100">
                <a:solidFill>
                  <a:srgbClr val="002060"/>
                </a:solidFill>
              </a:rPr>
              <a:t>[INSERT OVERWRITE TABLE tablename2 [PARTITION ... [IF NOT EXISTS]] select_statement2]</a:t>
            </a:r>
            <a:br>
              <a:rPr lang="en-US" sz="1100">
                <a:solidFill>
                  <a:srgbClr val="002060"/>
                </a:solidFill>
              </a:rPr>
            </a:br>
            <a:r>
              <a:rPr lang="en-US" sz="1100">
                <a:solidFill>
                  <a:srgbClr val="002060"/>
                </a:solidFill>
              </a:rPr>
              <a:t>[INSERT INTO TABLE tablename2 [PARTITION ...] select_statement2] ...;</a:t>
            </a:r>
          </a:p>
          <a:p>
            <a:pPr indent="-342900" lvl="0" marL="342900" rtl="0">
              <a:spcBef>
                <a:spcPts val="220"/>
              </a:spcBef>
              <a:buClr>
                <a:schemeClr val="lt1"/>
              </a:buClr>
              <a:buFont typeface="Times New Roman"/>
              <a:buChar char="•"/>
            </a:pPr>
            <a:r>
              <a:t/>
            </a:r>
            <a:endParaRPr sz="1100">
              <a:solidFill>
                <a:srgbClr val="002060"/>
              </a:solidFill>
            </a:endParaRPr>
          </a:p>
          <a:p>
            <a:pPr>
              <a:spcBef>
                <a:spcPts val="0"/>
              </a:spcBef>
              <a:buNone/>
            </a:pPr>
            <a:r>
              <a:t/>
            </a:r>
            <a:endParaRPr/>
          </a:p>
        </p:txBody>
      </p:sp>
      <p:sp>
        <p:nvSpPr>
          <p:cNvPr id="652" name="Shape 652"/>
          <p:cNvSpPr txBox="1"/>
          <p:nvPr/>
        </p:nvSpPr>
        <p:spPr>
          <a:xfrm>
            <a:off x="695375" y="3676750"/>
            <a:ext cx="7295999" cy="1776599"/>
          </a:xfrm>
          <a:prstGeom prst="rect">
            <a:avLst/>
          </a:prstGeom>
          <a:noFill/>
          <a:ln>
            <a:noFill/>
          </a:ln>
        </p:spPr>
        <p:txBody>
          <a:bodyPr anchorCtr="0" anchor="t" bIns="91425" lIns="91425" rIns="91425" tIns="91425">
            <a:noAutofit/>
          </a:bodyPr>
          <a:lstStyle/>
          <a:p>
            <a:pPr indent="-342900" lvl="0" marL="342900" rtl="0">
              <a:spcBef>
                <a:spcPts val="220"/>
              </a:spcBef>
              <a:buClr>
                <a:schemeClr val="lt1"/>
              </a:buClr>
              <a:buSzPct val="25000"/>
              <a:buFont typeface="Times New Roman"/>
              <a:buChar char="•"/>
            </a:pPr>
            <a:r>
              <a:rPr lang="en-US" sz="1100">
                <a:solidFill>
                  <a:srgbClr val="002060"/>
                </a:solidFill>
              </a:rPr>
              <a:t>Inserción de particiones: </a:t>
            </a:r>
          </a:p>
          <a:p>
            <a:pPr indent="-285750" lvl="1" marL="768350" rtl="0">
              <a:spcBef>
                <a:spcPts val="220"/>
              </a:spcBef>
              <a:buClr>
                <a:srgbClr val="002060"/>
              </a:buClr>
              <a:buSzPct val="100000"/>
              <a:buFont typeface="Noto Symbol"/>
              <a:buChar char="■"/>
            </a:pPr>
            <a:r>
              <a:rPr lang="en-US" sz="1100">
                <a:solidFill>
                  <a:srgbClr val="002060"/>
                </a:solidFill>
              </a:rPr>
              <a:t>INSERT OVERWRITE TABLE tablename PARTITION (partcol1[=val1], partcol2[=val2] ...) select_statement FROM from_statement;</a:t>
            </a:r>
            <a:br>
              <a:rPr lang="en-US" sz="1100">
                <a:solidFill>
                  <a:srgbClr val="002060"/>
                </a:solidFill>
              </a:rPr>
            </a:br>
            <a:r>
              <a:rPr lang="en-US" sz="1100">
                <a:solidFill>
                  <a:srgbClr val="002060"/>
                </a:solidFill>
              </a:rPr>
              <a:t>INSERT INTO TABLE tablename PARTITION (partcol1[=val1], partcol2[=val2] ...) select_statement FROM from_statement;</a:t>
            </a:r>
          </a:p>
          <a:p>
            <a:pPr lvl="0" rtl="0">
              <a:spcBef>
                <a:spcPts val="480"/>
              </a:spcBef>
              <a:buClr>
                <a:schemeClr val="dk1"/>
              </a:buClr>
              <a:buFont typeface="Arial"/>
              <a:buNone/>
            </a:pPr>
            <a:r>
              <a:t/>
            </a:r>
            <a:endParaRPr sz="1100">
              <a:solidFill>
                <a:srgbClr val="002060"/>
              </a:solidFill>
            </a:endParaRPr>
          </a:p>
          <a:p>
            <a:pPr lvl="0" rtl="0">
              <a:spcBef>
                <a:spcPts val="0"/>
              </a:spcBef>
              <a:buClr>
                <a:schemeClr val="dk1"/>
              </a:buClr>
              <a:buFont typeface="Arial"/>
              <a:buNone/>
            </a:pPr>
            <a:r>
              <a:t/>
            </a:r>
            <a:endParaRPr>
              <a:solidFill>
                <a:schemeClr val="dk1"/>
              </a:solidFill>
            </a:endParaRPr>
          </a:p>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000"/>
                                        <p:tgtEl>
                                          <p:spTgt spid="6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000"/>
                                        <p:tgtEl>
                                          <p:spTgt spid="6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7" name="Shape 657"/>
        <p:cNvGrpSpPr/>
        <p:nvPr/>
      </p:nvGrpSpPr>
      <p:grpSpPr>
        <a:xfrm>
          <a:off x="0" y="0"/>
          <a:ext cx="0" cy="0"/>
          <a:chOff x="0" y="0"/>
          <a:chExt cx="0" cy="0"/>
        </a:xfrm>
      </p:grpSpPr>
      <p:sp>
        <p:nvSpPr>
          <p:cNvPr id="658" name="Shape 658"/>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659" name="Shape 659"/>
          <p:cNvSpPr txBox="1"/>
          <p:nvPr>
            <p:ph idx="1" type="body"/>
          </p:nvPr>
        </p:nvSpPr>
        <p:spPr>
          <a:xfrm>
            <a:off x="649275" y="1312858"/>
            <a:ext cx="8132700" cy="7143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UPDATE</a:t>
            </a:r>
            <a:r>
              <a:rPr b="0" baseline="0" i="0" lang="en-US" sz="1100" u="none" cap="none" strike="noStrike">
                <a:solidFill>
                  <a:srgbClr val="002060"/>
                </a:solidFill>
                <a:latin typeface="Arial"/>
                <a:ea typeface="Arial"/>
                <a:cs typeface="Arial"/>
                <a:sym typeface="Arial"/>
              </a:rPr>
              <a:t> </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UPDATE está disponible desde la versión 0.14</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Sintaxis: UPDATE tablename SET column = value [, column = value ...] [WHERE expression]</a:t>
            </a:r>
          </a:p>
          <a:p>
            <a:pPr indent="-325437" lvl="0" marL="342900" marR="0" rtl="0" algn="l">
              <a:lnSpc>
                <a:spcPct val="100000"/>
              </a:lnSpc>
              <a:spcBef>
                <a:spcPts val="220"/>
              </a:spcBef>
              <a:spcAft>
                <a:spcPts val="0"/>
              </a:spcAft>
              <a:buClr>
                <a:schemeClr val="lt1"/>
              </a:buClr>
              <a:buFont typeface="Times New Roman"/>
              <a:buNone/>
            </a:pPr>
            <a:r>
              <a:t/>
            </a:r>
            <a:endParaRPr b="0" baseline="0" i="0" sz="1100" u="none" cap="none" strike="noStrike">
              <a:solidFill>
                <a:srgbClr val="002060"/>
              </a:solidFill>
              <a:latin typeface="Arial"/>
              <a:ea typeface="Arial"/>
              <a:cs typeface="Arial"/>
              <a:sym typeface="Arial"/>
            </a:endParaRPr>
          </a:p>
          <a:p>
            <a:pPr indent="-342900" lvl="0" marL="342900" marR="0" rtl="0" algn="l">
              <a:lnSpc>
                <a:spcPct val="100000"/>
              </a:lnSpc>
              <a:spcBef>
                <a:spcPts val="220"/>
              </a:spcBef>
              <a:spcAft>
                <a:spcPts val="0"/>
              </a:spcAft>
              <a:buClr>
                <a:schemeClr val="lt1"/>
              </a:buClr>
              <a:buFont typeface="Times New Roman"/>
              <a:buChar char="•"/>
            </a:pPr>
            <a:r>
              <a:t/>
            </a:r>
            <a:endParaRP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660" name="Shape 660"/>
          <p:cNvSpPr txBox="1"/>
          <p:nvPr/>
        </p:nvSpPr>
        <p:spPr>
          <a:xfrm>
            <a:off x="1589087" y="349250"/>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baseline="0" i="0" lang="en-US" sz="2200" u="none" cap="none" strike="noStrike">
                <a:solidFill>
                  <a:srgbClr val="1C1C1C"/>
                </a:solidFill>
                <a:latin typeface="Arial"/>
                <a:ea typeface="Arial"/>
                <a:cs typeface="Arial"/>
                <a:sym typeface="Arial"/>
              </a:rPr>
              <a:t>Update/Delete/Import-Export</a:t>
            </a:r>
          </a:p>
        </p:txBody>
      </p:sp>
      <p:sp>
        <p:nvSpPr>
          <p:cNvPr id="661" name="Shape 661"/>
          <p:cNvSpPr txBox="1"/>
          <p:nvPr>
            <p:ph idx="2" type="body"/>
          </p:nvPr>
        </p:nvSpPr>
        <p:spPr>
          <a:xfrm>
            <a:off x="649287" y="3586162"/>
            <a:ext cx="8132761" cy="714374"/>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DELETE / TRUNCATE</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DELETE está disponible desde la versión 0.14</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Sintaxis: DELETE FROM tablename [WHERE expression]</a:t>
            </a:r>
          </a:p>
          <a:p>
            <a:pPr indent="0" lvl="0" marL="457200" marR="0" rtl="0" algn="l">
              <a:lnSpc>
                <a:spcPct val="100000"/>
              </a:lnSpc>
              <a:spcBef>
                <a:spcPts val="220"/>
              </a:spcBef>
              <a:spcAft>
                <a:spcPts val="0"/>
              </a:spcAft>
              <a:buNone/>
            </a:pPr>
            <a:r>
              <a:rPr lang="en-US" sz="1100">
                <a:solidFill>
                  <a:srgbClr val="002060"/>
                </a:solidFill>
              </a:rPr>
              <a:t>            TRUNCATE FROM tablename </a:t>
            </a:r>
          </a:p>
        </p:txBody>
      </p:sp>
      <p:sp>
        <p:nvSpPr>
          <p:cNvPr id="662" name="Shape 662"/>
          <p:cNvSpPr txBox="1"/>
          <p:nvPr/>
        </p:nvSpPr>
        <p:spPr>
          <a:xfrm>
            <a:off x="625475" y="4489450"/>
            <a:ext cx="6846887" cy="1393825"/>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1" baseline="0" i="0" lang="en-US" sz="1100" u="none" cap="none" strike="noStrike">
                <a:solidFill>
                  <a:srgbClr val="002060"/>
                </a:solidFill>
                <a:latin typeface="Arial"/>
                <a:ea typeface="Arial"/>
                <a:cs typeface="Arial"/>
                <a:sym typeface="Arial"/>
              </a:rPr>
              <a:t>IMPORT/EXPORT</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Sintaxis:</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EXPORT TABLE tablename [PARTITION (part_column="value"[, ...])]  TO 'export_target_path' </a:t>
            </a:r>
          </a:p>
          <a:p>
            <a:pPr indent="-342900" lvl="0" marL="342900" marR="0" rtl="0" algn="l">
              <a:lnSpc>
                <a:spcPct val="100000"/>
              </a:lnSpc>
              <a:spcBef>
                <a:spcPts val="22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IMPORT [[EXTERNAL] TABLE new_or_original_tablename [PARTITION (part_column="value"[, ...])]]</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FROM 'source_path'</a:t>
            </a:r>
            <a:br>
              <a:rPr b="0" baseline="0" i="0" lang="en-US" sz="1100" u="none" cap="none" strike="noStrike">
                <a:solidFill>
                  <a:srgbClr val="002060"/>
                </a:solidFill>
                <a:latin typeface="Arial"/>
                <a:ea typeface="Arial"/>
                <a:cs typeface="Arial"/>
                <a:sym typeface="Arial"/>
              </a:rPr>
            </a:br>
            <a:r>
              <a:rPr b="0" baseline="0" i="0" lang="en-US" sz="1100" u="none" cap="none" strike="noStrike">
                <a:solidFill>
                  <a:srgbClr val="002060"/>
                </a:solidFill>
                <a:latin typeface="Arial"/>
                <a:ea typeface="Arial"/>
                <a:cs typeface="Arial"/>
                <a:sym typeface="Arial"/>
              </a:rPr>
              <a:t>[LOCATION 'import_target_path']  </a:t>
            </a:r>
          </a:p>
          <a:p>
            <a:pPr indent="0" lvl="0" marL="0" marR="0" rtl="0" algn="l">
              <a:lnSpc>
                <a:spcPct val="100000"/>
              </a:lnSpc>
              <a:spcBef>
                <a:spcPts val="0"/>
              </a:spcBef>
              <a:spcAft>
                <a:spcPts val="0"/>
              </a:spcAft>
              <a:buNone/>
            </a:pPr>
            <a:r>
              <a:t/>
            </a:r>
            <a:endParaRPr b="0" baseline="0" i="0" sz="1100" u="none" cap="none" strike="noStrike">
              <a:solidFill>
                <a:srgbClr val="002060"/>
              </a:solidFill>
              <a:latin typeface="Arial"/>
              <a:ea typeface="Arial"/>
              <a:cs typeface="Arial"/>
              <a:sym typeface="Arial"/>
            </a:endParaRPr>
          </a:p>
        </p:txBody>
      </p:sp>
      <p:sp>
        <p:nvSpPr>
          <p:cNvPr id="663" name="Shape 663"/>
          <p:cNvSpPr txBox="1"/>
          <p:nvPr/>
        </p:nvSpPr>
        <p:spPr>
          <a:xfrm>
            <a:off x="566925" y="2046075"/>
            <a:ext cx="8132700" cy="1393799"/>
          </a:xfrm>
          <a:prstGeom prst="rect">
            <a:avLst/>
          </a:prstGeom>
          <a:noFill/>
          <a:ln>
            <a:noFill/>
          </a:ln>
        </p:spPr>
        <p:txBody>
          <a:bodyPr anchorCtr="0" anchor="t" bIns="91425" lIns="91425" rIns="91425" tIns="91425">
            <a:noAutofit/>
          </a:bodyPr>
          <a:lstStyle/>
          <a:p>
            <a:pPr indent="-342900" lvl="0" marL="342900" rtl="0">
              <a:spcBef>
                <a:spcPts val="220"/>
              </a:spcBef>
              <a:buClr>
                <a:schemeClr val="lt1"/>
              </a:buClr>
              <a:buSzPct val="25000"/>
              <a:buFont typeface="Times New Roman"/>
              <a:buChar char="•"/>
            </a:pPr>
            <a:r>
              <a:rPr b="1" lang="en-US" sz="1100">
                <a:solidFill>
                  <a:srgbClr val="002060"/>
                </a:solidFill>
              </a:rPr>
              <a:t>Características</a:t>
            </a:r>
            <a:br>
              <a:rPr b="1" lang="en-US" sz="1100">
                <a:solidFill>
                  <a:srgbClr val="002060"/>
                </a:solidFill>
              </a:rPr>
            </a:br>
          </a:p>
          <a:p>
            <a:pPr indent="-285750" lvl="1" marL="768350" rtl="0">
              <a:spcBef>
                <a:spcPts val="220"/>
              </a:spcBef>
              <a:buClr>
                <a:srgbClr val="000024"/>
              </a:buClr>
              <a:buSzPct val="100000"/>
              <a:buFont typeface="Noto Symbol"/>
              <a:buChar char="❖"/>
            </a:pPr>
            <a:r>
              <a:rPr lang="en-US" sz="1100">
                <a:solidFill>
                  <a:srgbClr val="002060"/>
                </a:solidFill>
              </a:rPr>
              <a:t>La columna referenciada debe ser una columna de la tabla que se va actualizar</a:t>
            </a:r>
          </a:p>
          <a:p>
            <a:pPr indent="-285750" lvl="1" marL="768350" rtl="0">
              <a:spcBef>
                <a:spcPts val="220"/>
              </a:spcBef>
              <a:buClr>
                <a:srgbClr val="000024"/>
              </a:buClr>
              <a:buSzPct val="100000"/>
              <a:buFont typeface="Noto Symbol"/>
              <a:buChar char="❖"/>
            </a:pPr>
            <a:r>
              <a:rPr lang="en-US" sz="1100">
                <a:solidFill>
                  <a:srgbClr val="002060"/>
                </a:solidFill>
              </a:rPr>
              <a:t>El valor asignado debe ser una expresión que soporte Hive en la cláusula select. Por lo tanto se permiten operadores aritméticos, UDFs, operaciones de casteo, literales. No se permiten subqueries. </a:t>
            </a:r>
          </a:p>
          <a:p>
            <a:pPr indent="-285750" lvl="1" marL="768350" rtl="0">
              <a:spcBef>
                <a:spcPts val="220"/>
              </a:spcBef>
              <a:buClr>
                <a:srgbClr val="000024"/>
              </a:buClr>
              <a:buSzPct val="100000"/>
              <a:buFont typeface="Noto Symbol"/>
              <a:buChar char="❖"/>
            </a:pPr>
            <a:r>
              <a:rPr lang="en-US" sz="1100">
                <a:solidFill>
                  <a:srgbClr val="002060"/>
                </a:solidFill>
              </a:rPr>
              <a:t>Sólo se actualizarán las filas que se ajusten a la cláusula Where</a:t>
            </a:r>
          </a:p>
          <a:p>
            <a:pPr indent="-285750" lvl="1" marL="768350" rtl="0">
              <a:spcBef>
                <a:spcPts val="220"/>
              </a:spcBef>
              <a:buClr>
                <a:srgbClr val="000024"/>
              </a:buClr>
              <a:buSzPct val="100000"/>
              <a:buFont typeface="Noto Symbol"/>
              <a:buChar char="❖"/>
            </a:pPr>
            <a:r>
              <a:rPr lang="en-US" sz="1100">
                <a:solidFill>
                  <a:srgbClr val="002060"/>
                </a:solidFill>
              </a:rPr>
              <a:t>Las columnas particionadas o en buckets no pueden ser actualizadas.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000"/>
                                        <p:tgtEl>
                                          <p:spTgt spid="6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000"/>
                                        <p:tgtEl>
                                          <p:spTgt spid="6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000"/>
                                        <p:tgtEl>
                                          <p:spTgt spid="6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000"/>
                                        <p:tgtEl>
                                          <p:spTgt spid="6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8" name="Shape 668"/>
        <p:cNvGrpSpPr/>
        <p:nvPr/>
      </p:nvGrpSpPr>
      <p:grpSpPr>
        <a:xfrm>
          <a:off x="0" y="0"/>
          <a:ext cx="0" cy="0"/>
          <a:chOff x="0" y="0"/>
          <a:chExt cx="0" cy="0"/>
        </a:xfrm>
      </p:grpSpPr>
      <p:sp>
        <p:nvSpPr>
          <p:cNvPr id="669" name="Shape 669"/>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670" name="Shape 670"/>
          <p:cNvSpPr txBox="1"/>
          <p:nvPr>
            <p:ph idx="1" type="body"/>
          </p:nvPr>
        </p:nvSpPr>
        <p:spPr>
          <a:xfrm>
            <a:off x="649275" y="1312852"/>
            <a:ext cx="8132700" cy="848700"/>
          </a:xfrm>
          <a:prstGeom prst="rect">
            <a:avLst/>
          </a:prstGeom>
          <a:noFill/>
          <a:ln>
            <a:noFill/>
          </a:ln>
        </p:spPr>
        <p:txBody>
          <a:bodyPr anchorCtr="0" anchor="t" bIns="45700" lIns="91425" rIns="91425" tIns="45700">
            <a:noAutofit/>
          </a:bodyPr>
          <a:lstStyle/>
          <a:p>
            <a:pPr indent="0" lvl="0" marL="0" marR="0" rtl="0" algn="l">
              <a:spcBef>
                <a:spcPts val="0"/>
              </a:spcBef>
              <a:buNone/>
            </a:pPr>
            <a:r>
              <a:rPr lang="en-US" sz="1100">
                <a:solidFill>
                  <a:srgbClr val="002060"/>
                </a:solidFill>
              </a:rPr>
              <a:t>Modos de almacenamiento</a:t>
            </a:r>
          </a:p>
          <a:p>
            <a:pPr indent="-298450" lvl="0" marL="457200" marR="0" rtl="0" algn="l">
              <a:spcBef>
                <a:spcPts val="0"/>
              </a:spcBef>
              <a:buClr>
                <a:srgbClr val="002060"/>
              </a:buClr>
              <a:buSzPct val="100000"/>
              <a:buFont typeface="Times New Roman"/>
              <a:buChar char="❖"/>
            </a:pPr>
            <a:r>
              <a:rPr lang="en-US" sz="1100">
                <a:solidFill>
                  <a:srgbClr val="002060"/>
                </a:solidFill>
              </a:rPr>
              <a:t>Almacenamiento en ficheros</a:t>
            </a:r>
          </a:p>
          <a:p>
            <a:pPr indent="-298450" lvl="0" marL="457200" marR="0" rtl="0" algn="l">
              <a:spcBef>
                <a:spcPts val="0"/>
              </a:spcBef>
              <a:buClr>
                <a:srgbClr val="002060"/>
              </a:buClr>
              <a:buSzPct val="100000"/>
              <a:buFont typeface="Times New Roman"/>
              <a:buChar char="❖"/>
            </a:pPr>
            <a:r>
              <a:rPr lang="en-US" sz="1100">
                <a:solidFill>
                  <a:srgbClr val="002060"/>
                </a:solidFill>
              </a:rPr>
              <a:t>Almacenamiento en registros</a:t>
            </a:r>
          </a:p>
        </p:txBody>
      </p:sp>
      <p:sp>
        <p:nvSpPr>
          <p:cNvPr id="671" name="Shape 671"/>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Almacenamiento de datos 1/5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000"/>
                                        <p:tgtEl>
                                          <p:spTgt spid="6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6" name="Shape 676"/>
        <p:cNvGrpSpPr/>
        <p:nvPr/>
      </p:nvGrpSpPr>
      <p:grpSpPr>
        <a:xfrm>
          <a:off x="0" y="0"/>
          <a:ext cx="0" cy="0"/>
          <a:chOff x="0" y="0"/>
          <a:chExt cx="0" cy="0"/>
        </a:xfrm>
      </p:grpSpPr>
      <p:sp>
        <p:nvSpPr>
          <p:cNvPr id="677" name="Shape 677"/>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678" name="Shape 678"/>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Almacenamiento de datos 2/5</a:t>
            </a:r>
          </a:p>
        </p:txBody>
      </p:sp>
      <p:sp>
        <p:nvSpPr>
          <p:cNvPr id="679" name="Shape 679"/>
          <p:cNvSpPr txBox="1"/>
          <p:nvPr/>
        </p:nvSpPr>
        <p:spPr>
          <a:xfrm>
            <a:off x="669250" y="3970675"/>
            <a:ext cx="7929300" cy="422399"/>
          </a:xfrm>
          <a:prstGeom prst="rect">
            <a:avLst/>
          </a:prstGeom>
          <a:noFill/>
          <a:ln>
            <a:noFill/>
          </a:ln>
        </p:spPr>
        <p:txBody>
          <a:bodyPr anchorCtr="0" anchor="t" bIns="91425" lIns="91425" rIns="91425" tIns="91425">
            <a:noAutofit/>
          </a:bodyPr>
          <a:lstStyle/>
          <a:p>
            <a:pPr indent="0" marL="0" marR="0" rtl="0" algn="l">
              <a:lnSpc>
                <a:spcPct val="100000"/>
              </a:lnSpc>
              <a:spcBef>
                <a:spcPts val="480"/>
              </a:spcBef>
              <a:spcAft>
                <a:spcPts val="0"/>
              </a:spcAft>
              <a:buNone/>
            </a:pPr>
            <a:r>
              <a:rPr lang="en-US" sz="1100">
                <a:solidFill>
                  <a:srgbClr val="002060"/>
                </a:solidFill>
              </a:rPr>
              <a:t>Ejemplos:</a:t>
            </a:r>
          </a:p>
          <a:p>
            <a:pPr indent="0" lvl="0" marL="292100" rtl="0">
              <a:lnSpc>
                <a:spcPct val="136363"/>
              </a:lnSpc>
              <a:spcBef>
                <a:spcPts val="0"/>
              </a:spcBef>
              <a:buNone/>
            </a:pPr>
            <a:r>
              <a:t/>
            </a:r>
            <a:endParaRPr/>
          </a:p>
        </p:txBody>
      </p:sp>
      <p:sp>
        <p:nvSpPr>
          <p:cNvPr id="680" name="Shape 680"/>
          <p:cNvSpPr txBox="1"/>
          <p:nvPr/>
        </p:nvSpPr>
        <p:spPr>
          <a:xfrm>
            <a:off x="634425" y="5157225"/>
            <a:ext cx="6753599" cy="1143000"/>
          </a:xfrm>
          <a:prstGeom prst="rect">
            <a:avLst/>
          </a:prstGeom>
          <a:noFill/>
          <a:ln>
            <a:noFill/>
          </a:ln>
        </p:spPr>
        <p:txBody>
          <a:bodyPr anchorCtr="0" anchor="t" bIns="91425" lIns="91425" rIns="91425" tIns="91425">
            <a:noAutofit/>
          </a:bodyPr>
          <a:lstStyle/>
          <a:p>
            <a:pPr indent="0" lvl="0" marL="292100" marR="0" rtl="0" algn="l">
              <a:lnSpc>
                <a:spcPct val="136363"/>
              </a:lnSpc>
              <a:spcBef>
                <a:spcPts val="0"/>
              </a:spcBef>
              <a:spcAft>
                <a:spcPts val="0"/>
              </a:spcAft>
              <a:buClr>
                <a:schemeClr val="dk1"/>
              </a:buClr>
              <a:buSzPct val="100000"/>
              <a:buFont typeface="Arial"/>
              <a:buNone/>
            </a:pPr>
            <a:r>
              <a:rPr lang="en-US" sz="1100">
                <a:solidFill>
                  <a:srgbClr val="002060"/>
                </a:solidFill>
              </a:rPr>
              <a:t>CREATE TABLE ejemplo2</a:t>
            </a:r>
          </a:p>
          <a:p>
            <a:pPr indent="0" lvl="0" marL="292100" marR="0" rtl="0" algn="l">
              <a:lnSpc>
                <a:spcPct val="136363"/>
              </a:lnSpc>
              <a:spcBef>
                <a:spcPts val="0"/>
              </a:spcBef>
              <a:spcAft>
                <a:spcPts val="0"/>
              </a:spcAft>
              <a:buClr>
                <a:schemeClr val="dk1"/>
              </a:buClr>
              <a:buSzPct val="100000"/>
              <a:buFont typeface="Arial"/>
              <a:buNone/>
            </a:pPr>
            <a:r>
              <a:rPr lang="en-US" sz="1100">
                <a:solidFill>
                  <a:srgbClr val="002060"/>
                </a:solidFill>
              </a:rPr>
              <a:t>STORED AS </a:t>
            </a:r>
          </a:p>
          <a:p>
            <a:pPr indent="0" lvl="0" marL="292100" marR="0" rtl="0" algn="l">
              <a:lnSpc>
                <a:spcPct val="136363"/>
              </a:lnSpc>
              <a:spcBef>
                <a:spcPts val="0"/>
              </a:spcBef>
              <a:spcAft>
                <a:spcPts val="0"/>
              </a:spcAft>
              <a:buClr>
                <a:schemeClr val="dk1"/>
              </a:buClr>
              <a:buSzPct val="100000"/>
              <a:buFont typeface="Arial"/>
              <a:buNone/>
            </a:pPr>
            <a:r>
              <a:rPr lang="en-US" sz="1100">
                <a:solidFill>
                  <a:srgbClr val="002060"/>
                </a:solidFill>
              </a:rPr>
              <a:t>INPUTFORMAT org.apache.hadoop.mapred.SequenceFileInputFormat</a:t>
            </a:r>
          </a:p>
          <a:p>
            <a:pPr indent="0" lvl="0" marL="292100" marR="0" rtl="0" algn="l">
              <a:lnSpc>
                <a:spcPct val="136363"/>
              </a:lnSpc>
              <a:spcBef>
                <a:spcPts val="0"/>
              </a:spcBef>
              <a:spcAft>
                <a:spcPts val="0"/>
              </a:spcAft>
              <a:buClr>
                <a:schemeClr val="dk1"/>
              </a:buClr>
              <a:buSzPct val="100000"/>
              <a:buFont typeface="Arial"/>
              <a:buNone/>
            </a:pPr>
            <a:r>
              <a:rPr lang="en-US" sz="1100">
                <a:solidFill>
                  <a:srgbClr val="002060"/>
                </a:solidFill>
              </a:rPr>
              <a:t>OUTPUTFORMAT org.apache.hadoop.hive.contrib.fileformat.base64.Base64TextInputFormat</a:t>
            </a:r>
          </a:p>
          <a:p>
            <a:pPr rtl="0">
              <a:spcBef>
                <a:spcPts val="0"/>
              </a:spcBef>
              <a:buNone/>
            </a:pPr>
            <a:r>
              <a:t/>
            </a:r>
            <a:endParaRPr/>
          </a:p>
          <a:p>
            <a:pPr indent="0" lvl="0" marL="292100" rtl="0">
              <a:lnSpc>
                <a:spcPct val="136363"/>
              </a:lnSpc>
              <a:spcBef>
                <a:spcPts val="0"/>
              </a:spcBef>
              <a:buClr>
                <a:schemeClr val="dk1"/>
              </a:buClr>
              <a:buFont typeface="Arial"/>
              <a:buNone/>
            </a:pPr>
            <a:r>
              <a:t/>
            </a:r>
            <a:endParaRPr/>
          </a:p>
        </p:txBody>
      </p:sp>
      <p:sp>
        <p:nvSpPr>
          <p:cNvPr id="681" name="Shape 681"/>
          <p:cNvSpPr txBox="1"/>
          <p:nvPr/>
        </p:nvSpPr>
        <p:spPr>
          <a:xfrm>
            <a:off x="658350" y="4427875"/>
            <a:ext cx="7929300" cy="853500"/>
          </a:xfrm>
          <a:prstGeom prst="rect">
            <a:avLst/>
          </a:prstGeom>
          <a:noFill/>
          <a:ln>
            <a:noFill/>
          </a:ln>
        </p:spPr>
        <p:txBody>
          <a:bodyPr anchorCtr="0" anchor="t" bIns="91425" lIns="91425" rIns="91425" tIns="91425">
            <a:noAutofit/>
          </a:bodyPr>
          <a:lstStyle/>
          <a:p>
            <a:pPr indent="0" lvl="0" marL="292100" rtl="0">
              <a:lnSpc>
                <a:spcPct val="136363"/>
              </a:lnSpc>
              <a:spcBef>
                <a:spcPts val="0"/>
              </a:spcBef>
              <a:buNone/>
            </a:pPr>
            <a:r>
              <a:rPr lang="en-US" sz="1100">
                <a:solidFill>
                  <a:srgbClr val="002060"/>
                </a:solidFill>
              </a:rPr>
              <a:t>CREATE TABLE ejemplo1</a:t>
            </a:r>
          </a:p>
          <a:p>
            <a:pPr indent="0" lvl="0" marL="292100" rtl="0">
              <a:lnSpc>
                <a:spcPct val="136363"/>
              </a:lnSpc>
              <a:spcBef>
                <a:spcPts val="0"/>
              </a:spcBef>
              <a:buNone/>
            </a:pPr>
            <a:r>
              <a:rPr lang="en-US" sz="1100">
                <a:solidFill>
                  <a:srgbClr val="002060"/>
                </a:solidFill>
              </a:rPr>
              <a:t>STORED AS SEQUENCEFILE</a:t>
            </a:r>
          </a:p>
        </p:txBody>
      </p:sp>
      <p:sp>
        <p:nvSpPr>
          <p:cNvPr id="682" name="Shape 682"/>
          <p:cNvSpPr txBox="1"/>
          <p:nvPr/>
        </p:nvSpPr>
        <p:spPr>
          <a:xfrm>
            <a:off x="669250" y="846475"/>
            <a:ext cx="7929300" cy="3082800"/>
          </a:xfrm>
          <a:prstGeom prst="rect">
            <a:avLst/>
          </a:prstGeom>
          <a:noFill/>
          <a:ln>
            <a:noFill/>
          </a:ln>
        </p:spPr>
        <p:txBody>
          <a:bodyPr anchorCtr="0" anchor="t" bIns="91425" lIns="91425" rIns="91425" tIns="91425">
            <a:noAutofit/>
          </a:bodyPr>
          <a:lstStyle/>
          <a:p>
            <a:pPr indent="0" lvl="0" marL="0" marR="0" rtl="0" algn="l">
              <a:lnSpc>
                <a:spcPct val="100000"/>
              </a:lnSpc>
              <a:spcBef>
                <a:spcPts val="480"/>
              </a:spcBef>
              <a:spcAft>
                <a:spcPts val="0"/>
              </a:spcAft>
              <a:buNone/>
            </a:pPr>
            <a:r>
              <a:rPr lang="en-US" sz="1100">
                <a:solidFill>
                  <a:srgbClr val="002060"/>
                </a:solidFill>
              </a:rPr>
              <a:t>Almacenamiento en ficheros</a:t>
            </a:r>
          </a:p>
          <a:p>
            <a:pPr indent="-298450" lvl="0" marL="457200" marR="0" rtl="0" algn="l">
              <a:lnSpc>
                <a:spcPct val="100000"/>
              </a:lnSpc>
              <a:spcBef>
                <a:spcPts val="480"/>
              </a:spcBef>
              <a:spcAft>
                <a:spcPts val="0"/>
              </a:spcAft>
              <a:buClr>
                <a:srgbClr val="002060"/>
              </a:buClr>
              <a:buSzPct val="100000"/>
              <a:buFont typeface="Arial"/>
              <a:buChar char="❖"/>
            </a:pPr>
            <a:r>
              <a:rPr lang="en-US" sz="1100">
                <a:solidFill>
                  <a:srgbClr val="002060"/>
                </a:solidFill>
              </a:rPr>
              <a:t>SEQUENCEFILE: almacena el fichero como una secuencia única de pares claves-valores en binario que se guardan en Hadoop. Es bueno para compartir ficheros en el ecosistema de Hadoop</a:t>
            </a:r>
          </a:p>
          <a:p>
            <a:pPr indent="-298450" lvl="0" marL="457200" marR="0" rtl="0" algn="l">
              <a:lnSpc>
                <a:spcPct val="100000"/>
              </a:lnSpc>
              <a:spcBef>
                <a:spcPts val="480"/>
              </a:spcBef>
              <a:spcAft>
                <a:spcPts val="0"/>
              </a:spcAft>
              <a:buClr>
                <a:srgbClr val="002060"/>
              </a:buClr>
              <a:buSzPct val="100000"/>
              <a:buFont typeface="Arial"/>
              <a:buChar char="❖"/>
            </a:pPr>
            <a:r>
              <a:rPr lang="en-US" sz="1100">
                <a:solidFill>
                  <a:srgbClr val="002060"/>
                </a:solidFill>
              </a:rPr>
              <a:t>TEXTFILE (por defecto): almacena cada registro como una línea de texto. Es muy útil para compartir ficheros con otras aplicaciones y editar ficheros manualmente. Es menos eficiente que los ficheros de texto en formato binario al no emplear ningún tipo de estructura. </a:t>
            </a:r>
          </a:p>
          <a:p>
            <a:pPr indent="-298450" lvl="0" marL="457200" marR="0" rtl="0" algn="l">
              <a:lnSpc>
                <a:spcPct val="100000"/>
              </a:lnSpc>
              <a:spcBef>
                <a:spcPts val="480"/>
              </a:spcBef>
              <a:spcAft>
                <a:spcPts val="0"/>
              </a:spcAft>
              <a:buClr>
                <a:srgbClr val="002060"/>
              </a:buClr>
              <a:buSzPct val="100000"/>
              <a:buFont typeface="Arial"/>
              <a:buChar char="❖"/>
            </a:pPr>
            <a:r>
              <a:rPr lang="en-US" sz="1100">
                <a:solidFill>
                  <a:srgbClr val="002060"/>
                </a:solidFill>
              </a:rPr>
              <a:t>RCFILE (HIVE 0.6.0 o superior): almacena las columnas de la tabla como registros en forma de columna. Permite buenas compresión</a:t>
            </a:r>
          </a:p>
          <a:p>
            <a:pPr indent="-298450" lvl="0" marL="457200" marR="0" rtl="0" algn="l">
              <a:lnSpc>
                <a:spcPct val="100000"/>
              </a:lnSpc>
              <a:spcBef>
                <a:spcPts val="480"/>
              </a:spcBef>
              <a:spcAft>
                <a:spcPts val="0"/>
              </a:spcAft>
              <a:buClr>
                <a:srgbClr val="002060"/>
              </a:buClr>
              <a:buSzPct val="100000"/>
              <a:buFont typeface="Arial"/>
              <a:buChar char="❖"/>
            </a:pPr>
            <a:r>
              <a:rPr lang="en-US" sz="1100">
                <a:solidFill>
                  <a:srgbClr val="002060"/>
                </a:solidFill>
              </a:rPr>
              <a:t>ORC (optimized row columnar file) (HIVE 0.11.0 o superior) : nuevo formato optimizado que podrá sustituir a RCFILE</a:t>
            </a:r>
          </a:p>
          <a:p>
            <a:pPr indent="-298450" lvl="0" marL="457200" marR="0" rtl="0" algn="l">
              <a:lnSpc>
                <a:spcPct val="100000"/>
              </a:lnSpc>
              <a:spcBef>
                <a:spcPts val="480"/>
              </a:spcBef>
              <a:spcAft>
                <a:spcPts val="0"/>
              </a:spcAft>
              <a:buClr>
                <a:srgbClr val="002060"/>
              </a:buClr>
              <a:buSzPct val="100000"/>
              <a:buFont typeface="Arial"/>
              <a:buChar char="❖"/>
            </a:pPr>
            <a:r>
              <a:rPr lang="en-US" sz="1100">
                <a:solidFill>
                  <a:srgbClr val="002060"/>
                </a:solidFill>
              </a:rPr>
              <a:t>PARQUET (HIVE 0.13.0 o superior): formato de almacenamiento en columna disponible para cualquier proyecto del ecosistema de Hadoop.</a:t>
            </a:r>
            <a:r>
              <a:rPr lang="en-US" sz="1100">
                <a:solidFill>
                  <a:srgbClr val="002060"/>
                </a:solidFill>
                <a:hlinkClick r:id="rId3"/>
              </a:rPr>
              <a:t>https://cwiki.apache.org/confluence/display/Hive/Parquet</a:t>
            </a:r>
            <a:r>
              <a:rPr lang="en-US" sz="1100">
                <a:solidFill>
                  <a:srgbClr val="002060"/>
                </a:solidFill>
              </a:rPr>
              <a:t> / </a:t>
            </a:r>
            <a:r>
              <a:rPr lang="en-US" sz="1100">
                <a:solidFill>
                  <a:srgbClr val="002060"/>
                </a:solidFill>
                <a:hlinkClick r:id="rId4"/>
              </a:rPr>
              <a:t>http://parquet.incubator.apache.org/</a:t>
            </a:r>
            <a:r>
              <a:rPr lang="en-US" sz="1100">
                <a:solidFill>
                  <a:srgbClr val="002060"/>
                </a:solidFill>
              </a:rPr>
              <a:t> </a:t>
            </a:r>
          </a:p>
          <a:p>
            <a:pPr indent="-298450" lvl="0" marL="457200" marR="0" rtl="0" algn="l">
              <a:lnSpc>
                <a:spcPct val="100000"/>
              </a:lnSpc>
              <a:spcBef>
                <a:spcPts val="480"/>
              </a:spcBef>
              <a:spcAft>
                <a:spcPts val="0"/>
              </a:spcAft>
              <a:buClr>
                <a:srgbClr val="002060"/>
              </a:buClr>
              <a:buSzPct val="100000"/>
              <a:buFont typeface="Arial"/>
              <a:buChar char="❖"/>
            </a:pPr>
            <a:r>
              <a:rPr lang="en-US" sz="1100">
                <a:solidFill>
                  <a:srgbClr val="002060"/>
                </a:solidFill>
              </a:rPr>
              <a:t>AVRO (HIVE 0.14.0 o superior) </a:t>
            </a:r>
            <a:r>
              <a:rPr lang="en-US" sz="1100">
                <a:solidFill>
                  <a:srgbClr val="002060"/>
                </a:solidFill>
                <a:hlinkClick r:id="rId5"/>
              </a:rPr>
              <a:t>http://avro.apache.org/</a:t>
            </a:r>
            <a:r>
              <a:rPr lang="en-US" sz="1100">
                <a:solidFill>
                  <a:srgbClr val="002060"/>
                </a:solidFill>
              </a:rPr>
              <a:t> : sistema de serialización de datos de Hadoop que pretende convertirse en un estándar. Se apoya en la definición de un esquema para almacenar los datos.</a:t>
            </a:r>
          </a:p>
          <a:p>
            <a:pPr indent="-298450" lvl="0" marL="457200" marR="0" rtl="0" algn="l">
              <a:lnSpc>
                <a:spcPct val="100000"/>
              </a:lnSpc>
              <a:spcBef>
                <a:spcPts val="480"/>
              </a:spcBef>
              <a:spcAft>
                <a:spcPts val="0"/>
              </a:spcAft>
              <a:buClr>
                <a:srgbClr val="002060"/>
              </a:buClr>
              <a:buSzPct val="100000"/>
              <a:buFont typeface="Arial"/>
              <a:buChar char="❖"/>
            </a:pPr>
            <a:r>
              <a:rPr lang="en-US" sz="1100">
                <a:solidFill>
                  <a:srgbClr val="002060"/>
                </a:solidFill>
              </a:rPr>
              <a:t>INPUTFORMAT input_format_classname OUTPUTFORMAT output_format_classname</a:t>
            </a:r>
          </a:p>
          <a:p>
            <a:pPr lvl="0" rtl="0">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000"/>
                                        <p:tgtEl>
                                          <p:spTgt spid="6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000"/>
                                        <p:tgtEl>
                                          <p:spTgt spid="6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000"/>
                                        <p:tgtEl>
                                          <p:spTgt spid="6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7" name="Shape 687"/>
        <p:cNvGrpSpPr/>
        <p:nvPr/>
      </p:nvGrpSpPr>
      <p:grpSpPr>
        <a:xfrm>
          <a:off x="0" y="0"/>
          <a:ext cx="0" cy="0"/>
          <a:chOff x="0" y="0"/>
          <a:chExt cx="0" cy="0"/>
        </a:xfrm>
      </p:grpSpPr>
      <p:sp>
        <p:nvSpPr>
          <p:cNvPr id="688" name="Shape 688"/>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689" name="Shape 689"/>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Almacenamiento de datos 3/5</a:t>
            </a:r>
          </a:p>
        </p:txBody>
      </p:sp>
      <p:pic>
        <p:nvPicPr>
          <p:cNvPr id="690" name="Shape 690"/>
          <p:cNvPicPr preferRelativeResize="0"/>
          <p:nvPr/>
        </p:nvPicPr>
        <p:blipFill>
          <a:blip r:embed="rId3">
            <a:alphaModFix/>
          </a:blip>
          <a:stretch>
            <a:fillRect/>
          </a:stretch>
        </p:blipFill>
        <p:spPr>
          <a:xfrm>
            <a:off x="1567550" y="922675"/>
            <a:ext cx="5972774" cy="51017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5" name="Shape 695"/>
        <p:cNvGrpSpPr/>
        <p:nvPr/>
      </p:nvGrpSpPr>
      <p:grpSpPr>
        <a:xfrm>
          <a:off x="0" y="0"/>
          <a:ext cx="0" cy="0"/>
          <a:chOff x="0" y="0"/>
          <a:chExt cx="0" cy="0"/>
        </a:xfrm>
      </p:grpSpPr>
      <p:sp>
        <p:nvSpPr>
          <p:cNvPr id="696" name="Shape 696"/>
          <p:cNvSpPr txBox="1"/>
          <p:nvPr/>
        </p:nvSpPr>
        <p:spPr>
          <a:xfrm>
            <a:off x="79914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697" name="Shape 697"/>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Almacenamiento de datos 4/5</a:t>
            </a:r>
          </a:p>
        </p:txBody>
      </p:sp>
      <p:sp>
        <p:nvSpPr>
          <p:cNvPr id="698" name="Shape 698"/>
          <p:cNvSpPr txBox="1"/>
          <p:nvPr/>
        </p:nvSpPr>
        <p:spPr>
          <a:xfrm>
            <a:off x="669250" y="922675"/>
            <a:ext cx="7929300" cy="422399"/>
          </a:xfrm>
          <a:prstGeom prst="rect">
            <a:avLst/>
          </a:prstGeom>
          <a:noFill/>
          <a:ln>
            <a:noFill/>
          </a:ln>
        </p:spPr>
        <p:txBody>
          <a:bodyPr anchorCtr="0" anchor="t" bIns="91425" lIns="91425" rIns="91425" tIns="91425">
            <a:noAutofit/>
          </a:bodyPr>
          <a:lstStyle/>
          <a:p>
            <a:pPr indent="0" lvl="0" marL="0" marR="0" rtl="0" algn="l">
              <a:lnSpc>
                <a:spcPct val="100000"/>
              </a:lnSpc>
              <a:spcBef>
                <a:spcPts val="480"/>
              </a:spcBef>
              <a:spcAft>
                <a:spcPts val="0"/>
              </a:spcAft>
              <a:buNone/>
            </a:pPr>
            <a:r>
              <a:rPr lang="en-US" sz="1100">
                <a:solidFill>
                  <a:srgbClr val="002060"/>
                </a:solidFill>
              </a:rPr>
              <a:t>Almacenamiento en registros</a:t>
            </a:r>
          </a:p>
          <a:p>
            <a:pPr indent="0" lvl="0" marL="292100" rtl="0">
              <a:lnSpc>
                <a:spcPct val="136363"/>
              </a:lnSpc>
              <a:spcBef>
                <a:spcPts val="0"/>
              </a:spcBef>
              <a:buNone/>
            </a:pPr>
            <a:r>
              <a:t/>
            </a:r>
            <a:endParaRPr/>
          </a:p>
        </p:txBody>
      </p:sp>
      <p:sp>
        <p:nvSpPr>
          <p:cNvPr id="699" name="Shape 699"/>
          <p:cNvSpPr txBox="1"/>
          <p:nvPr/>
        </p:nvSpPr>
        <p:spPr>
          <a:xfrm>
            <a:off x="634425" y="1499625"/>
            <a:ext cx="8186099" cy="4397999"/>
          </a:xfrm>
          <a:prstGeom prst="rect">
            <a:avLst/>
          </a:prstGeom>
          <a:noFill/>
          <a:ln>
            <a:noFill/>
          </a:ln>
        </p:spPr>
        <p:txBody>
          <a:bodyPr anchorCtr="0" anchor="t" bIns="91425" lIns="91425" rIns="91425" tIns="91425">
            <a:noAutofit/>
          </a:bodyPr>
          <a:lstStyle/>
          <a:p>
            <a:pPr indent="-298450" lvl="0" marL="457200" marR="0" rtl="0" algn="l">
              <a:lnSpc>
                <a:spcPct val="136363"/>
              </a:lnSpc>
              <a:spcBef>
                <a:spcPts val="0"/>
              </a:spcBef>
              <a:spcAft>
                <a:spcPts val="0"/>
              </a:spcAft>
              <a:buClr>
                <a:srgbClr val="002060"/>
              </a:buClr>
              <a:buSzPct val="100000"/>
              <a:buFont typeface="Arial"/>
              <a:buChar char="❖"/>
            </a:pPr>
            <a:r>
              <a:rPr b="1" lang="en-US" sz="1100">
                <a:solidFill>
                  <a:srgbClr val="002060"/>
                </a:solidFill>
              </a:rPr>
              <a:t>TextInputFormat / HiveIgnoreKeyTextOutputFormat</a:t>
            </a:r>
            <a:r>
              <a:rPr lang="en-US" sz="1100">
                <a:solidFill>
                  <a:srgbClr val="002060"/>
                </a:solidFill>
              </a:rPr>
              <a:t>: estas clases se emplean para leer y escribir datos en formato de texto plano</a:t>
            </a:r>
          </a:p>
          <a:p>
            <a:pPr indent="-298450" lvl="0" marL="457200" marR="0" rtl="0" algn="l">
              <a:lnSpc>
                <a:spcPct val="136363"/>
              </a:lnSpc>
              <a:spcBef>
                <a:spcPts val="0"/>
              </a:spcBef>
              <a:spcAft>
                <a:spcPts val="0"/>
              </a:spcAft>
              <a:buClr>
                <a:srgbClr val="002060"/>
              </a:buClr>
              <a:buSzPct val="100000"/>
              <a:buFont typeface="Arial"/>
              <a:buChar char="❖"/>
            </a:pPr>
            <a:r>
              <a:rPr b="1" lang="en-US" sz="1100">
                <a:solidFill>
                  <a:srgbClr val="002060"/>
                </a:solidFill>
              </a:rPr>
              <a:t>SequenceFileInputFormat / SequenceFileOutputFormat</a:t>
            </a:r>
            <a:r>
              <a:rPr lang="en-US" sz="1100">
                <a:solidFill>
                  <a:srgbClr val="002060"/>
                </a:solidFill>
              </a:rPr>
              <a:t>:  estas dos clases se emplean para leer y escribir datos en el formato SEQUENCEFILE</a:t>
            </a:r>
          </a:p>
          <a:p>
            <a:pPr indent="-298450" lvl="0" marL="457200" marR="0" rtl="0" algn="l">
              <a:lnSpc>
                <a:spcPct val="136363"/>
              </a:lnSpc>
              <a:spcBef>
                <a:spcPts val="0"/>
              </a:spcBef>
              <a:spcAft>
                <a:spcPts val="0"/>
              </a:spcAft>
              <a:buClr>
                <a:srgbClr val="002060"/>
              </a:buClr>
              <a:buSzPct val="100000"/>
              <a:buFont typeface="Arial"/>
              <a:buChar char="❖"/>
            </a:pPr>
            <a:r>
              <a:rPr b="1" lang="en-US" sz="1100">
                <a:solidFill>
                  <a:srgbClr val="002060"/>
                </a:solidFill>
              </a:rPr>
              <a:t>MetadataTypedColumnsetSerDe</a:t>
            </a:r>
            <a:r>
              <a:rPr lang="en-US" sz="1100">
                <a:solidFill>
                  <a:srgbClr val="002060"/>
                </a:solidFill>
              </a:rPr>
              <a:t>: se emplea para leer y escribir registros separados por delimitadores, como CSV o tabuladores</a:t>
            </a:r>
          </a:p>
          <a:p>
            <a:pPr indent="-298450" lvl="0" marL="457200" marR="0" rtl="0" algn="l">
              <a:lnSpc>
                <a:spcPct val="136363"/>
              </a:lnSpc>
              <a:spcBef>
                <a:spcPts val="0"/>
              </a:spcBef>
              <a:spcAft>
                <a:spcPts val="0"/>
              </a:spcAft>
              <a:buClr>
                <a:srgbClr val="002060"/>
              </a:buClr>
              <a:buSzPct val="100000"/>
              <a:buFont typeface="Arial"/>
              <a:buChar char="❖"/>
            </a:pPr>
            <a:r>
              <a:rPr b="1" lang="en-US" sz="1100">
                <a:solidFill>
                  <a:srgbClr val="002060"/>
                </a:solidFill>
              </a:rPr>
              <a:t>LazySimpleSerDe</a:t>
            </a:r>
            <a:r>
              <a:rPr lang="en-US" sz="1100">
                <a:solidFill>
                  <a:srgbClr val="002060"/>
                </a:solidFill>
              </a:rPr>
              <a:t>: se emplea para leer el mismo formato que  MetadataTypedColumnsetSerDe y TCTLSeparatedProtocol, pero crea objetos en un modo "vago" lo que proporciona un mejor rendimiento. Desde la versión 0.14 permite indicar el tipo de encoding: </a:t>
            </a:r>
          </a:p>
          <a:p>
            <a:pPr indent="457200" lvl="0" marR="0" rtl="0" algn="l">
              <a:lnSpc>
                <a:spcPct val="136363"/>
              </a:lnSpc>
              <a:spcBef>
                <a:spcPts val="0"/>
              </a:spcBef>
              <a:spcAft>
                <a:spcPts val="0"/>
              </a:spcAft>
              <a:buNone/>
            </a:pPr>
            <a:r>
              <a:rPr lang="en-US" sz="1100">
                <a:solidFill>
                  <a:srgbClr val="002060"/>
                </a:solidFill>
              </a:rPr>
              <a:t>ALTER TABLE person SET SERDEPROPERTIES ('serialization.encoding'='ISO-8859-1');</a:t>
            </a:r>
          </a:p>
          <a:p>
            <a:pPr indent="-298450" lvl="0" marL="457200" marR="0" rtl="0" algn="l">
              <a:lnSpc>
                <a:spcPct val="136363"/>
              </a:lnSpc>
              <a:spcBef>
                <a:spcPts val="0"/>
              </a:spcBef>
              <a:spcAft>
                <a:spcPts val="0"/>
              </a:spcAft>
              <a:buClr>
                <a:srgbClr val="002060"/>
              </a:buClr>
              <a:buSzPct val="100000"/>
              <a:buFont typeface="Arial"/>
              <a:buChar char="❖"/>
            </a:pPr>
            <a:r>
              <a:rPr b="1" lang="en-US" sz="1100">
                <a:solidFill>
                  <a:srgbClr val="002060"/>
                </a:solidFill>
              </a:rPr>
              <a:t>ThriftSerDe</a:t>
            </a:r>
            <a:r>
              <a:rPr lang="en-US" sz="1100">
                <a:solidFill>
                  <a:srgbClr val="002060"/>
                </a:solidFill>
              </a:rPr>
              <a:t>: Se emplea para leer y escribir objetos serializados en Thrift. </a:t>
            </a:r>
          </a:p>
          <a:p>
            <a:pPr indent="-298450" lvl="0" marL="457200" marR="0" rtl="0" algn="l">
              <a:lnSpc>
                <a:spcPct val="136363"/>
              </a:lnSpc>
              <a:spcBef>
                <a:spcPts val="0"/>
              </a:spcBef>
              <a:spcAft>
                <a:spcPts val="0"/>
              </a:spcAft>
              <a:buClr>
                <a:srgbClr val="002060"/>
              </a:buClr>
              <a:buSzPct val="100000"/>
              <a:buFont typeface="Arial"/>
              <a:buChar char="❖"/>
            </a:pPr>
            <a:r>
              <a:rPr b="1" lang="en-US" sz="1100">
                <a:solidFill>
                  <a:srgbClr val="002060"/>
                </a:solidFill>
              </a:rPr>
              <a:t>DynamicSerDe</a:t>
            </a:r>
            <a:r>
              <a:rPr lang="en-US" sz="1100">
                <a:solidFill>
                  <a:srgbClr val="002060"/>
                </a:solidFill>
              </a:rPr>
              <a:t>: se emplea para leer y escribir objetos serializados en Thrift, pero a diferencia del anterior, permite comprender el formato del esquema de Thrift. También proporciona conversión con otros protocolos incluyendo TBinaryProtocol, TJSONProtocol, TCTLSeparatedProtocol </a:t>
            </a:r>
          </a:p>
          <a:p>
            <a:pPr indent="-298450" lvl="0" marL="457200" marR="0" rtl="0" algn="l">
              <a:lnSpc>
                <a:spcPct val="136363"/>
              </a:lnSpc>
              <a:spcBef>
                <a:spcPts val="0"/>
              </a:spcBef>
              <a:spcAft>
                <a:spcPts val="0"/>
              </a:spcAft>
              <a:buClr>
                <a:srgbClr val="002060"/>
              </a:buClr>
              <a:buSzPct val="100000"/>
              <a:buFont typeface="Arial"/>
              <a:buChar char="❖"/>
            </a:pPr>
            <a:r>
              <a:rPr lang="en-US" sz="1100">
                <a:solidFill>
                  <a:srgbClr val="002060"/>
                </a:solidFill>
              </a:rPr>
              <a:t>Amazon proporciona un SerDe para leer </a:t>
            </a:r>
            <a:r>
              <a:rPr b="1" lang="en-US" sz="1100">
                <a:solidFill>
                  <a:srgbClr val="002060"/>
                </a:solidFill>
              </a:rPr>
              <a:t>JSON </a:t>
            </a:r>
            <a:r>
              <a:rPr lang="en-US" sz="1100">
                <a:solidFill>
                  <a:srgbClr val="002060"/>
                </a:solidFill>
              </a:rPr>
              <a:t>s3://elasticmapreduce/samples/hive-ads/libs/jsonserde.jar.</a:t>
            </a:r>
          </a:p>
          <a:p>
            <a:pPr indent="-298450" lvl="0" marL="457200" marR="0" rtl="0" algn="l">
              <a:lnSpc>
                <a:spcPct val="136363"/>
              </a:lnSpc>
              <a:spcBef>
                <a:spcPts val="0"/>
              </a:spcBef>
              <a:spcAft>
                <a:spcPts val="0"/>
              </a:spcAft>
              <a:buClr>
                <a:srgbClr val="002060"/>
              </a:buClr>
              <a:buSzPct val="100000"/>
              <a:buFont typeface="Arial"/>
              <a:buChar char="❖"/>
            </a:pPr>
            <a:r>
              <a:rPr b="1" lang="en-US" sz="1100">
                <a:solidFill>
                  <a:srgbClr val="002060"/>
                </a:solidFill>
              </a:rPr>
              <a:t>AvroSerDe </a:t>
            </a:r>
            <a:r>
              <a:rPr lang="en-US" sz="1100">
                <a:solidFill>
                  <a:srgbClr val="002060"/>
                </a:solidFill>
              </a:rPr>
              <a:t>desde la versión 0.9</a:t>
            </a:r>
          </a:p>
          <a:p>
            <a:pPr indent="-298450" lvl="0" marL="457200" marR="0" rtl="0" algn="l">
              <a:lnSpc>
                <a:spcPct val="136363"/>
              </a:lnSpc>
              <a:spcBef>
                <a:spcPts val="0"/>
              </a:spcBef>
              <a:spcAft>
                <a:spcPts val="0"/>
              </a:spcAft>
              <a:buClr>
                <a:srgbClr val="002060"/>
              </a:buClr>
              <a:buSzPct val="100000"/>
              <a:buFont typeface="Arial"/>
              <a:buChar char="❖"/>
            </a:pPr>
            <a:r>
              <a:rPr b="1" lang="en-US" sz="1100">
                <a:solidFill>
                  <a:srgbClr val="002060"/>
                </a:solidFill>
              </a:rPr>
              <a:t>ORC </a:t>
            </a:r>
            <a:r>
              <a:rPr lang="en-US" sz="1100">
                <a:solidFill>
                  <a:srgbClr val="002060"/>
                </a:solidFill>
              </a:rPr>
              <a:t>desde la versión 0.11</a:t>
            </a:r>
          </a:p>
          <a:p>
            <a:pPr indent="-298450" lvl="0" marL="457200" marR="0" rtl="0" algn="l">
              <a:lnSpc>
                <a:spcPct val="136363"/>
              </a:lnSpc>
              <a:spcBef>
                <a:spcPts val="0"/>
              </a:spcBef>
              <a:spcAft>
                <a:spcPts val="0"/>
              </a:spcAft>
              <a:buClr>
                <a:srgbClr val="002060"/>
              </a:buClr>
              <a:buSzPct val="100000"/>
              <a:buFont typeface="Arial"/>
              <a:buChar char="❖"/>
            </a:pPr>
            <a:r>
              <a:rPr b="1" lang="en-US" sz="1100">
                <a:solidFill>
                  <a:srgbClr val="002060"/>
                </a:solidFill>
              </a:rPr>
              <a:t>Parquet </a:t>
            </a:r>
            <a:r>
              <a:rPr lang="en-US" sz="1100">
                <a:solidFill>
                  <a:srgbClr val="002060"/>
                </a:solidFill>
              </a:rPr>
              <a:t>desde la versión 0.13</a:t>
            </a:r>
          </a:p>
          <a:p>
            <a:pPr indent="-298450" lvl="0" marL="457200" marR="0" rtl="0" algn="l">
              <a:lnSpc>
                <a:spcPct val="136363"/>
              </a:lnSpc>
              <a:spcBef>
                <a:spcPts val="0"/>
              </a:spcBef>
              <a:spcAft>
                <a:spcPts val="0"/>
              </a:spcAft>
              <a:buClr>
                <a:srgbClr val="002060"/>
              </a:buClr>
              <a:buSzPct val="100000"/>
              <a:buFont typeface="Arial"/>
              <a:buChar char="❖"/>
            </a:pPr>
            <a:r>
              <a:rPr b="1" lang="en-US" sz="1100">
                <a:solidFill>
                  <a:srgbClr val="002060"/>
                </a:solidFill>
              </a:rPr>
              <a:t>CSV </a:t>
            </a:r>
            <a:r>
              <a:rPr lang="en-US" sz="1100">
                <a:solidFill>
                  <a:srgbClr val="002060"/>
                </a:solidFill>
              </a:rPr>
              <a:t>desde la versión 0.14</a:t>
            </a:r>
          </a:p>
          <a:p>
            <a:pPr indent="0" lvl="0" marL="292100" marR="0" rtl="0" algn="l">
              <a:lnSpc>
                <a:spcPct val="136363"/>
              </a:lnSpc>
              <a:spcBef>
                <a:spcPts val="0"/>
              </a:spcBef>
              <a:spcAft>
                <a:spcPts val="0"/>
              </a:spcAft>
              <a:buClr>
                <a:schemeClr val="dk1"/>
              </a:buClr>
              <a:buFont typeface="Arial"/>
              <a:buNone/>
            </a:pPr>
            <a:r>
              <a:t/>
            </a:r>
            <a:endParaRPr sz="1100">
              <a:solidFill>
                <a:srgbClr val="002060"/>
              </a:solidFill>
            </a:endParaRPr>
          </a:p>
          <a:p>
            <a:pPr indent="0" lvl="0" marL="292100" rtl="0">
              <a:lnSpc>
                <a:spcPct val="136363"/>
              </a:lnSpc>
              <a:spcBef>
                <a:spcPts val="0"/>
              </a:spcBef>
              <a:buNone/>
            </a:pPr>
            <a:r>
              <a:t/>
            </a:r>
            <a:endParaRPr/>
          </a:p>
        </p:txBody>
      </p:sp>
      <p:sp>
        <p:nvSpPr>
          <p:cNvPr id="700" name="Shape 700"/>
          <p:cNvSpPr txBox="1"/>
          <p:nvPr/>
        </p:nvSpPr>
        <p:spPr>
          <a:xfrm>
            <a:off x="658350" y="1227475"/>
            <a:ext cx="7929300" cy="341399"/>
          </a:xfrm>
          <a:prstGeom prst="rect">
            <a:avLst/>
          </a:prstGeom>
          <a:noFill/>
          <a:ln>
            <a:noFill/>
          </a:ln>
        </p:spPr>
        <p:txBody>
          <a:bodyPr anchorCtr="0" anchor="t" bIns="91425" lIns="91425" rIns="91425" tIns="91425">
            <a:noAutofit/>
          </a:bodyPr>
          <a:lstStyle/>
          <a:p>
            <a:pPr indent="0" lvl="0" marL="0" rtl="0">
              <a:lnSpc>
                <a:spcPct val="136363"/>
              </a:lnSpc>
              <a:spcBef>
                <a:spcPts val="0"/>
              </a:spcBef>
              <a:buNone/>
            </a:pPr>
            <a:r>
              <a:rPr lang="en-US" sz="1100">
                <a:solidFill>
                  <a:srgbClr val="002060"/>
                </a:solidFill>
              </a:rPr>
              <a:t>Hive aprovecha el uso de clases java para formatear los datos de entrada y salida SerDe.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1000"/>
                                        <p:tgtEl>
                                          <p:spTgt spid="6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000"/>
                                        <p:tgtEl>
                                          <p:spTgt spid="7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000"/>
                                        <p:tgtEl>
                                          <p:spTgt spid="6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5" name="Shape 705"/>
        <p:cNvGrpSpPr/>
        <p:nvPr/>
      </p:nvGrpSpPr>
      <p:grpSpPr>
        <a:xfrm>
          <a:off x="0" y="0"/>
          <a:ext cx="0" cy="0"/>
          <a:chOff x="0" y="0"/>
          <a:chExt cx="0" cy="0"/>
        </a:xfrm>
      </p:grpSpPr>
      <p:sp>
        <p:nvSpPr>
          <p:cNvPr id="706" name="Shape 706"/>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707" name="Shape 707"/>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Almacenamiento de datos 5/5</a:t>
            </a:r>
          </a:p>
        </p:txBody>
      </p:sp>
      <p:sp>
        <p:nvSpPr>
          <p:cNvPr id="708" name="Shape 708"/>
          <p:cNvSpPr txBox="1"/>
          <p:nvPr/>
        </p:nvSpPr>
        <p:spPr>
          <a:xfrm>
            <a:off x="669250" y="1075075"/>
            <a:ext cx="7929300" cy="422399"/>
          </a:xfrm>
          <a:prstGeom prst="rect">
            <a:avLst/>
          </a:prstGeom>
          <a:noFill/>
          <a:ln>
            <a:noFill/>
          </a:ln>
        </p:spPr>
        <p:txBody>
          <a:bodyPr anchorCtr="0" anchor="t" bIns="91425" lIns="91425" rIns="91425" tIns="91425">
            <a:noAutofit/>
          </a:bodyPr>
          <a:lstStyle/>
          <a:p>
            <a:pPr indent="0" lvl="0" marL="0" marR="0" rtl="0" algn="l">
              <a:lnSpc>
                <a:spcPct val="100000"/>
              </a:lnSpc>
              <a:spcBef>
                <a:spcPts val="480"/>
              </a:spcBef>
              <a:spcAft>
                <a:spcPts val="0"/>
              </a:spcAft>
              <a:buNone/>
            </a:pPr>
            <a:r>
              <a:rPr b="1" lang="en-US" sz="1100">
                <a:solidFill>
                  <a:srgbClr val="002060"/>
                </a:solidFill>
              </a:rPr>
              <a:t>Conversión de datos</a:t>
            </a:r>
          </a:p>
          <a:p>
            <a:pPr indent="0" lvl="0" marL="292100" rtl="0">
              <a:lnSpc>
                <a:spcPct val="136363"/>
              </a:lnSpc>
              <a:spcBef>
                <a:spcPts val="0"/>
              </a:spcBef>
              <a:buNone/>
            </a:pPr>
            <a:r>
              <a:t/>
            </a:r>
            <a:endParaRPr/>
          </a:p>
        </p:txBody>
      </p:sp>
      <p:sp>
        <p:nvSpPr>
          <p:cNvPr id="709" name="Shape 709"/>
          <p:cNvSpPr txBox="1"/>
          <p:nvPr/>
        </p:nvSpPr>
        <p:spPr>
          <a:xfrm>
            <a:off x="710625" y="1423425"/>
            <a:ext cx="8186099" cy="566100"/>
          </a:xfrm>
          <a:prstGeom prst="rect">
            <a:avLst/>
          </a:prstGeom>
          <a:noFill/>
          <a:ln>
            <a:noFill/>
          </a:ln>
        </p:spPr>
        <p:txBody>
          <a:bodyPr anchorCtr="0" anchor="t" bIns="91425" lIns="91425" rIns="91425" tIns="91425">
            <a:noAutofit/>
          </a:bodyPr>
          <a:lstStyle/>
          <a:p>
            <a:pPr lvl="0" rtl="0">
              <a:lnSpc>
                <a:spcPct val="136363"/>
              </a:lnSpc>
              <a:spcBef>
                <a:spcPts val="0"/>
              </a:spcBef>
              <a:buClr>
                <a:srgbClr val="000000"/>
              </a:buClr>
              <a:buSzPct val="100000"/>
              <a:buFont typeface="Arial"/>
              <a:buNone/>
            </a:pPr>
            <a:r>
              <a:rPr lang="en-US" sz="1100">
                <a:solidFill>
                  <a:srgbClr val="002060"/>
                </a:solidFill>
              </a:rPr>
              <a:t>CREATE TABLE nuevaTablaEnFormatoSEQUENCE (.......)</a:t>
            </a:r>
          </a:p>
          <a:p>
            <a:pPr rtl="0">
              <a:lnSpc>
                <a:spcPct val="136363"/>
              </a:lnSpc>
              <a:spcBef>
                <a:spcPts val="0"/>
              </a:spcBef>
              <a:buNone/>
            </a:pPr>
            <a:r>
              <a:rPr lang="en-US" sz="1100">
                <a:solidFill>
                  <a:srgbClr val="002060"/>
                </a:solidFill>
              </a:rPr>
              <a:t>STORED AS SEQUENCEFILE;</a:t>
            </a:r>
          </a:p>
          <a:p>
            <a:pPr lvl="0" rtl="0">
              <a:lnSpc>
                <a:spcPct val="136363"/>
              </a:lnSpc>
              <a:spcBef>
                <a:spcPts val="0"/>
              </a:spcBef>
              <a:buClr>
                <a:srgbClr val="000000"/>
              </a:buClr>
              <a:buFont typeface="Arial"/>
              <a:buNone/>
            </a:pPr>
            <a:r>
              <a:t/>
            </a:r>
            <a:endParaRPr sz="1100">
              <a:solidFill>
                <a:srgbClr val="002060"/>
              </a:solidFill>
            </a:endParaRPr>
          </a:p>
          <a:p>
            <a:pPr indent="0" lvl="0" marL="292100" rtl="0">
              <a:lnSpc>
                <a:spcPct val="136363"/>
              </a:lnSpc>
              <a:spcBef>
                <a:spcPts val="0"/>
              </a:spcBef>
              <a:buNone/>
            </a:pPr>
            <a:r>
              <a:t/>
            </a:r>
            <a:endParaRPr sz="1100">
              <a:solidFill>
                <a:srgbClr val="002060"/>
              </a:solidFill>
            </a:endParaRPr>
          </a:p>
        </p:txBody>
      </p:sp>
      <p:sp>
        <p:nvSpPr>
          <p:cNvPr id="710" name="Shape 710"/>
          <p:cNvSpPr txBox="1"/>
          <p:nvPr/>
        </p:nvSpPr>
        <p:spPr>
          <a:xfrm>
            <a:off x="734575" y="2015600"/>
            <a:ext cx="6858000" cy="627000"/>
          </a:xfrm>
          <a:prstGeom prst="rect">
            <a:avLst/>
          </a:prstGeom>
          <a:noFill/>
          <a:ln>
            <a:noFill/>
          </a:ln>
        </p:spPr>
        <p:txBody>
          <a:bodyPr anchorCtr="0" anchor="t" bIns="91425" lIns="91425" rIns="91425" tIns="91425">
            <a:noAutofit/>
          </a:bodyPr>
          <a:lstStyle/>
          <a:p>
            <a:pPr lvl="0" rtl="0">
              <a:lnSpc>
                <a:spcPct val="136363"/>
              </a:lnSpc>
              <a:spcBef>
                <a:spcPts val="0"/>
              </a:spcBef>
              <a:buClr>
                <a:schemeClr val="dk1"/>
              </a:buClr>
              <a:buSzPct val="100000"/>
              <a:buFont typeface="Arial"/>
              <a:buNone/>
            </a:pPr>
            <a:r>
              <a:rPr lang="en-US" sz="1100">
                <a:solidFill>
                  <a:srgbClr val="002060"/>
                </a:solidFill>
              </a:rPr>
              <a:t>INSERT OVERWRITE TABLE nuevaTablaEnFormatoSEQUENCE </a:t>
            </a:r>
          </a:p>
          <a:p>
            <a:pPr lvl="0" rtl="0">
              <a:lnSpc>
                <a:spcPct val="136363"/>
              </a:lnSpc>
              <a:spcBef>
                <a:spcPts val="0"/>
              </a:spcBef>
              <a:buClr>
                <a:schemeClr val="dk1"/>
              </a:buClr>
              <a:buSzPct val="100000"/>
              <a:buFont typeface="Arial"/>
              <a:buNone/>
            </a:pPr>
            <a:r>
              <a:rPr lang="en-US" sz="1100">
                <a:solidFill>
                  <a:srgbClr val="002060"/>
                </a:solidFill>
              </a:rPr>
              <a:t>SELECT * FROM tablaAntiguaFormatoTEXTO;</a:t>
            </a:r>
          </a:p>
          <a:p>
            <a:pPr indent="0" lvl="0" marL="292100" rtl="0">
              <a:lnSpc>
                <a:spcPct val="136363"/>
              </a:lnSpc>
              <a:spcBef>
                <a:spcPts val="0"/>
              </a:spcBef>
              <a:buClr>
                <a:schemeClr val="dk1"/>
              </a:buClr>
              <a:buFont typeface="Arial"/>
              <a:buNone/>
            </a:pPr>
            <a:r>
              <a:t/>
            </a:r>
            <a:endParaRPr sz="1100">
              <a:solidFill>
                <a:srgbClr val="002060"/>
              </a:solidFill>
            </a:endParaRPr>
          </a:p>
          <a:p>
            <a:pPr>
              <a:spcBef>
                <a:spcPts val="0"/>
              </a:spcBef>
              <a:buNone/>
            </a:pPr>
            <a:r>
              <a:t/>
            </a:r>
            <a:endParaRPr/>
          </a:p>
        </p:txBody>
      </p:sp>
      <p:sp>
        <p:nvSpPr>
          <p:cNvPr id="711" name="Shape 711"/>
          <p:cNvSpPr txBox="1"/>
          <p:nvPr/>
        </p:nvSpPr>
        <p:spPr>
          <a:xfrm>
            <a:off x="695375" y="3049750"/>
            <a:ext cx="7753199" cy="566100"/>
          </a:xfrm>
          <a:prstGeom prst="rect">
            <a:avLst/>
          </a:prstGeom>
          <a:noFill/>
          <a:ln>
            <a:noFill/>
          </a:ln>
        </p:spPr>
        <p:txBody>
          <a:bodyPr anchorCtr="0" anchor="t" bIns="91425" lIns="91425" rIns="91425" tIns="91425">
            <a:noAutofit/>
          </a:bodyPr>
          <a:lstStyle/>
          <a:p>
            <a:pPr indent="-298450" lvl="0" marL="457200" rtl="0">
              <a:lnSpc>
                <a:spcPct val="136363"/>
              </a:lnSpc>
              <a:spcBef>
                <a:spcPts val="0"/>
              </a:spcBef>
              <a:buClr>
                <a:srgbClr val="002060"/>
              </a:buClr>
              <a:buSzPct val="100000"/>
              <a:buFont typeface="Arial"/>
              <a:buChar char="❖"/>
            </a:pPr>
            <a:r>
              <a:rPr lang="en-US" sz="1100">
                <a:solidFill>
                  <a:srgbClr val="002060"/>
                </a:solidFill>
              </a:rPr>
              <a:t>GZIP o BZip2 </a:t>
            </a:r>
          </a:p>
          <a:p>
            <a:pPr indent="-298450" lvl="0" marL="457200" rtl="0">
              <a:lnSpc>
                <a:spcPct val="136363"/>
              </a:lnSpc>
              <a:spcBef>
                <a:spcPts val="0"/>
              </a:spcBef>
              <a:buClr>
                <a:srgbClr val="002060"/>
              </a:buClr>
              <a:buSzPct val="100000"/>
              <a:buFont typeface="Arial"/>
              <a:buChar char="❖"/>
            </a:pPr>
            <a:r>
              <a:rPr lang="en-US" sz="1100">
                <a:solidFill>
                  <a:srgbClr val="002060"/>
                </a:solidFill>
              </a:rPr>
              <a:t>LZO: nuevo formato de compresión que favorece la velocidad frente a la tasa de compresión</a:t>
            </a:r>
          </a:p>
          <a:p>
            <a:pPr lvl="0" rtl="0">
              <a:lnSpc>
                <a:spcPct val="136363"/>
              </a:lnSpc>
              <a:spcBef>
                <a:spcPts val="0"/>
              </a:spcBef>
              <a:buNone/>
            </a:pPr>
            <a:r>
              <a:t/>
            </a:r>
            <a:endParaRPr sz="1100">
              <a:solidFill>
                <a:srgbClr val="002060"/>
              </a:solidFill>
            </a:endParaRPr>
          </a:p>
          <a:p>
            <a:pPr indent="0" lvl="0" marL="292100" rtl="0">
              <a:lnSpc>
                <a:spcPct val="136363"/>
              </a:lnSpc>
              <a:spcBef>
                <a:spcPts val="0"/>
              </a:spcBef>
              <a:buClr>
                <a:schemeClr val="dk1"/>
              </a:buClr>
              <a:buFont typeface="Arial"/>
              <a:buNone/>
            </a:pPr>
            <a:r>
              <a:t/>
            </a:r>
            <a:endParaRPr sz="1100">
              <a:solidFill>
                <a:srgbClr val="002060"/>
              </a:solidFill>
            </a:endParaRPr>
          </a:p>
          <a:p>
            <a:pPr indent="0" lvl="0" marL="292100" rtl="0">
              <a:lnSpc>
                <a:spcPct val="136363"/>
              </a:lnSpc>
              <a:spcBef>
                <a:spcPts val="0"/>
              </a:spcBef>
              <a:buNone/>
            </a:pPr>
            <a:r>
              <a:t/>
            </a:r>
            <a:endParaRPr sz="1100">
              <a:solidFill>
                <a:srgbClr val="002060"/>
              </a:solidFill>
            </a:endParaRPr>
          </a:p>
          <a:p>
            <a:pPr lvl="0" rtl="0">
              <a:lnSpc>
                <a:spcPct val="136363"/>
              </a:lnSpc>
              <a:spcBef>
                <a:spcPts val="0"/>
              </a:spcBef>
              <a:buClr>
                <a:schemeClr val="dk1"/>
              </a:buClr>
              <a:buFont typeface="Arial"/>
              <a:buNone/>
            </a:pPr>
            <a:r>
              <a:t/>
            </a:r>
            <a:endParaRPr sz="1100">
              <a:solidFill>
                <a:srgbClr val="002060"/>
              </a:solidFill>
            </a:endParaRPr>
          </a:p>
          <a:p>
            <a:pPr>
              <a:spcBef>
                <a:spcPts val="0"/>
              </a:spcBef>
              <a:buNone/>
            </a:pPr>
            <a:r>
              <a:t/>
            </a:r>
            <a:endParaRPr sz="1100">
              <a:solidFill>
                <a:srgbClr val="002060"/>
              </a:solidFill>
            </a:endParaRPr>
          </a:p>
        </p:txBody>
      </p:sp>
      <p:sp>
        <p:nvSpPr>
          <p:cNvPr id="712" name="Shape 712"/>
          <p:cNvSpPr txBox="1"/>
          <p:nvPr/>
        </p:nvSpPr>
        <p:spPr>
          <a:xfrm>
            <a:off x="669250" y="2599075"/>
            <a:ext cx="7929300" cy="422399"/>
          </a:xfrm>
          <a:prstGeom prst="rect">
            <a:avLst/>
          </a:prstGeom>
          <a:noFill/>
          <a:ln>
            <a:noFill/>
          </a:ln>
        </p:spPr>
        <p:txBody>
          <a:bodyPr anchorCtr="0" anchor="t" bIns="91425" lIns="91425" rIns="91425" tIns="91425">
            <a:noAutofit/>
          </a:bodyPr>
          <a:lstStyle/>
          <a:p>
            <a:pPr indent="0" lvl="0" marL="0" marR="0" rtl="0" algn="l">
              <a:lnSpc>
                <a:spcPct val="100000"/>
              </a:lnSpc>
              <a:spcBef>
                <a:spcPts val="480"/>
              </a:spcBef>
              <a:spcAft>
                <a:spcPts val="0"/>
              </a:spcAft>
              <a:buNone/>
            </a:pPr>
            <a:r>
              <a:rPr b="1" lang="en-US" sz="1100">
                <a:solidFill>
                  <a:srgbClr val="002060"/>
                </a:solidFill>
              </a:rPr>
              <a:t>Compresión</a:t>
            </a:r>
          </a:p>
          <a:p>
            <a:pPr indent="0" lvl="0" marL="292100" rtl="0">
              <a:lnSpc>
                <a:spcPct val="136363"/>
              </a:lnSpc>
              <a:spcBef>
                <a:spcPts val="0"/>
              </a:spcBef>
              <a:buNone/>
            </a:pPr>
            <a:r>
              <a:t/>
            </a:r>
            <a:endParaRPr/>
          </a:p>
        </p:txBody>
      </p:sp>
      <p:sp>
        <p:nvSpPr>
          <p:cNvPr id="713" name="Shape 713"/>
          <p:cNvSpPr txBox="1"/>
          <p:nvPr/>
        </p:nvSpPr>
        <p:spPr>
          <a:xfrm>
            <a:off x="697550" y="4360375"/>
            <a:ext cx="6818700" cy="341399"/>
          </a:xfrm>
          <a:prstGeom prst="rect">
            <a:avLst/>
          </a:prstGeom>
          <a:noFill/>
          <a:ln>
            <a:noFill/>
          </a:ln>
        </p:spPr>
        <p:txBody>
          <a:bodyPr anchorCtr="0" anchor="t" bIns="91425" lIns="91425" rIns="91425" tIns="91425">
            <a:noAutofit/>
          </a:bodyPr>
          <a:lstStyle/>
          <a:p>
            <a:pPr indent="0" lvl="0" marL="292100" rtl="0">
              <a:lnSpc>
                <a:spcPct val="136363"/>
              </a:lnSpc>
              <a:spcBef>
                <a:spcPts val="0"/>
              </a:spcBef>
              <a:buClr>
                <a:schemeClr val="dk1"/>
              </a:buClr>
              <a:buSzPct val="100000"/>
              <a:buFont typeface="Arial"/>
              <a:buNone/>
            </a:pPr>
            <a:r>
              <a:rPr lang="en-US" sz="1100">
                <a:solidFill>
                  <a:srgbClr val="002060"/>
                </a:solidFill>
              </a:rPr>
              <a:t>CREATE TABLE raw_sequence (line STRING) STORED AS SEQUENCEFILE;</a:t>
            </a:r>
          </a:p>
          <a:p>
            <a:pPr lvl="0" rtl="0">
              <a:lnSpc>
                <a:spcPct val="136363"/>
              </a:lnSpc>
              <a:spcBef>
                <a:spcPts val="0"/>
              </a:spcBef>
              <a:buClr>
                <a:schemeClr val="dk1"/>
              </a:buClr>
              <a:buFont typeface="Arial"/>
              <a:buNone/>
            </a:pPr>
            <a:r>
              <a:t/>
            </a:r>
            <a:endParaRPr/>
          </a:p>
        </p:txBody>
      </p:sp>
      <p:sp>
        <p:nvSpPr>
          <p:cNvPr id="714" name="Shape 714"/>
          <p:cNvSpPr txBox="1"/>
          <p:nvPr/>
        </p:nvSpPr>
        <p:spPr>
          <a:xfrm>
            <a:off x="691025" y="3604925"/>
            <a:ext cx="7511999" cy="459299"/>
          </a:xfrm>
          <a:prstGeom prst="rect">
            <a:avLst/>
          </a:prstGeom>
          <a:noFill/>
          <a:ln>
            <a:noFill/>
          </a:ln>
        </p:spPr>
        <p:txBody>
          <a:bodyPr anchorCtr="0" anchor="t" bIns="91425" lIns="91425" rIns="91425" tIns="91425">
            <a:noAutofit/>
          </a:bodyPr>
          <a:lstStyle/>
          <a:p>
            <a:pPr indent="0" lvl="0" marL="292100" rtl="0">
              <a:lnSpc>
                <a:spcPct val="136363"/>
              </a:lnSpc>
              <a:spcBef>
                <a:spcPts val="0"/>
              </a:spcBef>
              <a:buClr>
                <a:schemeClr val="dk1"/>
              </a:buClr>
              <a:buSzPct val="100000"/>
              <a:buFont typeface="Arial"/>
              <a:buNone/>
            </a:pPr>
            <a:r>
              <a:rPr lang="en-US" sz="1100">
                <a:solidFill>
                  <a:srgbClr val="002060"/>
                </a:solidFill>
              </a:rPr>
              <a:t>CREATE TABLE raw (line STRING)</a:t>
            </a:r>
          </a:p>
          <a:p>
            <a:pPr indent="0" lvl="0" marL="292100" rtl="0">
              <a:lnSpc>
                <a:spcPct val="136363"/>
              </a:lnSpc>
              <a:spcBef>
                <a:spcPts val="0"/>
              </a:spcBef>
              <a:buClr>
                <a:schemeClr val="dk1"/>
              </a:buClr>
              <a:buSzPct val="100000"/>
              <a:buFont typeface="Arial"/>
              <a:buNone/>
            </a:pPr>
            <a:r>
              <a:rPr lang="en-US" sz="1100">
                <a:solidFill>
                  <a:srgbClr val="002060"/>
                </a:solidFill>
              </a:rPr>
              <a:t>ROW FORMAT DELIMITED FIELDS TERMINATED BY '\t' LINES TERMINATED BY '\n';</a:t>
            </a:r>
          </a:p>
          <a:p>
            <a:pPr indent="0" lvl="0" marL="292100" rtl="0">
              <a:lnSpc>
                <a:spcPct val="136363"/>
              </a:lnSpc>
              <a:spcBef>
                <a:spcPts val="0"/>
              </a:spcBef>
              <a:buClr>
                <a:schemeClr val="dk1"/>
              </a:buClr>
              <a:buFont typeface="Arial"/>
              <a:buNone/>
            </a:pPr>
            <a:r>
              <a:t/>
            </a:r>
            <a:endParaRPr/>
          </a:p>
        </p:txBody>
      </p:sp>
      <p:sp>
        <p:nvSpPr>
          <p:cNvPr id="715" name="Shape 715"/>
          <p:cNvSpPr txBox="1"/>
          <p:nvPr/>
        </p:nvSpPr>
        <p:spPr>
          <a:xfrm>
            <a:off x="734575" y="4630350"/>
            <a:ext cx="7197599" cy="940499"/>
          </a:xfrm>
          <a:prstGeom prst="rect">
            <a:avLst/>
          </a:prstGeom>
          <a:noFill/>
          <a:ln>
            <a:noFill/>
          </a:ln>
        </p:spPr>
        <p:txBody>
          <a:bodyPr anchorCtr="0" anchor="t" bIns="91425" lIns="91425" rIns="91425" tIns="91425">
            <a:noAutofit/>
          </a:bodyPr>
          <a:lstStyle/>
          <a:p>
            <a:pPr indent="0" lvl="0" marL="292100" rtl="0">
              <a:lnSpc>
                <a:spcPct val="136363"/>
              </a:lnSpc>
              <a:spcBef>
                <a:spcPts val="0"/>
              </a:spcBef>
              <a:buClr>
                <a:schemeClr val="dk1"/>
              </a:buClr>
              <a:buSzPct val="100000"/>
              <a:buFont typeface="Arial"/>
              <a:buNone/>
            </a:pPr>
            <a:r>
              <a:rPr lang="en-US" sz="1100">
                <a:solidFill>
                  <a:srgbClr val="002060"/>
                </a:solidFill>
              </a:rPr>
              <a:t>SET hive.exec.compress.output=true;</a:t>
            </a:r>
          </a:p>
          <a:p>
            <a:pPr indent="0" lvl="0" marL="292100" rtl="0">
              <a:lnSpc>
                <a:spcPct val="136363"/>
              </a:lnSpc>
              <a:spcBef>
                <a:spcPts val="0"/>
              </a:spcBef>
              <a:buClr>
                <a:schemeClr val="dk1"/>
              </a:buClr>
              <a:buSzPct val="100000"/>
              <a:buFont typeface="Arial"/>
              <a:buNone/>
            </a:pPr>
            <a:r>
              <a:rPr lang="en-US" sz="1100">
                <a:solidFill>
                  <a:srgbClr val="002060"/>
                </a:solidFill>
              </a:rPr>
              <a:t>SET io.seqfile.compression.type=BLOCK; </a:t>
            </a:r>
          </a:p>
          <a:p>
            <a:pPr indent="0" lvl="0" marL="292100" rtl="0">
              <a:lnSpc>
                <a:spcPct val="136363"/>
              </a:lnSpc>
              <a:spcBef>
                <a:spcPts val="0"/>
              </a:spcBef>
              <a:buClr>
                <a:schemeClr val="dk1"/>
              </a:buClr>
              <a:buSzPct val="100000"/>
              <a:buFont typeface="Arial"/>
              <a:buNone/>
            </a:pPr>
            <a:r>
              <a:rPr lang="en-US" sz="1100">
                <a:solidFill>
                  <a:srgbClr val="002060"/>
                </a:solidFill>
              </a:rPr>
              <a:t>INSERT OVERWRITE TABLE raw_sequence SELECT * FROM raw;</a:t>
            </a:r>
          </a:p>
          <a:p>
            <a:pPr lvl="0" rtl="0">
              <a:lnSpc>
                <a:spcPct val="136363"/>
              </a:lnSpc>
              <a:spcBef>
                <a:spcPts val="0"/>
              </a:spcBef>
              <a:buClr>
                <a:schemeClr val="dk1"/>
              </a:buClr>
              <a:buFont typeface="Arial"/>
              <a:buNone/>
            </a:pPr>
            <a:r>
              <a:t/>
            </a:r>
            <a:endParaRPr sz="1100">
              <a:solidFill>
                <a:srgbClr val="002060"/>
              </a:solidFill>
            </a:endParaRPr>
          </a:p>
          <a:p>
            <a:pPr lvl="0" rtl="0">
              <a:lnSpc>
                <a:spcPct val="136363"/>
              </a:lnSpc>
              <a:spcBef>
                <a:spcPts val="0"/>
              </a:spcBef>
              <a:buClr>
                <a:schemeClr val="dk1"/>
              </a:buClr>
              <a:buSzPct val="100000"/>
              <a:buFont typeface="Arial"/>
              <a:buNone/>
            </a:pPr>
            <a:r>
              <a:rPr lang="en-US" sz="1100">
                <a:solidFill>
                  <a:srgbClr val="002060"/>
                </a:solidFill>
              </a:rPr>
              <a:t> </a:t>
            </a:r>
          </a:p>
          <a:p>
            <a:pPr>
              <a:spcBef>
                <a:spcPts val="0"/>
              </a:spcBef>
              <a:buNone/>
            </a:pPr>
            <a:r>
              <a:t/>
            </a:r>
            <a:endParaRPr/>
          </a:p>
        </p:txBody>
      </p:sp>
      <p:sp>
        <p:nvSpPr>
          <p:cNvPr id="716" name="Shape 716"/>
          <p:cNvSpPr txBox="1"/>
          <p:nvPr/>
        </p:nvSpPr>
        <p:spPr>
          <a:xfrm>
            <a:off x="758525" y="5401050"/>
            <a:ext cx="7994399" cy="566100"/>
          </a:xfrm>
          <a:prstGeom prst="rect">
            <a:avLst/>
          </a:prstGeom>
          <a:noFill/>
          <a:ln>
            <a:noFill/>
          </a:ln>
        </p:spPr>
        <p:txBody>
          <a:bodyPr anchorCtr="0" anchor="t" bIns="91425" lIns="91425" rIns="91425" tIns="91425">
            <a:noAutofit/>
          </a:bodyPr>
          <a:lstStyle/>
          <a:p>
            <a:pPr>
              <a:spcBef>
                <a:spcPts val="0"/>
              </a:spcBef>
              <a:buNone/>
            </a:pPr>
            <a:r>
              <a:rPr lang="en-US" sz="1100">
                <a:solidFill>
                  <a:srgbClr val="002060"/>
                </a:solidFill>
              </a:rPr>
              <a:t>https://cwiki.apache.org/confluence/display/Hive/LanguageManual+LZO#LanguageManualLZO-LZOCompression</a:t>
            </a:r>
          </a:p>
        </p:txBody>
      </p:sp>
      <p:sp>
        <p:nvSpPr>
          <p:cNvPr id="717" name="Shape 717"/>
          <p:cNvSpPr txBox="1"/>
          <p:nvPr/>
        </p:nvSpPr>
        <p:spPr>
          <a:xfrm>
            <a:off x="980575" y="4094775"/>
            <a:ext cx="7223700" cy="341399"/>
          </a:xfrm>
          <a:prstGeom prst="rect">
            <a:avLst/>
          </a:prstGeom>
          <a:noFill/>
          <a:ln>
            <a:noFill/>
          </a:ln>
        </p:spPr>
        <p:txBody>
          <a:bodyPr anchorCtr="0" anchor="t" bIns="91425" lIns="91425" rIns="91425" tIns="91425">
            <a:noAutofit/>
          </a:bodyPr>
          <a:lstStyle/>
          <a:p>
            <a:pPr>
              <a:spcBef>
                <a:spcPts val="0"/>
              </a:spcBef>
              <a:buNone/>
            </a:pPr>
            <a:r>
              <a:rPr lang="en-US" sz="1100">
                <a:solidFill>
                  <a:srgbClr val="002060"/>
                </a:solidFill>
              </a:rPr>
              <a:t>LOAD DATA LOCAL INPATH '/tmp/weblogs/20141220-access.log.gz' INTO TABLE raw;</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1000"/>
                                        <p:tgtEl>
                                          <p:spTgt spid="7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1000"/>
                                        <p:tgtEl>
                                          <p:spTgt spid="7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0"/>
                                        </p:tgtEl>
                                        <p:attrNameLst>
                                          <p:attrName>style.visibility</p:attrName>
                                        </p:attrNameLst>
                                      </p:cBhvr>
                                      <p:to>
                                        <p:strVal val="visible"/>
                                      </p:to>
                                    </p:set>
                                    <p:animEffect filter="fade" transition="in">
                                      <p:cBhvr>
                                        <p:cTn dur="1000"/>
                                        <p:tgtEl>
                                          <p:spTgt spid="7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gtEl>
                                        <p:attrNameLst>
                                          <p:attrName>style.visibility</p:attrName>
                                        </p:attrNameLst>
                                      </p:cBhvr>
                                      <p:to>
                                        <p:strVal val="visible"/>
                                      </p:to>
                                    </p:set>
                                    <p:animEffect filter="fade" transition="in">
                                      <p:cBhvr>
                                        <p:cTn dur="1000"/>
                                        <p:tgtEl>
                                          <p:spTgt spid="7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1"/>
                                        </p:tgtEl>
                                        <p:attrNameLst>
                                          <p:attrName>style.visibility</p:attrName>
                                        </p:attrNameLst>
                                      </p:cBhvr>
                                      <p:to>
                                        <p:strVal val="visible"/>
                                      </p:to>
                                    </p:set>
                                    <p:animEffect filter="fade" transition="in">
                                      <p:cBhvr>
                                        <p:cTn dur="1000"/>
                                        <p:tgtEl>
                                          <p:spTgt spid="7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gtEl>
                                        <p:attrNameLst>
                                          <p:attrName>style.visibility</p:attrName>
                                        </p:attrNameLst>
                                      </p:cBhvr>
                                      <p:to>
                                        <p:strVal val="visible"/>
                                      </p:to>
                                    </p:set>
                                    <p:animEffect filter="fade" transition="in">
                                      <p:cBhvr>
                                        <p:cTn dur="1000"/>
                                        <p:tgtEl>
                                          <p:spTgt spid="7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1000"/>
                                        <p:tgtEl>
                                          <p:spTgt spid="7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gtEl>
                                        <p:attrNameLst>
                                          <p:attrName>style.visibility</p:attrName>
                                        </p:attrNameLst>
                                      </p:cBhvr>
                                      <p:to>
                                        <p:strVal val="visible"/>
                                      </p:to>
                                    </p:set>
                                    <p:animEffect filter="fade" transition="in">
                                      <p:cBhvr>
                                        <p:cTn dur="1000"/>
                                        <p:tgtEl>
                                          <p:spTgt spid="7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1000"/>
                                        <p:tgtEl>
                                          <p:spTgt spid="7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1000"/>
                                        <p:tgtEl>
                                          <p:spTgt spid="7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2" name="Shape 722"/>
        <p:cNvGrpSpPr/>
        <p:nvPr/>
      </p:nvGrpSpPr>
      <p:grpSpPr>
        <a:xfrm>
          <a:off x="0" y="0"/>
          <a:ext cx="0" cy="0"/>
          <a:chOff x="0" y="0"/>
          <a:chExt cx="0" cy="0"/>
        </a:xfrm>
      </p:grpSpPr>
      <p:sp>
        <p:nvSpPr>
          <p:cNvPr id="723" name="Shape 723"/>
          <p:cNvSpPr txBox="1"/>
          <p:nvPr/>
        </p:nvSpPr>
        <p:spPr>
          <a:xfrm>
            <a:off x="8067675" y="62595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724" name="Shape 724"/>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de almacenamiento</a:t>
            </a:r>
          </a:p>
        </p:txBody>
      </p:sp>
      <p:sp>
        <p:nvSpPr>
          <p:cNvPr id="725" name="Shape 725"/>
          <p:cNvSpPr txBox="1"/>
          <p:nvPr/>
        </p:nvSpPr>
        <p:spPr>
          <a:xfrm>
            <a:off x="710625" y="1042425"/>
            <a:ext cx="8433300" cy="15066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122222"/>
              <a:buFont typeface="Arial"/>
              <a:buNone/>
            </a:pPr>
            <a:r>
              <a:rPr lang="en-US" sz="900">
                <a:solidFill>
                  <a:srgbClr val="053179"/>
                </a:solidFill>
                <a:latin typeface="Trebuchet MS"/>
                <a:ea typeface="Trebuchet MS"/>
                <a:cs typeface="Trebuchet MS"/>
                <a:sym typeface="Trebuchet MS"/>
              </a:rPr>
              <a:t>Partiendo de los datos estadísticos del gobierno, realizaremos una carga de datos de un fichero en Hive y después efectuaremos una serie de consultas sobre él.</a:t>
            </a:r>
          </a:p>
          <a:p>
            <a:pPr lvl="0" rtl="0">
              <a:lnSpc>
                <a:spcPct val="115000"/>
              </a:lnSpc>
              <a:spcBef>
                <a:spcPts val="0"/>
              </a:spcBef>
              <a:buClr>
                <a:schemeClr val="dk1"/>
              </a:buClr>
              <a:buSzPct val="122222"/>
              <a:buFont typeface="Arial"/>
              <a:buNone/>
            </a:pPr>
            <a:r>
              <a:rPr lang="en-US" sz="900">
                <a:solidFill>
                  <a:srgbClr val="053179"/>
                </a:solidFill>
                <a:latin typeface="Trebuchet MS"/>
                <a:ea typeface="Trebuchet MS"/>
                <a:cs typeface="Trebuchet MS"/>
                <a:sym typeface="Trebuchet MS"/>
              </a:rPr>
              <a:t> </a:t>
            </a:r>
          </a:p>
          <a:p>
            <a:pPr lvl="0" rtl="0">
              <a:lnSpc>
                <a:spcPct val="115000"/>
              </a:lnSpc>
              <a:spcBef>
                <a:spcPts val="0"/>
              </a:spcBef>
              <a:buClr>
                <a:schemeClr val="dk1"/>
              </a:buClr>
              <a:buSzPct val="122222"/>
              <a:buFont typeface="Arial"/>
              <a:buNone/>
            </a:pPr>
            <a:r>
              <a:rPr b="1" lang="en-US" sz="900">
                <a:solidFill>
                  <a:srgbClr val="053179"/>
                </a:solidFill>
                <a:latin typeface="Trebuchet MS"/>
                <a:ea typeface="Trebuchet MS"/>
                <a:cs typeface="Trebuchet MS"/>
                <a:sym typeface="Trebuchet MS"/>
              </a:rPr>
              <a:t>1. Obtener el fichero con los datos a analizar.</a:t>
            </a:r>
          </a:p>
          <a:p>
            <a:pPr lvl="0" rtl="0">
              <a:lnSpc>
                <a:spcPct val="115000"/>
              </a:lnSpc>
              <a:spcBef>
                <a:spcPts val="0"/>
              </a:spcBef>
              <a:buClr>
                <a:schemeClr val="dk1"/>
              </a:buClr>
              <a:buSzPct val="122222"/>
              <a:buFont typeface="Arial"/>
              <a:buNone/>
            </a:pPr>
            <a:r>
              <a:rPr lang="en-US" sz="900">
                <a:solidFill>
                  <a:srgbClr val="053179"/>
                </a:solidFill>
                <a:latin typeface="Trebuchet MS"/>
                <a:ea typeface="Trebuchet MS"/>
                <a:cs typeface="Trebuchet MS"/>
                <a:sym typeface="Trebuchet MS"/>
              </a:rPr>
              <a:t>Accederemos a la siguiente página y descargaremos el fichero del año 2012.</a:t>
            </a:r>
          </a:p>
          <a:p>
            <a:pPr lvl="0" rtl="0">
              <a:lnSpc>
                <a:spcPct val="115000"/>
              </a:lnSpc>
              <a:spcBef>
                <a:spcPts val="0"/>
              </a:spcBef>
              <a:buNone/>
            </a:pPr>
            <a:r>
              <a:rPr lang="en-US" sz="900">
                <a:solidFill>
                  <a:srgbClr val="053179"/>
                </a:solidFill>
                <a:latin typeface="Trebuchet MS"/>
                <a:ea typeface="Trebuchet MS"/>
                <a:cs typeface="Trebuchet MS"/>
                <a:sym typeface="Trebuchet MS"/>
                <a:hlinkClick r:id="rId3"/>
              </a:rPr>
              <a:t>http://www.minhap.gob.es/es-ES/Areas%20Tematicas/Administracion%20Electronica/OVEELL/Paginas/DeudaViva.aspx</a:t>
            </a:r>
            <a:r>
              <a:rPr lang="en-US" sz="900">
                <a:solidFill>
                  <a:srgbClr val="053179"/>
                </a:solidFill>
                <a:latin typeface="Trebuchet MS"/>
                <a:ea typeface="Trebuchet MS"/>
                <a:cs typeface="Trebuchet MS"/>
                <a:sym typeface="Trebuchet MS"/>
              </a:rPr>
              <a:t> </a:t>
            </a:r>
          </a:p>
          <a:p>
            <a:pPr lvl="0" rtl="0">
              <a:lnSpc>
                <a:spcPct val="115000"/>
              </a:lnSpc>
              <a:spcBef>
                <a:spcPts val="0"/>
              </a:spcBef>
              <a:buNone/>
            </a:pPr>
            <a:r>
              <a:t/>
            </a:r>
            <a:endParaRPr sz="900">
              <a:solidFill>
                <a:srgbClr val="053179"/>
              </a:solidFill>
              <a:latin typeface="Trebuchet MS"/>
              <a:ea typeface="Trebuchet MS"/>
              <a:cs typeface="Trebuchet MS"/>
              <a:sym typeface="Trebuchet MS"/>
            </a:endParaRPr>
          </a:p>
          <a:p>
            <a:pPr lvl="0" rtl="0">
              <a:lnSpc>
                <a:spcPct val="115000"/>
              </a:lnSpc>
              <a:spcBef>
                <a:spcPts val="0"/>
              </a:spcBef>
              <a:buNone/>
            </a:pPr>
            <a:r>
              <a:rPr lang="en-US" sz="900">
                <a:solidFill>
                  <a:srgbClr val="053179"/>
                </a:solidFill>
                <a:latin typeface="Trebuchet MS"/>
                <a:ea typeface="Trebuchet MS"/>
                <a:cs typeface="Trebuchet MS"/>
                <a:sym typeface="Trebuchet MS"/>
              </a:rPr>
              <a:t>La otra opción es ejecutar directamente el comando wget con la url asociada a la ubicación del fichero y guardarlo en /home/bigdata/ejemplosHive </a:t>
            </a:r>
          </a:p>
          <a:p>
            <a:pPr lvl="0" rtl="0">
              <a:lnSpc>
                <a:spcPct val="115000"/>
              </a:lnSpc>
              <a:spcBef>
                <a:spcPts val="0"/>
              </a:spcBef>
              <a:buClr>
                <a:schemeClr val="dk1"/>
              </a:buClr>
              <a:buSzPct val="122222"/>
              <a:buFont typeface="Arial"/>
              <a:buNone/>
            </a:pPr>
            <a:r>
              <a:rPr lang="en-US" sz="900">
                <a:solidFill>
                  <a:srgbClr val="053179"/>
                </a:solidFill>
                <a:latin typeface="Trebuchet MS"/>
                <a:ea typeface="Trebuchet MS"/>
                <a:cs typeface="Trebuchet MS"/>
                <a:sym typeface="Trebuchet MS"/>
              </a:rPr>
              <a:t>wget http://www.minhap.gob.es/Documentacion/Publico/DGCFEL/DeudaViva/DeudaVivaAyuntamientos2012.xls</a:t>
            </a:r>
          </a:p>
          <a:p>
            <a:pPr lvl="0" rtl="0">
              <a:lnSpc>
                <a:spcPct val="136363"/>
              </a:lnSpc>
              <a:spcBef>
                <a:spcPts val="0"/>
              </a:spcBef>
              <a:buNone/>
            </a:pPr>
            <a:r>
              <a:t/>
            </a:r>
            <a:endParaRPr sz="1100">
              <a:solidFill>
                <a:srgbClr val="002060"/>
              </a:solidFill>
            </a:endParaRPr>
          </a:p>
          <a:p>
            <a:pPr lvl="0" rtl="0">
              <a:lnSpc>
                <a:spcPct val="136363"/>
              </a:lnSpc>
              <a:spcBef>
                <a:spcPts val="0"/>
              </a:spcBef>
              <a:buClr>
                <a:srgbClr val="000000"/>
              </a:buClr>
              <a:buFont typeface="Arial"/>
              <a:buNone/>
            </a:pPr>
            <a:r>
              <a:t/>
            </a:r>
            <a:endParaRPr sz="1100">
              <a:solidFill>
                <a:srgbClr val="002060"/>
              </a:solidFill>
            </a:endParaRPr>
          </a:p>
          <a:p>
            <a:pPr indent="0" lvl="0" marL="292100" rtl="0">
              <a:lnSpc>
                <a:spcPct val="136363"/>
              </a:lnSpc>
              <a:spcBef>
                <a:spcPts val="0"/>
              </a:spcBef>
              <a:buNone/>
            </a:pPr>
            <a:r>
              <a:t/>
            </a:r>
            <a:endParaRPr sz="1100">
              <a:solidFill>
                <a:srgbClr val="002060"/>
              </a:solidFill>
            </a:endParaRPr>
          </a:p>
        </p:txBody>
      </p:sp>
      <p:pic>
        <p:nvPicPr>
          <p:cNvPr id="726" name="Shape 726"/>
          <p:cNvPicPr preferRelativeResize="0"/>
          <p:nvPr/>
        </p:nvPicPr>
        <p:blipFill>
          <a:blip r:embed="rId4">
            <a:alphaModFix/>
          </a:blip>
          <a:stretch>
            <a:fillRect/>
          </a:stretch>
        </p:blipFill>
        <p:spPr>
          <a:xfrm>
            <a:off x="2236150" y="2547875"/>
            <a:ext cx="4744987" cy="386402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1000"/>
                                        <p:tgtEl>
                                          <p:spTgt spid="7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gtEl>
                                        <p:attrNameLst>
                                          <p:attrName>style.visibility</p:attrName>
                                        </p:attrNameLst>
                                      </p:cBhvr>
                                      <p:to>
                                        <p:strVal val="visible"/>
                                      </p:to>
                                    </p:set>
                                    <p:animEffect filter="fade" transition="in">
                                      <p:cBhvr>
                                        <p:cTn dur="1000"/>
                                        <p:tgtEl>
                                          <p:spTgt spid="7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1" name="Shape 731"/>
        <p:cNvGrpSpPr/>
        <p:nvPr/>
      </p:nvGrpSpPr>
      <p:grpSpPr>
        <a:xfrm>
          <a:off x="0" y="0"/>
          <a:ext cx="0" cy="0"/>
          <a:chOff x="0" y="0"/>
          <a:chExt cx="0" cy="0"/>
        </a:xfrm>
      </p:grpSpPr>
      <p:sp>
        <p:nvSpPr>
          <p:cNvPr id="732" name="Shape 732"/>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733" name="Shape 733"/>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de almacenamiento</a:t>
            </a:r>
          </a:p>
        </p:txBody>
      </p:sp>
      <p:sp>
        <p:nvSpPr>
          <p:cNvPr id="734" name="Shape 734"/>
          <p:cNvSpPr txBox="1"/>
          <p:nvPr/>
        </p:nvSpPr>
        <p:spPr>
          <a:xfrm>
            <a:off x="710625" y="1042425"/>
            <a:ext cx="8186099" cy="341399"/>
          </a:xfrm>
          <a:prstGeom prst="rect">
            <a:avLst/>
          </a:prstGeom>
          <a:noFill/>
          <a:ln>
            <a:noFill/>
          </a:ln>
        </p:spPr>
        <p:txBody>
          <a:bodyPr anchorCtr="0" anchor="t" bIns="91425" lIns="91425" rIns="91425" tIns="91425">
            <a:noAutofit/>
          </a:bodyPr>
          <a:lstStyle/>
          <a:p>
            <a:pPr lvl="0" rtl="0">
              <a:lnSpc>
                <a:spcPct val="104545"/>
              </a:lnSpc>
              <a:spcBef>
                <a:spcPts val="0"/>
              </a:spcBef>
              <a:buNone/>
            </a:pPr>
            <a:r>
              <a:rPr lang="en-US" sz="900">
                <a:solidFill>
                  <a:srgbClr val="053179"/>
                </a:solidFill>
                <a:latin typeface="Trebuchet MS"/>
                <a:ea typeface="Trebuchet MS"/>
                <a:cs typeface="Trebuchet MS"/>
                <a:sym typeface="Trebuchet MS"/>
              </a:rPr>
              <a:t>Se nos abrirá una página de descarga y seleccionaremos la opción guardar.</a:t>
            </a:r>
          </a:p>
          <a:p>
            <a:pPr lvl="0" rtl="0">
              <a:lnSpc>
                <a:spcPct val="115000"/>
              </a:lnSpc>
              <a:spcBef>
                <a:spcPts val="0"/>
              </a:spcBef>
              <a:buNone/>
            </a:pPr>
            <a:r>
              <a:t/>
            </a:r>
            <a:endParaRPr sz="900">
              <a:solidFill>
                <a:schemeClr val="dk1"/>
              </a:solidFill>
            </a:endParaRPr>
          </a:p>
          <a:p>
            <a:pPr lvl="0" rtl="0">
              <a:lnSpc>
                <a:spcPct val="136363"/>
              </a:lnSpc>
              <a:spcBef>
                <a:spcPts val="0"/>
              </a:spcBef>
              <a:buNone/>
            </a:pPr>
            <a:r>
              <a:t/>
            </a:r>
            <a:endParaRPr sz="1100">
              <a:solidFill>
                <a:srgbClr val="002060"/>
              </a:solidFill>
            </a:endParaRPr>
          </a:p>
          <a:p>
            <a:pPr lvl="0" rtl="0">
              <a:lnSpc>
                <a:spcPct val="136363"/>
              </a:lnSpc>
              <a:spcBef>
                <a:spcPts val="0"/>
              </a:spcBef>
              <a:buClr>
                <a:srgbClr val="000000"/>
              </a:buClr>
              <a:buFont typeface="Arial"/>
              <a:buNone/>
            </a:pPr>
            <a:r>
              <a:t/>
            </a:r>
            <a:endParaRPr sz="1100">
              <a:solidFill>
                <a:srgbClr val="002060"/>
              </a:solidFill>
            </a:endParaRPr>
          </a:p>
          <a:p>
            <a:pPr indent="0" lvl="0" marL="292100" rtl="0">
              <a:lnSpc>
                <a:spcPct val="136363"/>
              </a:lnSpc>
              <a:spcBef>
                <a:spcPts val="0"/>
              </a:spcBef>
              <a:buNone/>
            </a:pPr>
            <a:r>
              <a:t/>
            </a:r>
            <a:endParaRPr sz="1100">
              <a:solidFill>
                <a:srgbClr val="002060"/>
              </a:solidFill>
            </a:endParaRPr>
          </a:p>
        </p:txBody>
      </p:sp>
      <p:sp>
        <p:nvSpPr>
          <p:cNvPr id="735" name="Shape 735"/>
          <p:cNvSpPr txBox="1"/>
          <p:nvPr/>
        </p:nvSpPr>
        <p:spPr>
          <a:xfrm>
            <a:off x="710625" y="3938025"/>
            <a:ext cx="8186099" cy="341399"/>
          </a:xfrm>
          <a:prstGeom prst="rect">
            <a:avLst/>
          </a:prstGeom>
          <a:noFill/>
          <a:ln>
            <a:noFill/>
          </a:ln>
        </p:spPr>
        <p:txBody>
          <a:bodyPr anchorCtr="0" anchor="t" bIns="91425" lIns="91425" rIns="91425" tIns="91425">
            <a:noAutofit/>
          </a:bodyPr>
          <a:lstStyle/>
          <a:p>
            <a:pPr lvl="0" rtl="0">
              <a:lnSpc>
                <a:spcPct val="104545"/>
              </a:lnSpc>
              <a:spcBef>
                <a:spcPts val="0"/>
              </a:spcBef>
              <a:buNone/>
            </a:pPr>
            <a:r>
              <a:rPr lang="en-US" sz="900">
                <a:solidFill>
                  <a:srgbClr val="053179"/>
                </a:solidFill>
                <a:latin typeface="Trebuchet MS"/>
                <a:ea typeface="Trebuchet MS"/>
                <a:cs typeface="Trebuchet MS"/>
                <a:sym typeface="Trebuchet MS"/>
              </a:rPr>
              <a:t>A continuación abriremos el fichero</a:t>
            </a:r>
          </a:p>
          <a:p>
            <a:pPr lvl="0" rtl="0">
              <a:lnSpc>
                <a:spcPct val="115000"/>
              </a:lnSpc>
              <a:spcBef>
                <a:spcPts val="0"/>
              </a:spcBef>
              <a:buNone/>
            </a:pPr>
            <a:r>
              <a:t/>
            </a:r>
            <a:endParaRPr sz="900">
              <a:solidFill>
                <a:schemeClr val="dk1"/>
              </a:solidFill>
            </a:endParaRPr>
          </a:p>
          <a:p>
            <a:pPr lvl="0" rtl="0">
              <a:lnSpc>
                <a:spcPct val="136363"/>
              </a:lnSpc>
              <a:spcBef>
                <a:spcPts val="0"/>
              </a:spcBef>
              <a:buNone/>
            </a:pPr>
            <a:r>
              <a:t/>
            </a:r>
            <a:endParaRPr sz="1100">
              <a:solidFill>
                <a:srgbClr val="002060"/>
              </a:solidFill>
            </a:endParaRPr>
          </a:p>
          <a:p>
            <a:pPr lvl="0" rtl="0">
              <a:lnSpc>
                <a:spcPct val="136363"/>
              </a:lnSpc>
              <a:spcBef>
                <a:spcPts val="0"/>
              </a:spcBef>
              <a:buClr>
                <a:srgbClr val="000000"/>
              </a:buClr>
              <a:buFont typeface="Arial"/>
              <a:buNone/>
            </a:pPr>
            <a:r>
              <a:t/>
            </a:r>
            <a:endParaRPr sz="1100">
              <a:solidFill>
                <a:srgbClr val="002060"/>
              </a:solidFill>
            </a:endParaRPr>
          </a:p>
          <a:p>
            <a:pPr indent="0" lvl="0" marL="292100" rtl="0">
              <a:lnSpc>
                <a:spcPct val="136363"/>
              </a:lnSpc>
              <a:spcBef>
                <a:spcPts val="0"/>
              </a:spcBef>
              <a:buNone/>
            </a:pPr>
            <a:r>
              <a:t/>
            </a:r>
            <a:endParaRPr sz="1100">
              <a:solidFill>
                <a:srgbClr val="002060"/>
              </a:solidFill>
            </a:endParaRPr>
          </a:p>
        </p:txBody>
      </p:sp>
      <p:pic>
        <p:nvPicPr>
          <p:cNvPr id="736" name="Shape 736"/>
          <p:cNvPicPr preferRelativeResize="0"/>
          <p:nvPr/>
        </p:nvPicPr>
        <p:blipFill>
          <a:blip r:embed="rId3">
            <a:alphaModFix/>
          </a:blip>
          <a:stretch>
            <a:fillRect/>
          </a:stretch>
        </p:blipFill>
        <p:spPr>
          <a:xfrm>
            <a:off x="836600" y="4279425"/>
            <a:ext cx="4286250" cy="1409700"/>
          </a:xfrm>
          <a:prstGeom prst="rect">
            <a:avLst/>
          </a:prstGeom>
          <a:noFill/>
          <a:ln>
            <a:noFill/>
          </a:ln>
        </p:spPr>
      </p:pic>
      <p:pic>
        <p:nvPicPr>
          <p:cNvPr id="737" name="Shape 737"/>
          <p:cNvPicPr preferRelativeResize="0"/>
          <p:nvPr/>
        </p:nvPicPr>
        <p:blipFill>
          <a:blip r:embed="rId4">
            <a:alphaModFix/>
          </a:blip>
          <a:stretch>
            <a:fillRect/>
          </a:stretch>
        </p:blipFill>
        <p:spPr>
          <a:xfrm>
            <a:off x="836600" y="1335650"/>
            <a:ext cx="3767599" cy="255199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4"/>
                                        </p:tgtEl>
                                        <p:attrNameLst>
                                          <p:attrName>style.visibility</p:attrName>
                                        </p:attrNameLst>
                                      </p:cBhvr>
                                      <p:to>
                                        <p:strVal val="visible"/>
                                      </p:to>
                                    </p:set>
                                    <p:animEffect filter="fade" transition="in">
                                      <p:cBhvr>
                                        <p:cTn dur="1000"/>
                                        <p:tgtEl>
                                          <p:spTgt spid="7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7"/>
                                        </p:tgtEl>
                                        <p:attrNameLst>
                                          <p:attrName>style.visibility</p:attrName>
                                        </p:attrNameLst>
                                      </p:cBhvr>
                                      <p:to>
                                        <p:strVal val="visible"/>
                                      </p:to>
                                    </p:set>
                                    <p:animEffect filter="fade" transition="in">
                                      <p:cBhvr>
                                        <p:cTn dur="1000"/>
                                        <p:tgtEl>
                                          <p:spTgt spid="7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gtEl>
                                        <p:attrNameLst>
                                          <p:attrName>style.visibility</p:attrName>
                                        </p:attrNameLst>
                                      </p:cBhvr>
                                      <p:to>
                                        <p:strVal val="visible"/>
                                      </p:to>
                                    </p:set>
                                    <p:animEffect filter="fade" transition="in">
                                      <p:cBhvr>
                                        <p:cTn dur="1000"/>
                                        <p:tgtEl>
                                          <p:spTgt spid="7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gtEl>
                                        <p:attrNameLst>
                                          <p:attrName>style.visibility</p:attrName>
                                        </p:attrNameLst>
                                      </p:cBhvr>
                                      <p:to>
                                        <p:strVal val="visible"/>
                                      </p:to>
                                    </p:set>
                                    <p:animEffect filter="fade" transition="in">
                                      <p:cBhvr>
                                        <p:cTn dur="1000"/>
                                        <p:tgtEl>
                                          <p:spTgt spid="7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2" name="Shape 742"/>
        <p:cNvGrpSpPr/>
        <p:nvPr/>
      </p:nvGrpSpPr>
      <p:grpSpPr>
        <a:xfrm>
          <a:off x="0" y="0"/>
          <a:ext cx="0" cy="0"/>
          <a:chOff x="0" y="0"/>
          <a:chExt cx="0" cy="0"/>
        </a:xfrm>
      </p:grpSpPr>
      <p:sp>
        <p:nvSpPr>
          <p:cNvPr id="743" name="Shape 743"/>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744" name="Shape 744"/>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de almacenamiento</a:t>
            </a:r>
          </a:p>
        </p:txBody>
      </p:sp>
      <p:sp>
        <p:nvSpPr>
          <p:cNvPr id="745" name="Shape 745"/>
          <p:cNvSpPr txBox="1"/>
          <p:nvPr/>
        </p:nvSpPr>
        <p:spPr>
          <a:xfrm>
            <a:off x="710625" y="1042425"/>
            <a:ext cx="8186099" cy="341399"/>
          </a:xfrm>
          <a:prstGeom prst="rect">
            <a:avLst/>
          </a:prstGeom>
          <a:noFill/>
          <a:ln>
            <a:noFill/>
          </a:ln>
        </p:spPr>
        <p:txBody>
          <a:bodyPr anchorCtr="0" anchor="t" bIns="91425" lIns="91425" rIns="91425" tIns="91425">
            <a:noAutofit/>
          </a:bodyPr>
          <a:lstStyle/>
          <a:p>
            <a:pPr lvl="0" rtl="0">
              <a:lnSpc>
                <a:spcPct val="104545"/>
              </a:lnSpc>
              <a:spcBef>
                <a:spcPts val="0"/>
              </a:spcBef>
              <a:buNone/>
            </a:pPr>
            <a:r>
              <a:rPr lang="en-US" sz="900">
                <a:solidFill>
                  <a:srgbClr val="053179"/>
                </a:solidFill>
                <a:latin typeface="Trebuchet MS"/>
                <a:ea typeface="Trebuchet MS"/>
                <a:cs typeface="Trebuchet MS"/>
                <a:sym typeface="Trebuchet MS"/>
              </a:rPr>
              <a:t>Se nos abrirá un fichero como el siguiente con una información por municipios y deudas asociadas. Nos centraremos en la solapa Datos_Format.</a:t>
            </a:r>
          </a:p>
          <a:p>
            <a:pPr lvl="0" rtl="0">
              <a:lnSpc>
                <a:spcPct val="115000"/>
              </a:lnSpc>
              <a:spcBef>
                <a:spcPts val="0"/>
              </a:spcBef>
              <a:buNone/>
            </a:pPr>
            <a:r>
              <a:t/>
            </a:r>
            <a:endParaRPr sz="900">
              <a:solidFill>
                <a:schemeClr val="dk1"/>
              </a:solidFill>
            </a:endParaRPr>
          </a:p>
          <a:p>
            <a:pPr lvl="0" rtl="0">
              <a:lnSpc>
                <a:spcPct val="136363"/>
              </a:lnSpc>
              <a:spcBef>
                <a:spcPts val="0"/>
              </a:spcBef>
              <a:buNone/>
            </a:pPr>
            <a:r>
              <a:t/>
            </a:r>
            <a:endParaRPr sz="1100">
              <a:solidFill>
                <a:srgbClr val="002060"/>
              </a:solidFill>
            </a:endParaRPr>
          </a:p>
          <a:p>
            <a:pPr lvl="0" rtl="0">
              <a:lnSpc>
                <a:spcPct val="136363"/>
              </a:lnSpc>
              <a:spcBef>
                <a:spcPts val="0"/>
              </a:spcBef>
              <a:buClr>
                <a:srgbClr val="000000"/>
              </a:buClr>
              <a:buFont typeface="Arial"/>
              <a:buNone/>
            </a:pPr>
            <a:r>
              <a:t/>
            </a:r>
            <a:endParaRPr sz="1100">
              <a:solidFill>
                <a:srgbClr val="002060"/>
              </a:solidFill>
            </a:endParaRPr>
          </a:p>
          <a:p>
            <a:pPr indent="0" lvl="0" marL="292100" rtl="0">
              <a:lnSpc>
                <a:spcPct val="136363"/>
              </a:lnSpc>
              <a:spcBef>
                <a:spcPts val="0"/>
              </a:spcBef>
              <a:buNone/>
            </a:pPr>
            <a:r>
              <a:t/>
            </a:r>
            <a:endParaRPr sz="1100">
              <a:solidFill>
                <a:srgbClr val="002060"/>
              </a:solidFill>
            </a:endParaRPr>
          </a:p>
        </p:txBody>
      </p:sp>
      <p:pic>
        <p:nvPicPr>
          <p:cNvPr id="746" name="Shape 746"/>
          <p:cNvPicPr preferRelativeResize="0"/>
          <p:nvPr/>
        </p:nvPicPr>
        <p:blipFill>
          <a:blip r:embed="rId3">
            <a:alphaModFix/>
          </a:blip>
          <a:stretch>
            <a:fillRect/>
          </a:stretch>
        </p:blipFill>
        <p:spPr>
          <a:xfrm>
            <a:off x="860750" y="1362075"/>
            <a:ext cx="7019925" cy="41338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1000"/>
                                        <p:tgtEl>
                                          <p:spTgt spid="7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6"/>
                                        </p:tgtEl>
                                        <p:attrNameLst>
                                          <p:attrName>style.visibility</p:attrName>
                                        </p:attrNameLst>
                                      </p:cBhvr>
                                      <p:to>
                                        <p:strVal val="visible"/>
                                      </p:to>
                                    </p:set>
                                    <p:animEffect filter="fade" transition="in">
                                      <p:cBhvr>
                                        <p:cTn dur="1000"/>
                                        <p:tgtEl>
                                          <p:spTgt spid="7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nvSpPr>
        <p:spPr>
          <a:xfrm>
            <a:off x="8448675" y="6488112"/>
            <a:ext cx="652462" cy="34131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09" name="Shape 109"/>
          <p:cNvSpPr txBox="1"/>
          <p:nvPr>
            <p:ph idx="1" type="body"/>
          </p:nvPr>
        </p:nvSpPr>
        <p:spPr>
          <a:xfrm>
            <a:off x="517525" y="1296987"/>
            <a:ext cx="8058149" cy="293687"/>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100" u="none" cap="none" strike="noStrike">
                <a:solidFill>
                  <a:srgbClr val="002060"/>
                </a:solidFill>
                <a:latin typeface="Arial"/>
                <a:ea typeface="Arial"/>
                <a:cs typeface="Arial"/>
                <a:sym typeface="Arial"/>
              </a:rPr>
              <a:t>$ start-dfs.sh</a:t>
            </a: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0" lvl="0" marL="0" marR="0" rtl="0" algn="l">
              <a:spcBef>
                <a:spcPts val="0"/>
              </a:spcBef>
              <a:buNone/>
            </a:pPr>
            <a:r>
              <a:t/>
            </a:r>
            <a:endParaRPr b="1" baseline="0" i="0" sz="1100" u="none" cap="none" strike="noStrike">
              <a:solidFill>
                <a:srgbClr val="002060"/>
              </a:solidFill>
              <a:latin typeface="Arial"/>
              <a:ea typeface="Arial"/>
              <a:cs typeface="Arial"/>
              <a:sym typeface="Arial"/>
            </a:endParaRPr>
          </a:p>
        </p:txBody>
      </p:sp>
      <p:sp>
        <p:nvSpPr>
          <p:cNvPr id="110" name="Shape 110"/>
          <p:cNvSpPr txBox="1"/>
          <p:nvPr/>
        </p:nvSpPr>
        <p:spPr>
          <a:xfrm>
            <a:off x="1589087" y="341312"/>
            <a:ext cx="751204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Crear estructura de directorios</a:t>
            </a:r>
          </a:p>
        </p:txBody>
      </p:sp>
      <p:sp>
        <p:nvSpPr>
          <p:cNvPr id="111" name="Shape 111"/>
          <p:cNvSpPr txBox="1"/>
          <p:nvPr/>
        </p:nvSpPr>
        <p:spPr>
          <a:xfrm>
            <a:off x="850900" y="1555750"/>
            <a:ext cx="4413299" cy="13239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b="0" baseline="0" i="0" lang="en-US" sz="1000" u="none" cap="none" strike="noStrike">
                <a:solidFill>
                  <a:srgbClr val="002060"/>
                </a:solidFill>
                <a:latin typeface="Arial"/>
                <a:ea typeface="Arial"/>
                <a:cs typeface="Arial"/>
                <a:sym typeface="Arial"/>
              </a:rPr>
              <a:t>$ $HADOOP_HOME/bin/hdfs dfs -mkdir       /tmp</a:t>
            </a:r>
          </a:p>
          <a:p>
            <a:pPr indent="0" lvl="0" marL="0" marR="0" rtl="0" algn="l">
              <a:lnSpc>
                <a:spcPct val="100000"/>
              </a:lnSpc>
              <a:spcBef>
                <a:spcPts val="0"/>
              </a:spcBef>
              <a:spcAft>
                <a:spcPts val="0"/>
              </a:spcAft>
              <a:buClr>
                <a:srgbClr val="002060"/>
              </a:buClr>
              <a:buSzPct val="25000"/>
              <a:buFont typeface="Arial"/>
              <a:buNone/>
            </a:pPr>
            <a:r>
              <a:rPr b="0" baseline="0" i="0" lang="en-US" sz="1000" u="none" cap="none" strike="noStrike">
                <a:solidFill>
                  <a:srgbClr val="002060"/>
                </a:solidFill>
                <a:latin typeface="Arial"/>
                <a:ea typeface="Arial"/>
                <a:cs typeface="Arial"/>
                <a:sym typeface="Arial"/>
              </a:rPr>
              <a:t>$ $HADOOP_HOME/bin/hdfs dfs -mkdir       /bigdata</a:t>
            </a:r>
          </a:p>
          <a:p>
            <a:pPr indent="0" lvl="0" marL="0" marR="0" rtl="0" algn="l">
              <a:lnSpc>
                <a:spcPct val="100000"/>
              </a:lnSpc>
              <a:spcBef>
                <a:spcPts val="0"/>
              </a:spcBef>
              <a:spcAft>
                <a:spcPts val="0"/>
              </a:spcAft>
              <a:buClr>
                <a:srgbClr val="002060"/>
              </a:buClr>
              <a:buSzPct val="25000"/>
              <a:buFont typeface="Arial"/>
              <a:buNone/>
            </a:pPr>
            <a:r>
              <a:rPr b="0" baseline="0" i="0" lang="en-US" sz="1000" u="none" cap="none" strike="noStrike">
                <a:solidFill>
                  <a:srgbClr val="002060"/>
                </a:solidFill>
                <a:latin typeface="Arial"/>
                <a:ea typeface="Arial"/>
                <a:cs typeface="Arial"/>
                <a:sym typeface="Arial"/>
              </a:rPr>
              <a:t>$ $HADOOP_HOME/bin/hdfs dfs -mkdir       /bigdata/hive</a:t>
            </a:r>
            <a:br>
              <a:rPr b="0" baseline="0" i="0" lang="en-US" sz="1000" u="none" cap="none" strike="noStrike">
                <a:solidFill>
                  <a:srgbClr val="002060"/>
                </a:solidFill>
                <a:latin typeface="Arial"/>
                <a:ea typeface="Arial"/>
                <a:cs typeface="Arial"/>
                <a:sym typeface="Arial"/>
              </a:rPr>
            </a:br>
            <a:r>
              <a:rPr b="0" baseline="0" i="0" lang="en-US" sz="1000" u="none" cap="none" strike="noStrike">
                <a:solidFill>
                  <a:srgbClr val="002060"/>
                </a:solidFill>
                <a:latin typeface="Arial"/>
                <a:ea typeface="Arial"/>
                <a:cs typeface="Arial"/>
                <a:sym typeface="Arial"/>
              </a:rPr>
              <a:t>$ $HADOOP_HOME/bin/hdfs dfs -mkdir       /bigdata/hive/warehouse</a:t>
            </a:r>
            <a:br>
              <a:rPr b="0" baseline="0" i="0" lang="en-US" sz="1000" u="none" cap="none" strike="noStrike">
                <a:solidFill>
                  <a:srgbClr val="002060"/>
                </a:solidFill>
                <a:latin typeface="Arial"/>
                <a:ea typeface="Arial"/>
                <a:cs typeface="Arial"/>
                <a:sym typeface="Arial"/>
              </a:rPr>
            </a:br>
            <a:r>
              <a:rPr b="0" baseline="0" i="0" lang="en-US" sz="1000" u="none" cap="none" strike="noStrike">
                <a:solidFill>
                  <a:srgbClr val="002060"/>
                </a:solidFill>
                <a:latin typeface="Arial"/>
                <a:ea typeface="Arial"/>
                <a:cs typeface="Arial"/>
                <a:sym typeface="Arial"/>
              </a:rPr>
              <a:t>$ $HADOOP_HOME/bin/hdfs dfs -chmod g+w   /tmp</a:t>
            </a:r>
            <a:br>
              <a:rPr b="0" baseline="0" i="0" lang="en-US" sz="1000" u="none" cap="none" strike="noStrike">
                <a:solidFill>
                  <a:srgbClr val="002060"/>
                </a:solidFill>
                <a:latin typeface="Arial"/>
                <a:ea typeface="Arial"/>
                <a:cs typeface="Arial"/>
                <a:sym typeface="Arial"/>
              </a:rPr>
            </a:br>
            <a:r>
              <a:rPr b="0" baseline="0" i="0" lang="en-US" sz="1000" u="none" cap="none" strike="noStrike">
                <a:solidFill>
                  <a:srgbClr val="002060"/>
                </a:solidFill>
                <a:latin typeface="Arial"/>
                <a:ea typeface="Arial"/>
                <a:cs typeface="Arial"/>
                <a:sym typeface="Arial"/>
              </a:rPr>
              <a:t>$ $HADOOP_HOME/bin/hdfs dfs -chmod g+w   /bigdata</a:t>
            </a:r>
          </a:p>
          <a:p>
            <a:pPr indent="0" lvl="0" marL="0" marR="0" rtl="0" algn="l">
              <a:lnSpc>
                <a:spcPct val="100000"/>
              </a:lnSpc>
              <a:spcBef>
                <a:spcPts val="0"/>
              </a:spcBef>
              <a:spcAft>
                <a:spcPts val="0"/>
              </a:spcAft>
              <a:buClr>
                <a:srgbClr val="002060"/>
              </a:buClr>
              <a:buSzPct val="25000"/>
              <a:buFont typeface="Arial"/>
              <a:buNone/>
            </a:pPr>
            <a:r>
              <a:rPr b="0" baseline="0" i="0" lang="en-US" sz="1000" u="none" cap="none" strike="noStrike">
                <a:solidFill>
                  <a:srgbClr val="002060"/>
                </a:solidFill>
                <a:latin typeface="Arial"/>
                <a:ea typeface="Arial"/>
                <a:cs typeface="Arial"/>
                <a:sym typeface="Arial"/>
              </a:rPr>
              <a:t>$ $HADOOP_HOME/bin/hdfs dfs -chmod g+w   /bigdata/hive</a:t>
            </a:r>
          </a:p>
          <a:p>
            <a:pPr indent="0" lvl="0" marL="0" marR="0" rtl="0" algn="l">
              <a:lnSpc>
                <a:spcPct val="100000"/>
              </a:lnSpc>
              <a:spcBef>
                <a:spcPts val="0"/>
              </a:spcBef>
              <a:spcAft>
                <a:spcPts val="0"/>
              </a:spcAft>
              <a:buClr>
                <a:srgbClr val="002060"/>
              </a:buClr>
              <a:buSzPct val="25000"/>
              <a:buFont typeface="Arial"/>
              <a:buNone/>
            </a:pPr>
            <a:r>
              <a:rPr b="0" baseline="0" i="0" lang="en-US" sz="1000" u="none" cap="none" strike="noStrike">
                <a:solidFill>
                  <a:srgbClr val="002060"/>
                </a:solidFill>
                <a:latin typeface="Arial"/>
                <a:ea typeface="Arial"/>
                <a:cs typeface="Arial"/>
                <a:sym typeface="Arial"/>
              </a:rPr>
              <a:t>$ $HADOOP_HOME/bin/hdfs dfs -chmod g+w   /bigdata/hive/warehouse</a:t>
            </a:r>
          </a:p>
        </p:txBody>
      </p:sp>
      <p:pic>
        <p:nvPicPr>
          <p:cNvPr id="112" name="Shape 112"/>
          <p:cNvPicPr preferRelativeResize="0"/>
          <p:nvPr/>
        </p:nvPicPr>
        <p:blipFill rotWithShape="1">
          <a:blip r:embed="rId3">
            <a:alphaModFix/>
          </a:blip>
          <a:srcRect b="0" l="0" r="0" t="0"/>
          <a:stretch/>
        </p:blipFill>
        <p:spPr>
          <a:xfrm>
            <a:off x="969944" y="2986069"/>
            <a:ext cx="5229599" cy="3158100"/>
          </a:xfrm>
          <a:prstGeom prst="rect">
            <a:avLst/>
          </a:prstGeom>
          <a:noFill/>
          <a:ln>
            <a:noFill/>
          </a:ln>
        </p:spPr>
      </p:pic>
      <p:sp>
        <p:nvSpPr>
          <p:cNvPr id="113" name="Shape 113"/>
          <p:cNvSpPr txBox="1"/>
          <p:nvPr>
            <p:ph idx="12" type="sldNum"/>
          </p:nvPr>
        </p:nvSpPr>
        <p:spPr>
          <a:xfrm>
            <a:off x="8054250" y="6222487"/>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
        <p:nvSpPr>
          <p:cNvPr id="114" name="Shape 114"/>
          <p:cNvSpPr txBox="1"/>
          <p:nvPr>
            <p:ph idx="2" type="body"/>
          </p:nvPr>
        </p:nvSpPr>
        <p:spPr>
          <a:xfrm>
            <a:off x="5827825" y="1701975"/>
            <a:ext cx="3273299" cy="4623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lang="en-US" sz="1100">
                <a:solidFill>
                  <a:srgbClr val="002060"/>
                </a:solidFill>
              </a:rPr>
              <a:t>OPCIONAL: sólo se modificais path del </a:t>
            </a:r>
          </a:p>
          <a:p>
            <a:pPr indent="-342900" lvl="0" marL="342900" marR="0" rtl="0" algn="l">
              <a:lnSpc>
                <a:spcPct val="100000"/>
              </a:lnSpc>
              <a:spcBef>
                <a:spcPts val="0"/>
              </a:spcBef>
              <a:spcAft>
                <a:spcPts val="0"/>
              </a:spcAft>
              <a:buClr>
                <a:schemeClr val="lt1"/>
              </a:buClr>
              <a:buSzPct val="25000"/>
              <a:buFont typeface="Times New Roman"/>
              <a:buChar char="•"/>
            </a:pPr>
            <a:r>
              <a:rPr lang="en-US" sz="1100">
                <a:solidFill>
                  <a:srgbClr val="002060"/>
                </a:solidFill>
              </a:rPr>
              <a:t>metastore</a:t>
            </a: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325437" lvl="0" marL="342900" marR="0" rtl="0" algn="l">
              <a:lnSpc>
                <a:spcPct val="100000"/>
              </a:lnSpc>
              <a:spcBef>
                <a:spcPts val="220"/>
              </a:spcBef>
              <a:spcAft>
                <a:spcPts val="0"/>
              </a:spcAft>
              <a:buClr>
                <a:schemeClr val="lt1"/>
              </a:buClr>
              <a:buFont typeface="Times New Roman"/>
              <a:buNone/>
            </a:pPr>
            <a:r>
              <a:t/>
            </a:r>
            <a:endParaRPr b="1" baseline="0" i="0" sz="1100" u="none" cap="none" strike="noStrike">
              <a:solidFill>
                <a:srgbClr val="002060"/>
              </a:solidFill>
              <a:latin typeface="Arial"/>
              <a:ea typeface="Arial"/>
              <a:cs typeface="Arial"/>
              <a:sym typeface="Arial"/>
            </a:endParaRPr>
          </a:p>
          <a:p>
            <a:pPr indent="0" lvl="0" marL="0" marR="0" rtl="0" algn="l">
              <a:spcBef>
                <a:spcPts val="0"/>
              </a:spcBef>
              <a:buNone/>
            </a:pPr>
            <a:r>
              <a:t/>
            </a:r>
            <a:endParaRPr b="1" baseline="0" i="0" sz="1100" u="none" cap="none" strike="noStrike">
              <a:solidFill>
                <a:srgbClr val="002060"/>
              </a:solidFill>
              <a:latin typeface="Arial"/>
              <a:ea typeface="Arial"/>
              <a:cs typeface="Arial"/>
              <a:sym typeface="Arial"/>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1" name="Shape 751"/>
        <p:cNvGrpSpPr/>
        <p:nvPr/>
      </p:nvGrpSpPr>
      <p:grpSpPr>
        <a:xfrm>
          <a:off x="0" y="0"/>
          <a:ext cx="0" cy="0"/>
          <a:chOff x="0" y="0"/>
          <a:chExt cx="0" cy="0"/>
        </a:xfrm>
      </p:grpSpPr>
      <p:sp>
        <p:nvSpPr>
          <p:cNvPr id="752" name="Shape 752"/>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753" name="Shape 753"/>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de almacenamiento</a:t>
            </a:r>
          </a:p>
        </p:txBody>
      </p:sp>
      <p:sp>
        <p:nvSpPr>
          <p:cNvPr id="754" name="Shape 754"/>
          <p:cNvSpPr txBox="1"/>
          <p:nvPr/>
        </p:nvSpPr>
        <p:spPr>
          <a:xfrm>
            <a:off x="710625" y="1042425"/>
            <a:ext cx="8186099" cy="1143000"/>
          </a:xfrm>
          <a:prstGeom prst="rect">
            <a:avLst/>
          </a:prstGeom>
          <a:noFill/>
          <a:ln>
            <a:noFill/>
          </a:ln>
        </p:spPr>
        <p:txBody>
          <a:bodyPr anchorCtr="0" anchor="t" bIns="91425" lIns="91425" rIns="91425" tIns="91425">
            <a:noAutofit/>
          </a:bodyPr>
          <a:lstStyle/>
          <a:p>
            <a:pPr lvl="0" rtl="0">
              <a:lnSpc>
                <a:spcPct val="104545"/>
              </a:lnSpc>
              <a:spcBef>
                <a:spcPts val="0"/>
              </a:spcBef>
              <a:buNone/>
            </a:pPr>
            <a:r>
              <a:rPr b="1" lang="en-US" sz="900">
                <a:solidFill>
                  <a:srgbClr val="053179"/>
                </a:solidFill>
                <a:latin typeface="Trebuchet MS"/>
                <a:ea typeface="Trebuchet MS"/>
                <a:cs typeface="Trebuchet MS"/>
                <a:sym typeface="Trebuchet MS"/>
              </a:rPr>
              <a:t>2. Preparar el fichero para su procesamiento</a:t>
            </a:r>
          </a:p>
          <a:p>
            <a:pPr lvl="0" rtl="0">
              <a:lnSpc>
                <a:spcPct val="104545"/>
              </a:lnSpc>
              <a:spcBef>
                <a:spcPts val="0"/>
              </a:spcBef>
              <a:buNone/>
            </a:pPr>
            <a:r>
              <a:t/>
            </a:r>
            <a:endParaRPr b="1" sz="900">
              <a:solidFill>
                <a:srgbClr val="053179"/>
              </a:solidFill>
              <a:latin typeface="Trebuchet MS"/>
              <a:ea typeface="Trebuchet MS"/>
              <a:cs typeface="Trebuchet MS"/>
              <a:sym typeface="Trebuchet MS"/>
            </a:endParaRPr>
          </a:p>
          <a:p>
            <a:pPr lvl="0" rtl="0">
              <a:lnSpc>
                <a:spcPct val="115000"/>
              </a:lnSpc>
              <a:spcBef>
                <a:spcPts val="0"/>
              </a:spcBef>
              <a:buNone/>
            </a:pPr>
            <a:r>
              <a:rPr lang="en-US" sz="900">
                <a:solidFill>
                  <a:srgbClr val="053179"/>
                </a:solidFill>
                <a:latin typeface="Trebuchet MS"/>
                <a:ea typeface="Trebuchet MS"/>
                <a:cs typeface="Trebuchet MS"/>
                <a:sym typeface="Trebuchet MS"/>
              </a:rPr>
              <a:t>Lo siguiente que haremos es preparar el fichero para poder procesarlo. En la mayoría de los ejercicios de procesamiento de datos es necesario realizar primero una fase de limpieza y preparación de los datos.</a:t>
            </a:r>
          </a:p>
          <a:p>
            <a:pPr lvl="0" rtl="0">
              <a:lnSpc>
                <a:spcPct val="115000"/>
              </a:lnSpc>
              <a:spcBef>
                <a:spcPts val="0"/>
              </a:spcBef>
              <a:buNone/>
            </a:pPr>
            <a:r>
              <a:rPr lang="en-US" sz="900">
                <a:solidFill>
                  <a:srgbClr val="053179"/>
                </a:solidFill>
                <a:latin typeface="Trebuchet MS"/>
                <a:ea typeface="Trebuchet MS"/>
                <a:cs typeface="Trebuchet MS"/>
                <a:sym typeface="Trebuchet MS"/>
              </a:rPr>
              <a:t> </a:t>
            </a:r>
          </a:p>
          <a:p>
            <a:pPr lvl="0" rtl="0">
              <a:lnSpc>
                <a:spcPct val="115000"/>
              </a:lnSpc>
              <a:spcBef>
                <a:spcPts val="0"/>
              </a:spcBef>
              <a:buNone/>
            </a:pPr>
            <a:r>
              <a:rPr lang="en-US" sz="900">
                <a:solidFill>
                  <a:srgbClr val="053179"/>
                </a:solidFill>
                <a:latin typeface="Trebuchet MS"/>
                <a:ea typeface="Trebuchet MS"/>
                <a:cs typeface="Trebuchet MS"/>
                <a:sym typeface="Trebuchet MS"/>
              </a:rPr>
              <a:t>En este caso sólo tendremos que eliminar las 5 primeras líneas para quedarnos sólo con las filas que poseen datos de análisis</a:t>
            </a:r>
          </a:p>
          <a:p>
            <a:pPr indent="0" lvl="0" marL="292100" rtl="0">
              <a:lnSpc>
                <a:spcPct val="136363"/>
              </a:lnSpc>
              <a:spcBef>
                <a:spcPts val="0"/>
              </a:spcBef>
              <a:buNone/>
            </a:pPr>
            <a:r>
              <a:t/>
            </a:r>
            <a:endParaRPr sz="1100">
              <a:solidFill>
                <a:srgbClr val="002060"/>
              </a:solidFill>
            </a:endParaRPr>
          </a:p>
        </p:txBody>
      </p:sp>
      <p:pic>
        <p:nvPicPr>
          <p:cNvPr id="755" name="Shape 755"/>
          <p:cNvPicPr preferRelativeResize="0"/>
          <p:nvPr/>
        </p:nvPicPr>
        <p:blipFill>
          <a:blip r:embed="rId3">
            <a:alphaModFix/>
          </a:blip>
          <a:stretch>
            <a:fillRect/>
          </a:stretch>
        </p:blipFill>
        <p:spPr>
          <a:xfrm>
            <a:off x="957300" y="2109225"/>
            <a:ext cx="7269075" cy="26922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1000"/>
                                        <p:tgtEl>
                                          <p:spTgt spid="7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1000"/>
                                        <p:tgtEl>
                                          <p:spTgt spid="7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0" name="Shape 760"/>
        <p:cNvGrpSpPr/>
        <p:nvPr/>
      </p:nvGrpSpPr>
      <p:grpSpPr>
        <a:xfrm>
          <a:off x="0" y="0"/>
          <a:ext cx="0" cy="0"/>
          <a:chOff x="0" y="0"/>
          <a:chExt cx="0" cy="0"/>
        </a:xfrm>
      </p:grpSpPr>
      <p:sp>
        <p:nvSpPr>
          <p:cNvPr id="761" name="Shape 761"/>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762" name="Shape 762"/>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de almacenamiento</a:t>
            </a:r>
          </a:p>
        </p:txBody>
      </p:sp>
      <p:sp>
        <p:nvSpPr>
          <p:cNvPr id="763" name="Shape 763"/>
          <p:cNvSpPr txBox="1"/>
          <p:nvPr/>
        </p:nvSpPr>
        <p:spPr>
          <a:xfrm>
            <a:off x="710625" y="1042425"/>
            <a:ext cx="8186099" cy="260999"/>
          </a:xfrm>
          <a:prstGeom prst="rect">
            <a:avLst/>
          </a:prstGeom>
          <a:noFill/>
          <a:ln>
            <a:noFill/>
          </a:ln>
        </p:spPr>
        <p:txBody>
          <a:bodyPr anchorCtr="0" anchor="t" bIns="91425" lIns="91425" rIns="91425" tIns="91425">
            <a:noAutofit/>
          </a:bodyPr>
          <a:lstStyle/>
          <a:p>
            <a:pPr indent="0" lvl="0" marL="292100" rtl="0">
              <a:lnSpc>
                <a:spcPct val="136363"/>
              </a:lnSpc>
              <a:spcBef>
                <a:spcPts val="0"/>
              </a:spcBef>
              <a:buNone/>
            </a:pPr>
            <a:r>
              <a:rPr lang="en-US" sz="900">
                <a:solidFill>
                  <a:srgbClr val="053179"/>
                </a:solidFill>
                <a:latin typeface="Trebuchet MS"/>
                <a:ea typeface="Trebuchet MS"/>
                <a:cs typeface="Trebuchet MS"/>
                <a:sym typeface="Trebuchet MS"/>
              </a:rPr>
              <a:t>así como las últimas filas (pulsar CTRL + FIN).</a:t>
            </a:r>
          </a:p>
        </p:txBody>
      </p:sp>
      <p:pic>
        <p:nvPicPr>
          <p:cNvPr id="764" name="Shape 764"/>
          <p:cNvPicPr preferRelativeResize="0"/>
          <p:nvPr/>
        </p:nvPicPr>
        <p:blipFill>
          <a:blip r:embed="rId3">
            <a:alphaModFix/>
          </a:blip>
          <a:stretch>
            <a:fillRect/>
          </a:stretch>
        </p:blipFill>
        <p:spPr>
          <a:xfrm>
            <a:off x="1102200" y="1351725"/>
            <a:ext cx="5791200" cy="38766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1000"/>
                                        <p:tgtEl>
                                          <p:spTgt spid="7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1000"/>
                                        <p:tgtEl>
                                          <p:spTgt spid="7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9" name="Shape 769"/>
        <p:cNvGrpSpPr/>
        <p:nvPr/>
      </p:nvGrpSpPr>
      <p:grpSpPr>
        <a:xfrm>
          <a:off x="0" y="0"/>
          <a:ext cx="0" cy="0"/>
          <a:chOff x="0" y="0"/>
          <a:chExt cx="0" cy="0"/>
        </a:xfrm>
      </p:grpSpPr>
      <p:sp>
        <p:nvSpPr>
          <p:cNvPr id="770" name="Shape 770"/>
          <p:cNvSpPr txBox="1"/>
          <p:nvPr/>
        </p:nvSpPr>
        <p:spPr>
          <a:xfrm>
            <a:off x="8067675" y="62595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771" name="Shape 771"/>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de almacenamiento</a:t>
            </a:r>
          </a:p>
        </p:txBody>
      </p:sp>
      <p:sp>
        <p:nvSpPr>
          <p:cNvPr id="772" name="Shape 772"/>
          <p:cNvSpPr txBox="1"/>
          <p:nvPr/>
        </p:nvSpPr>
        <p:spPr>
          <a:xfrm>
            <a:off x="1015425" y="1042425"/>
            <a:ext cx="8186099" cy="260999"/>
          </a:xfrm>
          <a:prstGeom prst="rect">
            <a:avLst/>
          </a:prstGeom>
          <a:noFill/>
          <a:ln>
            <a:noFill/>
          </a:ln>
        </p:spPr>
        <p:txBody>
          <a:bodyPr anchorCtr="0" anchor="t" bIns="91425" lIns="91425" rIns="91425" tIns="91425">
            <a:noAutofit/>
          </a:bodyPr>
          <a:lstStyle/>
          <a:p>
            <a:pPr lvl="0" rtl="0">
              <a:lnSpc>
                <a:spcPct val="104545"/>
              </a:lnSpc>
              <a:spcBef>
                <a:spcPts val="0"/>
              </a:spcBef>
              <a:buClr>
                <a:schemeClr val="dk1"/>
              </a:buClr>
              <a:buSzPct val="122222"/>
              <a:buFont typeface="Arial"/>
              <a:buNone/>
            </a:pPr>
            <a:r>
              <a:rPr lang="en-US" sz="900">
                <a:solidFill>
                  <a:srgbClr val="053179"/>
                </a:solidFill>
                <a:latin typeface="Trebuchet MS"/>
                <a:ea typeface="Trebuchet MS"/>
                <a:cs typeface="Trebuchet MS"/>
                <a:sym typeface="Trebuchet MS"/>
              </a:rPr>
              <a:t>y formatearemos los importes de deudas eliminando los separadores de miles seleccionando toda la columna.</a:t>
            </a:r>
          </a:p>
          <a:p>
            <a:pPr indent="0" lvl="0" marL="292100" rtl="0">
              <a:lnSpc>
                <a:spcPct val="136363"/>
              </a:lnSpc>
              <a:spcBef>
                <a:spcPts val="0"/>
              </a:spcBef>
              <a:buNone/>
            </a:pPr>
            <a:r>
              <a:t/>
            </a:r>
            <a:endParaRPr sz="900">
              <a:solidFill>
                <a:srgbClr val="053179"/>
              </a:solidFill>
              <a:latin typeface="Trebuchet MS"/>
              <a:ea typeface="Trebuchet MS"/>
              <a:cs typeface="Trebuchet MS"/>
              <a:sym typeface="Trebuchet MS"/>
            </a:endParaRPr>
          </a:p>
        </p:txBody>
      </p:sp>
      <p:pic>
        <p:nvPicPr>
          <p:cNvPr id="773" name="Shape 773"/>
          <p:cNvPicPr preferRelativeResize="0"/>
          <p:nvPr/>
        </p:nvPicPr>
        <p:blipFill>
          <a:blip r:embed="rId3">
            <a:alphaModFix/>
          </a:blip>
          <a:stretch>
            <a:fillRect/>
          </a:stretch>
        </p:blipFill>
        <p:spPr>
          <a:xfrm>
            <a:off x="1094175" y="1367850"/>
            <a:ext cx="3574424" cy="2402749"/>
          </a:xfrm>
          <a:prstGeom prst="rect">
            <a:avLst/>
          </a:prstGeom>
          <a:noFill/>
          <a:ln>
            <a:noFill/>
          </a:ln>
        </p:spPr>
      </p:pic>
      <p:pic>
        <p:nvPicPr>
          <p:cNvPr id="774" name="Shape 774"/>
          <p:cNvPicPr preferRelativeResize="0"/>
          <p:nvPr/>
        </p:nvPicPr>
        <p:blipFill>
          <a:blip r:embed="rId4">
            <a:alphaModFix/>
          </a:blip>
          <a:stretch>
            <a:fillRect/>
          </a:stretch>
        </p:blipFill>
        <p:spPr>
          <a:xfrm>
            <a:off x="3718250" y="2760375"/>
            <a:ext cx="4958899" cy="32686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1000"/>
                                        <p:tgtEl>
                                          <p:spTgt spid="7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1000"/>
                                        <p:tgtEl>
                                          <p:spTgt spid="7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1000"/>
                                        <p:tgtEl>
                                          <p:spTgt spid="7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9" name="Shape 779"/>
        <p:cNvGrpSpPr/>
        <p:nvPr/>
      </p:nvGrpSpPr>
      <p:grpSpPr>
        <a:xfrm>
          <a:off x="0" y="0"/>
          <a:ext cx="0" cy="0"/>
          <a:chOff x="0" y="0"/>
          <a:chExt cx="0" cy="0"/>
        </a:xfrm>
      </p:grpSpPr>
      <p:sp>
        <p:nvSpPr>
          <p:cNvPr id="780" name="Shape 780"/>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781" name="Shape 781"/>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de almacenamiento</a:t>
            </a:r>
          </a:p>
        </p:txBody>
      </p:sp>
      <p:sp>
        <p:nvSpPr>
          <p:cNvPr id="782" name="Shape 782"/>
          <p:cNvSpPr txBox="1"/>
          <p:nvPr/>
        </p:nvSpPr>
        <p:spPr>
          <a:xfrm>
            <a:off x="1015425" y="1042425"/>
            <a:ext cx="8186099" cy="260999"/>
          </a:xfrm>
          <a:prstGeom prst="rect">
            <a:avLst/>
          </a:prstGeom>
          <a:noFill/>
          <a:ln>
            <a:noFill/>
          </a:ln>
        </p:spPr>
        <p:txBody>
          <a:bodyPr anchorCtr="0" anchor="t" bIns="91425" lIns="91425" rIns="91425" tIns="91425">
            <a:noAutofit/>
          </a:bodyPr>
          <a:lstStyle/>
          <a:p>
            <a:pPr lvl="0" rtl="0">
              <a:lnSpc>
                <a:spcPct val="104545"/>
              </a:lnSpc>
              <a:spcBef>
                <a:spcPts val="0"/>
              </a:spcBef>
              <a:buNone/>
            </a:pPr>
            <a:r>
              <a:rPr lang="en-US" sz="900">
                <a:solidFill>
                  <a:srgbClr val="053179"/>
                </a:solidFill>
                <a:latin typeface="Trebuchet MS"/>
                <a:ea typeface="Trebuchet MS"/>
                <a:cs typeface="Trebuchet MS"/>
                <a:sym typeface="Trebuchet MS"/>
              </a:rPr>
              <a:t>y lo guardaremos con la opción GUARDAR COMO</a:t>
            </a:r>
          </a:p>
          <a:p>
            <a:pPr indent="0" lvl="0" marL="292100" rtl="0">
              <a:lnSpc>
                <a:spcPct val="136363"/>
              </a:lnSpc>
              <a:spcBef>
                <a:spcPts val="0"/>
              </a:spcBef>
              <a:buNone/>
            </a:pPr>
            <a:r>
              <a:t/>
            </a:r>
            <a:endParaRPr sz="900">
              <a:solidFill>
                <a:srgbClr val="053179"/>
              </a:solidFill>
              <a:latin typeface="Trebuchet MS"/>
              <a:ea typeface="Trebuchet MS"/>
              <a:cs typeface="Trebuchet MS"/>
              <a:sym typeface="Trebuchet MS"/>
            </a:endParaRPr>
          </a:p>
        </p:txBody>
      </p:sp>
      <p:pic>
        <p:nvPicPr>
          <p:cNvPr id="783" name="Shape 783"/>
          <p:cNvPicPr preferRelativeResize="0"/>
          <p:nvPr/>
        </p:nvPicPr>
        <p:blipFill>
          <a:blip r:embed="rId3">
            <a:alphaModFix/>
          </a:blip>
          <a:stretch>
            <a:fillRect/>
          </a:stretch>
        </p:blipFill>
        <p:spPr>
          <a:xfrm>
            <a:off x="1120050" y="1363475"/>
            <a:ext cx="2534325" cy="1670199"/>
          </a:xfrm>
          <a:prstGeom prst="rect">
            <a:avLst/>
          </a:prstGeom>
          <a:noFill/>
          <a:ln>
            <a:noFill/>
          </a:ln>
        </p:spPr>
      </p:pic>
      <p:sp>
        <p:nvSpPr>
          <p:cNvPr id="784" name="Shape 784"/>
          <p:cNvSpPr txBox="1"/>
          <p:nvPr/>
        </p:nvSpPr>
        <p:spPr>
          <a:xfrm>
            <a:off x="1013675" y="3080725"/>
            <a:ext cx="2890500" cy="879900"/>
          </a:xfrm>
          <a:prstGeom prst="rect">
            <a:avLst/>
          </a:prstGeom>
          <a:noFill/>
          <a:ln>
            <a:noFill/>
          </a:ln>
        </p:spPr>
        <p:txBody>
          <a:bodyPr anchorCtr="0" anchor="ctr" bIns="91425" lIns="91425" rIns="91425" tIns="91425">
            <a:noAutofit/>
          </a:bodyPr>
          <a:lstStyle/>
          <a:p>
            <a:pPr rtl="0">
              <a:spcBef>
                <a:spcPts val="0"/>
              </a:spcBef>
              <a:buNone/>
            </a:pPr>
            <a:r>
              <a:rPr lang="en-US" sz="900">
                <a:solidFill>
                  <a:srgbClr val="053179"/>
                </a:solidFill>
                <a:latin typeface="Trebuchet MS"/>
                <a:ea typeface="Trebuchet MS"/>
                <a:cs typeface="Trebuchet MS"/>
                <a:sym typeface="Trebuchet MS"/>
              </a:rPr>
              <a:t>como fichero csv en la ruta /home/bigdata/ejemplosHive </a:t>
            </a:r>
          </a:p>
          <a:p>
            <a:pPr rtl="0">
              <a:spcBef>
                <a:spcPts val="0"/>
              </a:spcBef>
              <a:buNone/>
            </a:pPr>
            <a:r>
              <a:rPr lang="en-US" sz="900">
                <a:solidFill>
                  <a:srgbClr val="053179"/>
                </a:solidFill>
                <a:latin typeface="Trebuchet MS"/>
                <a:ea typeface="Trebuchet MS"/>
                <a:cs typeface="Trebuchet MS"/>
                <a:sym typeface="Trebuchet MS"/>
              </a:rPr>
              <a:t>con el nombre Deuda2012.csv. </a:t>
            </a:r>
          </a:p>
          <a:p>
            <a:pPr rtl="0">
              <a:spcBef>
                <a:spcPts val="0"/>
              </a:spcBef>
              <a:buNone/>
            </a:pPr>
            <a:r>
              <a:t/>
            </a:r>
            <a:endParaRPr sz="900">
              <a:solidFill>
                <a:srgbClr val="053179"/>
              </a:solidFill>
              <a:latin typeface="Trebuchet MS"/>
              <a:ea typeface="Trebuchet MS"/>
              <a:cs typeface="Trebuchet MS"/>
              <a:sym typeface="Trebuchet MS"/>
            </a:endParaRPr>
          </a:p>
          <a:p>
            <a:pPr lvl="0" rtl="0">
              <a:spcBef>
                <a:spcPts val="0"/>
              </a:spcBef>
              <a:buNone/>
            </a:pPr>
            <a:r>
              <a:rPr lang="en-US" sz="900">
                <a:solidFill>
                  <a:srgbClr val="053179"/>
                </a:solidFill>
                <a:latin typeface="Trebuchet MS"/>
                <a:ea typeface="Trebuchet MS"/>
                <a:cs typeface="Trebuchet MS"/>
                <a:sym typeface="Trebuchet MS"/>
              </a:rPr>
              <a:t>Si la carpeta no existe crearla pulsando en “Crear Carpeta”</a:t>
            </a:r>
          </a:p>
        </p:txBody>
      </p:sp>
      <p:pic>
        <p:nvPicPr>
          <p:cNvPr id="785" name="Shape 785"/>
          <p:cNvPicPr preferRelativeResize="0"/>
          <p:nvPr/>
        </p:nvPicPr>
        <p:blipFill>
          <a:blip r:embed="rId4">
            <a:alphaModFix/>
          </a:blip>
          <a:stretch>
            <a:fillRect/>
          </a:stretch>
        </p:blipFill>
        <p:spPr>
          <a:xfrm>
            <a:off x="4094798" y="1702199"/>
            <a:ext cx="5006375" cy="4387137"/>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gtEl>
                                        <p:attrNameLst>
                                          <p:attrName>style.visibility</p:attrName>
                                        </p:attrNameLst>
                                      </p:cBhvr>
                                      <p:to>
                                        <p:strVal val="visible"/>
                                      </p:to>
                                    </p:set>
                                    <p:animEffect filter="fade" transition="in">
                                      <p:cBhvr>
                                        <p:cTn dur="1000"/>
                                        <p:tgtEl>
                                          <p:spTgt spid="7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1000"/>
                                        <p:tgtEl>
                                          <p:spTgt spid="7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1000"/>
                                        <p:tgtEl>
                                          <p:spTgt spid="7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gtEl>
                                        <p:attrNameLst>
                                          <p:attrName>style.visibility</p:attrName>
                                        </p:attrNameLst>
                                      </p:cBhvr>
                                      <p:to>
                                        <p:strVal val="visible"/>
                                      </p:to>
                                    </p:set>
                                    <p:animEffect filter="fade" transition="in">
                                      <p:cBhvr>
                                        <p:cTn dur="1000"/>
                                        <p:tgtEl>
                                          <p:spTgt spid="7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0" name="Shape 790"/>
        <p:cNvGrpSpPr/>
        <p:nvPr/>
      </p:nvGrpSpPr>
      <p:grpSpPr>
        <a:xfrm>
          <a:off x="0" y="0"/>
          <a:ext cx="0" cy="0"/>
          <a:chOff x="0" y="0"/>
          <a:chExt cx="0" cy="0"/>
        </a:xfrm>
      </p:grpSpPr>
      <p:sp>
        <p:nvSpPr>
          <p:cNvPr id="791" name="Shape 791"/>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792" name="Shape 792"/>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de almacenamiento</a:t>
            </a:r>
          </a:p>
        </p:txBody>
      </p:sp>
      <p:pic>
        <p:nvPicPr>
          <p:cNvPr id="793" name="Shape 793"/>
          <p:cNvPicPr preferRelativeResize="0"/>
          <p:nvPr/>
        </p:nvPicPr>
        <p:blipFill>
          <a:blip r:embed="rId3">
            <a:alphaModFix/>
          </a:blip>
          <a:stretch>
            <a:fillRect/>
          </a:stretch>
        </p:blipFill>
        <p:spPr>
          <a:xfrm>
            <a:off x="965350" y="3566350"/>
            <a:ext cx="5226286" cy="2495299"/>
          </a:xfrm>
          <a:prstGeom prst="rect">
            <a:avLst/>
          </a:prstGeom>
          <a:noFill/>
          <a:ln>
            <a:noFill/>
          </a:ln>
        </p:spPr>
      </p:pic>
      <p:pic>
        <p:nvPicPr>
          <p:cNvPr id="794" name="Shape 794"/>
          <p:cNvPicPr preferRelativeResize="0"/>
          <p:nvPr/>
        </p:nvPicPr>
        <p:blipFill>
          <a:blip r:embed="rId4">
            <a:alphaModFix/>
          </a:blip>
          <a:stretch>
            <a:fillRect/>
          </a:stretch>
        </p:blipFill>
        <p:spPr>
          <a:xfrm>
            <a:off x="990600" y="990600"/>
            <a:ext cx="4591050" cy="23050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1000"/>
                                        <p:tgtEl>
                                          <p:spTgt spid="7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3"/>
                                        </p:tgtEl>
                                        <p:attrNameLst>
                                          <p:attrName>style.visibility</p:attrName>
                                        </p:attrNameLst>
                                      </p:cBhvr>
                                      <p:to>
                                        <p:strVal val="visible"/>
                                      </p:to>
                                    </p:set>
                                    <p:animEffect filter="fade" transition="in">
                                      <p:cBhvr>
                                        <p:cTn dur="1000"/>
                                        <p:tgtEl>
                                          <p:spTgt spid="7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9" name="Shape 799"/>
        <p:cNvGrpSpPr/>
        <p:nvPr/>
      </p:nvGrpSpPr>
      <p:grpSpPr>
        <a:xfrm>
          <a:off x="0" y="0"/>
          <a:ext cx="0" cy="0"/>
          <a:chOff x="0" y="0"/>
          <a:chExt cx="0" cy="0"/>
        </a:xfrm>
      </p:grpSpPr>
      <p:sp>
        <p:nvSpPr>
          <p:cNvPr id="800" name="Shape 800"/>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01" name="Shape 801"/>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de almacenamiento</a:t>
            </a:r>
          </a:p>
        </p:txBody>
      </p:sp>
      <p:sp>
        <p:nvSpPr>
          <p:cNvPr id="802" name="Shape 802"/>
          <p:cNvSpPr txBox="1"/>
          <p:nvPr/>
        </p:nvSpPr>
        <p:spPr>
          <a:xfrm>
            <a:off x="710625" y="2490225"/>
            <a:ext cx="8186099" cy="11430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US" sz="1000">
                <a:solidFill>
                  <a:srgbClr val="053179"/>
                </a:solidFill>
                <a:latin typeface="Trebuchet MS"/>
                <a:ea typeface="Trebuchet MS"/>
                <a:cs typeface="Trebuchet MS"/>
                <a:sym typeface="Trebuchet MS"/>
              </a:rPr>
              <a:t>3. Arrancamos Hive</a:t>
            </a:r>
          </a:p>
          <a:p>
            <a:pPr lvl="0" rtl="0">
              <a:lnSpc>
                <a:spcPct val="115000"/>
              </a:lnSpc>
              <a:spcBef>
                <a:spcPts val="0"/>
              </a:spcBef>
              <a:buNone/>
            </a:pPr>
            <a:r>
              <a:rPr lang="en-US" sz="900">
                <a:solidFill>
                  <a:srgbClr val="053179"/>
                </a:solidFill>
                <a:latin typeface="Trebuchet MS"/>
                <a:ea typeface="Trebuchet MS"/>
                <a:cs typeface="Trebuchet MS"/>
                <a:sym typeface="Trebuchet MS"/>
              </a:rPr>
              <a:t> </a:t>
            </a:r>
          </a:p>
          <a:p>
            <a:pPr lvl="0" rtl="0">
              <a:lnSpc>
                <a:spcPct val="115000"/>
              </a:lnSpc>
              <a:spcBef>
                <a:spcPts val="0"/>
              </a:spcBef>
              <a:buNone/>
            </a:pPr>
            <a:r>
              <a:rPr lang="en-US" sz="1000">
                <a:solidFill>
                  <a:srgbClr val="053179"/>
                </a:solidFill>
                <a:latin typeface="Trebuchet MS"/>
                <a:ea typeface="Trebuchet MS"/>
                <a:cs typeface="Trebuchet MS"/>
                <a:sym typeface="Trebuchet MS"/>
              </a:rPr>
              <a:t>Para ello arancaremos HDFS, MapReduce y después escribiremos el comando</a:t>
            </a:r>
          </a:p>
          <a:p>
            <a:pPr lvl="0" rtl="0">
              <a:lnSpc>
                <a:spcPct val="115000"/>
              </a:lnSpc>
              <a:spcBef>
                <a:spcPts val="0"/>
              </a:spcBef>
              <a:buNone/>
            </a:pPr>
            <a:r>
              <a:rPr lang="en-US" sz="1000">
                <a:solidFill>
                  <a:srgbClr val="053179"/>
                </a:solidFill>
                <a:latin typeface="Trebuchet MS"/>
                <a:ea typeface="Trebuchet MS"/>
                <a:cs typeface="Trebuchet MS"/>
                <a:sym typeface="Trebuchet MS"/>
              </a:rPr>
              <a:t>$./bin/hive o $hive</a:t>
            </a:r>
          </a:p>
          <a:p>
            <a:pPr indent="0" lvl="0" marL="292100" rtl="0">
              <a:lnSpc>
                <a:spcPct val="136363"/>
              </a:lnSpc>
              <a:spcBef>
                <a:spcPts val="0"/>
              </a:spcBef>
              <a:buNone/>
            </a:pPr>
            <a:r>
              <a:t/>
            </a:r>
            <a:endParaRPr sz="1100">
              <a:solidFill>
                <a:srgbClr val="002060"/>
              </a:solidFill>
            </a:endParaRPr>
          </a:p>
        </p:txBody>
      </p:sp>
      <p:pic>
        <p:nvPicPr>
          <p:cNvPr id="803" name="Shape 803"/>
          <p:cNvPicPr preferRelativeResize="0"/>
          <p:nvPr/>
        </p:nvPicPr>
        <p:blipFill>
          <a:blip r:embed="rId3">
            <a:alphaModFix/>
          </a:blip>
          <a:stretch>
            <a:fillRect/>
          </a:stretch>
        </p:blipFill>
        <p:spPr>
          <a:xfrm>
            <a:off x="860725" y="3303975"/>
            <a:ext cx="6838950" cy="2609850"/>
          </a:xfrm>
          <a:prstGeom prst="rect">
            <a:avLst/>
          </a:prstGeom>
          <a:noFill/>
          <a:ln>
            <a:noFill/>
          </a:ln>
        </p:spPr>
      </p:pic>
      <p:pic>
        <p:nvPicPr>
          <p:cNvPr id="804" name="Shape 804"/>
          <p:cNvPicPr preferRelativeResize="0"/>
          <p:nvPr/>
        </p:nvPicPr>
        <p:blipFill>
          <a:blip r:embed="rId4">
            <a:alphaModFix/>
          </a:blip>
          <a:stretch>
            <a:fillRect/>
          </a:stretch>
        </p:blipFill>
        <p:spPr>
          <a:xfrm>
            <a:off x="1472500" y="1000725"/>
            <a:ext cx="3949049" cy="151379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4"/>
                                        </p:tgtEl>
                                        <p:attrNameLst>
                                          <p:attrName>style.visibility</p:attrName>
                                        </p:attrNameLst>
                                      </p:cBhvr>
                                      <p:to>
                                        <p:strVal val="visible"/>
                                      </p:to>
                                    </p:set>
                                    <p:animEffect filter="fade" transition="in">
                                      <p:cBhvr>
                                        <p:cTn dur="1000"/>
                                        <p:tgtEl>
                                          <p:spTgt spid="8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2"/>
                                        </p:tgtEl>
                                        <p:attrNameLst>
                                          <p:attrName>style.visibility</p:attrName>
                                        </p:attrNameLst>
                                      </p:cBhvr>
                                      <p:to>
                                        <p:strVal val="visible"/>
                                      </p:to>
                                    </p:set>
                                    <p:animEffect filter="fade" transition="in">
                                      <p:cBhvr>
                                        <p:cTn dur="1000"/>
                                        <p:tgtEl>
                                          <p:spTgt spid="8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1000"/>
                                        <p:tgtEl>
                                          <p:spTgt spid="8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9" name="Shape 809"/>
        <p:cNvGrpSpPr/>
        <p:nvPr/>
      </p:nvGrpSpPr>
      <p:grpSpPr>
        <a:xfrm>
          <a:off x="0" y="0"/>
          <a:ext cx="0" cy="0"/>
          <a:chOff x="0" y="0"/>
          <a:chExt cx="0" cy="0"/>
        </a:xfrm>
      </p:grpSpPr>
      <p:sp>
        <p:nvSpPr>
          <p:cNvPr id="810" name="Shape 810"/>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11" name="Shape 811"/>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de almacenamiento</a:t>
            </a:r>
          </a:p>
        </p:txBody>
      </p:sp>
      <p:sp>
        <p:nvSpPr>
          <p:cNvPr id="812" name="Shape 812"/>
          <p:cNvSpPr txBox="1"/>
          <p:nvPr/>
        </p:nvSpPr>
        <p:spPr>
          <a:xfrm>
            <a:off x="710625" y="1042425"/>
            <a:ext cx="8186099" cy="1911599"/>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US" sz="1000">
                <a:solidFill>
                  <a:srgbClr val="053179"/>
                </a:solidFill>
                <a:latin typeface="Trebuchet MS"/>
                <a:ea typeface="Trebuchet MS"/>
                <a:cs typeface="Trebuchet MS"/>
                <a:sym typeface="Trebuchet MS"/>
              </a:rPr>
              <a:t>4. Crear la tabla deuda_2012 en la que almacenaremos la información del fichero: </a:t>
            </a:r>
          </a:p>
          <a:p>
            <a:pPr lvl="0" rtl="0">
              <a:lnSpc>
                <a:spcPct val="115000"/>
              </a:lnSpc>
              <a:spcBef>
                <a:spcPts val="0"/>
              </a:spcBef>
              <a:buNone/>
            </a:pPr>
            <a:r>
              <a:rPr lang="en-US" sz="900">
                <a:solidFill>
                  <a:srgbClr val="053179"/>
                </a:solidFill>
                <a:latin typeface="Trebuchet MS"/>
                <a:ea typeface="Trebuchet MS"/>
                <a:cs typeface="Trebuchet MS"/>
                <a:sym typeface="Trebuchet MS"/>
              </a:rPr>
              <a:t> </a:t>
            </a:r>
          </a:p>
          <a:p>
            <a:pPr lvl="0" rtl="0">
              <a:lnSpc>
                <a:spcPct val="115000"/>
              </a:lnSpc>
              <a:spcBef>
                <a:spcPts val="0"/>
              </a:spcBef>
              <a:buNone/>
            </a:pPr>
            <a:r>
              <a:rPr lang="en-US" sz="900">
                <a:solidFill>
                  <a:srgbClr val="053179"/>
                </a:solidFill>
                <a:latin typeface="Trebuchet MS"/>
                <a:ea typeface="Trebuchet MS"/>
                <a:cs typeface="Trebuchet MS"/>
                <a:sym typeface="Trebuchet MS"/>
              </a:rPr>
              <a:t>cod_comunidad: String</a:t>
            </a:r>
          </a:p>
          <a:p>
            <a:pPr lvl="0" rtl="0">
              <a:lnSpc>
                <a:spcPct val="115000"/>
              </a:lnSpc>
              <a:spcBef>
                <a:spcPts val="0"/>
              </a:spcBef>
              <a:buNone/>
            </a:pPr>
            <a:r>
              <a:rPr lang="en-US" sz="900">
                <a:solidFill>
                  <a:srgbClr val="053179"/>
                </a:solidFill>
                <a:latin typeface="Trebuchet MS"/>
                <a:ea typeface="Trebuchet MS"/>
                <a:cs typeface="Trebuchet MS"/>
                <a:sym typeface="Trebuchet MS"/>
              </a:rPr>
              <a:t>cod_prov: String</a:t>
            </a:r>
          </a:p>
          <a:p>
            <a:pPr lvl="0" rtl="0">
              <a:lnSpc>
                <a:spcPct val="115000"/>
              </a:lnSpc>
              <a:spcBef>
                <a:spcPts val="0"/>
              </a:spcBef>
              <a:buNone/>
            </a:pPr>
            <a:r>
              <a:rPr lang="en-US" sz="900">
                <a:solidFill>
                  <a:srgbClr val="053179"/>
                </a:solidFill>
                <a:latin typeface="Trebuchet MS"/>
                <a:ea typeface="Trebuchet MS"/>
                <a:cs typeface="Trebuchet MS"/>
                <a:sym typeface="Trebuchet MS"/>
              </a:rPr>
              <a:t>cod_municipio: String</a:t>
            </a:r>
          </a:p>
          <a:p>
            <a:pPr lvl="0" rtl="0">
              <a:lnSpc>
                <a:spcPct val="115000"/>
              </a:lnSpc>
              <a:spcBef>
                <a:spcPts val="0"/>
              </a:spcBef>
              <a:buNone/>
            </a:pPr>
            <a:r>
              <a:rPr lang="en-US" sz="900">
                <a:solidFill>
                  <a:srgbClr val="053179"/>
                </a:solidFill>
                <a:latin typeface="Trebuchet MS"/>
                <a:ea typeface="Trebuchet MS"/>
                <a:cs typeface="Trebuchet MS"/>
                <a:sym typeface="Trebuchet MS"/>
              </a:rPr>
              <a:t>municipio: String</a:t>
            </a:r>
          </a:p>
          <a:p>
            <a:pPr lvl="0" rtl="0">
              <a:lnSpc>
                <a:spcPct val="115000"/>
              </a:lnSpc>
              <a:spcBef>
                <a:spcPts val="0"/>
              </a:spcBef>
              <a:buNone/>
            </a:pPr>
            <a:r>
              <a:rPr lang="en-US" sz="900">
                <a:solidFill>
                  <a:srgbClr val="053179"/>
                </a:solidFill>
                <a:latin typeface="Trebuchet MS"/>
                <a:ea typeface="Trebuchet MS"/>
                <a:cs typeface="Trebuchet MS"/>
                <a:sym typeface="Trebuchet MS"/>
              </a:rPr>
              <a:t>deuda: int </a:t>
            </a:r>
          </a:p>
          <a:p>
            <a:pPr lvl="0" rtl="0">
              <a:lnSpc>
                <a:spcPct val="115000"/>
              </a:lnSpc>
              <a:spcBef>
                <a:spcPts val="0"/>
              </a:spcBef>
              <a:buNone/>
            </a:pPr>
            <a:r>
              <a:rPr lang="en-US" sz="900">
                <a:solidFill>
                  <a:srgbClr val="053179"/>
                </a:solidFill>
                <a:latin typeface="Trebuchet MS"/>
                <a:ea typeface="Trebuchet MS"/>
                <a:cs typeface="Trebuchet MS"/>
                <a:sym typeface="Trebuchet MS"/>
              </a:rPr>
              <a:t> </a:t>
            </a:r>
          </a:p>
          <a:p>
            <a:pPr lvl="0" rtl="0">
              <a:lnSpc>
                <a:spcPct val="115000"/>
              </a:lnSpc>
              <a:spcBef>
                <a:spcPts val="0"/>
              </a:spcBef>
              <a:buNone/>
            </a:pPr>
            <a:r>
              <a:rPr lang="en-US" sz="1000">
                <a:solidFill>
                  <a:srgbClr val="053179"/>
                </a:solidFill>
                <a:latin typeface="Trebuchet MS"/>
                <a:ea typeface="Trebuchet MS"/>
                <a:cs typeface="Trebuchet MS"/>
                <a:sym typeface="Trebuchet MS"/>
              </a:rPr>
              <a:t>CREATE TABLE deuda_2012(cod_comunidad STRING, cod_prov STRING, cod_municipio STRING, municipio STRING, deuda INT)</a:t>
            </a:r>
          </a:p>
          <a:p>
            <a:pPr lvl="0" rtl="0">
              <a:lnSpc>
                <a:spcPct val="115000"/>
              </a:lnSpc>
              <a:spcBef>
                <a:spcPts val="0"/>
              </a:spcBef>
              <a:buNone/>
            </a:pPr>
            <a:r>
              <a:rPr lang="en-US" sz="1000">
                <a:solidFill>
                  <a:srgbClr val="053179"/>
                </a:solidFill>
                <a:latin typeface="Trebuchet MS"/>
                <a:ea typeface="Trebuchet MS"/>
                <a:cs typeface="Trebuchet MS"/>
                <a:sym typeface="Trebuchet MS"/>
              </a:rPr>
              <a:t>ROW FORMAT DELIMITED FIELDS TERMINATED BY '\;';</a:t>
            </a:r>
          </a:p>
          <a:p>
            <a:pPr lvl="0" rtl="0">
              <a:lnSpc>
                <a:spcPct val="115000"/>
              </a:lnSpc>
              <a:spcBef>
                <a:spcPts val="0"/>
              </a:spcBef>
              <a:buNone/>
            </a:pPr>
            <a:r>
              <a:t/>
            </a:r>
            <a:endParaRPr b="1" sz="1000">
              <a:solidFill>
                <a:srgbClr val="053179"/>
              </a:solidFill>
              <a:latin typeface="Trebuchet MS"/>
              <a:ea typeface="Trebuchet MS"/>
              <a:cs typeface="Trebuchet MS"/>
              <a:sym typeface="Trebuchet MS"/>
            </a:endParaRPr>
          </a:p>
          <a:p>
            <a:pPr lvl="0" rtl="0">
              <a:lnSpc>
                <a:spcPct val="115000"/>
              </a:lnSpc>
              <a:spcBef>
                <a:spcPts val="0"/>
              </a:spcBef>
              <a:buNone/>
            </a:pPr>
            <a:r>
              <a:t/>
            </a:r>
            <a:endParaRPr b="1" sz="900">
              <a:solidFill>
                <a:srgbClr val="053179"/>
              </a:solidFill>
              <a:latin typeface="Trebuchet MS"/>
              <a:ea typeface="Trebuchet MS"/>
              <a:cs typeface="Trebuchet MS"/>
              <a:sym typeface="Trebuchet MS"/>
            </a:endParaRPr>
          </a:p>
          <a:p>
            <a:pPr indent="0" lvl="0" marL="292100" rtl="0">
              <a:lnSpc>
                <a:spcPct val="136363"/>
              </a:lnSpc>
              <a:spcBef>
                <a:spcPts val="0"/>
              </a:spcBef>
              <a:buNone/>
            </a:pPr>
            <a:r>
              <a:t/>
            </a:r>
            <a:endParaRPr sz="1100">
              <a:solidFill>
                <a:srgbClr val="002060"/>
              </a:solidFill>
            </a:endParaRPr>
          </a:p>
        </p:txBody>
      </p:sp>
      <p:pic>
        <p:nvPicPr>
          <p:cNvPr id="813" name="Shape 813"/>
          <p:cNvPicPr preferRelativeResize="0"/>
          <p:nvPr/>
        </p:nvPicPr>
        <p:blipFill>
          <a:blip r:embed="rId3">
            <a:alphaModFix/>
          </a:blip>
          <a:stretch>
            <a:fillRect/>
          </a:stretch>
        </p:blipFill>
        <p:spPr>
          <a:xfrm>
            <a:off x="796350" y="2914650"/>
            <a:ext cx="6915150" cy="1028700"/>
          </a:xfrm>
          <a:prstGeom prst="rect">
            <a:avLst/>
          </a:prstGeom>
          <a:noFill/>
          <a:ln>
            <a:noFill/>
          </a:ln>
        </p:spPr>
      </p:pic>
      <p:sp>
        <p:nvSpPr>
          <p:cNvPr id="814" name="Shape 814"/>
          <p:cNvSpPr txBox="1"/>
          <p:nvPr/>
        </p:nvSpPr>
        <p:spPr>
          <a:xfrm>
            <a:off x="687950" y="4040750"/>
            <a:ext cx="8186099" cy="6921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b="1" lang="en-US" sz="1000">
                <a:solidFill>
                  <a:srgbClr val="053179"/>
                </a:solidFill>
                <a:latin typeface="Trebuchet MS"/>
                <a:ea typeface="Trebuchet MS"/>
                <a:cs typeface="Trebuchet MS"/>
                <a:sym typeface="Trebuchet MS"/>
              </a:rPr>
              <a:t>5. Cargar el fichero Deuda2012.cvs en la tabla anterior</a:t>
            </a:r>
          </a:p>
          <a:p>
            <a:pPr lvl="0" rtl="0">
              <a:lnSpc>
                <a:spcPct val="115000"/>
              </a:lnSpc>
              <a:spcBef>
                <a:spcPts val="0"/>
              </a:spcBef>
              <a:buNone/>
            </a:pPr>
            <a:r>
              <a:rPr lang="en-US" sz="900">
                <a:solidFill>
                  <a:srgbClr val="053179"/>
                </a:solidFill>
                <a:latin typeface="Trebuchet MS"/>
                <a:ea typeface="Trebuchet MS"/>
                <a:cs typeface="Trebuchet MS"/>
                <a:sym typeface="Trebuchet MS"/>
              </a:rPr>
              <a:t> </a:t>
            </a:r>
          </a:p>
          <a:p>
            <a:pPr lvl="0" rtl="0">
              <a:lnSpc>
                <a:spcPct val="115000"/>
              </a:lnSpc>
              <a:spcBef>
                <a:spcPts val="0"/>
              </a:spcBef>
              <a:buNone/>
            </a:pPr>
            <a:r>
              <a:rPr lang="en-US" sz="1000">
                <a:solidFill>
                  <a:srgbClr val="053179"/>
                </a:solidFill>
                <a:latin typeface="Trebuchet MS"/>
                <a:ea typeface="Trebuchet MS"/>
                <a:cs typeface="Trebuchet MS"/>
                <a:sym typeface="Trebuchet MS"/>
              </a:rPr>
              <a:t>LOAD DATA LOCAL INPATH '/home/bigdata/ejemplosHive/Deuda2012.csv' INTO TABLE deuda_2012;</a:t>
            </a:r>
          </a:p>
        </p:txBody>
      </p:sp>
      <p:pic>
        <p:nvPicPr>
          <p:cNvPr id="815" name="Shape 815"/>
          <p:cNvPicPr preferRelativeResize="0"/>
          <p:nvPr/>
        </p:nvPicPr>
        <p:blipFill>
          <a:blip r:embed="rId4">
            <a:alphaModFix/>
          </a:blip>
          <a:stretch>
            <a:fillRect/>
          </a:stretch>
        </p:blipFill>
        <p:spPr>
          <a:xfrm>
            <a:off x="323850" y="4772700"/>
            <a:ext cx="8496300" cy="110490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1000"/>
                                        <p:tgtEl>
                                          <p:spTgt spid="8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3"/>
                                        </p:tgtEl>
                                        <p:attrNameLst>
                                          <p:attrName>style.visibility</p:attrName>
                                        </p:attrNameLst>
                                      </p:cBhvr>
                                      <p:to>
                                        <p:strVal val="visible"/>
                                      </p:to>
                                    </p:set>
                                    <p:animEffect filter="fade" transition="in">
                                      <p:cBhvr>
                                        <p:cTn dur="1000"/>
                                        <p:tgtEl>
                                          <p:spTgt spid="8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1000"/>
                                        <p:tgtEl>
                                          <p:spTgt spid="8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1000"/>
                                        <p:tgtEl>
                                          <p:spTgt spid="8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0" name="Shape 820"/>
        <p:cNvGrpSpPr/>
        <p:nvPr/>
      </p:nvGrpSpPr>
      <p:grpSpPr>
        <a:xfrm>
          <a:off x="0" y="0"/>
          <a:ext cx="0" cy="0"/>
          <a:chOff x="0" y="0"/>
          <a:chExt cx="0" cy="0"/>
        </a:xfrm>
      </p:grpSpPr>
      <p:sp>
        <p:nvSpPr>
          <p:cNvPr id="821" name="Shape 821"/>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22" name="Shape 822"/>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Ejemplo de almacenamiento</a:t>
            </a:r>
          </a:p>
        </p:txBody>
      </p:sp>
      <p:sp>
        <p:nvSpPr>
          <p:cNvPr id="823" name="Shape 823"/>
          <p:cNvSpPr txBox="1"/>
          <p:nvPr/>
        </p:nvSpPr>
        <p:spPr>
          <a:xfrm>
            <a:off x="710625" y="1042425"/>
            <a:ext cx="8186099" cy="7527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US" sz="1000">
                <a:solidFill>
                  <a:srgbClr val="053179"/>
                </a:solidFill>
                <a:latin typeface="Trebuchet MS"/>
                <a:ea typeface="Trebuchet MS"/>
                <a:cs typeface="Trebuchet MS"/>
                <a:sym typeface="Trebuchet MS"/>
              </a:rPr>
              <a:t>6. Ejecuta una select sin criterios de filtrado para consultar información de la tabla: </a:t>
            </a:r>
          </a:p>
          <a:p>
            <a:pPr lvl="0" rtl="0">
              <a:lnSpc>
                <a:spcPct val="115000"/>
              </a:lnSpc>
              <a:spcBef>
                <a:spcPts val="0"/>
              </a:spcBef>
              <a:buNone/>
            </a:pPr>
            <a:r>
              <a:rPr lang="en-US" sz="1000">
                <a:solidFill>
                  <a:srgbClr val="053179"/>
                </a:solidFill>
                <a:latin typeface="Trebuchet MS"/>
                <a:ea typeface="Trebuchet MS"/>
                <a:cs typeface="Trebuchet MS"/>
                <a:sym typeface="Trebuchet MS"/>
              </a:rPr>
              <a:t> </a:t>
            </a:r>
          </a:p>
          <a:p>
            <a:pPr lvl="0" rtl="0">
              <a:lnSpc>
                <a:spcPct val="115000"/>
              </a:lnSpc>
              <a:spcBef>
                <a:spcPts val="0"/>
              </a:spcBef>
              <a:buNone/>
            </a:pPr>
            <a:r>
              <a:rPr lang="en-US" sz="1000">
                <a:solidFill>
                  <a:srgbClr val="053179"/>
                </a:solidFill>
                <a:latin typeface="Trebuchet MS"/>
                <a:ea typeface="Trebuchet MS"/>
                <a:cs typeface="Trebuchet MS"/>
                <a:sym typeface="Trebuchet MS"/>
              </a:rPr>
              <a:t>SELECT deuda_2012.* FROM deuda_2012;</a:t>
            </a:r>
          </a:p>
          <a:p>
            <a:pPr indent="0" lvl="0" marL="292100" rtl="0">
              <a:lnSpc>
                <a:spcPct val="136363"/>
              </a:lnSpc>
              <a:spcBef>
                <a:spcPts val="0"/>
              </a:spcBef>
              <a:buNone/>
            </a:pPr>
            <a:r>
              <a:t/>
            </a:r>
            <a:endParaRPr sz="1000">
              <a:solidFill>
                <a:srgbClr val="002060"/>
              </a:solidFill>
            </a:endParaRPr>
          </a:p>
        </p:txBody>
      </p:sp>
      <p:sp>
        <p:nvSpPr>
          <p:cNvPr id="824" name="Shape 824"/>
          <p:cNvSpPr txBox="1"/>
          <p:nvPr/>
        </p:nvSpPr>
        <p:spPr>
          <a:xfrm>
            <a:off x="687950" y="2364350"/>
            <a:ext cx="8186099" cy="6921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b="1" lang="en-US" sz="1000">
                <a:solidFill>
                  <a:srgbClr val="053179"/>
                </a:solidFill>
                <a:latin typeface="Trebuchet MS"/>
                <a:ea typeface="Trebuchet MS"/>
                <a:cs typeface="Trebuchet MS"/>
                <a:sym typeface="Trebuchet MS"/>
              </a:rPr>
              <a:t>7. Ejecuta una sentencia que permita filtrar algunos datos. </a:t>
            </a:r>
          </a:p>
          <a:p>
            <a:pPr lvl="0" rtl="0">
              <a:lnSpc>
                <a:spcPct val="115000"/>
              </a:lnSpc>
              <a:spcBef>
                <a:spcPts val="0"/>
              </a:spcBef>
              <a:buNone/>
            </a:pPr>
            <a:r>
              <a:rPr lang="en-US" sz="900">
                <a:solidFill>
                  <a:srgbClr val="053179"/>
                </a:solidFill>
                <a:latin typeface="Trebuchet MS"/>
                <a:ea typeface="Trebuchet MS"/>
                <a:cs typeface="Trebuchet MS"/>
                <a:sym typeface="Trebuchet MS"/>
              </a:rPr>
              <a:t> </a:t>
            </a:r>
          </a:p>
          <a:p>
            <a:pPr lvl="0" rtl="0">
              <a:lnSpc>
                <a:spcPct val="115000"/>
              </a:lnSpc>
              <a:spcBef>
                <a:spcPts val="0"/>
              </a:spcBef>
              <a:buNone/>
            </a:pPr>
            <a:r>
              <a:rPr lang="en-US" sz="1000">
                <a:solidFill>
                  <a:srgbClr val="053179"/>
                </a:solidFill>
                <a:latin typeface="Trebuchet MS"/>
                <a:ea typeface="Trebuchet MS"/>
                <a:cs typeface="Trebuchet MS"/>
                <a:sym typeface="Trebuchet MS"/>
              </a:rPr>
              <a:t>SELECT * FROM deuda_2012 WHERE municipio LIKE 'Madri%';</a:t>
            </a:r>
          </a:p>
          <a:p>
            <a:pPr lvl="0" rtl="0">
              <a:lnSpc>
                <a:spcPct val="115000"/>
              </a:lnSpc>
              <a:spcBef>
                <a:spcPts val="0"/>
              </a:spcBef>
              <a:buNone/>
            </a:pPr>
            <a:r>
              <a:t/>
            </a:r>
            <a:endParaRPr b="1" sz="1000">
              <a:solidFill>
                <a:srgbClr val="053179"/>
              </a:solidFill>
              <a:latin typeface="Trebuchet MS"/>
              <a:ea typeface="Trebuchet MS"/>
              <a:cs typeface="Trebuchet MS"/>
              <a:sym typeface="Trebuchet MS"/>
            </a:endParaRPr>
          </a:p>
        </p:txBody>
      </p:sp>
      <p:pic>
        <p:nvPicPr>
          <p:cNvPr id="825" name="Shape 825"/>
          <p:cNvPicPr preferRelativeResize="0"/>
          <p:nvPr/>
        </p:nvPicPr>
        <p:blipFill>
          <a:blip r:embed="rId3">
            <a:alphaModFix/>
          </a:blip>
          <a:stretch>
            <a:fillRect/>
          </a:stretch>
        </p:blipFill>
        <p:spPr>
          <a:xfrm>
            <a:off x="779100" y="3008150"/>
            <a:ext cx="8186099" cy="1625221"/>
          </a:xfrm>
          <a:prstGeom prst="rect">
            <a:avLst/>
          </a:prstGeom>
          <a:noFill/>
          <a:ln>
            <a:noFill/>
          </a:ln>
        </p:spPr>
      </p:pic>
      <p:pic>
        <p:nvPicPr>
          <p:cNvPr id="826" name="Shape 826"/>
          <p:cNvPicPr preferRelativeResize="0"/>
          <p:nvPr/>
        </p:nvPicPr>
        <p:blipFill>
          <a:blip r:embed="rId4">
            <a:alphaModFix/>
          </a:blip>
          <a:stretch>
            <a:fillRect/>
          </a:stretch>
        </p:blipFill>
        <p:spPr>
          <a:xfrm>
            <a:off x="779100" y="1735700"/>
            <a:ext cx="4152900" cy="6286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1000"/>
                                        <p:tgtEl>
                                          <p:spTgt spid="8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1000"/>
                                        <p:tgtEl>
                                          <p:spTgt spid="8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1000"/>
                                        <p:tgtEl>
                                          <p:spTgt spid="8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1000"/>
                                        <p:tgtEl>
                                          <p:spTgt spid="8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1" name="Shape 831"/>
        <p:cNvGrpSpPr/>
        <p:nvPr/>
      </p:nvGrpSpPr>
      <p:grpSpPr>
        <a:xfrm>
          <a:off x="0" y="0"/>
          <a:ext cx="0" cy="0"/>
          <a:chOff x="0" y="0"/>
          <a:chExt cx="0" cy="0"/>
        </a:xfrm>
      </p:grpSpPr>
      <p:sp>
        <p:nvSpPr>
          <p:cNvPr id="832" name="Shape 832"/>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33" name="Shape 833"/>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Hive y UDFs</a:t>
            </a:r>
          </a:p>
        </p:txBody>
      </p:sp>
      <p:sp>
        <p:nvSpPr>
          <p:cNvPr id="834" name="Shape 834"/>
          <p:cNvSpPr txBox="1"/>
          <p:nvPr/>
        </p:nvSpPr>
        <p:spPr>
          <a:xfrm>
            <a:off x="1345250" y="4755425"/>
            <a:ext cx="7215600" cy="639600"/>
          </a:xfrm>
          <a:prstGeom prst="rect">
            <a:avLst/>
          </a:prstGeom>
          <a:noFill/>
          <a:ln>
            <a:noFill/>
          </a:ln>
        </p:spPr>
        <p:txBody>
          <a:bodyPr anchorCtr="0" anchor="ctr" bIns="91425" lIns="91425" rIns="91425" tIns="91425">
            <a:noAutofit/>
          </a:bodyPr>
          <a:lstStyle/>
          <a:p>
            <a:pPr rtl="0">
              <a:spcBef>
                <a:spcPts val="0"/>
              </a:spcBef>
              <a:buNone/>
            </a:pPr>
            <a:r>
              <a:rPr lang="en-US" u="sng">
                <a:solidFill>
                  <a:schemeClr val="hlink"/>
                </a:solidFill>
                <a:hlinkClick r:id="rId3"/>
              </a:rPr>
              <a:t>https://cwiki.apache.org/confluence/display/Hive/HivePlugins</a:t>
            </a:r>
          </a:p>
          <a:p>
            <a:pPr lvl="0" rtl="0">
              <a:spcBef>
                <a:spcPts val="0"/>
              </a:spcBef>
              <a:buNone/>
            </a:pPr>
            <a:r>
              <a:rPr lang="en-US" u="sng">
                <a:solidFill>
                  <a:schemeClr val="hlink"/>
                </a:solidFill>
                <a:hlinkClick r:id="rId4"/>
              </a:rPr>
              <a:t>https://cwiki.apache.org/confluence/display/Hive/GenericUDAFCaseStudy</a:t>
            </a:r>
            <a:r>
              <a:rPr lang="en-US"/>
              <a:t> </a:t>
            </a:r>
          </a:p>
        </p:txBody>
      </p:sp>
      <p:sp>
        <p:nvSpPr>
          <p:cNvPr id="835" name="Shape 835"/>
          <p:cNvSpPr txBox="1"/>
          <p:nvPr/>
        </p:nvSpPr>
        <p:spPr>
          <a:xfrm>
            <a:off x="1459100" y="1077150"/>
            <a:ext cx="3768599" cy="2052599"/>
          </a:xfrm>
          <a:prstGeom prst="rect">
            <a:avLst/>
          </a:prstGeom>
          <a:noFill/>
          <a:ln>
            <a:noFill/>
          </a:ln>
        </p:spPr>
        <p:txBody>
          <a:bodyPr anchorCtr="0" anchor="ctr" bIns="91425" lIns="91425" rIns="91425" tIns="91425">
            <a:noAutofit/>
          </a:bodyPr>
          <a:lstStyle/>
          <a:p>
            <a:pPr indent="-298450" lvl="0" marL="457200" rtl="0">
              <a:spcBef>
                <a:spcPts val="0"/>
              </a:spcBef>
              <a:buClr>
                <a:srgbClr val="002060"/>
              </a:buClr>
              <a:buSzPct val="100000"/>
              <a:buFont typeface="Trebuchet MS"/>
              <a:buAutoNum type="arabicPeriod"/>
            </a:pPr>
            <a:r>
              <a:rPr b="1" lang="en-US" sz="1100">
                <a:solidFill>
                  <a:srgbClr val="002060"/>
                </a:solidFill>
                <a:latin typeface="Trebuchet MS"/>
                <a:ea typeface="Trebuchet MS"/>
                <a:cs typeface="Trebuchet MS"/>
                <a:sym typeface="Trebuchet MS"/>
              </a:rPr>
              <a:t>Crear código de UDF</a:t>
            </a:r>
          </a:p>
          <a:p>
            <a:pPr lvl="0" rtl="0">
              <a:spcBef>
                <a:spcPts val="0"/>
              </a:spcBef>
              <a:buNone/>
            </a:pPr>
            <a:r>
              <a:rPr lang="en-US" sz="1100">
                <a:solidFill>
                  <a:srgbClr val="002060"/>
                </a:solidFill>
                <a:latin typeface="Trebuchet MS"/>
                <a:ea typeface="Trebuchet MS"/>
                <a:cs typeface="Trebuchet MS"/>
                <a:sym typeface="Trebuchet MS"/>
              </a:rPr>
              <a:t>package com.example.hive.udf;</a:t>
            </a:r>
          </a:p>
          <a:p>
            <a:pPr lvl="0" rtl="0">
              <a:spcBef>
                <a:spcPts val="0"/>
              </a:spcBef>
              <a:buNone/>
            </a:pPr>
            <a:r>
              <a:rPr lang="en-US" sz="1100">
                <a:solidFill>
                  <a:srgbClr val="002060"/>
                </a:solidFill>
                <a:latin typeface="Trebuchet MS"/>
                <a:ea typeface="Trebuchet MS"/>
                <a:cs typeface="Trebuchet MS"/>
                <a:sym typeface="Trebuchet MS"/>
              </a:rPr>
              <a:t> </a:t>
            </a:r>
          </a:p>
          <a:p>
            <a:pPr lvl="0" rtl="0">
              <a:spcBef>
                <a:spcPts val="0"/>
              </a:spcBef>
              <a:buNone/>
            </a:pPr>
            <a:r>
              <a:rPr lang="en-US" sz="1100">
                <a:solidFill>
                  <a:srgbClr val="002060"/>
                </a:solidFill>
                <a:latin typeface="Trebuchet MS"/>
                <a:ea typeface="Trebuchet MS"/>
                <a:cs typeface="Trebuchet MS"/>
                <a:sym typeface="Trebuchet MS"/>
              </a:rPr>
              <a:t>import org.apache.hadoop.hive.ql.exec.UDF;</a:t>
            </a:r>
          </a:p>
          <a:p>
            <a:pPr lvl="0" rtl="0">
              <a:spcBef>
                <a:spcPts val="0"/>
              </a:spcBef>
              <a:buNone/>
            </a:pPr>
            <a:r>
              <a:rPr lang="en-US" sz="1100">
                <a:solidFill>
                  <a:srgbClr val="002060"/>
                </a:solidFill>
                <a:latin typeface="Trebuchet MS"/>
                <a:ea typeface="Trebuchet MS"/>
                <a:cs typeface="Trebuchet MS"/>
                <a:sym typeface="Trebuchet MS"/>
              </a:rPr>
              <a:t>import org.apache.hadoop.io.Text;</a:t>
            </a:r>
          </a:p>
          <a:p>
            <a:pPr lvl="0" rtl="0">
              <a:spcBef>
                <a:spcPts val="0"/>
              </a:spcBef>
              <a:buNone/>
            </a:pPr>
            <a:r>
              <a:rPr lang="en-US" sz="1100">
                <a:solidFill>
                  <a:srgbClr val="002060"/>
                </a:solidFill>
                <a:latin typeface="Trebuchet MS"/>
                <a:ea typeface="Trebuchet MS"/>
                <a:cs typeface="Trebuchet MS"/>
                <a:sym typeface="Trebuchet MS"/>
              </a:rPr>
              <a:t> </a:t>
            </a:r>
          </a:p>
          <a:p>
            <a:pPr lvl="0" rtl="0">
              <a:spcBef>
                <a:spcPts val="0"/>
              </a:spcBef>
              <a:buNone/>
            </a:pPr>
            <a:r>
              <a:rPr lang="en-US" sz="1100">
                <a:solidFill>
                  <a:srgbClr val="002060"/>
                </a:solidFill>
                <a:latin typeface="Trebuchet MS"/>
                <a:ea typeface="Trebuchet MS"/>
                <a:cs typeface="Trebuchet MS"/>
                <a:sym typeface="Trebuchet MS"/>
              </a:rPr>
              <a:t>public final class Lower extends UDF {</a:t>
            </a:r>
          </a:p>
          <a:p>
            <a:pPr lvl="0" rtl="0">
              <a:spcBef>
                <a:spcPts val="0"/>
              </a:spcBef>
              <a:buNone/>
            </a:pPr>
            <a:r>
              <a:rPr lang="en-US" sz="1100">
                <a:solidFill>
                  <a:srgbClr val="002060"/>
                </a:solidFill>
                <a:latin typeface="Trebuchet MS"/>
                <a:ea typeface="Trebuchet MS"/>
                <a:cs typeface="Trebuchet MS"/>
                <a:sym typeface="Trebuchet MS"/>
              </a:rPr>
              <a:t>  public Text evaluate(final Text s) {</a:t>
            </a:r>
          </a:p>
          <a:p>
            <a:pPr lvl="0" rtl="0">
              <a:spcBef>
                <a:spcPts val="0"/>
              </a:spcBef>
              <a:buNone/>
            </a:pPr>
            <a:r>
              <a:rPr lang="en-US" sz="1100">
                <a:solidFill>
                  <a:srgbClr val="002060"/>
                </a:solidFill>
                <a:latin typeface="Trebuchet MS"/>
                <a:ea typeface="Trebuchet MS"/>
                <a:cs typeface="Trebuchet MS"/>
                <a:sym typeface="Trebuchet MS"/>
              </a:rPr>
              <a:t>    if (s == null) { return null; }</a:t>
            </a:r>
          </a:p>
          <a:p>
            <a:pPr lvl="0" rtl="0">
              <a:spcBef>
                <a:spcPts val="0"/>
              </a:spcBef>
              <a:buNone/>
            </a:pPr>
            <a:r>
              <a:rPr lang="en-US" sz="1100">
                <a:solidFill>
                  <a:srgbClr val="002060"/>
                </a:solidFill>
                <a:latin typeface="Trebuchet MS"/>
                <a:ea typeface="Trebuchet MS"/>
                <a:cs typeface="Trebuchet MS"/>
                <a:sym typeface="Trebuchet MS"/>
              </a:rPr>
              <a:t>    return new Text(s.toString().toLowerCase());</a:t>
            </a:r>
          </a:p>
          <a:p>
            <a:pPr lvl="0" rtl="0">
              <a:spcBef>
                <a:spcPts val="0"/>
              </a:spcBef>
              <a:buNone/>
            </a:pPr>
            <a:r>
              <a:rPr lang="en-US" sz="1100">
                <a:solidFill>
                  <a:srgbClr val="002060"/>
                </a:solidFill>
                <a:latin typeface="Trebuchet MS"/>
                <a:ea typeface="Trebuchet MS"/>
                <a:cs typeface="Trebuchet MS"/>
                <a:sym typeface="Trebuchet MS"/>
              </a:rPr>
              <a:t>  }</a:t>
            </a:r>
          </a:p>
          <a:p>
            <a:pPr lvl="0" rtl="0">
              <a:spcBef>
                <a:spcPts val="0"/>
              </a:spcBef>
              <a:buNone/>
            </a:pPr>
            <a:r>
              <a:rPr lang="en-US" sz="1100">
                <a:solidFill>
                  <a:srgbClr val="002060"/>
                </a:solidFill>
                <a:latin typeface="Trebuchet MS"/>
                <a:ea typeface="Trebuchet MS"/>
                <a:cs typeface="Trebuchet MS"/>
                <a:sym typeface="Trebuchet MS"/>
              </a:rPr>
              <a:t>}</a:t>
            </a:r>
          </a:p>
        </p:txBody>
      </p:sp>
      <p:sp>
        <p:nvSpPr>
          <p:cNvPr id="836" name="Shape 836"/>
          <p:cNvSpPr txBox="1"/>
          <p:nvPr/>
        </p:nvSpPr>
        <p:spPr>
          <a:xfrm>
            <a:off x="1459100" y="3248400"/>
            <a:ext cx="6019799" cy="431700"/>
          </a:xfrm>
          <a:prstGeom prst="rect">
            <a:avLst/>
          </a:prstGeom>
          <a:noFill/>
          <a:ln>
            <a:noFill/>
          </a:ln>
        </p:spPr>
        <p:txBody>
          <a:bodyPr anchorCtr="0" anchor="ctr" bIns="91425" lIns="91425" rIns="91425" tIns="91425">
            <a:noAutofit/>
          </a:bodyPr>
          <a:lstStyle/>
          <a:p>
            <a:pPr indent="-298450" lvl="0" marL="457200" rtl="0">
              <a:spcBef>
                <a:spcPts val="0"/>
              </a:spcBef>
              <a:buClr>
                <a:srgbClr val="002060"/>
              </a:buClr>
              <a:buSzPct val="100000"/>
              <a:buFont typeface="Trebuchet MS"/>
              <a:buAutoNum type="arabicPeriod" startAt="2"/>
            </a:pPr>
            <a:r>
              <a:rPr b="1" lang="en-US" sz="1100">
                <a:solidFill>
                  <a:srgbClr val="002060"/>
                </a:solidFill>
                <a:latin typeface="Trebuchet MS"/>
                <a:ea typeface="Trebuchet MS"/>
                <a:cs typeface="Trebuchet MS"/>
                <a:sym typeface="Trebuchet MS"/>
              </a:rPr>
              <a:t>Registrarlo</a:t>
            </a:r>
          </a:p>
          <a:p>
            <a:pPr lvl="0" rtl="0">
              <a:spcBef>
                <a:spcPts val="0"/>
              </a:spcBef>
              <a:buNone/>
            </a:pPr>
            <a:r>
              <a:rPr lang="en-US" sz="1100">
                <a:solidFill>
                  <a:srgbClr val="002060"/>
                </a:solidFill>
                <a:latin typeface="Trebuchet MS"/>
                <a:ea typeface="Trebuchet MS"/>
                <a:cs typeface="Trebuchet MS"/>
                <a:sym typeface="Trebuchet MS"/>
              </a:rPr>
              <a:t>hive&gt; create temporary function my_lower as 'com.example.hive.udf.Lower';</a:t>
            </a:r>
          </a:p>
        </p:txBody>
      </p:sp>
      <p:sp>
        <p:nvSpPr>
          <p:cNvPr id="837" name="Shape 837"/>
          <p:cNvSpPr txBox="1"/>
          <p:nvPr/>
        </p:nvSpPr>
        <p:spPr>
          <a:xfrm>
            <a:off x="1459100" y="4036725"/>
            <a:ext cx="6019799" cy="431700"/>
          </a:xfrm>
          <a:prstGeom prst="rect">
            <a:avLst/>
          </a:prstGeom>
          <a:noFill/>
          <a:ln>
            <a:noFill/>
          </a:ln>
        </p:spPr>
        <p:txBody>
          <a:bodyPr anchorCtr="0" anchor="ctr" bIns="91425" lIns="91425" rIns="91425" tIns="91425">
            <a:noAutofit/>
          </a:bodyPr>
          <a:lstStyle/>
          <a:p>
            <a:pPr indent="-298450" lvl="0" marL="457200" rtl="0">
              <a:spcBef>
                <a:spcPts val="0"/>
              </a:spcBef>
              <a:buClr>
                <a:srgbClr val="002060"/>
              </a:buClr>
              <a:buSzPct val="100000"/>
              <a:buFont typeface="Trebuchet MS"/>
              <a:buAutoNum type="arabicPeriod" startAt="3"/>
            </a:pPr>
            <a:r>
              <a:rPr b="1" lang="en-US" sz="1100">
                <a:solidFill>
                  <a:srgbClr val="002060"/>
                </a:solidFill>
                <a:latin typeface="Trebuchet MS"/>
                <a:ea typeface="Trebuchet MS"/>
                <a:cs typeface="Trebuchet MS"/>
                <a:sym typeface="Trebuchet MS"/>
              </a:rPr>
              <a:t>Usarlo </a:t>
            </a:r>
          </a:p>
          <a:p>
            <a:pPr lvl="0" rtl="0">
              <a:spcBef>
                <a:spcPts val="0"/>
              </a:spcBef>
              <a:buNone/>
            </a:pPr>
            <a:r>
              <a:rPr lang="en-US" sz="1100">
                <a:solidFill>
                  <a:srgbClr val="002060"/>
                </a:solidFill>
                <a:latin typeface="Trebuchet MS"/>
                <a:ea typeface="Trebuchet MS"/>
                <a:cs typeface="Trebuchet MS"/>
                <a:sym typeface="Trebuchet MS"/>
              </a:rPr>
              <a:t>hive&gt; select my_lower(title), sum(freq) from titles group by my_lower(title);</a:t>
            </a:r>
          </a:p>
          <a:p>
            <a:pPr lvl="0" rtl="0">
              <a:spcBef>
                <a:spcPts val="0"/>
              </a:spcBef>
              <a:buNone/>
            </a:pPr>
            <a:r>
              <a:t/>
            </a:r>
            <a:endParaRPr sz="1100">
              <a:solidFill>
                <a:srgbClr val="002060"/>
              </a:solidFill>
              <a:latin typeface="Trebuchet MS"/>
              <a:ea typeface="Trebuchet MS"/>
              <a:cs typeface="Trebuchet MS"/>
              <a:sym typeface="Trebuchet MS"/>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000"/>
                                        <p:tgtEl>
                                          <p:spTgt spid="8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1000"/>
                                        <p:tgtEl>
                                          <p:spTgt spid="8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7"/>
                                        </p:tgtEl>
                                        <p:attrNameLst>
                                          <p:attrName>style.visibility</p:attrName>
                                        </p:attrNameLst>
                                      </p:cBhvr>
                                      <p:to>
                                        <p:strVal val="visible"/>
                                      </p:to>
                                    </p:set>
                                    <p:animEffect filter="fade" transition="in">
                                      <p:cBhvr>
                                        <p:cTn dur="1000"/>
                                        <p:tgtEl>
                                          <p:spTgt spid="8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1000"/>
                                        <p:tgtEl>
                                          <p:spTgt spid="8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2" name="Shape 842"/>
        <p:cNvGrpSpPr/>
        <p:nvPr/>
      </p:nvGrpSpPr>
      <p:grpSpPr>
        <a:xfrm>
          <a:off x="0" y="0"/>
          <a:ext cx="0" cy="0"/>
          <a:chOff x="0" y="0"/>
          <a:chExt cx="0" cy="0"/>
        </a:xfrm>
      </p:grpSpPr>
      <p:sp>
        <p:nvSpPr>
          <p:cNvPr id="843" name="Shape 843"/>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44" name="Shape 844"/>
          <p:cNvSpPr txBox="1"/>
          <p:nvPr>
            <p:ph idx="1" type="body"/>
          </p:nvPr>
        </p:nvSpPr>
        <p:spPr>
          <a:xfrm>
            <a:off x="649275" y="1312850"/>
            <a:ext cx="8247000" cy="341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lang="en-US" sz="1100" u="sng">
                <a:solidFill>
                  <a:schemeClr val="hlink"/>
                </a:solidFill>
                <a:hlinkClick r:id="rId3"/>
              </a:rPr>
              <a:t>https://www.safaribooksonline.com/library/view/programming-hive/9781449326944/</a:t>
            </a:r>
          </a:p>
          <a:p>
            <a:pPr indent="0" lvl="0" marL="0" marR="0" rtl="0" algn="l">
              <a:spcBef>
                <a:spcPts val="0"/>
              </a:spcBef>
              <a:buNone/>
            </a:pPr>
            <a:r>
              <a:t/>
            </a:r>
            <a:endParaRPr b="0" baseline="0" i="0" sz="1100" u="none" cap="none" strike="noStrike">
              <a:solidFill>
                <a:srgbClr val="002060"/>
              </a:solidFill>
              <a:latin typeface="Arial"/>
              <a:ea typeface="Arial"/>
              <a:cs typeface="Arial"/>
              <a:sym typeface="Arial"/>
            </a:endParaRPr>
          </a:p>
        </p:txBody>
      </p:sp>
      <p:sp>
        <p:nvSpPr>
          <p:cNvPr id="845" name="Shape 845"/>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Libros gratuitos</a:t>
            </a:r>
          </a:p>
        </p:txBody>
      </p:sp>
      <p:pic>
        <p:nvPicPr>
          <p:cNvPr id="846" name="Shape 846"/>
          <p:cNvPicPr preferRelativeResize="0"/>
          <p:nvPr/>
        </p:nvPicPr>
        <p:blipFill>
          <a:blip r:embed="rId4">
            <a:alphaModFix/>
          </a:blip>
          <a:stretch>
            <a:fillRect/>
          </a:stretch>
        </p:blipFill>
        <p:spPr>
          <a:xfrm>
            <a:off x="939925" y="1654250"/>
            <a:ext cx="5592549" cy="4345374"/>
          </a:xfrm>
          <a:prstGeom prst="rect">
            <a:avLst/>
          </a:prstGeom>
          <a:noFill/>
          <a:ln>
            <a:noFill/>
          </a:ln>
        </p:spPr>
      </p:pic>
      <p:sp>
        <p:nvSpPr>
          <p:cNvPr id="847" name="Shape 847"/>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1000"/>
                                        <p:tgtEl>
                                          <p:spTgt spid="8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1000"/>
                                        <p:tgtEl>
                                          <p:spTgt spid="8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21" name="Shape 121"/>
          <p:cNvSpPr txBox="1"/>
          <p:nvPr>
            <p:ph idx="1" type="body"/>
          </p:nvPr>
        </p:nvSpPr>
        <p:spPr>
          <a:xfrm>
            <a:off x="649275" y="1312825"/>
            <a:ext cx="2737200" cy="704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200" u="none" cap="none" strike="noStrike">
                <a:solidFill>
                  <a:srgbClr val="002060"/>
                </a:solidFill>
                <a:latin typeface="Arial"/>
                <a:ea typeface="Arial"/>
                <a:cs typeface="Arial"/>
                <a:sym typeface="Arial"/>
              </a:rPr>
              <a:t>$ </a:t>
            </a:r>
            <a:r>
              <a:rPr lang="en-US" sz="1200">
                <a:solidFill>
                  <a:srgbClr val="002060"/>
                </a:solidFill>
              </a:rPr>
              <a:t>cd $HIVE_HOME</a:t>
            </a:r>
          </a:p>
          <a:p>
            <a:pPr indent="0" lvl="0" marL="0" marR="0" rtl="0" algn="l">
              <a:lnSpc>
                <a:spcPct val="100000"/>
              </a:lnSpc>
              <a:spcBef>
                <a:spcPts val="0"/>
              </a:spcBef>
              <a:spcAft>
                <a:spcPts val="0"/>
              </a:spcAft>
              <a:buNone/>
            </a:pPr>
            <a:r>
              <a:rPr lang="en-US" sz="1200">
                <a:solidFill>
                  <a:srgbClr val="002060"/>
                </a:solidFill>
              </a:rPr>
              <a:t>        $ hive</a:t>
            </a:r>
          </a:p>
        </p:txBody>
      </p:sp>
      <p:sp>
        <p:nvSpPr>
          <p:cNvPr id="122" name="Shape 122"/>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Comprobación configuración</a:t>
            </a:r>
          </a:p>
        </p:txBody>
      </p:sp>
      <p:sp>
        <p:nvSpPr>
          <p:cNvPr id="123" name="Shape 123"/>
          <p:cNvSpPr txBox="1"/>
          <p:nvPr/>
        </p:nvSpPr>
        <p:spPr>
          <a:xfrm>
            <a:off x="4886325" y="1447800"/>
            <a:ext cx="3858600" cy="276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hive&gt; create table test (a INT);</a:t>
            </a:r>
          </a:p>
        </p:txBody>
      </p:sp>
      <p:sp>
        <p:nvSpPr>
          <p:cNvPr id="124" name="Shape 124"/>
          <p:cNvSpPr txBox="1"/>
          <p:nvPr/>
        </p:nvSpPr>
        <p:spPr>
          <a:xfrm>
            <a:off x="4886325" y="2362200"/>
            <a:ext cx="3858600" cy="276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hive&gt; select * from test;</a:t>
            </a:r>
          </a:p>
        </p:txBody>
      </p:sp>
      <p:sp>
        <p:nvSpPr>
          <p:cNvPr id="125" name="Shape 125"/>
          <p:cNvSpPr txBox="1"/>
          <p:nvPr/>
        </p:nvSpPr>
        <p:spPr>
          <a:xfrm>
            <a:off x="4886325" y="3276600"/>
            <a:ext cx="3858600" cy="276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hive&gt; drop table test;</a:t>
            </a:r>
          </a:p>
        </p:txBody>
      </p:sp>
      <p:sp>
        <p:nvSpPr>
          <p:cNvPr id="126" name="Shape 126"/>
          <p:cNvSpPr txBox="1"/>
          <p:nvPr/>
        </p:nvSpPr>
        <p:spPr>
          <a:xfrm>
            <a:off x="4886325" y="4038600"/>
            <a:ext cx="3858600" cy="276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hive&gt; exit; / quit;</a:t>
            </a:r>
          </a:p>
        </p:txBody>
      </p:sp>
      <p:pic>
        <p:nvPicPr>
          <p:cNvPr id="127" name="Shape 127"/>
          <p:cNvPicPr preferRelativeResize="0"/>
          <p:nvPr/>
        </p:nvPicPr>
        <p:blipFill>
          <a:blip r:embed="rId3">
            <a:alphaModFix/>
          </a:blip>
          <a:stretch>
            <a:fillRect/>
          </a:stretch>
        </p:blipFill>
        <p:spPr>
          <a:xfrm>
            <a:off x="275875" y="1846225"/>
            <a:ext cx="4502975" cy="2035200"/>
          </a:xfrm>
          <a:prstGeom prst="rect">
            <a:avLst/>
          </a:prstGeom>
          <a:noFill/>
          <a:ln>
            <a:noFill/>
          </a:ln>
        </p:spPr>
      </p:pic>
      <p:pic>
        <p:nvPicPr>
          <p:cNvPr id="128" name="Shape 128"/>
          <p:cNvPicPr preferRelativeResize="0"/>
          <p:nvPr/>
        </p:nvPicPr>
        <p:blipFill>
          <a:blip r:embed="rId4">
            <a:alphaModFix/>
          </a:blip>
          <a:stretch>
            <a:fillRect/>
          </a:stretch>
        </p:blipFill>
        <p:spPr>
          <a:xfrm>
            <a:off x="4953000" y="1752600"/>
            <a:ext cx="2857500" cy="590550"/>
          </a:xfrm>
          <a:prstGeom prst="rect">
            <a:avLst/>
          </a:prstGeom>
          <a:noFill/>
          <a:ln>
            <a:noFill/>
          </a:ln>
        </p:spPr>
      </p:pic>
      <p:pic>
        <p:nvPicPr>
          <p:cNvPr id="129" name="Shape 129"/>
          <p:cNvPicPr preferRelativeResize="0"/>
          <p:nvPr/>
        </p:nvPicPr>
        <p:blipFill>
          <a:blip r:embed="rId5">
            <a:alphaModFix/>
          </a:blip>
          <a:stretch>
            <a:fillRect/>
          </a:stretch>
        </p:blipFill>
        <p:spPr>
          <a:xfrm>
            <a:off x="4953000" y="2667000"/>
            <a:ext cx="2428875" cy="571500"/>
          </a:xfrm>
          <a:prstGeom prst="rect">
            <a:avLst/>
          </a:prstGeom>
          <a:noFill/>
          <a:ln>
            <a:noFill/>
          </a:ln>
        </p:spPr>
      </p:pic>
      <p:pic>
        <p:nvPicPr>
          <p:cNvPr id="130" name="Shape 130"/>
          <p:cNvPicPr preferRelativeResize="0"/>
          <p:nvPr/>
        </p:nvPicPr>
        <p:blipFill>
          <a:blip r:embed="rId6">
            <a:alphaModFix/>
          </a:blip>
          <a:stretch>
            <a:fillRect/>
          </a:stretch>
        </p:blipFill>
        <p:spPr>
          <a:xfrm>
            <a:off x="4953000" y="3505200"/>
            <a:ext cx="2324100" cy="542925"/>
          </a:xfrm>
          <a:prstGeom prst="rect">
            <a:avLst/>
          </a:prstGeom>
          <a:noFill/>
          <a:ln>
            <a:noFill/>
          </a:ln>
        </p:spPr>
      </p:pic>
      <p:pic>
        <p:nvPicPr>
          <p:cNvPr id="131" name="Shape 131"/>
          <p:cNvPicPr preferRelativeResize="0"/>
          <p:nvPr/>
        </p:nvPicPr>
        <p:blipFill>
          <a:blip r:embed="rId7">
            <a:alphaModFix/>
          </a:blip>
          <a:stretch>
            <a:fillRect/>
          </a:stretch>
        </p:blipFill>
        <p:spPr>
          <a:xfrm>
            <a:off x="4953000" y="4343400"/>
            <a:ext cx="2457450" cy="447675"/>
          </a:xfrm>
          <a:prstGeom prst="rect">
            <a:avLst/>
          </a:prstGeom>
          <a:noFill/>
          <a:ln>
            <a:noFill/>
          </a:ln>
        </p:spPr>
      </p:pic>
      <p:sp>
        <p:nvSpPr>
          <p:cNvPr id="132" name="Shape 132"/>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2" name="Shape 852"/>
        <p:cNvGrpSpPr/>
        <p:nvPr/>
      </p:nvGrpSpPr>
      <p:grpSpPr>
        <a:xfrm>
          <a:off x="0" y="0"/>
          <a:ext cx="0" cy="0"/>
          <a:chOff x="0" y="0"/>
          <a:chExt cx="0" cy="0"/>
        </a:xfrm>
      </p:grpSpPr>
      <p:sp>
        <p:nvSpPr>
          <p:cNvPr id="853" name="Shape 853"/>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54" name="Shape 854"/>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Sqoop</a:t>
            </a:r>
          </a:p>
        </p:txBody>
      </p:sp>
      <p:sp>
        <p:nvSpPr>
          <p:cNvPr id="855" name="Shape 855"/>
          <p:cNvSpPr txBox="1"/>
          <p:nvPr/>
        </p:nvSpPr>
        <p:spPr>
          <a:xfrm>
            <a:off x="2578600" y="1308050"/>
            <a:ext cx="6241800" cy="780900"/>
          </a:xfrm>
          <a:prstGeom prst="rect">
            <a:avLst/>
          </a:prstGeom>
          <a:noFill/>
          <a:ln>
            <a:noFill/>
          </a:ln>
        </p:spPr>
        <p:txBody>
          <a:bodyPr anchorCtr="0" anchor="t" bIns="91425" lIns="91425" rIns="91425" tIns="91425">
            <a:noAutofit/>
          </a:bodyPr>
          <a:lstStyle/>
          <a:p>
            <a:pPr lvl="0" rtl="0">
              <a:lnSpc>
                <a:spcPct val="136363"/>
              </a:lnSpc>
              <a:spcBef>
                <a:spcPts val="0"/>
              </a:spcBef>
              <a:buNone/>
            </a:pPr>
            <a:r>
              <a:rPr lang="en-US" sz="1100">
                <a:solidFill>
                  <a:srgbClr val="002060"/>
                </a:solidFill>
              </a:rPr>
              <a:t>Herramienta de transferencia de datos entre sistemas estructurados como son los sistemas de bases de datos relacionales y sistemas de Hadoop con datos semi-estructurados (Cassandra o HBase) o desestructurados (HDFS).</a:t>
            </a:r>
          </a:p>
          <a:p>
            <a:pPr lvl="0" rtl="0">
              <a:lnSpc>
                <a:spcPct val="136363"/>
              </a:lnSpc>
              <a:spcBef>
                <a:spcPts val="0"/>
              </a:spcBef>
              <a:buNone/>
            </a:pPr>
            <a:r>
              <a:t/>
            </a:r>
            <a:endParaRPr sz="1100">
              <a:solidFill>
                <a:srgbClr val="002060"/>
              </a:solidFill>
            </a:endParaRPr>
          </a:p>
          <a:p>
            <a:pPr indent="0" lvl="0" marL="292100" rtl="0">
              <a:lnSpc>
                <a:spcPct val="136363"/>
              </a:lnSpc>
              <a:spcBef>
                <a:spcPts val="0"/>
              </a:spcBef>
              <a:buNone/>
            </a:pPr>
            <a:r>
              <a:t/>
            </a:r>
            <a:endParaRPr sz="1100">
              <a:solidFill>
                <a:srgbClr val="002060"/>
              </a:solidFill>
            </a:endParaRPr>
          </a:p>
        </p:txBody>
      </p:sp>
      <p:pic>
        <p:nvPicPr>
          <p:cNvPr id="856" name="Shape 856"/>
          <p:cNvPicPr preferRelativeResize="0"/>
          <p:nvPr/>
        </p:nvPicPr>
        <p:blipFill>
          <a:blip r:embed="rId3">
            <a:alphaModFix/>
          </a:blip>
          <a:stretch>
            <a:fillRect/>
          </a:stretch>
        </p:blipFill>
        <p:spPr>
          <a:xfrm>
            <a:off x="762000" y="1219200"/>
            <a:ext cx="1552575" cy="781050"/>
          </a:xfrm>
          <a:prstGeom prst="rect">
            <a:avLst/>
          </a:prstGeom>
          <a:noFill/>
          <a:ln>
            <a:noFill/>
          </a:ln>
        </p:spPr>
      </p:pic>
      <p:pic>
        <p:nvPicPr>
          <p:cNvPr id="857" name="Shape 857"/>
          <p:cNvPicPr preferRelativeResize="0"/>
          <p:nvPr/>
        </p:nvPicPr>
        <p:blipFill>
          <a:blip r:embed="rId4">
            <a:alphaModFix/>
          </a:blip>
          <a:stretch>
            <a:fillRect/>
          </a:stretch>
        </p:blipFill>
        <p:spPr>
          <a:xfrm>
            <a:off x="762000" y="2242450"/>
            <a:ext cx="5857875" cy="2266950"/>
          </a:xfrm>
          <a:prstGeom prst="rect">
            <a:avLst/>
          </a:prstGeom>
          <a:noFill/>
          <a:ln>
            <a:noFill/>
          </a:ln>
        </p:spPr>
      </p:pic>
      <p:sp>
        <p:nvSpPr>
          <p:cNvPr id="858" name="Shape 858"/>
          <p:cNvSpPr txBox="1"/>
          <p:nvPr/>
        </p:nvSpPr>
        <p:spPr>
          <a:xfrm>
            <a:off x="839075" y="4721775"/>
            <a:ext cx="7746299" cy="718500"/>
          </a:xfrm>
          <a:prstGeom prst="rect">
            <a:avLst/>
          </a:prstGeom>
          <a:noFill/>
          <a:ln>
            <a:noFill/>
          </a:ln>
        </p:spPr>
        <p:txBody>
          <a:bodyPr anchorCtr="0" anchor="t" bIns="91425" lIns="91425" rIns="91425" tIns="91425">
            <a:noAutofit/>
          </a:bodyPr>
          <a:lstStyle/>
          <a:p>
            <a:pPr rtl="0">
              <a:spcBef>
                <a:spcPts val="0"/>
              </a:spcBef>
              <a:buNone/>
            </a:pPr>
            <a:r>
              <a:rPr lang="en-US" sz="1100">
                <a:solidFill>
                  <a:srgbClr val="002060"/>
                </a:solidFill>
              </a:rPr>
              <a:t>Sqoop emplea JDBC para realizar las conexiones a base de datos. Incorpora algunas librerías de conexión pero se pueden añadir nuevas incorporándolas a la carpeta</a:t>
            </a:r>
          </a:p>
          <a:p>
            <a:pPr rtl="0">
              <a:spcBef>
                <a:spcPts val="0"/>
              </a:spcBef>
              <a:buNone/>
            </a:pPr>
            <a:r>
              <a:rPr lang="en-US" sz="1100">
                <a:solidFill>
                  <a:srgbClr val="002060"/>
                </a:solidFill>
              </a:rPr>
              <a:t>$SQOOP_HOME/lib</a:t>
            </a:r>
          </a:p>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6"/>
                                        </p:tgtEl>
                                        <p:attrNameLst>
                                          <p:attrName>style.visibility</p:attrName>
                                        </p:attrNameLst>
                                      </p:cBhvr>
                                      <p:to>
                                        <p:strVal val="visible"/>
                                      </p:to>
                                    </p:set>
                                    <p:animEffect filter="fade" transition="in">
                                      <p:cBhvr>
                                        <p:cTn dur="1000"/>
                                        <p:tgtEl>
                                          <p:spTgt spid="8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5"/>
                                        </p:tgtEl>
                                        <p:attrNameLst>
                                          <p:attrName>style.visibility</p:attrName>
                                        </p:attrNameLst>
                                      </p:cBhvr>
                                      <p:to>
                                        <p:strVal val="visible"/>
                                      </p:to>
                                    </p:set>
                                    <p:animEffect filter="fade" transition="in">
                                      <p:cBhvr>
                                        <p:cTn dur="1000"/>
                                        <p:tgtEl>
                                          <p:spTgt spid="8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7"/>
                                        </p:tgtEl>
                                        <p:attrNameLst>
                                          <p:attrName>style.visibility</p:attrName>
                                        </p:attrNameLst>
                                      </p:cBhvr>
                                      <p:to>
                                        <p:strVal val="visible"/>
                                      </p:to>
                                    </p:set>
                                    <p:animEffect filter="fade" transition="in">
                                      <p:cBhvr>
                                        <p:cTn dur="1000"/>
                                        <p:tgtEl>
                                          <p:spTgt spid="8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8"/>
                                        </p:tgtEl>
                                        <p:attrNameLst>
                                          <p:attrName>style.visibility</p:attrName>
                                        </p:attrNameLst>
                                      </p:cBhvr>
                                      <p:to>
                                        <p:strVal val="visible"/>
                                      </p:to>
                                    </p:set>
                                    <p:animEffect filter="fade" transition="in">
                                      <p:cBhvr>
                                        <p:cTn dur="1000"/>
                                        <p:tgtEl>
                                          <p:spTgt spid="8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3" name="Shape 863"/>
        <p:cNvGrpSpPr/>
        <p:nvPr/>
      </p:nvGrpSpPr>
      <p:grpSpPr>
        <a:xfrm>
          <a:off x="0" y="0"/>
          <a:ext cx="0" cy="0"/>
          <a:chOff x="0" y="0"/>
          <a:chExt cx="0" cy="0"/>
        </a:xfrm>
      </p:grpSpPr>
      <p:sp>
        <p:nvSpPr>
          <p:cNvPr id="864" name="Shape 864"/>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65" name="Shape 865"/>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Sqoop: importación</a:t>
            </a:r>
          </a:p>
        </p:txBody>
      </p:sp>
      <p:sp>
        <p:nvSpPr>
          <p:cNvPr id="866" name="Shape 866"/>
          <p:cNvSpPr txBox="1"/>
          <p:nvPr/>
        </p:nvSpPr>
        <p:spPr>
          <a:xfrm>
            <a:off x="839075" y="1064175"/>
            <a:ext cx="7746299" cy="718500"/>
          </a:xfrm>
          <a:prstGeom prst="rect">
            <a:avLst/>
          </a:prstGeom>
          <a:noFill/>
          <a:ln>
            <a:noFill/>
          </a:ln>
        </p:spPr>
        <p:txBody>
          <a:bodyPr anchorCtr="0" anchor="t" bIns="91425" lIns="91425" rIns="91425" tIns="91425">
            <a:noAutofit/>
          </a:bodyPr>
          <a:lstStyle/>
          <a:p>
            <a:pPr lvl="0" rtl="0">
              <a:spcBef>
                <a:spcPts val="0"/>
              </a:spcBef>
              <a:buNone/>
            </a:pPr>
            <a:r>
              <a:rPr b="1" lang="en-US" sz="1100">
                <a:solidFill>
                  <a:srgbClr val="002060"/>
                </a:solidFill>
              </a:rPr>
              <a:t>Importación de datos:</a:t>
            </a:r>
          </a:p>
          <a:p>
            <a:pPr lvl="0" rtl="0">
              <a:spcBef>
                <a:spcPts val="0"/>
              </a:spcBef>
              <a:buNone/>
            </a:pPr>
            <a:r>
              <a:t/>
            </a:r>
            <a:endParaRPr/>
          </a:p>
        </p:txBody>
      </p:sp>
      <p:pic>
        <p:nvPicPr>
          <p:cNvPr id="867" name="Shape 867"/>
          <p:cNvPicPr preferRelativeResize="0"/>
          <p:nvPr/>
        </p:nvPicPr>
        <p:blipFill>
          <a:blip r:embed="rId3">
            <a:alphaModFix/>
          </a:blip>
          <a:stretch>
            <a:fillRect/>
          </a:stretch>
        </p:blipFill>
        <p:spPr>
          <a:xfrm>
            <a:off x="573925" y="1303624"/>
            <a:ext cx="8011450" cy="3492175"/>
          </a:xfrm>
          <a:prstGeom prst="rect">
            <a:avLst/>
          </a:prstGeom>
          <a:noFill/>
          <a:ln>
            <a:noFill/>
          </a:ln>
        </p:spPr>
      </p:pic>
      <p:sp>
        <p:nvSpPr>
          <p:cNvPr id="868" name="Shape 868"/>
          <p:cNvSpPr txBox="1"/>
          <p:nvPr/>
        </p:nvSpPr>
        <p:spPr>
          <a:xfrm>
            <a:off x="686675" y="4874175"/>
            <a:ext cx="7746299" cy="341399"/>
          </a:xfrm>
          <a:prstGeom prst="rect">
            <a:avLst/>
          </a:prstGeom>
          <a:noFill/>
          <a:ln>
            <a:noFill/>
          </a:ln>
        </p:spPr>
        <p:txBody>
          <a:bodyPr anchorCtr="0" anchor="t" bIns="91425" lIns="91425" rIns="91425" tIns="91425">
            <a:noAutofit/>
          </a:bodyPr>
          <a:lstStyle/>
          <a:p>
            <a:pPr lvl="0" rtl="0">
              <a:spcBef>
                <a:spcPts val="0"/>
              </a:spcBef>
              <a:buNone/>
            </a:pPr>
            <a:r>
              <a:rPr lang="en-US" sz="1100">
                <a:solidFill>
                  <a:srgbClr val="002060"/>
                </a:solidFill>
              </a:rPr>
              <a:t>$ sqoop import --connect jdbc:mysql://localhost/mydb --username usuario --password 123456 --table TEST</a:t>
            </a:r>
          </a:p>
          <a:p>
            <a:pPr lvl="0" rtl="0">
              <a:spcBef>
                <a:spcPts val="0"/>
              </a:spcBef>
              <a:buClr>
                <a:srgbClr val="000000"/>
              </a:buClr>
              <a:buFont typeface="Arial"/>
              <a:buNone/>
            </a:pPr>
            <a:r>
              <a:t/>
            </a:r>
            <a:endParaRPr/>
          </a:p>
        </p:txBody>
      </p:sp>
      <p:sp>
        <p:nvSpPr>
          <p:cNvPr id="869" name="Shape 869"/>
          <p:cNvSpPr txBox="1"/>
          <p:nvPr/>
        </p:nvSpPr>
        <p:spPr>
          <a:xfrm>
            <a:off x="670950" y="5213300"/>
            <a:ext cx="6867299" cy="8975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en-US" sz="1100">
                <a:solidFill>
                  <a:srgbClr val="002060"/>
                </a:solidFill>
              </a:rPr>
              <a:t>$ sqoop export</a:t>
            </a:r>
          </a:p>
          <a:p>
            <a:pPr indent="0" lvl="0" marL="0" marR="0" rtl="0" algn="l">
              <a:lnSpc>
                <a:spcPct val="100000"/>
              </a:lnSpc>
              <a:spcBef>
                <a:spcPts val="0"/>
              </a:spcBef>
              <a:spcAft>
                <a:spcPts val="0"/>
              </a:spcAft>
              <a:buNone/>
            </a:pPr>
            <a:r>
              <a:rPr lang="en-US" sz="1100">
                <a:solidFill>
                  <a:srgbClr val="002060"/>
                </a:solidFill>
              </a:rPr>
              <a:t>    --connect jdbc:mysql://localhost/mydb</a:t>
            </a:r>
          </a:p>
          <a:p>
            <a:pPr indent="0" lvl="0" marL="0" marR="0" rtl="0" algn="l">
              <a:lnSpc>
                <a:spcPct val="100000"/>
              </a:lnSpc>
              <a:spcBef>
                <a:spcPts val="0"/>
              </a:spcBef>
              <a:spcAft>
                <a:spcPts val="0"/>
              </a:spcAft>
              <a:buNone/>
            </a:pPr>
            <a:r>
              <a:rPr lang="en-US" sz="1100">
                <a:solidFill>
                  <a:srgbClr val="002060"/>
                </a:solidFill>
              </a:rPr>
              <a:t>    --table empleados  \</a:t>
            </a:r>
          </a:p>
          <a:p>
            <a:pPr indent="0" lvl="0" marL="0" marR="0" rtl="0" algn="l">
              <a:lnSpc>
                <a:spcPct val="100000"/>
              </a:lnSpc>
              <a:spcBef>
                <a:spcPts val="0"/>
              </a:spcBef>
              <a:spcAft>
                <a:spcPts val="0"/>
              </a:spcAft>
              <a:buNone/>
            </a:pPr>
            <a:r>
              <a:rPr lang="en-US" sz="1100">
                <a:solidFill>
                  <a:srgbClr val="002060"/>
                </a:solidFill>
              </a:rPr>
              <a:t>   --export-dir /results/empleados_data</a:t>
            </a:r>
          </a:p>
          <a:p>
            <a:pPr indent="0" lvl="0" marL="0" marR="0" rtl="0" algn="l">
              <a:lnSpc>
                <a:spcPct val="100000"/>
              </a:lnSpc>
              <a:spcBef>
                <a:spcPts val="0"/>
              </a:spcBef>
              <a:spcAft>
                <a:spcPts val="0"/>
              </a:spcAft>
              <a:buNone/>
            </a:pPr>
            <a:r>
              <a:t/>
            </a:r>
            <a:endParaRPr sz="1100">
              <a:solidFill>
                <a:srgbClr val="002060"/>
              </a:solidFill>
            </a:endParaRPr>
          </a:p>
          <a:p>
            <a:pPr indent="0" lvl="0" marL="0" marR="0" rtl="0" algn="l">
              <a:lnSpc>
                <a:spcPct val="100000"/>
              </a:lnSpc>
              <a:spcBef>
                <a:spcPts val="0"/>
              </a:spcBef>
              <a:spcAft>
                <a:spcPts val="0"/>
              </a:spcAft>
              <a:buNone/>
            </a:pPr>
            <a:r>
              <a:t/>
            </a:r>
            <a:endParaRPr sz="1100">
              <a:solidFill>
                <a:srgbClr val="002060"/>
              </a:solidFill>
            </a:endParaRPr>
          </a:p>
          <a:p>
            <a:pPr indent="0" lvl="0" marL="0" marR="0" rtl="0" algn="l">
              <a:lnSpc>
                <a:spcPct val="100000"/>
              </a:lnSpc>
              <a:spcBef>
                <a:spcPts val="0"/>
              </a:spcBef>
              <a:spcAft>
                <a:spcPts val="0"/>
              </a:spcAft>
              <a:buNone/>
            </a:pPr>
            <a:r>
              <a:t/>
            </a:r>
            <a:endParaRPr sz="1100">
              <a:solidFill>
                <a:srgbClr val="002060"/>
              </a:solidFill>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6"/>
                                        </p:tgtEl>
                                        <p:attrNameLst>
                                          <p:attrName>style.visibility</p:attrName>
                                        </p:attrNameLst>
                                      </p:cBhvr>
                                      <p:to>
                                        <p:strVal val="visible"/>
                                      </p:to>
                                    </p:set>
                                    <p:animEffect filter="fade" transition="in">
                                      <p:cBhvr>
                                        <p:cTn dur="1000"/>
                                        <p:tgtEl>
                                          <p:spTgt spid="8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7"/>
                                        </p:tgtEl>
                                        <p:attrNameLst>
                                          <p:attrName>style.visibility</p:attrName>
                                        </p:attrNameLst>
                                      </p:cBhvr>
                                      <p:to>
                                        <p:strVal val="visible"/>
                                      </p:to>
                                    </p:set>
                                    <p:animEffect filter="fade" transition="in">
                                      <p:cBhvr>
                                        <p:cTn dur="1000"/>
                                        <p:tgtEl>
                                          <p:spTgt spid="8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1000"/>
                                        <p:tgtEl>
                                          <p:spTgt spid="8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9"/>
                                        </p:tgtEl>
                                        <p:attrNameLst>
                                          <p:attrName>style.visibility</p:attrName>
                                        </p:attrNameLst>
                                      </p:cBhvr>
                                      <p:to>
                                        <p:strVal val="visible"/>
                                      </p:to>
                                    </p:set>
                                    <p:animEffect filter="fade" transition="in">
                                      <p:cBhvr>
                                        <p:cTn dur="1000"/>
                                        <p:tgtEl>
                                          <p:spTgt spid="8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4" name="Shape 874"/>
        <p:cNvGrpSpPr/>
        <p:nvPr/>
      </p:nvGrpSpPr>
      <p:grpSpPr>
        <a:xfrm>
          <a:off x="0" y="0"/>
          <a:ext cx="0" cy="0"/>
          <a:chOff x="0" y="0"/>
          <a:chExt cx="0" cy="0"/>
        </a:xfrm>
      </p:grpSpPr>
      <p:sp>
        <p:nvSpPr>
          <p:cNvPr id="875" name="Shape 875"/>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76" name="Shape 876"/>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Sqoop: conexión</a:t>
            </a:r>
          </a:p>
        </p:txBody>
      </p:sp>
      <p:sp>
        <p:nvSpPr>
          <p:cNvPr id="877" name="Shape 877"/>
          <p:cNvSpPr txBox="1"/>
          <p:nvPr/>
        </p:nvSpPr>
        <p:spPr>
          <a:xfrm>
            <a:off x="686675" y="1064175"/>
            <a:ext cx="7746299" cy="341399"/>
          </a:xfrm>
          <a:prstGeom prst="rect">
            <a:avLst/>
          </a:prstGeom>
          <a:noFill/>
          <a:ln>
            <a:noFill/>
          </a:ln>
        </p:spPr>
        <p:txBody>
          <a:bodyPr anchorCtr="0" anchor="t" bIns="91425" lIns="91425" rIns="91425" tIns="91425">
            <a:noAutofit/>
          </a:bodyPr>
          <a:lstStyle/>
          <a:p>
            <a:pPr rtl="0">
              <a:spcBef>
                <a:spcPts val="0"/>
              </a:spcBef>
              <a:buNone/>
            </a:pPr>
            <a:r>
              <a:rPr lang="en-US" sz="1100">
                <a:solidFill>
                  <a:srgbClr val="002060"/>
                </a:solidFill>
              </a:rPr>
              <a:t>$ sqoop import --connect jdbc:mysql://localhost/mydb --username usuario --password 123456 --table TEST</a:t>
            </a:r>
          </a:p>
          <a:p>
            <a:pPr lvl="0" rtl="0">
              <a:spcBef>
                <a:spcPts val="0"/>
              </a:spcBef>
              <a:buNone/>
            </a:pPr>
            <a:r>
              <a:t/>
            </a:r>
            <a:endParaRPr sz="1100">
              <a:solidFill>
                <a:srgbClr val="002060"/>
              </a:solidFill>
            </a:endParaRPr>
          </a:p>
          <a:p>
            <a:pPr lvl="0" rtl="0">
              <a:spcBef>
                <a:spcPts val="0"/>
              </a:spcBef>
              <a:buNone/>
            </a:pPr>
            <a:r>
              <a:t/>
            </a:r>
            <a:endParaRPr/>
          </a:p>
        </p:txBody>
      </p:sp>
      <p:sp>
        <p:nvSpPr>
          <p:cNvPr id="878" name="Shape 878"/>
          <p:cNvSpPr txBox="1"/>
          <p:nvPr/>
        </p:nvSpPr>
        <p:spPr>
          <a:xfrm>
            <a:off x="686675" y="1521375"/>
            <a:ext cx="7746299" cy="496500"/>
          </a:xfrm>
          <a:prstGeom prst="rect">
            <a:avLst/>
          </a:prstGeom>
          <a:noFill/>
          <a:ln>
            <a:noFill/>
          </a:ln>
        </p:spPr>
        <p:txBody>
          <a:bodyPr anchorCtr="0" anchor="t" bIns="91425" lIns="91425" rIns="91425" tIns="91425">
            <a:noAutofit/>
          </a:bodyPr>
          <a:lstStyle/>
          <a:p>
            <a:pPr rtl="0">
              <a:spcBef>
                <a:spcPts val="0"/>
              </a:spcBef>
              <a:buNone/>
            </a:pPr>
            <a:r>
              <a:rPr lang="en-US" sz="1100">
                <a:solidFill>
                  <a:srgbClr val="002060"/>
                </a:solidFill>
              </a:rPr>
              <a:t>$ sqoop --options-file /home/bigdata/sqoop_imports/import.txt --password 123456 --table TEST</a:t>
            </a:r>
          </a:p>
          <a:p>
            <a:pPr lvl="0" rtl="0">
              <a:spcBef>
                <a:spcPts val="0"/>
              </a:spcBef>
              <a:buNone/>
            </a:pPr>
            <a:r>
              <a:rPr lang="en-US" sz="1100">
                <a:solidFill>
                  <a:srgbClr val="002060"/>
                </a:solidFill>
              </a:rPr>
              <a:t>$ cat /home/bigdata/sqoop_imports/import.txt</a:t>
            </a:r>
          </a:p>
          <a:p>
            <a:pPr lvl="0" rtl="0">
              <a:spcBef>
                <a:spcPts val="0"/>
              </a:spcBef>
              <a:buNone/>
            </a:pPr>
            <a:r>
              <a:t/>
            </a:r>
            <a:endParaRPr sz="1100">
              <a:solidFill>
                <a:srgbClr val="002060"/>
              </a:solidFill>
            </a:endParaRPr>
          </a:p>
          <a:p>
            <a:pPr lvl="0" rtl="0">
              <a:spcBef>
                <a:spcPts val="0"/>
              </a:spcBef>
              <a:buNone/>
            </a:pPr>
            <a:r>
              <a:t/>
            </a:r>
            <a:endParaRPr/>
          </a:p>
        </p:txBody>
      </p:sp>
      <p:sp>
        <p:nvSpPr>
          <p:cNvPr id="879" name="Shape 879"/>
          <p:cNvSpPr txBox="1"/>
          <p:nvPr/>
        </p:nvSpPr>
        <p:spPr>
          <a:xfrm>
            <a:off x="762875" y="5559975"/>
            <a:ext cx="8338200" cy="341399"/>
          </a:xfrm>
          <a:prstGeom prst="rect">
            <a:avLst/>
          </a:prstGeom>
          <a:noFill/>
          <a:ln>
            <a:noFill/>
          </a:ln>
        </p:spPr>
        <p:txBody>
          <a:bodyPr anchorCtr="0" anchor="t" bIns="91425" lIns="91425" rIns="91425" tIns="91425">
            <a:noAutofit/>
          </a:bodyPr>
          <a:lstStyle/>
          <a:p>
            <a:pPr lvl="0" rtl="0">
              <a:spcBef>
                <a:spcPts val="0"/>
              </a:spcBef>
              <a:buNone/>
            </a:pPr>
            <a:r>
              <a:rPr lang="en-US" sz="1100">
                <a:solidFill>
                  <a:srgbClr val="002060"/>
                </a:solidFill>
              </a:rPr>
              <a:t>$ sqoop import --connect jdbc:mysql://localhost/mydb --username usuario --password-file ${user.home}/.password --table TEST</a:t>
            </a:r>
          </a:p>
          <a:p>
            <a:pPr lvl="0" rtl="0">
              <a:spcBef>
                <a:spcPts val="0"/>
              </a:spcBef>
              <a:buNone/>
            </a:pPr>
            <a:r>
              <a:t/>
            </a:r>
            <a:endParaRPr sz="1100">
              <a:solidFill>
                <a:srgbClr val="002060"/>
              </a:solidFill>
            </a:endParaRPr>
          </a:p>
          <a:p>
            <a:pPr lvl="0" rtl="0">
              <a:spcBef>
                <a:spcPts val="0"/>
              </a:spcBef>
              <a:buNone/>
            </a:pPr>
            <a:r>
              <a:t/>
            </a:r>
            <a:endParaRPr/>
          </a:p>
        </p:txBody>
      </p:sp>
      <p:pic>
        <p:nvPicPr>
          <p:cNvPr id="880" name="Shape 880"/>
          <p:cNvPicPr preferRelativeResize="0"/>
          <p:nvPr/>
        </p:nvPicPr>
        <p:blipFill>
          <a:blip r:embed="rId3">
            <a:alphaModFix/>
          </a:blip>
          <a:stretch>
            <a:fillRect/>
          </a:stretch>
        </p:blipFill>
        <p:spPr>
          <a:xfrm>
            <a:off x="1018850" y="2133675"/>
            <a:ext cx="5648325" cy="31908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1000"/>
                                        <p:tgtEl>
                                          <p:spTgt spid="8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gtEl>
                                        <p:attrNameLst>
                                          <p:attrName>style.visibility</p:attrName>
                                        </p:attrNameLst>
                                      </p:cBhvr>
                                      <p:to>
                                        <p:strVal val="visible"/>
                                      </p:to>
                                    </p:set>
                                    <p:animEffect filter="fade" transition="in">
                                      <p:cBhvr>
                                        <p:cTn dur="1000"/>
                                        <p:tgtEl>
                                          <p:spTgt spid="8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0"/>
                                        </p:tgtEl>
                                        <p:attrNameLst>
                                          <p:attrName>style.visibility</p:attrName>
                                        </p:attrNameLst>
                                      </p:cBhvr>
                                      <p:to>
                                        <p:strVal val="visible"/>
                                      </p:to>
                                    </p:set>
                                    <p:animEffect filter="fade" transition="in">
                                      <p:cBhvr>
                                        <p:cTn dur="1000"/>
                                        <p:tgtEl>
                                          <p:spTgt spid="8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1000"/>
                                        <p:tgtEl>
                                          <p:spTgt spid="8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5" name="Shape 885"/>
        <p:cNvGrpSpPr/>
        <p:nvPr/>
      </p:nvGrpSpPr>
      <p:grpSpPr>
        <a:xfrm>
          <a:off x="0" y="0"/>
          <a:ext cx="0" cy="0"/>
          <a:chOff x="0" y="0"/>
          <a:chExt cx="0" cy="0"/>
        </a:xfrm>
      </p:grpSpPr>
      <p:sp>
        <p:nvSpPr>
          <p:cNvPr id="886" name="Shape 886"/>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887" name="Shape 887"/>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Sqoop: definición migración</a:t>
            </a:r>
          </a:p>
        </p:txBody>
      </p:sp>
      <p:pic>
        <p:nvPicPr>
          <p:cNvPr id="888" name="Shape 888"/>
          <p:cNvPicPr preferRelativeResize="0"/>
          <p:nvPr/>
        </p:nvPicPr>
        <p:blipFill>
          <a:blip r:embed="rId3">
            <a:alphaModFix/>
          </a:blip>
          <a:stretch>
            <a:fillRect/>
          </a:stretch>
        </p:blipFill>
        <p:spPr>
          <a:xfrm>
            <a:off x="446075" y="844625"/>
            <a:ext cx="2983325" cy="5250150"/>
          </a:xfrm>
          <a:prstGeom prst="rect">
            <a:avLst/>
          </a:prstGeom>
          <a:noFill/>
          <a:ln>
            <a:noFill/>
          </a:ln>
        </p:spPr>
      </p:pic>
      <p:sp>
        <p:nvSpPr>
          <p:cNvPr id="889" name="Shape 889"/>
          <p:cNvSpPr txBox="1"/>
          <p:nvPr/>
        </p:nvSpPr>
        <p:spPr>
          <a:xfrm>
            <a:off x="3429400" y="963525"/>
            <a:ext cx="5003699" cy="341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en-US" sz="1100">
                <a:solidFill>
                  <a:srgbClr val="002060"/>
                </a:solidFill>
              </a:rPr>
              <a:t>$ sqoop --options-file /users/bigdata/sqoop_imports/import.txt --table TEST</a:t>
            </a:r>
          </a:p>
          <a:p>
            <a:pPr indent="0" marL="0" marR="0" rtl="0" algn="l">
              <a:lnSpc>
                <a:spcPct val="100000"/>
              </a:lnSpc>
              <a:spcBef>
                <a:spcPts val="0"/>
              </a:spcBef>
              <a:spcAft>
                <a:spcPts val="0"/>
              </a:spcAft>
              <a:buNone/>
            </a:pPr>
            <a:r>
              <a:t/>
            </a:r>
            <a:endParaRPr sz="1100">
              <a:solidFill>
                <a:srgbClr val="002060"/>
              </a:solidFill>
            </a:endParaRPr>
          </a:p>
          <a:p>
            <a:pPr indent="0" lvl="0" marL="0" marR="0" rtl="0" algn="l">
              <a:lnSpc>
                <a:spcPct val="100000"/>
              </a:lnSpc>
              <a:spcBef>
                <a:spcPts val="0"/>
              </a:spcBef>
              <a:spcAft>
                <a:spcPts val="0"/>
              </a:spcAft>
              <a:buNone/>
            </a:pPr>
            <a:r>
              <a:t/>
            </a:r>
            <a:endParaRPr sz="1100">
              <a:solidFill>
                <a:srgbClr val="002060"/>
              </a:solidFill>
            </a:endParaRPr>
          </a:p>
        </p:txBody>
      </p:sp>
      <p:sp>
        <p:nvSpPr>
          <p:cNvPr id="890" name="Shape 890"/>
          <p:cNvSpPr txBox="1"/>
          <p:nvPr/>
        </p:nvSpPr>
        <p:spPr>
          <a:xfrm>
            <a:off x="3569200" y="1364625"/>
            <a:ext cx="5238299" cy="731399"/>
          </a:xfrm>
          <a:prstGeom prst="rect">
            <a:avLst/>
          </a:prstGeom>
          <a:noFill/>
          <a:ln>
            <a:noFill/>
          </a:ln>
        </p:spPr>
        <p:txBody>
          <a:bodyPr anchorCtr="0" anchor="t" bIns="91425" lIns="91425" rIns="91425" tIns="91425">
            <a:noAutofit/>
          </a:bodyPr>
          <a:lstStyle/>
          <a:p>
            <a:pPr lvl="0" rtl="0">
              <a:spcBef>
                <a:spcPts val="0"/>
              </a:spcBef>
              <a:buClr>
                <a:schemeClr val="dk1"/>
              </a:buClr>
              <a:buSzPct val="100000"/>
              <a:buFont typeface="Arial"/>
              <a:buNone/>
            </a:pPr>
            <a:r>
              <a:rPr lang="en-US" sz="1100">
                <a:solidFill>
                  <a:srgbClr val="002060"/>
                </a:solidFill>
              </a:rPr>
              <a:t>--table empleados</a:t>
            </a:r>
          </a:p>
          <a:p>
            <a:pPr lvl="0" rtl="0">
              <a:spcBef>
                <a:spcPts val="0"/>
              </a:spcBef>
              <a:buClr>
                <a:schemeClr val="dk1"/>
              </a:buClr>
              <a:buSzPct val="100000"/>
              <a:buFont typeface="Arial"/>
              <a:buNone/>
            </a:pPr>
            <a:r>
              <a:rPr lang="en-US" sz="1100">
                <a:solidFill>
                  <a:srgbClr val="002060"/>
                </a:solidFill>
              </a:rPr>
              <a:t>--columns apellidos,nombre, id_empleado</a:t>
            </a:r>
          </a:p>
          <a:p>
            <a:pPr lvl="0" rtl="0">
              <a:spcBef>
                <a:spcPts val="0"/>
              </a:spcBef>
              <a:buClr>
                <a:schemeClr val="dk1"/>
              </a:buClr>
              <a:buSzPct val="100000"/>
              <a:buFont typeface="Arial"/>
              <a:buNone/>
            </a:pPr>
            <a:r>
              <a:rPr lang="en-US" sz="1100">
                <a:solidFill>
                  <a:srgbClr val="002060"/>
                </a:solidFill>
              </a:rPr>
              <a:t>--where id_empleado&gt; 500</a:t>
            </a:r>
          </a:p>
          <a:p>
            <a:pPr lvl="0" rtl="0">
              <a:spcBef>
                <a:spcPts val="0"/>
              </a:spcBef>
              <a:buClr>
                <a:schemeClr val="dk1"/>
              </a:buClr>
              <a:buFont typeface="Arial"/>
              <a:buNone/>
            </a:pPr>
            <a:r>
              <a:t/>
            </a:r>
            <a:endParaRPr sz="1100">
              <a:solidFill>
                <a:srgbClr val="002060"/>
              </a:solidFill>
            </a:endParaRPr>
          </a:p>
          <a:p>
            <a:pPr lvl="0" rtl="0">
              <a:spcBef>
                <a:spcPts val="0"/>
              </a:spcBef>
              <a:buClr>
                <a:schemeClr val="dk1"/>
              </a:buClr>
              <a:buFont typeface="Arial"/>
              <a:buNone/>
            </a:pPr>
            <a:r>
              <a:t/>
            </a:r>
            <a:endParaRPr sz="1100">
              <a:solidFill>
                <a:srgbClr val="002060"/>
              </a:solidFill>
            </a:endParaRPr>
          </a:p>
          <a:p>
            <a:pPr lvl="0" rtl="0">
              <a:spcBef>
                <a:spcPts val="0"/>
              </a:spcBef>
              <a:buClr>
                <a:schemeClr val="dk1"/>
              </a:buClr>
              <a:buFont typeface="Arial"/>
              <a:buNone/>
            </a:pPr>
            <a:r>
              <a:t/>
            </a:r>
            <a:endParaRPr sz="1100">
              <a:solidFill>
                <a:srgbClr val="002060"/>
              </a:solidFill>
            </a:endParaRPr>
          </a:p>
          <a:p>
            <a:pPr lvl="0" rtl="0">
              <a:spcBef>
                <a:spcPts val="0"/>
              </a:spcBef>
              <a:buClr>
                <a:schemeClr val="dk1"/>
              </a:buClr>
              <a:buFont typeface="Arial"/>
              <a:buNone/>
            </a:pPr>
            <a:r>
              <a:t/>
            </a:r>
            <a:endParaRPr sz="1100">
              <a:solidFill>
                <a:srgbClr val="002060"/>
              </a:solidFill>
            </a:endParaRPr>
          </a:p>
          <a:p>
            <a:pPr>
              <a:spcBef>
                <a:spcPts val="0"/>
              </a:spcBef>
              <a:buNone/>
            </a:pPr>
            <a:r>
              <a:t/>
            </a:r>
            <a:endParaRPr/>
          </a:p>
        </p:txBody>
      </p:sp>
      <p:sp>
        <p:nvSpPr>
          <p:cNvPr id="891" name="Shape 891"/>
          <p:cNvSpPr txBox="1"/>
          <p:nvPr/>
        </p:nvSpPr>
        <p:spPr>
          <a:xfrm>
            <a:off x="3495175" y="2244200"/>
            <a:ext cx="4911599" cy="1143000"/>
          </a:xfrm>
          <a:prstGeom prst="rect">
            <a:avLst/>
          </a:prstGeom>
          <a:noFill/>
          <a:ln>
            <a:noFill/>
          </a:ln>
        </p:spPr>
        <p:txBody>
          <a:bodyPr anchorCtr="0" anchor="t" bIns="91425" lIns="91425" rIns="91425" tIns="91425">
            <a:noAutofit/>
          </a:bodyPr>
          <a:lstStyle/>
          <a:p>
            <a:pPr rtl="0">
              <a:spcBef>
                <a:spcPts val="0"/>
              </a:spcBef>
              <a:buNone/>
            </a:pPr>
            <a:r>
              <a:rPr lang="en-US" sz="1100">
                <a:solidFill>
                  <a:srgbClr val="002060"/>
                </a:solidFill>
              </a:rPr>
              <a:t>$ sqoop import \ </a:t>
            </a:r>
            <a:br>
              <a:rPr lang="en-US" sz="1100">
                <a:solidFill>
                  <a:srgbClr val="002060"/>
                </a:solidFill>
              </a:rPr>
            </a:br>
            <a:r>
              <a:rPr lang="en-US" sz="1100">
                <a:solidFill>
                  <a:srgbClr val="002060"/>
                </a:solidFill>
              </a:rPr>
              <a:t>  --query 'SELECT apellidos, nombre,id_empleado</a:t>
            </a:r>
          </a:p>
          <a:p>
            <a:pPr rtl="0">
              <a:spcBef>
                <a:spcPts val="0"/>
              </a:spcBef>
              <a:buNone/>
            </a:pPr>
            <a:r>
              <a:rPr lang="en-US" sz="1100">
                <a:solidFill>
                  <a:srgbClr val="002060"/>
                </a:solidFill>
              </a:rPr>
              <a:t> FROM empleados  </a:t>
            </a:r>
          </a:p>
          <a:p>
            <a:pPr>
              <a:spcBef>
                <a:spcPts val="0"/>
              </a:spcBef>
              <a:buNone/>
            </a:pPr>
            <a:r>
              <a:rPr lang="en-US" sz="1100">
                <a:solidFill>
                  <a:srgbClr val="002060"/>
                </a:solidFill>
              </a:rPr>
              <a:t>WHERE id_empleado&gt;500' \</a:t>
            </a:r>
            <a:br>
              <a:rPr lang="en-US" sz="1100">
                <a:solidFill>
                  <a:srgbClr val="002060"/>
                </a:solidFill>
              </a:rPr>
            </a:br>
            <a:r>
              <a:rPr lang="en-US" sz="1100">
                <a:solidFill>
                  <a:srgbClr val="002060"/>
                </a:solidFill>
              </a:rPr>
              <a:t>  --target-dir /user/bigdata/empleados</a:t>
            </a:r>
          </a:p>
        </p:txBody>
      </p:sp>
      <p:sp>
        <p:nvSpPr>
          <p:cNvPr id="892" name="Shape 892"/>
          <p:cNvSpPr txBox="1"/>
          <p:nvPr/>
        </p:nvSpPr>
        <p:spPr>
          <a:xfrm>
            <a:off x="3571375" y="4911200"/>
            <a:ext cx="5066099" cy="1040699"/>
          </a:xfrm>
          <a:prstGeom prst="rect">
            <a:avLst/>
          </a:prstGeom>
          <a:noFill/>
          <a:ln>
            <a:noFill/>
          </a:ln>
        </p:spPr>
        <p:txBody>
          <a:bodyPr anchorCtr="0" anchor="t" bIns="91425" lIns="91425" rIns="91425" tIns="91425">
            <a:noAutofit/>
          </a:bodyPr>
          <a:lstStyle/>
          <a:p>
            <a:pPr lvl="0" rtl="0">
              <a:spcBef>
                <a:spcPts val="0"/>
              </a:spcBef>
              <a:buNone/>
            </a:pPr>
            <a:r>
              <a:rPr lang="en-US" sz="1100">
                <a:solidFill>
                  <a:srgbClr val="002060"/>
                </a:solidFill>
              </a:rPr>
              <a:t>$ sqoop import-all-tables --connect jdbc:mysql//localhost/mydb  --username usuario</a:t>
            </a:r>
          </a:p>
        </p:txBody>
      </p:sp>
      <p:sp>
        <p:nvSpPr>
          <p:cNvPr id="893" name="Shape 893"/>
          <p:cNvSpPr txBox="1"/>
          <p:nvPr/>
        </p:nvSpPr>
        <p:spPr>
          <a:xfrm>
            <a:off x="3571375" y="3615800"/>
            <a:ext cx="4911599" cy="1197300"/>
          </a:xfrm>
          <a:prstGeom prst="rect">
            <a:avLst/>
          </a:prstGeom>
          <a:noFill/>
          <a:ln>
            <a:noFill/>
          </a:ln>
        </p:spPr>
        <p:txBody>
          <a:bodyPr anchorCtr="0" anchor="t" bIns="91425" lIns="91425" rIns="91425" tIns="91425">
            <a:noAutofit/>
          </a:bodyPr>
          <a:lstStyle/>
          <a:p>
            <a:pPr lvl="0" rtl="0">
              <a:spcBef>
                <a:spcPts val="0"/>
              </a:spcBef>
              <a:buNone/>
            </a:pPr>
            <a:r>
              <a:rPr lang="en-US" sz="1100">
                <a:solidFill>
                  <a:srgbClr val="002060"/>
                </a:solidFill>
              </a:rPr>
              <a:t>$ sqoop import \ </a:t>
            </a:r>
            <a:br>
              <a:rPr lang="en-US" sz="1100">
                <a:solidFill>
                  <a:srgbClr val="002060"/>
                </a:solidFill>
              </a:rPr>
            </a:br>
            <a:r>
              <a:rPr lang="en-US" sz="1100">
                <a:solidFill>
                  <a:srgbClr val="002060"/>
                </a:solidFill>
              </a:rPr>
              <a:t>  --query 'SELECT e.apellidos,e.nombre, e.id_empleado, d.departamento</a:t>
            </a:r>
          </a:p>
          <a:p>
            <a:pPr lvl="0" rtl="0">
              <a:spcBef>
                <a:spcPts val="0"/>
              </a:spcBef>
              <a:buNone/>
            </a:pPr>
            <a:r>
              <a:rPr lang="en-US" sz="1100">
                <a:solidFill>
                  <a:srgbClr val="002060"/>
                </a:solidFill>
              </a:rPr>
              <a:t> FROM empleados e </a:t>
            </a:r>
          </a:p>
          <a:p>
            <a:pPr lvl="0" rtl="0">
              <a:spcBef>
                <a:spcPts val="0"/>
              </a:spcBef>
              <a:buNone/>
            </a:pPr>
            <a:r>
              <a:rPr lang="en-US" sz="1100">
                <a:solidFill>
                  <a:srgbClr val="002060"/>
                </a:solidFill>
              </a:rPr>
              <a:t>INNER JOIN departamentos d on e.id_departamento = d.id_departamento </a:t>
            </a:r>
          </a:p>
          <a:p>
            <a:pPr lvl="0" rtl="0">
              <a:spcBef>
                <a:spcPts val="0"/>
              </a:spcBef>
              <a:buNone/>
            </a:pPr>
            <a:r>
              <a:rPr lang="en-US" sz="1100">
                <a:solidFill>
                  <a:srgbClr val="002060"/>
                </a:solidFill>
              </a:rPr>
              <a:t>WHERE id_empleado&gt;500' \</a:t>
            </a:r>
            <a:br>
              <a:rPr lang="en-US" sz="1100">
                <a:solidFill>
                  <a:srgbClr val="002060"/>
                </a:solidFill>
              </a:rPr>
            </a:br>
            <a:r>
              <a:rPr lang="en-US" sz="1100">
                <a:solidFill>
                  <a:srgbClr val="002060"/>
                </a:solidFill>
              </a:rPr>
              <a:t>  --target-dir /user/bigdata/empleados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1000"/>
                                        <p:tgtEl>
                                          <p:spTgt spid="8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1000"/>
                                        <p:tgtEl>
                                          <p:spTgt spid="8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1000"/>
                                        <p:tgtEl>
                                          <p:spTgt spid="8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1000"/>
                                        <p:tgtEl>
                                          <p:spTgt spid="8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1000"/>
                                        <p:tgtEl>
                                          <p:spTgt spid="8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1000"/>
                                        <p:tgtEl>
                                          <p:spTgt spid="8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8" name="Shape 898"/>
        <p:cNvGrpSpPr/>
        <p:nvPr/>
      </p:nvGrpSpPr>
      <p:grpSpPr>
        <a:xfrm>
          <a:off x="0" y="0"/>
          <a:ext cx="0" cy="0"/>
          <a:chOff x="0" y="0"/>
          <a:chExt cx="0" cy="0"/>
        </a:xfrm>
      </p:grpSpPr>
      <p:sp>
        <p:nvSpPr>
          <p:cNvPr id="899" name="Shape 899"/>
          <p:cNvSpPr txBox="1"/>
          <p:nvPr/>
        </p:nvSpPr>
        <p:spPr>
          <a:xfrm>
            <a:off x="8067675" y="61833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900" name="Shape 900"/>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Sqoop: migraciones a otros sistemas</a:t>
            </a:r>
          </a:p>
        </p:txBody>
      </p:sp>
      <p:pic>
        <p:nvPicPr>
          <p:cNvPr id="901" name="Shape 901"/>
          <p:cNvPicPr preferRelativeResize="0"/>
          <p:nvPr/>
        </p:nvPicPr>
        <p:blipFill>
          <a:blip r:embed="rId3">
            <a:alphaModFix/>
          </a:blip>
          <a:stretch>
            <a:fillRect/>
          </a:stretch>
        </p:blipFill>
        <p:spPr>
          <a:xfrm>
            <a:off x="87075" y="923125"/>
            <a:ext cx="4292024" cy="5092225"/>
          </a:xfrm>
          <a:prstGeom prst="rect">
            <a:avLst/>
          </a:prstGeom>
          <a:noFill/>
          <a:ln>
            <a:noFill/>
          </a:ln>
        </p:spPr>
      </p:pic>
      <p:pic>
        <p:nvPicPr>
          <p:cNvPr id="902" name="Shape 902"/>
          <p:cNvPicPr preferRelativeResize="0"/>
          <p:nvPr/>
        </p:nvPicPr>
        <p:blipFill>
          <a:blip r:embed="rId4">
            <a:alphaModFix/>
          </a:blip>
          <a:stretch>
            <a:fillRect/>
          </a:stretch>
        </p:blipFill>
        <p:spPr>
          <a:xfrm>
            <a:off x="4448175" y="916550"/>
            <a:ext cx="4695825" cy="34956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gtEl>
                                        <p:attrNameLst>
                                          <p:attrName>style.visibility</p:attrName>
                                        </p:attrNameLst>
                                      </p:cBhvr>
                                      <p:to>
                                        <p:strVal val="visible"/>
                                      </p:to>
                                    </p:set>
                                    <p:animEffect filter="fade" transition="in">
                                      <p:cBhvr>
                                        <p:cTn dur="1000"/>
                                        <p:tgtEl>
                                          <p:spTgt spid="9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2"/>
                                        </p:tgtEl>
                                        <p:attrNameLst>
                                          <p:attrName>style.visibility</p:attrName>
                                        </p:attrNameLst>
                                      </p:cBhvr>
                                      <p:to>
                                        <p:strVal val="visible"/>
                                      </p:to>
                                    </p:set>
                                    <p:animEffect filter="fade" transition="in">
                                      <p:cBhvr>
                                        <p:cTn dur="1000"/>
                                        <p:tgtEl>
                                          <p:spTgt spid="9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7" name="Shape 907"/>
        <p:cNvGrpSpPr/>
        <p:nvPr/>
      </p:nvGrpSpPr>
      <p:grpSpPr>
        <a:xfrm>
          <a:off x="0" y="0"/>
          <a:ext cx="0" cy="0"/>
          <a:chOff x="0" y="0"/>
          <a:chExt cx="0" cy="0"/>
        </a:xfrm>
      </p:grpSpPr>
      <p:sp>
        <p:nvSpPr>
          <p:cNvPr id="908" name="Shape 908"/>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909" name="Shape 909"/>
          <p:cNvSpPr txBox="1"/>
          <p:nvPr>
            <p:ph idx="1" type="body"/>
          </p:nvPr>
        </p:nvSpPr>
        <p:spPr>
          <a:xfrm>
            <a:off x="649275" y="1084250"/>
            <a:ext cx="8247000" cy="4566299"/>
          </a:xfrm>
          <a:prstGeom prst="rect">
            <a:avLst/>
          </a:prstGeom>
          <a:noFill/>
          <a:ln>
            <a:noFill/>
          </a:ln>
        </p:spPr>
        <p:txBody>
          <a:bodyPr anchorCtr="0" anchor="t" bIns="45700" lIns="91425" rIns="91425" tIns="45700">
            <a:noAutofit/>
          </a:bodyPr>
          <a:lstStyle/>
          <a:p>
            <a:pPr indent="0" lvl="0" marL="0" rtl="0">
              <a:lnSpc>
                <a:spcPct val="136363"/>
              </a:lnSpc>
              <a:spcBef>
                <a:spcPts val="0"/>
              </a:spcBef>
              <a:buClr>
                <a:schemeClr val="dk1"/>
              </a:buClr>
              <a:buSzPct val="122222"/>
              <a:buFont typeface="Arial"/>
              <a:buNone/>
            </a:pPr>
            <a:r>
              <a:rPr lang="en-US" sz="900">
                <a:solidFill>
                  <a:srgbClr val="053179"/>
                </a:solidFill>
                <a:latin typeface="Trebuchet MS"/>
                <a:ea typeface="Trebuchet MS"/>
                <a:cs typeface="Trebuchet MS"/>
                <a:sym typeface="Trebuchet MS"/>
              </a:rPr>
              <a:t>Acceder a la página </a:t>
            </a:r>
          </a:p>
          <a:p>
            <a:pPr indent="0" lvl="0" marL="0" rtl="0">
              <a:lnSpc>
                <a:spcPct val="136363"/>
              </a:lnSpc>
              <a:spcBef>
                <a:spcPts val="0"/>
              </a:spcBef>
              <a:buClr>
                <a:schemeClr val="dk1"/>
              </a:buClr>
              <a:buSzPct val="122222"/>
              <a:buFont typeface="Arial"/>
              <a:buNone/>
            </a:pPr>
            <a:r>
              <a:rPr lang="en-US" sz="900">
                <a:solidFill>
                  <a:srgbClr val="053179"/>
                </a:solidFill>
                <a:latin typeface="Trebuchet MS"/>
                <a:ea typeface="Trebuchet MS"/>
                <a:cs typeface="Trebuchet MS"/>
                <a:sym typeface="Trebuchet MS"/>
                <a:hlinkClick r:id="rId3"/>
              </a:rPr>
              <a:t>http://www.minhap.gob.es/es-ES/Areas%20Tematicas/Administracion%20Electronica/OVEELL/Paginas/DeudaViva.aspx </a:t>
            </a:r>
          </a:p>
          <a:p>
            <a:pPr indent="0" lvl="0" marL="0" rtl="0">
              <a:lnSpc>
                <a:spcPct val="136363"/>
              </a:lnSpc>
              <a:spcBef>
                <a:spcPts val="0"/>
              </a:spcBef>
              <a:buSzPct val="122222"/>
              <a:buNone/>
            </a:pPr>
            <a:r>
              <a:rPr lang="en-US" sz="900">
                <a:solidFill>
                  <a:srgbClr val="053179"/>
                </a:solidFill>
                <a:latin typeface="Trebuchet MS"/>
                <a:ea typeface="Trebuchet MS"/>
                <a:cs typeface="Trebuchet MS"/>
                <a:sym typeface="Trebuchet MS"/>
              </a:rPr>
              <a:t>y descargar el fichero de deuda de ayuntamientos del año 2014. </a:t>
            </a:r>
          </a:p>
          <a:p>
            <a:pPr indent="0" lvl="0" marL="0" rtl="0">
              <a:lnSpc>
                <a:spcPct val="136363"/>
              </a:lnSpc>
              <a:spcBef>
                <a:spcPts val="0"/>
              </a:spcBef>
              <a:buClr>
                <a:schemeClr val="dk1"/>
              </a:buClr>
              <a:buFont typeface="Arial"/>
              <a:buNone/>
            </a:pPr>
            <a:r>
              <a:t/>
            </a:r>
            <a:endParaRPr sz="900">
              <a:solidFill>
                <a:srgbClr val="053179"/>
              </a:solidFill>
              <a:latin typeface="Trebuchet MS"/>
              <a:ea typeface="Trebuchet MS"/>
              <a:cs typeface="Trebuchet MS"/>
              <a:sym typeface="Trebuchet MS"/>
            </a:endParaRPr>
          </a:p>
          <a:p>
            <a:pPr indent="0" lvl="0" marL="0" rtl="0">
              <a:lnSpc>
                <a:spcPct val="136363"/>
              </a:lnSpc>
              <a:spcBef>
                <a:spcPts val="0"/>
              </a:spcBef>
              <a:buClr>
                <a:schemeClr val="dk1"/>
              </a:buClr>
              <a:buSzPct val="122222"/>
              <a:buFont typeface="Arial"/>
              <a:buNone/>
            </a:pPr>
            <a:r>
              <a:rPr lang="en-US" sz="900">
                <a:solidFill>
                  <a:srgbClr val="053179"/>
                </a:solidFill>
                <a:latin typeface="Trebuchet MS"/>
                <a:ea typeface="Trebuchet MS"/>
                <a:cs typeface="Trebuchet MS"/>
                <a:sym typeface="Trebuchet MS"/>
              </a:rPr>
              <a:t>Una vez descargado y abierto para analizar su información, resolver los siguientes ejercicios:</a:t>
            </a:r>
          </a:p>
          <a:p>
            <a:pPr indent="0" lvl="0" marL="0" rtl="0">
              <a:lnSpc>
                <a:spcPct val="136363"/>
              </a:lnSpc>
              <a:spcBef>
                <a:spcPts val="0"/>
              </a:spcBef>
              <a:buClr>
                <a:schemeClr val="dk1"/>
              </a:buClr>
              <a:buSzPct val="122222"/>
              <a:buFont typeface="Arial"/>
              <a:buNone/>
            </a:pPr>
            <a:r>
              <a:rPr lang="en-US" sz="900">
                <a:solidFill>
                  <a:srgbClr val="053179"/>
                </a:solidFill>
                <a:latin typeface="Trebuchet MS"/>
                <a:ea typeface="Trebuchet MS"/>
                <a:cs typeface="Trebuchet MS"/>
                <a:sym typeface="Trebuchet MS"/>
              </a:rPr>
              <a:t>1. Indicar el comando de creación de una tabla en Hive que contenga la información de la solapa datos con las siguientes columnas: </a:t>
            </a:r>
          </a:p>
          <a:p>
            <a:pPr indent="-285750" lvl="0" marL="457200" rtl="0">
              <a:lnSpc>
                <a:spcPct val="136363"/>
              </a:lnSpc>
              <a:spcBef>
                <a:spcPts val="0"/>
              </a:spcBef>
              <a:spcAft>
                <a:spcPts val="200"/>
              </a:spcAft>
              <a:buClr>
                <a:srgbClr val="053179"/>
              </a:buClr>
              <a:buSzPct val="100000"/>
              <a:buFont typeface="Arial"/>
              <a:buChar char="●"/>
            </a:pPr>
            <a:r>
              <a:rPr lang="en-US" sz="900">
                <a:solidFill>
                  <a:srgbClr val="053179"/>
                </a:solidFill>
                <a:latin typeface="Trebuchet MS"/>
                <a:ea typeface="Trebuchet MS"/>
                <a:cs typeface="Trebuchet MS"/>
                <a:sym typeface="Trebuchet MS"/>
              </a:rPr>
              <a:t>Anio</a:t>
            </a:r>
          </a:p>
          <a:p>
            <a:pPr indent="-285750" lvl="0" marL="457200" rtl="0">
              <a:lnSpc>
                <a:spcPct val="136363"/>
              </a:lnSpc>
              <a:spcBef>
                <a:spcPts val="0"/>
              </a:spcBef>
              <a:spcAft>
                <a:spcPts val="200"/>
              </a:spcAft>
              <a:buClr>
                <a:srgbClr val="053179"/>
              </a:buClr>
              <a:buSzPct val="100000"/>
              <a:buFont typeface="Arial"/>
              <a:buChar char="●"/>
            </a:pPr>
            <a:r>
              <a:rPr lang="en-US" sz="900">
                <a:solidFill>
                  <a:srgbClr val="053179"/>
                </a:solidFill>
                <a:latin typeface="Trebuchet MS"/>
                <a:ea typeface="Trebuchet MS"/>
                <a:cs typeface="Trebuchet MS"/>
                <a:sym typeface="Trebuchet MS"/>
              </a:rPr>
              <a:t>Cod_Comunidad</a:t>
            </a:r>
          </a:p>
          <a:p>
            <a:pPr indent="-285750" lvl="0" marL="457200" rtl="0">
              <a:lnSpc>
                <a:spcPct val="136363"/>
              </a:lnSpc>
              <a:spcBef>
                <a:spcPts val="0"/>
              </a:spcBef>
              <a:spcAft>
                <a:spcPts val="200"/>
              </a:spcAft>
              <a:buClr>
                <a:srgbClr val="053179"/>
              </a:buClr>
              <a:buSzPct val="100000"/>
              <a:buFont typeface="Arial"/>
              <a:buChar char="●"/>
            </a:pPr>
            <a:r>
              <a:rPr lang="en-US" sz="900">
                <a:solidFill>
                  <a:srgbClr val="053179"/>
                </a:solidFill>
                <a:latin typeface="Trebuchet MS"/>
                <a:ea typeface="Trebuchet MS"/>
                <a:cs typeface="Trebuchet MS"/>
                <a:sym typeface="Trebuchet MS"/>
              </a:rPr>
              <a:t>Comunidad</a:t>
            </a:r>
          </a:p>
          <a:p>
            <a:pPr indent="-285750" lvl="0" marL="457200" rtl="0">
              <a:lnSpc>
                <a:spcPct val="136363"/>
              </a:lnSpc>
              <a:spcBef>
                <a:spcPts val="0"/>
              </a:spcBef>
              <a:spcAft>
                <a:spcPts val="200"/>
              </a:spcAft>
              <a:buClr>
                <a:srgbClr val="053179"/>
              </a:buClr>
              <a:buSzPct val="100000"/>
              <a:buFont typeface="Arial"/>
              <a:buChar char="●"/>
            </a:pPr>
            <a:r>
              <a:rPr lang="en-US" sz="900">
                <a:solidFill>
                  <a:srgbClr val="053179"/>
                </a:solidFill>
                <a:latin typeface="Trebuchet MS"/>
                <a:ea typeface="Trebuchet MS"/>
                <a:cs typeface="Trebuchet MS"/>
                <a:sym typeface="Trebuchet MS"/>
              </a:rPr>
              <a:t>Cod_Provincia</a:t>
            </a:r>
          </a:p>
          <a:p>
            <a:pPr indent="-285750" lvl="0" marL="457200" rtl="0">
              <a:lnSpc>
                <a:spcPct val="136363"/>
              </a:lnSpc>
              <a:spcBef>
                <a:spcPts val="0"/>
              </a:spcBef>
              <a:spcAft>
                <a:spcPts val="200"/>
              </a:spcAft>
              <a:buClr>
                <a:srgbClr val="053179"/>
              </a:buClr>
              <a:buSzPct val="100000"/>
              <a:buFont typeface="Arial"/>
              <a:buChar char="●"/>
            </a:pPr>
            <a:r>
              <a:rPr lang="en-US" sz="900">
                <a:solidFill>
                  <a:srgbClr val="053179"/>
                </a:solidFill>
                <a:latin typeface="Trebuchet MS"/>
                <a:ea typeface="Trebuchet MS"/>
                <a:cs typeface="Trebuchet MS"/>
                <a:sym typeface="Trebuchet MS"/>
              </a:rPr>
              <a:t>Provincia</a:t>
            </a:r>
          </a:p>
          <a:p>
            <a:pPr indent="-285750" lvl="0" marL="457200" rtl="0">
              <a:lnSpc>
                <a:spcPct val="136363"/>
              </a:lnSpc>
              <a:spcBef>
                <a:spcPts val="0"/>
              </a:spcBef>
              <a:spcAft>
                <a:spcPts val="200"/>
              </a:spcAft>
              <a:buClr>
                <a:srgbClr val="053179"/>
              </a:buClr>
              <a:buSzPct val="100000"/>
              <a:buFont typeface="Arial"/>
              <a:buChar char="●"/>
            </a:pPr>
            <a:r>
              <a:rPr lang="en-US" sz="900">
                <a:solidFill>
                  <a:srgbClr val="053179"/>
                </a:solidFill>
                <a:latin typeface="Trebuchet MS"/>
                <a:ea typeface="Trebuchet MS"/>
                <a:cs typeface="Trebuchet MS"/>
                <a:sym typeface="Trebuchet MS"/>
              </a:rPr>
              <a:t>Cod_corp</a:t>
            </a:r>
          </a:p>
          <a:p>
            <a:pPr indent="-285750" lvl="0" marL="457200" rtl="0">
              <a:lnSpc>
                <a:spcPct val="136363"/>
              </a:lnSpc>
              <a:spcBef>
                <a:spcPts val="0"/>
              </a:spcBef>
              <a:spcAft>
                <a:spcPts val="200"/>
              </a:spcAft>
              <a:buClr>
                <a:srgbClr val="053179"/>
              </a:buClr>
              <a:buSzPct val="100000"/>
              <a:buFont typeface="Arial"/>
              <a:buChar char="●"/>
            </a:pPr>
            <a:r>
              <a:rPr lang="en-US" sz="900">
                <a:solidFill>
                  <a:srgbClr val="053179"/>
                </a:solidFill>
                <a:latin typeface="Trebuchet MS"/>
                <a:ea typeface="Trebuchet MS"/>
                <a:cs typeface="Trebuchet MS"/>
                <a:sym typeface="Trebuchet MS"/>
              </a:rPr>
              <a:t>Corporacion</a:t>
            </a:r>
          </a:p>
          <a:p>
            <a:pPr indent="-285750" lvl="0" marL="457200" rtl="0">
              <a:lnSpc>
                <a:spcPct val="136363"/>
              </a:lnSpc>
              <a:spcBef>
                <a:spcPts val="0"/>
              </a:spcBef>
              <a:spcAft>
                <a:spcPts val="200"/>
              </a:spcAft>
              <a:buClr>
                <a:srgbClr val="053179"/>
              </a:buClr>
              <a:buSzPct val="100000"/>
              <a:buFont typeface="Arial"/>
              <a:buChar char="●"/>
            </a:pPr>
            <a:r>
              <a:rPr lang="en-US" sz="900">
                <a:solidFill>
                  <a:srgbClr val="053179"/>
                </a:solidFill>
                <a:latin typeface="Trebuchet MS"/>
                <a:ea typeface="Trebuchet MS"/>
                <a:cs typeface="Trebuchet MS"/>
                <a:sym typeface="Trebuchet MS"/>
              </a:rPr>
              <a:t>Deuda</a:t>
            </a:r>
          </a:p>
          <a:p>
            <a:pPr indent="0" lvl="0" marL="0" rtl="0">
              <a:lnSpc>
                <a:spcPct val="136363"/>
              </a:lnSpc>
              <a:spcBef>
                <a:spcPts val="0"/>
              </a:spcBef>
              <a:buClr>
                <a:schemeClr val="dk1"/>
              </a:buClr>
              <a:buSzPct val="122222"/>
              <a:buFont typeface="Arial"/>
              <a:buNone/>
            </a:pPr>
            <a:r>
              <a:rPr lang="en-US" sz="900">
                <a:solidFill>
                  <a:srgbClr val="053179"/>
                </a:solidFill>
                <a:latin typeface="Trebuchet MS"/>
                <a:ea typeface="Trebuchet MS"/>
                <a:cs typeface="Trebuchet MS"/>
                <a:sym typeface="Trebuchet MS"/>
              </a:rPr>
              <a:t>2. Cargar el fichero anterior descargado en esa tabla e indicar el comando empleado</a:t>
            </a:r>
          </a:p>
          <a:p>
            <a:pPr indent="0" lvl="0" marL="0" rtl="0">
              <a:lnSpc>
                <a:spcPct val="136363"/>
              </a:lnSpc>
              <a:spcBef>
                <a:spcPts val="0"/>
              </a:spcBef>
              <a:buClr>
                <a:schemeClr val="dk1"/>
              </a:buClr>
              <a:buSzPct val="122222"/>
              <a:buFont typeface="Arial"/>
              <a:buNone/>
            </a:pPr>
            <a:r>
              <a:rPr lang="en-US" sz="900">
                <a:solidFill>
                  <a:srgbClr val="053179"/>
                </a:solidFill>
                <a:latin typeface="Trebuchet MS"/>
                <a:ea typeface="Trebuchet MS"/>
                <a:cs typeface="Trebuchet MS"/>
                <a:sym typeface="Trebuchet MS"/>
              </a:rPr>
              <a:t>3. Obtener la corporación que tiene la tercera deuda más grande</a:t>
            </a:r>
          </a:p>
          <a:p>
            <a:pPr indent="0" lvl="0" marL="0" rtl="0">
              <a:lnSpc>
                <a:spcPct val="136363"/>
              </a:lnSpc>
              <a:spcBef>
                <a:spcPts val="0"/>
              </a:spcBef>
              <a:buClr>
                <a:schemeClr val="dk1"/>
              </a:buClr>
              <a:buSzPct val="122222"/>
              <a:buFont typeface="Arial"/>
              <a:buNone/>
            </a:pPr>
            <a:r>
              <a:rPr lang="en-US" sz="900">
                <a:solidFill>
                  <a:srgbClr val="053179"/>
                </a:solidFill>
                <a:latin typeface="Trebuchet MS"/>
                <a:ea typeface="Trebuchet MS"/>
                <a:cs typeface="Trebuchet MS"/>
                <a:sym typeface="Trebuchet MS"/>
              </a:rPr>
              <a:t>4. Obtener la corporación que tiene la deuda más grande de Andalucía</a:t>
            </a:r>
          </a:p>
          <a:p>
            <a:pPr indent="0" lvl="0" marL="0" rtl="0">
              <a:lnSpc>
                <a:spcPct val="136363"/>
              </a:lnSpc>
              <a:spcBef>
                <a:spcPts val="0"/>
              </a:spcBef>
              <a:buClr>
                <a:schemeClr val="dk1"/>
              </a:buClr>
              <a:buSzPct val="122222"/>
              <a:buFont typeface="Arial"/>
              <a:buNone/>
            </a:pPr>
            <a:r>
              <a:rPr lang="en-US" sz="900">
                <a:solidFill>
                  <a:srgbClr val="053179"/>
                </a:solidFill>
                <a:latin typeface="Trebuchet MS"/>
                <a:ea typeface="Trebuchet MS"/>
                <a:cs typeface="Trebuchet MS"/>
                <a:sym typeface="Trebuchet MS"/>
              </a:rPr>
              <a:t>OPCIONALES</a:t>
            </a:r>
          </a:p>
          <a:p>
            <a:pPr indent="0" lvl="0" marL="0" rtl="0">
              <a:lnSpc>
                <a:spcPct val="136363"/>
              </a:lnSpc>
              <a:spcBef>
                <a:spcPts val="0"/>
              </a:spcBef>
              <a:buClr>
                <a:schemeClr val="dk1"/>
              </a:buClr>
              <a:buSzPct val="122222"/>
              <a:buFont typeface="Arial"/>
              <a:buNone/>
            </a:pPr>
            <a:r>
              <a:rPr lang="en-US" sz="900">
                <a:solidFill>
                  <a:srgbClr val="053179"/>
                </a:solidFill>
                <a:latin typeface="Trebuchet MS"/>
                <a:ea typeface="Trebuchet MS"/>
                <a:cs typeface="Trebuchet MS"/>
                <a:sym typeface="Trebuchet MS"/>
              </a:rPr>
              <a:t>5. Obtener la suma de deudas de cada comunidad autónoma ordenadas por comunidad</a:t>
            </a:r>
          </a:p>
          <a:p>
            <a:pPr indent="0" lvl="0" marL="0" rtl="0">
              <a:lnSpc>
                <a:spcPct val="136363"/>
              </a:lnSpc>
              <a:spcBef>
                <a:spcPts val="0"/>
              </a:spcBef>
              <a:buClr>
                <a:schemeClr val="dk1"/>
              </a:buClr>
              <a:buSzPct val="122222"/>
              <a:buFont typeface="Arial"/>
              <a:buNone/>
            </a:pPr>
            <a:r>
              <a:rPr lang="en-US" sz="900">
                <a:solidFill>
                  <a:srgbClr val="053179"/>
                </a:solidFill>
                <a:latin typeface="Trebuchet MS"/>
                <a:ea typeface="Trebuchet MS"/>
                <a:cs typeface="Trebuchet MS"/>
                <a:sym typeface="Trebuchet MS"/>
              </a:rPr>
              <a:t>6. Obtener la suma de las deudas de las corporaciones que empiezan por vocal</a:t>
            </a:r>
          </a:p>
          <a:p>
            <a:pPr indent="0" lvl="0" marL="0" rtl="0">
              <a:lnSpc>
                <a:spcPct val="136363"/>
              </a:lnSpc>
              <a:spcBef>
                <a:spcPts val="0"/>
              </a:spcBef>
              <a:buClr>
                <a:schemeClr val="dk1"/>
              </a:buClr>
              <a:buSzPct val="122222"/>
              <a:buFont typeface="Arial"/>
              <a:buNone/>
            </a:pPr>
            <a:r>
              <a:rPr lang="en-US" sz="900">
                <a:solidFill>
                  <a:srgbClr val="053179"/>
                </a:solidFill>
                <a:latin typeface="Trebuchet MS"/>
                <a:ea typeface="Trebuchet MS"/>
                <a:cs typeface="Trebuchet MS"/>
                <a:sym typeface="Trebuchet MS"/>
              </a:rPr>
              <a:t>7. Exportar las corporaciones cuya deuda sea mayor a 10.000 y pertenezcan a Cataluña a un fichero llamado deudas y adjuntarlo. Puedes emplear un comando similar al siguiente: </a:t>
            </a:r>
          </a:p>
          <a:p>
            <a:pPr indent="0" lvl="0" marL="0" rtl="0">
              <a:lnSpc>
                <a:spcPct val="136363"/>
              </a:lnSpc>
              <a:spcBef>
                <a:spcPts val="0"/>
              </a:spcBef>
              <a:buClr>
                <a:schemeClr val="dk1"/>
              </a:buClr>
              <a:buSzPct val="122222"/>
              <a:buFont typeface="Arial"/>
              <a:buNone/>
            </a:pPr>
            <a:r>
              <a:rPr lang="en-US" sz="900">
                <a:solidFill>
                  <a:srgbClr val="053179"/>
                </a:solidFill>
                <a:latin typeface="Trebuchet MS"/>
                <a:ea typeface="Trebuchet MS"/>
                <a:cs typeface="Trebuchet MS"/>
                <a:sym typeface="Trebuchet MS"/>
              </a:rPr>
              <a:t>INSERT OVERWRITE LOCAL DIRECTORY '/home/bigdata/ejemplosHive/RESULTADO/' row format delimited fields terminated by ',' select * from .........</a:t>
            </a:r>
          </a:p>
          <a:p>
            <a:pPr indent="0" lvl="0" marL="0" marR="0" rtl="0" algn="l">
              <a:spcBef>
                <a:spcPts val="0"/>
              </a:spcBef>
              <a:buNone/>
            </a:pPr>
            <a:r>
              <a:t/>
            </a:r>
            <a:endParaRPr sz="1100">
              <a:solidFill>
                <a:srgbClr val="053179"/>
              </a:solidFill>
              <a:latin typeface="Trebuchet MS"/>
              <a:ea typeface="Trebuchet MS"/>
              <a:cs typeface="Trebuchet MS"/>
              <a:sym typeface="Trebuchet MS"/>
            </a:endParaRPr>
          </a:p>
        </p:txBody>
      </p:sp>
      <p:sp>
        <p:nvSpPr>
          <p:cNvPr id="910" name="Shape 910"/>
          <p:cNvSpPr txBox="1"/>
          <p:nvPr/>
        </p:nvSpPr>
        <p:spPr>
          <a:xfrm>
            <a:off x="1589087" y="349250"/>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Ejercicio</a:t>
            </a:r>
          </a:p>
        </p:txBody>
      </p:sp>
      <p:sp>
        <p:nvSpPr>
          <p:cNvPr id="911" name="Shape 911"/>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rt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9"/>
                                        </p:tgtEl>
                                        <p:attrNameLst>
                                          <p:attrName>style.visibility</p:attrName>
                                        </p:attrNameLst>
                                      </p:cBhvr>
                                      <p:to>
                                        <p:strVal val="visible"/>
                                      </p:to>
                                    </p:set>
                                    <p:animEffect filter="fade" transition="in">
                                      <p:cBhvr>
                                        <p:cTn dur="1000"/>
                                        <p:tgtEl>
                                          <p:spTgt spid="9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6" name="Shape 916"/>
        <p:cNvGrpSpPr/>
        <p:nvPr/>
      </p:nvGrpSpPr>
      <p:grpSpPr>
        <a:xfrm>
          <a:off x="0" y="0"/>
          <a:ext cx="0" cy="0"/>
          <a:chOff x="0" y="0"/>
          <a:chExt cx="0" cy="0"/>
        </a:xfrm>
      </p:grpSpPr>
      <p:grpSp>
        <p:nvGrpSpPr>
          <p:cNvPr id="917" name="Shape 917"/>
          <p:cNvGrpSpPr/>
          <p:nvPr/>
        </p:nvGrpSpPr>
        <p:grpSpPr>
          <a:xfrm>
            <a:off x="-2214562" y="0"/>
            <a:ext cx="11358562" cy="7873999"/>
            <a:chOff x="0" y="0"/>
            <a:chExt cx="2147483647" cy="2147483647"/>
          </a:xfrm>
        </p:grpSpPr>
        <p:sp>
          <p:nvSpPr>
            <p:cNvPr id="918" name="Shape 918"/>
            <p:cNvSpPr txBox="1"/>
            <p:nvPr/>
          </p:nvSpPr>
          <p:spPr>
            <a:xfrm>
              <a:off x="418691865" y="0"/>
              <a:ext cx="1728791781" cy="1870388967"/>
            </a:xfrm>
            <a:prstGeom prst="rect">
              <a:avLst/>
            </a:prstGeom>
            <a:solidFill>
              <a:srgbClr val="004F6D"/>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nvGrpSpPr>
            <p:cNvPr id="919" name="Shape 919"/>
            <p:cNvGrpSpPr/>
            <p:nvPr/>
          </p:nvGrpSpPr>
          <p:grpSpPr>
            <a:xfrm>
              <a:off x="0" y="389664374"/>
              <a:ext cx="2147483564" cy="1757819272"/>
              <a:chOff x="0" y="0"/>
              <a:chExt cx="2147483647" cy="2147483647"/>
            </a:xfrm>
          </p:grpSpPr>
          <p:grpSp>
            <p:nvGrpSpPr>
              <p:cNvPr id="920" name="Shape 920"/>
              <p:cNvGrpSpPr/>
              <p:nvPr/>
            </p:nvGrpSpPr>
            <p:grpSpPr>
              <a:xfrm>
                <a:off x="1283087770" y="1356723242"/>
                <a:ext cx="864395876" cy="330056593"/>
                <a:chOff x="3429000" y="5867400"/>
                <a:chExt cx="5714999" cy="990599"/>
              </a:xfrm>
            </p:grpSpPr>
            <p:sp>
              <p:nvSpPr>
                <p:cNvPr id="921" name="Shape 921"/>
                <p:cNvSpPr txBox="1"/>
                <p:nvPr/>
              </p:nvSpPr>
              <p:spPr>
                <a:xfrm>
                  <a:off x="3429000" y="5867400"/>
                  <a:ext cx="5714999" cy="990599"/>
                </a:xfrm>
                <a:prstGeom prst="rect">
                  <a:avLst/>
                </a:prstGeom>
                <a:solidFill>
                  <a:srgbClr val="698099"/>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22" name="Shape 922"/>
                <p:cNvSpPr txBox="1"/>
                <p:nvPr/>
              </p:nvSpPr>
              <p:spPr>
                <a:xfrm>
                  <a:off x="6083300" y="6019800"/>
                  <a:ext cx="184149" cy="3968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pic>
            <p:nvPicPr>
              <p:cNvPr id="923" name="Shape 923"/>
              <p:cNvPicPr preferRelativeResize="0"/>
              <p:nvPr/>
            </p:nvPicPr>
            <p:blipFill rotWithShape="1">
              <a:blip r:embed="rId3">
                <a:alphaModFix/>
              </a:blip>
              <a:srcRect b="0" l="0" r="0" t="0"/>
              <a:stretch/>
            </p:blipFill>
            <p:spPr>
              <a:xfrm>
                <a:off x="1526199142" y="714064787"/>
                <a:ext cx="244912162" cy="137523587"/>
              </a:xfrm>
              <a:prstGeom prst="rect">
                <a:avLst/>
              </a:prstGeom>
              <a:noFill/>
              <a:ln>
                <a:noFill/>
              </a:ln>
            </p:spPr>
          </p:pic>
          <p:pic>
            <p:nvPicPr>
              <p:cNvPr id="924" name="Shape 924"/>
              <p:cNvPicPr preferRelativeResize="0"/>
              <p:nvPr/>
            </p:nvPicPr>
            <p:blipFill rotWithShape="1">
              <a:blip r:embed="rId4">
                <a:alphaModFix/>
              </a:blip>
              <a:srcRect b="0" l="0" r="0" t="0"/>
              <a:stretch/>
            </p:blipFill>
            <p:spPr>
              <a:xfrm>
                <a:off x="1809832705" y="714179047"/>
                <a:ext cx="297138176" cy="142700003"/>
              </a:xfrm>
              <a:prstGeom prst="rect">
                <a:avLst/>
              </a:prstGeom>
              <a:noFill/>
              <a:ln>
                <a:noFill/>
              </a:ln>
            </p:spPr>
          </p:pic>
          <p:pic>
            <p:nvPicPr>
              <p:cNvPr id="925" name="Shape 925"/>
              <p:cNvPicPr preferRelativeResize="0"/>
              <p:nvPr/>
            </p:nvPicPr>
            <p:blipFill rotWithShape="1">
              <a:blip r:embed="rId5">
                <a:alphaModFix/>
              </a:blip>
              <a:srcRect b="0" l="0" r="0" t="0"/>
              <a:stretch/>
            </p:blipFill>
            <p:spPr>
              <a:xfrm>
                <a:off x="1607236187" y="0"/>
                <a:ext cx="337654731" cy="463348694"/>
              </a:xfrm>
              <a:prstGeom prst="rect">
                <a:avLst/>
              </a:prstGeom>
              <a:noFill/>
              <a:ln>
                <a:noFill/>
              </a:ln>
            </p:spPr>
          </p:pic>
          <p:sp>
            <p:nvSpPr>
              <p:cNvPr id="926" name="Shape 926"/>
              <p:cNvSpPr txBox="1"/>
              <p:nvPr/>
            </p:nvSpPr>
            <p:spPr>
              <a:xfrm>
                <a:off x="1524698358" y="595054150"/>
                <a:ext cx="578965243" cy="8145628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r>
                  <a:rPr b="0" baseline="0" i="0" lang="en-US" sz="1000" u="none" cap="none" strike="noStrike">
                    <a:solidFill>
                      <a:schemeClr val="lt1"/>
                    </a:solidFill>
                    <a:latin typeface="Arial"/>
                    <a:ea typeface="Arial"/>
                    <a:cs typeface="Arial"/>
                    <a:sym typeface="Arial"/>
                  </a:rPr>
                  <a:t>CIFF Trustees:</a:t>
                </a:r>
              </a:p>
            </p:txBody>
          </p:sp>
          <p:grpSp>
            <p:nvGrpSpPr>
              <p:cNvPr id="927" name="Shape 927"/>
              <p:cNvGrpSpPr/>
              <p:nvPr/>
            </p:nvGrpSpPr>
            <p:grpSpPr>
              <a:xfrm>
                <a:off x="0" y="95208612"/>
                <a:ext cx="1580223762" cy="2052275034"/>
                <a:chOff x="1820861" y="1714500"/>
                <a:chExt cx="6108700" cy="4562475"/>
              </a:xfrm>
            </p:grpSpPr>
            <p:sp>
              <p:nvSpPr>
                <p:cNvPr id="928" name="Shape 928"/>
                <p:cNvSpPr/>
                <p:nvPr/>
              </p:nvSpPr>
              <p:spPr>
                <a:xfrm>
                  <a:off x="2571750" y="1714500"/>
                  <a:ext cx="5357811" cy="456247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29" name="Shape 929"/>
                <p:cNvSpPr/>
                <p:nvPr/>
              </p:nvSpPr>
              <p:spPr>
                <a:xfrm>
                  <a:off x="4225925" y="5888037"/>
                  <a:ext cx="3175" cy="7937"/>
                </a:xfrm>
                <a:custGeom>
                  <a:pathLst>
                    <a:path extrusionOk="0" h="3" w="1">
                      <a:moveTo>
                        <a:pt x="0" y="3"/>
                      </a:moveTo>
                      <a:cubicBezTo>
                        <a:pt x="0" y="2"/>
                        <a:pt x="0" y="2"/>
                        <a:pt x="0" y="2"/>
                      </a:cubicBezTo>
                      <a:cubicBezTo>
                        <a:pt x="0" y="2"/>
                        <a:pt x="0" y="2"/>
                        <a:pt x="0" y="0"/>
                      </a:cubicBezTo>
                      <a:cubicBezTo>
                        <a:pt x="0" y="2"/>
                        <a:pt x="1" y="2"/>
                        <a:pt x="1" y="2"/>
                      </a:cubicBezTo>
                      <a:cubicBezTo>
                        <a:pt x="1" y="2"/>
                        <a:pt x="0" y="2"/>
                        <a:pt x="0" y="3"/>
                      </a:cubicBezTo>
                      <a:close/>
                    </a:path>
                  </a:pathLst>
                </a:custGeom>
                <a:solidFill>
                  <a:srgbClr val="508EA8"/>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30" name="Shape 930"/>
                <p:cNvSpPr/>
                <p:nvPr/>
              </p:nvSpPr>
              <p:spPr>
                <a:xfrm>
                  <a:off x="4132262" y="4322762"/>
                  <a:ext cx="2100262" cy="1241425"/>
                </a:xfrm>
                <a:custGeom>
                  <a:pathLst>
                    <a:path extrusionOk="0" h="498" w="756">
                      <a:moveTo>
                        <a:pt x="112" y="498"/>
                      </a:moveTo>
                      <a:cubicBezTo>
                        <a:pt x="0" y="89"/>
                        <a:pt x="580" y="204"/>
                        <a:pt x="742" y="0"/>
                      </a:cubicBezTo>
                      <a:cubicBezTo>
                        <a:pt x="756" y="33"/>
                        <a:pt x="739" y="113"/>
                        <a:pt x="731" y="150"/>
                      </a:cubicBezTo>
                      <a:cubicBezTo>
                        <a:pt x="628" y="483"/>
                        <a:pt x="376" y="449"/>
                        <a:pt x="112" y="498"/>
                      </a:cubicBezTo>
                      <a:close/>
                      <a:moveTo>
                        <a:pt x="156" y="415"/>
                      </a:moveTo>
                      <a:cubicBezTo>
                        <a:pt x="161" y="357"/>
                        <a:pt x="178" y="320"/>
                        <a:pt x="222" y="286"/>
                      </a:cubicBezTo>
                      <a:cubicBezTo>
                        <a:pt x="365" y="218"/>
                        <a:pt x="526" y="208"/>
                        <a:pt x="670" y="137"/>
                      </a:cubicBezTo>
                      <a:cubicBezTo>
                        <a:pt x="671" y="153"/>
                        <a:pt x="657" y="181"/>
                        <a:pt x="651" y="194"/>
                      </a:cubicBezTo>
                      <a:cubicBezTo>
                        <a:pt x="537" y="419"/>
                        <a:pt x="358" y="383"/>
                        <a:pt x="156" y="415"/>
                      </a:cubicBezTo>
                      <a:close/>
                    </a:path>
                  </a:pathLst>
                </a:custGeom>
                <a:solidFill>
                  <a:srgbClr val="508EA8"/>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31" name="Shape 931"/>
                <p:cNvSpPr/>
                <p:nvPr/>
              </p:nvSpPr>
              <p:spPr>
                <a:xfrm>
                  <a:off x="6978650" y="2541586"/>
                  <a:ext cx="6350" cy="4761"/>
                </a:xfrm>
                <a:custGeom>
                  <a:pathLst>
                    <a:path extrusionOk="0" h="2" w="2">
                      <a:moveTo>
                        <a:pt x="1" y="2"/>
                      </a:moveTo>
                      <a:cubicBezTo>
                        <a:pt x="1" y="2"/>
                        <a:pt x="1" y="2"/>
                        <a:pt x="0" y="2"/>
                      </a:cubicBezTo>
                      <a:cubicBezTo>
                        <a:pt x="1" y="0"/>
                        <a:pt x="1" y="0"/>
                        <a:pt x="1" y="0"/>
                      </a:cubicBezTo>
                      <a:cubicBezTo>
                        <a:pt x="1" y="0"/>
                        <a:pt x="2" y="0"/>
                        <a:pt x="2" y="2"/>
                      </a:cubicBezTo>
                      <a:cubicBezTo>
                        <a:pt x="2" y="2"/>
                        <a:pt x="1" y="2"/>
                        <a:pt x="1" y="2"/>
                      </a:cubicBezTo>
                      <a:close/>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32" name="Shape 932"/>
                <p:cNvSpPr/>
                <p:nvPr/>
              </p:nvSpPr>
              <p:spPr>
                <a:xfrm>
                  <a:off x="1820861" y="1714500"/>
                  <a:ext cx="5357812" cy="4562474"/>
                </a:xfrm>
                <a:custGeom>
                  <a:pathLst>
                    <a:path extrusionOk="0" h="1831" w="1929">
                      <a:moveTo>
                        <a:pt x="1069" y="1831"/>
                      </a:moveTo>
                      <a:cubicBezTo>
                        <a:pt x="559" y="1778"/>
                        <a:pt x="393" y="1118"/>
                        <a:pt x="794" y="754"/>
                      </a:cubicBezTo>
                      <a:cubicBezTo>
                        <a:pt x="976" y="614"/>
                        <a:pt x="1183" y="553"/>
                        <a:pt x="1393" y="483"/>
                      </a:cubicBezTo>
                      <a:cubicBezTo>
                        <a:pt x="761" y="0"/>
                        <a:pt x="57" y="907"/>
                        <a:pt x="574" y="1554"/>
                      </a:cubicBezTo>
                      <a:cubicBezTo>
                        <a:pt x="574" y="1556"/>
                        <a:pt x="574" y="1557"/>
                        <a:pt x="574" y="1558"/>
                      </a:cubicBezTo>
                      <a:cubicBezTo>
                        <a:pt x="558" y="1575"/>
                        <a:pt x="541" y="1594"/>
                        <a:pt x="525" y="1613"/>
                      </a:cubicBezTo>
                      <a:cubicBezTo>
                        <a:pt x="0" y="1022"/>
                        <a:pt x="552" y="57"/>
                        <a:pt x="1250" y="307"/>
                      </a:cubicBezTo>
                      <a:cubicBezTo>
                        <a:pt x="1335" y="346"/>
                        <a:pt x="1406" y="388"/>
                        <a:pt x="1478" y="455"/>
                      </a:cubicBezTo>
                      <a:cubicBezTo>
                        <a:pt x="1659" y="391"/>
                        <a:pt x="1815" y="304"/>
                        <a:pt x="1903" y="106"/>
                      </a:cubicBezTo>
                      <a:cubicBezTo>
                        <a:pt x="1904" y="110"/>
                        <a:pt x="1904" y="110"/>
                        <a:pt x="1910" y="161"/>
                      </a:cubicBezTo>
                      <a:cubicBezTo>
                        <a:pt x="1929" y="404"/>
                        <a:pt x="1903" y="698"/>
                        <a:pt x="1695" y="838"/>
                      </a:cubicBezTo>
                      <a:cubicBezTo>
                        <a:pt x="1695" y="842"/>
                        <a:pt x="1707" y="903"/>
                        <a:pt x="1714" y="946"/>
                      </a:cubicBezTo>
                      <a:cubicBezTo>
                        <a:pt x="1759" y="1394"/>
                        <a:pt x="1479" y="1815"/>
                        <a:pt x="1069" y="1831"/>
                      </a:cubicBezTo>
                      <a:close/>
                      <a:moveTo>
                        <a:pt x="1131" y="1739"/>
                      </a:moveTo>
                      <a:cubicBezTo>
                        <a:pt x="789" y="1695"/>
                        <a:pt x="714" y="1204"/>
                        <a:pt x="1045" y="1062"/>
                      </a:cubicBezTo>
                      <a:cubicBezTo>
                        <a:pt x="1242" y="1000"/>
                        <a:pt x="1444" y="984"/>
                        <a:pt x="1632" y="883"/>
                      </a:cubicBezTo>
                      <a:cubicBezTo>
                        <a:pt x="1689" y="1264"/>
                        <a:pt x="1508" y="1703"/>
                        <a:pt x="1131" y="1739"/>
                      </a:cubicBezTo>
                      <a:close/>
                      <a:moveTo>
                        <a:pt x="1844" y="334"/>
                      </a:moveTo>
                      <a:cubicBezTo>
                        <a:pt x="1845" y="334"/>
                        <a:pt x="1845" y="334"/>
                        <a:pt x="1845" y="334"/>
                      </a:cubicBezTo>
                      <a:cubicBezTo>
                        <a:pt x="1820" y="882"/>
                        <a:pt x="1395" y="869"/>
                        <a:pt x="1026" y="983"/>
                      </a:cubicBezTo>
                      <a:cubicBezTo>
                        <a:pt x="761" y="1092"/>
                        <a:pt x="675" y="1429"/>
                        <a:pt x="853" y="1675"/>
                      </a:cubicBezTo>
                      <a:cubicBezTo>
                        <a:pt x="853" y="1677"/>
                        <a:pt x="853" y="1677"/>
                        <a:pt x="853" y="1677"/>
                      </a:cubicBezTo>
                      <a:cubicBezTo>
                        <a:pt x="734" y="1598"/>
                        <a:pt x="661" y="1461"/>
                        <a:pt x="641" y="1309"/>
                      </a:cubicBezTo>
                      <a:cubicBezTo>
                        <a:pt x="586" y="593"/>
                        <a:pt x="1493" y="656"/>
                        <a:pt x="1844" y="334"/>
                      </a:cubicBezTo>
                      <a:close/>
                    </a:path>
                  </a:pathLst>
                </a:custGeom>
                <a:solidFill>
                  <a:srgbClr val="508EA8"/>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grpSp>
        </p:grpSp>
      </p:grpSp>
      <p:sp>
        <p:nvSpPr>
          <p:cNvPr id="933" name="Shape 933"/>
          <p:cNvSpPr txBox="1"/>
          <p:nvPr/>
        </p:nvSpPr>
        <p:spPr>
          <a:xfrm>
            <a:off x="4730750" y="5383200"/>
            <a:ext cx="3698700" cy="7080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baseline="0" i="0" lang="en-US" sz="2000" u="none" cap="none" strike="noStrike">
                <a:solidFill>
                  <a:schemeClr val="lt1"/>
                </a:solidFill>
                <a:latin typeface="Arial"/>
                <a:ea typeface="Arial"/>
                <a:cs typeface="Arial"/>
                <a:sym typeface="Arial"/>
              </a:rPr>
              <a:t>David Alvaro Mediavilla</a:t>
            </a:r>
          </a:p>
          <a:p>
            <a:pPr indent="0" lvl="0" marL="0" marR="0" rtl="0" algn="l">
              <a:lnSpc>
                <a:spcPct val="100000"/>
              </a:lnSpc>
              <a:spcBef>
                <a:spcPts val="0"/>
              </a:spcBef>
              <a:spcAft>
                <a:spcPts val="0"/>
              </a:spcAft>
              <a:buClr>
                <a:schemeClr val="lt1"/>
              </a:buClr>
              <a:buSzPct val="25000"/>
              <a:buFont typeface="Arial"/>
              <a:buNone/>
            </a:pPr>
            <a:r>
              <a:rPr b="0" baseline="0" i="0" lang="en-US" sz="2000" u="none" cap="none" strike="noStrike">
                <a:solidFill>
                  <a:schemeClr val="lt1"/>
                </a:solidFill>
                <a:latin typeface="Arial"/>
                <a:ea typeface="Arial"/>
                <a:cs typeface="Arial"/>
                <a:sym typeface="Arial"/>
              </a:rPr>
              <a:t>d.alvaro@cubenube.com</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39" name="Shape 139"/>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Comandos consola CLI 1/6</a:t>
            </a:r>
          </a:p>
        </p:txBody>
      </p:sp>
      <p:sp>
        <p:nvSpPr>
          <p:cNvPr id="140" name="Shape 140"/>
          <p:cNvSpPr txBox="1"/>
          <p:nvPr/>
        </p:nvSpPr>
        <p:spPr>
          <a:xfrm>
            <a:off x="1000125" y="1371600"/>
            <a:ext cx="3858600" cy="276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 hive -help</a:t>
            </a:r>
          </a:p>
        </p:txBody>
      </p:sp>
      <p:sp>
        <p:nvSpPr>
          <p:cNvPr id="141" name="Shape 141"/>
          <p:cNvSpPr txBox="1"/>
          <p:nvPr/>
        </p:nvSpPr>
        <p:spPr>
          <a:xfrm>
            <a:off x="1000125" y="990600"/>
            <a:ext cx="5186699" cy="276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lang="en-US" sz="1100" u="sng">
                <a:solidFill>
                  <a:schemeClr val="hlink"/>
                </a:solidFill>
                <a:hlinkClick r:id="rId3"/>
              </a:rPr>
              <a:t>https://cwiki.apache.org/confluence/display/Hive/LanguageManual+Cli</a:t>
            </a:r>
          </a:p>
        </p:txBody>
      </p:sp>
      <p:pic>
        <p:nvPicPr>
          <p:cNvPr id="142" name="Shape 142"/>
          <p:cNvPicPr preferRelativeResize="0"/>
          <p:nvPr/>
        </p:nvPicPr>
        <p:blipFill>
          <a:blip r:embed="rId4">
            <a:alphaModFix/>
          </a:blip>
          <a:stretch>
            <a:fillRect/>
          </a:stretch>
        </p:blipFill>
        <p:spPr>
          <a:xfrm>
            <a:off x="1152525" y="1627175"/>
            <a:ext cx="6467475" cy="2971800"/>
          </a:xfrm>
          <a:prstGeom prst="rect">
            <a:avLst/>
          </a:prstGeom>
          <a:noFill/>
          <a:ln>
            <a:noFill/>
          </a:ln>
        </p:spPr>
      </p:pic>
      <p:sp>
        <p:nvSpPr>
          <p:cNvPr id="143" name="Shape 143"/>
          <p:cNvSpPr txBox="1"/>
          <p:nvPr/>
        </p:nvSpPr>
        <p:spPr>
          <a:xfrm>
            <a:off x="1152525" y="4724400"/>
            <a:ext cx="3858600" cy="581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 hive </a:t>
            </a:r>
          </a:p>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hive&gt; create table test (data String);</a:t>
            </a:r>
          </a:p>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hive&gt; quit;</a:t>
            </a:r>
          </a:p>
        </p:txBody>
      </p:sp>
      <p:pic>
        <p:nvPicPr>
          <p:cNvPr id="144" name="Shape 144"/>
          <p:cNvPicPr preferRelativeResize="0"/>
          <p:nvPr/>
        </p:nvPicPr>
        <p:blipFill>
          <a:blip r:embed="rId5">
            <a:alphaModFix/>
          </a:blip>
          <a:stretch>
            <a:fillRect/>
          </a:stretch>
        </p:blipFill>
        <p:spPr>
          <a:xfrm>
            <a:off x="1219200" y="5486400"/>
            <a:ext cx="3533775" cy="542925"/>
          </a:xfrm>
          <a:prstGeom prst="rect">
            <a:avLst/>
          </a:prstGeom>
          <a:noFill/>
          <a:ln>
            <a:noFill/>
          </a:ln>
        </p:spPr>
      </p:pic>
      <p:sp>
        <p:nvSpPr>
          <p:cNvPr id="145" name="Shape 145"/>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nvSpPr>
        <p:spPr>
          <a:xfrm>
            <a:off x="8448675" y="6488112"/>
            <a:ext cx="652500" cy="3413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lt1"/>
              </a:buClr>
              <a:buSzPct val="25000"/>
              <a:buFont typeface="Arial"/>
              <a:buNone/>
            </a:pPr>
            <a:fld id="{00000000-1234-1234-1234-123412341234}" type="slidenum">
              <a:rPr b="1" baseline="0" i="0" lang="en-US" sz="1500" u="none" cap="none" strike="noStrike">
                <a:solidFill>
                  <a:schemeClr val="lt1"/>
                </a:solidFill>
                <a:latin typeface="Arial"/>
                <a:ea typeface="Arial"/>
                <a:cs typeface="Arial"/>
                <a:sym typeface="Arial"/>
              </a:rPr>
              <a:t>‹#›</a:t>
            </a:fld>
          </a:p>
        </p:txBody>
      </p:sp>
      <p:sp>
        <p:nvSpPr>
          <p:cNvPr id="152" name="Shape 152"/>
          <p:cNvSpPr txBox="1"/>
          <p:nvPr>
            <p:ph idx="1" type="body"/>
          </p:nvPr>
        </p:nvSpPr>
        <p:spPr>
          <a:xfrm>
            <a:off x="649275" y="4589453"/>
            <a:ext cx="7509000" cy="739500"/>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lt1"/>
              </a:buClr>
              <a:buSzPct val="25000"/>
              <a:buFont typeface="Times New Roman"/>
              <a:buChar char="•"/>
            </a:pPr>
            <a:r>
              <a:rPr b="0" baseline="0" i="0" lang="en-US" sz="1200" u="none" cap="none" strike="noStrike">
                <a:solidFill>
                  <a:srgbClr val="002060"/>
                </a:solidFill>
                <a:latin typeface="Arial"/>
                <a:ea typeface="Arial"/>
                <a:cs typeface="Arial"/>
                <a:sym typeface="Arial"/>
              </a:rPr>
              <a:t>$ </a:t>
            </a:r>
            <a:r>
              <a:rPr lang="en-US" sz="1200">
                <a:solidFill>
                  <a:srgbClr val="002060"/>
                </a:solidFill>
              </a:rPr>
              <a:t>mkdir /tmp/ejemplos</a:t>
            </a:r>
          </a:p>
          <a:p>
            <a:pPr indent="0" lvl="0" marL="0" marR="0" rtl="0" algn="l">
              <a:lnSpc>
                <a:spcPct val="100000"/>
              </a:lnSpc>
              <a:spcBef>
                <a:spcPts val="0"/>
              </a:spcBef>
              <a:spcAft>
                <a:spcPts val="0"/>
              </a:spcAft>
              <a:buNone/>
            </a:pPr>
            <a:r>
              <a:rPr lang="en-US" sz="1200">
                <a:solidFill>
                  <a:srgbClr val="002060"/>
                </a:solidFill>
              </a:rPr>
              <a:t>        $ mkdir /tmp/ejemplos/hive</a:t>
            </a:r>
          </a:p>
          <a:p>
            <a:pPr indent="-342900" lvl="0" marL="342900" marR="0" rtl="0" algn="l">
              <a:lnSpc>
                <a:spcPct val="100000"/>
              </a:lnSpc>
              <a:spcBef>
                <a:spcPts val="0"/>
              </a:spcBef>
              <a:spcAft>
                <a:spcPts val="0"/>
              </a:spcAft>
              <a:buClr>
                <a:schemeClr val="lt1"/>
              </a:buClr>
              <a:buSzPct val="25000"/>
              <a:buFont typeface="Times New Roman"/>
              <a:buChar char="•"/>
            </a:pPr>
            <a:r>
              <a:rPr lang="en-US" sz="1200">
                <a:solidFill>
                  <a:srgbClr val="002060"/>
                </a:solidFill>
              </a:rPr>
              <a:t>$ sudo nano /tmp/ejemplos/hive/queries.hql</a:t>
            </a:r>
          </a:p>
          <a:p>
            <a:pPr indent="457200" lvl="0" marL="0" marR="0" rtl="0" algn="l">
              <a:lnSpc>
                <a:spcPct val="100000"/>
              </a:lnSpc>
              <a:spcBef>
                <a:spcPts val="0"/>
              </a:spcBef>
              <a:spcAft>
                <a:spcPts val="0"/>
              </a:spcAft>
              <a:buNone/>
            </a:pPr>
            <a:r>
              <a:rPr lang="en-US" sz="1200">
                <a:solidFill>
                  <a:srgbClr val="002060"/>
                </a:solidFill>
              </a:rPr>
              <a:t>select x.* from test x;</a:t>
            </a:r>
          </a:p>
        </p:txBody>
      </p:sp>
      <p:sp>
        <p:nvSpPr>
          <p:cNvPr id="153" name="Shape 153"/>
          <p:cNvSpPr txBox="1"/>
          <p:nvPr/>
        </p:nvSpPr>
        <p:spPr>
          <a:xfrm>
            <a:off x="1589087" y="341312"/>
            <a:ext cx="7511999" cy="11430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1C1C1C"/>
              </a:buClr>
              <a:buSzPct val="25000"/>
              <a:buFont typeface="Arial"/>
              <a:buNone/>
            </a:pPr>
            <a:r>
              <a:rPr b="1" lang="en-US" sz="2200">
                <a:solidFill>
                  <a:srgbClr val="1C1C1C"/>
                </a:solidFill>
              </a:rPr>
              <a:t>Comandos consola CLI 2/6</a:t>
            </a:r>
          </a:p>
        </p:txBody>
      </p:sp>
      <p:sp>
        <p:nvSpPr>
          <p:cNvPr id="154" name="Shape 154"/>
          <p:cNvSpPr txBox="1"/>
          <p:nvPr/>
        </p:nvSpPr>
        <p:spPr>
          <a:xfrm>
            <a:off x="970275" y="1506400"/>
            <a:ext cx="4649700" cy="276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2060"/>
              </a:buClr>
              <a:buSzPct val="25000"/>
              <a:buFont typeface="Arial"/>
              <a:buNone/>
            </a:pPr>
            <a:r>
              <a:rPr lang="en-US" sz="1200">
                <a:solidFill>
                  <a:srgbClr val="002060"/>
                </a:solidFill>
              </a:rPr>
              <a:t> $ hive -e "select * from test limit 3"</a:t>
            </a:r>
          </a:p>
        </p:txBody>
      </p:sp>
      <p:pic>
        <p:nvPicPr>
          <p:cNvPr id="155" name="Shape 155"/>
          <p:cNvPicPr preferRelativeResize="0"/>
          <p:nvPr/>
        </p:nvPicPr>
        <p:blipFill>
          <a:blip r:embed="rId3">
            <a:alphaModFix/>
          </a:blip>
          <a:stretch>
            <a:fillRect/>
          </a:stretch>
        </p:blipFill>
        <p:spPr>
          <a:xfrm>
            <a:off x="1079850" y="1811200"/>
            <a:ext cx="6838950" cy="2647950"/>
          </a:xfrm>
          <a:prstGeom prst="rect">
            <a:avLst/>
          </a:prstGeom>
          <a:noFill/>
          <a:ln>
            <a:noFill/>
          </a:ln>
        </p:spPr>
      </p:pic>
      <p:pic>
        <p:nvPicPr>
          <p:cNvPr id="156" name="Shape 156"/>
          <p:cNvPicPr preferRelativeResize="0"/>
          <p:nvPr/>
        </p:nvPicPr>
        <p:blipFill>
          <a:blip r:embed="rId4">
            <a:alphaModFix/>
          </a:blip>
          <a:stretch>
            <a:fillRect/>
          </a:stretch>
        </p:blipFill>
        <p:spPr>
          <a:xfrm>
            <a:off x="1079850" y="1088575"/>
            <a:ext cx="5114925" cy="361950"/>
          </a:xfrm>
          <a:prstGeom prst="rect">
            <a:avLst/>
          </a:prstGeom>
          <a:noFill/>
          <a:ln>
            <a:noFill/>
          </a:ln>
        </p:spPr>
      </p:pic>
      <p:sp>
        <p:nvSpPr>
          <p:cNvPr id="157" name="Shape 157"/>
          <p:cNvSpPr txBox="1"/>
          <p:nvPr>
            <p:ph idx="12" type="sldNum"/>
          </p:nvPr>
        </p:nvSpPr>
        <p:spPr>
          <a:xfrm>
            <a:off x="8062850" y="6220412"/>
            <a:ext cx="652500" cy="341399"/>
          </a:xfrm>
          <a:prstGeom prst="rect">
            <a:avLst/>
          </a:prstGeom>
        </p:spPr>
        <p:txBody>
          <a:bodyPr anchorCtr="0" anchor="t" bIns="45700" lIns="91425" rIns="91425" tIns="45700">
            <a:noAutofit/>
          </a:bodyPr>
          <a:lstStyle/>
          <a:p>
            <a:pPr lvl="0">
              <a:spcBef>
                <a:spcPts val="0"/>
              </a:spcBef>
              <a:buClr>
                <a:schemeClr val="lt1"/>
              </a:buClr>
              <a:buSzPct val="25000"/>
              <a:buFont typeface="Arial"/>
              <a:buNone/>
            </a:pPr>
            <a:fld id="{00000000-1234-1234-1234-123412341234}" type="slidenum">
              <a:rPr lang="en-US"/>
              <a:t>‹#›</a:t>
            </a:fld>
          </a:p>
        </p:txBody>
      </p:sp>
      <p:pic>
        <p:nvPicPr>
          <p:cNvPr id="158" name="Shape 158"/>
          <p:cNvPicPr preferRelativeResize="0"/>
          <p:nvPr/>
        </p:nvPicPr>
        <p:blipFill>
          <a:blip r:embed="rId5">
            <a:alphaModFix/>
          </a:blip>
          <a:stretch>
            <a:fillRect/>
          </a:stretch>
        </p:blipFill>
        <p:spPr>
          <a:xfrm>
            <a:off x="1024425" y="5427650"/>
            <a:ext cx="4762500" cy="5905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