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7099300" cy="102346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4024312" y="9721850"/>
            <a:ext cx="3074999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990600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946150" y="4860925"/>
            <a:ext cx="5207100" cy="46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rIns="95500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990600" y="768350"/>
            <a:ext cx="5116511" cy="38369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rIns="95500" tIns="477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 blanc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os objeto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1">
                  <a:alphaModFix/>
                </a:blip>
                <a:srcRect b="0" l="0" r="0" t="0"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6025" lIns="92075" rIns="92075" tIns="460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66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80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indent="-146050" marL="768350" marR="0" rtl="0" algn="l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indent="-107950" marL="118745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indent="-107950" marL="160655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indent="-228600" marL="2514600" marR="0" rtl="0" algn="l">
              <a:spcBef>
                <a:spcPts val="400"/>
              </a:spcBef>
              <a:spcAft>
                <a:spcPts val="0"/>
              </a:spcAft>
              <a:defRPr/>
            </a:lvl6pPr>
            <a:lvl7pPr indent="-228600" marL="2971800" marR="0" rtl="0" algn="l">
              <a:spcBef>
                <a:spcPts val="400"/>
              </a:spcBef>
              <a:spcAft>
                <a:spcPts val="0"/>
              </a:spcAft>
              <a:defRPr/>
            </a:lvl7pPr>
            <a:lvl8pPr indent="-228600" marL="3429000" marR="0" rtl="0" algn="l">
              <a:spcBef>
                <a:spcPts val="400"/>
              </a:spcBef>
              <a:spcAft>
                <a:spcPts val="0"/>
              </a:spcAft>
              <a:defRPr/>
            </a:lvl8pPr>
            <a:lvl9pPr indent="-228600" marL="3886200" marR="0" rtl="0" algn="l">
              <a:spcBef>
                <a:spcPts val="4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24" name="Shape 24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26" name="Shape 26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27" name="Shape 27"/>
                <p:cNvPicPr preferRelativeResize="0"/>
                <p:nvPr/>
              </p:nvPicPr>
              <p:blipFill rotWithShape="1">
                <a:blip r:embed="rId1">
                  <a:alphaModFix/>
                </a:blip>
                <a:srcRect b="0" l="0" r="0" t="0"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Shape 28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6025" lIns="92075" rIns="92075" tIns="460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" name="Shape 29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66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0" name="Shape 30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480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indent="-146050" marL="768350" marR="0" rtl="0" algn="l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indent="-107950" marL="118745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indent="-107950" marL="160655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indent="-228600" marL="2514600" marR="0" rtl="0" algn="l">
              <a:spcBef>
                <a:spcPts val="400"/>
              </a:spcBef>
              <a:spcAft>
                <a:spcPts val="0"/>
              </a:spcAft>
              <a:defRPr/>
            </a:lvl6pPr>
            <a:lvl7pPr indent="-228600" marL="2971800" marR="0" rtl="0" algn="l">
              <a:spcBef>
                <a:spcPts val="400"/>
              </a:spcBef>
              <a:spcAft>
                <a:spcPts val="0"/>
              </a:spcAft>
              <a:defRPr/>
            </a:lvl7pPr>
            <a:lvl8pPr indent="-228600" marL="3429000" marR="0" rtl="0" algn="l">
              <a:spcBef>
                <a:spcPts val="400"/>
              </a:spcBef>
              <a:spcAft>
                <a:spcPts val="0"/>
              </a:spcAft>
              <a:defRPr/>
            </a:lvl8pPr>
            <a:lvl9pPr indent="-228600" marL="3886200" marR="0" rtl="0" algn="l">
              <a:spcBef>
                <a:spcPts val="4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/>
        </p:nvSpPr>
        <p:spPr>
          <a:xfrm>
            <a:off x="1673225" y="6186487"/>
            <a:ext cx="5718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MASTER EXECUTIVE EN BA &amp; BD 2015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0.jpg"/><Relationship Id="rId7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themeOverride" Target="../theme/themeOverride1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aemet.es/es/eltiempo/prediccion/municipios/madrid-id28079" TargetMode="External"/><Relationship Id="rId4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6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Relationship Id="rId5" Type="http://schemas.openxmlformats.org/officeDocument/2006/relationships/image" Target="../media/image7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://hbase.apache.org/book/regions.arch.html" TargetMode="External"/><Relationship Id="rId5" Type="http://schemas.openxmlformats.org/officeDocument/2006/relationships/hyperlink" Target="http://research.google.com/archive/bigtable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themeOverride" Target="../theme/themeOverride2.xml"/><Relationship Id="rId4" Type="http://schemas.openxmlformats.org/officeDocument/2006/relationships/hyperlink" Target="http://hbase.apache.org/book.html" TargetMode="External"/><Relationship Id="rId5" Type="http://schemas.openxmlformats.org/officeDocument/2006/relationships/hyperlink" Target="http://hbase.apache.org/apache_hbase_reference_guide.pdf" TargetMode="External"/><Relationship Id="rId6" Type="http://schemas.openxmlformats.org/officeDocument/2006/relationships/image" Target="../media/image8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es.wikipedia.org/wiki/Anexo:Discograf%C3%ADa_de_Pink_Floyd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2.png"/><Relationship Id="rId4" Type="http://schemas.openxmlformats.org/officeDocument/2006/relationships/image" Target="../media/image79.png"/><Relationship Id="rId5" Type="http://schemas.openxmlformats.org/officeDocument/2006/relationships/image" Target="../media/image8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pache.org/dyn/closer.cgi/hbase/" TargetMode="External"/><Relationship Id="rId4" Type="http://schemas.openxmlformats.org/officeDocument/2006/relationships/image" Target="../media/image05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pache.rediris.es/hbase/stable/hbase-0.98.8-hadoop1-bin.tar.gz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17004" l="15501" r="0" t="0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3" name="Shape 43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4" name="Shape 44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Shape 46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" name="Shape 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Shape 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b="0" baseline="0" i="0" lang="en-US" sz="1000" u="none" cap="none" strike="noStrike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3" name="Shape 53"/>
            <p:cNvPicPr preferRelativeResize="0"/>
            <p:nvPr/>
          </p:nvPicPr>
          <p:blipFill rotWithShape="1">
            <a:blip r:embed="rId7">
              <a:alphaModFix/>
            </a:blip>
            <a:srcRect b="0" l="0" r="26574" t="0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Tecnologías Big Data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808975" y="4929175"/>
            <a:ext cx="47930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Profesor: David Álvaro Mediavilla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Paralelización de datos con Hadoop: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MASTER EXECUTIVE EN BA &amp; BD 2015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Junio</a:t>
            </a:r>
            <a:r>
              <a:rPr b="0" baseline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/  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2" name="Shape 162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Zookeeper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22325" y="5091112"/>
            <a:ext cx="52640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http://zookeeper.apache.org/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914400"/>
            <a:ext cx="6057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008950" y="2675925"/>
            <a:ext cx="8422499" cy="9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98525" y="2214600"/>
            <a:ext cx="7889699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En un sistema distribuido es necesario mantener: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de configuración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Nombres de máquinas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Sincronización entre los propios sistemas distribuidos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servicios de grupos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22325" y="3481500"/>
            <a:ext cx="78896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Zoopeeker: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interfaz sencilla para gestionar este servicio centralizado de coordinación. 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 distribuido 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Alta disponibilidad al estar disponible en varias máquinas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Posee un sistema de consenso o de pooling para determinar los nodos vivos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Incluye herramientas de gestión de grupos 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Libera a las aplicaciones que gestiona de implementar su propio sistema de replicación y simplifica los cambios de configuración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5" name="Shape 175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Estructura de directorios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50" y="1293075"/>
            <a:ext cx="53054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923350" y="1150280"/>
            <a:ext cx="52640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50" y="2726250"/>
            <a:ext cx="64293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875150" y="2376825"/>
            <a:ext cx="8022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bin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contiene los scripts facilitados por HBase para arrancar y parar HBase, así como otros ejecutables para lanzar demonios o arrancar nodos maestros adicionales.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350" y="5219600"/>
            <a:ext cx="59912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875150" y="4891425"/>
            <a:ext cx="8022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conf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contiene los ficheros que definen cómo está configurado HBase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Estructura de directorios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x="847150" y="1150275"/>
            <a:ext cx="7918200" cy="52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docs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contiene una copia del proyecto web de HBase, incluyendo la documentación de las herramientas, API y el propio proyecto. Puedes consultar la información desde un navegador accediendo a docs/index.html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75150" y="3748425"/>
            <a:ext cx="8022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hbase-webapps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contiene los interfaz de usuario implementados como aplicaciones web Java.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00" y="1670475"/>
            <a:ext cx="59531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00" y="4055200"/>
            <a:ext cx="39909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1" name="Shape 201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Estructura de directorios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3" name="Shape 203"/>
          <p:cNvSpPr txBox="1"/>
          <p:nvPr/>
        </p:nvSpPr>
        <p:spPr>
          <a:xfrm>
            <a:off x="847150" y="1150275"/>
            <a:ext cx="7918200" cy="52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podemos acceder al interfaz web de master accediendo al puerto 60010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localhost:60010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98" y="1670475"/>
            <a:ext cx="5902674" cy="39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Estructura de directorios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847150" y="1150275"/>
            <a:ext cx="7918200" cy="52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lib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librerías java auxiliares necesarias para las distintas aplicaciones Java.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00" y="4580025"/>
            <a:ext cx="60864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847150" y="4122075"/>
            <a:ext cx="7918200" cy="52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logs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logs de los distintos demonios que lanza HBase.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47150" y="5341275"/>
            <a:ext cx="7918200" cy="52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si se ha descargado el paquete binario, de dispondrá de los códigos fuentes del proyecto HBase.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450" y="1573800"/>
            <a:ext cx="7219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4" name="Shape 224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Modos de funcionamiento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x="754850" y="1084100"/>
            <a:ext cx="78296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Standalone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sistema de archivos local y demonios de HBase y Zookeeper en la misma JVM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54850" y="1465100"/>
            <a:ext cx="7829699" cy="205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Pseudo-distribuido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emplea sistema de archivos de HDFS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&lt;configuration&gt;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&lt;name&gt;hbase.rootdir&lt;/name&gt;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&lt;value&gt;hdfs://localhost:9000/hbase&lt;/value&gt;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&lt;name&gt;dfs.replication&lt;/name&gt;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&lt;value&gt;1&lt;/value&gt;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SzPct val="137500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78650" y="3370100"/>
            <a:ext cx="7829699" cy="26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Completamente distribuido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los demonios se distribuyen en diferentes nodos del cluster. 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&lt;configuration&gt;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&lt;name&gt;hbase.rootdir&lt;/name&gt;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&lt;value&gt;hdfs://namenode.foo.com:9000/hbase&lt;/value&gt;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&lt;name&gt;hbase.cluster.distributed&lt;/name&gt;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&lt;value&gt;true&lt;/value&gt;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-US" sz="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&lt;/configuration&gt;</a:t>
            </a:r>
          </a:p>
          <a:p>
            <a:pPr indent="0" lvl="0" marL="292100" rtl="0">
              <a:lnSpc>
                <a:spcPct val="136363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Comandos disponibles en HBase Shell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x="867275" y="1228650"/>
            <a:ext cx="63921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85750" lvl="0" marL="45720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Clr>
                <a:srgbClr val="002060"/>
              </a:buClr>
              <a:buSzPct val="81818"/>
              <a:buFont typeface="Arial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uso general</a:t>
            </a:r>
          </a:p>
          <a:p>
            <a:pPr indent="-285750" lvl="0" marL="45720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Clr>
                <a:srgbClr val="002060"/>
              </a:buClr>
              <a:buSzPct val="81818"/>
              <a:buFont typeface="Arial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definición de datos (DDL)</a:t>
            </a:r>
          </a:p>
          <a:p>
            <a:pPr indent="-285750" lvl="0" marL="45720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Clr>
                <a:srgbClr val="002060"/>
              </a:buClr>
              <a:buSzPct val="81818"/>
              <a:buFont typeface="Arial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manipulación de datos (DML)</a:t>
            </a:r>
          </a:p>
          <a:p>
            <a:pPr indent="-285750" lvl="0" marL="457200" rtl="0">
              <a:lnSpc>
                <a:spcPct val="136363"/>
              </a:lnSpc>
              <a:spcBef>
                <a:spcPts val="0"/>
              </a:spcBef>
              <a:spcAft>
                <a:spcPts val="200"/>
              </a:spcAft>
              <a:buClr>
                <a:srgbClr val="002060"/>
              </a:buClr>
              <a:buSzPct val="81818"/>
              <a:buFont typeface="Arial"/>
              <a:buChar char="●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avanzados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Comandos generales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22325" y="862012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./bin/hbase shell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status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76300" y="2073275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version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84237" y="2965450"/>
            <a:ext cx="52625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help version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1181100"/>
            <a:ext cx="6253199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00" y="2332036"/>
            <a:ext cx="6395999" cy="6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900" y="3189287"/>
            <a:ext cx="5604000" cy="29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Namespaces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0" name="Shape 260"/>
          <p:cNvSpPr txBox="1"/>
          <p:nvPr/>
        </p:nvSpPr>
        <p:spPr>
          <a:xfrm>
            <a:off x="997050" y="914175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create_namespace 'master2015'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241250"/>
            <a:ext cx="41814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997050" y="2057175"/>
            <a:ext cx="535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alter_namespace 'master2015', {METHOD=&gt; 'set', 'Propiedad1' =&gt; 'Valor1'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alter_namespace 'master2015', {METHOD=&gt; 'set', 'Propiedad2' =&gt; 'Valor2' }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97050" y="3885975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alter_namespace 'master2015', {METHOD=&gt; 'unset', NAME =&gt; 'Propiedad2' }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514600"/>
            <a:ext cx="81057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4191000"/>
            <a:ext cx="79152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Namespaces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4" name="Shape 274"/>
          <p:cNvSpPr txBox="1"/>
          <p:nvPr/>
        </p:nvSpPr>
        <p:spPr>
          <a:xfrm>
            <a:off x="997050" y="914175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describe_namespace 'master2015'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1214900"/>
            <a:ext cx="44481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997050" y="2361975"/>
            <a:ext cx="5264099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list_namespace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2694625"/>
            <a:ext cx="31242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 txBox="1"/>
          <p:nvPr/>
        </p:nvSpPr>
        <p:spPr>
          <a:xfrm>
            <a:off x="361950" y="1208087"/>
            <a:ext cx="8353425" cy="1470024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Sesión IV: HBase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47675" y="3095625"/>
            <a:ext cx="8163899" cy="20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Objetivos: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las características de HBase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Aprender a instalarlo sobre un servidor Hadoop y conocer su estructura de directorios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Aprender la terminología asociada a sus estructuras de datos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los comandos básicos disponibles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la existencia de APIs de comunicación o el modo de integración con otros sistemas como </a:t>
            </a:r>
            <a:r>
              <a:rPr lang="en-US" sz="1200">
                <a:solidFill>
                  <a:schemeClr val="dk1"/>
                </a:solidFill>
              </a:rPr>
              <a:t>Pig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Resolver ejercicios simples </a:t>
            </a:r>
          </a:p>
          <a:p>
            <a:pPr indent="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Tablas: Create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6" name="Shape 286"/>
          <p:cNvSpPr txBox="1"/>
          <p:nvPr/>
        </p:nvSpPr>
        <p:spPr>
          <a:xfrm>
            <a:off x="997050" y="9141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create  'master2015:tabla_ejemplo' , {NAME=&gt;'column_family_1', VERSIONS =&gt; 1, TTL =&gt; 2592000, BLOCKCACHE=&gt; true }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250"/>
            <a:ext cx="9143999" cy="1002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997050" y="25143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create  'tabla_ejemplo_en_default_namespace', {NAME=&gt;'column_family_1'}, {NAME=&gt;'column_family_2'}, {NAME=&gt;'column_family_3'}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97050" y="41907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create  'tabla1' ,'column_family_1', 'column_family_2','column_family_3'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8" y="2917399"/>
            <a:ext cx="9055111" cy="12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875" y="4532175"/>
            <a:ext cx="7287300" cy="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8" name="Shape 29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Tablas: alter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997050" y="10665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 'tabla1', NAME =&gt;'column_family_1', VERSIONS =&gt; 5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75" y="1407975"/>
            <a:ext cx="64960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920850" y="30477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 'tabla1', METHOD =&gt;'table_att', MAX_FILESIZE =&gt; '134217728'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050" y="3389175"/>
            <a:ext cx="73056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Tablas: alter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997050" y="9903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 'tabla1', {NAME =&gt;'column_family_1'}, {NAME =&gt;'column_family_2', METHOD =&gt; 'delete'}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1255700"/>
            <a:ext cx="8701348" cy="190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062" y="3401950"/>
            <a:ext cx="6991499" cy="1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920850" y="31239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 'tabla1', NAME =&gt;'column_family_1', METHOD =&gt; 'delete'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920850" y="4647975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100">
                <a:solidFill>
                  <a:srgbClr val="002060"/>
                </a:solidFill>
              </a:rPr>
              <a:t>alter 'tabla1', 'delete' =&gt; 'column_family_3'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050" y="4912225"/>
            <a:ext cx="6626674" cy="1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DDL Tablas: </a:t>
            </a:r>
            <a:r>
              <a:rPr b="1" lang="en-US" sz="2200">
                <a:solidFill>
                  <a:srgbClr val="1C1C1C"/>
                </a:solidFill>
              </a:rPr>
              <a:t>otros comandos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558800" y="1006475"/>
            <a:ext cx="6832499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Otros comandos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alter_async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alter_status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disable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disable_all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drop_all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enable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enable_all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get_table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is_disabled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is_enabled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show_filters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975" y="1102225"/>
            <a:ext cx="5093075" cy="12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973" y="2454525"/>
            <a:ext cx="2806174" cy="95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975" y="3621625"/>
            <a:ext cx="31527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7975" y="4293787"/>
            <a:ext cx="37147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9" name="Shape 339"/>
          <p:cNvSpPr txBox="1"/>
          <p:nvPr/>
        </p:nvSpPr>
        <p:spPr>
          <a:xfrm>
            <a:off x="997050" y="990375"/>
            <a:ext cx="7704299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 drop </a:t>
            </a:r>
            <a:r>
              <a:rPr lang="en-US" sz="1100">
                <a:solidFill>
                  <a:srgbClr val="002060"/>
                </a:solidFill>
              </a:rPr>
              <a:t>'tabla1'</a:t>
            </a:r>
          </a:p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create  'tabla1' ,'column_family_1', 'column_family_2','column_family_3'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put 'tabla1', 'r1', 'column_family_1', 'val1' 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997050" y="3291637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get 'tabla1', 'r1'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920850" y="4434637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delete 'tabla1', 'r1', 'column_family_1'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844650" y="5272837"/>
            <a:ext cx="77042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&gt; deleteall 'tabla1', 'r1'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75" y="1547050"/>
            <a:ext cx="5626741" cy="17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50" y="3657612"/>
            <a:ext cx="4972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475" y="4800625"/>
            <a:ext cx="515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4475" y="5577625"/>
            <a:ext cx="38481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3" name="Shape 353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2200">
                <a:solidFill>
                  <a:srgbClr val="1C1C1C"/>
                </a:solidFill>
              </a:rPr>
              <a:t>ML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558800" y="1006475"/>
            <a:ext cx="6832499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</a:rPr>
              <a:t>Comandos DML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append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count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delete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delete_all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get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get_counter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incr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put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scan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truncate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ymbol"/>
              <a:buChar char="❖"/>
            </a:pPr>
            <a:r>
              <a:rPr lang="en-US" sz="1100">
                <a:solidFill>
                  <a:srgbClr val="002060"/>
                </a:solidFill>
              </a:rPr>
              <a:t>truncate_preserve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7" y="3570300"/>
            <a:ext cx="69437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3" name="Shape 363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Comandos avanzados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922337" y="1158875"/>
            <a:ext cx="3824287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Comandos de HBase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assign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balance_switch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close_region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flush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hlog_roll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major_compact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move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unassign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zk_dump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749800" y="1204902"/>
            <a:ext cx="3419399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Replicación del cluster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add_peer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remove_peer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list_peers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enable_peer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disable_peer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start_replication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stop_replication</a:t>
            </a:r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733925" y="3148006"/>
            <a:ext cx="3419399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24"/>
              </a:buClr>
              <a:buSzPct val="100000"/>
              <a:buFont typeface="Noto Symbo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user_permission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4" name="Shape 374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1/8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12" y="2183863"/>
            <a:ext cx="6867525" cy="296338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1149450" y="1022250"/>
            <a:ext cx="7704299" cy="13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Font typeface="Arial"/>
              <a:buNone/>
            </a:pPr>
            <a:r>
              <a:t/>
            </a:r>
            <a:endParaRPr sz="1100">
              <a:solidFill>
                <a:srgbClr val="002060"/>
              </a:solidFill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1. Arrancar HBase y acceder a la consola de 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cd /home/bigdata/hbase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bin/start-hbase.sh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jps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bin/hbase shell</a:t>
            </a:r>
          </a:p>
          <a:p>
            <a:pPr lvl="0" rtl="0">
              <a:spcBef>
                <a:spcPts val="0"/>
              </a:spcBef>
              <a:buClr>
                <a:srgbClr val="002060"/>
              </a:buClr>
              <a:buFont typeface="Arial"/>
              <a:buNone/>
            </a:pPr>
            <a:r>
              <a:t/>
            </a:r>
            <a:endParaRPr sz="1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sz="11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2/8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6" name="Shape 386"/>
          <p:cNvSpPr txBox="1"/>
          <p:nvPr/>
        </p:nvSpPr>
        <p:spPr>
          <a:xfrm>
            <a:off x="1149450" y="1022250"/>
            <a:ext cx="7704299" cy="62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2. Comprobar el estado de 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50" y="1593225"/>
            <a:ext cx="68961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1195050" y="2978500"/>
            <a:ext cx="7457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3. Crear un namespace llamado ejercicios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create_namespace 'ejercicios'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000" y="3565900"/>
            <a:ext cx="43815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1154800" y="4161475"/>
            <a:ext cx="7511999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4. Crear una tabla llamada predicciones con las siguientes columnas: localidad, temperatura y cuota de nieve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'ejercicios:prediccion', 'localidad', 'temperatura', 'cuota_nieve'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000" y="4795625"/>
            <a:ext cx="7038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8" name="Shape 39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3/8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0" name="Shape 400"/>
          <p:cNvSpPr txBox="1"/>
          <p:nvPr/>
        </p:nvSpPr>
        <p:spPr>
          <a:xfrm>
            <a:off x="1149450" y="1022250"/>
            <a:ext cx="7704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5. Hacer un describe de la tabla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'ejercicios:prediccion'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0" y="1529250"/>
            <a:ext cx="69246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086100" y="1212850"/>
            <a:ext cx="5637211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Distribuido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Escalable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Tolerancia a fallos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Redundancia de datos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lang="en-US" sz="1100">
                <a:solidFill>
                  <a:srgbClr val="002060"/>
                </a:solidFill>
              </a:rPr>
              <a:t>Map Reduce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Orientado a columnas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Fragmentación automática por regiones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Cacheo de bloques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Char char="❖"/>
            </a:pPr>
            <a:r>
              <a:rPr lang="en-US" sz="1100">
                <a:solidFill>
                  <a:srgbClr val="002060"/>
                </a:solidFill>
              </a:rPr>
              <a:t>Tipos de datos: almacena cualquier cosa que se pueda convertir a byte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1904999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8" name="Shape 40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4/8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0" name="Shape 410"/>
          <p:cNvSpPr txBox="1"/>
          <p:nvPr/>
        </p:nvSpPr>
        <p:spPr>
          <a:xfrm>
            <a:off x="1149450" y="1022250"/>
            <a:ext cx="7704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6. Acceder a la página de la Aemet para obtener las predicciones de Madrid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http://www.aemet.es/es/eltiempo/prediccion/municipios/madrid-id28079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450" y="1484300"/>
            <a:ext cx="76485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8" name="Shape 41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5/8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20" name="Shape 420"/>
          <p:cNvSpPr txBox="1"/>
          <p:nvPr/>
        </p:nvSpPr>
        <p:spPr>
          <a:xfrm>
            <a:off x="1149450" y="1022250"/>
            <a:ext cx="7704299" cy="48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7. Cargar los datos de las predicciones de la aemet de Madrid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Se empleará como clave la fecha del día y el id de la estación de la Aemet (28079). Por cada línea habrá que realizar varios insert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'20150121#28079', 'temperatura:max', 6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'20150121#28079', 'temperatura:min', -2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'20150121#28079', 'cuota_nieve',800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'20150122#28079', 'temperatura:max', 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'20150122#28079', 'temperatura:min', -2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'20150123#28079', 'temperatura:max', 7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'20150123#28079', 'temperatura:min', -3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'20150124#28079', 'temperatura:max', 10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'20150124#28079', 'temperatura:min', -2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'20150125#28079', 'temperatura:max', 8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'20150125#28079', 'temperatura:min', -2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'20150126#28079', 'temperatura:max', 10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put 'ejercicios:prediccion', '20150126#28079', 'temperatura:min', -2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75" y="2117100"/>
            <a:ext cx="3940200" cy="21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8" name="Shape 42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6/8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1149450" y="1022250"/>
            <a:ext cx="7704299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8. Escanear la información de la tabla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scan 'ejercicios:prediccion'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50" y="1528850"/>
            <a:ext cx="6536574" cy="27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1146750" y="4339100"/>
            <a:ext cx="58115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9. Consultar la información del día 21/01/2015 del municipio 28079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get 'ejercicios:prediccion','20150121#28079'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650" y="4833925"/>
            <a:ext cx="55340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0" name="Shape 440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7/8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7999875" y="58816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2" name="Shape 442"/>
          <p:cNvSpPr txBox="1"/>
          <p:nvPr/>
        </p:nvSpPr>
        <p:spPr>
          <a:xfrm>
            <a:off x="1149450" y="1022250"/>
            <a:ext cx="7704299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10. Consultar la información de la temperatura máxima del día 21/01/2015 del municipio 28079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get 'ejercicios:prediccion','20150121#28079', 'temperatura:max'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146750" y="2434100"/>
            <a:ext cx="58115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11. Consultar la información de la cuota de nieve del día 21/01/2015 del municipio 28079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get 'ejercicios:prediccion','20150121#28079', 'cuota_nieve'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50" y="1485450"/>
            <a:ext cx="68961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387" y="2864900"/>
            <a:ext cx="69056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1174200" y="3737350"/>
            <a:ext cx="6279599" cy="4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12. Eliminar la temperatura máxima del registro del día 23/01/2015 del municipio 28079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 'ejercicios:prediccion','20150123#28079','temperatura:max</a:t>
            </a:r>
            <a:r>
              <a:rPr lang="en-US" sz="900">
                <a:solidFill>
                  <a:schemeClr val="dk1"/>
                </a:solidFill>
              </a:rPr>
              <a:t>'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162" y="4090750"/>
            <a:ext cx="6896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1178975" y="4827425"/>
            <a:ext cx="7704299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13. Consultar el registro del día 23/01/2015 del municipio 28079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get 'ejercicios:prediccion','20150123#28079'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150" y="5289475"/>
            <a:ext cx="56578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6" name="Shape 456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Ejemplo 8/8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8" name="Shape 458"/>
          <p:cNvSpPr txBox="1"/>
          <p:nvPr/>
        </p:nvSpPr>
        <p:spPr>
          <a:xfrm>
            <a:off x="1146750" y="1062500"/>
            <a:ext cx="58115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14. Eliminar un registro completo del día 26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deleteall 'ejercicios:prediccion','20150126#28079'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174200" y="2060950"/>
            <a:ext cx="6279599" cy="4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15. Deshabilitar tabla de prediccion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 'ejercicios:prediccion'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219725" y="3022775"/>
            <a:ext cx="6109499" cy="6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16. Borrar tabla de predicciones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drop 'ejercicios:prediccion'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219725" y="4089575"/>
            <a:ext cx="6109499" cy="6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17. Listar tablas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list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00" y="4648200"/>
            <a:ext cx="60864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350" y="3605550"/>
            <a:ext cx="42576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350" y="2539025"/>
            <a:ext cx="45243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525" y="1460875"/>
            <a:ext cx="60579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2" name="Shape 472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Integración de HBase con PIG 1/5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74" name="Shape 474"/>
          <p:cNvSpPr txBox="1"/>
          <p:nvPr/>
        </p:nvSpPr>
        <p:spPr>
          <a:xfrm>
            <a:off x="1222950" y="1062500"/>
            <a:ext cx="5811599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1. Arrancar HBase y acceder a la consola de 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cd /home/bigdata/hbase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bin/start-hbase.sh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jps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bin/hbase shell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222950" y="4034300"/>
            <a:ext cx="5811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2. Crear una tabla llamada personas en el namespace ejemplos con una columna llamada info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'ejercicios:personas', 'info'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2080475"/>
            <a:ext cx="69246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75" y="4546225"/>
            <a:ext cx="69342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4" name="Shape 484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Integración de HBase con PIG 2/5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86" name="Shape 486"/>
          <p:cNvSpPr txBox="1"/>
          <p:nvPr/>
        </p:nvSpPr>
        <p:spPr>
          <a:xfrm>
            <a:off x="1222950" y="1976900"/>
            <a:ext cx="5811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4. Crear una carpeta en /home/bigdata llamada ejemplos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mkdir /home/bigdata/ejemplos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22950" y="1085575"/>
            <a:ext cx="4338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3. Abrir otra consola</a:t>
            </a:r>
          </a:p>
        </p:txBody>
      </p:sp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50" y="1335175"/>
            <a:ext cx="2667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1243350" y="2908475"/>
            <a:ext cx="5924399" cy="14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5. Crear un fichero llamado personas.csv</a:t>
            </a: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que contendrá los nombres y apellidos de un grupo de personas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sudo nano /home/bigdata/ejemplos/personas.csv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1, Juan, Pérez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2, Maria, Sánchez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3, Pedro, Rodríguez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4, Marta, Gómez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550" y="2450437"/>
            <a:ext cx="41243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637" y="4297775"/>
            <a:ext cx="56102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8" name="Shape 49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Integración de HBase con PIG 3/5</a:t>
            </a: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0" name="Shape 500"/>
          <p:cNvSpPr txBox="1"/>
          <p:nvPr/>
        </p:nvSpPr>
        <p:spPr>
          <a:xfrm>
            <a:off x="1222950" y="1085575"/>
            <a:ext cx="7429500" cy="236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6. Crear fichero pig de carga de datos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sudo nano /home/bigdata/ejemplos/carga_personas.pig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-- Cargamos el fichero csv empleando el separador , en los campos id, nombre y apellidos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datos = LOAD 'personas.csv' USING PigStorage( ',' ) AS (</a:t>
            </a:r>
          </a:p>
          <a:p>
            <a:pPr indent="457200"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id: chararray,</a:t>
            </a:r>
          </a:p>
          <a:p>
            <a:pPr indent="457200"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nombre: chararray,</a:t>
            </a:r>
          </a:p>
          <a:p>
            <a:pPr indent="457200"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apellidos: chararray );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-- Una vez cargados los datos en PIG, realizamos la carga en el namespace ejercicios dentro de la tabla personas, en la columna info.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STORE datos INTO 'hbase://ejercicios:personas' USING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org.apache.pig.backend.hadoop.hbase.HBaseStorage ('info:nombre info:apellidos');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50" y="3376600"/>
            <a:ext cx="6858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8" name="Shape 50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Integración de HBase con PIG 4/5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10" name="Shape 510"/>
          <p:cNvSpPr txBox="1"/>
          <p:nvPr/>
        </p:nvSpPr>
        <p:spPr>
          <a:xfrm>
            <a:off x="1222950" y="1085575"/>
            <a:ext cx="7429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7. Ejecutar el script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cd /home/bigdata/ejemplos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pig -x local carga_personas.pig</a:t>
            </a:r>
          </a:p>
        </p:txBody>
      </p:sp>
      <p:pic>
        <p:nvPicPr>
          <p:cNvPr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00" y="1843375"/>
            <a:ext cx="69818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8" name="Shape 51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Integración de HBase con PIG 5/5</a:t>
            </a: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20" name="Shape 520"/>
          <p:cNvSpPr txBox="1"/>
          <p:nvPr/>
        </p:nvSpPr>
        <p:spPr>
          <a:xfrm>
            <a:off x="1222950" y="1085575"/>
            <a:ext cx="7429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8. Consultamos los datos en HBase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scan 'ejercicios:personas'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12" y="1577575"/>
            <a:ext cx="6924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425" y="3507375"/>
            <a:ext cx="4932850" cy="20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076325" y="1365250"/>
            <a:ext cx="8028000" cy="7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Namespace: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Hbase</a:t>
            </a:r>
          </a:p>
          <a:p>
            <a:pPr indent="-29845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Terminología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42950" y="2308225"/>
            <a:ext cx="8028000" cy="11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Filas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❖"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lave de fila 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que 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se emplea como criterio de ordenación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❖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Columnas: fo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rmada por Column Family y un Column Qualifier separados por ‘,’</a:t>
            </a:r>
          </a:p>
          <a:p>
            <a:pPr indent="-298450" lvl="1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➢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 Family: almacena informaci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ón de la columna y sus valores. Cada fila de la tabla contiene las mismas column Families pero no todas tienen que contener información </a:t>
            </a:r>
          </a:p>
          <a:p>
            <a:pPr indent="-298450" lvl="1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rebuchet MS"/>
              <a:buChar char="➢"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 Qualifier: prop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orciona un índice para identificar el tipo de datos. </a:t>
            </a:r>
          </a:p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723900" y="2041525"/>
            <a:ext cx="8028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Tablas: 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compuesta por múltiples filas</a:t>
            </a:r>
          </a:p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781050" y="5346700"/>
            <a:ext cx="8028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Timestamp: identifica la versión del dato alm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acenado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9" name="Shape 89"/>
          <p:cNvSpPr txBox="1"/>
          <p:nvPr>
            <p:ph idx="5" type="body"/>
          </p:nvPr>
        </p:nvSpPr>
        <p:spPr>
          <a:xfrm>
            <a:off x="800100" y="5670550"/>
            <a:ext cx="8028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Region: d</a:t>
            </a: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istribución y disponibilidad del dato (entre 20 y 200)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http://hbase.apache.org/book/regions.arch.html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1160500" y="1023850"/>
            <a:ext cx="72701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>
                <a:solidFill>
                  <a:srgbClr val="053179"/>
                </a:solidFill>
                <a:latin typeface="Trebuchet MS"/>
                <a:ea typeface="Trebuchet MS"/>
                <a:cs typeface="Trebuchet MS"/>
                <a:sym typeface="Trebuchet MS"/>
              </a:rPr>
              <a:t>Origen de HBase: </a:t>
            </a:r>
            <a:r>
              <a:rPr lang="en-US" sz="1100" u="sng">
                <a:solidFill>
                  <a:srgbClr val="053179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BigTable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8" name="Shape 52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Libros gratuitos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79412" y="1244600"/>
            <a:ext cx="5814900" cy="430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http://hbase.apache.org/book.html</a:t>
            </a:r>
            <a:r>
              <a:rPr lang="en-US" sz="1100">
                <a:solidFill>
                  <a:srgbClr val="002060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http://hbase.apache.org/apache_hbase_reference_guide.pdf</a:t>
            </a:r>
            <a:r>
              <a:rPr lang="en-US" sz="1100">
                <a:solidFill>
                  <a:srgbClr val="002060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530" name="Shape 5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6275" y="1643062"/>
            <a:ext cx="54673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8448675" y="6488112"/>
            <a:ext cx="652500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8" name="Shape 538"/>
          <p:cNvSpPr txBox="1"/>
          <p:nvPr/>
        </p:nvSpPr>
        <p:spPr>
          <a:xfrm>
            <a:off x="1589087" y="341312"/>
            <a:ext cx="751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1C1C1C"/>
                </a:solidFill>
              </a:rPr>
              <a:t>Ejercicio</a:t>
            </a: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40" name="Shape 540"/>
          <p:cNvSpPr txBox="1"/>
          <p:nvPr/>
        </p:nvSpPr>
        <p:spPr>
          <a:xfrm>
            <a:off x="740525" y="1063575"/>
            <a:ext cx="8162100" cy="49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Partiendo de los datos de la discografía de álbumes de estudio de Pink Floyd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http://es.wikipedia.org/wiki/Anexo:Discograf%C3%ADa_de_Pink_Floyd</a:t>
            </a: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Año Album Ranking Certificación EEUU Ranking Certificación UK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1967 The Piper at the Gates of Dawn 131 6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1968 A Saucerful of Secrets — 9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1969 Music from the Film More 153 9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1969 Ummagumma (Disco 2) 74 5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1970 Atom Heart Mother 55 1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1971 Meddle 70 3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1972 Obscured by Clouds 46 6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1973 The Dark Side of the Moon 1 1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1975 Wish You Were Here 1 1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1977 Animals 3 2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1979 The Wall 1 3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1983 The Final Cut 6 1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1987 A Momentary Lapse of Reason 3 3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1994 The Division Bell 1 1 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2014 The Endless River 3 1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b="1"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Resolver las siguientes preguntas: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1. Crear un namespace llamado discografía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2. Crear una tabla llamada pink_floyd que contenga sólo dos columnas: nombre_disco, ranking (a su vez tendrá identificadores para EEUU y UK)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3. Cargar los datos en HBase (se pueden emplear los comandos put o una importación desde PIG). Nota: algunos años hay más de un disco por lo que la clave será el año y un secuencial, y no se disponen de todos los datos de rankings por lo que esos datos nulos no será necesario cargarlos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4. Escribir la instrucción y el resultado de consultar el álbum del año 1968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Shape 546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547" name="Shape 547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8" name="Shape 548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549" name="Shape 549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550" name="Shape 550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Shape 551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52" name="Shape 5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3" name="Shape 5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Shape 5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Shape 555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556" name="Shape 556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pathLst>
                    <a:path extrusionOk="0" h="3" w="1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pathLst>
                    <a:path extrusionOk="0" h="498" w="756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  <a:moveTo>
                        <a:pt x="156" y="415"/>
                      </a:moveTo>
                      <a:cubicBezTo>
                        <a:pt x="161" y="357"/>
                        <a:pt x="178" y="320"/>
                        <a:pt x="222" y="286"/>
                      </a:cubicBezTo>
                      <a:cubicBezTo>
                        <a:pt x="365" y="218"/>
                        <a:pt x="526" y="208"/>
                        <a:pt x="670" y="137"/>
                      </a:cubicBezTo>
                      <a:cubicBezTo>
                        <a:pt x="671" y="153"/>
                        <a:pt x="657" y="181"/>
                        <a:pt x="651" y="194"/>
                      </a:cubicBezTo>
                      <a:cubicBezTo>
                        <a:pt x="537" y="419"/>
                        <a:pt x="358" y="383"/>
                        <a:pt x="156" y="415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pathLst>
                    <a:path extrusionOk="0" h="2" w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pathLst>
                    <a:path extrusionOk="0" h="1831" w="1929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  <a:moveTo>
                        <a:pt x="1131" y="1739"/>
                      </a:moveTo>
                      <a:cubicBezTo>
                        <a:pt x="789" y="1695"/>
                        <a:pt x="714" y="1204"/>
                        <a:pt x="1045" y="1062"/>
                      </a:cubicBezTo>
                      <a:cubicBezTo>
                        <a:pt x="1242" y="1000"/>
                        <a:pt x="1444" y="984"/>
                        <a:pt x="1632" y="883"/>
                      </a:cubicBezTo>
                      <a:cubicBezTo>
                        <a:pt x="1689" y="1264"/>
                        <a:pt x="1508" y="1703"/>
                        <a:pt x="1131" y="1739"/>
                      </a:cubicBezTo>
                      <a:close/>
                      <a:moveTo>
                        <a:pt x="1844" y="334"/>
                      </a:moveTo>
                      <a:cubicBezTo>
                        <a:pt x="1845" y="334"/>
                        <a:pt x="1845" y="334"/>
                        <a:pt x="1845" y="334"/>
                      </a:cubicBezTo>
                      <a:cubicBezTo>
                        <a:pt x="1820" y="882"/>
                        <a:pt x="1395" y="869"/>
                        <a:pt x="1026" y="983"/>
                      </a:cubicBezTo>
                      <a:cubicBezTo>
                        <a:pt x="761" y="1092"/>
                        <a:pt x="675" y="1429"/>
                        <a:pt x="853" y="1675"/>
                      </a:cubicBezTo>
                      <a:cubicBezTo>
                        <a:pt x="853" y="1677"/>
                        <a:pt x="853" y="1677"/>
                        <a:pt x="853" y="1677"/>
                      </a:cubicBezTo>
                      <a:cubicBezTo>
                        <a:pt x="734" y="1598"/>
                        <a:pt x="661" y="1461"/>
                        <a:pt x="641" y="1309"/>
                      </a:cubicBezTo>
                      <a:cubicBezTo>
                        <a:pt x="586" y="593"/>
                        <a:pt x="1493" y="656"/>
                        <a:pt x="1844" y="334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baseline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62" name="Shape 562"/>
          <p:cNvSpPr txBox="1"/>
          <p:nvPr/>
        </p:nvSpPr>
        <p:spPr>
          <a:xfrm>
            <a:off x="4730750" y="5611800"/>
            <a:ext cx="34781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David Alvaro Mediavilla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d.alvaro@cubenube.com</a:t>
            </a: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448675" y="6488112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7650" y="1047750"/>
            <a:ext cx="3236912" cy="5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5F"/>
              </a:buClr>
              <a:buSzPct val="25000"/>
              <a:buFont typeface="Arial"/>
              <a:buNone/>
            </a:pPr>
            <a:r>
              <a:rPr b="0" baseline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http://www.apache.org/dyn/closer.cgi/hbase/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" y="1476375"/>
            <a:ext cx="3486150" cy="19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2" y="1189037"/>
            <a:ext cx="4572000" cy="46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687" y="3916362"/>
            <a:ext cx="3673499" cy="21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79412" y="939800"/>
            <a:ext cx="5815011" cy="430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 wget </a:t>
            </a:r>
            <a:r>
              <a:rPr b="0" baseline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http://apache.rediris.es/hbase/stable/hbase-0.98.9-hadoop2-bin.tar.gz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37" y="1317625"/>
            <a:ext cx="844867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34987" y="3657600"/>
            <a:ext cx="5264149" cy="908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 tar xzvf hbase-0.98.9-hadoop2-bin.tar.gz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 mv hbase-0.98.9-hadoop2 hbase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 cd hbase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 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137" y="4464050"/>
            <a:ext cx="58578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76287" y="1106487"/>
            <a:ext cx="5264149" cy="1954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cd conf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sudo nano hbase-site.xml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&lt;name&gt;hbase.rootdir&lt;/name&gt;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&lt;value&gt;file:///home/bigdata/hbase&lt;/value&gt;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&lt;property&gt;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&lt;name&gt;hbase.zookeeper.property.dataDir&lt;/name&gt;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&lt;value&gt;/home/bigdata/zookeeper&lt;/value&gt;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&lt;/property&gt;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337" y="854075"/>
            <a:ext cx="5046662" cy="24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754050" y="3109901"/>
            <a:ext cx="5264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sudo nano ~/.bashrc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# Rutas de HBase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HBASE_HOME=/home/bigdata/hbase</a:t>
            </a:r>
            <a:b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PATH=$PATH:/$HBASE_HOME/lib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# Fin Rutas de HBase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37050" y="5316050"/>
            <a:ext cx="4346699" cy="3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source ~/.bashrc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4343400"/>
            <a:ext cx="34385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Arrancar HBase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76287" y="954087"/>
            <a:ext cx="5264149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cd 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./bin/start-hbase.sh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5" y="2460625"/>
            <a:ext cx="2036762" cy="53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92162" y="2135186"/>
            <a:ext cx="5264149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jps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30250" y="3017808"/>
            <a:ext cx="5264099" cy="10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./bin/hbase shell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hbase(main)&gt;</a:t>
            </a: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hbase(main)&gt;exit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sz="11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825" y="3078162"/>
            <a:ext cx="5689499" cy="300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371600"/>
            <a:ext cx="82010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22325" y="1966911"/>
            <a:ext cx="5264149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rm lib/slf4j-log4j12-1.6.4.jar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./bin/stop-hbase.sh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$ ./bin/start-hbase.sh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1090612"/>
            <a:ext cx="5157787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50" y="2646361"/>
            <a:ext cx="5838824" cy="2357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822325" y="4992687"/>
            <a:ext cx="4519611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baseline="0" i="0" lang="en-US" sz="11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ls /home/bigdata/zookeeper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87" y="5289550"/>
            <a:ext cx="4857750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7999875" y="6186487"/>
            <a:ext cx="652500" cy="3413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