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346" r:id="rId2"/>
    <p:sldId id="264" r:id="rId3"/>
    <p:sldId id="262" r:id="rId4"/>
    <p:sldId id="265" r:id="rId5"/>
    <p:sldId id="278" r:id="rId6"/>
    <p:sldId id="277" r:id="rId7"/>
    <p:sldId id="348" r:id="rId8"/>
    <p:sldId id="350" r:id="rId9"/>
    <p:sldId id="279" r:id="rId10"/>
    <p:sldId id="34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7355" userDrawn="1">
          <p15:clr>
            <a:srgbClr val="A4A3A4"/>
          </p15:clr>
        </p15:guide>
        <p15:guide id="6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EE0"/>
    <a:srgbClr val="FBEBF2"/>
    <a:srgbClr val="F0F2F4"/>
    <a:srgbClr val="FFFFFF"/>
    <a:srgbClr val="DBEFFA"/>
    <a:srgbClr val="FCFCFC"/>
    <a:srgbClr val="F7F8F8"/>
    <a:srgbClr val="FFECAF"/>
    <a:srgbClr val="FBFBFB"/>
    <a:srgbClr val="5D6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550"/>
        <p:guide pos="3840"/>
        <p:guide orient="horz" pos="2273"/>
        <p:guide orient="horz" pos="3974"/>
        <p:guide pos="7355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0286D-1986-494B-98B4-985E87816DEA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32BEF-9396-49FF-9490-E5F278228C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83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22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2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68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B077FAB-B8F8-4E8C-8547-F5F57E4438FC}"/>
              </a:ext>
            </a:extLst>
          </p:cNvPr>
          <p:cNvSpPr txBox="1">
            <a:spLocks/>
          </p:cNvSpPr>
          <p:nvPr userDrawn="1"/>
        </p:nvSpPr>
        <p:spPr>
          <a:xfrm>
            <a:off x="11499245" y="6377743"/>
            <a:ext cx="4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l">
              <a:defRPr/>
            </a:pPr>
            <a:fld id="{40E6BD00-4171-0645-A340-7411A92E956E}" type="slidenum">
              <a:rPr lang="es-ES" sz="120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algn="l">
                <a:defRPr/>
              </a:pPr>
              <a:t>‹Nº›</a:t>
            </a:fld>
            <a:endParaRPr lang="es-ES" sz="8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3570737-981B-4CEA-AD51-3A918BE90517}"/>
              </a:ext>
            </a:extLst>
          </p:cNvPr>
          <p:cNvCxnSpPr>
            <a:cxnSpLocks/>
          </p:cNvCxnSpPr>
          <p:nvPr userDrawn="1"/>
        </p:nvCxnSpPr>
        <p:spPr>
          <a:xfrm>
            <a:off x="11485597" y="6435521"/>
            <a:ext cx="0" cy="24956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64BC32E-4C86-443D-98EF-50DE3A7A145B}"/>
              </a:ext>
            </a:extLst>
          </p:cNvPr>
          <p:cNvSpPr/>
          <p:nvPr userDrawn="1"/>
        </p:nvSpPr>
        <p:spPr>
          <a:xfrm>
            <a:off x="0" y="229669"/>
            <a:ext cx="181155" cy="1866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C675877-3770-4232-8872-EE87503E7B6D}"/>
              </a:ext>
            </a:extLst>
          </p:cNvPr>
          <p:cNvSpPr/>
          <p:nvPr userDrawn="1"/>
        </p:nvSpPr>
        <p:spPr>
          <a:xfrm>
            <a:off x="0" y="416034"/>
            <a:ext cx="181155" cy="3228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63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6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93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05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29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0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34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2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75FD8-4EB4-4761-8E40-87659A4BB680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6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0D7AB77F-029F-4BA7-8C28-7F44FFFB5261}"/>
              </a:ext>
            </a:extLst>
          </p:cNvPr>
          <p:cNvSpPr/>
          <p:nvPr/>
        </p:nvSpPr>
        <p:spPr>
          <a:xfrm>
            <a:off x="0" y="4446771"/>
            <a:ext cx="12192000" cy="1852793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accent3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566E38F-E926-4075-9857-401BB039587D}"/>
              </a:ext>
            </a:extLst>
          </p:cNvPr>
          <p:cNvSpPr/>
          <p:nvPr/>
        </p:nvSpPr>
        <p:spPr>
          <a:xfrm>
            <a:off x="3286452" y="4591305"/>
            <a:ext cx="5619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ES" sz="4000" b="1" dirty="0" err="1">
                <a:solidFill>
                  <a:schemeClr val="bg1"/>
                </a:solidFill>
                <a:latin typeface="Exo 2" panose="00000500000000000000" pitchFamily="50" charset="0"/>
              </a:rPr>
              <a:t>Exploratory</a:t>
            </a:r>
            <a:r>
              <a:rPr lang="es-ES" sz="4000" b="1" dirty="0">
                <a:solidFill>
                  <a:schemeClr val="bg1"/>
                </a:solidFill>
                <a:latin typeface="Exo 2" panose="00000500000000000000" pitchFamily="50" charset="0"/>
              </a:rPr>
              <a:t> Data </a:t>
            </a:r>
            <a:r>
              <a:rPr lang="es-ES" sz="4000" b="1" dirty="0" err="1">
                <a:solidFill>
                  <a:schemeClr val="bg1"/>
                </a:solidFill>
                <a:latin typeface="Exo 2" panose="00000500000000000000" pitchFamily="50" charset="0"/>
              </a:rPr>
              <a:t>Analysis</a:t>
            </a:r>
            <a:endParaRPr lang="es-ES" sz="4000" b="1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8803B0EA-9AAE-4B24-AE78-90524318DDF7}"/>
              </a:ext>
            </a:extLst>
          </p:cNvPr>
          <p:cNvSpPr txBox="1">
            <a:spLocks/>
          </p:cNvSpPr>
          <p:nvPr/>
        </p:nvSpPr>
        <p:spPr>
          <a:xfrm>
            <a:off x="2515403" y="5292432"/>
            <a:ext cx="7161195" cy="74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 baseline="0">
                <a:solidFill>
                  <a:srgbClr val="619ED8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schemeClr val="bg1"/>
                </a:solidFill>
                <a:latin typeface="Exo 2" panose="00000500000000000000" pitchFamily="50" charset="0"/>
              </a:rPr>
              <a:t>Alfonso Espinosa de los Monteros Sicilia</a:t>
            </a:r>
          </a:p>
        </p:txBody>
      </p:sp>
      <p:pic>
        <p:nvPicPr>
          <p:cNvPr id="2050" name="Picture 2" descr="World Energy Trilemma 2019">
            <a:extLst>
              <a:ext uri="{FF2B5EF4-FFF2-40B4-BE49-F238E27FC236}">
                <a16:creationId xmlns:a16="http://schemas.microsoft.com/office/drawing/2014/main" id="{FF47CD13-7C34-4203-8319-B2CEF210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8922"/>
            <a:ext cx="12180868" cy="303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Bridge Reviews | SwitchUp">
            <a:extLst>
              <a:ext uri="{FF2B5EF4-FFF2-40B4-BE49-F238E27FC236}">
                <a16:creationId xmlns:a16="http://schemas.microsoft.com/office/drawing/2014/main" id="{1C80B8B9-5C07-4B1B-BBA0-456B5D31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196" y="558436"/>
            <a:ext cx="3461658" cy="3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1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6264646-45FE-4C8C-AA29-AAAF13901D7E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>
                <a:solidFill>
                  <a:schemeClr val="accent2"/>
                </a:solidFill>
                <a:latin typeface="Exo 2 Medium" panose="00000600000000000000" pitchFamily="50" charset="0"/>
              </a:rPr>
              <a:t>EDA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30F8F19-1569-4B5D-B79E-CBB7BDF131C1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Exo 2 Medium" panose="00000600000000000000" pitchFamily="50" charset="0"/>
              </a:rPr>
              <a:t>3.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D5A1679-59F8-4DCD-9C87-4D8DB44992B1}"/>
              </a:ext>
            </a:extLst>
          </p:cNvPr>
          <p:cNvSpPr/>
          <p:nvPr/>
        </p:nvSpPr>
        <p:spPr>
          <a:xfrm>
            <a:off x="0" y="1128165"/>
            <a:ext cx="12192000" cy="59227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C975E41-1E4C-45C5-9399-AA9FCAA15E58}"/>
              </a:ext>
            </a:extLst>
          </p:cNvPr>
          <p:cNvCxnSpPr>
            <a:cxnSpLocks/>
          </p:cNvCxnSpPr>
          <p:nvPr/>
        </p:nvCxnSpPr>
        <p:spPr>
          <a:xfrm>
            <a:off x="0" y="1061568"/>
            <a:ext cx="12192000" cy="0"/>
          </a:xfrm>
          <a:prstGeom prst="lin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DF53F0CC-A194-4488-828B-21D005E1F849}"/>
              </a:ext>
            </a:extLst>
          </p:cNvPr>
          <p:cNvCxnSpPr>
            <a:cxnSpLocks/>
          </p:cNvCxnSpPr>
          <p:nvPr/>
        </p:nvCxnSpPr>
        <p:spPr>
          <a:xfrm>
            <a:off x="0" y="1797162"/>
            <a:ext cx="12192000" cy="0"/>
          </a:xfrm>
          <a:prstGeom prst="lin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</p:cxnSp>
      <p:sp>
        <p:nvSpPr>
          <p:cNvPr id="69" name="Marcador de texto 3">
            <a:extLst>
              <a:ext uri="{FF2B5EF4-FFF2-40B4-BE49-F238E27FC236}">
                <a16:creationId xmlns:a16="http://schemas.microsoft.com/office/drawing/2014/main" id="{7544040B-AB4C-481C-8DF7-E3B8C39CACF4}"/>
              </a:ext>
            </a:extLst>
          </p:cNvPr>
          <p:cNvSpPr txBox="1">
            <a:spLocks/>
          </p:cNvSpPr>
          <p:nvPr/>
        </p:nvSpPr>
        <p:spPr>
          <a:xfrm>
            <a:off x="2160937" y="1167172"/>
            <a:ext cx="7500518" cy="5494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spc="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prstClr val="white"/>
                </a:solidFill>
                <a:latin typeface="Exo 2 Extra Light" panose="00000300000000000000" pitchFamily="50" charset="0"/>
              </a:rPr>
              <a:t>¿Es verdad que el 20% de la población mundial consume el 80% de la producción energética?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B660C94-CBBF-4CB1-B6D4-CA2BE935913E}"/>
              </a:ext>
            </a:extLst>
          </p:cNvPr>
          <p:cNvSpPr/>
          <p:nvPr/>
        </p:nvSpPr>
        <p:spPr>
          <a:xfrm>
            <a:off x="442097" y="4998249"/>
            <a:ext cx="11257471" cy="10840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B01CB157-0810-4D15-8222-4292F55DE730}"/>
              </a:ext>
            </a:extLst>
          </p:cNvPr>
          <p:cNvSpPr txBox="1">
            <a:spLocks/>
          </p:cNvSpPr>
          <p:nvPr/>
        </p:nvSpPr>
        <p:spPr>
          <a:xfrm>
            <a:off x="649585" y="5134457"/>
            <a:ext cx="1733785" cy="88772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300" dirty="0">
                <a:solidFill>
                  <a:srgbClr val="77777A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20% de la población Mundial = 0.2 * 7714631.06383 (</a:t>
            </a:r>
            <a:r>
              <a:rPr lang="es-ES" sz="1300" dirty="0" err="1">
                <a:solidFill>
                  <a:srgbClr val="77777A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Mperson</a:t>
            </a:r>
            <a:r>
              <a:rPr lang="es-ES" sz="1200" dirty="0">
                <a:solidFill>
                  <a:srgbClr val="77777A"/>
                </a:solidFill>
                <a:latin typeface="Exo 2 Extra Light" panose="000003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688D19F-B23E-4CCF-A2B0-ED66564F2AFB}"/>
              </a:ext>
            </a:extLst>
          </p:cNvPr>
          <p:cNvSpPr/>
          <p:nvPr/>
        </p:nvSpPr>
        <p:spPr>
          <a:xfrm>
            <a:off x="323467" y="4936865"/>
            <a:ext cx="11494732" cy="1215958"/>
          </a:xfrm>
          <a:prstGeom prst="roundRect">
            <a:avLst/>
          </a:prstGeom>
          <a:noFill/>
          <a:ln w="158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4E8457B-284C-4495-9912-CC2791013FF5}"/>
              </a:ext>
            </a:extLst>
          </p:cNvPr>
          <p:cNvCxnSpPr/>
          <p:nvPr/>
        </p:nvCxnSpPr>
        <p:spPr>
          <a:xfrm>
            <a:off x="2518521" y="5081033"/>
            <a:ext cx="0" cy="900012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6B7BF8-06B2-45A2-ABBB-F429B7A763B7}"/>
              </a:ext>
            </a:extLst>
          </p:cNvPr>
          <p:cNvCxnSpPr/>
          <p:nvPr/>
        </p:nvCxnSpPr>
        <p:spPr>
          <a:xfrm>
            <a:off x="4380265" y="5081033"/>
            <a:ext cx="0" cy="900012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03B73E5-4F4B-4918-A2EB-11A6007490EA}"/>
              </a:ext>
            </a:extLst>
          </p:cNvPr>
          <p:cNvCxnSpPr/>
          <p:nvPr/>
        </p:nvCxnSpPr>
        <p:spPr>
          <a:xfrm>
            <a:off x="6242009" y="5081033"/>
            <a:ext cx="0" cy="900012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A9DF345-DC03-4316-B689-9BFCB0FD0879}"/>
              </a:ext>
            </a:extLst>
          </p:cNvPr>
          <p:cNvCxnSpPr/>
          <p:nvPr/>
        </p:nvCxnSpPr>
        <p:spPr>
          <a:xfrm>
            <a:off x="8103753" y="5081033"/>
            <a:ext cx="0" cy="900012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D0A4001-BE21-4A66-94F3-1C76A4532C0E}"/>
              </a:ext>
            </a:extLst>
          </p:cNvPr>
          <p:cNvCxnSpPr/>
          <p:nvPr/>
        </p:nvCxnSpPr>
        <p:spPr>
          <a:xfrm>
            <a:off x="9965498" y="5081033"/>
            <a:ext cx="0" cy="900012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24" name="Marcador de texto 5">
            <a:extLst>
              <a:ext uri="{FF2B5EF4-FFF2-40B4-BE49-F238E27FC236}">
                <a16:creationId xmlns:a16="http://schemas.microsoft.com/office/drawing/2014/main" id="{625A2912-8795-4221-9DDB-15DB7C649EEC}"/>
              </a:ext>
            </a:extLst>
          </p:cNvPr>
          <p:cNvSpPr txBox="1">
            <a:spLocks/>
          </p:cNvSpPr>
          <p:nvPr/>
        </p:nvSpPr>
        <p:spPr>
          <a:xfrm>
            <a:off x="2514925" y="5012688"/>
            <a:ext cx="1733785" cy="10094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solidFill>
                  <a:srgbClr val="77777A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80 % de la producción energética = 0.8 * 611.50896865              (</a:t>
            </a:r>
            <a:r>
              <a:rPr lang="es-ES" dirty="0" err="1">
                <a:solidFill>
                  <a:srgbClr val="77777A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Quad</a:t>
            </a:r>
            <a:r>
              <a:rPr lang="es-ES" dirty="0">
                <a:solidFill>
                  <a:srgbClr val="77777A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s-ES" dirty="0" err="1">
                <a:solidFill>
                  <a:srgbClr val="77777A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Btu</a:t>
            </a:r>
            <a:r>
              <a:rPr lang="es-ES" dirty="0">
                <a:solidFill>
                  <a:srgbClr val="77777A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  <p:sp>
        <p:nvSpPr>
          <p:cNvPr id="25" name="Marcador de texto 5">
            <a:extLst>
              <a:ext uri="{FF2B5EF4-FFF2-40B4-BE49-F238E27FC236}">
                <a16:creationId xmlns:a16="http://schemas.microsoft.com/office/drawing/2014/main" id="{F6832197-F7B9-401C-A097-395BFA9F12EC}"/>
              </a:ext>
            </a:extLst>
          </p:cNvPr>
          <p:cNvSpPr txBox="1">
            <a:spLocks/>
          </p:cNvSpPr>
          <p:nvPr/>
        </p:nvSpPr>
        <p:spPr>
          <a:xfrm>
            <a:off x="4498896" y="5048798"/>
            <a:ext cx="1603584" cy="10056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000" dirty="0">
                <a:solidFill>
                  <a:srgbClr val="77777A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Ordené  de mayor a menor por consumo per cápita y por número de habitantes  todos los países. </a:t>
            </a:r>
          </a:p>
        </p:txBody>
      </p:sp>
      <p:sp>
        <p:nvSpPr>
          <p:cNvPr id="26" name="Marcador de texto 5">
            <a:extLst>
              <a:ext uri="{FF2B5EF4-FFF2-40B4-BE49-F238E27FC236}">
                <a16:creationId xmlns:a16="http://schemas.microsoft.com/office/drawing/2014/main" id="{79FE42BD-69C0-4609-80D1-3C244F4B4899}"/>
              </a:ext>
            </a:extLst>
          </p:cNvPr>
          <p:cNvSpPr txBox="1">
            <a:spLocks/>
          </p:cNvSpPr>
          <p:nvPr/>
        </p:nvSpPr>
        <p:spPr>
          <a:xfrm>
            <a:off x="6323934" y="5081033"/>
            <a:ext cx="1733785" cy="9411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4000"/>
              </a:lnSpc>
            </a:pPr>
            <a:r>
              <a:rPr lang="es-ES" sz="1000" dirty="0">
                <a:solidFill>
                  <a:srgbClr val="77777A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partir de esa lista, los 47 primeros países conformaban ese 20%  de la población mundial</a:t>
            </a:r>
            <a:r>
              <a:rPr lang="es-ES" sz="1200" dirty="0">
                <a:solidFill>
                  <a:srgbClr val="77777A"/>
                </a:solidFill>
                <a:latin typeface="Exo 2 Extra Light" panose="000003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</a:p>
        </p:txBody>
      </p:sp>
      <p:sp>
        <p:nvSpPr>
          <p:cNvPr id="27" name="Marcador de texto 5">
            <a:extLst>
              <a:ext uri="{FF2B5EF4-FFF2-40B4-BE49-F238E27FC236}">
                <a16:creationId xmlns:a16="http://schemas.microsoft.com/office/drawing/2014/main" id="{F8C1D837-1110-4B9A-9316-49BF7AE45964}"/>
              </a:ext>
            </a:extLst>
          </p:cNvPr>
          <p:cNvSpPr txBox="1">
            <a:spLocks/>
          </p:cNvSpPr>
          <p:nvPr/>
        </p:nvSpPr>
        <p:spPr>
          <a:xfrm>
            <a:off x="8167733" y="5012687"/>
            <a:ext cx="1733785" cy="10056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000" dirty="0">
                <a:solidFill>
                  <a:srgbClr val="77777A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Juntos forman cerca del 50 % de la producción energética.  (Aproximadamente 303 </a:t>
            </a:r>
            <a:r>
              <a:rPr lang="es-ES" sz="1000" dirty="0" err="1">
                <a:solidFill>
                  <a:srgbClr val="77777A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Quads</a:t>
            </a:r>
            <a:r>
              <a:rPr lang="es-ES" sz="1000" dirty="0">
                <a:solidFill>
                  <a:srgbClr val="77777A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  <p:sp>
        <p:nvSpPr>
          <p:cNvPr id="28" name="Marcador de texto 5">
            <a:extLst>
              <a:ext uri="{FF2B5EF4-FFF2-40B4-BE49-F238E27FC236}">
                <a16:creationId xmlns:a16="http://schemas.microsoft.com/office/drawing/2014/main" id="{8E8391D6-C0F2-49F2-8F4E-0C37D3856B6A}"/>
              </a:ext>
            </a:extLst>
          </p:cNvPr>
          <p:cNvSpPr txBox="1">
            <a:spLocks/>
          </p:cNvSpPr>
          <p:nvPr/>
        </p:nvSpPr>
        <p:spPr>
          <a:xfrm>
            <a:off x="10172895" y="5253644"/>
            <a:ext cx="1432464" cy="646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olidFill>
                  <a:srgbClr val="A31515"/>
                </a:solidFill>
                <a:latin typeface="Consolas" panose="020B0609020204030204" pitchFamily="49" charset="0"/>
              </a:rPr>
              <a:t>¡Falso!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49EB6D-8D82-4C02-ADF5-4E8108994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3" y="1853727"/>
            <a:ext cx="11094098" cy="28252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E1BA5E-1A4C-43C3-A2C7-A8E69F68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644" y="2103088"/>
            <a:ext cx="4908852" cy="19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6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erson holding pencil near laptop computer">
            <a:extLst>
              <a:ext uri="{FF2B5EF4-FFF2-40B4-BE49-F238E27FC236}">
                <a16:creationId xmlns:a16="http://schemas.microsoft.com/office/drawing/2014/main" id="{E9054CFD-8AC1-4542-B696-3F17DCC89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/>
          <a:stretch/>
        </p:blipFill>
        <p:spPr bwMode="auto">
          <a:xfrm>
            <a:off x="0" y="908050"/>
            <a:ext cx="12187546" cy="525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8725D6ED-34FB-44E6-B0AF-98D99E096E34}"/>
              </a:ext>
            </a:extLst>
          </p:cNvPr>
          <p:cNvSpPr/>
          <p:nvPr/>
        </p:nvSpPr>
        <p:spPr>
          <a:xfrm>
            <a:off x="18003" y="908050"/>
            <a:ext cx="12157371" cy="535143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6264646-45FE-4C8C-AA29-AAAF13901D7E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>
                <a:solidFill>
                  <a:schemeClr val="accent2"/>
                </a:solidFill>
                <a:latin typeface="Exo 2 Medium" panose="00000600000000000000" pitchFamily="50" charset="0"/>
              </a:rPr>
              <a:t>EDA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30F8F19-1569-4B5D-B79E-CBB7BDF131C1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Exo 2 Medium" panose="00000600000000000000" pitchFamily="50" charset="0"/>
              </a:rPr>
              <a:t>DataSets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5E8E70-33CE-4562-A802-002A51ECD814}"/>
              </a:ext>
            </a:extLst>
          </p:cNvPr>
          <p:cNvCxnSpPr/>
          <p:nvPr/>
        </p:nvCxnSpPr>
        <p:spPr>
          <a:xfrm>
            <a:off x="1561381" y="1500993"/>
            <a:ext cx="260517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43B7F0-EEE7-46C3-8A0B-E7EE3ECFD988}"/>
              </a:ext>
            </a:extLst>
          </p:cNvPr>
          <p:cNvCxnSpPr/>
          <p:nvPr/>
        </p:nvCxnSpPr>
        <p:spPr>
          <a:xfrm>
            <a:off x="7979434" y="1500993"/>
            <a:ext cx="260517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69A04DBB-C058-44BC-B79D-8AA342A93A72}"/>
              </a:ext>
            </a:extLst>
          </p:cNvPr>
          <p:cNvSpPr txBox="1">
            <a:spLocks/>
          </p:cNvSpPr>
          <p:nvPr/>
        </p:nvSpPr>
        <p:spPr>
          <a:xfrm>
            <a:off x="4166558" y="1286552"/>
            <a:ext cx="3718111" cy="4288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Tx/>
              <a:buNone/>
              <a:defRPr sz="200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spc="300" dirty="0">
                <a:solidFill>
                  <a:schemeClr val="accent5"/>
                </a:solidFill>
                <a:latin typeface="Exo 2 Medium" panose="00000600000000000000" pitchFamily="50" charset="0"/>
              </a:rPr>
              <a:t>BASE DE DATOS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55FD3F5-F737-441F-B6AD-BAA0C5D818AD}"/>
              </a:ext>
            </a:extLst>
          </p:cNvPr>
          <p:cNvSpPr/>
          <p:nvPr/>
        </p:nvSpPr>
        <p:spPr>
          <a:xfrm rot="536911">
            <a:off x="3348093" y="3805059"/>
            <a:ext cx="1840465" cy="212467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E1E1AAD-D52B-4E66-9F95-33B442ADD65E}"/>
              </a:ext>
            </a:extLst>
          </p:cNvPr>
          <p:cNvSpPr/>
          <p:nvPr/>
        </p:nvSpPr>
        <p:spPr>
          <a:xfrm rot="21060222">
            <a:off x="1721307" y="2780581"/>
            <a:ext cx="1840465" cy="212467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17F4130-3B2D-4572-AFC0-21D4B8D75B35}"/>
              </a:ext>
            </a:extLst>
          </p:cNvPr>
          <p:cNvSpPr/>
          <p:nvPr/>
        </p:nvSpPr>
        <p:spPr>
          <a:xfrm rot="20990862">
            <a:off x="6816603" y="3482354"/>
            <a:ext cx="1840465" cy="21246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B8F1572-5826-4D28-AFA1-D56F4529EE8C}"/>
              </a:ext>
            </a:extLst>
          </p:cNvPr>
          <p:cNvSpPr/>
          <p:nvPr/>
        </p:nvSpPr>
        <p:spPr>
          <a:xfrm>
            <a:off x="5132528" y="2649061"/>
            <a:ext cx="1840465" cy="21246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ACC3DA4-6F1D-478B-9ECB-60A3BF5A99C1}"/>
              </a:ext>
            </a:extLst>
          </p:cNvPr>
          <p:cNvSpPr/>
          <p:nvPr/>
        </p:nvSpPr>
        <p:spPr>
          <a:xfrm rot="733717">
            <a:off x="8607513" y="2834654"/>
            <a:ext cx="1840465" cy="212467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DCDECA4B-1256-4BD3-9D0D-4D1B9CCB2CE3}"/>
              </a:ext>
            </a:extLst>
          </p:cNvPr>
          <p:cNvSpPr txBox="1">
            <a:spLocks/>
          </p:cNvSpPr>
          <p:nvPr/>
        </p:nvSpPr>
        <p:spPr>
          <a:xfrm rot="21065612">
            <a:off x="1820477" y="3748318"/>
            <a:ext cx="1710133" cy="4288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Tx/>
              <a:buNone/>
              <a:defRPr sz="200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Exo 2 Medium" panose="00000600000000000000" pitchFamily="50" charset="0"/>
              </a:rPr>
              <a:t>Consumo Energético per Cápita</a:t>
            </a:r>
          </a:p>
        </p:txBody>
      </p:sp>
      <p:sp>
        <p:nvSpPr>
          <p:cNvPr id="33" name="Marcador de texto 5">
            <a:extLst>
              <a:ext uri="{FF2B5EF4-FFF2-40B4-BE49-F238E27FC236}">
                <a16:creationId xmlns:a16="http://schemas.microsoft.com/office/drawing/2014/main" id="{796187CD-A015-42B5-9382-1859ADCCD3B4}"/>
              </a:ext>
            </a:extLst>
          </p:cNvPr>
          <p:cNvSpPr txBox="1">
            <a:spLocks/>
          </p:cNvSpPr>
          <p:nvPr/>
        </p:nvSpPr>
        <p:spPr>
          <a:xfrm rot="21065612">
            <a:off x="1935328" y="4163452"/>
            <a:ext cx="1710133" cy="6813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dirty="0">
                <a:latin typeface="Exo 2 Extra Light" panose="00000300000000000000" pitchFamily="50" charset="0"/>
              </a:rPr>
              <a:t>(</a:t>
            </a:r>
            <a:r>
              <a:rPr lang="es-ES" sz="1200" dirty="0" err="1">
                <a:latin typeface="Exo 2 Extra Light" panose="00000300000000000000" pitchFamily="50" charset="0"/>
              </a:rPr>
              <a:t>MMBtu</a:t>
            </a:r>
            <a:r>
              <a:rPr lang="es-ES" sz="1200" dirty="0">
                <a:latin typeface="Exo 2 Extra Light" panose="00000300000000000000" pitchFamily="50" charset="0"/>
              </a:rPr>
              <a:t>/persona)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D36E88D-C1EB-4162-AB35-8695B518F81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898" y="2967525"/>
            <a:ext cx="646232" cy="640135"/>
          </a:xfrm>
          <a:prstGeom prst="rect">
            <a:avLst/>
          </a:prstGeom>
        </p:spPr>
      </p:pic>
      <p:sp>
        <p:nvSpPr>
          <p:cNvPr id="35" name="Marcador de texto 3">
            <a:extLst>
              <a:ext uri="{FF2B5EF4-FFF2-40B4-BE49-F238E27FC236}">
                <a16:creationId xmlns:a16="http://schemas.microsoft.com/office/drawing/2014/main" id="{F93BFAB6-25BC-4D9A-BB61-2A45774104D0}"/>
              </a:ext>
            </a:extLst>
          </p:cNvPr>
          <p:cNvSpPr txBox="1">
            <a:spLocks/>
          </p:cNvSpPr>
          <p:nvPr/>
        </p:nvSpPr>
        <p:spPr>
          <a:xfrm rot="600561">
            <a:off x="3293247" y="4875551"/>
            <a:ext cx="1831682" cy="5091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Tx/>
              <a:buNone/>
              <a:defRPr sz="200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Exo 2 Medium" panose="00000600000000000000" pitchFamily="50" charset="0"/>
              </a:rPr>
              <a:t>Población                +                       Acceso a la Electricidad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5335FD7-A18A-48A3-BEB3-45C8702863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7205">
            <a:off x="4002351" y="3803698"/>
            <a:ext cx="786696" cy="789218"/>
          </a:xfrm>
          <a:prstGeom prst="rect">
            <a:avLst/>
          </a:prstGeom>
        </p:spPr>
      </p:pic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F9086716-29EA-440D-80DA-1B803E3FCDFC}"/>
              </a:ext>
            </a:extLst>
          </p:cNvPr>
          <p:cNvSpPr txBox="1">
            <a:spLocks/>
          </p:cNvSpPr>
          <p:nvPr/>
        </p:nvSpPr>
        <p:spPr>
          <a:xfrm>
            <a:off x="5170546" y="3508364"/>
            <a:ext cx="1710133" cy="4288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Tx/>
              <a:buNone/>
              <a:defRPr sz="200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Exo 2 Medium" panose="00000600000000000000" pitchFamily="50" charset="0"/>
              </a:rPr>
              <a:t>PIB </a:t>
            </a:r>
          </a:p>
        </p:txBody>
      </p:sp>
      <p:sp>
        <p:nvSpPr>
          <p:cNvPr id="24" name="Marcador de texto 5">
            <a:extLst>
              <a:ext uri="{FF2B5EF4-FFF2-40B4-BE49-F238E27FC236}">
                <a16:creationId xmlns:a16="http://schemas.microsoft.com/office/drawing/2014/main" id="{CD5529BD-E52A-4615-9798-B2ABB1551168}"/>
              </a:ext>
            </a:extLst>
          </p:cNvPr>
          <p:cNvSpPr txBox="1">
            <a:spLocks/>
          </p:cNvSpPr>
          <p:nvPr/>
        </p:nvSpPr>
        <p:spPr>
          <a:xfrm>
            <a:off x="5202356" y="3857628"/>
            <a:ext cx="1710133" cy="6813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dirty="0">
                <a:latin typeface="Exo 2 Extra Light" panose="00000300000000000000" pitchFamily="50" charset="0"/>
              </a:rPr>
              <a:t>Producto Interior Bruto  &amp; GDP per Cápita  (</a:t>
            </a:r>
            <a:r>
              <a:rPr lang="es-ES" sz="1200" dirty="0" err="1">
                <a:latin typeface="Exo 2 Extra Light" panose="00000300000000000000" pitchFamily="50" charset="0"/>
              </a:rPr>
              <a:t>Purchasing</a:t>
            </a:r>
            <a:r>
              <a:rPr lang="es-ES" sz="1200" dirty="0">
                <a:latin typeface="Exo 2 Extra Light" panose="00000300000000000000" pitchFamily="50" charset="0"/>
              </a:rPr>
              <a:t> </a:t>
            </a:r>
            <a:r>
              <a:rPr lang="es-ES" sz="1200" dirty="0" err="1">
                <a:latin typeface="Exo 2 Extra Light" panose="00000300000000000000" pitchFamily="50" charset="0"/>
              </a:rPr>
              <a:t>Power</a:t>
            </a:r>
            <a:r>
              <a:rPr lang="es-ES" sz="1200" dirty="0">
                <a:latin typeface="Exo 2 Extra Light" panose="00000300000000000000" pitchFamily="50" charset="0"/>
              </a:rPr>
              <a:t> </a:t>
            </a:r>
            <a:r>
              <a:rPr lang="es-ES" sz="1200" dirty="0" err="1">
                <a:latin typeface="Exo 2 Extra Light" panose="00000300000000000000" pitchFamily="50" charset="0"/>
              </a:rPr>
              <a:t>Parities</a:t>
            </a:r>
            <a:r>
              <a:rPr lang="es-ES" sz="1200" dirty="0">
                <a:latin typeface="Exo 2 Extra Light" panose="00000300000000000000" pitchFamily="50" charset="0"/>
              </a:rPr>
              <a:t>)</a:t>
            </a:r>
          </a:p>
        </p:txBody>
      </p:sp>
      <p:sp>
        <p:nvSpPr>
          <p:cNvPr id="34" name="Marcador de texto 5">
            <a:extLst>
              <a:ext uri="{FF2B5EF4-FFF2-40B4-BE49-F238E27FC236}">
                <a16:creationId xmlns:a16="http://schemas.microsoft.com/office/drawing/2014/main" id="{907681B2-33A7-4F14-8639-8B68DB178AC0}"/>
              </a:ext>
            </a:extLst>
          </p:cNvPr>
          <p:cNvSpPr txBox="1">
            <a:spLocks/>
          </p:cNvSpPr>
          <p:nvPr/>
        </p:nvSpPr>
        <p:spPr>
          <a:xfrm rot="21041272">
            <a:off x="7053095" y="4796706"/>
            <a:ext cx="1586228" cy="6813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dirty="0">
                <a:latin typeface="Exo 2 Extra Light" panose="00000300000000000000" pitchFamily="50" charset="0"/>
              </a:rPr>
              <a:t>Energía Primaria (</a:t>
            </a:r>
            <a:r>
              <a:rPr lang="es-ES" sz="1200" dirty="0" err="1">
                <a:latin typeface="Exo 2 Extra Light" panose="00000300000000000000" pitchFamily="50" charset="0"/>
              </a:rPr>
              <a:t>Quad</a:t>
            </a:r>
            <a:r>
              <a:rPr lang="es-ES" sz="1200" dirty="0">
                <a:latin typeface="Exo 2 Extra Light" panose="00000300000000000000" pitchFamily="50" charset="0"/>
              </a:rPr>
              <a:t> </a:t>
            </a:r>
            <a:r>
              <a:rPr lang="es-ES" sz="1200" dirty="0" err="1">
                <a:latin typeface="Exo 2 Extra Light" panose="00000300000000000000" pitchFamily="50" charset="0"/>
              </a:rPr>
              <a:t>Btu</a:t>
            </a:r>
            <a:r>
              <a:rPr lang="es-ES" sz="1200" dirty="0">
                <a:latin typeface="Exo 2 Extra Light" panose="00000300000000000000" pitchFamily="50" charset="0"/>
              </a:rPr>
              <a:t>)</a:t>
            </a:r>
          </a:p>
        </p:txBody>
      </p:sp>
      <p:sp>
        <p:nvSpPr>
          <p:cNvPr id="37" name="Marcador de texto 5">
            <a:extLst>
              <a:ext uri="{FF2B5EF4-FFF2-40B4-BE49-F238E27FC236}">
                <a16:creationId xmlns:a16="http://schemas.microsoft.com/office/drawing/2014/main" id="{807C91C7-FB62-4480-8B5C-13F788DF33CE}"/>
              </a:ext>
            </a:extLst>
          </p:cNvPr>
          <p:cNvSpPr txBox="1">
            <a:spLocks/>
          </p:cNvSpPr>
          <p:nvPr/>
        </p:nvSpPr>
        <p:spPr>
          <a:xfrm rot="817100">
            <a:off x="8567087" y="4081966"/>
            <a:ext cx="1710133" cy="6813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dirty="0">
                <a:latin typeface="Exo 2 Extra Light" panose="00000300000000000000" pitchFamily="50" charset="0"/>
              </a:rPr>
              <a:t>Energía Primaria     (</a:t>
            </a:r>
            <a:r>
              <a:rPr lang="es-ES" sz="1200" dirty="0" err="1">
                <a:latin typeface="Exo 2 Extra Light" panose="00000300000000000000" pitchFamily="50" charset="0"/>
              </a:rPr>
              <a:t>Quad</a:t>
            </a:r>
            <a:r>
              <a:rPr lang="es-ES" sz="1200" dirty="0">
                <a:latin typeface="Exo 2 Extra Light" panose="00000300000000000000" pitchFamily="50" charset="0"/>
              </a:rPr>
              <a:t> </a:t>
            </a:r>
            <a:r>
              <a:rPr lang="es-ES" sz="1200" dirty="0" err="1">
                <a:latin typeface="Exo 2 Extra Light" panose="00000300000000000000" pitchFamily="50" charset="0"/>
              </a:rPr>
              <a:t>Btu</a:t>
            </a:r>
            <a:r>
              <a:rPr lang="es-ES" sz="1200" dirty="0">
                <a:latin typeface="Exo 2 Extra Light" panose="00000300000000000000" pitchFamily="50" charset="0"/>
              </a:rPr>
              <a:t>)</a:t>
            </a:r>
          </a:p>
        </p:txBody>
      </p: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F2139DD9-D204-4170-B8C4-218E661B957A}"/>
              </a:ext>
            </a:extLst>
          </p:cNvPr>
          <p:cNvSpPr txBox="1">
            <a:spLocks/>
          </p:cNvSpPr>
          <p:nvPr/>
        </p:nvSpPr>
        <p:spPr>
          <a:xfrm rot="21042647">
            <a:off x="6888478" y="4389582"/>
            <a:ext cx="1710133" cy="4288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Tx/>
              <a:buNone/>
              <a:defRPr sz="200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Exo 2 Medium" panose="00000600000000000000" pitchFamily="50" charset="0"/>
              </a:rPr>
              <a:t>Producción Total de Energía </a:t>
            </a:r>
          </a:p>
        </p:txBody>
      </p:sp>
      <p:sp>
        <p:nvSpPr>
          <p:cNvPr id="39" name="Marcador de texto 3">
            <a:extLst>
              <a:ext uri="{FF2B5EF4-FFF2-40B4-BE49-F238E27FC236}">
                <a16:creationId xmlns:a16="http://schemas.microsoft.com/office/drawing/2014/main" id="{BF488592-0AF6-44FE-9B95-6971E5CFE4EF}"/>
              </a:ext>
            </a:extLst>
          </p:cNvPr>
          <p:cNvSpPr txBox="1">
            <a:spLocks/>
          </p:cNvSpPr>
          <p:nvPr/>
        </p:nvSpPr>
        <p:spPr>
          <a:xfrm rot="771415">
            <a:off x="8833564" y="3589865"/>
            <a:ext cx="1515957" cy="6220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Tx/>
              <a:buNone/>
              <a:defRPr sz="200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Exo 2 Medium" panose="00000600000000000000" pitchFamily="50" charset="0"/>
              </a:rPr>
              <a:t>Consumo Total de Energía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E86FBFC-1084-44A7-8023-474CF889ED0A}"/>
              </a:ext>
            </a:extLst>
          </p:cNvPr>
          <p:cNvSpPr txBox="1"/>
          <p:nvPr/>
        </p:nvSpPr>
        <p:spPr>
          <a:xfrm>
            <a:off x="2108721" y="1847461"/>
            <a:ext cx="40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U.S. Energy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Administration</a:t>
            </a:r>
            <a:endParaRPr lang="es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4F67ED-88E4-42EF-B96B-785B8501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18" y="1675946"/>
            <a:ext cx="693538" cy="51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EF94CCA1-66ED-45F7-8259-EF5E659FEE3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2042">
            <a:off x="7244675" y="3600729"/>
            <a:ext cx="724058" cy="72405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603D04D-01F9-49E6-9E05-89266716247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97212" y="2881850"/>
            <a:ext cx="823031" cy="8230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4EB250E-49D2-4B0A-93C4-719B9E5BCD2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628765" y="2717472"/>
            <a:ext cx="823031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5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605A570-959A-4B8E-B803-DD9A59AB67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21"/>
          <a:stretch/>
        </p:blipFill>
        <p:spPr>
          <a:xfrm>
            <a:off x="5182476" y="2758194"/>
            <a:ext cx="4752736" cy="1705234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6264646-45FE-4C8C-AA29-AAAF13901D7E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Exo 2 Medium" panose="00000600000000000000" pitchFamily="50" charset="0"/>
              </a:rPr>
              <a:t>EDA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30F8F19-1569-4B5D-B79E-CBB7BDF131C1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Exo 2 Medium" panose="00000600000000000000" pitchFamily="50" charset="0"/>
              </a:rPr>
              <a:t>DataSets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34054EA-B826-4E3A-AF7A-82F22327F025}"/>
              </a:ext>
            </a:extLst>
          </p:cNvPr>
          <p:cNvSpPr/>
          <p:nvPr/>
        </p:nvSpPr>
        <p:spPr>
          <a:xfrm>
            <a:off x="5781847" y="773253"/>
            <a:ext cx="3565486" cy="3132725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C069A796-B3A6-4578-AC45-714A56B3F823}"/>
              </a:ext>
            </a:extLst>
          </p:cNvPr>
          <p:cNvSpPr/>
          <p:nvPr/>
        </p:nvSpPr>
        <p:spPr>
          <a:xfrm>
            <a:off x="5179188" y="3166184"/>
            <a:ext cx="224106" cy="196324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739E70A8-3098-4837-BE67-52840A3BCECA}"/>
              </a:ext>
            </a:extLst>
          </p:cNvPr>
          <p:cNvSpPr/>
          <p:nvPr/>
        </p:nvSpPr>
        <p:spPr>
          <a:xfrm>
            <a:off x="3393673" y="2899931"/>
            <a:ext cx="1474792" cy="1294659"/>
          </a:xfrm>
          <a:prstGeom prst="wedgeEllipseCallout">
            <a:avLst>
              <a:gd name="adj1" fmla="val 62900"/>
              <a:gd name="adj2" fmla="val -1857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2BE68704-1498-4579-843E-08B6704372B9}"/>
              </a:ext>
            </a:extLst>
          </p:cNvPr>
          <p:cNvSpPr txBox="1">
            <a:spLocks/>
          </p:cNvSpPr>
          <p:nvPr/>
        </p:nvSpPr>
        <p:spPr>
          <a:xfrm>
            <a:off x="387363" y="1682025"/>
            <a:ext cx="2168961" cy="5905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Tx/>
              <a:buNone/>
              <a:defRPr sz="200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>
                <a:solidFill>
                  <a:schemeClr val="accent5"/>
                </a:solidFill>
                <a:latin typeface="Exo 2 Medium" panose="00000600000000000000" pitchFamily="50" charset="0"/>
              </a:rPr>
              <a:t>Consumo/Producción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8C8C7FAF-B3F5-4E60-94BD-E20A68225951}"/>
              </a:ext>
            </a:extLst>
          </p:cNvPr>
          <p:cNvSpPr txBox="1">
            <a:spLocks/>
          </p:cNvSpPr>
          <p:nvPr/>
        </p:nvSpPr>
        <p:spPr>
          <a:xfrm>
            <a:off x="267155" y="2331951"/>
            <a:ext cx="2624165" cy="2555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/>
                </a:solidFill>
                <a:latin typeface="Exo 2 Extra Light" panose="00000300000000000000" pitchFamily="50" charset="0"/>
              </a:rPr>
              <a:t>Petróleo &amp; Otros Líquidos (Gasolina, diésel, propano, biocombustibles,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/>
                </a:solidFill>
                <a:latin typeface="Exo 2 Extra Light" panose="00000300000000000000" pitchFamily="50" charset="0"/>
              </a:rPr>
              <a:t>Gas Natural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/>
                </a:solidFill>
                <a:latin typeface="Exo 2 Extra Light" panose="00000300000000000000" pitchFamily="50" charset="0"/>
              </a:rPr>
              <a:t>Carbón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/>
                </a:solidFill>
                <a:latin typeface="Exo 2 Extra Light" panose="00000300000000000000" pitchFamily="50" charset="0"/>
              </a:rPr>
              <a:t>Renovables                (Hidráulica, solar, eólica, biomasa, geotermia,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/>
                </a:solidFill>
                <a:latin typeface="Exo 2 Extra Light" panose="00000300000000000000" pitchFamily="50" charset="0"/>
              </a:rPr>
              <a:t>Nuclear</a:t>
            </a:r>
          </a:p>
          <a:p>
            <a:endParaRPr lang="es-ES" sz="1050" dirty="0">
              <a:solidFill>
                <a:schemeClr val="accent5"/>
              </a:solidFill>
              <a:latin typeface="Exo 2 Extra Light" panose="00000300000000000000" pitchFamily="50" charset="0"/>
            </a:endParaRPr>
          </a:p>
        </p:txBody>
      </p:sp>
      <p:sp>
        <p:nvSpPr>
          <p:cNvPr id="13" name="Bocadillo: ovalado 12">
            <a:extLst>
              <a:ext uri="{FF2B5EF4-FFF2-40B4-BE49-F238E27FC236}">
                <a16:creationId xmlns:a16="http://schemas.microsoft.com/office/drawing/2014/main" id="{DAB2385C-4DF0-487E-A92A-8ABC80A7C02A}"/>
              </a:ext>
            </a:extLst>
          </p:cNvPr>
          <p:cNvSpPr/>
          <p:nvPr/>
        </p:nvSpPr>
        <p:spPr>
          <a:xfrm>
            <a:off x="4745422" y="4347349"/>
            <a:ext cx="1474792" cy="1294659"/>
          </a:xfrm>
          <a:prstGeom prst="wedgeEllipseCallout">
            <a:avLst>
              <a:gd name="adj1" fmla="val 38997"/>
              <a:gd name="adj2" fmla="val -5160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Bocadillo: ovalado 13">
            <a:extLst>
              <a:ext uri="{FF2B5EF4-FFF2-40B4-BE49-F238E27FC236}">
                <a16:creationId xmlns:a16="http://schemas.microsoft.com/office/drawing/2014/main" id="{2F49C9B1-372B-4E18-996F-81F47281ECFD}"/>
              </a:ext>
            </a:extLst>
          </p:cNvPr>
          <p:cNvSpPr/>
          <p:nvPr/>
        </p:nvSpPr>
        <p:spPr>
          <a:xfrm>
            <a:off x="6403939" y="4948881"/>
            <a:ext cx="1474792" cy="1294659"/>
          </a:xfrm>
          <a:prstGeom prst="wedgeEllipseCallout">
            <a:avLst>
              <a:gd name="adj1" fmla="val 384"/>
              <a:gd name="adj2" fmla="val -64449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Bocadillo: ovalado 14">
            <a:extLst>
              <a:ext uri="{FF2B5EF4-FFF2-40B4-BE49-F238E27FC236}">
                <a16:creationId xmlns:a16="http://schemas.microsoft.com/office/drawing/2014/main" id="{42F0AB19-DF93-42E7-9739-0E27C147C9FD}"/>
              </a:ext>
            </a:extLst>
          </p:cNvPr>
          <p:cNvSpPr/>
          <p:nvPr/>
        </p:nvSpPr>
        <p:spPr>
          <a:xfrm>
            <a:off x="8531246" y="4574042"/>
            <a:ext cx="1474792" cy="1294659"/>
          </a:xfrm>
          <a:prstGeom prst="wedgeEllipseCallout">
            <a:avLst>
              <a:gd name="adj1" fmla="val -38228"/>
              <a:gd name="adj2" fmla="val -54357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Bocadillo: ovalado 15">
            <a:extLst>
              <a:ext uri="{FF2B5EF4-FFF2-40B4-BE49-F238E27FC236}">
                <a16:creationId xmlns:a16="http://schemas.microsoft.com/office/drawing/2014/main" id="{C594126E-F9C6-4840-836D-424BF7E124B8}"/>
              </a:ext>
            </a:extLst>
          </p:cNvPr>
          <p:cNvSpPr/>
          <p:nvPr/>
        </p:nvSpPr>
        <p:spPr>
          <a:xfrm>
            <a:off x="10066274" y="3177539"/>
            <a:ext cx="1474792" cy="1294659"/>
          </a:xfrm>
          <a:prstGeom prst="wedgeEllipseCallout">
            <a:avLst>
              <a:gd name="adj1" fmla="val -63970"/>
              <a:gd name="adj2" fmla="val -20412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59F9A8C3-2462-4B54-AD6B-ED48EDB874C1}"/>
              </a:ext>
            </a:extLst>
          </p:cNvPr>
          <p:cNvSpPr/>
          <p:nvPr/>
        </p:nvSpPr>
        <p:spPr>
          <a:xfrm>
            <a:off x="6065130" y="4086541"/>
            <a:ext cx="224106" cy="196324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4BB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4C326592-FC12-4553-BD49-20DC32DFEBA0}"/>
              </a:ext>
            </a:extLst>
          </p:cNvPr>
          <p:cNvSpPr/>
          <p:nvPr/>
        </p:nvSpPr>
        <p:spPr>
          <a:xfrm>
            <a:off x="7029282" y="4467879"/>
            <a:ext cx="224106" cy="196324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0310FE21-270E-4AE5-9F79-BE532F2AEFB9}"/>
              </a:ext>
            </a:extLst>
          </p:cNvPr>
          <p:cNvSpPr/>
          <p:nvPr/>
        </p:nvSpPr>
        <p:spPr>
          <a:xfrm>
            <a:off x="8482247" y="4282865"/>
            <a:ext cx="224106" cy="196324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BD2616D-E10B-49BE-8FCE-C8DF982B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25" y="840179"/>
            <a:ext cx="1397130" cy="139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Marcador de texto 5">
            <a:extLst>
              <a:ext uri="{FF2B5EF4-FFF2-40B4-BE49-F238E27FC236}">
                <a16:creationId xmlns:a16="http://schemas.microsoft.com/office/drawing/2014/main" id="{64308962-2028-4968-B37D-BDCFB7C73E3A}"/>
              </a:ext>
            </a:extLst>
          </p:cNvPr>
          <p:cNvSpPr txBox="1">
            <a:spLocks/>
          </p:cNvSpPr>
          <p:nvPr/>
        </p:nvSpPr>
        <p:spPr>
          <a:xfrm>
            <a:off x="6070829" y="2296178"/>
            <a:ext cx="2972741" cy="1210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ES" sz="2000" b="0" i="0" dirty="0">
                <a:solidFill>
                  <a:srgbClr val="4D5156"/>
                </a:solidFill>
                <a:effectLst/>
                <a:latin typeface="Exo 2 Extra Light" panose="00000300000000000000"/>
              </a:rPr>
              <a:t>Una fuente de energía primaria es toda forma de energía disponible en la naturaleza antes de ser convertida o transformada </a:t>
            </a:r>
            <a:endParaRPr lang="es-ES" sz="1200" dirty="0">
              <a:solidFill>
                <a:schemeClr val="accent5"/>
              </a:solidFill>
              <a:latin typeface="Exo 2 Extra Light" panose="00000300000000000000"/>
            </a:endParaRP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0FD4B0CC-85C9-402A-BB0A-56DF504A42BE}"/>
              </a:ext>
            </a:extLst>
          </p:cNvPr>
          <p:cNvSpPr/>
          <p:nvPr/>
        </p:nvSpPr>
        <p:spPr>
          <a:xfrm>
            <a:off x="9564313" y="3398148"/>
            <a:ext cx="224106" cy="196324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9BA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014A56-4086-45A9-8434-9F4AAE50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67" y="3043362"/>
            <a:ext cx="907342" cy="9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B5F8C8B-7A7C-4594-AAEC-37ADA7196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199" y="4468815"/>
            <a:ext cx="1014206" cy="101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F24D5B4-AB39-43D9-A910-81B8B49B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819" y="5075820"/>
            <a:ext cx="1040780" cy="104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321F9F1-5308-4352-ABEA-549EF0B0C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608" y="4696969"/>
            <a:ext cx="945040" cy="94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49C1401-2FBB-4C1B-B0D7-43DC7278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862" y="3286594"/>
            <a:ext cx="996271" cy="99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2078FEB-5E91-4550-BF86-4A63B9569A00}"/>
              </a:ext>
            </a:extLst>
          </p:cNvPr>
          <p:cNvSpPr/>
          <p:nvPr/>
        </p:nvSpPr>
        <p:spPr>
          <a:xfrm>
            <a:off x="474388" y="5329818"/>
            <a:ext cx="2624165" cy="33631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B229317-6884-4480-9877-889F66D22505}"/>
              </a:ext>
            </a:extLst>
          </p:cNvPr>
          <p:cNvSpPr/>
          <p:nvPr/>
        </p:nvSpPr>
        <p:spPr>
          <a:xfrm>
            <a:off x="474388" y="5780288"/>
            <a:ext cx="2919285" cy="33631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D26399-BB3C-4AC9-9B5E-0B6723E7813B}"/>
              </a:ext>
            </a:extLst>
          </p:cNvPr>
          <p:cNvSpPr txBox="1"/>
          <p:nvPr/>
        </p:nvSpPr>
        <p:spPr>
          <a:xfrm>
            <a:off x="443358" y="5322771"/>
            <a:ext cx="278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D5156"/>
                </a:solidFill>
                <a:latin typeface="Exo 2 Extra Light" panose="00000300000000000000"/>
                <a:ea typeface="Open Sans" panose="020B0606030504020204" pitchFamily="34" charset="0"/>
                <a:cs typeface="Open Sans" panose="020B0606030504020204" pitchFamily="34" charset="0"/>
              </a:rPr>
              <a:t>1 </a:t>
            </a:r>
            <a:r>
              <a:rPr lang="es-ES" dirty="0" err="1">
                <a:solidFill>
                  <a:srgbClr val="4D5156"/>
                </a:solidFill>
                <a:latin typeface="Exo 2 Extra Light" panose="00000300000000000000"/>
                <a:ea typeface="Open Sans" panose="020B0606030504020204" pitchFamily="34" charset="0"/>
                <a:cs typeface="Open Sans" panose="020B0606030504020204" pitchFamily="34" charset="0"/>
              </a:rPr>
              <a:t>MMBtu</a:t>
            </a:r>
            <a:r>
              <a:rPr lang="es-ES" dirty="0">
                <a:solidFill>
                  <a:srgbClr val="4D5156"/>
                </a:solidFill>
                <a:latin typeface="Exo 2 Extra Light" panose="00000300000000000000"/>
                <a:ea typeface="Open Sans" panose="020B0606030504020204" pitchFamily="34" charset="0"/>
                <a:cs typeface="Open Sans" panose="020B0606030504020204" pitchFamily="34" charset="0"/>
              </a:rPr>
              <a:t> = 10exp-9 </a:t>
            </a:r>
            <a:r>
              <a:rPr lang="es-ES" dirty="0" err="1">
                <a:solidFill>
                  <a:srgbClr val="4D5156"/>
                </a:solidFill>
                <a:latin typeface="Exo 2 Extra Light" panose="00000300000000000000"/>
                <a:ea typeface="Open Sans" panose="020B0606030504020204" pitchFamily="34" charset="0"/>
                <a:cs typeface="Open Sans" panose="020B0606030504020204" pitchFamily="34" charset="0"/>
              </a:rPr>
              <a:t>Quads</a:t>
            </a:r>
            <a:endParaRPr lang="es-ES" dirty="0">
              <a:solidFill>
                <a:srgbClr val="4D5156"/>
              </a:solidFill>
              <a:latin typeface="Exo 2 Extra Light" panose="0000030000000000000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65C7057-CAAA-493A-A3E3-AA33C426ACFA}"/>
              </a:ext>
            </a:extLst>
          </p:cNvPr>
          <p:cNvSpPr txBox="1"/>
          <p:nvPr/>
        </p:nvSpPr>
        <p:spPr>
          <a:xfrm>
            <a:off x="474388" y="5780288"/>
            <a:ext cx="301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D5156"/>
                </a:solidFill>
                <a:latin typeface="Exo 2 Extra Light" panose="00000300000000000000"/>
                <a:ea typeface="Open Sans" panose="020B0606030504020204" pitchFamily="34" charset="0"/>
                <a:cs typeface="Open Sans" panose="020B0606030504020204" pitchFamily="34" charset="0"/>
              </a:rPr>
              <a:t>1 </a:t>
            </a:r>
            <a:r>
              <a:rPr lang="es-ES" dirty="0" err="1">
                <a:solidFill>
                  <a:srgbClr val="4D5156"/>
                </a:solidFill>
                <a:latin typeface="Exo 2 Extra Light" panose="00000300000000000000"/>
                <a:ea typeface="Open Sans" panose="020B0606030504020204" pitchFamily="34" charset="0"/>
                <a:cs typeface="Open Sans" panose="020B0606030504020204" pitchFamily="34" charset="0"/>
              </a:rPr>
              <a:t>Quad</a:t>
            </a:r>
            <a:r>
              <a:rPr lang="es-ES" dirty="0">
                <a:solidFill>
                  <a:srgbClr val="4D5156"/>
                </a:solidFill>
                <a:latin typeface="Exo 2 Extra Light" panose="00000300000000000000"/>
                <a:ea typeface="Open Sans" panose="020B0606030504020204" pitchFamily="34" charset="0"/>
                <a:cs typeface="Open Sans" panose="020B0606030504020204" pitchFamily="34" charset="0"/>
              </a:rPr>
              <a:t> = 2.93071exp7 </a:t>
            </a:r>
            <a:r>
              <a:rPr lang="es-ES" dirty="0" err="1">
                <a:solidFill>
                  <a:srgbClr val="4D5156"/>
                </a:solidFill>
                <a:latin typeface="Exo 2 Extra Light" panose="00000300000000000000"/>
                <a:ea typeface="Open Sans" panose="020B0606030504020204" pitchFamily="34" charset="0"/>
                <a:cs typeface="Open Sans" panose="020B0606030504020204" pitchFamily="34" charset="0"/>
              </a:rPr>
              <a:t>MWh</a:t>
            </a:r>
            <a:endParaRPr lang="es-ES" dirty="0">
              <a:solidFill>
                <a:srgbClr val="4D5156"/>
              </a:solidFill>
              <a:latin typeface="Exo 2 Extra Light" panose="0000030000000000000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6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6264646-45FE-4C8C-AA29-AAAF13901D7E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>
                <a:solidFill>
                  <a:schemeClr val="accent2"/>
                </a:solidFill>
                <a:latin typeface="Exo 2 Medium" panose="00000600000000000000" pitchFamily="50" charset="0"/>
              </a:rPr>
              <a:t>EDA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30F8F19-1569-4B5D-B79E-CBB7BDF131C1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Exo 2 Medium" panose="00000600000000000000" pitchFamily="50" charset="0"/>
              </a:rPr>
              <a:t>Hipótesis</a:t>
            </a:r>
          </a:p>
        </p:txBody>
      </p:sp>
      <p:sp>
        <p:nvSpPr>
          <p:cNvPr id="56" name="Freeform 25">
            <a:extLst>
              <a:ext uri="{FF2B5EF4-FFF2-40B4-BE49-F238E27FC236}">
                <a16:creationId xmlns:a16="http://schemas.microsoft.com/office/drawing/2014/main" id="{3471E1B4-31AB-4F26-8D0D-CB5FB3C6955E}"/>
              </a:ext>
            </a:extLst>
          </p:cNvPr>
          <p:cNvSpPr>
            <a:spLocks/>
          </p:cNvSpPr>
          <p:nvPr/>
        </p:nvSpPr>
        <p:spPr bwMode="auto">
          <a:xfrm>
            <a:off x="8373092" y="3772120"/>
            <a:ext cx="243345" cy="360619"/>
          </a:xfrm>
          <a:custGeom>
            <a:avLst/>
            <a:gdLst>
              <a:gd name="T0" fmla="*/ 580 w 606"/>
              <a:gd name="T1" fmla="*/ 208 h 899"/>
              <a:gd name="T2" fmla="*/ 530 w 606"/>
              <a:gd name="T3" fmla="*/ 347 h 899"/>
              <a:gd name="T4" fmla="*/ 391 w 606"/>
              <a:gd name="T5" fmla="*/ 426 h 899"/>
              <a:gd name="T6" fmla="*/ 391 w 606"/>
              <a:gd name="T7" fmla="*/ 430 h 899"/>
              <a:gd name="T8" fmla="*/ 551 w 606"/>
              <a:gd name="T9" fmla="*/ 494 h 899"/>
              <a:gd name="T10" fmla="*/ 606 w 606"/>
              <a:gd name="T11" fmla="*/ 632 h 899"/>
              <a:gd name="T12" fmla="*/ 514 w 606"/>
              <a:gd name="T13" fmla="*/ 829 h 899"/>
              <a:gd name="T14" fmla="*/ 253 w 606"/>
              <a:gd name="T15" fmla="*/ 899 h 899"/>
              <a:gd name="T16" fmla="*/ 0 w 606"/>
              <a:gd name="T17" fmla="*/ 852 h 899"/>
              <a:gd name="T18" fmla="*/ 0 w 606"/>
              <a:gd name="T19" fmla="*/ 694 h 899"/>
              <a:gd name="T20" fmla="*/ 112 w 606"/>
              <a:gd name="T21" fmla="*/ 736 h 899"/>
              <a:gd name="T22" fmla="*/ 233 w 606"/>
              <a:gd name="T23" fmla="*/ 752 h 899"/>
              <a:gd name="T24" fmla="*/ 368 w 606"/>
              <a:gd name="T25" fmla="*/ 721 h 899"/>
              <a:gd name="T26" fmla="*/ 412 w 606"/>
              <a:gd name="T27" fmla="*/ 621 h 899"/>
              <a:gd name="T28" fmla="*/ 362 w 606"/>
              <a:gd name="T29" fmla="*/ 534 h 899"/>
              <a:gd name="T30" fmla="*/ 201 w 606"/>
              <a:gd name="T31" fmla="*/ 508 h 899"/>
              <a:gd name="T32" fmla="*/ 135 w 606"/>
              <a:gd name="T33" fmla="*/ 508 h 899"/>
              <a:gd name="T34" fmla="*/ 135 w 606"/>
              <a:gd name="T35" fmla="*/ 367 h 899"/>
              <a:gd name="T36" fmla="*/ 203 w 606"/>
              <a:gd name="T37" fmla="*/ 367 h 899"/>
              <a:gd name="T38" fmla="*/ 351 w 606"/>
              <a:gd name="T39" fmla="*/ 340 h 899"/>
              <a:gd name="T40" fmla="*/ 398 w 606"/>
              <a:gd name="T41" fmla="*/ 249 h 899"/>
              <a:gd name="T42" fmla="*/ 274 w 606"/>
              <a:gd name="T43" fmla="*/ 149 h 899"/>
              <a:gd name="T44" fmla="*/ 186 w 606"/>
              <a:gd name="T45" fmla="*/ 164 h 899"/>
              <a:gd name="T46" fmla="*/ 87 w 606"/>
              <a:gd name="T47" fmla="*/ 213 h 899"/>
              <a:gd name="T48" fmla="*/ 2 w 606"/>
              <a:gd name="T49" fmla="*/ 86 h 899"/>
              <a:gd name="T50" fmla="*/ 287 w 606"/>
              <a:gd name="T51" fmla="*/ 0 h 899"/>
              <a:gd name="T52" fmla="*/ 501 w 606"/>
              <a:gd name="T53" fmla="*/ 55 h 899"/>
              <a:gd name="T54" fmla="*/ 580 w 606"/>
              <a:gd name="T55" fmla="*/ 20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6" h="899">
                <a:moveTo>
                  <a:pt x="580" y="208"/>
                </a:moveTo>
                <a:cubicBezTo>
                  <a:pt x="580" y="263"/>
                  <a:pt x="564" y="309"/>
                  <a:pt x="530" y="347"/>
                </a:cubicBezTo>
                <a:cubicBezTo>
                  <a:pt x="497" y="386"/>
                  <a:pt x="451" y="412"/>
                  <a:pt x="391" y="426"/>
                </a:cubicBezTo>
                <a:cubicBezTo>
                  <a:pt x="391" y="430"/>
                  <a:pt x="391" y="430"/>
                  <a:pt x="391" y="430"/>
                </a:cubicBezTo>
                <a:cubicBezTo>
                  <a:pt x="462" y="439"/>
                  <a:pt x="515" y="460"/>
                  <a:pt x="551" y="494"/>
                </a:cubicBezTo>
                <a:cubicBezTo>
                  <a:pt x="588" y="528"/>
                  <a:pt x="606" y="574"/>
                  <a:pt x="606" y="632"/>
                </a:cubicBezTo>
                <a:cubicBezTo>
                  <a:pt x="606" y="716"/>
                  <a:pt x="575" y="782"/>
                  <a:pt x="514" y="829"/>
                </a:cubicBezTo>
                <a:cubicBezTo>
                  <a:pt x="453" y="875"/>
                  <a:pt x="366" y="899"/>
                  <a:pt x="253" y="899"/>
                </a:cubicBezTo>
                <a:cubicBezTo>
                  <a:pt x="158" y="899"/>
                  <a:pt x="74" y="883"/>
                  <a:pt x="0" y="852"/>
                </a:cubicBezTo>
                <a:cubicBezTo>
                  <a:pt x="0" y="694"/>
                  <a:pt x="0" y="694"/>
                  <a:pt x="0" y="694"/>
                </a:cubicBezTo>
                <a:cubicBezTo>
                  <a:pt x="34" y="711"/>
                  <a:pt x="72" y="725"/>
                  <a:pt x="112" y="736"/>
                </a:cubicBezTo>
                <a:cubicBezTo>
                  <a:pt x="153" y="747"/>
                  <a:pt x="193" y="752"/>
                  <a:pt x="233" y="752"/>
                </a:cubicBezTo>
                <a:cubicBezTo>
                  <a:pt x="294" y="752"/>
                  <a:pt x="339" y="742"/>
                  <a:pt x="368" y="721"/>
                </a:cubicBezTo>
                <a:cubicBezTo>
                  <a:pt x="397" y="701"/>
                  <a:pt x="412" y="667"/>
                  <a:pt x="412" y="621"/>
                </a:cubicBezTo>
                <a:cubicBezTo>
                  <a:pt x="412" y="580"/>
                  <a:pt x="395" y="551"/>
                  <a:pt x="362" y="534"/>
                </a:cubicBezTo>
                <a:cubicBezTo>
                  <a:pt x="328" y="517"/>
                  <a:pt x="275" y="508"/>
                  <a:pt x="201" y="508"/>
                </a:cubicBezTo>
                <a:cubicBezTo>
                  <a:pt x="135" y="508"/>
                  <a:pt x="135" y="508"/>
                  <a:pt x="135" y="508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203" y="367"/>
                  <a:pt x="203" y="367"/>
                  <a:pt x="203" y="367"/>
                </a:cubicBezTo>
                <a:cubicBezTo>
                  <a:pt x="270" y="367"/>
                  <a:pt x="320" y="358"/>
                  <a:pt x="351" y="340"/>
                </a:cubicBezTo>
                <a:cubicBezTo>
                  <a:pt x="383" y="322"/>
                  <a:pt x="398" y="292"/>
                  <a:pt x="398" y="249"/>
                </a:cubicBezTo>
                <a:cubicBezTo>
                  <a:pt x="398" y="182"/>
                  <a:pt x="357" y="149"/>
                  <a:pt x="274" y="149"/>
                </a:cubicBezTo>
                <a:cubicBezTo>
                  <a:pt x="245" y="149"/>
                  <a:pt x="216" y="154"/>
                  <a:pt x="186" y="164"/>
                </a:cubicBezTo>
                <a:cubicBezTo>
                  <a:pt x="156" y="173"/>
                  <a:pt x="123" y="190"/>
                  <a:pt x="87" y="213"/>
                </a:cubicBezTo>
                <a:cubicBezTo>
                  <a:pt x="2" y="86"/>
                  <a:pt x="2" y="86"/>
                  <a:pt x="2" y="86"/>
                </a:cubicBezTo>
                <a:cubicBezTo>
                  <a:pt x="81" y="29"/>
                  <a:pt x="176" y="0"/>
                  <a:pt x="287" y="0"/>
                </a:cubicBezTo>
                <a:cubicBezTo>
                  <a:pt x="377" y="0"/>
                  <a:pt x="449" y="18"/>
                  <a:pt x="501" y="55"/>
                </a:cubicBezTo>
                <a:cubicBezTo>
                  <a:pt x="554" y="92"/>
                  <a:pt x="580" y="143"/>
                  <a:pt x="580" y="2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57" name="Freeform 21">
            <a:extLst>
              <a:ext uri="{FF2B5EF4-FFF2-40B4-BE49-F238E27FC236}">
                <a16:creationId xmlns:a16="http://schemas.microsoft.com/office/drawing/2014/main" id="{0C7B33CF-C4B9-4D8C-8047-DB8326732BF7}"/>
              </a:ext>
            </a:extLst>
          </p:cNvPr>
          <p:cNvSpPr>
            <a:spLocks/>
          </p:cNvSpPr>
          <p:nvPr/>
        </p:nvSpPr>
        <p:spPr bwMode="auto">
          <a:xfrm>
            <a:off x="5069896" y="3784153"/>
            <a:ext cx="242259" cy="349610"/>
          </a:xfrm>
          <a:custGeom>
            <a:avLst/>
            <a:gdLst>
              <a:gd name="T0" fmla="*/ 614 w 614"/>
              <a:gd name="T1" fmla="*/ 887 h 887"/>
              <a:gd name="T2" fmla="*/ 3 w 614"/>
              <a:gd name="T3" fmla="*/ 887 h 887"/>
              <a:gd name="T4" fmla="*/ 3 w 614"/>
              <a:gd name="T5" fmla="*/ 758 h 887"/>
              <a:gd name="T6" fmla="*/ 222 w 614"/>
              <a:gd name="T7" fmla="*/ 536 h 887"/>
              <a:gd name="T8" fmla="*/ 350 w 614"/>
              <a:gd name="T9" fmla="*/ 398 h 887"/>
              <a:gd name="T10" fmla="*/ 393 w 614"/>
              <a:gd name="T11" fmla="*/ 326 h 887"/>
              <a:gd name="T12" fmla="*/ 406 w 614"/>
              <a:gd name="T13" fmla="*/ 258 h 887"/>
              <a:gd name="T14" fmla="*/ 377 w 614"/>
              <a:gd name="T15" fmla="*/ 180 h 887"/>
              <a:gd name="T16" fmla="*/ 299 w 614"/>
              <a:gd name="T17" fmla="*/ 154 h 887"/>
              <a:gd name="T18" fmla="*/ 201 w 614"/>
              <a:gd name="T19" fmla="*/ 177 h 887"/>
              <a:gd name="T20" fmla="*/ 101 w 614"/>
              <a:gd name="T21" fmla="*/ 244 h 887"/>
              <a:gd name="T22" fmla="*/ 0 w 614"/>
              <a:gd name="T23" fmla="*/ 125 h 887"/>
              <a:gd name="T24" fmla="*/ 107 w 614"/>
              <a:gd name="T25" fmla="*/ 47 h 887"/>
              <a:gd name="T26" fmla="*/ 200 w 614"/>
              <a:gd name="T27" fmla="*/ 12 h 887"/>
              <a:gd name="T28" fmla="*/ 312 w 614"/>
              <a:gd name="T29" fmla="*/ 0 h 887"/>
              <a:gd name="T30" fmla="*/ 457 w 614"/>
              <a:gd name="T31" fmla="*/ 30 h 887"/>
              <a:gd name="T32" fmla="*/ 555 w 614"/>
              <a:gd name="T33" fmla="*/ 113 h 887"/>
              <a:gd name="T34" fmla="*/ 589 w 614"/>
              <a:gd name="T35" fmla="*/ 237 h 887"/>
              <a:gd name="T36" fmla="*/ 568 w 614"/>
              <a:gd name="T37" fmla="*/ 350 h 887"/>
              <a:gd name="T38" fmla="*/ 502 w 614"/>
              <a:gd name="T39" fmla="*/ 459 h 887"/>
              <a:gd name="T40" fmla="*/ 345 w 614"/>
              <a:gd name="T41" fmla="*/ 617 h 887"/>
              <a:gd name="T42" fmla="*/ 233 w 614"/>
              <a:gd name="T43" fmla="*/ 723 h 887"/>
              <a:gd name="T44" fmla="*/ 233 w 614"/>
              <a:gd name="T45" fmla="*/ 731 h 887"/>
              <a:gd name="T46" fmla="*/ 614 w 614"/>
              <a:gd name="T47" fmla="*/ 731 h 887"/>
              <a:gd name="T48" fmla="*/ 614 w 614"/>
              <a:gd name="T49" fmla="*/ 887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887">
                <a:moveTo>
                  <a:pt x="614" y="887"/>
                </a:moveTo>
                <a:cubicBezTo>
                  <a:pt x="3" y="887"/>
                  <a:pt x="3" y="887"/>
                  <a:pt x="3" y="887"/>
                </a:cubicBezTo>
                <a:cubicBezTo>
                  <a:pt x="3" y="758"/>
                  <a:pt x="3" y="758"/>
                  <a:pt x="3" y="758"/>
                </a:cubicBezTo>
                <a:cubicBezTo>
                  <a:pt x="222" y="536"/>
                  <a:pt x="222" y="536"/>
                  <a:pt x="222" y="536"/>
                </a:cubicBezTo>
                <a:cubicBezTo>
                  <a:pt x="287" y="470"/>
                  <a:pt x="330" y="424"/>
                  <a:pt x="350" y="398"/>
                </a:cubicBezTo>
                <a:cubicBezTo>
                  <a:pt x="369" y="372"/>
                  <a:pt x="384" y="348"/>
                  <a:pt x="393" y="326"/>
                </a:cubicBezTo>
                <a:cubicBezTo>
                  <a:pt x="401" y="305"/>
                  <a:pt x="406" y="282"/>
                  <a:pt x="406" y="258"/>
                </a:cubicBezTo>
                <a:cubicBezTo>
                  <a:pt x="406" y="223"/>
                  <a:pt x="396" y="197"/>
                  <a:pt x="377" y="180"/>
                </a:cubicBezTo>
                <a:cubicBezTo>
                  <a:pt x="357" y="163"/>
                  <a:pt x="332" y="154"/>
                  <a:pt x="299" y="154"/>
                </a:cubicBezTo>
                <a:cubicBezTo>
                  <a:pt x="265" y="154"/>
                  <a:pt x="233" y="162"/>
                  <a:pt x="201" y="177"/>
                </a:cubicBezTo>
                <a:cubicBezTo>
                  <a:pt x="169" y="193"/>
                  <a:pt x="135" y="215"/>
                  <a:pt x="101" y="244"/>
                </a:cubicBezTo>
                <a:cubicBezTo>
                  <a:pt x="0" y="125"/>
                  <a:pt x="0" y="125"/>
                  <a:pt x="0" y="125"/>
                </a:cubicBezTo>
                <a:cubicBezTo>
                  <a:pt x="43" y="88"/>
                  <a:pt x="79" y="62"/>
                  <a:pt x="107" y="47"/>
                </a:cubicBezTo>
                <a:cubicBezTo>
                  <a:pt x="136" y="32"/>
                  <a:pt x="167" y="20"/>
                  <a:pt x="200" y="12"/>
                </a:cubicBezTo>
                <a:cubicBezTo>
                  <a:pt x="233" y="4"/>
                  <a:pt x="271" y="0"/>
                  <a:pt x="312" y="0"/>
                </a:cubicBezTo>
                <a:cubicBezTo>
                  <a:pt x="367" y="0"/>
                  <a:pt x="415" y="10"/>
                  <a:pt x="457" y="30"/>
                </a:cubicBezTo>
                <a:cubicBezTo>
                  <a:pt x="499" y="50"/>
                  <a:pt x="532" y="78"/>
                  <a:pt x="555" y="113"/>
                </a:cubicBezTo>
                <a:cubicBezTo>
                  <a:pt x="578" y="149"/>
                  <a:pt x="589" y="190"/>
                  <a:pt x="589" y="237"/>
                </a:cubicBezTo>
                <a:cubicBezTo>
                  <a:pt x="589" y="277"/>
                  <a:pt x="582" y="315"/>
                  <a:pt x="568" y="350"/>
                </a:cubicBezTo>
                <a:cubicBezTo>
                  <a:pt x="554" y="385"/>
                  <a:pt x="532" y="422"/>
                  <a:pt x="502" y="459"/>
                </a:cubicBezTo>
                <a:cubicBezTo>
                  <a:pt x="473" y="496"/>
                  <a:pt x="420" y="549"/>
                  <a:pt x="345" y="617"/>
                </a:cubicBezTo>
                <a:cubicBezTo>
                  <a:pt x="233" y="723"/>
                  <a:pt x="233" y="723"/>
                  <a:pt x="233" y="723"/>
                </a:cubicBezTo>
                <a:cubicBezTo>
                  <a:pt x="233" y="731"/>
                  <a:pt x="233" y="731"/>
                  <a:pt x="233" y="731"/>
                </a:cubicBezTo>
                <a:cubicBezTo>
                  <a:pt x="614" y="731"/>
                  <a:pt x="614" y="731"/>
                  <a:pt x="614" y="731"/>
                </a:cubicBezTo>
                <a:lnTo>
                  <a:pt x="614" y="8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58" name="Freeform 17">
            <a:extLst>
              <a:ext uri="{FF2B5EF4-FFF2-40B4-BE49-F238E27FC236}">
                <a16:creationId xmlns:a16="http://schemas.microsoft.com/office/drawing/2014/main" id="{BFD44742-1372-4412-BDF1-AF904C5D3B2B}"/>
              </a:ext>
            </a:extLst>
          </p:cNvPr>
          <p:cNvSpPr>
            <a:spLocks/>
          </p:cNvSpPr>
          <p:nvPr/>
        </p:nvSpPr>
        <p:spPr bwMode="auto">
          <a:xfrm>
            <a:off x="1732629" y="3757633"/>
            <a:ext cx="189351" cy="381433"/>
          </a:xfrm>
          <a:custGeom>
            <a:avLst/>
            <a:gdLst>
              <a:gd name="T0" fmla="*/ 433 w 433"/>
              <a:gd name="T1" fmla="*/ 875 h 875"/>
              <a:gd name="T2" fmla="*/ 249 w 433"/>
              <a:gd name="T3" fmla="*/ 875 h 875"/>
              <a:gd name="T4" fmla="*/ 249 w 433"/>
              <a:gd name="T5" fmla="*/ 369 h 875"/>
              <a:gd name="T6" fmla="*/ 250 w 433"/>
              <a:gd name="T7" fmla="*/ 286 h 875"/>
              <a:gd name="T8" fmla="*/ 253 w 433"/>
              <a:gd name="T9" fmla="*/ 195 h 875"/>
              <a:gd name="T10" fmla="*/ 189 w 433"/>
              <a:gd name="T11" fmla="*/ 255 h 875"/>
              <a:gd name="T12" fmla="*/ 89 w 433"/>
              <a:gd name="T13" fmla="*/ 336 h 875"/>
              <a:gd name="T14" fmla="*/ 0 w 433"/>
              <a:gd name="T15" fmla="*/ 225 h 875"/>
              <a:gd name="T16" fmla="*/ 281 w 433"/>
              <a:gd name="T17" fmla="*/ 0 h 875"/>
              <a:gd name="T18" fmla="*/ 433 w 433"/>
              <a:gd name="T19" fmla="*/ 0 h 875"/>
              <a:gd name="T20" fmla="*/ 433 w 433"/>
              <a:gd name="T21" fmla="*/ 875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3" h="875">
                <a:moveTo>
                  <a:pt x="433" y="875"/>
                </a:moveTo>
                <a:cubicBezTo>
                  <a:pt x="249" y="875"/>
                  <a:pt x="249" y="875"/>
                  <a:pt x="249" y="875"/>
                </a:cubicBezTo>
                <a:cubicBezTo>
                  <a:pt x="249" y="369"/>
                  <a:pt x="249" y="369"/>
                  <a:pt x="249" y="369"/>
                </a:cubicBezTo>
                <a:cubicBezTo>
                  <a:pt x="250" y="286"/>
                  <a:pt x="250" y="286"/>
                  <a:pt x="250" y="286"/>
                </a:cubicBezTo>
                <a:cubicBezTo>
                  <a:pt x="253" y="195"/>
                  <a:pt x="253" y="195"/>
                  <a:pt x="253" y="195"/>
                </a:cubicBezTo>
                <a:cubicBezTo>
                  <a:pt x="223" y="226"/>
                  <a:pt x="201" y="246"/>
                  <a:pt x="189" y="255"/>
                </a:cubicBezTo>
                <a:cubicBezTo>
                  <a:pt x="89" y="336"/>
                  <a:pt x="89" y="336"/>
                  <a:pt x="89" y="336"/>
                </a:cubicBezTo>
                <a:cubicBezTo>
                  <a:pt x="0" y="225"/>
                  <a:pt x="0" y="225"/>
                  <a:pt x="0" y="225"/>
                </a:cubicBezTo>
                <a:cubicBezTo>
                  <a:pt x="281" y="0"/>
                  <a:pt x="281" y="0"/>
                  <a:pt x="281" y="0"/>
                </a:cubicBezTo>
                <a:cubicBezTo>
                  <a:pt x="433" y="0"/>
                  <a:pt x="433" y="0"/>
                  <a:pt x="433" y="0"/>
                </a:cubicBezTo>
                <a:lnTo>
                  <a:pt x="433" y="8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D5A1679-59F8-4DCD-9C87-4D8DB44992B1}"/>
              </a:ext>
            </a:extLst>
          </p:cNvPr>
          <p:cNvSpPr/>
          <p:nvPr/>
        </p:nvSpPr>
        <p:spPr>
          <a:xfrm>
            <a:off x="0" y="1216246"/>
            <a:ext cx="12192000" cy="938281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C975E41-1E4C-45C5-9399-AA9FCAA15E58}"/>
              </a:ext>
            </a:extLst>
          </p:cNvPr>
          <p:cNvCxnSpPr>
            <a:cxnSpLocks/>
          </p:cNvCxnSpPr>
          <p:nvPr/>
        </p:nvCxnSpPr>
        <p:spPr>
          <a:xfrm>
            <a:off x="0" y="1145458"/>
            <a:ext cx="12192000" cy="0"/>
          </a:xfrm>
          <a:prstGeom prst="lin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DF53F0CC-A194-4488-828B-21D005E1F849}"/>
              </a:ext>
            </a:extLst>
          </p:cNvPr>
          <p:cNvCxnSpPr>
            <a:cxnSpLocks/>
          </p:cNvCxnSpPr>
          <p:nvPr/>
        </p:nvCxnSpPr>
        <p:spPr>
          <a:xfrm>
            <a:off x="0" y="2216612"/>
            <a:ext cx="12192000" cy="0"/>
          </a:xfrm>
          <a:prstGeom prst="lin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</p:cxn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B18529F-01AD-4E76-A0EB-C2693898CDB1}"/>
              </a:ext>
            </a:extLst>
          </p:cNvPr>
          <p:cNvSpPr/>
          <p:nvPr/>
        </p:nvSpPr>
        <p:spPr>
          <a:xfrm>
            <a:off x="0" y="2546830"/>
            <a:ext cx="12192000" cy="73890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8" name="Marcador de texto 3">
            <a:extLst>
              <a:ext uri="{FF2B5EF4-FFF2-40B4-BE49-F238E27FC236}">
                <a16:creationId xmlns:a16="http://schemas.microsoft.com/office/drawing/2014/main" id="{CF616095-6DAF-4C98-B0A3-74E2BDDE5C87}"/>
              </a:ext>
            </a:extLst>
          </p:cNvPr>
          <p:cNvSpPr txBox="1">
            <a:spLocks/>
          </p:cNvSpPr>
          <p:nvPr/>
        </p:nvSpPr>
        <p:spPr>
          <a:xfrm>
            <a:off x="2353969" y="1212055"/>
            <a:ext cx="7500518" cy="421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prstClr val="white"/>
                </a:solidFill>
                <a:latin typeface="Exo 2 Medium" panose="00000600000000000000" pitchFamily="50" charset="0"/>
              </a:rPr>
              <a:t>OBJETIVO</a:t>
            </a:r>
          </a:p>
        </p:txBody>
      </p:sp>
      <p:sp>
        <p:nvSpPr>
          <p:cNvPr id="69" name="Marcador de texto 3">
            <a:extLst>
              <a:ext uri="{FF2B5EF4-FFF2-40B4-BE49-F238E27FC236}">
                <a16:creationId xmlns:a16="http://schemas.microsoft.com/office/drawing/2014/main" id="{7544040B-AB4C-481C-8DF7-E3B8C39CACF4}"/>
              </a:ext>
            </a:extLst>
          </p:cNvPr>
          <p:cNvSpPr txBox="1">
            <a:spLocks/>
          </p:cNvSpPr>
          <p:nvPr/>
        </p:nvSpPr>
        <p:spPr>
          <a:xfrm>
            <a:off x="2353968" y="1575526"/>
            <a:ext cx="8012341" cy="5494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spc="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prstClr val="white"/>
                </a:solidFill>
                <a:latin typeface="Exo 2 Extra Light" panose="00000300000000000000" pitchFamily="50" charset="0"/>
              </a:rPr>
              <a:t>Responder a través de los datos curiosidades sobre energía y dar un repaso al contexto energético mundial.</a:t>
            </a:r>
          </a:p>
        </p:txBody>
      </p:sp>
      <p:sp>
        <p:nvSpPr>
          <p:cNvPr id="70" name="Marcador de texto 3">
            <a:extLst>
              <a:ext uri="{FF2B5EF4-FFF2-40B4-BE49-F238E27FC236}">
                <a16:creationId xmlns:a16="http://schemas.microsoft.com/office/drawing/2014/main" id="{5AD26BBD-E1CD-4085-9806-2E887B4E9460}"/>
              </a:ext>
            </a:extLst>
          </p:cNvPr>
          <p:cNvSpPr txBox="1">
            <a:spLocks/>
          </p:cNvSpPr>
          <p:nvPr/>
        </p:nvSpPr>
        <p:spPr>
          <a:xfrm>
            <a:off x="2353969" y="2563002"/>
            <a:ext cx="7500518" cy="3591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>
                <a:solidFill>
                  <a:schemeClr val="accent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5D7E95"/>
                </a:solidFill>
                <a:latin typeface="Exo 2 Medium" panose="00000600000000000000" pitchFamily="50" charset="0"/>
              </a:rPr>
              <a:t>ÁMBITO</a:t>
            </a:r>
          </a:p>
        </p:txBody>
      </p:sp>
      <p:sp>
        <p:nvSpPr>
          <p:cNvPr id="71" name="Marcador de texto 3">
            <a:extLst>
              <a:ext uri="{FF2B5EF4-FFF2-40B4-BE49-F238E27FC236}">
                <a16:creationId xmlns:a16="http://schemas.microsoft.com/office/drawing/2014/main" id="{9931E1BD-DA7F-472E-9107-A5FD00324947}"/>
              </a:ext>
            </a:extLst>
          </p:cNvPr>
          <p:cNvSpPr txBox="1">
            <a:spLocks/>
          </p:cNvSpPr>
          <p:nvPr/>
        </p:nvSpPr>
        <p:spPr>
          <a:xfrm>
            <a:off x="2353969" y="2866700"/>
            <a:ext cx="7500518" cy="39496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spc="0">
                <a:solidFill>
                  <a:schemeClr val="accent2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5D7E95"/>
                </a:solidFill>
                <a:latin typeface="Exo 2 Extra Light" panose="00000300000000000000" pitchFamily="50" charset="0"/>
              </a:rPr>
              <a:t>Se ha hecho un estudio a partir de datos desde 1960 hasta 2019 y sobre 197 países en total. </a:t>
            </a:r>
          </a:p>
        </p:txBody>
      </p:sp>
      <p:sp>
        <p:nvSpPr>
          <p:cNvPr id="72" name="Marcador de texto 3">
            <a:extLst>
              <a:ext uri="{FF2B5EF4-FFF2-40B4-BE49-F238E27FC236}">
                <a16:creationId xmlns:a16="http://schemas.microsoft.com/office/drawing/2014/main" id="{C2AECB11-CC48-4B95-8BC9-29DE903E2AB8}"/>
              </a:ext>
            </a:extLst>
          </p:cNvPr>
          <p:cNvSpPr txBox="1">
            <a:spLocks/>
          </p:cNvSpPr>
          <p:nvPr/>
        </p:nvSpPr>
        <p:spPr>
          <a:xfrm>
            <a:off x="1464438" y="4772880"/>
            <a:ext cx="2620050" cy="3707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accent5"/>
                </a:solidFill>
                <a:latin typeface="Exo 2 Medium" panose="00000600000000000000" pitchFamily="50" charset="0"/>
              </a:rPr>
              <a:t>¿Son los países que lideran la producción de energía a partir de recursos fósiles, los más ricos y menos renovables?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0667FF5A-C9FD-4223-BA89-344717E2049D}"/>
              </a:ext>
            </a:extLst>
          </p:cNvPr>
          <p:cNvCxnSpPr/>
          <p:nvPr/>
        </p:nvCxnSpPr>
        <p:spPr>
          <a:xfrm>
            <a:off x="1464438" y="5637734"/>
            <a:ext cx="2620050" cy="0"/>
          </a:xfrm>
          <a:prstGeom prst="line">
            <a:avLst/>
          </a:prstGeom>
          <a:noFill/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</p:cxnSp>
      <p:sp>
        <p:nvSpPr>
          <p:cNvPr id="76" name="Freeform 5">
            <a:extLst>
              <a:ext uri="{FF2B5EF4-FFF2-40B4-BE49-F238E27FC236}">
                <a16:creationId xmlns:a16="http://schemas.microsoft.com/office/drawing/2014/main" id="{A97A85CD-2F29-4D2A-BD36-CD4B1225AED6}"/>
              </a:ext>
            </a:extLst>
          </p:cNvPr>
          <p:cNvSpPr>
            <a:spLocks/>
          </p:cNvSpPr>
          <p:nvPr/>
        </p:nvSpPr>
        <p:spPr bwMode="auto">
          <a:xfrm>
            <a:off x="1271568" y="4104937"/>
            <a:ext cx="3021057" cy="1795521"/>
          </a:xfrm>
          <a:custGeom>
            <a:avLst/>
            <a:gdLst>
              <a:gd name="T0" fmla="*/ 423 w 1339"/>
              <a:gd name="T1" fmla="*/ 0 h 1148"/>
              <a:gd name="T2" fmla="*/ 1284 w 1339"/>
              <a:gd name="T3" fmla="*/ 0 h 1148"/>
              <a:gd name="T4" fmla="*/ 1339 w 1339"/>
              <a:gd name="T5" fmla="*/ 55 h 1148"/>
              <a:gd name="T6" fmla="*/ 1339 w 1339"/>
              <a:gd name="T7" fmla="*/ 1092 h 1148"/>
              <a:gd name="T8" fmla="*/ 1284 w 1339"/>
              <a:gd name="T9" fmla="*/ 1148 h 1148"/>
              <a:gd name="T10" fmla="*/ 55 w 1339"/>
              <a:gd name="T11" fmla="*/ 1148 h 1148"/>
              <a:gd name="T12" fmla="*/ 0 w 1339"/>
              <a:gd name="T13" fmla="*/ 1092 h 1148"/>
              <a:gd name="T14" fmla="*/ 0 w 1339"/>
              <a:gd name="T15" fmla="*/ 55 h 1148"/>
              <a:gd name="T16" fmla="*/ 55 w 1339"/>
              <a:gd name="T17" fmla="*/ 0 h 1148"/>
              <a:gd name="T18" fmla="*/ 103 w 1339"/>
              <a:gd name="T19" fmla="*/ 0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9" h="1148">
                <a:moveTo>
                  <a:pt x="423" y="0"/>
                </a:moveTo>
                <a:cubicBezTo>
                  <a:pt x="1284" y="0"/>
                  <a:pt x="1284" y="0"/>
                  <a:pt x="1284" y="0"/>
                </a:cubicBezTo>
                <a:cubicBezTo>
                  <a:pt x="1315" y="0"/>
                  <a:pt x="1339" y="25"/>
                  <a:pt x="1339" y="55"/>
                </a:cubicBezTo>
                <a:cubicBezTo>
                  <a:pt x="1339" y="1092"/>
                  <a:pt x="1339" y="1092"/>
                  <a:pt x="1339" y="1092"/>
                </a:cubicBezTo>
                <a:cubicBezTo>
                  <a:pt x="1339" y="1123"/>
                  <a:pt x="1315" y="1148"/>
                  <a:pt x="1284" y="1148"/>
                </a:cubicBezTo>
                <a:cubicBezTo>
                  <a:pt x="55" y="1148"/>
                  <a:pt x="55" y="1148"/>
                  <a:pt x="55" y="1148"/>
                </a:cubicBezTo>
                <a:cubicBezTo>
                  <a:pt x="25" y="1148"/>
                  <a:pt x="0" y="1123"/>
                  <a:pt x="0" y="1092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5"/>
                  <a:pt x="25" y="0"/>
                  <a:pt x="55" y="0"/>
                </a:cubicBezTo>
                <a:cubicBezTo>
                  <a:pt x="103" y="0"/>
                  <a:pt x="103" y="0"/>
                  <a:pt x="103" y="0"/>
                </a:cubicBezTo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77" name="Freeform 5 - 1">
            <a:extLst>
              <a:ext uri="{FF2B5EF4-FFF2-40B4-BE49-F238E27FC236}">
                <a16:creationId xmlns:a16="http://schemas.microsoft.com/office/drawing/2014/main" id="{D5A7569E-8E62-4309-A1E9-A1C3F5284B2D}"/>
              </a:ext>
            </a:extLst>
          </p:cNvPr>
          <p:cNvSpPr>
            <a:spLocks/>
          </p:cNvSpPr>
          <p:nvPr/>
        </p:nvSpPr>
        <p:spPr bwMode="auto">
          <a:xfrm>
            <a:off x="4592369" y="4104937"/>
            <a:ext cx="3021057" cy="1795521"/>
          </a:xfrm>
          <a:custGeom>
            <a:avLst/>
            <a:gdLst>
              <a:gd name="T0" fmla="*/ 423 w 1339"/>
              <a:gd name="T1" fmla="*/ 0 h 1148"/>
              <a:gd name="T2" fmla="*/ 1284 w 1339"/>
              <a:gd name="T3" fmla="*/ 0 h 1148"/>
              <a:gd name="T4" fmla="*/ 1339 w 1339"/>
              <a:gd name="T5" fmla="*/ 55 h 1148"/>
              <a:gd name="T6" fmla="*/ 1339 w 1339"/>
              <a:gd name="T7" fmla="*/ 1092 h 1148"/>
              <a:gd name="T8" fmla="*/ 1284 w 1339"/>
              <a:gd name="T9" fmla="*/ 1148 h 1148"/>
              <a:gd name="T10" fmla="*/ 55 w 1339"/>
              <a:gd name="T11" fmla="*/ 1148 h 1148"/>
              <a:gd name="T12" fmla="*/ 0 w 1339"/>
              <a:gd name="T13" fmla="*/ 1092 h 1148"/>
              <a:gd name="T14" fmla="*/ 0 w 1339"/>
              <a:gd name="T15" fmla="*/ 55 h 1148"/>
              <a:gd name="T16" fmla="*/ 55 w 1339"/>
              <a:gd name="T17" fmla="*/ 0 h 1148"/>
              <a:gd name="T18" fmla="*/ 103 w 1339"/>
              <a:gd name="T19" fmla="*/ 0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9" h="1148">
                <a:moveTo>
                  <a:pt x="423" y="0"/>
                </a:moveTo>
                <a:cubicBezTo>
                  <a:pt x="1284" y="0"/>
                  <a:pt x="1284" y="0"/>
                  <a:pt x="1284" y="0"/>
                </a:cubicBezTo>
                <a:cubicBezTo>
                  <a:pt x="1315" y="0"/>
                  <a:pt x="1339" y="25"/>
                  <a:pt x="1339" y="55"/>
                </a:cubicBezTo>
                <a:cubicBezTo>
                  <a:pt x="1339" y="1092"/>
                  <a:pt x="1339" y="1092"/>
                  <a:pt x="1339" y="1092"/>
                </a:cubicBezTo>
                <a:cubicBezTo>
                  <a:pt x="1339" y="1123"/>
                  <a:pt x="1315" y="1148"/>
                  <a:pt x="1284" y="1148"/>
                </a:cubicBezTo>
                <a:cubicBezTo>
                  <a:pt x="55" y="1148"/>
                  <a:pt x="55" y="1148"/>
                  <a:pt x="55" y="1148"/>
                </a:cubicBezTo>
                <a:cubicBezTo>
                  <a:pt x="25" y="1148"/>
                  <a:pt x="0" y="1123"/>
                  <a:pt x="0" y="1092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5"/>
                  <a:pt x="25" y="0"/>
                  <a:pt x="55" y="0"/>
                </a:cubicBezTo>
                <a:cubicBezTo>
                  <a:pt x="103" y="0"/>
                  <a:pt x="103" y="0"/>
                  <a:pt x="103" y="0"/>
                </a:cubicBez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78" name="Freeform 5 - 2">
            <a:extLst>
              <a:ext uri="{FF2B5EF4-FFF2-40B4-BE49-F238E27FC236}">
                <a16:creationId xmlns:a16="http://schemas.microsoft.com/office/drawing/2014/main" id="{D47E735A-E001-4693-A9BE-C897882419D2}"/>
              </a:ext>
            </a:extLst>
          </p:cNvPr>
          <p:cNvSpPr>
            <a:spLocks/>
          </p:cNvSpPr>
          <p:nvPr/>
        </p:nvSpPr>
        <p:spPr bwMode="auto">
          <a:xfrm>
            <a:off x="7913169" y="4104937"/>
            <a:ext cx="3021057" cy="1795521"/>
          </a:xfrm>
          <a:custGeom>
            <a:avLst/>
            <a:gdLst>
              <a:gd name="T0" fmla="*/ 423 w 1339"/>
              <a:gd name="T1" fmla="*/ 0 h 1148"/>
              <a:gd name="T2" fmla="*/ 1284 w 1339"/>
              <a:gd name="T3" fmla="*/ 0 h 1148"/>
              <a:gd name="T4" fmla="*/ 1339 w 1339"/>
              <a:gd name="T5" fmla="*/ 55 h 1148"/>
              <a:gd name="T6" fmla="*/ 1339 w 1339"/>
              <a:gd name="T7" fmla="*/ 1092 h 1148"/>
              <a:gd name="T8" fmla="*/ 1284 w 1339"/>
              <a:gd name="T9" fmla="*/ 1148 h 1148"/>
              <a:gd name="T10" fmla="*/ 55 w 1339"/>
              <a:gd name="T11" fmla="*/ 1148 h 1148"/>
              <a:gd name="T12" fmla="*/ 0 w 1339"/>
              <a:gd name="T13" fmla="*/ 1092 h 1148"/>
              <a:gd name="T14" fmla="*/ 0 w 1339"/>
              <a:gd name="T15" fmla="*/ 55 h 1148"/>
              <a:gd name="T16" fmla="*/ 55 w 1339"/>
              <a:gd name="T17" fmla="*/ 0 h 1148"/>
              <a:gd name="T18" fmla="*/ 103 w 1339"/>
              <a:gd name="T19" fmla="*/ 0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9" h="1148">
                <a:moveTo>
                  <a:pt x="423" y="0"/>
                </a:moveTo>
                <a:cubicBezTo>
                  <a:pt x="1284" y="0"/>
                  <a:pt x="1284" y="0"/>
                  <a:pt x="1284" y="0"/>
                </a:cubicBezTo>
                <a:cubicBezTo>
                  <a:pt x="1315" y="0"/>
                  <a:pt x="1339" y="25"/>
                  <a:pt x="1339" y="55"/>
                </a:cubicBezTo>
                <a:cubicBezTo>
                  <a:pt x="1339" y="1092"/>
                  <a:pt x="1339" y="1092"/>
                  <a:pt x="1339" y="1092"/>
                </a:cubicBezTo>
                <a:cubicBezTo>
                  <a:pt x="1339" y="1123"/>
                  <a:pt x="1315" y="1148"/>
                  <a:pt x="1284" y="1148"/>
                </a:cubicBezTo>
                <a:cubicBezTo>
                  <a:pt x="55" y="1148"/>
                  <a:pt x="55" y="1148"/>
                  <a:pt x="55" y="1148"/>
                </a:cubicBezTo>
                <a:cubicBezTo>
                  <a:pt x="25" y="1148"/>
                  <a:pt x="0" y="1123"/>
                  <a:pt x="0" y="1092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5"/>
                  <a:pt x="25" y="0"/>
                  <a:pt x="55" y="0"/>
                </a:cubicBezTo>
                <a:cubicBezTo>
                  <a:pt x="103" y="0"/>
                  <a:pt x="103" y="0"/>
                  <a:pt x="103" y="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80" name="Marcador de texto 3">
            <a:extLst>
              <a:ext uri="{FF2B5EF4-FFF2-40B4-BE49-F238E27FC236}">
                <a16:creationId xmlns:a16="http://schemas.microsoft.com/office/drawing/2014/main" id="{1D33188A-83EB-4A2A-B756-13750F44A247}"/>
              </a:ext>
            </a:extLst>
          </p:cNvPr>
          <p:cNvSpPr txBox="1">
            <a:spLocks/>
          </p:cNvSpPr>
          <p:nvPr/>
        </p:nvSpPr>
        <p:spPr>
          <a:xfrm>
            <a:off x="4777272" y="4419539"/>
            <a:ext cx="2677887" cy="1126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accent5"/>
                </a:solidFill>
                <a:latin typeface="Exo 2 Medium" panose="00000600000000000000" pitchFamily="50" charset="0"/>
              </a:rPr>
              <a:t>¿Existe relación entre el consumo de energía y el bienestar económico de un país? </a:t>
            </a: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F8B05C72-5E4A-4872-8698-A63226286203}"/>
              </a:ext>
            </a:extLst>
          </p:cNvPr>
          <p:cNvCxnSpPr>
            <a:cxnSpLocks/>
          </p:cNvCxnSpPr>
          <p:nvPr/>
        </p:nvCxnSpPr>
        <p:spPr>
          <a:xfrm flipV="1">
            <a:off x="4984003" y="5624203"/>
            <a:ext cx="2284544" cy="13531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sp>
        <p:nvSpPr>
          <p:cNvPr id="83" name="Marcador de texto 3">
            <a:extLst>
              <a:ext uri="{FF2B5EF4-FFF2-40B4-BE49-F238E27FC236}">
                <a16:creationId xmlns:a16="http://schemas.microsoft.com/office/drawing/2014/main" id="{360800FC-06FB-4135-9307-7FED9F0D9953}"/>
              </a:ext>
            </a:extLst>
          </p:cNvPr>
          <p:cNvSpPr txBox="1">
            <a:spLocks/>
          </p:cNvSpPr>
          <p:nvPr/>
        </p:nvSpPr>
        <p:spPr>
          <a:xfrm>
            <a:off x="8089559" y="4817306"/>
            <a:ext cx="2620050" cy="3707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accent5"/>
                </a:solidFill>
                <a:latin typeface="Exo 2 Medium" panose="00000600000000000000" pitchFamily="50" charset="0"/>
              </a:rPr>
              <a:t>¿Es verdad que el 20% de la población mundial consume el 80% de la producción energética?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B2E3166E-CF89-40AB-B3C9-1D2B379AACF3}"/>
              </a:ext>
            </a:extLst>
          </p:cNvPr>
          <p:cNvCxnSpPr/>
          <p:nvPr/>
        </p:nvCxnSpPr>
        <p:spPr>
          <a:xfrm>
            <a:off x="8124031" y="5637734"/>
            <a:ext cx="262005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49221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6264646-45FE-4C8C-AA29-AAAF13901D7E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>
                <a:solidFill>
                  <a:schemeClr val="accent2"/>
                </a:solidFill>
                <a:latin typeface="Exo 2 Medium" panose="00000600000000000000" pitchFamily="50" charset="0"/>
              </a:rPr>
              <a:t>EDA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Exo 2 Medium" panose="00000600000000000000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ES" dirty="0">
              <a:solidFill>
                <a:schemeClr val="accent2"/>
              </a:solidFill>
              <a:latin typeface="Exo 2 Medium" panose="00000600000000000000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30F8F19-1569-4B5D-B79E-CBB7BDF131C1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>
                <a:solidFill>
                  <a:schemeClr val="accent5"/>
                </a:solidFill>
                <a:latin typeface="Exo 2 Medium" panose="00000600000000000000" pitchFamily="50" charset="0"/>
              </a:rPr>
              <a:t>1.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550" name="Rectángulo 549">
            <a:extLst>
              <a:ext uri="{FF2B5EF4-FFF2-40B4-BE49-F238E27FC236}">
                <a16:creationId xmlns:a16="http://schemas.microsoft.com/office/drawing/2014/main" id="{5DB374F8-37CA-422D-8BCC-3EDBD3228780}"/>
              </a:ext>
            </a:extLst>
          </p:cNvPr>
          <p:cNvSpPr/>
          <p:nvPr/>
        </p:nvSpPr>
        <p:spPr>
          <a:xfrm>
            <a:off x="541176" y="6024734"/>
            <a:ext cx="11160125" cy="733515"/>
          </a:xfrm>
          <a:prstGeom prst="rect">
            <a:avLst/>
          </a:prstGeom>
          <a:solidFill>
            <a:srgbClr val="5D7E9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51" name="Marcador de texto 5">
            <a:extLst>
              <a:ext uri="{FF2B5EF4-FFF2-40B4-BE49-F238E27FC236}">
                <a16:creationId xmlns:a16="http://schemas.microsoft.com/office/drawing/2014/main" id="{8C8F5F97-397F-42F8-99C4-10C9B24160E9}"/>
              </a:ext>
            </a:extLst>
          </p:cNvPr>
          <p:cNvSpPr txBox="1">
            <a:spLocks/>
          </p:cNvSpPr>
          <p:nvPr/>
        </p:nvSpPr>
        <p:spPr>
          <a:xfrm>
            <a:off x="2571520" y="6120409"/>
            <a:ext cx="7099436" cy="5698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 mundo generó más electricidad a partir de combustibles fósiles en el año 2020 que en el 2015 cuando se firmó el Acuerdo de París.</a:t>
            </a:r>
            <a:endParaRPr lang="es-ES" dirty="0">
              <a:solidFill>
                <a:srgbClr val="77777A"/>
              </a:solidFill>
              <a:latin typeface="Exo 2 Extra Light" panose="00000300000000000000" pitchFamily="50" charset="0"/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A677EF5-CEC8-4D86-963D-B2F8AC07F9F1}"/>
              </a:ext>
            </a:extLst>
          </p:cNvPr>
          <p:cNvCxnSpPr>
            <a:cxnSpLocks/>
          </p:cNvCxnSpPr>
          <p:nvPr/>
        </p:nvCxnSpPr>
        <p:spPr>
          <a:xfrm>
            <a:off x="6907871" y="2524007"/>
            <a:ext cx="0" cy="2819927"/>
          </a:xfrm>
          <a:prstGeom prst="line">
            <a:avLst/>
          </a:prstGeom>
          <a:noFill/>
          <a:ln w="6350" cap="flat" cmpd="sng" algn="ctr">
            <a:solidFill>
              <a:srgbClr val="77777A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EA318BD7-2526-4E13-AAFD-3E2DF1CDC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4" y="1661788"/>
            <a:ext cx="6525467" cy="42950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282C43-0024-4F6E-890C-74F748535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052" y="1564711"/>
            <a:ext cx="3947191" cy="3326219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54A13595-084A-4C4E-A74B-F71AD7C0D3ED}"/>
              </a:ext>
            </a:extLst>
          </p:cNvPr>
          <p:cNvSpPr/>
          <p:nvPr/>
        </p:nvSpPr>
        <p:spPr>
          <a:xfrm>
            <a:off x="0" y="1058301"/>
            <a:ext cx="12192000" cy="938281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093F90F-6C18-4618-8C89-5036422D913C}"/>
              </a:ext>
            </a:extLst>
          </p:cNvPr>
          <p:cNvCxnSpPr>
            <a:cxnSpLocks/>
          </p:cNvCxnSpPr>
          <p:nvPr/>
        </p:nvCxnSpPr>
        <p:spPr>
          <a:xfrm>
            <a:off x="0" y="987513"/>
            <a:ext cx="12192000" cy="0"/>
          </a:xfrm>
          <a:prstGeom prst="lin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6540850-7230-4E90-AF5E-0981717E2B4F}"/>
              </a:ext>
            </a:extLst>
          </p:cNvPr>
          <p:cNvCxnSpPr>
            <a:cxnSpLocks/>
          </p:cNvCxnSpPr>
          <p:nvPr/>
        </p:nvCxnSpPr>
        <p:spPr>
          <a:xfrm>
            <a:off x="0" y="2075292"/>
            <a:ext cx="12192000" cy="0"/>
          </a:xfrm>
          <a:prstGeom prst="lin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</p:cxn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81016283-DE1F-4C5E-9B4C-0DEDE761441D}"/>
              </a:ext>
            </a:extLst>
          </p:cNvPr>
          <p:cNvSpPr txBox="1">
            <a:spLocks/>
          </p:cNvSpPr>
          <p:nvPr/>
        </p:nvSpPr>
        <p:spPr>
          <a:xfrm>
            <a:off x="2353969" y="1054110"/>
            <a:ext cx="7500518" cy="421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prstClr val="white"/>
                </a:solidFill>
                <a:latin typeface="Exo 2 Medium" panose="00000600000000000000" pitchFamily="50" charset="0"/>
              </a:rPr>
              <a:t>OBJETIVO</a:t>
            </a:r>
          </a:p>
        </p:txBody>
      </p:sp>
      <p:sp>
        <p:nvSpPr>
          <p:cNvPr id="50" name="Marcador de texto 3">
            <a:extLst>
              <a:ext uri="{FF2B5EF4-FFF2-40B4-BE49-F238E27FC236}">
                <a16:creationId xmlns:a16="http://schemas.microsoft.com/office/drawing/2014/main" id="{5C72E99F-898D-4DCE-A476-91CCC3E57820}"/>
              </a:ext>
            </a:extLst>
          </p:cNvPr>
          <p:cNvSpPr txBox="1">
            <a:spLocks/>
          </p:cNvSpPr>
          <p:nvPr/>
        </p:nvSpPr>
        <p:spPr>
          <a:xfrm>
            <a:off x="2353969" y="1417581"/>
            <a:ext cx="7500518" cy="5494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spc="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prstClr val="white"/>
                </a:solidFill>
                <a:latin typeface="Exo 2 Extra Light" panose="00000300000000000000" pitchFamily="50" charset="0"/>
              </a:rPr>
              <a:t>¿Son los países que lideran la producción de energía a partir de recursos fósiles, los más ricos y menos renovables?</a:t>
            </a:r>
          </a:p>
        </p:txBody>
      </p:sp>
      <p:sp>
        <p:nvSpPr>
          <p:cNvPr id="43" name="Marcador de texto 5">
            <a:extLst>
              <a:ext uri="{FF2B5EF4-FFF2-40B4-BE49-F238E27FC236}">
                <a16:creationId xmlns:a16="http://schemas.microsoft.com/office/drawing/2014/main" id="{4E40BEB5-73BA-4F92-B7E5-78684D0F30DA}"/>
              </a:ext>
            </a:extLst>
          </p:cNvPr>
          <p:cNvSpPr txBox="1">
            <a:spLocks/>
          </p:cNvSpPr>
          <p:nvPr/>
        </p:nvSpPr>
        <p:spPr>
          <a:xfrm>
            <a:off x="7565879" y="4365764"/>
            <a:ext cx="3625544" cy="15047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050" b="0" kern="1200">
                <a:solidFill>
                  <a:schemeClr val="accent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1F5F"/>
              </a:buClr>
            </a:pPr>
            <a:r>
              <a:rPr lang="es-ES" dirty="0">
                <a:solidFill>
                  <a:srgbClr val="77777A"/>
                </a:solidFill>
                <a:latin typeface="Consolas" panose="020B0609020204030204" pitchFamily="49" charset="0"/>
              </a:rPr>
              <a:t>Varios países del esta lista ahora generan cerca de un décimo de la electricidad a partir de la energía eólica y solar: India (16.2 %), China (15 %), Noruega (13,11 %), Brasil (40,6 %), EE. UU (11,6 %) y Canadá(16,4 %). Alemania y Reino Unido llevan la delantera, con 33 % y 28 % respectivamente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D32825C5-DF6F-439E-9392-5827B6C21E70}"/>
              </a:ext>
            </a:extLst>
          </p:cNvPr>
          <p:cNvSpPr/>
          <p:nvPr/>
        </p:nvSpPr>
        <p:spPr>
          <a:xfrm>
            <a:off x="7398333" y="4280759"/>
            <a:ext cx="3947185" cy="1665263"/>
          </a:xfrm>
          <a:prstGeom prst="roundRect">
            <a:avLst>
              <a:gd name="adj" fmla="val 3866"/>
            </a:avLst>
          </a:prstGeom>
          <a:noFill/>
          <a:ln w="6350" cap="flat" cmpd="sng" algn="ctr">
            <a:solidFill>
              <a:srgbClr val="77777A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89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6264646-45FE-4C8C-AA29-AAAF13901D7E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Exo 2 Medium" panose="00000600000000000000" pitchFamily="50" charset="0"/>
              </a:rPr>
              <a:t>EDA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ES" dirty="0">
              <a:solidFill>
                <a:schemeClr val="accent2"/>
              </a:solidFill>
              <a:latin typeface="Exo 2 Medium" panose="00000600000000000000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30F8F19-1569-4B5D-B79E-CBB7BDF131C1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Exo 2 Medium" panose="00000600000000000000" pitchFamily="50" charset="0"/>
              </a:rPr>
              <a:t>1</a:t>
            </a:r>
            <a:r>
              <a:rPr lang="es-ES" dirty="0">
                <a:solidFill>
                  <a:schemeClr val="accent5"/>
                </a:solidFill>
                <a:latin typeface="Exo 2 Medium" panose="00000600000000000000" pitchFamily="50" charset="0"/>
              </a:rPr>
              <a:t>.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A11FFB-8935-4767-9564-FB6DF431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649"/>
            <a:ext cx="12192000" cy="3660107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6B7FCA48-4A37-4D6E-AD74-90014F65DE65}"/>
              </a:ext>
            </a:extLst>
          </p:cNvPr>
          <p:cNvSpPr/>
          <p:nvPr/>
        </p:nvSpPr>
        <p:spPr>
          <a:xfrm>
            <a:off x="515938" y="5445714"/>
            <a:ext cx="11160125" cy="733515"/>
          </a:xfrm>
          <a:prstGeom prst="rect">
            <a:avLst/>
          </a:prstGeom>
          <a:solidFill>
            <a:srgbClr val="5D7E9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9" name="Marcador de texto 5">
            <a:extLst>
              <a:ext uri="{FF2B5EF4-FFF2-40B4-BE49-F238E27FC236}">
                <a16:creationId xmlns:a16="http://schemas.microsoft.com/office/drawing/2014/main" id="{19F874EE-B123-4EEB-8EC7-B7BC02BA681F}"/>
              </a:ext>
            </a:extLst>
          </p:cNvPr>
          <p:cNvSpPr txBox="1">
            <a:spLocks/>
          </p:cNvSpPr>
          <p:nvPr/>
        </p:nvSpPr>
        <p:spPr>
          <a:xfrm>
            <a:off x="2546282" y="5522921"/>
            <a:ext cx="7099436" cy="5698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 mundo generó más electricidad a partir de combustibles fósiles en el año 2020 que en el 2015 cuando se firmó el Acuerdo de París.</a:t>
            </a:r>
            <a:endParaRPr lang="es-ES" dirty="0">
              <a:solidFill>
                <a:srgbClr val="77777A"/>
              </a:solidFill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6264646-45FE-4C8C-AA29-AAAF13901D7E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Exo 2 Medium" panose="00000600000000000000" pitchFamily="50" charset="0"/>
              </a:rPr>
              <a:t>EDA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30F8F19-1569-4B5D-B79E-CBB7BDF131C1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Exo 2 Medium" panose="00000600000000000000" pitchFamily="50" charset="0"/>
              </a:rPr>
              <a:t>1.</a:t>
            </a:r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5C5FB839-A4C7-4A81-B780-CDBA4FBC4F14}"/>
              </a:ext>
            </a:extLst>
          </p:cNvPr>
          <p:cNvSpPr/>
          <p:nvPr/>
        </p:nvSpPr>
        <p:spPr>
          <a:xfrm>
            <a:off x="257582" y="965417"/>
            <a:ext cx="3785234" cy="1529652"/>
          </a:xfrm>
          <a:prstGeom prst="roundRect">
            <a:avLst/>
          </a:prstGeom>
          <a:noFill/>
          <a:ln w="158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AA1B92A6-9CD0-4353-B692-044080954B81}"/>
              </a:ext>
            </a:extLst>
          </p:cNvPr>
          <p:cNvSpPr/>
          <p:nvPr/>
        </p:nvSpPr>
        <p:spPr>
          <a:xfrm>
            <a:off x="373478" y="1024595"/>
            <a:ext cx="3579541" cy="137227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7000"/>
            </a:schemeClr>
          </a:solidFill>
          <a:ln w="15875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3" name="Marcador de texto 5">
            <a:extLst>
              <a:ext uri="{FF2B5EF4-FFF2-40B4-BE49-F238E27FC236}">
                <a16:creationId xmlns:a16="http://schemas.microsoft.com/office/drawing/2014/main" id="{B4E99B82-A0C0-4C46-B7EE-E51A2D859952}"/>
              </a:ext>
            </a:extLst>
          </p:cNvPr>
          <p:cNvSpPr txBox="1">
            <a:spLocks/>
          </p:cNvSpPr>
          <p:nvPr/>
        </p:nvSpPr>
        <p:spPr>
          <a:xfrm>
            <a:off x="506787" y="1193735"/>
            <a:ext cx="3336615" cy="1044456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solidFill>
                  <a:srgbClr val="77777A"/>
                </a:solidFill>
                <a:latin typeface="Consolas" panose="020B0609020204030204" pitchFamily="49" charset="0"/>
              </a:rPr>
              <a:t>Descubrimos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900" dirty="0">
                <a:solidFill>
                  <a:srgbClr val="77777A"/>
                </a:solidFill>
                <a:latin typeface="Consolas" panose="020B0609020204030204" pitchFamily="49" charset="0"/>
              </a:rPr>
              <a:t>que 10 de los 15 países que habíamos estudiado previamente se encuentran entre los 25 países más ricos del mundo.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F955E8E3-48E3-44D8-B4EC-3DBA6D865005}"/>
              </a:ext>
            </a:extLst>
          </p:cNvPr>
          <p:cNvSpPr/>
          <p:nvPr/>
        </p:nvSpPr>
        <p:spPr>
          <a:xfrm>
            <a:off x="6288846" y="3503716"/>
            <a:ext cx="3785233" cy="1529652"/>
          </a:xfrm>
          <a:prstGeom prst="roundRect">
            <a:avLst/>
          </a:prstGeom>
          <a:noFill/>
          <a:ln w="158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977C8202-263A-4F42-A8BB-7E2E37EE2675}"/>
              </a:ext>
            </a:extLst>
          </p:cNvPr>
          <p:cNvSpPr/>
          <p:nvPr/>
        </p:nvSpPr>
        <p:spPr>
          <a:xfrm>
            <a:off x="6385553" y="3582403"/>
            <a:ext cx="3579541" cy="137227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7000"/>
            </a:schemeClr>
          </a:solidFill>
          <a:ln w="15875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2" name="Marcador de texto 5">
            <a:extLst>
              <a:ext uri="{FF2B5EF4-FFF2-40B4-BE49-F238E27FC236}">
                <a16:creationId xmlns:a16="http://schemas.microsoft.com/office/drawing/2014/main" id="{BC4501E3-1135-4189-9DDF-AB4BA1668407}"/>
              </a:ext>
            </a:extLst>
          </p:cNvPr>
          <p:cNvSpPr txBox="1">
            <a:spLocks/>
          </p:cNvSpPr>
          <p:nvPr/>
        </p:nvSpPr>
        <p:spPr>
          <a:xfrm>
            <a:off x="6507015" y="3655042"/>
            <a:ext cx="3336615" cy="12155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300" dirty="0">
                <a:solidFill>
                  <a:srgbClr val="77777A"/>
                </a:solidFill>
                <a:latin typeface="Consolas" panose="020B0609020204030204" pitchFamily="49" charset="0"/>
              </a:rPr>
              <a:t>Además, descubrimos que 6 de esos mismos países se encuentran entre los 25 países con mayor PIB per cápita ['USA', 'CAN', 'AUS', 'ARE', 'QAT', 'NOR’]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DF661E3-7CAA-4288-9B49-2C9A0DF282FA}"/>
              </a:ext>
            </a:extLst>
          </p:cNvPr>
          <p:cNvSpPr/>
          <p:nvPr/>
        </p:nvSpPr>
        <p:spPr>
          <a:xfrm>
            <a:off x="407872" y="5291219"/>
            <a:ext cx="11160125" cy="733515"/>
          </a:xfrm>
          <a:prstGeom prst="rect">
            <a:avLst/>
          </a:prstGeom>
          <a:solidFill>
            <a:srgbClr val="5D7E9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38FC2827-D57D-48C4-BE7E-7017B0BBA531}"/>
              </a:ext>
            </a:extLst>
          </p:cNvPr>
          <p:cNvSpPr txBox="1">
            <a:spLocks/>
          </p:cNvSpPr>
          <p:nvPr/>
        </p:nvSpPr>
        <p:spPr>
          <a:xfrm>
            <a:off x="2338464" y="5373028"/>
            <a:ext cx="7099436" cy="5698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77777A"/>
                </a:solidFill>
                <a:latin typeface="Exo 2 Extra Light" panose="00000300000000000000" pitchFamily="50" charset="0"/>
              </a:rPr>
              <a:t>Las PPP es una unidad de medida para equiparar las monedas nacionales en una menda común artificial (el estándar de poder adquisitivo) , eliminando así el efecto de las diferencias de nivel de precios entre países.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B43D1-0BED-4DD8-A9DA-F1B753FE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9" y="2507488"/>
            <a:ext cx="4355089" cy="2737868"/>
          </a:xfrm>
          <a:prstGeom prst="rect">
            <a:avLst/>
          </a:prstGeom>
        </p:spPr>
      </p:pic>
      <p:sp>
        <p:nvSpPr>
          <p:cNvPr id="94" name="Marcador de texto 3">
            <a:extLst>
              <a:ext uri="{FF2B5EF4-FFF2-40B4-BE49-F238E27FC236}">
                <a16:creationId xmlns:a16="http://schemas.microsoft.com/office/drawing/2014/main" id="{18E2C3B9-9243-4C13-9F9F-934C178CCE6E}"/>
              </a:ext>
            </a:extLst>
          </p:cNvPr>
          <p:cNvSpPr txBox="1">
            <a:spLocks/>
          </p:cNvSpPr>
          <p:nvPr/>
        </p:nvSpPr>
        <p:spPr>
          <a:xfrm rot="16200000">
            <a:off x="3478790" y="3494803"/>
            <a:ext cx="1786444" cy="2879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2"/>
                </a:solidFill>
                <a:latin typeface="Exo 2 Medium" panose="00000600000000000000" pitchFamily="50" charset="0"/>
              </a:rPr>
              <a:t>JRICH|ALL|NRICH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84E290-2C6E-485C-93D5-CA43C572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87" y="890712"/>
            <a:ext cx="3382414" cy="2321897"/>
          </a:xfrm>
          <a:prstGeom prst="rect">
            <a:avLst/>
          </a:prstGeom>
        </p:spPr>
      </p:pic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83388849-DBFC-473B-8D02-79814419D2F2}"/>
              </a:ext>
            </a:extLst>
          </p:cNvPr>
          <p:cNvSpPr txBox="1">
            <a:spLocks/>
          </p:cNvSpPr>
          <p:nvPr/>
        </p:nvSpPr>
        <p:spPr>
          <a:xfrm rot="16200000">
            <a:off x="3802025" y="1586247"/>
            <a:ext cx="1786444" cy="2879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2"/>
                </a:solidFill>
                <a:latin typeface="Exo 2 Medium" panose="00000600000000000000" pitchFamily="50" charset="0"/>
              </a:rPr>
              <a:t>JRICH|NRICH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52A3673-0C1F-4C56-A624-7A68A7970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501" y="904344"/>
            <a:ext cx="3545580" cy="23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3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6264646-45FE-4C8C-AA29-AAAF13901D7E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Exo 2 Medium" panose="00000600000000000000" pitchFamily="50" charset="0"/>
              </a:rPr>
              <a:t>EDA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ES" dirty="0">
              <a:solidFill>
                <a:schemeClr val="accent2"/>
              </a:solidFill>
              <a:latin typeface="Exo 2 Medium" panose="00000600000000000000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30F8F19-1569-4B5D-B79E-CBB7BDF131C1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Exo 2 Medium" panose="00000600000000000000" pitchFamily="50" charset="0"/>
              </a:rPr>
              <a:t>1.</a:t>
            </a:r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AF76F5C1-8681-40C4-A1B2-6CFEEAECF7FA}"/>
              </a:ext>
            </a:extLst>
          </p:cNvPr>
          <p:cNvCxnSpPr>
            <a:cxnSpLocks/>
          </p:cNvCxnSpPr>
          <p:nvPr/>
        </p:nvCxnSpPr>
        <p:spPr>
          <a:xfrm>
            <a:off x="5870575" y="1132609"/>
            <a:ext cx="0" cy="2186967"/>
          </a:xfrm>
          <a:prstGeom prst="line">
            <a:avLst/>
          </a:prstGeom>
          <a:noFill/>
          <a:ln w="6350" cap="flat" cmpd="sng" algn="ctr">
            <a:solidFill>
              <a:srgbClr val="77777A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sp>
        <p:nvSpPr>
          <p:cNvPr id="73" name="Marcador de texto 5">
            <a:extLst>
              <a:ext uri="{FF2B5EF4-FFF2-40B4-BE49-F238E27FC236}">
                <a16:creationId xmlns:a16="http://schemas.microsoft.com/office/drawing/2014/main" id="{CFF99D76-1D15-464F-B86C-70DCC49B9EEB}"/>
              </a:ext>
            </a:extLst>
          </p:cNvPr>
          <p:cNvSpPr txBox="1">
            <a:spLocks/>
          </p:cNvSpPr>
          <p:nvPr/>
        </p:nvSpPr>
        <p:spPr>
          <a:xfrm>
            <a:off x="1083796" y="985349"/>
            <a:ext cx="3993886" cy="6062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050" b="0" kern="1200">
                <a:solidFill>
                  <a:schemeClr val="accent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4000"/>
              </a:lnSpc>
              <a:buClr>
                <a:srgbClr val="001F5F"/>
              </a:buClr>
            </a:pPr>
            <a:r>
              <a:rPr lang="es-ES" sz="1000" spc="300" dirty="0">
                <a:solidFill>
                  <a:srgbClr val="77777A"/>
                </a:solidFill>
                <a:latin typeface="Calibri"/>
              </a:rPr>
              <a:t>Evolución de la Producción</a:t>
            </a:r>
          </a:p>
          <a:p>
            <a:pPr>
              <a:lnSpc>
                <a:spcPct val="134000"/>
              </a:lnSpc>
              <a:buClr>
                <a:srgbClr val="001F5F"/>
              </a:buClr>
            </a:pPr>
            <a:r>
              <a:rPr lang="es-ES" sz="1000" b="1" spc="300" dirty="0">
                <a:solidFill>
                  <a:srgbClr val="77777A"/>
                </a:solidFill>
                <a:latin typeface="Calibri"/>
              </a:rPr>
              <a:t>Mundial</a:t>
            </a:r>
            <a:r>
              <a:rPr lang="es-ES" sz="1000" spc="300" dirty="0">
                <a:solidFill>
                  <a:srgbClr val="77777A"/>
                </a:solidFill>
                <a:latin typeface="Calibri"/>
              </a:rPr>
              <a:t> </a:t>
            </a: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C4D59D94-0C59-40D2-BFC6-79D27B9406A6}"/>
              </a:ext>
            </a:extLst>
          </p:cNvPr>
          <p:cNvCxnSpPr>
            <a:cxnSpLocks/>
          </p:cNvCxnSpPr>
          <p:nvPr/>
        </p:nvCxnSpPr>
        <p:spPr>
          <a:xfrm flipH="1">
            <a:off x="5870575" y="3478174"/>
            <a:ext cx="142" cy="2091353"/>
          </a:xfrm>
          <a:prstGeom prst="line">
            <a:avLst/>
          </a:prstGeom>
          <a:noFill/>
          <a:ln w="6350" cap="flat" cmpd="sng" algn="ctr">
            <a:solidFill>
              <a:srgbClr val="77777A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35E5B8B5-C37B-4264-BE81-14F27A26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8" y="1522595"/>
            <a:ext cx="5482441" cy="4155930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EDF35417-DEB5-4CE2-A3BE-9D432121FAFA}"/>
              </a:ext>
            </a:extLst>
          </p:cNvPr>
          <p:cNvSpPr txBox="1"/>
          <p:nvPr/>
        </p:nvSpPr>
        <p:spPr>
          <a:xfrm>
            <a:off x="422504" y="5855500"/>
            <a:ext cx="132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1"/>
                </a:solidFill>
                <a:latin typeface="Exo 2 Medium" panose="000006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61%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2546298-8AF9-4B71-AB9A-148BF710C4F1}"/>
              </a:ext>
            </a:extLst>
          </p:cNvPr>
          <p:cNvSpPr txBox="1"/>
          <p:nvPr/>
        </p:nvSpPr>
        <p:spPr>
          <a:xfrm>
            <a:off x="1484216" y="5890124"/>
            <a:ext cx="22243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accent1"/>
                </a:solidFill>
                <a:latin typeface="Exo 2 Extra Light" panose="00000300000000000000" pitchFamily="50" charset="0"/>
              </a:rPr>
              <a:t> El 61 % de la electricidad mundial sigue siendo generada por combustibles fósiles en el 2019.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8C1B23E-0EB4-426C-8324-E5AB9D8D87BC}"/>
              </a:ext>
            </a:extLst>
          </p:cNvPr>
          <p:cNvCxnSpPr>
            <a:cxnSpLocks/>
          </p:cNvCxnSpPr>
          <p:nvPr/>
        </p:nvCxnSpPr>
        <p:spPr>
          <a:xfrm>
            <a:off x="377535" y="5850805"/>
            <a:ext cx="327094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0747B422-2BA6-4B7F-99CE-0CBDEC71E4A7}"/>
              </a:ext>
            </a:extLst>
          </p:cNvPr>
          <p:cNvCxnSpPr>
            <a:cxnSpLocks/>
          </p:cNvCxnSpPr>
          <p:nvPr/>
        </p:nvCxnSpPr>
        <p:spPr>
          <a:xfrm>
            <a:off x="377535" y="6491305"/>
            <a:ext cx="327240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51BACF1-443C-4C1E-A8BD-F214944FFAC1}"/>
              </a:ext>
            </a:extLst>
          </p:cNvPr>
          <p:cNvSpPr txBox="1"/>
          <p:nvPr/>
        </p:nvSpPr>
        <p:spPr>
          <a:xfrm>
            <a:off x="4090504" y="5859675"/>
            <a:ext cx="132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2"/>
                </a:solidFill>
                <a:latin typeface="Exo 2 Medium" panose="000006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9.4%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28193E5-EEDE-443F-9169-CF648555031C}"/>
              </a:ext>
            </a:extLst>
          </p:cNvPr>
          <p:cNvCxnSpPr>
            <a:cxnSpLocks/>
          </p:cNvCxnSpPr>
          <p:nvPr/>
        </p:nvCxnSpPr>
        <p:spPr>
          <a:xfrm>
            <a:off x="4045535" y="5854980"/>
            <a:ext cx="3272400" cy="0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043BA7E-C08A-4A66-B966-01C7F463A852}"/>
              </a:ext>
            </a:extLst>
          </p:cNvPr>
          <p:cNvCxnSpPr>
            <a:cxnSpLocks/>
          </p:cNvCxnSpPr>
          <p:nvPr/>
        </p:nvCxnSpPr>
        <p:spPr>
          <a:xfrm>
            <a:off x="4045535" y="6495480"/>
            <a:ext cx="3272400" cy="0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64F56DC-2058-4A33-B27F-34AAE402C62D}"/>
              </a:ext>
            </a:extLst>
          </p:cNvPr>
          <p:cNvSpPr txBox="1"/>
          <p:nvPr/>
        </p:nvSpPr>
        <p:spPr>
          <a:xfrm>
            <a:off x="7664971" y="5857467"/>
            <a:ext cx="132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6"/>
                </a:solidFill>
                <a:latin typeface="Exo 2 Medium" panose="000006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41%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97078CB-72E1-403E-9E7C-BD4620FC1B95}"/>
              </a:ext>
            </a:extLst>
          </p:cNvPr>
          <p:cNvCxnSpPr>
            <a:cxnSpLocks/>
          </p:cNvCxnSpPr>
          <p:nvPr/>
        </p:nvCxnSpPr>
        <p:spPr>
          <a:xfrm>
            <a:off x="7620002" y="5852772"/>
            <a:ext cx="32724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86319DF-F8A2-4B49-8993-8FB1082B87DF}"/>
              </a:ext>
            </a:extLst>
          </p:cNvPr>
          <p:cNvCxnSpPr>
            <a:cxnSpLocks/>
          </p:cNvCxnSpPr>
          <p:nvPr/>
        </p:nvCxnSpPr>
        <p:spPr>
          <a:xfrm>
            <a:off x="7620002" y="6493272"/>
            <a:ext cx="32724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CEA3462-0705-4B6D-B367-43B0CA0F97E7}"/>
              </a:ext>
            </a:extLst>
          </p:cNvPr>
          <p:cNvSpPr txBox="1"/>
          <p:nvPr/>
        </p:nvSpPr>
        <p:spPr>
          <a:xfrm>
            <a:off x="5093560" y="5889667"/>
            <a:ext cx="2224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accent2"/>
                </a:solidFill>
                <a:latin typeface="Exo 2 Extra Light" panose="00000300000000000000" pitchFamily="50" charset="0"/>
              </a:rPr>
              <a:t>La energía renovable produjo el 9,4 % de la electricidad mundial en el año 2019</a:t>
            </a:r>
          </a:p>
          <a:p>
            <a:endParaRPr lang="es-ES" sz="1050" dirty="0">
              <a:solidFill>
                <a:schemeClr val="accent2"/>
              </a:solidFill>
              <a:latin typeface="Exo 2 Extra Light" panose="00000300000000000000" pitchFamily="50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3B348EC-55EE-484A-9BDF-31576BC995E6}"/>
              </a:ext>
            </a:extLst>
          </p:cNvPr>
          <p:cNvSpPr txBox="1"/>
          <p:nvPr/>
        </p:nvSpPr>
        <p:spPr>
          <a:xfrm>
            <a:off x="8674885" y="5905666"/>
            <a:ext cx="23893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accent6"/>
                </a:solidFill>
                <a:latin typeface="Exo 2 Extra Light" panose="00000300000000000000" pitchFamily="50" charset="0"/>
              </a:rPr>
              <a:t>Incluso en Europea para la generación de electricidad estos combustibles siguen representando el 41 %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12C6F1-60B9-4680-87EA-B38EF77DA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4116"/>
            <a:ext cx="5543637" cy="4155930"/>
          </a:xfrm>
          <a:prstGeom prst="rect">
            <a:avLst/>
          </a:prstGeom>
        </p:spPr>
      </p:pic>
      <p:sp>
        <p:nvSpPr>
          <p:cNvPr id="49" name="Marcador de texto 5">
            <a:extLst>
              <a:ext uri="{FF2B5EF4-FFF2-40B4-BE49-F238E27FC236}">
                <a16:creationId xmlns:a16="http://schemas.microsoft.com/office/drawing/2014/main" id="{2B9F4A32-0F5E-4FB6-945D-1EE50831E857}"/>
              </a:ext>
            </a:extLst>
          </p:cNvPr>
          <p:cNvSpPr txBox="1">
            <a:spLocks/>
          </p:cNvSpPr>
          <p:nvPr/>
        </p:nvSpPr>
        <p:spPr>
          <a:xfrm>
            <a:off x="6769832" y="947857"/>
            <a:ext cx="3993886" cy="6062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050" b="0" kern="1200">
                <a:solidFill>
                  <a:schemeClr val="accent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4000"/>
              </a:lnSpc>
              <a:buClr>
                <a:srgbClr val="001F5F"/>
              </a:buClr>
            </a:pPr>
            <a:r>
              <a:rPr lang="es-ES" sz="1000" spc="300" dirty="0">
                <a:solidFill>
                  <a:srgbClr val="77777A"/>
                </a:solidFill>
                <a:latin typeface="Calibri"/>
              </a:rPr>
              <a:t>Evolución del Consumo</a:t>
            </a:r>
          </a:p>
          <a:p>
            <a:pPr>
              <a:lnSpc>
                <a:spcPct val="134000"/>
              </a:lnSpc>
              <a:buClr>
                <a:srgbClr val="001F5F"/>
              </a:buClr>
            </a:pPr>
            <a:r>
              <a:rPr lang="es-ES" sz="1000" b="1" spc="300" dirty="0">
                <a:solidFill>
                  <a:srgbClr val="77777A"/>
                </a:solidFill>
                <a:latin typeface="Calibri"/>
              </a:rPr>
              <a:t>Mundial</a:t>
            </a:r>
            <a:r>
              <a:rPr lang="es-ES" sz="1000" spc="300" dirty="0">
                <a:solidFill>
                  <a:srgbClr val="77777A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073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6264646-45FE-4C8C-AA29-AAAF13901D7E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Exo 2 Medium" panose="00000600000000000000" pitchFamily="50" charset="0"/>
              </a:rPr>
              <a:t>EDA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30F8F19-1569-4B5D-B79E-CBB7BDF131C1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Exo 2 Medium" panose="00000600000000000000" pitchFamily="50" charset="0"/>
              </a:rPr>
              <a:t>2.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D5A1679-59F8-4DCD-9C87-4D8DB44992B1}"/>
              </a:ext>
            </a:extLst>
          </p:cNvPr>
          <p:cNvSpPr/>
          <p:nvPr/>
        </p:nvSpPr>
        <p:spPr>
          <a:xfrm>
            <a:off x="0" y="1104274"/>
            <a:ext cx="12192000" cy="938281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C975E41-1E4C-45C5-9399-AA9FCAA15E58}"/>
              </a:ext>
            </a:extLst>
          </p:cNvPr>
          <p:cNvCxnSpPr>
            <a:cxnSpLocks/>
          </p:cNvCxnSpPr>
          <p:nvPr/>
        </p:nvCxnSpPr>
        <p:spPr>
          <a:xfrm>
            <a:off x="0" y="1014828"/>
            <a:ext cx="12192000" cy="0"/>
          </a:xfrm>
          <a:prstGeom prst="lin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DF53F0CC-A194-4488-828B-21D005E1F849}"/>
              </a:ext>
            </a:extLst>
          </p:cNvPr>
          <p:cNvCxnSpPr>
            <a:cxnSpLocks/>
          </p:cNvCxnSpPr>
          <p:nvPr/>
        </p:nvCxnSpPr>
        <p:spPr>
          <a:xfrm>
            <a:off x="0" y="2085982"/>
            <a:ext cx="12192000" cy="0"/>
          </a:xfrm>
          <a:prstGeom prst="lin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</p:cxnSp>
      <p:sp>
        <p:nvSpPr>
          <p:cNvPr id="68" name="Marcador de texto 3">
            <a:extLst>
              <a:ext uri="{FF2B5EF4-FFF2-40B4-BE49-F238E27FC236}">
                <a16:creationId xmlns:a16="http://schemas.microsoft.com/office/drawing/2014/main" id="{CF616095-6DAF-4C98-B0A3-74E2BDDE5C87}"/>
              </a:ext>
            </a:extLst>
          </p:cNvPr>
          <p:cNvSpPr txBox="1">
            <a:spLocks/>
          </p:cNvSpPr>
          <p:nvPr/>
        </p:nvSpPr>
        <p:spPr>
          <a:xfrm>
            <a:off x="2353969" y="1081425"/>
            <a:ext cx="7500518" cy="421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prstClr val="white"/>
                </a:solidFill>
                <a:latin typeface="Exo 2 Medium" panose="00000600000000000000" pitchFamily="50" charset="0"/>
              </a:rPr>
              <a:t>OBJETIVO</a:t>
            </a:r>
          </a:p>
        </p:txBody>
      </p:sp>
      <p:sp>
        <p:nvSpPr>
          <p:cNvPr id="69" name="Marcador de texto 3">
            <a:extLst>
              <a:ext uri="{FF2B5EF4-FFF2-40B4-BE49-F238E27FC236}">
                <a16:creationId xmlns:a16="http://schemas.microsoft.com/office/drawing/2014/main" id="{7544040B-AB4C-481C-8DF7-E3B8C39CACF4}"/>
              </a:ext>
            </a:extLst>
          </p:cNvPr>
          <p:cNvSpPr txBox="1">
            <a:spLocks/>
          </p:cNvSpPr>
          <p:nvPr/>
        </p:nvSpPr>
        <p:spPr>
          <a:xfrm>
            <a:off x="2353969" y="1444896"/>
            <a:ext cx="7500518" cy="5494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spc="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prstClr val="white"/>
                </a:solidFill>
                <a:latin typeface="Exo 2 Extra Light" panose="00000300000000000000" pitchFamily="50" charset="0"/>
              </a:rPr>
              <a:t>¿Existe relación entre el consumo de energía y el bienestar económico de un país?</a:t>
            </a:r>
          </a:p>
        </p:txBody>
      </p:sp>
      <p:sp>
        <p:nvSpPr>
          <p:cNvPr id="94" name="Marcador de texto 3">
            <a:extLst>
              <a:ext uri="{FF2B5EF4-FFF2-40B4-BE49-F238E27FC236}">
                <a16:creationId xmlns:a16="http://schemas.microsoft.com/office/drawing/2014/main" id="{18E2C3B9-9243-4C13-9F9F-934C178CCE6E}"/>
              </a:ext>
            </a:extLst>
          </p:cNvPr>
          <p:cNvSpPr txBox="1">
            <a:spLocks/>
          </p:cNvSpPr>
          <p:nvPr/>
        </p:nvSpPr>
        <p:spPr>
          <a:xfrm>
            <a:off x="2715431" y="2508203"/>
            <a:ext cx="1786444" cy="2879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2"/>
                </a:solidFill>
                <a:latin typeface="Exo 2 Medium" panose="00000600000000000000" pitchFamily="50" charset="0"/>
              </a:rPr>
              <a:t>TÍTULO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F955E8E3-48E3-44D8-B4EC-3DBA6D865005}"/>
              </a:ext>
            </a:extLst>
          </p:cNvPr>
          <p:cNvSpPr/>
          <p:nvPr/>
        </p:nvSpPr>
        <p:spPr>
          <a:xfrm>
            <a:off x="6874158" y="2604894"/>
            <a:ext cx="4770446" cy="852099"/>
          </a:xfrm>
          <a:prstGeom prst="roundRect">
            <a:avLst/>
          </a:prstGeom>
          <a:noFill/>
          <a:ln w="158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977C8202-263A-4F42-A8BB-7E2E37EE2675}"/>
              </a:ext>
            </a:extLst>
          </p:cNvPr>
          <p:cNvSpPr/>
          <p:nvPr/>
        </p:nvSpPr>
        <p:spPr>
          <a:xfrm>
            <a:off x="7014121" y="2657579"/>
            <a:ext cx="4511216" cy="76443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7000"/>
            </a:schemeClr>
          </a:solidFill>
          <a:ln w="15875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2" name="Marcador de texto 5">
            <a:extLst>
              <a:ext uri="{FF2B5EF4-FFF2-40B4-BE49-F238E27FC236}">
                <a16:creationId xmlns:a16="http://schemas.microsoft.com/office/drawing/2014/main" id="{BC4501E3-1135-4189-9DDF-AB4BA1668407}"/>
              </a:ext>
            </a:extLst>
          </p:cNvPr>
          <p:cNvSpPr txBox="1">
            <a:spLocks/>
          </p:cNvSpPr>
          <p:nvPr/>
        </p:nvSpPr>
        <p:spPr>
          <a:xfrm>
            <a:off x="7062004" y="2740685"/>
            <a:ext cx="4205062" cy="581819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rgbClr val="77777A"/>
                </a:solidFill>
                <a:latin typeface="Exo 2 Extra Light" panose="00000300000000000000" pitchFamily="50" charset="0"/>
              </a:rPr>
              <a:t>1. La demanda energética de un país está muy relacionada con su Producto Interior Bruto (PIB), con su capacidad industrial. Pero no necesariamente con el nivel de vida alcanzado por sus habitantes.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CDB1751-6893-4C04-A143-8F9C9DB7AC0F}"/>
              </a:ext>
            </a:extLst>
          </p:cNvPr>
          <p:cNvSpPr/>
          <p:nvPr/>
        </p:nvSpPr>
        <p:spPr>
          <a:xfrm>
            <a:off x="6874158" y="3564816"/>
            <a:ext cx="4770446" cy="852099"/>
          </a:xfrm>
          <a:prstGeom prst="roundRect">
            <a:avLst/>
          </a:prstGeom>
          <a:noFill/>
          <a:ln w="158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D317D0C1-3C8E-458C-AA76-539CC848BEC7}"/>
              </a:ext>
            </a:extLst>
          </p:cNvPr>
          <p:cNvSpPr/>
          <p:nvPr/>
        </p:nvSpPr>
        <p:spPr>
          <a:xfrm>
            <a:off x="7014121" y="3617501"/>
            <a:ext cx="4511216" cy="76443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7000"/>
            </a:schemeClr>
          </a:solidFill>
          <a:ln w="15875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1" name="Marcador de texto 5">
            <a:extLst>
              <a:ext uri="{FF2B5EF4-FFF2-40B4-BE49-F238E27FC236}">
                <a16:creationId xmlns:a16="http://schemas.microsoft.com/office/drawing/2014/main" id="{A7DC983A-8F7E-46E6-ADD6-8E3382AA50E0}"/>
              </a:ext>
            </a:extLst>
          </p:cNvPr>
          <p:cNvSpPr txBox="1">
            <a:spLocks/>
          </p:cNvSpPr>
          <p:nvPr/>
        </p:nvSpPr>
        <p:spPr>
          <a:xfrm>
            <a:off x="7025852" y="3663154"/>
            <a:ext cx="4467058" cy="673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77777A"/>
                </a:solidFill>
                <a:latin typeface="Exo 2 Extra Light" panose="00000300000000000000" pitchFamily="50" charset="0"/>
              </a:rPr>
              <a:t>2. La correspondencia entre el nivel de vida y el consumo energético de un país, sí presenta un grado de correlación elevado con respecto a las demás variables.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8AFDD86-D8A6-45CA-B38A-ACF46143362B}"/>
              </a:ext>
            </a:extLst>
          </p:cNvPr>
          <p:cNvSpPr/>
          <p:nvPr/>
        </p:nvSpPr>
        <p:spPr>
          <a:xfrm>
            <a:off x="6857532" y="4510439"/>
            <a:ext cx="4770446" cy="961678"/>
          </a:xfrm>
          <a:prstGeom prst="roundRect">
            <a:avLst/>
          </a:prstGeom>
          <a:noFill/>
          <a:ln w="158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5A1DA4E7-8313-4150-BC1C-B3051A792749}"/>
              </a:ext>
            </a:extLst>
          </p:cNvPr>
          <p:cNvSpPr/>
          <p:nvPr/>
        </p:nvSpPr>
        <p:spPr>
          <a:xfrm>
            <a:off x="6997495" y="4563124"/>
            <a:ext cx="4511216" cy="86273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7000"/>
            </a:schemeClr>
          </a:solidFill>
          <a:ln w="15875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4" name="Marcador de texto 5">
            <a:extLst>
              <a:ext uri="{FF2B5EF4-FFF2-40B4-BE49-F238E27FC236}">
                <a16:creationId xmlns:a16="http://schemas.microsoft.com/office/drawing/2014/main" id="{E219A078-9399-4B78-B49E-0080BDBE48C5}"/>
              </a:ext>
            </a:extLst>
          </p:cNvPr>
          <p:cNvSpPr txBox="1">
            <a:spLocks/>
          </p:cNvSpPr>
          <p:nvPr/>
        </p:nvSpPr>
        <p:spPr>
          <a:xfrm>
            <a:off x="7045378" y="4547948"/>
            <a:ext cx="4299908" cy="88971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rgbClr val="77777A"/>
                </a:solidFill>
                <a:latin typeface="Exo 2 Extra Light" panose="00000300000000000000" pitchFamily="50" charset="0"/>
              </a:rPr>
              <a:t>3. Lo que más llama la atención es la relación directa entre consumo y producción, además de la poca afinidad entre la Riqueza individual y el PIB. Por otro lado, las correlaciones formadas a partir de la variable  ‘Acceso a la electricidad’.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4605D9C-EAA3-4ACC-BC1E-F8146C9AD683}"/>
              </a:ext>
            </a:extLst>
          </p:cNvPr>
          <p:cNvSpPr/>
          <p:nvPr/>
        </p:nvSpPr>
        <p:spPr>
          <a:xfrm>
            <a:off x="6874158" y="5577840"/>
            <a:ext cx="4770446" cy="777872"/>
          </a:xfrm>
          <a:prstGeom prst="roundRect">
            <a:avLst/>
          </a:prstGeom>
          <a:noFill/>
          <a:ln w="158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A1C9593-4D70-464F-908B-2D1EB05634BC}"/>
              </a:ext>
            </a:extLst>
          </p:cNvPr>
          <p:cNvSpPr/>
          <p:nvPr/>
        </p:nvSpPr>
        <p:spPr>
          <a:xfrm>
            <a:off x="7014121" y="5622888"/>
            <a:ext cx="4511216" cy="69784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7000"/>
            </a:schemeClr>
          </a:solidFill>
          <a:ln w="15875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7" name="Marcador de texto 5">
            <a:extLst>
              <a:ext uri="{FF2B5EF4-FFF2-40B4-BE49-F238E27FC236}">
                <a16:creationId xmlns:a16="http://schemas.microsoft.com/office/drawing/2014/main" id="{DD4E08E4-4806-46D5-8F1B-7DE51DE0CB93}"/>
              </a:ext>
            </a:extLst>
          </p:cNvPr>
          <p:cNvSpPr txBox="1">
            <a:spLocks/>
          </p:cNvSpPr>
          <p:nvPr/>
        </p:nvSpPr>
        <p:spPr>
          <a:xfrm>
            <a:off x="7167198" y="5698287"/>
            <a:ext cx="4205062" cy="5311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rgbClr val="FFC000"/>
                </a:solidFill>
                <a:latin typeface="Exo 2 Extra Light" panose="00000300000000000000" pitchFamily="50" charset="0"/>
              </a:rPr>
              <a:t>¡Verdad a medias!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7A284E6-21BD-469F-91B8-AF8A72BC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96" y="2166924"/>
            <a:ext cx="4897862" cy="452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4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necting Visions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E0629A"/>
      </a:accent1>
      <a:accent2>
        <a:srgbClr val="4BB1E4"/>
      </a:accent2>
      <a:accent3>
        <a:srgbClr val="2EBDBC"/>
      </a:accent3>
      <a:accent4>
        <a:srgbClr val="5D6E7F"/>
      </a:accent4>
      <a:accent5>
        <a:srgbClr val="5D6E7F"/>
      </a:accent5>
      <a:accent6>
        <a:srgbClr val="2EBDBC"/>
      </a:accent6>
      <a:hlink>
        <a:srgbClr val="4BB1E4"/>
      </a:hlink>
      <a:folHlink>
        <a:srgbClr val="E0629A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804</Words>
  <Application>Microsoft Office PowerPoint</Application>
  <PresentationFormat>Panorámica</PresentationFormat>
  <Paragraphs>81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Exo 2</vt:lpstr>
      <vt:lpstr>Exo 2 Extra Light</vt:lpstr>
      <vt:lpstr>Exo 2 Medium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Espinosa</dc:creator>
  <cp:lastModifiedBy>Usuario</cp:lastModifiedBy>
  <cp:revision>54</cp:revision>
  <dcterms:created xsi:type="dcterms:W3CDTF">2019-12-18T12:53:58Z</dcterms:created>
  <dcterms:modified xsi:type="dcterms:W3CDTF">2023-01-23T15:38:58Z</dcterms:modified>
</cp:coreProperties>
</file>