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351" r:id="rId2"/>
    <p:sldId id="260" r:id="rId3"/>
    <p:sldId id="352" r:id="rId4"/>
    <p:sldId id="345" r:id="rId5"/>
    <p:sldId id="268" r:id="rId6"/>
    <p:sldId id="353" r:id="rId7"/>
    <p:sldId id="269" r:id="rId8"/>
    <p:sldId id="266" r:id="rId9"/>
    <p:sldId id="35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7355" userDrawn="1">
          <p15:clr>
            <a:srgbClr val="A4A3A4"/>
          </p15:clr>
        </p15:guide>
        <p15:guide id="6" pos="3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897"/>
    <a:srgbClr val="DD7596"/>
    <a:srgbClr val="4F6272"/>
    <a:srgbClr val="DCDEE0"/>
    <a:srgbClr val="FBEBF2"/>
    <a:srgbClr val="F0F2F4"/>
    <a:srgbClr val="FFFFFF"/>
    <a:srgbClr val="DBEFFA"/>
    <a:srgbClr val="FCFCFC"/>
    <a:srgbClr val="F7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 showGuides="1">
      <p:cViewPr>
        <p:scale>
          <a:sx n="89" d="100"/>
          <a:sy n="89" d="100"/>
        </p:scale>
        <p:origin x="466" y="53"/>
      </p:cViewPr>
      <p:guideLst>
        <p:guide orient="horz" pos="550"/>
        <p:guide pos="3840"/>
        <p:guide orient="horz" pos="2273"/>
        <p:guide orient="horz" pos="3974"/>
        <p:guide pos="7355"/>
        <p:guide pos="3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0286D-1986-494B-98B4-985E87816DEA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32BEF-9396-49FF-9490-E5F278228C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83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22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21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68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B077FAB-B8F8-4E8C-8547-F5F57E4438FC}"/>
              </a:ext>
            </a:extLst>
          </p:cNvPr>
          <p:cNvSpPr txBox="1">
            <a:spLocks/>
          </p:cNvSpPr>
          <p:nvPr userDrawn="1"/>
        </p:nvSpPr>
        <p:spPr>
          <a:xfrm>
            <a:off x="11499245" y="6377743"/>
            <a:ext cx="4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defTabSz="457200" rtl="0" fontAlgn="auto">
              <a:spcBef>
                <a:spcPts val="0"/>
              </a:spcBef>
              <a:spcAft>
                <a:spcPts val="0"/>
              </a:spcAft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algn="l">
              <a:defRPr/>
            </a:pPr>
            <a:fld id="{40E6BD00-4171-0645-A340-7411A92E956E}" type="slidenum">
              <a:rPr lang="es-ES" sz="1200" smtClean="0">
                <a:solidFill>
                  <a:schemeClr val="bg1">
                    <a:lumMod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algn="l">
                <a:defRPr/>
              </a:pPr>
              <a:t>‹Nº›</a:t>
            </a:fld>
            <a:endParaRPr lang="es-ES" sz="800" dirty="0">
              <a:solidFill>
                <a:schemeClr val="bg1">
                  <a:lumMod val="50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3570737-981B-4CEA-AD51-3A918BE90517}"/>
              </a:ext>
            </a:extLst>
          </p:cNvPr>
          <p:cNvCxnSpPr>
            <a:cxnSpLocks/>
          </p:cNvCxnSpPr>
          <p:nvPr userDrawn="1"/>
        </p:nvCxnSpPr>
        <p:spPr>
          <a:xfrm>
            <a:off x="11485597" y="6435521"/>
            <a:ext cx="0" cy="24956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64BC32E-4C86-443D-98EF-50DE3A7A145B}"/>
              </a:ext>
            </a:extLst>
          </p:cNvPr>
          <p:cNvSpPr/>
          <p:nvPr userDrawn="1"/>
        </p:nvSpPr>
        <p:spPr>
          <a:xfrm>
            <a:off x="0" y="229669"/>
            <a:ext cx="181155" cy="1866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C675877-3770-4232-8872-EE87503E7B6D}"/>
              </a:ext>
            </a:extLst>
          </p:cNvPr>
          <p:cNvSpPr/>
          <p:nvPr userDrawn="1"/>
        </p:nvSpPr>
        <p:spPr>
          <a:xfrm>
            <a:off x="0" y="416034"/>
            <a:ext cx="181155" cy="3228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63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67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93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05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29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01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34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5FD8-4EB4-4761-8E40-87659A4BB68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2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75FD8-4EB4-4761-8E40-87659A4BB680}" type="datetimeFigureOut">
              <a:rPr lang="es-ES" smtClean="0"/>
              <a:t>20/04/2022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185B1-AE34-4FAB-96E8-987D6BB8B1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6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0D7AB77F-029F-4BA7-8C28-7F44FFFB5261}"/>
              </a:ext>
            </a:extLst>
          </p:cNvPr>
          <p:cNvSpPr/>
          <p:nvPr/>
        </p:nvSpPr>
        <p:spPr>
          <a:xfrm>
            <a:off x="0" y="4446771"/>
            <a:ext cx="12192000" cy="1852793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solidFill>
                <a:schemeClr val="accent3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566E38F-E926-4075-9857-401BB039587D}"/>
              </a:ext>
            </a:extLst>
          </p:cNvPr>
          <p:cNvSpPr/>
          <p:nvPr/>
        </p:nvSpPr>
        <p:spPr>
          <a:xfrm>
            <a:off x="3105062" y="4591305"/>
            <a:ext cx="59818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ES" sz="4000" b="1" dirty="0">
                <a:solidFill>
                  <a:schemeClr val="bg1"/>
                </a:solidFill>
                <a:latin typeface="Exo 2" panose="00000500000000000000" pitchFamily="50" charset="0"/>
              </a:rPr>
              <a:t>Proyecto Machine </a:t>
            </a:r>
            <a:r>
              <a:rPr lang="es-ES" sz="4000" b="1" dirty="0" err="1">
                <a:solidFill>
                  <a:schemeClr val="bg1"/>
                </a:solidFill>
                <a:latin typeface="Exo 2" panose="00000500000000000000" pitchFamily="50" charset="0"/>
              </a:rPr>
              <a:t>Learning</a:t>
            </a:r>
            <a:endParaRPr lang="es-ES" sz="4000" b="1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8803B0EA-9AAE-4B24-AE78-90524318DDF7}"/>
              </a:ext>
            </a:extLst>
          </p:cNvPr>
          <p:cNvSpPr txBox="1">
            <a:spLocks/>
          </p:cNvSpPr>
          <p:nvPr/>
        </p:nvSpPr>
        <p:spPr>
          <a:xfrm>
            <a:off x="2515403" y="5292432"/>
            <a:ext cx="7161195" cy="74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 baseline="0">
                <a:solidFill>
                  <a:srgbClr val="619ED8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>
                <a:solidFill>
                  <a:schemeClr val="bg1"/>
                </a:solidFill>
                <a:latin typeface="Exo 2" panose="00000500000000000000" pitchFamily="50" charset="0"/>
              </a:rPr>
              <a:t>Alfonso Espinosa de los Monteros Sicilia</a:t>
            </a:r>
          </a:p>
        </p:txBody>
      </p:sp>
      <p:pic>
        <p:nvPicPr>
          <p:cNvPr id="2052" name="Picture 4" descr="The Bridge Reviews | SwitchUp">
            <a:extLst>
              <a:ext uri="{FF2B5EF4-FFF2-40B4-BE49-F238E27FC236}">
                <a16:creationId xmlns:a16="http://schemas.microsoft.com/office/drawing/2014/main" id="{1C80B8B9-5C07-4B1B-BBA0-456B5D31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196" y="558436"/>
            <a:ext cx="3461658" cy="3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l transformador eléctrico fundacionendesa.org">
            <a:extLst>
              <a:ext uri="{FF2B5EF4-FFF2-40B4-BE49-F238E27FC236}">
                <a16:creationId xmlns:a16="http://schemas.microsoft.com/office/drawing/2014/main" id="{7E885984-6B96-4F84-A418-9623C85C0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5106"/>
            <a:ext cx="12192000" cy="318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ransformador eléctrico">
            <a:extLst>
              <a:ext uri="{FF2B5EF4-FFF2-40B4-BE49-F238E27FC236}">
                <a16:creationId xmlns:a16="http://schemas.microsoft.com/office/drawing/2014/main" id="{6DBADAA6-7DA7-4BF6-8D0B-F73938E53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5105"/>
            <a:ext cx="12192000" cy="318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73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CF4444D-F4B2-4B24-9E11-E732FD32BC0A}"/>
              </a:ext>
            </a:extLst>
          </p:cNvPr>
          <p:cNvSpPr/>
          <p:nvPr/>
        </p:nvSpPr>
        <p:spPr>
          <a:xfrm>
            <a:off x="5650898" y="2377739"/>
            <a:ext cx="5915041" cy="3663420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9191FFFE-0B30-42B5-956C-7CCACC01E5E8}"/>
              </a:ext>
            </a:extLst>
          </p:cNvPr>
          <p:cNvSpPr txBox="1">
            <a:spLocks/>
          </p:cNvSpPr>
          <p:nvPr/>
        </p:nvSpPr>
        <p:spPr bwMode="auto">
          <a:xfrm>
            <a:off x="307132" y="431583"/>
            <a:ext cx="8426065" cy="2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>
              <a:defRPr/>
            </a:pPr>
            <a:r>
              <a:rPr lang="es-ES" dirty="0">
                <a:solidFill>
                  <a:schemeClr val="accent2"/>
                </a:solidFill>
                <a:latin typeface="Exo 2 Medium" panose="00000600000000000000" pitchFamily="50" charset="0"/>
              </a:rPr>
              <a:t>Modelo Predictivo de fallos en Transformadores de Potencia </a:t>
            </a:r>
          </a:p>
          <a:p>
            <a:pPr lvl="0">
              <a:defRPr/>
            </a:pPr>
            <a:endParaRPr lang="es-ES" dirty="0">
              <a:solidFill>
                <a:schemeClr val="accent2"/>
              </a:solidFill>
              <a:latin typeface="Exo 2 Medium" panose="00000600000000000000" pitchFamily="50" charset="0"/>
            </a:endParaRPr>
          </a:p>
        </p:txBody>
      </p:sp>
      <p:sp>
        <p:nvSpPr>
          <p:cNvPr id="52" name="Marcador de texto 2">
            <a:extLst>
              <a:ext uri="{FF2B5EF4-FFF2-40B4-BE49-F238E27FC236}">
                <a16:creationId xmlns:a16="http://schemas.microsoft.com/office/drawing/2014/main" id="{B095C2ED-836F-4A79-A555-44A14C767A3E}"/>
              </a:ext>
            </a:extLst>
          </p:cNvPr>
          <p:cNvSpPr txBox="1">
            <a:spLocks/>
          </p:cNvSpPr>
          <p:nvPr/>
        </p:nvSpPr>
        <p:spPr>
          <a:xfrm>
            <a:off x="340710" y="229669"/>
            <a:ext cx="8426065" cy="1866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dirty="0">
                <a:solidFill>
                  <a:schemeClr val="accent5"/>
                </a:solidFill>
                <a:latin typeface="Exo 2 Medium" panose="00000600000000000000" pitchFamily="50" charset="0"/>
              </a:rPr>
              <a:t>Introducción</a:t>
            </a:r>
          </a:p>
        </p:txBody>
      </p:sp>
      <p:sp>
        <p:nvSpPr>
          <p:cNvPr id="53" name="Creemos que un entorno abierto y colaborativo es la mejor manera para resolver retos en un entorno de cambios exponenciales, aportando nuevos enfoques y complementando los recursos propios.">
            <a:extLst>
              <a:ext uri="{FF2B5EF4-FFF2-40B4-BE49-F238E27FC236}">
                <a16:creationId xmlns:a16="http://schemas.microsoft.com/office/drawing/2014/main" id="{E34A0606-B209-4B31-B1E5-3A49B468161D}"/>
              </a:ext>
            </a:extLst>
          </p:cNvPr>
          <p:cNvSpPr/>
          <p:nvPr/>
        </p:nvSpPr>
        <p:spPr>
          <a:xfrm>
            <a:off x="517818" y="2620769"/>
            <a:ext cx="4600885" cy="1164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3348" tIns="43348" rIns="43348" bIns="43348">
            <a:spAutoFit/>
          </a:bodyPr>
          <a:lstStyle/>
          <a:p>
            <a:pPr defTabSz="609585">
              <a:defRPr sz="1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s-ES" sz="1400" dirty="0">
                <a:solidFill>
                  <a:srgbClr val="53585F"/>
                </a:solidFill>
                <a:latin typeface="Exo 2 Extra Light" panose="00000300000000000000" pitchFamily="50" charset="0"/>
                <a:cs typeface="Helvetica"/>
              </a:rPr>
              <a:t>Estas máquinas ayudan a mejorar la seguridad y eficiencia de los sistemas de energía durante su distribución y regulación a través de largas distancias.</a:t>
            </a:r>
          </a:p>
          <a:p>
            <a:pPr defTabSz="609585">
              <a:defRPr sz="1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s-ES" sz="1400" dirty="0">
                <a:solidFill>
                  <a:srgbClr val="53585F"/>
                </a:solidFill>
                <a:latin typeface="Exo 2 Extra Light" panose="00000300000000000000" pitchFamily="50" charset="0"/>
                <a:cs typeface="Helvetica"/>
              </a:rPr>
              <a:t>Son los que se utilizan para subestaciones y transformación de energía en media y alta tensión.</a:t>
            </a:r>
            <a:endParaRPr sz="1400" dirty="0">
              <a:solidFill>
                <a:srgbClr val="53585F"/>
              </a:solidFill>
              <a:latin typeface="Exo 2 Extra Light" panose="00000300000000000000" pitchFamily="50" charset="0"/>
              <a:cs typeface="Helvetica"/>
            </a:endParaRPr>
          </a:p>
        </p:txBody>
      </p:sp>
      <p:sp>
        <p:nvSpPr>
          <p:cNvPr id="55" name="SOLUCIONAMOS DOS NECESIDADES:…">
            <a:extLst>
              <a:ext uri="{FF2B5EF4-FFF2-40B4-BE49-F238E27FC236}">
                <a16:creationId xmlns:a16="http://schemas.microsoft.com/office/drawing/2014/main" id="{754879D1-DFB0-49F8-93A7-A45CC9F6FA4D}"/>
              </a:ext>
            </a:extLst>
          </p:cNvPr>
          <p:cNvSpPr/>
          <p:nvPr/>
        </p:nvSpPr>
        <p:spPr>
          <a:xfrm>
            <a:off x="5811287" y="2723582"/>
            <a:ext cx="5608113" cy="949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3348" tIns="43348" rIns="43348" bIns="43348">
            <a:spAutoFit/>
          </a:bodyPr>
          <a:lstStyle/>
          <a:p>
            <a:pPr marL="541338" indent="-182563" defTabSz="609585">
              <a:spcAft>
                <a:spcPts val="600"/>
              </a:spcAft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defRPr sz="1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s-ES" sz="1400" dirty="0">
                <a:solidFill>
                  <a:srgbClr val="53585F"/>
                </a:solidFill>
                <a:latin typeface="Exo 2 Extra Light" panose="00000300000000000000" pitchFamily="50" charset="0"/>
                <a:cs typeface="Helvetica"/>
              </a:rPr>
              <a:t>Un transformador eléctrico es una máquina eléctrica estática y reversible que permite aumentar o disminuir la tensión eléctrica (diferencia de potencial o voltaje) en un circuito eléctrico de corriente alterna, manteniendo la potencia eléctrica</a:t>
            </a:r>
            <a:endParaRPr sz="1400" dirty="0">
              <a:solidFill>
                <a:srgbClr val="53585F"/>
              </a:solidFill>
              <a:latin typeface="Exo 2 Extra Light" panose="00000300000000000000" pitchFamily="50" charset="0"/>
              <a:cs typeface="Helvetica"/>
            </a:endParaRPr>
          </a:p>
        </p:txBody>
      </p:sp>
      <p:sp>
        <p:nvSpPr>
          <p:cNvPr id="61" name="PROPUESTA VALOR">
            <a:extLst>
              <a:ext uri="{FF2B5EF4-FFF2-40B4-BE49-F238E27FC236}">
                <a16:creationId xmlns:a16="http://schemas.microsoft.com/office/drawing/2014/main" id="{D7A4A201-994A-429F-BDF1-4EFF5AF2AEFE}"/>
              </a:ext>
            </a:extLst>
          </p:cNvPr>
          <p:cNvSpPr/>
          <p:nvPr/>
        </p:nvSpPr>
        <p:spPr>
          <a:xfrm>
            <a:off x="5829147" y="2199983"/>
            <a:ext cx="2569789" cy="37486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3348" tIns="43348" rIns="43348" bIns="43348">
            <a:spAutoFit/>
          </a:bodyPr>
          <a:lstStyle>
            <a:lvl1pPr defTabSz="1828433">
              <a:defRPr sz="2200">
                <a:solidFill>
                  <a:srgbClr val="42B8B4"/>
                </a:solidFill>
                <a:latin typeface="Helvetica Black"/>
                <a:ea typeface="Helvetica Black"/>
                <a:cs typeface="Helvetica Black"/>
                <a:sym typeface="Helvetica Black"/>
              </a:defRPr>
            </a:lvl1pPr>
          </a:lstStyle>
          <a:p>
            <a:pPr algn="ctr"/>
            <a:r>
              <a:rPr lang="es-ES" sz="1867" b="1" dirty="0">
                <a:solidFill>
                  <a:schemeClr val="accent2"/>
                </a:solidFill>
                <a:latin typeface="Exo 2 Medium" panose="00000600000000000000" pitchFamily="50" charset="0"/>
                <a:cs typeface="Helvetica"/>
              </a:rPr>
              <a:t>Definición.</a:t>
            </a:r>
            <a:endParaRPr sz="1867" b="1" dirty="0">
              <a:solidFill>
                <a:schemeClr val="accent2"/>
              </a:solidFill>
              <a:latin typeface="Exo 2 Medium" panose="00000600000000000000" pitchFamily="50" charset="0"/>
              <a:cs typeface="Helvetica"/>
            </a:endParaRPr>
          </a:p>
        </p:txBody>
      </p:sp>
      <p:sp>
        <p:nvSpPr>
          <p:cNvPr id="62" name="VALORES">
            <a:extLst>
              <a:ext uri="{FF2B5EF4-FFF2-40B4-BE49-F238E27FC236}">
                <a16:creationId xmlns:a16="http://schemas.microsoft.com/office/drawing/2014/main" id="{3B6EC0CC-812C-49AF-9851-A7813C68222B}"/>
              </a:ext>
            </a:extLst>
          </p:cNvPr>
          <p:cNvSpPr/>
          <p:nvPr/>
        </p:nvSpPr>
        <p:spPr>
          <a:xfrm>
            <a:off x="517817" y="2216550"/>
            <a:ext cx="3320937" cy="374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3348" tIns="43348" rIns="43348" bIns="43348">
            <a:spAutoFit/>
          </a:bodyPr>
          <a:lstStyle>
            <a:lvl1pPr defTabSz="1828433">
              <a:defRPr sz="2200">
                <a:solidFill>
                  <a:srgbClr val="CBCBCB"/>
                </a:solidFill>
                <a:latin typeface="Helvetica Black"/>
                <a:ea typeface="Helvetica Black"/>
                <a:cs typeface="Helvetica Black"/>
                <a:sym typeface="Helvetica Black"/>
              </a:defRPr>
            </a:lvl1pPr>
          </a:lstStyle>
          <a:p>
            <a:r>
              <a:rPr lang="es-ES" sz="1867" b="1" dirty="0">
                <a:solidFill>
                  <a:schemeClr val="accent2"/>
                </a:solidFill>
                <a:latin typeface="Exo 2 Medium" panose="00000600000000000000" pitchFamily="50" charset="0"/>
                <a:cs typeface="Helvetica"/>
                <a:sym typeface="Helvetica Light"/>
              </a:rPr>
              <a:t>¿Por qué son tan importantes?</a:t>
            </a:r>
            <a:endParaRPr sz="1867" b="1" dirty="0">
              <a:solidFill>
                <a:schemeClr val="accent2"/>
              </a:solidFill>
              <a:latin typeface="Exo 2 Medium" panose="00000600000000000000" pitchFamily="50" charset="0"/>
              <a:cs typeface="Helvetica"/>
              <a:sym typeface="Helvetica Ligh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9421C2-4A22-422C-8102-499E86B6B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050" y="4040289"/>
            <a:ext cx="3256735" cy="1864114"/>
          </a:xfrm>
          <a:prstGeom prst="rect">
            <a:avLst/>
          </a:prstGeom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F2C427FD-37EE-4946-9B6D-87F7777711EC}"/>
              </a:ext>
            </a:extLst>
          </p:cNvPr>
          <p:cNvSpPr>
            <a:spLocks/>
          </p:cNvSpPr>
          <p:nvPr/>
        </p:nvSpPr>
        <p:spPr bwMode="auto">
          <a:xfrm>
            <a:off x="3207424" y="4061767"/>
            <a:ext cx="200214" cy="217080"/>
          </a:xfrm>
          <a:custGeom>
            <a:avLst/>
            <a:gdLst>
              <a:gd name="T0" fmla="*/ 614 w 614"/>
              <a:gd name="T1" fmla="*/ 887 h 887"/>
              <a:gd name="T2" fmla="*/ 3 w 614"/>
              <a:gd name="T3" fmla="*/ 887 h 887"/>
              <a:gd name="T4" fmla="*/ 3 w 614"/>
              <a:gd name="T5" fmla="*/ 758 h 887"/>
              <a:gd name="T6" fmla="*/ 222 w 614"/>
              <a:gd name="T7" fmla="*/ 536 h 887"/>
              <a:gd name="T8" fmla="*/ 350 w 614"/>
              <a:gd name="T9" fmla="*/ 398 h 887"/>
              <a:gd name="T10" fmla="*/ 393 w 614"/>
              <a:gd name="T11" fmla="*/ 326 h 887"/>
              <a:gd name="T12" fmla="*/ 406 w 614"/>
              <a:gd name="T13" fmla="*/ 258 h 887"/>
              <a:gd name="T14" fmla="*/ 377 w 614"/>
              <a:gd name="T15" fmla="*/ 180 h 887"/>
              <a:gd name="T16" fmla="*/ 299 w 614"/>
              <a:gd name="T17" fmla="*/ 154 h 887"/>
              <a:gd name="T18" fmla="*/ 201 w 614"/>
              <a:gd name="T19" fmla="*/ 177 h 887"/>
              <a:gd name="T20" fmla="*/ 101 w 614"/>
              <a:gd name="T21" fmla="*/ 244 h 887"/>
              <a:gd name="T22" fmla="*/ 0 w 614"/>
              <a:gd name="T23" fmla="*/ 125 h 887"/>
              <a:gd name="T24" fmla="*/ 107 w 614"/>
              <a:gd name="T25" fmla="*/ 47 h 887"/>
              <a:gd name="T26" fmla="*/ 200 w 614"/>
              <a:gd name="T27" fmla="*/ 12 h 887"/>
              <a:gd name="T28" fmla="*/ 312 w 614"/>
              <a:gd name="T29" fmla="*/ 0 h 887"/>
              <a:gd name="T30" fmla="*/ 457 w 614"/>
              <a:gd name="T31" fmla="*/ 30 h 887"/>
              <a:gd name="T32" fmla="*/ 555 w 614"/>
              <a:gd name="T33" fmla="*/ 113 h 887"/>
              <a:gd name="T34" fmla="*/ 589 w 614"/>
              <a:gd name="T35" fmla="*/ 237 h 887"/>
              <a:gd name="T36" fmla="*/ 568 w 614"/>
              <a:gd name="T37" fmla="*/ 350 h 887"/>
              <a:gd name="T38" fmla="*/ 502 w 614"/>
              <a:gd name="T39" fmla="*/ 459 h 887"/>
              <a:gd name="T40" fmla="*/ 345 w 614"/>
              <a:gd name="T41" fmla="*/ 617 h 887"/>
              <a:gd name="T42" fmla="*/ 233 w 614"/>
              <a:gd name="T43" fmla="*/ 723 h 887"/>
              <a:gd name="T44" fmla="*/ 233 w 614"/>
              <a:gd name="T45" fmla="*/ 731 h 887"/>
              <a:gd name="T46" fmla="*/ 614 w 614"/>
              <a:gd name="T47" fmla="*/ 731 h 887"/>
              <a:gd name="T48" fmla="*/ 614 w 614"/>
              <a:gd name="T49" fmla="*/ 887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887">
                <a:moveTo>
                  <a:pt x="614" y="887"/>
                </a:moveTo>
                <a:cubicBezTo>
                  <a:pt x="3" y="887"/>
                  <a:pt x="3" y="887"/>
                  <a:pt x="3" y="887"/>
                </a:cubicBezTo>
                <a:cubicBezTo>
                  <a:pt x="3" y="758"/>
                  <a:pt x="3" y="758"/>
                  <a:pt x="3" y="758"/>
                </a:cubicBezTo>
                <a:cubicBezTo>
                  <a:pt x="222" y="536"/>
                  <a:pt x="222" y="536"/>
                  <a:pt x="222" y="536"/>
                </a:cubicBezTo>
                <a:cubicBezTo>
                  <a:pt x="287" y="470"/>
                  <a:pt x="330" y="424"/>
                  <a:pt x="350" y="398"/>
                </a:cubicBezTo>
                <a:cubicBezTo>
                  <a:pt x="369" y="372"/>
                  <a:pt x="384" y="348"/>
                  <a:pt x="393" y="326"/>
                </a:cubicBezTo>
                <a:cubicBezTo>
                  <a:pt x="401" y="305"/>
                  <a:pt x="406" y="282"/>
                  <a:pt x="406" y="258"/>
                </a:cubicBezTo>
                <a:cubicBezTo>
                  <a:pt x="406" y="223"/>
                  <a:pt x="396" y="197"/>
                  <a:pt x="377" y="180"/>
                </a:cubicBezTo>
                <a:cubicBezTo>
                  <a:pt x="357" y="163"/>
                  <a:pt x="332" y="154"/>
                  <a:pt x="299" y="154"/>
                </a:cubicBezTo>
                <a:cubicBezTo>
                  <a:pt x="265" y="154"/>
                  <a:pt x="233" y="162"/>
                  <a:pt x="201" y="177"/>
                </a:cubicBezTo>
                <a:cubicBezTo>
                  <a:pt x="169" y="193"/>
                  <a:pt x="135" y="215"/>
                  <a:pt x="101" y="244"/>
                </a:cubicBezTo>
                <a:cubicBezTo>
                  <a:pt x="0" y="125"/>
                  <a:pt x="0" y="125"/>
                  <a:pt x="0" y="125"/>
                </a:cubicBezTo>
                <a:cubicBezTo>
                  <a:pt x="43" y="88"/>
                  <a:pt x="79" y="62"/>
                  <a:pt x="107" y="47"/>
                </a:cubicBezTo>
                <a:cubicBezTo>
                  <a:pt x="136" y="32"/>
                  <a:pt x="167" y="20"/>
                  <a:pt x="200" y="12"/>
                </a:cubicBezTo>
                <a:cubicBezTo>
                  <a:pt x="233" y="4"/>
                  <a:pt x="271" y="0"/>
                  <a:pt x="312" y="0"/>
                </a:cubicBezTo>
                <a:cubicBezTo>
                  <a:pt x="367" y="0"/>
                  <a:pt x="415" y="10"/>
                  <a:pt x="457" y="30"/>
                </a:cubicBezTo>
                <a:cubicBezTo>
                  <a:pt x="499" y="50"/>
                  <a:pt x="532" y="78"/>
                  <a:pt x="555" y="113"/>
                </a:cubicBezTo>
                <a:cubicBezTo>
                  <a:pt x="578" y="149"/>
                  <a:pt x="589" y="190"/>
                  <a:pt x="589" y="237"/>
                </a:cubicBezTo>
                <a:cubicBezTo>
                  <a:pt x="589" y="277"/>
                  <a:pt x="582" y="315"/>
                  <a:pt x="568" y="350"/>
                </a:cubicBezTo>
                <a:cubicBezTo>
                  <a:pt x="554" y="385"/>
                  <a:pt x="532" y="422"/>
                  <a:pt x="502" y="459"/>
                </a:cubicBezTo>
                <a:cubicBezTo>
                  <a:pt x="473" y="496"/>
                  <a:pt x="420" y="549"/>
                  <a:pt x="345" y="617"/>
                </a:cubicBezTo>
                <a:cubicBezTo>
                  <a:pt x="233" y="723"/>
                  <a:pt x="233" y="723"/>
                  <a:pt x="233" y="723"/>
                </a:cubicBezTo>
                <a:cubicBezTo>
                  <a:pt x="233" y="731"/>
                  <a:pt x="233" y="731"/>
                  <a:pt x="233" y="731"/>
                </a:cubicBezTo>
                <a:cubicBezTo>
                  <a:pt x="614" y="731"/>
                  <a:pt x="614" y="731"/>
                  <a:pt x="614" y="731"/>
                </a:cubicBezTo>
                <a:lnTo>
                  <a:pt x="614" y="8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14677F32-02A4-4CC1-A2BC-E03DF4FABD36}"/>
              </a:ext>
            </a:extLst>
          </p:cNvPr>
          <p:cNvSpPr>
            <a:spLocks/>
          </p:cNvSpPr>
          <p:nvPr/>
        </p:nvSpPr>
        <p:spPr bwMode="auto">
          <a:xfrm>
            <a:off x="439574" y="4017880"/>
            <a:ext cx="156488" cy="236840"/>
          </a:xfrm>
          <a:custGeom>
            <a:avLst/>
            <a:gdLst>
              <a:gd name="T0" fmla="*/ 433 w 433"/>
              <a:gd name="T1" fmla="*/ 875 h 875"/>
              <a:gd name="T2" fmla="*/ 249 w 433"/>
              <a:gd name="T3" fmla="*/ 875 h 875"/>
              <a:gd name="T4" fmla="*/ 249 w 433"/>
              <a:gd name="T5" fmla="*/ 369 h 875"/>
              <a:gd name="T6" fmla="*/ 250 w 433"/>
              <a:gd name="T7" fmla="*/ 286 h 875"/>
              <a:gd name="T8" fmla="*/ 253 w 433"/>
              <a:gd name="T9" fmla="*/ 195 h 875"/>
              <a:gd name="T10" fmla="*/ 189 w 433"/>
              <a:gd name="T11" fmla="*/ 255 h 875"/>
              <a:gd name="T12" fmla="*/ 89 w 433"/>
              <a:gd name="T13" fmla="*/ 336 h 875"/>
              <a:gd name="T14" fmla="*/ 0 w 433"/>
              <a:gd name="T15" fmla="*/ 225 h 875"/>
              <a:gd name="T16" fmla="*/ 281 w 433"/>
              <a:gd name="T17" fmla="*/ 0 h 875"/>
              <a:gd name="T18" fmla="*/ 433 w 433"/>
              <a:gd name="T19" fmla="*/ 0 h 875"/>
              <a:gd name="T20" fmla="*/ 433 w 433"/>
              <a:gd name="T21" fmla="*/ 875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3" h="875">
                <a:moveTo>
                  <a:pt x="433" y="875"/>
                </a:moveTo>
                <a:cubicBezTo>
                  <a:pt x="249" y="875"/>
                  <a:pt x="249" y="875"/>
                  <a:pt x="249" y="875"/>
                </a:cubicBezTo>
                <a:cubicBezTo>
                  <a:pt x="249" y="369"/>
                  <a:pt x="249" y="369"/>
                  <a:pt x="249" y="369"/>
                </a:cubicBezTo>
                <a:cubicBezTo>
                  <a:pt x="250" y="286"/>
                  <a:pt x="250" y="286"/>
                  <a:pt x="250" y="286"/>
                </a:cubicBezTo>
                <a:cubicBezTo>
                  <a:pt x="253" y="195"/>
                  <a:pt x="253" y="195"/>
                  <a:pt x="253" y="195"/>
                </a:cubicBezTo>
                <a:cubicBezTo>
                  <a:pt x="223" y="226"/>
                  <a:pt x="201" y="246"/>
                  <a:pt x="189" y="255"/>
                </a:cubicBezTo>
                <a:cubicBezTo>
                  <a:pt x="89" y="336"/>
                  <a:pt x="89" y="336"/>
                  <a:pt x="89" y="336"/>
                </a:cubicBezTo>
                <a:cubicBezTo>
                  <a:pt x="0" y="225"/>
                  <a:pt x="0" y="225"/>
                  <a:pt x="0" y="225"/>
                </a:cubicBezTo>
                <a:cubicBezTo>
                  <a:pt x="281" y="0"/>
                  <a:pt x="281" y="0"/>
                  <a:pt x="281" y="0"/>
                </a:cubicBezTo>
                <a:cubicBezTo>
                  <a:pt x="433" y="0"/>
                  <a:pt x="433" y="0"/>
                  <a:pt x="433" y="0"/>
                </a:cubicBezTo>
                <a:lnTo>
                  <a:pt x="433" y="8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s-ES" kern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E49EA3AD-33CF-4670-8E24-23B38C1842AE}"/>
              </a:ext>
            </a:extLst>
          </p:cNvPr>
          <p:cNvSpPr>
            <a:spLocks/>
          </p:cNvSpPr>
          <p:nvPr/>
        </p:nvSpPr>
        <p:spPr bwMode="auto">
          <a:xfrm>
            <a:off x="170763" y="4329221"/>
            <a:ext cx="2496742" cy="1795521"/>
          </a:xfrm>
          <a:custGeom>
            <a:avLst/>
            <a:gdLst>
              <a:gd name="T0" fmla="*/ 423 w 1339"/>
              <a:gd name="T1" fmla="*/ 0 h 1148"/>
              <a:gd name="T2" fmla="*/ 1284 w 1339"/>
              <a:gd name="T3" fmla="*/ 0 h 1148"/>
              <a:gd name="T4" fmla="*/ 1339 w 1339"/>
              <a:gd name="T5" fmla="*/ 55 h 1148"/>
              <a:gd name="T6" fmla="*/ 1339 w 1339"/>
              <a:gd name="T7" fmla="*/ 1092 h 1148"/>
              <a:gd name="T8" fmla="*/ 1284 w 1339"/>
              <a:gd name="T9" fmla="*/ 1148 h 1148"/>
              <a:gd name="T10" fmla="*/ 55 w 1339"/>
              <a:gd name="T11" fmla="*/ 1148 h 1148"/>
              <a:gd name="T12" fmla="*/ 0 w 1339"/>
              <a:gd name="T13" fmla="*/ 1092 h 1148"/>
              <a:gd name="T14" fmla="*/ 0 w 1339"/>
              <a:gd name="T15" fmla="*/ 55 h 1148"/>
              <a:gd name="T16" fmla="*/ 55 w 1339"/>
              <a:gd name="T17" fmla="*/ 0 h 1148"/>
              <a:gd name="T18" fmla="*/ 103 w 1339"/>
              <a:gd name="T19" fmla="*/ 0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9" h="1148">
                <a:moveTo>
                  <a:pt x="423" y="0"/>
                </a:moveTo>
                <a:cubicBezTo>
                  <a:pt x="1284" y="0"/>
                  <a:pt x="1284" y="0"/>
                  <a:pt x="1284" y="0"/>
                </a:cubicBezTo>
                <a:cubicBezTo>
                  <a:pt x="1315" y="0"/>
                  <a:pt x="1339" y="25"/>
                  <a:pt x="1339" y="55"/>
                </a:cubicBezTo>
                <a:cubicBezTo>
                  <a:pt x="1339" y="1092"/>
                  <a:pt x="1339" y="1092"/>
                  <a:pt x="1339" y="1092"/>
                </a:cubicBezTo>
                <a:cubicBezTo>
                  <a:pt x="1339" y="1123"/>
                  <a:pt x="1315" y="1148"/>
                  <a:pt x="1284" y="1148"/>
                </a:cubicBezTo>
                <a:cubicBezTo>
                  <a:pt x="55" y="1148"/>
                  <a:pt x="55" y="1148"/>
                  <a:pt x="55" y="1148"/>
                </a:cubicBezTo>
                <a:cubicBezTo>
                  <a:pt x="25" y="1148"/>
                  <a:pt x="0" y="1123"/>
                  <a:pt x="0" y="1092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5"/>
                  <a:pt x="25" y="0"/>
                  <a:pt x="55" y="0"/>
                </a:cubicBezTo>
                <a:cubicBezTo>
                  <a:pt x="103" y="0"/>
                  <a:pt x="103" y="0"/>
                  <a:pt x="103" y="0"/>
                </a:cubicBezTo>
              </a:path>
            </a:pathLst>
          </a:cu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8" name="Freeform 5 - 1">
            <a:extLst>
              <a:ext uri="{FF2B5EF4-FFF2-40B4-BE49-F238E27FC236}">
                <a16:creationId xmlns:a16="http://schemas.microsoft.com/office/drawing/2014/main" id="{DAF666B9-6FF0-4256-9822-C83F3ED95BE1}"/>
              </a:ext>
            </a:extLst>
          </p:cNvPr>
          <p:cNvSpPr>
            <a:spLocks/>
          </p:cNvSpPr>
          <p:nvPr/>
        </p:nvSpPr>
        <p:spPr bwMode="auto">
          <a:xfrm>
            <a:off x="2827327" y="4329221"/>
            <a:ext cx="2496742" cy="1795521"/>
          </a:xfrm>
          <a:custGeom>
            <a:avLst/>
            <a:gdLst>
              <a:gd name="T0" fmla="*/ 423 w 1339"/>
              <a:gd name="T1" fmla="*/ 0 h 1148"/>
              <a:gd name="T2" fmla="*/ 1284 w 1339"/>
              <a:gd name="T3" fmla="*/ 0 h 1148"/>
              <a:gd name="T4" fmla="*/ 1339 w 1339"/>
              <a:gd name="T5" fmla="*/ 55 h 1148"/>
              <a:gd name="T6" fmla="*/ 1339 w 1339"/>
              <a:gd name="T7" fmla="*/ 1092 h 1148"/>
              <a:gd name="T8" fmla="*/ 1284 w 1339"/>
              <a:gd name="T9" fmla="*/ 1148 h 1148"/>
              <a:gd name="T10" fmla="*/ 55 w 1339"/>
              <a:gd name="T11" fmla="*/ 1148 h 1148"/>
              <a:gd name="T12" fmla="*/ 0 w 1339"/>
              <a:gd name="T13" fmla="*/ 1092 h 1148"/>
              <a:gd name="T14" fmla="*/ 0 w 1339"/>
              <a:gd name="T15" fmla="*/ 55 h 1148"/>
              <a:gd name="T16" fmla="*/ 55 w 1339"/>
              <a:gd name="T17" fmla="*/ 0 h 1148"/>
              <a:gd name="T18" fmla="*/ 103 w 1339"/>
              <a:gd name="T19" fmla="*/ 0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9" h="1148">
                <a:moveTo>
                  <a:pt x="423" y="0"/>
                </a:moveTo>
                <a:cubicBezTo>
                  <a:pt x="1284" y="0"/>
                  <a:pt x="1284" y="0"/>
                  <a:pt x="1284" y="0"/>
                </a:cubicBezTo>
                <a:cubicBezTo>
                  <a:pt x="1315" y="0"/>
                  <a:pt x="1339" y="25"/>
                  <a:pt x="1339" y="55"/>
                </a:cubicBezTo>
                <a:cubicBezTo>
                  <a:pt x="1339" y="1092"/>
                  <a:pt x="1339" y="1092"/>
                  <a:pt x="1339" y="1092"/>
                </a:cubicBezTo>
                <a:cubicBezTo>
                  <a:pt x="1339" y="1123"/>
                  <a:pt x="1315" y="1148"/>
                  <a:pt x="1284" y="1148"/>
                </a:cubicBezTo>
                <a:cubicBezTo>
                  <a:pt x="55" y="1148"/>
                  <a:pt x="55" y="1148"/>
                  <a:pt x="55" y="1148"/>
                </a:cubicBezTo>
                <a:cubicBezTo>
                  <a:pt x="25" y="1148"/>
                  <a:pt x="0" y="1123"/>
                  <a:pt x="0" y="1092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5"/>
                  <a:pt x="25" y="0"/>
                  <a:pt x="55" y="0"/>
                </a:cubicBezTo>
                <a:cubicBezTo>
                  <a:pt x="103" y="0"/>
                  <a:pt x="103" y="0"/>
                  <a:pt x="103" y="0"/>
                </a:cubicBezTo>
              </a:path>
            </a:pathLst>
          </a:cu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</a:endParaRPr>
          </a:p>
        </p:txBody>
      </p:sp>
      <p:pic>
        <p:nvPicPr>
          <p:cNvPr id="33" name="Picture 2" descr="Cuáles son las pruebas de mantenimiento en subestaciones eléctricas?">
            <a:extLst>
              <a:ext uri="{FF2B5EF4-FFF2-40B4-BE49-F238E27FC236}">
                <a16:creationId xmlns:a16="http://schemas.microsoft.com/office/drawing/2014/main" id="{1A03DFC5-9DD3-43C9-972E-AFA1C364F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64" y="4377452"/>
            <a:ext cx="2384013" cy="1699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Transformador eléctrico, qué es y cómo funciona | eenergie-shop.es ®">
            <a:extLst>
              <a:ext uri="{FF2B5EF4-FFF2-40B4-BE49-F238E27FC236}">
                <a16:creationId xmlns:a16="http://schemas.microsoft.com/office/drawing/2014/main" id="{FF6E43D3-7FD2-40FF-86BC-B03C2DAE0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883" y="4377452"/>
            <a:ext cx="2410997" cy="1699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642EACE7-F660-4A5F-B2F4-6C8FA2D521CF}"/>
              </a:ext>
            </a:extLst>
          </p:cNvPr>
          <p:cNvSpPr/>
          <p:nvPr/>
        </p:nvSpPr>
        <p:spPr>
          <a:xfrm>
            <a:off x="0" y="959071"/>
            <a:ext cx="12192000" cy="938281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C5E64870-3371-4835-B661-5E9D3AB1B4A3}"/>
              </a:ext>
            </a:extLst>
          </p:cNvPr>
          <p:cNvCxnSpPr>
            <a:cxnSpLocks/>
          </p:cNvCxnSpPr>
          <p:nvPr/>
        </p:nvCxnSpPr>
        <p:spPr>
          <a:xfrm>
            <a:off x="0" y="888283"/>
            <a:ext cx="12192000" cy="0"/>
          </a:xfrm>
          <a:prstGeom prst="lin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4D404DFA-31E8-451B-BA49-A87451B4C58E}"/>
              </a:ext>
            </a:extLst>
          </p:cNvPr>
          <p:cNvCxnSpPr>
            <a:cxnSpLocks/>
          </p:cNvCxnSpPr>
          <p:nvPr/>
        </p:nvCxnSpPr>
        <p:spPr>
          <a:xfrm>
            <a:off x="0" y="1959437"/>
            <a:ext cx="12192000" cy="0"/>
          </a:xfrm>
          <a:prstGeom prst="lin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miter lim="800000"/>
          </a:ln>
          <a:effectLst/>
        </p:spPr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7C6675B5-F8FA-4547-BE1C-30BD1EE82040}"/>
              </a:ext>
            </a:extLst>
          </p:cNvPr>
          <p:cNvSpPr txBox="1">
            <a:spLocks/>
          </p:cNvSpPr>
          <p:nvPr/>
        </p:nvSpPr>
        <p:spPr>
          <a:xfrm>
            <a:off x="791415" y="1206293"/>
            <a:ext cx="10786752" cy="71745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spc="0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>
                <a:solidFill>
                  <a:prstClr val="white"/>
                </a:solidFill>
                <a:latin typeface="Exo 2 Extra Light" panose="00000300000000000000" pitchFamily="50" charset="0"/>
              </a:rPr>
              <a:t>Mi propósito es proporcionar una herramienta más dentro del proceso de detección y prevención de accidentes en Transformadores de Potencia.</a:t>
            </a:r>
          </a:p>
        </p:txBody>
      </p:sp>
      <p:pic>
        <p:nvPicPr>
          <p:cNvPr id="39" name="Picture 12" descr="https://static.thenounproject.com/png/2954429-200.png">
            <a:extLst>
              <a:ext uri="{FF2B5EF4-FFF2-40B4-BE49-F238E27FC236}">
                <a16:creationId xmlns:a16="http://schemas.microsoft.com/office/drawing/2014/main" id="{C97FB725-0EF8-49D6-91E4-E4A963EE0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200" y="1068359"/>
            <a:ext cx="651628" cy="65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4" descr="https://static.thenounproject.com/png/2160953-200.png">
            <a:extLst>
              <a:ext uri="{FF2B5EF4-FFF2-40B4-BE49-F238E27FC236}">
                <a16:creationId xmlns:a16="http://schemas.microsoft.com/office/drawing/2014/main" id="{4FDBEB40-0424-4D37-AB67-D0891DE88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7" y="1108709"/>
            <a:ext cx="537138" cy="5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Marcador de texto 3">
            <a:extLst>
              <a:ext uri="{FF2B5EF4-FFF2-40B4-BE49-F238E27FC236}">
                <a16:creationId xmlns:a16="http://schemas.microsoft.com/office/drawing/2014/main" id="{46C8C7E8-90F7-4EFC-B9E1-47B5DC96E31D}"/>
              </a:ext>
            </a:extLst>
          </p:cNvPr>
          <p:cNvSpPr txBox="1">
            <a:spLocks/>
          </p:cNvSpPr>
          <p:nvPr/>
        </p:nvSpPr>
        <p:spPr>
          <a:xfrm>
            <a:off x="2449219" y="1012869"/>
            <a:ext cx="7500518" cy="421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spc="30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prstClr val="white"/>
                </a:solidFill>
                <a:latin typeface="Exo 2 Medium" panose="00000600000000000000" pitchFamily="50" charset="0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409623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>
            <a:extLst>
              <a:ext uri="{FF2B5EF4-FFF2-40B4-BE49-F238E27FC236}">
                <a16:creationId xmlns:a16="http://schemas.microsoft.com/office/drawing/2014/main" id="{86C96C41-D6A6-47E6-9AE8-712C0E4056A0}"/>
              </a:ext>
            </a:extLst>
          </p:cNvPr>
          <p:cNvSpPr/>
          <p:nvPr/>
        </p:nvSpPr>
        <p:spPr>
          <a:xfrm>
            <a:off x="0" y="996322"/>
            <a:ext cx="12192000" cy="212752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29" name="Picture 2" descr="Distribución de energía - Hesperian Health Guides">
            <a:extLst>
              <a:ext uri="{FF2B5EF4-FFF2-40B4-BE49-F238E27FC236}">
                <a16:creationId xmlns:a16="http://schemas.microsoft.com/office/drawing/2014/main" id="{588A3D53-20EF-40D8-9516-6514E9486B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4823"/>
            <a:ext cx="12192000" cy="511317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alpha val="0"/>
                    <a:lumMod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70" name="Marcador de texto 3">
            <a:extLst>
              <a:ext uri="{FF2B5EF4-FFF2-40B4-BE49-F238E27FC236}">
                <a16:creationId xmlns:a16="http://schemas.microsoft.com/office/drawing/2014/main" id="{5AD26BBD-E1CD-4085-9806-2E887B4E9460}"/>
              </a:ext>
            </a:extLst>
          </p:cNvPr>
          <p:cNvSpPr txBox="1">
            <a:spLocks/>
          </p:cNvSpPr>
          <p:nvPr/>
        </p:nvSpPr>
        <p:spPr>
          <a:xfrm>
            <a:off x="2098165" y="1067454"/>
            <a:ext cx="7500518" cy="3591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spc="300">
                <a:solidFill>
                  <a:schemeClr val="accent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5D7E95"/>
                </a:solidFill>
                <a:latin typeface="Exo 2 Medium" panose="00000600000000000000" pitchFamily="50" charset="0"/>
              </a:rPr>
              <a:t>ÁMBITO</a:t>
            </a:r>
          </a:p>
        </p:txBody>
      </p:sp>
      <p:sp>
        <p:nvSpPr>
          <p:cNvPr id="71" name="Marcador de texto 3">
            <a:extLst>
              <a:ext uri="{FF2B5EF4-FFF2-40B4-BE49-F238E27FC236}">
                <a16:creationId xmlns:a16="http://schemas.microsoft.com/office/drawing/2014/main" id="{9931E1BD-DA7F-472E-9107-A5FD00324947}"/>
              </a:ext>
            </a:extLst>
          </p:cNvPr>
          <p:cNvSpPr txBox="1">
            <a:spLocks/>
          </p:cNvSpPr>
          <p:nvPr/>
        </p:nvSpPr>
        <p:spPr>
          <a:xfrm>
            <a:off x="1134861" y="1320963"/>
            <a:ext cx="9570421" cy="180065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spc="0">
                <a:solidFill>
                  <a:schemeClr val="accent2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solidFill>
                  <a:schemeClr val="accent5"/>
                </a:solidFill>
                <a:latin typeface="Exo 2 Medium" panose="00000600000000000000" pitchFamily="50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1. Las inversiones masivas en infraestructura de servicios públicos/energía, la expansión de la población y las necesidades energéticas, el enfoque del gobierno en la construcción de redes eléctricas.</a:t>
            </a:r>
          </a:p>
          <a:p>
            <a:r>
              <a:rPr lang="es-ES" sz="1600" b="1" dirty="0">
                <a:solidFill>
                  <a:schemeClr val="accent5"/>
                </a:solidFill>
                <a:latin typeface="Exo 2 Medium" panose="00000600000000000000" pitchFamily="50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2. El reemplazo de una flota sustancial de transformadores envejecidos instalados en Europa, América del Norte y otras economías desarrolladas es uno de los principales impulsores del crecimiento de los transformadores de potencia en las economías maduras.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A0159BC5-184F-4F7F-883A-8D13C16EFD65}"/>
              </a:ext>
            </a:extLst>
          </p:cNvPr>
          <p:cNvSpPr/>
          <p:nvPr/>
        </p:nvSpPr>
        <p:spPr>
          <a:xfrm>
            <a:off x="340710" y="5203336"/>
            <a:ext cx="6853192" cy="14428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5875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1" name="Marcador de texto 5">
            <a:extLst>
              <a:ext uri="{FF2B5EF4-FFF2-40B4-BE49-F238E27FC236}">
                <a16:creationId xmlns:a16="http://schemas.microsoft.com/office/drawing/2014/main" id="{6F97D398-178A-45DA-87EC-1C27BC468171}"/>
              </a:ext>
            </a:extLst>
          </p:cNvPr>
          <p:cNvSpPr txBox="1">
            <a:spLocks/>
          </p:cNvSpPr>
          <p:nvPr/>
        </p:nvSpPr>
        <p:spPr>
          <a:xfrm>
            <a:off x="5684170" y="5496434"/>
            <a:ext cx="1530963" cy="11815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77777A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Transformers Segment to Reach $56.1 Billion by 2026</a:t>
            </a:r>
            <a:endParaRPr lang="es-ES" sz="1200" b="1" dirty="0">
              <a:solidFill>
                <a:srgbClr val="77777A"/>
              </a:solidFill>
              <a:latin typeface="Consolas" panose="020B0609020204030204" pitchFamily="49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2FB45776-1A07-4628-B527-C0E1C6CA25EB}"/>
              </a:ext>
            </a:extLst>
          </p:cNvPr>
          <p:cNvSpPr/>
          <p:nvPr/>
        </p:nvSpPr>
        <p:spPr>
          <a:xfrm>
            <a:off x="223936" y="5115535"/>
            <a:ext cx="7053942" cy="1618440"/>
          </a:xfrm>
          <a:prstGeom prst="roundRect">
            <a:avLst/>
          </a:prstGeom>
          <a:noFill/>
          <a:ln w="15875" cap="flat" cmpd="sng" algn="ctr">
            <a:solidFill>
              <a:schemeClr val="accent5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3" name="Marcador de texto 5">
            <a:extLst>
              <a:ext uri="{FF2B5EF4-FFF2-40B4-BE49-F238E27FC236}">
                <a16:creationId xmlns:a16="http://schemas.microsoft.com/office/drawing/2014/main" id="{E025EB4F-12D5-4D7C-95F8-672D60C5AC8A}"/>
              </a:ext>
            </a:extLst>
          </p:cNvPr>
          <p:cNvSpPr txBox="1">
            <a:spLocks/>
          </p:cNvSpPr>
          <p:nvPr/>
        </p:nvSpPr>
        <p:spPr>
          <a:xfrm>
            <a:off x="2308014" y="5648848"/>
            <a:ext cx="1269749" cy="8877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>
              <a:solidFill>
                <a:srgbClr val="77777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30F8F19-1569-4B5D-B79E-CBB7BDF131C1}"/>
              </a:ext>
            </a:extLst>
          </p:cNvPr>
          <p:cNvSpPr txBox="1">
            <a:spLocks/>
          </p:cNvSpPr>
          <p:nvPr/>
        </p:nvSpPr>
        <p:spPr>
          <a:xfrm>
            <a:off x="625153" y="5356512"/>
            <a:ext cx="8426065" cy="24843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defRPr sz="2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s-ES" sz="1600" b="1" dirty="0">
                <a:solidFill>
                  <a:schemeClr val="accent2"/>
                </a:solidFill>
                <a:latin typeface="Exo 2 Medium" panose="00000600000000000000" pitchFamily="50" charset="0"/>
                <a:cs typeface="Helvetica"/>
              </a:rPr>
              <a:t>Si nos fijamos están en todas partes… ¿Pero cuantos hay?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0C97C47-885B-417F-8D18-578C4542A064}"/>
              </a:ext>
            </a:extLst>
          </p:cNvPr>
          <p:cNvCxnSpPr/>
          <p:nvPr/>
        </p:nvCxnSpPr>
        <p:spPr>
          <a:xfrm>
            <a:off x="5662937" y="5319653"/>
            <a:ext cx="0" cy="1197915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47" name="Marcador de texto 5">
            <a:extLst>
              <a:ext uri="{FF2B5EF4-FFF2-40B4-BE49-F238E27FC236}">
                <a16:creationId xmlns:a16="http://schemas.microsoft.com/office/drawing/2014/main" id="{027F2133-675E-40C5-B7E1-7B45E27CE6F5}"/>
              </a:ext>
            </a:extLst>
          </p:cNvPr>
          <p:cNvSpPr txBox="1">
            <a:spLocks/>
          </p:cNvSpPr>
          <p:nvPr/>
        </p:nvSpPr>
        <p:spPr>
          <a:xfrm>
            <a:off x="419879" y="5537037"/>
            <a:ext cx="5131090" cy="106158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0" i="0" dirty="0">
                <a:solidFill>
                  <a:srgbClr val="2C2C2C"/>
                </a:solidFill>
                <a:effectLst/>
                <a:latin typeface="HelveticaNeue-Light"/>
              </a:rPr>
              <a:t> </a:t>
            </a:r>
            <a:r>
              <a:rPr lang="es-ES" sz="1300" b="1" i="0" dirty="0">
                <a:solidFill>
                  <a:srgbClr val="77777A"/>
                </a:solidFill>
                <a:effectLst/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Solo Iberdrola consta de</a:t>
            </a:r>
            <a:r>
              <a:rPr lang="es-ES" sz="1300" b="1" dirty="0">
                <a:solidFill>
                  <a:srgbClr val="77777A"/>
                </a:solidFill>
                <a:latin typeface="Consolas" panose="020B0609020204030204" pitchFamily="49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más de 4.400 subestaciones de alta a media tensión y más de 1,5 millones de transformadores de distribución de media a baja tensión.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62E27DAF-F65E-4570-8015-61721D874B88}"/>
              </a:ext>
            </a:extLst>
          </p:cNvPr>
          <p:cNvSpPr txBox="1">
            <a:spLocks/>
          </p:cNvSpPr>
          <p:nvPr/>
        </p:nvSpPr>
        <p:spPr bwMode="auto">
          <a:xfrm>
            <a:off x="307132" y="431583"/>
            <a:ext cx="8426065" cy="2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>
              <a:defRPr/>
            </a:pPr>
            <a:r>
              <a:rPr lang="es-ES" dirty="0">
                <a:solidFill>
                  <a:schemeClr val="accent2"/>
                </a:solidFill>
                <a:latin typeface="Exo 2 Medium" panose="00000600000000000000" pitchFamily="50" charset="0"/>
              </a:rPr>
              <a:t>Modelo Predictivo de fallos en Transformadores de Potencia </a:t>
            </a:r>
          </a:p>
          <a:p>
            <a:pPr lvl="0">
              <a:defRPr/>
            </a:pPr>
            <a:endParaRPr lang="es-ES" dirty="0">
              <a:solidFill>
                <a:schemeClr val="accent2"/>
              </a:solidFill>
              <a:latin typeface="Exo 2 Medium" panose="00000600000000000000" pitchFamily="50" charset="0"/>
            </a:endParaRPr>
          </a:p>
        </p:txBody>
      </p:sp>
      <p:sp>
        <p:nvSpPr>
          <p:cNvPr id="49" name="Marcador de texto 2">
            <a:extLst>
              <a:ext uri="{FF2B5EF4-FFF2-40B4-BE49-F238E27FC236}">
                <a16:creationId xmlns:a16="http://schemas.microsoft.com/office/drawing/2014/main" id="{E96E17A6-FEC5-4410-BBD6-44DBCD33FC62}"/>
              </a:ext>
            </a:extLst>
          </p:cNvPr>
          <p:cNvSpPr txBox="1">
            <a:spLocks/>
          </p:cNvSpPr>
          <p:nvPr/>
        </p:nvSpPr>
        <p:spPr>
          <a:xfrm>
            <a:off x="340710" y="229669"/>
            <a:ext cx="8426065" cy="1866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dirty="0">
                <a:solidFill>
                  <a:schemeClr val="accent5"/>
                </a:solidFill>
                <a:latin typeface="Exo 2 Medium" panose="00000600000000000000" pitchFamily="50" charset="0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0488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ítulo 1">
            <a:extLst>
              <a:ext uri="{FF2B5EF4-FFF2-40B4-BE49-F238E27FC236}">
                <a16:creationId xmlns:a16="http://schemas.microsoft.com/office/drawing/2014/main" id="{9191FFFE-0B30-42B5-956C-7CCACC01E5E8}"/>
              </a:ext>
            </a:extLst>
          </p:cNvPr>
          <p:cNvSpPr txBox="1">
            <a:spLocks/>
          </p:cNvSpPr>
          <p:nvPr/>
        </p:nvSpPr>
        <p:spPr bwMode="auto">
          <a:xfrm>
            <a:off x="340710" y="466508"/>
            <a:ext cx="8426065" cy="2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>
              <a:defRPr/>
            </a:pPr>
            <a:r>
              <a:rPr lang="es-ES" dirty="0">
                <a:solidFill>
                  <a:schemeClr val="accent2"/>
                </a:solidFill>
                <a:latin typeface="Exo 2 Medium" panose="00000600000000000000" pitchFamily="50" charset="0"/>
              </a:rPr>
              <a:t>ML</a:t>
            </a:r>
          </a:p>
        </p:txBody>
      </p:sp>
      <p:sp>
        <p:nvSpPr>
          <p:cNvPr id="52" name="Marcador de texto 2">
            <a:extLst>
              <a:ext uri="{FF2B5EF4-FFF2-40B4-BE49-F238E27FC236}">
                <a16:creationId xmlns:a16="http://schemas.microsoft.com/office/drawing/2014/main" id="{B095C2ED-836F-4A79-A555-44A14C767A3E}"/>
              </a:ext>
            </a:extLst>
          </p:cNvPr>
          <p:cNvSpPr txBox="1">
            <a:spLocks/>
          </p:cNvSpPr>
          <p:nvPr/>
        </p:nvSpPr>
        <p:spPr>
          <a:xfrm>
            <a:off x="340710" y="229669"/>
            <a:ext cx="8426065" cy="1866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dirty="0">
                <a:solidFill>
                  <a:schemeClr val="accent5"/>
                </a:solidFill>
                <a:latin typeface="Exo 2 Medium" panose="00000600000000000000" pitchFamily="50" charset="0"/>
              </a:rPr>
              <a:t>Objetivo</a:t>
            </a:r>
          </a:p>
        </p:txBody>
      </p:sp>
      <p:sp>
        <p:nvSpPr>
          <p:cNvPr id="148" name="TITULAR">
            <a:extLst>
              <a:ext uri="{FF2B5EF4-FFF2-40B4-BE49-F238E27FC236}">
                <a16:creationId xmlns:a16="http://schemas.microsoft.com/office/drawing/2014/main" id="{74DDC5F4-B0A8-4A2B-A026-7905078387FD}"/>
              </a:ext>
            </a:extLst>
          </p:cNvPr>
          <p:cNvSpPr/>
          <p:nvPr/>
        </p:nvSpPr>
        <p:spPr>
          <a:xfrm>
            <a:off x="2046600" y="4307655"/>
            <a:ext cx="9431907" cy="166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719" tIns="25719" rIns="25719" bIns="25719">
            <a:spAutoFit/>
          </a:bodyPr>
          <a:lstStyle>
            <a:lvl1pPr algn="l" defTabSz="1828433">
              <a:defRPr sz="2000">
                <a:solidFill>
                  <a:srgbClr val="66BADE"/>
                </a:solidFill>
                <a:latin typeface="Helvetica Black"/>
                <a:ea typeface="Helvetica Black"/>
                <a:cs typeface="Helvetica Black"/>
                <a:sym typeface="Helvetica Black"/>
              </a:defRPr>
            </a:lvl1pPr>
          </a:lstStyle>
          <a:p>
            <a:pPr hangingPunct="0">
              <a:spcAft>
                <a:spcPts val="600"/>
              </a:spcAft>
              <a:defRPr/>
            </a:pPr>
            <a:r>
              <a: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srgbClr val="66BADE"/>
                </a:solidFill>
                <a:effectLst/>
                <a:uLnTx/>
                <a:uFillTx/>
                <a:latin typeface="Exo 2 Medium" panose="00000600000000000000" pitchFamily="50" charset="0"/>
                <a:sym typeface="Helvetica Black"/>
              </a:rPr>
              <a:t>Reducir </a:t>
            </a:r>
            <a:r>
              <a:rPr lang="es-ES" sz="1800" b="1" kern="0" dirty="0">
                <a:latin typeface="Exo 2 Medium" panose="00000600000000000000" pitchFamily="50" charset="0"/>
              </a:rPr>
              <a:t>el Tiempo de Diagnóstico &amp; Reducción de Costes.</a:t>
            </a:r>
            <a:endParaRPr kumimoji="0" lang="es-ES" sz="1800" b="1" i="0" u="none" strike="noStrike" kern="0" cap="none" spc="0" normalizeH="0" baseline="0" noProof="0" dirty="0">
              <a:ln>
                <a:noFill/>
              </a:ln>
              <a:solidFill>
                <a:srgbClr val="66BADE"/>
              </a:solidFill>
              <a:effectLst/>
              <a:uLnTx/>
              <a:uFillTx/>
              <a:latin typeface="Exo 2 Medium" panose="00000600000000000000" pitchFamily="50" charset="0"/>
              <a:sym typeface="Helvetica Black"/>
            </a:endParaRPr>
          </a:p>
          <a:p>
            <a:pPr marL="342900" marR="0" lvl="0" indent="-342900" algn="l" defTabSz="366629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s-ES" sz="1400" kern="0" dirty="0">
                <a:solidFill>
                  <a:srgbClr val="65707F"/>
                </a:solidFill>
                <a:latin typeface="Exo 2 Extra Light" panose="00000300000000000000" pitchFamily="50" charset="0"/>
                <a:ea typeface="Helvetica"/>
                <a:cs typeface="Helvetica"/>
                <a:sym typeface="Helvetica Light"/>
              </a:rPr>
              <a:t>Pretende ofrecer una propuesta computacional menos costosa en comparación con otros enfoques más tradicionales.</a:t>
            </a:r>
          </a:p>
          <a:p>
            <a:pPr marL="342900" indent="-342900" defTabSz="366629" hangingPunct="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es-ES" sz="1400" kern="0" dirty="0">
                <a:solidFill>
                  <a:srgbClr val="65707F"/>
                </a:solidFill>
                <a:latin typeface="Exo 2 Extra Light" panose="00000300000000000000" pitchFamily="50" charset="0"/>
                <a:cs typeface="Helvetica"/>
              </a:rPr>
              <a:t>Minimizar al máximo el mantenimiento correctivo.</a:t>
            </a:r>
          </a:p>
          <a:p>
            <a:pPr marL="342900" indent="-342900" defTabSz="366629" hangingPunct="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es-ES" sz="1400" kern="0" dirty="0">
                <a:solidFill>
                  <a:srgbClr val="65707F"/>
                </a:solidFill>
                <a:latin typeface="Exo 2 Extra Light" panose="00000300000000000000" pitchFamily="50" charset="0"/>
                <a:cs typeface="Helvetica"/>
              </a:rPr>
              <a:t>Un mantenimiento apropiado puede incrementar la confiabilidad y vida útil del transformador .</a:t>
            </a:r>
          </a:p>
          <a:p>
            <a:pPr marL="342900" indent="-342900" defTabSz="366629" hangingPunct="0">
              <a:lnSpc>
                <a:spcPct val="150000"/>
              </a:lnSpc>
              <a:buFont typeface="+mj-lt"/>
              <a:buAutoNum type="alphaLcParenR"/>
              <a:defRPr/>
            </a:pPr>
            <a:r>
              <a:rPr lang="es-ES" sz="1400" kern="0" dirty="0">
                <a:solidFill>
                  <a:srgbClr val="65707F"/>
                </a:solidFill>
                <a:latin typeface="Exo 2 Extra Light" panose="00000300000000000000" pitchFamily="50" charset="0"/>
                <a:cs typeface="Helvetica"/>
              </a:rPr>
              <a:t>Reducir el número de pruebas a solicitar, así como el material de laboratorio y personal especializado.</a:t>
            </a:r>
            <a:endParaRPr lang="es-ES" sz="1400" kern="0" dirty="0">
              <a:solidFill>
                <a:srgbClr val="65707F"/>
              </a:solidFill>
              <a:latin typeface="Exo 2 Extra Light" panose="00000300000000000000" pitchFamily="50" charset="0"/>
              <a:cs typeface="Helvetica"/>
              <a:sym typeface="Helvetica Light"/>
            </a:endParaRPr>
          </a:p>
        </p:txBody>
      </p:sp>
      <p:sp>
        <p:nvSpPr>
          <p:cNvPr id="149" name="TITULAR - 1">
            <a:extLst>
              <a:ext uri="{FF2B5EF4-FFF2-40B4-BE49-F238E27FC236}">
                <a16:creationId xmlns:a16="http://schemas.microsoft.com/office/drawing/2014/main" id="{B72CDF7D-6469-4904-AC96-2811902F500A}"/>
              </a:ext>
            </a:extLst>
          </p:cNvPr>
          <p:cNvSpPr/>
          <p:nvPr/>
        </p:nvSpPr>
        <p:spPr>
          <a:xfrm>
            <a:off x="2049449" y="2994967"/>
            <a:ext cx="9431907" cy="836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719" tIns="25719" rIns="25719" bIns="25719">
            <a:spAutoFit/>
          </a:bodyPr>
          <a:lstStyle>
            <a:lvl1pPr algn="l" defTabSz="1828433">
              <a:defRPr sz="2000">
                <a:solidFill>
                  <a:srgbClr val="66BADE"/>
                </a:solidFill>
                <a:latin typeface="Helvetica Black"/>
                <a:ea typeface="Helvetica Black"/>
                <a:cs typeface="Helvetica Black"/>
                <a:sym typeface="Helvetica Black"/>
              </a:defRPr>
            </a:lvl1pPr>
          </a:lstStyle>
          <a:p>
            <a:pPr hangingPunct="0">
              <a:spcAft>
                <a:spcPts val="600"/>
              </a:spcAft>
            </a:pPr>
            <a:r>
              <a:rPr lang="es-ES" sz="1800" b="1" kern="0" dirty="0">
                <a:latin typeface="Exo 2 Medium" panose="00000600000000000000" pitchFamily="50" charset="0"/>
              </a:rPr>
              <a:t>Mayor flexibilidad en la solución.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400" kern="0" dirty="0">
                <a:solidFill>
                  <a:srgbClr val="65707F"/>
                </a:solidFill>
                <a:latin typeface="Exo 2 Extra Light" panose="00000300000000000000" pitchFamily="50" charset="0"/>
                <a:cs typeface="Helvetica"/>
                <a:sym typeface="Helvetica Black"/>
              </a:rPr>
              <a:t>Nuestro modelo y clasificador propuesto podría servir como una herramienta más para garantizar el funcionamiento saludable de los </a:t>
            </a:r>
            <a:r>
              <a:rPr lang="es-ES" altLang="es-ES" sz="1400" kern="0" dirty="0">
                <a:solidFill>
                  <a:srgbClr val="65707F"/>
                </a:solidFill>
                <a:latin typeface="Exo 2 Extra Light" panose="00000300000000000000" pitchFamily="50" charset="0"/>
                <a:cs typeface="Helvetica"/>
              </a:rPr>
              <a:t>transformadores de potencia</a:t>
            </a:r>
            <a:r>
              <a:rPr lang="es-ES" sz="1400" kern="0" dirty="0">
                <a:solidFill>
                  <a:srgbClr val="65707F"/>
                </a:solidFill>
                <a:latin typeface="Exo 2 Extra Light" panose="00000300000000000000" pitchFamily="50" charset="0"/>
                <a:cs typeface="Helvetica"/>
              </a:rPr>
              <a:t>. Sobre todo, nos permitiría ser más independientes.</a:t>
            </a:r>
            <a:endParaRPr lang="es-ES" sz="1400" kern="0" dirty="0">
              <a:solidFill>
                <a:srgbClr val="65707F"/>
              </a:solidFill>
              <a:latin typeface="Exo 2 Extra Light" panose="00000300000000000000" pitchFamily="50" charset="0"/>
              <a:cs typeface="Helvetica"/>
              <a:sym typeface="Helvetica Light"/>
            </a:endParaRPr>
          </a:p>
        </p:txBody>
      </p:sp>
      <p:sp>
        <p:nvSpPr>
          <p:cNvPr id="187" name="TITULAR - 2">
            <a:extLst>
              <a:ext uri="{FF2B5EF4-FFF2-40B4-BE49-F238E27FC236}">
                <a16:creationId xmlns:a16="http://schemas.microsoft.com/office/drawing/2014/main" id="{5F7C0CFF-1E86-4E2B-A293-FFCB95B5B5E8}"/>
              </a:ext>
            </a:extLst>
          </p:cNvPr>
          <p:cNvSpPr/>
          <p:nvPr/>
        </p:nvSpPr>
        <p:spPr>
          <a:xfrm>
            <a:off x="2049449" y="1711706"/>
            <a:ext cx="9431907" cy="105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719" tIns="25719" rIns="25719" bIns="25719">
            <a:spAutoFit/>
          </a:bodyPr>
          <a:lstStyle>
            <a:lvl1pPr algn="l" defTabSz="1828433">
              <a:defRPr sz="2000">
                <a:solidFill>
                  <a:srgbClr val="66BADE"/>
                </a:solidFill>
                <a:latin typeface="Helvetica Black"/>
                <a:ea typeface="Helvetica Black"/>
                <a:cs typeface="Helvetica Black"/>
                <a:sym typeface="Helvetica Black"/>
              </a:defRPr>
            </a:lvl1pPr>
          </a:lstStyle>
          <a:p>
            <a:pPr marL="0" marR="0" lvl="0" indent="0" algn="l" defTabSz="1828433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ES" sz="1800" b="1" kern="0" dirty="0">
                <a:latin typeface="Exo 2 Medium" panose="00000600000000000000" pitchFamily="50" charset="0"/>
              </a:rPr>
              <a:t>Estrategia basada en los datos.</a:t>
            </a:r>
          </a:p>
          <a:p>
            <a:r>
              <a:rPr lang="es-ES" sz="1400" kern="0" dirty="0">
                <a:solidFill>
                  <a:srgbClr val="65707F"/>
                </a:solidFill>
                <a:latin typeface="Exo 2 Extra Light" panose="00000300000000000000" pitchFamily="50" charset="0"/>
                <a:cs typeface="Helvetica"/>
              </a:rPr>
              <a:t>Existen tres tipos de mantenimiento: correctivo, preventivo y predictivo. Nuestro objetivo es fortalecer y dar valor en la parte de mantenimiento predictivo. La finalidad es aportar un nuevo enfoque aplicando técnicas de Machine </a:t>
            </a:r>
            <a:r>
              <a:rPr lang="es-ES" sz="1400" kern="0" dirty="0" err="1">
                <a:solidFill>
                  <a:srgbClr val="65707F"/>
                </a:solidFill>
                <a:latin typeface="Exo 2 Extra Light" panose="00000300000000000000" pitchFamily="50" charset="0"/>
                <a:cs typeface="Helvetica"/>
              </a:rPr>
              <a:t>Learning</a:t>
            </a:r>
            <a:r>
              <a:rPr lang="es-ES" sz="1400" kern="0" dirty="0">
                <a:solidFill>
                  <a:srgbClr val="65707F"/>
                </a:solidFill>
                <a:latin typeface="Exo 2 Extra Light" panose="00000300000000000000" pitchFamily="50" charset="0"/>
                <a:cs typeface="Helvetica"/>
              </a:rPr>
              <a:t> para predecir las posibles fallas en el equipo.</a:t>
            </a:r>
            <a:endParaRPr lang="es-ES" sz="1400" kern="0" dirty="0">
              <a:solidFill>
                <a:srgbClr val="65707F"/>
              </a:solidFill>
              <a:latin typeface="Exo 2 Extra Light" panose="00000300000000000000" pitchFamily="50" charset="0"/>
              <a:cs typeface="Helvetica"/>
              <a:sym typeface="Helvetica Light"/>
            </a:endParaRPr>
          </a:p>
        </p:txBody>
      </p:sp>
      <p:sp>
        <p:nvSpPr>
          <p:cNvPr id="209" name="Hacemos lo de toda la vida……">
            <a:extLst>
              <a:ext uri="{FF2B5EF4-FFF2-40B4-BE49-F238E27FC236}">
                <a16:creationId xmlns:a16="http://schemas.microsoft.com/office/drawing/2014/main" id="{7B50FF70-F867-46DA-9C09-BDAC9F2872B7}"/>
              </a:ext>
            </a:extLst>
          </p:cNvPr>
          <p:cNvSpPr/>
          <p:nvPr/>
        </p:nvSpPr>
        <p:spPr>
          <a:xfrm>
            <a:off x="565367" y="1120225"/>
            <a:ext cx="8382143" cy="438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91" tIns="34291" rIns="34291" bIns="34291" anchor="t">
            <a:spAutoFit/>
          </a:bodyPr>
          <a:lstStyle/>
          <a:p>
            <a:pPr defTabSz="241082" hangingPunct="0">
              <a:defRPr sz="2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s-ES" sz="2400" b="1" kern="0" dirty="0">
                <a:solidFill>
                  <a:schemeClr val="accent2"/>
                </a:solidFill>
                <a:latin typeface="Exo 2 Medium" panose="00000600000000000000" pitchFamily="50" charset="0"/>
                <a:ea typeface="Helvetica"/>
                <a:cs typeface="Helvetica"/>
                <a:sym typeface="Helvetica"/>
              </a:rPr>
              <a:t>¿Qué conseguimos con nuestro modelo?</a:t>
            </a:r>
            <a:endParaRPr sz="2400" b="1" kern="0" dirty="0">
              <a:solidFill>
                <a:schemeClr val="accent2"/>
              </a:solidFill>
              <a:latin typeface="Exo 2 Medium" panose="00000600000000000000" pitchFamily="50" charset="0"/>
              <a:ea typeface="Helvetica"/>
              <a:cs typeface="Helvetica"/>
              <a:sym typeface="Helvetica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B5AD1F7-A2DD-4FF6-A29B-A52779713AFE}"/>
              </a:ext>
            </a:extLst>
          </p:cNvPr>
          <p:cNvGrpSpPr/>
          <p:nvPr/>
        </p:nvGrpSpPr>
        <p:grpSpPr>
          <a:xfrm>
            <a:off x="565367" y="4062893"/>
            <a:ext cx="1220330" cy="887060"/>
            <a:chOff x="565367" y="1812129"/>
            <a:chExt cx="1220330" cy="887060"/>
          </a:xfrm>
        </p:grpSpPr>
        <p:grpSp>
          <p:nvGrpSpPr>
            <p:cNvPr id="210" name="Grupo 209">
              <a:extLst>
                <a:ext uri="{FF2B5EF4-FFF2-40B4-BE49-F238E27FC236}">
                  <a16:creationId xmlns:a16="http://schemas.microsoft.com/office/drawing/2014/main" id="{42C5D35C-7707-4A04-90F8-2D99E55875A9}"/>
                </a:ext>
              </a:extLst>
            </p:cNvPr>
            <p:cNvGrpSpPr/>
            <p:nvPr/>
          </p:nvGrpSpPr>
          <p:grpSpPr>
            <a:xfrm>
              <a:off x="565367" y="1812443"/>
              <a:ext cx="886746" cy="886746"/>
              <a:chOff x="3412646" y="1580005"/>
              <a:chExt cx="574010" cy="574010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E7599997-5094-456B-B38A-4C4479FBF26A}"/>
                  </a:ext>
                </a:extLst>
              </p:cNvPr>
              <p:cNvSpPr/>
              <p:nvPr/>
            </p:nvSpPr>
            <p:spPr>
              <a:xfrm>
                <a:off x="3412646" y="1580005"/>
                <a:ext cx="574010" cy="5740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3F10FB80-65C6-41F1-9B2F-07A305545E05}"/>
                  </a:ext>
                </a:extLst>
              </p:cNvPr>
              <p:cNvSpPr/>
              <p:nvPr/>
            </p:nvSpPr>
            <p:spPr>
              <a:xfrm>
                <a:off x="3468234" y="1634936"/>
                <a:ext cx="464122" cy="4641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27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214" name="Freeform 5">
              <a:extLst>
                <a:ext uri="{FF2B5EF4-FFF2-40B4-BE49-F238E27FC236}">
                  <a16:creationId xmlns:a16="http://schemas.microsoft.com/office/drawing/2014/main" id="{53264DCE-04AA-4C5A-B086-113A50F18842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994752" y="2128752"/>
              <a:ext cx="886748" cy="253501"/>
            </a:xfrm>
            <a:custGeom>
              <a:avLst/>
              <a:gdLst>
                <a:gd name="T0" fmla="*/ 0 w 913"/>
                <a:gd name="T1" fmla="*/ 250 h 261"/>
                <a:gd name="T2" fmla="*/ 34 w 913"/>
                <a:gd name="T3" fmla="*/ 236 h 261"/>
                <a:gd name="T4" fmla="*/ 896 w 913"/>
                <a:gd name="T5" fmla="*/ 245 h 261"/>
                <a:gd name="T6" fmla="*/ 893 w 913"/>
                <a:gd name="T7" fmla="*/ 207 h 261"/>
                <a:gd name="T8" fmla="*/ 896 w 913"/>
                <a:gd name="T9" fmla="*/ 245 h 261"/>
                <a:gd name="T10" fmla="*/ 38 w 913"/>
                <a:gd name="T11" fmla="*/ 198 h 261"/>
                <a:gd name="T12" fmla="*/ 75 w 913"/>
                <a:gd name="T13" fmla="*/ 187 h 261"/>
                <a:gd name="T14" fmla="*/ 857 w 913"/>
                <a:gd name="T15" fmla="*/ 196 h 261"/>
                <a:gd name="T16" fmla="*/ 849 w 913"/>
                <a:gd name="T17" fmla="*/ 159 h 261"/>
                <a:gd name="T18" fmla="*/ 857 w 913"/>
                <a:gd name="T19" fmla="*/ 196 h 261"/>
                <a:gd name="T20" fmla="*/ 83 w 913"/>
                <a:gd name="T21" fmla="*/ 151 h 261"/>
                <a:gd name="T22" fmla="*/ 120 w 913"/>
                <a:gd name="T23" fmla="*/ 144 h 261"/>
                <a:gd name="T24" fmla="*/ 812 w 913"/>
                <a:gd name="T25" fmla="*/ 152 h 261"/>
                <a:gd name="T26" fmla="*/ 800 w 913"/>
                <a:gd name="T27" fmla="*/ 116 h 261"/>
                <a:gd name="T28" fmla="*/ 812 w 913"/>
                <a:gd name="T29" fmla="*/ 152 h 261"/>
                <a:gd name="T30" fmla="*/ 133 w 913"/>
                <a:gd name="T31" fmla="*/ 109 h 261"/>
                <a:gd name="T32" fmla="*/ 171 w 913"/>
                <a:gd name="T33" fmla="*/ 107 h 261"/>
                <a:gd name="T34" fmla="*/ 763 w 913"/>
                <a:gd name="T35" fmla="*/ 113 h 261"/>
                <a:gd name="T36" fmla="*/ 747 w 913"/>
                <a:gd name="T37" fmla="*/ 79 h 261"/>
                <a:gd name="T38" fmla="*/ 763 w 913"/>
                <a:gd name="T39" fmla="*/ 113 h 261"/>
                <a:gd name="T40" fmla="*/ 187 w 913"/>
                <a:gd name="T41" fmla="*/ 73 h 261"/>
                <a:gd name="T42" fmla="*/ 225 w 913"/>
                <a:gd name="T43" fmla="*/ 76 h 261"/>
                <a:gd name="T44" fmla="*/ 709 w 913"/>
                <a:gd name="T45" fmla="*/ 81 h 261"/>
                <a:gd name="T46" fmla="*/ 689 w 913"/>
                <a:gd name="T47" fmla="*/ 49 h 261"/>
                <a:gd name="T48" fmla="*/ 709 w 913"/>
                <a:gd name="T49" fmla="*/ 81 h 261"/>
                <a:gd name="T50" fmla="*/ 246 w 913"/>
                <a:gd name="T51" fmla="*/ 44 h 261"/>
                <a:gd name="T52" fmla="*/ 283 w 913"/>
                <a:gd name="T53" fmla="*/ 51 h 261"/>
                <a:gd name="T54" fmla="*/ 652 w 913"/>
                <a:gd name="T55" fmla="*/ 55 h 261"/>
                <a:gd name="T56" fmla="*/ 628 w 913"/>
                <a:gd name="T57" fmla="*/ 25 h 261"/>
                <a:gd name="T58" fmla="*/ 652 w 913"/>
                <a:gd name="T59" fmla="*/ 55 h 261"/>
                <a:gd name="T60" fmla="*/ 307 w 913"/>
                <a:gd name="T61" fmla="*/ 22 h 261"/>
                <a:gd name="T62" fmla="*/ 343 w 913"/>
                <a:gd name="T63" fmla="*/ 33 h 261"/>
                <a:gd name="T64" fmla="*/ 592 w 913"/>
                <a:gd name="T65" fmla="*/ 36 h 261"/>
                <a:gd name="T66" fmla="*/ 565 w 913"/>
                <a:gd name="T67" fmla="*/ 10 h 261"/>
                <a:gd name="T68" fmla="*/ 592 w 913"/>
                <a:gd name="T69" fmla="*/ 36 h 261"/>
                <a:gd name="T70" fmla="*/ 371 w 913"/>
                <a:gd name="T71" fmla="*/ 8 h 261"/>
                <a:gd name="T72" fmla="*/ 405 w 913"/>
                <a:gd name="T73" fmla="*/ 23 h 261"/>
                <a:gd name="T74" fmla="*/ 530 w 913"/>
                <a:gd name="T75" fmla="*/ 24 h 261"/>
                <a:gd name="T76" fmla="*/ 500 w 913"/>
                <a:gd name="T77" fmla="*/ 1 h 261"/>
                <a:gd name="T78" fmla="*/ 530 w 913"/>
                <a:gd name="T79" fmla="*/ 24 h 261"/>
                <a:gd name="T80" fmla="*/ 435 w 913"/>
                <a:gd name="T81" fmla="*/ 1 h 261"/>
                <a:gd name="T82" fmla="*/ 468 w 913"/>
                <a:gd name="T83" fmla="*/ 0 h 261"/>
                <a:gd name="T84" fmla="*/ 462 w 913"/>
                <a:gd name="T85" fmla="*/ 2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3" h="261">
                  <a:moveTo>
                    <a:pt x="16" y="261"/>
                  </a:moveTo>
                  <a:cubicBezTo>
                    <a:pt x="0" y="250"/>
                    <a:pt x="0" y="250"/>
                    <a:pt x="0" y="250"/>
                  </a:cubicBezTo>
                  <a:cubicBezTo>
                    <a:pt x="6" y="241"/>
                    <a:pt x="12" y="232"/>
                    <a:pt x="18" y="224"/>
                  </a:cubicBezTo>
                  <a:cubicBezTo>
                    <a:pt x="34" y="236"/>
                    <a:pt x="34" y="236"/>
                    <a:pt x="34" y="236"/>
                  </a:cubicBezTo>
                  <a:cubicBezTo>
                    <a:pt x="28" y="244"/>
                    <a:pt x="22" y="253"/>
                    <a:pt x="16" y="261"/>
                  </a:cubicBezTo>
                  <a:close/>
                  <a:moveTo>
                    <a:pt x="896" y="245"/>
                  </a:moveTo>
                  <a:cubicBezTo>
                    <a:pt x="890" y="236"/>
                    <a:pt x="884" y="228"/>
                    <a:pt x="877" y="220"/>
                  </a:cubicBezTo>
                  <a:cubicBezTo>
                    <a:pt x="893" y="207"/>
                    <a:pt x="893" y="207"/>
                    <a:pt x="893" y="207"/>
                  </a:cubicBezTo>
                  <a:cubicBezTo>
                    <a:pt x="900" y="216"/>
                    <a:pt x="906" y="224"/>
                    <a:pt x="913" y="233"/>
                  </a:cubicBezTo>
                  <a:lnTo>
                    <a:pt x="896" y="245"/>
                  </a:lnTo>
                  <a:close/>
                  <a:moveTo>
                    <a:pt x="54" y="211"/>
                  </a:moveTo>
                  <a:cubicBezTo>
                    <a:pt x="38" y="198"/>
                    <a:pt x="38" y="198"/>
                    <a:pt x="38" y="198"/>
                  </a:cubicBezTo>
                  <a:cubicBezTo>
                    <a:pt x="45" y="190"/>
                    <a:pt x="53" y="182"/>
                    <a:pt x="60" y="174"/>
                  </a:cubicBezTo>
                  <a:cubicBezTo>
                    <a:pt x="75" y="187"/>
                    <a:pt x="75" y="187"/>
                    <a:pt x="75" y="187"/>
                  </a:cubicBezTo>
                  <a:cubicBezTo>
                    <a:pt x="67" y="195"/>
                    <a:pt x="60" y="203"/>
                    <a:pt x="54" y="211"/>
                  </a:cubicBezTo>
                  <a:close/>
                  <a:moveTo>
                    <a:pt x="857" y="196"/>
                  </a:moveTo>
                  <a:cubicBezTo>
                    <a:pt x="850" y="188"/>
                    <a:pt x="843" y="180"/>
                    <a:pt x="835" y="173"/>
                  </a:cubicBezTo>
                  <a:cubicBezTo>
                    <a:pt x="849" y="159"/>
                    <a:pt x="849" y="159"/>
                    <a:pt x="849" y="159"/>
                  </a:cubicBezTo>
                  <a:cubicBezTo>
                    <a:pt x="857" y="166"/>
                    <a:pt x="865" y="174"/>
                    <a:pt x="872" y="182"/>
                  </a:cubicBezTo>
                  <a:lnTo>
                    <a:pt x="857" y="196"/>
                  </a:lnTo>
                  <a:close/>
                  <a:moveTo>
                    <a:pt x="97" y="165"/>
                  </a:moveTo>
                  <a:cubicBezTo>
                    <a:pt x="83" y="151"/>
                    <a:pt x="83" y="151"/>
                    <a:pt x="83" y="151"/>
                  </a:cubicBezTo>
                  <a:cubicBezTo>
                    <a:pt x="91" y="143"/>
                    <a:pt x="99" y="136"/>
                    <a:pt x="107" y="129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12" y="151"/>
                    <a:pt x="104" y="158"/>
                    <a:pt x="97" y="165"/>
                  </a:cubicBezTo>
                  <a:close/>
                  <a:moveTo>
                    <a:pt x="812" y="152"/>
                  </a:moveTo>
                  <a:cubicBezTo>
                    <a:pt x="805" y="145"/>
                    <a:pt x="796" y="138"/>
                    <a:pt x="788" y="132"/>
                  </a:cubicBezTo>
                  <a:cubicBezTo>
                    <a:pt x="800" y="116"/>
                    <a:pt x="800" y="116"/>
                    <a:pt x="800" y="116"/>
                  </a:cubicBezTo>
                  <a:cubicBezTo>
                    <a:pt x="809" y="123"/>
                    <a:pt x="817" y="129"/>
                    <a:pt x="826" y="137"/>
                  </a:cubicBezTo>
                  <a:lnTo>
                    <a:pt x="812" y="152"/>
                  </a:lnTo>
                  <a:close/>
                  <a:moveTo>
                    <a:pt x="145" y="125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42" y="102"/>
                    <a:pt x="151" y="96"/>
                    <a:pt x="160" y="90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62" y="113"/>
                    <a:pt x="153" y="119"/>
                    <a:pt x="145" y="125"/>
                  </a:cubicBezTo>
                  <a:close/>
                  <a:moveTo>
                    <a:pt x="763" y="113"/>
                  </a:moveTo>
                  <a:cubicBezTo>
                    <a:pt x="754" y="107"/>
                    <a:pt x="745" y="102"/>
                    <a:pt x="736" y="96"/>
                  </a:cubicBezTo>
                  <a:cubicBezTo>
                    <a:pt x="747" y="79"/>
                    <a:pt x="747" y="79"/>
                    <a:pt x="747" y="79"/>
                  </a:cubicBezTo>
                  <a:cubicBezTo>
                    <a:pt x="756" y="85"/>
                    <a:pt x="765" y="91"/>
                    <a:pt x="774" y="97"/>
                  </a:cubicBezTo>
                  <a:lnTo>
                    <a:pt x="763" y="113"/>
                  </a:lnTo>
                  <a:close/>
                  <a:moveTo>
                    <a:pt x="197" y="90"/>
                  </a:moveTo>
                  <a:cubicBezTo>
                    <a:pt x="187" y="73"/>
                    <a:pt x="187" y="73"/>
                    <a:pt x="187" y="73"/>
                  </a:cubicBezTo>
                  <a:cubicBezTo>
                    <a:pt x="197" y="68"/>
                    <a:pt x="206" y="62"/>
                    <a:pt x="216" y="58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16" y="80"/>
                    <a:pt x="206" y="85"/>
                    <a:pt x="197" y="90"/>
                  </a:cubicBezTo>
                  <a:close/>
                  <a:moveTo>
                    <a:pt x="709" y="81"/>
                  </a:moveTo>
                  <a:cubicBezTo>
                    <a:pt x="700" y="76"/>
                    <a:pt x="690" y="71"/>
                    <a:pt x="681" y="67"/>
                  </a:cubicBezTo>
                  <a:cubicBezTo>
                    <a:pt x="689" y="49"/>
                    <a:pt x="689" y="49"/>
                    <a:pt x="689" y="49"/>
                  </a:cubicBezTo>
                  <a:cubicBezTo>
                    <a:pt x="699" y="53"/>
                    <a:pt x="709" y="58"/>
                    <a:pt x="718" y="63"/>
                  </a:cubicBezTo>
                  <a:lnTo>
                    <a:pt x="709" y="81"/>
                  </a:lnTo>
                  <a:close/>
                  <a:moveTo>
                    <a:pt x="254" y="62"/>
                  </a:moveTo>
                  <a:cubicBezTo>
                    <a:pt x="246" y="44"/>
                    <a:pt x="246" y="44"/>
                    <a:pt x="246" y="44"/>
                  </a:cubicBezTo>
                  <a:cubicBezTo>
                    <a:pt x="256" y="40"/>
                    <a:pt x="266" y="36"/>
                    <a:pt x="276" y="32"/>
                  </a:cubicBezTo>
                  <a:cubicBezTo>
                    <a:pt x="283" y="51"/>
                    <a:pt x="283" y="51"/>
                    <a:pt x="283" y="51"/>
                  </a:cubicBezTo>
                  <a:cubicBezTo>
                    <a:pt x="273" y="54"/>
                    <a:pt x="263" y="58"/>
                    <a:pt x="254" y="62"/>
                  </a:cubicBezTo>
                  <a:close/>
                  <a:moveTo>
                    <a:pt x="652" y="55"/>
                  </a:moveTo>
                  <a:cubicBezTo>
                    <a:pt x="642" y="51"/>
                    <a:pt x="632" y="48"/>
                    <a:pt x="622" y="45"/>
                  </a:cubicBezTo>
                  <a:cubicBezTo>
                    <a:pt x="628" y="25"/>
                    <a:pt x="628" y="25"/>
                    <a:pt x="628" y="25"/>
                  </a:cubicBezTo>
                  <a:cubicBezTo>
                    <a:pt x="638" y="29"/>
                    <a:pt x="649" y="32"/>
                    <a:pt x="659" y="36"/>
                  </a:cubicBezTo>
                  <a:lnTo>
                    <a:pt x="652" y="55"/>
                  </a:lnTo>
                  <a:close/>
                  <a:moveTo>
                    <a:pt x="313" y="41"/>
                  </a:moveTo>
                  <a:cubicBezTo>
                    <a:pt x="307" y="22"/>
                    <a:pt x="307" y="22"/>
                    <a:pt x="307" y="22"/>
                  </a:cubicBezTo>
                  <a:cubicBezTo>
                    <a:pt x="317" y="19"/>
                    <a:pt x="328" y="16"/>
                    <a:pt x="339" y="14"/>
                  </a:cubicBezTo>
                  <a:cubicBezTo>
                    <a:pt x="343" y="33"/>
                    <a:pt x="343" y="33"/>
                    <a:pt x="343" y="33"/>
                  </a:cubicBezTo>
                  <a:cubicBezTo>
                    <a:pt x="333" y="36"/>
                    <a:pt x="323" y="38"/>
                    <a:pt x="313" y="41"/>
                  </a:cubicBezTo>
                  <a:close/>
                  <a:moveTo>
                    <a:pt x="592" y="36"/>
                  </a:moveTo>
                  <a:cubicBezTo>
                    <a:pt x="582" y="33"/>
                    <a:pt x="572" y="31"/>
                    <a:pt x="561" y="29"/>
                  </a:cubicBezTo>
                  <a:cubicBezTo>
                    <a:pt x="565" y="10"/>
                    <a:pt x="565" y="10"/>
                    <a:pt x="565" y="10"/>
                  </a:cubicBezTo>
                  <a:cubicBezTo>
                    <a:pt x="576" y="12"/>
                    <a:pt x="586" y="14"/>
                    <a:pt x="597" y="17"/>
                  </a:cubicBezTo>
                  <a:lnTo>
                    <a:pt x="592" y="36"/>
                  </a:lnTo>
                  <a:close/>
                  <a:moveTo>
                    <a:pt x="374" y="27"/>
                  </a:moveTo>
                  <a:cubicBezTo>
                    <a:pt x="371" y="8"/>
                    <a:pt x="371" y="8"/>
                    <a:pt x="371" y="8"/>
                  </a:cubicBezTo>
                  <a:cubicBezTo>
                    <a:pt x="381" y="6"/>
                    <a:pt x="392" y="4"/>
                    <a:pt x="403" y="3"/>
                  </a:cubicBezTo>
                  <a:cubicBezTo>
                    <a:pt x="405" y="23"/>
                    <a:pt x="405" y="23"/>
                    <a:pt x="405" y="23"/>
                  </a:cubicBezTo>
                  <a:cubicBezTo>
                    <a:pt x="395" y="24"/>
                    <a:pt x="384" y="26"/>
                    <a:pt x="374" y="27"/>
                  </a:cubicBezTo>
                  <a:close/>
                  <a:moveTo>
                    <a:pt x="530" y="24"/>
                  </a:moveTo>
                  <a:cubicBezTo>
                    <a:pt x="520" y="23"/>
                    <a:pt x="509" y="22"/>
                    <a:pt x="499" y="21"/>
                  </a:cubicBezTo>
                  <a:cubicBezTo>
                    <a:pt x="500" y="1"/>
                    <a:pt x="500" y="1"/>
                    <a:pt x="500" y="1"/>
                  </a:cubicBezTo>
                  <a:cubicBezTo>
                    <a:pt x="511" y="2"/>
                    <a:pt x="522" y="3"/>
                    <a:pt x="533" y="5"/>
                  </a:cubicBezTo>
                  <a:lnTo>
                    <a:pt x="530" y="24"/>
                  </a:lnTo>
                  <a:close/>
                  <a:moveTo>
                    <a:pt x="436" y="21"/>
                  </a:moveTo>
                  <a:cubicBezTo>
                    <a:pt x="435" y="1"/>
                    <a:pt x="435" y="1"/>
                    <a:pt x="435" y="1"/>
                  </a:cubicBezTo>
                  <a:cubicBezTo>
                    <a:pt x="444" y="0"/>
                    <a:pt x="453" y="0"/>
                    <a:pt x="462" y="0"/>
                  </a:cubicBezTo>
                  <a:cubicBezTo>
                    <a:pt x="464" y="0"/>
                    <a:pt x="466" y="0"/>
                    <a:pt x="468" y="0"/>
                  </a:cubicBezTo>
                  <a:cubicBezTo>
                    <a:pt x="468" y="20"/>
                    <a:pt x="468" y="20"/>
                    <a:pt x="468" y="20"/>
                  </a:cubicBezTo>
                  <a:cubicBezTo>
                    <a:pt x="466" y="20"/>
                    <a:pt x="464" y="20"/>
                    <a:pt x="462" y="20"/>
                  </a:cubicBezTo>
                  <a:cubicBezTo>
                    <a:pt x="453" y="20"/>
                    <a:pt x="445" y="20"/>
                    <a:pt x="436" y="21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5" name="Oval 7">
              <a:extLst>
                <a:ext uri="{FF2B5EF4-FFF2-40B4-BE49-F238E27FC236}">
                  <a16:creationId xmlns:a16="http://schemas.microsoft.com/office/drawing/2014/main" id="{CFBBF48E-9179-415B-A2FD-5A4FE7D528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84803" y="2201781"/>
              <a:ext cx="100894" cy="1008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cxnSp>
          <p:nvCxnSpPr>
            <p:cNvPr id="216" name="Conector recto 215">
              <a:extLst>
                <a:ext uri="{FF2B5EF4-FFF2-40B4-BE49-F238E27FC236}">
                  <a16:creationId xmlns:a16="http://schemas.microsoft.com/office/drawing/2014/main" id="{3FF01A26-B56B-433D-85D9-DF6F2BC423E4}"/>
                </a:ext>
              </a:extLst>
            </p:cNvPr>
            <p:cNvCxnSpPr>
              <a:cxnSpLocks/>
            </p:cNvCxnSpPr>
            <p:nvPr/>
          </p:nvCxnSpPr>
          <p:spPr>
            <a:xfrm>
              <a:off x="1578525" y="2249549"/>
              <a:ext cx="140243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4F33772-F3CE-40E7-B4F1-D825DB4EC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644" y="1962118"/>
              <a:ext cx="589948" cy="589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14AA2333-5B83-4373-9C27-38C691BAC585}"/>
              </a:ext>
            </a:extLst>
          </p:cNvPr>
          <p:cNvGrpSpPr/>
          <p:nvPr/>
        </p:nvGrpSpPr>
        <p:grpSpPr>
          <a:xfrm>
            <a:off x="565367" y="1795445"/>
            <a:ext cx="1220330" cy="887060"/>
            <a:chOff x="565367" y="3030397"/>
            <a:chExt cx="1220330" cy="887060"/>
          </a:xfrm>
        </p:grpSpPr>
        <p:grpSp>
          <p:nvGrpSpPr>
            <p:cNvPr id="217" name="Grupo 216">
              <a:extLst>
                <a:ext uri="{FF2B5EF4-FFF2-40B4-BE49-F238E27FC236}">
                  <a16:creationId xmlns:a16="http://schemas.microsoft.com/office/drawing/2014/main" id="{FD4BB662-0593-498C-A402-EE939752CFE7}"/>
                </a:ext>
              </a:extLst>
            </p:cNvPr>
            <p:cNvGrpSpPr/>
            <p:nvPr/>
          </p:nvGrpSpPr>
          <p:grpSpPr>
            <a:xfrm>
              <a:off x="565367" y="3030711"/>
              <a:ext cx="886746" cy="886746"/>
              <a:chOff x="3412646" y="1580005"/>
              <a:chExt cx="574010" cy="574010"/>
            </a:xfrm>
          </p:grpSpPr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70BC819D-25FA-4516-8230-E793CBBA194C}"/>
                  </a:ext>
                </a:extLst>
              </p:cNvPr>
              <p:cNvSpPr/>
              <p:nvPr/>
            </p:nvSpPr>
            <p:spPr>
              <a:xfrm>
                <a:off x="3412646" y="1580005"/>
                <a:ext cx="574010" cy="5740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19" name="Elipse 218">
                <a:extLst>
                  <a:ext uri="{FF2B5EF4-FFF2-40B4-BE49-F238E27FC236}">
                    <a16:creationId xmlns:a16="http://schemas.microsoft.com/office/drawing/2014/main" id="{24272B21-C462-44F0-98D4-413B0F398FC6}"/>
                  </a:ext>
                </a:extLst>
              </p:cNvPr>
              <p:cNvSpPr/>
              <p:nvPr/>
            </p:nvSpPr>
            <p:spPr>
              <a:xfrm>
                <a:off x="3468234" y="1634936"/>
                <a:ext cx="464122" cy="4641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27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220" name="Freeform 5">
              <a:extLst>
                <a:ext uri="{FF2B5EF4-FFF2-40B4-BE49-F238E27FC236}">
                  <a16:creationId xmlns:a16="http://schemas.microsoft.com/office/drawing/2014/main" id="{FEB98B06-31B7-4CDD-9BF0-4C3C6F17466E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994752" y="3347020"/>
              <a:ext cx="886748" cy="253501"/>
            </a:xfrm>
            <a:custGeom>
              <a:avLst/>
              <a:gdLst>
                <a:gd name="T0" fmla="*/ 0 w 913"/>
                <a:gd name="T1" fmla="*/ 250 h 261"/>
                <a:gd name="T2" fmla="*/ 34 w 913"/>
                <a:gd name="T3" fmla="*/ 236 h 261"/>
                <a:gd name="T4" fmla="*/ 896 w 913"/>
                <a:gd name="T5" fmla="*/ 245 h 261"/>
                <a:gd name="T6" fmla="*/ 893 w 913"/>
                <a:gd name="T7" fmla="*/ 207 h 261"/>
                <a:gd name="T8" fmla="*/ 896 w 913"/>
                <a:gd name="T9" fmla="*/ 245 h 261"/>
                <a:gd name="T10" fmla="*/ 38 w 913"/>
                <a:gd name="T11" fmla="*/ 198 h 261"/>
                <a:gd name="T12" fmla="*/ 75 w 913"/>
                <a:gd name="T13" fmla="*/ 187 h 261"/>
                <a:gd name="T14" fmla="*/ 857 w 913"/>
                <a:gd name="T15" fmla="*/ 196 h 261"/>
                <a:gd name="T16" fmla="*/ 849 w 913"/>
                <a:gd name="T17" fmla="*/ 159 h 261"/>
                <a:gd name="T18" fmla="*/ 857 w 913"/>
                <a:gd name="T19" fmla="*/ 196 h 261"/>
                <a:gd name="T20" fmla="*/ 83 w 913"/>
                <a:gd name="T21" fmla="*/ 151 h 261"/>
                <a:gd name="T22" fmla="*/ 120 w 913"/>
                <a:gd name="T23" fmla="*/ 144 h 261"/>
                <a:gd name="T24" fmla="*/ 812 w 913"/>
                <a:gd name="T25" fmla="*/ 152 h 261"/>
                <a:gd name="T26" fmla="*/ 800 w 913"/>
                <a:gd name="T27" fmla="*/ 116 h 261"/>
                <a:gd name="T28" fmla="*/ 812 w 913"/>
                <a:gd name="T29" fmla="*/ 152 h 261"/>
                <a:gd name="T30" fmla="*/ 133 w 913"/>
                <a:gd name="T31" fmla="*/ 109 h 261"/>
                <a:gd name="T32" fmla="*/ 171 w 913"/>
                <a:gd name="T33" fmla="*/ 107 h 261"/>
                <a:gd name="T34" fmla="*/ 763 w 913"/>
                <a:gd name="T35" fmla="*/ 113 h 261"/>
                <a:gd name="T36" fmla="*/ 747 w 913"/>
                <a:gd name="T37" fmla="*/ 79 h 261"/>
                <a:gd name="T38" fmla="*/ 763 w 913"/>
                <a:gd name="T39" fmla="*/ 113 h 261"/>
                <a:gd name="T40" fmla="*/ 187 w 913"/>
                <a:gd name="T41" fmla="*/ 73 h 261"/>
                <a:gd name="T42" fmla="*/ 225 w 913"/>
                <a:gd name="T43" fmla="*/ 76 h 261"/>
                <a:gd name="T44" fmla="*/ 709 w 913"/>
                <a:gd name="T45" fmla="*/ 81 h 261"/>
                <a:gd name="T46" fmla="*/ 689 w 913"/>
                <a:gd name="T47" fmla="*/ 49 h 261"/>
                <a:gd name="T48" fmla="*/ 709 w 913"/>
                <a:gd name="T49" fmla="*/ 81 h 261"/>
                <a:gd name="T50" fmla="*/ 246 w 913"/>
                <a:gd name="T51" fmla="*/ 44 h 261"/>
                <a:gd name="T52" fmla="*/ 283 w 913"/>
                <a:gd name="T53" fmla="*/ 51 h 261"/>
                <a:gd name="T54" fmla="*/ 652 w 913"/>
                <a:gd name="T55" fmla="*/ 55 h 261"/>
                <a:gd name="T56" fmla="*/ 628 w 913"/>
                <a:gd name="T57" fmla="*/ 25 h 261"/>
                <a:gd name="T58" fmla="*/ 652 w 913"/>
                <a:gd name="T59" fmla="*/ 55 h 261"/>
                <a:gd name="T60" fmla="*/ 307 w 913"/>
                <a:gd name="T61" fmla="*/ 22 h 261"/>
                <a:gd name="T62" fmla="*/ 343 w 913"/>
                <a:gd name="T63" fmla="*/ 33 h 261"/>
                <a:gd name="T64" fmla="*/ 592 w 913"/>
                <a:gd name="T65" fmla="*/ 36 h 261"/>
                <a:gd name="T66" fmla="*/ 565 w 913"/>
                <a:gd name="T67" fmla="*/ 10 h 261"/>
                <a:gd name="T68" fmla="*/ 592 w 913"/>
                <a:gd name="T69" fmla="*/ 36 h 261"/>
                <a:gd name="T70" fmla="*/ 371 w 913"/>
                <a:gd name="T71" fmla="*/ 8 h 261"/>
                <a:gd name="T72" fmla="*/ 405 w 913"/>
                <a:gd name="T73" fmla="*/ 23 h 261"/>
                <a:gd name="T74" fmla="*/ 530 w 913"/>
                <a:gd name="T75" fmla="*/ 24 h 261"/>
                <a:gd name="T76" fmla="*/ 500 w 913"/>
                <a:gd name="T77" fmla="*/ 1 h 261"/>
                <a:gd name="T78" fmla="*/ 530 w 913"/>
                <a:gd name="T79" fmla="*/ 24 h 261"/>
                <a:gd name="T80" fmla="*/ 435 w 913"/>
                <a:gd name="T81" fmla="*/ 1 h 261"/>
                <a:gd name="T82" fmla="*/ 468 w 913"/>
                <a:gd name="T83" fmla="*/ 0 h 261"/>
                <a:gd name="T84" fmla="*/ 462 w 913"/>
                <a:gd name="T85" fmla="*/ 2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3" h="261">
                  <a:moveTo>
                    <a:pt x="16" y="261"/>
                  </a:moveTo>
                  <a:cubicBezTo>
                    <a:pt x="0" y="250"/>
                    <a:pt x="0" y="250"/>
                    <a:pt x="0" y="250"/>
                  </a:cubicBezTo>
                  <a:cubicBezTo>
                    <a:pt x="6" y="241"/>
                    <a:pt x="12" y="232"/>
                    <a:pt x="18" y="224"/>
                  </a:cubicBezTo>
                  <a:cubicBezTo>
                    <a:pt x="34" y="236"/>
                    <a:pt x="34" y="236"/>
                    <a:pt x="34" y="236"/>
                  </a:cubicBezTo>
                  <a:cubicBezTo>
                    <a:pt x="28" y="244"/>
                    <a:pt x="22" y="253"/>
                    <a:pt x="16" y="261"/>
                  </a:cubicBezTo>
                  <a:close/>
                  <a:moveTo>
                    <a:pt x="896" y="245"/>
                  </a:moveTo>
                  <a:cubicBezTo>
                    <a:pt x="890" y="236"/>
                    <a:pt x="884" y="228"/>
                    <a:pt x="877" y="220"/>
                  </a:cubicBezTo>
                  <a:cubicBezTo>
                    <a:pt x="893" y="207"/>
                    <a:pt x="893" y="207"/>
                    <a:pt x="893" y="207"/>
                  </a:cubicBezTo>
                  <a:cubicBezTo>
                    <a:pt x="900" y="216"/>
                    <a:pt x="906" y="224"/>
                    <a:pt x="913" y="233"/>
                  </a:cubicBezTo>
                  <a:lnTo>
                    <a:pt x="896" y="245"/>
                  </a:lnTo>
                  <a:close/>
                  <a:moveTo>
                    <a:pt x="54" y="211"/>
                  </a:moveTo>
                  <a:cubicBezTo>
                    <a:pt x="38" y="198"/>
                    <a:pt x="38" y="198"/>
                    <a:pt x="38" y="198"/>
                  </a:cubicBezTo>
                  <a:cubicBezTo>
                    <a:pt x="45" y="190"/>
                    <a:pt x="53" y="182"/>
                    <a:pt x="60" y="174"/>
                  </a:cubicBezTo>
                  <a:cubicBezTo>
                    <a:pt x="75" y="187"/>
                    <a:pt x="75" y="187"/>
                    <a:pt x="75" y="187"/>
                  </a:cubicBezTo>
                  <a:cubicBezTo>
                    <a:pt x="67" y="195"/>
                    <a:pt x="60" y="203"/>
                    <a:pt x="54" y="211"/>
                  </a:cubicBezTo>
                  <a:close/>
                  <a:moveTo>
                    <a:pt x="857" y="196"/>
                  </a:moveTo>
                  <a:cubicBezTo>
                    <a:pt x="850" y="188"/>
                    <a:pt x="843" y="180"/>
                    <a:pt x="835" y="173"/>
                  </a:cubicBezTo>
                  <a:cubicBezTo>
                    <a:pt x="849" y="159"/>
                    <a:pt x="849" y="159"/>
                    <a:pt x="849" y="159"/>
                  </a:cubicBezTo>
                  <a:cubicBezTo>
                    <a:pt x="857" y="166"/>
                    <a:pt x="865" y="174"/>
                    <a:pt x="872" y="182"/>
                  </a:cubicBezTo>
                  <a:lnTo>
                    <a:pt x="857" y="196"/>
                  </a:lnTo>
                  <a:close/>
                  <a:moveTo>
                    <a:pt x="97" y="165"/>
                  </a:moveTo>
                  <a:cubicBezTo>
                    <a:pt x="83" y="151"/>
                    <a:pt x="83" y="151"/>
                    <a:pt x="83" y="151"/>
                  </a:cubicBezTo>
                  <a:cubicBezTo>
                    <a:pt x="91" y="143"/>
                    <a:pt x="99" y="136"/>
                    <a:pt x="107" y="129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12" y="151"/>
                    <a:pt x="104" y="158"/>
                    <a:pt x="97" y="165"/>
                  </a:cubicBezTo>
                  <a:close/>
                  <a:moveTo>
                    <a:pt x="812" y="152"/>
                  </a:moveTo>
                  <a:cubicBezTo>
                    <a:pt x="805" y="145"/>
                    <a:pt x="796" y="138"/>
                    <a:pt x="788" y="132"/>
                  </a:cubicBezTo>
                  <a:cubicBezTo>
                    <a:pt x="800" y="116"/>
                    <a:pt x="800" y="116"/>
                    <a:pt x="800" y="116"/>
                  </a:cubicBezTo>
                  <a:cubicBezTo>
                    <a:pt x="809" y="123"/>
                    <a:pt x="817" y="129"/>
                    <a:pt x="826" y="137"/>
                  </a:cubicBezTo>
                  <a:lnTo>
                    <a:pt x="812" y="152"/>
                  </a:lnTo>
                  <a:close/>
                  <a:moveTo>
                    <a:pt x="145" y="125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42" y="102"/>
                    <a:pt x="151" y="96"/>
                    <a:pt x="160" y="90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62" y="113"/>
                    <a:pt x="153" y="119"/>
                    <a:pt x="145" y="125"/>
                  </a:cubicBezTo>
                  <a:close/>
                  <a:moveTo>
                    <a:pt x="763" y="113"/>
                  </a:moveTo>
                  <a:cubicBezTo>
                    <a:pt x="754" y="107"/>
                    <a:pt x="745" y="102"/>
                    <a:pt x="736" y="96"/>
                  </a:cubicBezTo>
                  <a:cubicBezTo>
                    <a:pt x="747" y="79"/>
                    <a:pt x="747" y="79"/>
                    <a:pt x="747" y="79"/>
                  </a:cubicBezTo>
                  <a:cubicBezTo>
                    <a:pt x="756" y="85"/>
                    <a:pt x="765" y="91"/>
                    <a:pt x="774" y="97"/>
                  </a:cubicBezTo>
                  <a:lnTo>
                    <a:pt x="763" y="113"/>
                  </a:lnTo>
                  <a:close/>
                  <a:moveTo>
                    <a:pt x="197" y="90"/>
                  </a:moveTo>
                  <a:cubicBezTo>
                    <a:pt x="187" y="73"/>
                    <a:pt x="187" y="73"/>
                    <a:pt x="187" y="73"/>
                  </a:cubicBezTo>
                  <a:cubicBezTo>
                    <a:pt x="197" y="68"/>
                    <a:pt x="206" y="62"/>
                    <a:pt x="216" y="58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16" y="80"/>
                    <a:pt x="206" y="85"/>
                    <a:pt x="197" y="90"/>
                  </a:cubicBezTo>
                  <a:close/>
                  <a:moveTo>
                    <a:pt x="709" y="81"/>
                  </a:moveTo>
                  <a:cubicBezTo>
                    <a:pt x="700" y="76"/>
                    <a:pt x="690" y="71"/>
                    <a:pt x="681" y="67"/>
                  </a:cubicBezTo>
                  <a:cubicBezTo>
                    <a:pt x="689" y="49"/>
                    <a:pt x="689" y="49"/>
                    <a:pt x="689" y="49"/>
                  </a:cubicBezTo>
                  <a:cubicBezTo>
                    <a:pt x="699" y="53"/>
                    <a:pt x="709" y="58"/>
                    <a:pt x="718" y="63"/>
                  </a:cubicBezTo>
                  <a:lnTo>
                    <a:pt x="709" y="81"/>
                  </a:lnTo>
                  <a:close/>
                  <a:moveTo>
                    <a:pt x="254" y="62"/>
                  </a:moveTo>
                  <a:cubicBezTo>
                    <a:pt x="246" y="44"/>
                    <a:pt x="246" y="44"/>
                    <a:pt x="246" y="44"/>
                  </a:cubicBezTo>
                  <a:cubicBezTo>
                    <a:pt x="256" y="40"/>
                    <a:pt x="266" y="36"/>
                    <a:pt x="276" y="32"/>
                  </a:cubicBezTo>
                  <a:cubicBezTo>
                    <a:pt x="283" y="51"/>
                    <a:pt x="283" y="51"/>
                    <a:pt x="283" y="51"/>
                  </a:cubicBezTo>
                  <a:cubicBezTo>
                    <a:pt x="273" y="54"/>
                    <a:pt x="263" y="58"/>
                    <a:pt x="254" y="62"/>
                  </a:cubicBezTo>
                  <a:close/>
                  <a:moveTo>
                    <a:pt x="652" y="55"/>
                  </a:moveTo>
                  <a:cubicBezTo>
                    <a:pt x="642" y="51"/>
                    <a:pt x="632" y="48"/>
                    <a:pt x="622" y="45"/>
                  </a:cubicBezTo>
                  <a:cubicBezTo>
                    <a:pt x="628" y="25"/>
                    <a:pt x="628" y="25"/>
                    <a:pt x="628" y="25"/>
                  </a:cubicBezTo>
                  <a:cubicBezTo>
                    <a:pt x="638" y="29"/>
                    <a:pt x="649" y="32"/>
                    <a:pt x="659" y="36"/>
                  </a:cubicBezTo>
                  <a:lnTo>
                    <a:pt x="652" y="55"/>
                  </a:lnTo>
                  <a:close/>
                  <a:moveTo>
                    <a:pt x="313" y="41"/>
                  </a:moveTo>
                  <a:cubicBezTo>
                    <a:pt x="307" y="22"/>
                    <a:pt x="307" y="22"/>
                    <a:pt x="307" y="22"/>
                  </a:cubicBezTo>
                  <a:cubicBezTo>
                    <a:pt x="317" y="19"/>
                    <a:pt x="328" y="16"/>
                    <a:pt x="339" y="14"/>
                  </a:cubicBezTo>
                  <a:cubicBezTo>
                    <a:pt x="343" y="33"/>
                    <a:pt x="343" y="33"/>
                    <a:pt x="343" y="33"/>
                  </a:cubicBezTo>
                  <a:cubicBezTo>
                    <a:pt x="333" y="36"/>
                    <a:pt x="323" y="38"/>
                    <a:pt x="313" y="41"/>
                  </a:cubicBezTo>
                  <a:close/>
                  <a:moveTo>
                    <a:pt x="592" y="36"/>
                  </a:moveTo>
                  <a:cubicBezTo>
                    <a:pt x="582" y="33"/>
                    <a:pt x="572" y="31"/>
                    <a:pt x="561" y="29"/>
                  </a:cubicBezTo>
                  <a:cubicBezTo>
                    <a:pt x="565" y="10"/>
                    <a:pt x="565" y="10"/>
                    <a:pt x="565" y="10"/>
                  </a:cubicBezTo>
                  <a:cubicBezTo>
                    <a:pt x="576" y="12"/>
                    <a:pt x="586" y="14"/>
                    <a:pt x="597" y="17"/>
                  </a:cubicBezTo>
                  <a:lnTo>
                    <a:pt x="592" y="36"/>
                  </a:lnTo>
                  <a:close/>
                  <a:moveTo>
                    <a:pt x="374" y="27"/>
                  </a:moveTo>
                  <a:cubicBezTo>
                    <a:pt x="371" y="8"/>
                    <a:pt x="371" y="8"/>
                    <a:pt x="371" y="8"/>
                  </a:cubicBezTo>
                  <a:cubicBezTo>
                    <a:pt x="381" y="6"/>
                    <a:pt x="392" y="4"/>
                    <a:pt x="403" y="3"/>
                  </a:cubicBezTo>
                  <a:cubicBezTo>
                    <a:pt x="405" y="23"/>
                    <a:pt x="405" y="23"/>
                    <a:pt x="405" y="23"/>
                  </a:cubicBezTo>
                  <a:cubicBezTo>
                    <a:pt x="395" y="24"/>
                    <a:pt x="384" y="26"/>
                    <a:pt x="374" y="27"/>
                  </a:cubicBezTo>
                  <a:close/>
                  <a:moveTo>
                    <a:pt x="530" y="24"/>
                  </a:moveTo>
                  <a:cubicBezTo>
                    <a:pt x="520" y="23"/>
                    <a:pt x="509" y="22"/>
                    <a:pt x="499" y="21"/>
                  </a:cubicBezTo>
                  <a:cubicBezTo>
                    <a:pt x="500" y="1"/>
                    <a:pt x="500" y="1"/>
                    <a:pt x="500" y="1"/>
                  </a:cubicBezTo>
                  <a:cubicBezTo>
                    <a:pt x="511" y="2"/>
                    <a:pt x="522" y="3"/>
                    <a:pt x="533" y="5"/>
                  </a:cubicBezTo>
                  <a:lnTo>
                    <a:pt x="530" y="24"/>
                  </a:lnTo>
                  <a:close/>
                  <a:moveTo>
                    <a:pt x="436" y="21"/>
                  </a:moveTo>
                  <a:cubicBezTo>
                    <a:pt x="435" y="1"/>
                    <a:pt x="435" y="1"/>
                    <a:pt x="435" y="1"/>
                  </a:cubicBezTo>
                  <a:cubicBezTo>
                    <a:pt x="444" y="0"/>
                    <a:pt x="453" y="0"/>
                    <a:pt x="462" y="0"/>
                  </a:cubicBezTo>
                  <a:cubicBezTo>
                    <a:pt x="464" y="0"/>
                    <a:pt x="466" y="0"/>
                    <a:pt x="468" y="0"/>
                  </a:cubicBezTo>
                  <a:cubicBezTo>
                    <a:pt x="468" y="20"/>
                    <a:pt x="468" y="20"/>
                    <a:pt x="468" y="20"/>
                  </a:cubicBezTo>
                  <a:cubicBezTo>
                    <a:pt x="466" y="20"/>
                    <a:pt x="464" y="20"/>
                    <a:pt x="462" y="20"/>
                  </a:cubicBezTo>
                  <a:cubicBezTo>
                    <a:pt x="453" y="20"/>
                    <a:pt x="445" y="20"/>
                    <a:pt x="436" y="21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1" name="Oval 7">
              <a:extLst>
                <a:ext uri="{FF2B5EF4-FFF2-40B4-BE49-F238E27FC236}">
                  <a16:creationId xmlns:a16="http://schemas.microsoft.com/office/drawing/2014/main" id="{E740D9CF-61AF-41A5-A76C-2D4D2AD75A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84803" y="3420049"/>
              <a:ext cx="100894" cy="1008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cxnSp>
          <p:nvCxnSpPr>
            <p:cNvPr id="222" name="Conector recto 221">
              <a:extLst>
                <a:ext uri="{FF2B5EF4-FFF2-40B4-BE49-F238E27FC236}">
                  <a16:creationId xmlns:a16="http://schemas.microsoft.com/office/drawing/2014/main" id="{16A25F4A-8794-4590-A4FA-236E26637A49}"/>
                </a:ext>
              </a:extLst>
            </p:cNvPr>
            <p:cNvCxnSpPr>
              <a:cxnSpLocks/>
            </p:cNvCxnSpPr>
            <p:nvPr/>
          </p:nvCxnSpPr>
          <p:spPr>
            <a:xfrm>
              <a:off x="1578525" y="3467817"/>
              <a:ext cx="140243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EC695ADA-B50B-4D90-9CA6-0B08C632ACC7}"/>
              </a:ext>
            </a:extLst>
          </p:cNvPr>
          <p:cNvGrpSpPr/>
          <p:nvPr/>
        </p:nvGrpSpPr>
        <p:grpSpPr>
          <a:xfrm>
            <a:off x="565367" y="2931819"/>
            <a:ext cx="1220330" cy="887060"/>
            <a:chOff x="565367" y="4195227"/>
            <a:chExt cx="1220330" cy="887060"/>
          </a:xfrm>
        </p:grpSpPr>
        <p:grpSp>
          <p:nvGrpSpPr>
            <p:cNvPr id="224" name="Grupo 223">
              <a:extLst>
                <a:ext uri="{FF2B5EF4-FFF2-40B4-BE49-F238E27FC236}">
                  <a16:creationId xmlns:a16="http://schemas.microsoft.com/office/drawing/2014/main" id="{D6ECDDF6-440D-4556-BB09-A4763B2CA1E3}"/>
                </a:ext>
              </a:extLst>
            </p:cNvPr>
            <p:cNvGrpSpPr/>
            <p:nvPr/>
          </p:nvGrpSpPr>
          <p:grpSpPr>
            <a:xfrm>
              <a:off x="565367" y="4195541"/>
              <a:ext cx="886746" cy="886746"/>
              <a:chOff x="3412646" y="1580005"/>
              <a:chExt cx="574010" cy="574010"/>
            </a:xfrm>
          </p:grpSpPr>
          <p:sp>
            <p:nvSpPr>
              <p:cNvPr id="225" name="Elipse 224">
                <a:extLst>
                  <a:ext uri="{FF2B5EF4-FFF2-40B4-BE49-F238E27FC236}">
                    <a16:creationId xmlns:a16="http://schemas.microsoft.com/office/drawing/2014/main" id="{AA191F5C-E7DE-4F35-8827-8121D148D290}"/>
                  </a:ext>
                </a:extLst>
              </p:cNvPr>
              <p:cNvSpPr/>
              <p:nvPr/>
            </p:nvSpPr>
            <p:spPr>
              <a:xfrm>
                <a:off x="3412646" y="1580005"/>
                <a:ext cx="574010" cy="5740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26" name="Elipse 225">
                <a:extLst>
                  <a:ext uri="{FF2B5EF4-FFF2-40B4-BE49-F238E27FC236}">
                    <a16:creationId xmlns:a16="http://schemas.microsoft.com/office/drawing/2014/main" id="{F05AD995-4972-46C9-B21E-046DF6D91D60}"/>
                  </a:ext>
                </a:extLst>
              </p:cNvPr>
              <p:cNvSpPr/>
              <p:nvPr/>
            </p:nvSpPr>
            <p:spPr>
              <a:xfrm>
                <a:off x="3468234" y="1634936"/>
                <a:ext cx="464122" cy="4641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27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227" name="Freeform 5">
              <a:extLst>
                <a:ext uri="{FF2B5EF4-FFF2-40B4-BE49-F238E27FC236}">
                  <a16:creationId xmlns:a16="http://schemas.microsoft.com/office/drawing/2014/main" id="{466D1F5F-05DE-4AEC-8DBA-542C6B7EB254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994752" y="4511850"/>
              <a:ext cx="886748" cy="253501"/>
            </a:xfrm>
            <a:custGeom>
              <a:avLst/>
              <a:gdLst>
                <a:gd name="T0" fmla="*/ 0 w 913"/>
                <a:gd name="T1" fmla="*/ 250 h 261"/>
                <a:gd name="T2" fmla="*/ 34 w 913"/>
                <a:gd name="T3" fmla="*/ 236 h 261"/>
                <a:gd name="T4" fmla="*/ 896 w 913"/>
                <a:gd name="T5" fmla="*/ 245 h 261"/>
                <a:gd name="T6" fmla="*/ 893 w 913"/>
                <a:gd name="T7" fmla="*/ 207 h 261"/>
                <a:gd name="T8" fmla="*/ 896 w 913"/>
                <a:gd name="T9" fmla="*/ 245 h 261"/>
                <a:gd name="T10" fmla="*/ 38 w 913"/>
                <a:gd name="T11" fmla="*/ 198 h 261"/>
                <a:gd name="T12" fmla="*/ 75 w 913"/>
                <a:gd name="T13" fmla="*/ 187 h 261"/>
                <a:gd name="T14" fmla="*/ 857 w 913"/>
                <a:gd name="T15" fmla="*/ 196 h 261"/>
                <a:gd name="T16" fmla="*/ 849 w 913"/>
                <a:gd name="T17" fmla="*/ 159 h 261"/>
                <a:gd name="T18" fmla="*/ 857 w 913"/>
                <a:gd name="T19" fmla="*/ 196 h 261"/>
                <a:gd name="T20" fmla="*/ 83 w 913"/>
                <a:gd name="T21" fmla="*/ 151 h 261"/>
                <a:gd name="T22" fmla="*/ 120 w 913"/>
                <a:gd name="T23" fmla="*/ 144 h 261"/>
                <a:gd name="T24" fmla="*/ 812 w 913"/>
                <a:gd name="T25" fmla="*/ 152 h 261"/>
                <a:gd name="T26" fmla="*/ 800 w 913"/>
                <a:gd name="T27" fmla="*/ 116 h 261"/>
                <a:gd name="T28" fmla="*/ 812 w 913"/>
                <a:gd name="T29" fmla="*/ 152 h 261"/>
                <a:gd name="T30" fmla="*/ 133 w 913"/>
                <a:gd name="T31" fmla="*/ 109 h 261"/>
                <a:gd name="T32" fmla="*/ 171 w 913"/>
                <a:gd name="T33" fmla="*/ 107 h 261"/>
                <a:gd name="T34" fmla="*/ 763 w 913"/>
                <a:gd name="T35" fmla="*/ 113 h 261"/>
                <a:gd name="T36" fmla="*/ 747 w 913"/>
                <a:gd name="T37" fmla="*/ 79 h 261"/>
                <a:gd name="T38" fmla="*/ 763 w 913"/>
                <a:gd name="T39" fmla="*/ 113 h 261"/>
                <a:gd name="T40" fmla="*/ 187 w 913"/>
                <a:gd name="T41" fmla="*/ 73 h 261"/>
                <a:gd name="T42" fmla="*/ 225 w 913"/>
                <a:gd name="T43" fmla="*/ 76 h 261"/>
                <a:gd name="T44" fmla="*/ 709 w 913"/>
                <a:gd name="T45" fmla="*/ 81 h 261"/>
                <a:gd name="T46" fmla="*/ 689 w 913"/>
                <a:gd name="T47" fmla="*/ 49 h 261"/>
                <a:gd name="T48" fmla="*/ 709 w 913"/>
                <a:gd name="T49" fmla="*/ 81 h 261"/>
                <a:gd name="T50" fmla="*/ 246 w 913"/>
                <a:gd name="T51" fmla="*/ 44 h 261"/>
                <a:gd name="T52" fmla="*/ 283 w 913"/>
                <a:gd name="T53" fmla="*/ 51 h 261"/>
                <a:gd name="T54" fmla="*/ 652 w 913"/>
                <a:gd name="T55" fmla="*/ 55 h 261"/>
                <a:gd name="T56" fmla="*/ 628 w 913"/>
                <a:gd name="T57" fmla="*/ 25 h 261"/>
                <a:gd name="T58" fmla="*/ 652 w 913"/>
                <a:gd name="T59" fmla="*/ 55 h 261"/>
                <a:gd name="T60" fmla="*/ 307 w 913"/>
                <a:gd name="T61" fmla="*/ 22 h 261"/>
                <a:gd name="T62" fmla="*/ 343 w 913"/>
                <a:gd name="T63" fmla="*/ 33 h 261"/>
                <a:gd name="T64" fmla="*/ 592 w 913"/>
                <a:gd name="T65" fmla="*/ 36 h 261"/>
                <a:gd name="T66" fmla="*/ 565 w 913"/>
                <a:gd name="T67" fmla="*/ 10 h 261"/>
                <a:gd name="T68" fmla="*/ 592 w 913"/>
                <a:gd name="T69" fmla="*/ 36 h 261"/>
                <a:gd name="T70" fmla="*/ 371 w 913"/>
                <a:gd name="T71" fmla="*/ 8 h 261"/>
                <a:gd name="T72" fmla="*/ 405 w 913"/>
                <a:gd name="T73" fmla="*/ 23 h 261"/>
                <a:gd name="T74" fmla="*/ 530 w 913"/>
                <a:gd name="T75" fmla="*/ 24 h 261"/>
                <a:gd name="T76" fmla="*/ 500 w 913"/>
                <a:gd name="T77" fmla="*/ 1 h 261"/>
                <a:gd name="T78" fmla="*/ 530 w 913"/>
                <a:gd name="T79" fmla="*/ 24 h 261"/>
                <a:gd name="T80" fmla="*/ 435 w 913"/>
                <a:gd name="T81" fmla="*/ 1 h 261"/>
                <a:gd name="T82" fmla="*/ 468 w 913"/>
                <a:gd name="T83" fmla="*/ 0 h 261"/>
                <a:gd name="T84" fmla="*/ 462 w 913"/>
                <a:gd name="T85" fmla="*/ 2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3" h="261">
                  <a:moveTo>
                    <a:pt x="16" y="261"/>
                  </a:moveTo>
                  <a:cubicBezTo>
                    <a:pt x="0" y="250"/>
                    <a:pt x="0" y="250"/>
                    <a:pt x="0" y="250"/>
                  </a:cubicBezTo>
                  <a:cubicBezTo>
                    <a:pt x="6" y="241"/>
                    <a:pt x="12" y="232"/>
                    <a:pt x="18" y="224"/>
                  </a:cubicBezTo>
                  <a:cubicBezTo>
                    <a:pt x="34" y="236"/>
                    <a:pt x="34" y="236"/>
                    <a:pt x="34" y="236"/>
                  </a:cubicBezTo>
                  <a:cubicBezTo>
                    <a:pt x="28" y="244"/>
                    <a:pt x="22" y="253"/>
                    <a:pt x="16" y="261"/>
                  </a:cubicBezTo>
                  <a:close/>
                  <a:moveTo>
                    <a:pt x="896" y="245"/>
                  </a:moveTo>
                  <a:cubicBezTo>
                    <a:pt x="890" y="236"/>
                    <a:pt x="884" y="228"/>
                    <a:pt x="877" y="220"/>
                  </a:cubicBezTo>
                  <a:cubicBezTo>
                    <a:pt x="893" y="207"/>
                    <a:pt x="893" y="207"/>
                    <a:pt x="893" y="207"/>
                  </a:cubicBezTo>
                  <a:cubicBezTo>
                    <a:pt x="900" y="216"/>
                    <a:pt x="906" y="224"/>
                    <a:pt x="913" y="233"/>
                  </a:cubicBezTo>
                  <a:lnTo>
                    <a:pt x="896" y="245"/>
                  </a:lnTo>
                  <a:close/>
                  <a:moveTo>
                    <a:pt x="54" y="211"/>
                  </a:moveTo>
                  <a:cubicBezTo>
                    <a:pt x="38" y="198"/>
                    <a:pt x="38" y="198"/>
                    <a:pt x="38" y="198"/>
                  </a:cubicBezTo>
                  <a:cubicBezTo>
                    <a:pt x="45" y="190"/>
                    <a:pt x="53" y="182"/>
                    <a:pt x="60" y="174"/>
                  </a:cubicBezTo>
                  <a:cubicBezTo>
                    <a:pt x="75" y="187"/>
                    <a:pt x="75" y="187"/>
                    <a:pt x="75" y="187"/>
                  </a:cubicBezTo>
                  <a:cubicBezTo>
                    <a:pt x="67" y="195"/>
                    <a:pt x="60" y="203"/>
                    <a:pt x="54" y="211"/>
                  </a:cubicBezTo>
                  <a:close/>
                  <a:moveTo>
                    <a:pt x="857" y="196"/>
                  </a:moveTo>
                  <a:cubicBezTo>
                    <a:pt x="850" y="188"/>
                    <a:pt x="843" y="180"/>
                    <a:pt x="835" y="173"/>
                  </a:cubicBezTo>
                  <a:cubicBezTo>
                    <a:pt x="849" y="159"/>
                    <a:pt x="849" y="159"/>
                    <a:pt x="849" y="159"/>
                  </a:cubicBezTo>
                  <a:cubicBezTo>
                    <a:pt x="857" y="166"/>
                    <a:pt x="865" y="174"/>
                    <a:pt x="872" y="182"/>
                  </a:cubicBezTo>
                  <a:lnTo>
                    <a:pt x="857" y="196"/>
                  </a:lnTo>
                  <a:close/>
                  <a:moveTo>
                    <a:pt x="97" y="165"/>
                  </a:moveTo>
                  <a:cubicBezTo>
                    <a:pt x="83" y="151"/>
                    <a:pt x="83" y="151"/>
                    <a:pt x="83" y="151"/>
                  </a:cubicBezTo>
                  <a:cubicBezTo>
                    <a:pt x="91" y="143"/>
                    <a:pt x="99" y="136"/>
                    <a:pt x="107" y="129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12" y="151"/>
                    <a:pt x="104" y="158"/>
                    <a:pt x="97" y="165"/>
                  </a:cubicBezTo>
                  <a:close/>
                  <a:moveTo>
                    <a:pt x="812" y="152"/>
                  </a:moveTo>
                  <a:cubicBezTo>
                    <a:pt x="805" y="145"/>
                    <a:pt x="796" y="138"/>
                    <a:pt x="788" y="132"/>
                  </a:cubicBezTo>
                  <a:cubicBezTo>
                    <a:pt x="800" y="116"/>
                    <a:pt x="800" y="116"/>
                    <a:pt x="800" y="116"/>
                  </a:cubicBezTo>
                  <a:cubicBezTo>
                    <a:pt x="809" y="123"/>
                    <a:pt x="817" y="129"/>
                    <a:pt x="826" y="137"/>
                  </a:cubicBezTo>
                  <a:lnTo>
                    <a:pt x="812" y="152"/>
                  </a:lnTo>
                  <a:close/>
                  <a:moveTo>
                    <a:pt x="145" y="125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42" y="102"/>
                    <a:pt x="151" y="96"/>
                    <a:pt x="160" y="90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62" y="113"/>
                    <a:pt x="153" y="119"/>
                    <a:pt x="145" y="125"/>
                  </a:cubicBezTo>
                  <a:close/>
                  <a:moveTo>
                    <a:pt x="763" y="113"/>
                  </a:moveTo>
                  <a:cubicBezTo>
                    <a:pt x="754" y="107"/>
                    <a:pt x="745" y="102"/>
                    <a:pt x="736" y="96"/>
                  </a:cubicBezTo>
                  <a:cubicBezTo>
                    <a:pt x="747" y="79"/>
                    <a:pt x="747" y="79"/>
                    <a:pt x="747" y="79"/>
                  </a:cubicBezTo>
                  <a:cubicBezTo>
                    <a:pt x="756" y="85"/>
                    <a:pt x="765" y="91"/>
                    <a:pt x="774" y="97"/>
                  </a:cubicBezTo>
                  <a:lnTo>
                    <a:pt x="763" y="113"/>
                  </a:lnTo>
                  <a:close/>
                  <a:moveTo>
                    <a:pt x="197" y="90"/>
                  </a:moveTo>
                  <a:cubicBezTo>
                    <a:pt x="187" y="73"/>
                    <a:pt x="187" y="73"/>
                    <a:pt x="187" y="73"/>
                  </a:cubicBezTo>
                  <a:cubicBezTo>
                    <a:pt x="197" y="68"/>
                    <a:pt x="206" y="62"/>
                    <a:pt x="216" y="58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16" y="80"/>
                    <a:pt x="206" y="85"/>
                    <a:pt x="197" y="90"/>
                  </a:cubicBezTo>
                  <a:close/>
                  <a:moveTo>
                    <a:pt x="709" y="81"/>
                  </a:moveTo>
                  <a:cubicBezTo>
                    <a:pt x="700" y="76"/>
                    <a:pt x="690" y="71"/>
                    <a:pt x="681" y="67"/>
                  </a:cubicBezTo>
                  <a:cubicBezTo>
                    <a:pt x="689" y="49"/>
                    <a:pt x="689" y="49"/>
                    <a:pt x="689" y="49"/>
                  </a:cubicBezTo>
                  <a:cubicBezTo>
                    <a:pt x="699" y="53"/>
                    <a:pt x="709" y="58"/>
                    <a:pt x="718" y="63"/>
                  </a:cubicBezTo>
                  <a:lnTo>
                    <a:pt x="709" y="81"/>
                  </a:lnTo>
                  <a:close/>
                  <a:moveTo>
                    <a:pt x="254" y="62"/>
                  </a:moveTo>
                  <a:cubicBezTo>
                    <a:pt x="246" y="44"/>
                    <a:pt x="246" y="44"/>
                    <a:pt x="246" y="44"/>
                  </a:cubicBezTo>
                  <a:cubicBezTo>
                    <a:pt x="256" y="40"/>
                    <a:pt x="266" y="36"/>
                    <a:pt x="276" y="32"/>
                  </a:cubicBezTo>
                  <a:cubicBezTo>
                    <a:pt x="283" y="51"/>
                    <a:pt x="283" y="51"/>
                    <a:pt x="283" y="51"/>
                  </a:cubicBezTo>
                  <a:cubicBezTo>
                    <a:pt x="273" y="54"/>
                    <a:pt x="263" y="58"/>
                    <a:pt x="254" y="62"/>
                  </a:cubicBezTo>
                  <a:close/>
                  <a:moveTo>
                    <a:pt x="652" y="55"/>
                  </a:moveTo>
                  <a:cubicBezTo>
                    <a:pt x="642" y="51"/>
                    <a:pt x="632" y="48"/>
                    <a:pt x="622" y="45"/>
                  </a:cubicBezTo>
                  <a:cubicBezTo>
                    <a:pt x="628" y="25"/>
                    <a:pt x="628" y="25"/>
                    <a:pt x="628" y="25"/>
                  </a:cubicBezTo>
                  <a:cubicBezTo>
                    <a:pt x="638" y="29"/>
                    <a:pt x="649" y="32"/>
                    <a:pt x="659" y="36"/>
                  </a:cubicBezTo>
                  <a:lnTo>
                    <a:pt x="652" y="55"/>
                  </a:lnTo>
                  <a:close/>
                  <a:moveTo>
                    <a:pt x="313" y="41"/>
                  </a:moveTo>
                  <a:cubicBezTo>
                    <a:pt x="307" y="22"/>
                    <a:pt x="307" y="22"/>
                    <a:pt x="307" y="22"/>
                  </a:cubicBezTo>
                  <a:cubicBezTo>
                    <a:pt x="317" y="19"/>
                    <a:pt x="328" y="16"/>
                    <a:pt x="339" y="14"/>
                  </a:cubicBezTo>
                  <a:cubicBezTo>
                    <a:pt x="343" y="33"/>
                    <a:pt x="343" y="33"/>
                    <a:pt x="343" y="33"/>
                  </a:cubicBezTo>
                  <a:cubicBezTo>
                    <a:pt x="333" y="36"/>
                    <a:pt x="323" y="38"/>
                    <a:pt x="313" y="41"/>
                  </a:cubicBezTo>
                  <a:close/>
                  <a:moveTo>
                    <a:pt x="592" y="36"/>
                  </a:moveTo>
                  <a:cubicBezTo>
                    <a:pt x="582" y="33"/>
                    <a:pt x="572" y="31"/>
                    <a:pt x="561" y="29"/>
                  </a:cubicBezTo>
                  <a:cubicBezTo>
                    <a:pt x="565" y="10"/>
                    <a:pt x="565" y="10"/>
                    <a:pt x="565" y="10"/>
                  </a:cubicBezTo>
                  <a:cubicBezTo>
                    <a:pt x="576" y="12"/>
                    <a:pt x="586" y="14"/>
                    <a:pt x="597" y="17"/>
                  </a:cubicBezTo>
                  <a:lnTo>
                    <a:pt x="592" y="36"/>
                  </a:lnTo>
                  <a:close/>
                  <a:moveTo>
                    <a:pt x="374" y="27"/>
                  </a:moveTo>
                  <a:cubicBezTo>
                    <a:pt x="371" y="8"/>
                    <a:pt x="371" y="8"/>
                    <a:pt x="371" y="8"/>
                  </a:cubicBezTo>
                  <a:cubicBezTo>
                    <a:pt x="381" y="6"/>
                    <a:pt x="392" y="4"/>
                    <a:pt x="403" y="3"/>
                  </a:cubicBezTo>
                  <a:cubicBezTo>
                    <a:pt x="405" y="23"/>
                    <a:pt x="405" y="23"/>
                    <a:pt x="405" y="23"/>
                  </a:cubicBezTo>
                  <a:cubicBezTo>
                    <a:pt x="395" y="24"/>
                    <a:pt x="384" y="26"/>
                    <a:pt x="374" y="27"/>
                  </a:cubicBezTo>
                  <a:close/>
                  <a:moveTo>
                    <a:pt x="530" y="24"/>
                  </a:moveTo>
                  <a:cubicBezTo>
                    <a:pt x="520" y="23"/>
                    <a:pt x="509" y="22"/>
                    <a:pt x="499" y="21"/>
                  </a:cubicBezTo>
                  <a:cubicBezTo>
                    <a:pt x="500" y="1"/>
                    <a:pt x="500" y="1"/>
                    <a:pt x="500" y="1"/>
                  </a:cubicBezTo>
                  <a:cubicBezTo>
                    <a:pt x="511" y="2"/>
                    <a:pt x="522" y="3"/>
                    <a:pt x="533" y="5"/>
                  </a:cubicBezTo>
                  <a:lnTo>
                    <a:pt x="530" y="24"/>
                  </a:lnTo>
                  <a:close/>
                  <a:moveTo>
                    <a:pt x="436" y="21"/>
                  </a:moveTo>
                  <a:cubicBezTo>
                    <a:pt x="435" y="1"/>
                    <a:pt x="435" y="1"/>
                    <a:pt x="435" y="1"/>
                  </a:cubicBezTo>
                  <a:cubicBezTo>
                    <a:pt x="444" y="0"/>
                    <a:pt x="453" y="0"/>
                    <a:pt x="462" y="0"/>
                  </a:cubicBezTo>
                  <a:cubicBezTo>
                    <a:pt x="464" y="0"/>
                    <a:pt x="466" y="0"/>
                    <a:pt x="468" y="0"/>
                  </a:cubicBezTo>
                  <a:cubicBezTo>
                    <a:pt x="468" y="20"/>
                    <a:pt x="468" y="20"/>
                    <a:pt x="468" y="20"/>
                  </a:cubicBezTo>
                  <a:cubicBezTo>
                    <a:pt x="466" y="20"/>
                    <a:pt x="464" y="20"/>
                    <a:pt x="462" y="20"/>
                  </a:cubicBezTo>
                  <a:cubicBezTo>
                    <a:pt x="453" y="20"/>
                    <a:pt x="445" y="20"/>
                    <a:pt x="436" y="21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8" name="Oval 7">
              <a:extLst>
                <a:ext uri="{FF2B5EF4-FFF2-40B4-BE49-F238E27FC236}">
                  <a16:creationId xmlns:a16="http://schemas.microsoft.com/office/drawing/2014/main" id="{BFC19416-FBE1-45F4-8B35-DDD434E1E3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84803" y="4584879"/>
              <a:ext cx="100894" cy="1008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cxnSp>
          <p:nvCxnSpPr>
            <p:cNvPr id="229" name="Conector recto 228">
              <a:extLst>
                <a:ext uri="{FF2B5EF4-FFF2-40B4-BE49-F238E27FC236}">
                  <a16:creationId xmlns:a16="http://schemas.microsoft.com/office/drawing/2014/main" id="{ABB5BA10-6074-47FB-B355-8FF575629038}"/>
                </a:ext>
              </a:extLst>
            </p:cNvPr>
            <p:cNvCxnSpPr>
              <a:cxnSpLocks/>
            </p:cNvCxnSpPr>
            <p:nvPr/>
          </p:nvCxnSpPr>
          <p:spPr>
            <a:xfrm>
              <a:off x="1578525" y="4632647"/>
              <a:ext cx="140243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EF8FFF4E-45A5-4C21-8056-780DBEC2A0F5}"/>
              </a:ext>
            </a:extLst>
          </p:cNvPr>
          <p:cNvGrpSpPr/>
          <p:nvPr/>
        </p:nvGrpSpPr>
        <p:grpSpPr>
          <a:xfrm>
            <a:off x="565367" y="5230777"/>
            <a:ext cx="1220330" cy="887060"/>
            <a:chOff x="565367" y="5335552"/>
            <a:chExt cx="1220330" cy="887060"/>
          </a:xfrm>
        </p:grpSpPr>
        <p:grpSp>
          <p:nvGrpSpPr>
            <p:cNvPr id="231" name="Grupo 230">
              <a:extLst>
                <a:ext uri="{FF2B5EF4-FFF2-40B4-BE49-F238E27FC236}">
                  <a16:creationId xmlns:a16="http://schemas.microsoft.com/office/drawing/2014/main" id="{A2CE9B84-D296-4CBF-8927-7874598DA59A}"/>
                </a:ext>
              </a:extLst>
            </p:cNvPr>
            <p:cNvGrpSpPr/>
            <p:nvPr/>
          </p:nvGrpSpPr>
          <p:grpSpPr>
            <a:xfrm>
              <a:off x="565367" y="5335866"/>
              <a:ext cx="886746" cy="886746"/>
              <a:chOff x="3412646" y="1580005"/>
              <a:chExt cx="574010" cy="574010"/>
            </a:xfrm>
          </p:grpSpPr>
          <p:sp>
            <p:nvSpPr>
              <p:cNvPr id="232" name="Elipse 231">
                <a:extLst>
                  <a:ext uri="{FF2B5EF4-FFF2-40B4-BE49-F238E27FC236}">
                    <a16:creationId xmlns:a16="http://schemas.microsoft.com/office/drawing/2014/main" id="{D593CB96-0781-4173-A937-805B75B87B1B}"/>
                  </a:ext>
                </a:extLst>
              </p:cNvPr>
              <p:cNvSpPr/>
              <p:nvPr/>
            </p:nvSpPr>
            <p:spPr>
              <a:xfrm>
                <a:off x="3412646" y="1580005"/>
                <a:ext cx="574010" cy="5740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33" name="Elipse 232">
                <a:extLst>
                  <a:ext uri="{FF2B5EF4-FFF2-40B4-BE49-F238E27FC236}">
                    <a16:creationId xmlns:a16="http://schemas.microsoft.com/office/drawing/2014/main" id="{0770C632-A5E7-4EA0-A066-5F58B77B39B8}"/>
                  </a:ext>
                </a:extLst>
              </p:cNvPr>
              <p:cNvSpPr/>
              <p:nvPr/>
            </p:nvSpPr>
            <p:spPr>
              <a:xfrm>
                <a:off x="3468234" y="1634936"/>
                <a:ext cx="464122" cy="4641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127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234" name="Freeform 5">
              <a:extLst>
                <a:ext uri="{FF2B5EF4-FFF2-40B4-BE49-F238E27FC236}">
                  <a16:creationId xmlns:a16="http://schemas.microsoft.com/office/drawing/2014/main" id="{57A5C7F2-464D-470E-B512-41731D8EB020}"/>
                </a:ext>
              </a:extLst>
            </p:cNvPr>
            <p:cNvSpPr>
              <a:spLocks noEditPoints="1"/>
            </p:cNvSpPr>
            <p:nvPr/>
          </p:nvSpPr>
          <p:spPr bwMode="auto">
            <a:xfrm rot="5575760">
              <a:off x="994752" y="5652175"/>
              <a:ext cx="886748" cy="253501"/>
            </a:xfrm>
            <a:custGeom>
              <a:avLst/>
              <a:gdLst>
                <a:gd name="T0" fmla="*/ 0 w 913"/>
                <a:gd name="T1" fmla="*/ 250 h 261"/>
                <a:gd name="T2" fmla="*/ 34 w 913"/>
                <a:gd name="T3" fmla="*/ 236 h 261"/>
                <a:gd name="T4" fmla="*/ 896 w 913"/>
                <a:gd name="T5" fmla="*/ 245 h 261"/>
                <a:gd name="T6" fmla="*/ 893 w 913"/>
                <a:gd name="T7" fmla="*/ 207 h 261"/>
                <a:gd name="T8" fmla="*/ 896 w 913"/>
                <a:gd name="T9" fmla="*/ 245 h 261"/>
                <a:gd name="T10" fmla="*/ 38 w 913"/>
                <a:gd name="T11" fmla="*/ 198 h 261"/>
                <a:gd name="T12" fmla="*/ 75 w 913"/>
                <a:gd name="T13" fmla="*/ 187 h 261"/>
                <a:gd name="T14" fmla="*/ 857 w 913"/>
                <a:gd name="T15" fmla="*/ 196 h 261"/>
                <a:gd name="T16" fmla="*/ 849 w 913"/>
                <a:gd name="T17" fmla="*/ 159 h 261"/>
                <a:gd name="T18" fmla="*/ 857 w 913"/>
                <a:gd name="T19" fmla="*/ 196 h 261"/>
                <a:gd name="T20" fmla="*/ 83 w 913"/>
                <a:gd name="T21" fmla="*/ 151 h 261"/>
                <a:gd name="T22" fmla="*/ 120 w 913"/>
                <a:gd name="T23" fmla="*/ 144 h 261"/>
                <a:gd name="T24" fmla="*/ 812 w 913"/>
                <a:gd name="T25" fmla="*/ 152 h 261"/>
                <a:gd name="T26" fmla="*/ 800 w 913"/>
                <a:gd name="T27" fmla="*/ 116 h 261"/>
                <a:gd name="T28" fmla="*/ 812 w 913"/>
                <a:gd name="T29" fmla="*/ 152 h 261"/>
                <a:gd name="T30" fmla="*/ 133 w 913"/>
                <a:gd name="T31" fmla="*/ 109 h 261"/>
                <a:gd name="T32" fmla="*/ 171 w 913"/>
                <a:gd name="T33" fmla="*/ 107 h 261"/>
                <a:gd name="T34" fmla="*/ 763 w 913"/>
                <a:gd name="T35" fmla="*/ 113 h 261"/>
                <a:gd name="T36" fmla="*/ 747 w 913"/>
                <a:gd name="T37" fmla="*/ 79 h 261"/>
                <a:gd name="T38" fmla="*/ 763 w 913"/>
                <a:gd name="T39" fmla="*/ 113 h 261"/>
                <a:gd name="T40" fmla="*/ 187 w 913"/>
                <a:gd name="T41" fmla="*/ 73 h 261"/>
                <a:gd name="T42" fmla="*/ 225 w 913"/>
                <a:gd name="T43" fmla="*/ 76 h 261"/>
                <a:gd name="T44" fmla="*/ 709 w 913"/>
                <a:gd name="T45" fmla="*/ 81 h 261"/>
                <a:gd name="T46" fmla="*/ 689 w 913"/>
                <a:gd name="T47" fmla="*/ 49 h 261"/>
                <a:gd name="T48" fmla="*/ 709 w 913"/>
                <a:gd name="T49" fmla="*/ 81 h 261"/>
                <a:gd name="T50" fmla="*/ 246 w 913"/>
                <a:gd name="T51" fmla="*/ 44 h 261"/>
                <a:gd name="T52" fmla="*/ 283 w 913"/>
                <a:gd name="T53" fmla="*/ 51 h 261"/>
                <a:gd name="T54" fmla="*/ 652 w 913"/>
                <a:gd name="T55" fmla="*/ 55 h 261"/>
                <a:gd name="T56" fmla="*/ 628 w 913"/>
                <a:gd name="T57" fmla="*/ 25 h 261"/>
                <a:gd name="T58" fmla="*/ 652 w 913"/>
                <a:gd name="T59" fmla="*/ 55 h 261"/>
                <a:gd name="T60" fmla="*/ 307 w 913"/>
                <a:gd name="T61" fmla="*/ 22 h 261"/>
                <a:gd name="T62" fmla="*/ 343 w 913"/>
                <a:gd name="T63" fmla="*/ 33 h 261"/>
                <a:gd name="T64" fmla="*/ 592 w 913"/>
                <a:gd name="T65" fmla="*/ 36 h 261"/>
                <a:gd name="T66" fmla="*/ 565 w 913"/>
                <a:gd name="T67" fmla="*/ 10 h 261"/>
                <a:gd name="T68" fmla="*/ 592 w 913"/>
                <a:gd name="T69" fmla="*/ 36 h 261"/>
                <a:gd name="T70" fmla="*/ 371 w 913"/>
                <a:gd name="T71" fmla="*/ 8 h 261"/>
                <a:gd name="T72" fmla="*/ 405 w 913"/>
                <a:gd name="T73" fmla="*/ 23 h 261"/>
                <a:gd name="T74" fmla="*/ 530 w 913"/>
                <a:gd name="T75" fmla="*/ 24 h 261"/>
                <a:gd name="T76" fmla="*/ 500 w 913"/>
                <a:gd name="T77" fmla="*/ 1 h 261"/>
                <a:gd name="T78" fmla="*/ 530 w 913"/>
                <a:gd name="T79" fmla="*/ 24 h 261"/>
                <a:gd name="T80" fmla="*/ 435 w 913"/>
                <a:gd name="T81" fmla="*/ 1 h 261"/>
                <a:gd name="T82" fmla="*/ 468 w 913"/>
                <a:gd name="T83" fmla="*/ 0 h 261"/>
                <a:gd name="T84" fmla="*/ 462 w 913"/>
                <a:gd name="T85" fmla="*/ 2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3" h="261">
                  <a:moveTo>
                    <a:pt x="16" y="261"/>
                  </a:moveTo>
                  <a:cubicBezTo>
                    <a:pt x="0" y="250"/>
                    <a:pt x="0" y="250"/>
                    <a:pt x="0" y="250"/>
                  </a:cubicBezTo>
                  <a:cubicBezTo>
                    <a:pt x="6" y="241"/>
                    <a:pt x="12" y="232"/>
                    <a:pt x="18" y="224"/>
                  </a:cubicBezTo>
                  <a:cubicBezTo>
                    <a:pt x="34" y="236"/>
                    <a:pt x="34" y="236"/>
                    <a:pt x="34" y="236"/>
                  </a:cubicBezTo>
                  <a:cubicBezTo>
                    <a:pt x="28" y="244"/>
                    <a:pt x="22" y="253"/>
                    <a:pt x="16" y="261"/>
                  </a:cubicBezTo>
                  <a:close/>
                  <a:moveTo>
                    <a:pt x="896" y="245"/>
                  </a:moveTo>
                  <a:cubicBezTo>
                    <a:pt x="890" y="236"/>
                    <a:pt x="884" y="228"/>
                    <a:pt x="877" y="220"/>
                  </a:cubicBezTo>
                  <a:cubicBezTo>
                    <a:pt x="893" y="207"/>
                    <a:pt x="893" y="207"/>
                    <a:pt x="893" y="207"/>
                  </a:cubicBezTo>
                  <a:cubicBezTo>
                    <a:pt x="900" y="216"/>
                    <a:pt x="906" y="224"/>
                    <a:pt x="913" y="233"/>
                  </a:cubicBezTo>
                  <a:lnTo>
                    <a:pt x="896" y="245"/>
                  </a:lnTo>
                  <a:close/>
                  <a:moveTo>
                    <a:pt x="54" y="211"/>
                  </a:moveTo>
                  <a:cubicBezTo>
                    <a:pt x="38" y="198"/>
                    <a:pt x="38" y="198"/>
                    <a:pt x="38" y="198"/>
                  </a:cubicBezTo>
                  <a:cubicBezTo>
                    <a:pt x="45" y="190"/>
                    <a:pt x="53" y="182"/>
                    <a:pt x="60" y="174"/>
                  </a:cubicBezTo>
                  <a:cubicBezTo>
                    <a:pt x="75" y="187"/>
                    <a:pt x="75" y="187"/>
                    <a:pt x="75" y="187"/>
                  </a:cubicBezTo>
                  <a:cubicBezTo>
                    <a:pt x="67" y="195"/>
                    <a:pt x="60" y="203"/>
                    <a:pt x="54" y="211"/>
                  </a:cubicBezTo>
                  <a:close/>
                  <a:moveTo>
                    <a:pt x="857" y="196"/>
                  </a:moveTo>
                  <a:cubicBezTo>
                    <a:pt x="850" y="188"/>
                    <a:pt x="843" y="180"/>
                    <a:pt x="835" y="173"/>
                  </a:cubicBezTo>
                  <a:cubicBezTo>
                    <a:pt x="849" y="159"/>
                    <a:pt x="849" y="159"/>
                    <a:pt x="849" y="159"/>
                  </a:cubicBezTo>
                  <a:cubicBezTo>
                    <a:pt x="857" y="166"/>
                    <a:pt x="865" y="174"/>
                    <a:pt x="872" y="182"/>
                  </a:cubicBezTo>
                  <a:lnTo>
                    <a:pt x="857" y="196"/>
                  </a:lnTo>
                  <a:close/>
                  <a:moveTo>
                    <a:pt x="97" y="165"/>
                  </a:moveTo>
                  <a:cubicBezTo>
                    <a:pt x="83" y="151"/>
                    <a:pt x="83" y="151"/>
                    <a:pt x="83" y="151"/>
                  </a:cubicBezTo>
                  <a:cubicBezTo>
                    <a:pt x="91" y="143"/>
                    <a:pt x="99" y="136"/>
                    <a:pt x="107" y="129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12" y="151"/>
                    <a:pt x="104" y="158"/>
                    <a:pt x="97" y="165"/>
                  </a:cubicBezTo>
                  <a:close/>
                  <a:moveTo>
                    <a:pt x="812" y="152"/>
                  </a:moveTo>
                  <a:cubicBezTo>
                    <a:pt x="805" y="145"/>
                    <a:pt x="796" y="138"/>
                    <a:pt x="788" y="132"/>
                  </a:cubicBezTo>
                  <a:cubicBezTo>
                    <a:pt x="800" y="116"/>
                    <a:pt x="800" y="116"/>
                    <a:pt x="800" y="116"/>
                  </a:cubicBezTo>
                  <a:cubicBezTo>
                    <a:pt x="809" y="123"/>
                    <a:pt x="817" y="129"/>
                    <a:pt x="826" y="137"/>
                  </a:cubicBezTo>
                  <a:lnTo>
                    <a:pt x="812" y="152"/>
                  </a:lnTo>
                  <a:close/>
                  <a:moveTo>
                    <a:pt x="145" y="125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42" y="102"/>
                    <a:pt x="151" y="96"/>
                    <a:pt x="160" y="90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62" y="113"/>
                    <a:pt x="153" y="119"/>
                    <a:pt x="145" y="125"/>
                  </a:cubicBezTo>
                  <a:close/>
                  <a:moveTo>
                    <a:pt x="763" y="113"/>
                  </a:moveTo>
                  <a:cubicBezTo>
                    <a:pt x="754" y="107"/>
                    <a:pt x="745" y="102"/>
                    <a:pt x="736" y="96"/>
                  </a:cubicBezTo>
                  <a:cubicBezTo>
                    <a:pt x="747" y="79"/>
                    <a:pt x="747" y="79"/>
                    <a:pt x="747" y="79"/>
                  </a:cubicBezTo>
                  <a:cubicBezTo>
                    <a:pt x="756" y="85"/>
                    <a:pt x="765" y="91"/>
                    <a:pt x="774" y="97"/>
                  </a:cubicBezTo>
                  <a:lnTo>
                    <a:pt x="763" y="113"/>
                  </a:lnTo>
                  <a:close/>
                  <a:moveTo>
                    <a:pt x="197" y="90"/>
                  </a:moveTo>
                  <a:cubicBezTo>
                    <a:pt x="187" y="73"/>
                    <a:pt x="187" y="73"/>
                    <a:pt x="187" y="73"/>
                  </a:cubicBezTo>
                  <a:cubicBezTo>
                    <a:pt x="197" y="68"/>
                    <a:pt x="206" y="62"/>
                    <a:pt x="216" y="58"/>
                  </a:cubicBezTo>
                  <a:cubicBezTo>
                    <a:pt x="225" y="76"/>
                    <a:pt x="225" y="76"/>
                    <a:pt x="225" y="76"/>
                  </a:cubicBezTo>
                  <a:cubicBezTo>
                    <a:pt x="216" y="80"/>
                    <a:pt x="206" y="85"/>
                    <a:pt x="197" y="90"/>
                  </a:cubicBezTo>
                  <a:close/>
                  <a:moveTo>
                    <a:pt x="709" y="81"/>
                  </a:moveTo>
                  <a:cubicBezTo>
                    <a:pt x="700" y="76"/>
                    <a:pt x="690" y="71"/>
                    <a:pt x="681" y="67"/>
                  </a:cubicBezTo>
                  <a:cubicBezTo>
                    <a:pt x="689" y="49"/>
                    <a:pt x="689" y="49"/>
                    <a:pt x="689" y="49"/>
                  </a:cubicBezTo>
                  <a:cubicBezTo>
                    <a:pt x="699" y="53"/>
                    <a:pt x="709" y="58"/>
                    <a:pt x="718" y="63"/>
                  </a:cubicBezTo>
                  <a:lnTo>
                    <a:pt x="709" y="81"/>
                  </a:lnTo>
                  <a:close/>
                  <a:moveTo>
                    <a:pt x="254" y="62"/>
                  </a:moveTo>
                  <a:cubicBezTo>
                    <a:pt x="246" y="44"/>
                    <a:pt x="246" y="44"/>
                    <a:pt x="246" y="44"/>
                  </a:cubicBezTo>
                  <a:cubicBezTo>
                    <a:pt x="256" y="40"/>
                    <a:pt x="266" y="36"/>
                    <a:pt x="276" y="32"/>
                  </a:cubicBezTo>
                  <a:cubicBezTo>
                    <a:pt x="283" y="51"/>
                    <a:pt x="283" y="51"/>
                    <a:pt x="283" y="51"/>
                  </a:cubicBezTo>
                  <a:cubicBezTo>
                    <a:pt x="273" y="54"/>
                    <a:pt x="263" y="58"/>
                    <a:pt x="254" y="62"/>
                  </a:cubicBezTo>
                  <a:close/>
                  <a:moveTo>
                    <a:pt x="652" y="55"/>
                  </a:moveTo>
                  <a:cubicBezTo>
                    <a:pt x="642" y="51"/>
                    <a:pt x="632" y="48"/>
                    <a:pt x="622" y="45"/>
                  </a:cubicBezTo>
                  <a:cubicBezTo>
                    <a:pt x="628" y="25"/>
                    <a:pt x="628" y="25"/>
                    <a:pt x="628" y="25"/>
                  </a:cubicBezTo>
                  <a:cubicBezTo>
                    <a:pt x="638" y="29"/>
                    <a:pt x="649" y="32"/>
                    <a:pt x="659" y="36"/>
                  </a:cubicBezTo>
                  <a:lnTo>
                    <a:pt x="652" y="55"/>
                  </a:lnTo>
                  <a:close/>
                  <a:moveTo>
                    <a:pt x="313" y="41"/>
                  </a:moveTo>
                  <a:cubicBezTo>
                    <a:pt x="307" y="22"/>
                    <a:pt x="307" y="22"/>
                    <a:pt x="307" y="22"/>
                  </a:cubicBezTo>
                  <a:cubicBezTo>
                    <a:pt x="317" y="19"/>
                    <a:pt x="328" y="16"/>
                    <a:pt x="339" y="14"/>
                  </a:cubicBezTo>
                  <a:cubicBezTo>
                    <a:pt x="343" y="33"/>
                    <a:pt x="343" y="33"/>
                    <a:pt x="343" y="33"/>
                  </a:cubicBezTo>
                  <a:cubicBezTo>
                    <a:pt x="333" y="36"/>
                    <a:pt x="323" y="38"/>
                    <a:pt x="313" y="41"/>
                  </a:cubicBezTo>
                  <a:close/>
                  <a:moveTo>
                    <a:pt x="592" y="36"/>
                  </a:moveTo>
                  <a:cubicBezTo>
                    <a:pt x="582" y="33"/>
                    <a:pt x="572" y="31"/>
                    <a:pt x="561" y="29"/>
                  </a:cubicBezTo>
                  <a:cubicBezTo>
                    <a:pt x="565" y="10"/>
                    <a:pt x="565" y="10"/>
                    <a:pt x="565" y="10"/>
                  </a:cubicBezTo>
                  <a:cubicBezTo>
                    <a:pt x="576" y="12"/>
                    <a:pt x="586" y="14"/>
                    <a:pt x="597" y="17"/>
                  </a:cubicBezTo>
                  <a:lnTo>
                    <a:pt x="592" y="36"/>
                  </a:lnTo>
                  <a:close/>
                  <a:moveTo>
                    <a:pt x="374" y="27"/>
                  </a:moveTo>
                  <a:cubicBezTo>
                    <a:pt x="371" y="8"/>
                    <a:pt x="371" y="8"/>
                    <a:pt x="371" y="8"/>
                  </a:cubicBezTo>
                  <a:cubicBezTo>
                    <a:pt x="381" y="6"/>
                    <a:pt x="392" y="4"/>
                    <a:pt x="403" y="3"/>
                  </a:cubicBezTo>
                  <a:cubicBezTo>
                    <a:pt x="405" y="23"/>
                    <a:pt x="405" y="23"/>
                    <a:pt x="405" y="23"/>
                  </a:cubicBezTo>
                  <a:cubicBezTo>
                    <a:pt x="395" y="24"/>
                    <a:pt x="384" y="26"/>
                    <a:pt x="374" y="27"/>
                  </a:cubicBezTo>
                  <a:close/>
                  <a:moveTo>
                    <a:pt x="530" y="24"/>
                  </a:moveTo>
                  <a:cubicBezTo>
                    <a:pt x="520" y="23"/>
                    <a:pt x="509" y="22"/>
                    <a:pt x="499" y="21"/>
                  </a:cubicBezTo>
                  <a:cubicBezTo>
                    <a:pt x="500" y="1"/>
                    <a:pt x="500" y="1"/>
                    <a:pt x="500" y="1"/>
                  </a:cubicBezTo>
                  <a:cubicBezTo>
                    <a:pt x="511" y="2"/>
                    <a:pt x="522" y="3"/>
                    <a:pt x="533" y="5"/>
                  </a:cubicBezTo>
                  <a:lnTo>
                    <a:pt x="530" y="24"/>
                  </a:lnTo>
                  <a:close/>
                  <a:moveTo>
                    <a:pt x="436" y="21"/>
                  </a:moveTo>
                  <a:cubicBezTo>
                    <a:pt x="435" y="1"/>
                    <a:pt x="435" y="1"/>
                    <a:pt x="435" y="1"/>
                  </a:cubicBezTo>
                  <a:cubicBezTo>
                    <a:pt x="444" y="0"/>
                    <a:pt x="453" y="0"/>
                    <a:pt x="462" y="0"/>
                  </a:cubicBezTo>
                  <a:cubicBezTo>
                    <a:pt x="464" y="0"/>
                    <a:pt x="466" y="0"/>
                    <a:pt x="468" y="0"/>
                  </a:cubicBezTo>
                  <a:cubicBezTo>
                    <a:pt x="468" y="20"/>
                    <a:pt x="468" y="20"/>
                    <a:pt x="468" y="20"/>
                  </a:cubicBezTo>
                  <a:cubicBezTo>
                    <a:pt x="466" y="20"/>
                    <a:pt x="464" y="20"/>
                    <a:pt x="462" y="20"/>
                  </a:cubicBezTo>
                  <a:cubicBezTo>
                    <a:pt x="453" y="20"/>
                    <a:pt x="445" y="20"/>
                    <a:pt x="436" y="21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5" name="Oval 7">
              <a:extLst>
                <a:ext uri="{FF2B5EF4-FFF2-40B4-BE49-F238E27FC236}">
                  <a16:creationId xmlns:a16="http://schemas.microsoft.com/office/drawing/2014/main" id="{77910EDE-7890-4252-963A-95BA9167FB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84803" y="5725204"/>
              <a:ext cx="100894" cy="1008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cxnSp>
          <p:nvCxnSpPr>
            <p:cNvPr id="236" name="Conector recto 235">
              <a:extLst>
                <a:ext uri="{FF2B5EF4-FFF2-40B4-BE49-F238E27FC236}">
                  <a16:creationId xmlns:a16="http://schemas.microsoft.com/office/drawing/2014/main" id="{967768F4-5EE4-4FCF-B301-BAE1AD1221B3}"/>
                </a:ext>
              </a:extLst>
            </p:cNvPr>
            <p:cNvCxnSpPr>
              <a:cxnSpLocks/>
            </p:cNvCxnSpPr>
            <p:nvPr/>
          </p:nvCxnSpPr>
          <p:spPr>
            <a:xfrm>
              <a:off x="1578525" y="5772972"/>
              <a:ext cx="140243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23F921-1C3B-43B2-AC2F-16CC0B6F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11" y="1973175"/>
            <a:ext cx="519379" cy="51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7D093D-6322-4466-86BB-DBEA1BADA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8" y="3121360"/>
            <a:ext cx="533227" cy="53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A0F1E03-B71C-4020-9D3C-FAB14635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33" y="5314774"/>
            <a:ext cx="658020" cy="65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09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6264646-45FE-4C8C-AA29-AAAF13901D7E}"/>
              </a:ext>
            </a:extLst>
          </p:cNvPr>
          <p:cNvSpPr txBox="1">
            <a:spLocks/>
          </p:cNvSpPr>
          <p:nvPr/>
        </p:nvSpPr>
        <p:spPr bwMode="auto">
          <a:xfrm>
            <a:off x="340710" y="466508"/>
            <a:ext cx="8426065" cy="2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Exo 2 Medium" panose="00000600000000000000" pitchFamily="50" charset="0"/>
              </a:rPr>
              <a:t>ML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30F8F19-1569-4B5D-B79E-CBB7BDF131C1}"/>
              </a:ext>
            </a:extLst>
          </p:cNvPr>
          <p:cNvSpPr txBox="1">
            <a:spLocks/>
          </p:cNvSpPr>
          <p:nvPr/>
        </p:nvSpPr>
        <p:spPr>
          <a:xfrm>
            <a:off x="340710" y="116631"/>
            <a:ext cx="10279094" cy="4433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Exo 2 Medium" panose="00000600000000000000" pitchFamily="50" charset="0"/>
              </a:rPr>
              <a:t>Guía de </a:t>
            </a:r>
            <a:r>
              <a:rPr lang="es-ES" dirty="0">
                <a:solidFill>
                  <a:schemeClr val="accent5"/>
                </a:solidFill>
                <a:latin typeface="Exo 2 Medium" panose="00000600000000000000" pitchFamily="50" charset="0"/>
              </a:rPr>
              <a:t>Mantenimiento Predictivo Al Aceite Dieléctrico De Los Transformadores De Potencia.</a:t>
            </a:r>
          </a:p>
        </p:txBody>
      </p:sp>
      <p:sp>
        <p:nvSpPr>
          <p:cNvPr id="170" name="Rectángulo 169">
            <a:extLst>
              <a:ext uri="{FF2B5EF4-FFF2-40B4-BE49-F238E27FC236}">
                <a16:creationId xmlns:a16="http://schemas.microsoft.com/office/drawing/2014/main" id="{8B2884B2-DB1B-44DA-8CA8-E1F02BB5A750}"/>
              </a:ext>
            </a:extLst>
          </p:cNvPr>
          <p:cNvSpPr/>
          <p:nvPr/>
        </p:nvSpPr>
        <p:spPr>
          <a:xfrm>
            <a:off x="1252757" y="1426046"/>
            <a:ext cx="2870670" cy="536194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81" name="Marcador de texto 3">
            <a:extLst>
              <a:ext uri="{FF2B5EF4-FFF2-40B4-BE49-F238E27FC236}">
                <a16:creationId xmlns:a16="http://schemas.microsoft.com/office/drawing/2014/main" id="{91271651-7FF9-4D47-8CE6-00120465E34E}"/>
              </a:ext>
            </a:extLst>
          </p:cNvPr>
          <p:cNvSpPr txBox="1">
            <a:spLocks/>
          </p:cNvSpPr>
          <p:nvPr/>
        </p:nvSpPr>
        <p:spPr>
          <a:xfrm>
            <a:off x="1613046" y="2038603"/>
            <a:ext cx="2126642" cy="3396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  <a:latin typeface="Exo 2 Medium" panose="00000600000000000000" pitchFamily="50" charset="0"/>
              </a:rPr>
              <a:t>Entendimiento de los Datos</a:t>
            </a:r>
          </a:p>
        </p:txBody>
      </p:sp>
      <p:cxnSp>
        <p:nvCxnSpPr>
          <p:cNvPr id="183" name="Conector recto 182">
            <a:extLst>
              <a:ext uri="{FF2B5EF4-FFF2-40B4-BE49-F238E27FC236}">
                <a16:creationId xmlns:a16="http://schemas.microsoft.com/office/drawing/2014/main" id="{24D56143-CDDA-4920-AC20-FEDE0BE05E2E}"/>
              </a:ext>
            </a:extLst>
          </p:cNvPr>
          <p:cNvCxnSpPr>
            <a:cxnSpLocks/>
          </p:cNvCxnSpPr>
          <p:nvPr/>
        </p:nvCxnSpPr>
        <p:spPr>
          <a:xfrm>
            <a:off x="1857088" y="1426046"/>
            <a:ext cx="0" cy="542366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86" name="Conector recto 185">
            <a:extLst>
              <a:ext uri="{FF2B5EF4-FFF2-40B4-BE49-F238E27FC236}">
                <a16:creationId xmlns:a16="http://schemas.microsoft.com/office/drawing/2014/main" id="{E8D1096D-B45E-4F89-A45D-2B5FA30F09E2}"/>
              </a:ext>
            </a:extLst>
          </p:cNvPr>
          <p:cNvCxnSpPr>
            <a:cxnSpLocks/>
          </p:cNvCxnSpPr>
          <p:nvPr/>
        </p:nvCxnSpPr>
        <p:spPr>
          <a:xfrm>
            <a:off x="1241767" y="2470782"/>
            <a:ext cx="28692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98" name="Rectángulo: esquinas redondeadas 197">
            <a:extLst>
              <a:ext uri="{FF2B5EF4-FFF2-40B4-BE49-F238E27FC236}">
                <a16:creationId xmlns:a16="http://schemas.microsoft.com/office/drawing/2014/main" id="{E070D0F9-1012-413D-9D03-5DD9B89932CE}"/>
              </a:ext>
            </a:extLst>
          </p:cNvPr>
          <p:cNvSpPr/>
          <p:nvPr/>
        </p:nvSpPr>
        <p:spPr>
          <a:xfrm>
            <a:off x="1255613" y="4263575"/>
            <a:ext cx="2858210" cy="4081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0" dirty="0">
                <a:solidFill>
                  <a:srgbClr val="77777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PRUEBA DE TENSIÓN INTERFACIAL</a:t>
            </a: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77777A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9" name="Rectángulo: esquinas redondeadas 198">
            <a:extLst>
              <a:ext uri="{FF2B5EF4-FFF2-40B4-BE49-F238E27FC236}">
                <a16:creationId xmlns:a16="http://schemas.microsoft.com/office/drawing/2014/main" id="{4295CBAE-2B45-4A3B-A2E1-52A6BED13B8B}"/>
              </a:ext>
            </a:extLst>
          </p:cNvPr>
          <p:cNvSpPr/>
          <p:nvPr/>
        </p:nvSpPr>
        <p:spPr>
          <a:xfrm>
            <a:off x="1255613" y="4757166"/>
            <a:ext cx="2858210" cy="4081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0" dirty="0">
                <a:solidFill>
                  <a:srgbClr val="77777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PRUEBA DE NÚMERO DE NEUTRALIZACIÓN O ACIDEZ</a:t>
            </a:r>
          </a:p>
        </p:txBody>
      </p:sp>
      <p:sp>
        <p:nvSpPr>
          <p:cNvPr id="200" name="Rectángulo: esquinas redondeadas 199">
            <a:extLst>
              <a:ext uri="{FF2B5EF4-FFF2-40B4-BE49-F238E27FC236}">
                <a16:creationId xmlns:a16="http://schemas.microsoft.com/office/drawing/2014/main" id="{8EF0B010-3562-479F-A9ED-899B8AF9AFCA}"/>
              </a:ext>
            </a:extLst>
          </p:cNvPr>
          <p:cNvSpPr/>
          <p:nvPr/>
        </p:nvSpPr>
        <p:spPr>
          <a:xfrm>
            <a:off x="1255613" y="5250757"/>
            <a:ext cx="2858210" cy="4081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s-ES" sz="1200" kern="0" dirty="0">
                <a:solidFill>
                  <a:srgbClr val="77777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PRUEBA DE RIGIDEZ DIELÉCTRICA</a:t>
            </a:r>
          </a:p>
        </p:txBody>
      </p:sp>
      <p:pic>
        <p:nvPicPr>
          <p:cNvPr id="207" name="Imagen 206">
            <a:extLst>
              <a:ext uri="{FF2B5EF4-FFF2-40B4-BE49-F238E27FC236}">
                <a16:creationId xmlns:a16="http://schemas.microsoft.com/office/drawing/2014/main" id="{2F5297CF-26A3-4697-815C-E31815AAD8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11" y="1518694"/>
            <a:ext cx="323538" cy="323538"/>
          </a:xfrm>
          <a:prstGeom prst="rect">
            <a:avLst/>
          </a:prstGeom>
        </p:spPr>
      </p:pic>
      <p:sp>
        <p:nvSpPr>
          <p:cNvPr id="210" name="Freeform 5">
            <a:extLst>
              <a:ext uri="{FF2B5EF4-FFF2-40B4-BE49-F238E27FC236}">
                <a16:creationId xmlns:a16="http://schemas.microsoft.com/office/drawing/2014/main" id="{FA8DD5A7-626D-4ECA-805A-4E94C920A0CC}"/>
              </a:ext>
            </a:extLst>
          </p:cNvPr>
          <p:cNvSpPr>
            <a:spLocks/>
          </p:cNvSpPr>
          <p:nvPr/>
        </p:nvSpPr>
        <p:spPr bwMode="auto">
          <a:xfrm>
            <a:off x="2592194" y="1585977"/>
            <a:ext cx="124049" cy="217189"/>
          </a:xfrm>
          <a:custGeom>
            <a:avLst/>
            <a:gdLst>
              <a:gd name="T0" fmla="*/ 110 w 301"/>
              <a:gd name="T1" fmla="*/ 527 h 527"/>
              <a:gd name="T2" fmla="*/ 0 w 301"/>
              <a:gd name="T3" fmla="*/ 527 h 527"/>
              <a:gd name="T4" fmla="*/ 0 w 301"/>
              <a:gd name="T5" fmla="*/ 0 h 527"/>
              <a:gd name="T6" fmla="*/ 301 w 301"/>
              <a:gd name="T7" fmla="*/ 0 h 527"/>
              <a:gd name="T8" fmla="*/ 301 w 301"/>
              <a:gd name="T9" fmla="*/ 92 h 527"/>
              <a:gd name="T10" fmla="*/ 110 w 301"/>
              <a:gd name="T11" fmla="*/ 92 h 527"/>
              <a:gd name="T12" fmla="*/ 110 w 301"/>
              <a:gd name="T13" fmla="*/ 228 h 527"/>
              <a:gd name="T14" fmla="*/ 288 w 301"/>
              <a:gd name="T15" fmla="*/ 228 h 527"/>
              <a:gd name="T16" fmla="*/ 288 w 301"/>
              <a:gd name="T17" fmla="*/ 319 h 527"/>
              <a:gd name="T18" fmla="*/ 110 w 301"/>
              <a:gd name="T19" fmla="*/ 319 h 527"/>
              <a:gd name="T20" fmla="*/ 110 w 301"/>
              <a:gd name="T21" fmla="*/ 527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1" h="527">
                <a:moveTo>
                  <a:pt x="110" y="527"/>
                </a:moveTo>
                <a:lnTo>
                  <a:pt x="0" y="527"/>
                </a:lnTo>
                <a:lnTo>
                  <a:pt x="0" y="0"/>
                </a:lnTo>
                <a:lnTo>
                  <a:pt x="301" y="0"/>
                </a:lnTo>
                <a:lnTo>
                  <a:pt x="301" y="92"/>
                </a:lnTo>
                <a:lnTo>
                  <a:pt x="110" y="92"/>
                </a:lnTo>
                <a:lnTo>
                  <a:pt x="110" y="228"/>
                </a:lnTo>
                <a:lnTo>
                  <a:pt x="288" y="228"/>
                </a:lnTo>
                <a:lnTo>
                  <a:pt x="288" y="319"/>
                </a:lnTo>
                <a:lnTo>
                  <a:pt x="110" y="319"/>
                </a:lnTo>
                <a:lnTo>
                  <a:pt x="110" y="52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211" name="Freeform 6">
            <a:extLst>
              <a:ext uri="{FF2B5EF4-FFF2-40B4-BE49-F238E27FC236}">
                <a16:creationId xmlns:a16="http://schemas.microsoft.com/office/drawing/2014/main" id="{43C78AA5-40BB-430B-9D10-A5FFCFA77119}"/>
              </a:ext>
            </a:extLst>
          </p:cNvPr>
          <p:cNvSpPr>
            <a:spLocks noEditPoints="1"/>
          </p:cNvSpPr>
          <p:nvPr/>
        </p:nvSpPr>
        <p:spPr bwMode="auto">
          <a:xfrm>
            <a:off x="2731080" y="1585153"/>
            <a:ext cx="208946" cy="218014"/>
          </a:xfrm>
          <a:custGeom>
            <a:avLst/>
            <a:gdLst>
              <a:gd name="T0" fmla="*/ 437 w 572"/>
              <a:gd name="T1" fmla="*/ 594 h 594"/>
              <a:gd name="T2" fmla="*/ 394 w 572"/>
              <a:gd name="T3" fmla="*/ 453 h 594"/>
              <a:gd name="T4" fmla="*/ 178 w 572"/>
              <a:gd name="T5" fmla="*/ 453 h 594"/>
              <a:gd name="T6" fmla="*/ 135 w 572"/>
              <a:gd name="T7" fmla="*/ 594 h 594"/>
              <a:gd name="T8" fmla="*/ 0 w 572"/>
              <a:gd name="T9" fmla="*/ 594 h 594"/>
              <a:gd name="T10" fmla="*/ 209 w 572"/>
              <a:gd name="T11" fmla="*/ 0 h 594"/>
              <a:gd name="T12" fmla="*/ 363 w 572"/>
              <a:gd name="T13" fmla="*/ 0 h 594"/>
              <a:gd name="T14" fmla="*/ 572 w 572"/>
              <a:gd name="T15" fmla="*/ 594 h 594"/>
              <a:gd name="T16" fmla="*/ 437 w 572"/>
              <a:gd name="T17" fmla="*/ 594 h 594"/>
              <a:gd name="T18" fmla="*/ 364 w 572"/>
              <a:gd name="T19" fmla="*/ 348 h 594"/>
              <a:gd name="T20" fmla="*/ 297 w 572"/>
              <a:gd name="T21" fmla="*/ 131 h 594"/>
              <a:gd name="T22" fmla="*/ 286 w 572"/>
              <a:gd name="T23" fmla="*/ 92 h 594"/>
              <a:gd name="T24" fmla="*/ 210 w 572"/>
              <a:gd name="T25" fmla="*/ 348 h 594"/>
              <a:gd name="T26" fmla="*/ 364 w 572"/>
              <a:gd name="T27" fmla="*/ 348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94">
                <a:moveTo>
                  <a:pt x="437" y="594"/>
                </a:moveTo>
                <a:cubicBezTo>
                  <a:pt x="394" y="453"/>
                  <a:pt x="394" y="453"/>
                  <a:pt x="394" y="453"/>
                </a:cubicBezTo>
                <a:cubicBezTo>
                  <a:pt x="178" y="453"/>
                  <a:pt x="178" y="453"/>
                  <a:pt x="178" y="453"/>
                </a:cubicBezTo>
                <a:cubicBezTo>
                  <a:pt x="135" y="594"/>
                  <a:pt x="135" y="594"/>
                  <a:pt x="135" y="594"/>
                </a:cubicBezTo>
                <a:cubicBezTo>
                  <a:pt x="0" y="594"/>
                  <a:pt x="0" y="594"/>
                  <a:pt x="0" y="594"/>
                </a:cubicBezTo>
                <a:cubicBezTo>
                  <a:pt x="209" y="0"/>
                  <a:pt x="209" y="0"/>
                  <a:pt x="209" y="0"/>
                </a:cubicBezTo>
                <a:cubicBezTo>
                  <a:pt x="363" y="0"/>
                  <a:pt x="363" y="0"/>
                  <a:pt x="363" y="0"/>
                </a:cubicBezTo>
                <a:cubicBezTo>
                  <a:pt x="572" y="594"/>
                  <a:pt x="572" y="594"/>
                  <a:pt x="572" y="594"/>
                </a:cubicBezTo>
                <a:lnTo>
                  <a:pt x="437" y="594"/>
                </a:lnTo>
                <a:close/>
                <a:moveTo>
                  <a:pt x="364" y="348"/>
                </a:moveTo>
                <a:cubicBezTo>
                  <a:pt x="325" y="220"/>
                  <a:pt x="302" y="148"/>
                  <a:pt x="297" y="131"/>
                </a:cubicBezTo>
                <a:cubicBezTo>
                  <a:pt x="292" y="115"/>
                  <a:pt x="289" y="101"/>
                  <a:pt x="286" y="92"/>
                </a:cubicBezTo>
                <a:cubicBezTo>
                  <a:pt x="278" y="126"/>
                  <a:pt x="252" y="212"/>
                  <a:pt x="210" y="348"/>
                </a:cubicBezTo>
                <a:lnTo>
                  <a:pt x="364" y="34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212" name="Freeform 7">
            <a:extLst>
              <a:ext uri="{FF2B5EF4-FFF2-40B4-BE49-F238E27FC236}">
                <a16:creationId xmlns:a16="http://schemas.microsoft.com/office/drawing/2014/main" id="{1E40A0FE-2D86-4B28-8867-51D3A9F2C69D}"/>
              </a:ext>
            </a:extLst>
          </p:cNvPr>
          <p:cNvSpPr>
            <a:spLocks/>
          </p:cNvSpPr>
          <p:nvPr/>
        </p:nvSpPr>
        <p:spPr bwMode="auto">
          <a:xfrm>
            <a:off x="2954038" y="1583092"/>
            <a:ext cx="140946" cy="222959"/>
          </a:xfrm>
          <a:custGeom>
            <a:avLst/>
            <a:gdLst>
              <a:gd name="T0" fmla="*/ 386 w 386"/>
              <a:gd name="T1" fmla="*/ 436 h 608"/>
              <a:gd name="T2" fmla="*/ 328 w 386"/>
              <a:gd name="T3" fmla="*/ 562 h 608"/>
              <a:gd name="T4" fmla="*/ 167 w 386"/>
              <a:gd name="T5" fmla="*/ 608 h 608"/>
              <a:gd name="T6" fmla="*/ 0 w 386"/>
              <a:gd name="T7" fmla="*/ 573 h 608"/>
              <a:gd name="T8" fmla="*/ 0 w 386"/>
              <a:gd name="T9" fmla="*/ 456 h 608"/>
              <a:gd name="T10" fmla="*/ 101 w 386"/>
              <a:gd name="T11" fmla="*/ 494 h 608"/>
              <a:gd name="T12" fmla="*/ 177 w 386"/>
              <a:gd name="T13" fmla="*/ 505 h 608"/>
              <a:gd name="T14" fmla="*/ 240 w 386"/>
              <a:gd name="T15" fmla="*/ 489 h 608"/>
              <a:gd name="T16" fmla="*/ 262 w 386"/>
              <a:gd name="T17" fmla="*/ 442 h 608"/>
              <a:gd name="T18" fmla="*/ 253 w 386"/>
              <a:gd name="T19" fmla="*/ 411 h 608"/>
              <a:gd name="T20" fmla="*/ 224 w 386"/>
              <a:gd name="T21" fmla="*/ 385 h 608"/>
              <a:gd name="T22" fmla="*/ 147 w 386"/>
              <a:gd name="T23" fmla="*/ 345 h 608"/>
              <a:gd name="T24" fmla="*/ 66 w 386"/>
              <a:gd name="T25" fmla="*/ 296 h 608"/>
              <a:gd name="T26" fmla="*/ 23 w 386"/>
              <a:gd name="T27" fmla="*/ 241 h 608"/>
              <a:gd name="T28" fmla="*/ 6 w 386"/>
              <a:gd name="T29" fmla="*/ 168 h 608"/>
              <a:gd name="T30" fmla="*/ 60 w 386"/>
              <a:gd name="T31" fmla="*/ 45 h 608"/>
              <a:gd name="T32" fmla="*/ 207 w 386"/>
              <a:gd name="T33" fmla="*/ 0 h 608"/>
              <a:gd name="T34" fmla="*/ 295 w 386"/>
              <a:gd name="T35" fmla="*/ 10 h 608"/>
              <a:gd name="T36" fmla="*/ 383 w 386"/>
              <a:gd name="T37" fmla="*/ 41 h 608"/>
              <a:gd name="T38" fmla="*/ 342 w 386"/>
              <a:gd name="T39" fmla="*/ 139 h 608"/>
              <a:gd name="T40" fmla="*/ 264 w 386"/>
              <a:gd name="T41" fmla="*/ 112 h 608"/>
              <a:gd name="T42" fmla="*/ 203 w 386"/>
              <a:gd name="T43" fmla="*/ 104 h 608"/>
              <a:gd name="T44" fmla="*/ 148 w 386"/>
              <a:gd name="T45" fmla="*/ 121 h 608"/>
              <a:gd name="T46" fmla="*/ 129 w 386"/>
              <a:gd name="T47" fmla="*/ 164 h 608"/>
              <a:gd name="T48" fmla="*/ 137 w 386"/>
              <a:gd name="T49" fmla="*/ 193 h 608"/>
              <a:gd name="T50" fmla="*/ 161 w 386"/>
              <a:gd name="T51" fmla="*/ 217 h 608"/>
              <a:gd name="T52" fmla="*/ 241 w 386"/>
              <a:gd name="T53" fmla="*/ 258 h 608"/>
              <a:gd name="T54" fmla="*/ 355 w 386"/>
              <a:gd name="T55" fmla="*/ 338 h 608"/>
              <a:gd name="T56" fmla="*/ 386 w 386"/>
              <a:gd name="T57" fmla="*/ 43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86" h="608">
                <a:moveTo>
                  <a:pt x="386" y="436"/>
                </a:moveTo>
                <a:cubicBezTo>
                  <a:pt x="386" y="489"/>
                  <a:pt x="366" y="531"/>
                  <a:pt x="328" y="562"/>
                </a:cubicBezTo>
                <a:cubicBezTo>
                  <a:pt x="289" y="593"/>
                  <a:pt x="236" y="608"/>
                  <a:pt x="167" y="608"/>
                </a:cubicBezTo>
                <a:cubicBezTo>
                  <a:pt x="104" y="608"/>
                  <a:pt x="48" y="597"/>
                  <a:pt x="0" y="573"/>
                </a:cubicBezTo>
                <a:cubicBezTo>
                  <a:pt x="0" y="456"/>
                  <a:pt x="0" y="456"/>
                  <a:pt x="0" y="456"/>
                </a:cubicBezTo>
                <a:cubicBezTo>
                  <a:pt x="40" y="474"/>
                  <a:pt x="73" y="486"/>
                  <a:pt x="101" y="494"/>
                </a:cubicBezTo>
                <a:cubicBezTo>
                  <a:pt x="129" y="501"/>
                  <a:pt x="154" y="505"/>
                  <a:pt x="177" y="505"/>
                </a:cubicBezTo>
                <a:cubicBezTo>
                  <a:pt x="205" y="505"/>
                  <a:pt x="226" y="499"/>
                  <a:pt x="240" y="489"/>
                </a:cubicBezTo>
                <a:cubicBezTo>
                  <a:pt x="255" y="478"/>
                  <a:pt x="262" y="463"/>
                  <a:pt x="262" y="442"/>
                </a:cubicBezTo>
                <a:cubicBezTo>
                  <a:pt x="262" y="430"/>
                  <a:pt x="259" y="420"/>
                  <a:pt x="253" y="411"/>
                </a:cubicBezTo>
                <a:cubicBezTo>
                  <a:pt x="246" y="402"/>
                  <a:pt x="237" y="393"/>
                  <a:pt x="224" y="385"/>
                </a:cubicBezTo>
                <a:cubicBezTo>
                  <a:pt x="212" y="376"/>
                  <a:pt x="186" y="363"/>
                  <a:pt x="147" y="345"/>
                </a:cubicBezTo>
                <a:cubicBezTo>
                  <a:pt x="111" y="328"/>
                  <a:pt x="84" y="311"/>
                  <a:pt x="66" y="296"/>
                </a:cubicBezTo>
                <a:cubicBezTo>
                  <a:pt x="48" y="280"/>
                  <a:pt x="33" y="262"/>
                  <a:pt x="23" y="241"/>
                </a:cubicBezTo>
                <a:cubicBezTo>
                  <a:pt x="12" y="220"/>
                  <a:pt x="6" y="196"/>
                  <a:pt x="6" y="168"/>
                </a:cubicBezTo>
                <a:cubicBezTo>
                  <a:pt x="6" y="116"/>
                  <a:pt x="24" y="74"/>
                  <a:pt x="60" y="45"/>
                </a:cubicBezTo>
                <a:cubicBezTo>
                  <a:pt x="95" y="15"/>
                  <a:pt x="144" y="0"/>
                  <a:pt x="207" y="0"/>
                </a:cubicBezTo>
                <a:cubicBezTo>
                  <a:pt x="238" y="0"/>
                  <a:pt x="267" y="3"/>
                  <a:pt x="295" y="10"/>
                </a:cubicBezTo>
                <a:cubicBezTo>
                  <a:pt x="323" y="18"/>
                  <a:pt x="352" y="28"/>
                  <a:pt x="383" y="41"/>
                </a:cubicBezTo>
                <a:cubicBezTo>
                  <a:pt x="342" y="139"/>
                  <a:pt x="342" y="139"/>
                  <a:pt x="342" y="139"/>
                </a:cubicBezTo>
                <a:cubicBezTo>
                  <a:pt x="311" y="126"/>
                  <a:pt x="285" y="117"/>
                  <a:pt x="264" y="112"/>
                </a:cubicBezTo>
                <a:cubicBezTo>
                  <a:pt x="243" y="107"/>
                  <a:pt x="223" y="104"/>
                  <a:pt x="203" y="104"/>
                </a:cubicBezTo>
                <a:cubicBezTo>
                  <a:pt x="179" y="104"/>
                  <a:pt x="161" y="110"/>
                  <a:pt x="148" y="121"/>
                </a:cubicBezTo>
                <a:cubicBezTo>
                  <a:pt x="136" y="132"/>
                  <a:pt x="129" y="146"/>
                  <a:pt x="129" y="164"/>
                </a:cubicBezTo>
                <a:cubicBezTo>
                  <a:pt x="129" y="175"/>
                  <a:pt x="132" y="185"/>
                  <a:pt x="137" y="193"/>
                </a:cubicBezTo>
                <a:cubicBezTo>
                  <a:pt x="142" y="201"/>
                  <a:pt x="150" y="209"/>
                  <a:pt x="161" y="217"/>
                </a:cubicBezTo>
                <a:cubicBezTo>
                  <a:pt x="173" y="225"/>
                  <a:pt x="199" y="238"/>
                  <a:pt x="241" y="258"/>
                </a:cubicBezTo>
                <a:cubicBezTo>
                  <a:pt x="296" y="285"/>
                  <a:pt x="334" y="311"/>
                  <a:pt x="355" y="338"/>
                </a:cubicBezTo>
                <a:cubicBezTo>
                  <a:pt x="375" y="365"/>
                  <a:pt x="386" y="397"/>
                  <a:pt x="386" y="43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213" name="Freeform 8">
            <a:extLst>
              <a:ext uri="{FF2B5EF4-FFF2-40B4-BE49-F238E27FC236}">
                <a16:creationId xmlns:a16="http://schemas.microsoft.com/office/drawing/2014/main" id="{C88842A9-F7D1-48A8-8986-1C7424F24E47}"/>
              </a:ext>
            </a:extLst>
          </p:cNvPr>
          <p:cNvSpPr>
            <a:spLocks/>
          </p:cNvSpPr>
          <p:nvPr/>
        </p:nvSpPr>
        <p:spPr bwMode="auto">
          <a:xfrm>
            <a:off x="3134136" y="1585977"/>
            <a:ext cx="124461" cy="217189"/>
          </a:xfrm>
          <a:custGeom>
            <a:avLst/>
            <a:gdLst>
              <a:gd name="T0" fmla="*/ 302 w 302"/>
              <a:gd name="T1" fmla="*/ 527 h 527"/>
              <a:gd name="T2" fmla="*/ 0 w 302"/>
              <a:gd name="T3" fmla="*/ 527 h 527"/>
              <a:gd name="T4" fmla="*/ 0 w 302"/>
              <a:gd name="T5" fmla="*/ 0 h 527"/>
              <a:gd name="T6" fmla="*/ 302 w 302"/>
              <a:gd name="T7" fmla="*/ 0 h 527"/>
              <a:gd name="T8" fmla="*/ 302 w 302"/>
              <a:gd name="T9" fmla="*/ 92 h 527"/>
              <a:gd name="T10" fmla="*/ 112 w 302"/>
              <a:gd name="T11" fmla="*/ 92 h 527"/>
              <a:gd name="T12" fmla="*/ 112 w 302"/>
              <a:gd name="T13" fmla="*/ 207 h 527"/>
              <a:gd name="T14" fmla="*/ 289 w 302"/>
              <a:gd name="T15" fmla="*/ 207 h 527"/>
              <a:gd name="T16" fmla="*/ 289 w 302"/>
              <a:gd name="T17" fmla="*/ 299 h 527"/>
              <a:gd name="T18" fmla="*/ 112 w 302"/>
              <a:gd name="T19" fmla="*/ 299 h 527"/>
              <a:gd name="T20" fmla="*/ 112 w 302"/>
              <a:gd name="T21" fmla="*/ 435 h 527"/>
              <a:gd name="T22" fmla="*/ 302 w 302"/>
              <a:gd name="T23" fmla="*/ 435 h 527"/>
              <a:gd name="T24" fmla="*/ 302 w 302"/>
              <a:gd name="T25" fmla="*/ 527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2" h="527">
                <a:moveTo>
                  <a:pt x="302" y="527"/>
                </a:moveTo>
                <a:lnTo>
                  <a:pt x="0" y="527"/>
                </a:lnTo>
                <a:lnTo>
                  <a:pt x="0" y="0"/>
                </a:lnTo>
                <a:lnTo>
                  <a:pt x="302" y="0"/>
                </a:lnTo>
                <a:lnTo>
                  <a:pt x="302" y="92"/>
                </a:lnTo>
                <a:lnTo>
                  <a:pt x="112" y="92"/>
                </a:lnTo>
                <a:lnTo>
                  <a:pt x="112" y="207"/>
                </a:lnTo>
                <a:lnTo>
                  <a:pt x="289" y="207"/>
                </a:lnTo>
                <a:lnTo>
                  <a:pt x="289" y="299"/>
                </a:lnTo>
                <a:lnTo>
                  <a:pt x="112" y="299"/>
                </a:lnTo>
                <a:lnTo>
                  <a:pt x="112" y="435"/>
                </a:lnTo>
                <a:lnTo>
                  <a:pt x="302" y="435"/>
                </a:lnTo>
                <a:lnTo>
                  <a:pt x="302" y="52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214" name="Rectangle 9">
            <a:extLst>
              <a:ext uri="{FF2B5EF4-FFF2-40B4-BE49-F238E27FC236}">
                <a16:creationId xmlns:a16="http://schemas.microsoft.com/office/drawing/2014/main" id="{753AA637-6C5B-4460-A6C0-CB30D93BC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235" y="1585977"/>
            <a:ext cx="46158" cy="217189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228" name="Rectángulo 227">
            <a:extLst>
              <a:ext uri="{FF2B5EF4-FFF2-40B4-BE49-F238E27FC236}">
                <a16:creationId xmlns:a16="http://schemas.microsoft.com/office/drawing/2014/main" id="{6F728AF3-2198-4CDF-A996-A50AAC77FCB0}"/>
              </a:ext>
            </a:extLst>
          </p:cNvPr>
          <p:cNvSpPr/>
          <p:nvPr/>
        </p:nvSpPr>
        <p:spPr>
          <a:xfrm>
            <a:off x="4665435" y="1426046"/>
            <a:ext cx="2870670" cy="536194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29" name="Marcador de texto 5">
            <a:extLst>
              <a:ext uri="{FF2B5EF4-FFF2-40B4-BE49-F238E27FC236}">
                <a16:creationId xmlns:a16="http://schemas.microsoft.com/office/drawing/2014/main" id="{A205506A-EF53-4F64-B6BE-D71A26CB0CEA}"/>
              </a:ext>
            </a:extLst>
          </p:cNvPr>
          <p:cNvSpPr txBox="1">
            <a:spLocks/>
          </p:cNvSpPr>
          <p:nvPr/>
        </p:nvSpPr>
        <p:spPr>
          <a:xfrm>
            <a:off x="4610526" y="2603555"/>
            <a:ext cx="3054975" cy="1345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>
                    <a:lumMod val="75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Un modelo de regresión es un modelo matemático que busca determinar la relación entre una variable dependiente (‘</a:t>
            </a:r>
            <a:r>
              <a:rPr lang="es-ES" dirty="0" err="1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Health</a:t>
            </a:r>
            <a:r>
              <a:rPr lang="es-ES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 </a:t>
            </a:r>
            <a:r>
              <a:rPr lang="es-ES" dirty="0" err="1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Index</a:t>
            </a:r>
            <a:r>
              <a:rPr lang="es-ES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’), con respecto a otras variables  llamadas explicativas o independientes (‘H2’, ‘O2’, ‘CH4’, </a:t>
            </a:r>
            <a:r>
              <a:rPr lang="es-ES" dirty="0" err="1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etc</a:t>
            </a:r>
            <a:r>
              <a:rPr lang="es-ES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).</a:t>
            </a:r>
          </a:p>
        </p:txBody>
      </p:sp>
      <p:sp>
        <p:nvSpPr>
          <p:cNvPr id="230" name="Marcador de texto 3">
            <a:extLst>
              <a:ext uri="{FF2B5EF4-FFF2-40B4-BE49-F238E27FC236}">
                <a16:creationId xmlns:a16="http://schemas.microsoft.com/office/drawing/2014/main" id="{C67ECAE8-75B3-4BFD-893D-882645645549}"/>
              </a:ext>
            </a:extLst>
          </p:cNvPr>
          <p:cNvSpPr txBox="1">
            <a:spLocks/>
          </p:cNvSpPr>
          <p:nvPr/>
        </p:nvSpPr>
        <p:spPr>
          <a:xfrm>
            <a:off x="5025724" y="2038603"/>
            <a:ext cx="2126642" cy="3396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  <a:latin typeface="Exo 2 Medium" panose="00000600000000000000" pitchFamily="50" charset="0"/>
              </a:rPr>
              <a:t>Modelo de Regresión</a:t>
            </a:r>
          </a:p>
        </p:txBody>
      </p:sp>
      <p:cxnSp>
        <p:nvCxnSpPr>
          <p:cNvPr id="231" name="Conector recto 230">
            <a:extLst>
              <a:ext uri="{FF2B5EF4-FFF2-40B4-BE49-F238E27FC236}">
                <a16:creationId xmlns:a16="http://schemas.microsoft.com/office/drawing/2014/main" id="{F40DFDBB-2F66-4CEB-A879-EA3BDFE53C40}"/>
              </a:ext>
            </a:extLst>
          </p:cNvPr>
          <p:cNvCxnSpPr>
            <a:cxnSpLocks/>
          </p:cNvCxnSpPr>
          <p:nvPr/>
        </p:nvCxnSpPr>
        <p:spPr>
          <a:xfrm>
            <a:off x="5269766" y="1426046"/>
            <a:ext cx="0" cy="542366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232" name="Conector recto 231">
            <a:extLst>
              <a:ext uri="{FF2B5EF4-FFF2-40B4-BE49-F238E27FC236}">
                <a16:creationId xmlns:a16="http://schemas.microsoft.com/office/drawing/2014/main" id="{12729A4D-C452-4EE5-8D50-EAA4BB2B65EC}"/>
              </a:ext>
            </a:extLst>
          </p:cNvPr>
          <p:cNvCxnSpPr>
            <a:cxnSpLocks/>
          </p:cNvCxnSpPr>
          <p:nvPr/>
        </p:nvCxnSpPr>
        <p:spPr>
          <a:xfrm>
            <a:off x="4654445" y="2470782"/>
            <a:ext cx="28692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36" name="Rectángulo: esquinas redondeadas 235">
            <a:extLst>
              <a:ext uri="{FF2B5EF4-FFF2-40B4-BE49-F238E27FC236}">
                <a16:creationId xmlns:a16="http://schemas.microsoft.com/office/drawing/2014/main" id="{004C3631-8C9A-4519-A962-C60F9C3ECDA0}"/>
              </a:ext>
            </a:extLst>
          </p:cNvPr>
          <p:cNvSpPr/>
          <p:nvPr/>
        </p:nvSpPr>
        <p:spPr>
          <a:xfrm>
            <a:off x="4655360" y="4753448"/>
            <a:ext cx="2858210" cy="4081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0" dirty="0">
                <a:solidFill>
                  <a:srgbClr val="77777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PRUEBA DE CONTENIDO DE HUMEDAD.</a:t>
            </a:r>
          </a:p>
        </p:txBody>
      </p:sp>
      <p:sp>
        <p:nvSpPr>
          <p:cNvPr id="237" name="Rectángulo: esquinas redondeadas 236">
            <a:extLst>
              <a:ext uri="{FF2B5EF4-FFF2-40B4-BE49-F238E27FC236}">
                <a16:creationId xmlns:a16="http://schemas.microsoft.com/office/drawing/2014/main" id="{EEA9DC10-AD13-4E38-AD50-50D68BAF12CA}"/>
              </a:ext>
            </a:extLst>
          </p:cNvPr>
          <p:cNvSpPr/>
          <p:nvPr/>
        </p:nvSpPr>
        <p:spPr>
          <a:xfrm>
            <a:off x="8033900" y="5260981"/>
            <a:ext cx="2858210" cy="4081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0" dirty="0">
                <a:solidFill>
                  <a:srgbClr val="77777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PRUEBA DE COLOR DEL ACEITE.</a:t>
            </a:r>
          </a:p>
        </p:txBody>
      </p:sp>
      <p:sp>
        <p:nvSpPr>
          <p:cNvPr id="238" name="Rectángulo: esquinas redondeadas 237">
            <a:extLst>
              <a:ext uri="{FF2B5EF4-FFF2-40B4-BE49-F238E27FC236}">
                <a16:creationId xmlns:a16="http://schemas.microsoft.com/office/drawing/2014/main" id="{FA1FC0A2-E92F-4AB0-AD00-B49AF81374FF}"/>
              </a:ext>
            </a:extLst>
          </p:cNvPr>
          <p:cNvSpPr/>
          <p:nvPr/>
        </p:nvSpPr>
        <p:spPr>
          <a:xfrm>
            <a:off x="4655360" y="5250757"/>
            <a:ext cx="2858210" cy="4081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s-ES" sz="1200" kern="0" dirty="0">
                <a:solidFill>
                  <a:srgbClr val="77777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PRUEBA DE FACTOR DE POTENCIA DEL ACEITE</a:t>
            </a:r>
            <a:endParaRPr lang="es-ES" sz="1400" kern="0" dirty="0">
              <a:solidFill>
                <a:srgbClr val="77777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0" name="Freeform 5">
            <a:extLst>
              <a:ext uri="{FF2B5EF4-FFF2-40B4-BE49-F238E27FC236}">
                <a16:creationId xmlns:a16="http://schemas.microsoft.com/office/drawing/2014/main" id="{85F9322F-F3D8-42D9-8E0D-C1D0DF5C79FD}"/>
              </a:ext>
            </a:extLst>
          </p:cNvPr>
          <p:cNvSpPr>
            <a:spLocks/>
          </p:cNvSpPr>
          <p:nvPr/>
        </p:nvSpPr>
        <p:spPr bwMode="auto">
          <a:xfrm>
            <a:off x="6004872" y="1585977"/>
            <a:ext cx="124049" cy="217189"/>
          </a:xfrm>
          <a:custGeom>
            <a:avLst/>
            <a:gdLst>
              <a:gd name="T0" fmla="*/ 110 w 301"/>
              <a:gd name="T1" fmla="*/ 527 h 527"/>
              <a:gd name="T2" fmla="*/ 0 w 301"/>
              <a:gd name="T3" fmla="*/ 527 h 527"/>
              <a:gd name="T4" fmla="*/ 0 w 301"/>
              <a:gd name="T5" fmla="*/ 0 h 527"/>
              <a:gd name="T6" fmla="*/ 301 w 301"/>
              <a:gd name="T7" fmla="*/ 0 h 527"/>
              <a:gd name="T8" fmla="*/ 301 w 301"/>
              <a:gd name="T9" fmla="*/ 92 h 527"/>
              <a:gd name="T10" fmla="*/ 110 w 301"/>
              <a:gd name="T11" fmla="*/ 92 h 527"/>
              <a:gd name="T12" fmla="*/ 110 w 301"/>
              <a:gd name="T13" fmla="*/ 228 h 527"/>
              <a:gd name="T14" fmla="*/ 288 w 301"/>
              <a:gd name="T15" fmla="*/ 228 h 527"/>
              <a:gd name="T16" fmla="*/ 288 w 301"/>
              <a:gd name="T17" fmla="*/ 319 h 527"/>
              <a:gd name="T18" fmla="*/ 110 w 301"/>
              <a:gd name="T19" fmla="*/ 319 h 527"/>
              <a:gd name="T20" fmla="*/ 110 w 301"/>
              <a:gd name="T21" fmla="*/ 527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1" h="527">
                <a:moveTo>
                  <a:pt x="110" y="527"/>
                </a:moveTo>
                <a:lnTo>
                  <a:pt x="0" y="527"/>
                </a:lnTo>
                <a:lnTo>
                  <a:pt x="0" y="0"/>
                </a:lnTo>
                <a:lnTo>
                  <a:pt x="301" y="0"/>
                </a:lnTo>
                <a:lnTo>
                  <a:pt x="301" y="92"/>
                </a:lnTo>
                <a:lnTo>
                  <a:pt x="110" y="92"/>
                </a:lnTo>
                <a:lnTo>
                  <a:pt x="110" y="228"/>
                </a:lnTo>
                <a:lnTo>
                  <a:pt x="288" y="228"/>
                </a:lnTo>
                <a:lnTo>
                  <a:pt x="288" y="319"/>
                </a:lnTo>
                <a:lnTo>
                  <a:pt x="110" y="319"/>
                </a:lnTo>
                <a:lnTo>
                  <a:pt x="110" y="52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241" name="Freeform 6">
            <a:extLst>
              <a:ext uri="{FF2B5EF4-FFF2-40B4-BE49-F238E27FC236}">
                <a16:creationId xmlns:a16="http://schemas.microsoft.com/office/drawing/2014/main" id="{870C3D23-F1CC-4CE8-B553-FE76C4E536AD}"/>
              </a:ext>
            </a:extLst>
          </p:cNvPr>
          <p:cNvSpPr>
            <a:spLocks noEditPoints="1"/>
          </p:cNvSpPr>
          <p:nvPr/>
        </p:nvSpPr>
        <p:spPr bwMode="auto">
          <a:xfrm>
            <a:off x="6143758" y="1585153"/>
            <a:ext cx="208946" cy="218014"/>
          </a:xfrm>
          <a:custGeom>
            <a:avLst/>
            <a:gdLst>
              <a:gd name="T0" fmla="*/ 437 w 572"/>
              <a:gd name="T1" fmla="*/ 594 h 594"/>
              <a:gd name="T2" fmla="*/ 394 w 572"/>
              <a:gd name="T3" fmla="*/ 453 h 594"/>
              <a:gd name="T4" fmla="*/ 178 w 572"/>
              <a:gd name="T5" fmla="*/ 453 h 594"/>
              <a:gd name="T6" fmla="*/ 135 w 572"/>
              <a:gd name="T7" fmla="*/ 594 h 594"/>
              <a:gd name="T8" fmla="*/ 0 w 572"/>
              <a:gd name="T9" fmla="*/ 594 h 594"/>
              <a:gd name="T10" fmla="*/ 209 w 572"/>
              <a:gd name="T11" fmla="*/ 0 h 594"/>
              <a:gd name="T12" fmla="*/ 363 w 572"/>
              <a:gd name="T13" fmla="*/ 0 h 594"/>
              <a:gd name="T14" fmla="*/ 572 w 572"/>
              <a:gd name="T15" fmla="*/ 594 h 594"/>
              <a:gd name="T16" fmla="*/ 437 w 572"/>
              <a:gd name="T17" fmla="*/ 594 h 594"/>
              <a:gd name="T18" fmla="*/ 364 w 572"/>
              <a:gd name="T19" fmla="*/ 348 h 594"/>
              <a:gd name="T20" fmla="*/ 297 w 572"/>
              <a:gd name="T21" fmla="*/ 131 h 594"/>
              <a:gd name="T22" fmla="*/ 286 w 572"/>
              <a:gd name="T23" fmla="*/ 92 h 594"/>
              <a:gd name="T24" fmla="*/ 210 w 572"/>
              <a:gd name="T25" fmla="*/ 348 h 594"/>
              <a:gd name="T26" fmla="*/ 364 w 572"/>
              <a:gd name="T27" fmla="*/ 348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94">
                <a:moveTo>
                  <a:pt x="437" y="594"/>
                </a:moveTo>
                <a:cubicBezTo>
                  <a:pt x="394" y="453"/>
                  <a:pt x="394" y="453"/>
                  <a:pt x="394" y="453"/>
                </a:cubicBezTo>
                <a:cubicBezTo>
                  <a:pt x="178" y="453"/>
                  <a:pt x="178" y="453"/>
                  <a:pt x="178" y="453"/>
                </a:cubicBezTo>
                <a:cubicBezTo>
                  <a:pt x="135" y="594"/>
                  <a:pt x="135" y="594"/>
                  <a:pt x="135" y="594"/>
                </a:cubicBezTo>
                <a:cubicBezTo>
                  <a:pt x="0" y="594"/>
                  <a:pt x="0" y="594"/>
                  <a:pt x="0" y="594"/>
                </a:cubicBezTo>
                <a:cubicBezTo>
                  <a:pt x="209" y="0"/>
                  <a:pt x="209" y="0"/>
                  <a:pt x="209" y="0"/>
                </a:cubicBezTo>
                <a:cubicBezTo>
                  <a:pt x="363" y="0"/>
                  <a:pt x="363" y="0"/>
                  <a:pt x="363" y="0"/>
                </a:cubicBezTo>
                <a:cubicBezTo>
                  <a:pt x="572" y="594"/>
                  <a:pt x="572" y="594"/>
                  <a:pt x="572" y="594"/>
                </a:cubicBezTo>
                <a:lnTo>
                  <a:pt x="437" y="594"/>
                </a:lnTo>
                <a:close/>
                <a:moveTo>
                  <a:pt x="364" y="348"/>
                </a:moveTo>
                <a:cubicBezTo>
                  <a:pt x="325" y="220"/>
                  <a:pt x="302" y="148"/>
                  <a:pt x="297" y="131"/>
                </a:cubicBezTo>
                <a:cubicBezTo>
                  <a:pt x="292" y="115"/>
                  <a:pt x="289" y="101"/>
                  <a:pt x="286" y="92"/>
                </a:cubicBezTo>
                <a:cubicBezTo>
                  <a:pt x="278" y="126"/>
                  <a:pt x="252" y="212"/>
                  <a:pt x="210" y="348"/>
                </a:cubicBezTo>
                <a:lnTo>
                  <a:pt x="364" y="34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242" name="Freeform 7">
            <a:extLst>
              <a:ext uri="{FF2B5EF4-FFF2-40B4-BE49-F238E27FC236}">
                <a16:creationId xmlns:a16="http://schemas.microsoft.com/office/drawing/2014/main" id="{8623D38A-5B46-4269-B975-E398296096D6}"/>
              </a:ext>
            </a:extLst>
          </p:cNvPr>
          <p:cNvSpPr>
            <a:spLocks/>
          </p:cNvSpPr>
          <p:nvPr/>
        </p:nvSpPr>
        <p:spPr bwMode="auto">
          <a:xfrm>
            <a:off x="6366716" y="1583092"/>
            <a:ext cx="140946" cy="222959"/>
          </a:xfrm>
          <a:custGeom>
            <a:avLst/>
            <a:gdLst>
              <a:gd name="T0" fmla="*/ 386 w 386"/>
              <a:gd name="T1" fmla="*/ 436 h 608"/>
              <a:gd name="T2" fmla="*/ 328 w 386"/>
              <a:gd name="T3" fmla="*/ 562 h 608"/>
              <a:gd name="T4" fmla="*/ 167 w 386"/>
              <a:gd name="T5" fmla="*/ 608 h 608"/>
              <a:gd name="T6" fmla="*/ 0 w 386"/>
              <a:gd name="T7" fmla="*/ 573 h 608"/>
              <a:gd name="T8" fmla="*/ 0 w 386"/>
              <a:gd name="T9" fmla="*/ 456 h 608"/>
              <a:gd name="T10" fmla="*/ 101 w 386"/>
              <a:gd name="T11" fmla="*/ 494 h 608"/>
              <a:gd name="T12" fmla="*/ 177 w 386"/>
              <a:gd name="T13" fmla="*/ 505 h 608"/>
              <a:gd name="T14" fmla="*/ 240 w 386"/>
              <a:gd name="T15" fmla="*/ 489 h 608"/>
              <a:gd name="T16" fmla="*/ 262 w 386"/>
              <a:gd name="T17" fmla="*/ 442 h 608"/>
              <a:gd name="T18" fmla="*/ 253 w 386"/>
              <a:gd name="T19" fmla="*/ 411 h 608"/>
              <a:gd name="T20" fmla="*/ 224 w 386"/>
              <a:gd name="T21" fmla="*/ 385 h 608"/>
              <a:gd name="T22" fmla="*/ 147 w 386"/>
              <a:gd name="T23" fmla="*/ 345 h 608"/>
              <a:gd name="T24" fmla="*/ 66 w 386"/>
              <a:gd name="T25" fmla="*/ 296 h 608"/>
              <a:gd name="T26" fmla="*/ 23 w 386"/>
              <a:gd name="T27" fmla="*/ 241 h 608"/>
              <a:gd name="T28" fmla="*/ 6 w 386"/>
              <a:gd name="T29" fmla="*/ 168 h 608"/>
              <a:gd name="T30" fmla="*/ 60 w 386"/>
              <a:gd name="T31" fmla="*/ 45 h 608"/>
              <a:gd name="T32" fmla="*/ 207 w 386"/>
              <a:gd name="T33" fmla="*/ 0 h 608"/>
              <a:gd name="T34" fmla="*/ 295 w 386"/>
              <a:gd name="T35" fmla="*/ 10 h 608"/>
              <a:gd name="T36" fmla="*/ 383 w 386"/>
              <a:gd name="T37" fmla="*/ 41 h 608"/>
              <a:gd name="T38" fmla="*/ 342 w 386"/>
              <a:gd name="T39" fmla="*/ 139 h 608"/>
              <a:gd name="T40" fmla="*/ 264 w 386"/>
              <a:gd name="T41" fmla="*/ 112 h 608"/>
              <a:gd name="T42" fmla="*/ 203 w 386"/>
              <a:gd name="T43" fmla="*/ 104 h 608"/>
              <a:gd name="T44" fmla="*/ 148 w 386"/>
              <a:gd name="T45" fmla="*/ 121 h 608"/>
              <a:gd name="T46" fmla="*/ 129 w 386"/>
              <a:gd name="T47" fmla="*/ 164 h 608"/>
              <a:gd name="T48" fmla="*/ 137 w 386"/>
              <a:gd name="T49" fmla="*/ 193 h 608"/>
              <a:gd name="T50" fmla="*/ 161 w 386"/>
              <a:gd name="T51" fmla="*/ 217 h 608"/>
              <a:gd name="T52" fmla="*/ 241 w 386"/>
              <a:gd name="T53" fmla="*/ 258 h 608"/>
              <a:gd name="T54" fmla="*/ 355 w 386"/>
              <a:gd name="T55" fmla="*/ 338 h 608"/>
              <a:gd name="T56" fmla="*/ 386 w 386"/>
              <a:gd name="T57" fmla="*/ 43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86" h="608">
                <a:moveTo>
                  <a:pt x="386" y="436"/>
                </a:moveTo>
                <a:cubicBezTo>
                  <a:pt x="386" y="489"/>
                  <a:pt x="366" y="531"/>
                  <a:pt x="328" y="562"/>
                </a:cubicBezTo>
                <a:cubicBezTo>
                  <a:pt x="289" y="593"/>
                  <a:pt x="236" y="608"/>
                  <a:pt x="167" y="608"/>
                </a:cubicBezTo>
                <a:cubicBezTo>
                  <a:pt x="104" y="608"/>
                  <a:pt x="48" y="597"/>
                  <a:pt x="0" y="573"/>
                </a:cubicBezTo>
                <a:cubicBezTo>
                  <a:pt x="0" y="456"/>
                  <a:pt x="0" y="456"/>
                  <a:pt x="0" y="456"/>
                </a:cubicBezTo>
                <a:cubicBezTo>
                  <a:pt x="40" y="474"/>
                  <a:pt x="73" y="486"/>
                  <a:pt x="101" y="494"/>
                </a:cubicBezTo>
                <a:cubicBezTo>
                  <a:pt x="129" y="501"/>
                  <a:pt x="154" y="505"/>
                  <a:pt x="177" y="505"/>
                </a:cubicBezTo>
                <a:cubicBezTo>
                  <a:pt x="205" y="505"/>
                  <a:pt x="226" y="499"/>
                  <a:pt x="240" y="489"/>
                </a:cubicBezTo>
                <a:cubicBezTo>
                  <a:pt x="255" y="478"/>
                  <a:pt x="262" y="463"/>
                  <a:pt x="262" y="442"/>
                </a:cubicBezTo>
                <a:cubicBezTo>
                  <a:pt x="262" y="430"/>
                  <a:pt x="259" y="420"/>
                  <a:pt x="253" y="411"/>
                </a:cubicBezTo>
                <a:cubicBezTo>
                  <a:pt x="246" y="402"/>
                  <a:pt x="237" y="393"/>
                  <a:pt x="224" y="385"/>
                </a:cubicBezTo>
                <a:cubicBezTo>
                  <a:pt x="212" y="376"/>
                  <a:pt x="186" y="363"/>
                  <a:pt x="147" y="345"/>
                </a:cubicBezTo>
                <a:cubicBezTo>
                  <a:pt x="111" y="328"/>
                  <a:pt x="84" y="311"/>
                  <a:pt x="66" y="296"/>
                </a:cubicBezTo>
                <a:cubicBezTo>
                  <a:pt x="48" y="280"/>
                  <a:pt x="33" y="262"/>
                  <a:pt x="23" y="241"/>
                </a:cubicBezTo>
                <a:cubicBezTo>
                  <a:pt x="12" y="220"/>
                  <a:pt x="6" y="196"/>
                  <a:pt x="6" y="168"/>
                </a:cubicBezTo>
                <a:cubicBezTo>
                  <a:pt x="6" y="116"/>
                  <a:pt x="24" y="74"/>
                  <a:pt x="60" y="45"/>
                </a:cubicBezTo>
                <a:cubicBezTo>
                  <a:pt x="95" y="15"/>
                  <a:pt x="144" y="0"/>
                  <a:pt x="207" y="0"/>
                </a:cubicBezTo>
                <a:cubicBezTo>
                  <a:pt x="238" y="0"/>
                  <a:pt x="267" y="3"/>
                  <a:pt x="295" y="10"/>
                </a:cubicBezTo>
                <a:cubicBezTo>
                  <a:pt x="323" y="18"/>
                  <a:pt x="352" y="28"/>
                  <a:pt x="383" y="41"/>
                </a:cubicBezTo>
                <a:cubicBezTo>
                  <a:pt x="342" y="139"/>
                  <a:pt x="342" y="139"/>
                  <a:pt x="342" y="139"/>
                </a:cubicBezTo>
                <a:cubicBezTo>
                  <a:pt x="311" y="126"/>
                  <a:pt x="285" y="117"/>
                  <a:pt x="264" y="112"/>
                </a:cubicBezTo>
                <a:cubicBezTo>
                  <a:pt x="243" y="107"/>
                  <a:pt x="223" y="104"/>
                  <a:pt x="203" y="104"/>
                </a:cubicBezTo>
                <a:cubicBezTo>
                  <a:pt x="179" y="104"/>
                  <a:pt x="161" y="110"/>
                  <a:pt x="148" y="121"/>
                </a:cubicBezTo>
                <a:cubicBezTo>
                  <a:pt x="136" y="132"/>
                  <a:pt x="129" y="146"/>
                  <a:pt x="129" y="164"/>
                </a:cubicBezTo>
                <a:cubicBezTo>
                  <a:pt x="129" y="175"/>
                  <a:pt x="132" y="185"/>
                  <a:pt x="137" y="193"/>
                </a:cubicBezTo>
                <a:cubicBezTo>
                  <a:pt x="142" y="201"/>
                  <a:pt x="150" y="209"/>
                  <a:pt x="161" y="217"/>
                </a:cubicBezTo>
                <a:cubicBezTo>
                  <a:pt x="173" y="225"/>
                  <a:pt x="199" y="238"/>
                  <a:pt x="241" y="258"/>
                </a:cubicBezTo>
                <a:cubicBezTo>
                  <a:pt x="296" y="285"/>
                  <a:pt x="334" y="311"/>
                  <a:pt x="355" y="338"/>
                </a:cubicBezTo>
                <a:cubicBezTo>
                  <a:pt x="375" y="365"/>
                  <a:pt x="386" y="397"/>
                  <a:pt x="386" y="43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243" name="Freeform 8">
            <a:extLst>
              <a:ext uri="{FF2B5EF4-FFF2-40B4-BE49-F238E27FC236}">
                <a16:creationId xmlns:a16="http://schemas.microsoft.com/office/drawing/2014/main" id="{7D11C1CF-6B8E-48E8-9306-55A81A9E9F0D}"/>
              </a:ext>
            </a:extLst>
          </p:cNvPr>
          <p:cNvSpPr>
            <a:spLocks/>
          </p:cNvSpPr>
          <p:nvPr/>
        </p:nvSpPr>
        <p:spPr bwMode="auto">
          <a:xfrm>
            <a:off x="6546814" y="1585977"/>
            <a:ext cx="124461" cy="217189"/>
          </a:xfrm>
          <a:custGeom>
            <a:avLst/>
            <a:gdLst>
              <a:gd name="T0" fmla="*/ 302 w 302"/>
              <a:gd name="T1" fmla="*/ 527 h 527"/>
              <a:gd name="T2" fmla="*/ 0 w 302"/>
              <a:gd name="T3" fmla="*/ 527 h 527"/>
              <a:gd name="T4" fmla="*/ 0 w 302"/>
              <a:gd name="T5" fmla="*/ 0 h 527"/>
              <a:gd name="T6" fmla="*/ 302 w 302"/>
              <a:gd name="T7" fmla="*/ 0 h 527"/>
              <a:gd name="T8" fmla="*/ 302 w 302"/>
              <a:gd name="T9" fmla="*/ 92 h 527"/>
              <a:gd name="T10" fmla="*/ 112 w 302"/>
              <a:gd name="T11" fmla="*/ 92 h 527"/>
              <a:gd name="T12" fmla="*/ 112 w 302"/>
              <a:gd name="T13" fmla="*/ 207 h 527"/>
              <a:gd name="T14" fmla="*/ 289 w 302"/>
              <a:gd name="T15" fmla="*/ 207 h 527"/>
              <a:gd name="T16" fmla="*/ 289 w 302"/>
              <a:gd name="T17" fmla="*/ 299 h 527"/>
              <a:gd name="T18" fmla="*/ 112 w 302"/>
              <a:gd name="T19" fmla="*/ 299 h 527"/>
              <a:gd name="T20" fmla="*/ 112 w 302"/>
              <a:gd name="T21" fmla="*/ 435 h 527"/>
              <a:gd name="T22" fmla="*/ 302 w 302"/>
              <a:gd name="T23" fmla="*/ 435 h 527"/>
              <a:gd name="T24" fmla="*/ 302 w 302"/>
              <a:gd name="T25" fmla="*/ 527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2" h="527">
                <a:moveTo>
                  <a:pt x="302" y="527"/>
                </a:moveTo>
                <a:lnTo>
                  <a:pt x="0" y="527"/>
                </a:lnTo>
                <a:lnTo>
                  <a:pt x="0" y="0"/>
                </a:lnTo>
                <a:lnTo>
                  <a:pt x="302" y="0"/>
                </a:lnTo>
                <a:lnTo>
                  <a:pt x="302" y="92"/>
                </a:lnTo>
                <a:lnTo>
                  <a:pt x="112" y="92"/>
                </a:lnTo>
                <a:lnTo>
                  <a:pt x="112" y="207"/>
                </a:lnTo>
                <a:lnTo>
                  <a:pt x="289" y="207"/>
                </a:lnTo>
                <a:lnTo>
                  <a:pt x="289" y="299"/>
                </a:lnTo>
                <a:lnTo>
                  <a:pt x="112" y="299"/>
                </a:lnTo>
                <a:lnTo>
                  <a:pt x="112" y="435"/>
                </a:lnTo>
                <a:lnTo>
                  <a:pt x="302" y="435"/>
                </a:lnTo>
                <a:lnTo>
                  <a:pt x="302" y="52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244" name="Rectangle 9">
            <a:extLst>
              <a:ext uri="{FF2B5EF4-FFF2-40B4-BE49-F238E27FC236}">
                <a16:creationId xmlns:a16="http://schemas.microsoft.com/office/drawing/2014/main" id="{F1FD93C9-6D02-47CA-9C7E-B1FC06AA4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913" y="1585977"/>
            <a:ext cx="46158" cy="217189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245" name="Rectángulo 244">
            <a:extLst>
              <a:ext uri="{FF2B5EF4-FFF2-40B4-BE49-F238E27FC236}">
                <a16:creationId xmlns:a16="http://schemas.microsoft.com/office/drawing/2014/main" id="{135A8471-94B0-4C04-BC76-AD5D75685D68}"/>
              </a:ext>
            </a:extLst>
          </p:cNvPr>
          <p:cNvSpPr/>
          <p:nvPr/>
        </p:nvSpPr>
        <p:spPr>
          <a:xfrm>
            <a:off x="8133022" y="1426046"/>
            <a:ext cx="2870670" cy="536194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46" name="Marcador de texto 5">
            <a:extLst>
              <a:ext uri="{FF2B5EF4-FFF2-40B4-BE49-F238E27FC236}">
                <a16:creationId xmlns:a16="http://schemas.microsoft.com/office/drawing/2014/main" id="{A4CA930F-4C53-4603-AE76-E5410CB35AB3}"/>
              </a:ext>
            </a:extLst>
          </p:cNvPr>
          <p:cNvSpPr txBox="1">
            <a:spLocks/>
          </p:cNvSpPr>
          <p:nvPr/>
        </p:nvSpPr>
        <p:spPr>
          <a:xfrm>
            <a:off x="8078113" y="2603555"/>
            <a:ext cx="3054975" cy="1345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>
                    <a:lumMod val="75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K-</a:t>
            </a:r>
            <a:r>
              <a:rPr lang="es-ES" dirty="0" err="1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Means</a:t>
            </a:r>
            <a:r>
              <a:rPr lang="es-ES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 es un algoritmo no supervisado de </a:t>
            </a:r>
            <a:r>
              <a:rPr lang="es-ES" dirty="0" err="1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Clustering</a:t>
            </a:r>
            <a:r>
              <a:rPr lang="es-ES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. El objetivo de este algoritmo es el de encontrar “K” grupos (</a:t>
            </a:r>
            <a:r>
              <a:rPr lang="es-ES" dirty="0" err="1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clusters</a:t>
            </a:r>
            <a:r>
              <a:rPr lang="es-ES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). Es decir, esto nos va a servir para etiquetar y descubrir relaciones entre nuestro conjunto de datos (flota de transformadores).</a:t>
            </a:r>
          </a:p>
        </p:txBody>
      </p:sp>
      <p:sp>
        <p:nvSpPr>
          <p:cNvPr id="247" name="Marcador de texto 3">
            <a:extLst>
              <a:ext uri="{FF2B5EF4-FFF2-40B4-BE49-F238E27FC236}">
                <a16:creationId xmlns:a16="http://schemas.microsoft.com/office/drawing/2014/main" id="{4CB81233-DE2E-435D-B870-DD590F4377F2}"/>
              </a:ext>
            </a:extLst>
          </p:cNvPr>
          <p:cNvSpPr txBox="1">
            <a:spLocks/>
          </p:cNvSpPr>
          <p:nvPr/>
        </p:nvSpPr>
        <p:spPr>
          <a:xfrm>
            <a:off x="8493311" y="2038603"/>
            <a:ext cx="2126642" cy="3396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/>
                </a:solidFill>
                <a:latin typeface="Exo 2 Medium" panose="00000600000000000000" pitchFamily="50" charset="0"/>
              </a:rPr>
              <a:t>Clasificación</a:t>
            </a:r>
          </a:p>
        </p:txBody>
      </p:sp>
      <p:cxnSp>
        <p:nvCxnSpPr>
          <p:cNvPr id="248" name="Conector recto 247">
            <a:extLst>
              <a:ext uri="{FF2B5EF4-FFF2-40B4-BE49-F238E27FC236}">
                <a16:creationId xmlns:a16="http://schemas.microsoft.com/office/drawing/2014/main" id="{6F1D478F-678C-4D22-A7E3-E0B6B8CFAEEA}"/>
              </a:ext>
            </a:extLst>
          </p:cNvPr>
          <p:cNvCxnSpPr>
            <a:cxnSpLocks/>
          </p:cNvCxnSpPr>
          <p:nvPr/>
        </p:nvCxnSpPr>
        <p:spPr>
          <a:xfrm>
            <a:off x="8737353" y="1426046"/>
            <a:ext cx="0" cy="542366"/>
          </a:xfrm>
          <a:prstGeom prst="line">
            <a:avLst/>
          </a:prstGeom>
          <a:noFill/>
          <a:ln w="158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249" name="Conector recto 248">
            <a:extLst>
              <a:ext uri="{FF2B5EF4-FFF2-40B4-BE49-F238E27FC236}">
                <a16:creationId xmlns:a16="http://schemas.microsoft.com/office/drawing/2014/main" id="{23C3989E-577F-4B0A-B70C-FCA845E2D820}"/>
              </a:ext>
            </a:extLst>
          </p:cNvPr>
          <p:cNvCxnSpPr>
            <a:cxnSpLocks/>
          </p:cNvCxnSpPr>
          <p:nvPr/>
        </p:nvCxnSpPr>
        <p:spPr>
          <a:xfrm>
            <a:off x="8122032" y="2470782"/>
            <a:ext cx="28692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53" name="Rectángulo: esquinas redondeadas 252">
            <a:extLst>
              <a:ext uri="{FF2B5EF4-FFF2-40B4-BE49-F238E27FC236}">
                <a16:creationId xmlns:a16="http://schemas.microsoft.com/office/drawing/2014/main" id="{F546EFEF-1942-4AAF-971D-065947B791F2}"/>
              </a:ext>
            </a:extLst>
          </p:cNvPr>
          <p:cNvSpPr/>
          <p:nvPr/>
        </p:nvSpPr>
        <p:spPr>
          <a:xfrm>
            <a:off x="4655360" y="4263575"/>
            <a:ext cx="2858210" cy="4081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0" dirty="0">
                <a:solidFill>
                  <a:srgbClr val="77777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PRUEBA DE CONTENIDO DE INHIBIDOR.</a:t>
            </a:r>
          </a:p>
        </p:txBody>
      </p:sp>
      <p:sp>
        <p:nvSpPr>
          <p:cNvPr id="254" name="Rectángulo: esquinas redondeadas 253">
            <a:extLst>
              <a:ext uri="{FF2B5EF4-FFF2-40B4-BE49-F238E27FC236}">
                <a16:creationId xmlns:a16="http://schemas.microsoft.com/office/drawing/2014/main" id="{58678EE4-9219-4289-9ECF-3BE140DF7B49}"/>
              </a:ext>
            </a:extLst>
          </p:cNvPr>
          <p:cNvSpPr/>
          <p:nvPr/>
        </p:nvSpPr>
        <p:spPr>
          <a:xfrm>
            <a:off x="8033900" y="4757166"/>
            <a:ext cx="2858210" cy="4081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0" dirty="0">
                <a:solidFill>
                  <a:srgbClr val="77777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PRUEBA DE COMPUESTOS FURANOS</a:t>
            </a: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77777A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5" name="Rectángulo: esquinas redondeadas 254">
            <a:extLst>
              <a:ext uri="{FF2B5EF4-FFF2-40B4-BE49-F238E27FC236}">
                <a16:creationId xmlns:a16="http://schemas.microsoft.com/office/drawing/2014/main" id="{310D7068-7C26-4791-B086-F7F73E0A8D26}"/>
              </a:ext>
            </a:extLst>
          </p:cNvPr>
          <p:cNvSpPr/>
          <p:nvPr/>
        </p:nvSpPr>
        <p:spPr>
          <a:xfrm>
            <a:off x="8033900" y="4241692"/>
            <a:ext cx="2858210" cy="4081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kern="0" dirty="0">
                <a:solidFill>
                  <a:srgbClr val="77777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Análisis de Gases Disueltos</a:t>
            </a: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77777A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7" name="Freeform 5">
            <a:extLst>
              <a:ext uri="{FF2B5EF4-FFF2-40B4-BE49-F238E27FC236}">
                <a16:creationId xmlns:a16="http://schemas.microsoft.com/office/drawing/2014/main" id="{B52EE9F8-927F-48B9-A5A4-C9860EEBEFCA}"/>
              </a:ext>
            </a:extLst>
          </p:cNvPr>
          <p:cNvSpPr>
            <a:spLocks/>
          </p:cNvSpPr>
          <p:nvPr/>
        </p:nvSpPr>
        <p:spPr bwMode="auto">
          <a:xfrm>
            <a:off x="9472459" y="1585977"/>
            <a:ext cx="124049" cy="217189"/>
          </a:xfrm>
          <a:custGeom>
            <a:avLst/>
            <a:gdLst>
              <a:gd name="T0" fmla="*/ 110 w 301"/>
              <a:gd name="T1" fmla="*/ 527 h 527"/>
              <a:gd name="T2" fmla="*/ 0 w 301"/>
              <a:gd name="T3" fmla="*/ 527 h 527"/>
              <a:gd name="T4" fmla="*/ 0 w 301"/>
              <a:gd name="T5" fmla="*/ 0 h 527"/>
              <a:gd name="T6" fmla="*/ 301 w 301"/>
              <a:gd name="T7" fmla="*/ 0 h 527"/>
              <a:gd name="T8" fmla="*/ 301 w 301"/>
              <a:gd name="T9" fmla="*/ 92 h 527"/>
              <a:gd name="T10" fmla="*/ 110 w 301"/>
              <a:gd name="T11" fmla="*/ 92 h 527"/>
              <a:gd name="T12" fmla="*/ 110 w 301"/>
              <a:gd name="T13" fmla="*/ 228 h 527"/>
              <a:gd name="T14" fmla="*/ 288 w 301"/>
              <a:gd name="T15" fmla="*/ 228 h 527"/>
              <a:gd name="T16" fmla="*/ 288 w 301"/>
              <a:gd name="T17" fmla="*/ 319 h 527"/>
              <a:gd name="T18" fmla="*/ 110 w 301"/>
              <a:gd name="T19" fmla="*/ 319 h 527"/>
              <a:gd name="T20" fmla="*/ 110 w 301"/>
              <a:gd name="T21" fmla="*/ 527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1" h="527">
                <a:moveTo>
                  <a:pt x="110" y="527"/>
                </a:moveTo>
                <a:lnTo>
                  <a:pt x="0" y="527"/>
                </a:lnTo>
                <a:lnTo>
                  <a:pt x="0" y="0"/>
                </a:lnTo>
                <a:lnTo>
                  <a:pt x="301" y="0"/>
                </a:lnTo>
                <a:lnTo>
                  <a:pt x="301" y="92"/>
                </a:lnTo>
                <a:lnTo>
                  <a:pt x="110" y="92"/>
                </a:lnTo>
                <a:lnTo>
                  <a:pt x="110" y="228"/>
                </a:lnTo>
                <a:lnTo>
                  <a:pt x="288" y="228"/>
                </a:lnTo>
                <a:lnTo>
                  <a:pt x="288" y="319"/>
                </a:lnTo>
                <a:lnTo>
                  <a:pt x="110" y="319"/>
                </a:lnTo>
                <a:lnTo>
                  <a:pt x="110" y="52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258" name="Freeform 6">
            <a:extLst>
              <a:ext uri="{FF2B5EF4-FFF2-40B4-BE49-F238E27FC236}">
                <a16:creationId xmlns:a16="http://schemas.microsoft.com/office/drawing/2014/main" id="{08E14474-62AB-4F93-ADCA-045442D0FDB1}"/>
              </a:ext>
            </a:extLst>
          </p:cNvPr>
          <p:cNvSpPr>
            <a:spLocks noEditPoints="1"/>
          </p:cNvSpPr>
          <p:nvPr/>
        </p:nvSpPr>
        <p:spPr bwMode="auto">
          <a:xfrm>
            <a:off x="9611345" y="1585153"/>
            <a:ext cx="208946" cy="218014"/>
          </a:xfrm>
          <a:custGeom>
            <a:avLst/>
            <a:gdLst>
              <a:gd name="T0" fmla="*/ 437 w 572"/>
              <a:gd name="T1" fmla="*/ 594 h 594"/>
              <a:gd name="T2" fmla="*/ 394 w 572"/>
              <a:gd name="T3" fmla="*/ 453 h 594"/>
              <a:gd name="T4" fmla="*/ 178 w 572"/>
              <a:gd name="T5" fmla="*/ 453 h 594"/>
              <a:gd name="T6" fmla="*/ 135 w 572"/>
              <a:gd name="T7" fmla="*/ 594 h 594"/>
              <a:gd name="T8" fmla="*/ 0 w 572"/>
              <a:gd name="T9" fmla="*/ 594 h 594"/>
              <a:gd name="T10" fmla="*/ 209 w 572"/>
              <a:gd name="T11" fmla="*/ 0 h 594"/>
              <a:gd name="T12" fmla="*/ 363 w 572"/>
              <a:gd name="T13" fmla="*/ 0 h 594"/>
              <a:gd name="T14" fmla="*/ 572 w 572"/>
              <a:gd name="T15" fmla="*/ 594 h 594"/>
              <a:gd name="T16" fmla="*/ 437 w 572"/>
              <a:gd name="T17" fmla="*/ 594 h 594"/>
              <a:gd name="T18" fmla="*/ 364 w 572"/>
              <a:gd name="T19" fmla="*/ 348 h 594"/>
              <a:gd name="T20" fmla="*/ 297 w 572"/>
              <a:gd name="T21" fmla="*/ 131 h 594"/>
              <a:gd name="T22" fmla="*/ 286 w 572"/>
              <a:gd name="T23" fmla="*/ 92 h 594"/>
              <a:gd name="T24" fmla="*/ 210 w 572"/>
              <a:gd name="T25" fmla="*/ 348 h 594"/>
              <a:gd name="T26" fmla="*/ 364 w 572"/>
              <a:gd name="T27" fmla="*/ 348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94">
                <a:moveTo>
                  <a:pt x="437" y="594"/>
                </a:moveTo>
                <a:cubicBezTo>
                  <a:pt x="394" y="453"/>
                  <a:pt x="394" y="453"/>
                  <a:pt x="394" y="453"/>
                </a:cubicBezTo>
                <a:cubicBezTo>
                  <a:pt x="178" y="453"/>
                  <a:pt x="178" y="453"/>
                  <a:pt x="178" y="453"/>
                </a:cubicBezTo>
                <a:cubicBezTo>
                  <a:pt x="135" y="594"/>
                  <a:pt x="135" y="594"/>
                  <a:pt x="135" y="594"/>
                </a:cubicBezTo>
                <a:cubicBezTo>
                  <a:pt x="0" y="594"/>
                  <a:pt x="0" y="594"/>
                  <a:pt x="0" y="594"/>
                </a:cubicBezTo>
                <a:cubicBezTo>
                  <a:pt x="209" y="0"/>
                  <a:pt x="209" y="0"/>
                  <a:pt x="209" y="0"/>
                </a:cubicBezTo>
                <a:cubicBezTo>
                  <a:pt x="363" y="0"/>
                  <a:pt x="363" y="0"/>
                  <a:pt x="363" y="0"/>
                </a:cubicBezTo>
                <a:cubicBezTo>
                  <a:pt x="572" y="594"/>
                  <a:pt x="572" y="594"/>
                  <a:pt x="572" y="594"/>
                </a:cubicBezTo>
                <a:lnTo>
                  <a:pt x="437" y="594"/>
                </a:lnTo>
                <a:close/>
                <a:moveTo>
                  <a:pt x="364" y="348"/>
                </a:moveTo>
                <a:cubicBezTo>
                  <a:pt x="325" y="220"/>
                  <a:pt x="302" y="148"/>
                  <a:pt x="297" y="131"/>
                </a:cubicBezTo>
                <a:cubicBezTo>
                  <a:pt x="292" y="115"/>
                  <a:pt x="289" y="101"/>
                  <a:pt x="286" y="92"/>
                </a:cubicBezTo>
                <a:cubicBezTo>
                  <a:pt x="278" y="126"/>
                  <a:pt x="252" y="212"/>
                  <a:pt x="210" y="348"/>
                </a:cubicBezTo>
                <a:lnTo>
                  <a:pt x="364" y="34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259" name="Freeform 7">
            <a:extLst>
              <a:ext uri="{FF2B5EF4-FFF2-40B4-BE49-F238E27FC236}">
                <a16:creationId xmlns:a16="http://schemas.microsoft.com/office/drawing/2014/main" id="{125239BB-A284-485F-9F0F-2AED33C40529}"/>
              </a:ext>
            </a:extLst>
          </p:cNvPr>
          <p:cNvSpPr>
            <a:spLocks/>
          </p:cNvSpPr>
          <p:nvPr/>
        </p:nvSpPr>
        <p:spPr bwMode="auto">
          <a:xfrm>
            <a:off x="9834303" y="1583092"/>
            <a:ext cx="140946" cy="222959"/>
          </a:xfrm>
          <a:custGeom>
            <a:avLst/>
            <a:gdLst>
              <a:gd name="T0" fmla="*/ 386 w 386"/>
              <a:gd name="T1" fmla="*/ 436 h 608"/>
              <a:gd name="T2" fmla="*/ 328 w 386"/>
              <a:gd name="T3" fmla="*/ 562 h 608"/>
              <a:gd name="T4" fmla="*/ 167 w 386"/>
              <a:gd name="T5" fmla="*/ 608 h 608"/>
              <a:gd name="T6" fmla="*/ 0 w 386"/>
              <a:gd name="T7" fmla="*/ 573 h 608"/>
              <a:gd name="T8" fmla="*/ 0 w 386"/>
              <a:gd name="T9" fmla="*/ 456 h 608"/>
              <a:gd name="T10" fmla="*/ 101 w 386"/>
              <a:gd name="T11" fmla="*/ 494 h 608"/>
              <a:gd name="T12" fmla="*/ 177 w 386"/>
              <a:gd name="T13" fmla="*/ 505 h 608"/>
              <a:gd name="T14" fmla="*/ 240 w 386"/>
              <a:gd name="T15" fmla="*/ 489 h 608"/>
              <a:gd name="T16" fmla="*/ 262 w 386"/>
              <a:gd name="T17" fmla="*/ 442 h 608"/>
              <a:gd name="T18" fmla="*/ 253 w 386"/>
              <a:gd name="T19" fmla="*/ 411 h 608"/>
              <a:gd name="T20" fmla="*/ 224 w 386"/>
              <a:gd name="T21" fmla="*/ 385 h 608"/>
              <a:gd name="T22" fmla="*/ 147 w 386"/>
              <a:gd name="T23" fmla="*/ 345 h 608"/>
              <a:gd name="T24" fmla="*/ 66 w 386"/>
              <a:gd name="T25" fmla="*/ 296 h 608"/>
              <a:gd name="T26" fmla="*/ 23 w 386"/>
              <a:gd name="T27" fmla="*/ 241 h 608"/>
              <a:gd name="T28" fmla="*/ 6 w 386"/>
              <a:gd name="T29" fmla="*/ 168 h 608"/>
              <a:gd name="T30" fmla="*/ 60 w 386"/>
              <a:gd name="T31" fmla="*/ 45 h 608"/>
              <a:gd name="T32" fmla="*/ 207 w 386"/>
              <a:gd name="T33" fmla="*/ 0 h 608"/>
              <a:gd name="T34" fmla="*/ 295 w 386"/>
              <a:gd name="T35" fmla="*/ 10 h 608"/>
              <a:gd name="T36" fmla="*/ 383 w 386"/>
              <a:gd name="T37" fmla="*/ 41 h 608"/>
              <a:gd name="T38" fmla="*/ 342 w 386"/>
              <a:gd name="T39" fmla="*/ 139 h 608"/>
              <a:gd name="T40" fmla="*/ 264 w 386"/>
              <a:gd name="T41" fmla="*/ 112 h 608"/>
              <a:gd name="T42" fmla="*/ 203 w 386"/>
              <a:gd name="T43" fmla="*/ 104 h 608"/>
              <a:gd name="T44" fmla="*/ 148 w 386"/>
              <a:gd name="T45" fmla="*/ 121 h 608"/>
              <a:gd name="T46" fmla="*/ 129 w 386"/>
              <a:gd name="T47" fmla="*/ 164 h 608"/>
              <a:gd name="T48" fmla="*/ 137 w 386"/>
              <a:gd name="T49" fmla="*/ 193 h 608"/>
              <a:gd name="T50" fmla="*/ 161 w 386"/>
              <a:gd name="T51" fmla="*/ 217 h 608"/>
              <a:gd name="T52" fmla="*/ 241 w 386"/>
              <a:gd name="T53" fmla="*/ 258 h 608"/>
              <a:gd name="T54" fmla="*/ 355 w 386"/>
              <a:gd name="T55" fmla="*/ 338 h 608"/>
              <a:gd name="T56" fmla="*/ 386 w 386"/>
              <a:gd name="T57" fmla="*/ 43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86" h="608">
                <a:moveTo>
                  <a:pt x="386" y="436"/>
                </a:moveTo>
                <a:cubicBezTo>
                  <a:pt x="386" y="489"/>
                  <a:pt x="366" y="531"/>
                  <a:pt x="328" y="562"/>
                </a:cubicBezTo>
                <a:cubicBezTo>
                  <a:pt x="289" y="593"/>
                  <a:pt x="236" y="608"/>
                  <a:pt x="167" y="608"/>
                </a:cubicBezTo>
                <a:cubicBezTo>
                  <a:pt x="104" y="608"/>
                  <a:pt x="48" y="597"/>
                  <a:pt x="0" y="573"/>
                </a:cubicBezTo>
                <a:cubicBezTo>
                  <a:pt x="0" y="456"/>
                  <a:pt x="0" y="456"/>
                  <a:pt x="0" y="456"/>
                </a:cubicBezTo>
                <a:cubicBezTo>
                  <a:pt x="40" y="474"/>
                  <a:pt x="73" y="486"/>
                  <a:pt x="101" y="494"/>
                </a:cubicBezTo>
                <a:cubicBezTo>
                  <a:pt x="129" y="501"/>
                  <a:pt x="154" y="505"/>
                  <a:pt x="177" y="505"/>
                </a:cubicBezTo>
                <a:cubicBezTo>
                  <a:pt x="205" y="505"/>
                  <a:pt x="226" y="499"/>
                  <a:pt x="240" y="489"/>
                </a:cubicBezTo>
                <a:cubicBezTo>
                  <a:pt x="255" y="478"/>
                  <a:pt x="262" y="463"/>
                  <a:pt x="262" y="442"/>
                </a:cubicBezTo>
                <a:cubicBezTo>
                  <a:pt x="262" y="430"/>
                  <a:pt x="259" y="420"/>
                  <a:pt x="253" y="411"/>
                </a:cubicBezTo>
                <a:cubicBezTo>
                  <a:pt x="246" y="402"/>
                  <a:pt x="237" y="393"/>
                  <a:pt x="224" y="385"/>
                </a:cubicBezTo>
                <a:cubicBezTo>
                  <a:pt x="212" y="376"/>
                  <a:pt x="186" y="363"/>
                  <a:pt x="147" y="345"/>
                </a:cubicBezTo>
                <a:cubicBezTo>
                  <a:pt x="111" y="328"/>
                  <a:pt x="84" y="311"/>
                  <a:pt x="66" y="296"/>
                </a:cubicBezTo>
                <a:cubicBezTo>
                  <a:pt x="48" y="280"/>
                  <a:pt x="33" y="262"/>
                  <a:pt x="23" y="241"/>
                </a:cubicBezTo>
                <a:cubicBezTo>
                  <a:pt x="12" y="220"/>
                  <a:pt x="6" y="196"/>
                  <a:pt x="6" y="168"/>
                </a:cubicBezTo>
                <a:cubicBezTo>
                  <a:pt x="6" y="116"/>
                  <a:pt x="24" y="74"/>
                  <a:pt x="60" y="45"/>
                </a:cubicBezTo>
                <a:cubicBezTo>
                  <a:pt x="95" y="15"/>
                  <a:pt x="144" y="0"/>
                  <a:pt x="207" y="0"/>
                </a:cubicBezTo>
                <a:cubicBezTo>
                  <a:pt x="238" y="0"/>
                  <a:pt x="267" y="3"/>
                  <a:pt x="295" y="10"/>
                </a:cubicBezTo>
                <a:cubicBezTo>
                  <a:pt x="323" y="18"/>
                  <a:pt x="352" y="28"/>
                  <a:pt x="383" y="41"/>
                </a:cubicBezTo>
                <a:cubicBezTo>
                  <a:pt x="342" y="139"/>
                  <a:pt x="342" y="139"/>
                  <a:pt x="342" y="139"/>
                </a:cubicBezTo>
                <a:cubicBezTo>
                  <a:pt x="311" y="126"/>
                  <a:pt x="285" y="117"/>
                  <a:pt x="264" y="112"/>
                </a:cubicBezTo>
                <a:cubicBezTo>
                  <a:pt x="243" y="107"/>
                  <a:pt x="223" y="104"/>
                  <a:pt x="203" y="104"/>
                </a:cubicBezTo>
                <a:cubicBezTo>
                  <a:pt x="179" y="104"/>
                  <a:pt x="161" y="110"/>
                  <a:pt x="148" y="121"/>
                </a:cubicBezTo>
                <a:cubicBezTo>
                  <a:pt x="136" y="132"/>
                  <a:pt x="129" y="146"/>
                  <a:pt x="129" y="164"/>
                </a:cubicBezTo>
                <a:cubicBezTo>
                  <a:pt x="129" y="175"/>
                  <a:pt x="132" y="185"/>
                  <a:pt x="137" y="193"/>
                </a:cubicBezTo>
                <a:cubicBezTo>
                  <a:pt x="142" y="201"/>
                  <a:pt x="150" y="209"/>
                  <a:pt x="161" y="217"/>
                </a:cubicBezTo>
                <a:cubicBezTo>
                  <a:pt x="173" y="225"/>
                  <a:pt x="199" y="238"/>
                  <a:pt x="241" y="258"/>
                </a:cubicBezTo>
                <a:cubicBezTo>
                  <a:pt x="296" y="285"/>
                  <a:pt x="334" y="311"/>
                  <a:pt x="355" y="338"/>
                </a:cubicBezTo>
                <a:cubicBezTo>
                  <a:pt x="375" y="365"/>
                  <a:pt x="386" y="397"/>
                  <a:pt x="386" y="43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260" name="Freeform 8">
            <a:extLst>
              <a:ext uri="{FF2B5EF4-FFF2-40B4-BE49-F238E27FC236}">
                <a16:creationId xmlns:a16="http://schemas.microsoft.com/office/drawing/2014/main" id="{A32C0336-EE0C-4638-976C-9141D5B91292}"/>
              </a:ext>
            </a:extLst>
          </p:cNvPr>
          <p:cNvSpPr>
            <a:spLocks/>
          </p:cNvSpPr>
          <p:nvPr/>
        </p:nvSpPr>
        <p:spPr bwMode="auto">
          <a:xfrm>
            <a:off x="10014401" y="1585977"/>
            <a:ext cx="124461" cy="217189"/>
          </a:xfrm>
          <a:custGeom>
            <a:avLst/>
            <a:gdLst>
              <a:gd name="T0" fmla="*/ 302 w 302"/>
              <a:gd name="T1" fmla="*/ 527 h 527"/>
              <a:gd name="T2" fmla="*/ 0 w 302"/>
              <a:gd name="T3" fmla="*/ 527 h 527"/>
              <a:gd name="T4" fmla="*/ 0 w 302"/>
              <a:gd name="T5" fmla="*/ 0 h 527"/>
              <a:gd name="T6" fmla="*/ 302 w 302"/>
              <a:gd name="T7" fmla="*/ 0 h 527"/>
              <a:gd name="T8" fmla="*/ 302 w 302"/>
              <a:gd name="T9" fmla="*/ 92 h 527"/>
              <a:gd name="T10" fmla="*/ 112 w 302"/>
              <a:gd name="T11" fmla="*/ 92 h 527"/>
              <a:gd name="T12" fmla="*/ 112 w 302"/>
              <a:gd name="T13" fmla="*/ 207 h 527"/>
              <a:gd name="T14" fmla="*/ 289 w 302"/>
              <a:gd name="T15" fmla="*/ 207 h 527"/>
              <a:gd name="T16" fmla="*/ 289 w 302"/>
              <a:gd name="T17" fmla="*/ 299 h 527"/>
              <a:gd name="T18" fmla="*/ 112 w 302"/>
              <a:gd name="T19" fmla="*/ 299 h 527"/>
              <a:gd name="T20" fmla="*/ 112 w 302"/>
              <a:gd name="T21" fmla="*/ 435 h 527"/>
              <a:gd name="T22" fmla="*/ 302 w 302"/>
              <a:gd name="T23" fmla="*/ 435 h 527"/>
              <a:gd name="T24" fmla="*/ 302 w 302"/>
              <a:gd name="T25" fmla="*/ 527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2" h="527">
                <a:moveTo>
                  <a:pt x="302" y="527"/>
                </a:moveTo>
                <a:lnTo>
                  <a:pt x="0" y="527"/>
                </a:lnTo>
                <a:lnTo>
                  <a:pt x="0" y="0"/>
                </a:lnTo>
                <a:lnTo>
                  <a:pt x="302" y="0"/>
                </a:lnTo>
                <a:lnTo>
                  <a:pt x="302" y="92"/>
                </a:lnTo>
                <a:lnTo>
                  <a:pt x="112" y="92"/>
                </a:lnTo>
                <a:lnTo>
                  <a:pt x="112" y="207"/>
                </a:lnTo>
                <a:lnTo>
                  <a:pt x="289" y="207"/>
                </a:lnTo>
                <a:lnTo>
                  <a:pt x="289" y="299"/>
                </a:lnTo>
                <a:lnTo>
                  <a:pt x="112" y="299"/>
                </a:lnTo>
                <a:lnTo>
                  <a:pt x="112" y="435"/>
                </a:lnTo>
                <a:lnTo>
                  <a:pt x="302" y="435"/>
                </a:lnTo>
                <a:lnTo>
                  <a:pt x="302" y="527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261" name="Rectangle 9">
            <a:extLst>
              <a:ext uri="{FF2B5EF4-FFF2-40B4-BE49-F238E27FC236}">
                <a16:creationId xmlns:a16="http://schemas.microsoft.com/office/drawing/2014/main" id="{FA21479A-4133-4151-9DD0-636F42E69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2500" y="1585977"/>
            <a:ext cx="46158" cy="217189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262" name="Rectangle 9">
            <a:extLst>
              <a:ext uri="{FF2B5EF4-FFF2-40B4-BE49-F238E27FC236}">
                <a16:creationId xmlns:a16="http://schemas.microsoft.com/office/drawing/2014/main" id="{105129DA-09D4-4229-BCA8-C32ED6CF1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099" y="1585977"/>
            <a:ext cx="46158" cy="217189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953DB6BD-326A-4DA4-B273-974178B41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1613" y="1585977"/>
            <a:ext cx="46158" cy="217189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264" name="Rectangle 9">
            <a:extLst>
              <a:ext uri="{FF2B5EF4-FFF2-40B4-BE49-F238E27FC236}">
                <a16:creationId xmlns:a16="http://schemas.microsoft.com/office/drawing/2014/main" id="{33082E1A-E209-41A2-9127-0A3133769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2385" y="1585977"/>
            <a:ext cx="46158" cy="217189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C876DC-805F-4990-B54D-2F376FEE0FA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74" y="1492794"/>
            <a:ext cx="413397" cy="41339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AFC6443-A9BD-44D3-8DF9-C868129B3DD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57" y="1488585"/>
            <a:ext cx="406862" cy="408166"/>
          </a:xfrm>
          <a:prstGeom prst="rect">
            <a:avLst/>
          </a:prstGeom>
        </p:spPr>
      </p:pic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B700D948-2D5B-422C-8D98-EEE9D77EF3E7}"/>
              </a:ext>
            </a:extLst>
          </p:cNvPr>
          <p:cNvSpPr/>
          <p:nvPr/>
        </p:nvSpPr>
        <p:spPr>
          <a:xfrm>
            <a:off x="7989687" y="4197290"/>
            <a:ext cx="2946636" cy="496970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C5AB8560-C4D4-4D35-942D-EDFAE382F3DD}"/>
              </a:ext>
            </a:extLst>
          </p:cNvPr>
          <p:cNvSpPr/>
          <p:nvPr/>
        </p:nvSpPr>
        <p:spPr>
          <a:xfrm>
            <a:off x="1211400" y="5216495"/>
            <a:ext cx="2946636" cy="496970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0C4B5F64-E8AB-49BB-ACDF-895DBAFF3EE8}"/>
              </a:ext>
            </a:extLst>
          </p:cNvPr>
          <p:cNvSpPr/>
          <p:nvPr/>
        </p:nvSpPr>
        <p:spPr>
          <a:xfrm>
            <a:off x="4611147" y="4708252"/>
            <a:ext cx="2946636" cy="496970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C8B9FD51-E77D-4710-8D3C-6227BDEB1ED7}"/>
              </a:ext>
            </a:extLst>
          </p:cNvPr>
          <p:cNvSpPr/>
          <p:nvPr/>
        </p:nvSpPr>
        <p:spPr>
          <a:xfrm>
            <a:off x="1211400" y="4206621"/>
            <a:ext cx="2946636" cy="496970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2" name="Marcador de texto 5">
            <a:extLst>
              <a:ext uri="{FF2B5EF4-FFF2-40B4-BE49-F238E27FC236}">
                <a16:creationId xmlns:a16="http://schemas.microsoft.com/office/drawing/2014/main" id="{DF386FD4-BDF0-452D-B7B9-B2EDC5D20B7F}"/>
              </a:ext>
            </a:extLst>
          </p:cNvPr>
          <p:cNvSpPr txBox="1">
            <a:spLocks/>
          </p:cNvSpPr>
          <p:nvPr/>
        </p:nvSpPr>
        <p:spPr>
          <a:xfrm>
            <a:off x="1211400" y="2603555"/>
            <a:ext cx="3054975" cy="1345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>
                    <a:lumMod val="75000"/>
                  </a:schemeClr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Como si del propio laboratorio se tratara, nosotros también deberemos analizar y transformar nuestros datos para maximizar la efectividad de nuestro modelo. Por ejemplo:                         1.Método de </a:t>
            </a:r>
            <a:r>
              <a:rPr lang="es-ES" dirty="0" err="1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Doernenburg</a:t>
            </a:r>
            <a:r>
              <a:rPr lang="es-ES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.                                                 2.Método de las relaciones de Rogers.</a:t>
            </a:r>
          </a:p>
        </p:txBody>
      </p:sp>
    </p:spTree>
    <p:extLst>
      <p:ext uri="{BB962C8B-B14F-4D97-AF65-F5344CB8AC3E}">
        <p14:creationId xmlns:p14="http://schemas.microsoft.com/office/powerpoint/2010/main" val="53152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8 Imagen">
            <a:extLst>
              <a:ext uri="{FF2B5EF4-FFF2-40B4-BE49-F238E27FC236}">
                <a16:creationId xmlns:a16="http://schemas.microsoft.com/office/drawing/2014/main" id="{2EE12143-2CE4-4A93-B249-DA6F4812C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338623"/>
            <a:ext cx="6233294" cy="44957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72B43F4-C9F2-41B4-AA07-217B634D3702}"/>
              </a:ext>
            </a:extLst>
          </p:cNvPr>
          <p:cNvSpPr/>
          <p:nvPr/>
        </p:nvSpPr>
        <p:spPr>
          <a:xfrm>
            <a:off x="439949" y="1636211"/>
            <a:ext cx="1259457" cy="39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4" descr="The Bridge Reviews | SwitchUp">
            <a:extLst>
              <a:ext uri="{FF2B5EF4-FFF2-40B4-BE49-F238E27FC236}">
                <a16:creationId xmlns:a16="http://schemas.microsoft.com/office/drawing/2014/main" id="{3705FAD3-6996-4551-AA69-D5285D2FB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2" y="1685021"/>
            <a:ext cx="1199072" cy="2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B2920ED-4850-4CAE-B0CF-BD8C8BADA53B}"/>
              </a:ext>
            </a:extLst>
          </p:cNvPr>
          <p:cNvSpPr txBox="1">
            <a:spLocks/>
          </p:cNvSpPr>
          <p:nvPr/>
        </p:nvSpPr>
        <p:spPr bwMode="auto">
          <a:xfrm>
            <a:off x="340710" y="466508"/>
            <a:ext cx="8426065" cy="2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Exo 2 Medium" panose="00000600000000000000" pitchFamily="50" charset="0"/>
              </a:rPr>
              <a:t>ML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6D60F0C-90CB-4DFE-AF95-A8A5DBFC0135}"/>
              </a:ext>
            </a:extLst>
          </p:cNvPr>
          <p:cNvSpPr txBox="1">
            <a:spLocks/>
          </p:cNvSpPr>
          <p:nvPr/>
        </p:nvSpPr>
        <p:spPr>
          <a:xfrm>
            <a:off x="340710" y="229669"/>
            <a:ext cx="8426065" cy="1866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>
                <a:solidFill>
                  <a:schemeClr val="accent5"/>
                </a:solidFill>
                <a:latin typeface="Exo 2 Medium" panose="00000600000000000000" pitchFamily="50" charset="0"/>
              </a:rPr>
              <a:t>(1ªFase) Automatización del proceso de análisis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FC6760B-A30A-490F-940B-059BD8E14EA7}"/>
              </a:ext>
            </a:extLst>
          </p:cNvPr>
          <p:cNvSpPr/>
          <p:nvPr/>
        </p:nvSpPr>
        <p:spPr>
          <a:xfrm>
            <a:off x="7128008" y="1857624"/>
            <a:ext cx="4080585" cy="1351391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C8A51184-1943-4D32-A37E-C73FD3F73B8D}"/>
              </a:ext>
            </a:extLst>
          </p:cNvPr>
          <p:cNvSpPr txBox="1">
            <a:spLocks/>
          </p:cNvSpPr>
          <p:nvPr/>
        </p:nvSpPr>
        <p:spPr>
          <a:xfrm>
            <a:off x="8291263" y="2163209"/>
            <a:ext cx="2697427" cy="67488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100" kern="1200">
                <a:solidFill>
                  <a:schemeClr val="accent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50" dirty="0">
                <a:solidFill>
                  <a:schemeClr val="accent5">
                    <a:lumMod val="60000"/>
                    <a:lumOff val="40000"/>
                  </a:schemeClr>
                </a:solidFill>
                <a:latin typeface="Exo 2 Extra Light" panose="00000300000000000000" pitchFamily="50" charset="0"/>
              </a:rPr>
              <a:t>En este caso, el diagnóstico se lleva a cabo por un equipo especializado que a partir de unas pruebas físico-químicas decidirá el estado del transformador al igual que la estrategia a seguir (Normas STDM).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E10EA47E-66B8-4081-9856-78267278D480}"/>
              </a:ext>
            </a:extLst>
          </p:cNvPr>
          <p:cNvSpPr txBox="1">
            <a:spLocks/>
          </p:cNvSpPr>
          <p:nvPr/>
        </p:nvSpPr>
        <p:spPr>
          <a:xfrm>
            <a:off x="8323051" y="1865275"/>
            <a:ext cx="2268086" cy="3469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accent5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  <a:latin typeface="Exo 2 Medium" panose="00000600000000000000" pitchFamily="50" charset="0"/>
              </a:rPr>
              <a:t>AGENTE ESPECIALIZADO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6C3921B-4FFD-473A-BAD7-58A13CD95BA1}"/>
              </a:ext>
            </a:extLst>
          </p:cNvPr>
          <p:cNvCxnSpPr>
            <a:cxnSpLocks/>
          </p:cNvCxnSpPr>
          <p:nvPr/>
        </p:nvCxnSpPr>
        <p:spPr>
          <a:xfrm>
            <a:off x="8180788" y="2213301"/>
            <a:ext cx="0" cy="744058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D12294DE-6259-4D17-95DB-578E9AC2008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387" y="2194142"/>
            <a:ext cx="566498" cy="566495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7BBC4E12-8276-4622-9D31-57504E107BB1}"/>
              </a:ext>
            </a:extLst>
          </p:cNvPr>
          <p:cNvSpPr/>
          <p:nvPr/>
        </p:nvSpPr>
        <p:spPr>
          <a:xfrm>
            <a:off x="7128010" y="4017837"/>
            <a:ext cx="4080585" cy="1351391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Marcador de texto 5">
            <a:extLst>
              <a:ext uri="{FF2B5EF4-FFF2-40B4-BE49-F238E27FC236}">
                <a16:creationId xmlns:a16="http://schemas.microsoft.com/office/drawing/2014/main" id="{99F5BCF0-2D89-4A27-9DA3-2EFFDC28F5FA}"/>
              </a:ext>
            </a:extLst>
          </p:cNvPr>
          <p:cNvSpPr txBox="1">
            <a:spLocks/>
          </p:cNvSpPr>
          <p:nvPr/>
        </p:nvSpPr>
        <p:spPr>
          <a:xfrm>
            <a:off x="8319162" y="4320603"/>
            <a:ext cx="2669525" cy="95906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100" kern="1200">
                <a:solidFill>
                  <a:schemeClr val="accent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  <a:latin typeface="Exo 2 Extra Light" panose="00000300000000000000" pitchFamily="50" charset="0"/>
              </a:rPr>
              <a:t>Realizaremos el proceso equivalente, pero en esta ocasión basaremos nuestra respuesta, únicamente, a través de los datos y los resultados previos.</a:t>
            </a:r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DF092C65-5F53-4B6A-A3D3-3C0FBA0C762E}"/>
              </a:ext>
            </a:extLst>
          </p:cNvPr>
          <p:cNvSpPr txBox="1">
            <a:spLocks/>
          </p:cNvSpPr>
          <p:nvPr/>
        </p:nvSpPr>
        <p:spPr>
          <a:xfrm>
            <a:off x="8323053" y="4027304"/>
            <a:ext cx="2276415" cy="4028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accent4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  <a:latin typeface="Exo 2 Medium" panose="00000600000000000000" pitchFamily="50" charset="0"/>
              </a:rPr>
              <a:t>MODELO ENTRENADO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8E839EC-2BD8-4B89-AB71-CEA5855CBFB7}"/>
              </a:ext>
            </a:extLst>
          </p:cNvPr>
          <p:cNvCxnSpPr>
            <a:cxnSpLocks/>
          </p:cNvCxnSpPr>
          <p:nvPr/>
        </p:nvCxnSpPr>
        <p:spPr>
          <a:xfrm>
            <a:off x="8180790" y="4324241"/>
            <a:ext cx="0" cy="744058"/>
          </a:xfrm>
          <a:prstGeom prst="line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857BB0D3-2328-4A3C-9894-9C35B800CB1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37" y="4406517"/>
            <a:ext cx="566498" cy="566495"/>
          </a:xfrm>
          <a:prstGeom prst="rect">
            <a:avLst/>
          </a:prstGeom>
        </p:spPr>
      </p:pic>
      <p:sp>
        <p:nvSpPr>
          <p:cNvPr id="40" name="Flecha: curvada hacia la izquierda 39">
            <a:extLst>
              <a:ext uri="{FF2B5EF4-FFF2-40B4-BE49-F238E27FC236}">
                <a16:creationId xmlns:a16="http://schemas.microsoft.com/office/drawing/2014/main" id="{AD782B0C-7A42-4E7C-82BA-593F39D49BB2}"/>
              </a:ext>
            </a:extLst>
          </p:cNvPr>
          <p:cNvSpPr/>
          <p:nvPr/>
        </p:nvSpPr>
        <p:spPr>
          <a:xfrm>
            <a:off x="11208595" y="4485571"/>
            <a:ext cx="506017" cy="505346"/>
          </a:xfrm>
          <a:prstGeom prst="curvedLeftArrow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1" name="Flecha: curvada hacia la derecha 40">
            <a:extLst>
              <a:ext uri="{FF2B5EF4-FFF2-40B4-BE49-F238E27FC236}">
                <a16:creationId xmlns:a16="http://schemas.microsoft.com/office/drawing/2014/main" id="{1775FD8E-64DE-404F-B695-08AAF147C17C}"/>
              </a:ext>
            </a:extLst>
          </p:cNvPr>
          <p:cNvSpPr/>
          <p:nvPr/>
        </p:nvSpPr>
        <p:spPr>
          <a:xfrm>
            <a:off x="6614215" y="4455937"/>
            <a:ext cx="491706" cy="458781"/>
          </a:xfrm>
          <a:prstGeom prst="curvedRightArrow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3" name="Flecha: curvada hacia la izquierda 42">
            <a:extLst>
              <a:ext uri="{FF2B5EF4-FFF2-40B4-BE49-F238E27FC236}">
                <a16:creationId xmlns:a16="http://schemas.microsoft.com/office/drawing/2014/main" id="{CEA78E17-567D-461A-ADD8-30AE298022F4}"/>
              </a:ext>
            </a:extLst>
          </p:cNvPr>
          <p:cNvSpPr/>
          <p:nvPr/>
        </p:nvSpPr>
        <p:spPr>
          <a:xfrm rot="5400000">
            <a:off x="8986314" y="5382865"/>
            <a:ext cx="506017" cy="505346"/>
          </a:xfrm>
          <a:prstGeom prst="curvedLeftArrow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0EBCCDA0-3969-44DC-BD9D-CDE1CE77F848}"/>
              </a:ext>
            </a:extLst>
          </p:cNvPr>
          <p:cNvCxnSpPr/>
          <p:nvPr/>
        </p:nvCxnSpPr>
        <p:spPr>
          <a:xfrm>
            <a:off x="6443932" y="3623096"/>
            <a:ext cx="2542717" cy="0"/>
          </a:xfrm>
          <a:prstGeom prst="lin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27509E9-3B61-401F-AAFB-754F3F9DF6EE}"/>
              </a:ext>
            </a:extLst>
          </p:cNvPr>
          <p:cNvCxnSpPr>
            <a:cxnSpLocks/>
          </p:cNvCxnSpPr>
          <p:nvPr/>
        </p:nvCxnSpPr>
        <p:spPr>
          <a:xfrm>
            <a:off x="8986649" y="3245780"/>
            <a:ext cx="0" cy="735293"/>
          </a:xfrm>
          <a:prstGeom prst="straightConnector1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928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6264646-45FE-4C8C-AA29-AAAF13901D7E}"/>
              </a:ext>
            </a:extLst>
          </p:cNvPr>
          <p:cNvSpPr txBox="1">
            <a:spLocks/>
          </p:cNvSpPr>
          <p:nvPr/>
        </p:nvSpPr>
        <p:spPr bwMode="auto">
          <a:xfrm>
            <a:off x="372202" y="466508"/>
            <a:ext cx="8426065" cy="2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Exo 2 Medium" panose="00000600000000000000" pitchFamily="50" charset="0"/>
              </a:rPr>
              <a:t>ML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30F8F19-1569-4B5D-B79E-CBB7BDF131C1}"/>
              </a:ext>
            </a:extLst>
          </p:cNvPr>
          <p:cNvSpPr txBox="1">
            <a:spLocks/>
          </p:cNvSpPr>
          <p:nvPr/>
        </p:nvSpPr>
        <p:spPr>
          <a:xfrm>
            <a:off x="340710" y="229669"/>
            <a:ext cx="8426065" cy="1866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>
                <a:solidFill>
                  <a:schemeClr val="accent5"/>
                </a:solidFill>
                <a:latin typeface="Exo 2 Medium" panose="00000600000000000000" pitchFamily="50" charset="0"/>
              </a:rPr>
              <a:t>(2ªFase) Resultados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CBEE2281-DBEF-4D8E-B437-87E07A0C941D}"/>
              </a:ext>
            </a:extLst>
          </p:cNvPr>
          <p:cNvSpPr/>
          <p:nvPr/>
        </p:nvSpPr>
        <p:spPr>
          <a:xfrm>
            <a:off x="2540266" y="1712305"/>
            <a:ext cx="1556275" cy="10486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6A2D4E7-BAD5-4C5A-A5A6-0F9DCDE9495E}"/>
              </a:ext>
            </a:extLst>
          </p:cNvPr>
          <p:cNvSpPr/>
          <p:nvPr/>
        </p:nvSpPr>
        <p:spPr>
          <a:xfrm>
            <a:off x="4152706" y="1701563"/>
            <a:ext cx="1630375" cy="115611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5C23144B-0504-4B9A-8B7F-A6E08B1B6390}"/>
              </a:ext>
            </a:extLst>
          </p:cNvPr>
          <p:cNvSpPr/>
          <p:nvPr/>
        </p:nvSpPr>
        <p:spPr>
          <a:xfrm>
            <a:off x="5839246" y="1701563"/>
            <a:ext cx="1556275" cy="104869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7E5A5517-094D-4958-9227-1D54E962C121}"/>
              </a:ext>
            </a:extLst>
          </p:cNvPr>
          <p:cNvSpPr/>
          <p:nvPr/>
        </p:nvSpPr>
        <p:spPr>
          <a:xfrm>
            <a:off x="7447881" y="1701563"/>
            <a:ext cx="1556275" cy="104869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5" name="Marcador de texto 3">
            <a:extLst>
              <a:ext uri="{FF2B5EF4-FFF2-40B4-BE49-F238E27FC236}">
                <a16:creationId xmlns:a16="http://schemas.microsoft.com/office/drawing/2014/main" id="{D7A668B7-221D-448E-B865-B2414960A71A}"/>
              </a:ext>
            </a:extLst>
          </p:cNvPr>
          <p:cNvSpPr txBox="1">
            <a:spLocks/>
          </p:cNvSpPr>
          <p:nvPr/>
        </p:nvSpPr>
        <p:spPr>
          <a:xfrm>
            <a:off x="2501825" y="1262426"/>
            <a:ext cx="1483895" cy="3668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solidFill>
                  <a:schemeClr val="accent1"/>
                </a:solidFill>
                <a:latin typeface="Consolas" panose="020B0609020204030204" pitchFamily="49" charset="0"/>
              </a:rPr>
              <a:t>LGBMRegressor</a:t>
            </a:r>
            <a:endParaRPr lang="es-E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Marcador de texto 3 - 1">
            <a:extLst>
              <a:ext uri="{FF2B5EF4-FFF2-40B4-BE49-F238E27FC236}">
                <a16:creationId xmlns:a16="http://schemas.microsoft.com/office/drawing/2014/main" id="{7F1ABEEA-86B4-4963-828A-F2DBCE64AF3B}"/>
              </a:ext>
            </a:extLst>
          </p:cNvPr>
          <p:cNvSpPr txBox="1">
            <a:spLocks/>
          </p:cNvSpPr>
          <p:nvPr/>
        </p:nvSpPr>
        <p:spPr>
          <a:xfrm>
            <a:off x="4030608" y="1083731"/>
            <a:ext cx="1893580" cy="6464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solidFill>
                  <a:schemeClr val="accent2"/>
                </a:solidFill>
                <a:latin typeface="Consolas" panose="020B0609020204030204" pitchFamily="49" charset="0"/>
              </a:rPr>
              <a:t>HistGradient</a:t>
            </a:r>
            <a:r>
              <a:rPr lang="es-E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BoostingRegressor</a:t>
            </a:r>
            <a:endParaRPr lang="es-ES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Marcador de texto 3 - 2">
            <a:extLst>
              <a:ext uri="{FF2B5EF4-FFF2-40B4-BE49-F238E27FC236}">
                <a16:creationId xmlns:a16="http://schemas.microsoft.com/office/drawing/2014/main" id="{FE48ACE2-B20F-4211-8CFE-7C2DF9078BD5}"/>
              </a:ext>
            </a:extLst>
          </p:cNvPr>
          <p:cNvSpPr txBox="1">
            <a:spLocks/>
          </p:cNvSpPr>
          <p:nvPr/>
        </p:nvSpPr>
        <p:spPr>
          <a:xfrm>
            <a:off x="5929022" y="1228375"/>
            <a:ext cx="1240532" cy="3668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accent3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solidFill>
                  <a:schemeClr val="accent6"/>
                </a:solidFill>
                <a:latin typeface="Consolas" panose="020B0609020204030204" pitchFamily="49" charset="0"/>
              </a:rPr>
              <a:t>ExtraTreesRegressor</a:t>
            </a:r>
            <a:endParaRPr lang="es-E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Marcador de texto 3 - 3">
            <a:extLst>
              <a:ext uri="{FF2B5EF4-FFF2-40B4-BE49-F238E27FC236}">
                <a16:creationId xmlns:a16="http://schemas.microsoft.com/office/drawing/2014/main" id="{B251A1B5-E7C4-4DDE-B386-751D05141286}"/>
              </a:ext>
            </a:extLst>
          </p:cNvPr>
          <p:cNvSpPr txBox="1">
            <a:spLocks/>
          </p:cNvSpPr>
          <p:nvPr/>
        </p:nvSpPr>
        <p:spPr>
          <a:xfrm>
            <a:off x="7316448" y="1228374"/>
            <a:ext cx="1819139" cy="3668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solidFill>
                  <a:schemeClr val="accent5"/>
                </a:solidFill>
                <a:latin typeface="Consolas" panose="020B0609020204030204" pitchFamily="49" charset="0"/>
              </a:rPr>
              <a:t>GradientBoostingRegressor</a:t>
            </a:r>
            <a:endParaRPr lang="es-ES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Marcador de texto 3">
            <a:extLst>
              <a:ext uri="{FF2B5EF4-FFF2-40B4-BE49-F238E27FC236}">
                <a16:creationId xmlns:a16="http://schemas.microsoft.com/office/drawing/2014/main" id="{F6CC70A1-9CBB-4AA0-B973-7C87A76C1C6B}"/>
              </a:ext>
            </a:extLst>
          </p:cNvPr>
          <p:cNvSpPr txBox="1">
            <a:spLocks/>
          </p:cNvSpPr>
          <p:nvPr/>
        </p:nvSpPr>
        <p:spPr>
          <a:xfrm>
            <a:off x="262089" y="1903519"/>
            <a:ext cx="2147813" cy="2622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77777A"/>
                </a:solidFill>
                <a:latin typeface="Exo 2 Extra Light" panose="00000300000000000000" pitchFamily="50" charset="0"/>
              </a:rPr>
              <a:t>MAE</a:t>
            </a:r>
          </a:p>
        </p:txBody>
      </p:sp>
      <p:sp>
        <p:nvSpPr>
          <p:cNvPr id="90" name="Marcador de texto 3">
            <a:extLst>
              <a:ext uri="{FF2B5EF4-FFF2-40B4-BE49-F238E27FC236}">
                <a16:creationId xmlns:a16="http://schemas.microsoft.com/office/drawing/2014/main" id="{4201D635-1AD5-4EB2-BE8A-FFB4730F1B7F}"/>
              </a:ext>
            </a:extLst>
          </p:cNvPr>
          <p:cNvSpPr txBox="1">
            <a:spLocks/>
          </p:cNvSpPr>
          <p:nvPr/>
        </p:nvSpPr>
        <p:spPr>
          <a:xfrm>
            <a:off x="262088" y="2281092"/>
            <a:ext cx="2147813" cy="2622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77777A"/>
                </a:solidFill>
                <a:latin typeface="Exo 2 Extra Light" panose="00000300000000000000" pitchFamily="50" charset="0"/>
              </a:rPr>
              <a:t>MSE</a:t>
            </a:r>
          </a:p>
        </p:txBody>
      </p:sp>
      <p:sp>
        <p:nvSpPr>
          <p:cNvPr id="91" name="Marcador de texto 3">
            <a:extLst>
              <a:ext uri="{FF2B5EF4-FFF2-40B4-BE49-F238E27FC236}">
                <a16:creationId xmlns:a16="http://schemas.microsoft.com/office/drawing/2014/main" id="{217F3752-7AD2-4EF0-AD49-DD44F9E64092}"/>
              </a:ext>
            </a:extLst>
          </p:cNvPr>
          <p:cNvSpPr txBox="1">
            <a:spLocks/>
          </p:cNvSpPr>
          <p:nvPr/>
        </p:nvSpPr>
        <p:spPr>
          <a:xfrm>
            <a:off x="262087" y="2646739"/>
            <a:ext cx="2147813" cy="2622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77777A"/>
                </a:solidFill>
                <a:latin typeface="Exo 2 Extra Light" panose="00000300000000000000" pitchFamily="50" charset="0"/>
              </a:rPr>
              <a:t>RMSE/Mean(CVS)</a:t>
            </a:r>
          </a:p>
        </p:txBody>
      </p:sp>
      <p:sp>
        <p:nvSpPr>
          <p:cNvPr id="94" name="Marcador de texto 3">
            <a:extLst>
              <a:ext uri="{FF2B5EF4-FFF2-40B4-BE49-F238E27FC236}">
                <a16:creationId xmlns:a16="http://schemas.microsoft.com/office/drawing/2014/main" id="{A3E1CB34-55C3-4D8C-9532-7B47F816F1C8}"/>
              </a:ext>
            </a:extLst>
          </p:cNvPr>
          <p:cNvSpPr txBox="1">
            <a:spLocks/>
          </p:cNvSpPr>
          <p:nvPr/>
        </p:nvSpPr>
        <p:spPr>
          <a:xfrm>
            <a:off x="262085" y="3020486"/>
            <a:ext cx="2147813" cy="2622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77777A"/>
                </a:solidFill>
                <a:latin typeface="Exo 2 Extra Light" panose="00000300000000000000" pitchFamily="50" charset="0"/>
              </a:rPr>
              <a:t>Efectividad en  Train</a:t>
            </a:r>
          </a:p>
        </p:txBody>
      </p:sp>
      <p:sp>
        <p:nvSpPr>
          <p:cNvPr id="95" name="Marcador de texto 3">
            <a:extLst>
              <a:ext uri="{FF2B5EF4-FFF2-40B4-BE49-F238E27FC236}">
                <a16:creationId xmlns:a16="http://schemas.microsoft.com/office/drawing/2014/main" id="{65555918-19C0-4B2A-A57D-C20F6E8C6477}"/>
              </a:ext>
            </a:extLst>
          </p:cNvPr>
          <p:cNvSpPr txBox="1">
            <a:spLocks/>
          </p:cNvSpPr>
          <p:nvPr/>
        </p:nvSpPr>
        <p:spPr>
          <a:xfrm>
            <a:off x="275585" y="3381009"/>
            <a:ext cx="2147813" cy="2622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5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Exo 2 Extra Light" panose="00000300000000000000" pitchFamily="50" charset="0"/>
              </a:rPr>
              <a:t>Efectividad en Test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709EA7D-CC3F-4909-AB10-1DAF82A4B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886521"/>
              </p:ext>
            </p:extLst>
          </p:nvPr>
        </p:nvGraphicFramePr>
        <p:xfrm>
          <a:off x="2531466" y="1865095"/>
          <a:ext cx="8128000" cy="18542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415946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388812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315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92880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4653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5.176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5.346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5.265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5.107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4.925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68.149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65.652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66.226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70.065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74.512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4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8.255 / 10.158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8.102 / 10.267</a:t>
                      </a:r>
                      <a:endParaRPr lang="es-ES" sz="1400" kern="12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8.139 /10.446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8.370 / 10.805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8.632 / 11.007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0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0.920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0.90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0.850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0.983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0.940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59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0.808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0.773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0.813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0.803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0.790</a:t>
                      </a:r>
                      <a:endParaRPr lang="es-E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156219"/>
                  </a:ext>
                </a:extLst>
              </a:tr>
            </a:tbl>
          </a:graphicData>
        </a:graphic>
      </p:graphicFrame>
      <p:sp>
        <p:nvSpPr>
          <p:cNvPr id="26" name="Rectángulo 25">
            <a:extLst>
              <a:ext uri="{FF2B5EF4-FFF2-40B4-BE49-F238E27FC236}">
                <a16:creationId xmlns:a16="http://schemas.microsoft.com/office/drawing/2014/main" id="{64A3751A-AF5E-4484-A19C-22DF5A75FFA1}"/>
              </a:ext>
            </a:extLst>
          </p:cNvPr>
          <p:cNvSpPr/>
          <p:nvPr/>
        </p:nvSpPr>
        <p:spPr>
          <a:xfrm>
            <a:off x="9060321" y="1701563"/>
            <a:ext cx="1556275" cy="104869"/>
          </a:xfrm>
          <a:prstGeom prst="rect">
            <a:avLst/>
          </a:prstGeom>
          <a:solidFill>
            <a:srgbClr val="00206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7" name="Marcador de texto 3 - 3">
            <a:extLst>
              <a:ext uri="{FF2B5EF4-FFF2-40B4-BE49-F238E27FC236}">
                <a16:creationId xmlns:a16="http://schemas.microsoft.com/office/drawing/2014/main" id="{3EF42CBD-0F78-47FF-A6AF-91A986A40790}"/>
              </a:ext>
            </a:extLst>
          </p:cNvPr>
          <p:cNvSpPr txBox="1">
            <a:spLocks/>
          </p:cNvSpPr>
          <p:nvPr/>
        </p:nvSpPr>
        <p:spPr>
          <a:xfrm>
            <a:off x="9152910" y="1411811"/>
            <a:ext cx="1431288" cy="3668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RandomForestRegressor</a:t>
            </a:r>
            <a:endParaRPr lang="es-ES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solidFill>
                <a:srgbClr val="002060"/>
              </a:solidFill>
              <a:latin typeface="Calibri"/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B57E223-8A45-4116-9A9C-FC05BB13E732}"/>
              </a:ext>
            </a:extLst>
          </p:cNvPr>
          <p:cNvGrpSpPr/>
          <p:nvPr/>
        </p:nvGrpSpPr>
        <p:grpSpPr>
          <a:xfrm>
            <a:off x="5891" y="3948971"/>
            <a:ext cx="12186109" cy="2092489"/>
            <a:chOff x="4124" y="4058559"/>
            <a:chExt cx="12635404" cy="181764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01ADB3FF-EC2C-4946-AD6D-2D292644C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6525" y="4058559"/>
              <a:ext cx="2654591" cy="1769727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FBECB3B0-4BE0-4930-AF78-888A193E3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594" y="4090170"/>
              <a:ext cx="2527934" cy="1737854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07120967-7805-4AF6-A76E-AA8E66423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4" y="4141729"/>
              <a:ext cx="2554283" cy="1702856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7DB82CCC-65C6-4AF2-9017-E7A973F14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7398" y="4078501"/>
              <a:ext cx="2649127" cy="1766084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23CE615F-3019-4F49-A2F7-2D0C84C77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766" y="4110115"/>
              <a:ext cx="2649127" cy="17660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519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6264646-45FE-4C8C-AA29-AAAF13901D7E}"/>
              </a:ext>
            </a:extLst>
          </p:cNvPr>
          <p:cNvSpPr txBox="1">
            <a:spLocks/>
          </p:cNvSpPr>
          <p:nvPr/>
        </p:nvSpPr>
        <p:spPr bwMode="auto">
          <a:xfrm>
            <a:off x="340710" y="466508"/>
            <a:ext cx="8426065" cy="2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Exo 2 Medium" panose="00000600000000000000" pitchFamily="50" charset="0"/>
              </a:rPr>
              <a:t>ML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30F8F19-1569-4B5D-B79E-CBB7BDF131C1}"/>
              </a:ext>
            </a:extLst>
          </p:cNvPr>
          <p:cNvSpPr txBox="1">
            <a:spLocks/>
          </p:cNvSpPr>
          <p:nvPr/>
        </p:nvSpPr>
        <p:spPr>
          <a:xfrm>
            <a:off x="340710" y="229669"/>
            <a:ext cx="8426065" cy="1866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>
                <a:solidFill>
                  <a:schemeClr val="accent5"/>
                </a:solidFill>
                <a:latin typeface="Exo 2 Medium" panose="00000600000000000000" pitchFamily="50" charset="0"/>
              </a:rPr>
              <a:t>(3ªFase) Clasificación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E4FF2C57-802D-43A9-9E02-69DE6D86B3D7}"/>
              </a:ext>
            </a:extLst>
          </p:cNvPr>
          <p:cNvGrpSpPr/>
          <p:nvPr/>
        </p:nvGrpSpPr>
        <p:grpSpPr>
          <a:xfrm>
            <a:off x="-1" y="4525414"/>
            <a:ext cx="10403443" cy="2322513"/>
            <a:chOff x="-3175" y="2578100"/>
            <a:chExt cx="8707438" cy="2322513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B45FEFF4-D8DF-4FF1-834A-864C7AD1C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" y="2800350"/>
              <a:ext cx="8274050" cy="2100263"/>
            </a:xfrm>
            <a:custGeom>
              <a:avLst/>
              <a:gdLst>
                <a:gd name="T0" fmla="*/ 5212 w 5212"/>
                <a:gd name="T1" fmla="*/ 180 h 1323"/>
                <a:gd name="T2" fmla="*/ 0 w 5212"/>
                <a:gd name="T3" fmla="*/ 1323 h 1323"/>
                <a:gd name="T4" fmla="*/ 0 w 5212"/>
                <a:gd name="T5" fmla="*/ 520 h 1323"/>
                <a:gd name="T6" fmla="*/ 5195 w 5212"/>
                <a:gd name="T7" fmla="*/ 0 h 1323"/>
                <a:gd name="T8" fmla="*/ 5212 w 5212"/>
                <a:gd name="T9" fmla="*/ 180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2" h="1323">
                  <a:moveTo>
                    <a:pt x="5212" y="180"/>
                  </a:moveTo>
                  <a:lnTo>
                    <a:pt x="0" y="1323"/>
                  </a:lnTo>
                  <a:lnTo>
                    <a:pt x="0" y="520"/>
                  </a:lnTo>
                  <a:lnTo>
                    <a:pt x="5195" y="0"/>
                  </a:lnTo>
                  <a:lnTo>
                    <a:pt x="5212" y="180"/>
                  </a:lnTo>
                  <a:close/>
                </a:path>
              </a:pathLst>
            </a:custGeom>
            <a:solidFill>
              <a:srgbClr val="77777A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09D4416-328F-41F9-BCDE-D858AB290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4013" y="2578100"/>
              <a:ext cx="730250" cy="752475"/>
            </a:xfrm>
            <a:custGeom>
              <a:avLst/>
              <a:gdLst>
                <a:gd name="T0" fmla="*/ 460 w 460"/>
                <a:gd name="T1" fmla="*/ 148 h 474"/>
                <a:gd name="T2" fmla="*/ 0 w 460"/>
                <a:gd name="T3" fmla="*/ 0 h 474"/>
                <a:gd name="T4" fmla="*/ 102 w 460"/>
                <a:gd name="T5" fmla="*/ 474 h 474"/>
                <a:gd name="T6" fmla="*/ 460 w 460"/>
                <a:gd name="T7" fmla="*/ 148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0" h="474">
                  <a:moveTo>
                    <a:pt x="460" y="148"/>
                  </a:moveTo>
                  <a:lnTo>
                    <a:pt x="0" y="0"/>
                  </a:lnTo>
                  <a:lnTo>
                    <a:pt x="102" y="474"/>
                  </a:lnTo>
                  <a:lnTo>
                    <a:pt x="460" y="148"/>
                  </a:lnTo>
                  <a:close/>
                </a:path>
              </a:pathLst>
            </a:custGeom>
            <a:solidFill>
              <a:srgbClr val="77777A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</a:endParaRPr>
            </a:p>
          </p:txBody>
        </p: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9830B9A5-FF08-41A4-830A-DB37B5022719}"/>
              </a:ext>
            </a:extLst>
          </p:cNvPr>
          <p:cNvSpPr/>
          <p:nvPr/>
        </p:nvSpPr>
        <p:spPr>
          <a:xfrm>
            <a:off x="5079287" y="5191185"/>
            <a:ext cx="1475273" cy="313041"/>
          </a:xfrm>
          <a:prstGeom prst="ellipse">
            <a:avLst/>
          </a:prstGeom>
          <a:solidFill>
            <a:srgbClr val="5D7E95">
              <a:lumMod val="60000"/>
              <a:lumOff val="4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0EC9177-991F-4237-8F77-43D6DE825586}"/>
              </a:ext>
            </a:extLst>
          </p:cNvPr>
          <p:cNvSpPr/>
          <p:nvPr/>
        </p:nvSpPr>
        <p:spPr>
          <a:xfrm>
            <a:off x="5079726" y="3899538"/>
            <a:ext cx="1436150" cy="1436150"/>
          </a:xfrm>
          <a:prstGeom prst="ellipse">
            <a:avLst/>
          </a:prstGeom>
          <a:solidFill>
            <a:srgbClr val="DD75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B07684D7-6272-4E6B-905A-8E9ADD70CAB2}"/>
              </a:ext>
            </a:extLst>
          </p:cNvPr>
          <p:cNvSpPr/>
          <p:nvPr/>
        </p:nvSpPr>
        <p:spPr>
          <a:xfrm>
            <a:off x="2597190" y="5493099"/>
            <a:ext cx="1654073" cy="350981"/>
          </a:xfrm>
          <a:prstGeom prst="ellipse">
            <a:avLst/>
          </a:prstGeom>
          <a:solidFill>
            <a:srgbClr val="5D7E95">
              <a:lumMod val="60000"/>
              <a:lumOff val="4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C8FD4D4-F973-4ED3-902F-3D3804CDB258}"/>
              </a:ext>
            </a:extLst>
          </p:cNvPr>
          <p:cNvSpPr/>
          <p:nvPr/>
        </p:nvSpPr>
        <p:spPr>
          <a:xfrm>
            <a:off x="2618256" y="4057829"/>
            <a:ext cx="1598891" cy="1598891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23231821-00A7-41E8-AAB3-73A8053B946F}"/>
              </a:ext>
            </a:extLst>
          </p:cNvPr>
          <p:cNvSpPr/>
          <p:nvPr/>
        </p:nvSpPr>
        <p:spPr>
          <a:xfrm>
            <a:off x="90006" y="5981566"/>
            <a:ext cx="1845901" cy="391686"/>
          </a:xfrm>
          <a:prstGeom prst="ellipse">
            <a:avLst/>
          </a:prstGeom>
          <a:solidFill>
            <a:srgbClr val="5D7E95">
              <a:lumMod val="60000"/>
              <a:lumOff val="4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C3CF739F-0CDE-476E-B301-4A0B699CE819}"/>
              </a:ext>
            </a:extLst>
          </p:cNvPr>
          <p:cNvSpPr/>
          <p:nvPr/>
        </p:nvSpPr>
        <p:spPr>
          <a:xfrm>
            <a:off x="139861" y="4334467"/>
            <a:ext cx="1813104" cy="1813104"/>
          </a:xfrm>
          <a:prstGeom prst="ellipse">
            <a:avLst/>
          </a:prstGeom>
          <a:solidFill>
            <a:srgbClr val="4F627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5" name="Marcador de texto 5">
            <a:extLst>
              <a:ext uri="{FF2B5EF4-FFF2-40B4-BE49-F238E27FC236}">
                <a16:creationId xmlns:a16="http://schemas.microsoft.com/office/drawing/2014/main" id="{699131CF-D47D-46D1-B6FE-5349C0A0A598}"/>
              </a:ext>
            </a:extLst>
          </p:cNvPr>
          <p:cNvSpPr txBox="1">
            <a:spLocks/>
          </p:cNvSpPr>
          <p:nvPr/>
        </p:nvSpPr>
        <p:spPr>
          <a:xfrm>
            <a:off x="347566" y="3158875"/>
            <a:ext cx="1807297" cy="97767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Una vez identificados los distintos grupos, debemos llevar a cabo otro EDA .</a:t>
            </a:r>
          </a:p>
        </p:txBody>
      </p:sp>
      <p:sp>
        <p:nvSpPr>
          <p:cNvPr id="87" name="Marcador de texto 3">
            <a:extLst>
              <a:ext uri="{FF2B5EF4-FFF2-40B4-BE49-F238E27FC236}">
                <a16:creationId xmlns:a16="http://schemas.microsoft.com/office/drawing/2014/main" id="{28EB5331-A5F1-4337-9CD4-564D6B7BFC0C}"/>
              </a:ext>
            </a:extLst>
          </p:cNvPr>
          <p:cNvSpPr txBox="1">
            <a:spLocks/>
          </p:cNvSpPr>
          <p:nvPr/>
        </p:nvSpPr>
        <p:spPr>
          <a:xfrm>
            <a:off x="2746675" y="4509972"/>
            <a:ext cx="1319610" cy="71005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prstClr val="white"/>
                </a:solidFill>
                <a:latin typeface="Exo 2 Medium" panose="00000600000000000000" pitchFamily="50" charset="0"/>
              </a:rPr>
              <a:t>CLUSTER_2</a:t>
            </a:r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B8F5F217-561F-4599-A647-45CE662DA540}"/>
              </a:ext>
            </a:extLst>
          </p:cNvPr>
          <p:cNvCxnSpPr>
            <a:cxnSpLocks/>
          </p:cNvCxnSpPr>
          <p:nvPr/>
        </p:nvCxnSpPr>
        <p:spPr>
          <a:xfrm>
            <a:off x="321641" y="3531696"/>
            <a:ext cx="0" cy="977674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91" name="Marcador de texto 3">
            <a:extLst>
              <a:ext uri="{FF2B5EF4-FFF2-40B4-BE49-F238E27FC236}">
                <a16:creationId xmlns:a16="http://schemas.microsoft.com/office/drawing/2014/main" id="{6BF711F2-DA65-4A35-92DE-79EA1025AA41}"/>
              </a:ext>
            </a:extLst>
          </p:cNvPr>
          <p:cNvSpPr txBox="1">
            <a:spLocks/>
          </p:cNvSpPr>
          <p:nvPr/>
        </p:nvSpPr>
        <p:spPr>
          <a:xfrm>
            <a:off x="5139391" y="4294179"/>
            <a:ext cx="1316819" cy="64686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prstClr val="white"/>
                </a:solidFill>
                <a:latin typeface="Exo 2 Medium" panose="00000600000000000000" pitchFamily="50" charset="0"/>
              </a:rPr>
              <a:t>CLUSTER_3</a:t>
            </a:r>
          </a:p>
        </p:txBody>
      </p:sp>
      <p:sp>
        <p:nvSpPr>
          <p:cNvPr id="92" name="Marcador de texto 3">
            <a:extLst>
              <a:ext uri="{FF2B5EF4-FFF2-40B4-BE49-F238E27FC236}">
                <a16:creationId xmlns:a16="http://schemas.microsoft.com/office/drawing/2014/main" id="{929F032A-F531-4274-B8F7-162459A152E5}"/>
              </a:ext>
            </a:extLst>
          </p:cNvPr>
          <p:cNvSpPr txBox="1">
            <a:spLocks/>
          </p:cNvSpPr>
          <p:nvPr/>
        </p:nvSpPr>
        <p:spPr>
          <a:xfrm>
            <a:off x="347566" y="4901841"/>
            <a:ext cx="1319610" cy="71005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prstClr val="white"/>
                </a:solidFill>
                <a:latin typeface="Exo 2 Medium" panose="00000600000000000000" pitchFamily="50" charset="0"/>
              </a:rPr>
              <a:t>CLUSTER_1 </a:t>
            </a:r>
          </a:p>
        </p:txBody>
      </p: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70F68A7C-6AE3-4DF1-9C45-C914A6166871}"/>
              </a:ext>
            </a:extLst>
          </p:cNvPr>
          <p:cNvCxnSpPr>
            <a:cxnSpLocks/>
          </p:cNvCxnSpPr>
          <p:nvPr/>
        </p:nvCxnSpPr>
        <p:spPr>
          <a:xfrm>
            <a:off x="5310850" y="2797498"/>
            <a:ext cx="0" cy="977674"/>
          </a:xfrm>
          <a:prstGeom prst="line">
            <a:avLst/>
          </a:prstGeom>
          <a:noFill/>
          <a:ln w="15875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C2301D8E-4570-471C-94AF-44ACC261D2CD}"/>
              </a:ext>
            </a:extLst>
          </p:cNvPr>
          <p:cNvSpPr/>
          <p:nvPr/>
        </p:nvSpPr>
        <p:spPr>
          <a:xfrm>
            <a:off x="7429585" y="4925706"/>
            <a:ext cx="1475273" cy="313041"/>
          </a:xfrm>
          <a:prstGeom prst="ellipse">
            <a:avLst/>
          </a:prstGeom>
          <a:solidFill>
            <a:srgbClr val="5D7E95">
              <a:lumMod val="60000"/>
              <a:lumOff val="40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AA3660A-35A8-4962-84D3-E0BAFD60D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861" y="33048"/>
            <a:ext cx="5272189" cy="3765849"/>
          </a:xfrm>
          <a:prstGeom prst="rect">
            <a:avLst/>
          </a:prstGeom>
        </p:spPr>
      </p:pic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42D1D13-CAC0-443B-BE1A-9A8BF9DA5071}"/>
              </a:ext>
            </a:extLst>
          </p:cNvPr>
          <p:cNvCxnSpPr>
            <a:cxnSpLocks/>
          </p:cNvCxnSpPr>
          <p:nvPr/>
        </p:nvCxnSpPr>
        <p:spPr>
          <a:xfrm>
            <a:off x="7747413" y="5492729"/>
            <a:ext cx="0" cy="977674"/>
          </a:xfrm>
          <a:prstGeom prst="line">
            <a:avLst/>
          </a:prstGeom>
          <a:noFill/>
          <a:ln w="15875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3DF790AE-C642-481F-9542-78346E4171FE}"/>
              </a:ext>
            </a:extLst>
          </p:cNvPr>
          <p:cNvCxnSpPr>
            <a:cxnSpLocks/>
          </p:cNvCxnSpPr>
          <p:nvPr/>
        </p:nvCxnSpPr>
        <p:spPr>
          <a:xfrm>
            <a:off x="2789808" y="3029482"/>
            <a:ext cx="0" cy="977674"/>
          </a:xfrm>
          <a:prstGeom prst="line">
            <a:avLst/>
          </a:prstGeom>
          <a:noFill/>
          <a:ln w="15875" cap="flat" cmpd="sng" algn="ctr">
            <a:solidFill>
              <a:schemeClr val="accent2"/>
            </a:solidFill>
            <a:prstDash val="solid"/>
            <a:miter lim="800000"/>
          </a:ln>
          <a:effectLst/>
        </p:spPr>
      </p:cxnSp>
      <p:sp>
        <p:nvSpPr>
          <p:cNvPr id="32" name="Marcador de texto 5">
            <a:extLst>
              <a:ext uri="{FF2B5EF4-FFF2-40B4-BE49-F238E27FC236}">
                <a16:creationId xmlns:a16="http://schemas.microsoft.com/office/drawing/2014/main" id="{B81AE174-6128-40F7-A1F6-2B1921F964D4}"/>
              </a:ext>
            </a:extLst>
          </p:cNvPr>
          <p:cNvSpPr txBox="1">
            <a:spLocks/>
          </p:cNvSpPr>
          <p:nvPr/>
        </p:nvSpPr>
        <p:spPr>
          <a:xfrm>
            <a:off x="5413895" y="2621070"/>
            <a:ext cx="1807297" cy="977674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Una vez comprendamos el proceso de etiquetado, se asignará para cada grupo una estrategia distinta de mantenimiento. 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CBDE82E-3150-496D-BCE0-F05FE53FFC53}"/>
              </a:ext>
            </a:extLst>
          </p:cNvPr>
          <p:cNvSpPr/>
          <p:nvPr/>
        </p:nvSpPr>
        <p:spPr>
          <a:xfrm>
            <a:off x="7429326" y="3614884"/>
            <a:ext cx="1436150" cy="1436150"/>
          </a:xfrm>
          <a:prstGeom prst="ellipse">
            <a:avLst/>
          </a:prstGeom>
          <a:solidFill>
            <a:srgbClr val="8EB89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7BE390F3-1980-45D7-BF30-9CB7302F565C}"/>
              </a:ext>
            </a:extLst>
          </p:cNvPr>
          <p:cNvSpPr txBox="1">
            <a:spLocks/>
          </p:cNvSpPr>
          <p:nvPr/>
        </p:nvSpPr>
        <p:spPr>
          <a:xfrm>
            <a:off x="7489689" y="4055474"/>
            <a:ext cx="1316819" cy="64686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>
                <a:solidFill>
                  <a:prstClr val="white"/>
                </a:solidFill>
                <a:latin typeface="Exo 2 Medium" panose="00000600000000000000" pitchFamily="50" charset="0"/>
              </a:rPr>
              <a:t>CLUSTER_4</a:t>
            </a:r>
          </a:p>
        </p:txBody>
      </p:sp>
      <p:sp>
        <p:nvSpPr>
          <p:cNvPr id="97" name="Marcador de texto 5">
            <a:extLst>
              <a:ext uri="{FF2B5EF4-FFF2-40B4-BE49-F238E27FC236}">
                <a16:creationId xmlns:a16="http://schemas.microsoft.com/office/drawing/2014/main" id="{34451CBD-EC6A-4EBD-B80C-D156FB7525DC}"/>
              </a:ext>
            </a:extLst>
          </p:cNvPr>
          <p:cNvSpPr txBox="1">
            <a:spLocks/>
          </p:cNvSpPr>
          <p:nvPr/>
        </p:nvSpPr>
        <p:spPr>
          <a:xfrm>
            <a:off x="7869745" y="5220030"/>
            <a:ext cx="2223595" cy="1392092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</a:pPr>
            <a:r>
              <a:rPr lang="es-ES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Remplazo inmediato </a:t>
            </a:r>
          </a:p>
          <a:p>
            <a:pPr marL="171450" indent="-171450">
              <a:buFontTx/>
              <a:buChar char="-"/>
            </a:pPr>
            <a:r>
              <a:rPr lang="es-ES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Reacondicionamiento del aceite </a:t>
            </a:r>
          </a:p>
          <a:p>
            <a:pPr marL="171450" indent="-171450">
              <a:buFontTx/>
              <a:buChar char="-"/>
            </a:pPr>
            <a:r>
              <a:rPr lang="es-ES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Principios de deterioro</a:t>
            </a:r>
          </a:p>
          <a:p>
            <a:pPr marL="171450" indent="-171450">
              <a:buFontTx/>
              <a:buChar char="-"/>
            </a:pPr>
            <a:r>
              <a:rPr lang="es-ES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Transformador completamente sano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E0EAA6E-E3D9-4C05-AD1E-BE950DEA1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72" y="976560"/>
            <a:ext cx="3099019" cy="2324264"/>
          </a:xfrm>
          <a:prstGeom prst="rect">
            <a:avLst/>
          </a:prstGeom>
        </p:spPr>
      </p:pic>
      <p:sp>
        <p:nvSpPr>
          <p:cNvPr id="94" name="Marcador de texto 5">
            <a:extLst>
              <a:ext uri="{FF2B5EF4-FFF2-40B4-BE49-F238E27FC236}">
                <a16:creationId xmlns:a16="http://schemas.microsoft.com/office/drawing/2014/main" id="{65B7CC0A-A2EB-493E-ABDB-B7060C6F843C}"/>
              </a:ext>
            </a:extLst>
          </p:cNvPr>
          <p:cNvSpPr txBox="1">
            <a:spLocks/>
          </p:cNvSpPr>
          <p:nvPr/>
        </p:nvSpPr>
        <p:spPr>
          <a:xfrm>
            <a:off x="2863998" y="2637210"/>
            <a:ext cx="1807297" cy="97767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accent1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77777A">
                    <a:lumMod val="75000"/>
                  </a:srgbClr>
                </a:solidFill>
                <a:latin typeface="Exo 2 Extra Light" panose="00000300000000000000" pitchFamily="50" charset="0"/>
              </a:rPr>
              <a:t>Este análisis exploratorio, buscará  las características semejantes en cada grupo.</a:t>
            </a:r>
          </a:p>
        </p:txBody>
      </p:sp>
    </p:spTree>
    <p:extLst>
      <p:ext uri="{BB962C8B-B14F-4D97-AF65-F5344CB8AC3E}">
        <p14:creationId xmlns:p14="http://schemas.microsoft.com/office/powerpoint/2010/main" val="335385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5E0E20A-DD1A-4EFF-A027-292E7BF3B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2F9E80C-8D52-44AB-8D42-DD4FB1281253}"/>
              </a:ext>
            </a:extLst>
          </p:cNvPr>
          <p:cNvSpPr txBox="1">
            <a:spLocks/>
          </p:cNvSpPr>
          <p:nvPr/>
        </p:nvSpPr>
        <p:spPr bwMode="auto">
          <a:xfrm>
            <a:off x="340710" y="466508"/>
            <a:ext cx="8426065" cy="27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Exo 2 Medium" panose="00000600000000000000" pitchFamily="50" charset="0"/>
              </a:rPr>
              <a:t>ML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A9561E7E-6536-4F2D-ADC5-557C3684C160}"/>
              </a:ext>
            </a:extLst>
          </p:cNvPr>
          <p:cNvSpPr txBox="1">
            <a:spLocks/>
          </p:cNvSpPr>
          <p:nvPr/>
        </p:nvSpPr>
        <p:spPr>
          <a:xfrm>
            <a:off x="340710" y="229669"/>
            <a:ext cx="8426065" cy="1866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>
                <a:solidFill>
                  <a:schemeClr val="accent5"/>
                </a:solidFill>
                <a:latin typeface="Exo 2 Medium" panose="00000600000000000000" pitchFamily="50" charset="0"/>
              </a:rPr>
              <a:t>(3ªFase) Clasificación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Exo 2 Medium" panose="00000600000000000000" pitchFamily="50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82B1DA-1F64-4103-BD42-E83322441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052"/>
            <a:ext cx="12192000" cy="606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9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necting Visions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E0629A"/>
      </a:accent1>
      <a:accent2>
        <a:srgbClr val="4BB1E4"/>
      </a:accent2>
      <a:accent3>
        <a:srgbClr val="2EBDBC"/>
      </a:accent3>
      <a:accent4>
        <a:srgbClr val="5D6E7F"/>
      </a:accent4>
      <a:accent5>
        <a:srgbClr val="5D6E7F"/>
      </a:accent5>
      <a:accent6>
        <a:srgbClr val="2EBDBC"/>
      </a:accent6>
      <a:hlink>
        <a:srgbClr val="4BB1E4"/>
      </a:hlink>
      <a:folHlink>
        <a:srgbClr val="E0629A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3094</TotalTime>
  <Words>859</Words>
  <Application>Microsoft Office PowerPoint</Application>
  <PresentationFormat>Panorámica</PresentationFormat>
  <Paragraphs>106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21" baseType="lpstr">
      <vt:lpstr>Microsoft YaHei</vt:lpstr>
      <vt:lpstr>Arial</vt:lpstr>
      <vt:lpstr>Calibri</vt:lpstr>
      <vt:lpstr>Calibri Light</vt:lpstr>
      <vt:lpstr>Consolas</vt:lpstr>
      <vt:lpstr>Exo 2</vt:lpstr>
      <vt:lpstr>Exo 2 Extra Light</vt:lpstr>
      <vt:lpstr>Exo 2 Medium</vt:lpstr>
      <vt:lpstr>HelveticaNeue-Light</vt:lpstr>
      <vt:lpstr>Open Sans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 Espinosa</dc:creator>
  <cp:lastModifiedBy>Usuario</cp:lastModifiedBy>
  <cp:revision>62</cp:revision>
  <dcterms:created xsi:type="dcterms:W3CDTF">2019-12-18T12:53:58Z</dcterms:created>
  <dcterms:modified xsi:type="dcterms:W3CDTF">2022-04-21T07:08:50Z</dcterms:modified>
</cp:coreProperties>
</file>