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351" r:id="rId2"/>
    <p:sldId id="356" r:id="rId3"/>
    <p:sldId id="3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273" userDrawn="1">
          <p15:clr>
            <a:srgbClr val="A4A3A4"/>
          </p15:clr>
        </p15:guide>
        <p15:guide id="4" orient="horz" pos="3974" userDrawn="1">
          <p15:clr>
            <a:srgbClr val="A4A3A4"/>
          </p15:clr>
        </p15:guide>
        <p15:guide id="5" pos="7355" userDrawn="1">
          <p15:clr>
            <a:srgbClr val="A4A3A4"/>
          </p15:clr>
        </p15:guide>
        <p15:guide id="6" pos="3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B897"/>
    <a:srgbClr val="DD7596"/>
    <a:srgbClr val="4F6272"/>
    <a:srgbClr val="DCDEE0"/>
    <a:srgbClr val="FBEBF2"/>
    <a:srgbClr val="F0F2F4"/>
    <a:srgbClr val="FFFFFF"/>
    <a:srgbClr val="DBEFFA"/>
    <a:srgbClr val="FCFCFC"/>
    <a:srgbClr val="F7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56" autoAdjust="0"/>
  </p:normalViewPr>
  <p:slideViewPr>
    <p:cSldViewPr snapToGrid="0" showGuides="1">
      <p:cViewPr varScale="1">
        <p:scale>
          <a:sx n="82" d="100"/>
          <a:sy n="82" d="100"/>
        </p:scale>
        <p:origin x="720" y="48"/>
      </p:cViewPr>
      <p:guideLst>
        <p:guide orient="horz" pos="550"/>
        <p:guide pos="3840"/>
        <p:guide orient="horz" pos="2273"/>
        <p:guide orient="horz" pos="3974"/>
        <p:guide pos="7355"/>
        <p:guide pos="32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80286D-1986-494B-98B4-985E87816DEA}" type="datetimeFigureOut">
              <a:rPr lang="es-ES" smtClean="0"/>
              <a:t>23/05/2022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D32BEF-9396-49FF-9490-E5F278228C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5837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75FD8-4EB4-4761-8E40-87659A4BB680}" type="datetimeFigureOut">
              <a:rPr lang="es-ES" smtClean="0"/>
              <a:t>23/05/2022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185B1-AE34-4FAB-96E8-987D6BB8B1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4222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75FD8-4EB4-4761-8E40-87659A4BB680}" type="datetimeFigureOut">
              <a:rPr lang="es-ES" smtClean="0"/>
              <a:t>23/05/2022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185B1-AE34-4FAB-96E8-987D6BB8B1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218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75FD8-4EB4-4761-8E40-87659A4BB680}" type="datetimeFigureOut">
              <a:rPr lang="es-ES" smtClean="0"/>
              <a:t>23/05/2022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185B1-AE34-4FAB-96E8-987D6BB8B1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2688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EB077FAB-B8F8-4E8C-8547-F5F57E4438FC}"/>
              </a:ext>
            </a:extLst>
          </p:cNvPr>
          <p:cNvSpPr txBox="1">
            <a:spLocks/>
          </p:cNvSpPr>
          <p:nvPr userDrawn="1"/>
        </p:nvSpPr>
        <p:spPr>
          <a:xfrm>
            <a:off x="11499245" y="6377743"/>
            <a:ext cx="48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algn="r" defTabSz="457200" rtl="0" fontAlgn="auto">
              <a:spcBef>
                <a:spcPts val="0"/>
              </a:spcBef>
              <a:spcAft>
                <a:spcPts val="0"/>
              </a:spcAft>
              <a:defRPr sz="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algn="l">
              <a:defRPr/>
            </a:pPr>
            <a:fld id="{40E6BD00-4171-0645-A340-7411A92E956E}" type="slidenum">
              <a:rPr lang="es-ES" sz="1200" smtClean="0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algn="l">
                <a:defRPr/>
              </a:pPr>
              <a:t>‹Nº›</a:t>
            </a:fld>
            <a:endParaRPr lang="es-ES" sz="800" dirty="0">
              <a:solidFill>
                <a:schemeClr val="bg1">
                  <a:lumMod val="50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E3570737-981B-4CEA-AD51-3A918BE90517}"/>
              </a:ext>
            </a:extLst>
          </p:cNvPr>
          <p:cNvCxnSpPr>
            <a:cxnSpLocks/>
          </p:cNvCxnSpPr>
          <p:nvPr userDrawn="1"/>
        </p:nvCxnSpPr>
        <p:spPr>
          <a:xfrm>
            <a:off x="11485597" y="6435521"/>
            <a:ext cx="0" cy="24956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264BC32E-4C86-443D-98EF-50DE3A7A145B}"/>
              </a:ext>
            </a:extLst>
          </p:cNvPr>
          <p:cNvSpPr/>
          <p:nvPr userDrawn="1"/>
        </p:nvSpPr>
        <p:spPr>
          <a:xfrm>
            <a:off x="0" y="229669"/>
            <a:ext cx="181155" cy="18665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4C675877-3770-4232-8872-EE87503E7B6D}"/>
              </a:ext>
            </a:extLst>
          </p:cNvPr>
          <p:cNvSpPr/>
          <p:nvPr userDrawn="1"/>
        </p:nvSpPr>
        <p:spPr>
          <a:xfrm>
            <a:off x="0" y="416034"/>
            <a:ext cx="181155" cy="3228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8631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75FD8-4EB4-4761-8E40-87659A4BB680}" type="datetimeFigureOut">
              <a:rPr lang="es-ES" smtClean="0"/>
              <a:t>23/05/2022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185B1-AE34-4FAB-96E8-987D6BB8B1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7671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75FD8-4EB4-4761-8E40-87659A4BB680}" type="datetimeFigureOut">
              <a:rPr lang="es-ES" smtClean="0"/>
              <a:t>23/05/2022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185B1-AE34-4FAB-96E8-987D6BB8B1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8932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75FD8-4EB4-4761-8E40-87659A4BB680}" type="datetimeFigureOut">
              <a:rPr lang="es-ES" smtClean="0"/>
              <a:t>23/05/2022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185B1-AE34-4FAB-96E8-987D6BB8B1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055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75FD8-4EB4-4761-8E40-87659A4BB680}" type="datetimeFigureOut">
              <a:rPr lang="es-ES" smtClean="0"/>
              <a:t>23/05/2022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185B1-AE34-4FAB-96E8-987D6BB8B1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0290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75FD8-4EB4-4761-8E40-87659A4BB680}" type="datetimeFigureOut">
              <a:rPr lang="es-ES" smtClean="0"/>
              <a:t>23/05/2022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185B1-AE34-4FAB-96E8-987D6BB8B1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9018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75FD8-4EB4-4761-8E40-87659A4BB680}" type="datetimeFigureOut">
              <a:rPr lang="es-ES" smtClean="0"/>
              <a:t>23/05/2022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185B1-AE34-4FAB-96E8-987D6BB8B1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7342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75FD8-4EB4-4761-8E40-87659A4BB680}" type="datetimeFigureOut">
              <a:rPr lang="es-ES" smtClean="0"/>
              <a:t>23/05/2022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185B1-AE34-4FAB-96E8-987D6BB8B1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525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75FD8-4EB4-4761-8E40-87659A4BB680}" type="datetimeFigureOut">
              <a:rPr lang="es-ES" smtClean="0"/>
              <a:t>23/05/2022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185B1-AE34-4FAB-96E8-987D6BB8B1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1560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ace The Bridge con el impulso de Telefónica: la primera Aceleradora de  Talento Digital en España - Emprendedores 2020">
            <a:extLst>
              <a:ext uri="{FF2B5EF4-FFF2-40B4-BE49-F238E27FC236}">
                <a16:creationId xmlns:a16="http://schemas.microsoft.com/office/drawing/2014/main" id="{DFA456BC-F865-9288-12EF-AEC400FD9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ffectLst>
            <a:outerShdw dir="5400000" algn="ctr" rotWithShape="0">
              <a:srgbClr val="000000"/>
            </a:outerShdw>
            <a:reflection endPos="65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0D7AB77F-029F-4BA7-8C28-7F44FFFB5261}"/>
              </a:ext>
            </a:extLst>
          </p:cNvPr>
          <p:cNvSpPr/>
          <p:nvPr/>
        </p:nvSpPr>
        <p:spPr>
          <a:xfrm>
            <a:off x="0" y="4446771"/>
            <a:ext cx="12192000" cy="1852793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 dirty="0">
              <a:solidFill>
                <a:schemeClr val="accent3">
                  <a:lumMod val="40000"/>
                  <a:lumOff val="6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E566E38F-E926-4075-9857-401BB039587D}"/>
              </a:ext>
            </a:extLst>
          </p:cNvPr>
          <p:cNvSpPr/>
          <p:nvPr/>
        </p:nvSpPr>
        <p:spPr>
          <a:xfrm>
            <a:off x="2604033" y="4591305"/>
            <a:ext cx="698396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s-ES" sz="4000" b="1" dirty="0">
                <a:solidFill>
                  <a:schemeClr val="bg1"/>
                </a:solidFill>
                <a:latin typeface="Exo 2" panose="00000500000000000000" pitchFamily="50" charset="0"/>
              </a:rPr>
              <a:t>Data_Company/Prueba_Técnica</a:t>
            </a:r>
          </a:p>
        </p:txBody>
      </p:sp>
      <p:sp>
        <p:nvSpPr>
          <p:cNvPr id="26" name="Marcador de contenido 2">
            <a:extLst>
              <a:ext uri="{FF2B5EF4-FFF2-40B4-BE49-F238E27FC236}">
                <a16:creationId xmlns:a16="http://schemas.microsoft.com/office/drawing/2014/main" id="{8803B0EA-9AAE-4B24-AE78-90524318DDF7}"/>
              </a:ext>
            </a:extLst>
          </p:cNvPr>
          <p:cNvSpPr txBox="1">
            <a:spLocks/>
          </p:cNvSpPr>
          <p:nvPr/>
        </p:nvSpPr>
        <p:spPr>
          <a:xfrm>
            <a:off x="2002216" y="5292432"/>
            <a:ext cx="8765307" cy="4179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800" kern="1200" baseline="0">
                <a:solidFill>
                  <a:srgbClr val="619ED8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dirty="0">
                <a:solidFill>
                  <a:schemeClr val="bg1"/>
                </a:solidFill>
                <a:latin typeface="Exo 2" panose="00000500000000000000" pitchFamily="50" charset="0"/>
              </a:rPr>
              <a:t>Alfonso Espinosa de los Monteros Sicilia </a:t>
            </a:r>
          </a:p>
        </p:txBody>
      </p:sp>
      <p:pic>
        <p:nvPicPr>
          <p:cNvPr id="2052" name="Picture 4" descr="The Bridge Reviews | SwitchUp">
            <a:extLst>
              <a:ext uri="{FF2B5EF4-FFF2-40B4-BE49-F238E27FC236}">
                <a16:creationId xmlns:a16="http://schemas.microsoft.com/office/drawing/2014/main" id="{1C80B8B9-5C07-4B1B-BBA0-456B5D31A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9" y="791701"/>
            <a:ext cx="3818333" cy="355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731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ángulo 103">
            <a:extLst>
              <a:ext uri="{FF2B5EF4-FFF2-40B4-BE49-F238E27FC236}">
                <a16:creationId xmlns:a16="http://schemas.microsoft.com/office/drawing/2014/main" id="{31F34D29-5F8A-A1E2-F9F4-0786D821816D}"/>
              </a:ext>
            </a:extLst>
          </p:cNvPr>
          <p:cNvSpPr/>
          <p:nvPr/>
        </p:nvSpPr>
        <p:spPr>
          <a:xfrm>
            <a:off x="1252757" y="3843568"/>
            <a:ext cx="2870670" cy="536194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C7654F26-8FB2-8C23-0D0F-8EC3611388C3}"/>
              </a:ext>
            </a:extLst>
          </p:cNvPr>
          <p:cNvCxnSpPr>
            <a:cxnSpLocks/>
          </p:cNvCxnSpPr>
          <p:nvPr/>
        </p:nvCxnSpPr>
        <p:spPr>
          <a:xfrm>
            <a:off x="1890228" y="3835038"/>
            <a:ext cx="0" cy="542366"/>
          </a:xfrm>
          <a:prstGeom prst="line">
            <a:avLst/>
          </a:prstGeom>
          <a:noFill/>
          <a:ln w="15875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sp>
        <p:nvSpPr>
          <p:cNvPr id="3" name="Título 1">
            <a:extLst>
              <a:ext uri="{FF2B5EF4-FFF2-40B4-BE49-F238E27FC236}">
                <a16:creationId xmlns:a16="http://schemas.microsoft.com/office/drawing/2014/main" id="{36264646-45FE-4C8C-AA29-AAAF13901D7E}"/>
              </a:ext>
            </a:extLst>
          </p:cNvPr>
          <p:cNvSpPr txBox="1">
            <a:spLocks/>
          </p:cNvSpPr>
          <p:nvPr/>
        </p:nvSpPr>
        <p:spPr bwMode="auto">
          <a:xfrm>
            <a:off x="311288" y="541128"/>
            <a:ext cx="8426065" cy="272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>
                <a:solidFill>
                  <a:schemeClr val="accent2"/>
                </a:solidFill>
                <a:latin typeface="Exo 2 Medium" panose="00000600000000000000" pitchFamily="50" charset="0"/>
              </a:rPr>
              <a:t>Introducción</a:t>
            </a:r>
            <a:endParaRPr kumimoji="0" lang="es-ES" sz="2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Exo 2 Medium" panose="00000600000000000000" pitchFamily="50" charset="0"/>
            </a:endParaRPr>
          </a:p>
        </p:txBody>
      </p:sp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830F8F19-1569-4B5D-B79E-CBB7BDF131C1}"/>
              </a:ext>
            </a:extLst>
          </p:cNvPr>
          <p:cNvSpPr txBox="1">
            <a:spLocks/>
          </p:cNvSpPr>
          <p:nvPr/>
        </p:nvSpPr>
        <p:spPr>
          <a:xfrm>
            <a:off x="340710" y="229669"/>
            <a:ext cx="8426065" cy="18665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>
                <a:solidFill>
                  <a:schemeClr val="bg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Exo 2 Medium" panose="00000600000000000000" pitchFamily="50" charset="0"/>
              </a:rPr>
              <a:t>Prueba Técnica</a:t>
            </a:r>
          </a:p>
        </p:txBody>
      </p:sp>
      <p:sp>
        <p:nvSpPr>
          <p:cNvPr id="170" name="Rectángulo 169">
            <a:extLst>
              <a:ext uri="{FF2B5EF4-FFF2-40B4-BE49-F238E27FC236}">
                <a16:creationId xmlns:a16="http://schemas.microsoft.com/office/drawing/2014/main" id="{8B2884B2-DB1B-44DA-8CA8-E1F02BB5A750}"/>
              </a:ext>
            </a:extLst>
          </p:cNvPr>
          <p:cNvSpPr/>
          <p:nvPr/>
        </p:nvSpPr>
        <p:spPr>
          <a:xfrm>
            <a:off x="1252757" y="1174117"/>
            <a:ext cx="2870670" cy="536194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78" name="Marcador de texto 5">
            <a:extLst>
              <a:ext uri="{FF2B5EF4-FFF2-40B4-BE49-F238E27FC236}">
                <a16:creationId xmlns:a16="http://schemas.microsoft.com/office/drawing/2014/main" id="{97013A8F-FB9A-436F-81C7-C58A330E969B}"/>
              </a:ext>
            </a:extLst>
          </p:cNvPr>
          <p:cNvSpPr txBox="1">
            <a:spLocks/>
          </p:cNvSpPr>
          <p:nvPr/>
        </p:nvSpPr>
        <p:spPr>
          <a:xfrm>
            <a:off x="1197848" y="2351626"/>
            <a:ext cx="3054975" cy="134514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accent1">
                    <a:lumMod val="75000"/>
                  </a:schemeClr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200" dirty="0">
                <a:solidFill>
                  <a:srgbClr val="77777A">
                    <a:lumMod val="75000"/>
                  </a:srgbClr>
                </a:solidFill>
                <a:latin typeface="Exo 2 Extra Light" panose="00000300000000000000" pitchFamily="50" charset="0"/>
              </a:rPr>
              <a:t>En primer lugar , a través de la API de Twitter (v2) más la librería de Python ‘tweety’ pude extraer la información referente a los tuits acerca de  @TheBridge_Tech.  Una vez entendido el funcionamiento de la API, pude a través de ‘pandas’ encapsular la información y trabajar</a:t>
            </a:r>
            <a:r>
              <a:rPr lang="es-ES" dirty="0">
                <a:solidFill>
                  <a:srgbClr val="77777A">
                    <a:lumMod val="75000"/>
                  </a:srgbClr>
                </a:solidFill>
                <a:latin typeface="Exo 2 Extra Light" panose="00000300000000000000" pitchFamily="50" charset="0"/>
              </a:rPr>
              <a:t>.</a:t>
            </a:r>
          </a:p>
        </p:txBody>
      </p:sp>
      <p:sp>
        <p:nvSpPr>
          <p:cNvPr id="181" name="Marcador de texto 3">
            <a:extLst>
              <a:ext uri="{FF2B5EF4-FFF2-40B4-BE49-F238E27FC236}">
                <a16:creationId xmlns:a16="http://schemas.microsoft.com/office/drawing/2014/main" id="{91271651-7FF9-4D47-8CE6-00120465E34E}"/>
              </a:ext>
            </a:extLst>
          </p:cNvPr>
          <p:cNvSpPr txBox="1">
            <a:spLocks/>
          </p:cNvSpPr>
          <p:nvPr/>
        </p:nvSpPr>
        <p:spPr>
          <a:xfrm>
            <a:off x="1613046" y="1786674"/>
            <a:ext cx="2126642" cy="33967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bg2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chemeClr val="accent1"/>
                </a:solidFill>
                <a:latin typeface="Exo 2 Medium" panose="00000600000000000000" pitchFamily="50" charset="0"/>
              </a:rPr>
              <a:t>Extraer Data</a:t>
            </a:r>
          </a:p>
        </p:txBody>
      </p:sp>
      <p:cxnSp>
        <p:nvCxnSpPr>
          <p:cNvPr id="183" name="Conector recto 182">
            <a:extLst>
              <a:ext uri="{FF2B5EF4-FFF2-40B4-BE49-F238E27FC236}">
                <a16:creationId xmlns:a16="http://schemas.microsoft.com/office/drawing/2014/main" id="{24D56143-CDDA-4920-AC20-FEDE0BE05E2E}"/>
              </a:ext>
            </a:extLst>
          </p:cNvPr>
          <p:cNvCxnSpPr>
            <a:cxnSpLocks/>
          </p:cNvCxnSpPr>
          <p:nvPr/>
        </p:nvCxnSpPr>
        <p:spPr>
          <a:xfrm>
            <a:off x="1857088" y="1174117"/>
            <a:ext cx="0" cy="542366"/>
          </a:xfrm>
          <a:prstGeom prst="line">
            <a:avLst/>
          </a:prstGeom>
          <a:noFill/>
          <a:ln w="15875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cxnSp>
        <p:nvCxnSpPr>
          <p:cNvPr id="186" name="Conector recto 185">
            <a:extLst>
              <a:ext uri="{FF2B5EF4-FFF2-40B4-BE49-F238E27FC236}">
                <a16:creationId xmlns:a16="http://schemas.microsoft.com/office/drawing/2014/main" id="{E8D1096D-B45E-4F89-A45D-2B5FA30F09E2}"/>
              </a:ext>
            </a:extLst>
          </p:cNvPr>
          <p:cNvCxnSpPr>
            <a:cxnSpLocks/>
          </p:cNvCxnSpPr>
          <p:nvPr/>
        </p:nvCxnSpPr>
        <p:spPr>
          <a:xfrm>
            <a:off x="1241767" y="2218853"/>
            <a:ext cx="2869200" cy="0"/>
          </a:xfrm>
          <a:prstGeom prst="line">
            <a:avLst/>
          </a:prstGeom>
          <a:noFill/>
          <a:ln w="1587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pic>
        <p:nvPicPr>
          <p:cNvPr id="207" name="Imagen 206">
            <a:extLst>
              <a:ext uri="{FF2B5EF4-FFF2-40B4-BE49-F238E27FC236}">
                <a16:creationId xmlns:a16="http://schemas.microsoft.com/office/drawing/2014/main" id="{2F5297CF-26A3-4697-815C-E31815AAD8C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711" y="1266765"/>
            <a:ext cx="323538" cy="323538"/>
          </a:xfrm>
          <a:prstGeom prst="rect">
            <a:avLst/>
          </a:prstGeom>
        </p:spPr>
      </p:pic>
      <p:sp>
        <p:nvSpPr>
          <p:cNvPr id="228" name="Rectángulo 227">
            <a:extLst>
              <a:ext uri="{FF2B5EF4-FFF2-40B4-BE49-F238E27FC236}">
                <a16:creationId xmlns:a16="http://schemas.microsoft.com/office/drawing/2014/main" id="{6F728AF3-2198-4CDF-A996-A50AAC77FCB0}"/>
              </a:ext>
            </a:extLst>
          </p:cNvPr>
          <p:cNvSpPr/>
          <p:nvPr/>
        </p:nvSpPr>
        <p:spPr>
          <a:xfrm>
            <a:off x="4665435" y="1174117"/>
            <a:ext cx="2870670" cy="536194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229" name="Marcador de texto 5">
            <a:extLst>
              <a:ext uri="{FF2B5EF4-FFF2-40B4-BE49-F238E27FC236}">
                <a16:creationId xmlns:a16="http://schemas.microsoft.com/office/drawing/2014/main" id="{A205506A-EF53-4F64-B6BE-D71A26CB0CEA}"/>
              </a:ext>
            </a:extLst>
          </p:cNvPr>
          <p:cNvSpPr txBox="1">
            <a:spLocks/>
          </p:cNvSpPr>
          <p:nvPr/>
        </p:nvSpPr>
        <p:spPr>
          <a:xfrm>
            <a:off x="4610526" y="2351626"/>
            <a:ext cx="3054975" cy="13451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accent1">
                    <a:lumMod val="75000"/>
                  </a:schemeClr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200" dirty="0">
                <a:solidFill>
                  <a:srgbClr val="77777A">
                    <a:lumMod val="75000"/>
                  </a:srgbClr>
                </a:solidFill>
                <a:latin typeface="Exo 2 Extra Light" panose="00000300000000000000" pitchFamily="50" charset="0"/>
              </a:rPr>
              <a:t>En este punto, nuestro objetivo es guardar y almacenar nuestra información en un base de datos relacional (‘tweets’, ‘user’) de manera que podamos extraer o consultar. Siempre con Python y con comandos de SQL hemos podido generar una BD con la librería </a:t>
            </a:r>
            <a:r>
              <a:rPr lang="es-ES" sz="1200" b="1" i="1" dirty="0">
                <a:solidFill>
                  <a:srgbClr val="77777A">
                    <a:lumMod val="75000"/>
                  </a:srgbClr>
                </a:solidFill>
                <a:latin typeface="Exo 2 Extra Light" panose="00000300000000000000" pitchFamily="50" charset="0"/>
              </a:rPr>
              <a:t>‘sqlite3’. </a:t>
            </a:r>
          </a:p>
        </p:txBody>
      </p:sp>
      <p:sp>
        <p:nvSpPr>
          <p:cNvPr id="230" name="Marcador de texto 3">
            <a:extLst>
              <a:ext uri="{FF2B5EF4-FFF2-40B4-BE49-F238E27FC236}">
                <a16:creationId xmlns:a16="http://schemas.microsoft.com/office/drawing/2014/main" id="{C67ECAE8-75B3-4BFD-893D-882645645549}"/>
              </a:ext>
            </a:extLst>
          </p:cNvPr>
          <p:cNvSpPr txBox="1">
            <a:spLocks/>
          </p:cNvSpPr>
          <p:nvPr/>
        </p:nvSpPr>
        <p:spPr>
          <a:xfrm>
            <a:off x="5025724" y="1786674"/>
            <a:ext cx="2126642" cy="33967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bg2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chemeClr val="accent1"/>
                </a:solidFill>
                <a:latin typeface="Exo 2 Medium" panose="00000600000000000000" pitchFamily="50" charset="0"/>
              </a:rPr>
              <a:t>Almacenar Data</a:t>
            </a:r>
          </a:p>
        </p:txBody>
      </p:sp>
      <p:cxnSp>
        <p:nvCxnSpPr>
          <p:cNvPr id="231" name="Conector recto 230">
            <a:extLst>
              <a:ext uri="{FF2B5EF4-FFF2-40B4-BE49-F238E27FC236}">
                <a16:creationId xmlns:a16="http://schemas.microsoft.com/office/drawing/2014/main" id="{F40DFDBB-2F66-4CEB-A879-EA3BDFE53C40}"/>
              </a:ext>
            </a:extLst>
          </p:cNvPr>
          <p:cNvCxnSpPr>
            <a:cxnSpLocks/>
          </p:cNvCxnSpPr>
          <p:nvPr/>
        </p:nvCxnSpPr>
        <p:spPr>
          <a:xfrm>
            <a:off x="5269766" y="1174117"/>
            <a:ext cx="0" cy="542366"/>
          </a:xfrm>
          <a:prstGeom prst="line">
            <a:avLst/>
          </a:prstGeom>
          <a:noFill/>
          <a:ln w="15875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cxnSp>
        <p:nvCxnSpPr>
          <p:cNvPr id="232" name="Conector recto 231">
            <a:extLst>
              <a:ext uri="{FF2B5EF4-FFF2-40B4-BE49-F238E27FC236}">
                <a16:creationId xmlns:a16="http://schemas.microsoft.com/office/drawing/2014/main" id="{12729A4D-C452-4EE5-8D50-EAA4BB2B65EC}"/>
              </a:ext>
            </a:extLst>
          </p:cNvPr>
          <p:cNvCxnSpPr>
            <a:cxnSpLocks/>
          </p:cNvCxnSpPr>
          <p:nvPr/>
        </p:nvCxnSpPr>
        <p:spPr>
          <a:xfrm>
            <a:off x="4654445" y="2218853"/>
            <a:ext cx="2869200" cy="0"/>
          </a:xfrm>
          <a:prstGeom prst="line">
            <a:avLst/>
          </a:prstGeom>
          <a:noFill/>
          <a:ln w="1587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245" name="Rectángulo 244">
            <a:extLst>
              <a:ext uri="{FF2B5EF4-FFF2-40B4-BE49-F238E27FC236}">
                <a16:creationId xmlns:a16="http://schemas.microsoft.com/office/drawing/2014/main" id="{135A8471-94B0-4C04-BC76-AD5D75685D68}"/>
              </a:ext>
            </a:extLst>
          </p:cNvPr>
          <p:cNvSpPr/>
          <p:nvPr/>
        </p:nvSpPr>
        <p:spPr>
          <a:xfrm>
            <a:off x="8133022" y="1174117"/>
            <a:ext cx="2870670" cy="536194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246" name="Marcador de texto 5">
            <a:extLst>
              <a:ext uri="{FF2B5EF4-FFF2-40B4-BE49-F238E27FC236}">
                <a16:creationId xmlns:a16="http://schemas.microsoft.com/office/drawing/2014/main" id="{A4CA930F-4C53-4603-AE76-E5410CB35AB3}"/>
              </a:ext>
            </a:extLst>
          </p:cNvPr>
          <p:cNvSpPr txBox="1">
            <a:spLocks/>
          </p:cNvSpPr>
          <p:nvPr/>
        </p:nvSpPr>
        <p:spPr>
          <a:xfrm>
            <a:off x="8078113" y="2351626"/>
            <a:ext cx="3054975" cy="13451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accent1">
                    <a:lumMod val="75000"/>
                  </a:schemeClr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200" dirty="0">
                <a:solidFill>
                  <a:srgbClr val="77777A">
                    <a:lumMod val="75000"/>
                  </a:srgbClr>
                </a:solidFill>
                <a:latin typeface="Exo 2 Extra Light" panose="00000300000000000000" pitchFamily="50" charset="0"/>
              </a:rPr>
              <a:t>Es esta parte más de análisis me he ayudado de herramientas como </a:t>
            </a:r>
            <a:r>
              <a:rPr lang="es-ES" sz="1200" b="1" i="1" dirty="0">
                <a:solidFill>
                  <a:srgbClr val="77777A">
                    <a:lumMod val="75000"/>
                  </a:srgbClr>
                </a:solidFill>
                <a:latin typeface="Exo 2 Extra Light" panose="00000300000000000000" pitchFamily="50" charset="0"/>
              </a:rPr>
              <a:t>‘pandas’ y ‘</a:t>
            </a:r>
            <a:r>
              <a:rPr lang="es-ES" sz="1200" b="1" i="1" dirty="0" err="1">
                <a:solidFill>
                  <a:srgbClr val="77777A">
                    <a:lumMod val="75000"/>
                  </a:srgbClr>
                </a:solidFill>
                <a:latin typeface="Exo 2 Extra Light" panose="00000300000000000000" pitchFamily="50" charset="0"/>
              </a:rPr>
              <a:t>numpy</a:t>
            </a:r>
            <a:r>
              <a:rPr lang="es-ES" sz="1200" b="1" i="1" dirty="0">
                <a:solidFill>
                  <a:srgbClr val="77777A">
                    <a:lumMod val="75000"/>
                  </a:srgbClr>
                </a:solidFill>
                <a:latin typeface="Exo 2 Extra Light" panose="00000300000000000000" pitchFamily="50" charset="0"/>
              </a:rPr>
              <a:t>’, </a:t>
            </a:r>
            <a:r>
              <a:rPr lang="es-ES" sz="1200" dirty="0">
                <a:solidFill>
                  <a:srgbClr val="77777A">
                    <a:lumMod val="75000"/>
                  </a:srgbClr>
                </a:solidFill>
                <a:latin typeface="Exo 2 Extra Light" panose="00000300000000000000" pitchFamily="50" charset="0"/>
              </a:rPr>
              <a:t>para limpiar y estudiar nuestro DataFrame. </a:t>
            </a:r>
          </a:p>
        </p:txBody>
      </p:sp>
      <p:sp>
        <p:nvSpPr>
          <p:cNvPr id="247" name="Marcador de texto 3">
            <a:extLst>
              <a:ext uri="{FF2B5EF4-FFF2-40B4-BE49-F238E27FC236}">
                <a16:creationId xmlns:a16="http://schemas.microsoft.com/office/drawing/2014/main" id="{4CB81233-DE2E-435D-B870-DD590F4377F2}"/>
              </a:ext>
            </a:extLst>
          </p:cNvPr>
          <p:cNvSpPr txBox="1">
            <a:spLocks/>
          </p:cNvSpPr>
          <p:nvPr/>
        </p:nvSpPr>
        <p:spPr>
          <a:xfrm>
            <a:off x="8493311" y="1786674"/>
            <a:ext cx="2126642" cy="33967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bg2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chemeClr val="accent1"/>
                </a:solidFill>
                <a:latin typeface="Exo 2 Medium" panose="00000600000000000000" pitchFamily="50" charset="0"/>
              </a:rPr>
              <a:t>EDA</a:t>
            </a:r>
          </a:p>
        </p:txBody>
      </p:sp>
      <p:cxnSp>
        <p:nvCxnSpPr>
          <p:cNvPr id="248" name="Conector recto 247">
            <a:extLst>
              <a:ext uri="{FF2B5EF4-FFF2-40B4-BE49-F238E27FC236}">
                <a16:creationId xmlns:a16="http://schemas.microsoft.com/office/drawing/2014/main" id="{6F1D478F-678C-4D22-A7E3-E0B6B8CFAEEA}"/>
              </a:ext>
            </a:extLst>
          </p:cNvPr>
          <p:cNvCxnSpPr>
            <a:cxnSpLocks/>
          </p:cNvCxnSpPr>
          <p:nvPr/>
        </p:nvCxnSpPr>
        <p:spPr>
          <a:xfrm>
            <a:off x="8737353" y="1174117"/>
            <a:ext cx="0" cy="542366"/>
          </a:xfrm>
          <a:prstGeom prst="line">
            <a:avLst/>
          </a:prstGeom>
          <a:noFill/>
          <a:ln w="15875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cxnSp>
        <p:nvCxnSpPr>
          <p:cNvPr id="249" name="Conector recto 248">
            <a:extLst>
              <a:ext uri="{FF2B5EF4-FFF2-40B4-BE49-F238E27FC236}">
                <a16:creationId xmlns:a16="http://schemas.microsoft.com/office/drawing/2014/main" id="{23C3989E-577F-4B0A-B70C-FCA845E2D820}"/>
              </a:ext>
            </a:extLst>
          </p:cNvPr>
          <p:cNvCxnSpPr>
            <a:cxnSpLocks/>
          </p:cNvCxnSpPr>
          <p:nvPr/>
        </p:nvCxnSpPr>
        <p:spPr>
          <a:xfrm>
            <a:off x="8122032" y="2218853"/>
            <a:ext cx="2869200" cy="0"/>
          </a:xfrm>
          <a:prstGeom prst="line">
            <a:avLst/>
          </a:prstGeom>
          <a:noFill/>
          <a:ln w="1587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pic>
        <p:nvPicPr>
          <p:cNvPr id="6" name="Imagen 5">
            <a:extLst>
              <a:ext uri="{FF2B5EF4-FFF2-40B4-BE49-F238E27FC236}">
                <a16:creationId xmlns:a16="http://schemas.microsoft.com/office/drawing/2014/main" id="{9AFC6443-A9BD-44D3-8DF9-C868129B3DD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757" y="1236656"/>
            <a:ext cx="406862" cy="40816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BBFE7ED-F27A-7B24-D229-551C1FD37D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573" y="1229354"/>
            <a:ext cx="371704" cy="37170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BE30CE7-D6BB-D447-69EF-66D3AE44F7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146" y="1253883"/>
            <a:ext cx="465754" cy="46575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7D8089E-4369-5AEE-3CDE-91F49C3AE6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935" y="1248103"/>
            <a:ext cx="428684" cy="428684"/>
          </a:xfrm>
          <a:prstGeom prst="rect">
            <a:avLst/>
          </a:prstGeom>
        </p:spPr>
      </p:pic>
      <p:sp>
        <p:nvSpPr>
          <p:cNvPr id="48" name="Marcador de texto 5">
            <a:extLst>
              <a:ext uri="{FF2B5EF4-FFF2-40B4-BE49-F238E27FC236}">
                <a16:creationId xmlns:a16="http://schemas.microsoft.com/office/drawing/2014/main" id="{71A6F778-AEF2-CDCE-A87D-A176E449BADB}"/>
              </a:ext>
            </a:extLst>
          </p:cNvPr>
          <p:cNvSpPr txBox="1">
            <a:spLocks/>
          </p:cNvSpPr>
          <p:nvPr/>
        </p:nvSpPr>
        <p:spPr>
          <a:xfrm>
            <a:off x="1252757" y="5013957"/>
            <a:ext cx="3054975" cy="13451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accent1">
                    <a:lumMod val="75000"/>
                  </a:schemeClr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200" dirty="0">
                <a:solidFill>
                  <a:srgbClr val="77777A">
                    <a:lumMod val="75000"/>
                  </a:srgbClr>
                </a:solidFill>
                <a:latin typeface="Exo 2 Extra Light" panose="00000300000000000000" pitchFamily="50" charset="0"/>
              </a:rPr>
              <a:t>En esta fase del proyecto aplicamos un modelo pre entrenado </a:t>
            </a:r>
            <a:r>
              <a:rPr lang="es-ES" altLang="es-ES" sz="1200" dirty="0">
                <a:solidFill>
                  <a:srgbClr val="77777A">
                    <a:lumMod val="75000"/>
                  </a:srgbClr>
                </a:solidFill>
                <a:latin typeface="Exo 2 Extra Light" panose="00000300000000000000" pitchFamily="50" charset="0"/>
              </a:rPr>
              <a:t>CountVectorizer()</a:t>
            </a:r>
            <a:r>
              <a:rPr lang="es-ES" sz="1200" dirty="0">
                <a:solidFill>
                  <a:srgbClr val="77777A">
                    <a:lumMod val="75000"/>
                  </a:srgbClr>
                </a:solidFill>
                <a:latin typeface="Exo 2 Extra Light" panose="00000300000000000000" pitchFamily="50" charset="0"/>
              </a:rPr>
              <a:t>, es decir, un algoritmo específico para NL. Su función es el discernir el sentimiento de los 3 tweets con mayor repercusión. </a:t>
            </a:r>
          </a:p>
        </p:txBody>
      </p:sp>
      <p:sp>
        <p:nvSpPr>
          <p:cNvPr id="49" name="Marcador de texto 3">
            <a:extLst>
              <a:ext uri="{FF2B5EF4-FFF2-40B4-BE49-F238E27FC236}">
                <a16:creationId xmlns:a16="http://schemas.microsoft.com/office/drawing/2014/main" id="{4B42B50B-7C96-E53D-81C9-CE7DF48FB500}"/>
              </a:ext>
            </a:extLst>
          </p:cNvPr>
          <p:cNvSpPr txBox="1">
            <a:spLocks/>
          </p:cNvSpPr>
          <p:nvPr/>
        </p:nvSpPr>
        <p:spPr>
          <a:xfrm>
            <a:off x="1667955" y="4449005"/>
            <a:ext cx="2126642" cy="33967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bg2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chemeClr val="accent1"/>
                </a:solidFill>
                <a:latin typeface="Exo 2 Medium" panose="00000600000000000000" pitchFamily="50" charset="0"/>
              </a:rPr>
              <a:t>ML (NLP)</a:t>
            </a:r>
          </a:p>
        </p:txBody>
      </p: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0220DC8F-D170-1758-9494-31B3D48FE641}"/>
              </a:ext>
            </a:extLst>
          </p:cNvPr>
          <p:cNvCxnSpPr>
            <a:cxnSpLocks/>
          </p:cNvCxnSpPr>
          <p:nvPr/>
        </p:nvCxnSpPr>
        <p:spPr>
          <a:xfrm>
            <a:off x="1296676" y="4881184"/>
            <a:ext cx="2869200" cy="0"/>
          </a:xfrm>
          <a:prstGeom prst="line">
            <a:avLst/>
          </a:prstGeom>
          <a:noFill/>
          <a:ln w="1587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59" name="Marcador de texto 5">
            <a:extLst>
              <a:ext uri="{FF2B5EF4-FFF2-40B4-BE49-F238E27FC236}">
                <a16:creationId xmlns:a16="http://schemas.microsoft.com/office/drawing/2014/main" id="{283532C4-8617-9BFD-87B6-FF4D64DAC959}"/>
              </a:ext>
            </a:extLst>
          </p:cNvPr>
          <p:cNvSpPr txBox="1">
            <a:spLocks/>
          </p:cNvSpPr>
          <p:nvPr/>
        </p:nvSpPr>
        <p:spPr>
          <a:xfrm>
            <a:off x="4665435" y="5013957"/>
            <a:ext cx="3054975" cy="13451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accent1">
                    <a:lumMod val="75000"/>
                  </a:schemeClr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200" dirty="0">
                <a:solidFill>
                  <a:srgbClr val="77777A">
                    <a:lumMod val="75000"/>
                  </a:srgbClr>
                </a:solidFill>
                <a:latin typeface="Exo 2 Extra Light" panose="00000300000000000000" pitchFamily="50" charset="0"/>
              </a:rPr>
              <a:t>En este punto, con el objetivo de integrar el código desarrollado de manera fácil y accesible al usuario he creado una API abierta creada en ‘</a:t>
            </a:r>
            <a:r>
              <a:rPr lang="es-ES" sz="1200" b="1" i="1" dirty="0">
                <a:solidFill>
                  <a:srgbClr val="77777A">
                    <a:lumMod val="75000"/>
                  </a:srgbClr>
                </a:solidFill>
                <a:latin typeface="Exo 2 Extra Light" panose="00000300000000000000" pitchFamily="50" charset="0"/>
              </a:rPr>
              <a:t>PythonEverywhere’</a:t>
            </a:r>
            <a:r>
              <a:rPr lang="es-ES" sz="1200" dirty="0">
                <a:solidFill>
                  <a:srgbClr val="77777A">
                    <a:lumMod val="75000"/>
                  </a:srgbClr>
                </a:solidFill>
                <a:latin typeface="Exo 2 Extra Light" panose="00000300000000000000" pitchFamily="50" charset="0"/>
              </a:rPr>
              <a:t> para interactuar de manera sencilla con mi modelo de ML.</a:t>
            </a:r>
          </a:p>
        </p:txBody>
      </p:sp>
      <p:sp>
        <p:nvSpPr>
          <p:cNvPr id="60" name="Marcador de texto 3">
            <a:extLst>
              <a:ext uri="{FF2B5EF4-FFF2-40B4-BE49-F238E27FC236}">
                <a16:creationId xmlns:a16="http://schemas.microsoft.com/office/drawing/2014/main" id="{4BEF5756-62F0-F2C9-47B2-5B5C87CE7765}"/>
              </a:ext>
            </a:extLst>
          </p:cNvPr>
          <p:cNvSpPr txBox="1">
            <a:spLocks/>
          </p:cNvSpPr>
          <p:nvPr/>
        </p:nvSpPr>
        <p:spPr>
          <a:xfrm>
            <a:off x="5080633" y="4449005"/>
            <a:ext cx="2126642" cy="33967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bg2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chemeClr val="accent1"/>
                </a:solidFill>
                <a:latin typeface="Exo 2 Medium" panose="00000600000000000000" pitchFamily="50" charset="0"/>
              </a:rPr>
              <a:t>API/FLASK</a:t>
            </a:r>
          </a:p>
        </p:txBody>
      </p: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FE0A0609-AE08-3F8E-2336-2042444B07D5}"/>
              </a:ext>
            </a:extLst>
          </p:cNvPr>
          <p:cNvCxnSpPr>
            <a:cxnSpLocks/>
          </p:cNvCxnSpPr>
          <p:nvPr/>
        </p:nvCxnSpPr>
        <p:spPr>
          <a:xfrm>
            <a:off x="5324675" y="3836448"/>
            <a:ext cx="0" cy="542366"/>
          </a:xfrm>
          <a:prstGeom prst="line">
            <a:avLst/>
          </a:prstGeom>
          <a:noFill/>
          <a:ln w="15875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A688913B-4B71-D5DF-CEF0-E1435987B707}"/>
              </a:ext>
            </a:extLst>
          </p:cNvPr>
          <p:cNvCxnSpPr>
            <a:cxnSpLocks/>
          </p:cNvCxnSpPr>
          <p:nvPr/>
        </p:nvCxnSpPr>
        <p:spPr>
          <a:xfrm>
            <a:off x="4709354" y="4881184"/>
            <a:ext cx="2869200" cy="0"/>
          </a:xfrm>
          <a:prstGeom prst="line">
            <a:avLst/>
          </a:prstGeom>
          <a:noFill/>
          <a:ln w="1587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72" name="Marcador de texto 5">
            <a:extLst>
              <a:ext uri="{FF2B5EF4-FFF2-40B4-BE49-F238E27FC236}">
                <a16:creationId xmlns:a16="http://schemas.microsoft.com/office/drawing/2014/main" id="{740D3212-E7DB-45BD-5E4C-1439B46B8096}"/>
              </a:ext>
            </a:extLst>
          </p:cNvPr>
          <p:cNvSpPr txBox="1">
            <a:spLocks/>
          </p:cNvSpPr>
          <p:nvPr/>
        </p:nvSpPr>
        <p:spPr>
          <a:xfrm>
            <a:off x="8099882" y="5013957"/>
            <a:ext cx="3054975" cy="13451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accent1">
                    <a:lumMod val="75000"/>
                  </a:schemeClr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200" dirty="0">
                <a:solidFill>
                  <a:srgbClr val="77777A">
                    <a:lumMod val="75000"/>
                  </a:srgbClr>
                </a:solidFill>
                <a:latin typeface="Exo 2 Extra Light" panose="00000300000000000000" pitchFamily="50" charset="0"/>
              </a:rPr>
              <a:t>Por último, he creado un repositorio público  en GitHub para que  podáis ver las tripas y el detalle de este proyecto.  </a:t>
            </a:r>
          </a:p>
        </p:txBody>
      </p:sp>
      <p:sp>
        <p:nvSpPr>
          <p:cNvPr id="73" name="Marcador de texto 3">
            <a:extLst>
              <a:ext uri="{FF2B5EF4-FFF2-40B4-BE49-F238E27FC236}">
                <a16:creationId xmlns:a16="http://schemas.microsoft.com/office/drawing/2014/main" id="{21AEC489-3ED5-DB31-BCED-7C2683E8CEC6}"/>
              </a:ext>
            </a:extLst>
          </p:cNvPr>
          <p:cNvSpPr txBox="1">
            <a:spLocks/>
          </p:cNvSpPr>
          <p:nvPr/>
        </p:nvSpPr>
        <p:spPr>
          <a:xfrm>
            <a:off x="8548220" y="4449005"/>
            <a:ext cx="2126642" cy="33967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bg2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chemeClr val="accent1"/>
                </a:solidFill>
                <a:latin typeface="Exo 2 Medium" panose="00000600000000000000" pitchFamily="50" charset="0"/>
              </a:rPr>
              <a:t>GITHUB</a:t>
            </a:r>
          </a:p>
        </p:txBody>
      </p: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8D084A7A-AAA9-5C26-7F17-07F6120A7DD2}"/>
              </a:ext>
            </a:extLst>
          </p:cNvPr>
          <p:cNvCxnSpPr>
            <a:cxnSpLocks/>
          </p:cNvCxnSpPr>
          <p:nvPr/>
        </p:nvCxnSpPr>
        <p:spPr>
          <a:xfrm>
            <a:off x="8792262" y="3836448"/>
            <a:ext cx="0" cy="542366"/>
          </a:xfrm>
          <a:prstGeom prst="line">
            <a:avLst/>
          </a:prstGeom>
          <a:noFill/>
          <a:ln w="15875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cxnSp>
        <p:nvCxnSpPr>
          <p:cNvPr id="75" name="Conector recto 74">
            <a:extLst>
              <a:ext uri="{FF2B5EF4-FFF2-40B4-BE49-F238E27FC236}">
                <a16:creationId xmlns:a16="http://schemas.microsoft.com/office/drawing/2014/main" id="{4AE15BD1-46D2-E852-FF67-7EC4B0FB79D5}"/>
              </a:ext>
            </a:extLst>
          </p:cNvPr>
          <p:cNvCxnSpPr>
            <a:cxnSpLocks/>
          </p:cNvCxnSpPr>
          <p:nvPr/>
        </p:nvCxnSpPr>
        <p:spPr>
          <a:xfrm>
            <a:off x="8176941" y="4881184"/>
            <a:ext cx="2869200" cy="0"/>
          </a:xfrm>
          <a:prstGeom prst="line">
            <a:avLst/>
          </a:prstGeom>
          <a:noFill/>
          <a:ln w="1587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97796DBE-7DD6-1136-ABCD-38ADBF7D2EDE}"/>
              </a:ext>
            </a:extLst>
          </p:cNvPr>
          <p:cNvSpPr/>
          <p:nvPr/>
        </p:nvSpPr>
        <p:spPr>
          <a:xfrm>
            <a:off x="8554441" y="1145435"/>
            <a:ext cx="241706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FASE III</a:t>
            </a:r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F56E65C7-3C3A-65AE-18D6-1C30C0D05476}"/>
              </a:ext>
            </a:extLst>
          </p:cNvPr>
          <p:cNvSpPr/>
          <p:nvPr/>
        </p:nvSpPr>
        <p:spPr>
          <a:xfrm>
            <a:off x="1622109" y="1153596"/>
            <a:ext cx="241706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FASE I</a:t>
            </a:r>
          </a:p>
        </p:txBody>
      </p:sp>
      <p:sp>
        <p:nvSpPr>
          <p:cNvPr id="88" name="Rectángulo 87">
            <a:extLst>
              <a:ext uri="{FF2B5EF4-FFF2-40B4-BE49-F238E27FC236}">
                <a16:creationId xmlns:a16="http://schemas.microsoft.com/office/drawing/2014/main" id="{F7AB4532-B0C7-F193-BEE2-25C69219F2F5}"/>
              </a:ext>
            </a:extLst>
          </p:cNvPr>
          <p:cNvSpPr/>
          <p:nvPr/>
        </p:nvSpPr>
        <p:spPr>
          <a:xfrm>
            <a:off x="5043680" y="1160346"/>
            <a:ext cx="241706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FASE II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569E79CD-7F61-4E7C-1197-FA0BE5E1208F}"/>
              </a:ext>
            </a:extLst>
          </p:cNvPr>
          <p:cNvSpPr/>
          <p:nvPr/>
        </p:nvSpPr>
        <p:spPr>
          <a:xfrm>
            <a:off x="1558480" y="3732483"/>
            <a:ext cx="241706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FASE I</a:t>
            </a:r>
            <a:r>
              <a:rPr lang="es-ES" sz="3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v</a:t>
            </a:r>
            <a:endParaRPr lang="es-E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2" name="Rectángulo 91">
            <a:extLst>
              <a:ext uri="{FF2B5EF4-FFF2-40B4-BE49-F238E27FC236}">
                <a16:creationId xmlns:a16="http://schemas.microsoft.com/office/drawing/2014/main" id="{0FCD69D5-FC90-69C6-D441-3F256F447E1C}"/>
              </a:ext>
            </a:extLst>
          </p:cNvPr>
          <p:cNvSpPr/>
          <p:nvPr/>
        </p:nvSpPr>
        <p:spPr>
          <a:xfrm>
            <a:off x="4783033" y="3848701"/>
            <a:ext cx="2870670" cy="536194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BD23CDD2-14F6-9EDA-0935-180EF958B9FA}"/>
              </a:ext>
            </a:extLst>
          </p:cNvPr>
          <p:cNvSpPr/>
          <p:nvPr/>
        </p:nvSpPr>
        <p:spPr>
          <a:xfrm>
            <a:off x="5161278" y="3834930"/>
            <a:ext cx="241706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FASE </a:t>
            </a:r>
            <a:r>
              <a:rPr lang="es-E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V</a:t>
            </a:r>
            <a:endParaRPr lang="es-E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51E311D8-AB27-DCDF-883F-612DC1755295}"/>
              </a:ext>
            </a:extLst>
          </p:cNvPr>
          <p:cNvSpPr/>
          <p:nvPr/>
        </p:nvSpPr>
        <p:spPr>
          <a:xfrm>
            <a:off x="8150773" y="3848701"/>
            <a:ext cx="2870670" cy="536194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pic>
        <p:nvPicPr>
          <p:cNvPr id="96" name="Imagen 95">
            <a:extLst>
              <a:ext uri="{FF2B5EF4-FFF2-40B4-BE49-F238E27FC236}">
                <a16:creationId xmlns:a16="http://schemas.microsoft.com/office/drawing/2014/main" id="{A284AC3D-759B-0ECF-E699-A34A2495A83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508" y="3911240"/>
            <a:ext cx="406862" cy="408166"/>
          </a:xfrm>
          <a:prstGeom prst="rect">
            <a:avLst/>
          </a:prstGeom>
        </p:spPr>
      </p:pic>
      <p:cxnSp>
        <p:nvCxnSpPr>
          <p:cNvPr id="97" name="Conector recto 96">
            <a:extLst>
              <a:ext uri="{FF2B5EF4-FFF2-40B4-BE49-F238E27FC236}">
                <a16:creationId xmlns:a16="http://schemas.microsoft.com/office/drawing/2014/main" id="{C3781EFA-B269-DCC7-4903-4B17A6E59BCE}"/>
              </a:ext>
            </a:extLst>
          </p:cNvPr>
          <p:cNvCxnSpPr>
            <a:cxnSpLocks/>
          </p:cNvCxnSpPr>
          <p:nvPr/>
        </p:nvCxnSpPr>
        <p:spPr>
          <a:xfrm>
            <a:off x="8743733" y="6259103"/>
            <a:ext cx="0" cy="542366"/>
          </a:xfrm>
          <a:prstGeom prst="line">
            <a:avLst/>
          </a:prstGeom>
          <a:noFill/>
          <a:ln w="15875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sp>
        <p:nvSpPr>
          <p:cNvPr id="98" name="Rectángulo 97">
            <a:extLst>
              <a:ext uri="{FF2B5EF4-FFF2-40B4-BE49-F238E27FC236}">
                <a16:creationId xmlns:a16="http://schemas.microsoft.com/office/drawing/2014/main" id="{F4AB015B-65B0-CB3C-9D20-35BE1D92016F}"/>
              </a:ext>
            </a:extLst>
          </p:cNvPr>
          <p:cNvSpPr/>
          <p:nvPr/>
        </p:nvSpPr>
        <p:spPr>
          <a:xfrm>
            <a:off x="8539052" y="3820019"/>
            <a:ext cx="241706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FASE </a:t>
            </a:r>
            <a:r>
              <a:rPr lang="es-E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V</a:t>
            </a:r>
            <a:r>
              <a:rPr lang="es-E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</a:t>
            </a:r>
          </a:p>
        </p:txBody>
      </p: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5488E56C-AF94-D221-2C14-2927AE520F16}"/>
              </a:ext>
            </a:extLst>
          </p:cNvPr>
          <p:cNvCxnSpPr>
            <a:cxnSpLocks/>
          </p:cNvCxnSpPr>
          <p:nvPr/>
        </p:nvCxnSpPr>
        <p:spPr>
          <a:xfrm>
            <a:off x="5499135" y="3828037"/>
            <a:ext cx="0" cy="542366"/>
          </a:xfrm>
          <a:prstGeom prst="line">
            <a:avLst/>
          </a:prstGeom>
          <a:noFill/>
          <a:ln w="15875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cxnSp>
        <p:nvCxnSpPr>
          <p:cNvPr id="106" name="Conector recto 105">
            <a:extLst>
              <a:ext uri="{FF2B5EF4-FFF2-40B4-BE49-F238E27FC236}">
                <a16:creationId xmlns:a16="http://schemas.microsoft.com/office/drawing/2014/main" id="{48FA8271-FD06-F702-F658-051CBB9B1A9E}"/>
              </a:ext>
            </a:extLst>
          </p:cNvPr>
          <p:cNvCxnSpPr>
            <a:cxnSpLocks/>
          </p:cNvCxnSpPr>
          <p:nvPr/>
        </p:nvCxnSpPr>
        <p:spPr>
          <a:xfrm>
            <a:off x="8747137" y="3828037"/>
            <a:ext cx="0" cy="542366"/>
          </a:xfrm>
          <a:prstGeom prst="line">
            <a:avLst/>
          </a:prstGeom>
          <a:noFill/>
          <a:ln w="15875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pic>
        <p:nvPicPr>
          <p:cNvPr id="108" name="Imagen 107">
            <a:extLst>
              <a:ext uri="{FF2B5EF4-FFF2-40B4-BE49-F238E27FC236}">
                <a16:creationId xmlns:a16="http://schemas.microsoft.com/office/drawing/2014/main" id="{15ACFB15-F272-58C7-FABC-D4257996E7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168" y="3910653"/>
            <a:ext cx="362319" cy="362319"/>
          </a:xfrm>
          <a:prstGeom prst="rect">
            <a:avLst/>
          </a:prstGeom>
        </p:spPr>
      </p:pic>
      <p:pic>
        <p:nvPicPr>
          <p:cNvPr id="109" name="Imagen 108">
            <a:extLst>
              <a:ext uri="{FF2B5EF4-FFF2-40B4-BE49-F238E27FC236}">
                <a16:creationId xmlns:a16="http://schemas.microsoft.com/office/drawing/2014/main" id="{3E364A33-56EB-5FE7-E2F9-C5E099AA6C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027" y="3909837"/>
            <a:ext cx="373406" cy="37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857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person holding pencil near laptop computer">
            <a:extLst>
              <a:ext uri="{FF2B5EF4-FFF2-40B4-BE49-F238E27FC236}">
                <a16:creationId xmlns:a16="http://schemas.microsoft.com/office/drawing/2014/main" id="{405ABE95-26F7-D404-11B4-84CB70CC46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"/>
          <a:stretch/>
        </p:blipFill>
        <p:spPr bwMode="auto">
          <a:xfrm>
            <a:off x="0" y="1"/>
            <a:ext cx="12192000" cy="7305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C3CCCAC7-ABE3-E181-F416-83F81363CD80}"/>
              </a:ext>
            </a:extLst>
          </p:cNvPr>
          <p:cNvSpPr/>
          <p:nvPr/>
        </p:nvSpPr>
        <p:spPr>
          <a:xfrm>
            <a:off x="4454" y="-4152"/>
            <a:ext cx="12187546" cy="7305868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92D050"/>
              </a:solidFill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AB8EABC6-CA5B-888E-8D05-23E1C534DCF4}"/>
              </a:ext>
            </a:extLst>
          </p:cNvPr>
          <p:cNvSpPr txBox="1">
            <a:spLocks/>
          </p:cNvSpPr>
          <p:nvPr/>
        </p:nvSpPr>
        <p:spPr bwMode="auto">
          <a:xfrm>
            <a:off x="340710" y="466508"/>
            <a:ext cx="8426065" cy="272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>
              <a:defRPr/>
            </a:pPr>
            <a:r>
              <a:rPr lang="es-ES" dirty="0">
                <a:solidFill>
                  <a:schemeClr val="accent2"/>
                </a:solidFill>
                <a:latin typeface="Exo 2 Medium" panose="00000600000000000000" pitchFamily="50" charset="0"/>
              </a:rPr>
              <a:t>Conclusión</a:t>
            </a:r>
          </a:p>
        </p:txBody>
      </p:sp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9DF1CD8E-4AEA-F219-A31C-447376E4E4FC}"/>
              </a:ext>
            </a:extLst>
          </p:cNvPr>
          <p:cNvSpPr txBox="1">
            <a:spLocks/>
          </p:cNvSpPr>
          <p:nvPr/>
        </p:nvSpPr>
        <p:spPr>
          <a:xfrm>
            <a:off x="340710" y="229669"/>
            <a:ext cx="8426065" cy="18665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>
                <a:solidFill>
                  <a:schemeClr val="bg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s-ES" dirty="0">
                <a:solidFill>
                  <a:schemeClr val="accent5"/>
                </a:solidFill>
                <a:latin typeface="Exo 2 Medium" panose="00000600000000000000" pitchFamily="50" charset="0"/>
              </a:rPr>
              <a:t>Prueba Técnica </a:t>
            </a:r>
          </a:p>
        </p:txBody>
      </p:sp>
      <p:sp>
        <p:nvSpPr>
          <p:cNvPr id="51" name="¿QUE HACEMOS?">
            <a:extLst>
              <a:ext uri="{FF2B5EF4-FFF2-40B4-BE49-F238E27FC236}">
                <a16:creationId xmlns:a16="http://schemas.microsoft.com/office/drawing/2014/main" id="{8B4D90D2-B3ED-5750-F73D-8C6A2AAB4CFA}"/>
              </a:ext>
            </a:extLst>
          </p:cNvPr>
          <p:cNvSpPr/>
          <p:nvPr/>
        </p:nvSpPr>
        <p:spPr>
          <a:xfrm>
            <a:off x="441012" y="1624800"/>
            <a:ext cx="11299768" cy="691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7145" tIns="17145" rIns="17145" bIns="17145">
            <a:spAutoFit/>
          </a:bodyPr>
          <a:lstStyle/>
          <a:p>
            <a:pPr algn="ctr" defTabSz="1285479">
              <a:defRPr sz="5200">
                <a:solidFill>
                  <a:srgbClr val="51B0DE"/>
                </a:solidFill>
                <a:latin typeface="Helvetica Black"/>
                <a:ea typeface="Helvetica Black"/>
                <a:cs typeface="Helvetica Black"/>
                <a:sym typeface="Helvetica Black"/>
              </a:defRPr>
            </a:pPr>
            <a:r>
              <a:rPr lang="es-ES" sz="4267" b="1" dirty="0">
                <a:solidFill>
                  <a:srgbClr val="0070C0"/>
                </a:solidFill>
              </a:rPr>
              <a:t>¿Qué me hubiera gustado mejorar?</a:t>
            </a:r>
          </a:p>
        </p:txBody>
      </p:sp>
      <p:sp>
        <p:nvSpPr>
          <p:cNvPr id="52" name="Rectángulo">
            <a:extLst>
              <a:ext uri="{FF2B5EF4-FFF2-40B4-BE49-F238E27FC236}">
                <a16:creationId xmlns:a16="http://schemas.microsoft.com/office/drawing/2014/main" id="{64A9977E-1FD7-8763-1046-146F5F88AD88}"/>
              </a:ext>
            </a:extLst>
          </p:cNvPr>
          <p:cNvSpPr/>
          <p:nvPr/>
        </p:nvSpPr>
        <p:spPr>
          <a:xfrm>
            <a:off x="5668814" y="4836892"/>
            <a:ext cx="844164" cy="96000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</p:spPr>
        <p:txBody>
          <a:bodyPr lIns="22859" tIns="22859" rIns="22859" bIns="22859" anchor="ctr"/>
          <a:lstStyle/>
          <a:p>
            <a:pPr algn="ctr" defTabSz="1285479">
              <a:defRPr sz="1800">
                <a:solidFill>
                  <a:srgbClr val="9BBB5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endParaRPr sz="2667">
              <a:solidFill>
                <a:srgbClr val="0070C0"/>
              </a:solidFill>
            </a:endParaRPr>
          </a:p>
        </p:txBody>
      </p:sp>
      <p:sp>
        <p:nvSpPr>
          <p:cNvPr id="53" name="¿QUE HACEMOS?">
            <a:extLst>
              <a:ext uri="{FF2B5EF4-FFF2-40B4-BE49-F238E27FC236}">
                <a16:creationId xmlns:a16="http://schemas.microsoft.com/office/drawing/2014/main" id="{5033532B-1C52-AB6D-B6AB-52F6987D80FB}"/>
              </a:ext>
            </a:extLst>
          </p:cNvPr>
          <p:cNvSpPr/>
          <p:nvPr/>
        </p:nvSpPr>
        <p:spPr>
          <a:xfrm>
            <a:off x="1296957" y="2974086"/>
            <a:ext cx="9711521" cy="2660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7145" tIns="17145" rIns="17145" bIns="17145">
            <a:spAutoFit/>
          </a:bodyPr>
          <a:lstStyle/>
          <a:p>
            <a:pPr marL="457200" indent="-457200" defTabSz="1285479">
              <a:buFont typeface="+mj-lt"/>
              <a:buAutoNum type="arabicPeriod"/>
              <a:defRPr sz="5200">
                <a:solidFill>
                  <a:srgbClr val="51B0DE"/>
                </a:solidFill>
                <a:latin typeface="Helvetica Black"/>
                <a:ea typeface="Helvetica Black"/>
                <a:cs typeface="Helvetica Black"/>
                <a:sym typeface="Helvetica Black"/>
              </a:defRPr>
            </a:pPr>
            <a:r>
              <a:rPr lang="es-ES" sz="2133" b="1" dirty="0">
                <a:solidFill>
                  <a:srgbClr val="0070C0"/>
                </a:solidFill>
              </a:rPr>
              <a:t>Me hubiera gusta obtener un mayor número de registros. </a:t>
            </a:r>
          </a:p>
          <a:p>
            <a:pPr marL="457200" indent="-457200" defTabSz="1285479">
              <a:buFont typeface="+mj-lt"/>
              <a:buAutoNum type="arabicPeriod"/>
              <a:defRPr sz="5200">
                <a:solidFill>
                  <a:srgbClr val="51B0DE"/>
                </a:solidFill>
                <a:latin typeface="Helvetica Black"/>
                <a:ea typeface="Helvetica Black"/>
                <a:cs typeface="Helvetica Black"/>
                <a:sym typeface="Helvetica Black"/>
              </a:defRPr>
            </a:pPr>
            <a:endParaRPr lang="es-ES" sz="2133" b="1" dirty="0">
              <a:solidFill>
                <a:srgbClr val="0070C0"/>
              </a:solidFill>
            </a:endParaRPr>
          </a:p>
          <a:p>
            <a:pPr marL="457200" indent="-457200" defTabSz="1285479">
              <a:buFont typeface="+mj-lt"/>
              <a:buAutoNum type="arabicPeriod"/>
              <a:defRPr sz="5200">
                <a:solidFill>
                  <a:srgbClr val="51B0DE"/>
                </a:solidFill>
                <a:latin typeface="Helvetica Black"/>
                <a:ea typeface="Helvetica Black"/>
                <a:cs typeface="Helvetica Black"/>
                <a:sym typeface="Helvetica Black"/>
              </a:defRPr>
            </a:pPr>
            <a:r>
              <a:rPr lang="es-ES" sz="2133" b="1" dirty="0">
                <a:solidFill>
                  <a:srgbClr val="0070C0"/>
                </a:solidFill>
              </a:rPr>
              <a:t>El poder haber dedicado más tiempo al estudio y la aplicación de la librería ‘</a:t>
            </a:r>
            <a:r>
              <a:rPr lang="es-ES" sz="2133" b="1" dirty="0" err="1">
                <a:solidFill>
                  <a:srgbClr val="0070C0"/>
                </a:solidFill>
                <a:latin typeface="Helvetica Black"/>
              </a:rPr>
              <a:t>nltk</a:t>
            </a:r>
            <a:r>
              <a:rPr lang="es-ES" sz="2133" b="1" dirty="0">
                <a:solidFill>
                  <a:srgbClr val="0070C0"/>
                </a:solidFill>
                <a:latin typeface="Helvetica Black"/>
              </a:rPr>
              <a:t>’ para la limpieza y procesado del texto.</a:t>
            </a:r>
          </a:p>
          <a:p>
            <a:pPr marL="457200" indent="-457200" defTabSz="1285479">
              <a:buFont typeface="+mj-lt"/>
              <a:buAutoNum type="arabicPeriod"/>
              <a:defRPr sz="5200">
                <a:solidFill>
                  <a:srgbClr val="51B0DE"/>
                </a:solidFill>
                <a:latin typeface="Helvetica Black"/>
                <a:ea typeface="Helvetica Black"/>
                <a:cs typeface="Helvetica Black"/>
                <a:sym typeface="Helvetica Black"/>
              </a:defRPr>
            </a:pPr>
            <a:endParaRPr lang="es-ES" sz="2133" b="1" dirty="0">
              <a:solidFill>
                <a:srgbClr val="0070C0"/>
              </a:solidFill>
              <a:latin typeface="Helvetica Black"/>
            </a:endParaRPr>
          </a:p>
          <a:p>
            <a:pPr marL="457200" indent="-457200" defTabSz="1285479">
              <a:buFont typeface="+mj-lt"/>
              <a:buAutoNum type="arabicPeriod"/>
              <a:defRPr sz="5200">
                <a:solidFill>
                  <a:srgbClr val="51B0DE"/>
                </a:solidFill>
                <a:latin typeface="Helvetica Black"/>
                <a:ea typeface="Helvetica Black"/>
                <a:cs typeface="Helvetica Black"/>
                <a:sym typeface="Helvetica Black"/>
              </a:defRPr>
            </a:pPr>
            <a:r>
              <a:rPr lang="es-ES" sz="2133" b="1" dirty="0">
                <a:solidFill>
                  <a:srgbClr val="0070C0"/>
                </a:solidFill>
                <a:latin typeface="Helvetica Black"/>
              </a:rPr>
              <a:t>Realizar una API más atractiva para el usuario, con la que tanto el input                           como el output fuese más fácil y visual.</a:t>
            </a:r>
          </a:p>
          <a:p>
            <a:pPr defTabSz="1285479">
              <a:defRPr sz="5200">
                <a:solidFill>
                  <a:srgbClr val="51B0DE"/>
                </a:solidFill>
                <a:latin typeface="Helvetica Black"/>
                <a:ea typeface="Helvetica Black"/>
                <a:cs typeface="Helvetica Black"/>
                <a:sym typeface="Helvetica Black"/>
              </a:defRPr>
            </a:pPr>
            <a:endParaRPr lang="es-ES" sz="2133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459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necting Visions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E0629A"/>
      </a:accent1>
      <a:accent2>
        <a:srgbClr val="4BB1E4"/>
      </a:accent2>
      <a:accent3>
        <a:srgbClr val="2EBDBC"/>
      </a:accent3>
      <a:accent4>
        <a:srgbClr val="5D6E7F"/>
      </a:accent4>
      <a:accent5>
        <a:srgbClr val="5D6E7F"/>
      </a:accent5>
      <a:accent6>
        <a:srgbClr val="2EBDBC"/>
      </a:accent6>
      <a:hlink>
        <a:srgbClr val="4BB1E4"/>
      </a:hlink>
      <a:folHlink>
        <a:srgbClr val="E0629A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5065</TotalTime>
  <Words>345</Words>
  <Application>Microsoft Office PowerPoint</Application>
  <PresentationFormat>Panorámica</PresentationFormat>
  <Paragraphs>30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13" baseType="lpstr">
      <vt:lpstr>Arial</vt:lpstr>
      <vt:lpstr>Calibri</vt:lpstr>
      <vt:lpstr>Calibri Light</vt:lpstr>
      <vt:lpstr>Exo 2</vt:lpstr>
      <vt:lpstr>Exo 2 Extra Light</vt:lpstr>
      <vt:lpstr>Exo 2 Medium</vt:lpstr>
      <vt:lpstr>Helvetica Black</vt:lpstr>
      <vt:lpstr>Open Sans</vt:lpstr>
      <vt:lpstr>Open Sans Light</vt:lpstr>
      <vt:lpstr>Office Theme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Adriana Espinosa</dc:creator>
  <cp:lastModifiedBy>Usuario</cp:lastModifiedBy>
  <cp:revision>70</cp:revision>
  <dcterms:created xsi:type="dcterms:W3CDTF">2019-12-18T12:53:58Z</dcterms:created>
  <dcterms:modified xsi:type="dcterms:W3CDTF">2022-05-24T10:48:36Z</dcterms:modified>
</cp:coreProperties>
</file>