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ree Serif" panose="020B0604020202020204" charset="0"/>
      <p:regular r:id="rId19"/>
    </p:embeddedFont>
    <p:embeddedFont>
      <p:font typeface="Didact Gothic" panose="020B0604020202020204" charset="0"/>
      <p:regular r:id="rId20"/>
    </p:embeddedFont>
    <p:embeddedFont>
      <p:font typeface="Impact" panose="020B0806030902050204" pitchFamily="34" charset="0"/>
      <p:regular r:id="rId21"/>
    </p:embeddedFont>
    <p:embeddedFont>
      <p:font typeface="Roboto" panose="020B0604020202020204" charset="0"/>
      <p:regular r:id="rId22"/>
      <p:bold r:id="rId23"/>
      <p:italic r:id="rId24"/>
      <p:boldItalic r:id="rId25"/>
    </p:embeddedFont>
    <p:embeddedFont>
      <p:font typeface="Roboto Black" panose="020B0604020202020204" charset="0"/>
      <p:bold r:id="rId26"/>
      <p:boldItalic r:id="rId27"/>
    </p:embeddedFont>
    <p:embeddedFont>
      <p:font typeface="Roboto Light" panose="020B0604020202020204" charset="0"/>
      <p:regular r:id="rId28"/>
      <p:bold r:id="rId29"/>
      <p:italic r:id="rId30"/>
      <p:boldItalic r:id="rId31"/>
    </p:embeddedFont>
    <p:embeddedFont>
      <p:font typeface="Roboto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ihNu3sd2k7S2bgv3Ly+ZIw+/cn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95af2ef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95af2ef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95af2ef1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95af2ef1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b961a99f9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b961a99f9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b961a99f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b961a99f9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961a99f9a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961a99f9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961a99f9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961a99f9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930874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b5930874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95af2ef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95af2e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42"/>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10" name="Google Shape;10;p42"/>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43"/>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43"/>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4" name="Google Shape;14;p43"/>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15" name="Google Shape;15;p43"/>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6" name="Google Shape;16;p43"/>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17" name="Google Shape;17;p43"/>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8" name="Google Shape;18;p43"/>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19" name="Google Shape;19;p43"/>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0" name="Google Shape;20;p43"/>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1" name="Google Shape;21;p43"/>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2" name="Google Shape;22;p43"/>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3" name="Google Shape;23;p43"/>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4" name="Google Shape;24;p43"/>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5" name="Google Shape;25;p43"/>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6" name="Google Shape;26;p43"/>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7" name="Google Shape;27;p43"/>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8" name="Google Shape;28;p43"/>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9" name="Google Shape;29;p43"/>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0" name="Google Shape;30;p43"/>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4"/>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Roboto Black"/>
              <a:buNone/>
              <a:defRPr sz="36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3" name="Google Shape;33;p44"/>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45"/>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36" name="Google Shape;36;p45"/>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37" name="Google Shape;37;p45"/>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38" name="Google Shape;38;p45"/>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46"/>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41" name="Google Shape;41;p46"/>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42" name="Google Shape;42;p46"/>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43" name="Google Shape;43;p46"/>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4" name="Google Shape;44;p46"/>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5" name="Google Shape;45;p46"/>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6" name="Google Shape;46;p46"/>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7"/>
        <p:cNvGrpSpPr/>
        <p:nvPr/>
      </p:nvGrpSpPr>
      <p:grpSpPr>
        <a:xfrm>
          <a:off x="0" y="0"/>
          <a:ext cx="0" cy="0"/>
          <a:chOff x="0" y="0"/>
          <a:chExt cx="0" cy="0"/>
        </a:xfrm>
      </p:grpSpPr>
      <p:sp>
        <p:nvSpPr>
          <p:cNvPr id="48" name="Google Shape;48;p47"/>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7"/>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50" name="Google Shape;50;p47"/>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endParaRPr/>
          </a:p>
        </p:txBody>
      </p:sp>
      <p:sp>
        <p:nvSpPr>
          <p:cNvPr id="7" name="Google Shape;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4744801" y="1377475"/>
            <a:ext cx="39597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s"/>
              <a:t>Sistema de información de acceso y prevención </a:t>
            </a:r>
            <a:endParaRPr>
              <a:solidFill>
                <a:schemeClr val="accent1"/>
              </a:solidFill>
            </a:endParaRPr>
          </a:p>
        </p:txBody>
      </p:sp>
      <p:sp>
        <p:nvSpPr>
          <p:cNvPr id="106" name="Google Shape;106;p1"/>
          <p:cNvSpPr txBox="1">
            <a:spLocks noGrp="1"/>
          </p:cNvSpPr>
          <p:nvPr>
            <p:ph type="subTitle" idx="1"/>
          </p:nvPr>
        </p:nvSpPr>
        <p:spPr>
          <a:xfrm>
            <a:off x="5192561" y="2061988"/>
            <a:ext cx="3129600" cy="18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s"/>
              <a:t>Integrantes:</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s"/>
              <a:t>Tania Quintero</a:t>
            </a:r>
            <a:endParaRPr/>
          </a:p>
          <a:p>
            <a:pPr marL="0" lvl="0" indent="0" algn="l" rtl="0">
              <a:lnSpc>
                <a:spcPct val="100000"/>
              </a:lnSpc>
              <a:spcBef>
                <a:spcPts val="0"/>
              </a:spcBef>
              <a:spcAft>
                <a:spcPts val="0"/>
              </a:spcAft>
              <a:buSzPts val="1200"/>
              <a:buNone/>
            </a:pPr>
            <a:r>
              <a:rPr lang="es"/>
              <a:t>Ober Meza</a:t>
            </a:r>
            <a:endParaRPr/>
          </a:p>
          <a:p>
            <a:pPr marL="0" lvl="0" indent="0" algn="l" rtl="0">
              <a:lnSpc>
                <a:spcPct val="100000"/>
              </a:lnSpc>
              <a:spcBef>
                <a:spcPts val="0"/>
              </a:spcBef>
              <a:spcAft>
                <a:spcPts val="0"/>
              </a:spcAft>
              <a:buSzPts val="1200"/>
              <a:buNone/>
            </a:pPr>
            <a:r>
              <a:rPr lang="es"/>
              <a:t>Jorge Esteban Albino</a:t>
            </a:r>
            <a:endParaRPr/>
          </a:p>
          <a:p>
            <a:pPr marL="0" lvl="0" indent="0" algn="l" rtl="0">
              <a:lnSpc>
                <a:spcPct val="100000"/>
              </a:lnSpc>
              <a:spcBef>
                <a:spcPts val="0"/>
              </a:spcBef>
              <a:spcAft>
                <a:spcPts val="0"/>
              </a:spcAft>
              <a:buSzPts val="1200"/>
              <a:buNone/>
            </a:pPr>
            <a:r>
              <a:rPr lang="es"/>
              <a:t>Alfonso Gámez</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s"/>
              <a:t>Ficha de Caracterización: 2202764</a:t>
            </a: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s"/>
              <a:t>Centro de electricidad electrónica y telecomunicaciones (CEET)</a:t>
            </a:r>
            <a:endParaRPr/>
          </a:p>
          <a:p>
            <a:pPr marL="0" lvl="0" indent="0" algn="l" rtl="0">
              <a:lnSpc>
                <a:spcPct val="100000"/>
              </a:lnSpc>
              <a:spcBef>
                <a:spcPts val="0"/>
              </a:spcBef>
              <a:spcAft>
                <a:spcPts val="0"/>
              </a:spcAft>
              <a:buSzPts val="1200"/>
              <a:buNone/>
            </a:pPr>
            <a:endParaRPr/>
          </a:p>
          <a:p>
            <a:pPr marL="0" lvl="0" indent="0" algn="r" rtl="0">
              <a:lnSpc>
                <a:spcPct val="100000"/>
              </a:lnSpc>
              <a:spcBef>
                <a:spcPts val="0"/>
              </a:spcBef>
              <a:spcAft>
                <a:spcPts val="0"/>
              </a:spcAft>
              <a:buSzPts val="1200"/>
              <a:buNone/>
            </a:pPr>
            <a:endParaRPr/>
          </a:p>
        </p:txBody>
      </p:sp>
      <p:sp>
        <p:nvSpPr>
          <p:cNvPr id="107" name="Google Shape;107;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b95af2ef1d_0_5"/>
          <p:cNvSpPr txBox="1">
            <a:spLocks noGrp="1"/>
          </p:cNvSpPr>
          <p:nvPr>
            <p:ph type="ctrTitle"/>
          </p:nvPr>
        </p:nvSpPr>
        <p:spPr>
          <a:xfrm>
            <a:off x="4145950" y="537350"/>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Alcance</a:t>
            </a:r>
            <a:endParaRPr/>
          </a:p>
        </p:txBody>
      </p:sp>
      <p:sp>
        <p:nvSpPr>
          <p:cNvPr id="435" name="Google Shape;435;gb95af2ef1d_0_5"/>
          <p:cNvSpPr txBox="1">
            <a:spLocks noGrp="1"/>
          </p:cNvSpPr>
          <p:nvPr>
            <p:ph type="subTitle" idx="1"/>
          </p:nvPr>
        </p:nvSpPr>
        <p:spPr>
          <a:xfrm>
            <a:off x="3139300" y="1437375"/>
            <a:ext cx="5543700" cy="25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a:latin typeface="Arial"/>
                <a:ea typeface="Arial"/>
                <a:cs typeface="Arial"/>
                <a:sym typeface="Arial"/>
              </a:rPr>
              <a:t>Se espera que este sistema de información pueda  llegar a hacer de utilidad para muchas personas pues se sabe que puede tener un buen alcance, así mismo este proyecto dará nuevas innovaciones para el Sena en el futuro.</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s" sz="1800">
                <a:latin typeface="Arial"/>
                <a:ea typeface="Arial"/>
                <a:cs typeface="Arial"/>
                <a:sym typeface="Arial"/>
              </a:rPr>
              <a:t>Generará una gran diferencia con respecto a otras entidades al momento de llevar el control de acceso.</a:t>
            </a:r>
            <a:endParaRPr sz="1800">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0"/>
              </a:spcBef>
              <a:spcAft>
                <a:spcPts val="0"/>
              </a:spcAft>
              <a:buNone/>
            </a:pPr>
            <a:endParaRPr sz="1800"/>
          </a:p>
        </p:txBody>
      </p:sp>
      <p:grpSp>
        <p:nvGrpSpPr>
          <p:cNvPr id="436" name="Google Shape;436;gb95af2ef1d_0_5"/>
          <p:cNvGrpSpPr/>
          <p:nvPr/>
        </p:nvGrpSpPr>
        <p:grpSpPr>
          <a:xfrm>
            <a:off x="675747" y="1437373"/>
            <a:ext cx="2279722" cy="2122347"/>
            <a:chOff x="-61783350" y="2297100"/>
            <a:chExt cx="316650" cy="316650"/>
          </a:xfrm>
        </p:grpSpPr>
        <p:sp>
          <p:nvSpPr>
            <p:cNvPr id="437" name="Google Shape;437;gb95af2ef1d_0_5"/>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b95af2ef1d_0_5"/>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8"/>
          <p:cNvSpPr txBox="1">
            <a:spLocks noGrp="1"/>
          </p:cNvSpPr>
          <p:nvPr>
            <p:ph type="ctrTitle" idx="6"/>
          </p:nvPr>
        </p:nvSpPr>
        <p:spPr>
          <a:xfrm>
            <a:off x="356075"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DELIMITACIÓN</a:t>
            </a:r>
            <a:endParaRPr/>
          </a:p>
        </p:txBody>
      </p:sp>
      <p:sp>
        <p:nvSpPr>
          <p:cNvPr id="444" name="Google Shape;444;p8"/>
          <p:cNvSpPr txBox="1">
            <a:spLocks noGrp="1"/>
          </p:cNvSpPr>
          <p:nvPr>
            <p:ph type="subTitle" idx="1"/>
          </p:nvPr>
        </p:nvSpPr>
        <p:spPr>
          <a:xfrm>
            <a:off x="833206" y="3141800"/>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s"/>
              <a:t>El proyecto se implementará en el Sena, en la sede CEET  (Centro de Electricidad, Electrónica y Telecomunicaciones)</a:t>
            </a:r>
            <a:endParaRPr/>
          </a:p>
        </p:txBody>
      </p:sp>
      <p:sp>
        <p:nvSpPr>
          <p:cNvPr id="445" name="Google Shape;445;p8"/>
          <p:cNvSpPr txBox="1">
            <a:spLocks noGrp="1"/>
          </p:cNvSpPr>
          <p:nvPr>
            <p:ph type="subTitle" idx="2"/>
          </p:nvPr>
        </p:nvSpPr>
        <p:spPr>
          <a:xfrm>
            <a:off x="6434650" y="3141800"/>
            <a:ext cx="1889400" cy="123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s"/>
              <a:t>El proyecto se enfocara en los estudiantes docentes y administrativos de la institución educativa</a:t>
            </a:r>
            <a:endParaRPr/>
          </a:p>
        </p:txBody>
      </p:sp>
      <p:sp>
        <p:nvSpPr>
          <p:cNvPr id="446" name="Google Shape;446;p8"/>
          <p:cNvSpPr txBox="1">
            <a:spLocks noGrp="1"/>
          </p:cNvSpPr>
          <p:nvPr>
            <p:ph type="subTitle" idx="3"/>
          </p:nvPr>
        </p:nvSpPr>
        <p:spPr>
          <a:xfrm>
            <a:off x="3633931" y="3109875"/>
            <a:ext cx="18894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s"/>
              <a:t>El tiempo de duración del sistema de información estará condicionado a los protocolos de bioseguridad y su vigencia en la emergencia sanitaria.</a:t>
            </a:r>
            <a:endParaRPr/>
          </a:p>
        </p:txBody>
      </p:sp>
      <p:sp>
        <p:nvSpPr>
          <p:cNvPr id="447" name="Google Shape;447;p8"/>
          <p:cNvSpPr txBox="1">
            <a:spLocks noGrp="1"/>
          </p:cNvSpPr>
          <p:nvPr>
            <p:ph type="ctrTitle"/>
          </p:nvPr>
        </p:nvSpPr>
        <p:spPr>
          <a:xfrm>
            <a:off x="756256" y="285270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a:t>ESPACIO</a:t>
            </a:r>
            <a:endParaRPr/>
          </a:p>
        </p:txBody>
      </p:sp>
      <p:sp>
        <p:nvSpPr>
          <p:cNvPr id="448" name="Google Shape;448;p8"/>
          <p:cNvSpPr txBox="1">
            <a:spLocks noGrp="1"/>
          </p:cNvSpPr>
          <p:nvPr>
            <p:ph type="ctrTitle" idx="4"/>
          </p:nvPr>
        </p:nvSpPr>
        <p:spPr>
          <a:xfrm>
            <a:off x="6926003" y="2759800"/>
            <a:ext cx="11556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s"/>
              <a:t>POBLACIÓN</a:t>
            </a:r>
            <a:endParaRPr/>
          </a:p>
        </p:txBody>
      </p:sp>
      <p:sp>
        <p:nvSpPr>
          <p:cNvPr id="449" name="Google Shape;449;p8"/>
          <p:cNvSpPr txBox="1">
            <a:spLocks noGrp="1"/>
          </p:cNvSpPr>
          <p:nvPr>
            <p:ph type="ctrTitle" idx="5"/>
          </p:nvPr>
        </p:nvSpPr>
        <p:spPr>
          <a:xfrm>
            <a:off x="3534006" y="281160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
              <a:t>TIEMPO</a:t>
            </a:r>
            <a:endParaRPr/>
          </a:p>
        </p:txBody>
      </p:sp>
      <p:cxnSp>
        <p:nvCxnSpPr>
          <p:cNvPr id="450" name="Google Shape;450;p8"/>
          <p:cNvCxnSpPr/>
          <p:nvPr/>
        </p:nvCxnSpPr>
        <p:spPr>
          <a:xfrm>
            <a:off x="318338" y="1354500"/>
            <a:ext cx="8520600" cy="0"/>
          </a:xfrm>
          <a:prstGeom prst="straightConnector1">
            <a:avLst/>
          </a:prstGeom>
          <a:noFill/>
          <a:ln w="9525" cap="flat" cmpd="sng">
            <a:solidFill>
              <a:schemeClr val="accent1"/>
            </a:solidFill>
            <a:prstDash val="solid"/>
            <a:round/>
            <a:headEnd type="none" w="sm" len="sm"/>
            <a:tailEnd type="none" w="sm" len="sm"/>
          </a:ln>
        </p:spPr>
      </p:cxnSp>
      <p:sp>
        <p:nvSpPr>
          <p:cNvPr id="451" name="Google Shape;451;p8"/>
          <p:cNvSpPr/>
          <p:nvPr/>
        </p:nvSpPr>
        <p:spPr>
          <a:xfrm>
            <a:off x="1319411" y="1831485"/>
            <a:ext cx="890424" cy="928311"/>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2" name="Google Shape;452;p8"/>
          <p:cNvGrpSpPr/>
          <p:nvPr/>
        </p:nvGrpSpPr>
        <p:grpSpPr>
          <a:xfrm>
            <a:off x="4197949" y="1890157"/>
            <a:ext cx="761364" cy="745374"/>
            <a:chOff x="1777925" y="1953700"/>
            <a:chExt cx="294600" cy="296950"/>
          </a:xfrm>
        </p:grpSpPr>
        <p:sp>
          <p:nvSpPr>
            <p:cNvPr id="453" name="Google Shape;453;p8"/>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8"/>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8"/>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8"/>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7" name="Google Shape;457;p8"/>
          <p:cNvGrpSpPr/>
          <p:nvPr/>
        </p:nvGrpSpPr>
        <p:grpSpPr>
          <a:xfrm>
            <a:off x="7083487" y="1831485"/>
            <a:ext cx="761385" cy="745373"/>
            <a:chOff x="-61784125" y="3377700"/>
            <a:chExt cx="316650" cy="317450"/>
          </a:xfrm>
        </p:grpSpPr>
        <p:sp>
          <p:nvSpPr>
            <p:cNvPr id="458" name="Google Shape;458;p8"/>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8"/>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8"/>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8"/>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8"/>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8"/>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8"/>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b95af2ef1d_0_10"/>
          <p:cNvSpPr txBox="1">
            <a:spLocks noGrp="1"/>
          </p:cNvSpPr>
          <p:nvPr>
            <p:ph type="ctrTitle"/>
          </p:nvPr>
        </p:nvSpPr>
        <p:spPr>
          <a:xfrm>
            <a:off x="2806800" y="488350"/>
            <a:ext cx="3530400" cy="606600"/>
          </a:xfrm>
          <a:prstGeom prst="rect">
            <a:avLst/>
          </a:prstGeom>
          <a:solidFill>
            <a:schemeClr val="accent1"/>
          </a:solidFill>
        </p:spPr>
        <p:txBody>
          <a:bodyPr spcFirstLastPara="1" wrap="square" lIns="91425" tIns="91425" rIns="91425" bIns="91425" anchor="b" anchorCtr="0">
            <a:noAutofit/>
          </a:bodyPr>
          <a:lstStyle/>
          <a:p>
            <a:pPr marL="0" lvl="0" indent="0" algn="ctr" rtl="0">
              <a:spcBef>
                <a:spcPts val="0"/>
              </a:spcBef>
              <a:spcAft>
                <a:spcPts val="0"/>
              </a:spcAft>
              <a:buNone/>
            </a:pPr>
            <a:r>
              <a:rPr lang="es"/>
              <a:t>PERFILES</a:t>
            </a:r>
            <a:endParaRPr/>
          </a:p>
        </p:txBody>
      </p:sp>
      <p:sp>
        <p:nvSpPr>
          <p:cNvPr id="470" name="Google Shape;470;gb95af2ef1d_0_10"/>
          <p:cNvSpPr txBox="1">
            <a:spLocks noGrp="1"/>
          </p:cNvSpPr>
          <p:nvPr>
            <p:ph type="subTitle" idx="1"/>
          </p:nvPr>
        </p:nvSpPr>
        <p:spPr>
          <a:xfrm>
            <a:off x="600450" y="1297800"/>
            <a:ext cx="8101500" cy="3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s" sz="1400"/>
              <a:t>Menores de edad.</a:t>
            </a:r>
            <a:endParaRPr sz="1400"/>
          </a:p>
          <a:p>
            <a:pPr marL="457200" lvl="0" indent="-317500" algn="l" rtl="0">
              <a:spcBef>
                <a:spcPts val="0"/>
              </a:spcBef>
              <a:spcAft>
                <a:spcPts val="0"/>
              </a:spcAft>
              <a:buSzPts val="1400"/>
              <a:buChar char="●"/>
            </a:pPr>
            <a:r>
              <a:rPr lang="es" sz="1400"/>
              <a:t>Mayores de edad.</a:t>
            </a:r>
            <a:endParaRPr sz="1400"/>
          </a:p>
          <a:p>
            <a:pPr marL="457200" lvl="0" indent="-317500" algn="l" rtl="0">
              <a:spcBef>
                <a:spcPts val="0"/>
              </a:spcBef>
              <a:spcAft>
                <a:spcPts val="0"/>
              </a:spcAft>
              <a:buSzPts val="1400"/>
              <a:buChar char="●"/>
            </a:pPr>
            <a:r>
              <a:rPr lang="es" sz="1400"/>
              <a:t>Personas con comorbilidades.</a:t>
            </a:r>
            <a:endParaRPr sz="1400"/>
          </a:p>
          <a:p>
            <a:pPr marL="457200" lvl="0" indent="-317500" algn="l" rtl="0">
              <a:spcBef>
                <a:spcPts val="0"/>
              </a:spcBef>
              <a:spcAft>
                <a:spcPts val="0"/>
              </a:spcAft>
              <a:buSzPts val="1400"/>
              <a:buChar char="●"/>
            </a:pPr>
            <a:r>
              <a:rPr lang="es" sz="1400"/>
              <a:t>Aprendices que ya estuvieron contagiados.</a:t>
            </a:r>
            <a:endParaRPr sz="1400"/>
          </a:p>
          <a:p>
            <a:pPr marL="457200" lvl="0" indent="-317500" algn="l" rtl="0">
              <a:spcBef>
                <a:spcPts val="0"/>
              </a:spcBef>
              <a:spcAft>
                <a:spcPts val="0"/>
              </a:spcAft>
              <a:buSzPts val="1400"/>
              <a:buChar char="●"/>
            </a:pPr>
            <a:r>
              <a:rPr lang="es" sz="1400"/>
              <a:t>Aprendices que tienen o tuvieron familiares contagiados.</a:t>
            </a:r>
            <a:endParaRPr sz="1400"/>
          </a:p>
          <a:p>
            <a:pPr marL="457200" lvl="0" indent="-317500" algn="l" rtl="0">
              <a:spcBef>
                <a:spcPts val="0"/>
              </a:spcBef>
              <a:spcAft>
                <a:spcPts val="0"/>
              </a:spcAft>
              <a:buSzPts val="1400"/>
              <a:buChar char="●"/>
            </a:pPr>
            <a:r>
              <a:rPr lang="es" sz="1400"/>
              <a:t>Instructores y directivos. </a:t>
            </a:r>
            <a:endParaRPr sz="1400"/>
          </a:p>
          <a:p>
            <a:pPr marL="457200" lvl="0" indent="-317500" algn="l" rtl="0">
              <a:spcBef>
                <a:spcPts val="0"/>
              </a:spcBef>
              <a:spcAft>
                <a:spcPts val="0"/>
              </a:spcAft>
              <a:buSzPts val="1400"/>
              <a:buChar char="●"/>
            </a:pPr>
            <a:r>
              <a:rPr lang="es" sz="1400"/>
              <a:t>Instructores y directivos que ya estuvieron contagiados o hubo casos positivos en su núcleo familiar.</a:t>
            </a:r>
            <a:endParaRPr sz="1400"/>
          </a:p>
          <a:p>
            <a:pPr marL="457200" lvl="0" indent="-317500" algn="l" rtl="0">
              <a:spcBef>
                <a:spcPts val="0"/>
              </a:spcBef>
              <a:spcAft>
                <a:spcPts val="0"/>
              </a:spcAft>
              <a:buSzPts val="1400"/>
              <a:buChar char="●"/>
            </a:pPr>
            <a:r>
              <a:rPr lang="es" sz="1400"/>
              <a:t>Personal de servicios generales y seguridad.</a:t>
            </a:r>
            <a:endParaRPr sz="1400"/>
          </a:p>
          <a:p>
            <a:pPr marL="457200" lvl="0" indent="-317500" algn="l" rtl="0">
              <a:spcBef>
                <a:spcPts val="0"/>
              </a:spcBef>
              <a:spcAft>
                <a:spcPts val="0"/>
              </a:spcAft>
              <a:buSzPts val="1400"/>
              <a:buChar char="●"/>
            </a:pPr>
            <a:r>
              <a:rPr lang="es" sz="1400"/>
              <a:t>Personal de servicios generales y seguridad que estuvieron contagiados o hubo casos positivos en su núcleo familiar.</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b961a99f9a_1_19"/>
          <p:cNvSpPr txBox="1">
            <a:spLocks noGrp="1"/>
          </p:cNvSpPr>
          <p:nvPr>
            <p:ph type="ctrTitle"/>
          </p:nvPr>
        </p:nvSpPr>
        <p:spPr>
          <a:xfrm>
            <a:off x="712300" y="1374850"/>
            <a:ext cx="52380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TÉCNICAS E INSTRUMENTOS DE RECOLECCIÓN</a:t>
            </a:r>
            <a:endParaRPr sz="3000"/>
          </a:p>
        </p:txBody>
      </p:sp>
      <p:sp>
        <p:nvSpPr>
          <p:cNvPr id="476" name="Google Shape;476;gb961a99f9a_1_19"/>
          <p:cNvSpPr txBox="1">
            <a:spLocks noGrp="1"/>
          </p:cNvSpPr>
          <p:nvPr>
            <p:ph type="subTitle" idx="1"/>
          </p:nvPr>
        </p:nvSpPr>
        <p:spPr>
          <a:xfrm>
            <a:off x="4568075" y="1303225"/>
            <a:ext cx="3883500" cy="1420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s" sz="1400">
                <a:latin typeface="Arial"/>
                <a:ea typeface="Arial"/>
                <a:cs typeface="Arial"/>
                <a:sym typeface="Arial"/>
              </a:rPr>
              <a:t>Formularios / Encuestas, enfocadas  en conocer los puntos de vista de los estudiantes sobre volver a la modalidad presencial y saber sus opiniones.</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s" sz="1400">
                <a:latin typeface="Arial"/>
                <a:ea typeface="Arial"/>
                <a:cs typeface="Arial"/>
                <a:sym typeface="Arial"/>
              </a:rPr>
              <a:t>Observación y análisis de otros sectores de la industria y cómo han implementado medidas en conformidad a los protocolos de salubridad.</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s" sz="1400">
                <a:latin typeface="Arial"/>
                <a:ea typeface="Arial"/>
                <a:cs typeface="Arial"/>
                <a:sym typeface="Arial"/>
              </a:rPr>
              <a:t>Diagramas de flujo y su respectiva planeación en la implementación de controles de acceso enfocados en la prevención.</a:t>
            </a:r>
            <a:endParaRPr sz="1400">
              <a:latin typeface="Arial"/>
              <a:ea typeface="Arial"/>
              <a:cs typeface="Arial"/>
              <a:sym typeface="Arial"/>
            </a:endParaRPr>
          </a:p>
        </p:txBody>
      </p:sp>
      <p:grpSp>
        <p:nvGrpSpPr>
          <p:cNvPr id="477" name="Google Shape;477;gb961a99f9a_1_19"/>
          <p:cNvGrpSpPr/>
          <p:nvPr/>
        </p:nvGrpSpPr>
        <p:grpSpPr>
          <a:xfrm>
            <a:off x="1255387" y="2369072"/>
            <a:ext cx="1465488" cy="1471900"/>
            <a:chOff x="-65145700" y="3727425"/>
            <a:chExt cx="317425" cy="317425"/>
          </a:xfrm>
        </p:grpSpPr>
        <p:sp>
          <p:nvSpPr>
            <p:cNvPr id="478" name="Google Shape;478;gb961a99f9a_1_19"/>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gb961a99f9a_1_19"/>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b961a99f9a_1_1"/>
          <p:cNvSpPr txBox="1">
            <a:spLocks noGrp="1"/>
          </p:cNvSpPr>
          <p:nvPr>
            <p:ph type="ctrTitle"/>
          </p:nvPr>
        </p:nvSpPr>
        <p:spPr>
          <a:xfrm>
            <a:off x="320050" y="131525"/>
            <a:ext cx="55002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300"/>
              <a:t>BPMN (estado actual)</a:t>
            </a:r>
            <a:endParaRPr sz="3300"/>
          </a:p>
        </p:txBody>
      </p:sp>
      <p:pic>
        <p:nvPicPr>
          <p:cNvPr id="485" name="Google Shape;485;gb961a99f9a_1_1"/>
          <p:cNvPicPr preferRelativeResize="0"/>
          <p:nvPr/>
        </p:nvPicPr>
        <p:blipFill>
          <a:blip r:embed="rId3">
            <a:alphaModFix/>
          </a:blip>
          <a:stretch>
            <a:fillRect/>
          </a:stretch>
        </p:blipFill>
        <p:spPr>
          <a:xfrm>
            <a:off x="1092300" y="649325"/>
            <a:ext cx="6168526" cy="4375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gb961a99f9a_1_11"/>
          <p:cNvSpPr txBox="1">
            <a:spLocks noGrp="1"/>
          </p:cNvSpPr>
          <p:nvPr>
            <p:ph type="ctrTitle"/>
          </p:nvPr>
        </p:nvSpPr>
        <p:spPr>
          <a:xfrm>
            <a:off x="370050" y="76725"/>
            <a:ext cx="48570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300"/>
              <a:t>BPMN (después)</a:t>
            </a:r>
            <a:endParaRPr sz="3300"/>
          </a:p>
        </p:txBody>
      </p:sp>
      <p:pic>
        <p:nvPicPr>
          <p:cNvPr id="491" name="Google Shape;491;gb961a99f9a_1_11"/>
          <p:cNvPicPr preferRelativeResize="0"/>
          <p:nvPr/>
        </p:nvPicPr>
        <p:blipFill>
          <a:blip r:embed="rId3">
            <a:alphaModFix/>
          </a:blip>
          <a:stretch>
            <a:fillRect/>
          </a:stretch>
        </p:blipFill>
        <p:spPr>
          <a:xfrm>
            <a:off x="1112375" y="616725"/>
            <a:ext cx="7049200" cy="4415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b961a99f9a_1_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97" name="Google Shape;497;gb961a99f9a_1_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TABLA DE CONTENIDO</a:t>
            </a:r>
            <a:endParaRPr/>
          </a:p>
        </p:txBody>
      </p:sp>
      <p:sp>
        <p:nvSpPr>
          <p:cNvPr id="215" name="Google Shape;215;p2"/>
          <p:cNvSpPr txBox="1">
            <a:spLocks noGrp="1"/>
          </p:cNvSpPr>
          <p:nvPr>
            <p:ph type="subTitle" idx="1"/>
          </p:nvPr>
        </p:nvSpPr>
        <p:spPr>
          <a:xfrm>
            <a:off x="6411225" y="2034237"/>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t>¿Por qué es importante este proyecto?</a:t>
            </a:r>
            <a:endParaRPr/>
          </a:p>
          <a:p>
            <a:pPr marL="0" lvl="0" indent="0" algn="l" rtl="0">
              <a:lnSpc>
                <a:spcPct val="100000"/>
              </a:lnSpc>
              <a:spcBef>
                <a:spcPts val="0"/>
              </a:spcBef>
              <a:spcAft>
                <a:spcPts val="0"/>
              </a:spcAft>
              <a:buClr>
                <a:schemeClr val="dk1"/>
              </a:buClr>
              <a:buSzPts val="1100"/>
              <a:buFont typeface="Arial"/>
              <a:buNone/>
            </a:pPr>
            <a:r>
              <a:rPr lang="es">
                <a:solidFill>
                  <a:schemeClr val="accent1"/>
                </a:solidFill>
              </a:rPr>
              <a:t>¿Qué es resuelve?</a:t>
            </a:r>
            <a:endParaRPr/>
          </a:p>
          <a:p>
            <a:pPr marL="0" lvl="0" indent="0" algn="l" rtl="0">
              <a:lnSpc>
                <a:spcPct val="100000"/>
              </a:lnSpc>
              <a:spcBef>
                <a:spcPts val="0"/>
              </a:spcBef>
              <a:spcAft>
                <a:spcPts val="0"/>
              </a:spcAft>
              <a:buClr>
                <a:schemeClr val="dk1"/>
              </a:buClr>
              <a:buSzPts val="1100"/>
              <a:buFont typeface="Arial"/>
              <a:buNone/>
            </a:pPr>
            <a:r>
              <a:rPr lang="es"/>
              <a:t>¿Qué nuevo aporta?</a:t>
            </a:r>
            <a:endParaRPr>
              <a:solidFill>
                <a:schemeClr val="accent1"/>
              </a:solidFill>
            </a:endParaRPr>
          </a:p>
        </p:txBody>
      </p:sp>
      <p:sp>
        <p:nvSpPr>
          <p:cNvPr id="216" name="Google Shape;216;p2"/>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217" name="Google Shape;217;p2"/>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accent1"/>
                </a:solidFill>
              </a:rPr>
              <a:t>Obtención de datos y fuentes de información (Verídicas</a:t>
            </a:r>
            <a:r>
              <a:rPr lang="es"/>
              <a:t>, confiables, actuales</a:t>
            </a:r>
            <a:r>
              <a:rPr lang="es">
                <a:solidFill>
                  <a:schemeClr val="accent1"/>
                </a:solidFill>
              </a:rPr>
              <a:t>).</a:t>
            </a:r>
            <a:endParaRPr>
              <a:solidFill>
                <a:schemeClr val="accent1"/>
              </a:solidFill>
            </a:endParaRPr>
          </a:p>
        </p:txBody>
      </p:sp>
      <p:sp>
        <p:nvSpPr>
          <p:cNvPr id="218" name="Google Shape;218;p2"/>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219" name="Google Shape;219;p2"/>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accent1"/>
                </a:solidFill>
              </a:rPr>
              <a:t>Here you could describe</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s">
                <a:solidFill>
                  <a:schemeClr val="accent1"/>
                </a:solidFill>
              </a:rPr>
              <a:t>the topic of the section</a:t>
            </a:r>
            <a:endParaRPr>
              <a:solidFill>
                <a:schemeClr val="accent1"/>
              </a:solidFill>
            </a:endParaRPr>
          </a:p>
        </p:txBody>
      </p:sp>
      <p:sp>
        <p:nvSpPr>
          <p:cNvPr id="220" name="Google Shape;220;p2"/>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400"/>
              <a:buNone/>
            </a:pPr>
            <a:r>
              <a:rPr lang="es">
                <a:solidFill>
                  <a:schemeClr val="accent1"/>
                </a:solidFill>
              </a:rPr>
              <a:t>06</a:t>
            </a:r>
            <a:endParaRPr>
              <a:solidFill>
                <a:schemeClr val="accent1"/>
              </a:solidFill>
            </a:endParaRPr>
          </a:p>
        </p:txBody>
      </p:sp>
      <p:sp>
        <p:nvSpPr>
          <p:cNvPr id="221" name="Google Shape;221;p2"/>
          <p:cNvSpPr txBox="1">
            <a:spLocks noGrp="1"/>
          </p:cNvSpPr>
          <p:nvPr>
            <p:ph type="subTitle" idx="7"/>
          </p:nvPr>
        </p:nvSpPr>
        <p:spPr>
          <a:xfrm>
            <a:off x="725750" y="1977671"/>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900"/>
              <a:buNone/>
            </a:pPr>
            <a:endParaRPr>
              <a:solidFill>
                <a:schemeClr val="accent1"/>
              </a:solidFill>
            </a:endParaRPr>
          </a:p>
          <a:p>
            <a:pPr marL="0" lvl="0" indent="0" algn="r" rtl="0">
              <a:lnSpc>
                <a:spcPct val="100000"/>
              </a:lnSpc>
              <a:spcBef>
                <a:spcPts val="0"/>
              </a:spcBef>
              <a:spcAft>
                <a:spcPts val="0"/>
              </a:spcAft>
              <a:buSzPts val="900"/>
              <a:buNone/>
            </a:pPr>
            <a:r>
              <a:rPr lang="es">
                <a:solidFill>
                  <a:schemeClr val="accent1"/>
                </a:solidFill>
              </a:rPr>
              <a:t>¿Cuál es el problema?</a:t>
            </a:r>
            <a:endParaRPr/>
          </a:p>
          <a:p>
            <a:pPr marL="0" lvl="0" indent="0" algn="r" rtl="0">
              <a:lnSpc>
                <a:spcPct val="100000"/>
              </a:lnSpc>
              <a:spcBef>
                <a:spcPts val="0"/>
              </a:spcBef>
              <a:spcAft>
                <a:spcPts val="0"/>
              </a:spcAft>
              <a:buSzPts val="900"/>
              <a:buNone/>
            </a:pPr>
            <a:r>
              <a:rPr lang="es"/>
              <a:t>¿A quienes afecta?</a:t>
            </a:r>
            <a:endParaRPr/>
          </a:p>
          <a:p>
            <a:pPr marL="0" lvl="0" indent="0" algn="r" rtl="0">
              <a:lnSpc>
                <a:spcPct val="100000"/>
              </a:lnSpc>
              <a:spcBef>
                <a:spcPts val="0"/>
              </a:spcBef>
              <a:spcAft>
                <a:spcPts val="0"/>
              </a:spcAft>
              <a:buSzPts val="900"/>
              <a:buNone/>
            </a:pPr>
            <a:r>
              <a:rPr lang="es">
                <a:solidFill>
                  <a:schemeClr val="accent1"/>
                </a:solidFill>
              </a:rPr>
              <a:t>Ante</a:t>
            </a:r>
            <a:r>
              <a:rPr lang="es"/>
              <a:t>cedentes del problema</a:t>
            </a:r>
            <a:endParaRPr>
              <a:solidFill>
                <a:schemeClr val="accent1"/>
              </a:solidFill>
            </a:endParaRPr>
          </a:p>
        </p:txBody>
      </p:sp>
      <p:sp>
        <p:nvSpPr>
          <p:cNvPr id="222" name="Google Shape;222;p2"/>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223" name="Google Shape;223;p2"/>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s"/>
              <a:t>Descripción de la solución y propuesta a nivel global (Acciones a realizar)</a:t>
            </a:r>
            <a:endParaRPr>
              <a:solidFill>
                <a:schemeClr val="accent1"/>
              </a:solidFill>
            </a:endParaRPr>
          </a:p>
        </p:txBody>
      </p:sp>
      <p:sp>
        <p:nvSpPr>
          <p:cNvPr id="224" name="Google Shape;224;p2"/>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225" name="Google Shape;225;p2"/>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s">
                <a:solidFill>
                  <a:schemeClr val="accent1"/>
                </a:solidFill>
              </a:rPr>
              <a:t>Descripción detallada que desglosa las acciones a llevar a </a:t>
            </a:r>
            <a:r>
              <a:rPr lang="es"/>
              <a:t>cabo en el desarrollo de los pasos.</a:t>
            </a:r>
            <a:endParaRPr>
              <a:solidFill>
                <a:schemeClr val="accent1"/>
              </a:solidFill>
            </a:endParaRPr>
          </a:p>
        </p:txBody>
      </p:sp>
      <p:sp>
        <p:nvSpPr>
          <p:cNvPr id="226" name="Google Shape;226;p2"/>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27" name="Google Shape;227;p2"/>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r>
              <a:rPr lang="es"/>
              <a:t>Planteamiento del problema</a:t>
            </a:r>
            <a:endParaRPr/>
          </a:p>
        </p:txBody>
      </p:sp>
      <p:sp>
        <p:nvSpPr>
          <p:cNvPr id="228" name="Google Shape;228;p2"/>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s"/>
              <a:t>Objetivo General</a:t>
            </a:r>
            <a:endParaRPr/>
          </a:p>
        </p:txBody>
      </p:sp>
      <p:sp>
        <p:nvSpPr>
          <p:cNvPr id="229" name="Google Shape;229;p2"/>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chemeClr val="dk1"/>
              </a:buClr>
              <a:buSzPts val="1100"/>
              <a:buFont typeface="Arial"/>
              <a:buNone/>
            </a:pPr>
            <a:r>
              <a:rPr lang="es"/>
              <a:t>Objetivos Específicos</a:t>
            </a:r>
            <a:endParaRPr/>
          </a:p>
        </p:txBody>
      </p:sp>
      <p:sp>
        <p:nvSpPr>
          <p:cNvPr id="230" name="Google Shape;230;p2"/>
          <p:cNvSpPr txBox="1">
            <a:spLocks noGrp="1"/>
          </p:cNvSpPr>
          <p:nvPr>
            <p:ph type="ctrTitle" idx="19"/>
          </p:nvPr>
        </p:nvSpPr>
        <p:spPr>
          <a:xfrm>
            <a:off x="6411225" y="1959661"/>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s"/>
              <a:t>Justificación</a:t>
            </a:r>
            <a:endParaRPr/>
          </a:p>
        </p:txBody>
      </p:sp>
      <p:sp>
        <p:nvSpPr>
          <p:cNvPr id="231" name="Google Shape;231;p2"/>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s"/>
              <a:t>Diseño de instrumentos</a:t>
            </a:r>
            <a:endParaRPr/>
          </a:p>
        </p:txBody>
      </p:sp>
      <p:sp>
        <p:nvSpPr>
          <p:cNvPr id="232" name="Google Shape;232;p2"/>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s"/>
              <a:t>Our Team</a:t>
            </a:r>
            <a:endParaRPr/>
          </a:p>
        </p:txBody>
      </p:sp>
      <p:sp>
        <p:nvSpPr>
          <p:cNvPr id="233" name="Google Shape;233;p2"/>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 name="Google Shape;235;p2"/>
          <p:cNvGrpSpPr/>
          <p:nvPr/>
        </p:nvGrpSpPr>
        <p:grpSpPr>
          <a:xfrm>
            <a:off x="5109482" y="2921464"/>
            <a:ext cx="432964" cy="431586"/>
            <a:chOff x="5812000" y="2553488"/>
            <a:chExt cx="769850" cy="767400"/>
          </a:xfrm>
        </p:grpSpPr>
        <p:sp>
          <p:nvSpPr>
            <p:cNvPr id="236" name="Google Shape;236;p2"/>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2"/>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D966"/>
              </a:solidFill>
              <a:latin typeface="Arial"/>
              <a:ea typeface="Arial"/>
              <a:cs typeface="Arial"/>
              <a:sym typeface="Arial"/>
            </a:endParaRPr>
          </a:p>
        </p:txBody>
      </p:sp>
      <p:cxnSp>
        <p:nvCxnSpPr>
          <p:cNvPr id="244" name="Google Shape;244;p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grpSp>
        <p:nvGrpSpPr>
          <p:cNvPr id="245" name="Google Shape;245;p2"/>
          <p:cNvGrpSpPr/>
          <p:nvPr/>
        </p:nvGrpSpPr>
        <p:grpSpPr>
          <a:xfrm>
            <a:off x="3597844" y="1897180"/>
            <a:ext cx="630087" cy="606600"/>
            <a:chOff x="683125" y="1955275"/>
            <a:chExt cx="299325" cy="294600"/>
          </a:xfrm>
        </p:grpSpPr>
        <p:sp>
          <p:nvSpPr>
            <p:cNvPr id="246" name="Google Shape;246;p2"/>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
          <p:cNvSpPr txBox="1">
            <a:spLocks noGrp="1"/>
          </p:cNvSpPr>
          <p:nvPr>
            <p:ph type="ctrTitle"/>
          </p:nvPr>
        </p:nvSpPr>
        <p:spPr>
          <a:xfrm>
            <a:off x="4873530" y="888504"/>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3000"/>
              <a:t>Planteamiento del problema</a:t>
            </a:r>
            <a:endParaRPr sz="3000"/>
          </a:p>
        </p:txBody>
      </p:sp>
      <p:sp>
        <p:nvSpPr>
          <p:cNvPr id="255" name="Google Shape;255;p3"/>
          <p:cNvSpPr txBox="1">
            <a:spLocks noGrp="1"/>
          </p:cNvSpPr>
          <p:nvPr>
            <p:ph type="subTitle" idx="1"/>
          </p:nvPr>
        </p:nvSpPr>
        <p:spPr>
          <a:xfrm>
            <a:off x="3486040" y="1265247"/>
            <a:ext cx="5305500" cy="14205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200"/>
              </a:spcBef>
              <a:spcAft>
                <a:spcPts val="0"/>
              </a:spcAft>
              <a:buSzPts val="1100"/>
              <a:buNone/>
            </a:pPr>
            <a:endParaRPr sz="1400" b="0">
              <a:solidFill>
                <a:schemeClr val="lt1"/>
              </a:solidFill>
            </a:endParaRPr>
          </a:p>
          <a:p>
            <a:pPr marL="457200" lvl="0" indent="-342900" algn="l" rtl="0">
              <a:lnSpc>
                <a:spcPct val="100000"/>
              </a:lnSpc>
              <a:spcBef>
                <a:spcPts val="1200"/>
              </a:spcBef>
              <a:spcAft>
                <a:spcPts val="0"/>
              </a:spcAft>
              <a:buSzPts val="1100"/>
              <a:buNone/>
            </a:pPr>
            <a:br>
              <a:rPr lang="es"/>
            </a:br>
            <a:r>
              <a:rPr lang="es" sz="1500">
                <a:latin typeface="Arial"/>
                <a:ea typeface="Arial"/>
                <a:cs typeface="Arial"/>
                <a:sym typeface="Arial"/>
              </a:rPr>
              <a:t>Desde el año 2020 la educación tradicional colombiana se ha enfrentado a una nueva etapa que ha sido el dejar aun lado la presencialidad a cambio de nuevas metodologías virtuales, actualmente no está descartada la idea de un regreso a las aulas, pero es entonces donde se debe tener en cuenta el tema de los cuidados y sobre todo los controles de acceso o ingreso para que esto no represente un riesgo de salud a toda la comunidad académica.</a:t>
            </a:r>
            <a:endParaRPr sz="1500">
              <a:latin typeface="Arial"/>
              <a:ea typeface="Arial"/>
              <a:cs typeface="Arial"/>
              <a:sym typeface="Arial"/>
            </a:endParaRPr>
          </a:p>
          <a:p>
            <a:pPr marL="457200" lvl="0" indent="-342900" algn="l" rtl="0">
              <a:lnSpc>
                <a:spcPct val="100000"/>
              </a:lnSpc>
              <a:spcBef>
                <a:spcPts val="1200"/>
              </a:spcBef>
              <a:spcAft>
                <a:spcPts val="0"/>
              </a:spcAft>
              <a:buSzPts val="1100"/>
              <a:buNone/>
            </a:pPr>
            <a:endParaRPr sz="1500"/>
          </a:p>
        </p:txBody>
      </p:sp>
      <p:cxnSp>
        <p:nvCxnSpPr>
          <p:cNvPr id="256" name="Google Shape;256;p3"/>
          <p:cNvCxnSpPr/>
          <p:nvPr/>
        </p:nvCxnSpPr>
        <p:spPr>
          <a:xfrm>
            <a:off x="4969825" y="1698903"/>
            <a:ext cx="4448400" cy="0"/>
          </a:xfrm>
          <a:prstGeom prst="straightConnector1">
            <a:avLst/>
          </a:prstGeom>
          <a:noFill/>
          <a:ln w="9525" cap="flat" cmpd="sng">
            <a:solidFill>
              <a:schemeClr val="accent1"/>
            </a:solidFill>
            <a:prstDash val="solid"/>
            <a:round/>
            <a:headEnd type="none" w="sm" len="sm"/>
            <a:tailEnd type="none" w="sm" len="sm"/>
          </a:ln>
        </p:spPr>
      </p:cxnSp>
      <p:sp>
        <p:nvSpPr>
          <p:cNvPr id="257" name="Google Shape;257;p3"/>
          <p:cNvSpPr txBox="1">
            <a:spLocks noGrp="1"/>
          </p:cNvSpPr>
          <p:nvPr>
            <p:ph type="ctrTitle"/>
          </p:nvPr>
        </p:nvSpPr>
        <p:spPr>
          <a:xfrm>
            <a:off x="863115" y="3456625"/>
            <a:ext cx="2467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s">
                <a:solidFill>
                  <a:schemeClr val="accent1"/>
                </a:solidFill>
                <a:latin typeface="Impact"/>
                <a:ea typeface="Impact"/>
                <a:cs typeface="Impact"/>
                <a:sym typeface="Impact"/>
              </a:rPr>
              <a:t>Problema o Necesidad</a:t>
            </a:r>
            <a:endParaRPr>
              <a:solidFill>
                <a:schemeClr val="accent1"/>
              </a:solidFill>
              <a:latin typeface="Impact"/>
              <a:ea typeface="Impact"/>
              <a:cs typeface="Impact"/>
              <a:sym typeface="Impact"/>
            </a:endParaRPr>
          </a:p>
        </p:txBody>
      </p:sp>
      <p:grpSp>
        <p:nvGrpSpPr>
          <p:cNvPr id="258" name="Google Shape;258;p3"/>
          <p:cNvGrpSpPr/>
          <p:nvPr/>
        </p:nvGrpSpPr>
        <p:grpSpPr>
          <a:xfrm>
            <a:off x="1376400" y="780222"/>
            <a:ext cx="1789532" cy="1837359"/>
            <a:chOff x="-33646250" y="3586425"/>
            <a:chExt cx="293000" cy="292225"/>
          </a:xfrm>
        </p:grpSpPr>
        <p:sp>
          <p:nvSpPr>
            <p:cNvPr id="259" name="Google Shape;259;p3"/>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FFC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b5930874d6_0_0"/>
          <p:cNvSpPr/>
          <p:nvPr/>
        </p:nvSpPr>
        <p:spPr>
          <a:xfrm>
            <a:off x="6121275" y="3707004"/>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b5930874d6_0_0"/>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b5930874d6_0_0"/>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w="26625"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68" name="Google Shape;268;gb5930874d6_0_0"/>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69" name="Google Shape;269;gb5930874d6_0_0"/>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0" name="Google Shape;270;gb5930874d6_0_0"/>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1" name="Google Shape;271;gb5930874d6_0_0"/>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2" name="Google Shape;272;gb5930874d6_0_0"/>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3" name="Google Shape;273;gb5930874d6_0_0"/>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4" name="Google Shape;274;gb5930874d6_0_0"/>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5" name="Google Shape;275;gb5930874d6_0_0"/>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6" name="Google Shape;276;gb5930874d6_0_0"/>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7" name="Google Shape;277;gb5930874d6_0_0"/>
          <p:cNvSpPr/>
          <p:nvPr/>
        </p:nvSpPr>
        <p:spPr>
          <a:xfrm>
            <a:off x="368171" y="159452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8" name="Google Shape;278;gb5930874d6_0_0"/>
          <p:cNvSpPr/>
          <p:nvPr/>
        </p:nvSpPr>
        <p:spPr>
          <a:xfrm>
            <a:off x="368171" y="184215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279" name="Google Shape;279;gb5930874d6_0_0"/>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b5930874d6_0_0"/>
          <p:cNvSpPr txBox="1">
            <a:spLocks noGrp="1"/>
          </p:cNvSpPr>
          <p:nvPr>
            <p:ph type="subTitle" idx="1"/>
          </p:nvPr>
        </p:nvSpPr>
        <p:spPr>
          <a:xfrm>
            <a:off x="2887925" y="1725888"/>
            <a:ext cx="3457500" cy="17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s">
                <a:solidFill>
                  <a:srgbClr val="161234"/>
                </a:solidFill>
              </a:rPr>
              <a:t>¿Los controles de acceso pueden beneficiar a la reducción de contagios de covid-19,</a:t>
            </a:r>
            <a:endParaRPr>
              <a:solidFill>
                <a:srgbClr val="161234"/>
              </a:solidFill>
            </a:endParaRPr>
          </a:p>
          <a:p>
            <a:pPr marL="0" lvl="0" indent="0" algn="ctr" rtl="0">
              <a:lnSpc>
                <a:spcPct val="100000"/>
              </a:lnSpc>
              <a:spcBef>
                <a:spcPts val="0"/>
              </a:spcBef>
              <a:spcAft>
                <a:spcPts val="0"/>
              </a:spcAft>
              <a:buClr>
                <a:schemeClr val="dk1"/>
              </a:buClr>
              <a:buSzPts val="1100"/>
              <a:buFont typeface="Arial"/>
              <a:buNone/>
            </a:pPr>
            <a:r>
              <a:rPr lang="es">
                <a:solidFill>
                  <a:srgbClr val="161234"/>
                </a:solidFill>
              </a:rPr>
              <a:t>implementando a ellos sistemas de información?</a:t>
            </a:r>
            <a:endParaRPr>
              <a:solidFill>
                <a:srgbClr val="161234"/>
              </a:solidFill>
            </a:endParaRPr>
          </a:p>
          <a:p>
            <a:pPr marL="0" lvl="0" indent="0" algn="ctr" rtl="0">
              <a:lnSpc>
                <a:spcPct val="100000"/>
              </a:lnSpc>
              <a:spcBef>
                <a:spcPts val="0"/>
              </a:spcBef>
              <a:spcAft>
                <a:spcPts val="0"/>
              </a:spcAft>
              <a:buSzPts val="1800"/>
              <a:buNone/>
            </a:pPr>
            <a:endParaRPr>
              <a:solidFill>
                <a:srgbClr val="161234"/>
              </a:solidFill>
            </a:endParaRPr>
          </a:p>
        </p:txBody>
      </p:sp>
      <p:sp>
        <p:nvSpPr>
          <p:cNvPr id="281" name="Google Shape;281;gb5930874d6_0_0"/>
          <p:cNvSpPr txBox="1"/>
          <p:nvPr/>
        </p:nvSpPr>
        <p:spPr>
          <a:xfrm>
            <a:off x="481050" y="266425"/>
            <a:ext cx="5035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900">
                <a:solidFill>
                  <a:schemeClr val="lt1"/>
                </a:solidFill>
                <a:latin typeface="Roboto"/>
                <a:ea typeface="Roboto"/>
                <a:cs typeface="Roboto"/>
                <a:sym typeface="Roboto"/>
              </a:rPr>
              <a:t>PREGUNTA PROBLEMA</a:t>
            </a:r>
            <a:endParaRPr sz="19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
          <p:cNvSpPr txBox="1">
            <a:spLocks noGrp="1"/>
          </p:cNvSpPr>
          <p:nvPr>
            <p:ph type="subTitle" idx="1"/>
          </p:nvPr>
        </p:nvSpPr>
        <p:spPr>
          <a:xfrm>
            <a:off x="834575" y="1916225"/>
            <a:ext cx="4516200" cy="2285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000"/>
              </a:spcBef>
              <a:spcAft>
                <a:spcPts val="0"/>
              </a:spcAft>
              <a:buSzPts val="1100"/>
              <a:buNone/>
            </a:pPr>
            <a:r>
              <a:rPr lang="es" sz="1700">
                <a:latin typeface="Arial"/>
                <a:ea typeface="Arial"/>
                <a:cs typeface="Arial"/>
                <a:sym typeface="Arial"/>
              </a:rPr>
              <a:t>Esta problemática afecta a la comunidad educativa en general, porque al retornar las clases presenciales, el contacto con las personas que nos rodean será un tema inevitable, lo cual podría provocar un aumento en el contagio del virus, siendo este perjudicial para la salud de la comunidad educativa. </a:t>
            </a:r>
            <a:endParaRPr sz="1700">
              <a:solidFill>
                <a:schemeClr val="lt1"/>
              </a:solidFill>
              <a:latin typeface="Arial"/>
              <a:ea typeface="Arial"/>
              <a:cs typeface="Arial"/>
              <a:sym typeface="Arial"/>
            </a:endParaRPr>
          </a:p>
          <a:p>
            <a:pPr marL="114300" lvl="0" indent="0" algn="l" rtl="0">
              <a:lnSpc>
                <a:spcPct val="100000"/>
              </a:lnSpc>
              <a:spcBef>
                <a:spcPts val="0"/>
              </a:spcBef>
              <a:spcAft>
                <a:spcPts val="0"/>
              </a:spcAft>
              <a:buSzPts val="1100"/>
              <a:buNone/>
            </a:pPr>
            <a:endParaRPr sz="1500"/>
          </a:p>
        </p:txBody>
      </p:sp>
      <p:cxnSp>
        <p:nvCxnSpPr>
          <p:cNvPr id="287" name="Google Shape;287;p4"/>
          <p:cNvCxnSpPr/>
          <p:nvPr/>
        </p:nvCxnSpPr>
        <p:spPr>
          <a:xfrm>
            <a:off x="834563" y="1881510"/>
            <a:ext cx="4448400" cy="0"/>
          </a:xfrm>
          <a:prstGeom prst="straightConnector1">
            <a:avLst/>
          </a:prstGeom>
          <a:noFill/>
          <a:ln w="9525" cap="flat" cmpd="sng">
            <a:solidFill>
              <a:schemeClr val="accent1"/>
            </a:solidFill>
            <a:prstDash val="solid"/>
            <a:round/>
            <a:headEnd type="none" w="sm" len="sm"/>
            <a:tailEnd type="none" w="sm" len="sm"/>
          </a:ln>
        </p:spPr>
      </p:cxnSp>
      <p:sp>
        <p:nvSpPr>
          <p:cNvPr id="288" name="Google Shape;288;p4"/>
          <p:cNvSpPr txBox="1">
            <a:spLocks noGrp="1"/>
          </p:cNvSpPr>
          <p:nvPr>
            <p:ph type="ctrTitle"/>
          </p:nvPr>
        </p:nvSpPr>
        <p:spPr>
          <a:xfrm>
            <a:off x="1977388" y="1089890"/>
            <a:ext cx="2467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s">
                <a:solidFill>
                  <a:schemeClr val="accent1"/>
                </a:solidFill>
                <a:latin typeface="Impact"/>
                <a:ea typeface="Impact"/>
                <a:cs typeface="Impact"/>
                <a:sym typeface="Impact"/>
              </a:rPr>
              <a:t>¿A quiénes afecta?</a:t>
            </a:r>
            <a:endParaRPr>
              <a:solidFill>
                <a:schemeClr val="accent1"/>
              </a:solidFill>
              <a:latin typeface="Impact"/>
              <a:ea typeface="Impact"/>
              <a:cs typeface="Impact"/>
              <a:sym typeface="Impact"/>
            </a:endParaRPr>
          </a:p>
        </p:txBody>
      </p:sp>
      <p:grpSp>
        <p:nvGrpSpPr>
          <p:cNvPr id="289" name="Google Shape;289;p4"/>
          <p:cNvGrpSpPr/>
          <p:nvPr/>
        </p:nvGrpSpPr>
        <p:grpSpPr>
          <a:xfrm>
            <a:off x="6229265" y="1603485"/>
            <a:ext cx="2383575" cy="2285374"/>
            <a:chOff x="6679825" y="2693700"/>
            <a:chExt cx="257875" cy="258575"/>
          </a:xfrm>
        </p:grpSpPr>
        <p:sp>
          <p:nvSpPr>
            <p:cNvPr id="290" name="Google Shape;290;p4"/>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
          <p:cNvSpPr txBox="1">
            <a:spLocks noGrp="1"/>
          </p:cNvSpPr>
          <p:nvPr>
            <p:ph type="subTitle" idx="1"/>
          </p:nvPr>
        </p:nvSpPr>
        <p:spPr>
          <a:xfrm>
            <a:off x="3893364" y="1558781"/>
            <a:ext cx="4677000" cy="14205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1000"/>
              </a:spcBef>
              <a:spcAft>
                <a:spcPts val="0"/>
              </a:spcAft>
              <a:buSzPts val="1100"/>
              <a:buNone/>
            </a:pPr>
            <a:br>
              <a:rPr lang="es" sz="1300">
                <a:solidFill>
                  <a:schemeClr val="lt1"/>
                </a:solidFill>
              </a:rPr>
            </a:br>
            <a:br>
              <a:rPr lang="es"/>
            </a:br>
            <a:r>
              <a:rPr lang="es" sz="1200">
                <a:latin typeface="Arial"/>
                <a:ea typeface="Arial"/>
                <a:cs typeface="Arial"/>
                <a:sym typeface="Arial"/>
              </a:rPr>
              <a:t>Los antecedentes de los modelos de acceso estaban enfocados en un control solamente pensado en la seguridad convencional, a raíz de los acontecimientos de pandemia y nuevas medidas de clase como la virtualidad, los controles de acceso deberán tener nuevas modificaciones como lo son el enfoque en cuanto a salud pública.</a:t>
            </a:r>
            <a:endParaRPr sz="1200">
              <a:latin typeface="Arial"/>
              <a:ea typeface="Arial"/>
              <a:cs typeface="Arial"/>
              <a:sym typeface="Arial"/>
            </a:endParaRPr>
          </a:p>
          <a:p>
            <a:pPr marL="457200" lvl="0" indent="0" algn="just" rtl="0">
              <a:lnSpc>
                <a:spcPct val="100000"/>
              </a:lnSpc>
              <a:spcBef>
                <a:spcPts val="1000"/>
              </a:spcBef>
              <a:spcAft>
                <a:spcPts val="0"/>
              </a:spcAft>
              <a:buClr>
                <a:schemeClr val="dk1"/>
              </a:buClr>
              <a:buSzPts val="1100"/>
              <a:buFont typeface="Arial"/>
              <a:buNone/>
            </a:pPr>
            <a:r>
              <a:rPr lang="es" sz="1200">
                <a:latin typeface="Arial"/>
                <a:ea typeface="Arial"/>
                <a:cs typeface="Arial"/>
                <a:sym typeface="Arial"/>
              </a:rPr>
              <a:t>Distintas áreas del mercado han implementado controles de acceso para velar por la seguridad de los empleados y demás, esto nos da una vista general y de recomendación de que acciones se deben tomar para la educación  en el Servicio Nacional de Aprendizaje</a:t>
            </a:r>
            <a:endParaRPr sz="1200">
              <a:latin typeface="Arial"/>
              <a:ea typeface="Arial"/>
              <a:cs typeface="Arial"/>
              <a:sym typeface="Arial"/>
            </a:endParaRPr>
          </a:p>
          <a:p>
            <a:pPr marL="457200" lvl="0" indent="0" algn="just" rtl="0">
              <a:lnSpc>
                <a:spcPct val="100000"/>
              </a:lnSpc>
              <a:spcBef>
                <a:spcPts val="1000"/>
              </a:spcBef>
              <a:spcAft>
                <a:spcPts val="0"/>
              </a:spcAft>
              <a:buClr>
                <a:schemeClr val="dk1"/>
              </a:buClr>
              <a:buSzPts val="1100"/>
              <a:buFont typeface="Arial"/>
              <a:buNone/>
            </a:pPr>
            <a:endParaRPr/>
          </a:p>
          <a:p>
            <a:pPr marL="457200" lvl="0" indent="0" algn="just" rtl="0">
              <a:lnSpc>
                <a:spcPct val="100000"/>
              </a:lnSpc>
              <a:spcBef>
                <a:spcPts val="1000"/>
              </a:spcBef>
              <a:spcAft>
                <a:spcPts val="0"/>
              </a:spcAft>
              <a:buSzPts val="1100"/>
              <a:buNone/>
            </a:pPr>
            <a:endParaRPr/>
          </a:p>
        </p:txBody>
      </p:sp>
      <p:cxnSp>
        <p:nvCxnSpPr>
          <p:cNvPr id="297" name="Google Shape;297;p5"/>
          <p:cNvCxnSpPr/>
          <p:nvPr/>
        </p:nvCxnSpPr>
        <p:spPr>
          <a:xfrm>
            <a:off x="4046125" y="1735515"/>
            <a:ext cx="0" cy="2709582"/>
          </a:xfrm>
          <a:prstGeom prst="straightConnector1">
            <a:avLst/>
          </a:prstGeom>
          <a:noFill/>
          <a:ln w="9525" cap="flat" cmpd="sng">
            <a:solidFill>
              <a:schemeClr val="accent1"/>
            </a:solidFill>
            <a:prstDash val="solid"/>
            <a:round/>
            <a:headEnd type="none" w="sm" len="sm"/>
            <a:tailEnd type="none" w="sm" len="sm"/>
          </a:ln>
        </p:spPr>
      </p:cxnSp>
      <p:sp>
        <p:nvSpPr>
          <p:cNvPr id="298" name="Google Shape;298;p5"/>
          <p:cNvSpPr txBox="1">
            <a:spLocks noGrp="1"/>
          </p:cNvSpPr>
          <p:nvPr>
            <p:ph type="ctrTitle"/>
          </p:nvPr>
        </p:nvSpPr>
        <p:spPr>
          <a:xfrm>
            <a:off x="725952" y="816377"/>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Font typeface="Roboto Black"/>
              <a:buNone/>
            </a:pPr>
            <a:r>
              <a:rPr lang="es"/>
              <a:t>Antecedentes</a:t>
            </a:r>
            <a:endParaRPr/>
          </a:p>
        </p:txBody>
      </p:sp>
      <p:sp>
        <p:nvSpPr>
          <p:cNvPr id="299" name="Google Shape;299;p5"/>
          <p:cNvSpPr/>
          <p:nvPr/>
        </p:nvSpPr>
        <p:spPr>
          <a:xfrm>
            <a:off x="1241863" y="1949870"/>
            <a:ext cx="2025770" cy="2032871"/>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03"/>
        <p:cNvGrpSpPr/>
        <p:nvPr/>
      </p:nvGrpSpPr>
      <p:grpSpPr>
        <a:xfrm>
          <a:off x="0" y="0"/>
          <a:ext cx="0" cy="0"/>
          <a:chOff x="0" y="0"/>
          <a:chExt cx="0" cy="0"/>
        </a:xfrm>
      </p:grpSpPr>
      <p:sp>
        <p:nvSpPr>
          <p:cNvPr id="304" name="Google Shape;304;p6"/>
          <p:cNvSpPr txBox="1">
            <a:spLocks noGrp="1"/>
          </p:cNvSpPr>
          <p:nvPr>
            <p:ph type="ctrTitle" idx="4"/>
          </p:nvPr>
        </p:nvSpPr>
        <p:spPr>
          <a:xfrm>
            <a:off x="346143" y="590975"/>
            <a:ext cx="318371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t>Objetivo General</a:t>
            </a:r>
            <a:endParaRPr/>
          </a:p>
        </p:txBody>
      </p:sp>
      <p:cxnSp>
        <p:nvCxnSpPr>
          <p:cNvPr id="305" name="Google Shape;305;p6"/>
          <p:cNvCxnSpPr/>
          <p:nvPr/>
        </p:nvCxnSpPr>
        <p:spPr>
          <a:xfrm>
            <a:off x="0" y="1197575"/>
            <a:ext cx="3340500" cy="0"/>
          </a:xfrm>
          <a:prstGeom prst="straightConnector1">
            <a:avLst/>
          </a:prstGeom>
          <a:noFill/>
          <a:ln w="9525" cap="flat" cmpd="sng">
            <a:solidFill>
              <a:schemeClr val="accent1"/>
            </a:solidFill>
            <a:prstDash val="solid"/>
            <a:round/>
            <a:headEnd type="none" w="sm" len="sm"/>
            <a:tailEnd type="none" w="sm" len="sm"/>
          </a:ln>
        </p:spPr>
      </p:cxnSp>
      <p:sp>
        <p:nvSpPr>
          <p:cNvPr id="306" name="Google Shape;306;p6"/>
          <p:cNvSpPr/>
          <p:nvPr/>
        </p:nvSpPr>
        <p:spPr>
          <a:xfrm>
            <a:off x="4037731" y="6823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grpSp>
        <p:nvGrpSpPr>
          <p:cNvPr id="307" name="Google Shape;307;p6"/>
          <p:cNvGrpSpPr/>
          <p:nvPr/>
        </p:nvGrpSpPr>
        <p:grpSpPr>
          <a:xfrm rot="10800000" flipH="1">
            <a:off x="4101121" y="812412"/>
            <a:ext cx="302125" cy="163726"/>
            <a:chOff x="1319675" y="779200"/>
            <a:chExt cx="2343875" cy="1270175"/>
          </a:xfrm>
        </p:grpSpPr>
        <p:sp>
          <p:nvSpPr>
            <p:cNvPr id="308" name="Google Shape;308;p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9" name="Google Shape;309;p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10" name="Google Shape;310;p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11" name="Google Shape;311;p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91A51"/>
              </a:solidFill>
              <a:latin typeface="Arial"/>
              <a:ea typeface="Arial"/>
              <a:cs typeface="Arial"/>
              <a:sym typeface="Arial"/>
            </a:endParaRPr>
          </a:p>
        </p:txBody>
      </p:sp>
      <p:sp>
        <p:nvSpPr>
          <p:cNvPr id="313" name="Google Shape;313;p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14" name="Google Shape;314;p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19" name="Google Shape;319;p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20" name="Google Shape;320;p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27" name="Google Shape;327;p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28" name="Google Shape;328;p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
          <p:cNvSpPr txBox="1"/>
          <p:nvPr/>
        </p:nvSpPr>
        <p:spPr>
          <a:xfrm>
            <a:off x="642850" y="2048041"/>
            <a:ext cx="3457500" cy="142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5" name="Google Shape;335;p6"/>
          <p:cNvSpPr txBox="1"/>
          <p:nvPr/>
        </p:nvSpPr>
        <p:spPr>
          <a:xfrm>
            <a:off x="546509" y="1832622"/>
            <a:ext cx="4101600" cy="24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i="0" u="none" strike="noStrike" cap="none">
              <a:solidFill>
                <a:srgbClr val="000000"/>
              </a:solidFill>
            </a:endParaRPr>
          </a:p>
          <a:p>
            <a:pPr marL="0" marR="0" lvl="0" indent="0" algn="l" rtl="0">
              <a:lnSpc>
                <a:spcPct val="100000"/>
              </a:lnSpc>
              <a:spcBef>
                <a:spcPts val="0"/>
              </a:spcBef>
              <a:spcAft>
                <a:spcPts val="0"/>
              </a:spcAft>
              <a:buNone/>
            </a:pPr>
            <a:r>
              <a:rPr lang="es">
                <a:solidFill>
                  <a:schemeClr val="lt1"/>
                </a:solidFill>
              </a:rPr>
              <a:t>Implementar y desarrollar un sistema de información</a:t>
            </a:r>
            <a:r>
              <a:rPr lang="es" sz="1400" i="0" u="none" strike="noStrike" cap="none">
                <a:solidFill>
                  <a:schemeClr val="lt1"/>
                </a:solidFill>
              </a:rPr>
              <a:t> </a:t>
            </a:r>
            <a:r>
              <a:rPr lang="es">
                <a:solidFill>
                  <a:schemeClr val="lt1"/>
                </a:solidFill>
              </a:rPr>
              <a:t>enfocado al </a:t>
            </a:r>
            <a:r>
              <a:rPr lang="es" sz="1400" i="0" u="none" strike="noStrike" cap="none">
                <a:solidFill>
                  <a:schemeClr val="lt1"/>
                </a:solidFill>
              </a:rPr>
              <a:t>control de acceso </a:t>
            </a:r>
            <a:r>
              <a:rPr lang="es">
                <a:solidFill>
                  <a:schemeClr val="lt1"/>
                </a:solidFill>
              </a:rPr>
              <a:t>de los administrativos, docentes y estudiantes, a la entidad educativa SENA sede (Electricidad, electrónica y telecomunicaciones)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7"/>
          <p:cNvSpPr txBox="1">
            <a:spLocks noGrp="1"/>
          </p:cNvSpPr>
          <p:nvPr>
            <p:ph type="ctrTitle"/>
          </p:nvPr>
        </p:nvSpPr>
        <p:spPr>
          <a:xfrm>
            <a:off x="4893700" y="1175400"/>
            <a:ext cx="3530400" cy="116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a:t>OBJETIVOS ESPECÍFICOS</a:t>
            </a:r>
            <a:endParaRPr/>
          </a:p>
        </p:txBody>
      </p:sp>
      <p:sp>
        <p:nvSpPr>
          <p:cNvPr id="341" name="Google Shape;341;p7"/>
          <p:cNvSpPr txBox="1">
            <a:spLocks noGrp="1"/>
          </p:cNvSpPr>
          <p:nvPr>
            <p:ph type="subTitle" idx="1"/>
          </p:nvPr>
        </p:nvSpPr>
        <p:spPr>
          <a:xfrm>
            <a:off x="4657250" y="2420125"/>
            <a:ext cx="4313100" cy="2601000"/>
          </a:xfrm>
          <a:prstGeom prst="rect">
            <a:avLst/>
          </a:prstGeom>
          <a:noFill/>
          <a:ln>
            <a:noFill/>
          </a:ln>
        </p:spPr>
        <p:txBody>
          <a:bodyPr spcFirstLastPara="1" wrap="square" lIns="91425" tIns="91425" rIns="91425" bIns="91425" anchor="t" anchorCtr="0">
            <a:noAutofit/>
          </a:bodyPr>
          <a:lstStyle/>
          <a:p>
            <a:pPr marL="457200" lvl="0" indent="-298450" algn="just" rtl="0">
              <a:lnSpc>
                <a:spcPct val="100000"/>
              </a:lnSpc>
              <a:spcBef>
                <a:spcPts val="0"/>
              </a:spcBef>
              <a:spcAft>
                <a:spcPts val="0"/>
              </a:spcAft>
              <a:buSzPts val="1100"/>
              <a:buFont typeface="Arial"/>
              <a:buChar char="●"/>
            </a:pPr>
            <a:r>
              <a:rPr lang="es">
                <a:latin typeface="Arial"/>
                <a:ea typeface="Arial"/>
                <a:cs typeface="Arial"/>
                <a:sym typeface="Arial"/>
              </a:rPr>
              <a:t>Brindar una solución al servicio de aprendizaje SENA para que pueda tener un mejor control de acceso con respecto a la bioseguridad gracias a la información recolectada.</a:t>
            </a:r>
            <a:endParaRPr>
              <a:latin typeface="Arial"/>
              <a:ea typeface="Arial"/>
              <a:cs typeface="Arial"/>
              <a:sym typeface="Arial"/>
            </a:endParaRPr>
          </a:p>
          <a:p>
            <a:pPr marL="457200" lvl="0" indent="0" algn="just" rtl="0">
              <a:lnSpc>
                <a:spcPct val="100000"/>
              </a:lnSpc>
              <a:spcBef>
                <a:spcPts val="0"/>
              </a:spcBef>
              <a:spcAft>
                <a:spcPts val="0"/>
              </a:spcAft>
              <a:buNone/>
            </a:pPr>
            <a:endParaRPr>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
                <a:latin typeface="Arial"/>
                <a:ea typeface="Arial"/>
                <a:cs typeface="Arial"/>
                <a:sym typeface="Arial"/>
              </a:rPr>
              <a:t>Salvaguardar la seguridad de la comunidad educativa SENA  y así mismo la de posibles terceros que se puedan ver afectados.</a:t>
            </a:r>
            <a:endParaRPr>
              <a:latin typeface="Arial"/>
              <a:ea typeface="Arial"/>
              <a:cs typeface="Arial"/>
              <a:sym typeface="Arial"/>
            </a:endParaRPr>
          </a:p>
          <a:p>
            <a:pPr marL="457200" lvl="0" indent="0" algn="just" rtl="0">
              <a:lnSpc>
                <a:spcPct val="100000"/>
              </a:lnSpc>
              <a:spcBef>
                <a:spcPts val="0"/>
              </a:spcBef>
              <a:spcAft>
                <a:spcPts val="0"/>
              </a:spcAft>
              <a:buNone/>
            </a:pPr>
            <a:endParaRPr>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
                <a:latin typeface="Arial"/>
                <a:ea typeface="Arial"/>
                <a:cs typeface="Arial"/>
                <a:sym typeface="Arial"/>
              </a:rPr>
              <a:t>Aportar a que la cifras de covid-19 positivas no se vean elevadas por un control de acceso mal manejado.</a:t>
            </a:r>
            <a:endParaRPr>
              <a:latin typeface="Arial"/>
              <a:ea typeface="Arial"/>
              <a:cs typeface="Arial"/>
              <a:sym typeface="Arial"/>
            </a:endParaRPr>
          </a:p>
          <a:p>
            <a:pPr marL="457200" lvl="0" indent="0" algn="just" rtl="0">
              <a:lnSpc>
                <a:spcPct val="100000"/>
              </a:lnSpc>
              <a:spcBef>
                <a:spcPts val="0"/>
              </a:spcBef>
              <a:spcAft>
                <a:spcPts val="0"/>
              </a:spcAft>
              <a:buNone/>
            </a:pPr>
            <a:endParaRPr>
              <a:latin typeface="Arial"/>
              <a:ea typeface="Arial"/>
              <a:cs typeface="Arial"/>
              <a:sym typeface="Arial"/>
            </a:endParaRPr>
          </a:p>
          <a:p>
            <a:pPr marL="457200" lvl="0" indent="-298450" algn="just" rtl="0">
              <a:lnSpc>
                <a:spcPct val="100000"/>
              </a:lnSpc>
              <a:spcBef>
                <a:spcPts val="0"/>
              </a:spcBef>
              <a:spcAft>
                <a:spcPts val="0"/>
              </a:spcAft>
              <a:buSzPts val="1100"/>
              <a:buFont typeface="Arial"/>
              <a:buChar char="●"/>
            </a:pPr>
            <a:r>
              <a:rPr lang="es">
                <a:latin typeface="Arial"/>
                <a:ea typeface="Arial"/>
                <a:cs typeface="Arial"/>
                <a:sym typeface="Arial"/>
              </a:rPr>
              <a:t>Ayudar a que se pueda llevar a cabo una alternancia y/o una presencialidad controlada, con más seguridad y confianza.</a:t>
            </a:r>
            <a:endParaRPr>
              <a:latin typeface="Arial"/>
              <a:ea typeface="Arial"/>
              <a:cs typeface="Arial"/>
              <a:sym typeface="Arial"/>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p:txBody>
      </p:sp>
      <p:cxnSp>
        <p:nvCxnSpPr>
          <p:cNvPr id="342" name="Google Shape;342;p7"/>
          <p:cNvCxnSpPr/>
          <p:nvPr/>
        </p:nvCxnSpPr>
        <p:spPr>
          <a:xfrm>
            <a:off x="4979350" y="2275300"/>
            <a:ext cx="4448400" cy="0"/>
          </a:xfrm>
          <a:prstGeom prst="straightConnector1">
            <a:avLst/>
          </a:prstGeom>
          <a:noFill/>
          <a:ln w="9525" cap="flat" cmpd="sng">
            <a:solidFill>
              <a:schemeClr val="accent1"/>
            </a:solidFill>
            <a:prstDash val="solid"/>
            <a:round/>
            <a:headEnd type="none" w="sm" len="sm"/>
            <a:tailEnd type="none" w="sm" len="sm"/>
          </a:ln>
        </p:spPr>
      </p:cxnSp>
      <p:sp>
        <p:nvSpPr>
          <p:cNvPr id="343" name="Google Shape;343;p7"/>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326365" y="3384094"/>
            <a:ext cx="14" cy="30103"/>
          </a:xfrm>
          <a:custGeom>
            <a:avLst/>
            <a:gdLst/>
            <a:ahLst/>
            <a:cxnLst/>
            <a:rect l="l" t="t" r="r" b="b"/>
            <a:pathLst>
              <a:path w="1" h="2146" fill="none" extrusionOk="0">
                <a:moveTo>
                  <a:pt x="1" y="1"/>
                </a:moveTo>
                <a:lnTo>
                  <a:pt x="1" y="2146"/>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7"/>
          <p:cNvSpPr/>
          <p:nvPr/>
        </p:nvSpPr>
        <p:spPr>
          <a:xfrm>
            <a:off x="2411185" y="3474385"/>
            <a:ext cx="409673" cy="14"/>
          </a:xfrm>
          <a:custGeom>
            <a:avLst/>
            <a:gdLst/>
            <a:ahLst/>
            <a:cxnLst/>
            <a:rect l="l" t="t" r="r" b="b"/>
            <a:pathLst>
              <a:path w="29205" h="1" fill="none" extrusionOk="0">
                <a:moveTo>
                  <a:pt x="0" y="0"/>
                </a:moveTo>
                <a:lnTo>
                  <a:pt x="2920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7"/>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2878356" y="3081768"/>
            <a:ext cx="14" cy="307090"/>
          </a:xfrm>
          <a:custGeom>
            <a:avLst/>
            <a:gdLst/>
            <a:ahLst/>
            <a:cxnLst/>
            <a:rect l="l" t="t" r="r" b="b"/>
            <a:pathLst>
              <a:path w="1" h="21892" fill="none" extrusionOk="0">
                <a:moveTo>
                  <a:pt x="0" y="21892"/>
                </a:moveTo>
                <a:lnTo>
                  <a:pt x="0" y="1"/>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2970695" y="3024319"/>
            <a:ext cx="341962" cy="14"/>
          </a:xfrm>
          <a:custGeom>
            <a:avLst/>
            <a:gdLst/>
            <a:ahLst/>
            <a:cxnLst/>
            <a:rect l="l" t="t" r="r" b="b"/>
            <a:pathLst>
              <a:path w="24378" h="1" fill="none" extrusionOk="0">
                <a:moveTo>
                  <a:pt x="0" y="0"/>
                </a:moveTo>
                <a:lnTo>
                  <a:pt x="24378"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3373557" y="3107076"/>
            <a:ext cx="14" cy="292053"/>
          </a:xfrm>
          <a:custGeom>
            <a:avLst/>
            <a:gdLst/>
            <a:ahLst/>
            <a:cxnLst/>
            <a:rect l="l" t="t" r="r" b="b"/>
            <a:pathLst>
              <a:path w="1" h="20820" fill="none" extrusionOk="0">
                <a:moveTo>
                  <a:pt x="1" y="1"/>
                </a:moveTo>
                <a:lnTo>
                  <a:pt x="1" y="20819"/>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7"/>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7"/>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7"/>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7"/>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7"/>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7"/>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7"/>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7"/>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7"/>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7"/>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7"/>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7"/>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7"/>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7"/>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7"/>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7"/>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7"/>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7"/>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7"/>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7"/>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7"/>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7"/>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7"/>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7"/>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7"/>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7"/>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7"/>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7"/>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0" name="Google Shape;390;p7"/>
          <p:cNvGrpSpPr/>
          <p:nvPr/>
        </p:nvGrpSpPr>
        <p:grpSpPr>
          <a:xfrm>
            <a:off x="2624430" y="1068391"/>
            <a:ext cx="373819" cy="412843"/>
            <a:chOff x="3040350" y="1113200"/>
            <a:chExt cx="1704600" cy="1882550"/>
          </a:xfrm>
        </p:grpSpPr>
        <p:sp>
          <p:nvSpPr>
            <p:cNvPr id="391" name="Google Shape;391;p7"/>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highlight>
                  <a:srgbClr val="1EFFC1"/>
                </a:highlight>
                <a:latin typeface="Arial"/>
                <a:ea typeface="Arial"/>
                <a:cs typeface="Arial"/>
                <a:sym typeface="Arial"/>
              </a:endParaRPr>
            </a:p>
          </p:txBody>
        </p:sp>
        <p:sp>
          <p:nvSpPr>
            <p:cNvPr id="392" name="Google Shape;392;p7"/>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highlight>
                  <a:srgbClr val="1EFFC1"/>
                </a:highlight>
                <a:latin typeface="Arial"/>
                <a:ea typeface="Arial"/>
                <a:cs typeface="Arial"/>
                <a:sym typeface="Arial"/>
              </a:endParaRPr>
            </a:p>
          </p:txBody>
        </p:sp>
      </p:grpSp>
      <p:grpSp>
        <p:nvGrpSpPr>
          <p:cNvPr id="393" name="Google Shape;393;p7"/>
          <p:cNvGrpSpPr/>
          <p:nvPr/>
        </p:nvGrpSpPr>
        <p:grpSpPr>
          <a:xfrm>
            <a:off x="3390291" y="1782576"/>
            <a:ext cx="406573" cy="402537"/>
            <a:chOff x="462200" y="569000"/>
            <a:chExt cx="1901650" cy="1882775"/>
          </a:xfrm>
        </p:grpSpPr>
        <p:sp>
          <p:nvSpPr>
            <p:cNvPr id="394" name="Google Shape;394;p7"/>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7"/>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7"/>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7"/>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7"/>
          <p:cNvGrpSpPr/>
          <p:nvPr/>
        </p:nvGrpSpPr>
        <p:grpSpPr>
          <a:xfrm>
            <a:off x="3208667" y="3620568"/>
            <a:ext cx="372185" cy="370679"/>
            <a:chOff x="4991125" y="2436850"/>
            <a:chExt cx="1890225" cy="1882575"/>
          </a:xfrm>
        </p:grpSpPr>
        <p:sp>
          <p:nvSpPr>
            <p:cNvPr id="399" name="Google Shape;399;p7"/>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7"/>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7"/>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7"/>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3" name="Google Shape;403;p7"/>
          <p:cNvGrpSpPr/>
          <p:nvPr/>
        </p:nvGrpSpPr>
        <p:grpSpPr>
          <a:xfrm>
            <a:off x="1112845" y="3454559"/>
            <a:ext cx="372245" cy="369356"/>
            <a:chOff x="5249675" y="238125"/>
            <a:chExt cx="1897275" cy="1882550"/>
          </a:xfrm>
        </p:grpSpPr>
        <p:sp>
          <p:nvSpPr>
            <p:cNvPr id="404" name="Google Shape;404;p7"/>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7"/>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7"/>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7"/>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7"/>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9" name="Google Shape;409;p7"/>
          <p:cNvGrpSpPr/>
          <p:nvPr/>
        </p:nvGrpSpPr>
        <p:grpSpPr>
          <a:xfrm>
            <a:off x="1126337" y="1869842"/>
            <a:ext cx="357689" cy="347177"/>
            <a:chOff x="2652075" y="3639925"/>
            <a:chExt cx="1882575" cy="1827250"/>
          </a:xfrm>
        </p:grpSpPr>
        <p:sp>
          <p:nvSpPr>
            <p:cNvPr id="410" name="Google Shape;410;p7"/>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7"/>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7"/>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7"/>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7"/>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7"/>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7"/>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b95af2ef1d_0_0"/>
          <p:cNvSpPr txBox="1">
            <a:spLocks noGrp="1"/>
          </p:cNvSpPr>
          <p:nvPr>
            <p:ph type="ctrTitle"/>
          </p:nvPr>
        </p:nvSpPr>
        <p:spPr>
          <a:xfrm>
            <a:off x="2806800" y="603825"/>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JUSTIFICACIÓN </a:t>
            </a:r>
            <a:endParaRPr/>
          </a:p>
        </p:txBody>
      </p:sp>
      <p:sp>
        <p:nvSpPr>
          <p:cNvPr id="422" name="Google Shape;422;gb95af2ef1d_0_0"/>
          <p:cNvSpPr txBox="1">
            <a:spLocks noGrp="1"/>
          </p:cNvSpPr>
          <p:nvPr>
            <p:ph type="subTitle" idx="1"/>
          </p:nvPr>
        </p:nvSpPr>
        <p:spPr>
          <a:xfrm>
            <a:off x="1878175" y="1696675"/>
            <a:ext cx="5868600" cy="2827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300">
                <a:latin typeface="Arial"/>
                <a:ea typeface="Arial"/>
                <a:cs typeface="Arial"/>
                <a:sym typeface="Arial"/>
              </a:rPr>
              <a:t>Va a ser una gran ayuda para el CEET, brindando un gran alivio ya que puede haber más seguridad y confianza al momento de ingresar a la sede.</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es" sz="1300">
                <a:latin typeface="Arial"/>
                <a:ea typeface="Arial"/>
                <a:cs typeface="Arial"/>
                <a:sym typeface="Arial"/>
              </a:rPr>
              <a:t>Es necesario porque es responsabilidad del Sena salvaguardar la seguridad de toda la comunidad educativa además se estaría evitando perjudicar a terceros y a su vez que esto traiga problemas a la entidad educativa.</a:t>
            </a:r>
            <a:endParaRPr sz="1300">
              <a:latin typeface="Arial"/>
              <a:ea typeface="Arial"/>
              <a:cs typeface="Arial"/>
              <a:sym typeface="Arial"/>
            </a:endParaRPr>
          </a:p>
          <a:p>
            <a:pPr marL="0" lvl="0" indent="0" algn="just" rtl="0">
              <a:spcBef>
                <a:spcPts val="0"/>
              </a:spcBef>
              <a:spcAft>
                <a:spcPts val="0"/>
              </a:spcAft>
              <a:buNone/>
            </a:pPr>
            <a:endParaRPr sz="1300">
              <a:latin typeface="Arial"/>
              <a:ea typeface="Arial"/>
              <a:cs typeface="Arial"/>
              <a:sym typeface="Arial"/>
            </a:endParaRPr>
          </a:p>
          <a:p>
            <a:pPr marL="0" lvl="0" indent="0" algn="just" rtl="0">
              <a:spcBef>
                <a:spcPts val="0"/>
              </a:spcBef>
              <a:spcAft>
                <a:spcPts val="0"/>
              </a:spcAft>
              <a:buNone/>
            </a:pPr>
            <a:r>
              <a:rPr lang="es" sz="1300">
                <a:latin typeface="Arial"/>
                <a:ea typeface="Arial"/>
                <a:cs typeface="Arial"/>
                <a:sym typeface="Arial"/>
              </a:rPr>
              <a:t>Gracias a este proyecto se pueden evitar posibles contagios y a su vez contribuir a que la tasa de contagios en el país no se eleven.</a:t>
            </a:r>
            <a:endParaRPr sz="1300">
              <a:latin typeface="Arial"/>
              <a:ea typeface="Arial"/>
              <a:cs typeface="Arial"/>
              <a:sym typeface="Arial"/>
            </a:endParaRPr>
          </a:p>
          <a:p>
            <a:pPr marL="0" lvl="0" indent="0" algn="just" rtl="0">
              <a:spcBef>
                <a:spcPts val="0"/>
              </a:spcBef>
              <a:spcAft>
                <a:spcPts val="0"/>
              </a:spcAft>
              <a:buNone/>
            </a:pPr>
            <a:r>
              <a:rPr lang="es" sz="1300">
                <a:latin typeface="Arial"/>
                <a:ea typeface="Arial"/>
                <a:cs typeface="Arial"/>
                <a:sym typeface="Arial"/>
              </a:rPr>
              <a:t> </a:t>
            </a:r>
            <a:endParaRPr sz="1300">
              <a:latin typeface="Arial"/>
              <a:ea typeface="Arial"/>
              <a:cs typeface="Arial"/>
              <a:sym typeface="Arial"/>
            </a:endParaRPr>
          </a:p>
          <a:p>
            <a:pPr marL="0" lvl="0" indent="0" algn="just" rtl="0">
              <a:spcBef>
                <a:spcPts val="0"/>
              </a:spcBef>
              <a:spcAft>
                <a:spcPts val="0"/>
              </a:spcAft>
              <a:buNone/>
            </a:pPr>
            <a:r>
              <a:rPr lang="es" sz="1300">
                <a:latin typeface="Arial"/>
                <a:ea typeface="Arial"/>
                <a:cs typeface="Arial"/>
                <a:sym typeface="Arial"/>
              </a:rPr>
              <a:t>Se podría llevar una alternancia y/o presencialidad exitosa que va a ayudar a mejorar los resultados de los aprendices y que la pandemia no siga afectando su  modalidad de aprendizaje.</a:t>
            </a:r>
            <a:endParaRPr sz="1300">
              <a:latin typeface="Arial"/>
              <a:ea typeface="Arial"/>
              <a:cs typeface="Arial"/>
              <a:sym typeface="Arial"/>
            </a:endParaRPr>
          </a:p>
          <a:p>
            <a:pPr marL="0" lvl="0" indent="0" algn="just" rtl="0">
              <a:spcBef>
                <a:spcPts val="0"/>
              </a:spcBef>
              <a:spcAft>
                <a:spcPts val="0"/>
              </a:spcAft>
              <a:buNone/>
            </a:pPr>
            <a:endParaRPr sz="1300"/>
          </a:p>
        </p:txBody>
      </p:sp>
      <p:grpSp>
        <p:nvGrpSpPr>
          <p:cNvPr id="423" name="Google Shape;423;gb95af2ef1d_0_0"/>
          <p:cNvGrpSpPr/>
          <p:nvPr/>
        </p:nvGrpSpPr>
        <p:grpSpPr>
          <a:xfrm>
            <a:off x="7946234" y="4193721"/>
            <a:ext cx="696723" cy="606594"/>
            <a:chOff x="-5251625" y="3272950"/>
            <a:chExt cx="292225" cy="292250"/>
          </a:xfrm>
        </p:grpSpPr>
        <p:sp>
          <p:nvSpPr>
            <p:cNvPr id="424" name="Google Shape;424;gb95af2ef1d_0_0"/>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b95af2ef1d_0_0"/>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b95af2ef1d_0_0"/>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gb95af2ef1d_0_0"/>
          <p:cNvGrpSpPr/>
          <p:nvPr/>
        </p:nvGrpSpPr>
        <p:grpSpPr>
          <a:xfrm>
            <a:off x="506711" y="701987"/>
            <a:ext cx="980279" cy="1200116"/>
            <a:chOff x="-39783425" y="2337925"/>
            <a:chExt cx="275700" cy="318350"/>
          </a:xfrm>
        </p:grpSpPr>
        <p:sp>
          <p:nvSpPr>
            <p:cNvPr id="428" name="Google Shape;428;gb95af2ef1d_0_0"/>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gb95af2ef1d_0_0"/>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Presentación en pantalla (16:9)</PresentationFormat>
  <Paragraphs>97</Paragraphs>
  <Slides>16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Roboto Light</vt:lpstr>
      <vt:lpstr>Arial</vt:lpstr>
      <vt:lpstr>Impact</vt:lpstr>
      <vt:lpstr>Roboto Black</vt:lpstr>
      <vt:lpstr>Didact Gothic</vt:lpstr>
      <vt:lpstr>Roboto Mono</vt:lpstr>
      <vt:lpstr>Bree Serif</vt:lpstr>
      <vt:lpstr>Roboto</vt:lpstr>
      <vt:lpstr>WEB PROPOSAL</vt:lpstr>
      <vt:lpstr>Sistema de información de acceso y prevención </vt:lpstr>
      <vt:lpstr>TABLA DE CONTENIDO</vt:lpstr>
      <vt:lpstr>Planteamiento del problema</vt:lpstr>
      <vt:lpstr>Presentación de PowerPoint</vt:lpstr>
      <vt:lpstr>¿A quiénes afecta?</vt:lpstr>
      <vt:lpstr>Antecedentes</vt:lpstr>
      <vt:lpstr>Objetivo General</vt:lpstr>
      <vt:lpstr>OBJETIVOS ESPECÍFICOS</vt:lpstr>
      <vt:lpstr>JUSTIFICACIÓN </vt:lpstr>
      <vt:lpstr>Alcance</vt:lpstr>
      <vt:lpstr>DELIMITACIÓN</vt:lpstr>
      <vt:lpstr>PERFILES</vt:lpstr>
      <vt:lpstr>TÉCNICAS E INSTRUMENTOS DE RECOLECCIÓN</vt:lpstr>
      <vt:lpstr>BPMN (estado actual)</vt:lpstr>
      <vt:lpstr>BPMN (después)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información de acceso y prevención </dc:title>
  <dc:creator>alfonso gamez h</dc:creator>
  <cp:lastModifiedBy>alfonso gamez h</cp:lastModifiedBy>
  <cp:revision>1</cp:revision>
  <dcterms:modified xsi:type="dcterms:W3CDTF">2021-01-29T18:12:15Z</dcterms:modified>
</cp:coreProperties>
</file>