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84" r:id="rId3"/>
    <p:sldId id="285" r:id="rId4"/>
    <p:sldId id="286" r:id="rId5"/>
    <p:sldId id="257" r:id="rId6"/>
    <p:sldId id="287" r:id="rId7"/>
    <p:sldId id="258" r:id="rId8"/>
    <p:sldId id="288" r:id="rId9"/>
    <p:sldId id="289" r:id="rId10"/>
    <p:sldId id="290" r:id="rId11"/>
    <p:sldId id="291" r:id="rId12"/>
    <p:sldId id="292" r:id="rId13"/>
    <p:sldId id="293" r:id="rId14"/>
    <p:sldId id="294" r:id="rId15"/>
    <p:sldId id="295" r:id="rId16"/>
    <p:sldId id="296" r:id="rId17"/>
    <p:sldId id="297" r:id="rId18"/>
    <p:sldId id="298" r:id="rId19"/>
    <p:sldId id="278" r:id="rId20"/>
    <p:sldId id="299" r:id="rId21"/>
  </p:sldIdLst>
  <p:sldSz cx="9144000" cy="5143500" type="screen16x9"/>
  <p:notesSz cx="6858000" cy="9144000"/>
  <p:embeddedFontLst>
    <p:embeddedFont>
      <p:font typeface="Montserrat" panose="00000500000000000000" pitchFamily="50"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76F476-ECA2-4579-9E79-A95BD9DCD2B9}">
  <a:tblStyle styleId="{8976F476-ECA2-4579-9E79-A95BD9DCD2B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03884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1782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129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9803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3825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1635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5675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8076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3318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8712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8567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936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0828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2416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172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854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351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4271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5968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66567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884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 name="Shape 11"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Shape 1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Shape 2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Shape 2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Shape 2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Shape 28"/>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Shape 2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Shape 31"/>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2" name="Shape 3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Shape 3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Shape 34"/>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Shape 35"/>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Shape 3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7" name="Shape 47"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Shape 4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Shape 4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Shape 63"/>
          <p:cNvSpPr/>
          <p:nvPr/>
        </p:nvSpPr>
        <p:spPr>
          <a:xfrm rot="10800000" flipH="1">
            <a:off x="-25" y="1289850"/>
            <a:ext cx="9144000" cy="38568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4" name="Shape 64"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Shape 6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irebase.google.com/docs/reference/js/firebase.database.Query#top_of_pag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lfonsolrz.github.io/" TargetMode="External"/><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youtu.be/tLJLCubIVx8" TargetMode="External"/><Relationship Id="rId5"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lfonsoLRz/AlfonsoLRz.github.io"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hyperlink" Target="https://github.com/AlfonsoLRz" TargetMode="External"/><Relationship Id="rId5" Type="http://schemas.openxmlformats.org/officeDocument/2006/relationships/hyperlink" Target="https://github.com/AlfonsoLRz/Firebase-Tutorial"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channel/UCP4bf6IHJJQehibu6ai__cg" TargetMode="External"/><Relationship Id="rId3" Type="http://schemas.openxmlformats.org/officeDocument/2006/relationships/image" Target="../media/image3.png"/><Relationship Id="rId7" Type="http://schemas.openxmlformats.org/officeDocument/2006/relationships/hyperlink" Target="https://www.youtube.com/watch?v=WacqhiI-g_o&amp;list=PLl-K7zZEsYLlP-k-RKFa7RyNPa9_wCH2s"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www.youtube.com/watch?v=k1D0_wFlXgo" TargetMode="External"/><Relationship Id="rId5" Type="http://schemas.openxmlformats.org/officeDocument/2006/relationships/hyperlink" Target="https://firebase.google.com/docs/reference/js/firebase.database.Query" TargetMode="External"/><Relationship Id="rId10" Type="http://schemas.openxmlformats.org/officeDocument/2006/relationships/image" Target="../media/image19.png"/><Relationship Id="rId4" Type="http://schemas.openxmlformats.org/officeDocument/2006/relationships/hyperlink" Target="https://firebase.google.com/docs/database/web/start" TargetMode="External"/><Relationship Id="rId9" Type="http://schemas.openxmlformats.org/officeDocument/2006/relationships/hyperlink" Target="https://vincentgarreau.com/particles.j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139200" y="852755"/>
            <a:ext cx="6865800" cy="135949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mtClean="0">
                <a:latin typeface="SF Text" panose="00000500000000000000" pitchFamily="50" charset="0"/>
                <a:ea typeface="SF Text" panose="00000500000000000000" pitchFamily="50" charset="0"/>
              </a:rPr>
              <a:t>Basic web application with Firebase</a:t>
            </a:r>
            <a:endParaRPr>
              <a:latin typeface="SF Text" panose="00000500000000000000" pitchFamily="50" charset="0"/>
              <a:ea typeface="SF Text" panose="00000500000000000000" pitchFamily="50" charset="0"/>
            </a:endParaRPr>
          </a:p>
        </p:txBody>
      </p:sp>
      <p:sp>
        <p:nvSpPr>
          <p:cNvPr id="2" name="TextBox 1"/>
          <p:cNvSpPr txBox="1"/>
          <p:nvPr/>
        </p:nvSpPr>
        <p:spPr>
          <a:xfrm>
            <a:off x="6842589" y="4130211"/>
            <a:ext cx="1839074" cy="307777"/>
          </a:xfrm>
          <a:prstGeom prst="rect">
            <a:avLst/>
          </a:prstGeom>
          <a:noFill/>
        </p:spPr>
        <p:txBody>
          <a:bodyPr wrap="square" rtlCol="0">
            <a:spAutoFit/>
          </a:bodyPr>
          <a:lstStyle/>
          <a:p>
            <a:r>
              <a:rPr lang="es-ES" smtClean="0">
                <a:latin typeface="SF Display" panose="00000500000000000000" pitchFamily="50" charset="0"/>
                <a:ea typeface="SF Display" panose="00000500000000000000" pitchFamily="50" charset="0"/>
              </a:rPr>
              <a:t>Alfonso López Ruiz</a:t>
            </a:r>
            <a:endParaRPr lang="es-ES">
              <a:latin typeface="SF Display" panose="00000500000000000000" pitchFamily="50" charset="0"/>
              <a:ea typeface="SF Display" panose="00000500000000000000" pitchFamily="50" charset="0"/>
            </a:endParaRPr>
          </a:p>
        </p:txBody>
      </p:sp>
      <p:pic>
        <p:nvPicPr>
          <p:cNvPr id="1026"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850" y="2643769"/>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139200" y="2120234"/>
            <a:ext cx="2446481" cy="307777"/>
          </a:xfrm>
          <a:prstGeom prst="rect">
            <a:avLst/>
          </a:prstGeom>
          <a:noFill/>
        </p:spPr>
        <p:txBody>
          <a:bodyPr wrap="square" rtlCol="0">
            <a:spAutoFit/>
          </a:bodyPr>
          <a:lstStyle/>
          <a:p>
            <a:r>
              <a:rPr lang="es-ES" smtClean="0">
                <a:solidFill>
                  <a:schemeClr val="bg1"/>
                </a:solidFill>
                <a:latin typeface="SF Display" panose="00000500000000000000" pitchFamily="50" charset="0"/>
                <a:ea typeface="SF Display" panose="00000500000000000000" pitchFamily="50" charset="0"/>
              </a:rPr>
              <a:t>Web </a:t>
            </a:r>
            <a:r>
              <a:rPr lang="es-ES" err="1" smtClean="0">
                <a:solidFill>
                  <a:schemeClr val="bg1"/>
                </a:solidFill>
                <a:latin typeface="SF Display" panose="00000500000000000000" pitchFamily="50" charset="0"/>
                <a:ea typeface="SF Display" panose="00000500000000000000" pitchFamily="50" charset="0"/>
              </a:rPr>
              <a:t>based</a:t>
            </a:r>
            <a:r>
              <a:rPr lang="es-ES" smtClean="0">
                <a:solidFill>
                  <a:schemeClr val="bg1"/>
                </a:solidFill>
                <a:latin typeface="SF Display" panose="00000500000000000000" pitchFamily="50" charset="0"/>
                <a:ea typeface="SF Display" panose="00000500000000000000" pitchFamily="50" charset="0"/>
              </a:rPr>
              <a:t> </a:t>
            </a:r>
            <a:r>
              <a:rPr lang="es-ES" err="1" smtClean="0">
                <a:solidFill>
                  <a:schemeClr val="bg1"/>
                </a:solidFill>
                <a:latin typeface="SF Display" panose="00000500000000000000" pitchFamily="50" charset="0"/>
                <a:ea typeface="SF Display" panose="00000500000000000000" pitchFamily="50" charset="0"/>
              </a:rPr>
              <a:t>technologies</a:t>
            </a:r>
            <a:endParaRPr lang="es-ES">
              <a:solidFill>
                <a:schemeClr val="bg1"/>
              </a:solidFill>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10</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721656"/>
            <a:ext cx="3274124" cy="1200329"/>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In case we know the tree path, we can do it as follows:</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If the user wants to modify the username, this approach is not the best, since we need to delete the user and create a new one.</a:t>
            </a:r>
            <a:endParaRPr lang="es-ES" sz="1200" dirty="0">
              <a:latin typeface="SF Display" panose="00000500000000000000" pitchFamily="50" charset="0"/>
              <a:ea typeface="SF Display" panose="00000500000000000000" pitchFamily="50" charset="0"/>
            </a:endParaRPr>
          </a:p>
        </p:txBody>
      </p:sp>
      <p:sp>
        <p:nvSpPr>
          <p:cNvPr id="13" name="TextBox 12"/>
          <p:cNvSpPr txBox="1"/>
          <p:nvPr/>
        </p:nvSpPr>
        <p:spPr>
          <a:xfrm>
            <a:off x="4537319" y="3074799"/>
            <a:ext cx="3192697" cy="461665"/>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We can automatically generate a key for the new user with </a:t>
            </a:r>
            <a:r>
              <a:rPr lang="en-US" sz="1200" b="1" smtClean="0">
                <a:latin typeface="SF Display" panose="00000500000000000000" pitchFamily="50" charset="0"/>
                <a:ea typeface="SF Display" panose="00000500000000000000" pitchFamily="50" charset="0"/>
              </a:rPr>
              <a:t>‘push’</a:t>
            </a:r>
            <a:r>
              <a:rPr lang="en-US" sz="1200" smtClean="0">
                <a:latin typeface="SF Display" panose="00000500000000000000" pitchFamily="50" charset="0"/>
                <a:ea typeface="SF Display" panose="00000500000000000000" pitchFamily="50" charset="0"/>
              </a:rPr>
              <a:t>.</a:t>
            </a:r>
            <a:endParaRPr lang="en-US" sz="1200">
              <a:latin typeface="SF Display" panose="00000500000000000000" pitchFamily="50" charset="0"/>
              <a:ea typeface="SF Display" panose="00000500000000000000" pitchFamily="50" charset="0"/>
            </a:endParaRPr>
          </a:p>
        </p:txBody>
      </p:sp>
      <p:sp>
        <p:nvSpPr>
          <p:cNvPr id="11" name="Shape 90"/>
          <p:cNvSpPr txBox="1">
            <a:spLocks noGrp="1"/>
          </p:cNvSpPr>
          <p:nvPr>
            <p:ph type="body" idx="1"/>
          </p:nvPr>
        </p:nvSpPr>
        <p:spPr>
          <a:xfrm>
            <a:off x="1010200" y="1253841"/>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insert users?</a:t>
            </a:r>
            <a:endParaRPr sz="1600" b="1">
              <a:latin typeface="SF Display" panose="00000500000000000000" pitchFamily="50" charset="0"/>
              <a:ea typeface="SF Display" panose="00000500000000000000" pitchFamily="50" charset="0"/>
            </a:endParaRPr>
          </a:p>
        </p:txBody>
      </p:sp>
      <p:sp>
        <p:nvSpPr>
          <p:cNvPr id="3" name="Rectangle 1"/>
          <p:cNvSpPr>
            <a:spLocks noChangeArrowheads="1"/>
          </p:cNvSpPr>
          <p:nvPr/>
        </p:nvSpPr>
        <p:spPr bwMode="auto">
          <a:xfrm>
            <a:off x="4575850" y="1934604"/>
            <a:ext cx="3154166" cy="98738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smtClean="0">
                <a:solidFill>
                  <a:srgbClr val="4DD0E1"/>
                </a:solidFill>
                <a:latin typeface="SF Display" panose="00000500000000000000" pitchFamily="50" charset="0"/>
                <a:ea typeface="SF Display" panose="00000500000000000000" pitchFamily="50" charset="0"/>
              </a:rPr>
              <a:t>     d</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b.ref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'users/'</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 </a:t>
            </a:r>
            <a:r>
              <a:rPr lang="es-ES" altLang="es-ES" sz="1000" smtClean="0">
                <a:solidFill>
                  <a:srgbClr val="ECEFF1"/>
                </a:solidFill>
                <a:latin typeface="SF Display" panose="00000500000000000000" pitchFamily="50" charset="0"/>
                <a:ea typeface="SF Display" panose="00000500000000000000" pitchFamily="50" charset="0"/>
              </a:rPr>
              <a:t>username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set</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name: name,</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smtClean="0">
                <a:solidFill>
                  <a:srgbClr val="ECEFF1"/>
                </a:solidFill>
                <a:latin typeface="SF Display" panose="00000500000000000000" pitchFamily="50" charset="0"/>
                <a:ea typeface="SF Display" panose="00000500000000000000" pitchFamily="50" charset="0"/>
              </a:rPr>
              <a:t>          lastName: lastName,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email: email,</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ECEFF1"/>
                </a:solidFill>
                <a:effectLst/>
                <a:latin typeface="Roboto Mono"/>
              </a:rPr>
              <a:t>});</a:t>
            </a:r>
            <a:r>
              <a:rPr kumimoji="0" lang="es-ES" altLang="es-ES" sz="800" b="0" i="0" u="none" strike="noStrike" cap="none" normalizeH="0" baseline="0" smtClean="0">
                <a:ln>
                  <a:noFill/>
                </a:ln>
                <a:solidFill>
                  <a:schemeClr val="tx1"/>
                </a:solidFill>
                <a:effectLst/>
              </a:rPr>
              <a:t> </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cxnSp>
        <p:nvCxnSpPr>
          <p:cNvPr id="9" name="Straight Arrow Connector 8"/>
          <p:cNvCxnSpPr/>
          <p:nvPr/>
        </p:nvCxnSpPr>
        <p:spPr>
          <a:xfrm flipV="1">
            <a:off x="5404207" y="1591478"/>
            <a:ext cx="0" cy="44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9677" y="1341813"/>
            <a:ext cx="1089060" cy="261610"/>
          </a:xfrm>
          <a:prstGeom prst="rect">
            <a:avLst/>
          </a:prstGeom>
          <a:noFill/>
        </p:spPr>
        <p:txBody>
          <a:bodyPr wrap="square" rtlCol="0">
            <a:spAutoFit/>
          </a:bodyPr>
          <a:lstStyle/>
          <a:p>
            <a:r>
              <a:rPr lang="en-US" sz="1100" smtClean="0">
                <a:latin typeface="SF Display" panose="00000500000000000000" pitchFamily="50" charset="0"/>
                <a:ea typeface="SF Display" panose="00000500000000000000" pitchFamily="50" charset="0"/>
              </a:rPr>
              <a:t>Database path</a:t>
            </a:r>
            <a:endParaRPr lang="en-US" sz="1100">
              <a:latin typeface="SF Display" panose="00000500000000000000" pitchFamily="50" charset="0"/>
              <a:ea typeface="SF Display" panose="00000500000000000000" pitchFamily="50" charset="0"/>
            </a:endParaRPr>
          </a:p>
        </p:txBody>
      </p:sp>
      <p:sp>
        <p:nvSpPr>
          <p:cNvPr id="18" name="Rectangle 1"/>
          <p:cNvSpPr>
            <a:spLocks noChangeArrowheads="1"/>
          </p:cNvSpPr>
          <p:nvPr/>
        </p:nvSpPr>
        <p:spPr bwMode="auto">
          <a:xfrm>
            <a:off x="1070178" y="2954300"/>
            <a:ext cx="3214145" cy="1449046"/>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var </a:t>
            </a:r>
            <a:r>
              <a:rPr lang="es-ES" altLang="es-ES" sz="1000">
                <a:solidFill>
                  <a:srgbClr val="4DD0E1"/>
                </a:solidFill>
                <a:latin typeface="SF Display" panose="00000500000000000000" pitchFamily="50" charset="0"/>
                <a:ea typeface="SF Display" panose="00000500000000000000" pitchFamily="50" charset="0"/>
              </a:rPr>
              <a:t>users = db.ref(</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var </a:t>
            </a:r>
            <a:r>
              <a:rPr lang="es-ES" altLang="es-ES" sz="1000">
                <a:solidFill>
                  <a:srgbClr val="4DD0E1"/>
                </a:solidFill>
                <a:latin typeface="SF Display" panose="00000500000000000000" pitchFamily="50" charset="0"/>
                <a:ea typeface="SF Display" panose="00000500000000000000" pitchFamily="50" charset="0"/>
              </a:rPr>
              <a:t>data = {</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username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email</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email</a:t>
            </a: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a:t>
            </a:r>
            <a:endParaRPr lang="es-ES" altLang="es-ES" sz="1000">
              <a:solidFill>
                <a:srgbClr val="4DD0E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users.push(</a:t>
            </a:r>
            <a:r>
              <a:rPr lang="es-ES" altLang="es-ES" sz="1000" smtClean="0">
                <a:solidFill>
                  <a:srgbClr val="92D050"/>
                </a:solidFill>
                <a:latin typeface="SF Display" panose="00000500000000000000" pitchFamily="50" charset="0"/>
                <a:ea typeface="SF Display" panose="00000500000000000000" pitchFamily="50" charset="0"/>
              </a:rPr>
              <a:t>data</a:t>
            </a:r>
            <a:r>
              <a:rPr lang="es-ES" altLang="es-ES" sz="100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239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11</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871006"/>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Because of that bi-directional communication we’ve already talked about, our queries can be triggered more than once, so we can get events like updates, insertions or deletions.</a:t>
            </a:r>
          </a:p>
          <a:p>
            <a:endParaRPr lang="es-ES" sz="1200" smtClean="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As we’re used to see, queries are only ‘executed’ once, and we can get this behaviour in Firebase too.</a:t>
            </a:r>
          </a:p>
        </p:txBody>
      </p:sp>
      <p:sp>
        <p:nvSpPr>
          <p:cNvPr id="11" name="Shape 90"/>
          <p:cNvSpPr txBox="1">
            <a:spLocks noGrp="1"/>
          </p:cNvSpPr>
          <p:nvPr>
            <p:ph type="body" idx="1"/>
          </p:nvPr>
        </p:nvSpPr>
        <p:spPr>
          <a:xfrm>
            <a:off x="1010200" y="1253841"/>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read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59175" y="2935198"/>
            <a:ext cx="2575482" cy="83349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a:solidFill>
                  <a:srgbClr val="ECEFF1"/>
                </a:solidFill>
                <a:latin typeface="Roboto Mono"/>
                <a:ea typeface="SF Display" panose="00000500000000000000" pitchFamily="50" charset="0"/>
              </a:rPr>
              <a:t> </a:t>
            </a:r>
            <a:r>
              <a:rPr lang="es-ES" altLang="es-ES" sz="1000" smtClean="0">
                <a:solidFill>
                  <a:srgbClr val="ECEFF1"/>
                </a:solidFill>
                <a:latin typeface="Roboto Mono"/>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var</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userRef = </a:t>
            </a:r>
            <a:r>
              <a:rPr lang="es-ES" altLang="es-ES" sz="1000" smtClean="0">
                <a:solidFill>
                  <a:srgbClr val="ECEFF1"/>
                </a:solidFill>
                <a:latin typeface="SF Display" panose="00000500000000000000" pitchFamily="50" charset="0"/>
                <a:ea typeface="SF Display" panose="00000500000000000000" pitchFamily="50" charset="0"/>
              </a:rPr>
              <a:t>db</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‘users/'</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smtClean="0">
                <a:ln>
                  <a:noFill/>
                </a:ln>
                <a:solidFill>
                  <a:srgbClr val="ECEFF1"/>
                </a:solidFill>
                <a:effectLst/>
                <a:latin typeface="SF Display" panose="00000500000000000000" pitchFamily="50" charset="0"/>
                <a:ea typeface="SF Display" panose="00000500000000000000" pitchFamily="50" charset="0"/>
              </a:rPr>
              <a:t> user</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Id);</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lang="es-ES" altLang="es-ES" sz="1000">
                <a:solidFill>
                  <a:srgbClr val="ECEFF1"/>
                </a:solidFill>
                <a:latin typeface="SF Display" panose="00000500000000000000" pitchFamily="50" charset="0"/>
                <a:ea typeface="SF Display" panose="00000500000000000000" pitchFamily="50" charset="0"/>
              </a:rPr>
              <a:t> </a:t>
            </a:r>
            <a:r>
              <a:rPr lang="es-ES" altLang="es-ES" sz="1000" smtClean="0">
                <a:solidFill>
                  <a:srgbClr val="ECEFF1"/>
                </a:solidFill>
                <a:latin typeface="SF Display" panose="00000500000000000000" pitchFamily="50" charset="0"/>
                <a:ea typeface="SF Display" panose="00000500000000000000" pitchFamily="50" charset="0"/>
              </a:rPr>
              <a:t> userRef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.once(</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'value'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function</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(snapshot)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92D050"/>
                </a:solidFill>
                <a:effectLst/>
                <a:latin typeface="SF Display" panose="00000500000000000000" pitchFamily="50" charset="0"/>
                <a:ea typeface="SF Display" panose="00000500000000000000" pitchFamily="50" charset="0"/>
              </a:rPr>
              <a:t>        //</a:t>
            </a:r>
            <a:r>
              <a:rPr kumimoji="0" lang="es-ES" altLang="es-ES" sz="1000" b="0" i="0" u="none" strike="noStrike" cap="none" normalizeH="0" smtClean="0">
                <a:ln>
                  <a:noFill/>
                </a:ln>
                <a:solidFill>
                  <a:srgbClr val="92D050"/>
                </a:solidFill>
                <a:effectLst/>
                <a:latin typeface="SF Display" panose="00000500000000000000" pitchFamily="50" charset="0"/>
                <a:ea typeface="SF Display" panose="00000500000000000000" pitchFamily="50" charset="0"/>
              </a:rPr>
              <a:t> Do something</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rPr>
              <a:t> </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5" name="TextBox 4"/>
          <p:cNvSpPr txBox="1"/>
          <p:nvPr/>
        </p:nvSpPr>
        <p:spPr>
          <a:xfrm>
            <a:off x="4017196" y="2844112"/>
            <a:ext cx="4017195" cy="1015663"/>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We could also make a query that listens to events, and remove that listener once our query is executed.</a:t>
            </a:r>
          </a:p>
          <a:p>
            <a:endParaRPr lang="en-US" sz="1200">
              <a:latin typeface="SF Display" panose="00000500000000000000" pitchFamily="50" charset="0"/>
              <a:ea typeface="SF Display" panose="00000500000000000000" pitchFamily="50" charset="0"/>
            </a:endParaRPr>
          </a:p>
          <a:p>
            <a:r>
              <a:rPr lang="en-US" sz="1200" smtClean="0">
                <a:latin typeface="SF Display" panose="00000500000000000000" pitchFamily="50" charset="0"/>
                <a:ea typeface="SF Display" panose="00000500000000000000" pitchFamily="50" charset="0"/>
              </a:rPr>
              <a:t>Once we know how to listen to events, we’ll see how to remove those listeners.</a:t>
            </a:r>
            <a:endParaRPr lang="en-US" sz="120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482582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12</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1411"/>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Let’s suppose the next situation: we need to show all our users in our page in realtime, so we can listen for insertions, updates and deletions.</a:t>
            </a:r>
          </a:p>
          <a:p>
            <a:endParaRPr lang="es-ES" sz="1200">
              <a:latin typeface="SF Display" panose="00000500000000000000" pitchFamily="50" charset="0"/>
              <a:ea typeface="SF Display" panose="00000500000000000000" pitchFamily="50" charset="0"/>
            </a:endParaRPr>
          </a:p>
          <a:p>
            <a:r>
              <a:rPr lang="es-ES" sz="1200" b="1" smtClean="0">
                <a:latin typeface="SF Display" panose="00000500000000000000" pitchFamily="50" charset="0"/>
                <a:ea typeface="SF Display" panose="00000500000000000000" pitchFamily="50" charset="0"/>
              </a:rPr>
              <a:t>What events can we associate to a query?</a:t>
            </a:r>
          </a:p>
        </p:txBody>
      </p:sp>
      <p:graphicFrame>
        <p:nvGraphicFramePr>
          <p:cNvPr id="6" name="Table 5"/>
          <p:cNvGraphicFramePr>
            <a:graphicFrameLocks noGrp="1"/>
          </p:cNvGraphicFramePr>
          <p:nvPr>
            <p:extLst>
              <p:ext uri="{D42A27DB-BD31-4B8C-83A1-F6EECF244321}">
                <p14:modId xmlns:p14="http://schemas.microsoft.com/office/powerpoint/2010/main" val="1262202618"/>
              </p:ext>
            </p:extLst>
          </p:nvPr>
        </p:nvGraphicFramePr>
        <p:xfrm>
          <a:off x="1096336" y="2434974"/>
          <a:ext cx="5129804" cy="1806042"/>
        </p:xfrm>
        <a:graphic>
          <a:graphicData uri="http://schemas.openxmlformats.org/drawingml/2006/table">
            <a:tbl>
              <a:tblPr firstRow="1" bandRow="1">
                <a:tableStyleId>{9D7B26C5-4107-4FEC-AEDC-1716B250A1EF}</a:tableStyleId>
              </a:tblPr>
              <a:tblGrid>
                <a:gridCol w="1342613"/>
                <a:gridCol w="3787191"/>
              </a:tblGrid>
              <a:tr h="236307">
                <a:tc>
                  <a:txBody>
                    <a:bodyPr/>
                    <a:lstStyle/>
                    <a:p>
                      <a:pPr algn="ctr"/>
                      <a:r>
                        <a:rPr lang="en-US" sz="1200" smtClean="0">
                          <a:latin typeface="SF Display" panose="00000500000000000000" pitchFamily="50" charset="0"/>
                          <a:ea typeface="SF Display" panose="00000500000000000000" pitchFamily="50" charset="0"/>
                        </a:rPr>
                        <a:t>Event</a:t>
                      </a:r>
                      <a:endParaRPr lang="en-US" sz="1200">
                        <a:latin typeface="SF Display" panose="00000500000000000000" pitchFamily="50" charset="0"/>
                        <a:ea typeface="SF Display" panose="00000500000000000000" pitchFamily="50" charset="0"/>
                      </a:endParaRPr>
                    </a:p>
                  </a:txBody>
                  <a:tcPr/>
                </a:tc>
                <a:tc>
                  <a:txBody>
                    <a:bodyPr/>
                    <a:lstStyle/>
                    <a:p>
                      <a:pPr algn="ctr"/>
                      <a:r>
                        <a:rPr lang="en-US" sz="1200" smtClean="0">
                          <a:latin typeface="SF Display" panose="00000500000000000000" pitchFamily="50" charset="0"/>
                          <a:ea typeface="SF Display" panose="00000500000000000000" pitchFamily="50" charset="0"/>
                        </a:rPr>
                        <a:t>Description</a:t>
                      </a:r>
                      <a:endParaRPr lang="en-US" sz="120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child_added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a:t>
                      </a:r>
                      <a:r>
                        <a:rPr lang="en-US" sz="1050" baseline="0" smtClean="0">
                          <a:latin typeface="SF Display" panose="00000500000000000000" pitchFamily="50" charset="0"/>
                          <a:ea typeface="SF Display" panose="00000500000000000000" pitchFamily="50" charset="0"/>
                        </a:rPr>
                        <a:t> event is triggered once per existing element and once again when a new element is inserted.</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child_changed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event detects any change in a secondary node,</a:t>
                      </a:r>
                      <a:r>
                        <a:rPr lang="en-US" sz="1050" baseline="0" smtClean="0">
                          <a:latin typeface="SF Display" panose="00000500000000000000" pitchFamily="50" charset="0"/>
                          <a:ea typeface="SF Display" panose="00000500000000000000" pitchFamily="50" charset="0"/>
                        </a:rPr>
                        <a:t> including the descendants from those nodes.</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child_removed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 is triggered when a secondary node is removed.</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child_moved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event detects</a:t>
                      </a:r>
                      <a:r>
                        <a:rPr lang="en-US" sz="1050" baseline="0" smtClean="0">
                          <a:latin typeface="SF Display" panose="00000500000000000000" pitchFamily="50" charset="0"/>
                          <a:ea typeface="SF Display" panose="00000500000000000000" pitchFamily="50" charset="0"/>
                        </a:rPr>
                        <a:t> changes in the order of an ordered list.</a:t>
                      </a:r>
                      <a:endParaRPr lang="en-US" sz="1050">
                        <a:latin typeface="SF Display" panose="00000500000000000000" pitchFamily="50" charset="0"/>
                        <a:ea typeface="SF Display" panose="00000500000000000000" pitchFamily="50" charset="0"/>
                      </a:endParaRPr>
                    </a:p>
                  </a:txBody>
                  <a:tcPr/>
                </a:tc>
              </a:tr>
            </a:tbl>
          </a:graphicData>
        </a:graphic>
      </p:graphicFrame>
      <p:sp>
        <p:nvSpPr>
          <p:cNvPr id="10" name="TextBox 9"/>
          <p:cNvSpPr txBox="1"/>
          <p:nvPr/>
        </p:nvSpPr>
        <p:spPr>
          <a:xfrm>
            <a:off x="6501805" y="2434874"/>
            <a:ext cx="1639695" cy="646331"/>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We’ll see how to insert, update and remove users.</a:t>
            </a:r>
          </a:p>
        </p:txBody>
      </p:sp>
    </p:spTree>
    <p:extLst>
      <p:ext uri="{BB962C8B-B14F-4D97-AF65-F5344CB8AC3E}">
        <p14:creationId xmlns:p14="http://schemas.microsoft.com/office/powerpoint/2010/main" val="249974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13</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871006"/>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want to show all our users in our page, and we want this list to be updated in realtime, so we can accomplish that with the event ‘child_added’.</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For example, in jQuery we can execute this piece of code once the document is ready.</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So, how can we read users and display them?</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084688" y="2797990"/>
            <a:ext cx="6949704"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'child_added'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addUser(snapshot.key</a:t>
            </a:r>
            <a:r>
              <a:rPr lang="es-ES" altLang="es-ES" sz="1000">
                <a:solidFill>
                  <a:schemeClr val="bg1"/>
                </a:solidFill>
                <a:latin typeface="SF Display" panose="00000500000000000000" pitchFamily="50" charset="0"/>
                <a:ea typeface="SF Display" panose="00000500000000000000" pitchFamily="50" charset="0"/>
              </a:rPr>
              <a:t>, snapshot.val().name + ' ' + snapshot.val().lastName, snapshot.val().</a:t>
            </a:r>
            <a:r>
              <a:rPr lang="es-ES" altLang="es-ES" sz="1000" smtClean="0">
                <a:solidFill>
                  <a:schemeClr val="bg1"/>
                </a:solidFill>
                <a:latin typeface="SF Display" panose="00000500000000000000" pitchFamily="50" charset="0"/>
                <a:ea typeface="SF Display" panose="00000500000000000000" pitchFamily="50" charset="0"/>
              </a:rPr>
              <a:t>username, snapshot.val</a:t>
            </a:r>
            <a:r>
              <a:rPr lang="es-ES" altLang="es-ES" sz="1000">
                <a:solidFill>
                  <a:schemeClr val="bg1"/>
                </a:solidFill>
                <a:latin typeface="SF Display" panose="00000500000000000000" pitchFamily="50" charset="0"/>
                <a:ea typeface="SF Display" panose="00000500000000000000" pitchFamily="50" charset="0"/>
              </a:rPr>
              <a:t>().email);</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8" name="TextBox 7"/>
          <p:cNvSpPr txBox="1"/>
          <p:nvPr/>
        </p:nvSpPr>
        <p:spPr>
          <a:xfrm>
            <a:off x="1010200" y="3976513"/>
            <a:ext cx="7024191" cy="461665"/>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This will let us show the users that already exists as soon as the page is loaded, and will let us listen to insertions. </a:t>
            </a:r>
          </a:p>
        </p:txBody>
      </p:sp>
      <p:cxnSp>
        <p:nvCxnSpPr>
          <p:cNvPr id="6" name="Straight Arrow Connector 5"/>
          <p:cNvCxnSpPr/>
          <p:nvPr/>
        </p:nvCxnSpPr>
        <p:spPr>
          <a:xfrm>
            <a:off x="2208944" y="3236360"/>
            <a:ext cx="0" cy="3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42180" y="3236360"/>
            <a:ext cx="0" cy="3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1957" y="3585681"/>
            <a:ext cx="1781802" cy="246221"/>
          </a:xfrm>
          <a:prstGeom prst="rect">
            <a:avLst/>
          </a:prstGeom>
          <a:noFill/>
        </p:spPr>
        <p:txBody>
          <a:bodyPr wrap="square" rtlCol="0">
            <a:spAutoFit/>
          </a:bodyPr>
          <a:lstStyle/>
          <a:p>
            <a:r>
              <a:rPr lang="en-US" sz="1000" smtClean="0">
                <a:latin typeface="SF Display" panose="00000500000000000000" pitchFamily="50" charset="0"/>
                <a:ea typeface="SF Display" panose="00000500000000000000" pitchFamily="50" charset="0"/>
              </a:rPr>
              <a:t>Automatically generated key</a:t>
            </a:r>
            <a:endParaRPr lang="en-US" sz="1000">
              <a:latin typeface="SF Display" panose="00000500000000000000" pitchFamily="50" charset="0"/>
              <a:ea typeface="SF Display" panose="00000500000000000000" pitchFamily="50" charset="0"/>
            </a:endParaRPr>
          </a:p>
        </p:txBody>
      </p:sp>
      <p:sp>
        <p:nvSpPr>
          <p:cNvPr id="13" name="TextBox 12"/>
          <p:cNvSpPr txBox="1"/>
          <p:nvPr/>
        </p:nvSpPr>
        <p:spPr>
          <a:xfrm>
            <a:off x="2740492" y="3585681"/>
            <a:ext cx="5293899" cy="400110"/>
          </a:xfrm>
          <a:prstGeom prst="rect">
            <a:avLst/>
          </a:prstGeom>
          <a:noFill/>
        </p:spPr>
        <p:txBody>
          <a:bodyPr wrap="square" rtlCol="0">
            <a:spAutoFit/>
          </a:bodyPr>
          <a:lstStyle/>
          <a:p>
            <a:r>
              <a:rPr lang="en-US" sz="1000" smtClean="0">
                <a:latin typeface="SF Display" panose="00000500000000000000" pitchFamily="50" charset="0"/>
                <a:ea typeface="SF Display" panose="00000500000000000000" pitchFamily="50" charset="0"/>
              </a:rPr>
              <a:t>User associated to that key (only the attributes of that user (username, email…) – The behavior is not the same in ‘once’ queries!!</a:t>
            </a:r>
            <a:endParaRPr lang="en-US" sz="100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419874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14</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199" y="1795910"/>
            <a:ext cx="7024191" cy="553998"/>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In our application (we’ll see later) we can update the users we’ve already created, including their username (that’s why we don’t use it as a key). We can update an user with </a:t>
            </a:r>
            <a:r>
              <a:rPr lang="es-ES" sz="1000" b="1" smtClean="0">
                <a:latin typeface="SF Display" panose="00000500000000000000" pitchFamily="50" charset="0"/>
                <a:ea typeface="SF Display" panose="00000500000000000000" pitchFamily="50" charset="0"/>
              </a:rPr>
              <a:t>‘update’, </a:t>
            </a:r>
            <a:r>
              <a:rPr lang="es-ES" sz="1000" smtClean="0">
                <a:latin typeface="SF Display" panose="00000500000000000000" pitchFamily="50" charset="0"/>
                <a:ea typeface="SF Display" panose="00000500000000000000" pitchFamily="50" charset="0"/>
              </a:rPr>
              <a:t>taking into account we must have a reference to one of them.</a:t>
            </a:r>
            <a:endParaRPr lang="es-ES" sz="1000">
              <a:latin typeface="SF Display" panose="00000500000000000000" pitchFamily="50" charset="0"/>
              <a:ea typeface="SF Display" panose="00000500000000000000" pitchFamily="50" charset="0"/>
            </a:endParaRPr>
          </a:p>
          <a:p>
            <a:r>
              <a:rPr lang="es-ES" sz="1000" smtClean="0">
                <a:latin typeface="SF Display" panose="00000500000000000000" pitchFamily="50" charset="0"/>
                <a:ea typeface="SF Display" panose="00000500000000000000" pitchFamily="50" charset="0"/>
              </a:rPr>
              <a:t>We just want to update the information of an specific user once, that’s why we’ll use the ‘once’ query we saw previously.</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update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02667" y="2417903"/>
            <a:ext cx="6931723" cy="191071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).once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a:solidFill>
                  <a:srgbClr val="92D050"/>
                </a:solidFill>
                <a:latin typeface="SF Display" panose="00000500000000000000" pitchFamily="50" charset="0"/>
                <a:ea typeface="SF Display" panose="00000500000000000000" pitchFamily="50" charset="0"/>
              </a:rPr>
              <a:t>'value'</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update =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username: 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email: email</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a:t>
            </a:r>
            <a:r>
              <a:rPr lang="es-ES" altLang="es-ES" sz="1000">
                <a:solidFill>
                  <a:schemeClr val="bg1"/>
                </a:solidFill>
                <a:latin typeface="SF Display" panose="00000500000000000000" pitchFamily="50" charset="0"/>
                <a:ea typeface="SF Display" panose="00000500000000000000" pitchFamily="50" charset="0"/>
              </a:rPr>
              <a:t>userRef = db.ref('users/' + Object.keys(snapshot.val())[0]);</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userRef.update(update</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cxnSp>
        <p:nvCxnSpPr>
          <p:cNvPr id="6" name="Straight Arrow Connector 5"/>
          <p:cNvCxnSpPr/>
          <p:nvPr/>
        </p:nvCxnSpPr>
        <p:spPr>
          <a:xfrm>
            <a:off x="3318553" y="2712378"/>
            <a:ext cx="729465" cy="58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69596" y="2712378"/>
            <a:ext cx="268840" cy="21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71897" y="3250147"/>
            <a:ext cx="2328045" cy="246221"/>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Node from our database ~ User ‘table’</a:t>
            </a:r>
            <a:endParaRPr lang="en-US" sz="1000">
              <a:solidFill>
                <a:schemeClr val="bg1"/>
              </a:solidFill>
              <a:latin typeface="SF Display" panose="00000500000000000000" pitchFamily="50" charset="0"/>
              <a:ea typeface="SF Display" panose="00000500000000000000" pitchFamily="50" charset="0"/>
            </a:endParaRPr>
          </a:p>
        </p:txBody>
      </p:sp>
      <p:sp>
        <p:nvSpPr>
          <p:cNvPr id="13" name="TextBox 12"/>
          <p:cNvSpPr txBox="1"/>
          <p:nvPr/>
        </p:nvSpPr>
        <p:spPr>
          <a:xfrm>
            <a:off x="6064703" y="3422674"/>
            <a:ext cx="1781802" cy="861774"/>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Reference to an user.</a:t>
            </a:r>
          </a:p>
          <a:p>
            <a:r>
              <a:rPr lang="en-US" sz="1000" smtClean="0">
                <a:solidFill>
                  <a:schemeClr val="bg1"/>
                </a:solidFill>
                <a:latin typeface="SF Display" panose="00000500000000000000" pitchFamily="50" charset="0"/>
                <a:ea typeface="SF Display" panose="00000500000000000000" pitchFamily="50" charset="0"/>
              </a:rPr>
              <a:t>That’s an special case, ‘once’ queries returns the whole user: key + attributes, so we need to access only its key.</a:t>
            </a:r>
            <a:endParaRPr lang="en-US" sz="1000">
              <a:solidFill>
                <a:schemeClr val="bg1"/>
              </a:solidFill>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7" name="TextBox 16"/>
          <p:cNvSpPr txBox="1"/>
          <p:nvPr/>
        </p:nvSpPr>
        <p:spPr>
          <a:xfrm>
            <a:off x="4438436" y="2882080"/>
            <a:ext cx="2517168" cy="246221"/>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We’re searching by the column ‘username’</a:t>
            </a:r>
            <a:endParaRPr lang="en-US" sz="1000">
              <a:solidFill>
                <a:schemeClr val="bg1"/>
              </a:solidFill>
              <a:latin typeface="SF Display" panose="00000500000000000000" pitchFamily="50" charset="0"/>
              <a:ea typeface="SF Display" panose="00000500000000000000" pitchFamily="50" charset="0"/>
            </a:endParaRPr>
          </a:p>
        </p:txBody>
      </p:sp>
      <p:cxnSp>
        <p:nvCxnSpPr>
          <p:cNvPr id="18" name="Straight Arrow Connector 17"/>
          <p:cNvCxnSpPr/>
          <p:nvPr/>
        </p:nvCxnSpPr>
        <p:spPr>
          <a:xfrm>
            <a:off x="5671332" y="3884472"/>
            <a:ext cx="364733" cy="22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389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15</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199" y="1795910"/>
            <a:ext cx="7024191" cy="400110"/>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The way to delete users is similar to the update process. We need to get those users with a certain username, and then execute the ‘remove’ order.</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delete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09988" y="2327238"/>
            <a:ext cx="6931723" cy="83349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).once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a:solidFill>
                  <a:srgbClr val="92D050"/>
                </a:solidFill>
                <a:latin typeface="SF Display" panose="00000500000000000000" pitchFamily="50" charset="0"/>
                <a:ea typeface="SF Display" panose="00000500000000000000" pitchFamily="50" charset="0"/>
              </a:rPr>
              <a:t>'value'</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db.ref</a:t>
            </a:r>
            <a:r>
              <a:rPr lang="es-ES" altLang="es-ES" sz="1000">
                <a:solidFill>
                  <a:schemeClr val="bg1"/>
                </a:solidFill>
                <a:latin typeface="SF Display" panose="00000500000000000000" pitchFamily="50" charset="0"/>
                <a:ea typeface="SF Display" panose="00000500000000000000" pitchFamily="50" charset="0"/>
              </a:rPr>
              <a:t>('users/' + Object.keys(snapshot.val())[0</a:t>
            </a:r>
            <a:r>
              <a:rPr lang="es-ES" altLang="es-ES" sz="1000" smtClean="0">
                <a:solidFill>
                  <a:schemeClr val="bg1"/>
                </a:solidFill>
                <a:latin typeface="SF Display" panose="00000500000000000000" pitchFamily="50" charset="0"/>
                <a:ea typeface="SF Display" panose="00000500000000000000" pitchFamily="50" charset="0"/>
              </a:rPr>
              <a:t>]).remove();</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4" name="TextBox 13"/>
          <p:cNvSpPr txBox="1"/>
          <p:nvPr/>
        </p:nvSpPr>
        <p:spPr>
          <a:xfrm>
            <a:off x="1016584" y="3291949"/>
            <a:ext cx="7024191" cy="1015663"/>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In order to make queries we’ve used methods like orderByChild or equalTo but there’s a lot of methods we can use:</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limitToLast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limitToFirst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startAt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orderByKey</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a:t>
            </a:r>
          </a:p>
        </p:txBody>
      </p:sp>
      <p:pic>
        <p:nvPicPr>
          <p:cNvPr id="3" name="Picture 2">
            <a:hlinkClick r:id="rId3"/>
          </p:cNvPr>
          <p:cNvPicPr>
            <a:picLocks/>
          </p:cNvPicPr>
          <p:nvPr/>
        </p:nvPicPr>
        <p:blipFill>
          <a:blip r:embed="rId4"/>
          <a:stretch>
            <a:fillRect/>
          </a:stretch>
        </p:blipFill>
        <p:spPr>
          <a:xfrm>
            <a:off x="2966393" y="3588296"/>
            <a:ext cx="701217" cy="531317"/>
          </a:xfrm>
          <a:prstGeom prst="rect">
            <a:avLst/>
          </a:prstGeom>
        </p:spPr>
      </p:pic>
      <p:sp>
        <p:nvSpPr>
          <p:cNvPr id="16" name="TextBox 15"/>
          <p:cNvSpPr txBox="1"/>
          <p:nvPr/>
        </p:nvSpPr>
        <p:spPr>
          <a:xfrm>
            <a:off x="3720911" y="3653899"/>
            <a:ext cx="2458106" cy="400110"/>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hlinkClick r:id="rId3"/>
              </a:rPr>
              <a:t>Reference to the Firebase query guide! </a:t>
            </a:r>
            <a:r>
              <a:rPr lang="es-ES" sz="1000" smtClean="0">
                <a:latin typeface="SF Display" panose="00000500000000000000" pitchFamily="50" charset="0"/>
                <a:ea typeface="SF Display" panose="00000500000000000000" pitchFamily="50" charset="0"/>
              </a:rPr>
              <a:t>	</a:t>
            </a:r>
          </a:p>
        </p:txBody>
      </p:sp>
    </p:spTree>
    <p:extLst>
      <p:ext uri="{BB962C8B-B14F-4D97-AF65-F5344CB8AC3E}">
        <p14:creationId xmlns:p14="http://schemas.microsoft.com/office/powerpoint/2010/main" val="952253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16</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963648" y="1451852"/>
            <a:ext cx="722440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can insert, update and delete users, even listen to insert events, but </a:t>
            </a:r>
            <a:r>
              <a:rPr lang="es-ES" sz="1200" b="1" smtClean="0">
                <a:latin typeface="SF Display" panose="00000500000000000000" pitchFamily="50" charset="0"/>
                <a:ea typeface="SF Display" panose="00000500000000000000" pitchFamily="50" charset="0"/>
              </a:rPr>
              <a:t>if an update or a deletion occurs, our page won’t get updated…</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As we did with ‘child_added’, we still need to listen for those events:</a:t>
            </a:r>
          </a:p>
        </p:txBody>
      </p:sp>
      <p:sp>
        <p:nvSpPr>
          <p:cNvPr id="4" name="Rectangle 1"/>
          <p:cNvSpPr>
            <a:spLocks noChangeArrowheads="1"/>
          </p:cNvSpPr>
          <p:nvPr/>
        </p:nvSpPr>
        <p:spPr bwMode="auto">
          <a:xfrm>
            <a:off x="963649" y="2745617"/>
            <a:ext cx="3572717"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'child_removed'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removeUser(snapshot.key</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2" name="Rectangle 1"/>
          <p:cNvSpPr>
            <a:spLocks noChangeArrowheads="1"/>
          </p:cNvSpPr>
          <p:nvPr/>
        </p:nvSpPr>
        <p:spPr bwMode="auto">
          <a:xfrm>
            <a:off x="963649" y="3556949"/>
            <a:ext cx="7224401"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'child_changed'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updateUser(snapshot.key, snapshot.val().name + ' ' + snapshot.val().lastName, snapshot.val().username,  snapshot.val().email);</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pic>
        <p:nvPicPr>
          <p:cNvPr id="6" name="Picture 5"/>
          <p:cNvPicPr>
            <a:picLocks noChangeAspect="1"/>
          </p:cNvPicPr>
          <p:nvPr/>
        </p:nvPicPr>
        <p:blipFill>
          <a:blip r:embed="rId3"/>
          <a:stretch>
            <a:fillRect/>
          </a:stretch>
        </p:blipFill>
        <p:spPr>
          <a:xfrm>
            <a:off x="5644238" y="2128231"/>
            <a:ext cx="1940127" cy="1296991"/>
          </a:xfrm>
          <a:prstGeom prst="rect">
            <a:avLst/>
          </a:prstGeom>
        </p:spPr>
      </p:pic>
      <p:sp>
        <p:nvSpPr>
          <p:cNvPr id="7" name="TextBox 6"/>
          <p:cNvSpPr txBox="1"/>
          <p:nvPr/>
        </p:nvSpPr>
        <p:spPr>
          <a:xfrm>
            <a:off x="5533906" y="1808452"/>
            <a:ext cx="2232519"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&lt;div id=“keyIdentifier”&gt; … &lt;/div&gt;</a:t>
            </a:r>
            <a:endParaRPr lang="en-US" sz="1050">
              <a:latin typeface="SF Display" panose="00000500000000000000" pitchFamily="50" charset="0"/>
              <a:ea typeface="SF Display" panose="00000500000000000000" pitchFamily="50" charset="0"/>
            </a:endParaRPr>
          </a:p>
        </p:txBody>
      </p:sp>
      <p:cxnSp>
        <p:nvCxnSpPr>
          <p:cNvPr id="10" name="Straight Arrow Connector 9"/>
          <p:cNvCxnSpPr>
            <a:stCxn id="4" idx="3"/>
            <a:endCxn id="6" idx="1"/>
          </p:cNvCxnSpPr>
          <p:nvPr/>
        </p:nvCxnSpPr>
        <p:spPr>
          <a:xfrm flipV="1">
            <a:off x="4536366" y="2776727"/>
            <a:ext cx="1107872" cy="30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0"/>
            <a:endCxn id="6" idx="1"/>
          </p:cNvCxnSpPr>
          <p:nvPr/>
        </p:nvCxnSpPr>
        <p:spPr>
          <a:xfrm flipV="1">
            <a:off x="4575850" y="2776727"/>
            <a:ext cx="1068388" cy="78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86442" y="2631267"/>
            <a:ext cx="807720"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Removes</a:t>
            </a:r>
            <a:endParaRPr lang="en-US" sz="1050">
              <a:latin typeface="SF Display" panose="00000500000000000000" pitchFamily="50" charset="0"/>
              <a:ea typeface="SF Display" panose="00000500000000000000" pitchFamily="50" charset="0"/>
            </a:endParaRPr>
          </a:p>
        </p:txBody>
      </p:sp>
      <p:sp>
        <p:nvSpPr>
          <p:cNvPr id="21" name="TextBox 20"/>
          <p:cNvSpPr txBox="1"/>
          <p:nvPr/>
        </p:nvSpPr>
        <p:spPr>
          <a:xfrm>
            <a:off x="4907476" y="3239586"/>
            <a:ext cx="807720"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Updates</a:t>
            </a:r>
            <a:endParaRPr lang="en-US" sz="105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553582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17</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963648" y="1451852"/>
            <a:ext cx="7224401" cy="646331"/>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said that instead of using the ‘once’ query we could also make a query and then remove the listener associated to that query. Obviously it is not recommended to use if we can use the ‘once’ query, but it could be interesting to learn how to remove a listener.</a:t>
            </a: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4" name="Rectangle 1"/>
          <p:cNvSpPr>
            <a:spLocks noChangeArrowheads="1"/>
          </p:cNvSpPr>
          <p:nvPr/>
        </p:nvSpPr>
        <p:spPr bwMode="auto">
          <a:xfrm>
            <a:off x="1010200" y="2214303"/>
            <a:ext cx="6931723" cy="20645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a:t>
            </a:r>
            <a:r>
              <a:rPr lang="es-ES" altLang="es-ES" sz="1000" smtClean="0">
                <a:solidFill>
                  <a:srgbClr val="92D050"/>
                </a:solidFill>
                <a:latin typeface="SF Display" panose="00000500000000000000" pitchFamily="50" charset="0"/>
                <a:ea typeface="SF Display" panose="00000500000000000000" pitchFamily="50" charset="0"/>
              </a:rPr>
              <a:t>‘child_added'</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update =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username: 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email: email</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a:t>
            </a:r>
            <a:r>
              <a:rPr lang="es-ES" altLang="es-ES" sz="1000">
                <a:solidFill>
                  <a:schemeClr val="bg1"/>
                </a:solidFill>
                <a:latin typeface="SF Display" panose="00000500000000000000" pitchFamily="50" charset="0"/>
                <a:ea typeface="SF Display" panose="00000500000000000000" pitchFamily="50" charset="0"/>
              </a:rPr>
              <a:t>userRef = db.ref('users/' + Object.keys(snapshot.val())[0]);</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userRef.update(update</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kumimoji="0" lang="es-ES" altLang="es-ES" sz="1000" b="0" i="0" u="none" strike="noStrike" cap="none" normalizeH="0" baseline="0">
                <a:ln>
                  <a:noFill/>
                </a:ln>
                <a:solidFill>
                  <a:srgbClr val="4DD0E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      db.ref().off</a:t>
            </a:r>
            <a:r>
              <a:rPr kumimoji="0" lang="es-ES" altLang="es-ES" sz="1000" b="0" i="0" u="none" strike="noStrike" cap="none" normalizeH="0" baseline="0" smtClean="0">
                <a:ln>
                  <a:noFill/>
                </a:ln>
                <a:solidFill>
                  <a:srgbClr val="92D050"/>
                </a:solidFill>
                <a:effectLst/>
                <a:latin typeface="SF Display" panose="00000500000000000000" pitchFamily="50" charset="0"/>
                <a:ea typeface="SF Display" panose="00000500000000000000" pitchFamily="50" charset="0"/>
              </a:rPr>
              <a:t>(‘child_added’</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 usernameRef);</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cxnSp>
        <p:nvCxnSpPr>
          <p:cNvPr id="5" name="Straight Arrow Connector 4"/>
          <p:cNvCxnSpPr/>
          <p:nvPr/>
        </p:nvCxnSpPr>
        <p:spPr>
          <a:xfrm>
            <a:off x="6526530" y="2560320"/>
            <a:ext cx="0" cy="50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08345" y="3047824"/>
            <a:ext cx="1436370" cy="415498"/>
          </a:xfrm>
          <a:prstGeom prst="rect">
            <a:avLst/>
          </a:prstGeom>
          <a:noFill/>
        </p:spPr>
        <p:txBody>
          <a:bodyPr wrap="square" rtlCol="0">
            <a:spAutoFit/>
          </a:bodyPr>
          <a:lstStyle/>
          <a:p>
            <a:pPr algn="ctr"/>
            <a:r>
              <a:rPr lang="en-US" sz="1050" smtClean="0">
                <a:solidFill>
                  <a:schemeClr val="bg1"/>
                </a:solidFill>
                <a:latin typeface="SF Display" panose="00000500000000000000" pitchFamily="50" charset="0"/>
                <a:ea typeface="SF Display" panose="00000500000000000000" pitchFamily="50" charset="0"/>
              </a:rPr>
              <a:t>Any event, we’ll remove it later</a:t>
            </a:r>
            <a:endParaRPr lang="en-US" sz="1050">
              <a:solidFill>
                <a:schemeClr val="bg1"/>
              </a:solidFill>
              <a:latin typeface="SF Display" panose="00000500000000000000" pitchFamily="50" charset="0"/>
              <a:ea typeface="SF Display" panose="00000500000000000000" pitchFamily="50" charset="0"/>
            </a:endParaRPr>
          </a:p>
        </p:txBody>
      </p:sp>
      <p:cxnSp>
        <p:nvCxnSpPr>
          <p:cNvPr id="11" name="Straight Arrow Connector 10"/>
          <p:cNvCxnSpPr/>
          <p:nvPr/>
        </p:nvCxnSpPr>
        <p:spPr>
          <a:xfrm>
            <a:off x="3406140" y="4080510"/>
            <a:ext cx="1069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71975" y="3953552"/>
            <a:ext cx="1436370" cy="253916"/>
          </a:xfrm>
          <a:prstGeom prst="rect">
            <a:avLst/>
          </a:prstGeom>
          <a:noFill/>
        </p:spPr>
        <p:txBody>
          <a:bodyPr wrap="square" rtlCol="0">
            <a:spAutoFit/>
          </a:bodyPr>
          <a:lstStyle/>
          <a:p>
            <a:pPr algn="ctr"/>
            <a:r>
              <a:rPr lang="en-US" sz="1050" smtClean="0">
                <a:solidFill>
                  <a:schemeClr val="bg1"/>
                </a:solidFill>
                <a:latin typeface="SF Display" panose="00000500000000000000" pitchFamily="50" charset="0"/>
                <a:ea typeface="SF Display" panose="00000500000000000000" pitchFamily="50" charset="0"/>
              </a:rPr>
              <a:t>Remove the listener</a:t>
            </a:r>
            <a:endParaRPr lang="en-US" sz="1050">
              <a:solidFill>
                <a:schemeClr val="bg1"/>
              </a:solidFill>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69023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subTitle" idx="4294967295"/>
          </p:nvPr>
        </p:nvSpPr>
        <p:spPr>
          <a:xfrm>
            <a:off x="1021253" y="3361454"/>
            <a:ext cx="6577357" cy="52616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400" smtClean="0">
                <a:solidFill>
                  <a:schemeClr val="tx1"/>
                </a:solidFill>
                <a:latin typeface="SF Display" panose="00000500000000000000" pitchFamily="50" charset="0"/>
                <a:ea typeface="SF Display" panose="00000500000000000000" pitchFamily="50" charset="0"/>
              </a:rPr>
              <a:t>We’ve created a </a:t>
            </a:r>
            <a:r>
              <a:rPr lang="es-ES" sz="1400" smtClean="0">
                <a:solidFill>
                  <a:schemeClr val="tx1"/>
                </a:solidFill>
                <a:latin typeface="SF Display" panose="00000500000000000000" pitchFamily="50" charset="0"/>
                <a:ea typeface="SF Display" panose="00000500000000000000" pitchFamily="50" charset="0"/>
                <a:hlinkClick r:id="rId3"/>
              </a:rPr>
              <a:t>web application</a:t>
            </a:r>
            <a:r>
              <a:rPr lang="es-ES" sz="1400" smtClean="0">
                <a:solidFill>
                  <a:schemeClr val="tx1"/>
                </a:solidFill>
                <a:latin typeface="SF Display" panose="00000500000000000000" pitchFamily="50" charset="0"/>
                <a:ea typeface="SF Display" panose="00000500000000000000" pitchFamily="50" charset="0"/>
              </a:rPr>
              <a:t> in order to show an example of realtime data.</a:t>
            </a:r>
          </a:p>
          <a:p>
            <a:pPr marL="0" lvl="0" indent="0" rtl="0">
              <a:spcBef>
                <a:spcPts val="600"/>
              </a:spcBef>
              <a:spcAft>
                <a:spcPts val="0"/>
              </a:spcAft>
              <a:buNone/>
            </a:pPr>
            <a:r>
              <a:rPr lang="es-ES" sz="1400" smtClean="0">
                <a:solidFill>
                  <a:schemeClr val="tx1"/>
                </a:solidFill>
                <a:latin typeface="SF Display" panose="00000500000000000000" pitchFamily="50" charset="0"/>
                <a:ea typeface="SF Display" panose="00000500000000000000" pitchFamily="50" charset="0"/>
              </a:rPr>
              <a:t>It consists only of users with username, name and email. Take into account that the username must be unique, even though it is not the key for the entity user.</a:t>
            </a:r>
          </a:p>
          <a:p>
            <a:pPr marL="0" lvl="0" indent="0" rtl="0">
              <a:spcBef>
                <a:spcPts val="600"/>
              </a:spcBef>
              <a:spcAft>
                <a:spcPts val="0"/>
              </a:spcAft>
              <a:buNone/>
            </a:pPr>
            <a:endParaRPr sz="1400">
              <a:solidFill>
                <a:schemeClr val="tx1"/>
              </a:solidFill>
              <a:latin typeface="SF Display" panose="00000500000000000000" pitchFamily="50" charset="0"/>
              <a:ea typeface="SF Display" panose="00000500000000000000" pitchFamily="50" charset="0"/>
            </a:endParaRPr>
          </a:p>
        </p:txBody>
      </p:sp>
      <p:sp>
        <p:nvSpPr>
          <p:cNvPr id="134" name="Shape 13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18</a:t>
            </a:fld>
            <a:endParaRPr>
              <a:solidFill>
                <a:srgbClr val="00BEF2"/>
              </a:solidFill>
            </a:endParaRPr>
          </a:p>
        </p:txBody>
      </p:sp>
      <p:sp>
        <p:nvSpPr>
          <p:cNvPr id="19" name="Shape 93"/>
          <p:cNvSpPr txBox="1">
            <a:spLocks/>
          </p:cNvSpPr>
          <p:nvPr/>
        </p:nvSpPr>
        <p:spPr>
          <a:xfrm>
            <a:off x="1010200" y="648725"/>
            <a:ext cx="7131300" cy="671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mtClean="0">
                <a:latin typeface="SF Text" panose="00000500000000000000" pitchFamily="50" charset="0"/>
                <a:ea typeface="SF Text" panose="00000500000000000000" pitchFamily="50" charset="0"/>
              </a:rPr>
              <a:t>Try out a basic wep application with Firebase</a:t>
            </a:r>
            <a:endParaRPr lang="es-ES">
              <a:latin typeface="SF Text" panose="00000500000000000000" pitchFamily="50" charset="0"/>
              <a:ea typeface="SF Text" panose="00000500000000000000" pitchFamily="50" charset="0"/>
            </a:endParaRPr>
          </a:p>
        </p:txBody>
      </p:sp>
      <p:pic>
        <p:nvPicPr>
          <p:cNvPr id="20"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42107">
            <a:off x="6703668" y="2136188"/>
            <a:ext cx="905330" cy="9053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20555">
            <a:off x="7307089" y="1673527"/>
            <a:ext cx="447956" cy="4479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2223">
            <a:off x="7364999" y="2993903"/>
            <a:ext cx="572596" cy="5725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44598">
            <a:off x="7575549" y="2371818"/>
            <a:ext cx="381750" cy="38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p:cNvPicPr>
          <p:nvPr/>
        </p:nvPicPr>
        <p:blipFill>
          <a:blip r:embed="rId5"/>
          <a:stretch>
            <a:fillRect/>
          </a:stretch>
        </p:blipFill>
        <p:spPr>
          <a:xfrm rot="20821221">
            <a:off x="1436790" y="1720905"/>
            <a:ext cx="588587" cy="574667"/>
          </a:xfrm>
          <a:prstGeom prst="rect">
            <a:avLst/>
          </a:prstGeom>
        </p:spPr>
      </p:pic>
      <p:pic>
        <p:nvPicPr>
          <p:cNvPr id="7" name="Picture 6">
            <a:hlinkClick r:id="rId6"/>
          </p:cNvPr>
          <p:cNvPicPr>
            <a:picLocks noChangeAspect="1"/>
          </p:cNvPicPr>
          <p:nvPr/>
        </p:nvPicPr>
        <p:blipFill>
          <a:blip r:embed="rId7"/>
          <a:stretch>
            <a:fillRect/>
          </a:stretch>
        </p:blipFill>
        <p:spPr>
          <a:xfrm>
            <a:off x="2399124" y="1563346"/>
            <a:ext cx="3775323" cy="1635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6659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19</a:t>
            </a:fld>
            <a:endParaRPr>
              <a:solidFill>
                <a:srgbClr val="00BEF2"/>
              </a:solidFill>
            </a:endParaRPr>
          </a:p>
        </p:txBody>
      </p:sp>
      <p:sp>
        <p:nvSpPr>
          <p:cNvPr id="293" name="Shape 293"/>
          <p:cNvSpPr txBox="1">
            <a:spLocks noGrp="1"/>
          </p:cNvSpPr>
          <p:nvPr>
            <p:ph type="body" idx="4294967295"/>
          </p:nvPr>
        </p:nvSpPr>
        <p:spPr>
          <a:xfrm>
            <a:off x="1065155" y="3196311"/>
            <a:ext cx="2378100" cy="621295"/>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2000" b="1" smtClean="0">
                <a:solidFill>
                  <a:srgbClr val="FFFFFF"/>
                </a:solidFill>
                <a:latin typeface="SF Display" panose="00000500000000000000" pitchFamily="50" charset="0"/>
                <a:ea typeface="SF Display" panose="00000500000000000000" pitchFamily="50" charset="0"/>
                <a:sym typeface="Montserrat"/>
              </a:rPr>
              <a:t>You can check this project in Github!</a:t>
            </a:r>
            <a:endParaRPr sz="2000">
              <a:latin typeface="SF Display" panose="00000500000000000000" pitchFamily="50" charset="0"/>
              <a:ea typeface="SF Display" panose="00000500000000000000" pitchFamily="50" charset="0"/>
            </a:endParaRPr>
          </a:p>
        </p:txBody>
      </p:sp>
      <p:pic>
        <p:nvPicPr>
          <p:cNvPr id="2054" name="Picture 6" descr="Resultado de imagen de github 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158" y="1571744"/>
            <a:ext cx="1723929" cy="14330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5155" y="3817606"/>
            <a:ext cx="2514600" cy="307777"/>
          </a:xfrm>
          <a:prstGeom prst="rect">
            <a:avLst/>
          </a:prstGeom>
          <a:noFill/>
        </p:spPr>
        <p:txBody>
          <a:bodyPr wrap="square" rtlCol="0">
            <a:spAutoFit/>
          </a:bodyPr>
          <a:lstStyle/>
          <a:p>
            <a:r>
              <a:rPr lang="en-US" smtClean="0">
                <a:latin typeface="SF Display" panose="00000500000000000000" pitchFamily="50" charset="0"/>
                <a:ea typeface="SF Display" panose="00000500000000000000" pitchFamily="50" charset="0"/>
                <a:hlinkClick r:id="rId5"/>
              </a:rPr>
              <a:t>Firebase project </a:t>
            </a:r>
            <a:r>
              <a:rPr lang="en-US" smtClean="0">
                <a:latin typeface="SF Display" panose="00000500000000000000" pitchFamily="50" charset="0"/>
                <a:ea typeface="SF Display" panose="00000500000000000000" pitchFamily="50" charset="0"/>
              </a:rPr>
              <a:t>- </a:t>
            </a:r>
            <a:r>
              <a:rPr lang="en-US" smtClean="0">
                <a:latin typeface="SF Display" panose="00000500000000000000" pitchFamily="50" charset="0"/>
                <a:ea typeface="SF Display" panose="00000500000000000000" pitchFamily="50" charset="0"/>
                <a:hlinkClick r:id="rId6"/>
              </a:rPr>
              <a:t>AlfonsoLRz</a:t>
            </a:r>
            <a:endParaRPr lang="en-US">
              <a:latin typeface="SF Display" panose="00000500000000000000" pitchFamily="50" charset="0"/>
              <a:ea typeface="SF Display" panose="00000500000000000000"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Shape 220"/>
          <p:cNvSpPr/>
          <p:nvPr/>
        </p:nvSpPr>
        <p:spPr>
          <a:xfrm>
            <a:off x="1010200" y="2137850"/>
            <a:ext cx="2551500" cy="1325100"/>
          </a:xfrm>
          <a:prstGeom prst="homePlate">
            <a:avLst>
              <a:gd name="adj" fmla="val 30129"/>
            </a:avLst>
          </a:prstGeom>
          <a:solidFill>
            <a:srgbClr val="00BEF2"/>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How</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to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create</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 new </a:t>
            </a:r>
            <a:r>
              <a:rPr lang="en-GB" smtClean="0">
                <a:solidFill>
                  <a:srgbClr val="FFFFFF"/>
                </a:solidFill>
                <a:latin typeface="SF Display" panose="00000500000000000000" pitchFamily="50" charset="0"/>
                <a:ea typeface="SF Display" panose="00000500000000000000" pitchFamily="50" charset="0"/>
                <a:cs typeface="Source Sans Pro"/>
                <a:sym typeface="Source Sans Pro"/>
              </a:rPr>
              <a:t>project</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in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Firebase</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1" name="Shape 221"/>
          <p:cNvSpPr/>
          <p:nvPr/>
        </p:nvSpPr>
        <p:spPr>
          <a:xfrm>
            <a:off x="3223033" y="2137850"/>
            <a:ext cx="2600700" cy="1325100"/>
          </a:xfrm>
          <a:prstGeom prst="chevron">
            <a:avLst>
              <a:gd name="adj" fmla="val 29853"/>
            </a:avLst>
          </a:prstGeom>
          <a:solidFill>
            <a:srgbClr val="2D82B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Basic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operations</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CRUD</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2" name="Shape 222"/>
          <p:cNvSpPr/>
          <p:nvPr/>
        </p:nvSpPr>
        <p:spPr>
          <a:xfrm>
            <a:off x="5484936" y="2137850"/>
            <a:ext cx="2600700" cy="1325100"/>
          </a:xfrm>
          <a:prstGeom prst="chevron">
            <a:avLst>
              <a:gd name="adj" fmla="val 29853"/>
            </a:avLst>
          </a:prstGeom>
          <a:solidFill>
            <a:srgbClr val="25516C"/>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Try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out</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basic</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web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application</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with</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Firebase</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3" name="Shape 22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309852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20</a:t>
            </a:fld>
            <a:endParaRPr>
              <a:solidFill>
                <a:srgbClr val="00BEF2"/>
              </a:solidFill>
            </a:endParaRPr>
          </a:p>
        </p:txBody>
      </p:sp>
      <p:sp>
        <p:nvSpPr>
          <p:cNvPr id="293" name="Shape 293"/>
          <p:cNvSpPr txBox="1">
            <a:spLocks noGrp="1"/>
          </p:cNvSpPr>
          <p:nvPr>
            <p:ph type="body" idx="4294967295"/>
          </p:nvPr>
        </p:nvSpPr>
        <p:spPr>
          <a:xfrm>
            <a:off x="836555" y="1294494"/>
            <a:ext cx="2831267" cy="664366"/>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1600" b="1" smtClean="0">
                <a:solidFill>
                  <a:srgbClr val="FFFFFF"/>
                </a:solidFill>
                <a:latin typeface="SF Display" panose="00000500000000000000" pitchFamily="50" charset="0"/>
                <a:ea typeface="SF Display" panose="00000500000000000000" pitchFamily="50" charset="0"/>
                <a:sym typeface="Montserrat"/>
              </a:rPr>
              <a:t>Links to keep learning about Firebase:</a:t>
            </a:r>
            <a:endParaRPr sz="1600">
              <a:latin typeface="SF Display" panose="00000500000000000000" pitchFamily="50" charset="0"/>
              <a:ea typeface="SF Display" panose="00000500000000000000" pitchFamily="50" charset="0"/>
            </a:endParaRPr>
          </a:p>
        </p:txBody>
      </p:sp>
      <p:pic>
        <p:nvPicPr>
          <p:cNvPr id="3074"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841" y="1391689"/>
            <a:ext cx="3550563" cy="1819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6555" y="1940170"/>
            <a:ext cx="2952993" cy="2031325"/>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4"/>
              </a:rPr>
              <a:t>Firebase web documentation</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5"/>
              </a:rPr>
              <a:t>Firebase web queries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6"/>
              </a:rPr>
              <a:t>Getting started with Firebase on the Web (Video)</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7"/>
              </a:rPr>
              <a:t>Firebase database for SQL developers (List of videos)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8"/>
              </a:rPr>
              <a:t>Firebase channel (Youtube)</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a:latin typeface="SF Display" panose="00000500000000000000" pitchFamily="50" charset="0"/>
              <a:ea typeface="SF Display" panose="00000500000000000000" pitchFamily="50" charset="0"/>
            </a:endParaRPr>
          </a:p>
        </p:txBody>
      </p:sp>
      <p:sp>
        <p:nvSpPr>
          <p:cNvPr id="9" name="Shape 293"/>
          <p:cNvSpPr txBox="1">
            <a:spLocks/>
          </p:cNvSpPr>
          <p:nvPr/>
        </p:nvSpPr>
        <p:spPr>
          <a:xfrm>
            <a:off x="836555" y="3537155"/>
            <a:ext cx="2831267" cy="5256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0" indent="0">
              <a:buFont typeface="Source Sans Pro"/>
              <a:buNone/>
            </a:pPr>
            <a:r>
              <a:rPr lang="en-US" sz="1600" b="1" smtClean="0">
                <a:solidFill>
                  <a:srgbClr val="FFFFFF"/>
                </a:solidFill>
                <a:latin typeface="SF Display" panose="00000500000000000000" pitchFamily="50" charset="0"/>
                <a:ea typeface="SF Display" panose="00000500000000000000" pitchFamily="50" charset="0"/>
                <a:sym typeface="Montserrat"/>
              </a:rPr>
              <a:t>Other resources:</a:t>
            </a:r>
            <a:endParaRPr lang="en-US" sz="1600">
              <a:latin typeface="SF Display" panose="00000500000000000000" pitchFamily="50" charset="0"/>
              <a:ea typeface="SF Display" panose="00000500000000000000" pitchFamily="50" charset="0"/>
            </a:endParaRPr>
          </a:p>
        </p:txBody>
      </p:sp>
      <p:sp>
        <p:nvSpPr>
          <p:cNvPr id="10" name="TextBox 9"/>
          <p:cNvSpPr txBox="1"/>
          <p:nvPr/>
        </p:nvSpPr>
        <p:spPr>
          <a:xfrm>
            <a:off x="836555" y="4045193"/>
            <a:ext cx="3952616" cy="523220"/>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9"/>
              </a:rPr>
              <a:t>Javascript library of particles animations.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a:latin typeface="SF Display" panose="00000500000000000000" pitchFamily="50" charset="0"/>
              <a:ea typeface="SF Display" panose="00000500000000000000" pitchFamily="50" charset="0"/>
            </a:endParaRPr>
          </a:p>
        </p:txBody>
      </p:sp>
      <p:pic>
        <p:nvPicPr>
          <p:cNvPr id="5" name="Picture 4"/>
          <p:cNvPicPr>
            <a:picLocks/>
          </p:cNvPicPr>
          <p:nvPr/>
        </p:nvPicPr>
        <p:blipFill>
          <a:blip r:embed="rId10"/>
          <a:stretch>
            <a:fillRect/>
          </a:stretch>
        </p:blipFill>
        <p:spPr>
          <a:xfrm>
            <a:off x="4339591" y="4045193"/>
            <a:ext cx="346709" cy="326185"/>
          </a:xfrm>
          <a:prstGeom prst="rect">
            <a:avLst/>
          </a:prstGeom>
        </p:spPr>
      </p:pic>
    </p:spTree>
    <p:extLst>
      <p:ext uri="{BB962C8B-B14F-4D97-AF65-F5344CB8AC3E}">
        <p14:creationId xmlns:p14="http://schemas.microsoft.com/office/powerpoint/2010/main" val="373287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1010200" y="1434950"/>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err="1" smtClean="0">
                <a:latin typeface="SF Display" panose="00000500000000000000" pitchFamily="50" charset="0"/>
                <a:ea typeface="SF Display" panose="00000500000000000000" pitchFamily="50" charset="0"/>
              </a:rPr>
              <a:t>What</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is</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firebase</a:t>
            </a:r>
            <a:r>
              <a:rPr lang="es-ES" sz="1600" b="1" smtClean="0">
                <a:latin typeface="SF Display" panose="00000500000000000000" pitchFamily="50" charset="0"/>
                <a:ea typeface="SF Display" panose="00000500000000000000" pitchFamily="50" charset="0"/>
              </a:rPr>
              <a:t>?</a:t>
            </a:r>
            <a:endParaRPr sz="1600" b="1">
              <a:latin typeface="SF Display" panose="00000500000000000000" pitchFamily="50" charset="0"/>
              <a:ea typeface="SF Display" panose="00000500000000000000" pitchFamily="50" charset="0"/>
            </a:endParaRPr>
          </a:p>
        </p:txBody>
      </p:sp>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3</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err="1" smtClean="0">
                <a:latin typeface="SF Text" panose="00000500000000000000" pitchFamily="50" charset="0"/>
                <a:ea typeface="SF Text" panose="00000500000000000000" pitchFamily="50" charset="0"/>
              </a:rPr>
              <a:t>Introduction</a:t>
            </a:r>
            <a:endParaRPr>
              <a:latin typeface="SF Text" panose="00000500000000000000" pitchFamily="50" charset="0"/>
              <a:ea typeface="SF Text" panose="00000500000000000000" pitchFamily="50" charset="0"/>
            </a:endParaRPr>
          </a:p>
        </p:txBody>
      </p:sp>
      <p:pic>
        <p:nvPicPr>
          <p:cNvPr id="2050"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481" y="1070348"/>
            <a:ext cx="3278644" cy="16803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10200" y="2076877"/>
            <a:ext cx="3965837" cy="461665"/>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tutorial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use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as a </a:t>
            </a:r>
            <a:r>
              <a:rPr lang="es-ES" sz="1200" b="1" dirty="0" err="1" smtClean="0">
                <a:latin typeface="SF Display" panose="00000500000000000000" pitchFamily="50" charset="0"/>
                <a:ea typeface="SF Display" panose="00000500000000000000" pitchFamily="50" charset="0"/>
              </a:rPr>
              <a:t>Realtime</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which</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means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real time data.</a:t>
            </a:r>
            <a:endParaRPr lang="es-ES" sz="1200" dirty="0">
              <a:latin typeface="SF Display" panose="00000500000000000000" pitchFamily="50" charset="0"/>
              <a:ea typeface="SF Display" panose="00000500000000000000" pitchFamily="50" charset="0"/>
            </a:endParaRPr>
          </a:p>
        </p:txBody>
      </p:sp>
      <p:sp>
        <p:nvSpPr>
          <p:cNvPr id="3" name="TextBox 2"/>
          <p:cNvSpPr txBox="1"/>
          <p:nvPr/>
        </p:nvSpPr>
        <p:spPr>
          <a:xfrm>
            <a:off x="1010200" y="2750653"/>
            <a:ext cx="4816441" cy="120032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That’s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achieved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using</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WebSockets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instead</a:t>
            </a:r>
            <a:r>
              <a:rPr lang="es-ES" sz="1200" dirty="0" smtClean="0">
                <a:latin typeface="SF Display" panose="00000500000000000000" pitchFamily="50" charset="0"/>
                <a:ea typeface="SF Display" panose="00000500000000000000" pitchFamily="50" charset="0"/>
              </a:rPr>
              <a:t> of HTTP </a:t>
            </a:r>
            <a:r>
              <a:rPr lang="es-ES" sz="1200" dirty="0" err="1" smtClean="0">
                <a:latin typeface="SF Display" panose="00000500000000000000" pitchFamily="50" charset="0"/>
                <a:ea typeface="SF Display" panose="00000500000000000000" pitchFamily="50" charset="0"/>
              </a:rPr>
              <a:t>calls</a:t>
            </a:r>
            <a:r>
              <a:rPr lang="es-ES" sz="1200" dirty="0" smtClean="0">
                <a:latin typeface="SF Display" panose="00000500000000000000" pitchFamily="50" charset="0"/>
                <a:ea typeface="SF Display" panose="00000500000000000000" pitchFamily="50" charset="0"/>
              </a:rPr>
              <a:t>.</a:t>
            </a:r>
          </a:p>
          <a:p>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lets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real time data</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since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following</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Request</a:t>
            </a:r>
            <a:r>
              <a:rPr lang="es-ES" sz="1200" dirty="0" smtClean="0">
                <a:latin typeface="SF Display" panose="00000500000000000000" pitchFamily="50" charset="0"/>
                <a:ea typeface="SF Display" panose="00000500000000000000" pitchFamily="50" charset="0"/>
              </a:rPr>
              <a:t>-Response </a:t>
            </a:r>
            <a:r>
              <a:rPr lang="es-ES" sz="1200" dirty="0" err="1" smtClean="0">
                <a:latin typeface="SF Display" panose="00000500000000000000" pitchFamily="50" charset="0"/>
                <a:ea typeface="SF Display" panose="00000500000000000000" pitchFamily="50" charset="0"/>
              </a:rPr>
              <a:t>pattern</a:t>
            </a:r>
            <a:r>
              <a:rPr lang="es-ES" sz="1200" dirty="0" smtClean="0">
                <a:latin typeface="SF Display" panose="00000500000000000000" pitchFamily="50" charset="0"/>
                <a:ea typeface="SF Display" panose="00000500000000000000" pitchFamily="50" charset="0"/>
              </a:rPr>
              <a:t> as HTTP </a:t>
            </a:r>
            <a:r>
              <a:rPr lang="es-ES" sz="1200" dirty="0" err="1" smtClean="0">
                <a:latin typeface="SF Display" panose="00000500000000000000" pitchFamily="50" charset="0"/>
                <a:ea typeface="SF Display" panose="00000500000000000000" pitchFamily="50" charset="0"/>
              </a:rPr>
              <a:t>does</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because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don’t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have</a:t>
            </a:r>
            <a:r>
              <a:rPr lang="es-ES" sz="1200" dirty="0" smtClean="0">
                <a:latin typeface="SF Display" panose="00000500000000000000" pitchFamily="50" charset="0"/>
                <a:ea typeface="SF Display" panose="00000500000000000000" pitchFamily="50" charset="0"/>
              </a:rPr>
              <a:t> to </a:t>
            </a:r>
            <a:r>
              <a:rPr lang="es-ES" sz="1200" dirty="0" err="1" smtClean="0">
                <a:latin typeface="SF Display" panose="00000500000000000000" pitchFamily="50" charset="0"/>
                <a:ea typeface="SF Display" panose="00000500000000000000" pitchFamily="50" charset="0"/>
              </a:rPr>
              <a:t>make</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request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before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any</a:t>
            </a:r>
            <a:r>
              <a:rPr lang="es-ES" sz="1200" dirty="0" smtClean="0">
                <a:latin typeface="SF Display" panose="00000500000000000000" pitchFamily="50" charset="0"/>
                <a:ea typeface="SF Display" panose="00000500000000000000" pitchFamily="50" charset="0"/>
              </a:rPr>
              <a:t> data, </a:t>
            </a:r>
            <a:r>
              <a:rPr lang="es-ES" sz="1200" b="1" dirty="0" err="1" smtClean="0">
                <a:latin typeface="SF Display" panose="00000500000000000000" pitchFamily="50" charset="0"/>
                <a:ea typeface="SF Display" panose="00000500000000000000" pitchFamily="50" charset="0"/>
              </a:rPr>
              <a:t>WebSockets</a:t>
            </a:r>
            <a:r>
              <a:rPr lang="es-ES" sz="1200" b="1" dirty="0" smtClean="0">
                <a:latin typeface="SF Display" panose="00000500000000000000" pitchFamily="50" charset="0"/>
                <a:ea typeface="SF Display" panose="00000500000000000000" pitchFamily="50" charset="0"/>
              </a:rPr>
              <a:t> are </a:t>
            </a:r>
            <a:r>
              <a:rPr lang="es-ES" sz="1200" b="1" dirty="0" err="1" smtClean="0">
                <a:latin typeface="SF Display" panose="00000500000000000000" pitchFamily="50" charset="0"/>
                <a:ea typeface="SF Display" panose="00000500000000000000" pitchFamily="50" charset="0"/>
              </a:rPr>
              <a:t>much</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faster</a:t>
            </a:r>
            <a:r>
              <a:rPr lang="es-ES" sz="1200" dirty="0" smtClean="0">
                <a:latin typeface="SF Display" panose="00000500000000000000" pitchFamily="50" charset="0"/>
                <a:ea typeface="SF Display" panose="00000500000000000000" pitchFamily="50" charset="0"/>
              </a:rPr>
              <a:t>.</a:t>
            </a:r>
          </a:p>
        </p:txBody>
      </p:sp>
      <p:pic>
        <p:nvPicPr>
          <p:cNvPr id="2052" name="Picture 4" descr="Resultado de imagen de web sock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818" y="2500875"/>
            <a:ext cx="1902167" cy="171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8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1010200" y="1434950"/>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err="1" smtClean="0">
                <a:latin typeface="SF Display" panose="00000500000000000000" pitchFamily="50" charset="0"/>
                <a:ea typeface="SF Display" panose="00000500000000000000" pitchFamily="50" charset="0"/>
              </a:rPr>
              <a:t>What</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is</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firebase</a:t>
            </a:r>
            <a:r>
              <a:rPr lang="es-ES" sz="1600" b="1" smtClean="0">
                <a:latin typeface="SF Display" panose="00000500000000000000" pitchFamily="50" charset="0"/>
                <a:ea typeface="SF Display" panose="00000500000000000000" pitchFamily="50" charset="0"/>
              </a:rPr>
              <a:t>?</a:t>
            </a:r>
            <a:endParaRPr sz="1600" b="1">
              <a:latin typeface="SF Display" panose="00000500000000000000" pitchFamily="50" charset="0"/>
              <a:ea typeface="SF Display" panose="00000500000000000000" pitchFamily="50" charset="0"/>
            </a:endParaRPr>
          </a:p>
        </p:txBody>
      </p:sp>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4</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err="1" smtClean="0">
                <a:latin typeface="SF Text" panose="00000500000000000000" pitchFamily="50" charset="0"/>
                <a:ea typeface="SF Text" panose="00000500000000000000" pitchFamily="50" charset="0"/>
              </a:rPr>
              <a:t>Introduction</a:t>
            </a:r>
            <a:endParaRPr>
              <a:latin typeface="SF Text" panose="00000500000000000000" pitchFamily="50" charset="0"/>
              <a:ea typeface="SF Text" panose="00000500000000000000" pitchFamily="50" charset="0"/>
            </a:endParaRPr>
          </a:p>
        </p:txBody>
      </p:sp>
      <p:sp>
        <p:nvSpPr>
          <p:cNvPr id="3" name="TextBox 2"/>
          <p:cNvSpPr txBox="1"/>
          <p:nvPr/>
        </p:nvSpPr>
        <p:spPr>
          <a:xfrm>
            <a:off x="1010199" y="2007383"/>
            <a:ext cx="4816441" cy="27699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Actually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much</a:t>
            </a:r>
            <a:r>
              <a:rPr lang="es-ES" sz="1200" dirty="0" smtClean="0">
                <a:latin typeface="SF Display" panose="00000500000000000000" pitchFamily="50" charset="0"/>
                <a:ea typeface="SF Display" panose="00000500000000000000" pitchFamily="50" charset="0"/>
              </a:rPr>
              <a:t> more </a:t>
            </a:r>
            <a:r>
              <a:rPr lang="es-ES" sz="1200" dirty="0" err="1" smtClean="0">
                <a:latin typeface="SF Display" panose="00000500000000000000" pitchFamily="50" charset="0"/>
                <a:ea typeface="SF Display" panose="00000500000000000000" pitchFamily="50" charset="0"/>
              </a:rPr>
              <a:t>than</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Realtime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a:t>
            </a:r>
          </a:p>
        </p:txBody>
      </p:sp>
      <p:sp>
        <p:nvSpPr>
          <p:cNvPr id="9" name="TextBox 8"/>
          <p:cNvSpPr txBox="1"/>
          <p:nvPr/>
        </p:nvSpPr>
        <p:spPr>
          <a:xfrm>
            <a:off x="1010199" y="2384790"/>
            <a:ext cx="4816441" cy="1231106"/>
          </a:xfrm>
          <a:prstGeom prst="rect">
            <a:avLst/>
          </a:prstGeom>
          <a:noFill/>
        </p:spPr>
        <p:txBody>
          <a:bodyPr wrap="square" rtlCol="0">
            <a:spAutoFit/>
          </a:bodyPr>
          <a:lstStyle/>
          <a:p>
            <a:pPr marL="285750" indent="-285750">
              <a:buFont typeface="Arial" panose="020B0604020202020204" pitchFamily="34" charset="0"/>
              <a:buChar char="•"/>
            </a:pP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upload</a:t>
            </a:r>
            <a:r>
              <a:rPr lang="es-ES" sz="1200" dirty="0" smtClean="0">
                <a:latin typeface="SF Display" panose="00000500000000000000" pitchFamily="50" charset="0"/>
                <a:ea typeface="SF Display" panose="00000500000000000000" pitchFamily="50" charset="0"/>
              </a:rPr>
              <a:t> files, </a:t>
            </a:r>
            <a:r>
              <a:rPr lang="es-ES" sz="1200" dirty="0" err="1" smtClean="0">
                <a:latin typeface="SF Display" panose="00000500000000000000" pitchFamily="50" charset="0"/>
                <a:ea typeface="SF Display" panose="00000500000000000000" pitchFamily="50" charset="0"/>
              </a:rPr>
              <a:t>mostly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images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directly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client</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(Storage)</a:t>
            </a:r>
          </a:p>
          <a:p>
            <a:pPr marL="285750" indent="-285750">
              <a:buFont typeface="Arial" panose="020B0604020202020204" pitchFamily="34" charset="0"/>
              <a:buChar char="•"/>
            </a:pPr>
            <a:r>
              <a:rPr lang="es-ES" sz="1200" dirty="0" smtClean="0">
                <a:latin typeface="SF Display" panose="00000500000000000000" pitchFamily="50" charset="0"/>
                <a:ea typeface="SF Display" panose="00000500000000000000" pitchFamily="50" charset="0"/>
              </a:rPr>
              <a:t>Email / </a:t>
            </a:r>
            <a:r>
              <a:rPr lang="es-ES" sz="1200" dirty="0" err="1" smtClean="0">
                <a:latin typeface="SF Display" panose="00000500000000000000" pitchFamily="50" charset="0"/>
                <a:ea typeface="SF Display" panose="00000500000000000000" pitchFamily="50" charset="0"/>
              </a:rPr>
              <a:t>Password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authentication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system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supports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authentication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for</a:t>
            </a:r>
            <a:r>
              <a:rPr lang="es-ES" sz="1200" dirty="0" smtClean="0">
                <a:latin typeface="SF Display" panose="00000500000000000000" pitchFamily="50" charset="0"/>
                <a:ea typeface="SF Display" panose="00000500000000000000" pitchFamily="50" charset="0"/>
              </a:rPr>
              <a:t> Google, </a:t>
            </a:r>
            <a:r>
              <a:rPr lang="es-ES" sz="1200" dirty="0" err="1" smtClean="0">
                <a:latin typeface="SF Display" panose="00000500000000000000" pitchFamily="50" charset="0"/>
                <a:ea typeface="SF Display" panose="00000500000000000000" pitchFamily="50" charset="0"/>
              </a:rPr>
              <a:t>Github</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a:t>
            </a:r>
            <a:r>
              <a:rPr lang="es-ES" sz="1200" b="1" dirty="0" err="1" smtClean="0">
                <a:latin typeface="SF Display" panose="00000500000000000000" pitchFamily="50" charset="0"/>
                <a:ea typeface="SF Display" panose="00000500000000000000" pitchFamily="50" charset="0"/>
              </a:rPr>
              <a:t>Authentication</a:t>
            </a:r>
            <a:r>
              <a:rPr lang="es-ES" sz="1200" b="1" dirty="0" smtClean="0">
                <a:latin typeface="SF Display" panose="00000500000000000000" pitchFamily="50" charset="0"/>
                <a:ea typeface="SF Display" panose="00000500000000000000" pitchFamily="50" charset="0"/>
              </a:rPr>
              <a:t>)</a:t>
            </a:r>
          </a:p>
          <a:p>
            <a:pPr marL="285750" indent="-285750">
              <a:buFont typeface="Arial" panose="020B0604020202020204" pitchFamily="34" charset="0"/>
              <a:buChar char="•"/>
            </a:pPr>
            <a:r>
              <a:rPr lang="es-ES" sz="1200" dirty="0" err="1" smtClean="0">
                <a:latin typeface="SF Display" panose="00000500000000000000" pitchFamily="50" charset="0"/>
                <a:ea typeface="SF Display" panose="00000500000000000000" pitchFamily="50" charset="0"/>
              </a:rPr>
              <a:t>Notifications</a:t>
            </a:r>
            <a:r>
              <a:rPr lang="es-ES" sz="1200" dirty="0" smtClean="0">
                <a:latin typeface="SF Display" panose="00000500000000000000" pitchFamily="50" charset="0"/>
                <a:ea typeface="SF Display" panose="00000500000000000000" pitchFamily="50" charset="0"/>
              </a:rPr>
              <a:t> to </a:t>
            </a:r>
            <a:r>
              <a:rPr lang="es-ES" sz="1200" dirty="0" err="1" smtClean="0">
                <a:latin typeface="SF Display" panose="00000500000000000000" pitchFamily="50" charset="0"/>
                <a:ea typeface="SF Display" panose="00000500000000000000" pitchFamily="50" charset="0"/>
              </a:rPr>
              <a:t>users</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(Cloud </a:t>
            </a:r>
            <a:r>
              <a:rPr lang="es-ES" sz="1200" b="1" dirty="0" err="1" smtClean="0">
                <a:latin typeface="SF Display" panose="00000500000000000000" pitchFamily="50" charset="0"/>
                <a:ea typeface="SF Display" panose="00000500000000000000" pitchFamily="50" charset="0"/>
              </a:rPr>
              <a:t>Messaging</a:t>
            </a:r>
            <a:r>
              <a:rPr lang="es-ES" sz="1200" b="1" dirty="0" smtClean="0">
                <a:latin typeface="SF Display" panose="00000500000000000000" pitchFamily="50" charset="0"/>
                <a:ea typeface="SF Display" panose="00000500000000000000" pitchFamily="50" charset="0"/>
              </a:rPr>
              <a:t>)</a:t>
            </a:r>
          </a:p>
          <a:p>
            <a:pPr lvl="2"/>
            <a:r>
              <a:rPr lang="es-ES" b="1" dirty="0">
                <a:latin typeface="SF Display" panose="00000500000000000000" pitchFamily="50" charset="0"/>
                <a:ea typeface="SF Display" panose="00000500000000000000" pitchFamily="50" charset="0"/>
              </a:rPr>
              <a:t> </a:t>
            </a:r>
            <a:r>
              <a:rPr lang="es-ES" b="1" dirty="0" smtClean="0">
                <a:latin typeface="SF Display" panose="00000500000000000000" pitchFamily="50" charset="0"/>
                <a:ea typeface="SF Display" panose="00000500000000000000" pitchFamily="50"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454" y="1938592"/>
            <a:ext cx="2173737" cy="2554467"/>
          </a:xfrm>
          <a:prstGeom prst="rect">
            <a:avLst/>
          </a:prstGeom>
        </p:spPr>
      </p:pic>
    </p:spTree>
    <p:extLst>
      <p:ext uri="{BB962C8B-B14F-4D97-AF65-F5344CB8AC3E}">
        <p14:creationId xmlns:p14="http://schemas.microsoft.com/office/powerpoint/2010/main" val="861356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err="1" smtClean="0">
                <a:latin typeface="SF Text" panose="00000500000000000000" pitchFamily="50" charset="0"/>
                <a:ea typeface="SF Text" panose="00000500000000000000" pitchFamily="50" charset="0"/>
              </a:rPr>
              <a:t>How</a:t>
            </a:r>
            <a:r>
              <a:rPr lang="es-ES" smtClean="0">
                <a:latin typeface="SF Text" panose="00000500000000000000" pitchFamily="50" charset="0"/>
                <a:ea typeface="SF Text" panose="00000500000000000000" pitchFamily="50" charset="0"/>
              </a:rPr>
              <a:t> to </a:t>
            </a:r>
            <a:r>
              <a:rPr lang="es-ES" err="1" smtClean="0">
                <a:latin typeface="SF Text" panose="00000500000000000000" pitchFamily="50" charset="0"/>
                <a:ea typeface="SF Text" panose="00000500000000000000" pitchFamily="50" charset="0"/>
              </a:rPr>
              <a:t>create</a:t>
            </a:r>
            <a:r>
              <a:rPr lang="es-ES"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smtClean="0">
                <a:latin typeface="SF Text" panose="00000500000000000000" pitchFamily="50" charset="0"/>
                <a:ea typeface="SF Text" panose="00000500000000000000" pitchFamily="50" charset="0"/>
              </a:rPr>
              <a:t> in </a:t>
            </a:r>
            <a:r>
              <a:rPr lang="es-ES" err="1" smtClean="0">
                <a:latin typeface="SF Text" panose="00000500000000000000" pitchFamily="50" charset="0"/>
                <a:ea typeface="SF Text" panose="00000500000000000000" pitchFamily="50" charset="0"/>
              </a:rPr>
              <a:t>Firebase</a:t>
            </a:r>
            <a:endParaRPr>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5</a:t>
            </a:fld>
            <a:endParaRPr/>
          </a:p>
        </p:txBody>
      </p:sp>
      <p:sp>
        <p:nvSpPr>
          <p:cNvPr id="5" name="TextBox 4"/>
          <p:cNvSpPr txBox="1"/>
          <p:nvPr/>
        </p:nvSpPr>
        <p:spPr>
          <a:xfrm>
            <a:off x="1010200" y="1541124"/>
            <a:ext cx="7003643" cy="523220"/>
          </a:xfrm>
          <a:prstGeom prst="rect">
            <a:avLst/>
          </a:prstGeom>
          <a:noFill/>
        </p:spPr>
        <p:txBody>
          <a:bodyPr wrap="square" rtlCol="0">
            <a:spAutoFit/>
          </a:bodyPr>
          <a:lstStyle/>
          <a:p>
            <a:r>
              <a:rPr lang="es-ES" dirty="0" err="1">
                <a:latin typeface="SF Display" panose="00000500000000000000" pitchFamily="50" charset="0"/>
                <a:ea typeface="SF Display" panose="00000500000000000000" pitchFamily="50" charset="0"/>
              </a:rPr>
              <a:t>The</a:t>
            </a:r>
            <a:r>
              <a:rPr lang="es-ES" dirty="0">
                <a:latin typeface="SF Display" panose="00000500000000000000" pitchFamily="50" charset="0"/>
                <a:ea typeface="SF Display" panose="00000500000000000000" pitchFamily="50" charset="0"/>
              </a:rPr>
              <a:t> page </a:t>
            </a:r>
            <a:r>
              <a:rPr lang="es-ES" dirty="0" err="1">
                <a:latin typeface="SF Display" panose="00000500000000000000" pitchFamily="50" charset="0"/>
                <a:ea typeface="SF Display" panose="00000500000000000000" pitchFamily="50" charset="0"/>
              </a:rPr>
              <a:t>where</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we</a:t>
            </a:r>
            <a:r>
              <a:rPr lang="es-ES" dirty="0">
                <a:latin typeface="SF Display" panose="00000500000000000000" pitchFamily="50" charset="0"/>
                <a:ea typeface="SF Display" panose="00000500000000000000" pitchFamily="50" charset="0"/>
              </a:rPr>
              <a:t> can </a:t>
            </a:r>
            <a:r>
              <a:rPr lang="es-ES" dirty="0" err="1">
                <a:latin typeface="SF Display" panose="00000500000000000000" pitchFamily="50" charset="0"/>
                <a:ea typeface="SF Display" panose="00000500000000000000" pitchFamily="50" charset="0"/>
              </a:rPr>
              <a:t>manage</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our</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projects</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is</a:t>
            </a:r>
            <a:r>
              <a:rPr lang="es-ES" dirty="0">
                <a:latin typeface="SF Display" panose="00000500000000000000" pitchFamily="50" charset="0"/>
                <a:ea typeface="SF Display" panose="00000500000000000000" pitchFamily="50" charset="0"/>
              </a:rPr>
              <a:t> </a:t>
            </a:r>
            <a:r>
              <a:rPr lang="es-ES" dirty="0">
                <a:latin typeface="SF Display" panose="00000500000000000000" pitchFamily="50" charset="0"/>
                <a:ea typeface="SF Display" panose="00000500000000000000" pitchFamily="50" charset="0"/>
                <a:hlinkClick r:id="rId3"/>
              </a:rPr>
              <a:t>https://</a:t>
            </a:r>
            <a:r>
              <a:rPr lang="es-ES" dirty="0" smtClean="0">
                <a:latin typeface="SF Display" panose="00000500000000000000" pitchFamily="50" charset="0"/>
                <a:ea typeface="SF Display" panose="00000500000000000000" pitchFamily="50" charset="0"/>
                <a:hlinkClick r:id="rId3"/>
              </a:rPr>
              <a:t>console.firebase.google.com</a:t>
            </a:r>
            <a:r>
              <a:rPr lang="es-ES" dirty="0">
                <a:latin typeface="SF Display" panose="00000500000000000000" pitchFamily="50" charset="0"/>
                <a:ea typeface="SF Display" panose="00000500000000000000" pitchFamily="50" charset="0"/>
              </a:rPr>
              <a:t> </a:t>
            </a:r>
            <a:r>
              <a:rPr lang="es-ES" dirty="0" smtClean="0">
                <a:latin typeface="SF Display" panose="00000500000000000000" pitchFamily="50" charset="0"/>
                <a:ea typeface="SF Display" panose="00000500000000000000" pitchFamily="50" charset="0"/>
              </a:rPr>
              <a:t>(</a:t>
            </a:r>
            <a:r>
              <a:rPr lang="es-ES" sz="1100" dirty="0" err="1" smtClean="0">
                <a:latin typeface="SF Display" panose="00000500000000000000" pitchFamily="50" charset="0"/>
                <a:ea typeface="SF Display" panose="00000500000000000000" pitchFamily="50" charset="0"/>
              </a:rPr>
              <a:t>we</a:t>
            </a:r>
            <a:r>
              <a:rPr lang="es-ES" sz="1100" dirty="0" smtClean="0">
                <a:latin typeface="SF Display" panose="00000500000000000000" pitchFamily="50" charset="0"/>
                <a:ea typeface="SF Display" panose="00000500000000000000" pitchFamily="50" charset="0"/>
              </a:rPr>
              <a:t> can </a:t>
            </a:r>
            <a:r>
              <a:rPr lang="es-ES" sz="1100" dirty="0" err="1" smtClean="0">
                <a:latin typeface="SF Display" panose="00000500000000000000" pitchFamily="50" charset="0"/>
                <a:ea typeface="SF Display" panose="00000500000000000000" pitchFamily="50" charset="0"/>
              </a:rPr>
              <a:t>access</a:t>
            </a:r>
            <a:r>
              <a:rPr lang="es-ES" sz="11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rPr>
              <a:t>with</a:t>
            </a:r>
            <a:r>
              <a:rPr lang="es-ES" sz="11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rPr>
              <a:t>our</a:t>
            </a:r>
            <a:r>
              <a:rPr lang="es-ES" sz="1100" dirty="0" smtClean="0">
                <a:latin typeface="SF Display" panose="00000500000000000000" pitchFamily="50" charset="0"/>
                <a:ea typeface="SF Display" panose="00000500000000000000" pitchFamily="50" charset="0"/>
              </a:rPr>
              <a:t> Google </a:t>
            </a:r>
            <a:r>
              <a:rPr lang="es-ES" sz="1100" dirty="0" err="1" smtClean="0">
                <a:latin typeface="SF Display" panose="00000500000000000000" pitchFamily="50" charset="0"/>
                <a:ea typeface="SF Display" panose="00000500000000000000" pitchFamily="50" charset="0"/>
              </a:rPr>
              <a:t>account</a:t>
            </a:r>
            <a:r>
              <a:rPr lang="es-ES" dirty="0" smtClean="0">
                <a:latin typeface="SF Display" panose="00000500000000000000" pitchFamily="50" charset="0"/>
                <a:ea typeface="SF Display" panose="00000500000000000000" pitchFamily="50" charset="0"/>
              </a:rPr>
              <a:t>).</a:t>
            </a:r>
            <a:endParaRPr lang="es-ES" dirty="0">
              <a:latin typeface="SF Display" panose="00000500000000000000" pitchFamily="50" charset="0"/>
              <a:ea typeface="SF Display" panose="00000500000000000000" pitchFamily="50" charset="0"/>
            </a:endParaRPr>
          </a:p>
        </p:txBody>
      </p:sp>
      <p:pic>
        <p:nvPicPr>
          <p:cNvPr id="9" name="Picture 8"/>
          <p:cNvPicPr>
            <a:picLocks noChangeAspect="1"/>
          </p:cNvPicPr>
          <p:nvPr/>
        </p:nvPicPr>
        <p:blipFill>
          <a:blip r:embed="rId4"/>
          <a:stretch>
            <a:fillRect/>
          </a:stretch>
        </p:blipFill>
        <p:spPr>
          <a:xfrm>
            <a:off x="1510572" y="2156040"/>
            <a:ext cx="2885672" cy="2182177"/>
          </a:xfrm>
          <a:prstGeom prst="rect">
            <a:avLst/>
          </a:prstGeom>
        </p:spPr>
      </p:pic>
      <p:pic>
        <p:nvPicPr>
          <p:cNvPr id="10" name="Picture 9"/>
          <p:cNvPicPr>
            <a:picLocks noChangeAspect="1"/>
          </p:cNvPicPr>
          <p:nvPr/>
        </p:nvPicPr>
        <p:blipFill>
          <a:blip r:embed="rId5"/>
          <a:stretch>
            <a:fillRect/>
          </a:stretch>
        </p:blipFill>
        <p:spPr>
          <a:xfrm>
            <a:off x="4899597" y="2064344"/>
            <a:ext cx="2418616" cy="22738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err="1" smtClean="0">
                <a:latin typeface="SF Text" panose="00000500000000000000" pitchFamily="50" charset="0"/>
                <a:ea typeface="SF Text" panose="00000500000000000000" pitchFamily="50" charset="0"/>
              </a:rPr>
              <a:t>How</a:t>
            </a:r>
            <a:r>
              <a:rPr lang="es-ES" smtClean="0">
                <a:latin typeface="SF Text" panose="00000500000000000000" pitchFamily="50" charset="0"/>
                <a:ea typeface="SF Text" panose="00000500000000000000" pitchFamily="50" charset="0"/>
              </a:rPr>
              <a:t> to </a:t>
            </a:r>
            <a:r>
              <a:rPr lang="es-ES" err="1" smtClean="0">
                <a:latin typeface="SF Text" panose="00000500000000000000" pitchFamily="50" charset="0"/>
                <a:ea typeface="SF Text" panose="00000500000000000000" pitchFamily="50" charset="0"/>
              </a:rPr>
              <a:t>create</a:t>
            </a:r>
            <a:r>
              <a:rPr lang="es-ES"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smtClean="0">
                <a:latin typeface="SF Text" panose="00000500000000000000" pitchFamily="50" charset="0"/>
                <a:ea typeface="SF Text" panose="00000500000000000000" pitchFamily="50" charset="0"/>
              </a:rPr>
              <a:t> in </a:t>
            </a:r>
            <a:r>
              <a:rPr lang="es-ES" err="1" smtClean="0">
                <a:latin typeface="SF Text" panose="00000500000000000000" pitchFamily="50" charset="0"/>
                <a:ea typeface="SF Text" panose="00000500000000000000" pitchFamily="50" charset="0"/>
              </a:rPr>
              <a:t>Firebase</a:t>
            </a:r>
            <a:endParaRPr>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6</a:t>
            </a:fld>
            <a:endParaRPr/>
          </a:p>
        </p:txBody>
      </p:sp>
      <p:sp>
        <p:nvSpPr>
          <p:cNvPr id="5" name="TextBox 4"/>
          <p:cNvSpPr txBox="1"/>
          <p:nvPr/>
        </p:nvSpPr>
        <p:spPr>
          <a:xfrm>
            <a:off x="1010200" y="1541124"/>
            <a:ext cx="7003643" cy="276999"/>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Once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project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created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piece</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like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following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3" name="Rectangle 1"/>
          <p:cNvSpPr>
            <a:spLocks noChangeArrowheads="1"/>
          </p:cNvSpPr>
          <p:nvPr/>
        </p:nvSpPr>
        <p:spPr bwMode="auto">
          <a:xfrm>
            <a:off x="1092018" y="2034864"/>
            <a:ext cx="4368069" cy="184661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     &lt;script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CE93D8"/>
                </a:solidFill>
                <a:effectLst/>
                <a:latin typeface="SF Display" panose="00000500000000000000" pitchFamily="50" charset="0"/>
                <a:ea typeface="SF Display" panose="00000500000000000000" pitchFamily="50" charset="0"/>
              </a:rPr>
              <a:t>src</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"https://www.gstatic.com/firebasejs/4.10.1/firebase.js"</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&gt;&lt;/script&gt;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&lt;script&gt;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4DD0E1"/>
                </a:solidFill>
                <a:effectLst/>
                <a:latin typeface="SF Display" panose="00000500000000000000" pitchFamily="50" charset="0"/>
                <a:ea typeface="SF Display" panose="00000500000000000000" pitchFamily="50" charset="0"/>
              </a:rPr>
              <a:t>var</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config</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apiKey</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"&lt;API_KEY&gt;"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lang="es-ES" altLang="es-ES" sz="1000" dirty="0">
                <a:solidFill>
                  <a:srgbClr val="ECEFF1"/>
                </a:solidFill>
                <a:latin typeface="SF Display" panose="00000500000000000000" pitchFamily="50" charset="0"/>
                <a:ea typeface="SF Display" panose="00000500000000000000" pitchFamily="50" charset="0"/>
              </a:rPr>
              <a:t>  </a:t>
            </a:r>
            <a:r>
              <a:rPr lang="es-ES" altLang="es-ES" sz="1000" dirty="0" smtClean="0">
                <a:solidFill>
                  <a:srgbClr val="ECEFF1"/>
                </a:solidFill>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authDomain</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"&lt;PROJECT_ID&gt;.firebaseapp.com"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databaseURL</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"https://&lt;DATABASE_NAME&gt;.firebaseio.com"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storageBucket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"&lt;BUCKET&gt;.appspot.com"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messagingSenderId</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"&lt;SENDER_ID&gt;"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firebase.initializeApp</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config</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&lt;/script&gt;</a:t>
            </a:r>
            <a:r>
              <a:rPr kumimoji="0" lang="es-ES" altLang="es-ES" sz="60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rPr>
              <a:t> </a:t>
            </a:r>
            <a:endParaRPr kumimoji="0" lang="es-ES" altLang="es-ES" sz="180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endParaRPr>
          </a:p>
        </p:txBody>
      </p:sp>
      <p:sp>
        <p:nvSpPr>
          <p:cNvPr id="7" name="TextBox 6"/>
          <p:cNvSpPr txBox="1"/>
          <p:nvPr/>
        </p:nvSpPr>
        <p:spPr>
          <a:xfrm>
            <a:off x="5629076" y="1955923"/>
            <a:ext cx="2411699" cy="1569660"/>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place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Javascript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application</a:t>
            </a:r>
            <a:r>
              <a:rPr lang="es-ES" sz="1200" dirty="0">
                <a:latin typeface="SF Display" panose="00000500000000000000" pitchFamily="50" charset="0"/>
                <a:ea typeface="SF Display" panose="00000500000000000000" pitchFamily="50" charset="0"/>
              </a:rPr>
              <a:t>:</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HTML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or</a:t>
            </a:r>
            <a:r>
              <a:rPr lang="es-ES" sz="1200" dirty="0" smtClean="0">
                <a:latin typeface="SF Display" panose="00000500000000000000" pitchFamily="50" charset="0"/>
                <a:ea typeface="SF Display" panose="00000500000000000000" pitchFamily="50" charset="0"/>
              </a:rPr>
              <a:t> in a </a:t>
            </a:r>
            <a:r>
              <a:rPr lang="es-ES" sz="1200" dirty="0" err="1" smtClean="0">
                <a:latin typeface="SF Display" panose="00000500000000000000" pitchFamily="50" charset="0"/>
                <a:ea typeface="SF Display" panose="00000500000000000000" pitchFamily="50" charset="0"/>
              </a:rPr>
              <a:t>Javascript</a:t>
            </a:r>
            <a:r>
              <a:rPr lang="es-ES" sz="1200" dirty="0" smtClean="0">
                <a:latin typeface="SF Display" panose="00000500000000000000" pitchFamily="50" charset="0"/>
                <a:ea typeface="SF Display" panose="00000500000000000000" pitchFamily="50" charset="0"/>
              </a:rPr>
              <a:t> file </a:t>
            </a:r>
            <a:r>
              <a:rPr lang="es-ES" sz="1200" dirty="0" err="1" smtClean="0">
                <a:latin typeface="SF Display" panose="00000500000000000000" pitchFamily="50" charset="0"/>
                <a:ea typeface="SF Display" panose="00000500000000000000" pitchFamily="50" charset="0"/>
              </a:rPr>
              <a:t>referenced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application</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piece</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references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so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initialize</a:t>
            </a:r>
            <a:r>
              <a:rPr lang="es-ES" sz="1200" dirty="0" smtClean="0">
                <a:latin typeface="SF Display" panose="00000500000000000000" pitchFamily="50" charset="0"/>
                <a:ea typeface="SF Display" panose="00000500000000000000" pitchFamily="50" charset="0"/>
              </a:rPr>
              <a:t> and </a:t>
            </a:r>
            <a:r>
              <a:rPr lang="es-ES" sz="1200" dirty="0" err="1" smtClean="0">
                <a:latin typeface="SF Display" panose="00000500000000000000" pitchFamily="50" charset="0"/>
                <a:ea typeface="SF Display" panose="00000500000000000000" pitchFamily="50" charset="0"/>
              </a:rPr>
              <a:t>manipulate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1104891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7</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a:latin typeface="SF Text" panose="00000500000000000000" pitchFamily="50" charset="0"/>
                <a:ea typeface="SF Text" panose="00000500000000000000" pitchFamily="50" charset="0"/>
              </a:rPr>
              <a:t>How to create a </a:t>
            </a:r>
            <a:r>
              <a:rPr lang="en-GB" noProof="1">
                <a:latin typeface="SF Text" panose="00000500000000000000" pitchFamily="50" charset="0"/>
                <a:ea typeface="SF Text" panose="00000500000000000000" pitchFamily="50" charset="0"/>
              </a:rPr>
              <a:t>project</a:t>
            </a:r>
            <a:r>
              <a:rPr lang="es-ES">
                <a:latin typeface="SF Text" panose="00000500000000000000" pitchFamily="50" charset="0"/>
                <a:ea typeface="SF Text" panose="00000500000000000000" pitchFamily="50" charset="0"/>
              </a:rPr>
              <a:t> in Firebase</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6745"/>
            <a:ext cx="6756225" cy="27699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now</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use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console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3" name="TextBox 2"/>
          <p:cNvSpPr txBox="1"/>
          <p:nvPr/>
        </p:nvSpPr>
        <p:spPr>
          <a:xfrm>
            <a:off x="2471563" y="1904844"/>
            <a:ext cx="4198952" cy="2154436"/>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access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a:latin typeface="SF Display" panose="00000500000000000000" pitchFamily="50" charset="0"/>
                <a:ea typeface="SF Display" panose="00000500000000000000" pitchFamily="50" charset="0"/>
              </a:rPr>
              <a:t>R</a:t>
            </a:r>
            <a:r>
              <a:rPr lang="es-ES" sz="1200" b="1" dirty="0" smtClean="0">
                <a:latin typeface="SF Display" panose="00000500000000000000" pitchFamily="50" charset="0"/>
                <a:ea typeface="SF Display" panose="00000500000000000000" pitchFamily="50" charset="0"/>
              </a:rPr>
              <a:t>ules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which</a:t>
            </a:r>
            <a:r>
              <a:rPr lang="es-ES" sz="1200" dirty="0" smtClean="0">
                <a:latin typeface="SF Display" panose="00000500000000000000" pitchFamily="50" charset="0"/>
                <a:ea typeface="SF Display" panose="00000500000000000000" pitchFamily="50" charset="0"/>
              </a:rPr>
              <a:t> determine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Read</a:t>
            </a:r>
            <a:r>
              <a:rPr lang="es-ES" sz="1200" b="1" dirty="0" smtClean="0">
                <a:latin typeface="SF Display" panose="00000500000000000000" pitchFamily="50" charset="0"/>
                <a:ea typeface="SF Display" panose="00000500000000000000" pitchFamily="50" charset="0"/>
              </a:rPr>
              <a:t> and </a:t>
            </a:r>
            <a:r>
              <a:rPr lang="es-ES" sz="1200" b="1" dirty="0" err="1" smtClean="0">
                <a:latin typeface="SF Display" panose="00000500000000000000" pitchFamily="50" charset="0"/>
                <a:ea typeface="SF Display" panose="00000500000000000000" pitchFamily="50" charset="0"/>
              </a:rPr>
              <a:t>Write</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rights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users</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structure</a:t>
            </a:r>
            <a:r>
              <a:rPr lang="es-ES" sz="1200" b="1" dirty="0" smtClean="0">
                <a:latin typeface="SF Display" panose="00000500000000000000" pitchFamily="50" charset="0"/>
                <a:ea typeface="SF Display" panose="00000500000000000000" pitchFamily="50" charset="0"/>
              </a:rPr>
              <a:t> of </a:t>
            </a:r>
            <a:r>
              <a:rPr lang="es-ES" sz="1200" b="1" dirty="0" err="1" smtClean="0">
                <a:latin typeface="SF Display" panose="00000500000000000000" pitchFamily="50" charset="0"/>
                <a:ea typeface="SF Display" panose="00000500000000000000" pitchFamily="50" charset="0"/>
              </a:rPr>
              <a:t>our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b="1" dirty="0" smtClean="0">
                <a:latin typeface="SF Display" panose="00000500000000000000" pitchFamily="50" charset="0"/>
                <a:ea typeface="SF Display" panose="00000500000000000000" pitchFamily="50" charset="0"/>
              </a:rPr>
              <a:t> and indexes</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For</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developing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purposes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mark</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Read</a:t>
            </a:r>
            <a:r>
              <a:rPr lang="es-ES" sz="1200" dirty="0" smtClean="0">
                <a:latin typeface="SF Display" panose="00000500000000000000" pitchFamily="50" charset="0"/>
                <a:ea typeface="SF Display" panose="00000500000000000000" pitchFamily="50" charset="0"/>
              </a:rPr>
              <a:t> and </a:t>
            </a:r>
            <a:r>
              <a:rPr lang="es-ES" sz="1200" dirty="0" err="1" smtClean="0">
                <a:latin typeface="SF Display" panose="00000500000000000000" pitchFamily="50" charset="0"/>
                <a:ea typeface="SF Display" panose="00000500000000000000" pitchFamily="50" charset="0"/>
              </a:rPr>
              <a:t>Write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properties</a:t>
            </a:r>
            <a:r>
              <a:rPr lang="es-ES" sz="1200" dirty="0" smtClean="0">
                <a:latin typeface="SF Display" panose="00000500000000000000" pitchFamily="50" charset="0"/>
                <a:ea typeface="SF Display" panose="00000500000000000000" pitchFamily="50" charset="0"/>
              </a:rPr>
              <a:t> as true.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means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anyone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read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write</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so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set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necessary</a:t>
            </a:r>
            <a:r>
              <a:rPr lang="es-ES" sz="1200" dirty="0" smtClean="0">
                <a:latin typeface="SF Display" panose="00000500000000000000" pitchFamily="50" charset="0"/>
                <a:ea typeface="SF Display" panose="00000500000000000000" pitchFamily="50" charset="0"/>
              </a:rPr>
              <a:t> once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developing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over</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endParaRPr lang="es-ES" sz="1200" dirty="0" smtClean="0">
              <a:latin typeface="SF Display" panose="00000500000000000000" pitchFamily="50" charset="0"/>
              <a:ea typeface="SF Display" panose="00000500000000000000" pitchFamily="50" charset="0"/>
            </a:endParaRPr>
          </a:p>
          <a:p>
            <a:endParaRPr lang="es-ES" dirty="0">
              <a:latin typeface="SF Display" panose="00000500000000000000" pitchFamily="50" charset="0"/>
              <a:ea typeface="SF Display" panose="00000500000000000000" pitchFamily="50" charset="0"/>
            </a:endParaRPr>
          </a:p>
        </p:txBody>
      </p:sp>
      <p:pic>
        <p:nvPicPr>
          <p:cNvPr id="5" name="Picture 4"/>
          <p:cNvPicPr>
            <a:picLocks noChangeAspect="1"/>
          </p:cNvPicPr>
          <p:nvPr/>
        </p:nvPicPr>
        <p:blipFill>
          <a:blip r:embed="rId3"/>
          <a:stretch>
            <a:fillRect/>
          </a:stretch>
        </p:blipFill>
        <p:spPr>
          <a:xfrm>
            <a:off x="1108876" y="1990364"/>
            <a:ext cx="1108050" cy="1346801"/>
          </a:xfrm>
          <a:prstGeom prst="rect">
            <a:avLst/>
          </a:prstGeom>
        </p:spPr>
      </p:pic>
      <p:pic>
        <p:nvPicPr>
          <p:cNvPr id="6" name="Picture 5"/>
          <p:cNvPicPr>
            <a:picLocks noChangeAspect="1"/>
          </p:cNvPicPr>
          <p:nvPr/>
        </p:nvPicPr>
        <p:blipFill>
          <a:blip r:embed="rId4"/>
          <a:stretch>
            <a:fillRect/>
          </a:stretch>
        </p:blipFill>
        <p:spPr>
          <a:xfrm>
            <a:off x="6839376" y="1964104"/>
            <a:ext cx="927049" cy="699660"/>
          </a:xfrm>
          <a:prstGeom prst="rect">
            <a:avLst/>
          </a:prstGeom>
        </p:spPr>
      </p:pic>
      <p:sp>
        <p:nvSpPr>
          <p:cNvPr id="12" name="TextBox 11"/>
          <p:cNvSpPr txBox="1"/>
          <p:nvPr/>
        </p:nvSpPr>
        <p:spPr>
          <a:xfrm>
            <a:off x="1010200" y="3701875"/>
            <a:ext cx="6756225" cy="276999"/>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access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data </a:t>
            </a:r>
            <a:r>
              <a:rPr lang="es-ES" sz="1200" b="1" dirty="0" err="1" smtClean="0">
                <a:latin typeface="SF Display" panose="00000500000000000000" pitchFamily="50" charset="0"/>
                <a:ea typeface="SF Display" panose="00000500000000000000" pitchFamily="50" charset="0"/>
              </a:rPr>
              <a:t>from</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our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dirty="0" err="1" smtClean="0">
                <a:latin typeface="SF Text" panose="00000500000000000000" pitchFamily="50" charset="0"/>
                <a:ea typeface="SF Text" panose="00000500000000000000" pitchFamily="50" charset="0"/>
              </a:rPr>
              <a:t>How</a:t>
            </a:r>
            <a:r>
              <a:rPr lang="es-ES" dirty="0" smtClean="0">
                <a:latin typeface="SF Text" panose="00000500000000000000" pitchFamily="50" charset="0"/>
                <a:ea typeface="SF Text" panose="00000500000000000000" pitchFamily="50" charset="0"/>
              </a:rPr>
              <a:t> to </a:t>
            </a:r>
            <a:r>
              <a:rPr lang="es-ES" dirty="0" err="1" smtClean="0">
                <a:latin typeface="SF Text" panose="00000500000000000000" pitchFamily="50" charset="0"/>
                <a:ea typeface="SF Text" panose="00000500000000000000" pitchFamily="50" charset="0"/>
              </a:rPr>
              <a:t>create</a:t>
            </a:r>
            <a:r>
              <a:rPr lang="es-ES" dirty="0"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dirty="0" smtClean="0">
                <a:latin typeface="SF Text" panose="00000500000000000000" pitchFamily="50" charset="0"/>
                <a:ea typeface="SF Text" panose="00000500000000000000" pitchFamily="50" charset="0"/>
              </a:rPr>
              <a:t> in </a:t>
            </a:r>
            <a:r>
              <a:rPr lang="es-ES" dirty="0" err="1" smtClean="0">
                <a:latin typeface="SF Text" panose="00000500000000000000" pitchFamily="50" charset="0"/>
                <a:ea typeface="SF Text" panose="00000500000000000000" pitchFamily="50" charset="0"/>
              </a:rPr>
              <a:t>Firebase</a:t>
            </a:r>
            <a:endParaRPr dirty="0">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8</a:t>
            </a:fld>
            <a:endParaRPr/>
          </a:p>
        </p:txBody>
      </p:sp>
      <p:sp>
        <p:nvSpPr>
          <p:cNvPr id="5" name="TextBox 4"/>
          <p:cNvSpPr txBox="1"/>
          <p:nvPr/>
        </p:nvSpPr>
        <p:spPr>
          <a:xfrm>
            <a:off x="1010200" y="1476098"/>
            <a:ext cx="7030573" cy="461665"/>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contrast</a:t>
            </a:r>
            <a:r>
              <a:rPr lang="es-ES" sz="1200" dirty="0" smtClean="0">
                <a:latin typeface="SF Display" panose="00000500000000000000" pitchFamily="50" charset="0"/>
                <a:ea typeface="SF Display" panose="00000500000000000000" pitchFamily="50" charset="0"/>
              </a:rPr>
              <a:t> to a SQL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Firebase</a:t>
            </a:r>
            <a:r>
              <a:rPr lang="es-ES" sz="1200" b="1" dirty="0" smtClean="0">
                <a:latin typeface="SF Display" panose="00000500000000000000" pitchFamily="50" charset="0"/>
                <a:ea typeface="SF Display" panose="00000500000000000000" pitchFamily="50" charset="0"/>
              </a:rPr>
              <a:t> has no </a:t>
            </a:r>
            <a:r>
              <a:rPr lang="es-ES" sz="1200" b="1" dirty="0" err="1" smtClean="0">
                <a:latin typeface="SF Display" panose="00000500000000000000" pitchFamily="50" charset="0"/>
                <a:ea typeface="SF Display" panose="00000500000000000000" pitchFamily="50" charset="0"/>
              </a:rPr>
              <a:t>tables</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or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registers</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Firebase</a:t>
            </a:r>
            <a:r>
              <a:rPr lang="es-ES" sz="1200" b="1" dirty="0" smtClean="0">
                <a:latin typeface="SF Display" panose="00000500000000000000" pitchFamily="50" charset="0"/>
                <a:ea typeface="SF Display" panose="00000500000000000000" pitchFamily="50" charset="0"/>
              </a:rPr>
              <a:t> uses a JSON </a:t>
            </a:r>
            <a:r>
              <a:rPr lang="es-ES" sz="1200" b="1" dirty="0" err="1" smtClean="0">
                <a:latin typeface="SF Display" panose="00000500000000000000" pitchFamily="50" charset="0"/>
                <a:ea typeface="SF Display" panose="00000500000000000000" pitchFamily="50" charset="0"/>
              </a:rPr>
              <a:t>tree</a:t>
            </a:r>
            <a:r>
              <a:rPr lang="es-ES" sz="1200" b="1" dirty="0" smtClean="0">
                <a:latin typeface="SF Display" panose="00000500000000000000" pitchFamily="50" charset="0"/>
                <a:ea typeface="SF Display" panose="00000500000000000000" pitchFamily="50" charset="0"/>
              </a:rPr>
              <a:t> </a:t>
            </a:r>
            <a:r>
              <a:rPr lang="es-ES" sz="1200" dirty="0" smtClean="0">
                <a:latin typeface="SF Display" panose="00000500000000000000" pitchFamily="50" charset="0"/>
                <a:ea typeface="SF Display" panose="00000500000000000000" pitchFamily="50" charset="0"/>
              </a:rPr>
              <a:t>to </a:t>
            </a:r>
            <a:r>
              <a:rPr lang="es-ES" sz="1200" dirty="0" err="1" smtClean="0">
                <a:latin typeface="SF Display" panose="00000500000000000000" pitchFamily="50" charset="0"/>
                <a:ea typeface="SF Display" panose="00000500000000000000" pitchFamily="50" charset="0"/>
              </a:rPr>
              <a:t>save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data, </a:t>
            </a:r>
            <a:r>
              <a:rPr lang="es-ES" sz="1200" dirty="0" err="1" smtClean="0">
                <a:latin typeface="SF Display" panose="00000500000000000000" pitchFamily="50" charset="0"/>
                <a:ea typeface="SF Display" panose="00000500000000000000" pitchFamily="50" charset="0"/>
              </a:rPr>
              <a:t>where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values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entities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will</a:t>
            </a:r>
            <a:r>
              <a:rPr lang="es-ES" sz="1200" dirty="0" smtClean="0">
                <a:latin typeface="SF Display" panose="00000500000000000000" pitchFamily="50" charset="0"/>
                <a:ea typeface="SF Display" panose="00000500000000000000" pitchFamily="50" charset="0"/>
              </a:rPr>
              <a:t> be </a:t>
            </a:r>
            <a:r>
              <a:rPr lang="es-ES" sz="1200" dirty="0" err="1" smtClean="0">
                <a:latin typeface="SF Display" panose="00000500000000000000" pitchFamily="50" charset="0"/>
                <a:ea typeface="SF Display" panose="00000500000000000000" pitchFamily="50" charset="0"/>
              </a:rPr>
              <a:t>nodes</a:t>
            </a:r>
            <a:r>
              <a:rPr lang="es-ES" sz="1200" dirty="0" smtClean="0">
                <a:latin typeface="SF Display" panose="00000500000000000000" pitchFamily="50" charset="0"/>
                <a:ea typeface="SF Display" panose="00000500000000000000" pitchFamily="50" charset="0"/>
              </a:rPr>
              <a:t> at </a:t>
            </a:r>
            <a:r>
              <a:rPr lang="es-ES" sz="1200" dirty="0" err="1" smtClean="0">
                <a:latin typeface="SF Display" panose="00000500000000000000" pitchFamily="50" charset="0"/>
                <a:ea typeface="SF Display" panose="00000500000000000000" pitchFamily="50" charset="0"/>
              </a:rPr>
              <a:t>that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tree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structure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2" name="Rectangle 1"/>
          <p:cNvSpPr>
            <a:spLocks noChangeArrowheads="1"/>
          </p:cNvSpPr>
          <p:nvPr/>
        </p:nvSpPr>
        <p:spPr bwMode="auto">
          <a:xfrm>
            <a:off x="1082562" y="2839568"/>
            <a:ext cx="3184429" cy="146189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"chats"</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title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Historical</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Tech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Pioneers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"m1"</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Relay</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malfunction</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found</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Cause: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moth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"m2"</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rPr>
              <a:t> </a:t>
            </a:r>
          </a:p>
        </p:txBody>
      </p:sp>
      <p:sp>
        <p:nvSpPr>
          <p:cNvPr id="6" name="Rectangle 3"/>
          <p:cNvSpPr>
            <a:spLocks noChangeArrowheads="1"/>
          </p:cNvSpPr>
          <p:nvPr/>
        </p:nvSpPr>
        <p:spPr bwMode="auto">
          <a:xfrm>
            <a:off x="4922604" y="2208626"/>
            <a:ext cx="3118169" cy="20928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"chats"</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title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Historical</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Tech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Pioneers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endParaRPr lang="es-ES" altLang="es-ES" sz="700" dirty="0">
              <a:solidFill>
                <a:srgbClr val="ECEFF1"/>
              </a:solidFill>
              <a:latin typeface="SF Display" panose="00000500000000000000" pitchFamily="50" charset="0"/>
              <a:ea typeface="SF Displa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"m1"</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The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relay</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seems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to be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malfunctioning</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"m2"</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600" b="0" i="0" u="none" strike="noStrike" cap="none" normalizeH="0" baseline="0" dirty="0" smtClean="0">
                <a:ln>
                  <a:noFill/>
                </a:ln>
                <a:solidFill>
                  <a:schemeClr val="tx1"/>
                </a:solidFill>
                <a:effectLst/>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4" descr="Image result for tick 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338" y="3789538"/>
            <a:ext cx="382336" cy="3823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x ma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92" y="3741502"/>
            <a:ext cx="478409" cy="478409"/>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a:off x="650767" y="1978542"/>
            <a:ext cx="4048018" cy="7442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3173" y="2027519"/>
            <a:ext cx="3295537" cy="646331"/>
          </a:xfrm>
          <a:prstGeom prst="rect">
            <a:avLst/>
          </a:prstGeom>
          <a:noFill/>
        </p:spPr>
        <p:txBody>
          <a:bodyPr wrap="square" rtlCol="0">
            <a:spAutoFit/>
          </a:bodyPr>
          <a:lstStyle/>
          <a:p>
            <a:r>
              <a:rPr lang="en-US" sz="1200" smtClean="0">
                <a:solidFill>
                  <a:schemeClr val="bg1"/>
                </a:solidFill>
                <a:latin typeface="SF Display" panose="00000500000000000000" pitchFamily="50" charset="0"/>
                <a:ea typeface="SF Display" panose="00000500000000000000" pitchFamily="50" charset="0"/>
              </a:rPr>
              <a:t>Our tree structure must be as flat as possible. This way, if we want to get the chat ‘one’, we don’t get all the messages related to that chat.</a:t>
            </a:r>
            <a:endParaRPr lang="en-US" sz="1200">
              <a:solidFill>
                <a:schemeClr val="bg1"/>
              </a:solidFill>
              <a:latin typeface="SF Display" panose="00000500000000000000" pitchFamily="50" charset="0"/>
              <a:ea typeface="SF Display" panose="00000500000000000000" pitchFamily="50" charset="0"/>
            </a:endParaRPr>
          </a:p>
        </p:txBody>
      </p:sp>
      <p:pic>
        <p:nvPicPr>
          <p:cNvPr id="1032" name="Picture 8" descr="Image result for ligh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20" y="2122019"/>
            <a:ext cx="439453" cy="43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27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9</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6745"/>
            <a:ext cx="6756225" cy="461665"/>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now</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a:t>
            </a:r>
            <a:r>
              <a:rPr lang="es-ES" sz="1200" smtClean="0">
                <a:latin typeface="SF Display" panose="00000500000000000000" pitchFamily="50" charset="0"/>
                <a:ea typeface="SF Display" panose="00000500000000000000" pitchFamily="50" charset="0"/>
              </a:rPr>
              <a:t>, our database consist of users, and we’ll see how to read and modify the database (insert, update and delete).</a:t>
            </a:r>
            <a:endParaRPr lang="es-ES" sz="1200" dirty="0">
              <a:latin typeface="SF Display" panose="00000500000000000000" pitchFamily="50" charset="0"/>
              <a:ea typeface="SF Display" panose="00000500000000000000" pitchFamily="50" charset="0"/>
            </a:endParaRPr>
          </a:p>
        </p:txBody>
      </p:sp>
      <p:pic>
        <p:nvPicPr>
          <p:cNvPr id="4" name="Picture 3"/>
          <p:cNvPicPr>
            <a:picLocks noChangeAspect="1"/>
          </p:cNvPicPr>
          <p:nvPr/>
        </p:nvPicPr>
        <p:blipFill>
          <a:blip r:embed="rId3"/>
          <a:stretch>
            <a:fillRect/>
          </a:stretch>
        </p:blipFill>
        <p:spPr>
          <a:xfrm>
            <a:off x="1010200" y="2094858"/>
            <a:ext cx="3619500" cy="1981200"/>
          </a:xfrm>
          <a:prstGeom prst="rect">
            <a:avLst/>
          </a:prstGeom>
        </p:spPr>
      </p:pic>
      <p:sp>
        <p:nvSpPr>
          <p:cNvPr id="7" name="Rectangle 6"/>
          <p:cNvSpPr/>
          <p:nvPr/>
        </p:nvSpPr>
        <p:spPr>
          <a:xfrm>
            <a:off x="1726058" y="2671281"/>
            <a:ext cx="1787704" cy="236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83381" y="2301259"/>
            <a:ext cx="3437993" cy="461665"/>
          </a:xfrm>
          <a:prstGeom prst="rect">
            <a:avLst/>
          </a:prstGeom>
          <a:noFill/>
        </p:spPr>
        <p:txBody>
          <a:bodyPr wrap="square" rtlCol="0">
            <a:spAutoFit/>
          </a:bodyPr>
          <a:lstStyle/>
          <a:p>
            <a:r>
              <a:rPr lang="en-US" sz="1200" b="1" smtClean="0">
                <a:latin typeface="SF Display" panose="00000500000000000000" pitchFamily="50" charset="0"/>
                <a:ea typeface="SF Display" panose="00000500000000000000" pitchFamily="50" charset="0"/>
              </a:rPr>
              <a:t>We don’t have auto increment properties</a:t>
            </a:r>
            <a:r>
              <a:rPr lang="en-US" sz="1200" smtClean="0">
                <a:latin typeface="SF Display" panose="00000500000000000000" pitchFamily="50" charset="0"/>
                <a:ea typeface="SF Display" panose="00000500000000000000" pitchFamily="50" charset="0"/>
              </a:rPr>
              <a:t>, but we got strings that we can use as a key for our users.</a:t>
            </a:r>
            <a:endParaRPr lang="en-US" sz="1200">
              <a:latin typeface="SF Display" panose="00000500000000000000" pitchFamily="50" charset="0"/>
              <a:ea typeface="SF Display" panose="00000500000000000000" pitchFamily="50" charset="0"/>
            </a:endParaRPr>
          </a:p>
        </p:txBody>
      </p:sp>
      <p:sp>
        <p:nvSpPr>
          <p:cNvPr id="13" name="TextBox 12"/>
          <p:cNvSpPr txBox="1"/>
          <p:nvPr/>
        </p:nvSpPr>
        <p:spPr>
          <a:xfrm>
            <a:off x="4483381" y="2993757"/>
            <a:ext cx="3437993" cy="1015663"/>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Once we copy the previous piece of code in our application, </a:t>
            </a:r>
            <a:r>
              <a:rPr lang="en-US" sz="1200" b="1" smtClean="0">
                <a:latin typeface="SF Display" panose="00000500000000000000" pitchFamily="50" charset="0"/>
                <a:ea typeface="SF Display" panose="00000500000000000000" pitchFamily="50" charset="0"/>
              </a:rPr>
              <a:t>we can save an instance of our database</a:t>
            </a:r>
            <a:r>
              <a:rPr lang="en-US" sz="1200" smtClean="0">
                <a:latin typeface="SF Display" panose="00000500000000000000" pitchFamily="50" charset="0"/>
                <a:ea typeface="SF Display" panose="00000500000000000000" pitchFamily="50" charset="0"/>
              </a:rPr>
              <a:t>:</a:t>
            </a:r>
          </a:p>
          <a:p>
            <a:endParaRPr lang="en-US" sz="1200">
              <a:latin typeface="SF Display" panose="00000500000000000000" pitchFamily="50" charset="0"/>
              <a:ea typeface="SF Display" panose="00000500000000000000" pitchFamily="50" charset="0"/>
            </a:endParaRPr>
          </a:p>
          <a:p>
            <a:r>
              <a:rPr lang="en-US" sz="1200">
                <a:latin typeface="SF Display" panose="00000500000000000000" pitchFamily="50" charset="0"/>
                <a:ea typeface="SF Display" panose="00000500000000000000" pitchFamily="50" charset="0"/>
              </a:rPr>
              <a:t>v</a:t>
            </a:r>
            <a:r>
              <a:rPr lang="en-US" sz="1200" smtClean="0">
                <a:latin typeface="SF Display" panose="00000500000000000000" pitchFamily="50" charset="0"/>
                <a:ea typeface="SF Display" panose="00000500000000000000" pitchFamily="50" charset="0"/>
              </a:rPr>
              <a:t>ar db = firebase.database()</a:t>
            </a:r>
            <a:endParaRPr lang="en-US" sz="1200">
              <a:latin typeface="SF Display" panose="00000500000000000000" pitchFamily="50" charset="0"/>
              <a:ea typeface="SF Display" panose="00000500000000000000" pitchFamily="50" charset="0"/>
            </a:endParaRPr>
          </a:p>
        </p:txBody>
      </p:sp>
      <p:cxnSp>
        <p:nvCxnSpPr>
          <p:cNvPr id="10" name="Straight Arrow Connector 9"/>
          <p:cNvCxnSpPr>
            <a:endCxn id="8" idx="1"/>
          </p:cNvCxnSpPr>
          <p:nvPr/>
        </p:nvCxnSpPr>
        <p:spPr>
          <a:xfrm flipV="1">
            <a:off x="3513762" y="2532092"/>
            <a:ext cx="969619" cy="24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98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C78B168-DD84-4BD1-99B2-D0761D1235AC}">
  <we:reference id="wa104380121" version="2.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521</TotalTime>
  <Words>1653</Words>
  <Application>Microsoft Office PowerPoint</Application>
  <PresentationFormat>On-screen Show (16:9)</PresentationFormat>
  <Paragraphs>190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Montserrat</vt:lpstr>
      <vt:lpstr>Arial</vt:lpstr>
      <vt:lpstr>SF Text</vt:lpstr>
      <vt:lpstr>Roboto Mono</vt:lpstr>
      <vt:lpstr>Source Sans Pro</vt:lpstr>
      <vt:lpstr>SF Display</vt:lpstr>
      <vt:lpstr>Gremio template</vt:lpstr>
      <vt:lpstr>Basic web application with Firebase</vt:lpstr>
      <vt:lpstr>PowerPoint Presentation</vt:lpstr>
      <vt:lpstr>Introduction</vt:lpstr>
      <vt:lpstr>Introduction</vt:lpstr>
      <vt:lpstr>How to create a project in Firebase</vt:lpstr>
      <vt:lpstr>How to create a project in Firebase</vt:lpstr>
      <vt:lpstr>How to create a project in Firebase</vt:lpstr>
      <vt:lpstr>How to create a project in Firebase</vt:lpstr>
      <vt:lpstr>Basic operations: CRUD</vt:lpstr>
      <vt:lpstr>Basic operations: CRUD</vt:lpstr>
      <vt:lpstr>Basic operations: CRUD</vt:lpstr>
      <vt:lpstr>Basic operations: CRUD</vt:lpstr>
      <vt:lpstr>Basic operations: CRUD</vt:lpstr>
      <vt:lpstr>Basic operations: CRUD</vt:lpstr>
      <vt:lpstr>Basic operations: CRUD</vt:lpstr>
      <vt:lpstr>Basic operations: CRUD</vt:lpstr>
      <vt:lpstr>Basic operations: CRUD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Alfonso López Ruiz</dc:creator>
  <cp:lastModifiedBy>Alfonso López Ruiz</cp:lastModifiedBy>
  <cp:revision>43</cp:revision>
  <dcterms:modified xsi:type="dcterms:W3CDTF">2018-05-28T16:40:44Z</dcterms:modified>
</cp:coreProperties>
</file>