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84" r:id="rId3"/>
    <p:sldId id="298" r:id="rId4"/>
    <p:sldId id="299" r:id="rId5"/>
    <p:sldId id="302" r:id="rId6"/>
    <p:sldId id="301" r:id="rId7"/>
    <p:sldId id="303" r:id="rId8"/>
    <p:sldId id="304" r:id="rId9"/>
    <p:sldId id="300"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78" r:id="rId24"/>
  </p:sldIdLst>
  <p:sldSz cx="9144000" cy="5143500" type="screen16x9"/>
  <p:notesSz cx="6858000" cy="9144000"/>
  <p:embeddedFontLst>
    <p:embeddedFont>
      <p:font typeface="Montserrat" panose="00000500000000000000" pitchFamily="50" charset="0"/>
      <p:regular r:id="rId26"/>
      <p:bold r:id="rId27"/>
    </p:embeddedFont>
    <p:embeddedFont>
      <p:font typeface="Helvetica" panose="020B0604020202020204" pitchFamily="34" charset="0"/>
      <p:regular r:id="rId28"/>
      <p:bold r:id="rId29"/>
      <p:italic r:id="rId30"/>
      <p:boldItalic r:id="rId31"/>
    </p:embeddedFont>
    <p:embeddedFont>
      <p:font typeface="Source Sans Pro" panose="020B050303040302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C1A7E-7909-480D-80F0-BA685561FAC3}">
  <a:tblStyle styleId="{AA3C1A7E-7909-480D-80F0-BA685561FAC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07208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2141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953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9713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814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914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22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3133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549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103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554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280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7135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0635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2244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044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788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4181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237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515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557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728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069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2481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Shape 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Shape 2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Shape 2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Shape 34"/>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Shape 35"/>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Shape 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7" name="Shape 4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Shape 4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Shape 54"/>
          <p:cNvSpPr/>
          <p:nvPr/>
        </p:nvSpPr>
        <p:spPr>
          <a:xfrm>
            <a:off x="-25" y="3825189"/>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5" name="Shape 5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Shape 56"/>
          <p:cNvSpPr txBox="1">
            <a:spLocks noGrp="1"/>
          </p:cNvSpPr>
          <p:nvPr>
            <p:ph type="body" idx="1"/>
          </p:nvPr>
        </p:nvSpPr>
        <p:spPr>
          <a:xfrm>
            <a:off x="782250" y="3825200"/>
            <a:ext cx="7609200" cy="6714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400"/>
              <a:buNone/>
              <a:defRPr sz="1400">
                <a:solidFill>
                  <a:srgbClr val="FFFFFF"/>
                </a:solidFill>
              </a:defRPr>
            </a:lvl1pPr>
          </a:lstStyle>
          <a:p>
            <a:endParaRPr/>
          </a:p>
        </p:txBody>
      </p:sp>
      <p:sp>
        <p:nvSpPr>
          <p:cNvPr id="57" name="Shape 57"/>
          <p:cNvSpPr txBox="1">
            <a:spLocks noGrp="1"/>
          </p:cNvSpPr>
          <p:nvPr>
            <p:ph type="sldNum" idx="12"/>
          </p:nvPr>
        </p:nvSpPr>
        <p:spPr>
          <a:xfrm>
            <a:off x="7842625" y="648725"/>
            <a:ext cx="548700" cy="414600"/>
          </a:xfrm>
          <a:prstGeom prst="rect">
            <a:avLst/>
          </a:prstGeom>
        </p:spPr>
        <p:txBody>
          <a:bodyPr spcFirstLastPara="1" wrap="square" lIns="91425" tIns="91425" rIns="91425" bIns="91425" anchor="b" anchorCtr="0">
            <a:noAutofit/>
          </a:bodyPr>
          <a:lstStyle>
            <a:lvl1pPr lvl="0">
              <a:buNone/>
              <a:defRPr>
                <a:solidFill>
                  <a:srgbClr val="00BEF2"/>
                </a:solidFill>
              </a:defRPr>
            </a:lvl1pPr>
            <a:lvl2pPr lvl="1">
              <a:buNone/>
              <a:defRPr>
                <a:solidFill>
                  <a:srgbClr val="00BEF2"/>
                </a:solidFill>
              </a:defRPr>
            </a:lvl2pPr>
            <a:lvl3pPr lvl="2">
              <a:buNone/>
              <a:defRPr>
                <a:solidFill>
                  <a:srgbClr val="00BEF2"/>
                </a:solidFill>
              </a:defRPr>
            </a:lvl3pPr>
            <a:lvl4pPr lvl="3">
              <a:buNone/>
              <a:defRPr>
                <a:solidFill>
                  <a:srgbClr val="00BEF2"/>
                </a:solidFill>
              </a:defRPr>
            </a:lvl4pPr>
            <a:lvl5pPr lvl="4">
              <a:buNone/>
              <a:defRPr>
                <a:solidFill>
                  <a:srgbClr val="00BEF2"/>
                </a:solidFill>
              </a:defRPr>
            </a:lvl5pPr>
            <a:lvl6pPr lvl="5">
              <a:buNone/>
              <a:defRPr>
                <a:solidFill>
                  <a:srgbClr val="00BEF2"/>
                </a:solidFill>
              </a:defRPr>
            </a:lvl6pPr>
            <a:lvl7pPr lvl="6">
              <a:buNone/>
              <a:defRPr>
                <a:solidFill>
                  <a:srgbClr val="00BEF2"/>
                </a:solidFill>
              </a:defRPr>
            </a:lvl7pPr>
            <a:lvl8pPr lvl="7">
              <a:buNone/>
              <a:defRPr>
                <a:solidFill>
                  <a:srgbClr val="00BEF2"/>
                </a:solidFill>
              </a:defRPr>
            </a:lvl8pPr>
            <a:lvl9pPr lvl="8">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Shape 63"/>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4" name="Shape 6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lfonsoLRz/iOS_SearchBar"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800" dirty="0" err="1" smtClean="0">
                <a:latin typeface="SF Display" panose="00000500000000000000" pitchFamily="50" charset="0"/>
                <a:ea typeface="SF Display" panose="00000500000000000000" pitchFamily="50" charset="0"/>
              </a:rPr>
              <a:t>Minitutorial</a:t>
            </a:r>
            <a:r>
              <a:rPr lang="es-ES" sz="1800" dirty="0" smtClean="0">
                <a:latin typeface="SF Display" panose="00000500000000000000" pitchFamily="50" charset="0"/>
                <a:ea typeface="SF Display" panose="00000500000000000000" pitchFamily="50" charset="0"/>
              </a:rPr>
              <a:t> 8</a:t>
            </a:r>
            <a:r>
              <a:rPr lang="es-ES" dirty="0" smtClean="0">
                <a:latin typeface="SF Display" panose="00000500000000000000" pitchFamily="50" charset="0"/>
                <a:ea typeface="SF Display" panose="00000500000000000000" pitchFamily="50" charset="0"/>
              </a:rPr>
              <a:t/>
            </a:r>
            <a:br>
              <a:rPr lang="es-ES" dirty="0" smtClean="0">
                <a:latin typeface="SF Display" panose="00000500000000000000" pitchFamily="50" charset="0"/>
                <a:ea typeface="SF Display" panose="00000500000000000000" pitchFamily="50" charset="0"/>
              </a:rPr>
            </a:br>
            <a:r>
              <a:rPr lang="es-ES" dirty="0" smtClean="0">
                <a:latin typeface="SF Display" panose="00000500000000000000" pitchFamily="50" charset="0"/>
                <a:ea typeface="SF Display" panose="00000500000000000000" pitchFamily="50" charset="0"/>
              </a:rPr>
              <a:t>Realización de búsquedas y filtrados</a:t>
            </a:r>
            <a:endParaRPr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63" y="1249899"/>
            <a:ext cx="2112332" cy="3248916"/>
          </a:xfrm>
          <a:prstGeom prst="rect">
            <a:avLst/>
          </a:prstGeom>
        </p:spPr>
      </p:pic>
      <p:sp>
        <p:nvSpPr>
          <p:cNvPr id="6" name="TextBox 5"/>
          <p:cNvSpPr txBox="1"/>
          <p:nvPr/>
        </p:nvSpPr>
        <p:spPr>
          <a:xfrm>
            <a:off x="7245192" y="4244899"/>
            <a:ext cx="1519615" cy="253916"/>
          </a:xfrm>
          <a:prstGeom prst="rect">
            <a:avLst/>
          </a:prstGeom>
          <a:noFill/>
        </p:spPr>
        <p:txBody>
          <a:bodyPr wrap="square" rtlCol="0">
            <a:spAutoFit/>
          </a:bodyPr>
          <a:lstStyle/>
          <a:p>
            <a:r>
              <a:rPr lang="es-ES" sz="1050" dirty="0" smtClean="0">
                <a:latin typeface="SF Display" panose="00000500000000000000" pitchFamily="50" charset="0"/>
                <a:ea typeface="SF Display" panose="00000500000000000000" pitchFamily="50" charset="0"/>
              </a:rPr>
              <a:t>Alfonso López Ruiz</a:t>
            </a:r>
            <a:endParaRPr lang="es-ES" sz="1050" dirty="0">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39" y="1870290"/>
            <a:ext cx="4170719" cy="1582674"/>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826007" y="1870290"/>
            <a:ext cx="4430151" cy="1076136"/>
          </a:xfrm>
          <a:prstGeom prst="rect">
            <a:avLst/>
          </a:prstGeom>
          <a:ln>
            <a:noFill/>
          </a:ln>
        </p:spPr>
        <p:txBody>
          <a:bodyPr spcFirstLastPara="1" wrap="square" lIns="91425" tIns="91425" rIns="91425" bIns="91425" anchor="t" anchorCtr="0">
            <a:noAutofit/>
          </a:bodyPr>
          <a:lstStyle/>
          <a:p>
            <a:pPr marL="449580" indent="0">
              <a:lnSpc>
                <a:spcPct val="107000"/>
              </a:lnSpc>
              <a:spcBef>
                <a:spcPts val="30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class</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MealTableViewController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smtClean="0">
                <a:solidFill>
                  <a:srgbClr val="000000"/>
                </a:solidFill>
                <a:latin typeface="SF Display" panose="00000500000000000000" pitchFamily="50" charset="0"/>
                <a:ea typeface="SF Display" panose="00000500000000000000" pitchFamily="50" charset="0"/>
                <a:cs typeface="Calibri" panose="020F0502020204030204" pitchFamily="34" charset="0"/>
              </a:rPr>
              <a:t>	</a:t>
            </a:r>
            <a:r>
              <a:rPr lang="en-US" sz="800" b="1" dirty="0" err="1" smtClean="0">
                <a:solidFill>
                  <a:srgbClr val="000000"/>
                </a:solidFill>
                <a:latin typeface="SF Display" panose="00000500000000000000" pitchFamily="50" charset="0"/>
                <a:ea typeface="SF Display" panose="00000500000000000000" pitchFamily="50" charset="0"/>
                <a:cs typeface="Calibri" panose="020F0502020204030204" pitchFamily="34" charset="0"/>
              </a:rPr>
              <a:t>var</a:t>
            </a:r>
            <a:r>
              <a:rPr lang="en-US" sz="800" b="1" dirty="0" smtClean="0">
                <a:solidFill>
                  <a:srgbClr val="000000"/>
                </a:solidFill>
                <a:latin typeface="SF Display" panose="00000500000000000000" pitchFamily="50" charset="0"/>
                <a:ea typeface="SF Display" panose="00000500000000000000" pitchFamily="50" charset="0"/>
                <a:cs typeface="Calibri" panose="020F0502020204030204" pitchFamily="34" charset="0"/>
              </a:rPr>
              <a:t> </a:t>
            </a:r>
            <a:r>
              <a:rPr lang="en-US" sz="800" b="1" dirty="0" err="1">
                <a:solidFill>
                  <a:srgbClr val="000000"/>
                </a:solidFill>
                <a:latin typeface="SF Display" panose="00000500000000000000" pitchFamily="50" charset="0"/>
                <a:ea typeface="SF Display" panose="00000500000000000000" pitchFamily="50" charset="0"/>
                <a:cs typeface="Calibri" panose="020F0502020204030204" pitchFamily="34" charset="0"/>
              </a:rPr>
              <a:t>filteredMeals</a:t>
            </a:r>
            <a:r>
              <a:rPr lang="en-US" sz="800" b="1" dirty="0">
                <a:solidFill>
                  <a:srgbClr val="000000"/>
                </a:solidFill>
                <a:latin typeface="SF Display" panose="00000500000000000000" pitchFamily="50" charset="0"/>
                <a:ea typeface="SF Display" panose="00000500000000000000" pitchFamily="50" charset="0"/>
                <a:cs typeface="Calibri" panose="020F0502020204030204" pitchFamily="34" charset="0"/>
              </a:rPr>
              <a:t> = [</a:t>
            </a:r>
            <a:r>
              <a:rPr lang="en-US" sz="800" b="1" dirty="0">
                <a:solidFill>
                  <a:schemeClr val="bg2">
                    <a:lumMod val="75000"/>
                  </a:schemeClr>
                </a:solidFill>
                <a:latin typeface="SF Display" panose="00000500000000000000" pitchFamily="50" charset="0"/>
                <a:ea typeface="SF Display" panose="00000500000000000000" pitchFamily="50" charset="0"/>
                <a:cs typeface="Calibri" panose="020F0502020204030204" pitchFamily="34" charset="0"/>
              </a:rPr>
              <a:t>Meal</a:t>
            </a:r>
            <a:r>
              <a:rPr lang="en-US" sz="800" b="1" dirty="0">
                <a:solidFill>
                  <a:srgbClr val="000000"/>
                </a:solidFill>
                <a:latin typeface="SF Display" panose="00000500000000000000" pitchFamily="50" charset="0"/>
                <a:ea typeface="SF Display" panose="00000500000000000000" pitchFamily="50" charset="0"/>
                <a:cs typeface="Calibri" panose="020F0502020204030204" pitchFamily="34" charset="0"/>
              </a:rPr>
              <a:t>]()</a:t>
            </a:r>
            <a:endParaRPr lang="en-US" sz="800" b="1" dirty="0" smtClean="0">
              <a:solidFill>
                <a:srgbClr val="000000"/>
              </a:solidFill>
              <a:latin typeface="SF Display" panose="00000500000000000000" pitchFamily="50" charset="0"/>
              <a:ea typeface="SF Display" panose="00000500000000000000" pitchFamily="50" charset="0"/>
              <a:cs typeface="Calibri" panose="020F0502020204030204" pitchFamily="34" charset="0"/>
            </a:endParaRPr>
          </a:p>
          <a:p>
            <a:pPr marL="449580" indent="0">
              <a:lnSpc>
                <a:spcPct val="107000"/>
              </a:lnSpc>
              <a:spcBef>
                <a:spcPts val="300"/>
              </a:spcBef>
              <a:buNone/>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searchController</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err="1">
                <a:solidFill>
                  <a:srgbClr val="5C2699"/>
                </a:solidFill>
                <a:latin typeface="SF Display" panose="00000500000000000000" pitchFamily="50" charset="0"/>
                <a:ea typeface="SF Display" panose="00000500000000000000" pitchFamily="50" charset="0"/>
                <a:cs typeface="Menlo-Regular"/>
              </a:rPr>
              <a:t>UISearchController</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searchResultsController</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nil</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449580" indent="0">
              <a:lnSpc>
                <a:spcPct val="107000"/>
              </a:lnSpc>
              <a:spcBef>
                <a:spcPts val="300"/>
              </a:spcBef>
              <a:buNone/>
            </a:pPr>
            <a:r>
              <a:rPr lang="en-US" sz="800" b="1"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endParaRPr lang="es-ES" sz="800" b="1"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413385" indent="0">
              <a:lnSpc>
                <a:spcPct val="107000"/>
              </a:lnSpc>
              <a:spcBef>
                <a:spcPts val="300"/>
              </a:spcBef>
              <a:buNone/>
            </a:pP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10</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Dado que la barra de búsqueda aparecerá en la tabla de comidas, sólo utilizaremos la clase </a:t>
            </a:r>
            <a:r>
              <a:rPr lang="es-ES" sz="900" b="1" dirty="0" err="1" smtClean="0">
                <a:latin typeface="SF Display" panose="00000500000000000000" pitchFamily="50" charset="0"/>
                <a:ea typeface="SF Display" panose="00000500000000000000" pitchFamily="50" charset="0"/>
              </a:rPr>
              <a:t>MealTableViewController</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10" name="TextBox 9"/>
          <p:cNvSpPr txBox="1"/>
          <p:nvPr/>
        </p:nvSpPr>
        <p:spPr>
          <a:xfrm>
            <a:off x="5371881" y="1870290"/>
            <a:ext cx="2394544" cy="1200329"/>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Heredamos del protocolo </a:t>
            </a:r>
            <a:r>
              <a:rPr lang="es-ES" sz="900" b="1" dirty="0" err="1" smtClean="0">
                <a:latin typeface="SF Display" panose="00000500000000000000" pitchFamily="50" charset="0"/>
                <a:ea typeface="SF Display" panose="00000500000000000000" pitchFamily="50" charset="0"/>
              </a:rPr>
              <a:t>UISearchResultsUpdating</a:t>
            </a:r>
            <a:r>
              <a:rPr lang="es-ES" sz="900" b="1" dirty="0" smtClean="0">
                <a:latin typeface="SF Display" panose="00000500000000000000" pitchFamily="50" charset="0"/>
                <a:ea typeface="SF Display" panose="00000500000000000000" pitchFamily="50" charset="0"/>
              </a:rPr>
              <a:t> </a:t>
            </a:r>
            <a:r>
              <a:rPr lang="es-ES" sz="900" dirty="0" smtClean="0">
                <a:latin typeface="SF Display" panose="00000500000000000000" pitchFamily="50" charset="0"/>
                <a:ea typeface="SF Display" panose="00000500000000000000" pitchFamily="50" charset="0"/>
              </a:rPr>
              <a:t>para poder responder a los eventos de actualización de la barra de búsqueda.</a:t>
            </a:r>
          </a:p>
          <a:p>
            <a:r>
              <a:rPr lang="es-ES" sz="900" dirty="0" smtClean="0">
                <a:latin typeface="SF Display" panose="00000500000000000000" pitchFamily="50" charset="0"/>
                <a:ea typeface="SF Display" panose="00000500000000000000" pitchFamily="50" charset="0"/>
              </a:rPr>
              <a:t>El único método que nos pide implementar es </a:t>
            </a:r>
            <a:r>
              <a:rPr lang="es-ES" sz="900" b="1" dirty="0" err="1" smtClean="0">
                <a:latin typeface="SF Display" panose="00000500000000000000" pitchFamily="50" charset="0"/>
                <a:ea typeface="SF Display" panose="00000500000000000000" pitchFamily="50" charset="0"/>
              </a:rPr>
              <a:t>updateSearchResults</a:t>
            </a:r>
            <a:r>
              <a:rPr lang="es-ES" sz="900" dirty="0" smtClean="0">
                <a:latin typeface="SF Display" panose="00000500000000000000" pitchFamily="50" charset="0"/>
                <a:ea typeface="SF Display" panose="00000500000000000000" pitchFamily="50" charset="0"/>
              </a:rPr>
              <a:t>, al cual se llamará cuando la barra de búsqueda pase a estar activa o haya cambios en ella.</a:t>
            </a:r>
            <a:endParaRPr lang="es-ES" sz="900" dirty="0">
              <a:latin typeface="SF Display" panose="00000500000000000000" pitchFamily="50" charset="0"/>
              <a:ea typeface="SF Display" panose="00000500000000000000" pitchFamily="50" charset="0"/>
            </a:endParaRPr>
          </a:p>
        </p:txBody>
      </p:sp>
      <p:sp>
        <p:nvSpPr>
          <p:cNvPr id="13" name="TextBox 12"/>
          <p:cNvSpPr txBox="1"/>
          <p:nvPr/>
        </p:nvSpPr>
        <p:spPr>
          <a:xfrm>
            <a:off x="1010200" y="3590960"/>
            <a:ext cx="700343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También tendremos que declarar un controlador de la búsqueda (</a:t>
            </a:r>
            <a:r>
              <a:rPr lang="es-ES" sz="900" b="1" dirty="0" err="1" smtClean="0">
                <a:latin typeface="SF Display" panose="00000500000000000000" pitchFamily="50" charset="0"/>
                <a:ea typeface="SF Display" panose="00000500000000000000" pitchFamily="50" charset="0"/>
              </a:rPr>
              <a:t>UISearchController</a:t>
            </a:r>
            <a:r>
              <a:rPr lang="es-ES" sz="900" dirty="0" smtClean="0">
                <a:latin typeface="SF Display" panose="00000500000000000000" pitchFamily="50" charset="0"/>
                <a:ea typeface="SF Display" panose="00000500000000000000" pitchFamily="50" charset="0"/>
              </a:rPr>
              <a:t>), el cual contendrá, entre otras cosas, la barra de búsqueda, así como un nuevo vector,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que representa el resultado de la búsqueda actual.</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71258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40" y="1870289"/>
            <a:ext cx="3252611" cy="1872831"/>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39" y="1870290"/>
            <a:ext cx="3252612" cy="1872830"/>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spcAft>
                <a:spcPts val="1200"/>
              </a:spcAft>
              <a:buNone/>
              <a:tabLst>
                <a:tab pos="344805" algn="l"/>
              </a:tabLst>
            </a:pP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searchResultsUpdater</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self</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obscuresBackgroundDuringPresentation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false</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searchBar</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placeholder</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C41A16"/>
                </a:solidFill>
                <a:latin typeface="SF Display" panose="00000500000000000000" pitchFamily="50" charset="0"/>
                <a:ea typeface="Times New Roman" panose="02020603050405020304" pitchFamily="18" charset="0"/>
                <a:cs typeface="Menlo-Regular"/>
              </a:rPr>
              <a:t>"Search </a:t>
            </a:r>
            <a:r>
              <a:rPr lang="en-US" sz="800" b="1" dirty="0" smtClean="0">
                <a:solidFill>
                  <a:srgbClr val="C41A16"/>
                </a:solidFill>
                <a:latin typeface="SF Display" panose="00000500000000000000" pitchFamily="50" charset="0"/>
                <a:ea typeface="Times New Roman" panose="02020603050405020304" pitchFamily="18" charset="0"/>
                <a:cs typeface="Menlo-Regular"/>
              </a:rPr>
              <a:t>meal"</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navigationItem</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searchController</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navigationItem</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hidesSearchBarWhenScrolling</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false</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1200"/>
              </a:spcAft>
              <a:buNone/>
              <a:tabLst>
                <a:tab pos="344805" algn="l"/>
              </a:tabLst>
            </a:pPr>
            <a:r>
              <a:rPr lang="en-US" sz="800" b="1" dirty="0" err="1" smtClean="0">
                <a:solidFill>
                  <a:srgbClr val="5C2699"/>
                </a:solidFill>
                <a:latin typeface="SF Display" panose="00000500000000000000" pitchFamily="50" charset="0"/>
                <a:ea typeface="Times New Roman" panose="02020603050405020304" pitchFamily="18" charset="0"/>
                <a:cs typeface="Menlo-Regular"/>
              </a:rPr>
              <a:t>definesPresentationContext</a:t>
            </a:r>
            <a:r>
              <a:rPr lang="en-US" sz="800" b="1" dirty="0" smtClean="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true</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11</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En el método </a:t>
            </a:r>
            <a:r>
              <a:rPr lang="es-ES" sz="900" b="1" dirty="0" err="1" smtClean="0">
                <a:latin typeface="SF Display" panose="00000500000000000000" pitchFamily="50" charset="0"/>
                <a:ea typeface="SF Display" panose="00000500000000000000" pitchFamily="50" charset="0"/>
              </a:rPr>
              <a:t>viewDidLoad</a:t>
            </a:r>
            <a:r>
              <a:rPr lang="es-ES" sz="900" dirty="0" smtClean="0">
                <a:latin typeface="SF Display" panose="00000500000000000000" pitchFamily="50" charset="0"/>
                <a:ea typeface="SF Display" panose="00000500000000000000" pitchFamily="50" charset="0"/>
              </a:rPr>
              <a:t> habrá que declarar las propiedades que tendrá el espacio de búsqueda.</a:t>
            </a:r>
            <a:endParaRPr lang="es-ES" sz="900" dirty="0">
              <a:latin typeface="SF Display" panose="00000500000000000000" pitchFamily="50" charset="0"/>
              <a:ea typeface="SF Display" panose="00000500000000000000" pitchFamily="50" charset="0"/>
            </a:endParaRPr>
          </a:p>
        </p:txBody>
      </p:sp>
      <p:sp>
        <p:nvSpPr>
          <p:cNvPr id="10" name="TextBox 9"/>
          <p:cNvSpPr txBox="1"/>
          <p:nvPr/>
        </p:nvSpPr>
        <p:spPr>
          <a:xfrm>
            <a:off x="4437745" y="1870289"/>
            <a:ext cx="3575889" cy="2039020"/>
          </a:xfrm>
          <a:prstGeom prst="rect">
            <a:avLst/>
          </a:prstGeom>
          <a:noFill/>
        </p:spPr>
        <p:txBody>
          <a:bodyPr wrap="square" rtlCol="0">
            <a:spAutoFit/>
          </a:bodyPr>
          <a:lstStyle/>
          <a:p>
            <a:pPr>
              <a:spcAft>
                <a:spcPts val="600"/>
              </a:spcAft>
            </a:pPr>
            <a:r>
              <a:rPr lang="es-ES" sz="700" dirty="0" smtClean="0">
                <a:latin typeface="SF Display" panose="00000500000000000000" pitchFamily="50" charset="0"/>
                <a:ea typeface="SF Display" panose="00000500000000000000" pitchFamily="50" charset="0"/>
              </a:rPr>
              <a:t>Clase que reciba información al actualizarse la barra de búsqueda. También se deriva del protocolo </a:t>
            </a:r>
            <a:r>
              <a:rPr lang="es-ES" sz="700" b="1" dirty="0" err="1" smtClean="0">
                <a:latin typeface="SF Display" panose="00000500000000000000" pitchFamily="50" charset="0"/>
                <a:ea typeface="SF Display" panose="00000500000000000000" pitchFamily="50" charset="0"/>
              </a:rPr>
              <a:t>UISearchResultsUpdating</a:t>
            </a:r>
            <a:r>
              <a:rPr lang="es-ES" sz="700" dirty="0" smtClean="0">
                <a:latin typeface="SF Display" panose="00000500000000000000" pitchFamily="50" charset="0"/>
                <a:ea typeface="SF Display" panose="00000500000000000000" pitchFamily="50" charset="0"/>
              </a:rPr>
              <a:t>.</a:t>
            </a:r>
            <a:endParaRPr lang="es-ES" sz="700" dirty="0">
              <a:latin typeface="SF Display" panose="00000500000000000000" pitchFamily="50" charset="0"/>
              <a:ea typeface="SF Display" panose="00000500000000000000" pitchFamily="50" charset="0"/>
            </a:endParaRPr>
          </a:p>
          <a:p>
            <a:pPr>
              <a:spcBef>
                <a:spcPts val="200"/>
              </a:spcBef>
              <a:spcAft>
                <a:spcPts val="600"/>
              </a:spcAft>
            </a:pPr>
            <a:r>
              <a:rPr lang="es-ES" sz="700" dirty="0" smtClean="0">
                <a:latin typeface="SF Display" panose="00000500000000000000" pitchFamily="50" charset="0"/>
                <a:ea typeface="SF Display" panose="00000500000000000000" pitchFamily="50" charset="0"/>
              </a:rPr>
              <a:t>Útil cuando las vistas donde se muestran la barra de búsqueda y los resultados son diferentes. No es nuestro caso.</a:t>
            </a:r>
          </a:p>
          <a:p>
            <a:pPr>
              <a:spcBef>
                <a:spcPts val="200"/>
              </a:spcBef>
              <a:spcAft>
                <a:spcPts val="600"/>
              </a:spcAft>
            </a:pPr>
            <a:r>
              <a:rPr lang="es-ES" sz="700" dirty="0" smtClean="0">
                <a:latin typeface="SF Display" panose="00000500000000000000" pitchFamily="50" charset="0"/>
                <a:ea typeface="SF Display" panose="00000500000000000000" pitchFamily="50" charset="0"/>
              </a:rPr>
              <a:t>Texto por defecto en la barra de búsqueda.</a:t>
            </a:r>
            <a:endParaRPr lang="es-ES" sz="700" dirty="0">
              <a:latin typeface="SF Display" panose="00000500000000000000" pitchFamily="50" charset="0"/>
              <a:ea typeface="SF Display" panose="00000500000000000000" pitchFamily="50" charset="0"/>
            </a:endParaRPr>
          </a:p>
          <a:p>
            <a:pPr>
              <a:spcBef>
                <a:spcPts val="700"/>
              </a:spcBef>
              <a:spcAft>
                <a:spcPts val="600"/>
              </a:spcAft>
            </a:pPr>
            <a:r>
              <a:rPr lang="es-ES" sz="700" dirty="0" smtClean="0">
                <a:latin typeface="SF Display" panose="00000500000000000000" pitchFamily="50" charset="0"/>
                <a:ea typeface="SF Display" panose="00000500000000000000" pitchFamily="50" charset="0"/>
              </a:rPr>
              <a:t>Especificamos en la navegación nuestro controlador de búsqueda.</a:t>
            </a:r>
            <a:endParaRPr lang="es-ES" sz="700" dirty="0">
              <a:latin typeface="SF Display" panose="00000500000000000000" pitchFamily="50" charset="0"/>
              <a:ea typeface="SF Display" panose="00000500000000000000" pitchFamily="50" charset="0"/>
            </a:endParaRPr>
          </a:p>
          <a:p>
            <a:pPr>
              <a:spcBef>
                <a:spcPts val="800"/>
              </a:spcBef>
              <a:spcAft>
                <a:spcPts val="600"/>
              </a:spcAft>
            </a:pPr>
            <a:r>
              <a:rPr lang="es-ES" sz="700" dirty="0" smtClean="0">
                <a:latin typeface="SF Display" panose="00000500000000000000" pitchFamily="50" charset="0"/>
                <a:ea typeface="SF Display" panose="00000500000000000000" pitchFamily="50" charset="0"/>
              </a:rPr>
              <a:t>La barra de búsqueda aparece permanentemente al marcarlo como false.</a:t>
            </a:r>
            <a:endParaRPr lang="es-ES" sz="700" dirty="0">
              <a:latin typeface="SF Display" panose="00000500000000000000" pitchFamily="50" charset="0"/>
              <a:ea typeface="SF Display" panose="00000500000000000000" pitchFamily="50" charset="0"/>
            </a:endParaRPr>
          </a:p>
          <a:p>
            <a:pPr>
              <a:spcBef>
                <a:spcPts val="800"/>
              </a:spcBef>
              <a:spcAft>
                <a:spcPts val="600"/>
              </a:spcAft>
            </a:pPr>
            <a:r>
              <a:rPr lang="es-ES" sz="700" dirty="0" smtClean="0">
                <a:latin typeface="SF Display" panose="00000500000000000000" pitchFamily="50" charset="0"/>
                <a:ea typeface="SF Display" panose="00000500000000000000" pitchFamily="50" charset="0"/>
              </a:rPr>
              <a:t>Evita que la barra de búsqueda aparezca incluso al cambiar a otras vistas.</a:t>
            </a:r>
          </a:p>
          <a:p>
            <a:endParaRPr lang="es-ES" sz="900" dirty="0">
              <a:latin typeface="SF Display" panose="00000500000000000000" pitchFamily="50" charset="0"/>
              <a:ea typeface="SF Display" panose="00000500000000000000" pitchFamily="50" charset="0"/>
            </a:endParaRPr>
          </a:p>
          <a:p>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755893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85440" y="2555204"/>
            <a:ext cx="3223423" cy="603196"/>
          </a:xfrm>
          <a:prstGeom prst="rect">
            <a:avLst/>
          </a:prstGeom>
          <a:solidFill>
            <a:schemeClr val="accent1">
              <a:lumMod val="20000"/>
              <a:lumOff val="80000"/>
            </a:schemeClr>
          </a:solidFill>
        </p:spPr>
        <p:txBody>
          <a:bodyPr wrap="square" rtlCol="0">
            <a:spAutoFit/>
          </a:bodyPr>
          <a:lstStyle/>
          <a:p>
            <a:endParaRPr lang="es-ES" dirty="0"/>
          </a:p>
        </p:txBody>
      </p:sp>
      <p:sp>
        <p:nvSpPr>
          <p:cNvPr id="7" name="TextBox 6"/>
          <p:cNvSpPr txBox="1"/>
          <p:nvPr/>
        </p:nvSpPr>
        <p:spPr>
          <a:xfrm>
            <a:off x="1085440" y="1836902"/>
            <a:ext cx="3223423" cy="603196"/>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35378" y="1849238"/>
            <a:ext cx="3940472" cy="537411"/>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private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AA0D91"/>
                </a:solidFill>
                <a:latin typeface="SF Display" panose="00000500000000000000" pitchFamily="50" charset="0"/>
                <a:ea typeface="Times New Roman" panose="02020603050405020304" pitchFamily="18" charset="0"/>
                <a:cs typeface="Menlo-Regular"/>
              </a:rPr>
              <a:t>func</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searchBarIsEmpty</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            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5C2699"/>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5C2699"/>
                </a:solidFill>
                <a:latin typeface="SF Display" panose="00000500000000000000" pitchFamily="50" charset="0"/>
                <a:ea typeface="Times New Roman" panose="02020603050405020304" pitchFamily="18" charset="0"/>
                <a:cs typeface="Menlo-Regular"/>
              </a:rPr>
              <a:t>text</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isEmpty</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smtClean="0">
                <a:solidFill>
                  <a:srgbClr val="AA0D91"/>
                </a:solidFill>
                <a:latin typeface="SF Display" panose="00000500000000000000" pitchFamily="50" charset="0"/>
                <a:ea typeface="Times New Roman" panose="02020603050405020304" pitchFamily="18" charset="0"/>
                <a:cs typeface="Menlo-Regular"/>
              </a:rPr>
              <a:t>True</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12</a:t>
            </a:fld>
            <a:endParaRPr/>
          </a:p>
        </p:txBody>
      </p:sp>
      <p:sp>
        <p:nvSpPr>
          <p:cNvPr id="4" name="TextBox 3"/>
          <p:cNvSpPr txBox="1"/>
          <p:nvPr/>
        </p:nvSpPr>
        <p:spPr>
          <a:xfrm>
            <a:off x="1010200" y="1480186"/>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Algunos </a:t>
            </a:r>
            <a:r>
              <a:rPr lang="es-ES" sz="900" b="1" dirty="0" smtClean="0">
                <a:latin typeface="SF Display" panose="00000500000000000000" pitchFamily="50" charset="0"/>
                <a:ea typeface="SF Display" panose="00000500000000000000" pitchFamily="50" charset="0"/>
              </a:rPr>
              <a:t>métodos de ayuda en la búsqueda</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8" name="TextBox 7"/>
          <p:cNvSpPr txBox="1"/>
          <p:nvPr/>
        </p:nvSpPr>
        <p:spPr>
          <a:xfrm>
            <a:off x="4511917" y="1828302"/>
            <a:ext cx="2455913"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Comprueba si la barra de búsqueda está vacía.</a:t>
            </a:r>
            <a:endParaRPr lang="es-ES" sz="900"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1085440" y="2569259"/>
            <a:ext cx="3223423" cy="52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a:t>
            </a:r>
            <a:r>
              <a:rPr lang="en-US" sz="800" b="1" dirty="0" smtClean="0">
                <a:solidFill>
                  <a:srgbClr val="AA0D91"/>
                </a:solidFill>
                <a:latin typeface="SF Display" panose="00000500000000000000" pitchFamily="50" charset="0"/>
                <a:ea typeface="Times New Roman" panose="02020603050405020304" pitchFamily="18" charset="0"/>
                <a:cs typeface="Menlo-Regular"/>
              </a:rPr>
              <a:t>rivate </a:t>
            </a:r>
            <a:r>
              <a:rPr lang="en-US" sz="800" b="1" dirty="0" err="1" smtClean="0">
                <a:solidFill>
                  <a:srgbClr val="AA0D91"/>
                </a:solidFill>
                <a:latin typeface="SF Display" panose="00000500000000000000" pitchFamily="50" charset="0"/>
                <a:ea typeface="Times New Roman" panose="02020603050405020304" pitchFamily="18" charset="0"/>
                <a:cs typeface="Menlo-Regular"/>
              </a:rPr>
              <a:t>func</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isFiltering</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Menlo-Regular"/>
              </a:rPr>
              <a:t>	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isActive</a:t>
            </a:r>
            <a:r>
              <a:rPr lang="en-US" sz="800" b="1" dirty="0">
                <a:solidFill>
                  <a:srgbClr val="000000"/>
                </a:solidFill>
                <a:latin typeface="SF Display" panose="00000500000000000000" pitchFamily="50" charset="0"/>
                <a:ea typeface="Times New Roman" panose="02020603050405020304" pitchFamily="18" charset="0"/>
                <a:cs typeface="Menlo-Regular"/>
              </a:rPr>
              <a:t> &amp;&amp; !</a:t>
            </a:r>
            <a:r>
              <a:rPr lang="en-US" sz="800" b="1" dirty="0" err="1">
                <a:solidFill>
                  <a:srgbClr val="26474B"/>
                </a:solidFill>
                <a:latin typeface="SF Display" panose="00000500000000000000" pitchFamily="50" charset="0"/>
                <a:ea typeface="Times New Roman" panose="02020603050405020304" pitchFamily="18" charset="0"/>
                <a:cs typeface="Menlo-Regular"/>
              </a:rPr>
              <a:t>searchBarIsEmpty</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p:cNvSpPr txBox="1"/>
          <p:nvPr/>
        </p:nvSpPr>
        <p:spPr>
          <a:xfrm>
            <a:off x="1085439" y="3273506"/>
            <a:ext cx="4249657" cy="877476"/>
          </a:xfrm>
          <a:prstGeom prst="rect">
            <a:avLst/>
          </a:prstGeom>
          <a:solidFill>
            <a:schemeClr val="accent1">
              <a:lumMod val="20000"/>
              <a:lumOff val="80000"/>
            </a:schemeClr>
          </a:solidFill>
        </p:spPr>
        <p:txBody>
          <a:bodyPr wrap="square" rtlCol="0">
            <a:spAutoFit/>
          </a:bodyPr>
          <a:lstStyle/>
          <a:p>
            <a:endParaRPr lang="es-ES" dirty="0"/>
          </a:p>
        </p:txBody>
      </p:sp>
      <p:sp>
        <p:nvSpPr>
          <p:cNvPr id="13" name="TextBox 12"/>
          <p:cNvSpPr txBox="1"/>
          <p:nvPr/>
        </p:nvSpPr>
        <p:spPr>
          <a:xfrm>
            <a:off x="4511917" y="2555204"/>
            <a:ext cx="3501717" cy="5078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Determina si la búsqueda está activa. No sólo porque el controlador esté activo (barra de búsqueda en primer plano) sino también porque hay un filtro (texto no vacío).</a:t>
            </a:r>
            <a:endParaRPr lang="es-ES" sz="900" dirty="0">
              <a:latin typeface="SF Display" panose="00000500000000000000" pitchFamily="50" charset="0"/>
              <a:ea typeface="SF Display" panose="00000500000000000000" pitchFamily="50" charset="0"/>
            </a:endParaRPr>
          </a:p>
        </p:txBody>
      </p:sp>
      <p:sp>
        <p:nvSpPr>
          <p:cNvPr id="14" name="Shape 113"/>
          <p:cNvSpPr txBox="1">
            <a:spLocks/>
          </p:cNvSpPr>
          <p:nvPr/>
        </p:nvSpPr>
        <p:spPr>
          <a:xfrm>
            <a:off x="635378" y="3273505"/>
            <a:ext cx="4627356" cy="1003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private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AA0D91"/>
                </a:solidFill>
                <a:latin typeface="SF Display" panose="00000500000000000000" pitchFamily="50" charset="0"/>
                <a:ea typeface="Times New Roman" panose="02020603050405020304" pitchFamily="18" charset="0"/>
                <a:cs typeface="Menlo-Regular"/>
              </a:rPr>
              <a:t>func</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filterContentForSearchText</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AA0D91"/>
                </a:solidFill>
                <a:latin typeface="SF Display" panose="00000500000000000000" pitchFamily="50" charset="0"/>
                <a:ea typeface="Times New Roman" panose="02020603050405020304" pitchFamily="18" charset="0"/>
                <a:cs typeface="Menlo-Regular"/>
              </a:rPr>
              <a:t>_</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searchText</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5C2699"/>
                </a:solidFill>
                <a:latin typeface="SF Display" panose="00000500000000000000" pitchFamily="50" charset="0"/>
                <a:ea typeface="Times New Roman" panose="02020603050405020304" pitchFamily="18" charset="0"/>
                <a:cs typeface="Menlo-Regular"/>
              </a:rPr>
              <a:t>String</a:t>
            </a:r>
            <a:r>
              <a:rPr lang="en-US" sz="800" b="1" dirty="0">
                <a:solidFill>
                  <a:srgbClr val="000000"/>
                </a:solidFill>
                <a:latin typeface="SF Display" panose="00000500000000000000" pitchFamily="50" charset="0"/>
                <a:ea typeface="Times New Roman" panose="02020603050405020304" pitchFamily="18" charset="0"/>
                <a:cs typeface="Menlo-Regular"/>
              </a:rPr>
              <a:t>, scope: </a:t>
            </a:r>
            <a:r>
              <a:rPr lang="en-US" sz="800" b="1" dirty="0">
                <a:solidFill>
                  <a:srgbClr val="5C2699"/>
                </a:solidFill>
                <a:latin typeface="SF Display" panose="00000500000000000000" pitchFamily="50" charset="0"/>
                <a:ea typeface="Times New Roman" panose="02020603050405020304" pitchFamily="18" charset="0"/>
                <a:cs typeface="Menlo-Regular"/>
              </a:rPr>
              <a:t>String</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a:solidFill>
                  <a:srgbClr val="C41A16"/>
                </a:solidFill>
                <a:latin typeface="SF Display" panose="00000500000000000000" pitchFamily="50" charset="0"/>
                <a:ea typeface="Times New Roman" panose="02020603050405020304" pitchFamily="18" charset="0"/>
                <a:cs typeface="Menlo-Regular"/>
              </a:rPr>
              <a:t>"Name"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3F6E74"/>
                </a:solidFill>
                <a:latin typeface="SF Display" panose="00000500000000000000" pitchFamily="50" charset="0"/>
                <a:ea typeface="Times New Roman" panose="02020603050405020304" pitchFamily="18" charset="0"/>
                <a:cs typeface="Menlo-Regular"/>
              </a:rPr>
              <a:t> </a:t>
            </a:r>
            <a:r>
              <a:rPr lang="en-US" sz="800" b="1" dirty="0" smtClean="0">
                <a:solidFill>
                  <a:srgbClr val="3F6E74"/>
                </a:solidFill>
                <a:latin typeface="SF Display" panose="00000500000000000000" pitchFamily="50" charset="0"/>
                <a:ea typeface="Times New Roman" panose="02020603050405020304" pitchFamily="18" charset="0"/>
                <a:cs typeface="Menlo-Regular"/>
              </a:rPr>
              <a:t>            </a:t>
            </a:r>
            <a:r>
              <a:rPr lang="en-US" sz="800" b="1" dirty="0" err="1" smtClean="0">
                <a:solidFill>
                  <a:srgbClr val="3F6E74"/>
                </a:solidFill>
                <a:latin typeface="SF Display" panose="00000500000000000000" pitchFamily="50" charset="0"/>
                <a:ea typeface="Times New Roman" panose="02020603050405020304" pitchFamily="18" charset="0"/>
                <a:cs typeface="Menlo-Regular"/>
              </a:rPr>
              <a:t>filteredMeals</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3F6E74"/>
                </a:solidFill>
                <a:latin typeface="SF Display" panose="00000500000000000000" pitchFamily="50" charset="0"/>
                <a:ea typeface="Times New Roman" panose="02020603050405020304" pitchFamily="18" charset="0"/>
                <a:cs typeface="Menlo-Regular"/>
              </a:rPr>
              <a:t>meals</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2E0D6E"/>
                </a:solidFill>
                <a:latin typeface="SF Display" panose="00000500000000000000" pitchFamily="50" charset="0"/>
                <a:ea typeface="Times New Roman" panose="02020603050405020304" pitchFamily="18" charset="0"/>
                <a:cs typeface="Menlo-Regular"/>
              </a:rPr>
              <a:t>filter</a:t>
            </a:r>
            <a:r>
              <a:rPr lang="en-US" sz="800" b="1" dirty="0">
                <a:solidFill>
                  <a:srgbClr val="000000"/>
                </a:solidFill>
                <a:latin typeface="SF Display" panose="00000500000000000000" pitchFamily="50" charset="0"/>
                <a:ea typeface="Times New Roman" panose="02020603050405020304" pitchFamily="18" charset="0"/>
                <a:cs typeface="Menlo-Regular"/>
              </a:rPr>
              <a:t>({(meal: </a:t>
            </a:r>
            <a:r>
              <a:rPr lang="en-US" sz="800" b="1" dirty="0">
                <a:solidFill>
                  <a:srgbClr val="3F6E74"/>
                </a:solidFill>
                <a:latin typeface="SF Display" panose="00000500000000000000" pitchFamily="50" charset="0"/>
                <a:ea typeface="Times New Roman" panose="02020603050405020304" pitchFamily="18" charset="0"/>
                <a:cs typeface="Menlo-Regular"/>
              </a:rPr>
              <a:t>Meal</a:t>
            </a:r>
            <a:r>
              <a:rPr lang="en-US" sz="800" b="1" dirty="0">
                <a:solidFill>
                  <a:srgbClr val="000000"/>
                </a:solidFill>
                <a:latin typeface="SF Display" panose="00000500000000000000" pitchFamily="50" charset="0"/>
                <a:ea typeface="Times New Roman" panose="02020603050405020304" pitchFamily="18" charset="0"/>
                <a:cs typeface="Menlo-Regular"/>
              </a:rPr>
              <a:t>) -&gt; </a:t>
            </a:r>
            <a:r>
              <a:rPr lang="en-US" sz="800" b="1" dirty="0">
                <a:solidFill>
                  <a:srgbClr val="5C2699"/>
                </a:solidFill>
                <a:latin typeface="SF Display" panose="00000500000000000000" pitchFamily="50" charset="0"/>
                <a:ea typeface="Times New Roman" panose="02020603050405020304" pitchFamily="18" charset="0"/>
                <a:cs typeface="Menlo-Regular"/>
              </a:rPr>
              <a:t>Bool</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in</a:t>
            </a:r>
            <a:r>
              <a:rPr lang="es-ES" sz="8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return</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meal.</a:t>
            </a:r>
            <a:r>
              <a:rPr lang="en-US" sz="800" b="1" dirty="0" err="1" smtClean="0">
                <a:solidFill>
                  <a:srgbClr val="3F6E74"/>
                </a:solidFill>
                <a:latin typeface="SF Display" panose="00000500000000000000" pitchFamily="50" charset="0"/>
                <a:ea typeface="Times New Roman" panose="02020603050405020304" pitchFamily="18" charset="0"/>
                <a:cs typeface="Menlo-Regular"/>
              </a:rPr>
              <a:t>name</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2E0D6E"/>
                </a:solidFill>
                <a:latin typeface="SF Display" panose="00000500000000000000" pitchFamily="50" charset="0"/>
                <a:ea typeface="Times New Roman" panose="02020603050405020304" pitchFamily="18" charset="0"/>
                <a:cs typeface="Menlo-Regular"/>
              </a:rPr>
              <a:t>lowercased</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2E0D6E"/>
                </a:solidFill>
                <a:latin typeface="SF Display" panose="00000500000000000000" pitchFamily="50" charset="0"/>
                <a:ea typeface="Times New Roman" panose="02020603050405020304" pitchFamily="18" charset="0"/>
                <a:cs typeface="Menlo-Regular"/>
              </a:rPr>
              <a:t>contains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searchText.</a:t>
            </a:r>
            <a:r>
              <a:rPr lang="en-US" sz="800" b="1" dirty="0" err="1">
                <a:solidFill>
                  <a:srgbClr val="2E0D6E"/>
                </a:solidFill>
                <a:latin typeface="SF Display" panose="00000500000000000000" pitchFamily="50" charset="0"/>
                <a:ea typeface="Times New Roman" panose="02020603050405020304" pitchFamily="18" charset="0"/>
                <a:cs typeface="Menlo-Regular"/>
              </a:rPr>
              <a:t>lowercased</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a:solidFill>
                  <a:srgbClr val="5C2699"/>
                </a:solidFill>
                <a:latin typeface="SF Display" panose="00000500000000000000" pitchFamily="50" charset="0"/>
                <a:ea typeface="Times New Roman" panose="02020603050405020304" pitchFamily="18" charset="0"/>
                <a:cs typeface="Menlo-Regular"/>
              </a:rPr>
              <a:t> </a:t>
            </a:r>
            <a:r>
              <a:rPr lang="en-US" sz="800" b="1" dirty="0" smtClean="0">
                <a:solidFill>
                  <a:srgbClr val="5C2699"/>
                </a:solidFill>
                <a:latin typeface="SF Display" panose="00000500000000000000" pitchFamily="50" charset="0"/>
                <a:ea typeface="Times New Roman" panose="02020603050405020304" pitchFamily="18" charset="0"/>
                <a:cs typeface="Menlo-Regular"/>
              </a:rPr>
              <a:t>            </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tableView</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2E0D6E"/>
                </a:solidFill>
                <a:latin typeface="SF Display" panose="00000500000000000000" pitchFamily="50" charset="0"/>
                <a:ea typeface="Times New Roman" panose="02020603050405020304" pitchFamily="18" charset="0"/>
                <a:cs typeface="Menlo-Regular"/>
              </a:rPr>
              <a:t>reloadData</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smtClean="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TextBox 14"/>
          <p:cNvSpPr txBox="1"/>
          <p:nvPr/>
        </p:nvSpPr>
        <p:spPr>
          <a:xfrm>
            <a:off x="5572140" y="3273505"/>
            <a:ext cx="2569360"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Selecciona aquellas comidas que corresponden con la búsqueda realizada. En nuestro caso consideramos tanto el nombre de la comida como el texto de la búsqueda en minúscula, pero se puede llevar a cabo cualquier otra estrategia.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754320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7" name="TextBox 6"/>
          <p:cNvSpPr txBox="1"/>
          <p:nvPr/>
        </p:nvSpPr>
        <p:spPr>
          <a:xfrm>
            <a:off x="1085439" y="1870290"/>
            <a:ext cx="3302365" cy="609773"/>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40" y="1870290"/>
            <a:ext cx="3841796" cy="609773"/>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800" dirty="0" err="1">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dirty="0">
                <a:latin typeface="SF Display" panose="00000500000000000000" pitchFamily="50" charset="0"/>
                <a:ea typeface="Times New Roman" panose="02020603050405020304" pitchFamily="18" charset="0"/>
                <a:cs typeface="Helvetica" panose="020B0604020202020204" pitchFamily="34" charset="0"/>
              </a:rPr>
              <a:t>		</a:t>
            </a:r>
            <a:r>
              <a:rPr lang="es-ES" sz="800" dirty="0" err="1" smtClean="0">
                <a:latin typeface="SF Display" panose="00000500000000000000" pitchFamily="50" charset="0"/>
                <a:ea typeface="Times New Roman" panose="02020603050405020304" pitchFamily="18" charset="0"/>
                <a:cs typeface="Helvetica" panose="020B0604020202020204" pitchFamily="34" charset="0"/>
              </a:rPr>
              <a:t>filterContentForSearchText</a:t>
            </a:r>
            <a:r>
              <a:rPr lang="es-ES" sz="800" dirty="0" smtClean="0">
                <a:latin typeface="SF Display" panose="00000500000000000000" pitchFamily="50" charset="0"/>
                <a:ea typeface="Times New Roman" panose="02020603050405020304" pitchFamily="18" charset="0"/>
                <a:cs typeface="Helvetica" panose="020B0604020202020204" pitchFamily="34" charset="0"/>
              </a:rPr>
              <a:t>(</a:t>
            </a:r>
            <a:r>
              <a:rPr lang="es-ES" sz="800" dirty="0" err="1" smtClean="0">
                <a:latin typeface="SF Display" panose="00000500000000000000" pitchFamily="50" charset="0"/>
                <a:ea typeface="Times New Roman" panose="02020603050405020304" pitchFamily="18" charset="0"/>
                <a:cs typeface="Helvetica" panose="020B0604020202020204" pitchFamily="34" charset="0"/>
              </a:rPr>
              <a:t>searchController.searchBar.text</a:t>
            </a:r>
            <a:r>
              <a:rPr lang="es-ES" sz="800" dirty="0" smtClean="0">
                <a:latin typeface="SF Display" panose="00000500000000000000" pitchFamily="50" charset="0"/>
                <a:ea typeface="Times New Roman" panose="02020603050405020304" pitchFamily="18" charset="0"/>
                <a:cs typeface="Helvetica" panose="020B0604020202020204" pitchFamily="34" charset="0"/>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13</a:t>
            </a:fld>
            <a:endParaRPr/>
          </a:p>
        </p:txBody>
      </p:sp>
      <p:sp>
        <p:nvSpPr>
          <p:cNvPr id="4" name="TextBox 3"/>
          <p:cNvSpPr txBox="1"/>
          <p:nvPr/>
        </p:nvSpPr>
        <p:spPr>
          <a:xfrm>
            <a:off x="1010200" y="1501462"/>
            <a:ext cx="7003434"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¿Dónde se utilizará el filtro? </a:t>
            </a:r>
            <a:r>
              <a:rPr lang="es-ES" sz="900" dirty="0" smtClean="0">
                <a:latin typeface="SF Display" panose="00000500000000000000" pitchFamily="50" charset="0"/>
                <a:ea typeface="SF Display" panose="00000500000000000000" pitchFamily="50" charset="0"/>
              </a:rPr>
              <a:t>Lo utilizaremos en la función que anteriormente dejamos vacía del protocolo </a:t>
            </a:r>
            <a:r>
              <a:rPr lang="es-ES" sz="900" b="1" dirty="0" err="1" smtClean="0">
                <a:latin typeface="SF Display" panose="00000500000000000000" pitchFamily="50" charset="0"/>
                <a:ea typeface="SF Display" panose="00000500000000000000" pitchFamily="50" charset="0"/>
              </a:rPr>
              <a:t>UISearchResultsUpdating</a:t>
            </a:r>
            <a:r>
              <a:rPr lang="es-ES" sz="900" dirty="0" smtClean="0">
                <a:latin typeface="SF Display" panose="00000500000000000000" pitchFamily="50" charset="0"/>
                <a:ea typeface="SF Display" panose="00000500000000000000" pitchFamily="50" charset="0"/>
              </a:rPr>
              <a:t>.</a:t>
            </a:r>
            <a:endParaRPr lang="es-ES" sz="900" b="1" dirty="0">
              <a:latin typeface="SF Display" panose="00000500000000000000" pitchFamily="50" charset="0"/>
              <a:ea typeface="SF Display" panose="00000500000000000000" pitchFamily="50" charset="0"/>
            </a:endParaRPr>
          </a:p>
        </p:txBody>
      </p:sp>
      <p:sp>
        <p:nvSpPr>
          <p:cNvPr id="10" name="TextBox 9"/>
          <p:cNvSpPr txBox="1"/>
          <p:nvPr/>
        </p:nvSpPr>
        <p:spPr>
          <a:xfrm>
            <a:off x="1010200" y="2558853"/>
            <a:ext cx="3377604" cy="9233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Llegados a este punto tenemos una vista con la barra de búsqueda.</a:t>
            </a:r>
          </a:p>
          <a:p>
            <a:endParaRPr lang="es-ES" sz="900" dirty="0">
              <a:latin typeface="SF Display" panose="00000500000000000000" pitchFamily="50" charset="0"/>
              <a:ea typeface="SF Display" panose="00000500000000000000" pitchFamily="50" charset="0"/>
            </a:endParaRPr>
          </a:p>
          <a:p>
            <a:r>
              <a:rPr lang="es-ES" sz="900" dirty="0">
                <a:latin typeface="SF Display" panose="00000500000000000000" pitchFamily="50" charset="0"/>
                <a:ea typeface="SF Display" panose="00000500000000000000" pitchFamily="50" charset="0"/>
              </a:rPr>
              <a:t>A</a:t>
            </a:r>
            <a:r>
              <a:rPr lang="es-ES" sz="900" dirty="0" smtClean="0">
                <a:latin typeface="SF Display" panose="00000500000000000000" pitchFamily="50" charset="0"/>
                <a:ea typeface="SF Display" panose="00000500000000000000" pitchFamily="50" charset="0"/>
              </a:rPr>
              <a:t>unque las comidas se están filtrando y guardando en el vector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aún no se muestran los resultados.</a:t>
            </a:r>
            <a:endParaRPr lang="es-ES" sz="900" dirty="0">
              <a:latin typeface="SF Display" panose="00000500000000000000" pitchFamily="50" charset="0"/>
              <a:ea typeface="SF Display" panose="00000500000000000000" pitchFamily="50" charset="0"/>
            </a:endParaRPr>
          </a:p>
          <a:p>
            <a:endParaRPr lang="es-ES" sz="900" dirty="0">
              <a:latin typeface="SF Display" panose="00000500000000000000" pitchFamily="50" charset="0"/>
              <a:ea typeface="SF Display" panose="00000500000000000000" pitchFamily="50" charset="0"/>
            </a:endParaRPr>
          </a:p>
        </p:txBody>
      </p:sp>
      <p:pic>
        <p:nvPicPr>
          <p:cNvPr id="2" name="Picture 1"/>
          <p:cNvPicPr>
            <a:picLocks noChangeAspect="1"/>
          </p:cNvPicPr>
          <p:nvPr/>
        </p:nvPicPr>
        <p:blipFill>
          <a:blip r:embed="rId3"/>
          <a:stretch>
            <a:fillRect/>
          </a:stretch>
        </p:blipFill>
        <p:spPr>
          <a:xfrm>
            <a:off x="4645238" y="1870290"/>
            <a:ext cx="1230410" cy="2394725"/>
          </a:xfrm>
          <a:prstGeom prst="rect">
            <a:avLst/>
          </a:prstGeom>
        </p:spPr>
      </p:pic>
      <p:sp>
        <p:nvSpPr>
          <p:cNvPr id="11" name="TextBox 10"/>
          <p:cNvSpPr txBox="1"/>
          <p:nvPr/>
        </p:nvSpPr>
        <p:spPr>
          <a:xfrm>
            <a:off x="6004315" y="3482183"/>
            <a:ext cx="2137185" cy="784830"/>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Ejemplos de búsqueda:</a:t>
            </a:r>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‘Sal’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a:t>
            </a:r>
          </a:p>
          <a:p>
            <a:r>
              <a:rPr lang="es-ES" sz="900" dirty="0" smtClean="0">
                <a:latin typeface="SF Display" panose="00000500000000000000" pitchFamily="50" charset="0"/>
                <a:ea typeface="SF Display" panose="00000500000000000000" pitchFamily="50" charset="0"/>
              </a:rPr>
              <a:t>‘</a:t>
            </a:r>
            <a:r>
              <a:rPr lang="es-ES" sz="900" dirty="0" err="1" smtClean="0">
                <a:latin typeface="SF Display" panose="00000500000000000000" pitchFamily="50" charset="0"/>
                <a:ea typeface="SF Display" panose="00000500000000000000" pitchFamily="50" charset="0"/>
              </a:rPr>
              <a:t>Cap</a:t>
            </a:r>
            <a:r>
              <a:rPr lang="es-ES" sz="900" dirty="0" smtClean="0">
                <a:latin typeface="SF Display" panose="00000500000000000000" pitchFamily="50" charset="0"/>
                <a:ea typeface="SF Display" panose="00000500000000000000" pitchFamily="50" charset="0"/>
              </a:rPr>
              <a:t>’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a:t>
            </a:r>
          </a:p>
          <a:p>
            <a:r>
              <a:rPr lang="es-ES" sz="900" dirty="0" smtClean="0">
                <a:latin typeface="SF Display" panose="00000500000000000000" pitchFamily="50" charset="0"/>
                <a:ea typeface="SF Display" panose="00000500000000000000" pitchFamily="50" charset="0"/>
              </a:rPr>
              <a:t>‘C’         =&gt; ‘</a:t>
            </a:r>
            <a:r>
              <a:rPr lang="es-ES" sz="900" dirty="0" err="1" smtClean="0">
                <a:latin typeface="SF Display" panose="00000500000000000000" pitchFamily="50" charset="0"/>
                <a:ea typeface="SF Display" panose="00000500000000000000" pitchFamily="50" charset="0"/>
              </a:rPr>
              <a:t>Caprese</a:t>
            </a:r>
            <a:r>
              <a:rPr lang="es-ES" sz="900" dirty="0" smtClean="0">
                <a:latin typeface="SF Display" panose="00000500000000000000" pitchFamily="50" charset="0"/>
                <a:ea typeface="SF Display" panose="00000500000000000000" pitchFamily="50" charset="0"/>
              </a:rPr>
              <a:t> Salad’, ‘</a:t>
            </a:r>
            <a:r>
              <a:rPr lang="es-ES" sz="900" dirty="0" err="1" smtClean="0">
                <a:latin typeface="SF Display" panose="00000500000000000000" pitchFamily="50" charset="0"/>
                <a:ea typeface="SF Display" panose="00000500000000000000" pitchFamily="50" charset="0"/>
              </a:rPr>
              <a:t>Chicken</a:t>
            </a:r>
            <a:r>
              <a:rPr lang="es-ES" sz="900" dirty="0" smtClean="0">
                <a:latin typeface="SF Display" panose="00000500000000000000" pitchFamily="50" charset="0"/>
                <a:ea typeface="SF Display" panose="00000500000000000000" pitchFamily="50" charset="0"/>
              </a:rPr>
              <a:t>  and </a:t>
            </a:r>
            <a:r>
              <a:rPr lang="es-ES" sz="900" dirty="0" err="1" smtClean="0">
                <a:latin typeface="SF Display" panose="00000500000000000000" pitchFamily="50" charset="0"/>
                <a:ea typeface="SF Display" panose="00000500000000000000" pitchFamily="50" charset="0"/>
              </a:rPr>
              <a:t>potatoes</a:t>
            </a:r>
            <a:r>
              <a:rPr lang="es-ES" sz="900" dirty="0" smtClean="0">
                <a:latin typeface="SF Display" panose="00000500000000000000" pitchFamily="50" charset="0"/>
                <a:ea typeface="SF Display" panose="00000500000000000000" pitchFamily="50" charset="0"/>
              </a:rPr>
              <a:t>’</a:t>
            </a:r>
          </a:p>
        </p:txBody>
      </p:sp>
    </p:spTree>
    <p:extLst>
      <p:ext uri="{BB962C8B-B14F-4D97-AF65-F5344CB8AC3E}">
        <p14:creationId xmlns:p14="http://schemas.microsoft.com/office/powerpoint/2010/main" val="1799278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7" name="TextBox 16"/>
          <p:cNvSpPr txBox="1"/>
          <p:nvPr/>
        </p:nvSpPr>
        <p:spPr>
          <a:xfrm>
            <a:off x="1085438" y="2706000"/>
            <a:ext cx="4874608" cy="1688383"/>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1085437" y="1715803"/>
            <a:ext cx="4874608" cy="990197"/>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27921" y="1677753"/>
            <a:ext cx="5002326" cy="1703107"/>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numberOfRowsInSection</a:t>
            </a:r>
            <a:r>
              <a:rPr lang="en-US" sz="800" dirty="0">
                <a:solidFill>
                  <a:srgbClr val="000000"/>
                </a:solidFill>
                <a:latin typeface="SF Display" panose="00000500000000000000" pitchFamily="50" charset="0"/>
                <a:ea typeface="SF Display" panose="00000500000000000000" pitchFamily="50" charset="0"/>
                <a:cs typeface="Menlo-Regular"/>
              </a:rPr>
              <a:t> section: </a:t>
            </a:r>
            <a:r>
              <a:rPr lang="en-US" sz="800" dirty="0" err="1">
                <a:solidFill>
                  <a:srgbClr val="5C2699"/>
                </a:solidFill>
                <a:latin typeface="SF Display" panose="00000500000000000000" pitchFamily="50" charset="0"/>
                <a:ea typeface="SF Display" panose="00000500000000000000" pitchFamily="50" charset="0"/>
                <a:cs typeface="Menlo-Regular"/>
              </a:rPr>
              <a:t>Int</a:t>
            </a:r>
            <a:r>
              <a:rPr lang="en-US" sz="800" dirty="0">
                <a:solidFill>
                  <a:srgbClr val="000000"/>
                </a:solidFill>
                <a:latin typeface="SF Display" panose="00000500000000000000" pitchFamily="50" charset="0"/>
                <a:ea typeface="SF Display" panose="00000500000000000000" pitchFamily="50" charset="0"/>
                <a:cs typeface="Menlo-Regular"/>
              </a:rPr>
              <a:t>) -&gt; </a:t>
            </a:r>
            <a:r>
              <a:rPr lang="en-US" sz="800" dirty="0" err="1">
                <a:solidFill>
                  <a:srgbClr val="5C2699"/>
                </a:solidFill>
                <a:latin typeface="SF Display" panose="00000500000000000000" pitchFamily="50" charset="0"/>
                <a:ea typeface="SF Display" panose="00000500000000000000" pitchFamily="50" charset="0"/>
                <a:cs typeface="Menlo-Regular"/>
              </a:rPr>
              <a:t>Int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count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b="1" dirty="0" smtClean="0">
                <a:solidFill>
                  <a:srgbClr val="AA0D91"/>
                </a:solidFill>
                <a:latin typeface="SF Display" panose="00000500000000000000" pitchFamily="50" charset="0"/>
                <a:ea typeface="SF Display" panose="00000500000000000000" pitchFamily="50" charset="0"/>
                <a:cs typeface="Menlo-Regular"/>
              </a:rPr>
              <a:t>	</a:t>
            </a:r>
            <a:r>
              <a:rPr lang="es-ES" sz="800" b="1" dirty="0" err="1" smtClean="0">
                <a:solidFill>
                  <a:srgbClr val="AA0D91"/>
                </a:solidFill>
                <a:latin typeface="SF Display" panose="00000500000000000000" pitchFamily="50" charset="0"/>
                <a:ea typeface="SF Display" panose="00000500000000000000" pitchFamily="50" charset="0"/>
                <a:cs typeface="Menlo-Regular"/>
              </a:rPr>
              <a:t>return</a:t>
            </a:r>
            <a:r>
              <a:rPr lang="es-ES" sz="800" b="1" dirty="0" smtClean="0">
                <a:solidFill>
                  <a:srgbClr val="000000"/>
                </a:solidFill>
                <a:latin typeface="SF Display" panose="00000500000000000000" pitchFamily="50" charset="0"/>
                <a:ea typeface="SF Display" panose="00000500000000000000" pitchFamily="50" charset="0"/>
                <a:cs typeface="Menlo-Regular"/>
              </a:rPr>
              <a:t> </a:t>
            </a:r>
            <a:r>
              <a:rPr lang="es-ES" sz="800" b="1" dirty="0" err="1" smtClean="0">
                <a:solidFill>
                  <a:srgbClr val="3F6E74"/>
                </a:solidFill>
                <a:latin typeface="SF Display" panose="00000500000000000000" pitchFamily="50" charset="0"/>
                <a:ea typeface="SF Display" panose="00000500000000000000" pitchFamily="50" charset="0"/>
                <a:cs typeface="Menlo-Regular"/>
              </a:rPr>
              <a:t>meals</a:t>
            </a:r>
            <a:r>
              <a:rPr lang="es-ES" sz="800" b="1" dirty="0" err="1" smtClean="0">
                <a:solidFill>
                  <a:srgbClr val="000000"/>
                </a:solidFill>
                <a:latin typeface="SF Display" panose="00000500000000000000" pitchFamily="50" charset="0"/>
                <a:ea typeface="SF Display" panose="00000500000000000000" pitchFamily="50" charset="0"/>
                <a:cs typeface="Menlo-Regular"/>
              </a:rPr>
              <a:t>.</a:t>
            </a:r>
            <a:r>
              <a:rPr lang="es-ES" sz="800" b="1" dirty="0" err="1" smtClean="0">
                <a:solidFill>
                  <a:srgbClr val="5C2699"/>
                </a:solidFill>
                <a:latin typeface="SF Display" panose="00000500000000000000" pitchFamily="50" charset="0"/>
                <a:ea typeface="SF Display" panose="00000500000000000000" pitchFamily="50" charset="0"/>
                <a:cs typeface="Menlo-Regular"/>
              </a:rPr>
              <a:t>count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14</a:t>
            </a:fld>
            <a:endParaRPr/>
          </a:p>
        </p:txBody>
      </p:sp>
      <p:sp>
        <p:nvSpPr>
          <p:cNvPr id="4" name="TextBox 3"/>
          <p:cNvSpPr txBox="1"/>
          <p:nvPr/>
        </p:nvSpPr>
        <p:spPr>
          <a:xfrm>
            <a:off x="1010200" y="1338699"/>
            <a:ext cx="700343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Para que la </a:t>
            </a:r>
            <a:r>
              <a:rPr lang="es-ES" sz="900" b="1" dirty="0" smtClean="0">
                <a:latin typeface="SF Display" panose="00000500000000000000" pitchFamily="50" charset="0"/>
                <a:ea typeface="SF Display" panose="00000500000000000000" pitchFamily="50" charset="0"/>
              </a:rPr>
              <a:t>búsqueda funcione </a:t>
            </a:r>
            <a:r>
              <a:rPr lang="es-ES" sz="900" dirty="0" smtClean="0">
                <a:latin typeface="SF Display" panose="00000500000000000000" pitchFamily="50" charset="0"/>
                <a:ea typeface="SF Display" panose="00000500000000000000" pitchFamily="50" charset="0"/>
              </a:rPr>
              <a:t>aún nos queda modificar aquellos métodos encargados de montar la tabla de comidas, los cuales ya vienen dados en la implementación base: </a:t>
            </a:r>
            <a:endParaRPr lang="es-ES" sz="900" dirty="0">
              <a:latin typeface="SF Display" panose="00000500000000000000" pitchFamily="50" charset="0"/>
              <a:ea typeface="SF Display" panose="00000500000000000000" pitchFamily="50" charset="0"/>
            </a:endParaRPr>
          </a:p>
        </p:txBody>
      </p:sp>
      <p:sp>
        <p:nvSpPr>
          <p:cNvPr id="13" name="TextBox 12"/>
          <p:cNvSpPr txBox="1"/>
          <p:nvPr/>
        </p:nvSpPr>
        <p:spPr>
          <a:xfrm>
            <a:off x="6012526" y="1726605"/>
            <a:ext cx="2001108"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Siempre devolvíamos el tamaño del vector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 pero si hay una búsqueda en curso habrá que devolver el tamaño del vector de comidas filtrado,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
        <p:nvSpPr>
          <p:cNvPr id="16" name="Shape 113"/>
          <p:cNvSpPr txBox="1">
            <a:spLocks/>
          </p:cNvSpPr>
          <p:nvPr/>
        </p:nvSpPr>
        <p:spPr>
          <a:xfrm>
            <a:off x="1085436" y="2543925"/>
            <a:ext cx="4874609" cy="1689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override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cellForRowAt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-&gt; </a:t>
            </a:r>
            <a:r>
              <a:rPr lang="en-US" sz="800" dirty="0" err="1">
                <a:solidFill>
                  <a:srgbClr val="5C2699"/>
                </a:solidFill>
                <a:latin typeface="SF Display" panose="00000500000000000000" pitchFamily="50" charset="0"/>
                <a:ea typeface="SF Display" panose="00000500000000000000" pitchFamily="50" charset="0"/>
                <a:cs typeface="Menlo-Regular"/>
              </a:rPr>
              <a:t>UITableViewCell</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dirty="0">
                <a:solidFill>
                  <a:srgbClr val="AA0D91"/>
                </a:solidFill>
                <a:latin typeface="SF Display" panose="00000500000000000000" pitchFamily="50" charset="0"/>
                <a:ea typeface="Times New Roman" panose="02020603050405020304" pitchFamily="18" charset="0"/>
                <a:cs typeface="Menlo-Regular"/>
              </a:rPr>
              <a:t>guard</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a:solidFill>
                  <a:srgbClr val="AA0D91"/>
                </a:solidFill>
                <a:latin typeface="SF Display" panose="00000500000000000000" pitchFamily="50" charset="0"/>
                <a:ea typeface="Times New Roman" panose="02020603050405020304" pitchFamily="18" charset="0"/>
                <a:cs typeface="Menlo-Regular"/>
              </a:rPr>
              <a:t>let</a:t>
            </a:r>
            <a:r>
              <a:rPr lang="en-US" sz="800" dirty="0">
                <a:solidFill>
                  <a:srgbClr val="000000"/>
                </a:solidFill>
                <a:latin typeface="SF Display" panose="00000500000000000000" pitchFamily="50" charset="0"/>
                <a:ea typeface="Times New Roman" panose="02020603050405020304" pitchFamily="18" charset="0"/>
                <a:cs typeface="Menlo-Regular"/>
              </a:rPr>
              <a:t> cell </a:t>
            </a:r>
            <a:r>
              <a:rPr lang="en-US" sz="800" dirty="0" smtClean="0">
                <a:solidFill>
                  <a:srgbClr val="000000"/>
                </a:solidFill>
                <a:latin typeface="SF Display" panose="00000500000000000000" pitchFamily="50" charset="0"/>
                <a:ea typeface="Times New Roman" panose="02020603050405020304" pitchFamily="18" charset="0"/>
                <a:cs typeface="Menlo-Regular"/>
              </a:rPr>
              <a:t>= …</a:t>
            </a: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meal : </a:t>
            </a:r>
            <a:r>
              <a:rPr lang="en-US" sz="800" b="1" dirty="0">
                <a:solidFill>
                  <a:srgbClr val="3F6E74"/>
                </a:solidFill>
                <a:latin typeface="SF Display" panose="00000500000000000000" pitchFamily="50" charset="0"/>
                <a:ea typeface="SF Display" panose="00000500000000000000" pitchFamily="50" charset="0"/>
                <a:cs typeface="Menlo-Regular"/>
              </a:rPr>
              <a:t>Meal</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meal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meal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3F6E74"/>
                </a:solidFill>
                <a:latin typeface="SF Display" panose="00000500000000000000" pitchFamily="50" charset="0"/>
                <a:ea typeface="SF Display" panose="00000500000000000000" pitchFamily="50" charset="0"/>
                <a:cs typeface="Menlo-Regular"/>
              </a:rPr>
              <a:t>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smtClean="0">
                <a:solidFill>
                  <a:srgbClr val="000000"/>
                </a:solidFill>
                <a:latin typeface="SF Display" panose="00000500000000000000" pitchFamily="50" charset="0"/>
                <a:ea typeface="SF Display" panose="00000500000000000000" pitchFamily="50" charset="0"/>
                <a:cs typeface="Menlo-Regular"/>
              </a:rPr>
              <a:t>cell.</a:t>
            </a:r>
            <a:r>
              <a:rPr lang="en-US" sz="800" dirty="0" err="1" smtClean="0">
                <a:solidFill>
                  <a:srgbClr val="3F6E74"/>
                </a:solidFill>
                <a:latin typeface="SF Display" panose="00000500000000000000" pitchFamily="50" charset="0"/>
                <a:ea typeface="SF Display" panose="00000500000000000000" pitchFamily="50" charset="0"/>
                <a:cs typeface="Menlo-Regular"/>
              </a:rPr>
              <a:t>nameLabel</a:t>
            </a:r>
            <a:r>
              <a:rPr lang="en-US" sz="800" dirty="0" err="1"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5C2699"/>
                </a:solidFill>
                <a:latin typeface="SF Display" panose="00000500000000000000" pitchFamily="50" charset="0"/>
                <a:ea typeface="SF Display" panose="00000500000000000000" pitchFamily="50" charset="0"/>
                <a:cs typeface="Menlo-Regular"/>
              </a:rPr>
              <a:t>text</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meal.</a:t>
            </a:r>
            <a:r>
              <a:rPr lang="en-US" sz="800" dirty="0" smtClean="0">
                <a:solidFill>
                  <a:srgbClr val="3F6E74"/>
                </a:solidFill>
                <a:latin typeface="SF Display" panose="00000500000000000000" pitchFamily="50" charset="0"/>
                <a:ea typeface="SF Display" panose="00000500000000000000" pitchFamily="50" charset="0"/>
                <a:cs typeface="Menlo-Regular"/>
              </a:rPr>
              <a:t>name</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dirty="0" smtClean="0">
                <a:latin typeface="SF Display" panose="00000500000000000000" pitchFamily="50" charset="0"/>
                <a:ea typeface="SF Display" panose="00000500000000000000" pitchFamily="50" charset="0"/>
                <a:cs typeface="Times New Roman" panose="02020603050405020304" pitchFamily="18" charset="0"/>
              </a:rPr>
              <a:t>	…</a:t>
            </a: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449580" indent="0">
              <a:lnSpc>
                <a:spcPct val="107000"/>
              </a:lnSpc>
              <a:spcAft>
                <a:spcPts val="800"/>
              </a:spcAft>
              <a:buFont typeface="Source Sans Pro"/>
              <a:buNone/>
            </a:pP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Font typeface="Source Sans Pro"/>
              <a:buNone/>
            </a:pPr>
            <a:endParaRPr lang="es-ES" sz="900" dirty="0"/>
          </a:p>
        </p:txBody>
      </p:sp>
      <p:sp>
        <p:nvSpPr>
          <p:cNvPr id="18" name="TextBox 17"/>
          <p:cNvSpPr txBox="1"/>
          <p:nvPr/>
        </p:nvSpPr>
        <p:spPr>
          <a:xfrm>
            <a:off x="6034210" y="3609553"/>
            <a:ext cx="2006565"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También habrá que seleccionar la comida que debemos mostrar en la tabla, y para ello también habrá que tener en cuenta si la búsqueda está activa.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683471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85438" y="1776429"/>
            <a:ext cx="6928196" cy="2414023"/>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1085438" y="1482199"/>
            <a:ext cx="5986362" cy="2774037"/>
          </a:xfrm>
          <a:prstGeom prst="rect">
            <a:avLst/>
          </a:prstGeom>
          <a:ln>
            <a:noFill/>
          </a:ln>
        </p:spPr>
        <p:txBody>
          <a:bodyPr spcFirstLastPara="1" wrap="square" lIns="91425" tIns="91425" rIns="91425" bIns="91425" anchor="t" anchorCtr="0">
            <a:noAutofit/>
          </a:bodyPr>
          <a:lstStyle/>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tableView</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a:t>
            </a:r>
            <a:r>
              <a:rPr lang="en-US" sz="800" dirty="0">
                <a:solidFill>
                  <a:srgbClr val="000000"/>
                </a:solidFill>
                <a:latin typeface="SF Display" panose="00000500000000000000" pitchFamily="50" charset="0"/>
                <a:ea typeface="SF Display" panose="00000500000000000000" pitchFamily="50" charset="0"/>
                <a:cs typeface="Menlo-Regular"/>
              </a:rPr>
              <a:t>, commit </a:t>
            </a:r>
            <a:r>
              <a:rPr lang="en-US" sz="800" dirty="0" err="1">
                <a:solidFill>
                  <a:srgbClr val="000000"/>
                </a:solidFill>
                <a:latin typeface="SF Display" panose="00000500000000000000" pitchFamily="50" charset="0"/>
                <a:ea typeface="SF Display" panose="00000500000000000000" pitchFamily="50" charset="0"/>
                <a:cs typeface="Menlo-Regular"/>
              </a:rPr>
              <a:t>editingStyle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UITableViewCellEditingStyle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forRowAt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5C2699"/>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if</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editingStyle</a:t>
            </a:r>
            <a:r>
              <a:rPr lang="en-US" sz="800" dirty="0">
                <a:solidFill>
                  <a:srgbClr val="000000"/>
                </a:solidFill>
                <a:latin typeface="SF Display" panose="00000500000000000000" pitchFamily="50" charset="0"/>
                <a:ea typeface="SF Display" panose="00000500000000000000" pitchFamily="50" charset="0"/>
                <a:cs typeface="Menlo-Regular"/>
              </a:rPr>
              <a:t> == .</a:t>
            </a:r>
            <a:r>
              <a:rPr lang="en-US" sz="800" dirty="0">
                <a:solidFill>
                  <a:srgbClr val="2E0D6E"/>
                </a:solidFill>
                <a:latin typeface="SF Display" panose="00000500000000000000" pitchFamily="50" charset="0"/>
                <a:ea typeface="SF Display" panose="00000500000000000000" pitchFamily="50" charset="0"/>
                <a:cs typeface="Menlo-Regular"/>
              </a:rPr>
              <a:t>delete</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let</a:t>
            </a:r>
            <a:r>
              <a:rPr lang="en-US" sz="800" b="1" dirty="0">
                <a:solidFill>
                  <a:srgbClr val="000000"/>
                </a:solidFill>
                <a:latin typeface="SF Display" panose="00000500000000000000" pitchFamily="50" charset="0"/>
                <a:ea typeface="SF Display" panose="00000500000000000000" pitchFamily="50" charset="0"/>
                <a:cs typeface="Menlo-Regular"/>
              </a:rPr>
              <a:t> index = </a:t>
            </a:r>
            <a:r>
              <a:rPr lang="en-US" sz="800" b="1" dirty="0" err="1">
                <a:solidFill>
                  <a:srgbClr val="3F6E74"/>
                </a:solidFill>
                <a:latin typeface="SF Display" panose="00000500000000000000" pitchFamily="50" charset="0"/>
                <a:ea typeface="SF Display" panose="00000500000000000000" pitchFamily="50" charset="0"/>
                <a:cs typeface="Menlo-Regular"/>
              </a:rPr>
              <a:t>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index</a:t>
            </a:r>
            <a:r>
              <a:rPr lang="en-US" sz="800" b="1" dirty="0">
                <a:solidFill>
                  <a:srgbClr val="000000"/>
                </a:solidFill>
                <a:latin typeface="SF Display" panose="00000500000000000000" pitchFamily="50" charset="0"/>
                <a:ea typeface="SF Display" panose="00000500000000000000" pitchFamily="50" charset="0"/>
                <a:cs typeface="Menlo-Regular"/>
              </a:rPr>
              <a:t>(of: </a:t>
            </a:r>
            <a:r>
              <a:rPr lang="en-US" sz="800" b="1" dirty="0" err="1">
                <a:solidFill>
                  <a:srgbClr val="3F6E74"/>
                </a:solidFill>
                <a:latin typeface="SF Display" panose="00000500000000000000" pitchFamily="50" charset="0"/>
                <a:ea typeface="SF Display" panose="00000500000000000000" pitchFamily="50" charset="0"/>
                <a:cs typeface="Menlo-Regular"/>
              </a:rPr>
              <a:t>filteredMeals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a:solidFill>
                  <a:srgbClr val="3F6E74"/>
                </a:solidFill>
                <a:latin typeface="SF Display" panose="00000500000000000000" pitchFamily="50" charset="0"/>
                <a:ea typeface="SF Display" panose="00000500000000000000" pitchFamily="50" charset="0"/>
                <a:cs typeface="Menlo-Regular"/>
              </a:rPr>
              <a:t>		                  </a:t>
            </a:r>
            <a:r>
              <a:rPr lang="en-US" sz="800" b="1" dirty="0" err="1">
                <a:solidFill>
                  <a:srgbClr val="3F6E74"/>
                </a:solidFill>
                <a:latin typeface="SF Display" panose="00000500000000000000" pitchFamily="50" charset="0"/>
                <a:ea typeface="SF Display" panose="00000500000000000000" pitchFamily="50" charset="0"/>
                <a:cs typeface="Menlo-Regular"/>
              </a:rPr>
              <a:t>meals</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remove</a:t>
            </a:r>
            <a:r>
              <a:rPr lang="en-US" sz="800" b="1" dirty="0">
                <a:solidFill>
                  <a:srgbClr val="000000"/>
                </a:solidFill>
                <a:latin typeface="SF Display" panose="00000500000000000000" pitchFamily="50" charset="0"/>
                <a:ea typeface="SF Display" panose="00000500000000000000" pitchFamily="50" charset="0"/>
                <a:cs typeface="Menlo-Regular"/>
              </a:rPr>
              <a:t>(at: index)</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3F6E74"/>
                </a:solidFill>
                <a:latin typeface="SF Display" panose="00000500000000000000" pitchFamily="50" charset="0"/>
                <a:ea typeface="SF Display" panose="00000500000000000000" pitchFamily="50" charset="0"/>
                <a:cs typeface="Menlo-Regular"/>
              </a:rPr>
              <a:t>		</a:t>
            </a:r>
            <a:r>
              <a:rPr lang="en-US" sz="8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b="1" dirty="0" err="1"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800" b="1" dirty="0" smtClean="0">
                <a:solidFill>
                  <a:srgbClr val="000000"/>
                </a:solidFill>
                <a:latin typeface="SF Display" panose="00000500000000000000" pitchFamily="50" charset="0"/>
                <a:ea typeface="SF Display" panose="00000500000000000000" pitchFamily="50" charset="0"/>
                <a:cs typeface="Menlo-Regular"/>
              </a:rPr>
              <a:t>(at: </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AA0D91"/>
                </a:solidFill>
                <a:latin typeface="SF Display" panose="00000500000000000000" pitchFamily="50" charset="0"/>
                <a:ea typeface="SF Display" panose="00000500000000000000" pitchFamily="50" charset="0"/>
                <a:cs typeface="Menlo-Regular"/>
              </a:rPr>
              <a:t>else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3F6E74"/>
                </a:solidFill>
                <a:latin typeface="SF Display" panose="00000500000000000000" pitchFamily="50" charset="0"/>
                <a:ea typeface="SF Display" panose="00000500000000000000" pitchFamily="50" charset="0"/>
                <a:cs typeface="Menlo-Regular"/>
              </a:rPr>
              <a:t>		</a:t>
            </a:r>
            <a:r>
              <a:rPr lang="en-US" sz="800" b="1" dirty="0" err="1" smtClean="0">
                <a:solidFill>
                  <a:srgbClr val="3F6E74"/>
                </a:solidFill>
                <a:latin typeface="SF Display" panose="00000500000000000000" pitchFamily="50" charset="0"/>
                <a:ea typeface="SF Display" panose="00000500000000000000" pitchFamily="50" charset="0"/>
                <a:cs typeface="Menlo-Regular"/>
              </a:rPr>
              <a:t>meals</a:t>
            </a:r>
            <a:r>
              <a:rPr lang="en-US" sz="800" b="1" dirty="0" err="1"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800" b="1" dirty="0" smtClean="0">
                <a:solidFill>
                  <a:srgbClr val="000000"/>
                </a:solidFill>
                <a:latin typeface="SF Display" panose="00000500000000000000" pitchFamily="50" charset="0"/>
                <a:ea typeface="SF Display" panose="00000500000000000000" pitchFamily="50" charset="0"/>
                <a:cs typeface="Menlo-Regular"/>
              </a:rPr>
              <a:t>(at</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indexPath.</a:t>
            </a:r>
            <a:r>
              <a:rPr lang="en-US" sz="800" b="1" dirty="0" err="1">
                <a:solidFill>
                  <a:srgbClr val="5C2699"/>
                </a:solidFill>
                <a:latin typeface="SF Display" panose="00000500000000000000" pitchFamily="50" charset="0"/>
                <a:ea typeface="SF Display" panose="00000500000000000000" pitchFamily="50" charset="0"/>
                <a:cs typeface="Menlo-Regular"/>
              </a:rPr>
              <a:t>row</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26474B"/>
                </a:solidFill>
                <a:latin typeface="SF Display" panose="00000500000000000000" pitchFamily="50" charset="0"/>
                <a:ea typeface="SF Display" panose="00000500000000000000" pitchFamily="50" charset="0"/>
                <a:cs typeface="Menlo-Regular"/>
              </a:rPr>
              <a:t>	             </a:t>
            </a:r>
            <a:r>
              <a:rPr lang="en-US" sz="800" dirty="0" err="1" smtClean="0">
                <a:solidFill>
                  <a:srgbClr val="26474B"/>
                </a:solidFill>
                <a:latin typeface="SF Display" panose="00000500000000000000" pitchFamily="50" charset="0"/>
                <a:ea typeface="SF Display" panose="00000500000000000000" pitchFamily="50" charset="0"/>
                <a:cs typeface="Menlo-Regular"/>
              </a:rPr>
              <a:t>saveMeals</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err="1" smtClean="0">
                <a:solidFill>
                  <a:srgbClr val="000000"/>
                </a:solidFill>
                <a:latin typeface="SF Display" panose="00000500000000000000" pitchFamily="50" charset="0"/>
                <a:ea typeface="SF Display" panose="00000500000000000000" pitchFamily="50" charset="0"/>
                <a:cs typeface="Menlo-Regular"/>
              </a:rPr>
              <a:t>tableView.</a:t>
            </a:r>
            <a:r>
              <a:rPr lang="en-US" sz="800" dirty="0" err="1" smtClean="0">
                <a:solidFill>
                  <a:srgbClr val="2E0D6E"/>
                </a:solidFill>
                <a:latin typeface="SF Display" panose="00000500000000000000" pitchFamily="50" charset="0"/>
                <a:ea typeface="SF Display" panose="00000500000000000000" pitchFamily="50" charset="0"/>
                <a:cs typeface="Menlo-Regular"/>
              </a:rPr>
              <a:t>deleteRows</a:t>
            </a:r>
            <a:r>
              <a:rPr lang="en-US" sz="800" dirty="0" smtClean="0">
                <a:solidFill>
                  <a:srgbClr val="000000"/>
                </a:solidFill>
                <a:latin typeface="SF Display" panose="00000500000000000000" pitchFamily="50" charset="0"/>
                <a:ea typeface="SF Display" panose="00000500000000000000" pitchFamily="50" charset="0"/>
                <a:cs typeface="Menlo-Regular"/>
              </a:rPr>
              <a:t>(at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indexPath</a:t>
            </a:r>
            <a:r>
              <a:rPr lang="en-US" sz="800" dirty="0">
                <a:solidFill>
                  <a:srgbClr val="000000"/>
                </a:solidFill>
                <a:latin typeface="SF Display" panose="00000500000000000000" pitchFamily="50" charset="0"/>
                <a:ea typeface="SF Display" panose="00000500000000000000" pitchFamily="50" charset="0"/>
                <a:cs typeface="Menlo-Regular"/>
              </a:rPr>
              <a:t>], with: .</a:t>
            </a:r>
            <a:r>
              <a:rPr lang="en-US" sz="800" dirty="0">
                <a:solidFill>
                  <a:srgbClr val="2E0D6E"/>
                </a:solidFill>
                <a:latin typeface="SF Display" panose="00000500000000000000" pitchFamily="50" charset="0"/>
                <a:ea typeface="SF Display" panose="00000500000000000000" pitchFamily="50" charset="0"/>
                <a:cs typeface="Menlo-Regular"/>
              </a:rPr>
              <a:t>fade</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s-ES" sz="800" dirty="0" smtClean="0">
                <a:solidFill>
                  <a:srgbClr val="000000"/>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15</a:t>
            </a:fld>
            <a:endParaRPr/>
          </a:p>
        </p:txBody>
      </p:sp>
      <p:sp>
        <p:nvSpPr>
          <p:cNvPr id="4" name="TextBox 3"/>
          <p:cNvSpPr txBox="1"/>
          <p:nvPr/>
        </p:nvSpPr>
        <p:spPr>
          <a:xfrm>
            <a:off x="1010200" y="1421760"/>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Aún nos queda actualizar el borrado de filas… </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4807938" y="2983440"/>
            <a:ext cx="3136104" cy="1061829"/>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Habrá dos situaciones claras:</a:t>
            </a:r>
          </a:p>
          <a:p>
            <a:pPr marL="171450" indent="-171450">
              <a:buFont typeface="Arial" panose="020B0604020202020204" pitchFamily="34" charset="0"/>
              <a:buChar char="•"/>
            </a:pPr>
            <a:r>
              <a:rPr lang="es-ES" sz="900" b="1" dirty="0" smtClean="0">
                <a:latin typeface="SF Display" panose="00000500000000000000" pitchFamily="50" charset="0"/>
                <a:ea typeface="SF Display" panose="00000500000000000000" pitchFamily="50" charset="0"/>
              </a:rPr>
              <a:t>Búsqueda activa</a:t>
            </a:r>
            <a:r>
              <a:rPr lang="es-ES" sz="900" dirty="0" smtClean="0">
                <a:latin typeface="SF Display" panose="00000500000000000000" pitchFamily="50" charset="0"/>
                <a:ea typeface="SF Display" panose="00000500000000000000" pitchFamily="50" charset="0"/>
              </a:rPr>
              <a:t>: conocemos el índice de la comida a eliminar en </a:t>
            </a:r>
            <a:r>
              <a:rPr lang="es-ES" sz="900" b="1" dirty="0" err="1" smtClean="0">
                <a:latin typeface="SF Display" panose="00000500000000000000" pitchFamily="50" charset="0"/>
                <a:ea typeface="SF Display" panose="00000500000000000000" pitchFamily="50" charset="0"/>
              </a:rPr>
              <a:t>filteredMeals</a:t>
            </a:r>
            <a:r>
              <a:rPr lang="es-ES" sz="900" dirty="0" smtClean="0">
                <a:latin typeface="SF Display" panose="00000500000000000000" pitchFamily="50" charset="0"/>
                <a:ea typeface="SF Display" panose="00000500000000000000" pitchFamily="50" charset="0"/>
              </a:rPr>
              <a:t>, no en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 </a:t>
            </a:r>
            <a:r>
              <a:rPr lang="es-ES" sz="900" dirty="0" err="1" smtClean="0">
                <a:latin typeface="SF Display" panose="00000500000000000000" pitchFamily="50" charset="0"/>
                <a:ea typeface="SF Display" panose="00000500000000000000" pitchFamily="50" charset="0"/>
              </a:rPr>
              <a:t>Aún</a:t>
            </a:r>
            <a:r>
              <a:rPr lang="es-ES" sz="900" dirty="0" smtClean="0">
                <a:latin typeface="SF Display" panose="00000500000000000000" pitchFamily="50" charset="0"/>
                <a:ea typeface="SF Display" panose="00000500000000000000" pitchFamily="50" charset="0"/>
              </a:rPr>
              <a:t> así, podemos extraer qué índice es el de la comida seleccionada en </a:t>
            </a:r>
            <a:r>
              <a:rPr lang="es-ES" sz="900"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p>
          <a:p>
            <a:pPr marL="171450" indent="-171450">
              <a:buFont typeface="Arial" panose="020B0604020202020204" pitchFamily="34" charset="0"/>
              <a:buChar char="•"/>
            </a:pPr>
            <a:r>
              <a:rPr lang="es-ES" sz="900" b="1" dirty="0" smtClean="0">
                <a:latin typeface="SF Display" panose="00000500000000000000" pitchFamily="50" charset="0"/>
                <a:ea typeface="SF Display" panose="00000500000000000000" pitchFamily="50" charset="0"/>
              </a:rPr>
              <a:t>Búsqueda inactiva</a:t>
            </a:r>
            <a:r>
              <a:rPr lang="es-ES" sz="900" dirty="0" smtClean="0">
                <a:latin typeface="SF Display" panose="00000500000000000000" pitchFamily="50" charset="0"/>
                <a:ea typeface="SF Display" panose="00000500000000000000" pitchFamily="50" charset="0"/>
              </a:rPr>
              <a:t>: sólo actualizamos el vector principal,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499312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16</a:t>
            </a:fld>
            <a:endParaRPr/>
          </a:p>
        </p:txBody>
      </p:sp>
      <p:sp>
        <p:nvSpPr>
          <p:cNvPr id="4" name="TextBox 3"/>
          <p:cNvSpPr txBox="1"/>
          <p:nvPr/>
        </p:nvSpPr>
        <p:spPr>
          <a:xfrm>
            <a:off x="1007471" y="1486240"/>
            <a:ext cx="2534384" cy="307777"/>
          </a:xfrm>
          <a:prstGeom prst="rect">
            <a:avLst/>
          </a:prstGeom>
          <a:noFill/>
        </p:spPr>
        <p:txBody>
          <a:bodyPr wrap="square" rtlCol="0">
            <a:spAutoFit/>
          </a:bodyPr>
          <a:lstStyle/>
          <a:p>
            <a:r>
              <a:rPr lang="es-ES" b="1" dirty="0" smtClean="0">
                <a:latin typeface="SF Display" panose="00000500000000000000" pitchFamily="50" charset="0"/>
                <a:ea typeface="SF Display" panose="00000500000000000000" pitchFamily="50" charset="0"/>
              </a:rPr>
              <a:t>Nuestra búsqueda </a:t>
            </a:r>
            <a:r>
              <a:rPr lang="es-ES" b="1" smtClean="0">
                <a:latin typeface="SF Display" panose="00000500000000000000" pitchFamily="50" charset="0"/>
                <a:ea typeface="SF Display" panose="00000500000000000000" pitchFamily="50" charset="0"/>
              </a:rPr>
              <a:t>ya </a:t>
            </a:r>
            <a:r>
              <a:rPr lang="es-ES" b="1" smtClean="0">
                <a:latin typeface="SF Display" panose="00000500000000000000" pitchFamily="50" charset="0"/>
                <a:ea typeface="SF Display" panose="00000500000000000000" pitchFamily="50" charset="0"/>
              </a:rPr>
              <a:t>funciona</a:t>
            </a:r>
            <a:endParaRPr lang="es-ES" b="1" dirty="0">
              <a:latin typeface="SF Display" panose="00000500000000000000" pitchFamily="50" charset="0"/>
              <a:ea typeface="SF Display" panose="00000500000000000000" pitchFamily="50" charset="0"/>
            </a:endParaRPr>
          </a:p>
        </p:txBody>
      </p:sp>
      <p:sp>
        <p:nvSpPr>
          <p:cNvPr id="11" name="TextBox 10"/>
          <p:cNvSpPr txBox="1"/>
          <p:nvPr/>
        </p:nvSpPr>
        <p:spPr>
          <a:xfrm>
            <a:off x="1007471" y="2863429"/>
            <a:ext cx="3568379" cy="1338828"/>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Ya podemos hacer búsquedas, pero aún </a:t>
            </a:r>
            <a:r>
              <a:rPr lang="es-ES" sz="900" b="1" dirty="0" smtClean="0">
                <a:latin typeface="SF Display" panose="00000500000000000000" pitchFamily="50" charset="0"/>
                <a:ea typeface="SF Display" panose="00000500000000000000" pitchFamily="50" charset="0"/>
              </a:rPr>
              <a:t>nos queda la comunicación con otras vistas</a:t>
            </a:r>
            <a:r>
              <a:rPr lang="es-ES" sz="900" dirty="0" smtClean="0">
                <a:latin typeface="SF Display" panose="00000500000000000000" pitchFamily="50" charset="0"/>
                <a:ea typeface="SF Display" panose="00000500000000000000" pitchFamily="50" charset="0"/>
              </a:rPr>
              <a:t>. En concreto, a la vista determinada por </a:t>
            </a:r>
            <a:r>
              <a:rPr lang="es-ES" sz="900" dirty="0" err="1" smtClean="0">
                <a:latin typeface="SF Display" panose="00000500000000000000" pitchFamily="50" charset="0"/>
                <a:ea typeface="SF Display" panose="00000500000000000000" pitchFamily="50" charset="0"/>
              </a:rPr>
              <a:t>MealViewController</a:t>
            </a:r>
            <a:r>
              <a:rPr lang="es-ES" sz="900" dirty="0" smtClean="0">
                <a:latin typeface="SF Display" panose="00000500000000000000" pitchFamily="50" charset="0"/>
                <a:ea typeface="SF Display" panose="00000500000000000000" pitchFamily="50" charset="0"/>
              </a:rPr>
              <a:t> habrá que pasarle la comida correcta si se selecciona una fila para modificarla, y a la hora de volver a nuestra vista, habrá que tener en cuenta que la comida actualizada puede no encajar en la búsqueda en curso (si hay una).</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Nosotros consideraremos que se puede realizar la acción de actualizar y eliminar mientras haya una búsqueda en curso.</a:t>
            </a:r>
            <a:endParaRPr lang="es-ES" sz="800" dirty="0" smtClean="0">
              <a:latin typeface="SF Display" panose="00000500000000000000" pitchFamily="50" charset="0"/>
              <a:ea typeface="SF Display" panose="00000500000000000000" pitchFamily="50" charset="0"/>
            </a:endParaRPr>
          </a:p>
        </p:txBody>
      </p:sp>
      <p:pic>
        <p:nvPicPr>
          <p:cNvPr id="6" name="Picture 5"/>
          <p:cNvPicPr>
            <a:picLocks/>
          </p:cNvPicPr>
          <p:nvPr/>
        </p:nvPicPr>
        <p:blipFill>
          <a:blip r:embed="rId3"/>
          <a:stretch>
            <a:fillRect/>
          </a:stretch>
        </p:blipFill>
        <p:spPr>
          <a:xfrm>
            <a:off x="2094363" y="1901731"/>
            <a:ext cx="360599" cy="38009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331" y="1486240"/>
            <a:ext cx="1453708" cy="2855931"/>
          </a:xfrm>
          <a:prstGeom prst="rect">
            <a:avLst/>
          </a:prstGeom>
        </p:spPr>
      </p:pic>
    </p:spTree>
    <p:extLst>
      <p:ext uri="{BB962C8B-B14F-4D97-AF65-F5344CB8AC3E}">
        <p14:creationId xmlns:p14="http://schemas.microsoft.com/office/powerpoint/2010/main" val="134324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 name="TextBox 10"/>
          <p:cNvSpPr txBox="1"/>
          <p:nvPr/>
        </p:nvSpPr>
        <p:spPr>
          <a:xfrm>
            <a:off x="1078296" y="1612438"/>
            <a:ext cx="4443699" cy="2633078"/>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654750" y="1612438"/>
            <a:ext cx="4743040" cy="2774037"/>
          </a:xfrm>
          <a:prstGeom prst="rect">
            <a:avLst/>
          </a:prstGeom>
          <a:ln>
            <a:noFill/>
          </a:ln>
        </p:spPr>
        <p:txBody>
          <a:bodyPr spcFirstLastPara="1" wrap="square" lIns="91425" tIns="91425" rIns="91425" bIns="91425" anchor="t" anchorCtr="0">
            <a:noAutofit/>
          </a:body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override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prepare(for segue: </a:t>
            </a:r>
            <a:r>
              <a:rPr lang="en-US" sz="800" dirty="0" err="1">
                <a:solidFill>
                  <a:srgbClr val="5C2699"/>
                </a:solidFill>
                <a:latin typeface="SF Display" panose="00000500000000000000" pitchFamily="50" charset="0"/>
                <a:ea typeface="SF Display" panose="00000500000000000000" pitchFamily="50" charset="0"/>
                <a:cs typeface="Menlo-Regular"/>
              </a:rPr>
              <a:t>UIStoryboardSegue</a:t>
            </a:r>
            <a:r>
              <a:rPr lang="en-US" sz="800" dirty="0">
                <a:solidFill>
                  <a:srgbClr val="000000"/>
                </a:solidFill>
                <a:latin typeface="SF Display" panose="00000500000000000000" pitchFamily="50" charset="0"/>
                <a:ea typeface="SF Display" panose="00000500000000000000" pitchFamily="50" charset="0"/>
                <a:cs typeface="Menlo-Regular"/>
              </a:rPr>
              <a:t>, sender: </a:t>
            </a:r>
            <a:r>
              <a:rPr lang="en-US" sz="800" dirty="0">
                <a:solidFill>
                  <a:srgbClr val="AA0D91"/>
                </a:solidFill>
                <a:latin typeface="SF Display" panose="00000500000000000000" pitchFamily="50" charset="0"/>
                <a:ea typeface="SF Display" panose="00000500000000000000" pitchFamily="50" charset="0"/>
                <a:cs typeface="Menlo-Regular"/>
              </a:rPr>
              <a:t>Any</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dirty="0" err="1" smtClean="0">
                <a:solidFill>
                  <a:srgbClr val="AA0D91"/>
                </a:solidFill>
                <a:latin typeface="SF Display" panose="00000500000000000000" pitchFamily="50" charset="0"/>
                <a:ea typeface="SF Display" panose="00000500000000000000" pitchFamily="50" charset="0"/>
                <a:cs typeface="Menlo-Regular"/>
              </a:rPr>
              <a:t>super</a:t>
            </a:r>
            <a:r>
              <a:rPr lang="en-US" sz="800" dirty="0" err="1"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2E0D6E"/>
                </a:solidFill>
                <a:latin typeface="SF Display" panose="00000500000000000000" pitchFamily="50" charset="0"/>
                <a:ea typeface="SF Display" panose="00000500000000000000" pitchFamily="50" charset="0"/>
                <a:cs typeface="Menlo-Regular"/>
              </a:rPr>
              <a:t>prepare</a:t>
            </a:r>
            <a:r>
              <a:rPr lang="en-US" sz="800" dirty="0" smtClean="0">
                <a:solidFill>
                  <a:srgbClr val="000000"/>
                </a:solidFill>
                <a:latin typeface="SF Display" panose="00000500000000000000" pitchFamily="50" charset="0"/>
                <a:ea typeface="SF Display" panose="00000500000000000000" pitchFamily="50" charset="0"/>
                <a:cs typeface="Menlo-Regular"/>
              </a:rPr>
              <a:t>(for</a:t>
            </a:r>
            <a:r>
              <a:rPr lang="en-US" sz="800" dirty="0">
                <a:solidFill>
                  <a:srgbClr val="000000"/>
                </a:solidFill>
                <a:latin typeface="SF Display" panose="00000500000000000000" pitchFamily="50" charset="0"/>
                <a:ea typeface="SF Display" panose="00000500000000000000" pitchFamily="50" charset="0"/>
                <a:cs typeface="Menlo-Regular"/>
              </a:rPr>
              <a:t>: segue, sender: sender</a:t>
            </a:r>
            <a:r>
              <a:rPr lang="en-US" sz="800"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switch</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err="1" smtClean="0">
                <a:solidFill>
                  <a:srgbClr val="000000"/>
                </a:solidFill>
                <a:latin typeface="SF Display" panose="00000500000000000000" pitchFamily="50" charset="0"/>
                <a:ea typeface="SF Display" panose="00000500000000000000" pitchFamily="50" charset="0"/>
                <a:cs typeface="Menlo-Regular"/>
              </a:rPr>
              <a:t>segue.</a:t>
            </a:r>
            <a:r>
              <a:rPr lang="en-US" sz="800" dirty="0" err="1" smtClean="0">
                <a:solidFill>
                  <a:srgbClr val="5C2699"/>
                </a:solidFill>
                <a:latin typeface="SF Display" panose="00000500000000000000" pitchFamily="50" charset="0"/>
                <a:ea typeface="SF Display" panose="00000500000000000000" pitchFamily="50" charset="0"/>
                <a:cs typeface="Menlo-Regular"/>
              </a:rPr>
              <a:t>identifier</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case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err="1">
                <a:solidFill>
                  <a:srgbClr val="C41A16"/>
                </a:solidFill>
                <a:latin typeface="SF Display" panose="00000500000000000000" pitchFamily="50" charset="0"/>
                <a:ea typeface="SF Display" panose="00000500000000000000" pitchFamily="50" charset="0"/>
                <a:cs typeface="Menlo-Regular"/>
              </a:rPr>
              <a:t>AddItem</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2E0D6E"/>
                </a:solidFill>
                <a:latin typeface="SF Display" panose="00000500000000000000" pitchFamily="50" charset="0"/>
                <a:ea typeface="SF Display" panose="00000500000000000000" pitchFamily="50" charset="0"/>
                <a:cs typeface="Menlo-Regular"/>
              </a:rPr>
              <a:t>	                </a:t>
            </a:r>
            <a:r>
              <a:rPr lang="en-US" sz="800" dirty="0" err="1" smtClean="0">
                <a:solidFill>
                  <a:srgbClr val="2E0D6E"/>
                </a:solidFill>
                <a:latin typeface="SF Display" panose="00000500000000000000" pitchFamily="50" charset="0"/>
                <a:ea typeface="SF Display" panose="00000500000000000000" pitchFamily="50" charset="0"/>
                <a:cs typeface="Menlo-Regular"/>
              </a:rPr>
              <a:t>os_log</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C41A16"/>
                </a:solidFill>
                <a:latin typeface="SF Display" panose="00000500000000000000" pitchFamily="50" charset="0"/>
                <a:ea typeface="SF Display" panose="00000500000000000000" pitchFamily="50" charset="0"/>
                <a:cs typeface="Menlo-Regular"/>
              </a:rPr>
              <a:t>"Adding a new meal."</a:t>
            </a:r>
            <a:r>
              <a:rPr lang="en-US" sz="800" dirty="0">
                <a:solidFill>
                  <a:srgbClr val="000000"/>
                </a:solidFill>
                <a:latin typeface="SF Display" panose="00000500000000000000" pitchFamily="50" charset="0"/>
                <a:ea typeface="SF Display" panose="00000500000000000000" pitchFamily="50" charset="0"/>
                <a:cs typeface="Menlo-Regular"/>
              </a:rPr>
              <a:t>, log: </a:t>
            </a:r>
            <a:r>
              <a:rPr lang="en-US" sz="800" dirty="0" err="1">
                <a:solidFill>
                  <a:srgbClr val="5C2699"/>
                </a:solidFill>
                <a:latin typeface="SF Display" panose="00000500000000000000" pitchFamily="50" charset="0"/>
                <a:ea typeface="SF Display" panose="00000500000000000000" pitchFamily="50" charset="0"/>
                <a:cs typeface="Menlo-Regular"/>
              </a:rPr>
              <a:t>OSLog</a:t>
            </a:r>
            <a:r>
              <a:rPr lang="en-US" sz="800" dirty="0" err="1">
                <a:solidFill>
                  <a:srgbClr val="000000"/>
                </a:solidFill>
                <a:latin typeface="SF Display" panose="00000500000000000000" pitchFamily="50" charset="0"/>
                <a:ea typeface="SF Display" panose="00000500000000000000" pitchFamily="50" charset="0"/>
                <a:cs typeface="Menlo-Regular"/>
              </a:rPr>
              <a:t>.</a:t>
            </a:r>
            <a:r>
              <a:rPr lang="en-US" sz="800" dirty="0" err="1">
                <a:solidFill>
                  <a:srgbClr val="AA0D91"/>
                </a:solidFill>
                <a:latin typeface="SF Display" panose="00000500000000000000" pitchFamily="50" charset="0"/>
                <a:ea typeface="SF Display" panose="00000500000000000000" pitchFamily="50" charset="0"/>
                <a:cs typeface="Menlo-Regular"/>
              </a:rPr>
              <a:t>default</a:t>
            </a:r>
            <a:r>
              <a:rPr lang="en-US" sz="800" dirty="0">
                <a:solidFill>
                  <a:srgbClr val="000000"/>
                </a:solidFill>
                <a:latin typeface="SF Display" panose="00000500000000000000" pitchFamily="50" charset="0"/>
                <a:ea typeface="SF Display" panose="00000500000000000000" pitchFamily="50" charset="0"/>
                <a:cs typeface="Menlo-Regular"/>
              </a:rPr>
              <a:t>, type: .</a:t>
            </a:r>
            <a:r>
              <a:rPr lang="en-US" sz="800" dirty="0">
                <a:solidFill>
                  <a:srgbClr val="5C2699"/>
                </a:solidFill>
                <a:latin typeface="SF Display" panose="00000500000000000000" pitchFamily="50" charset="0"/>
                <a:ea typeface="SF Display" panose="00000500000000000000" pitchFamily="50" charset="0"/>
                <a:cs typeface="Menlo-Regular"/>
              </a:rPr>
              <a:t>debug</a:t>
            </a:r>
            <a:r>
              <a:rPr lang="en-US" sz="800"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case</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C41A16"/>
                </a:solidFill>
                <a:latin typeface="SF Display" panose="00000500000000000000" pitchFamily="50" charset="0"/>
                <a:ea typeface="SF Display" panose="00000500000000000000" pitchFamily="50" charset="0"/>
                <a:cs typeface="Menlo-Regular"/>
              </a:rPr>
              <a:t>"</a:t>
            </a:r>
            <a:r>
              <a:rPr lang="en-US" sz="800" dirty="0" err="1">
                <a:solidFill>
                  <a:srgbClr val="C41A16"/>
                </a:solidFill>
                <a:latin typeface="SF Display" panose="00000500000000000000" pitchFamily="50" charset="0"/>
                <a:ea typeface="SF Display" panose="00000500000000000000" pitchFamily="50" charset="0"/>
                <a:cs typeface="Menlo-Regular"/>
              </a:rPr>
              <a:t>ShowDetail</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selectedMeal</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3F6E74"/>
                </a:solidFill>
                <a:latin typeface="SF Display" panose="00000500000000000000" pitchFamily="50" charset="0"/>
                <a:ea typeface="SF Display" panose="00000500000000000000" pitchFamily="50" charset="0"/>
                <a:cs typeface="Menlo-Regular"/>
              </a:rPr>
              <a:t>Meal</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26474B"/>
                </a:solidFill>
                <a:latin typeface="SF Display" panose="00000500000000000000" pitchFamily="50" charset="0"/>
                <a:ea typeface="SF Display" panose="00000500000000000000" pitchFamily="50" charset="0"/>
                <a:cs typeface="Menlo-Regular"/>
              </a:rPr>
              <a:t>isFiltering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AA0D91"/>
                </a:solidFill>
                <a:latin typeface="SF Display" panose="00000500000000000000" pitchFamily="50" charset="0"/>
                <a:ea typeface="SF Display" panose="00000500000000000000" pitchFamily="50" charset="0"/>
                <a:cs typeface="Menlo-Regular"/>
              </a:rPr>
              <a:t>else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smtClean="0">
                <a:solidFill>
                  <a:srgbClr val="3F6E74"/>
                </a:solidFill>
                <a:latin typeface="SF Display" panose="00000500000000000000" pitchFamily="50" charset="0"/>
                <a:ea typeface="SF Display" panose="00000500000000000000" pitchFamily="50" charset="0"/>
                <a:cs typeface="Menlo-Regular"/>
              </a:rPr>
              <a:t>meals</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n-US" sz="8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800" b="1" dirty="0" err="1" smtClean="0">
                <a:solidFill>
                  <a:srgbClr val="5C2699"/>
                </a:solidFill>
                <a:latin typeface="SF Display" panose="00000500000000000000" pitchFamily="50" charset="0"/>
                <a:ea typeface="SF Display" panose="00000500000000000000" pitchFamily="50" charset="0"/>
                <a:cs typeface="Menlo-Regular"/>
              </a:rPr>
              <a:t>row</a:t>
            </a:r>
            <a:r>
              <a:rPr lang="en-US" sz="800" b="1"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Times New Roman" panose="02020603050405020304" pitchFamily="18" charset="0"/>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smtClean="0">
                <a:solidFill>
                  <a:srgbClr val="000000"/>
                </a:solidFill>
                <a:latin typeface="SF Display" panose="00000500000000000000" pitchFamily="50" charset="0"/>
                <a:ea typeface="SF Display" panose="00000500000000000000" pitchFamily="50" charset="0"/>
                <a:cs typeface="Menlo-Regular"/>
              </a:rPr>
              <a:t>mealDetailViewController.</a:t>
            </a:r>
            <a:r>
              <a:rPr lang="en-US" sz="800" b="1" dirty="0" err="1" smtClean="0">
                <a:solidFill>
                  <a:srgbClr val="3F6E74"/>
                </a:solidFill>
                <a:latin typeface="SF Display" panose="00000500000000000000" pitchFamily="50" charset="0"/>
                <a:ea typeface="SF Display" panose="00000500000000000000" pitchFamily="50" charset="0"/>
                <a:cs typeface="Menlo-Regular"/>
              </a:rPr>
              <a:t>meal</a:t>
            </a: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err="1" smtClean="0">
                <a:solidFill>
                  <a:srgbClr val="000000"/>
                </a:solidFill>
                <a:latin typeface="SF Display" panose="00000500000000000000" pitchFamily="50" charset="0"/>
                <a:ea typeface="SF Display" panose="00000500000000000000" pitchFamily="50" charset="0"/>
                <a:cs typeface="Menlo-Regular"/>
              </a:rPr>
              <a:t>selectedMeal</a:t>
            </a:r>
            <a:r>
              <a:rPr lang="en-U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AA0D91"/>
                </a:solidFill>
                <a:latin typeface="SF Display" panose="00000500000000000000" pitchFamily="50" charset="0"/>
                <a:ea typeface="SF Display" panose="00000500000000000000" pitchFamily="50" charset="0"/>
                <a:cs typeface="Menlo-Regular"/>
              </a:rPr>
              <a:t>                	default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2E0D6E"/>
                </a:solidFill>
                <a:latin typeface="SF Display" panose="00000500000000000000" pitchFamily="50" charset="0"/>
                <a:ea typeface="SF Display" panose="00000500000000000000" pitchFamily="50" charset="0"/>
                <a:cs typeface="Menlo-Regular"/>
              </a:rPr>
              <a:t>                                  </a:t>
            </a:r>
            <a:r>
              <a:rPr lang="en-US" sz="800" dirty="0" err="1" smtClean="0">
                <a:solidFill>
                  <a:srgbClr val="2E0D6E"/>
                </a:solidFill>
                <a:latin typeface="SF Display" panose="00000500000000000000" pitchFamily="50" charset="0"/>
                <a:ea typeface="SF Display" panose="00000500000000000000" pitchFamily="50" charset="0"/>
                <a:cs typeface="Menlo-Regular"/>
              </a:rPr>
              <a:t>fatalError</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"Unexpected Segue Identifier; </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5C2699"/>
                </a:solidFill>
                <a:latin typeface="SF Display" panose="00000500000000000000" pitchFamily="50" charset="0"/>
                <a:ea typeface="SF Display" panose="00000500000000000000" pitchFamily="50" charset="0"/>
                <a:cs typeface="Menlo-Regular"/>
              </a:rPr>
              <a:t>String</a:t>
            </a:r>
            <a:r>
              <a:rPr lang="en-US" sz="800" dirty="0" smtClean="0">
                <a:solidFill>
                  <a:srgbClr val="000000"/>
                </a:solidFill>
                <a:latin typeface="SF Display" panose="00000500000000000000" pitchFamily="50" charset="0"/>
                <a:ea typeface="SF Display" panose="00000500000000000000" pitchFamily="50" charset="0"/>
                <a:cs typeface="Menlo-Regular"/>
              </a:rPr>
              <a:t>(describing: </a:t>
            </a:r>
            <a:r>
              <a:rPr lang="en-US" sz="800" dirty="0" err="1" smtClean="0">
                <a:solidFill>
                  <a:srgbClr val="000000"/>
                </a:solidFill>
                <a:latin typeface="SF Display" panose="00000500000000000000" pitchFamily="50" charset="0"/>
                <a:ea typeface="SF Display" panose="00000500000000000000" pitchFamily="50" charset="0"/>
                <a:cs typeface="Menlo-Regular"/>
              </a:rPr>
              <a:t>segue.</a:t>
            </a:r>
            <a:r>
              <a:rPr lang="en-US" sz="800" dirty="0" err="1" smtClean="0">
                <a:solidFill>
                  <a:srgbClr val="5C2699"/>
                </a:solidFill>
                <a:latin typeface="SF Display" panose="00000500000000000000" pitchFamily="50" charset="0"/>
                <a:ea typeface="SF Display" panose="00000500000000000000" pitchFamily="50" charset="0"/>
                <a:cs typeface="Menlo-Regular"/>
              </a:rPr>
              <a:t>identifier</a:t>
            </a:r>
            <a:r>
              <a:rPr lang="en-US" sz="800" dirty="0" smtClean="0">
                <a:solidFill>
                  <a:srgbClr val="000000"/>
                </a:solidFill>
                <a:latin typeface="SF Display" panose="00000500000000000000" pitchFamily="50" charset="0"/>
                <a:ea typeface="SF Display" panose="00000500000000000000" pitchFamily="50" charset="0"/>
                <a:cs typeface="Menlo-Regular"/>
              </a:rPr>
              <a:t>)</a:t>
            </a:r>
            <a:r>
              <a:rPr lang="en-US" sz="800" dirty="0" smtClean="0">
                <a:solidFill>
                  <a:srgbClr val="C41A16"/>
                </a:solidFill>
                <a:latin typeface="SF Display" panose="00000500000000000000" pitchFamily="50" charset="0"/>
                <a:ea typeface="SF Display" panose="00000500000000000000" pitchFamily="50" charset="0"/>
                <a:cs typeface="Menlo-Regular"/>
              </a:rPr>
              <a:t>)"</a:t>
            </a:r>
            <a:r>
              <a:rPr lang="en-U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spcAft>
                <a:spcPts val="800"/>
              </a:spcAft>
              <a:buNone/>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17</a:t>
            </a:fld>
            <a:endParaRPr/>
          </a:p>
        </p:txBody>
      </p:sp>
      <p:sp>
        <p:nvSpPr>
          <p:cNvPr id="4" name="TextBox 3"/>
          <p:cNvSpPr txBox="1"/>
          <p:nvPr/>
        </p:nvSpPr>
        <p:spPr>
          <a:xfrm>
            <a:off x="5662845" y="1612438"/>
            <a:ext cx="2442495" cy="784830"/>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El primero de los métodos que participa en la navegación con </a:t>
            </a:r>
            <a:r>
              <a:rPr lang="es-ES" sz="900" dirty="0" err="1" smtClean="0">
                <a:latin typeface="SF Display" panose="00000500000000000000" pitchFamily="50" charset="0"/>
                <a:ea typeface="SF Display" panose="00000500000000000000" pitchFamily="50" charset="0"/>
              </a:rPr>
              <a:t>MealViewController</a:t>
            </a:r>
            <a:r>
              <a:rPr lang="es-ES" sz="900" dirty="0" smtClean="0">
                <a:latin typeface="SF Display" panose="00000500000000000000" pitchFamily="50" charset="0"/>
                <a:ea typeface="SF Display" panose="00000500000000000000" pitchFamily="50" charset="0"/>
              </a:rPr>
              <a:t> es </a:t>
            </a:r>
            <a:r>
              <a:rPr lang="es-ES" sz="900" b="1" dirty="0" smtClean="0">
                <a:latin typeface="SF Display" panose="00000500000000000000" pitchFamily="50" charset="0"/>
                <a:ea typeface="SF Display" panose="00000500000000000000" pitchFamily="50" charset="0"/>
              </a:rPr>
              <a:t>prepare</a:t>
            </a:r>
            <a:r>
              <a:rPr lang="es-ES" sz="900" dirty="0" smtClean="0">
                <a:latin typeface="SF Display" panose="00000500000000000000" pitchFamily="50" charset="0"/>
                <a:ea typeface="SF Display" panose="00000500000000000000" pitchFamily="50" charset="0"/>
              </a:rPr>
              <a:t>, el cual pasará la comida correspondiente en caso de que la acción sea la de mostrar los detalles de una comida.</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5662845" y="3737685"/>
            <a:ext cx="2442495" cy="5078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De nuevo, se trata sólo de elegir una comida de un vector u otro dependiendo de la situación de la búsqueda.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1779357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 name="TextBox 9"/>
          <p:cNvSpPr txBox="1"/>
          <p:nvPr/>
        </p:nvSpPr>
        <p:spPr>
          <a:xfrm>
            <a:off x="4748694" y="2011245"/>
            <a:ext cx="3389401" cy="652081"/>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1072006" y="2010195"/>
            <a:ext cx="3490413" cy="1918511"/>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Implementación de la búsqueda</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437677" y="2003511"/>
            <a:ext cx="4759073" cy="2234275"/>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a:t>
            </a:r>
            <a:r>
              <a:rPr lang="en-US" sz="700" b="1" dirty="0" smtClean="0">
                <a:solidFill>
                  <a:srgbClr val="AA0D91"/>
                </a:solidFill>
                <a:latin typeface="SF Display" panose="00000500000000000000" pitchFamily="50" charset="0"/>
                <a:ea typeface="SF Display" panose="00000500000000000000" pitchFamily="50" charset="0"/>
                <a:cs typeface="Menlo-Regular"/>
              </a:rPr>
              <a:t>                   </a:t>
            </a:r>
            <a:r>
              <a:rPr lang="en-US" sz="700" b="1" dirty="0" err="1" smtClean="0">
                <a:solidFill>
                  <a:srgbClr val="AA0D91"/>
                </a:solidFill>
                <a:latin typeface="SF Display" panose="00000500000000000000" pitchFamily="50" charset="0"/>
                <a:ea typeface="SF Display" panose="00000500000000000000" pitchFamily="50" charset="0"/>
                <a:cs typeface="Menlo-Regular"/>
              </a:rPr>
              <a:t>var</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err="1">
                <a:solidFill>
                  <a:srgbClr val="000000"/>
                </a:solidFill>
                <a:latin typeface="SF Display" panose="00000500000000000000" pitchFamily="50" charset="0"/>
                <a:ea typeface="SF Display" panose="00000500000000000000" pitchFamily="50" charset="0"/>
                <a:cs typeface="Menlo-Regular"/>
              </a:rPr>
              <a:t>removeRow</a:t>
            </a:r>
            <a:r>
              <a:rPr lang="en-US" sz="700" b="1" dirty="0">
                <a:solidFill>
                  <a:srgbClr val="000000"/>
                </a:solidFill>
                <a:latin typeface="SF Display" panose="00000500000000000000" pitchFamily="50" charset="0"/>
                <a:ea typeface="SF Display" panose="00000500000000000000" pitchFamily="50" charset="0"/>
                <a:cs typeface="Menlo-Regular"/>
              </a:rPr>
              <a:t> = </a:t>
            </a:r>
            <a:r>
              <a:rPr lang="en-US" sz="700" b="1" dirty="0" smtClean="0">
                <a:solidFill>
                  <a:srgbClr val="AA0D91"/>
                </a:solidFill>
                <a:latin typeface="SF Display" panose="00000500000000000000" pitchFamily="50" charset="0"/>
                <a:ea typeface="SF Display" panose="00000500000000000000" pitchFamily="50" charset="0"/>
                <a:cs typeface="Menlo-Regular"/>
              </a:rPr>
              <a:t>false</a:t>
            </a:r>
          </a:p>
          <a:p>
            <a:pPr marL="76200" indent="0">
              <a:lnSpc>
                <a:spcPct val="107000"/>
              </a:lnSpc>
              <a:spcBef>
                <a:spcPts val="0"/>
              </a:spcBef>
              <a:buNone/>
              <a:tabLst>
                <a:tab pos="344805" algn="l"/>
              </a:tabLst>
            </a:pP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AA0D91"/>
                </a:solidFill>
                <a:latin typeface="SF Display" panose="00000500000000000000" pitchFamily="50" charset="0"/>
                <a:ea typeface="SF Display" panose="00000500000000000000" pitchFamily="50" charset="0"/>
                <a:cs typeface="Menlo-Regular"/>
              </a:rPr>
              <a:t> 	                   if</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err="1">
                <a:solidFill>
                  <a:srgbClr val="26474B"/>
                </a:solidFill>
                <a:latin typeface="SF Display" panose="00000500000000000000" pitchFamily="50" charset="0"/>
                <a:ea typeface="SF Display" panose="00000500000000000000" pitchFamily="50" charset="0"/>
                <a:cs typeface="Menlo-Regular"/>
              </a:rPr>
              <a:t>isFiltering</a:t>
            </a:r>
            <a:r>
              <a:rPr lang="en-US" sz="700" b="1" dirty="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AA0D91"/>
                </a:solidFill>
                <a:latin typeface="SF Display" panose="00000500000000000000" pitchFamily="50" charset="0"/>
                <a:ea typeface="SF Display" panose="00000500000000000000" pitchFamily="50" charset="0"/>
                <a:cs typeface="Menlo-Regular"/>
              </a:rPr>
              <a:t>		if</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a:solidFill>
                  <a:srgbClr val="AA0D91"/>
                </a:solidFill>
                <a:latin typeface="SF Display" panose="00000500000000000000" pitchFamily="50" charset="0"/>
                <a:ea typeface="SF Display" panose="00000500000000000000" pitchFamily="50" charset="0"/>
                <a:cs typeface="Menlo-Regular"/>
              </a:rPr>
              <a:t>let</a:t>
            </a:r>
            <a:r>
              <a:rPr lang="en-US" sz="700" b="1" dirty="0">
                <a:solidFill>
                  <a:srgbClr val="000000"/>
                </a:solidFill>
                <a:latin typeface="SF Display" panose="00000500000000000000" pitchFamily="50" charset="0"/>
                <a:ea typeface="SF Display" panose="00000500000000000000" pitchFamily="50" charset="0"/>
                <a:cs typeface="Menlo-Regular"/>
              </a:rPr>
              <a:t> index = </a:t>
            </a:r>
            <a:r>
              <a:rPr lang="en-US" sz="700" b="1" dirty="0" err="1">
                <a:solidFill>
                  <a:srgbClr val="3F6E74"/>
                </a:solidFill>
                <a:latin typeface="SF Display" panose="00000500000000000000" pitchFamily="50" charset="0"/>
                <a:ea typeface="SF Display" panose="00000500000000000000" pitchFamily="50" charset="0"/>
                <a:cs typeface="Menlo-Regular"/>
              </a:rPr>
              <a:t>meals</a:t>
            </a:r>
            <a:r>
              <a:rPr lang="en-US" sz="700" b="1" dirty="0" err="1">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2E0D6E"/>
                </a:solidFill>
                <a:latin typeface="SF Display" panose="00000500000000000000" pitchFamily="50" charset="0"/>
                <a:ea typeface="SF Display" panose="00000500000000000000" pitchFamily="50" charset="0"/>
                <a:cs typeface="Menlo-Regular"/>
              </a:rPr>
              <a:t>index</a:t>
            </a:r>
            <a:r>
              <a:rPr lang="en-US" sz="700" b="1" dirty="0">
                <a:solidFill>
                  <a:srgbClr val="000000"/>
                </a:solidFill>
                <a:latin typeface="SF Display" panose="00000500000000000000" pitchFamily="50" charset="0"/>
                <a:ea typeface="SF Display" panose="00000500000000000000" pitchFamily="50" charset="0"/>
                <a:cs typeface="Menlo-Regular"/>
              </a:rPr>
              <a:t>(of: </a:t>
            </a:r>
            <a:r>
              <a:rPr lang="en-US" sz="700" b="1" dirty="0" err="1">
                <a:solidFill>
                  <a:srgbClr val="3F6E74"/>
                </a:solidFill>
                <a:latin typeface="SF Display" panose="00000500000000000000" pitchFamily="50" charset="0"/>
                <a:ea typeface="SF Display" panose="00000500000000000000" pitchFamily="50" charset="0"/>
                <a:cs typeface="Menlo-Regular"/>
              </a:rPr>
              <a:t>filteredMeals</a:t>
            </a:r>
            <a:r>
              <a:rPr lang="en-US" sz="700" b="1" dirty="0">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700" b="1" dirty="0" err="1">
                <a:solidFill>
                  <a:srgbClr val="5C2699"/>
                </a:solidFill>
                <a:latin typeface="SF Display" panose="00000500000000000000" pitchFamily="50" charset="0"/>
                <a:ea typeface="SF Display" panose="00000500000000000000" pitchFamily="50" charset="0"/>
                <a:cs typeface="Menlo-Regular"/>
              </a:rPr>
              <a:t>row</a:t>
            </a:r>
            <a:r>
              <a:rPr lang="en-US" sz="700" b="1" dirty="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3F6E74"/>
                </a:solidFill>
                <a:latin typeface="SF Display" panose="00000500000000000000" pitchFamily="50" charset="0"/>
                <a:ea typeface="SF Display" panose="00000500000000000000" pitchFamily="50" charset="0"/>
                <a:cs typeface="Menlo-Regular"/>
              </a:rPr>
              <a:t>		                 meals</a:t>
            </a:r>
            <a:r>
              <a:rPr lang="en-US" sz="700" b="1" dirty="0" smtClean="0">
                <a:solidFill>
                  <a:srgbClr val="000000"/>
                </a:solidFill>
                <a:latin typeface="SF Display" panose="00000500000000000000" pitchFamily="50" charset="0"/>
                <a:ea typeface="SF Display" panose="00000500000000000000" pitchFamily="50" charset="0"/>
                <a:cs typeface="Menlo-Regular"/>
              </a:rPr>
              <a:t>[index</a:t>
            </a:r>
            <a:r>
              <a:rPr lang="en-US" sz="700" b="1" dirty="0">
                <a:solidFill>
                  <a:srgbClr val="000000"/>
                </a:solidFill>
                <a:latin typeface="SF Display" panose="00000500000000000000" pitchFamily="50" charset="0"/>
                <a:ea typeface="SF Display" panose="00000500000000000000" pitchFamily="50" charset="0"/>
                <a:cs typeface="Menlo-Regular"/>
              </a:rPr>
              <a:t>] = </a:t>
            </a:r>
            <a:r>
              <a:rPr lang="en-US" sz="700" b="1" dirty="0" smtClean="0">
                <a:solidFill>
                  <a:srgbClr val="000000"/>
                </a:solidFill>
                <a:latin typeface="SF Display" panose="00000500000000000000" pitchFamily="50" charset="0"/>
                <a:ea typeface="SF Display" panose="00000500000000000000" pitchFamily="50" charset="0"/>
                <a:cs typeface="Menlo-Regular"/>
              </a:rPr>
              <a:t>meal</a:t>
            </a:r>
          </a:p>
          <a:p>
            <a:pPr marL="76200" indent="0">
              <a:lnSpc>
                <a:spcPct val="107000"/>
              </a:lnSpc>
              <a:spcBef>
                <a:spcPts val="0"/>
              </a:spcBef>
              <a:buNone/>
              <a:tabLst>
                <a:tab pos="344805" algn="l"/>
              </a:tabLst>
            </a:pP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AA0D91"/>
                </a:solidFill>
                <a:latin typeface="SF Display" panose="00000500000000000000" pitchFamily="50" charset="0"/>
                <a:ea typeface="SF Display" panose="00000500000000000000" pitchFamily="50" charset="0"/>
                <a:cs typeface="Menlo-Regular"/>
              </a:rPr>
              <a:t>		                 if</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26474B"/>
                </a:solidFill>
                <a:latin typeface="SF Display" panose="00000500000000000000" pitchFamily="50" charset="0"/>
                <a:ea typeface="SF Display" panose="00000500000000000000" pitchFamily="50" charset="0"/>
                <a:cs typeface="Menlo-Regular"/>
              </a:rPr>
              <a:t>mealMatchesSearch</a:t>
            </a:r>
            <a:r>
              <a:rPr lang="en-US" sz="700" b="1" dirty="0">
                <a:solidFill>
                  <a:srgbClr val="000000"/>
                </a:solidFill>
                <a:latin typeface="SF Display" panose="00000500000000000000" pitchFamily="50" charset="0"/>
                <a:ea typeface="SF Display" panose="00000500000000000000" pitchFamily="50" charset="0"/>
                <a:cs typeface="Menlo-Regular"/>
              </a:rPr>
              <a:t>(meal: meal, </a:t>
            </a:r>
            <a:r>
              <a:rPr lang="en-US" sz="700" b="1" dirty="0" err="1">
                <a:solidFill>
                  <a:srgbClr val="000000"/>
                </a:solidFill>
                <a:latin typeface="SF Display" panose="00000500000000000000" pitchFamily="50" charset="0"/>
                <a:ea typeface="SF Display" panose="00000500000000000000" pitchFamily="50" charset="0"/>
                <a:cs typeface="Menlo-Regular"/>
              </a:rPr>
              <a:t>searchText</a:t>
            </a:r>
            <a:r>
              <a:rPr lang="en-US" sz="700" b="1" dirty="0">
                <a:solidFill>
                  <a:srgbClr val="000000"/>
                </a:solidFill>
                <a:latin typeface="SF Display" panose="00000500000000000000" pitchFamily="50" charset="0"/>
                <a:ea typeface="SF Display" panose="00000500000000000000" pitchFamily="50" charset="0"/>
                <a:cs typeface="Menlo-Regular"/>
              </a:rPr>
              <a:t>: </a:t>
            </a:r>
            <a:r>
              <a:rPr lang="en-US" sz="7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700" b="1" dirty="0" err="1">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5C2699"/>
                </a:solidFill>
                <a:latin typeface="SF Display" panose="00000500000000000000" pitchFamily="50" charset="0"/>
                <a:ea typeface="SF Display" panose="00000500000000000000" pitchFamily="50" charset="0"/>
                <a:cs typeface="Menlo-Regular"/>
              </a:rPr>
              <a:t>searchBar</a:t>
            </a:r>
            <a:r>
              <a:rPr lang="en-US" sz="700" b="1" dirty="0" err="1">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5C2699"/>
                </a:solidFill>
                <a:latin typeface="SF Display" panose="00000500000000000000" pitchFamily="50" charset="0"/>
                <a:ea typeface="SF Display" panose="00000500000000000000" pitchFamily="50" charset="0"/>
                <a:cs typeface="Menlo-Regular"/>
              </a:rPr>
              <a:t>text</a:t>
            </a:r>
            <a:r>
              <a:rPr lang="en-US" sz="700" b="1" dirty="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3F6E74"/>
                </a:solidFill>
                <a:latin typeface="SF Display" panose="00000500000000000000" pitchFamily="50" charset="0"/>
                <a:ea typeface="SF Display" panose="00000500000000000000" pitchFamily="50" charset="0"/>
                <a:cs typeface="Menlo-Regular"/>
              </a:rPr>
              <a:t>		                                  </a:t>
            </a:r>
            <a:r>
              <a:rPr lang="en-US" sz="700" b="1"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700" b="1" dirty="0" err="1" smtClean="0">
                <a:solidFill>
                  <a:srgbClr val="000000"/>
                </a:solidFill>
                <a:latin typeface="SF Display" panose="00000500000000000000" pitchFamily="50" charset="0"/>
                <a:ea typeface="SF Display" panose="00000500000000000000" pitchFamily="50" charset="0"/>
                <a:cs typeface="Menlo-Regular"/>
              </a:rPr>
              <a:t>.</a:t>
            </a:r>
            <a:r>
              <a:rPr lang="en-US" sz="700" b="1" dirty="0" err="1" smtClean="0">
                <a:solidFill>
                  <a:srgbClr val="2E0D6E"/>
                </a:solidFill>
                <a:latin typeface="SF Display" panose="00000500000000000000" pitchFamily="50" charset="0"/>
                <a:ea typeface="SF Display" panose="00000500000000000000" pitchFamily="50" charset="0"/>
                <a:cs typeface="Menlo-Regular"/>
              </a:rPr>
              <a:t>remove</a:t>
            </a:r>
            <a:r>
              <a:rPr lang="en-US" sz="700" b="1" dirty="0" smtClean="0">
                <a:solidFill>
                  <a:srgbClr val="000000"/>
                </a:solidFill>
                <a:latin typeface="SF Display" panose="00000500000000000000" pitchFamily="50" charset="0"/>
                <a:ea typeface="SF Display" panose="00000500000000000000" pitchFamily="50" charset="0"/>
                <a:cs typeface="Menlo-Regular"/>
              </a:rPr>
              <a:t>(at</a:t>
            </a:r>
            <a:r>
              <a:rPr lang="en-US" sz="700" b="1" dirty="0">
                <a:solidFill>
                  <a:srgbClr val="000000"/>
                </a:solidFill>
                <a:latin typeface="SF Display" panose="00000500000000000000" pitchFamily="50" charset="0"/>
                <a:ea typeface="SF Display" panose="00000500000000000000" pitchFamily="50" charset="0"/>
                <a:cs typeface="Menlo-Regular"/>
              </a:rPr>
              <a:t>: </a:t>
            </a:r>
            <a:r>
              <a:rPr lang="en-US" sz="7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700" b="1" dirty="0" err="1">
                <a:solidFill>
                  <a:srgbClr val="5C2699"/>
                </a:solidFill>
                <a:latin typeface="SF Display" panose="00000500000000000000" pitchFamily="50" charset="0"/>
                <a:ea typeface="SF Display" panose="00000500000000000000" pitchFamily="50" charset="0"/>
                <a:cs typeface="Menlo-Regular"/>
              </a:rPr>
              <a:t>row</a:t>
            </a:r>
            <a:r>
              <a:rPr lang="en-US" sz="700" b="1" dirty="0">
                <a:solidFill>
                  <a:srgbClr val="000000"/>
                </a:solidFill>
                <a:latin typeface="SF Display" panose="00000500000000000000" pitchFamily="50" charset="0"/>
                <a:ea typeface="SF Display" panose="00000500000000000000" pitchFamily="50" charset="0"/>
                <a:cs typeface="Menlo-Regular"/>
              </a:rPr>
              <a:t>)</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err="1" smtClean="0">
                <a:solidFill>
                  <a:srgbClr val="000000"/>
                </a:solidFill>
                <a:latin typeface="SF Display" panose="00000500000000000000" pitchFamily="50" charset="0"/>
                <a:ea typeface="SF Display" panose="00000500000000000000" pitchFamily="50" charset="0"/>
                <a:cs typeface="Menlo-Regular"/>
              </a:rPr>
              <a:t>removeRow</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a:solidFill>
                  <a:srgbClr val="000000"/>
                </a:solidFill>
                <a:latin typeface="SF Display" panose="00000500000000000000" pitchFamily="50" charset="0"/>
                <a:ea typeface="SF Display" panose="00000500000000000000" pitchFamily="50" charset="0"/>
                <a:cs typeface="Menlo-Regular"/>
              </a:rPr>
              <a:t>= </a:t>
            </a:r>
            <a:r>
              <a:rPr lang="en-US" sz="700" b="1" dirty="0">
                <a:solidFill>
                  <a:srgbClr val="AA0D91"/>
                </a:solidFill>
                <a:latin typeface="SF Display" panose="00000500000000000000" pitchFamily="50" charset="0"/>
                <a:ea typeface="SF Display" panose="00000500000000000000" pitchFamily="50" charset="0"/>
                <a:cs typeface="Menlo-Regular"/>
              </a:rPr>
              <a:t>true</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 </a:t>
            </a:r>
            <a:r>
              <a:rPr lang="en-US" sz="700" b="1" dirty="0">
                <a:solidFill>
                  <a:srgbClr val="AA0D91"/>
                </a:solidFill>
                <a:latin typeface="SF Display" panose="00000500000000000000" pitchFamily="50" charset="0"/>
                <a:ea typeface="SF Display" panose="00000500000000000000" pitchFamily="50" charset="0"/>
                <a:cs typeface="Menlo-Regular"/>
              </a:rPr>
              <a:t>else</a:t>
            </a:r>
            <a:r>
              <a:rPr lang="en-US" sz="700" b="1" dirty="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3F6E74"/>
                </a:solidFill>
                <a:latin typeface="SF Display" panose="00000500000000000000" pitchFamily="50" charset="0"/>
                <a:ea typeface="SF Display" panose="00000500000000000000" pitchFamily="50" charset="0"/>
                <a:cs typeface="Menlo-Regular"/>
              </a:rPr>
              <a:t>	                 	meals</a:t>
            </a:r>
            <a:r>
              <a:rPr lang="en-US" sz="700" b="1" dirty="0" smtClean="0">
                <a:solidFill>
                  <a:srgbClr val="000000"/>
                </a:solidFill>
                <a:latin typeface="SF Display" panose="00000500000000000000" pitchFamily="50" charset="0"/>
                <a:ea typeface="SF Display" panose="00000500000000000000" pitchFamily="50" charset="0"/>
                <a:cs typeface="Menlo-Regular"/>
              </a:rPr>
              <a:t>[</a:t>
            </a:r>
            <a:r>
              <a:rPr lang="en-US" sz="700" b="1" dirty="0" err="1" smtClean="0">
                <a:solidFill>
                  <a:srgbClr val="000000"/>
                </a:solidFill>
                <a:latin typeface="SF Display" panose="00000500000000000000" pitchFamily="50" charset="0"/>
                <a:ea typeface="SF Display" panose="00000500000000000000" pitchFamily="50" charset="0"/>
                <a:cs typeface="Menlo-Regular"/>
              </a:rPr>
              <a:t>selectedIndexPath.</a:t>
            </a:r>
            <a:r>
              <a:rPr lang="en-US" sz="700" b="1" dirty="0" err="1" smtClean="0">
                <a:solidFill>
                  <a:srgbClr val="5C2699"/>
                </a:solidFill>
                <a:latin typeface="SF Display" panose="00000500000000000000" pitchFamily="50" charset="0"/>
                <a:ea typeface="SF Display" panose="00000500000000000000" pitchFamily="50" charset="0"/>
                <a:cs typeface="Menlo-Regular"/>
              </a:rPr>
              <a:t>row</a:t>
            </a:r>
            <a:r>
              <a:rPr lang="en-US" sz="700" b="1" dirty="0">
                <a:solidFill>
                  <a:srgbClr val="000000"/>
                </a:solidFill>
                <a:latin typeface="SF Display" panose="00000500000000000000" pitchFamily="50" charset="0"/>
                <a:ea typeface="SF Display" panose="00000500000000000000" pitchFamily="50" charset="0"/>
                <a:cs typeface="Menlo-Regular"/>
              </a:rPr>
              <a:t>] = meal</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AA0D91"/>
                </a:solidFill>
                <a:latin typeface="SF Display" panose="00000500000000000000" pitchFamily="50" charset="0"/>
                <a:ea typeface="SF Display" panose="00000500000000000000" pitchFamily="50" charset="0"/>
                <a:cs typeface="Menlo-Regular"/>
              </a:rPr>
              <a:t>	                   </a:t>
            </a:r>
          </a:p>
          <a:p>
            <a:pPr marL="76200" indent="0">
              <a:lnSpc>
                <a:spcPct val="107000"/>
              </a:lnSpc>
              <a:spcBef>
                <a:spcPts val="0"/>
              </a:spcBef>
              <a:buNone/>
              <a:tabLst>
                <a:tab pos="344805" algn="l"/>
              </a:tabLst>
            </a:pPr>
            <a:r>
              <a:rPr lang="en-US" sz="700" b="1" dirty="0">
                <a:solidFill>
                  <a:srgbClr val="AA0D91"/>
                </a:solidFill>
                <a:latin typeface="SF Display" panose="00000500000000000000" pitchFamily="50" charset="0"/>
                <a:ea typeface="SF Display" panose="00000500000000000000" pitchFamily="50" charset="0"/>
                <a:cs typeface="Menlo-Regular"/>
              </a:rPr>
              <a:t>	</a:t>
            </a:r>
            <a:r>
              <a:rPr lang="en-US" sz="700" b="1" dirty="0" smtClean="0">
                <a:solidFill>
                  <a:srgbClr val="AA0D91"/>
                </a:solidFill>
                <a:latin typeface="SF Display" panose="00000500000000000000" pitchFamily="50" charset="0"/>
                <a:ea typeface="SF Display" panose="00000500000000000000" pitchFamily="50" charset="0"/>
                <a:cs typeface="Menlo-Regular"/>
              </a:rPr>
              <a:t>                   if</a:t>
            </a:r>
            <a:r>
              <a:rPr lang="en-US" sz="700" b="1" dirty="0" smtClean="0">
                <a:solidFill>
                  <a:srgbClr val="000000"/>
                </a:solidFill>
                <a:latin typeface="SF Display" panose="00000500000000000000" pitchFamily="50" charset="0"/>
                <a:ea typeface="SF Display" panose="00000500000000000000" pitchFamily="50" charset="0"/>
                <a:cs typeface="Menlo-Regular"/>
              </a:rPr>
              <a:t> </a:t>
            </a:r>
            <a:r>
              <a:rPr lang="en-US" sz="700" b="1" dirty="0">
                <a:solidFill>
                  <a:srgbClr val="000000"/>
                </a:solidFill>
                <a:latin typeface="SF Display" panose="00000500000000000000" pitchFamily="50" charset="0"/>
                <a:ea typeface="SF Display" panose="00000500000000000000" pitchFamily="50" charset="0"/>
                <a:cs typeface="Menlo-Regular"/>
              </a:rPr>
              <a:t>!</a:t>
            </a:r>
            <a:r>
              <a:rPr lang="en-US" sz="700" b="1" dirty="0" err="1">
                <a:solidFill>
                  <a:srgbClr val="000000"/>
                </a:solidFill>
                <a:latin typeface="SF Display" panose="00000500000000000000" pitchFamily="50" charset="0"/>
                <a:ea typeface="SF Display" panose="00000500000000000000" pitchFamily="50" charset="0"/>
                <a:cs typeface="Menlo-Regular"/>
              </a:rPr>
              <a:t>removeRow</a:t>
            </a:r>
            <a:r>
              <a:rPr lang="en-US" sz="700" b="1" dirty="0">
                <a:solidFill>
                  <a:srgbClr val="000000"/>
                </a:solidFill>
                <a:latin typeface="SF Display" panose="00000500000000000000" pitchFamily="50" charset="0"/>
                <a:ea typeface="SF Display" panose="00000500000000000000" pitchFamily="50" charset="0"/>
                <a:cs typeface="Menlo-Regular"/>
              </a:rPr>
              <a:t> {</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5C2699"/>
                </a:solidFill>
                <a:latin typeface="SF Display" panose="00000500000000000000" pitchFamily="50" charset="0"/>
                <a:ea typeface="SF Display" panose="00000500000000000000" pitchFamily="50" charset="0"/>
                <a:cs typeface="Menlo-Regular"/>
              </a:rPr>
              <a:t>		</a:t>
            </a:r>
            <a:r>
              <a:rPr lang="en-US" sz="700" b="1" dirty="0" err="1" smtClean="0">
                <a:solidFill>
                  <a:srgbClr val="5C2699"/>
                </a:solidFill>
                <a:latin typeface="SF Display" panose="00000500000000000000" pitchFamily="50" charset="0"/>
                <a:ea typeface="SF Display" panose="00000500000000000000" pitchFamily="50" charset="0"/>
                <a:cs typeface="Menlo-Regular"/>
              </a:rPr>
              <a:t>tableView</a:t>
            </a:r>
            <a:r>
              <a:rPr lang="en-US" sz="700" b="1" dirty="0" err="1" smtClean="0">
                <a:solidFill>
                  <a:srgbClr val="000000"/>
                </a:solidFill>
                <a:latin typeface="SF Display" panose="00000500000000000000" pitchFamily="50" charset="0"/>
                <a:ea typeface="SF Display" panose="00000500000000000000" pitchFamily="50" charset="0"/>
                <a:cs typeface="Menlo-Regular"/>
              </a:rPr>
              <a:t>.</a:t>
            </a:r>
            <a:r>
              <a:rPr lang="en-US" sz="700" b="1" dirty="0" err="1" smtClean="0">
                <a:solidFill>
                  <a:srgbClr val="2E0D6E"/>
                </a:solidFill>
                <a:latin typeface="SF Display" panose="00000500000000000000" pitchFamily="50" charset="0"/>
                <a:ea typeface="SF Display" panose="00000500000000000000" pitchFamily="50" charset="0"/>
                <a:cs typeface="Menlo-Regular"/>
              </a:rPr>
              <a:t>reloadRows</a:t>
            </a:r>
            <a:r>
              <a:rPr lang="en-US" sz="700" b="1" dirty="0" smtClean="0">
                <a:solidFill>
                  <a:srgbClr val="000000"/>
                </a:solidFill>
                <a:latin typeface="SF Display" panose="00000500000000000000" pitchFamily="50" charset="0"/>
                <a:ea typeface="SF Display" panose="00000500000000000000" pitchFamily="50" charset="0"/>
                <a:cs typeface="Menlo-Regular"/>
              </a:rPr>
              <a:t>(at</a:t>
            </a:r>
            <a:r>
              <a:rPr lang="en-US" sz="700" b="1" dirty="0">
                <a:solidFill>
                  <a:srgbClr val="000000"/>
                </a:solidFill>
                <a:latin typeface="SF Display" panose="00000500000000000000" pitchFamily="50" charset="0"/>
                <a:ea typeface="SF Display" panose="00000500000000000000" pitchFamily="50" charset="0"/>
                <a:cs typeface="Menlo-Regular"/>
              </a:rPr>
              <a:t>: [</a:t>
            </a:r>
            <a:r>
              <a:rPr lang="en-US" sz="700" b="1" dirty="0" err="1">
                <a:solidFill>
                  <a:srgbClr val="000000"/>
                </a:solidFill>
                <a:latin typeface="SF Display" panose="00000500000000000000" pitchFamily="50" charset="0"/>
                <a:ea typeface="SF Display" panose="00000500000000000000" pitchFamily="50" charset="0"/>
                <a:cs typeface="Menlo-Regular"/>
              </a:rPr>
              <a:t>selectedIndexPath</a:t>
            </a:r>
            <a:r>
              <a:rPr lang="en-US" sz="700" b="1" dirty="0">
                <a:solidFill>
                  <a:srgbClr val="000000"/>
                </a:solidFill>
                <a:latin typeface="SF Display" panose="00000500000000000000" pitchFamily="50" charset="0"/>
                <a:ea typeface="SF Display" panose="00000500000000000000" pitchFamily="50" charset="0"/>
                <a:cs typeface="Menlo-Regular"/>
              </a:rPr>
              <a:t>], with: .</a:t>
            </a:r>
            <a:r>
              <a:rPr lang="en-US" sz="700" b="1" dirty="0">
                <a:solidFill>
                  <a:srgbClr val="2E0D6E"/>
                </a:solidFill>
                <a:latin typeface="SF Display" panose="00000500000000000000" pitchFamily="50" charset="0"/>
                <a:ea typeface="SF Display" panose="00000500000000000000" pitchFamily="50" charset="0"/>
                <a:cs typeface="Menlo-Regular"/>
              </a:rPr>
              <a:t>none</a:t>
            </a:r>
            <a:r>
              <a:rPr lang="en-US" sz="700" b="1" dirty="0">
                <a:solidFill>
                  <a:srgbClr val="000000"/>
                </a:solidFill>
                <a:latin typeface="SF Display" panose="00000500000000000000" pitchFamily="50" charset="0"/>
                <a:ea typeface="SF Display" panose="00000500000000000000" pitchFamily="50" charset="0"/>
                <a:cs typeface="Menlo-Regular"/>
              </a:rPr>
              <a:t>)</a:t>
            </a:r>
            <a:endParaRPr lang="es-ES" sz="7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700" b="1" dirty="0" smtClean="0">
                <a:solidFill>
                  <a:srgbClr val="000000"/>
                </a:solidFill>
                <a:latin typeface="SF Display" panose="00000500000000000000" pitchFamily="50" charset="0"/>
                <a:ea typeface="SF Display" panose="00000500000000000000" pitchFamily="50" charset="0"/>
                <a:cs typeface="Menlo-Regular"/>
              </a:rPr>
              <a:t>	                   }</a:t>
            </a:r>
            <a:endParaRPr lang="es-ES" sz="7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18</a:t>
            </a:fld>
            <a:endParaRPr/>
          </a:p>
        </p:txBody>
      </p:sp>
      <p:sp>
        <p:nvSpPr>
          <p:cNvPr id="4" name="TextBox 3"/>
          <p:cNvSpPr txBox="1"/>
          <p:nvPr/>
        </p:nvSpPr>
        <p:spPr>
          <a:xfrm>
            <a:off x="1009931" y="13828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El segundo método será </a:t>
            </a:r>
            <a:r>
              <a:rPr lang="es-ES" sz="900" b="1" dirty="0" err="1" smtClean="0">
                <a:latin typeface="SF Display" panose="00000500000000000000" pitchFamily="50" charset="0"/>
                <a:ea typeface="SF Display" panose="00000500000000000000" pitchFamily="50" charset="0"/>
              </a:rPr>
              <a:t>unwindToMealList</a:t>
            </a:r>
            <a:r>
              <a:rPr lang="es-ES" sz="900" dirty="0" smtClean="0">
                <a:latin typeface="SF Display" panose="00000500000000000000" pitchFamily="50" charset="0"/>
                <a:ea typeface="SF Display" panose="00000500000000000000" pitchFamily="50" charset="0"/>
              </a:rPr>
              <a:t>, donde se recibirá una comida, actualizada o nueva.</a:t>
            </a:r>
            <a:endParaRPr lang="es-ES" sz="900" dirty="0">
              <a:latin typeface="SF Display" panose="00000500000000000000" pitchFamily="50" charset="0"/>
              <a:ea typeface="SF Display" panose="00000500000000000000" pitchFamily="50" charset="0"/>
            </a:endParaRPr>
          </a:p>
        </p:txBody>
      </p:sp>
      <p:sp>
        <p:nvSpPr>
          <p:cNvPr id="18" name="TextBox 17"/>
          <p:cNvSpPr txBox="1"/>
          <p:nvPr/>
        </p:nvSpPr>
        <p:spPr>
          <a:xfrm>
            <a:off x="994136" y="3953004"/>
            <a:ext cx="7147364" cy="3693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Es posible que la comida actualizada no encaje en la búsqueda activa, y esto es lo que se comprueba en </a:t>
            </a:r>
            <a:r>
              <a:rPr lang="es-ES" sz="900" b="1" dirty="0" err="1" smtClean="0">
                <a:latin typeface="SF Display" panose="00000500000000000000" pitchFamily="50" charset="0"/>
                <a:ea typeface="SF Display" panose="00000500000000000000" pitchFamily="50" charset="0"/>
              </a:rPr>
              <a:t>mealMatchesSearch</a:t>
            </a:r>
            <a:r>
              <a:rPr lang="es-ES" sz="900" dirty="0" smtClean="0">
                <a:latin typeface="SF Display" panose="00000500000000000000" pitchFamily="50" charset="0"/>
                <a:ea typeface="SF Display" panose="00000500000000000000" pitchFamily="50" charset="0"/>
              </a:rPr>
              <a:t>. Si no encaja, se elimina y no es necesario actualizar esa fila de la tabla.</a:t>
            </a:r>
            <a:endParaRPr lang="es-ES" sz="900" dirty="0">
              <a:latin typeface="SF Display" panose="00000500000000000000" pitchFamily="50" charset="0"/>
              <a:ea typeface="SF Display" panose="00000500000000000000" pitchFamily="50" charset="0"/>
            </a:endParaRPr>
          </a:p>
        </p:txBody>
      </p:sp>
      <p:sp>
        <p:nvSpPr>
          <p:cNvPr id="2" name="TextBox 1"/>
          <p:cNvSpPr txBox="1"/>
          <p:nvPr/>
        </p:nvSpPr>
        <p:spPr>
          <a:xfrm>
            <a:off x="2310676" y="1630556"/>
            <a:ext cx="1013077" cy="253916"/>
          </a:xfrm>
          <a:prstGeom prst="rect">
            <a:avLst/>
          </a:prstGeom>
          <a:noFill/>
        </p:spPr>
        <p:txBody>
          <a:bodyPr wrap="square" rtlCol="0">
            <a:spAutoFit/>
          </a:bodyPr>
          <a:lstStyle/>
          <a:p>
            <a:r>
              <a:rPr lang="es-ES" sz="1050" b="1" u="sng" dirty="0" smtClean="0">
                <a:latin typeface="SF Display" panose="00000500000000000000" pitchFamily="50" charset="0"/>
                <a:ea typeface="SF Display" panose="00000500000000000000" pitchFamily="50" charset="0"/>
              </a:rPr>
              <a:t>Actualización</a:t>
            </a:r>
            <a:endParaRPr lang="es-ES" sz="1050" b="1" u="sng"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4129084" y="2010195"/>
            <a:ext cx="4493376" cy="1713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Font typeface="Source Sans Pro"/>
              <a:buNone/>
              <a:tabLst>
                <a:tab pos="344805" algn="l"/>
              </a:tabLst>
            </a:pPr>
            <a:r>
              <a:rPr lang="en-US" sz="600" b="1" dirty="0" smtClean="0">
                <a:solidFill>
                  <a:srgbClr val="AA0D91"/>
                </a:solidFill>
                <a:latin typeface="SF Display" panose="00000500000000000000" pitchFamily="50" charset="0"/>
                <a:ea typeface="SF Display" panose="00000500000000000000" pitchFamily="50" charset="0"/>
                <a:cs typeface="Menlo-Regular"/>
              </a:rPr>
              <a:t>	                   let</a:t>
            </a:r>
            <a:r>
              <a:rPr lang="en-US" sz="600" b="1" dirty="0" smtClean="0">
                <a:solidFill>
                  <a:srgbClr val="000000"/>
                </a:solidFill>
                <a:latin typeface="SF Display" panose="00000500000000000000" pitchFamily="50" charset="0"/>
                <a:ea typeface="SF Display" panose="00000500000000000000" pitchFamily="50" charset="0"/>
                <a:cs typeface="Menlo-Regular"/>
              </a:rPr>
              <a:t> </a:t>
            </a:r>
            <a:r>
              <a:rPr lang="en-US" sz="600" b="1" dirty="0" err="1" smtClean="0">
                <a:solidFill>
                  <a:srgbClr val="000000"/>
                </a:solidFill>
                <a:latin typeface="SF Display" panose="00000500000000000000" pitchFamily="50" charset="0"/>
                <a:ea typeface="SF Display" panose="00000500000000000000" pitchFamily="50" charset="0"/>
                <a:cs typeface="Menlo-Regular"/>
              </a:rPr>
              <a:t>newIndexPath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 : </a:t>
            </a:r>
            <a:r>
              <a:rPr lang="en-US" sz="600" b="1" dirty="0" err="1" smtClean="0">
                <a:solidFill>
                  <a:srgbClr val="5C2699"/>
                </a:solidFill>
                <a:latin typeface="SF Display" panose="00000500000000000000" pitchFamily="50" charset="0"/>
                <a:ea typeface="SF Display" panose="00000500000000000000" pitchFamily="50" charset="0"/>
                <a:cs typeface="Menlo-Regular"/>
              </a:rPr>
              <a:t>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a:t>
            </a:r>
          </a:p>
          <a:p>
            <a:pPr marL="76200" indent="0">
              <a:lnSpc>
                <a:spcPct val="107000"/>
              </a:lnSpc>
              <a:spcBef>
                <a:spcPts val="0"/>
              </a:spcBef>
              <a:buFont typeface="Source Sans Pro"/>
              <a:buNone/>
              <a:tabLst>
                <a:tab pos="344805" algn="l"/>
              </a:tabLst>
            </a:pPr>
            <a:r>
              <a:rPr lang="en-U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n-US" sz="600" b="1" dirty="0" smtClean="0">
                <a:solidFill>
                  <a:srgbClr val="3F6E74"/>
                </a:solidFill>
                <a:latin typeface="SF Display" panose="00000500000000000000" pitchFamily="50" charset="0"/>
                <a:ea typeface="SF Display" panose="00000500000000000000" pitchFamily="50" charset="0"/>
                <a:cs typeface="Menlo-Regular"/>
              </a:rPr>
              <a:t>	                   </a:t>
            </a:r>
            <a:r>
              <a:rPr lang="en-US" sz="600" b="1" dirty="0" err="1" smtClean="0">
                <a:solidFill>
                  <a:srgbClr val="3F6E74"/>
                </a:solidFill>
                <a:latin typeface="SF Display" panose="00000500000000000000" pitchFamily="50" charset="0"/>
                <a:ea typeface="SF Display" panose="00000500000000000000" pitchFamily="50" charset="0"/>
                <a:cs typeface="Menlo-Regular"/>
              </a:rPr>
              <a:t>meals</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append</a:t>
            </a:r>
            <a:r>
              <a:rPr lang="en-US" sz="600" b="1" dirty="0" smtClean="0">
                <a:solidFill>
                  <a:srgbClr val="000000"/>
                </a:solidFill>
                <a:latin typeface="SF Display" panose="00000500000000000000" pitchFamily="50" charset="0"/>
                <a:ea typeface="SF Display" panose="00000500000000000000" pitchFamily="50" charset="0"/>
                <a:cs typeface="Menlo-Regular"/>
              </a:rPr>
              <a:t>(meal)</a:t>
            </a:r>
          </a:p>
          <a:p>
            <a:pPr marL="76200" indent="0">
              <a:lnSpc>
                <a:spcPct val="107000"/>
              </a:lnSpc>
              <a:spcBef>
                <a:spcPts val="0"/>
              </a:spcBef>
              <a:buFont typeface="Source Sans Pro"/>
              <a:buNone/>
              <a:tabLst>
                <a:tab pos="344805" algn="l"/>
              </a:tabLst>
            </a:pPr>
            <a:r>
              <a:rPr lang="en-US" sz="600" b="1" dirty="0" smtClean="0">
                <a:solidFill>
                  <a:srgbClr val="5C2699"/>
                </a:solidFill>
                <a:latin typeface="SF Display" panose="00000500000000000000" pitchFamily="50" charset="0"/>
                <a:ea typeface="SF Display" panose="00000500000000000000" pitchFamily="50" charset="0"/>
                <a:cs typeface="Menlo-Regular"/>
              </a:rPr>
              <a:t>	                   </a:t>
            </a:r>
            <a:r>
              <a:rPr lang="en-US" sz="600" b="1" dirty="0" err="1" smtClean="0">
                <a:solidFill>
                  <a:srgbClr val="5C2699"/>
                </a:solidFill>
                <a:latin typeface="SF Display" panose="00000500000000000000" pitchFamily="50" charset="0"/>
                <a:ea typeface="SF Display" panose="00000500000000000000" pitchFamily="50" charset="0"/>
                <a:cs typeface="Menlo-Regular"/>
              </a:rPr>
              <a:t>tableView</a:t>
            </a:r>
            <a:r>
              <a:rPr lang="en-US" sz="600" b="1" dirty="0" err="1" smtClean="0">
                <a:solidFill>
                  <a:srgbClr val="000000"/>
                </a:solidFill>
                <a:latin typeface="SF Display" panose="00000500000000000000" pitchFamily="50" charset="0"/>
                <a:ea typeface="SF Display" panose="00000500000000000000" pitchFamily="50" charset="0"/>
                <a:cs typeface="Menlo-Regular"/>
              </a:rPr>
              <a:t>.</a:t>
            </a:r>
            <a:r>
              <a:rPr lang="en-US" sz="600" b="1" dirty="0" err="1" smtClean="0">
                <a:solidFill>
                  <a:srgbClr val="2E0D6E"/>
                </a:solidFill>
                <a:latin typeface="SF Display" panose="00000500000000000000" pitchFamily="50" charset="0"/>
                <a:ea typeface="SF Display" panose="00000500000000000000" pitchFamily="50" charset="0"/>
                <a:cs typeface="Menlo-Regular"/>
              </a:rPr>
              <a:t>insertRows</a:t>
            </a:r>
            <a:r>
              <a:rPr lang="en-US" sz="600" b="1" dirty="0" smtClean="0">
                <a:solidFill>
                  <a:srgbClr val="000000"/>
                </a:solidFill>
                <a:latin typeface="SF Display" panose="00000500000000000000" pitchFamily="50" charset="0"/>
                <a:ea typeface="SF Display" panose="00000500000000000000" pitchFamily="50" charset="0"/>
                <a:cs typeface="Menlo-Regular"/>
              </a:rPr>
              <a:t>(at: [</a:t>
            </a:r>
            <a:r>
              <a:rPr lang="en-US" sz="600" b="1" dirty="0" err="1" smtClean="0">
                <a:solidFill>
                  <a:srgbClr val="000000"/>
                </a:solidFill>
                <a:latin typeface="SF Display" panose="00000500000000000000" pitchFamily="50" charset="0"/>
                <a:ea typeface="SF Display" panose="00000500000000000000" pitchFamily="50" charset="0"/>
                <a:cs typeface="Menlo-Regular"/>
              </a:rPr>
              <a:t>indexPath</a:t>
            </a:r>
            <a:r>
              <a:rPr lang="en-US" sz="600" b="1" dirty="0" smtClean="0">
                <a:solidFill>
                  <a:srgbClr val="000000"/>
                </a:solidFill>
                <a:latin typeface="SF Display" panose="00000500000000000000" pitchFamily="50" charset="0"/>
                <a:ea typeface="SF Display" panose="00000500000000000000" pitchFamily="50" charset="0"/>
                <a:cs typeface="Menlo-Regular"/>
              </a:rPr>
              <a:t>], with: .</a:t>
            </a:r>
            <a:r>
              <a:rPr lang="en-US" sz="600" b="1" dirty="0" smtClean="0">
                <a:solidFill>
                  <a:srgbClr val="2E0D6E"/>
                </a:solidFill>
                <a:latin typeface="SF Display" panose="00000500000000000000" pitchFamily="50" charset="0"/>
                <a:ea typeface="SF Display" panose="00000500000000000000" pitchFamily="50" charset="0"/>
                <a:cs typeface="Menlo-Regular"/>
              </a:rPr>
              <a:t>automatic</a:t>
            </a:r>
            <a:r>
              <a:rPr lang="en-US" sz="600" b="1" dirty="0" smtClean="0">
                <a:solidFill>
                  <a:srgbClr val="000000"/>
                </a:solidFill>
                <a:latin typeface="SF Display" panose="00000500000000000000" pitchFamily="50" charset="0"/>
                <a:ea typeface="SF Display" panose="00000500000000000000" pitchFamily="50" charset="0"/>
                <a:cs typeface="Menlo-Regular"/>
              </a:rPr>
              <a:t>)</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s-ES" sz="600" b="1" dirty="0" smtClean="0">
                <a:solidFill>
                  <a:srgbClr val="000000"/>
                </a:solidFill>
                <a:latin typeface="SF Display" panose="00000500000000000000" pitchFamily="50" charset="0"/>
                <a:ea typeface="SF Display" panose="00000500000000000000" pitchFamily="50" charset="0"/>
                <a:cs typeface="Menlo-Regular"/>
              </a:rPr>
              <a:t> 	                   </a:t>
            </a:r>
            <a:endParaRPr lang="es-ES" sz="6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Font typeface="Source Sans Pro"/>
              <a:buNone/>
              <a:tabLst>
                <a:tab pos="344805" algn="l"/>
              </a:tabLst>
            </a:pPr>
            <a:r>
              <a:rPr lang="es-ES" sz="600"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buFont typeface="Source Sans Pro"/>
              <a:buNone/>
            </a:pPr>
            <a:endParaRPr lang="es-ES" sz="900" dirty="0"/>
          </a:p>
        </p:txBody>
      </p:sp>
      <p:sp>
        <p:nvSpPr>
          <p:cNvPr id="12" name="TextBox 11"/>
          <p:cNvSpPr txBox="1"/>
          <p:nvPr/>
        </p:nvSpPr>
        <p:spPr>
          <a:xfrm>
            <a:off x="6084299" y="1607962"/>
            <a:ext cx="789680" cy="253916"/>
          </a:xfrm>
          <a:prstGeom prst="rect">
            <a:avLst/>
          </a:prstGeom>
          <a:noFill/>
        </p:spPr>
        <p:txBody>
          <a:bodyPr wrap="square" rtlCol="0">
            <a:spAutoFit/>
          </a:bodyPr>
          <a:lstStyle/>
          <a:p>
            <a:r>
              <a:rPr lang="es-ES" sz="1050" b="1" u="sng" dirty="0" smtClean="0">
                <a:latin typeface="SF Display" panose="00000500000000000000" pitchFamily="50" charset="0"/>
                <a:ea typeface="SF Display" panose="00000500000000000000" pitchFamily="50" charset="0"/>
              </a:rPr>
              <a:t>Inserción</a:t>
            </a:r>
            <a:endParaRPr lang="es-ES" sz="1050" b="1" u="sng" dirty="0">
              <a:latin typeface="SF Display" panose="00000500000000000000" pitchFamily="50" charset="0"/>
              <a:ea typeface="SF Display" panose="00000500000000000000" pitchFamily="50" charset="0"/>
            </a:endParaRPr>
          </a:p>
        </p:txBody>
      </p:sp>
      <p:sp>
        <p:nvSpPr>
          <p:cNvPr id="13" name="TextBox 12"/>
          <p:cNvSpPr txBox="1"/>
          <p:nvPr/>
        </p:nvSpPr>
        <p:spPr>
          <a:xfrm>
            <a:off x="4682223" y="2729944"/>
            <a:ext cx="3455871" cy="646331"/>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Al contrario que la actualización, no se puede añadir mientras haya una búsqueda activa, por lo que siempre insertaremos en </a:t>
            </a:r>
            <a:r>
              <a:rPr lang="es-ES" sz="900" b="1" dirty="0" err="1" smtClean="0">
                <a:latin typeface="SF Display" panose="00000500000000000000" pitchFamily="50" charset="0"/>
                <a:ea typeface="SF Display" panose="00000500000000000000" pitchFamily="50" charset="0"/>
              </a:rPr>
              <a:t>meals</a:t>
            </a:r>
            <a:r>
              <a:rPr lang="es-ES" sz="900" dirty="0" smtClean="0">
                <a:latin typeface="SF Display" panose="00000500000000000000" pitchFamily="50" charset="0"/>
                <a:ea typeface="SF Display" panose="00000500000000000000" pitchFamily="50" charset="0"/>
              </a:rPr>
              <a:t>.</a:t>
            </a:r>
          </a:p>
          <a:p>
            <a:r>
              <a:rPr lang="es-ES" sz="900" b="1" dirty="0" err="1" smtClean="0">
                <a:latin typeface="SF Display" panose="00000500000000000000" pitchFamily="50" charset="0"/>
                <a:ea typeface="SF Display" panose="00000500000000000000" pitchFamily="50" charset="0"/>
              </a:rPr>
              <a:t>newIndexPath</a:t>
            </a:r>
            <a:r>
              <a:rPr lang="es-ES" sz="900" dirty="0" smtClean="0">
                <a:latin typeface="SF Display" panose="00000500000000000000" pitchFamily="50" charset="0"/>
                <a:ea typeface="SF Display" panose="00000500000000000000" pitchFamily="50" charset="0"/>
              </a:rPr>
              <a:t> especifica la fila donde aparecerá la nueva comida en la tabla.</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64335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782250" y="3825200"/>
            <a:ext cx="7609200" cy="671400"/>
          </a:xfrm>
          <a:prstGeom prst="rect">
            <a:avLst/>
          </a:prstGeom>
        </p:spPr>
        <p:txBody>
          <a:bodyPr spcFirstLastPara="1" wrap="square" lIns="91425" tIns="91425" rIns="91425" bIns="91425" anchor="ctr" anchorCtr="0">
            <a:noAutofit/>
          </a:bodyPr>
          <a:lstStyle/>
          <a:p>
            <a:pPr marL="0" lvl="0" indent="0">
              <a:spcBef>
                <a:spcPts val="360"/>
              </a:spcBef>
              <a:spcAft>
                <a:spcPts val="0"/>
              </a:spcAft>
              <a:buNone/>
            </a:pPr>
            <a:r>
              <a:rPr lang="en" dirty="0" smtClean="0">
                <a:latin typeface="SF Display" panose="00000500000000000000" pitchFamily="50" charset="0"/>
                <a:ea typeface="SF Display" panose="00000500000000000000" pitchFamily="50" charset="0"/>
              </a:rPr>
              <a:t>La búsqueda está completa, y una posible escena es ésta.</a:t>
            </a:r>
            <a:endParaRPr dirty="0">
              <a:latin typeface="SF Display" panose="00000500000000000000" pitchFamily="50" charset="0"/>
              <a:ea typeface="SF Display" panose="00000500000000000000" pitchFamily="50" charset="0"/>
            </a:endParaRPr>
          </a:p>
        </p:txBody>
      </p:sp>
      <p:sp>
        <p:nvSpPr>
          <p:cNvPr id="262" name="Shape 262"/>
          <p:cNvSpPr txBox="1">
            <a:spLocks noGrp="1"/>
          </p:cNvSpPr>
          <p:nvPr>
            <p:ph type="sldNum" idx="12"/>
          </p:nvPr>
        </p:nvSpPr>
        <p:spPr>
          <a:xfrm>
            <a:off x="7842625" y="648725"/>
            <a:ext cx="548700" cy="414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19</a:t>
            </a:fld>
            <a:endParaRPr/>
          </a:p>
        </p:txBody>
      </p:sp>
      <p:pic>
        <p:nvPicPr>
          <p:cNvPr id="10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253" y="791208"/>
            <a:ext cx="1507494" cy="29337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Rectangle 4"/>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smtClean="0">
                <a:ln>
                  <a:noFill/>
                </a:ln>
                <a:solidFill>
                  <a:srgbClr val="000000"/>
                </a:solidFill>
                <a:effectLst/>
                <a:latin typeface="SF Display" panose="00000500000000000000" pitchFamily="50" charset="0"/>
                <a:ea typeface="Times New Roman" panose="02020603050405020304" pitchFamily="18" charset="0"/>
                <a:cs typeface="Menlo-Regular" charset="0"/>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0" y="620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smtClean="0">
                <a:ln>
                  <a:noFill/>
                </a:ln>
                <a:solidFill>
                  <a:srgbClr val="000000"/>
                </a:solidFill>
                <a:effectLst/>
                <a:latin typeface="SF Display" panose="00000500000000000000" pitchFamily="50" charset="0"/>
                <a:ea typeface="Times New Roman" panose="02020603050405020304" pitchFamily="18" charset="0"/>
                <a:cs typeface="Menlo-Regular" charset="0"/>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p:nvPr/>
        </p:nvCxnSpPr>
        <p:spPr>
          <a:xfrm>
            <a:off x="2973445" y="2144564"/>
            <a:ext cx="71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41448" y="2145660"/>
            <a:ext cx="717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34309" y="1682899"/>
            <a:ext cx="756183" cy="461665"/>
          </a:xfrm>
          <a:prstGeom prst="rect">
            <a:avLst/>
          </a:prstGeom>
          <a:noFill/>
        </p:spPr>
        <p:txBody>
          <a:bodyPr wrap="square" rtlCol="0">
            <a:spAutoFit/>
          </a:bodyPr>
          <a:lstStyle/>
          <a:p>
            <a:pPr algn="ctr"/>
            <a:r>
              <a:rPr lang="es-ES" sz="800" dirty="0" smtClean="0">
                <a:latin typeface="SF Display" panose="00000500000000000000" pitchFamily="50" charset="0"/>
                <a:ea typeface="SF Display" panose="00000500000000000000" pitchFamily="50" charset="0"/>
              </a:rPr>
              <a:t>Selección de ‘</a:t>
            </a:r>
            <a:r>
              <a:rPr lang="es-ES" sz="800" dirty="0" err="1" smtClean="0">
                <a:latin typeface="SF Display" panose="00000500000000000000" pitchFamily="50" charset="0"/>
                <a:ea typeface="SF Display" panose="00000500000000000000" pitchFamily="50" charset="0"/>
              </a:rPr>
              <a:t>Caprese</a:t>
            </a:r>
            <a:r>
              <a:rPr lang="es-ES" sz="800" dirty="0" smtClean="0">
                <a:latin typeface="SF Display" panose="00000500000000000000" pitchFamily="50" charset="0"/>
                <a:ea typeface="SF Display" panose="00000500000000000000" pitchFamily="50" charset="0"/>
              </a:rPr>
              <a:t> Salad’</a:t>
            </a:r>
            <a:endParaRPr lang="es-ES" sz="800" dirty="0">
              <a:latin typeface="SF Display" panose="00000500000000000000" pitchFamily="50" charset="0"/>
              <a:ea typeface="SF Display" panose="00000500000000000000" pitchFamily="50" charset="0"/>
            </a:endParaRPr>
          </a:p>
        </p:txBody>
      </p:sp>
      <p:sp>
        <p:nvSpPr>
          <p:cNvPr id="17" name="TextBox 16"/>
          <p:cNvSpPr txBox="1"/>
          <p:nvPr/>
        </p:nvSpPr>
        <p:spPr>
          <a:xfrm>
            <a:off x="5401698" y="1559789"/>
            <a:ext cx="756183" cy="584775"/>
          </a:xfrm>
          <a:prstGeom prst="rect">
            <a:avLst/>
          </a:prstGeom>
          <a:noFill/>
        </p:spPr>
        <p:txBody>
          <a:bodyPr wrap="square" rtlCol="0">
            <a:spAutoFit/>
          </a:bodyPr>
          <a:lstStyle/>
          <a:p>
            <a:pPr algn="ctr"/>
            <a:r>
              <a:rPr lang="es-ES" sz="800" dirty="0" smtClean="0">
                <a:latin typeface="SF Display" panose="00000500000000000000" pitchFamily="50" charset="0"/>
                <a:ea typeface="SF Display" panose="00000500000000000000" pitchFamily="50" charset="0"/>
              </a:rPr>
              <a:t>Modificamos su nombre por ‘</a:t>
            </a:r>
            <a:r>
              <a:rPr lang="es-ES" sz="800" dirty="0" err="1" smtClean="0">
                <a:latin typeface="SF Display" panose="00000500000000000000" pitchFamily="50" charset="0"/>
                <a:ea typeface="SF Display" panose="00000500000000000000" pitchFamily="50" charset="0"/>
              </a:rPr>
              <a:t>Other</a:t>
            </a:r>
            <a:r>
              <a:rPr lang="es-ES" sz="800" dirty="0" smtClean="0">
                <a:latin typeface="SF Display" panose="00000500000000000000" pitchFamily="50" charset="0"/>
                <a:ea typeface="SF Display" panose="00000500000000000000" pitchFamily="50" charset="0"/>
              </a:rPr>
              <a:t> </a:t>
            </a:r>
            <a:r>
              <a:rPr lang="es-ES" sz="800" dirty="0" err="1" smtClean="0">
                <a:latin typeface="SF Display" panose="00000500000000000000" pitchFamily="50" charset="0"/>
                <a:ea typeface="SF Display" panose="00000500000000000000" pitchFamily="50" charset="0"/>
              </a:rPr>
              <a:t>name</a:t>
            </a:r>
            <a:r>
              <a:rPr lang="es-ES" sz="800" dirty="0" smtClean="0">
                <a:latin typeface="SF Display" panose="00000500000000000000" pitchFamily="50" charset="0"/>
                <a:ea typeface="SF Display" panose="00000500000000000000" pitchFamily="50" charset="0"/>
              </a:rPr>
              <a:t>’</a:t>
            </a:r>
            <a:endParaRPr lang="es-ES" sz="800"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232" y="791206"/>
            <a:ext cx="1493316" cy="29337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582" y="789396"/>
            <a:ext cx="1505173" cy="2935555"/>
          </a:xfrm>
          <a:prstGeom prst="rect">
            <a:avLst/>
          </a:prstGeom>
        </p:spPr>
      </p:pic>
    </p:spTree>
    <p:extLst>
      <p:ext uri="{BB962C8B-B14F-4D97-AF65-F5344CB8AC3E}">
        <p14:creationId xmlns:p14="http://schemas.microsoft.com/office/powerpoint/2010/main" val="1967750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latin typeface="SF Display" panose="00000500000000000000" pitchFamily="50" charset="0"/>
                <a:ea typeface="SF Display" panose="00000500000000000000" pitchFamily="50" charset="0"/>
              </a:rPr>
              <a:t>ÍNDICE</a:t>
            </a:r>
            <a:endParaRPr dirty="0">
              <a:latin typeface="SF Display" panose="00000500000000000000" pitchFamily="50" charset="0"/>
              <a:ea typeface="SF Display" panose="00000500000000000000" pitchFamily="50" charset="0"/>
            </a:endParaRPr>
          </a:p>
        </p:txBody>
      </p:sp>
      <p:sp>
        <p:nvSpPr>
          <p:cNvPr id="220" name="Shape 220"/>
          <p:cNvSpPr/>
          <p:nvPr/>
        </p:nvSpPr>
        <p:spPr>
          <a:xfrm>
            <a:off x="1010200" y="2137850"/>
            <a:ext cx="2551500" cy="1325100"/>
          </a:xfrm>
          <a:prstGeom prst="homePlate">
            <a:avLst>
              <a:gd name="adj" fmla="val 30129"/>
            </a:avLst>
          </a:prstGeom>
          <a:solidFill>
            <a:srgbClr val="00BEF2"/>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Fundamentos teóricos</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1" name="Shape 221"/>
          <p:cNvSpPr/>
          <p:nvPr/>
        </p:nvSpPr>
        <p:spPr>
          <a:xfrm>
            <a:off x="3223033" y="2137850"/>
            <a:ext cx="2600700" cy="1325100"/>
          </a:xfrm>
          <a:prstGeom prst="chevron">
            <a:avLst>
              <a:gd name="adj" fmla="val 29853"/>
            </a:avLst>
          </a:prstGeom>
          <a:solidFill>
            <a:srgbClr val="2D82B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Implementación de la búsqueda</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2" name="Shape 222"/>
          <p:cNvSpPr/>
          <p:nvPr/>
        </p:nvSpPr>
        <p:spPr>
          <a:xfrm>
            <a:off x="5484936" y="2137850"/>
            <a:ext cx="2600700" cy="1325100"/>
          </a:xfrm>
          <a:prstGeom prst="chevron">
            <a:avLst>
              <a:gd name="adj" fmla="val 29853"/>
            </a:avLst>
          </a:prstGeom>
          <a:solidFill>
            <a:srgbClr val="25516C"/>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dirty="0" smtClean="0">
                <a:solidFill>
                  <a:srgbClr val="FFFFFF"/>
                </a:solidFill>
                <a:latin typeface="SF Display" panose="00000500000000000000" pitchFamily="50" charset="0"/>
                <a:ea typeface="SF Display" panose="00000500000000000000" pitchFamily="50" charset="0"/>
                <a:cs typeface="Source Sans Pro"/>
                <a:sym typeface="Source Sans Pro"/>
              </a:rPr>
              <a:t>Búsqueda por campos</a:t>
            </a:r>
            <a:endParaRPr dirty="0">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3" name="Shape 2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199864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20</a:t>
            </a:fld>
            <a:endParaRPr/>
          </a:p>
        </p:txBody>
      </p:sp>
      <p:sp>
        <p:nvSpPr>
          <p:cNvPr id="4" name="TextBox 3"/>
          <p:cNvSpPr txBox="1"/>
          <p:nvPr/>
        </p:nvSpPr>
        <p:spPr>
          <a:xfrm>
            <a:off x="1010200" y="1435464"/>
            <a:ext cx="7003434"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Se puede filtrar aún más la búsqueda</a:t>
            </a:r>
            <a:r>
              <a:rPr lang="es-ES" sz="900" b="1" dirty="0">
                <a:latin typeface="SF Display" panose="00000500000000000000" pitchFamily="50" charset="0"/>
                <a:ea typeface="SF Display" panose="00000500000000000000" pitchFamily="50" charset="0"/>
              </a:rPr>
              <a:t>… </a:t>
            </a:r>
          </a:p>
        </p:txBody>
      </p:sp>
      <p:sp>
        <p:nvSpPr>
          <p:cNvPr id="11" name="TextBox 10"/>
          <p:cNvSpPr txBox="1"/>
          <p:nvPr/>
        </p:nvSpPr>
        <p:spPr>
          <a:xfrm>
            <a:off x="1010200" y="1890558"/>
            <a:ext cx="2831596" cy="1754326"/>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En nuestra aplicación puede resultar un poco más difícil incorporar esta funcionalidad, pero un buen ejemplo sería un </a:t>
            </a:r>
            <a:r>
              <a:rPr lang="es-ES" sz="900" dirty="0" err="1" smtClean="0">
                <a:latin typeface="SF Display" panose="00000500000000000000" pitchFamily="50" charset="0"/>
                <a:ea typeface="SF Display" panose="00000500000000000000" pitchFamily="50" charset="0"/>
              </a:rPr>
              <a:t>FoodTracker</a:t>
            </a:r>
            <a:r>
              <a:rPr lang="es-ES" sz="900" dirty="0" smtClean="0">
                <a:latin typeface="SF Display" panose="00000500000000000000" pitchFamily="50" charset="0"/>
                <a:ea typeface="SF Display" panose="00000500000000000000" pitchFamily="50" charset="0"/>
              </a:rPr>
              <a:t> donde cada comida tuviera una categoría: Entrante, Postre…</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Podríamos entonces buscar por categorías específicas en lugar de en toda la lista. Se podría dejar además una opción de buscar en todo el conjunto, tal y como funciona nuestra aplicación ahora mismo.</a:t>
            </a:r>
          </a:p>
          <a:p>
            <a:endParaRPr lang="es-ES" sz="900" dirty="0">
              <a:latin typeface="SF Display" panose="00000500000000000000" pitchFamily="50" charset="0"/>
              <a:ea typeface="SF Display" panose="00000500000000000000" pitchFamily="50" charset="0"/>
            </a:endParaRPr>
          </a:p>
          <a:p>
            <a:r>
              <a:rPr lang="es-ES" sz="900" dirty="0" smtClean="0">
                <a:latin typeface="SF Display" panose="00000500000000000000" pitchFamily="50" charset="0"/>
                <a:ea typeface="SF Display" panose="00000500000000000000" pitchFamily="50" charset="0"/>
              </a:rPr>
              <a:t>En nuestro caso, los campos que hemos usado son Nombre y Valoración.</a:t>
            </a:r>
            <a:endParaRPr lang="es-ES" sz="800" dirty="0" smtClean="0">
              <a:latin typeface="SF Display" panose="00000500000000000000" pitchFamily="50" charset="0"/>
              <a:ea typeface="SF Display" panose="00000500000000000000" pitchFamily="50" charset="0"/>
            </a:endParaRPr>
          </a:p>
        </p:txBody>
      </p:sp>
      <p:pic>
        <p:nvPicPr>
          <p:cNvPr id="5" name="Picture 4"/>
          <p:cNvPicPr>
            <a:picLocks/>
          </p:cNvPicPr>
          <p:nvPr/>
        </p:nvPicPr>
        <p:blipFill>
          <a:blip r:embed="rId3"/>
          <a:stretch>
            <a:fillRect/>
          </a:stretch>
        </p:blipFill>
        <p:spPr>
          <a:xfrm>
            <a:off x="3135084" y="1396765"/>
            <a:ext cx="370115" cy="30823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851" y="1435462"/>
            <a:ext cx="1502829" cy="290979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0738" y="1435462"/>
            <a:ext cx="1483097" cy="2909797"/>
          </a:xfrm>
          <a:prstGeom prst="rect">
            <a:avLst/>
          </a:prstGeom>
        </p:spPr>
      </p:pic>
    </p:spTree>
    <p:extLst>
      <p:ext uri="{BB962C8B-B14F-4D97-AF65-F5344CB8AC3E}">
        <p14:creationId xmlns:p14="http://schemas.microsoft.com/office/powerpoint/2010/main" val="451742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TextBox 11"/>
          <p:cNvSpPr txBox="1"/>
          <p:nvPr/>
        </p:nvSpPr>
        <p:spPr>
          <a:xfrm>
            <a:off x="3737427" y="3088702"/>
            <a:ext cx="4276205" cy="1330897"/>
          </a:xfrm>
          <a:prstGeom prst="rect">
            <a:avLst/>
          </a:prstGeom>
          <a:solidFill>
            <a:schemeClr val="accent1">
              <a:lumMod val="20000"/>
              <a:lumOff val="80000"/>
            </a:schemeClr>
          </a:solidFill>
        </p:spPr>
        <p:txBody>
          <a:bodyPr wrap="square" rtlCol="0">
            <a:spAutoFit/>
          </a:bodyPr>
          <a:lstStyle/>
          <a:p>
            <a:endParaRPr lang="es-ES" dirty="0"/>
          </a:p>
        </p:txBody>
      </p:sp>
      <p:sp>
        <p:nvSpPr>
          <p:cNvPr id="11" name="TextBox 10"/>
          <p:cNvSpPr txBox="1"/>
          <p:nvPr/>
        </p:nvSpPr>
        <p:spPr>
          <a:xfrm>
            <a:off x="3737427" y="2147641"/>
            <a:ext cx="4276205" cy="826653"/>
          </a:xfrm>
          <a:prstGeom prst="rect">
            <a:avLst/>
          </a:prstGeom>
          <a:solidFill>
            <a:schemeClr val="accent1">
              <a:lumMod val="20000"/>
              <a:lumOff val="80000"/>
            </a:schemeClr>
          </a:solidFill>
        </p:spPr>
        <p:txBody>
          <a:bodyPr wrap="square" rtlCol="0">
            <a:spAutoFit/>
          </a:bodyPr>
          <a:lstStyle/>
          <a:p>
            <a:endParaRPr lang="es-ES" dirty="0"/>
          </a:p>
        </p:txBody>
      </p:sp>
      <p:sp>
        <p:nvSpPr>
          <p:cNvPr id="7" name="TextBox 6"/>
          <p:cNvSpPr txBox="1"/>
          <p:nvPr/>
        </p:nvSpPr>
        <p:spPr>
          <a:xfrm>
            <a:off x="3737428" y="1598793"/>
            <a:ext cx="4276205" cy="437488"/>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3" name="Shape 113"/>
          <p:cNvSpPr txBox="1">
            <a:spLocks noGrp="1"/>
          </p:cNvSpPr>
          <p:nvPr>
            <p:ph type="body" idx="1"/>
          </p:nvPr>
        </p:nvSpPr>
        <p:spPr>
          <a:xfrm>
            <a:off x="3660698" y="1584703"/>
            <a:ext cx="3348793" cy="537411"/>
          </a:xfrm>
          <a:prstGeom prst="rect">
            <a:avLst/>
          </a:prstGeom>
          <a:ln>
            <a:noFill/>
          </a:ln>
        </p:spPr>
        <p:txBody>
          <a:bodyPr spcFirstLastPara="1" wrap="square" lIns="91425" tIns="91425" rIns="91425" bIns="91425" anchor="t" anchorCtr="0">
            <a:noAutofit/>
          </a:bodyPr>
          <a:lstStyle/>
          <a:p>
            <a:pPr marL="76200" indent="0">
              <a:lnSpc>
                <a:spcPct val="107000"/>
              </a:lnSpc>
              <a:spcBef>
                <a:spcPts val="0"/>
              </a:spcBef>
              <a:buNone/>
              <a:tabLst>
                <a:tab pos="344805" algn="l"/>
              </a:tabLst>
            </a:pPr>
            <a:r>
              <a:rPr lang="en-US" sz="800" b="1" dirty="0" err="1">
                <a:solidFill>
                  <a:srgbClr val="3F6E74"/>
                </a:solidFill>
                <a:latin typeface="SF Display" panose="00000500000000000000" pitchFamily="50" charset="0"/>
                <a:ea typeface="Times New Roman" panose="02020603050405020304" pitchFamily="18" charset="0"/>
                <a:cs typeface="Menlo-Regular"/>
              </a:rPr>
              <a:t>searchController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searchBar</a:t>
            </a:r>
            <a:r>
              <a:rPr lang="en-US" sz="800" b="1" dirty="0" err="1">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a:solidFill>
                  <a:srgbClr val="C41A16"/>
                </a:solidFill>
                <a:latin typeface="SF Display" panose="00000500000000000000" pitchFamily="50" charset="0"/>
                <a:ea typeface="Times New Roman" panose="02020603050405020304" pitchFamily="18" charset="0"/>
                <a:cs typeface="Menlo-Regular"/>
              </a:rPr>
              <a:t>"Name"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C41A16"/>
                </a:solidFill>
                <a:latin typeface="SF Display" panose="00000500000000000000" pitchFamily="50" charset="0"/>
                <a:ea typeface="Times New Roman" panose="02020603050405020304" pitchFamily="18" charset="0"/>
                <a:cs typeface="Menlo-Regular"/>
              </a:rPr>
              <a:t>"Rating"</a:t>
            </a:r>
            <a:r>
              <a:rPr lang="en-US" sz="800" b="1" dirty="0">
                <a:solidFill>
                  <a:srgbClr val="000000"/>
                </a:solidFill>
                <a:latin typeface="SF Display" panose="00000500000000000000" pitchFamily="50" charset="0"/>
                <a:ea typeface="Times New Roman" panose="02020603050405020304" pitchFamily="18" charset="0"/>
                <a:cs typeface="Menlo-Regular"/>
              </a:rPr>
              <a:t>]</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76200" indent="0">
              <a:lnSpc>
                <a:spcPct val="107000"/>
              </a:lnSpc>
              <a:spcBef>
                <a:spcPts val="0"/>
              </a:spcBef>
              <a:spcAft>
                <a:spcPts val="800"/>
              </a:spcAft>
              <a:buNone/>
            </a:pPr>
            <a:r>
              <a:rPr lang="es-ES" sz="800" b="1" dirty="0" err="1" smtClean="0">
                <a:solidFill>
                  <a:srgbClr val="3F6E74"/>
                </a:solidFill>
                <a:latin typeface="SF Display" panose="00000500000000000000" pitchFamily="50" charset="0"/>
                <a:ea typeface="Times New Roman" panose="02020603050405020304" pitchFamily="18" charset="0"/>
                <a:cs typeface="Menlo-Regular"/>
              </a:rPr>
              <a:t>searchController</a:t>
            </a:r>
            <a:r>
              <a:rPr lang="es-ES" sz="800" b="1" dirty="0" err="1" smtClean="0">
                <a:solidFill>
                  <a:srgbClr val="000000"/>
                </a:solidFill>
                <a:latin typeface="SF Display" panose="00000500000000000000" pitchFamily="50" charset="0"/>
                <a:ea typeface="Times New Roman" panose="02020603050405020304" pitchFamily="18" charset="0"/>
                <a:cs typeface="Menlo-Regular"/>
              </a:rPr>
              <a:t>.</a:t>
            </a:r>
            <a:r>
              <a:rPr lang="es-ES" sz="800" b="1" dirty="0" err="1" smtClean="0">
                <a:solidFill>
                  <a:srgbClr val="5C2699"/>
                </a:solidFill>
                <a:latin typeface="SF Display" panose="00000500000000000000" pitchFamily="50" charset="0"/>
                <a:ea typeface="Times New Roman" panose="02020603050405020304" pitchFamily="18" charset="0"/>
                <a:cs typeface="Menlo-Regular"/>
              </a:rPr>
              <a:t>searchBar</a:t>
            </a:r>
            <a:r>
              <a:rPr lang="es-ES" sz="800" b="1" dirty="0" err="1" smtClean="0">
                <a:solidFill>
                  <a:srgbClr val="000000"/>
                </a:solidFill>
                <a:latin typeface="SF Display" panose="00000500000000000000" pitchFamily="50" charset="0"/>
                <a:ea typeface="Times New Roman" panose="02020603050405020304" pitchFamily="18" charset="0"/>
                <a:cs typeface="Menlo-Regular"/>
              </a:rPr>
              <a:t>.</a:t>
            </a:r>
            <a:r>
              <a:rPr lang="es-ES" sz="800" b="1" dirty="0" err="1" smtClean="0">
                <a:solidFill>
                  <a:srgbClr val="5C2699"/>
                </a:solidFill>
                <a:latin typeface="SF Display" panose="00000500000000000000" pitchFamily="50" charset="0"/>
                <a:ea typeface="Times New Roman" panose="02020603050405020304" pitchFamily="18" charset="0"/>
                <a:cs typeface="Menlo-Regular"/>
              </a:rPr>
              <a:t>delegate</a:t>
            </a:r>
            <a:r>
              <a:rPr lang="es-ES" sz="800" b="1" dirty="0" smtClean="0">
                <a:solidFill>
                  <a:srgbClr val="000000"/>
                </a:solidFill>
                <a:latin typeface="SF Display" panose="00000500000000000000" pitchFamily="50" charset="0"/>
                <a:ea typeface="Times New Roman" panose="02020603050405020304" pitchFamily="18" charset="0"/>
                <a:cs typeface="Menlo-Regular"/>
              </a:rPr>
              <a:t> </a:t>
            </a:r>
            <a:r>
              <a:rPr lang="es-ES" sz="800" b="1" dirty="0">
                <a:solidFill>
                  <a:srgbClr val="000000"/>
                </a:solidFill>
                <a:latin typeface="SF Display" panose="00000500000000000000" pitchFamily="50" charset="0"/>
                <a:ea typeface="Times New Roman" panose="02020603050405020304" pitchFamily="18" charset="0"/>
                <a:cs typeface="Menlo-Regular"/>
              </a:rPr>
              <a:t>= </a:t>
            </a:r>
            <a:r>
              <a:rPr lang="es-ES" sz="800" b="1" dirty="0" err="1">
                <a:solidFill>
                  <a:srgbClr val="AA0D91"/>
                </a:solidFill>
                <a:latin typeface="SF Display" panose="00000500000000000000" pitchFamily="50" charset="0"/>
                <a:ea typeface="Times New Roman" panose="02020603050405020304" pitchFamily="18" charset="0"/>
                <a:cs typeface="Menlo-Regular"/>
              </a:rPr>
              <a:t>self</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21</a:t>
            </a:fld>
            <a:endParaRPr/>
          </a:p>
        </p:txBody>
      </p:sp>
      <p:sp>
        <p:nvSpPr>
          <p:cNvPr id="4" name="TextBox 3"/>
          <p:cNvSpPr txBox="1"/>
          <p:nvPr/>
        </p:nvSpPr>
        <p:spPr>
          <a:xfrm>
            <a:off x="1010200" y="13534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Las </a:t>
            </a:r>
            <a:r>
              <a:rPr lang="es-ES" sz="900" b="1" dirty="0" smtClean="0">
                <a:latin typeface="SF Display" panose="00000500000000000000" pitchFamily="50" charset="0"/>
                <a:ea typeface="SF Display" panose="00000500000000000000" pitchFamily="50" charset="0"/>
              </a:rPr>
              <a:t>modificaciones</a:t>
            </a:r>
            <a:r>
              <a:rPr lang="es-ES" sz="900" dirty="0" smtClean="0">
                <a:latin typeface="SF Display" panose="00000500000000000000" pitchFamily="50" charset="0"/>
                <a:ea typeface="SF Display" panose="00000500000000000000" pitchFamily="50" charset="0"/>
              </a:rPr>
              <a:t> que debemos realizar para incorporar esta funcionalidad son:</a:t>
            </a:r>
            <a:endParaRPr lang="es-ES" sz="900" dirty="0">
              <a:latin typeface="SF Display" panose="00000500000000000000" pitchFamily="50" charset="0"/>
              <a:ea typeface="SF Display" panose="00000500000000000000" pitchFamily="50" charset="0"/>
            </a:endParaRPr>
          </a:p>
        </p:txBody>
      </p:sp>
      <p:sp>
        <p:nvSpPr>
          <p:cNvPr id="8" name="TextBox 7"/>
          <p:cNvSpPr txBox="1"/>
          <p:nvPr/>
        </p:nvSpPr>
        <p:spPr>
          <a:xfrm>
            <a:off x="1010200" y="1731571"/>
            <a:ext cx="2455913" cy="2308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a:t>
            </a:r>
            <a:r>
              <a:rPr lang="es-ES" sz="900" b="1" dirty="0" err="1" smtClean="0">
                <a:latin typeface="SF Display" panose="00000500000000000000" pitchFamily="50" charset="0"/>
                <a:ea typeface="SF Display" panose="00000500000000000000" pitchFamily="50" charset="0"/>
              </a:rPr>
              <a:t>viewDidLoad</a:t>
            </a:r>
            <a:endParaRPr lang="es-ES" sz="900" dirty="0">
              <a:latin typeface="SF Display" panose="00000500000000000000" pitchFamily="50" charset="0"/>
              <a:ea typeface="SF Display" panose="00000500000000000000" pitchFamily="50" charset="0"/>
            </a:endParaRPr>
          </a:p>
        </p:txBody>
      </p:sp>
      <p:sp>
        <p:nvSpPr>
          <p:cNvPr id="9" name="Shape 113"/>
          <p:cNvSpPr txBox="1">
            <a:spLocks/>
          </p:cNvSpPr>
          <p:nvPr/>
        </p:nvSpPr>
        <p:spPr>
          <a:xfrm>
            <a:off x="3236686" y="2144506"/>
            <a:ext cx="4904814" cy="766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dirty="0" err="1">
                <a:solidFill>
                  <a:srgbClr val="AA0D91"/>
                </a:solidFill>
                <a:latin typeface="SF Display" panose="00000500000000000000" pitchFamily="50" charset="0"/>
                <a:ea typeface="Times New Roman" panose="02020603050405020304" pitchFamily="18" charset="0"/>
                <a:cs typeface="Menlo-Regular"/>
              </a:rPr>
              <a:t>func</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err="1">
                <a:solidFill>
                  <a:srgbClr val="000000"/>
                </a:solidFill>
                <a:latin typeface="SF Display" panose="00000500000000000000" pitchFamily="50" charset="0"/>
                <a:ea typeface="Times New Roman" panose="02020603050405020304" pitchFamily="18" charset="0"/>
                <a:cs typeface="Menlo-Regular"/>
              </a:rPr>
              <a:t>updateSearchResults</a:t>
            </a:r>
            <a:r>
              <a:rPr lang="en-US" sz="800" dirty="0">
                <a:solidFill>
                  <a:srgbClr val="000000"/>
                </a:solidFill>
                <a:latin typeface="SF Display" panose="00000500000000000000" pitchFamily="50" charset="0"/>
                <a:ea typeface="Times New Roman" panose="02020603050405020304" pitchFamily="18" charset="0"/>
                <a:cs typeface="Menlo-Regular"/>
              </a:rPr>
              <a:t>(for </a:t>
            </a:r>
            <a:r>
              <a:rPr lang="en-US" sz="800" dirty="0" err="1">
                <a:solidFill>
                  <a:srgbClr val="000000"/>
                </a:solidFill>
                <a:latin typeface="SF Display" panose="00000500000000000000" pitchFamily="50" charset="0"/>
                <a:ea typeface="Times New Roman" panose="02020603050405020304" pitchFamily="18" charset="0"/>
                <a:cs typeface="Menlo-Regular"/>
              </a:rPr>
              <a:t>searchController</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err="1">
                <a:solidFill>
                  <a:srgbClr val="5C2699"/>
                </a:solidFill>
                <a:latin typeface="SF Display" panose="00000500000000000000" pitchFamily="50" charset="0"/>
                <a:ea typeface="Times New Roman" panose="02020603050405020304" pitchFamily="18" charset="0"/>
                <a:cs typeface="Menlo-Regular"/>
              </a:rPr>
              <a:t>UISearchController</a:t>
            </a:r>
            <a:r>
              <a:rPr lang="en-US" sz="800" dirty="0">
                <a:solidFill>
                  <a:srgbClr val="000000"/>
                </a:solidFill>
                <a:latin typeface="SF Display" panose="00000500000000000000" pitchFamily="50" charset="0"/>
                <a:ea typeface="Times New Roman" panose="02020603050405020304" pitchFamily="18" charset="0"/>
                <a:cs typeface="Menlo-Regular"/>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Menlo-Regular"/>
              </a:rPr>
              <a:t>	let</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 = </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searchController.</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searchBar</a:t>
            </a:r>
            <a:endParaRPr lang="en-US" sz="800" b="1" dirty="0" smtClean="0">
              <a:solidFill>
                <a:srgbClr val="5C2699"/>
              </a:solidFill>
              <a:latin typeface="SF Display" panose="00000500000000000000" pitchFamily="50" charset="0"/>
              <a:ea typeface="Times New Roman" panose="02020603050405020304" pitchFamily="18" charset="0"/>
              <a:cs typeface="Menlo-Regular"/>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let</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scope =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selectedScopeButtonIndex</a:t>
            </a:r>
            <a:r>
              <a:rPr lang="en-US" sz="800" b="1" dirty="0">
                <a:solidFill>
                  <a:srgbClr val="000000"/>
                </a:solidFill>
                <a:latin typeface="SF Display" panose="00000500000000000000" pitchFamily="50" charset="0"/>
                <a:ea typeface="Times New Roman" panose="02020603050405020304" pitchFamily="18" charset="0"/>
                <a:cs typeface="Menlo-Regular"/>
              </a:rPr>
              <a:t>]</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buNone/>
              <a:tabLst>
                <a:tab pos="344805" algn="l"/>
              </a:tabLst>
            </a:pP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dirty="0" smtClean="0">
                <a:solidFill>
                  <a:srgbClr val="000000"/>
                </a:solidFill>
                <a:latin typeface="SF Display" panose="00000500000000000000" pitchFamily="50" charset="0"/>
                <a:ea typeface="Times New Roman" panose="02020603050405020304" pitchFamily="18" charset="0"/>
                <a:cs typeface="Menlo-Regular"/>
              </a:rPr>
              <a:t>	</a:t>
            </a:r>
            <a:r>
              <a:rPr lang="en-US" sz="800" dirty="0" err="1" smtClean="0">
                <a:solidFill>
                  <a:srgbClr val="26474B"/>
                </a:solidFill>
                <a:latin typeface="SF Display" panose="00000500000000000000" pitchFamily="50" charset="0"/>
                <a:ea typeface="Times New Roman" panose="02020603050405020304" pitchFamily="18" charset="0"/>
                <a:cs typeface="Menlo-Regular"/>
              </a:rPr>
              <a:t>filterContentForSearchText</a:t>
            </a:r>
            <a:r>
              <a:rPr lang="en-US" sz="800" dirty="0" smtClean="0">
                <a:solidFill>
                  <a:srgbClr val="000000"/>
                </a:solidFill>
                <a:latin typeface="SF Display" panose="00000500000000000000" pitchFamily="50" charset="0"/>
                <a:ea typeface="Times New Roman" panose="02020603050405020304" pitchFamily="18" charset="0"/>
                <a:cs typeface="Menlo-Regular"/>
              </a:rPr>
              <a:t>(</a:t>
            </a:r>
            <a:r>
              <a:rPr lang="en-US" sz="800" dirty="0" err="1" smtClean="0">
                <a:solidFill>
                  <a:srgbClr val="000000"/>
                </a:solidFill>
                <a:latin typeface="SF Display" panose="00000500000000000000" pitchFamily="50" charset="0"/>
                <a:ea typeface="Times New Roman" panose="02020603050405020304" pitchFamily="18" charset="0"/>
                <a:cs typeface="Menlo-Regular"/>
              </a:rPr>
              <a:t>searchController.</a:t>
            </a:r>
            <a:r>
              <a:rPr lang="en-US" sz="800" dirty="0" err="1" smtClean="0">
                <a:solidFill>
                  <a:srgbClr val="5C2699"/>
                </a:solidFill>
                <a:latin typeface="SF Display" panose="00000500000000000000" pitchFamily="50" charset="0"/>
                <a:ea typeface="Times New Roman" panose="02020603050405020304" pitchFamily="18" charset="0"/>
                <a:cs typeface="Menlo-Regular"/>
              </a:rPr>
              <a:t>searchBar</a:t>
            </a:r>
            <a:r>
              <a:rPr lang="en-US" sz="800" dirty="0" err="1" smtClean="0">
                <a:solidFill>
                  <a:srgbClr val="000000"/>
                </a:solidFill>
                <a:latin typeface="SF Display" panose="00000500000000000000" pitchFamily="50" charset="0"/>
                <a:ea typeface="Times New Roman" panose="02020603050405020304" pitchFamily="18" charset="0"/>
                <a:cs typeface="Menlo-Regular"/>
              </a:rPr>
              <a:t>.</a:t>
            </a:r>
            <a:r>
              <a:rPr lang="en-US" sz="800" dirty="0" err="1" smtClean="0">
                <a:solidFill>
                  <a:srgbClr val="5C2699"/>
                </a:solidFill>
                <a:latin typeface="SF Display" panose="00000500000000000000" pitchFamily="50" charset="0"/>
                <a:ea typeface="Times New Roman" panose="02020603050405020304" pitchFamily="18" charset="0"/>
                <a:cs typeface="Menlo-Regular"/>
              </a:rPr>
              <a:t>text</a:t>
            </a:r>
            <a:r>
              <a:rPr lang="en-US" sz="800" dirty="0">
                <a:solidFill>
                  <a:srgbClr val="000000"/>
                </a:solidFill>
                <a:latin typeface="SF Display" panose="00000500000000000000" pitchFamily="50" charset="0"/>
                <a:ea typeface="Times New Roman" panose="02020603050405020304" pitchFamily="18" charset="0"/>
                <a:cs typeface="Menlo-Regular"/>
              </a:rPr>
              <a:t>!, </a:t>
            </a:r>
            <a:r>
              <a:rPr lang="en-US" sz="800" b="1" dirty="0">
                <a:solidFill>
                  <a:srgbClr val="000000"/>
                </a:solidFill>
                <a:latin typeface="SF Display" panose="00000500000000000000" pitchFamily="50" charset="0"/>
                <a:ea typeface="Times New Roman" panose="02020603050405020304" pitchFamily="18" charset="0"/>
                <a:cs typeface="Menlo-Regular"/>
              </a:rPr>
              <a:t>scope: scope</a:t>
            </a:r>
            <a:r>
              <a:rPr lang="en-US" sz="800" dirty="0">
                <a:solidFill>
                  <a:srgbClr val="000000"/>
                </a:solidFill>
                <a:latin typeface="SF Display" panose="00000500000000000000" pitchFamily="50" charset="0"/>
                <a:ea typeface="Times New Roman" panose="02020603050405020304" pitchFamily="18" charset="0"/>
                <a:cs typeface="Menlo-Regular"/>
              </a:rPr>
              <a:t>)</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518160" indent="0">
              <a:lnSpc>
                <a:spcPct val="107000"/>
              </a:lnSpc>
              <a:spcBef>
                <a:spcPts val="0"/>
              </a:spcBef>
              <a:spcAft>
                <a:spcPts val="800"/>
              </a:spcAft>
              <a:buNone/>
            </a:pPr>
            <a:r>
              <a:rPr lang="es-ES" sz="800" dirty="0">
                <a:solidFill>
                  <a:srgbClr val="000000"/>
                </a:solidFill>
                <a:latin typeface="SF Display" panose="00000500000000000000" pitchFamily="50" charset="0"/>
                <a:ea typeface="Times New Roman" panose="02020603050405020304" pitchFamily="18" charset="0"/>
                <a:cs typeface="Menlo-Regular"/>
              </a:rPr>
              <a:t>}</a:t>
            </a:r>
            <a:endParaRPr lang="es-ES" sz="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Box 12"/>
          <p:cNvSpPr txBox="1"/>
          <p:nvPr/>
        </p:nvSpPr>
        <p:spPr>
          <a:xfrm>
            <a:off x="1010200" y="2365836"/>
            <a:ext cx="2524123" cy="369332"/>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que necesitamos implementar debido al protocolo </a:t>
            </a:r>
            <a:r>
              <a:rPr lang="es-ES" sz="900" b="1" dirty="0" err="1" smtClean="0">
                <a:latin typeface="SF Display" panose="00000500000000000000" pitchFamily="50" charset="0"/>
                <a:ea typeface="SF Display" panose="00000500000000000000" pitchFamily="50" charset="0"/>
              </a:rPr>
              <a:t>UISearchResultsUpdating</a:t>
            </a:r>
            <a:endParaRPr lang="es-ES" sz="900" b="1" dirty="0">
              <a:latin typeface="SF Display" panose="00000500000000000000" pitchFamily="50" charset="0"/>
              <a:ea typeface="SF Display" panose="00000500000000000000" pitchFamily="50" charset="0"/>
            </a:endParaRPr>
          </a:p>
        </p:txBody>
      </p:sp>
      <p:sp>
        <p:nvSpPr>
          <p:cNvPr id="15" name="TextBox 14"/>
          <p:cNvSpPr txBox="1"/>
          <p:nvPr/>
        </p:nvSpPr>
        <p:spPr>
          <a:xfrm>
            <a:off x="1010200" y="3246318"/>
            <a:ext cx="2569360" cy="1015663"/>
          </a:xfrm>
          <a:prstGeom prst="rect">
            <a:avLst/>
          </a:prstGeom>
          <a:noFill/>
        </p:spPr>
        <p:txBody>
          <a:bodyPr wrap="square" rtlCol="0">
            <a:spAutoFit/>
          </a:bodyPr>
          <a:lstStyle/>
          <a:p>
            <a:r>
              <a:rPr lang="es-ES" sz="900" b="1" dirty="0" smtClean="0">
                <a:latin typeface="SF Display" panose="00000500000000000000" pitchFamily="50" charset="0"/>
                <a:ea typeface="SF Display" panose="00000500000000000000" pitchFamily="50" charset="0"/>
              </a:rPr>
              <a:t>Método para elegir el resultado de una búsqueda. Ahora tendremos que diferenciar entre los dos campos</a:t>
            </a:r>
          </a:p>
          <a:p>
            <a:endParaRPr lang="es-ES" sz="900" dirty="0">
              <a:latin typeface="SF Display" panose="00000500000000000000" pitchFamily="50" charset="0"/>
              <a:ea typeface="SF Display" panose="00000500000000000000" pitchFamily="50" charset="0"/>
            </a:endParaRPr>
          </a:p>
          <a:p>
            <a:r>
              <a:rPr lang="es-ES" sz="800" b="1" dirty="0" smtClean="0">
                <a:latin typeface="SF Display" panose="00000500000000000000" pitchFamily="50" charset="0"/>
                <a:ea typeface="SF Display" panose="00000500000000000000" pitchFamily="50" charset="0"/>
              </a:rPr>
              <a:t>Importante</a:t>
            </a:r>
            <a:r>
              <a:rPr lang="es-ES" sz="800" dirty="0" smtClean="0">
                <a:latin typeface="SF Display" panose="00000500000000000000" pitchFamily="50" charset="0"/>
                <a:ea typeface="SF Display" panose="00000500000000000000" pitchFamily="50" charset="0"/>
              </a:rPr>
              <a:t>: en ‘Rating’ se transforma a </a:t>
            </a:r>
            <a:r>
              <a:rPr lang="es-ES" sz="800" dirty="0" err="1" smtClean="0">
                <a:latin typeface="SF Display" panose="00000500000000000000" pitchFamily="50" charset="0"/>
                <a:ea typeface="SF Display" panose="00000500000000000000" pitchFamily="50" charset="0"/>
              </a:rPr>
              <a:t>String</a:t>
            </a:r>
            <a:r>
              <a:rPr lang="es-ES" sz="800" dirty="0" smtClean="0">
                <a:latin typeface="SF Display" panose="00000500000000000000" pitchFamily="50" charset="0"/>
                <a:ea typeface="SF Display" panose="00000500000000000000" pitchFamily="50" charset="0"/>
              </a:rPr>
              <a:t> la valoración de la comida, y no a </a:t>
            </a:r>
            <a:r>
              <a:rPr lang="es-ES" sz="800" dirty="0" err="1" smtClean="0">
                <a:latin typeface="SF Display" panose="00000500000000000000" pitchFamily="50" charset="0"/>
                <a:ea typeface="SF Display" panose="00000500000000000000" pitchFamily="50" charset="0"/>
              </a:rPr>
              <a:t>Int</a:t>
            </a:r>
            <a:r>
              <a:rPr lang="es-ES" sz="800" dirty="0" smtClean="0">
                <a:latin typeface="SF Display" panose="00000500000000000000" pitchFamily="50" charset="0"/>
                <a:ea typeface="SF Display" panose="00000500000000000000" pitchFamily="50" charset="0"/>
              </a:rPr>
              <a:t> la cadena de búsqueda, ya que podría fallar en la conversión. </a:t>
            </a:r>
            <a:endParaRPr lang="es-ES" sz="800" dirty="0">
              <a:latin typeface="SF Display" panose="00000500000000000000" pitchFamily="50" charset="0"/>
              <a:ea typeface="SF Display" panose="00000500000000000000" pitchFamily="50" charset="0"/>
            </a:endParaRPr>
          </a:p>
        </p:txBody>
      </p:sp>
      <p:sp>
        <p:nvSpPr>
          <p:cNvPr id="16" name="Shape 113"/>
          <p:cNvSpPr txBox="1">
            <a:spLocks/>
          </p:cNvSpPr>
          <p:nvPr/>
        </p:nvSpPr>
        <p:spPr>
          <a:xfrm>
            <a:off x="3236686" y="3081871"/>
            <a:ext cx="6088743" cy="766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518160" indent="0">
              <a:lnSpc>
                <a:spcPct val="107000"/>
              </a:lnSpc>
              <a:spcBef>
                <a:spcPts val="0"/>
              </a:spcBef>
              <a:buNone/>
              <a:tabLst>
                <a:tab pos="344805" algn="l"/>
              </a:tabLst>
            </a:pPr>
            <a:r>
              <a:rPr lang="en-US" sz="800" dirty="0">
                <a:solidFill>
                  <a:srgbClr val="AA0D91"/>
                </a:solidFill>
                <a:latin typeface="SF Display" panose="00000500000000000000" pitchFamily="50" charset="0"/>
                <a:ea typeface="SF Display" panose="00000500000000000000" pitchFamily="50" charset="0"/>
                <a:cs typeface="Menlo-Regular"/>
              </a:rPr>
              <a:t>private</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AA0D91"/>
                </a:solidFill>
                <a:latin typeface="SF Display" panose="00000500000000000000" pitchFamily="50" charset="0"/>
                <a:ea typeface="SF Display" panose="00000500000000000000" pitchFamily="50" charset="0"/>
                <a:cs typeface="Menlo-Regular"/>
              </a:rPr>
              <a:t>func</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filterContentForSearchText</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dirty="0">
                <a:solidFill>
                  <a:srgbClr val="AA0D91"/>
                </a:solidFill>
                <a:latin typeface="SF Display" panose="00000500000000000000" pitchFamily="50" charset="0"/>
                <a:ea typeface="SF Display" panose="00000500000000000000" pitchFamily="50" charset="0"/>
                <a:cs typeface="Menlo-Regular"/>
              </a:rPr>
              <a:t>_</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000000"/>
                </a:solidFill>
                <a:latin typeface="SF Display" panose="00000500000000000000" pitchFamily="50" charset="0"/>
                <a:ea typeface="SF Display" panose="00000500000000000000" pitchFamily="50" charset="0"/>
                <a:cs typeface="Menlo-Regular"/>
              </a:rPr>
              <a:t>searchText</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5C2699"/>
                </a:solidFill>
                <a:latin typeface="SF Display" panose="00000500000000000000" pitchFamily="50" charset="0"/>
                <a:ea typeface="SF Display" panose="00000500000000000000" pitchFamily="50" charset="0"/>
                <a:cs typeface="Menlo-Regular"/>
              </a:rPr>
              <a:t>String</a:t>
            </a:r>
            <a:r>
              <a:rPr lang="en-US" sz="800" dirty="0">
                <a:solidFill>
                  <a:srgbClr val="000000"/>
                </a:solidFill>
                <a:latin typeface="SF Display" panose="00000500000000000000" pitchFamily="50" charset="0"/>
                <a:ea typeface="SF Display" panose="00000500000000000000" pitchFamily="50" charset="0"/>
                <a:cs typeface="Menlo-Regular"/>
              </a:rPr>
              <a:t>, scope: </a:t>
            </a:r>
            <a:r>
              <a:rPr lang="en-US" sz="800" dirty="0">
                <a:solidFill>
                  <a:srgbClr val="5C2699"/>
                </a:solidFill>
                <a:latin typeface="SF Display" panose="00000500000000000000" pitchFamily="50" charset="0"/>
                <a:ea typeface="SF Display" panose="00000500000000000000" pitchFamily="50" charset="0"/>
                <a:cs typeface="Menlo-Regular"/>
              </a:rPr>
              <a:t>String</a:t>
            </a:r>
            <a:r>
              <a:rPr lang="en-US" sz="800" dirty="0">
                <a:solidFill>
                  <a:srgbClr val="000000"/>
                </a:solidFill>
                <a:latin typeface="SF Display" panose="00000500000000000000" pitchFamily="50" charset="0"/>
                <a:ea typeface="SF Display" panose="00000500000000000000" pitchFamily="50" charset="0"/>
                <a:cs typeface="Menlo-Regular"/>
              </a:rPr>
              <a:t> = </a:t>
            </a:r>
            <a:r>
              <a:rPr lang="en-US" sz="800" dirty="0">
                <a:solidFill>
                  <a:srgbClr val="C41A16"/>
                </a:solidFill>
                <a:latin typeface="SF Display" panose="00000500000000000000" pitchFamily="50" charset="0"/>
                <a:ea typeface="SF Display" panose="00000500000000000000" pitchFamily="50" charset="0"/>
                <a:cs typeface="Menlo-Regular"/>
              </a:rPr>
              <a:t>"Name"</a:t>
            </a:r>
            <a:r>
              <a:rPr lang="en-US" sz="800"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dirty="0" smtClean="0">
                <a:solidFill>
                  <a:srgbClr val="3F6E74"/>
                </a:solidFill>
                <a:latin typeface="SF Display" panose="00000500000000000000" pitchFamily="50" charset="0"/>
                <a:ea typeface="SF Display" panose="00000500000000000000" pitchFamily="50" charset="0"/>
                <a:cs typeface="Menlo-Regular"/>
              </a:rPr>
              <a:t>	</a:t>
            </a:r>
            <a:r>
              <a:rPr lang="en-US" sz="800" dirty="0" err="1" smtClean="0">
                <a:solidFill>
                  <a:srgbClr val="3F6E74"/>
                </a:solidFill>
                <a:latin typeface="SF Display" panose="00000500000000000000" pitchFamily="50" charset="0"/>
                <a:ea typeface="SF Display" panose="00000500000000000000" pitchFamily="50" charset="0"/>
                <a:cs typeface="Menlo-Regular"/>
              </a:rPr>
              <a:t>filteredMeals</a:t>
            </a:r>
            <a:r>
              <a:rPr lang="en-US" sz="800" dirty="0" smtClean="0">
                <a:solidFill>
                  <a:srgbClr val="000000"/>
                </a:solidFill>
                <a:latin typeface="SF Display" panose="00000500000000000000" pitchFamily="50" charset="0"/>
                <a:ea typeface="SF Display" panose="00000500000000000000" pitchFamily="50" charset="0"/>
                <a:cs typeface="Menlo-Regular"/>
              </a:rPr>
              <a:t> </a:t>
            </a:r>
            <a:r>
              <a:rPr lang="en-US" sz="800" dirty="0">
                <a:solidFill>
                  <a:srgbClr val="000000"/>
                </a:solidFill>
                <a:latin typeface="SF Display" panose="00000500000000000000" pitchFamily="50" charset="0"/>
                <a:ea typeface="SF Display" panose="00000500000000000000" pitchFamily="50" charset="0"/>
                <a:cs typeface="Menlo-Regular"/>
              </a:rPr>
              <a:t>= </a:t>
            </a:r>
            <a:r>
              <a:rPr lang="en-US" sz="800" dirty="0" err="1">
                <a:solidFill>
                  <a:srgbClr val="3F6E74"/>
                </a:solidFill>
                <a:latin typeface="SF Display" panose="00000500000000000000" pitchFamily="50" charset="0"/>
                <a:ea typeface="SF Display" panose="00000500000000000000" pitchFamily="50" charset="0"/>
                <a:cs typeface="Menlo-Regular"/>
              </a:rPr>
              <a:t>meals</a:t>
            </a:r>
            <a:r>
              <a:rPr lang="en-US" sz="800" dirty="0" err="1">
                <a:solidFill>
                  <a:srgbClr val="000000"/>
                </a:solidFill>
                <a:latin typeface="SF Display" panose="00000500000000000000" pitchFamily="50" charset="0"/>
                <a:ea typeface="SF Display" panose="00000500000000000000" pitchFamily="50" charset="0"/>
                <a:cs typeface="Menlo-Regular"/>
              </a:rPr>
              <a:t>.</a:t>
            </a:r>
            <a:r>
              <a:rPr lang="en-US" sz="800" dirty="0" err="1">
                <a:solidFill>
                  <a:srgbClr val="2E0D6E"/>
                </a:solidFill>
                <a:latin typeface="SF Display" panose="00000500000000000000" pitchFamily="50" charset="0"/>
                <a:ea typeface="SF Display" panose="00000500000000000000" pitchFamily="50" charset="0"/>
                <a:cs typeface="Menlo-Regular"/>
              </a:rPr>
              <a:t>filter</a:t>
            </a:r>
            <a:r>
              <a:rPr lang="en-US" sz="800"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{(meal: </a:t>
            </a:r>
            <a:r>
              <a:rPr lang="en-US" sz="800" b="1" dirty="0">
                <a:solidFill>
                  <a:srgbClr val="3F6E74"/>
                </a:solidFill>
                <a:latin typeface="SF Display" panose="00000500000000000000" pitchFamily="50" charset="0"/>
                <a:ea typeface="SF Display" panose="00000500000000000000" pitchFamily="50" charset="0"/>
                <a:cs typeface="Menlo-Regular"/>
              </a:rPr>
              <a:t>Meal</a:t>
            </a:r>
            <a:r>
              <a:rPr lang="en-US" sz="800" b="1" dirty="0">
                <a:solidFill>
                  <a:srgbClr val="000000"/>
                </a:solidFill>
                <a:latin typeface="SF Display" panose="00000500000000000000" pitchFamily="50" charset="0"/>
                <a:ea typeface="SF Display" panose="00000500000000000000" pitchFamily="50" charset="0"/>
                <a:cs typeface="Menlo-Regular"/>
              </a:rPr>
              <a:t>) -&gt; </a:t>
            </a:r>
            <a:r>
              <a:rPr lang="en-US" sz="800" b="1" dirty="0">
                <a:solidFill>
                  <a:srgbClr val="5C2699"/>
                </a:solidFill>
                <a:latin typeface="SF Display" panose="00000500000000000000" pitchFamily="50" charset="0"/>
                <a:ea typeface="SF Display" panose="00000500000000000000" pitchFamily="50" charset="0"/>
                <a:cs typeface="Menlo-Regular"/>
              </a:rPr>
              <a:t>Bool</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in</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scope == </a:t>
            </a:r>
            <a:r>
              <a:rPr lang="en-US" sz="800" b="1" dirty="0" smtClean="0">
                <a:solidFill>
                  <a:srgbClr val="C41A16"/>
                </a:solidFill>
                <a:latin typeface="SF Display" panose="00000500000000000000" pitchFamily="50" charset="0"/>
                <a:ea typeface="SF Display" panose="00000500000000000000" pitchFamily="50" charset="0"/>
                <a:cs typeface="Menlo-Regular"/>
              </a:rPr>
              <a:t>"Name"</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name</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scope == </a:t>
            </a:r>
            <a:r>
              <a:rPr lang="en-US" sz="800" b="1" dirty="0">
                <a:solidFill>
                  <a:srgbClr val="C41A16"/>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51816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smtClean="0">
                <a:solidFill>
                  <a:srgbClr val="000000"/>
                </a:solidFill>
                <a:latin typeface="SF Display" panose="00000500000000000000" pitchFamily="50" charset="0"/>
                <a:ea typeface="SF Display" panose="00000500000000000000" pitchFamily="50" charset="0"/>
                <a:cs typeface="Menlo-Regular"/>
              </a:rPr>
              <a:t>{</a:t>
            </a:r>
            <a:r>
              <a:rPr lang="es-ES" sz="800" dirty="0" smtClean="0">
                <a:latin typeface="SF Display" panose="00000500000000000000" pitchFamily="50" charset="0"/>
                <a:ea typeface="SF Display" panose="00000500000000000000" pitchFamily="50" charset="0"/>
                <a:cs typeface="Times New Roman" panose="02020603050405020304" pitchFamily="18" charset="0"/>
              </a:rPr>
              <a:t> </a:t>
            </a:r>
            <a:r>
              <a:rPr lang="en-US" sz="800" b="1" dirty="0" smtClean="0">
                <a:solidFill>
                  <a:srgbClr val="AA0D91"/>
                </a:solidFill>
                <a:latin typeface="SF Display" panose="00000500000000000000" pitchFamily="50" charset="0"/>
                <a:ea typeface="SF Display" panose="00000500000000000000" pitchFamily="50" charset="0"/>
                <a:cs typeface="Menlo-Regular"/>
              </a:rPr>
              <a:t>return</a:t>
            </a:r>
            <a:r>
              <a:rPr lang="en-US" sz="800" b="1" dirty="0" smtClean="0">
                <a:solidFill>
                  <a:srgbClr val="000000"/>
                </a:solidFill>
                <a:latin typeface="SF Display" panose="00000500000000000000" pitchFamily="50" charset="0"/>
                <a:ea typeface="SF Display" panose="00000500000000000000" pitchFamily="50" charset="0"/>
                <a:cs typeface="Menlo-Regular"/>
              </a:rPr>
              <a:t> false })</a:t>
            </a:r>
          </a:p>
          <a:p>
            <a:pPr marL="518160" indent="0">
              <a:lnSpc>
                <a:spcPct val="107000"/>
              </a:lnSpc>
              <a:spcBef>
                <a:spcPts val="0"/>
              </a:spcBef>
              <a:buNone/>
              <a:tabLst>
                <a:tab pos="344805" algn="l"/>
              </a:tabLst>
            </a:pPr>
            <a:r>
              <a:rPr lang="es-ES" sz="800" dirty="0" smtClean="0">
                <a:solidFill>
                  <a:srgbClr val="5C2699"/>
                </a:solidFill>
                <a:latin typeface="SF Display" panose="00000500000000000000" pitchFamily="50" charset="0"/>
                <a:ea typeface="SF Display" panose="00000500000000000000" pitchFamily="50" charset="0"/>
                <a:cs typeface="Menlo-Regular"/>
              </a:rPr>
              <a:t>	</a:t>
            </a:r>
            <a:r>
              <a:rPr lang="es-ES" sz="800" dirty="0" err="1" smtClean="0">
                <a:solidFill>
                  <a:srgbClr val="5C2699"/>
                </a:solidFill>
                <a:latin typeface="SF Display" panose="00000500000000000000" pitchFamily="50" charset="0"/>
                <a:ea typeface="SF Display" panose="00000500000000000000" pitchFamily="50" charset="0"/>
                <a:cs typeface="Menlo-Regular"/>
              </a:rPr>
              <a:t>tableView</a:t>
            </a:r>
            <a:r>
              <a:rPr lang="es-ES" sz="800" dirty="0" err="1" smtClean="0">
                <a:solidFill>
                  <a:srgbClr val="000000"/>
                </a:solidFill>
                <a:latin typeface="SF Display" panose="00000500000000000000" pitchFamily="50" charset="0"/>
                <a:ea typeface="SF Display" panose="00000500000000000000" pitchFamily="50" charset="0"/>
                <a:cs typeface="Menlo-Regular"/>
              </a:rPr>
              <a:t>.</a:t>
            </a:r>
            <a:r>
              <a:rPr lang="es-ES" sz="800" dirty="0" err="1" smtClean="0">
                <a:solidFill>
                  <a:srgbClr val="2E0D6E"/>
                </a:solidFill>
                <a:latin typeface="SF Display" panose="00000500000000000000" pitchFamily="50" charset="0"/>
                <a:ea typeface="SF Display" panose="00000500000000000000" pitchFamily="50" charset="0"/>
                <a:cs typeface="Menlo-Regular"/>
              </a:rPr>
              <a:t>reloadData</a:t>
            </a:r>
            <a:r>
              <a:rPr lang="es-ES" sz="800" dirty="0" smtClean="0">
                <a:solidFill>
                  <a:srgbClr val="000000"/>
                </a:solidFill>
                <a:latin typeface="SF Display" panose="00000500000000000000" pitchFamily="50" charset="0"/>
                <a:ea typeface="SF Display" panose="00000500000000000000" pitchFamily="50" charset="0"/>
                <a:cs typeface="Menlo-Regular"/>
              </a:rPr>
              <a:t>()</a:t>
            </a:r>
          </a:p>
          <a:p>
            <a:pPr marL="518160" indent="0">
              <a:lnSpc>
                <a:spcPct val="107000"/>
              </a:lnSpc>
              <a:spcBef>
                <a:spcPts val="0"/>
              </a:spcBef>
              <a:buNone/>
              <a:tabLst>
                <a:tab pos="344805" algn="l"/>
              </a:tabLst>
            </a:pPr>
            <a:r>
              <a:rPr lang="es-ES" sz="800"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effectLst/>
              <a:latin typeface="SF Display" panose="00000500000000000000" pitchFamily="50" charset="0"/>
              <a:ea typeface="SF Display" panose="00000500000000000000" pitchFamily="50" charset="0"/>
              <a:cs typeface="Times New Roman" panose="02020603050405020304" pitchFamily="18" charset="0"/>
            </a:endParaRPr>
          </a:p>
        </p:txBody>
      </p:sp>
    </p:spTree>
    <p:extLst>
      <p:ext uri="{BB962C8B-B14F-4D97-AF65-F5344CB8AC3E}">
        <p14:creationId xmlns:p14="http://schemas.microsoft.com/office/powerpoint/2010/main" val="176492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TextBox 11"/>
          <p:cNvSpPr txBox="1"/>
          <p:nvPr/>
        </p:nvSpPr>
        <p:spPr>
          <a:xfrm>
            <a:off x="2205442" y="2760699"/>
            <a:ext cx="5808192" cy="1587636"/>
          </a:xfrm>
          <a:prstGeom prst="rect">
            <a:avLst/>
          </a:prstGeom>
          <a:solidFill>
            <a:schemeClr val="accent1">
              <a:lumMod val="20000"/>
              <a:lumOff val="80000"/>
            </a:schemeClr>
          </a:solidFill>
        </p:spPr>
        <p:txBody>
          <a:bodyPr wrap="square" rtlCol="0">
            <a:spAutoFit/>
          </a:bodyPr>
          <a:lstStyle/>
          <a:p>
            <a:endParaRPr lang="es-ES" dirty="0"/>
          </a:p>
        </p:txBody>
      </p:sp>
      <p:sp>
        <p:nvSpPr>
          <p:cNvPr id="112" name="Shape 11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sz="1400" dirty="0" smtClean="0">
                <a:latin typeface="SF Display" panose="00000500000000000000" pitchFamily="50" charset="0"/>
                <a:ea typeface="SF Display" panose="00000500000000000000" pitchFamily="50" charset="0"/>
              </a:rPr>
              <a:t>Búsqueda por campos</a:t>
            </a:r>
            <a:endParaRPr sz="1400" dirty="0">
              <a:latin typeface="SF Display" panose="00000500000000000000" pitchFamily="50" charset="0"/>
              <a:ea typeface="SF Display" panose="00000500000000000000" pitchFamily="50" charset="0"/>
            </a:endParaRPr>
          </a:p>
        </p:txBody>
      </p:sp>
      <p:sp>
        <p:nvSpPr>
          <p:cNvPr id="114" name="Shape 1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22</a:t>
            </a:fld>
            <a:endParaRPr/>
          </a:p>
        </p:txBody>
      </p:sp>
      <p:sp>
        <p:nvSpPr>
          <p:cNvPr id="4" name="TextBox 3"/>
          <p:cNvSpPr txBox="1"/>
          <p:nvPr/>
        </p:nvSpPr>
        <p:spPr>
          <a:xfrm>
            <a:off x="1010200" y="1353495"/>
            <a:ext cx="7003434" cy="230832"/>
          </a:xfrm>
          <a:prstGeom prst="rect">
            <a:avLst/>
          </a:prstGeom>
          <a:noFill/>
        </p:spPr>
        <p:txBody>
          <a:bodyPr wrap="square" rtlCol="0">
            <a:spAutoFit/>
          </a:bodyPr>
          <a:lstStyle/>
          <a:p>
            <a:r>
              <a:rPr lang="es-ES" sz="900" dirty="0" smtClean="0">
                <a:latin typeface="SF Display" panose="00000500000000000000" pitchFamily="50" charset="0"/>
                <a:ea typeface="SF Display" panose="00000500000000000000" pitchFamily="50" charset="0"/>
              </a:rPr>
              <a:t>Las </a:t>
            </a:r>
            <a:r>
              <a:rPr lang="es-ES" sz="900" b="1" dirty="0" smtClean="0">
                <a:latin typeface="SF Display" panose="00000500000000000000" pitchFamily="50" charset="0"/>
                <a:ea typeface="SF Display" panose="00000500000000000000" pitchFamily="50" charset="0"/>
              </a:rPr>
              <a:t>modificaciones</a:t>
            </a:r>
            <a:r>
              <a:rPr lang="es-ES" sz="900" dirty="0" smtClean="0">
                <a:latin typeface="SF Display" panose="00000500000000000000" pitchFamily="50" charset="0"/>
                <a:ea typeface="SF Display" panose="00000500000000000000" pitchFamily="50" charset="0"/>
              </a:rPr>
              <a:t> que debemos realizar para incorporar esta funcionalidad son:</a:t>
            </a:r>
            <a:endParaRPr lang="es-ES" sz="900" dirty="0">
              <a:latin typeface="SF Display" panose="00000500000000000000" pitchFamily="50" charset="0"/>
              <a:ea typeface="SF Display" panose="00000500000000000000" pitchFamily="50" charset="0"/>
            </a:endParaRPr>
          </a:p>
        </p:txBody>
      </p:sp>
      <p:sp>
        <p:nvSpPr>
          <p:cNvPr id="15" name="TextBox 14"/>
          <p:cNvSpPr txBox="1"/>
          <p:nvPr/>
        </p:nvSpPr>
        <p:spPr>
          <a:xfrm>
            <a:off x="1010200" y="2760697"/>
            <a:ext cx="1195242" cy="584775"/>
          </a:xfrm>
          <a:prstGeom prst="rect">
            <a:avLst/>
          </a:prstGeom>
          <a:noFill/>
        </p:spPr>
        <p:txBody>
          <a:bodyPr wrap="square" rtlCol="0">
            <a:spAutoFit/>
          </a:bodyPr>
          <a:lstStyle/>
          <a:p>
            <a:r>
              <a:rPr lang="es-ES" sz="800" b="1" dirty="0" smtClean="0">
                <a:latin typeface="SF Display" panose="00000500000000000000" pitchFamily="50" charset="0"/>
                <a:ea typeface="SF Display" panose="00000500000000000000" pitchFamily="50" charset="0"/>
              </a:rPr>
              <a:t>Método para saber si una comida encaja en una búsqueda concreta</a:t>
            </a:r>
          </a:p>
        </p:txBody>
      </p:sp>
      <p:sp>
        <p:nvSpPr>
          <p:cNvPr id="16" name="Shape 113"/>
          <p:cNvSpPr txBox="1">
            <a:spLocks/>
          </p:cNvSpPr>
          <p:nvPr/>
        </p:nvSpPr>
        <p:spPr>
          <a:xfrm>
            <a:off x="2205442" y="2827563"/>
            <a:ext cx="5940311" cy="1649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76200" indent="0">
              <a:lnSpc>
                <a:spcPct val="107000"/>
              </a:lnSpc>
              <a:spcBef>
                <a:spcPts val="0"/>
              </a:spcBef>
              <a:buNone/>
              <a:tabLst>
                <a:tab pos="344805" algn="l"/>
              </a:tabLst>
            </a:pPr>
            <a:r>
              <a:rPr lang="en-US" sz="800" b="1" dirty="0">
                <a:solidFill>
                  <a:srgbClr val="AA0D91"/>
                </a:solidFill>
                <a:latin typeface="SF Display" panose="00000500000000000000" pitchFamily="50" charset="0"/>
                <a:ea typeface="SF Display" panose="00000500000000000000" pitchFamily="50" charset="0"/>
                <a:cs typeface="Menlo-Regular"/>
              </a:rPr>
              <a:t>private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AA0D91"/>
                </a:solidFill>
                <a:latin typeface="SF Display" panose="00000500000000000000" pitchFamily="50" charset="0"/>
                <a:ea typeface="SF Display" panose="00000500000000000000" pitchFamily="50" charset="0"/>
                <a:cs typeface="Menlo-Regular"/>
              </a:rPr>
              <a:t>func</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mealMatchesSearch</a:t>
            </a:r>
            <a:r>
              <a:rPr lang="en-US" sz="800" b="1" dirty="0">
                <a:solidFill>
                  <a:srgbClr val="000000"/>
                </a:solidFill>
                <a:latin typeface="SF Display" panose="00000500000000000000" pitchFamily="50" charset="0"/>
                <a:ea typeface="SF Display" panose="00000500000000000000" pitchFamily="50" charset="0"/>
                <a:cs typeface="Menlo-Regular"/>
              </a:rPr>
              <a:t>(meal: </a:t>
            </a:r>
            <a:r>
              <a:rPr lang="en-US" sz="800" b="1" dirty="0">
                <a:solidFill>
                  <a:srgbClr val="3F6E74"/>
                </a:solidFill>
                <a:latin typeface="SF Display" panose="00000500000000000000" pitchFamily="50" charset="0"/>
                <a:ea typeface="SF Display" panose="00000500000000000000" pitchFamily="50" charset="0"/>
                <a:cs typeface="Menlo-Regular"/>
              </a:rPr>
              <a:t>Meal</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 -&gt; </a:t>
            </a:r>
            <a:r>
              <a:rPr lang="en-US" sz="800" b="1" dirty="0">
                <a:solidFill>
                  <a:srgbClr val="5C2699"/>
                </a:solidFill>
                <a:latin typeface="SF Display" panose="00000500000000000000" pitchFamily="50" charset="0"/>
                <a:ea typeface="SF Display" panose="00000500000000000000" pitchFamily="50" charset="0"/>
                <a:cs typeface="Menlo-Regular"/>
              </a:rPr>
              <a:t>Bool</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let</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scope = </a:t>
            </a:r>
            <a:r>
              <a:rPr lang="en-US" sz="8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searchBar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scopeButtonTitles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3F6E74"/>
                </a:solidFill>
                <a:latin typeface="SF Display" panose="00000500000000000000" pitchFamily="50" charset="0"/>
                <a:ea typeface="SF Display" panose="00000500000000000000" pitchFamily="50" charset="0"/>
                <a:cs typeface="Menlo-Regular"/>
              </a:rPr>
              <a:t>searchController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searchBar</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5C2699"/>
                </a:solidFill>
                <a:latin typeface="SF Display" panose="00000500000000000000" pitchFamily="50" charset="0"/>
                <a:ea typeface="SF Display" panose="00000500000000000000" pitchFamily="50" charset="0"/>
                <a:cs typeface="Menlo-Regular"/>
              </a:rPr>
              <a:t>selectedScopeButtonIndex</a:t>
            </a:r>
            <a:r>
              <a:rPr lang="en-U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if</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000000"/>
                </a:solidFill>
                <a:latin typeface="SF Display" panose="00000500000000000000" pitchFamily="50" charset="0"/>
                <a:ea typeface="SF Display" panose="00000500000000000000" pitchFamily="50" charset="0"/>
                <a:cs typeface="Menlo-Regular"/>
              </a:rPr>
              <a:t>scope == </a:t>
            </a:r>
            <a:r>
              <a:rPr lang="en-US" sz="800" b="1" dirty="0">
                <a:solidFill>
                  <a:srgbClr val="C41A16"/>
                </a:solidFill>
                <a:latin typeface="SF Display" panose="00000500000000000000" pitchFamily="50" charset="0"/>
                <a:ea typeface="SF Display" panose="00000500000000000000" pitchFamily="50" charset="0"/>
                <a:cs typeface="Menlo-Regular"/>
              </a:rPr>
              <a:t>"Name"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name</a:t>
            </a:r>
            <a:r>
              <a:rPr lang="en-US" sz="800" b="1" dirty="0" err="1">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err="1">
                <a:solidFill>
                  <a:srgbClr val="2E0D6E"/>
                </a:solidFill>
                <a:latin typeface="SF Display" panose="00000500000000000000" pitchFamily="50" charset="0"/>
                <a:ea typeface="SF Display" panose="00000500000000000000" pitchFamily="50" charset="0"/>
                <a:cs typeface="Menlo-Regular"/>
              </a:rPr>
              <a:t>lowercased</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AA0D91"/>
                </a:solidFill>
                <a:latin typeface="SF Display" panose="00000500000000000000" pitchFamily="50" charset="0"/>
                <a:ea typeface="SF Display" panose="00000500000000000000" pitchFamily="50" charset="0"/>
                <a:cs typeface="Menlo-Regular"/>
              </a:rPr>
              <a:t>if</a:t>
            </a:r>
            <a:r>
              <a:rPr lang="en-US" sz="800" b="1" dirty="0">
                <a:solidFill>
                  <a:srgbClr val="000000"/>
                </a:solidFill>
                <a:latin typeface="SF Display" panose="00000500000000000000" pitchFamily="50" charset="0"/>
                <a:ea typeface="SF Display" panose="00000500000000000000" pitchFamily="50" charset="0"/>
                <a:cs typeface="Menlo-Regular"/>
              </a:rPr>
              <a:t> scope == </a:t>
            </a:r>
            <a:r>
              <a:rPr lang="en-US" sz="800" b="1" dirty="0">
                <a:solidFill>
                  <a:srgbClr val="C41A16"/>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AA0D91"/>
                </a:solidFill>
                <a:latin typeface="SF Display" panose="00000500000000000000" pitchFamily="50" charset="0"/>
                <a:ea typeface="SF Display" panose="00000500000000000000" pitchFamily="50" charset="0"/>
                <a:cs typeface="Menlo-Regular"/>
              </a:rPr>
              <a:t>	            return</a:t>
            </a:r>
            <a:r>
              <a:rPr lang="en-US" sz="800" b="1" dirty="0" smtClean="0">
                <a:solidFill>
                  <a:srgbClr val="000000"/>
                </a:solidFill>
                <a:latin typeface="SF Display" panose="00000500000000000000" pitchFamily="50" charset="0"/>
                <a:ea typeface="SF Display" panose="00000500000000000000" pitchFamily="50" charset="0"/>
                <a:cs typeface="Menlo-Regular"/>
              </a:rPr>
              <a:t> </a:t>
            </a:r>
            <a:r>
              <a:rPr lang="en-US" sz="800" b="1" dirty="0">
                <a:solidFill>
                  <a:srgbClr val="5C2699"/>
                </a:solidFill>
                <a:latin typeface="SF Display" panose="00000500000000000000" pitchFamily="50" charset="0"/>
                <a:ea typeface="SF Display" panose="00000500000000000000" pitchFamily="50" charset="0"/>
                <a:cs typeface="Menlo-Regular"/>
              </a:rPr>
              <a:t>String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meal.</a:t>
            </a:r>
            <a:r>
              <a:rPr lang="en-US" sz="800" b="1" dirty="0" err="1">
                <a:solidFill>
                  <a:srgbClr val="3F6E74"/>
                </a:solidFill>
                <a:latin typeface="SF Display" panose="00000500000000000000" pitchFamily="50" charset="0"/>
                <a:ea typeface="SF Display" panose="00000500000000000000" pitchFamily="50" charset="0"/>
                <a:cs typeface="Menlo-Regular"/>
              </a:rPr>
              <a:t>rating</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2E0D6E"/>
                </a:solidFill>
                <a:latin typeface="SF Display" panose="00000500000000000000" pitchFamily="50" charset="0"/>
                <a:ea typeface="SF Display" panose="00000500000000000000" pitchFamily="50" charset="0"/>
                <a:cs typeface="Menlo-Regular"/>
              </a:rPr>
              <a:t>contains</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err="1">
                <a:solidFill>
                  <a:srgbClr val="000000"/>
                </a:solidFill>
                <a:latin typeface="SF Display" panose="00000500000000000000" pitchFamily="50" charset="0"/>
                <a:ea typeface="SF Display" panose="00000500000000000000" pitchFamily="50" charset="0"/>
                <a:cs typeface="Menlo-Regular"/>
              </a:rPr>
              <a:t>searchText</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000000"/>
                </a:solidFill>
                <a:latin typeface="SF Display" panose="00000500000000000000" pitchFamily="50" charset="0"/>
                <a:ea typeface="SF Display" panose="00000500000000000000" pitchFamily="50" charset="0"/>
                <a:cs typeface="Menlo-Regular"/>
              </a:rPr>
              <a:t>	} </a:t>
            </a:r>
            <a:r>
              <a:rPr lang="en-US" sz="800" b="1" dirty="0">
                <a:solidFill>
                  <a:srgbClr val="AA0D91"/>
                </a:solidFill>
                <a:latin typeface="SF Display" panose="00000500000000000000" pitchFamily="50" charset="0"/>
                <a:ea typeface="SF Display" panose="00000500000000000000" pitchFamily="50" charset="0"/>
                <a:cs typeface="Menlo-Regular"/>
              </a:rPr>
              <a:t>else</a:t>
            </a:r>
            <a:r>
              <a:rPr lang="en-US" sz="800" b="1" dirty="0">
                <a:solidFill>
                  <a:srgbClr val="000000"/>
                </a:solidFill>
                <a:latin typeface="SF Display" panose="00000500000000000000" pitchFamily="50" charset="0"/>
                <a:ea typeface="SF Display" panose="00000500000000000000" pitchFamily="50" charset="0"/>
                <a:cs typeface="Menlo-Regular"/>
              </a:rPr>
              <a:t> {</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n-US" sz="800" b="1" dirty="0" smtClean="0">
                <a:solidFill>
                  <a:srgbClr val="2E0D6E"/>
                </a:solidFill>
                <a:latin typeface="SF Display" panose="00000500000000000000" pitchFamily="50" charset="0"/>
                <a:ea typeface="SF Display" panose="00000500000000000000" pitchFamily="50" charset="0"/>
                <a:cs typeface="Menlo-Regular"/>
              </a:rPr>
              <a:t> 	           </a:t>
            </a:r>
            <a:r>
              <a:rPr lang="en-US" sz="800" b="1" dirty="0" err="1" smtClean="0">
                <a:solidFill>
                  <a:srgbClr val="2E0D6E"/>
                </a:solidFill>
                <a:latin typeface="SF Display" panose="00000500000000000000" pitchFamily="50" charset="0"/>
                <a:ea typeface="SF Display" panose="00000500000000000000" pitchFamily="50" charset="0"/>
                <a:cs typeface="Menlo-Regular"/>
              </a:rPr>
              <a:t>fatalError</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err="1">
                <a:solidFill>
                  <a:srgbClr val="C41A16"/>
                </a:solidFill>
                <a:latin typeface="SF Display" panose="00000500000000000000" pitchFamily="50" charset="0"/>
                <a:ea typeface="SF Display" panose="00000500000000000000" pitchFamily="50" charset="0"/>
                <a:cs typeface="Menlo-Regular"/>
              </a:rPr>
              <a:t>Recevied</a:t>
            </a:r>
            <a:r>
              <a:rPr lang="en-US" sz="800" b="1" dirty="0">
                <a:solidFill>
                  <a:srgbClr val="C41A16"/>
                </a:solidFill>
                <a:latin typeface="SF Display" panose="00000500000000000000" pitchFamily="50" charset="0"/>
                <a:ea typeface="SF Display" panose="00000500000000000000" pitchFamily="50" charset="0"/>
                <a:cs typeface="Menlo-Regular"/>
              </a:rPr>
              <a:t> unknown scope: </a:t>
            </a:r>
            <a:r>
              <a:rPr lang="en-US" sz="800" b="1" dirty="0">
                <a:solidFill>
                  <a:srgbClr val="000000"/>
                </a:solidFill>
                <a:latin typeface="SF Display" panose="00000500000000000000" pitchFamily="50" charset="0"/>
                <a:ea typeface="SF Display" panose="00000500000000000000" pitchFamily="50" charset="0"/>
                <a:cs typeface="Menlo-Regular"/>
              </a:rPr>
              <a:t>\</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scope</a:t>
            </a:r>
            <a:r>
              <a:rPr lang="en-US" sz="800" b="1" dirty="0">
                <a:solidFill>
                  <a:srgbClr val="C41A16"/>
                </a:solidFill>
                <a:latin typeface="SF Display" panose="00000500000000000000" pitchFamily="50" charset="0"/>
                <a:ea typeface="SF Display" panose="00000500000000000000" pitchFamily="50" charset="0"/>
                <a:cs typeface="Menlo-Regular"/>
              </a:rPr>
              <a:t>)"</a:t>
            </a:r>
            <a:r>
              <a:rPr lang="en-US" sz="800" b="1" dirty="0">
                <a:solidFill>
                  <a:srgbClr val="000000"/>
                </a:solidFill>
                <a:latin typeface="SF Display" panose="00000500000000000000" pitchFamily="50" charset="0"/>
                <a:ea typeface="SF Display" panose="00000500000000000000" pitchFamily="50" charset="0"/>
                <a:cs typeface="Menlo-Regular"/>
              </a:rPr>
              <a:t>)</a:t>
            </a: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SF Display" panose="00000500000000000000" pitchFamily="50" charset="0"/>
                <a:cs typeface="Menlo-Regular"/>
              </a:rPr>
              <a:t>	}</a:t>
            </a:r>
            <a:endParaRPr lang="es-ES" sz="800" dirty="0" smtClean="0">
              <a:latin typeface="SF Display" panose="00000500000000000000" pitchFamily="50" charset="0"/>
              <a:ea typeface="SF Display" panose="00000500000000000000" pitchFamily="50" charset="0"/>
              <a:cs typeface="Times New Roman" panose="02020603050405020304" pitchFamily="18" charset="0"/>
            </a:endParaRPr>
          </a:p>
          <a:p>
            <a:pPr marL="76200" indent="0">
              <a:lnSpc>
                <a:spcPct val="107000"/>
              </a:lnSpc>
              <a:spcBef>
                <a:spcPts val="0"/>
              </a:spcBef>
              <a:buNone/>
              <a:tabLst>
                <a:tab pos="344805" algn="l"/>
              </a:tabLst>
            </a:pPr>
            <a:r>
              <a:rPr lang="es-ES" sz="800" b="1" dirty="0" smtClean="0">
                <a:solidFill>
                  <a:srgbClr val="000000"/>
                </a:solidFill>
                <a:latin typeface="SF Display" panose="00000500000000000000" pitchFamily="50" charset="0"/>
                <a:ea typeface="SF Display" panose="00000500000000000000" pitchFamily="50" charset="0"/>
                <a:cs typeface="Menlo-Regular"/>
              </a:rPr>
              <a:t>}</a:t>
            </a:r>
            <a:endParaRPr lang="es-ES" sz="800" dirty="0">
              <a:effectLst/>
              <a:latin typeface="SF Display" panose="00000500000000000000" pitchFamily="50" charset="0"/>
              <a:ea typeface="SF Display" panose="00000500000000000000" pitchFamily="50" charset="0"/>
              <a:cs typeface="Times New Roman" panose="02020603050405020304" pitchFamily="18" charset="0"/>
            </a:endParaRPr>
          </a:p>
        </p:txBody>
      </p:sp>
      <p:sp>
        <p:nvSpPr>
          <p:cNvPr id="8" name="TextBox 7"/>
          <p:cNvSpPr txBox="1"/>
          <p:nvPr/>
        </p:nvSpPr>
        <p:spPr>
          <a:xfrm>
            <a:off x="1010200" y="1584327"/>
            <a:ext cx="1195242" cy="954107"/>
          </a:xfrm>
          <a:prstGeom prst="rect">
            <a:avLst/>
          </a:prstGeom>
          <a:noFill/>
        </p:spPr>
        <p:txBody>
          <a:bodyPr wrap="square" rtlCol="0">
            <a:spAutoFit/>
          </a:bodyPr>
          <a:lstStyle/>
          <a:p>
            <a:r>
              <a:rPr lang="es-ES" sz="800" dirty="0">
                <a:latin typeface="SF Display" panose="00000500000000000000" pitchFamily="50" charset="0"/>
                <a:ea typeface="SF Display" panose="00000500000000000000" pitchFamily="50" charset="0"/>
              </a:rPr>
              <a:t>Al marcar nuestra clase </a:t>
            </a:r>
            <a:r>
              <a:rPr lang="es-ES" sz="800" dirty="0" err="1">
                <a:latin typeface="SF Display" panose="00000500000000000000" pitchFamily="50" charset="0"/>
                <a:ea typeface="SF Display" panose="00000500000000000000" pitchFamily="50" charset="0"/>
              </a:rPr>
              <a:t>MealTableViewController</a:t>
            </a:r>
            <a:r>
              <a:rPr lang="es-ES" sz="800" dirty="0">
                <a:latin typeface="SF Display" panose="00000500000000000000" pitchFamily="50" charset="0"/>
                <a:ea typeface="SF Display" panose="00000500000000000000" pitchFamily="50" charset="0"/>
              </a:rPr>
              <a:t> como </a:t>
            </a:r>
            <a:r>
              <a:rPr lang="es-ES" sz="800" b="1" dirty="0" err="1">
                <a:latin typeface="SF Display" panose="00000500000000000000" pitchFamily="50" charset="0"/>
                <a:ea typeface="SF Display" panose="00000500000000000000" pitchFamily="50" charset="0"/>
              </a:rPr>
              <a:t>delegate</a:t>
            </a:r>
            <a:r>
              <a:rPr lang="es-ES" sz="800" dirty="0">
                <a:latin typeface="SF Display" panose="00000500000000000000" pitchFamily="50" charset="0"/>
                <a:ea typeface="SF Display" panose="00000500000000000000" pitchFamily="50" charset="0"/>
              </a:rPr>
              <a:t> de la barra de búsqueda, habrá que implementar el protocolo </a:t>
            </a:r>
            <a:r>
              <a:rPr lang="es-ES" sz="800" b="1" dirty="0" err="1">
                <a:latin typeface="SF Display" panose="00000500000000000000" pitchFamily="50" charset="0"/>
                <a:ea typeface="SF Display" panose="00000500000000000000" pitchFamily="50" charset="0"/>
              </a:rPr>
              <a:t>UISearchBarDelegate</a:t>
            </a:r>
            <a:r>
              <a:rPr lang="es-ES" sz="800" dirty="0">
                <a:latin typeface="SF Display" panose="00000500000000000000" pitchFamily="50" charset="0"/>
                <a:ea typeface="SF Display" panose="00000500000000000000" pitchFamily="50" charset="0"/>
              </a:rPr>
              <a:t>.</a:t>
            </a:r>
          </a:p>
        </p:txBody>
      </p:sp>
      <p:sp>
        <p:nvSpPr>
          <p:cNvPr id="10" name="TextBox 9"/>
          <p:cNvSpPr txBox="1"/>
          <p:nvPr/>
        </p:nvSpPr>
        <p:spPr>
          <a:xfrm>
            <a:off x="2205442" y="1584327"/>
            <a:ext cx="5808192" cy="1033884"/>
          </a:xfrm>
          <a:prstGeom prst="rect">
            <a:avLst/>
          </a:prstGeom>
          <a:solidFill>
            <a:schemeClr val="accent1">
              <a:lumMod val="20000"/>
              <a:lumOff val="80000"/>
            </a:schemeClr>
          </a:solidFill>
        </p:spPr>
        <p:txBody>
          <a:bodyPr wrap="square" rtlCol="0">
            <a:spAutoFit/>
          </a:bodyPr>
          <a:lstStyle/>
          <a:p>
            <a:endParaRPr lang="es-ES" dirty="0"/>
          </a:p>
        </p:txBody>
      </p:sp>
      <p:sp>
        <p:nvSpPr>
          <p:cNvPr id="11" name="Shape 113"/>
          <p:cNvSpPr txBox="1">
            <a:spLocks noGrp="1"/>
          </p:cNvSpPr>
          <p:nvPr>
            <p:ph type="body" idx="1"/>
          </p:nvPr>
        </p:nvSpPr>
        <p:spPr>
          <a:xfrm>
            <a:off x="1902835" y="1628819"/>
            <a:ext cx="7083283" cy="1076136"/>
          </a:xfrm>
          <a:prstGeom prst="rect">
            <a:avLst/>
          </a:prstGeom>
          <a:ln>
            <a:noFill/>
          </a:ln>
        </p:spPr>
        <p:txBody>
          <a:bodyPr spcFirstLastPara="1" wrap="square" lIns="91425" tIns="91425" rIns="91425" bIns="91425" anchor="t" anchorCtr="0">
            <a:noAutofit/>
          </a:bodyPr>
          <a:lstStyle/>
          <a:p>
            <a:pPr marL="396000" indent="0">
              <a:spcBef>
                <a:spcPts val="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class</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MealTableViewController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UITableViewController</a:t>
            </a: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UISearchBarDelegate</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396000" indent="0">
              <a:spcBef>
                <a:spcPts val="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396000" indent="0">
              <a:spcBef>
                <a:spcPts val="0"/>
              </a:spcBef>
              <a:buNone/>
              <a:tabLst>
                <a:tab pos="344805" algn="l"/>
              </a:tabLst>
            </a:pPr>
            <a:r>
              <a:rPr lang="en-US" sz="800" b="1" dirty="0">
                <a:solidFill>
                  <a:srgbClr val="AA0D91"/>
                </a:solidFill>
                <a:latin typeface="SF Display" panose="00000500000000000000" pitchFamily="50" charset="0"/>
                <a:ea typeface="Times New Roman" panose="02020603050405020304" pitchFamily="18" charset="0"/>
                <a:cs typeface="Menlo-Regular"/>
              </a:rPr>
              <a:t> </a:t>
            </a:r>
            <a:r>
              <a:rPr lang="en-US" sz="800" b="1" dirty="0" smtClean="0">
                <a:solidFill>
                  <a:srgbClr val="AA0D91"/>
                </a:solidFill>
                <a:latin typeface="SF Display" panose="00000500000000000000" pitchFamily="50" charset="0"/>
                <a:ea typeface="Times New Roman" panose="02020603050405020304" pitchFamily="18" charset="0"/>
                <a:cs typeface="Menlo-Regular"/>
              </a:rPr>
              <a:t>                 </a:t>
            </a:r>
            <a:r>
              <a:rPr lang="en-US" sz="800" b="1" dirty="0" err="1" smtClean="0">
                <a:solidFill>
                  <a:srgbClr val="AA0D91"/>
                </a:solidFill>
                <a:latin typeface="SF Display" panose="00000500000000000000" pitchFamily="50" charset="0"/>
                <a:ea typeface="Times New Roman" panose="02020603050405020304" pitchFamily="18" charset="0"/>
                <a:cs typeface="Menlo-Regular"/>
              </a:rPr>
              <a:t>func</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a:solidFill>
                  <a:srgbClr val="AA0D91"/>
                </a:solidFill>
                <a:latin typeface="SF Display" panose="00000500000000000000" pitchFamily="50" charset="0"/>
                <a:ea typeface="Times New Roman" panose="02020603050405020304" pitchFamily="18" charset="0"/>
                <a:cs typeface="Menlo-Regular"/>
              </a:rPr>
              <a:t>_</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5C2699"/>
                </a:solidFill>
                <a:latin typeface="SF Display" panose="00000500000000000000" pitchFamily="50" charset="0"/>
                <a:ea typeface="Times New Roman" panose="02020603050405020304" pitchFamily="18" charset="0"/>
                <a:cs typeface="Menlo-Regular"/>
              </a:rPr>
              <a:t>UISearchBar</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selectedScopeButtonIndexDidChange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a:t>
            </a: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err="1">
                <a:solidFill>
                  <a:srgbClr val="5C2699"/>
                </a:solidFill>
                <a:latin typeface="SF Display" panose="00000500000000000000" pitchFamily="50" charset="0"/>
                <a:ea typeface="Times New Roman" panose="02020603050405020304" pitchFamily="18" charset="0"/>
                <a:cs typeface="Menlo-Regular"/>
              </a:rPr>
              <a:t>Int</a:t>
            </a:r>
            <a:r>
              <a:rPr lang="en-US" sz="800" b="1" dirty="0">
                <a:solidFill>
                  <a:srgbClr val="000000"/>
                </a:solidFill>
                <a:latin typeface="SF Display" panose="00000500000000000000" pitchFamily="50" charset="0"/>
                <a:ea typeface="Times New Roman" panose="02020603050405020304" pitchFamily="18" charset="0"/>
                <a:cs typeface="Menlo-Regular"/>
              </a:rPr>
              <a:t>) {</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396000" indent="0">
              <a:spcBef>
                <a:spcPts val="0"/>
              </a:spcBef>
              <a:buNone/>
              <a:tabLst>
                <a:tab pos="344805" algn="l"/>
              </a:tabLst>
            </a:pPr>
            <a:r>
              <a:rPr lang="en-US" sz="800" b="1" dirty="0">
                <a:solidFill>
                  <a:srgbClr val="26474B"/>
                </a:solidFill>
                <a:latin typeface="SF Display" panose="00000500000000000000" pitchFamily="50" charset="0"/>
                <a:ea typeface="Times New Roman" panose="02020603050405020304" pitchFamily="18" charset="0"/>
                <a:cs typeface="Menlo-Regular"/>
              </a:rPr>
              <a:t>	</a:t>
            </a:r>
            <a:r>
              <a:rPr lang="en-US" sz="800" b="1" dirty="0" smtClean="0">
                <a:solidFill>
                  <a:srgbClr val="26474B"/>
                </a:solidFill>
                <a:latin typeface="SF Display" panose="00000500000000000000" pitchFamily="50" charset="0"/>
                <a:ea typeface="Times New Roman" panose="02020603050405020304" pitchFamily="18" charset="0"/>
                <a:cs typeface="Menlo-Regular"/>
              </a:rPr>
              <a:t>       </a:t>
            </a:r>
            <a:r>
              <a:rPr lang="en-US" sz="800" b="1" dirty="0" err="1" smtClean="0">
                <a:solidFill>
                  <a:srgbClr val="26474B"/>
                </a:solidFill>
                <a:latin typeface="SF Display" panose="00000500000000000000" pitchFamily="50" charset="0"/>
                <a:ea typeface="Times New Roman" panose="02020603050405020304" pitchFamily="18" charset="0"/>
                <a:cs typeface="Menlo-Regular"/>
              </a:rPr>
              <a:t>filterContentForSearchText</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r>
              <a:rPr lang="en-US" sz="800" b="1" dirty="0" err="1" smtClean="0">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smtClean="0">
                <a:solidFill>
                  <a:srgbClr val="5C2699"/>
                </a:solidFill>
                <a:latin typeface="SF Display" panose="00000500000000000000" pitchFamily="50" charset="0"/>
                <a:ea typeface="Times New Roman" panose="02020603050405020304" pitchFamily="18" charset="0"/>
                <a:cs typeface="Menlo-Regular"/>
              </a:rPr>
              <a:t>text</a:t>
            </a:r>
            <a:r>
              <a:rPr lang="en-US" sz="800" b="1" dirty="0">
                <a:solidFill>
                  <a:srgbClr val="000000"/>
                </a:solidFill>
                <a:latin typeface="SF Display" panose="00000500000000000000" pitchFamily="50" charset="0"/>
                <a:ea typeface="Times New Roman" panose="02020603050405020304" pitchFamily="18" charset="0"/>
                <a:cs typeface="Menlo-Regular"/>
              </a:rPr>
              <a:t>!, scope: </a:t>
            </a:r>
            <a:r>
              <a:rPr lang="en-US" sz="800" b="1" dirty="0" err="1">
                <a:solidFill>
                  <a:srgbClr val="000000"/>
                </a:solidFill>
                <a:latin typeface="SF Display" panose="00000500000000000000" pitchFamily="50" charset="0"/>
                <a:ea typeface="Times New Roman" panose="02020603050405020304" pitchFamily="18" charset="0"/>
                <a:cs typeface="Menlo-Regular"/>
              </a:rPr>
              <a:t>searchBar.</a:t>
            </a:r>
            <a:r>
              <a:rPr lang="en-US" sz="800" b="1" dirty="0" err="1">
                <a:solidFill>
                  <a:srgbClr val="5C2699"/>
                </a:solidFill>
                <a:latin typeface="SF Display" panose="00000500000000000000" pitchFamily="50" charset="0"/>
                <a:ea typeface="Times New Roman" panose="02020603050405020304" pitchFamily="18" charset="0"/>
                <a:cs typeface="Menlo-Regular"/>
              </a:rPr>
              <a:t>scopeButtonTitles</a:t>
            </a:r>
            <a:r>
              <a:rPr lang="en-US" sz="800" b="1" dirty="0">
                <a:solidFill>
                  <a:srgbClr val="000000"/>
                </a:solidFill>
                <a:latin typeface="SF Display" panose="00000500000000000000" pitchFamily="50" charset="0"/>
                <a:ea typeface="Times New Roman" panose="02020603050405020304" pitchFamily="18" charset="0"/>
                <a:cs typeface="Menlo-Regular"/>
              </a:rPr>
              <a:t>![</a:t>
            </a:r>
            <a:r>
              <a:rPr lang="en-US" sz="800" b="1" dirty="0" err="1">
                <a:solidFill>
                  <a:srgbClr val="000000"/>
                </a:solidFill>
                <a:latin typeface="SF Display" panose="00000500000000000000" pitchFamily="50" charset="0"/>
                <a:ea typeface="Times New Roman" panose="02020603050405020304" pitchFamily="18" charset="0"/>
                <a:cs typeface="Menlo-Regular"/>
              </a:rPr>
              <a:t>selectedScope</a:t>
            </a:r>
            <a:r>
              <a:rPr lang="en-US" sz="800" b="1" dirty="0" smtClean="0">
                <a:solidFill>
                  <a:srgbClr val="000000"/>
                </a:solidFill>
                <a:latin typeface="SF Display" panose="00000500000000000000" pitchFamily="50" charset="0"/>
                <a:ea typeface="Times New Roman" panose="02020603050405020304" pitchFamily="18" charset="0"/>
                <a:cs typeface="Menlo-Regular"/>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396000" indent="0">
              <a:spcBef>
                <a:spcPts val="0"/>
              </a:spcBef>
              <a:buNone/>
            </a:pPr>
            <a:r>
              <a:rPr lang="en-US" sz="800" b="1" dirty="0">
                <a:solidFill>
                  <a:srgbClr val="000000"/>
                </a:solidFill>
                <a:latin typeface="SF Display" panose="00000500000000000000" pitchFamily="50" charset="0"/>
                <a:ea typeface="Times New Roman" panose="02020603050405020304" pitchFamily="18" charset="0"/>
                <a:cs typeface="Menlo-Regular"/>
              </a:rPr>
              <a:t> </a:t>
            </a:r>
            <a:r>
              <a:rPr lang="en-US" sz="800" b="1" dirty="0" smtClean="0">
                <a:solidFill>
                  <a:srgbClr val="000000"/>
                </a:solidFill>
                <a:latin typeface="SF Display" panose="00000500000000000000" pitchFamily="50" charset="0"/>
                <a:ea typeface="Times New Roman" panose="02020603050405020304" pitchFamily="18" charset="0"/>
                <a:cs typeface="Menlo-Regular"/>
              </a:rPr>
              <a:t>                 }</a:t>
            </a:r>
          </a:p>
          <a:p>
            <a:pPr marL="396000" indent="0">
              <a:spcBef>
                <a:spcPts val="0"/>
              </a:spcBef>
              <a:buNone/>
            </a:pPr>
            <a:r>
              <a:rPr lang="es-E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a:t>
            </a:r>
            <a:endParaRPr lang="es-ES" sz="1050" dirty="0" smtClean="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Tree>
    <p:extLst>
      <p:ext uri="{BB962C8B-B14F-4D97-AF65-F5344CB8AC3E}">
        <p14:creationId xmlns:p14="http://schemas.microsoft.com/office/powerpoint/2010/main" val="3986100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3950875" y="1129600"/>
            <a:ext cx="3532500" cy="2255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25516C"/>
              </a:solidFill>
              <a:latin typeface="Source Sans Pro"/>
              <a:ea typeface="Source Sans Pro"/>
              <a:cs typeface="Source Sans Pro"/>
              <a:sym typeface="Source Sans Pro"/>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23</a:t>
            </a:fld>
            <a:endParaRPr>
              <a:solidFill>
                <a:srgbClr val="00BEF2"/>
              </a:solidFill>
            </a:endParaRPr>
          </a:p>
        </p:txBody>
      </p:sp>
      <p:sp>
        <p:nvSpPr>
          <p:cNvPr id="293" name="Shape 293"/>
          <p:cNvSpPr txBox="1">
            <a:spLocks noGrp="1"/>
          </p:cNvSpPr>
          <p:nvPr>
            <p:ph type="body" idx="4294967295"/>
          </p:nvPr>
        </p:nvSpPr>
        <p:spPr>
          <a:xfrm>
            <a:off x="1016001" y="2338521"/>
            <a:ext cx="5072742" cy="1926071"/>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400" b="1" dirty="0" smtClean="0">
                <a:solidFill>
                  <a:srgbClr val="FFFFFF"/>
                </a:solidFill>
                <a:latin typeface="SF Display" panose="00000500000000000000" pitchFamily="50" charset="0"/>
                <a:ea typeface="SF Display" panose="00000500000000000000" pitchFamily="50" charset="0"/>
                <a:cs typeface="Montserrat"/>
                <a:sym typeface="Montserrat"/>
              </a:rPr>
              <a:t>PROYECTO EN GITHUB</a:t>
            </a:r>
            <a:endParaRPr sz="1400" b="1" dirty="0">
              <a:solidFill>
                <a:srgbClr val="FFFFFF"/>
              </a:solidFill>
              <a:latin typeface="SF Display" panose="00000500000000000000" pitchFamily="50" charset="0"/>
              <a:ea typeface="SF Display" panose="00000500000000000000" pitchFamily="50" charset="0"/>
              <a:cs typeface="Montserrat"/>
              <a:sym typeface="Montserrat"/>
            </a:endParaRPr>
          </a:p>
          <a:p>
            <a:pPr marL="0" indent="0">
              <a:buNone/>
            </a:pPr>
            <a:r>
              <a:rPr lang="es-ES" sz="1800" dirty="0" err="1" smtClean="0">
                <a:latin typeface="SF Display" panose="00000500000000000000" pitchFamily="50" charset="0"/>
                <a:ea typeface="SF Display" panose="00000500000000000000" pitchFamily="50" charset="0"/>
                <a:hlinkClick r:id="rId3"/>
              </a:rPr>
              <a:t>iOS_SearchBar</a:t>
            </a:r>
            <a:r>
              <a:rPr lang="es-ES" sz="18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hlinkClick r:id="rId3"/>
              </a:rPr>
              <a:t>AlfonsoLRz</a:t>
            </a:r>
            <a:endParaRPr lang="es-ES" sz="1100" dirty="0">
              <a:latin typeface="SF Display" panose="00000500000000000000" pitchFamily="50" charset="0"/>
              <a:ea typeface="SF Display" panose="00000500000000000000" pitchFamily="50" charset="0"/>
            </a:endParaRPr>
          </a:p>
        </p:txBody>
      </p:sp>
      <p:pic>
        <p:nvPicPr>
          <p:cNvPr id="2050" name="Picture 2" descr="Resultado de imagen de github 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1154" y="1379675"/>
            <a:ext cx="2111938" cy="1755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010200" y="1443000"/>
            <a:ext cx="3461400" cy="114231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Constantes (let)</a:t>
            </a:r>
            <a:endParaRPr b="1" dirty="0">
              <a:solidFill>
                <a:srgbClr val="00BEF2"/>
              </a:solidFill>
              <a:latin typeface="SF Display" panose="00000500000000000000" pitchFamily="50" charset="0"/>
              <a:ea typeface="SF Display" panose="00000500000000000000" pitchFamily="50" charset="0"/>
            </a:endParaRPr>
          </a:p>
          <a:p>
            <a:pPr marL="0" lvl="0" indent="0">
              <a:spcBef>
                <a:spcPts val="600"/>
              </a:spcBef>
              <a:spcAft>
                <a:spcPts val="600"/>
              </a:spcAft>
              <a:buNone/>
            </a:pPr>
            <a:r>
              <a:rPr lang="en" sz="1100" dirty="0" smtClean="0">
                <a:latin typeface="SF Display" panose="00000500000000000000" pitchFamily="50" charset="0"/>
                <a:ea typeface="SF Display" panose="00000500000000000000" pitchFamily="50" charset="0"/>
              </a:rPr>
              <a:t>Variables inmutables.</a:t>
            </a:r>
          </a:p>
          <a:p>
            <a:pPr marL="0" lvl="0" indent="0">
              <a:spcAft>
                <a:spcPts val="600"/>
              </a:spcAft>
              <a:buNone/>
            </a:pPr>
            <a:r>
              <a:rPr lang="es-ES" sz="900" dirty="0" err="1" smtClean="0">
                <a:solidFill>
                  <a:srgbClr val="AA0D91"/>
                </a:solidFill>
                <a:latin typeface="SF Display" panose="00000500000000000000" pitchFamily="50" charset="0"/>
                <a:ea typeface="SF Display" panose="00000500000000000000" pitchFamily="50" charset="0"/>
              </a:rPr>
              <a:t>let</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a:solidFill>
                  <a:srgbClr val="000000"/>
                </a:solidFill>
                <a:latin typeface="SF Display" panose="00000500000000000000" pitchFamily="50" charset="0"/>
                <a:ea typeface="SF Display" panose="00000500000000000000" pitchFamily="50" charset="0"/>
              </a:rPr>
              <a:t>cellIdentifier</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MealTableViewCell</a:t>
            </a:r>
            <a:r>
              <a:rPr lang="es-ES" sz="900" dirty="0">
                <a:solidFill>
                  <a:srgbClr val="C41A16"/>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3</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Arrays</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Conjunto lineal de elementos accesibles a través de sus índices.</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Utilizaremos especialmente los métodos </a:t>
            </a:r>
            <a:r>
              <a:rPr lang="en" sz="1100" b="1" dirty="0" smtClean="0">
                <a:latin typeface="SF Display" panose="00000500000000000000" pitchFamily="50" charset="0"/>
                <a:ea typeface="SF Display" panose="00000500000000000000" pitchFamily="50" charset="0"/>
              </a:rPr>
              <a:t>remove</a:t>
            </a:r>
            <a:r>
              <a:rPr lang="en" sz="1100" dirty="0" smtClean="0">
                <a:latin typeface="SF Display" panose="00000500000000000000" pitchFamily="50" charset="0"/>
                <a:ea typeface="SF Display" panose="00000500000000000000" pitchFamily="50" charset="0"/>
              </a:rPr>
              <a:t> (actualización y borrado) e </a:t>
            </a:r>
            <a:r>
              <a:rPr lang="en" sz="1100" b="1" dirty="0" smtClean="0">
                <a:latin typeface="SF Display" panose="00000500000000000000" pitchFamily="50" charset="0"/>
                <a:ea typeface="SF Display" panose="00000500000000000000" pitchFamily="50" charset="0"/>
              </a:rPr>
              <a:t>index(of: ) </a:t>
            </a:r>
            <a:r>
              <a:rPr lang="en" sz="1100" dirty="0" smtClean="0">
                <a:latin typeface="SF Display" panose="00000500000000000000" pitchFamily="50" charset="0"/>
                <a:ea typeface="SF Display" panose="00000500000000000000" pitchFamily="50" charset="0"/>
              </a:rPr>
              <a:t>para identificar el índice de una comida en un vector.</a:t>
            </a:r>
          </a:p>
          <a:p>
            <a:pPr marL="0" lvl="0" indent="0" rtl="0">
              <a:spcBef>
                <a:spcPts val="600"/>
              </a:spcBef>
              <a:spcAft>
                <a:spcPts val="600"/>
              </a:spcAft>
              <a:buNone/>
            </a:pPr>
            <a:r>
              <a:rPr lang="en" sz="1100" dirty="0" smtClean="0">
                <a:latin typeface="SF Display" panose="00000500000000000000" pitchFamily="50" charset="0"/>
                <a:ea typeface="SF Display" panose="00000500000000000000" pitchFamily="50" charset="0"/>
              </a:rPr>
              <a:t>También usaremos el operador </a:t>
            </a:r>
            <a:r>
              <a:rPr lang="en" sz="1100" b="1" dirty="0" smtClean="0">
                <a:latin typeface="SF Display" panose="00000500000000000000" pitchFamily="50" charset="0"/>
                <a:ea typeface="SF Display" panose="00000500000000000000" pitchFamily="50" charset="0"/>
              </a:rPr>
              <a:t>+=</a:t>
            </a:r>
            <a:r>
              <a:rPr lang="en" sz="1100" dirty="0" smtClean="0">
                <a:latin typeface="SF Display" panose="00000500000000000000" pitchFamily="50" charset="0"/>
                <a:ea typeface="SF Display" panose="00000500000000000000" pitchFamily="50" charset="0"/>
              </a:rPr>
              <a:t> para añadir un vector a otro y la propiedad </a:t>
            </a:r>
            <a:r>
              <a:rPr lang="en" sz="1100" b="1" dirty="0" smtClean="0">
                <a:latin typeface="SF Display" panose="00000500000000000000" pitchFamily="50" charset="0"/>
                <a:ea typeface="SF Display" panose="00000500000000000000" pitchFamily="50" charset="0"/>
              </a:rPr>
              <a:t>count</a:t>
            </a:r>
            <a:r>
              <a:rPr lang="en" sz="1100" dirty="0" smtClean="0">
                <a:latin typeface="SF Display" panose="00000500000000000000" pitchFamily="50" charset="0"/>
                <a:ea typeface="SF Display" panose="00000500000000000000" pitchFamily="50" charset="0"/>
              </a:rPr>
              <a:t> para conocer su tamaño.</a:t>
            </a:r>
          </a:p>
          <a:p>
            <a:pPr marL="0" lvl="0" indent="0">
              <a:spcAft>
                <a:spcPts val="600"/>
              </a:spcAft>
              <a:buNone/>
            </a:pPr>
            <a:r>
              <a:rPr lang="es-ES" sz="900" dirty="0" err="1">
                <a:solidFill>
                  <a:srgbClr val="3F6E74"/>
                </a:solidFill>
                <a:latin typeface="SF Display" panose="00000500000000000000" pitchFamily="50" charset="0"/>
                <a:ea typeface="SF Display" panose="00000500000000000000" pitchFamily="50" charset="0"/>
              </a:rPr>
              <a:t>searchController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searchBar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scopeButtonTitles</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solidFill>
                  <a:srgbClr val="000000"/>
                </a:solidFill>
                <a:latin typeface="SF Display" panose="00000500000000000000" pitchFamily="50" charset="0"/>
                <a:ea typeface="SF Display" panose="00000500000000000000" pitchFamily="50" charset="0"/>
              </a:rPr>
              <a:t>, </a:t>
            </a:r>
            <a:r>
              <a:rPr lang="es-ES" sz="900" dirty="0">
                <a:solidFill>
                  <a:srgbClr val="C41A16"/>
                </a:solidFill>
                <a:latin typeface="SF Display" panose="00000500000000000000" pitchFamily="50" charset="0"/>
                <a:ea typeface="SF Display" panose="00000500000000000000" pitchFamily="50" charset="0"/>
              </a:rPr>
              <a:t>"Rating"</a:t>
            </a:r>
            <a:r>
              <a:rPr lang="es-ES" sz="900" dirty="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78360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4</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Variables opcionales </a:t>
            </a:r>
            <a:r>
              <a:rPr lang="en" sz="1100" b="1" dirty="0" smtClean="0">
                <a:solidFill>
                  <a:srgbClr val="00BEF2"/>
                </a:solidFill>
                <a:latin typeface="SF Display" panose="00000500000000000000" pitchFamily="50" charset="0"/>
                <a:ea typeface="SF Display" panose="00000500000000000000" pitchFamily="50" charset="0"/>
              </a:rPr>
              <a:t>(Optionals)</a:t>
            </a:r>
          </a:p>
          <a:p>
            <a:pPr marL="0" lvl="0" indent="0">
              <a:spcAft>
                <a:spcPts val="600"/>
              </a:spcAft>
              <a:buNone/>
            </a:pPr>
            <a:r>
              <a:rPr lang="en" sz="1100" dirty="0" smtClean="0">
                <a:latin typeface="SF Display" panose="00000500000000000000" pitchFamily="50" charset="0"/>
                <a:ea typeface="SF Display" panose="00000500000000000000" pitchFamily="50" charset="0"/>
              </a:rPr>
              <a:t>Variables que pueden contener un valor o no (nil). </a:t>
            </a:r>
          </a:p>
          <a:p>
            <a:pPr marL="0" lvl="0" indent="0">
              <a:spcAft>
                <a:spcPts val="600"/>
              </a:spcAft>
              <a:buNone/>
            </a:pPr>
            <a:r>
              <a:rPr lang="es-ES" sz="900" dirty="0" err="1" smtClean="0">
                <a:solidFill>
                  <a:srgbClr val="AA0D91"/>
                </a:solidFill>
                <a:latin typeface="SF Display" panose="00000500000000000000" pitchFamily="50" charset="0"/>
                <a:ea typeface="SF Display" panose="00000500000000000000" pitchFamily="50" charset="0"/>
              </a:rPr>
              <a:t>var</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a:solidFill>
                  <a:srgbClr val="000000"/>
                </a:solidFill>
                <a:latin typeface="SF Display" panose="00000500000000000000" pitchFamily="50" charset="0"/>
                <a:ea typeface="SF Display" panose="00000500000000000000" pitchFamily="50" charset="0"/>
              </a:rPr>
              <a:t>newIndexPath</a:t>
            </a:r>
            <a:r>
              <a:rPr lang="es-ES" sz="900" dirty="0">
                <a:solidFill>
                  <a:srgbClr val="000000"/>
                </a:solidFill>
                <a:latin typeface="SF Display" panose="00000500000000000000" pitchFamily="50" charset="0"/>
                <a:ea typeface="SF Display" panose="00000500000000000000" pitchFamily="50" charset="0"/>
              </a:rPr>
              <a:t> : </a:t>
            </a:r>
            <a:r>
              <a:rPr lang="es-ES" sz="900" dirty="0" err="1">
                <a:solidFill>
                  <a:srgbClr val="5C2699"/>
                </a:solidFill>
                <a:latin typeface="SF Display" panose="00000500000000000000" pitchFamily="50" charset="0"/>
                <a:ea typeface="SF Display" panose="00000500000000000000" pitchFamily="50" charset="0"/>
              </a:rPr>
              <a:t>IndexPath</a:t>
            </a:r>
            <a:r>
              <a:rPr lang="es-ES" sz="900" dirty="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Bloques de código con un propósito muy concreto.</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Nos interesa especialmente el uso de la palabra reservada </a:t>
            </a:r>
            <a:r>
              <a:rPr lang="en" sz="1100" b="1" dirty="0" smtClean="0">
                <a:latin typeface="SF Display" panose="00000500000000000000" pitchFamily="50" charset="0"/>
                <a:ea typeface="SF Display" panose="00000500000000000000" pitchFamily="50" charset="0"/>
              </a:rPr>
              <a:t>private</a:t>
            </a:r>
            <a:r>
              <a:rPr lang="en" sz="1100" dirty="0" smtClean="0">
                <a:latin typeface="SF Display" panose="00000500000000000000" pitchFamily="50" charset="0"/>
                <a:ea typeface="SF Display" panose="00000500000000000000" pitchFamily="50" charset="0"/>
              </a:rPr>
              <a:t> para definir funciones privadas, así como los </a:t>
            </a:r>
            <a:r>
              <a:rPr lang="en" sz="1100" b="1" dirty="0" smtClean="0">
                <a:latin typeface="SF Display" panose="00000500000000000000" pitchFamily="50" charset="0"/>
                <a:ea typeface="SF Display" panose="00000500000000000000" pitchFamily="50" charset="0"/>
              </a:rPr>
              <a:t>valores por defecto de los argumentos </a:t>
            </a:r>
            <a:r>
              <a:rPr lang="en" sz="1100" dirty="0" smtClean="0">
                <a:latin typeface="SF Display" panose="00000500000000000000" pitchFamily="50" charset="0"/>
                <a:ea typeface="SF Display" panose="00000500000000000000" pitchFamily="50" charset="0"/>
              </a:rPr>
              <a:t>de una función.</a:t>
            </a:r>
          </a:p>
          <a:p>
            <a:pPr marL="0" lvl="0" indent="0">
              <a:spcAft>
                <a:spcPts val="600"/>
              </a:spcAft>
              <a:buNone/>
            </a:pPr>
            <a:r>
              <a:rPr lang="es-ES" sz="900" dirty="0" err="1">
                <a:solidFill>
                  <a:srgbClr val="AA0D91"/>
                </a:solidFill>
                <a:latin typeface="SF Display" panose="00000500000000000000" pitchFamily="50" charset="0"/>
                <a:ea typeface="SF Display" panose="00000500000000000000" pitchFamily="50" charset="0"/>
              </a:rPr>
              <a:t>private</a:t>
            </a:r>
            <a:r>
              <a:rPr lang="es-ES" sz="900" dirty="0">
                <a:solidFill>
                  <a:srgbClr val="000000"/>
                </a:solidFill>
                <a:latin typeface="SF Display" panose="00000500000000000000" pitchFamily="50" charset="0"/>
                <a:ea typeface="SF Display" panose="00000500000000000000" pitchFamily="50" charset="0"/>
              </a:rPr>
              <a:t> </a:t>
            </a:r>
            <a:r>
              <a:rPr lang="es-ES" sz="900" dirty="0" err="1">
                <a:solidFill>
                  <a:srgbClr val="AA0D91"/>
                </a:solidFill>
                <a:latin typeface="SF Display" panose="00000500000000000000" pitchFamily="50" charset="0"/>
                <a:ea typeface="SF Display" panose="00000500000000000000" pitchFamily="50" charset="0"/>
              </a:rPr>
              <a:t>func</a:t>
            </a:r>
            <a:r>
              <a:rPr lang="es-ES" sz="900" dirty="0">
                <a:solidFill>
                  <a:srgbClr val="000000"/>
                </a:solidFill>
                <a:latin typeface="SF Display" panose="00000500000000000000" pitchFamily="50" charset="0"/>
                <a:ea typeface="SF Display" panose="00000500000000000000" pitchFamily="50" charset="0"/>
              </a:rPr>
              <a:t> </a:t>
            </a:r>
            <a:r>
              <a:rPr lang="es-ES" sz="900" dirty="0" err="1" smtClean="0">
                <a:solidFill>
                  <a:srgbClr val="000000"/>
                </a:solidFill>
                <a:latin typeface="SF Display" panose="00000500000000000000" pitchFamily="50" charset="0"/>
                <a:ea typeface="SF Display" panose="00000500000000000000" pitchFamily="50" charset="0"/>
              </a:rPr>
              <a:t>filterContentForSearchText</a:t>
            </a:r>
            <a:r>
              <a:rPr lang="es-ES" sz="900" dirty="0" smtClean="0">
                <a:solidFill>
                  <a:srgbClr val="000000"/>
                </a:solidFill>
                <a:latin typeface="SF Display" panose="00000500000000000000" pitchFamily="50" charset="0"/>
                <a:ea typeface="SF Display" panose="00000500000000000000" pitchFamily="50" charset="0"/>
              </a:rPr>
              <a:t>(…, </a:t>
            </a:r>
            <a:r>
              <a:rPr lang="es-ES" sz="900" dirty="0" err="1" smtClean="0">
                <a:solidFill>
                  <a:srgbClr val="000000"/>
                </a:solidFill>
                <a:latin typeface="SF Display" panose="00000500000000000000" pitchFamily="50" charset="0"/>
                <a:ea typeface="SF Display" panose="00000500000000000000" pitchFamily="50" charset="0"/>
              </a:rPr>
              <a:t>scope</a:t>
            </a:r>
            <a:r>
              <a:rPr lang="es-ES" sz="900" dirty="0">
                <a:solidFill>
                  <a:srgbClr val="000000"/>
                </a:solidFill>
                <a:latin typeface="SF Display" panose="00000500000000000000" pitchFamily="50" charset="0"/>
                <a:ea typeface="SF Display" panose="00000500000000000000" pitchFamily="50" charset="0"/>
              </a:rPr>
              <a:t>: </a:t>
            </a:r>
            <a:r>
              <a:rPr lang="es-ES" sz="900" dirty="0" err="1">
                <a:solidFill>
                  <a:srgbClr val="5C2699"/>
                </a:solidFill>
                <a:latin typeface="SF Display" panose="00000500000000000000" pitchFamily="50" charset="0"/>
                <a:ea typeface="SF Display" panose="00000500000000000000" pitchFamily="50" charset="0"/>
              </a:rPr>
              <a:t>String</a:t>
            </a:r>
            <a:r>
              <a:rPr lang="es-ES" sz="900" dirty="0">
                <a:solidFill>
                  <a:srgbClr val="000000"/>
                </a:solidFill>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solidFill>
                  <a:srgbClr val="000000"/>
                </a:solidFill>
                <a:latin typeface="SF Display" panose="00000500000000000000" pitchFamily="50" charset="0"/>
                <a:ea typeface="SF Display" panose="00000500000000000000" pitchFamily="50" charset="0"/>
              </a:rPr>
              <a:t>) </a:t>
            </a:r>
            <a:r>
              <a:rPr lang="es-ES" sz="900" dirty="0" smtClean="0">
                <a:solidFill>
                  <a:srgbClr val="000000"/>
                </a:solidFill>
                <a:latin typeface="SF Display" panose="00000500000000000000" pitchFamily="50" charset="0"/>
                <a:ea typeface="SF Display" panose="00000500000000000000" pitchFamily="50" charset="0"/>
              </a:rPr>
              <a:t>{ </a:t>
            </a:r>
          </a:p>
          <a:p>
            <a:pPr marL="0" lvl="0" indent="0">
              <a:spcAft>
                <a:spcPts val="600"/>
              </a:spcAft>
              <a:buNone/>
            </a:pP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531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5</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Unwrapping con Optional Binding</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Podemos acceder al valor de una variable opcional en una estructura if, y hacer alguna acción en función de si el valor era nulo o no. </a:t>
            </a:r>
          </a:p>
          <a:p>
            <a:pPr marL="0" lvl="0" indent="0">
              <a:spcAft>
                <a:spcPts val="600"/>
              </a:spcAft>
              <a:buNone/>
            </a:pPr>
            <a:r>
              <a:rPr lang="en-US" sz="900" dirty="0">
                <a:solidFill>
                  <a:srgbClr val="AA0D91"/>
                </a:solidFill>
                <a:latin typeface="SF Display" panose="00000500000000000000" pitchFamily="50" charset="0"/>
                <a:ea typeface="SF Display" panose="00000500000000000000" pitchFamily="50" charset="0"/>
              </a:rPr>
              <a:t>if</a:t>
            </a:r>
            <a:r>
              <a:rPr lang="en-US" sz="900" dirty="0">
                <a:solidFill>
                  <a:srgbClr val="000000"/>
                </a:solidFill>
                <a:latin typeface="SF Display" panose="00000500000000000000" pitchFamily="50" charset="0"/>
                <a:ea typeface="SF Display" panose="00000500000000000000" pitchFamily="50" charset="0"/>
              </a:rPr>
              <a:t> </a:t>
            </a:r>
            <a:r>
              <a:rPr lang="en-US" sz="900" dirty="0">
                <a:solidFill>
                  <a:srgbClr val="AA0D91"/>
                </a:solidFill>
                <a:latin typeface="SF Display" panose="00000500000000000000" pitchFamily="50" charset="0"/>
                <a:ea typeface="SF Display" panose="00000500000000000000" pitchFamily="50" charset="0"/>
              </a:rPr>
              <a:t>let</a:t>
            </a:r>
            <a:r>
              <a:rPr lang="en-US" sz="900" dirty="0">
                <a:solidFill>
                  <a:srgbClr val="000000"/>
                </a:solidFill>
                <a:latin typeface="SF Display" panose="00000500000000000000" pitchFamily="50" charset="0"/>
                <a:ea typeface="SF Display" panose="00000500000000000000" pitchFamily="50" charset="0"/>
              </a:rPr>
              <a:t> index = </a:t>
            </a:r>
            <a:r>
              <a:rPr lang="en-US" sz="900" dirty="0" err="1">
                <a:solidFill>
                  <a:srgbClr val="3F6E74"/>
                </a:solidFill>
                <a:latin typeface="SF Display" panose="00000500000000000000" pitchFamily="50" charset="0"/>
                <a:ea typeface="SF Display" panose="00000500000000000000" pitchFamily="50" charset="0"/>
              </a:rPr>
              <a:t>meals</a:t>
            </a:r>
            <a:r>
              <a:rPr lang="en-US" sz="900" dirty="0" err="1">
                <a:solidFill>
                  <a:srgbClr val="000000"/>
                </a:solidFill>
                <a:latin typeface="SF Display" panose="00000500000000000000" pitchFamily="50" charset="0"/>
                <a:ea typeface="SF Display" panose="00000500000000000000" pitchFamily="50" charset="0"/>
              </a:rPr>
              <a:t>.</a:t>
            </a:r>
            <a:r>
              <a:rPr lang="en-US" sz="900" dirty="0" err="1">
                <a:solidFill>
                  <a:srgbClr val="2E0D6E"/>
                </a:solidFill>
                <a:latin typeface="SF Display" panose="00000500000000000000" pitchFamily="50" charset="0"/>
                <a:ea typeface="SF Display" panose="00000500000000000000" pitchFamily="50" charset="0"/>
              </a:rPr>
              <a:t>index</a:t>
            </a:r>
            <a:r>
              <a:rPr lang="en-US" sz="900" dirty="0">
                <a:solidFill>
                  <a:srgbClr val="000000"/>
                </a:solidFill>
                <a:latin typeface="SF Display" panose="00000500000000000000" pitchFamily="50" charset="0"/>
                <a:ea typeface="SF Display" panose="00000500000000000000" pitchFamily="50" charset="0"/>
              </a:rPr>
              <a:t>(of: </a:t>
            </a:r>
            <a:r>
              <a:rPr lang="en-US" sz="900" dirty="0" err="1">
                <a:solidFill>
                  <a:srgbClr val="3F6E74"/>
                </a:solidFill>
                <a:latin typeface="SF Display" panose="00000500000000000000" pitchFamily="50" charset="0"/>
                <a:ea typeface="SF Display" panose="00000500000000000000" pitchFamily="50" charset="0"/>
              </a:rPr>
              <a:t>filteredMeals</a:t>
            </a:r>
            <a:r>
              <a:rPr lang="en-US" sz="900" dirty="0">
                <a:solidFill>
                  <a:srgbClr val="000000"/>
                </a:solidFill>
                <a:latin typeface="SF Display" panose="00000500000000000000" pitchFamily="50" charset="0"/>
                <a:ea typeface="SF Display" panose="00000500000000000000" pitchFamily="50" charset="0"/>
              </a:rPr>
              <a:t>[</a:t>
            </a:r>
            <a:r>
              <a:rPr lang="en-US" sz="900" dirty="0" err="1">
                <a:solidFill>
                  <a:srgbClr val="000000"/>
                </a:solidFill>
                <a:latin typeface="SF Display" panose="00000500000000000000" pitchFamily="50" charset="0"/>
                <a:ea typeface="SF Display" panose="00000500000000000000" pitchFamily="50" charset="0"/>
              </a:rPr>
              <a:t>selectedIndexPath.</a:t>
            </a:r>
            <a:r>
              <a:rPr lang="en-US" sz="900" dirty="0" err="1">
                <a:solidFill>
                  <a:srgbClr val="5C2699"/>
                </a:solidFill>
                <a:latin typeface="SF Display" panose="00000500000000000000" pitchFamily="50" charset="0"/>
                <a:ea typeface="SF Display" panose="00000500000000000000" pitchFamily="50" charset="0"/>
              </a:rPr>
              <a:t>row</a:t>
            </a:r>
            <a:r>
              <a:rPr lang="en-US" sz="900" dirty="0">
                <a:solidFill>
                  <a:srgbClr val="000000"/>
                </a:solidFill>
                <a:latin typeface="SF Display" panose="00000500000000000000" pitchFamily="50" charset="0"/>
                <a:ea typeface="SF Display" panose="00000500000000000000" pitchFamily="50" charset="0"/>
              </a:rPr>
              <a:t>]) </a:t>
            </a:r>
            <a:r>
              <a:rPr lang="en-US" sz="900" dirty="0" smtClean="0">
                <a:solidFill>
                  <a:srgbClr val="000000"/>
                </a:solidFill>
                <a:latin typeface="SF Display" panose="00000500000000000000" pitchFamily="50" charset="0"/>
                <a:ea typeface="SF Display" panose="00000500000000000000" pitchFamily="50" charset="0"/>
              </a:rPr>
              <a:t>{</a:t>
            </a:r>
          </a:p>
          <a:p>
            <a:pPr marL="0" lvl="0" indent="0">
              <a:spcAft>
                <a:spcPts val="600"/>
              </a:spcAft>
              <a:buNone/>
            </a:pPr>
            <a:r>
              <a:rPr lang="en-US" sz="900" dirty="0" smtClean="0">
                <a:solidFill>
                  <a:srgbClr val="000000"/>
                </a:solidFill>
                <a:latin typeface="SF Display" panose="00000500000000000000" pitchFamily="50" charset="0"/>
                <a:ea typeface="SF Display" panose="00000500000000000000" pitchFamily="50" charset="0"/>
              </a:rPr>
              <a:t>}</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Obtener valor de variable opcional </a:t>
            </a:r>
            <a:r>
              <a:rPr lang="en" sz="1100" b="1" dirty="0" smtClean="0">
                <a:solidFill>
                  <a:srgbClr val="00BEF2"/>
                </a:solidFill>
                <a:latin typeface="SF Display" panose="00000500000000000000" pitchFamily="50" charset="0"/>
                <a:ea typeface="SF Display" panose="00000500000000000000" pitchFamily="50" charset="0"/>
              </a:rPr>
              <a:t>(Unwrapping)</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Se hará mediante el símbolo !</a:t>
            </a:r>
          </a:p>
          <a:p>
            <a:pPr marL="0" lvl="0" indent="0">
              <a:buNone/>
            </a:pPr>
            <a:r>
              <a:rPr lang="es-ES" sz="900" dirty="0" err="1">
                <a:solidFill>
                  <a:srgbClr val="3F6E74"/>
                </a:solidFill>
                <a:latin typeface="SF Display" panose="00000500000000000000" pitchFamily="50" charset="0"/>
                <a:ea typeface="SF Display" panose="00000500000000000000" pitchFamily="50" charset="0"/>
              </a:rPr>
              <a:t>searchController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searchBar</a:t>
            </a:r>
            <a:r>
              <a:rPr lang="es-ES" sz="900" dirty="0" err="1">
                <a:solidFill>
                  <a:srgbClr val="000000"/>
                </a:solidFill>
                <a:latin typeface="SF Display" panose="00000500000000000000" pitchFamily="50" charset="0"/>
                <a:ea typeface="SF Display" panose="00000500000000000000" pitchFamily="50" charset="0"/>
              </a:rPr>
              <a:t>.</a:t>
            </a:r>
            <a:r>
              <a:rPr lang="es-ES" sz="900" dirty="0" err="1">
                <a:solidFill>
                  <a:srgbClr val="5C2699"/>
                </a:solidFill>
                <a:latin typeface="SF Display" panose="00000500000000000000" pitchFamily="50" charset="0"/>
                <a:ea typeface="SF Display" panose="00000500000000000000" pitchFamily="50" charset="0"/>
              </a:rPr>
              <a:t>text</a:t>
            </a:r>
            <a:r>
              <a:rPr lang="es-ES" sz="900" dirty="0">
                <a:solidFill>
                  <a:srgbClr val="000000"/>
                </a:solidFill>
                <a:latin typeface="SF Display" panose="00000500000000000000" pitchFamily="50" charset="0"/>
                <a:ea typeface="SF Display" panose="00000500000000000000" pitchFamily="50" charset="0"/>
              </a:rPr>
              <a:t>!</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956934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6</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 lambda </a:t>
            </a:r>
            <a:r>
              <a:rPr lang="en" sz="1100" b="1" dirty="0" smtClean="0">
                <a:solidFill>
                  <a:srgbClr val="00BEF2"/>
                </a:solidFill>
                <a:latin typeface="SF Display" panose="00000500000000000000" pitchFamily="50" charset="0"/>
                <a:ea typeface="SF Display" panose="00000500000000000000" pitchFamily="50" charset="0"/>
              </a:rPr>
              <a:t>(Closure)</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Funciones locales que se pueden utilizar como argumento.</a:t>
            </a: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Funciones como parámetro</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Uso de funciones como argumento de otras funciones. Lo utilizaremos para filtrar comidas para llevar a cabo la búsqueda. En nuestro caso será además una función lambda.</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
        <p:nvSpPr>
          <p:cNvPr id="2" name="TextBox 1"/>
          <p:cNvSpPr txBox="1"/>
          <p:nvPr/>
        </p:nvSpPr>
        <p:spPr>
          <a:xfrm>
            <a:off x="2600886" y="2868672"/>
            <a:ext cx="3949927" cy="1338828"/>
          </a:xfrm>
          <a:prstGeom prst="rect">
            <a:avLst/>
          </a:prstGeom>
          <a:noFill/>
        </p:spPr>
        <p:txBody>
          <a:bodyPr wrap="square" rtlCol="0">
            <a:spAutoFit/>
          </a:bodyPr>
          <a:lstStyle/>
          <a:p>
            <a:r>
              <a:rPr lang="es-ES" sz="900" dirty="0" err="1">
                <a:solidFill>
                  <a:srgbClr val="3F6E74"/>
                </a:solidFill>
                <a:latin typeface="SF Display" panose="00000500000000000000" pitchFamily="50" charset="0"/>
                <a:ea typeface="SF Display" panose="00000500000000000000" pitchFamily="50" charset="0"/>
              </a:rPr>
              <a:t>filteredMeals</a:t>
            </a:r>
            <a:r>
              <a:rPr lang="es-ES" sz="900" dirty="0">
                <a:latin typeface="SF Display" panose="00000500000000000000" pitchFamily="50" charset="0"/>
                <a:ea typeface="SF Display" panose="00000500000000000000" pitchFamily="50" charset="0"/>
              </a:rPr>
              <a:t> = </a:t>
            </a:r>
            <a:r>
              <a:rPr lang="es-ES" sz="900" dirty="0" err="1">
                <a:solidFill>
                  <a:srgbClr val="3F6E74"/>
                </a:solidFill>
                <a:latin typeface="SF Display" panose="00000500000000000000" pitchFamily="50" charset="0"/>
                <a:ea typeface="SF Display" panose="00000500000000000000" pitchFamily="50" charset="0"/>
              </a:rPr>
              <a:t>meals</a:t>
            </a:r>
            <a:r>
              <a:rPr lang="es-ES" sz="900" dirty="0" err="1">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filter</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meal</a:t>
            </a:r>
            <a:r>
              <a:rPr lang="es-ES" sz="900" dirty="0">
                <a:latin typeface="SF Display" panose="00000500000000000000" pitchFamily="50" charset="0"/>
                <a:ea typeface="SF Display" panose="00000500000000000000" pitchFamily="50" charset="0"/>
              </a:rPr>
              <a:t>: </a:t>
            </a:r>
            <a:r>
              <a:rPr lang="es-ES" sz="900" dirty="0" err="1">
                <a:solidFill>
                  <a:srgbClr val="3F6E74"/>
                </a:solidFill>
                <a:latin typeface="SF Display" panose="00000500000000000000" pitchFamily="50" charset="0"/>
                <a:ea typeface="SF Display" panose="00000500000000000000" pitchFamily="50" charset="0"/>
              </a:rPr>
              <a:t>Meal</a:t>
            </a:r>
            <a:r>
              <a:rPr lang="es-ES" sz="900" dirty="0">
                <a:latin typeface="SF Display" panose="00000500000000000000" pitchFamily="50" charset="0"/>
                <a:ea typeface="SF Display" panose="00000500000000000000" pitchFamily="50" charset="0"/>
              </a:rPr>
              <a:t>) -&gt; </a:t>
            </a:r>
            <a:r>
              <a:rPr lang="es-ES" sz="900" dirty="0" err="1">
                <a:solidFill>
                  <a:srgbClr val="5C2699"/>
                </a:solidFill>
                <a:latin typeface="SF Display" panose="00000500000000000000" pitchFamily="50" charset="0"/>
                <a:ea typeface="SF Display" panose="00000500000000000000" pitchFamily="50" charset="0"/>
              </a:rPr>
              <a:t>Bool</a:t>
            </a:r>
            <a:r>
              <a:rPr lang="es-ES" sz="900" dirty="0">
                <a:latin typeface="SF Display" panose="00000500000000000000" pitchFamily="50" charset="0"/>
                <a:ea typeface="SF Display" panose="00000500000000000000" pitchFamily="50" charset="0"/>
              </a:rPr>
              <a:t> </a:t>
            </a:r>
            <a:r>
              <a:rPr lang="es-ES" sz="900" dirty="0">
                <a:solidFill>
                  <a:srgbClr val="AA0D91"/>
                </a:solidFill>
                <a:latin typeface="SF Display" panose="00000500000000000000" pitchFamily="50" charset="0"/>
                <a:ea typeface="SF Display" panose="00000500000000000000" pitchFamily="50" charset="0"/>
              </a:rPr>
              <a:t>in</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if</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scope</a:t>
            </a:r>
            <a:r>
              <a:rPr lang="es-ES" sz="900" dirty="0">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Name</a:t>
            </a:r>
            <a:r>
              <a:rPr lang="es-ES" sz="900" dirty="0">
                <a:solidFill>
                  <a:srgbClr val="C41A16"/>
                </a:solidFill>
                <a:latin typeface="SF Display" panose="00000500000000000000" pitchFamily="50" charset="0"/>
                <a:ea typeface="SF Display" panose="00000500000000000000" pitchFamily="50" charset="0"/>
              </a:rPr>
              <a:t>"</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AA0D91"/>
                </a:solidFill>
                <a:latin typeface="SF Display" panose="00000500000000000000" pitchFamily="50" charset="0"/>
                <a:ea typeface="SF Display" panose="00000500000000000000" pitchFamily="50" charset="0"/>
              </a:rPr>
              <a:t> </a:t>
            </a:r>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return</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meal.</a:t>
            </a:r>
            <a:r>
              <a:rPr lang="es-ES" sz="900" dirty="0" err="1">
                <a:solidFill>
                  <a:srgbClr val="3F6E74"/>
                </a:solidFill>
                <a:latin typeface="SF Display" panose="00000500000000000000" pitchFamily="50" charset="0"/>
                <a:ea typeface="SF Display" panose="00000500000000000000" pitchFamily="50" charset="0"/>
              </a:rPr>
              <a:t>name</a:t>
            </a:r>
            <a:r>
              <a:rPr lang="es-ES" sz="900" dirty="0" err="1">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lowercased</a:t>
            </a:r>
            <a:r>
              <a:rPr lang="es-ES" sz="900" dirty="0">
                <a:latin typeface="SF Display" panose="00000500000000000000" pitchFamily="50" charset="0"/>
                <a:ea typeface="SF Display" panose="00000500000000000000" pitchFamily="50" charset="0"/>
              </a:rPr>
              <a:t>().</a:t>
            </a:r>
            <a:r>
              <a:rPr lang="es-ES" sz="900" dirty="0" err="1">
                <a:solidFill>
                  <a:srgbClr val="2E0D6E"/>
                </a:solidFill>
                <a:latin typeface="SF Display" panose="00000500000000000000" pitchFamily="50" charset="0"/>
                <a:ea typeface="SF Display" panose="00000500000000000000" pitchFamily="50" charset="0"/>
              </a:rPr>
              <a:t>contains</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searchText.</a:t>
            </a:r>
            <a:r>
              <a:rPr lang="es-ES" sz="900" dirty="0" err="1">
                <a:solidFill>
                  <a:srgbClr val="2E0D6E"/>
                </a:solidFill>
                <a:latin typeface="SF Display" panose="00000500000000000000" pitchFamily="50" charset="0"/>
                <a:ea typeface="SF Display" panose="00000500000000000000" pitchFamily="50" charset="0"/>
              </a:rPr>
              <a:t>lowercased</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r>
              <a:rPr lang="es-ES" sz="900" dirty="0" err="1">
                <a:solidFill>
                  <a:srgbClr val="AA0D91"/>
                </a:solidFill>
                <a:latin typeface="SF Display" panose="00000500000000000000" pitchFamily="50" charset="0"/>
                <a:ea typeface="SF Display" panose="00000500000000000000" pitchFamily="50" charset="0"/>
              </a:rPr>
              <a:t>else</a:t>
            </a:r>
            <a:r>
              <a:rPr lang="es-ES" sz="900" dirty="0">
                <a:latin typeface="SF Display" panose="00000500000000000000" pitchFamily="50" charset="0"/>
                <a:ea typeface="SF Display" panose="00000500000000000000" pitchFamily="50" charset="0"/>
              </a:rPr>
              <a:t> </a:t>
            </a:r>
            <a:r>
              <a:rPr lang="es-ES" sz="900" dirty="0" err="1">
                <a:solidFill>
                  <a:srgbClr val="AA0D91"/>
                </a:solidFill>
                <a:latin typeface="SF Display" panose="00000500000000000000" pitchFamily="50" charset="0"/>
                <a:ea typeface="SF Display" panose="00000500000000000000" pitchFamily="50" charset="0"/>
              </a:rPr>
              <a:t>if</a:t>
            </a:r>
            <a:r>
              <a:rPr lang="es-ES" sz="900" dirty="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scope</a:t>
            </a:r>
            <a:r>
              <a:rPr lang="es-ES" sz="900" dirty="0">
                <a:latin typeface="SF Display" panose="00000500000000000000" pitchFamily="50" charset="0"/>
                <a:ea typeface="SF Display" panose="00000500000000000000" pitchFamily="50" charset="0"/>
              </a:rPr>
              <a:t> == </a:t>
            </a:r>
            <a:r>
              <a:rPr lang="es-ES" sz="900" dirty="0">
                <a:solidFill>
                  <a:srgbClr val="C41A16"/>
                </a:solidFill>
                <a:latin typeface="SF Display" panose="00000500000000000000" pitchFamily="50" charset="0"/>
                <a:ea typeface="SF Display" panose="00000500000000000000" pitchFamily="50" charset="0"/>
              </a:rPr>
              <a:t>"Rating"</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AA0D91"/>
                </a:solidFill>
                <a:latin typeface="SF Display" panose="00000500000000000000" pitchFamily="50" charset="0"/>
                <a:ea typeface="SF Display" panose="00000500000000000000" pitchFamily="50" charset="0"/>
              </a:rPr>
              <a:t> </a:t>
            </a:r>
            <a:r>
              <a:rPr lang="es-ES" sz="900" dirty="0" smtClean="0">
                <a:solidFill>
                  <a:srgbClr val="AA0D91"/>
                </a:solidFill>
                <a:latin typeface="SF Display" panose="00000500000000000000" pitchFamily="50" charset="0"/>
                <a:ea typeface="SF Display" panose="00000500000000000000" pitchFamily="50" charset="0"/>
              </a:rPr>
              <a:t>                    </a:t>
            </a:r>
            <a:r>
              <a:rPr lang="es-ES" sz="900" dirty="0" err="1" smtClean="0">
                <a:solidFill>
                  <a:srgbClr val="AA0D91"/>
                </a:solidFill>
                <a:latin typeface="SF Display" panose="00000500000000000000" pitchFamily="50" charset="0"/>
                <a:ea typeface="SF Display" panose="00000500000000000000" pitchFamily="50" charset="0"/>
              </a:rPr>
              <a:t>return</a:t>
            </a:r>
            <a:r>
              <a:rPr lang="es-ES" sz="900" dirty="0" smtClean="0">
                <a:latin typeface="SF Display" panose="00000500000000000000" pitchFamily="50" charset="0"/>
                <a:ea typeface="SF Display" panose="00000500000000000000" pitchFamily="50" charset="0"/>
              </a:rPr>
              <a:t> </a:t>
            </a:r>
            <a:r>
              <a:rPr lang="es-ES" sz="900" dirty="0" err="1">
                <a:latin typeface="SF Display" panose="00000500000000000000" pitchFamily="50" charset="0"/>
                <a:ea typeface="SF Display" panose="00000500000000000000" pitchFamily="50" charset="0"/>
              </a:rPr>
              <a:t>searchText</a:t>
            </a:r>
            <a:r>
              <a:rPr lang="es-ES" sz="900" dirty="0">
                <a:latin typeface="SF Display" panose="00000500000000000000" pitchFamily="50" charset="0"/>
                <a:ea typeface="SF Display" panose="00000500000000000000" pitchFamily="50" charset="0"/>
              </a:rPr>
              <a:t> == </a:t>
            </a:r>
            <a:r>
              <a:rPr lang="es-ES" sz="900" dirty="0" err="1">
                <a:solidFill>
                  <a:srgbClr val="5C2699"/>
                </a:solidFill>
                <a:latin typeface="SF Display" panose="00000500000000000000" pitchFamily="50" charset="0"/>
                <a:ea typeface="SF Display" panose="00000500000000000000" pitchFamily="50" charset="0"/>
              </a:rPr>
              <a:t>String</a:t>
            </a:r>
            <a:r>
              <a:rPr lang="es-ES" sz="900" dirty="0">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meal.</a:t>
            </a:r>
            <a:r>
              <a:rPr lang="es-ES" sz="900" dirty="0" err="1">
                <a:solidFill>
                  <a:srgbClr val="3F6E74"/>
                </a:solidFill>
                <a:latin typeface="SF Display" panose="00000500000000000000" pitchFamily="50" charset="0"/>
                <a:ea typeface="SF Display" panose="00000500000000000000" pitchFamily="50" charset="0"/>
              </a:rPr>
              <a:t>rating</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r>
              <a:rPr lang="es-ES" sz="900" dirty="0" err="1">
                <a:solidFill>
                  <a:srgbClr val="AA0D91"/>
                </a:solidFill>
                <a:latin typeface="SF Display" panose="00000500000000000000" pitchFamily="50" charset="0"/>
                <a:ea typeface="SF Display" panose="00000500000000000000" pitchFamily="50" charset="0"/>
              </a:rPr>
              <a:t>else</a:t>
            </a:r>
            <a:r>
              <a:rPr lang="es-ES" sz="900" dirty="0">
                <a:latin typeface="SF Display" panose="00000500000000000000" pitchFamily="50" charset="0"/>
                <a:ea typeface="SF Display" panose="00000500000000000000" pitchFamily="50" charset="0"/>
              </a:rPr>
              <a:t> {                </a:t>
            </a:r>
            <a:endParaRPr lang="es-ES" sz="900" dirty="0" smtClean="0">
              <a:latin typeface="SF Display" panose="00000500000000000000" pitchFamily="50" charset="0"/>
              <a:ea typeface="SF Display" panose="00000500000000000000" pitchFamily="50" charset="0"/>
            </a:endParaRPr>
          </a:p>
          <a:p>
            <a:pPr lvl="2"/>
            <a:r>
              <a:rPr lang="es-ES" sz="900" dirty="0">
                <a:solidFill>
                  <a:srgbClr val="2E0D6E"/>
                </a:solidFill>
                <a:latin typeface="SF Display" panose="00000500000000000000" pitchFamily="50" charset="0"/>
                <a:ea typeface="SF Display" panose="00000500000000000000" pitchFamily="50" charset="0"/>
              </a:rPr>
              <a:t> </a:t>
            </a:r>
            <a:r>
              <a:rPr lang="es-ES" sz="900" dirty="0" smtClean="0">
                <a:solidFill>
                  <a:srgbClr val="2E0D6E"/>
                </a:solidFill>
                <a:latin typeface="SF Display" panose="00000500000000000000" pitchFamily="50" charset="0"/>
                <a:ea typeface="SF Display" panose="00000500000000000000" pitchFamily="50" charset="0"/>
              </a:rPr>
              <a:t>                    </a:t>
            </a:r>
            <a:r>
              <a:rPr lang="es-ES" sz="900" dirty="0" err="1" smtClean="0">
                <a:solidFill>
                  <a:srgbClr val="2E0D6E"/>
                </a:solidFill>
                <a:latin typeface="SF Display" panose="00000500000000000000" pitchFamily="50" charset="0"/>
                <a:ea typeface="SF Display" panose="00000500000000000000" pitchFamily="50" charset="0"/>
              </a:rPr>
              <a:t>fatalError</a:t>
            </a:r>
            <a:r>
              <a:rPr lang="es-ES" sz="900" dirty="0">
                <a:latin typeface="SF Display" panose="00000500000000000000" pitchFamily="50" charset="0"/>
                <a:ea typeface="SF Display" panose="00000500000000000000" pitchFamily="50" charset="0"/>
              </a:rPr>
              <a:t>(</a:t>
            </a:r>
            <a:r>
              <a:rPr lang="es-ES" sz="900" dirty="0">
                <a:solidFill>
                  <a:srgbClr val="C41A16"/>
                </a:solidFill>
                <a:latin typeface="SF Display" panose="00000500000000000000" pitchFamily="50" charset="0"/>
                <a:ea typeface="SF Display" panose="00000500000000000000" pitchFamily="50" charset="0"/>
              </a:rPr>
              <a:t>"</a:t>
            </a:r>
            <a:r>
              <a:rPr lang="es-ES" sz="900" dirty="0" err="1">
                <a:solidFill>
                  <a:srgbClr val="C41A16"/>
                </a:solidFill>
                <a:latin typeface="SF Display" panose="00000500000000000000" pitchFamily="50" charset="0"/>
                <a:ea typeface="SF Display" panose="00000500000000000000" pitchFamily="50" charset="0"/>
              </a:rPr>
              <a:t>Received</a:t>
            </a:r>
            <a:r>
              <a:rPr lang="es-ES" sz="900" dirty="0">
                <a:solidFill>
                  <a:srgbClr val="C41A16"/>
                </a:solidFill>
                <a:latin typeface="SF Display" panose="00000500000000000000" pitchFamily="50" charset="0"/>
                <a:ea typeface="SF Display" panose="00000500000000000000" pitchFamily="50" charset="0"/>
              </a:rPr>
              <a:t> </a:t>
            </a:r>
            <a:r>
              <a:rPr lang="es-ES" sz="900" dirty="0" err="1">
                <a:solidFill>
                  <a:srgbClr val="C41A16"/>
                </a:solidFill>
                <a:latin typeface="SF Display" panose="00000500000000000000" pitchFamily="50" charset="0"/>
                <a:ea typeface="SF Display" panose="00000500000000000000" pitchFamily="50" charset="0"/>
              </a:rPr>
              <a:t>unknown</a:t>
            </a:r>
            <a:r>
              <a:rPr lang="es-ES" sz="900" dirty="0">
                <a:solidFill>
                  <a:srgbClr val="C41A16"/>
                </a:solidFill>
                <a:latin typeface="SF Display" panose="00000500000000000000" pitchFamily="50" charset="0"/>
                <a:ea typeface="SF Display" panose="00000500000000000000" pitchFamily="50" charset="0"/>
              </a:rPr>
              <a:t> </a:t>
            </a:r>
            <a:r>
              <a:rPr lang="es-ES" sz="900" dirty="0" err="1">
                <a:solidFill>
                  <a:srgbClr val="C41A16"/>
                </a:solidFill>
                <a:latin typeface="SF Display" panose="00000500000000000000" pitchFamily="50" charset="0"/>
                <a:ea typeface="SF Display" panose="00000500000000000000" pitchFamily="50" charset="0"/>
              </a:rPr>
              <a:t>scope</a:t>
            </a:r>
            <a:r>
              <a:rPr lang="es-ES" sz="900" dirty="0">
                <a:solidFill>
                  <a:srgbClr val="C41A16"/>
                </a:solidFill>
                <a:latin typeface="SF Display" panose="00000500000000000000" pitchFamily="50" charset="0"/>
                <a:ea typeface="SF Display" panose="00000500000000000000" pitchFamily="50" charset="0"/>
              </a:rPr>
              <a:t>: </a:t>
            </a:r>
            <a:r>
              <a:rPr lang="es-ES" sz="900" dirty="0">
                <a:latin typeface="SF Display" panose="00000500000000000000" pitchFamily="50" charset="0"/>
                <a:ea typeface="SF Display" panose="00000500000000000000" pitchFamily="50" charset="0"/>
              </a:rPr>
              <a:t>\</a:t>
            </a:r>
            <a:r>
              <a:rPr lang="es-ES" sz="900" dirty="0">
                <a:solidFill>
                  <a:srgbClr val="C41A16"/>
                </a:solidFill>
                <a:latin typeface="SF Display" panose="00000500000000000000" pitchFamily="50" charset="0"/>
                <a:ea typeface="SF Display" panose="00000500000000000000" pitchFamily="50" charset="0"/>
              </a:rPr>
              <a:t>(</a:t>
            </a:r>
            <a:r>
              <a:rPr lang="es-ES" sz="900" dirty="0" err="1">
                <a:latin typeface="SF Display" panose="00000500000000000000" pitchFamily="50" charset="0"/>
                <a:ea typeface="SF Display" panose="00000500000000000000" pitchFamily="50" charset="0"/>
              </a:rPr>
              <a:t>scope</a:t>
            </a:r>
            <a:r>
              <a:rPr lang="es-ES" sz="900" dirty="0">
                <a:solidFill>
                  <a:srgbClr val="C41A16"/>
                </a:solidFill>
                <a:latin typeface="SF Display" panose="00000500000000000000" pitchFamily="50" charset="0"/>
                <a:ea typeface="SF Display" panose="00000500000000000000" pitchFamily="50" charset="0"/>
              </a:rPr>
              <a:t>)"</a:t>
            </a:r>
            <a:r>
              <a:rPr lang="es-ES" sz="900" dirty="0">
                <a:latin typeface="SF Display" panose="00000500000000000000" pitchFamily="50" charset="0"/>
                <a:ea typeface="SF Display" panose="00000500000000000000" pitchFamily="50" charset="0"/>
              </a:rPr>
              <a:t>)            </a:t>
            </a:r>
            <a:endParaRPr lang="es-ES" sz="900" dirty="0" smtClean="0">
              <a:latin typeface="SF Display" panose="00000500000000000000" pitchFamily="50" charset="0"/>
              <a:ea typeface="SF Display" panose="00000500000000000000" pitchFamily="50" charset="0"/>
            </a:endParaRPr>
          </a:p>
          <a:p>
            <a:pPr lvl="2"/>
            <a:r>
              <a:rPr lang="es-ES" sz="900" dirty="0" smtClean="0">
                <a:latin typeface="SF Display" panose="00000500000000000000" pitchFamily="50" charset="0"/>
                <a:ea typeface="SF Display" panose="00000500000000000000" pitchFamily="50" charset="0"/>
              </a:rPr>
              <a:t>           }        </a:t>
            </a:r>
          </a:p>
          <a:p>
            <a:pPr lvl="2"/>
            <a:r>
              <a:rPr lang="es-ES" sz="900" dirty="0" smtClean="0">
                <a:latin typeface="SF Display" panose="00000500000000000000" pitchFamily="50" charset="0"/>
                <a:ea typeface="SF Display" panose="00000500000000000000" pitchFamily="50" charset="0"/>
              </a:rPr>
              <a:t>})</a:t>
            </a:r>
            <a:endParaRPr lang="es-ES"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15007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7</a:t>
            </a:fld>
            <a:endParaRPr/>
          </a:p>
        </p:txBody>
      </p:sp>
      <p:sp>
        <p:nvSpPr>
          <p:cNvPr id="10" name="Shape 140"/>
          <p:cNvSpPr txBox="1">
            <a:spLocks noGrp="1"/>
          </p:cNvSpPr>
          <p:nvPr>
            <p:ph type="body" idx="1"/>
          </p:nvPr>
        </p:nvSpPr>
        <p:spPr>
          <a:xfrm>
            <a:off x="1010199"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Protocolos</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Define un modelo mediante propiedades y métodos necesarios para realizar una tarea concreta. Es similar al concepto de interfaz.</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
        <p:nvSpPr>
          <p:cNvPr id="8" name="Shape 113"/>
          <p:cNvSpPr txBox="1">
            <a:spLocks noGrp="1"/>
          </p:cNvSpPr>
          <p:nvPr>
            <p:ph type="body" idx="1"/>
          </p:nvPr>
        </p:nvSpPr>
        <p:spPr>
          <a:xfrm>
            <a:off x="545625" y="3006326"/>
            <a:ext cx="4336091" cy="1076136"/>
          </a:xfrm>
          <a:prstGeom prst="rect">
            <a:avLst/>
          </a:prstGeom>
          <a:ln>
            <a:noFill/>
          </a:ln>
        </p:spPr>
        <p:txBody>
          <a:bodyPr spcFirstLastPara="1" wrap="square" lIns="91425" tIns="91425" rIns="91425" bIns="91425" anchor="t" anchorCtr="0">
            <a:noAutofit/>
          </a:bodyPr>
          <a:lstStyle/>
          <a:p>
            <a:pPr marL="449580" indent="0">
              <a:lnSpc>
                <a:spcPct val="107000"/>
              </a:lnSpc>
              <a:spcBef>
                <a:spcPts val="300"/>
              </a:spcBef>
              <a:buNone/>
            </a:pPr>
            <a:r>
              <a:rPr lang="en-US" sz="800"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protocol </a:t>
            </a:r>
            <a:r>
              <a:rPr lang="en-US" sz="800" b="1" dirty="0" err="1" smtClean="0">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UISearchResultsUpdating</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449580" indent="0">
              <a:lnSpc>
                <a:spcPct val="107000"/>
              </a:lnSpc>
              <a:spcBef>
                <a:spcPts val="300"/>
              </a:spcBef>
              <a:buNone/>
            </a:pPr>
            <a:r>
              <a:rPr lang="en-US" sz="800"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758190" indent="0">
              <a:lnSpc>
                <a:spcPct val="107000"/>
              </a:lnSpc>
              <a:spcBef>
                <a:spcPts val="300"/>
              </a:spcBef>
              <a:buNone/>
              <a:tabLst>
                <a:tab pos="344805" algn="l"/>
              </a:tabLst>
            </a:pPr>
            <a:r>
              <a:rPr lang="en-US" sz="800" b="1" dirty="0"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smtClean="0">
                <a:solidFill>
                  <a:srgbClr val="AA0D91"/>
                </a:solidFill>
                <a:latin typeface="SF Display" panose="00000500000000000000" pitchFamily="50" charset="0"/>
                <a:ea typeface="Times New Roman" panose="02020603050405020304" pitchFamily="18" charset="0"/>
                <a:cs typeface="Calibri" panose="020F0502020204030204" pitchFamily="34" charset="0"/>
              </a:rPr>
              <a:t>func</a:t>
            </a:r>
            <a:r>
              <a:rPr lang="en-U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updateSearchResults</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(for </a:t>
            </a:r>
            <a:r>
              <a:rPr lang="en-US" sz="800" b="1" dirty="0" err="1">
                <a:solidFill>
                  <a:srgbClr val="000000"/>
                </a:solidFill>
                <a:latin typeface="SF Display" panose="00000500000000000000" pitchFamily="50" charset="0"/>
                <a:ea typeface="Times New Roman" panose="02020603050405020304" pitchFamily="18" charset="0"/>
                <a:cs typeface="Calibri" panose="020F0502020204030204" pitchFamily="34" charset="0"/>
              </a:rPr>
              <a:t>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n-US" sz="800" b="1" dirty="0" err="1">
                <a:solidFill>
                  <a:srgbClr val="5C2699"/>
                </a:solidFill>
                <a:latin typeface="SF Display" panose="00000500000000000000" pitchFamily="50" charset="0"/>
                <a:ea typeface="Times New Roman" panose="02020603050405020304" pitchFamily="18" charset="0"/>
                <a:cs typeface="Calibri" panose="020F0502020204030204" pitchFamily="34" charset="0"/>
              </a:rPr>
              <a:t>UISearchController</a:t>
            </a:r>
            <a:r>
              <a:rPr lang="en-U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758190" indent="0">
              <a:lnSpc>
                <a:spcPct val="107000"/>
              </a:lnSpc>
              <a:spcBef>
                <a:spcPts val="300"/>
              </a:spcBef>
              <a:buNone/>
              <a:tabLst>
                <a:tab pos="344805" algn="l"/>
              </a:tabLst>
            </a:pP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p>
          <a:p>
            <a:pPr marL="758190" indent="0">
              <a:lnSpc>
                <a:spcPct val="107000"/>
              </a:lnSpc>
              <a:spcBef>
                <a:spcPts val="300"/>
              </a:spcBef>
              <a:buNone/>
              <a:tabLst>
                <a:tab pos="344805" algn="l"/>
              </a:tabLst>
            </a:pPr>
            <a:r>
              <a:rPr lang="es-ES" sz="800" b="1" dirty="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r>
              <a:rPr lang="es-ES" sz="800" b="1"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800" dirty="0">
              <a:latin typeface="Calibri" panose="020F0502020204030204" pitchFamily="34" charset="0"/>
              <a:ea typeface="Times New Roman" panose="02020603050405020304" pitchFamily="18" charset="0"/>
              <a:cs typeface="Times New Roman" panose="02020603050405020304" pitchFamily="18" charset="0"/>
            </a:endParaRPr>
          </a:p>
          <a:p>
            <a:pPr marL="413385" indent="0">
              <a:lnSpc>
                <a:spcPct val="107000"/>
              </a:lnSpc>
              <a:spcBef>
                <a:spcPts val="300"/>
              </a:spcBef>
              <a:buNone/>
            </a:pPr>
            <a:r>
              <a:rPr lang="es-ES" sz="800" dirty="0" smtClean="0">
                <a:solidFill>
                  <a:srgbClr val="000000"/>
                </a:solidFill>
                <a:latin typeface="SF Display" panose="00000500000000000000" pitchFamily="50" charset="0"/>
                <a:ea typeface="Times New Roman" panose="02020603050405020304" pitchFamily="18" charset="0"/>
                <a:cs typeface="Calibri" panose="020F0502020204030204" pitchFamily="34" charset="0"/>
              </a:rPr>
              <a:t>   }</a:t>
            </a:r>
            <a:endParaRPr lang="es-ES" sz="1050" dirty="0">
              <a:latin typeface="Calibri" panose="020F0502020204030204" pitchFamily="34" charset="0"/>
              <a:ea typeface="Times New Roman" panose="02020603050405020304" pitchFamily="18" charset="0"/>
              <a:cs typeface="Times New Roman" panose="02020603050405020304" pitchFamily="18" charset="0"/>
            </a:endParaRPr>
          </a:p>
          <a:p>
            <a:pPr marL="449580" indent="0">
              <a:lnSpc>
                <a:spcPct val="107000"/>
              </a:lnSpc>
              <a:spcAft>
                <a:spcPts val="800"/>
              </a:spcAft>
              <a:buNone/>
            </a:pPr>
            <a:endParaRPr lang="es-ES" sz="800" dirty="0">
              <a:latin typeface="SF Display" panose="00000500000000000000" pitchFamily="50" charset="0"/>
              <a:ea typeface="SF Display" panose="00000500000000000000" pitchFamily="50" charset="0"/>
              <a:cs typeface="Times New Roman" panose="02020603050405020304" pitchFamily="18" charset="0"/>
            </a:endParaRPr>
          </a:p>
          <a:p>
            <a:pPr marL="76200" indent="0">
              <a:buNone/>
            </a:pPr>
            <a:endParaRPr lang="es-ES" sz="900" dirty="0"/>
          </a:p>
        </p:txBody>
      </p:sp>
      <p:sp>
        <p:nvSpPr>
          <p:cNvPr id="9" name="Shape 140"/>
          <p:cNvSpPr txBox="1">
            <a:spLocks noGrp="1"/>
          </p:cNvSpPr>
          <p:nvPr>
            <p:ph type="body" idx="1"/>
          </p:nvPr>
        </p:nvSpPr>
        <p:spPr>
          <a:xfrm>
            <a:off x="4704734"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Controlador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Es un objeto que actúa como intermediario entre una o más vistas y uno o más modelos. </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Conduce los cambios en el modelo hacia la vista y viceversa. Pueden realizar  tareas de configuración y coordinación, así como manejar el ciclo de vida de otros objetos.</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pic>
        <p:nvPicPr>
          <p:cNvPr id="4" name="Picture 3"/>
          <p:cNvPicPr>
            <a:picLocks noChangeAspect="1"/>
          </p:cNvPicPr>
          <p:nvPr/>
        </p:nvPicPr>
        <p:blipFill>
          <a:blip r:embed="rId3"/>
          <a:stretch>
            <a:fillRect/>
          </a:stretch>
        </p:blipFill>
        <p:spPr>
          <a:xfrm>
            <a:off x="5524610" y="3079340"/>
            <a:ext cx="2054782" cy="1003122"/>
          </a:xfrm>
          <a:prstGeom prst="rect">
            <a:avLst/>
          </a:prstGeom>
        </p:spPr>
      </p:pic>
    </p:spTree>
    <p:extLst>
      <p:ext uri="{BB962C8B-B14F-4D97-AF65-F5344CB8AC3E}">
        <p14:creationId xmlns:p14="http://schemas.microsoft.com/office/powerpoint/2010/main" val="99447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Swift</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8</a:t>
            </a:fld>
            <a:endParaRPr/>
          </a:p>
        </p:txBody>
      </p:sp>
      <p:sp>
        <p:nvSpPr>
          <p:cNvPr id="10" name="Shape 140"/>
          <p:cNvSpPr txBox="1">
            <a:spLocks noGrp="1"/>
          </p:cNvSpPr>
          <p:nvPr>
            <p:ph type="body" idx="1"/>
          </p:nvPr>
        </p:nvSpPr>
        <p:spPr>
          <a:xfrm>
            <a:off x="1010199"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Table view</a:t>
            </a:r>
          </a:p>
          <a:p>
            <a:pPr marL="0" indent="0">
              <a:buNone/>
            </a:pPr>
            <a:r>
              <a:rPr lang="en" sz="1100" dirty="0" smtClean="0">
                <a:latin typeface="SF Display" panose="00000500000000000000" pitchFamily="50" charset="0"/>
                <a:ea typeface="SF Display" panose="00000500000000000000" pitchFamily="50" charset="0"/>
              </a:rPr>
              <a:t>Lista dinámica de elementos en forma de tabla. Utilizaremos métodos que necesitan la siguiente información:</a:t>
            </a:r>
          </a:p>
          <a:p>
            <a:pPr marL="171450" indent="-171450"/>
            <a:r>
              <a:rPr lang="en" sz="1100" dirty="0" smtClean="0">
                <a:latin typeface="SF Display" panose="00000500000000000000" pitchFamily="50" charset="0"/>
                <a:ea typeface="SF Display" panose="00000500000000000000" pitchFamily="50" charset="0"/>
              </a:rPr>
              <a:t>Número de comidas por sección: en función de si estamos filtrando o no, este número variará.</a:t>
            </a:r>
          </a:p>
          <a:p>
            <a:pPr marL="171450" indent="-171450"/>
            <a:r>
              <a:rPr lang="en" sz="1100" dirty="0" smtClean="0">
                <a:latin typeface="SF Display" panose="00000500000000000000" pitchFamily="50" charset="0"/>
                <a:ea typeface="SF Display" panose="00000500000000000000" pitchFamily="50" charset="0"/>
              </a:rPr>
              <a:t>Celda en una fila concreta: en función también de si hay una búsqueda activa o no habrá que coger la comida de una fuente u otra. Hay que devolver una celda para poder ser visualizada en la tabla, con todos los atributos que creamos convenientes.</a:t>
            </a:r>
            <a:endParaRPr lang="es-ES" sz="1100" dirty="0">
              <a:solidFill>
                <a:srgbClr val="000000"/>
              </a:solidFill>
              <a:latin typeface="SF Display" panose="00000500000000000000" pitchFamily="50" charset="0"/>
              <a:ea typeface="SF Display" panose="00000500000000000000" pitchFamily="50" charset="0"/>
            </a:endParaRPr>
          </a:p>
        </p:txBody>
      </p:sp>
      <p:sp>
        <p:nvSpPr>
          <p:cNvPr id="9" name="Shape 140"/>
          <p:cNvSpPr txBox="1">
            <a:spLocks noGrp="1"/>
          </p:cNvSpPr>
          <p:nvPr>
            <p:ph type="body" idx="1"/>
          </p:nvPr>
        </p:nvSpPr>
        <p:spPr>
          <a:xfrm>
            <a:off x="4704734" y="1443000"/>
            <a:ext cx="3694535"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Unwind segue</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Es una navegación hacia atrás, de tal forma que en lugar de crear una nueva vista lo que se hace es volver a una vista anterior.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En nuestro caso será necesario para añadir y actualizar comidas, de tal forma que la tabla recibirá una comida añadida o actualizada que se extraerá en el método unwindToMealList (es donde llama la vista de añadir y actualizar comidas para hacer efectivo el segue unwind).</a:t>
            </a:r>
            <a:r>
              <a:rPr lang="es-ES" sz="900" dirty="0" smtClean="0">
                <a:solidFill>
                  <a:srgbClr val="000000"/>
                </a:solidFill>
                <a:latin typeface="SF Display" panose="00000500000000000000" pitchFamily="50" charset="0"/>
                <a:ea typeface="SF Display" panose="00000500000000000000" pitchFamily="50" charset="0"/>
              </a:rPr>
              <a:t>	</a:t>
            </a:r>
            <a:endParaRPr lang="en" sz="9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839804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997044"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dirty="0" smtClean="0">
                <a:latin typeface="SF Display" panose="00000500000000000000" pitchFamily="50" charset="0"/>
                <a:ea typeface="SF Display" panose="00000500000000000000" pitchFamily="50" charset="0"/>
              </a:rPr>
              <a:t>Fundamentos teóricos - </a:t>
            </a:r>
            <a:r>
              <a:rPr lang="es-ES" dirty="0" err="1" smtClean="0">
                <a:latin typeface="SF Display" panose="00000500000000000000" pitchFamily="50" charset="0"/>
                <a:ea typeface="SF Display" panose="00000500000000000000" pitchFamily="50" charset="0"/>
              </a:rPr>
              <a:t>Bars</a:t>
            </a:r>
            <a:endParaRPr dirty="0">
              <a:latin typeface="SF Display" panose="00000500000000000000" pitchFamily="50" charset="0"/>
              <a:ea typeface="SF Display" panose="00000500000000000000" pitchFamily="50" charset="0"/>
            </a:endParaRPr>
          </a:p>
        </p:txBody>
      </p:sp>
      <p:sp>
        <p:nvSpPr>
          <p:cNvPr id="143" name="Shape 14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9</a:t>
            </a:fld>
            <a:endParaRPr/>
          </a:p>
        </p:txBody>
      </p:sp>
      <p:sp>
        <p:nvSpPr>
          <p:cNvPr id="7" name="Shape 140"/>
          <p:cNvSpPr txBox="1">
            <a:spLocks noGrp="1"/>
          </p:cNvSpPr>
          <p:nvPr>
            <p:ph type="body" idx="1"/>
          </p:nvPr>
        </p:nvSpPr>
        <p:spPr>
          <a:xfrm>
            <a:off x="44716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Scope bar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Define el ámbito de la búsqueda y se combina con la barra de búsqueda. En esta barra aparecen categorías claramente definidas, que en nuestro caso serán ‘Name’ y ‘Rating’.</a:t>
            </a:r>
            <a:endParaRPr lang="en" sz="900" dirty="0">
              <a:latin typeface="SF Display" panose="00000500000000000000" pitchFamily="50" charset="0"/>
              <a:ea typeface="SF Display" panose="00000500000000000000" pitchFamily="50" charset="0"/>
            </a:endParaRPr>
          </a:p>
        </p:txBody>
      </p:sp>
      <p:sp>
        <p:nvSpPr>
          <p:cNvPr id="10" name="Shape 140"/>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solidFill>
                  <a:srgbClr val="00BEF2"/>
                </a:solidFill>
                <a:latin typeface="SF Display" panose="00000500000000000000" pitchFamily="50" charset="0"/>
                <a:ea typeface="SF Display" panose="00000500000000000000" pitchFamily="50" charset="0"/>
              </a:rPr>
              <a:t>Search bar</a:t>
            </a:r>
          </a:p>
          <a:p>
            <a:pPr marL="0" lvl="0" indent="0" rtl="0">
              <a:spcBef>
                <a:spcPts val="600"/>
              </a:spcBef>
              <a:spcAft>
                <a:spcPts val="0"/>
              </a:spcAft>
              <a:buNone/>
            </a:pPr>
            <a:r>
              <a:rPr lang="en" sz="1100" dirty="0" smtClean="0">
                <a:latin typeface="SF Display" panose="00000500000000000000" pitchFamily="50" charset="0"/>
                <a:ea typeface="SF Display" panose="00000500000000000000" pitchFamily="50" charset="0"/>
              </a:rPr>
              <a:t>Acepta texto como entrada que puede utilizarse en una búsqueda. Nosotros utilizaremos estos componentes:</a:t>
            </a:r>
            <a:endParaRPr lang="en" sz="1100" dirty="0">
              <a:latin typeface="SF Display" panose="00000500000000000000" pitchFamily="50" charset="0"/>
              <a:ea typeface="SF Display" panose="00000500000000000000" pitchFamily="50" charset="0"/>
            </a:endParaRPr>
          </a:p>
          <a:p>
            <a:pPr marL="342900" indent="-171450"/>
            <a:r>
              <a:rPr lang="en" sz="1100" b="1" dirty="0" smtClean="0">
                <a:latin typeface="SF Display" panose="00000500000000000000" pitchFamily="50" charset="0"/>
                <a:ea typeface="SF Display" panose="00000500000000000000" pitchFamily="50" charset="0"/>
              </a:rPr>
              <a:t>Campo de texto para búsqueda.</a:t>
            </a:r>
          </a:p>
          <a:p>
            <a:pPr marL="342900" indent="-171450"/>
            <a:r>
              <a:rPr lang="en" sz="1100" b="1" dirty="0" smtClean="0">
                <a:latin typeface="SF Display" panose="00000500000000000000" pitchFamily="50" charset="0"/>
                <a:ea typeface="SF Display" panose="00000500000000000000" pitchFamily="50" charset="0"/>
              </a:rPr>
              <a:t>Botón de limpiado.</a:t>
            </a:r>
          </a:p>
          <a:p>
            <a:pPr marL="342900" indent="-171450"/>
            <a:r>
              <a:rPr lang="en" sz="1100" b="1" dirty="0" smtClean="0">
                <a:latin typeface="SF Display" panose="00000500000000000000" pitchFamily="50" charset="0"/>
                <a:ea typeface="SF Display" panose="00000500000000000000" pitchFamily="50" charset="0"/>
              </a:rPr>
              <a:t>Título descriptivo.</a:t>
            </a:r>
          </a:p>
        </p:txBody>
      </p:sp>
      <p:pic>
        <p:nvPicPr>
          <p:cNvPr id="6" name="Picture 5"/>
          <p:cNvPicPr/>
          <p:nvPr/>
        </p:nvPicPr>
        <p:blipFill>
          <a:blip r:embed="rId3"/>
          <a:stretch>
            <a:fillRect/>
          </a:stretch>
        </p:blipFill>
        <p:spPr>
          <a:xfrm>
            <a:off x="2652931" y="3274050"/>
            <a:ext cx="3819525" cy="933450"/>
          </a:xfrm>
          <a:prstGeom prst="rect">
            <a:avLst/>
          </a:prstGeom>
        </p:spPr>
      </p:pic>
    </p:spTree>
    <p:extLst>
      <p:ext uri="{BB962C8B-B14F-4D97-AF65-F5344CB8AC3E}">
        <p14:creationId xmlns:p14="http://schemas.microsoft.com/office/powerpoint/2010/main" val="387092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8C6A58-DF69-4BBD-901E-1722BE31A66B}">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615</TotalTime>
  <Words>1945</Words>
  <Application>Microsoft Office PowerPoint</Application>
  <PresentationFormat>On-screen Show (16:9)</PresentationFormat>
  <Paragraphs>309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Times New Roman</vt:lpstr>
      <vt:lpstr>SF Display</vt:lpstr>
      <vt:lpstr>Arial</vt:lpstr>
      <vt:lpstr>Montserrat</vt:lpstr>
      <vt:lpstr>Helvetica</vt:lpstr>
      <vt:lpstr>Menlo-Regular</vt:lpstr>
      <vt:lpstr>Source Sans Pro</vt:lpstr>
      <vt:lpstr>Calibri</vt:lpstr>
      <vt:lpstr>Gremio template</vt:lpstr>
      <vt:lpstr>Minitutorial 8 Realización de búsquedas y filtrados</vt:lpstr>
      <vt:lpstr>ÍNDICE</vt:lpstr>
      <vt:lpstr>Fundamentos teóricos - Swift</vt:lpstr>
      <vt:lpstr>Fundamentos teóricos - Swift</vt:lpstr>
      <vt:lpstr>Fundamentos teóricos - Swift</vt:lpstr>
      <vt:lpstr>Fundamentos teóricos - Swift</vt:lpstr>
      <vt:lpstr>Fundamentos teóricos - Swift</vt:lpstr>
      <vt:lpstr>Fundamentos teóricos - Swift</vt:lpstr>
      <vt:lpstr>Fundamentos teóricos - Bars</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Implementación de la búsqueda</vt:lpstr>
      <vt:lpstr>PowerPoint Presentation</vt:lpstr>
      <vt:lpstr>Búsqueda por campos</vt:lpstr>
      <vt:lpstr>Búsqueda por campos</vt:lpstr>
      <vt:lpstr>Búsqueda por campos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Minitutorial 8 Realización de búsquedas y filtrados</dc:title>
  <dc:creator>Alfonso López Ruiz</dc:creator>
  <cp:lastModifiedBy>Alfonso López Ruiz</cp:lastModifiedBy>
  <cp:revision>44</cp:revision>
  <dcterms:modified xsi:type="dcterms:W3CDTF">2018-04-22T13:35:10Z</dcterms:modified>
</cp:coreProperties>
</file>