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4" r:id="rId3"/>
    <p:sldId id="298" r:id="rId4"/>
    <p:sldId id="299" r:id="rId5"/>
    <p:sldId id="302" r:id="rId6"/>
    <p:sldId id="301" r:id="rId7"/>
    <p:sldId id="303" r:id="rId8"/>
    <p:sldId id="304" r:id="rId9"/>
    <p:sldId id="300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78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ource Sans Pro" panose="020B0604020202020204" charset="0"/>
      <p:regular r:id="rId32"/>
      <p:bold r:id="rId33"/>
      <p:italic r:id="rId34"/>
      <p:boldItalic r:id="rId35"/>
    </p:embeddedFont>
    <p:embeddedFont>
      <p:font typeface="Helvetica" panose="020B0604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C1A7E-7909-480D-80F0-BA685561FAC3}">
  <a:tblStyle styleId="{AA3C1A7E-7909-480D-80F0-BA685561F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208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4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53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13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142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4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2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3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97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35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543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80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135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350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44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044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81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7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5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5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28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97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8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onsoLRz/iOS_SearchBa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Minitutorial</a:t>
            </a:r>
            <a:r>
              <a:rPr lang="es-ES" sz="1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8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/>
            </a:r>
            <a:b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Realización de búsquedas y filtrados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3" y="1249899"/>
            <a:ext cx="2112332" cy="3248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5192" y="4244899"/>
            <a:ext cx="15196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Alfonso López Ruiz</a:t>
            </a:r>
            <a:endParaRPr lang="es-ES" sz="105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39" y="1870290"/>
            <a:ext cx="4170719" cy="1582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6007" y="1870290"/>
            <a:ext cx="4430151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MealTableViewController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var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 = [</a:t>
            </a:r>
            <a:r>
              <a:rPr lang="en-US" sz="800" b="1" dirty="0">
                <a:solidFill>
                  <a:schemeClr val="bg2">
                    <a:lumMod val="75000"/>
                  </a:schemeClr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Calibri" panose="020F0502020204030204" pitchFamily="34" charset="0"/>
              </a:rPr>
              <a:t>]()</a:t>
            </a:r>
            <a:endParaRPr lang="en-US" sz="800" b="1" dirty="0" smtClean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Calibri" panose="020F0502020204030204" pitchFamily="34" charset="0"/>
            </a:endParaRP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searchResultsController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nil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        …</a:t>
            </a:r>
            <a:endParaRPr lang="es-ES" sz="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5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Dado que la barra de búsqueda aparecerá en la tabla de comidas, sólo utilizaremos la clase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MealTableViewController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1881" y="1870290"/>
            <a:ext cx="239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Heredamos del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poder responder a los eventos de actualización de la barra de búsqueda.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único método que nos pide implementar es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updateSearchResults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al cual se llamará cuando la barra de búsqueda pase a estar activa o haya cambios en ella.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0200" y="3590960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tendremos que declarar un controlador de la búsqueda (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), el cual contendrá, entre otras cosas, la barra de búsqueda, así como un nuevo vector,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que representa el resultado de la búsqueda actual.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40" y="1870289"/>
            <a:ext cx="3252611" cy="1872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39" y="1870290"/>
            <a:ext cx="3252612" cy="187283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searchResultsUpdater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self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obscuresBackgroundDuringPresentation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placeholder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"Search </a:t>
            </a:r>
            <a:r>
              <a:rPr lang="en-US" sz="800" b="1" dirty="0" smtClean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meal"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navigationItem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navigationItem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hidesSearchBarWhenScrolling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false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344805" algn="l"/>
              </a:tabLst>
            </a:pP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definesPresentationContext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true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el 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viewDidLoad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habrá que declaras las propiedades que tendrá el espacio de búsqueda.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7745" y="1870289"/>
            <a:ext cx="3575889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Clase que reciba información al actualiza barra de búsqueda. También se deriva del protocolo </a:t>
            </a:r>
            <a:r>
              <a:rPr lang="es-ES" sz="7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Útil cuando las vistas donde se muestra la barra de búsqueda y los resultados son diferentes. No es nuestro caso.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Texto 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por defecto en la barra de búsqueda.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7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Especificamos en la navegación nuestro controlador de búsqueda.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barra de búsqueda </a:t>
            </a:r>
            <a:r>
              <a:rPr lang="es-ES" sz="7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apece</a:t>
            </a: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permanentemente al marcarlo como false.</a:t>
            </a:r>
            <a:endParaRPr lang="es-ES" sz="7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s-ES" sz="7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Evita que la barra de búsqueda aparezca incluso al cambiar a otras vistas.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5440" y="2555204"/>
            <a:ext cx="3223423" cy="603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1085440" y="1836902"/>
            <a:ext cx="3223423" cy="603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35378" y="1849238"/>
            <a:ext cx="3940472" cy="537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searchBarIsEmpty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?.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isEmpty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??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True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80186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Algunos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métodos de ayuda en la búsqueda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1917" y="1828302"/>
            <a:ext cx="245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Comprueba si la barra de búsqueda está vacía.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1085440" y="2569259"/>
            <a:ext cx="3223423" cy="52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rivate 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isActive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&amp;&amp; !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searchBarIsEmpty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5439" y="3273506"/>
            <a:ext cx="4249657" cy="877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4511917" y="2555204"/>
            <a:ext cx="35017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Determina si la búsqueda está activa. No sólo porque el controlador esté activo (barra de búsqueda en primer plano) sino también porque hay un filtro (texto no vacío).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" name="Shape 113"/>
          <p:cNvSpPr txBox="1">
            <a:spLocks/>
          </p:cNvSpPr>
          <p:nvPr/>
        </p:nvSpPr>
        <p:spPr>
          <a:xfrm>
            <a:off x="635378" y="3273505"/>
            <a:ext cx="4627356" cy="100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_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scope: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{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filteredMeals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({(meal: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in</a:t>
            </a:r>
            <a:r>
              <a:rPr lang="es-ES" sz="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	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meal.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name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})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tableView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reloadData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()</a:t>
            </a:r>
            <a:endParaRPr lang="es-ES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2140" y="3273505"/>
            <a:ext cx="25693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Selecciona aquellas comidas que corresponden con la búsqueda realizada. En nuestro consideramos tanto el nombre de la comida como el texto de la búsqueda en minúscula, pero se puede llevar a cabo cualquier otra estrategia.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5439" y="1870290"/>
            <a:ext cx="3302365" cy="60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40" y="1870290"/>
            <a:ext cx="3841796" cy="60977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r>
              <a:rPr lang="en-US" sz="800" dirty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		</a:t>
            </a:r>
            <a:r>
              <a:rPr lang="es-ES" sz="800" dirty="0" err="1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filterContentForSearchText</a:t>
            </a:r>
            <a:r>
              <a:rPr lang="es-ES" sz="800" dirty="0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(</a:t>
            </a:r>
            <a:r>
              <a:rPr lang="es-ES" sz="800" dirty="0" err="1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searchController.searchBar.text</a:t>
            </a:r>
            <a:r>
              <a:rPr lang="es-ES" sz="800" dirty="0" smtClean="0">
                <a:latin typeface="SF Display" panose="00000500000000000000" pitchFamily="50" charset="0"/>
                <a:ea typeface="Times New Roman" panose="02020603050405020304" pitchFamily="18" charset="0"/>
                <a:cs typeface="Helvetica" panose="020B0604020202020204" pitchFamily="34" charset="0"/>
              </a:rPr>
              <a:t>!)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501462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¿Dónde se utilizará el filtro?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Lo utilizaremos en la función que anteriormente dejamos vacía del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0200" y="2558853"/>
            <a:ext cx="337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Llegados a este punto tenemos una vista con la barra de búsqueda.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unque las comidas se están filtrando y guardando en el vector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aún no se muestran los resultados.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38" y="1870290"/>
            <a:ext cx="1230410" cy="2394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4315" y="3482183"/>
            <a:ext cx="21371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Ejemplos de búsqueda: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‘Sal’  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‘C’         =&gt;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Salad’, ‘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Chicken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and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potatoes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992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85438" y="2706000"/>
            <a:ext cx="4874608" cy="1688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085437" y="1715803"/>
            <a:ext cx="4874608" cy="990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27921" y="1677753"/>
            <a:ext cx="5002326" cy="17031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numberOfRowsInSection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section: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s-E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return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s-E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count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38699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que la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funcione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aún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queda modificar aquellos métodos encargados de montar la tabla de comidas, los cuales ya vienen dados en la implementación base: 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526" y="1726605"/>
            <a:ext cx="2001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Siempre devolvíamos el tamaño del vector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pero si hay una búsqueda en curso habrá que devolver el tamaño del vector de comidas filtrado,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1085436" y="2543925"/>
            <a:ext cx="4874609" cy="168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cellForRowAt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UITableViewCell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guard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let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cell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…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 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meal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meal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cell.</a:t>
            </a:r>
            <a:r>
              <a:rPr lang="en-US" sz="800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nameLabel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…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Font typeface="Source Sans Pro"/>
              <a:buNone/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Font typeface="Source Sans Pro"/>
              <a:buNone/>
            </a:pPr>
            <a:endParaRPr lang="es-E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034210" y="3609553"/>
            <a:ext cx="20065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habrá que seleccionar la comida que debemos mostrar en la tabla, y para ello también habrá que tener en cuenta si la búsqueda está activa.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5438" y="1776429"/>
            <a:ext cx="6928196" cy="2414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85438" y="1482199"/>
            <a:ext cx="5986362" cy="27740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commit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UITableViewCellEditingStyle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forRowAt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editingStyle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delete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index 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(of: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index)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	        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}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}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</a:t>
            </a:r>
            <a:r>
              <a:rPr lang="en-US" sz="800" dirty="0" err="1" smtClean="0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saveMeals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tableView.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deleteRows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[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8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</a:t>
            </a:r>
            <a:endParaRPr lang="es-ES" sz="800" dirty="0" smtClean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Menlo-Regular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21760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Aún nos queda actualizar el borrado de filas… 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7938" y="2983440"/>
            <a:ext cx="31361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Habrá dos situaciones claras: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activa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conocemos el índice de la comida a eliminar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no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Aún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así, podemos extraer qué índice es el de la comida seleccionada en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inactiva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sólo actualizamos el vector principal,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35464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Nuestra búsqueda ya funciona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0200" y="1781635"/>
            <a:ext cx="356837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Ya podemos hacer búsquedas, pero aún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queda la comunicación con otras vistas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En concreto, a la vista determinada por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habrá que pasarle la comida correcta si se selecciona una fila para modificarla, y a la hora de volver a nuestra vista, habrá que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tener en cuenta que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comida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actualizada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puede no encajar en la búsqueda en curso (si hay una).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Nosotros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consideraremos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que sólo se puede realizar la acción de actualizar y eliminar mientras haya una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en curso.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22161" y="1360834"/>
            <a:ext cx="360599" cy="380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60" y="1435464"/>
            <a:ext cx="1453708" cy="28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5328" y="1725454"/>
            <a:ext cx="4443699" cy="2633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38105" y="1725454"/>
            <a:ext cx="4743040" cy="27740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prepare(for segue: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UIStoryboardSegue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sender: 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Any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super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prepare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(for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segue, sender: sender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switch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segue.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identifier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??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case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AddItem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os_log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"Adding a new meal."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log: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OSLog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type: .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debug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case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ShowDetail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…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}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	                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mealDetailViewController.</a:t>
            </a:r>
            <a:r>
              <a:rPr lang="en-U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selectedMeal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	default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               </a:t>
            </a:r>
            <a:r>
              <a:rPr lang="en-U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fatalError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"Unexpected Segue Identifier;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\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(describing: 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segue.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identifier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r>
              <a:rPr lang="en-US" sz="800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)"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20125"/>
            <a:ext cx="70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primero de los métodos que participa en la navegación con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MealViewController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es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prepare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el cual pasará la comida correspondiente en caso de que la acción sea la de mostrar los detalles de una comida.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2846" y="3850701"/>
            <a:ext cx="24424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 nuevo, se trata sólo de elegir una comida de un vector u otro dependiendo de la situación de la búsqueda.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24233" y="1804872"/>
            <a:ext cx="3481108" cy="1918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088165" y="1804873"/>
            <a:ext cx="3490413" cy="1918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Implementación de la búsqueda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37679" y="1784175"/>
            <a:ext cx="4759073" cy="223427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var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false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isFiltering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index =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(of: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meals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[index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= 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</a:t>
            </a:r>
            <a:r>
              <a:rPr lang="en-US" sz="600" b="1" dirty="0" err="1">
                <a:solidFill>
                  <a:srgbClr val="26474B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meal,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text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!)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               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                                 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true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	                 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 </a:t>
            </a: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	meals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[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selectedIndexPath.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= meal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            if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removeRow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	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reloadRows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[</a:t>
            </a:r>
            <a:r>
              <a:rPr lang="en-US" sz="6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selectedIndexPath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6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none</a:t>
            </a:r>
            <a:r>
              <a:rPr lang="en-US" sz="6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2012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El segundo método será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unwindToMealList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donde se recibirá una comida, actualizada o nueva.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9931" y="3782846"/>
            <a:ext cx="35686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posible que la comida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actualizada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 encaje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la búsqueda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activa, y esto es lo que se comprueba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mealMatchesSearch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Si no encaja, se elimina y no es necesario actualizar esa fila de la tabla.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0678" y="1550957"/>
            <a:ext cx="1013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u="sng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Actualización</a:t>
            </a:r>
            <a:endParaRPr lang="es-ES" sz="1050" b="1" u="sng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3999360" y="1786561"/>
            <a:ext cx="4493376" cy="171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let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newIndexPath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: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?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     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append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(meal)</a:t>
            </a: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n-US" sz="600" b="1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r>
              <a:rPr lang="en-US" sz="6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6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insertRows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(at: [</a:t>
            </a:r>
            <a:r>
              <a:rPr lang="en-US" sz="6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indexPath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], with: .</a:t>
            </a:r>
            <a:r>
              <a:rPr lang="en-US" sz="600" b="1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automatic</a:t>
            </a:r>
            <a:r>
              <a:rPr lang="en-U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s-ES" sz="6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      </a:t>
            </a:r>
            <a:endParaRPr lang="es-ES" sz="6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Font typeface="Source Sans Pro"/>
              <a:buNone/>
              <a:tabLst>
                <a:tab pos="344805" algn="l"/>
              </a:tabLst>
            </a:pPr>
            <a:r>
              <a:rPr lang="es-ES" sz="6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Font typeface="Source Sans Pro"/>
              <a:buNone/>
            </a:pPr>
            <a:endParaRPr lang="es-E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5296" y="1549763"/>
            <a:ext cx="789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u="sng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Inserción</a:t>
            </a:r>
            <a:endParaRPr lang="es-ES" sz="1050" b="1" u="sng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0463" y="3782845"/>
            <a:ext cx="356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Al contrario que la actualización, no se puede añadir mientras haya una búsqueda activa, por lo que siempre insertaremos en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newIndexPath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especifica la fila donde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aparecerá 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nueva comida en la tabla.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 búsqueda está completa, y una posible escena es ésta.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0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53" y="791208"/>
            <a:ext cx="1507494" cy="29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 Display" panose="00000500000000000000" pitchFamily="50" charset="0"/>
                <a:ea typeface="Times New Roman" panose="02020603050405020304" pitchFamily="18" charset="0"/>
                <a:cs typeface="Menlo-Regular" charset="0"/>
              </a:rPr>
              <a:t>	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20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 Display" panose="00000500000000000000" pitchFamily="50" charset="0"/>
                <a:ea typeface="Times New Roman" panose="02020603050405020304" pitchFamily="18" charset="0"/>
                <a:cs typeface="Menlo-Regular" charset="0"/>
              </a:rPr>
              <a:t>       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3445" y="2144564"/>
            <a:ext cx="717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41448" y="2145660"/>
            <a:ext cx="717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4309" y="1682899"/>
            <a:ext cx="75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Selección de ‘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Caprese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Salad’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1698" y="1559789"/>
            <a:ext cx="75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Modificamos su nombre por ‘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Other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’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2" y="791206"/>
            <a:ext cx="1493316" cy="2933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82" y="789396"/>
            <a:ext cx="1505173" cy="29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ÍNDICE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Fundamentos teóricos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Implementación de la búsqueda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Búsqueda por campos</a:t>
            </a:r>
            <a:endParaRPr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6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435464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puede filtrar aún más la búsqueda</a:t>
            </a:r>
            <a:r>
              <a:rPr lang="es-ES" sz="900" b="1" dirty="0">
                <a:latin typeface="SF Display" panose="00000500000000000000" pitchFamily="50" charset="0"/>
                <a:ea typeface="SF Display" panose="00000500000000000000" pitchFamily="50" charset="0"/>
              </a:rPr>
              <a:t>…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0200" y="1890558"/>
            <a:ext cx="2831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nuestra aplicación puede resultar un poco más difícil incorporar esta funcionalidad, pero un buen ejemplo sería un </a:t>
            </a:r>
            <a:r>
              <a:rPr lang="es-ES" sz="9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FoodTracker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donde cada comida tuviera una categoría: Entrante, Postre…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Podríamos entonces buscar por categorías específicas en lugar de en toda la lista. Se podría dejar además una opción de buscar en todo el conjunto, tal y como funciona nuestra aplicación ahora mismo.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nuestro caso, los campos que hemos usado son Nombre y Valoración.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4" y="1396765"/>
            <a:ext cx="370115" cy="3082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51" y="1435462"/>
            <a:ext cx="1502829" cy="290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38" y="1435462"/>
            <a:ext cx="1483097" cy="29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37427" y="3088702"/>
            <a:ext cx="4276205" cy="1330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3737427" y="2147641"/>
            <a:ext cx="4276205" cy="826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3737428" y="1598793"/>
            <a:ext cx="4276205" cy="437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660698" y="1584703"/>
            <a:ext cx="3348793" cy="537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[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b="1" dirty="0" err="1" smtClean="0">
                <a:solidFill>
                  <a:srgbClr val="3F6E74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s-E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s-E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delegate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= </a:t>
            </a:r>
            <a:r>
              <a:rPr lang="es-E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self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534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modificaciones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que debemos realizar para incorporar esta funcionalidad son: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0200" y="1731571"/>
            <a:ext cx="245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viewDidLoad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13"/>
          <p:cNvSpPr txBox="1">
            <a:spLocks/>
          </p:cNvSpPr>
          <p:nvPr/>
        </p:nvSpPr>
        <p:spPr>
          <a:xfrm>
            <a:off x="3236686" y="2144506"/>
            <a:ext cx="4904814" cy="7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updateSearchResults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(for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UISearchController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= 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endParaRPr lang="en-US" sz="800" b="1" dirty="0" smtClean="0">
              <a:solidFill>
                <a:srgbClr val="5C2699"/>
              </a:solidFill>
              <a:latin typeface="SF Display" panose="00000500000000000000" pitchFamily="50" charset="0"/>
              <a:ea typeface="Times New Roman" panose="02020603050405020304" pitchFamily="18" charset="0"/>
              <a:cs typeface="Menlo-Regular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 =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selectedScopeButtonIndex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searchController.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.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!,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scope: scope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}</a:t>
            </a:r>
            <a:endParaRPr lang="es-E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0200" y="2365836"/>
            <a:ext cx="252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que necesitamos implementar debido al protocolo </a:t>
            </a:r>
            <a:r>
              <a:rPr lang="es-E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UISearchResultsUpdating</a:t>
            </a:r>
            <a:endParaRPr lang="es-E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200" y="3246318"/>
            <a:ext cx="2569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para elegir el resultado de una búsqueda. Ahora tendremos que diferenciar entre los dos campos</a:t>
            </a:r>
          </a:p>
          <a:p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8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Importante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en ‘Rating’ se transforma a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la valoración de la comida, y no a </a:t>
            </a:r>
            <a:r>
              <a:rPr lang="es-ES" sz="8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Int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la cadena de búsqueda, ya que podría fallar en la conversión.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3236686" y="3081871"/>
            <a:ext cx="6088743" cy="76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filterContentForSearchText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_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scope: </a:t>
            </a:r>
            <a:r>
              <a:rPr lang="en-US" sz="800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 </a:t>
            </a:r>
            <a:r>
              <a:rPr lang="en-US" sz="8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dirty="0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n-US" sz="800" dirty="0" err="1" smtClean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filteredMeals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= </a:t>
            </a:r>
            <a:r>
              <a:rPr lang="en-US" sz="8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meals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filter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in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 smtClean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==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rating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{</a:t>
            </a:r>
            <a:r>
              <a:rPr lang="es-ES" sz="800" dirty="0" smtClean="0">
                <a:latin typeface="SF Display" panose="00000500000000000000" pitchFamily="50" charset="0"/>
                <a:ea typeface="SF Display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false })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</a:t>
            </a:r>
            <a:r>
              <a:rPr lang="es-E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tableView</a:t>
            </a:r>
            <a:r>
              <a:rPr lang="es-ES" sz="8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s-ES" sz="8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reloadData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</a:t>
            </a:r>
          </a:p>
          <a:p>
            <a:pPr marL="51816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effectLst/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05442" y="2760699"/>
            <a:ext cx="5808192" cy="1587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Búsqueda por campos</a:t>
            </a:r>
            <a:endParaRPr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10200" y="1353495"/>
            <a:ext cx="7003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Las </a:t>
            </a:r>
            <a:r>
              <a:rPr lang="es-E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modificaciones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que debemos realizar para incorporar esta funcionalidad son: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200" y="2760697"/>
            <a:ext cx="1195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Método para saber si una comida encaja en una búsqueda concreta</a:t>
            </a:r>
          </a:p>
        </p:txBody>
      </p:sp>
      <p:sp>
        <p:nvSpPr>
          <p:cNvPr id="16" name="Shape 113"/>
          <p:cNvSpPr txBox="1">
            <a:spLocks/>
          </p:cNvSpPr>
          <p:nvPr/>
        </p:nvSpPr>
        <p:spPr>
          <a:xfrm>
            <a:off x="2205442" y="2827563"/>
            <a:ext cx="5940311" cy="164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func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mealMatchesSearch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(meal: </a:t>
            </a:r>
            <a:r>
              <a:rPr lang="en-US" sz="800" b="1" dirty="0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: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 -&gt;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Bool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let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 = 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searchController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searchBar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selectedScopeButtonIndex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]        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if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"Name"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name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searchText.</a:t>
            </a:r>
            <a:r>
              <a:rPr lang="en-US" sz="800" b="1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lowercased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())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scope == 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"Rating"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            return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</a:t>
            </a:r>
            <a:r>
              <a:rPr lang="en-US" sz="800" b="1" dirty="0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String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meal.</a:t>
            </a:r>
            <a:r>
              <a:rPr lang="en-US" sz="800" b="1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rating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).</a:t>
            </a:r>
            <a:r>
              <a:rPr lang="en-US" sz="800" b="1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contains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searchText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 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{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	           </a:t>
            </a:r>
            <a:r>
              <a:rPr lang="en-US" sz="800" b="1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fatalError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"</a:t>
            </a:r>
            <a:r>
              <a:rPr lang="en-US" sz="800" b="1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Recevied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 unknown scope: 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\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(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scope</a:t>
            </a:r>
            <a:r>
              <a:rPr lang="en-US" sz="800" b="1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)"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)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	}</a:t>
            </a:r>
            <a:endParaRPr lang="es-ES" sz="800" dirty="0" smtClean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enlo-Regular"/>
              </a:rPr>
              <a:t>}</a:t>
            </a:r>
            <a:endParaRPr lang="es-ES" sz="800" dirty="0">
              <a:effectLst/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0200" y="1584327"/>
            <a:ext cx="1195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Al marcar nuestra clase </a:t>
            </a:r>
            <a:r>
              <a:rPr lang="es-ES" sz="8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MealTableViewController</a:t>
            </a:r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 como </a:t>
            </a:r>
            <a:r>
              <a:rPr lang="es-ES" sz="8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delegate</a:t>
            </a:r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 de la barra de búsqueda, habrá que implementar el protocolo </a:t>
            </a:r>
            <a:r>
              <a:rPr lang="es-ES" sz="8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UISearchBarDelegate</a:t>
            </a:r>
            <a:r>
              <a:rPr lang="es-ES" sz="800" dirty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5442" y="1584327"/>
            <a:ext cx="5808192" cy="1033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Shape 113"/>
          <p:cNvSpPr txBox="1">
            <a:spLocks noGrp="1"/>
          </p:cNvSpPr>
          <p:nvPr>
            <p:ph type="body" idx="1"/>
          </p:nvPr>
        </p:nvSpPr>
        <p:spPr>
          <a:xfrm>
            <a:off x="1902835" y="1628819"/>
            <a:ext cx="7083283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600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MealTableViewController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UITableViewController</a:t>
            </a: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UISearchBarDelegate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</a:p>
          <a:p>
            <a:pPr marL="39600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396000" indent="0"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         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_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UISearchBar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selectedScopeButtonIndexDidChange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) {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indent="0">
              <a:spcBef>
                <a:spcPts val="0"/>
              </a:spcBef>
              <a:buNone/>
              <a:tabLst>
                <a:tab pos="344805" algn="l"/>
              </a:tabLst>
            </a:pPr>
            <a:r>
              <a:rPr lang="en-US" sz="800" b="1" dirty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	</a:t>
            </a:r>
            <a:r>
              <a:rPr lang="en-US" sz="800" b="1" dirty="0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</a:t>
            </a:r>
            <a:r>
              <a:rPr lang="en-US" sz="800" b="1" dirty="0" err="1" smtClean="0">
                <a:solidFill>
                  <a:srgbClr val="26474B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filterContentForSearchText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(</a:t>
            </a:r>
            <a:r>
              <a:rPr lang="en-US" sz="800" b="1" dirty="0" err="1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text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!, scope: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searchBar.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scopeButtonTitles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![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selectedScope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])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indent="0">
              <a:spcBef>
                <a:spcPts val="0"/>
              </a:spcBef>
              <a:buNone/>
            </a:pP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Menlo-Regular"/>
              </a:rPr>
              <a:t>                 }</a:t>
            </a:r>
          </a:p>
          <a:p>
            <a:pPr marL="396000" indent="0">
              <a:spcBef>
                <a:spcPts val="0"/>
              </a:spcBef>
              <a:buNone/>
            </a:pPr>
            <a:r>
              <a:rPr lang="es-E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s-ES" sz="105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986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23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16001" y="2338521"/>
            <a:ext cx="5072742" cy="1926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Montserrat"/>
                <a:sym typeface="Montserrat"/>
              </a:rPr>
              <a:t>PROYECTO EN GITHUB</a:t>
            </a:r>
            <a:endParaRPr sz="1400" b="1" dirty="0"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800" dirty="0" err="1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iOS_SearchBar</a:t>
            </a:r>
            <a:r>
              <a:rPr lang="es-ES" sz="18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100" dirty="0" err="1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AlfonsoLRz</a:t>
            </a:r>
            <a:endParaRPr lang="es-E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050" name="Picture 2" descr="Resultado de imagen de github 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54" y="1379675"/>
            <a:ext cx="2111938" cy="17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1142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Constantes (let)</a:t>
            </a:r>
            <a:endParaRPr b="1" dirty="0">
              <a:solidFill>
                <a:srgbClr val="00BEF2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Variables inmutables.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cellIdentifier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MealTableViewCell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Arrays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Conjunto lineal de elementos accesibles a través de sus índices.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Utilizaremos especialmente los métodos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remove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(actualización y borrado) e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index(of: )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para identificar el índice de una comida en un vector.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También usaremos el operador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+=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añadir un vector a otro y la propiedad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count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conocer su tamaño.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searchController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searchBar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scopeButtonTitles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[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"Rating"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]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Variables opcionales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(Optionals)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Variables que pueden contener un valor o no (nil).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var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newIndexPath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: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IndexPath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?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Bloques de código con un propósito muy concreto.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Nos interesa especialmente el uso de la palabra reservada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private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para definir funciones privadas, así como los </a:t>
            </a:r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valores por defecto de los argumentos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 una función.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private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filterContentForSearchText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(…, </a:t>
            </a:r>
            <a:r>
              <a:rPr lang="es-ES" sz="9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{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}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Unwrapping con Optional Binding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Podemos acceder al valor de una variable opcional en una estructura if, y hacer alguna acción en función de si el valor era nulo o no.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index = </a:t>
            </a:r>
            <a:r>
              <a:rPr lang="en-U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n-U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n-U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(of: </a:t>
            </a:r>
            <a:r>
              <a:rPr lang="en-U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selectedIndexPath.</a:t>
            </a:r>
            <a:r>
              <a:rPr lang="en-U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row</a:t>
            </a:r>
            <a:r>
              <a:rPr lang="en-U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]) </a:t>
            </a:r>
            <a:r>
              <a:rPr lang="en-U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{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}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Obtener valor de variable opcional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(Unwrapping)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Se hará mediante el símbolo !</a:t>
            </a:r>
          </a:p>
          <a:p>
            <a:pPr marL="0" lvl="0" indent="0">
              <a:buNone/>
            </a:pP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searchController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searchBar</a:t>
            </a:r>
            <a:r>
              <a:rPr lang="es-ES" sz="900" dirty="0" err="1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text</a:t>
            </a:r>
            <a:r>
              <a:rPr lang="es-ES" sz="900" dirty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 lambda </a:t>
            </a:r>
            <a:r>
              <a:rPr lang="en" sz="1100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(Closure)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Funciones locales que se pueden utilizar como argumento.</a:t>
            </a: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Funciones como parámetro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Uso de funciones como argumento de otras funciones. Lo utilizaremos para filtrar comidas para llevar a cabo la búsqueda. En nuestro caso será además una función lambda.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0886" y="2868672"/>
            <a:ext cx="39499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filteredMeals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 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meals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filter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({(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Meal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-&gt;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Bool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in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return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meal.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name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lowercased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().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contains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searchText.</a:t>
            </a:r>
            <a:r>
              <a:rPr lang="es-ES" sz="900" dirty="0" err="1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lowercased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())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else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if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"Rating"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return</a:t>
            </a:r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searchText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== </a:t>
            </a:r>
            <a:r>
              <a:rPr lang="es-ES" sz="900" dirty="0" err="1">
                <a:solidFill>
                  <a:srgbClr val="5C2699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String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meal.</a:t>
            </a:r>
            <a:r>
              <a:rPr lang="es-ES" sz="900" dirty="0" err="1">
                <a:solidFill>
                  <a:srgbClr val="3F6E74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rating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</a:t>
            </a:r>
            <a:r>
              <a:rPr lang="es-ES" sz="900" dirty="0" err="1">
                <a:solidFill>
                  <a:srgbClr val="AA0D9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else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 {    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    </a:t>
            </a:r>
            <a:r>
              <a:rPr lang="es-ES" sz="900" dirty="0" err="1" smtClean="0">
                <a:solidFill>
                  <a:srgbClr val="2E0D6E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fatalError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Received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unknown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900" dirty="0" err="1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\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900" dirty="0" err="1">
                <a:latin typeface="SF Display" panose="00000500000000000000" pitchFamily="50" charset="0"/>
                <a:ea typeface="SF Display" panose="00000500000000000000" pitchFamily="50" charset="0"/>
              </a:rPr>
              <a:t>scope</a:t>
            </a:r>
            <a:r>
              <a:rPr lang="es-ES" sz="900" dirty="0">
                <a:solidFill>
                  <a:srgbClr val="C41A16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)"</a:t>
            </a:r>
            <a:r>
              <a:rPr lang="es-ES" sz="900" dirty="0">
                <a:latin typeface="SF Display" panose="00000500000000000000" pitchFamily="50" charset="0"/>
                <a:ea typeface="SF Display" panose="00000500000000000000" pitchFamily="50" charset="0"/>
              </a:rPr>
              <a:t>)            </a:t>
            </a:r>
            <a:endParaRPr lang="es-ES" sz="9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}        </a:t>
            </a:r>
          </a:p>
          <a:p>
            <a:pPr lvl="2"/>
            <a:r>
              <a:rPr lang="es-E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})</a:t>
            </a:r>
            <a:endParaRPr lang="es-ES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199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Protocolos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Define un modelo mediante propiedades y métodos necesarios para realizar una tarea concreta. Es similar al concepto de interfaz.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" name="Shape 113"/>
          <p:cNvSpPr txBox="1">
            <a:spLocks noGrp="1"/>
          </p:cNvSpPr>
          <p:nvPr>
            <p:ph type="body" idx="1"/>
          </p:nvPr>
        </p:nvSpPr>
        <p:spPr>
          <a:xfrm>
            <a:off x="545625" y="3006326"/>
            <a:ext cx="4336091" cy="107613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protocol </a:t>
            </a:r>
            <a:r>
              <a:rPr lang="en-US" sz="800" b="1" dirty="0" err="1" smtClean="0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UISearchResultsUpdating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</a:p>
          <a:p>
            <a:pPr marL="44958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 …</a:t>
            </a: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n-US" sz="800" b="1" dirty="0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800" b="1" dirty="0" err="1" smtClean="0">
                <a:solidFill>
                  <a:srgbClr val="AA0D91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func</a:t>
            </a:r>
            <a:r>
              <a:rPr lang="en-U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updateSearchResults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(for </a:t>
            </a:r>
            <a:r>
              <a:rPr lang="en-US" sz="800" b="1" dirty="0" err="1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800" b="1" dirty="0" err="1">
                <a:solidFill>
                  <a:srgbClr val="5C2699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UISearchController</a:t>
            </a:r>
            <a:r>
              <a:rPr lang="en-U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</a:p>
          <a:p>
            <a:pPr marL="758190" indent="0">
              <a:lnSpc>
                <a:spcPct val="107000"/>
              </a:lnSpc>
              <a:spcBef>
                <a:spcPts val="300"/>
              </a:spcBef>
              <a:buNone/>
              <a:tabLst>
                <a:tab pos="344805" algn="l"/>
              </a:tabLst>
            </a:pPr>
            <a:r>
              <a:rPr lang="es-ES" sz="800" b="1" dirty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s-ES" sz="800" b="1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	       …</a:t>
            </a:r>
            <a:endParaRPr lang="es-E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5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es-ES" sz="800" dirty="0" smtClean="0">
                <a:solidFill>
                  <a:srgbClr val="000000"/>
                </a:solidFill>
                <a:latin typeface="SF Display" panose="000005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   }</a:t>
            </a:r>
            <a:endParaRPr lang="es-E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800" dirty="0">
              <a:latin typeface="SF Display" panose="00000500000000000000" pitchFamily="50" charset="0"/>
              <a:ea typeface="SF Display" panose="00000500000000000000" pitchFamily="50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s-ES" sz="900" dirty="0"/>
          </a:p>
        </p:txBody>
      </p:sp>
      <p:sp>
        <p:nvSpPr>
          <p:cNvPr id="9" name="Shape 140"/>
          <p:cNvSpPr txBox="1">
            <a:spLocks noGrp="1"/>
          </p:cNvSpPr>
          <p:nvPr>
            <p:ph type="body" idx="1"/>
          </p:nvPr>
        </p:nvSpPr>
        <p:spPr>
          <a:xfrm>
            <a:off x="4704734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Controlador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un objeto que actúa como intermediario entre una o más vistas y uno o más modelos.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Conduce los cambios en el modelo hacia la vista y viceversa. Pueden realizar  tareas de configuración y coordinación, asi como manejar el ciclo de vida de otros objetos.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10" y="3079340"/>
            <a:ext cx="2054782" cy="10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Swift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199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Table view</a:t>
            </a:r>
          </a:p>
          <a:p>
            <a:pPr marL="0" indent="0"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Lista dinámica de elementos en forma de tabla.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Necesitamos especificar los siguientes atributos:</a:t>
            </a:r>
            <a:endParaRPr lang="en" sz="11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171450" indent="-171450"/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Número de comidas por sección: en función de si estamos filtrando o no, este número variará.</a:t>
            </a:r>
          </a:p>
          <a:p>
            <a:pPr marL="171450" indent="-171450"/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Celda en una fila concreta: en función también de si hay una búsqueda activa o no habrá que coger la comida de una fuente u otra. Hay que devolver una celda lista para poder ser visualizada en la tabla, con todos los atributos que creamos convenientes.</a:t>
            </a:r>
            <a:endParaRPr lang="es-ES" sz="11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" name="Shape 140"/>
          <p:cNvSpPr txBox="1">
            <a:spLocks noGrp="1"/>
          </p:cNvSpPr>
          <p:nvPr>
            <p:ph type="body" idx="1"/>
          </p:nvPr>
        </p:nvSpPr>
        <p:spPr>
          <a:xfrm>
            <a:off x="4704734" y="1443000"/>
            <a:ext cx="3694535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Unwind segue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Es una navegación hacia atrás, de tal forma que en lugar de crear una nueva vista lo que se hace es volver a una vista anterior.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En nuestro caso será necesario para añadir y actualizar comidas, de tal forma que la tabla recibirá una comida añadida o actualizada que se extraerá en el método unwindToMeaList</a:t>
            </a:r>
            <a:r>
              <a:rPr lang="en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(es donde llama la vista de añadir y actualizar comidas para hacer efectivo el segue unwind).</a:t>
            </a:r>
            <a:r>
              <a:rPr lang="es-ES" sz="9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	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997044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Fundamentos teóricos -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Bars</a:t>
            </a:r>
            <a:endParaRPr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Shape 140"/>
          <p:cNvSpPr txBox="1">
            <a:spLocks noGrp="1"/>
          </p:cNvSpPr>
          <p:nvPr>
            <p:ph type="body" idx="1"/>
          </p:nvPr>
        </p:nvSpPr>
        <p:spPr>
          <a:xfrm>
            <a:off x="44716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Scope bar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Define el ámbito de la búsqueda y se combina con la barra de búsqueda. En esta barra aparecen categorías claramente definidas, que en nuestro caso serán ‘Name’ y ‘Rating’.</a:t>
            </a:r>
            <a:endParaRPr lang="en" sz="9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Search bar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Acepta texto como entrada que puede utilizarse en una búsqueda. Nosotros utilizaremos estos componentes:</a:t>
            </a:r>
            <a:endParaRPr lang="en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Campo de texto para búsqueda.</a:t>
            </a: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Botón de limpiado.</a:t>
            </a:r>
          </a:p>
          <a:p>
            <a:pPr marL="342900" indent="-171450"/>
            <a:r>
              <a:rPr lang="en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Título descriptivo.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52931" y="3274050"/>
            <a:ext cx="3819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8C6A58-DF69-4BBD-901E-1722BE31A66B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1922</Words>
  <Application>Microsoft Office PowerPoint</Application>
  <PresentationFormat>On-screen Show (16:9)</PresentationFormat>
  <Paragraphs>309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SF Display</vt:lpstr>
      <vt:lpstr>Montserrat</vt:lpstr>
      <vt:lpstr>Calibri</vt:lpstr>
      <vt:lpstr>Times New Roman</vt:lpstr>
      <vt:lpstr>Menlo-Regular</vt:lpstr>
      <vt:lpstr>Arial</vt:lpstr>
      <vt:lpstr>Source Sans Pro</vt:lpstr>
      <vt:lpstr>Helvetica</vt:lpstr>
      <vt:lpstr>Gremio template</vt:lpstr>
      <vt:lpstr>Minitutorial 8 Realización de búsquedas y filtrados</vt:lpstr>
      <vt:lpstr>ÍNDICE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Swift</vt:lpstr>
      <vt:lpstr>Fundamentos teóricos - Bars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Implementación de la búsqueda</vt:lpstr>
      <vt:lpstr>PowerPoint Presentation</vt:lpstr>
      <vt:lpstr>Búsqueda por campos</vt:lpstr>
      <vt:lpstr>Búsqueda por campos</vt:lpstr>
      <vt:lpstr>Búsqueda por campos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Minitutorial 8 Realización de búsquedas y filtrados</dc:title>
  <dc:creator>Alfonso López Ruiz</dc:creator>
  <cp:lastModifiedBy>Alfonso López Ruiz</cp:lastModifiedBy>
  <cp:revision>38</cp:revision>
  <dcterms:modified xsi:type="dcterms:W3CDTF">2018-04-14T13:23:55Z</dcterms:modified>
</cp:coreProperties>
</file>