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defTabSz="4387850" rtl="0" fontAlgn="base">
      <a:spcBef>
        <a:spcPct val="0"/>
      </a:spcBef>
      <a:spcAft>
        <a:spcPct val="0"/>
      </a:spcAft>
      <a:defRPr sz="8800" b="1" u="sng" kern="1200">
        <a:solidFill>
          <a:schemeClr val="tx1"/>
        </a:solidFill>
        <a:latin typeface="Calibri" pitchFamily="-123" charset="0"/>
        <a:ea typeface="ＭＳ Ｐゴシック" pitchFamily="-123" charset="-128"/>
        <a:cs typeface="ＭＳ Ｐゴシック" pitchFamily="-123" charset="-128"/>
      </a:defRPr>
    </a:lvl1pPr>
    <a:lvl2pPr marL="2193925" indent="-1736725" algn="l" defTabSz="4387850" rtl="0" fontAlgn="base">
      <a:spcBef>
        <a:spcPct val="0"/>
      </a:spcBef>
      <a:spcAft>
        <a:spcPct val="0"/>
      </a:spcAft>
      <a:defRPr sz="8800" b="1" u="sng" kern="1200">
        <a:solidFill>
          <a:schemeClr val="tx1"/>
        </a:solidFill>
        <a:latin typeface="Calibri" pitchFamily="-123" charset="0"/>
        <a:ea typeface="ＭＳ Ｐゴシック" pitchFamily="-123" charset="-128"/>
        <a:cs typeface="ＭＳ Ｐゴシック" pitchFamily="-123" charset="-128"/>
      </a:defRPr>
    </a:lvl2pPr>
    <a:lvl3pPr marL="4387850" indent="-3473450" algn="l" defTabSz="4387850" rtl="0" fontAlgn="base">
      <a:spcBef>
        <a:spcPct val="0"/>
      </a:spcBef>
      <a:spcAft>
        <a:spcPct val="0"/>
      </a:spcAft>
      <a:defRPr sz="8800" b="1" u="sng" kern="1200">
        <a:solidFill>
          <a:schemeClr val="tx1"/>
        </a:solidFill>
        <a:latin typeface="Calibri" pitchFamily="-123" charset="0"/>
        <a:ea typeface="ＭＳ Ｐゴシック" pitchFamily="-123" charset="-128"/>
        <a:cs typeface="ＭＳ Ｐゴシック" pitchFamily="-123" charset="-128"/>
      </a:defRPr>
    </a:lvl3pPr>
    <a:lvl4pPr marL="6583363" indent="-5211763" algn="l" defTabSz="4387850" rtl="0" fontAlgn="base">
      <a:spcBef>
        <a:spcPct val="0"/>
      </a:spcBef>
      <a:spcAft>
        <a:spcPct val="0"/>
      </a:spcAft>
      <a:defRPr sz="8800" b="1" u="sng" kern="1200">
        <a:solidFill>
          <a:schemeClr val="tx1"/>
        </a:solidFill>
        <a:latin typeface="Calibri" pitchFamily="-123" charset="0"/>
        <a:ea typeface="ＭＳ Ｐゴシック" pitchFamily="-123" charset="-128"/>
        <a:cs typeface="ＭＳ Ｐゴシック" pitchFamily="-123" charset="-128"/>
      </a:defRPr>
    </a:lvl4pPr>
    <a:lvl5pPr marL="8777288" indent="-6948488" algn="l" defTabSz="4387850" rtl="0" fontAlgn="base">
      <a:spcBef>
        <a:spcPct val="0"/>
      </a:spcBef>
      <a:spcAft>
        <a:spcPct val="0"/>
      </a:spcAft>
      <a:defRPr sz="8800" b="1" u="sng" kern="1200">
        <a:solidFill>
          <a:schemeClr val="tx1"/>
        </a:solidFill>
        <a:latin typeface="Calibri" pitchFamily="-123" charset="0"/>
        <a:ea typeface="ＭＳ Ｐゴシック" pitchFamily="-123" charset="-128"/>
        <a:cs typeface="ＭＳ Ｐゴシック" pitchFamily="-123" charset="-128"/>
      </a:defRPr>
    </a:lvl5pPr>
    <a:lvl6pPr marL="2286000" algn="l" defTabSz="457200" rtl="0" eaLnBrk="1" latinLnBrk="0" hangingPunct="1">
      <a:defRPr sz="8800" b="1" u="sng" kern="1200">
        <a:solidFill>
          <a:schemeClr val="tx1"/>
        </a:solidFill>
        <a:latin typeface="Calibri" pitchFamily="-123" charset="0"/>
        <a:ea typeface="ＭＳ Ｐゴシック" pitchFamily="-123" charset="-128"/>
        <a:cs typeface="ＭＳ Ｐゴシック" pitchFamily="-123" charset="-128"/>
      </a:defRPr>
    </a:lvl6pPr>
    <a:lvl7pPr marL="2743200" algn="l" defTabSz="457200" rtl="0" eaLnBrk="1" latinLnBrk="0" hangingPunct="1">
      <a:defRPr sz="8800" b="1" u="sng" kern="1200">
        <a:solidFill>
          <a:schemeClr val="tx1"/>
        </a:solidFill>
        <a:latin typeface="Calibri" pitchFamily="-123" charset="0"/>
        <a:ea typeface="ＭＳ Ｐゴシック" pitchFamily="-123" charset="-128"/>
        <a:cs typeface="ＭＳ Ｐゴシック" pitchFamily="-123" charset="-128"/>
      </a:defRPr>
    </a:lvl7pPr>
    <a:lvl8pPr marL="3200400" algn="l" defTabSz="457200" rtl="0" eaLnBrk="1" latinLnBrk="0" hangingPunct="1">
      <a:defRPr sz="8800" b="1" u="sng" kern="1200">
        <a:solidFill>
          <a:schemeClr val="tx1"/>
        </a:solidFill>
        <a:latin typeface="Calibri" pitchFamily="-123" charset="0"/>
        <a:ea typeface="ＭＳ Ｐゴシック" pitchFamily="-123" charset="-128"/>
        <a:cs typeface="ＭＳ Ｐゴシック" pitchFamily="-123" charset="-128"/>
      </a:defRPr>
    </a:lvl8pPr>
    <a:lvl9pPr marL="3657600" algn="l" defTabSz="457200" rtl="0" eaLnBrk="1" latinLnBrk="0" hangingPunct="1">
      <a:defRPr sz="8800" b="1" u="sng" kern="1200">
        <a:solidFill>
          <a:schemeClr val="tx1"/>
        </a:solidFill>
        <a:latin typeface="Calibri" pitchFamily="-123" charset="0"/>
        <a:ea typeface="ＭＳ Ｐゴシック" pitchFamily="-123" charset="-128"/>
        <a:cs typeface="ＭＳ Ｐゴシック" pitchFamily="-123"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978E7"/>
    <a:srgbClr val="60C8C6"/>
    <a:srgbClr val="04FE9B"/>
    <a:srgbClr val="000099"/>
    <a:srgbClr val="99FF99"/>
    <a:srgbClr val="009900"/>
    <a:srgbClr val="0004FE"/>
    <a:srgbClr val="7CB2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0797" autoAdjust="0"/>
  </p:normalViewPr>
  <p:slideViewPr>
    <p:cSldViewPr>
      <p:cViewPr>
        <p:scale>
          <a:sx n="66" d="100"/>
          <a:sy n="66" d="100"/>
        </p:scale>
        <p:origin x="10792" y="8808"/>
      </p:cViewPr>
      <p:guideLst>
        <p:guide orient="horz" pos="10368"/>
        <p:guide pos="13824"/>
      </p:guideLst>
    </p:cSldViewPr>
  </p:slideViewPr>
  <p:outlineViewPr>
    <p:cViewPr>
      <p:scale>
        <a:sx n="25" d="100"/>
        <a:sy n="25"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9120" fontAlgn="auto">
              <a:lnSpc>
                <a:spcPct val="100000"/>
              </a:lnSpc>
              <a:spcBef>
                <a:spcPts val="0"/>
              </a:spcBef>
              <a:spcAft>
                <a:spcPts val="0"/>
              </a:spcAft>
              <a:defRPr sz="1200" b="0" u="none">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389120" fontAlgn="auto">
              <a:lnSpc>
                <a:spcPct val="100000"/>
              </a:lnSpc>
              <a:spcBef>
                <a:spcPts val="0"/>
              </a:spcBef>
              <a:spcAft>
                <a:spcPts val="0"/>
              </a:spcAft>
              <a:defRPr sz="1200" b="0" u="none">
                <a:latin typeface="+mn-lt"/>
                <a:ea typeface="+mn-ea"/>
                <a:cs typeface="+mn-cs"/>
              </a:defRPr>
            </a:lvl1pPr>
          </a:lstStyle>
          <a:p>
            <a:pPr>
              <a:defRPr/>
            </a:pPr>
            <a:fld id="{EC854020-AE65-46DE-B16F-8696F56AE04C}" type="datetimeFigureOut">
              <a:rPr lang="en-US"/>
              <a:pPr>
                <a:defRPr/>
              </a:pPr>
              <a:t>7/15/09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9120" fontAlgn="auto">
              <a:lnSpc>
                <a:spcPct val="100000"/>
              </a:lnSpc>
              <a:spcBef>
                <a:spcPts val="0"/>
              </a:spcBef>
              <a:spcAft>
                <a:spcPts val="0"/>
              </a:spcAft>
              <a:defRPr sz="1200" b="0" u="none">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389120" fontAlgn="auto">
              <a:lnSpc>
                <a:spcPct val="100000"/>
              </a:lnSpc>
              <a:spcBef>
                <a:spcPts val="0"/>
              </a:spcBef>
              <a:spcAft>
                <a:spcPts val="0"/>
              </a:spcAft>
              <a:defRPr sz="1200" b="0" u="none">
                <a:latin typeface="+mn-lt"/>
                <a:ea typeface="+mn-ea"/>
                <a:cs typeface="+mn-cs"/>
              </a:defRPr>
            </a:lvl1pPr>
          </a:lstStyle>
          <a:p>
            <a:pPr>
              <a:defRPr/>
            </a:pPr>
            <a:fld id="{823FACEE-98DE-495C-9AA2-8FDD3B226F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387850" rtl="0" eaLnBrk="0" fontAlgn="base" hangingPunct="0">
      <a:spcBef>
        <a:spcPct val="30000"/>
      </a:spcBef>
      <a:spcAft>
        <a:spcPct val="0"/>
      </a:spcAft>
      <a:defRPr sz="5800" kern="1200">
        <a:solidFill>
          <a:schemeClr val="tx1"/>
        </a:solidFill>
        <a:latin typeface="+mn-lt"/>
        <a:ea typeface="ＭＳ Ｐゴシック" pitchFamily="-123" charset="-128"/>
        <a:cs typeface="ＭＳ Ｐゴシック" pitchFamily="-123" charset="-128"/>
      </a:defRPr>
    </a:lvl1pPr>
    <a:lvl2pPr marL="2193925" algn="l" defTabSz="4387850" rtl="0" eaLnBrk="0" fontAlgn="base" hangingPunct="0">
      <a:spcBef>
        <a:spcPct val="30000"/>
      </a:spcBef>
      <a:spcAft>
        <a:spcPct val="0"/>
      </a:spcAft>
      <a:defRPr sz="5800" kern="1200">
        <a:solidFill>
          <a:schemeClr val="tx1"/>
        </a:solidFill>
        <a:latin typeface="+mn-lt"/>
        <a:ea typeface="ＭＳ Ｐゴシック" pitchFamily="-123" charset="-128"/>
        <a:cs typeface="+mn-cs"/>
      </a:defRPr>
    </a:lvl2pPr>
    <a:lvl3pPr marL="4387850" algn="l" defTabSz="4387850" rtl="0" eaLnBrk="0" fontAlgn="base" hangingPunct="0">
      <a:spcBef>
        <a:spcPct val="30000"/>
      </a:spcBef>
      <a:spcAft>
        <a:spcPct val="0"/>
      </a:spcAft>
      <a:defRPr sz="5800" kern="1200">
        <a:solidFill>
          <a:schemeClr val="tx1"/>
        </a:solidFill>
        <a:latin typeface="+mn-lt"/>
        <a:ea typeface="ＭＳ Ｐゴシック" pitchFamily="-123" charset="-128"/>
        <a:cs typeface="+mn-cs"/>
      </a:defRPr>
    </a:lvl3pPr>
    <a:lvl4pPr marL="6583363" algn="l" defTabSz="4387850" rtl="0" eaLnBrk="0" fontAlgn="base" hangingPunct="0">
      <a:spcBef>
        <a:spcPct val="30000"/>
      </a:spcBef>
      <a:spcAft>
        <a:spcPct val="0"/>
      </a:spcAft>
      <a:defRPr sz="5800" kern="1200">
        <a:solidFill>
          <a:schemeClr val="tx1"/>
        </a:solidFill>
        <a:latin typeface="+mn-lt"/>
        <a:ea typeface="ＭＳ Ｐゴシック" pitchFamily="-123" charset="-128"/>
        <a:cs typeface="+mn-cs"/>
      </a:defRPr>
    </a:lvl4pPr>
    <a:lvl5pPr marL="8777288" algn="l" defTabSz="4387850" rtl="0" eaLnBrk="0" fontAlgn="base" hangingPunct="0">
      <a:spcBef>
        <a:spcPct val="30000"/>
      </a:spcBef>
      <a:spcAft>
        <a:spcPct val="0"/>
      </a:spcAft>
      <a:defRPr sz="5800" kern="1200">
        <a:solidFill>
          <a:schemeClr val="tx1"/>
        </a:solidFill>
        <a:latin typeface="+mn-lt"/>
        <a:ea typeface="ＭＳ Ｐゴシック" pitchFamily="-123" charset="-128"/>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387850" fontAlgn="base">
              <a:spcBef>
                <a:spcPct val="0"/>
              </a:spcBef>
              <a:spcAft>
                <a:spcPct val="0"/>
              </a:spcAft>
              <a:defRPr/>
            </a:pPr>
            <a:fld id="{E65A6B99-89D4-4D74-8269-2C8FBFD89BA0}" type="slidenum">
              <a:rPr lang="en-US">
                <a:ea typeface="ＭＳ Ｐゴシック" pitchFamily="-123" charset="-128"/>
                <a:cs typeface="ＭＳ Ｐゴシック" pitchFamily="-123" charset="-128"/>
              </a:rPr>
              <a:pPr defTabSz="4387850" fontAlgn="base">
                <a:spcBef>
                  <a:spcPct val="0"/>
                </a:spcBef>
                <a:spcAft>
                  <a:spcPct val="0"/>
                </a:spcAft>
                <a:defRPr/>
              </a:pPr>
              <a:t>1</a:t>
            </a:fld>
            <a:endParaRPr lang="en-US">
              <a:ea typeface="ＭＳ Ｐゴシック" pitchFamily="-123" charset="-128"/>
              <a:cs typeface="ＭＳ Ｐゴシック" pitchFamily="-12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2B2FA58-5E77-4CCF-BADC-D8779DCE6ECB}" type="datetimeFigureOut">
              <a:rPr lang="en-US"/>
              <a:pPr>
                <a:defRPr/>
              </a:pPr>
              <a:t>7/15/09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21D2B4-FDC3-4F4A-920B-98D68BAEBD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A0884F-898B-4E82-BE1A-E8B67A0E3971}" type="datetimeFigureOut">
              <a:rPr lang="en-US"/>
              <a:pPr>
                <a:defRPr/>
              </a:pPr>
              <a:t>7/15/09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EDAE03-5A77-43F0-BF11-68CFA053FB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904A0B-99F6-4A25-B014-EAE0FBB2874A}" type="datetimeFigureOut">
              <a:rPr lang="en-US"/>
              <a:pPr>
                <a:defRPr/>
              </a:pPr>
              <a:t>7/15/09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5545D9-1C09-4374-A3AD-47A7449968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BB0144-6D0F-4BAB-8CB0-DD67A0BE184B}" type="datetimeFigureOut">
              <a:rPr lang="en-US"/>
              <a:pPr>
                <a:defRPr/>
              </a:pPr>
              <a:t>7/15/09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E1A4B4-9098-4411-8C25-0AF6B58DBD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320CCBF-790E-4C51-9B76-A52F38FA5459}" type="datetimeFigureOut">
              <a:rPr lang="en-US"/>
              <a:pPr>
                <a:defRPr/>
              </a:pPr>
              <a:t>7/15/09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3BDF1-2D73-4BFB-B6FB-D463FC7731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82BF98-A1F9-413A-8220-B4901FDA3BF4}" type="datetimeFigureOut">
              <a:rPr lang="en-US"/>
              <a:pPr>
                <a:defRPr/>
              </a:pPr>
              <a:t>7/15/09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E4BFB2-7568-4C86-BCD2-CDFE47848D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DE5778D-7E4A-4559-B3DC-E1DDFAE66A9D}" type="datetimeFigureOut">
              <a:rPr lang="en-US"/>
              <a:pPr>
                <a:defRPr/>
              </a:pPr>
              <a:t>7/15/09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CF621F0-FCF5-4EBE-9682-77D6B36C2C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DC647BC-48E0-43A7-9B61-9596FADBD0D7}" type="datetimeFigureOut">
              <a:rPr lang="en-US"/>
              <a:pPr>
                <a:defRPr/>
              </a:pPr>
              <a:t>7/15/09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7270687-7256-42E7-97C3-549F6B15D5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1EB897-C9FB-4238-B87C-4FF754251C03}" type="datetimeFigureOut">
              <a:rPr lang="en-US"/>
              <a:pPr>
                <a:defRPr/>
              </a:pPr>
              <a:t>7/15/09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C25268-BA9C-452C-A60C-FB9BF7FDD51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F4165F-6554-46CD-81B2-A1EA7A7965C2}" type="datetimeFigureOut">
              <a:rPr lang="en-US"/>
              <a:pPr>
                <a:defRPr/>
              </a:pPr>
              <a:t>7/15/09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0F1FBC-7773-430A-AD28-C639B4E1B50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977A78C-AAC8-47B8-92F6-3A1D5D238854}" type="datetimeFigureOut">
              <a:rPr lang="en-US"/>
              <a:pPr>
                <a:defRPr/>
              </a:pPr>
              <a:t>7/15/09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E180C8-BC6F-443B-A78E-39527856F11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lnSpc>
                <a:spcPct val="100000"/>
              </a:lnSpc>
              <a:spcBef>
                <a:spcPts val="0"/>
              </a:spcBef>
              <a:spcAft>
                <a:spcPts val="0"/>
              </a:spcAft>
              <a:defRPr sz="5800" b="0" u="none">
                <a:solidFill>
                  <a:schemeClr val="tx1">
                    <a:tint val="75000"/>
                  </a:schemeClr>
                </a:solidFill>
                <a:latin typeface="+mn-lt"/>
                <a:ea typeface="+mn-ea"/>
                <a:cs typeface="+mn-cs"/>
              </a:defRPr>
            </a:lvl1pPr>
          </a:lstStyle>
          <a:p>
            <a:pPr>
              <a:defRPr/>
            </a:pPr>
            <a:fld id="{FD684DC8-DCDA-4DE1-807F-3C1854524A35}" type="datetimeFigureOut">
              <a:rPr lang="en-US"/>
              <a:pPr>
                <a:defRPr/>
              </a:pPr>
              <a:t>7/15/09</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lnSpc>
                <a:spcPct val="100000"/>
              </a:lnSpc>
              <a:spcBef>
                <a:spcPts val="0"/>
              </a:spcBef>
              <a:spcAft>
                <a:spcPts val="0"/>
              </a:spcAft>
              <a:defRPr sz="5800" b="0" u="none">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lnSpc>
                <a:spcPct val="100000"/>
              </a:lnSpc>
              <a:spcBef>
                <a:spcPts val="0"/>
              </a:spcBef>
              <a:spcAft>
                <a:spcPts val="0"/>
              </a:spcAft>
              <a:defRPr sz="5800" b="0" u="none">
                <a:solidFill>
                  <a:schemeClr val="tx1">
                    <a:tint val="75000"/>
                  </a:schemeClr>
                </a:solidFill>
                <a:latin typeface="+mn-lt"/>
                <a:ea typeface="+mn-ea"/>
                <a:cs typeface="+mn-cs"/>
              </a:defRPr>
            </a:lvl1pPr>
          </a:lstStyle>
          <a:p>
            <a:pPr>
              <a:defRPr/>
            </a:pPr>
            <a:fld id="{4FD01484-9810-46D0-B1A1-DAACBCB0FACB}"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387850" rtl="0" eaLnBrk="0" fontAlgn="base" hangingPunct="0">
        <a:spcBef>
          <a:spcPct val="0"/>
        </a:spcBef>
        <a:spcAft>
          <a:spcPct val="0"/>
        </a:spcAft>
        <a:defRPr sz="21100" kern="1200">
          <a:solidFill>
            <a:schemeClr val="tx1"/>
          </a:solidFill>
          <a:latin typeface="+mj-lt"/>
          <a:ea typeface="ＭＳ Ｐゴシック" pitchFamily="-123" charset="-128"/>
          <a:cs typeface="ＭＳ Ｐゴシック" pitchFamily="-123" charset="-128"/>
        </a:defRPr>
      </a:lvl1pPr>
      <a:lvl2pPr algn="ctr" defTabSz="4387850" rtl="0" eaLnBrk="0" fontAlgn="base" hangingPunct="0">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2pPr>
      <a:lvl3pPr algn="ctr" defTabSz="4387850" rtl="0" eaLnBrk="0" fontAlgn="base" hangingPunct="0">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3pPr>
      <a:lvl4pPr algn="ctr" defTabSz="4387850" rtl="0" eaLnBrk="0" fontAlgn="base" hangingPunct="0">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4pPr>
      <a:lvl5pPr algn="ctr" defTabSz="4387850" rtl="0" eaLnBrk="0" fontAlgn="base" hangingPunct="0">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5pPr>
      <a:lvl6pPr marL="457200" algn="ctr" defTabSz="4387850" rtl="0" fontAlgn="base">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6pPr>
      <a:lvl7pPr marL="914400" algn="ctr" defTabSz="4387850" rtl="0" fontAlgn="base">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7pPr>
      <a:lvl8pPr marL="1371600" algn="ctr" defTabSz="4387850" rtl="0" fontAlgn="base">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8pPr>
      <a:lvl9pPr marL="1828800" algn="ctr" defTabSz="4387850" rtl="0" fontAlgn="base">
        <a:spcBef>
          <a:spcPct val="0"/>
        </a:spcBef>
        <a:spcAft>
          <a:spcPct val="0"/>
        </a:spcAft>
        <a:defRPr sz="21100">
          <a:solidFill>
            <a:schemeClr val="tx1"/>
          </a:solidFill>
          <a:latin typeface="Calibri" pitchFamily="-123" charset="0"/>
          <a:ea typeface="ＭＳ Ｐゴシック" pitchFamily="-123" charset="-128"/>
          <a:cs typeface="ＭＳ Ｐゴシック" pitchFamily="-123" charset="-128"/>
        </a:defRPr>
      </a:lvl9pPr>
    </p:titleStyle>
    <p:bodyStyle>
      <a:lvl1pPr marL="1644650" indent="-1644650" algn="l" defTabSz="4387850" rtl="0" eaLnBrk="0" fontAlgn="base" hangingPunct="0">
        <a:spcBef>
          <a:spcPct val="20000"/>
        </a:spcBef>
        <a:spcAft>
          <a:spcPct val="0"/>
        </a:spcAft>
        <a:buFont typeface="Arial" pitchFamily="-123" charset="0"/>
        <a:buChar char="•"/>
        <a:defRPr sz="15400" kern="1200">
          <a:solidFill>
            <a:schemeClr val="tx1"/>
          </a:solidFill>
          <a:latin typeface="+mn-lt"/>
          <a:ea typeface="ＭＳ Ｐゴシック" pitchFamily="-123" charset="-128"/>
          <a:cs typeface="ＭＳ Ｐゴシック" pitchFamily="-123" charset="-128"/>
        </a:defRPr>
      </a:lvl1pPr>
      <a:lvl2pPr marL="3565525" indent="-1371600" algn="l" defTabSz="4387850" rtl="0" eaLnBrk="0" fontAlgn="base" hangingPunct="0">
        <a:spcBef>
          <a:spcPct val="20000"/>
        </a:spcBef>
        <a:spcAft>
          <a:spcPct val="0"/>
        </a:spcAft>
        <a:buFont typeface="Arial" pitchFamily="-123" charset="0"/>
        <a:buChar char="–"/>
        <a:defRPr sz="13400" kern="1200">
          <a:solidFill>
            <a:schemeClr val="tx1"/>
          </a:solidFill>
          <a:latin typeface="+mn-lt"/>
          <a:ea typeface="ＭＳ Ｐゴシック" pitchFamily="-123" charset="-128"/>
          <a:cs typeface="+mn-cs"/>
        </a:defRPr>
      </a:lvl2pPr>
      <a:lvl3pPr marL="5486400" indent="-1096963" algn="l" defTabSz="4387850" rtl="0" eaLnBrk="0" fontAlgn="base" hangingPunct="0">
        <a:spcBef>
          <a:spcPct val="20000"/>
        </a:spcBef>
        <a:spcAft>
          <a:spcPct val="0"/>
        </a:spcAft>
        <a:buFont typeface="Arial" pitchFamily="-123" charset="0"/>
        <a:buChar char="•"/>
        <a:defRPr sz="11500" kern="1200">
          <a:solidFill>
            <a:schemeClr val="tx1"/>
          </a:solidFill>
          <a:latin typeface="+mn-lt"/>
          <a:ea typeface="ＭＳ Ｐゴシック" pitchFamily="-123" charset="-128"/>
          <a:cs typeface="+mn-cs"/>
        </a:defRPr>
      </a:lvl3pPr>
      <a:lvl4pPr marL="7680325" indent="-1096963" algn="l" defTabSz="4387850" rtl="0" eaLnBrk="0" fontAlgn="base" hangingPunct="0">
        <a:spcBef>
          <a:spcPct val="20000"/>
        </a:spcBef>
        <a:spcAft>
          <a:spcPct val="0"/>
        </a:spcAft>
        <a:buFont typeface="Arial" pitchFamily="-123" charset="0"/>
        <a:buChar char="–"/>
        <a:defRPr sz="9600" kern="1200">
          <a:solidFill>
            <a:schemeClr val="tx1"/>
          </a:solidFill>
          <a:latin typeface="+mn-lt"/>
          <a:ea typeface="ＭＳ Ｐゴシック" pitchFamily="-123" charset="-128"/>
          <a:cs typeface="+mn-cs"/>
        </a:defRPr>
      </a:lvl4pPr>
      <a:lvl5pPr marL="9874250" indent="-1096963" algn="l" defTabSz="4387850" rtl="0" eaLnBrk="0" fontAlgn="base" hangingPunct="0">
        <a:spcBef>
          <a:spcPct val="20000"/>
        </a:spcBef>
        <a:spcAft>
          <a:spcPct val="0"/>
        </a:spcAft>
        <a:buFont typeface="Arial" pitchFamily="-123" charset="0"/>
        <a:buChar char="»"/>
        <a:defRPr sz="9600" kern="1200">
          <a:solidFill>
            <a:schemeClr val="tx1"/>
          </a:solidFill>
          <a:latin typeface="+mn-lt"/>
          <a:ea typeface="ＭＳ Ｐゴシック" pitchFamily="-123" charset="-128"/>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png"/><Relationship Id="rId4" Type="http://schemas.openxmlformats.org/officeDocument/2006/relationships/image" Target="../media/image2.png"/><Relationship Id="rId7" Type="http://schemas.openxmlformats.org/officeDocument/2006/relationships/image" Target="../media/image5.png"/><Relationship Id="rId11"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6" Type="http://schemas.openxmlformats.org/officeDocument/2006/relationships/image" Target="../media/image14.png"/><Relationship Id="rId8" Type="http://schemas.openxmlformats.org/officeDocument/2006/relationships/image" Target="../media/image6.png"/><Relationship Id="rId13" Type="http://schemas.openxmlformats.org/officeDocument/2006/relationships/image" Target="../media/image11.png"/><Relationship Id="rId10" Type="http://schemas.openxmlformats.org/officeDocument/2006/relationships/image" Target="../media/image8.jpeg"/><Relationship Id="rId5" Type="http://schemas.openxmlformats.org/officeDocument/2006/relationships/image" Target="../media/image3.png"/><Relationship Id="rId15" Type="http://schemas.openxmlformats.org/officeDocument/2006/relationships/image" Target="../media/image13.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4338" name="TextBox 8"/>
          <p:cNvSpPr txBox="1">
            <a:spLocks noChangeArrowheads="1"/>
          </p:cNvSpPr>
          <p:nvPr/>
        </p:nvSpPr>
        <p:spPr bwMode="auto">
          <a:xfrm>
            <a:off x="12192000" y="6199188"/>
            <a:ext cx="19583400" cy="26262012"/>
          </a:xfrm>
          <a:prstGeom prst="rect">
            <a:avLst/>
          </a:prstGeom>
          <a:solidFill>
            <a:srgbClr val="DCE6F2"/>
          </a:solidFill>
          <a:ln w="76200">
            <a:noFill/>
            <a:miter lim="800000"/>
            <a:headEnd/>
            <a:tailEnd/>
          </a:ln>
        </p:spPr>
        <p:txBody>
          <a:bodyPr>
            <a:prstTxWarp prst="textNoShape">
              <a:avLst/>
            </a:prstTxWarp>
            <a:spAutoFit/>
          </a:bodyPr>
          <a:lstStyle/>
          <a:p>
            <a:pPr defTabSz="1279525">
              <a:lnSpc>
                <a:spcPct val="130000"/>
              </a:lnSpc>
            </a:pPr>
            <a:endParaRPr lang="en-US">
              <a:latin typeface="Arial" pitchFamily="-123" charset="0"/>
            </a:endParaRPr>
          </a:p>
          <a:p>
            <a:pPr defTabSz="1279525">
              <a:lnSpc>
                <a:spcPct val="130000"/>
              </a:lnSpc>
            </a:pPr>
            <a:endParaRPr lang="en-US">
              <a:latin typeface="Arial" pitchFamily="-123" charset="0"/>
            </a:endParaRPr>
          </a:p>
          <a:p>
            <a:pPr defTabSz="1279525">
              <a:lnSpc>
                <a:spcPct val="130000"/>
              </a:lnSpc>
            </a:pPr>
            <a:endParaRPr lang="en-US">
              <a:latin typeface="Arial" pitchFamily="-123" charset="0"/>
            </a:endParaRPr>
          </a:p>
          <a:p>
            <a:pPr marL="114300" lvl="1" indent="0"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pPr>
            <a:endParaRPr lang="en-US">
              <a:latin typeface="Arial" pitchFamily="-123" charset="0"/>
            </a:endParaRPr>
          </a:p>
          <a:p>
            <a:pPr defTabSz="1279525">
              <a:lnSpc>
                <a:spcPct val="130000"/>
              </a:lnSpc>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buFontTx/>
              <a:buChar char="•"/>
            </a:pPr>
            <a:endParaRPr lang="en-US">
              <a:latin typeface="Arial" pitchFamily="-123" charset="0"/>
            </a:endParaRPr>
          </a:p>
          <a:p>
            <a:pPr defTabSz="1279525">
              <a:lnSpc>
                <a:spcPct val="130000"/>
              </a:lnSpc>
            </a:pPr>
            <a:endParaRPr lang="en-US">
              <a:latin typeface="Arial" pitchFamily="-123" charset="0"/>
            </a:endParaRPr>
          </a:p>
          <a:p>
            <a:pPr defTabSz="1279525">
              <a:lnSpc>
                <a:spcPct val="130000"/>
              </a:lnSpc>
              <a:buFontTx/>
              <a:buChar char="•"/>
            </a:pPr>
            <a:endParaRPr lang="en-US">
              <a:latin typeface="Arial" pitchFamily="-123" charset="0"/>
            </a:endParaRPr>
          </a:p>
        </p:txBody>
      </p:sp>
      <p:sp>
        <p:nvSpPr>
          <p:cNvPr id="8" name="TextBox 7"/>
          <p:cNvSpPr txBox="1">
            <a:spLocks noChangeArrowheads="1"/>
          </p:cNvSpPr>
          <p:nvPr/>
        </p:nvSpPr>
        <p:spPr bwMode="auto">
          <a:xfrm>
            <a:off x="457200" y="12725400"/>
            <a:ext cx="11125200" cy="19761200"/>
          </a:xfrm>
          <a:prstGeom prst="rect">
            <a:avLst/>
          </a:prstGeom>
          <a:solidFill>
            <a:srgbClr val="DCE6F2"/>
          </a:solidFill>
          <a:ln w="76200">
            <a:noFill/>
            <a:miter lim="800000"/>
            <a:headEnd/>
            <a:tailEnd/>
          </a:ln>
        </p:spPr>
        <p:txBody>
          <a:bodyPr>
            <a:prstTxWarp prst="textNoShape">
              <a:avLst/>
            </a:prstTxWarp>
            <a:spAutoFit/>
          </a:bodyPr>
          <a:lstStyle/>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p:txBody>
      </p:sp>
      <p:sp>
        <p:nvSpPr>
          <p:cNvPr id="2" name="TextBox 7"/>
          <p:cNvSpPr txBox="1">
            <a:spLocks noChangeArrowheads="1"/>
          </p:cNvSpPr>
          <p:nvPr/>
        </p:nvSpPr>
        <p:spPr bwMode="auto">
          <a:xfrm>
            <a:off x="32308800" y="6629400"/>
            <a:ext cx="11115675" cy="19761200"/>
          </a:xfrm>
          <a:prstGeom prst="rect">
            <a:avLst/>
          </a:prstGeom>
          <a:solidFill>
            <a:srgbClr val="DCE6F2"/>
          </a:solidFill>
          <a:ln w="76200">
            <a:noFill/>
            <a:miter lim="800000"/>
            <a:headEnd/>
            <a:tailEnd/>
          </a:ln>
        </p:spPr>
        <p:txBody>
          <a:bodyPr>
            <a:prstTxWarp prst="textNoShape">
              <a:avLst/>
            </a:prstTxWarp>
            <a:spAutoFit/>
          </a:bodyPr>
          <a:lstStyle/>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p:txBody>
      </p:sp>
      <p:sp>
        <p:nvSpPr>
          <p:cNvPr id="3" name="TextBox 7"/>
          <p:cNvSpPr txBox="1">
            <a:spLocks noChangeArrowheads="1"/>
          </p:cNvSpPr>
          <p:nvPr/>
        </p:nvSpPr>
        <p:spPr bwMode="auto">
          <a:xfrm>
            <a:off x="32308800" y="12725400"/>
            <a:ext cx="11115675" cy="19761200"/>
          </a:xfrm>
          <a:prstGeom prst="rect">
            <a:avLst/>
          </a:prstGeom>
          <a:solidFill>
            <a:srgbClr val="DCE6F2"/>
          </a:solidFill>
          <a:ln w="76200">
            <a:noFill/>
            <a:miter lim="800000"/>
            <a:headEnd/>
            <a:tailEnd/>
          </a:ln>
        </p:spPr>
        <p:txBody>
          <a:bodyPr>
            <a:prstTxWarp prst="textNoShape">
              <a:avLst/>
            </a:prstTxWarp>
            <a:spAutoFit/>
          </a:bodyPr>
          <a:lstStyle/>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p:txBody>
      </p:sp>
      <p:sp>
        <p:nvSpPr>
          <p:cNvPr id="4" name="TextBox 7"/>
          <p:cNvSpPr txBox="1">
            <a:spLocks noChangeArrowheads="1"/>
          </p:cNvSpPr>
          <p:nvPr/>
        </p:nvSpPr>
        <p:spPr bwMode="auto">
          <a:xfrm>
            <a:off x="457200" y="11430000"/>
            <a:ext cx="11125200" cy="19761200"/>
          </a:xfrm>
          <a:prstGeom prst="rect">
            <a:avLst/>
          </a:prstGeom>
          <a:solidFill>
            <a:srgbClr val="DCE6F2"/>
          </a:solidFill>
          <a:ln w="76200">
            <a:noFill/>
            <a:miter lim="800000"/>
            <a:headEnd/>
            <a:tailEnd/>
          </a:ln>
        </p:spPr>
        <p:txBody>
          <a:bodyPr>
            <a:prstTxWarp prst="textNoShape">
              <a:avLst/>
            </a:prstTxWarp>
            <a:spAutoFit/>
          </a:bodyPr>
          <a:lstStyle/>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p:txBody>
      </p:sp>
      <p:sp>
        <p:nvSpPr>
          <p:cNvPr id="19" name="Rectangle 18"/>
          <p:cNvSpPr/>
          <p:nvPr/>
        </p:nvSpPr>
        <p:spPr>
          <a:xfrm>
            <a:off x="1295400" y="609600"/>
            <a:ext cx="41529000" cy="4267200"/>
          </a:xfrm>
          <a:prstGeom prst="rect">
            <a:avLst/>
          </a:prstGeom>
          <a:solidFill>
            <a:srgbClr val="0000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endParaRPr lang="en-US" sz="8600" b="0" u="none"/>
          </a:p>
        </p:txBody>
      </p:sp>
      <p:sp>
        <p:nvSpPr>
          <p:cNvPr id="7" name="TextBox 6"/>
          <p:cNvSpPr txBox="1">
            <a:spLocks noChangeArrowheads="1"/>
          </p:cNvSpPr>
          <p:nvPr/>
        </p:nvSpPr>
        <p:spPr bwMode="auto">
          <a:xfrm>
            <a:off x="457200" y="5559425"/>
            <a:ext cx="11125200" cy="6648450"/>
          </a:xfrm>
          <a:prstGeom prst="rect">
            <a:avLst/>
          </a:prstGeom>
          <a:solidFill>
            <a:srgbClr val="DCE6F2"/>
          </a:solidFill>
          <a:ln w="76200">
            <a:noFill/>
            <a:miter lim="800000"/>
            <a:headEnd/>
            <a:tailEnd/>
          </a:ln>
        </p:spPr>
        <p:txBody>
          <a:bodyPr>
            <a:prstTxWarp prst="textNoShape">
              <a:avLst/>
            </a:prstTxWarp>
            <a:spAutoFit/>
          </a:bodyPr>
          <a:lstStyle/>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a:p>
            <a:pPr defTabSz="4389120" fontAlgn="auto">
              <a:spcBef>
                <a:spcPts val="0"/>
              </a:spcBef>
              <a:spcAft>
                <a:spcPts val="0"/>
              </a:spcAft>
              <a:defRPr/>
            </a:pPr>
            <a:endParaRPr lang="en-US" sz="8600" b="0" u="none" dirty="0">
              <a:latin typeface="+mn-lt"/>
              <a:ea typeface="+mn-ea"/>
              <a:cs typeface="+mn-cs"/>
            </a:endParaRPr>
          </a:p>
        </p:txBody>
      </p:sp>
      <p:sp>
        <p:nvSpPr>
          <p:cNvPr id="14345" name="TextBox 5"/>
          <p:cNvSpPr txBox="1">
            <a:spLocks noChangeArrowheads="1"/>
          </p:cNvSpPr>
          <p:nvPr/>
        </p:nvSpPr>
        <p:spPr bwMode="auto">
          <a:xfrm>
            <a:off x="1447800" y="790575"/>
            <a:ext cx="41148000" cy="3933825"/>
          </a:xfrm>
          <a:prstGeom prst="rect">
            <a:avLst/>
          </a:prstGeom>
          <a:solidFill>
            <a:srgbClr val="000099"/>
          </a:solidFill>
          <a:ln w="76200">
            <a:solidFill>
              <a:schemeClr val="tx1"/>
            </a:solidFill>
            <a:miter lim="800000"/>
            <a:headEnd/>
            <a:tailEnd/>
          </a:ln>
        </p:spPr>
        <p:txBody>
          <a:bodyPr>
            <a:prstTxWarp prst="textNoShape">
              <a:avLst/>
            </a:prstTxWarp>
            <a:spAutoFit/>
          </a:bodyPr>
          <a:lstStyle/>
          <a:p>
            <a:pPr algn="ctr"/>
            <a:r>
              <a:rPr lang="en-US" sz="11500" b="0" u="none"/>
              <a:t>Visualization of Large Data Sets- The Housing Crisis</a:t>
            </a:r>
          </a:p>
          <a:p>
            <a:pPr algn="ctr"/>
            <a:r>
              <a:rPr lang="en-US" sz="6600" b="0" u="none"/>
              <a:t>Dr. Hadley Wickham, Garrett Grolemund, Dexter Gannon, Gabi Quart, Barret Schloerke</a:t>
            </a:r>
          </a:p>
          <a:p>
            <a:pPr algn="ctr"/>
            <a:r>
              <a:rPr lang="en-US" sz="6600" b="0" u="none"/>
              <a:t>VIGRE: Statistics, Rice University</a:t>
            </a:r>
          </a:p>
        </p:txBody>
      </p:sp>
      <p:sp>
        <p:nvSpPr>
          <p:cNvPr id="14346" name="TextBox 43"/>
          <p:cNvSpPr txBox="1">
            <a:spLocks noChangeArrowheads="1"/>
          </p:cNvSpPr>
          <p:nvPr/>
        </p:nvSpPr>
        <p:spPr bwMode="auto">
          <a:xfrm>
            <a:off x="-5638800" y="19354800"/>
            <a:ext cx="184150" cy="1416050"/>
          </a:xfrm>
          <a:prstGeom prst="rect">
            <a:avLst/>
          </a:prstGeom>
          <a:noFill/>
          <a:ln w="9525">
            <a:noFill/>
            <a:miter lim="800000"/>
            <a:headEnd/>
            <a:tailEnd/>
          </a:ln>
        </p:spPr>
        <p:txBody>
          <a:bodyPr wrap="none">
            <a:prstTxWarp prst="textNoShape">
              <a:avLst/>
            </a:prstTxWarp>
            <a:spAutoFit/>
          </a:bodyPr>
          <a:lstStyle/>
          <a:p>
            <a:endParaRPr lang="en-US" sz="8600" b="0" u="none"/>
          </a:p>
        </p:txBody>
      </p:sp>
      <p:sp>
        <p:nvSpPr>
          <p:cNvPr id="11" name="Rectangle 10"/>
          <p:cNvSpPr>
            <a:spLocks noChangeArrowheads="1"/>
          </p:cNvSpPr>
          <p:nvPr/>
        </p:nvSpPr>
        <p:spPr bwMode="auto">
          <a:xfrm>
            <a:off x="457200" y="21869400"/>
            <a:ext cx="11125200" cy="16002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48" name="TextBox 19"/>
          <p:cNvSpPr txBox="1">
            <a:spLocks noChangeArrowheads="1"/>
          </p:cNvSpPr>
          <p:nvPr/>
        </p:nvSpPr>
        <p:spPr bwMode="auto">
          <a:xfrm>
            <a:off x="685800" y="22251988"/>
            <a:ext cx="10668000" cy="836612"/>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Problems</a:t>
            </a:r>
          </a:p>
        </p:txBody>
      </p:sp>
      <p:sp>
        <p:nvSpPr>
          <p:cNvPr id="22" name="Rectangle 21"/>
          <p:cNvSpPr>
            <a:spLocks noChangeArrowheads="1"/>
          </p:cNvSpPr>
          <p:nvPr/>
        </p:nvSpPr>
        <p:spPr bwMode="auto">
          <a:xfrm>
            <a:off x="457200" y="14554200"/>
            <a:ext cx="11125200" cy="16002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50" name="TextBox 17"/>
          <p:cNvSpPr txBox="1">
            <a:spLocks noChangeArrowheads="1"/>
          </p:cNvSpPr>
          <p:nvPr/>
        </p:nvSpPr>
        <p:spPr bwMode="auto">
          <a:xfrm>
            <a:off x="685800" y="14936788"/>
            <a:ext cx="10668000" cy="836612"/>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Goals</a:t>
            </a:r>
          </a:p>
        </p:txBody>
      </p:sp>
      <p:sp>
        <p:nvSpPr>
          <p:cNvPr id="115" name="Rectangle 114"/>
          <p:cNvSpPr>
            <a:spLocks noChangeArrowheads="1"/>
          </p:cNvSpPr>
          <p:nvPr/>
        </p:nvSpPr>
        <p:spPr bwMode="auto">
          <a:xfrm>
            <a:off x="32308800" y="31394400"/>
            <a:ext cx="11125200" cy="3810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52" name="TextBox 115"/>
          <p:cNvSpPr txBox="1">
            <a:spLocks noChangeArrowheads="1"/>
          </p:cNvSpPr>
          <p:nvPr/>
        </p:nvSpPr>
        <p:spPr bwMode="auto">
          <a:xfrm>
            <a:off x="32308800" y="31332488"/>
            <a:ext cx="11049000" cy="519112"/>
          </a:xfrm>
          <a:prstGeom prst="rect">
            <a:avLst/>
          </a:prstGeom>
          <a:noFill/>
          <a:ln w="9525">
            <a:noFill/>
            <a:miter lim="800000"/>
            <a:headEnd/>
            <a:tailEnd/>
          </a:ln>
        </p:spPr>
        <p:txBody>
          <a:bodyPr>
            <a:prstTxWarp prst="textNoShape">
              <a:avLst/>
            </a:prstTxWarp>
            <a:spAutoFit/>
          </a:bodyPr>
          <a:lstStyle/>
          <a:p>
            <a:r>
              <a:rPr lang="en-US" sz="2800" b="0" u="none">
                <a:solidFill>
                  <a:schemeClr val="bg1"/>
                </a:solidFill>
              </a:rPr>
              <a:t>Sources</a:t>
            </a:r>
          </a:p>
        </p:txBody>
      </p:sp>
      <p:sp>
        <p:nvSpPr>
          <p:cNvPr id="14353" name="TextBox 120"/>
          <p:cNvSpPr txBox="1">
            <a:spLocks noChangeArrowheads="1"/>
          </p:cNvSpPr>
          <p:nvPr/>
        </p:nvSpPr>
        <p:spPr bwMode="auto">
          <a:xfrm>
            <a:off x="32385000" y="31746825"/>
            <a:ext cx="10896600" cy="942975"/>
          </a:xfrm>
          <a:prstGeom prst="rect">
            <a:avLst/>
          </a:prstGeom>
          <a:noFill/>
          <a:ln w="9525">
            <a:noFill/>
            <a:miter lim="800000"/>
            <a:headEnd/>
            <a:tailEnd/>
          </a:ln>
        </p:spPr>
        <p:txBody>
          <a:bodyPr>
            <a:prstTxWarp prst="textNoShape">
              <a:avLst/>
            </a:prstTxWarp>
            <a:spAutoFit/>
          </a:bodyPr>
          <a:lstStyle/>
          <a:p>
            <a:r>
              <a:rPr lang="en-US" sz="1400" b="0" u="none">
                <a:solidFill>
                  <a:schemeClr val="bg1"/>
                </a:solidFill>
              </a:rPr>
              <a:t>1. Federal Housing Finance Agency: http://www.fhfa.gov/Default.aspx?Page=87</a:t>
            </a:r>
          </a:p>
          <a:p>
            <a:r>
              <a:rPr lang="en-US" sz="1400" b="0" u="none">
                <a:solidFill>
                  <a:schemeClr val="bg1"/>
                </a:solidFill>
              </a:rPr>
              <a:t>2. Census Construction: http://www.census.gov/const/www/permitsindex.html  </a:t>
            </a:r>
          </a:p>
          <a:p>
            <a:r>
              <a:rPr lang="en-US" sz="1400" b="0" u="none">
                <a:solidFill>
                  <a:schemeClr val="bg1"/>
                </a:solidFill>
              </a:rPr>
              <a:t>3. Census Population: http://www.census.gov/popest/datasets.html</a:t>
            </a:r>
          </a:p>
          <a:p>
            <a:endParaRPr lang="en-US" sz="1400" b="0" u="none">
              <a:solidFill>
                <a:schemeClr val="bg1"/>
              </a:solidFill>
            </a:endParaRPr>
          </a:p>
        </p:txBody>
      </p:sp>
      <p:sp>
        <p:nvSpPr>
          <p:cNvPr id="129" name="Rectangle 128"/>
          <p:cNvSpPr>
            <a:spLocks noChangeArrowheads="1"/>
          </p:cNvSpPr>
          <p:nvPr/>
        </p:nvSpPr>
        <p:spPr bwMode="auto">
          <a:xfrm>
            <a:off x="457200" y="5257800"/>
            <a:ext cx="111252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55" name="TextBox 129"/>
          <p:cNvSpPr txBox="1">
            <a:spLocks noChangeArrowheads="1"/>
          </p:cNvSpPr>
          <p:nvPr/>
        </p:nvSpPr>
        <p:spPr bwMode="auto">
          <a:xfrm>
            <a:off x="762000" y="5562600"/>
            <a:ext cx="10515600" cy="836613"/>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The Housing Crisis </a:t>
            </a:r>
          </a:p>
        </p:txBody>
      </p:sp>
      <p:pic>
        <p:nvPicPr>
          <p:cNvPr id="14356" name="Picture 128" descr="NSF_color_logo_med"/>
          <p:cNvPicPr>
            <a:picLocks noChangeAspect="1" noChangeArrowheads="1"/>
          </p:cNvPicPr>
          <p:nvPr/>
        </p:nvPicPr>
        <p:blipFill>
          <a:blip r:embed="rId3"/>
          <a:srcRect/>
          <a:stretch>
            <a:fillRect/>
          </a:stretch>
        </p:blipFill>
        <p:spPr bwMode="auto">
          <a:xfrm>
            <a:off x="3352800" y="2819400"/>
            <a:ext cx="1752600" cy="1752600"/>
          </a:xfrm>
          <a:prstGeom prst="rect">
            <a:avLst/>
          </a:prstGeom>
          <a:noFill/>
          <a:ln w="9525">
            <a:noFill/>
            <a:miter lim="800000"/>
            <a:headEnd/>
            <a:tailEnd/>
          </a:ln>
        </p:spPr>
      </p:pic>
      <p:sp>
        <p:nvSpPr>
          <p:cNvPr id="14357" name="Rectangle 114"/>
          <p:cNvSpPr>
            <a:spLocks noChangeArrowheads="1"/>
          </p:cNvSpPr>
          <p:nvPr/>
        </p:nvSpPr>
        <p:spPr bwMode="auto">
          <a:xfrm>
            <a:off x="457200" y="7391400"/>
            <a:ext cx="11049000" cy="6026150"/>
          </a:xfrm>
          <a:prstGeom prst="rect">
            <a:avLst/>
          </a:prstGeom>
          <a:noFill/>
          <a:ln w="9525">
            <a:noFill/>
            <a:miter lim="800000"/>
            <a:headEnd/>
            <a:tailEnd/>
          </a:ln>
        </p:spPr>
        <p:txBody>
          <a:bodyPr>
            <a:prstTxWarp prst="textNoShape">
              <a:avLst/>
            </a:prstTxWarp>
          </a:bodyPr>
          <a:lstStyle/>
          <a:p>
            <a:pPr marL="342900" indent="-342900" algn="ctr" defTabSz="914400" eaLnBrk="0" hangingPunct="0">
              <a:spcBef>
                <a:spcPct val="20000"/>
              </a:spcBef>
              <a:buFont typeface="Arial" pitchFamily="-123" charset="0"/>
              <a:buNone/>
            </a:pPr>
            <a:endParaRPr lang="en-US" sz="2400" u="none">
              <a:solidFill>
                <a:schemeClr val="bg1"/>
              </a:solidFill>
            </a:endParaRPr>
          </a:p>
          <a:p>
            <a:pPr marL="342900" indent="-342900" defTabSz="914400" eaLnBrk="0" hangingPunct="0">
              <a:spcBef>
                <a:spcPct val="20000"/>
              </a:spcBef>
              <a:buFont typeface="Arial" pitchFamily="-123" charset="0"/>
              <a:buChar char="•"/>
            </a:pPr>
            <a:r>
              <a:rPr lang="en-US" sz="2400" u="none">
                <a:solidFill>
                  <a:schemeClr val="bg1"/>
                </a:solidFill>
              </a:rPr>
              <a:t>Real Estate Bubble-</a:t>
            </a:r>
            <a:r>
              <a:rPr lang="en-US" sz="2400" b="0" u="none">
                <a:solidFill>
                  <a:schemeClr val="bg1"/>
                </a:solidFill>
              </a:rPr>
              <a:t> Around 2006, house prices rose much higher than their true value. Eventually, housing prices became so high, it was difficult for current owners to afford their house. As foreclosure rates increased, house prices began to plummet. This has largely affected the global economy. </a:t>
            </a:r>
          </a:p>
          <a:p>
            <a:pPr marL="342900" indent="-342900" defTabSz="914400" eaLnBrk="0" hangingPunct="0">
              <a:spcBef>
                <a:spcPct val="20000"/>
              </a:spcBef>
              <a:buFont typeface="Arial" pitchFamily="-123" charset="0"/>
              <a:buChar char="•"/>
            </a:pPr>
            <a:r>
              <a:rPr lang="en-US" sz="2400" u="none">
                <a:solidFill>
                  <a:schemeClr val="bg1"/>
                </a:solidFill>
              </a:rPr>
              <a:t>Little Public Organized Data-</a:t>
            </a:r>
            <a:r>
              <a:rPr lang="en-US" sz="2400" b="0" u="none">
                <a:solidFill>
                  <a:schemeClr val="bg1"/>
                </a:solidFill>
              </a:rPr>
              <a:t> There is a lot of speculation over the causes and the effects of the housing crisis. Unfortunately, most of these ideas come from opinionated blogs or news articles that don’t list their sources. Therefore, it is difficult to collect reliable information.</a:t>
            </a:r>
          </a:p>
          <a:p>
            <a:pPr marL="342900" indent="-342900" defTabSz="914400" eaLnBrk="0" hangingPunct="0">
              <a:spcBef>
                <a:spcPct val="20000"/>
              </a:spcBef>
              <a:buFont typeface="Arial" pitchFamily="-123" charset="0"/>
              <a:buChar char="•"/>
            </a:pPr>
            <a:r>
              <a:rPr lang="en-US" sz="2400" u="none">
                <a:solidFill>
                  <a:schemeClr val="bg1"/>
                </a:solidFill>
              </a:rPr>
              <a:t>Government Expenditures-</a:t>
            </a:r>
            <a:r>
              <a:rPr lang="en-US" sz="2400" b="0" u="none">
                <a:solidFill>
                  <a:schemeClr val="bg1"/>
                </a:solidFill>
              </a:rPr>
              <a:t> The government has already exhausted millions of dollars in order to aid those affected by housing crisis. With such little public data about the crisis, we are left wondering what data the government is using.  </a:t>
            </a:r>
          </a:p>
          <a:p>
            <a:pPr marL="342900" indent="-342900" defTabSz="914400" eaLnBrk="0" hangingPunct="0">
              <a:spcBef>
                <a:spcPct val="20000"/>
              </a:spcBef>
              <a:buFont typeface="Arial" pitchFamily="-123" charset="0"/>
              <a:buChar char="•"/>
            </a:pPr>
            <a:r>
              <a:rPr lang="en-US" sz="2400" u="none">
                <a:solidFill>
                  <a:schemeClr val="bg1"/>
                </a:solidFill>
              </a:rPr>
              <a:t>Still Unfolding-</a:t>
            </a:r>
            <a:r>
              <a:rPr lang="en-US" sz="2400" b="0" u="none">
                <a:solidFill>
                  <a:schemeClr val="bg1"/>
                </a:solidFill>
              </a:rPr>
              <a:t> It is important to realize that the housing crisis in ongoing. This allows us to track its progression and hopefully make predictions for the upcoming years. </a:t>
            </a:r>
          </a:p>
          <a:p>
            <a:pPr marL="342900" indent="-342900" defTabSz="914400" eaLnBrk="0" hangingPunct="0">
              <a:spcBef>
                <a:spcPct val="20000"/>
              </a:spcBef>
              <a:buFont typeface="Arial" pitchFamily="-123" charset="0"/>
              <a:buChar char="•"/>
            </a:pPr>
            <a:r>
              <a:rPr lang="en-US" sz="2400" u="none">
                <a:solidFill>
                  <a:schemeClr val="bg1"/>
                </a:solidFill>
              </a:rPr>
              <a:t>Large Data Sets-</a:t>
            </a:r>
            <a:r>
              <a:rPr lang="en-US" sz="2400" b="0" u="none">
                <a:solidFill>
                  <a:schemeClr val="bg1"/>
                </a:solidFill>
              </a:rPr>
              <a:t> the housing crisis serves as a perfect model for visualizing large data sets. Most data sets we collect usually cover multiple years, counties and variables. </a:t>
            </a:r>
            <a:endParaRPr lang="en-US" sz="15400" b="0" u="none">
              <a:solidFill>
                <a:schemeClr val="bg1"/>
              </a:solidFill>
            </a:endParaRPr>
          </a:p>
        </p:txBody>
      </p:sp>
      <p:sp>
        <p:nvSpPr>
          <p:cNvPr id="14358" name="Rectangle 115"/>
          <p:cNvSpPr>
            <a:spLocks noChangeArrowheads="1"/>
          </p:cNvSpPr>
          <p:nvPr/>
        </p:nvSpPr>
        <p:spPr bwMode="auto">
          <a:xfrm>
            <a:off x="457200" y="15984538"/>
            <a:ext cx="11201400" cy="3675062"/>
          </a:xfrm>
          <a:prstGeom prst="rect">
            <a:avLst/>
          </a:prstGeom>
          <a:noFill/>
          <a:ln w="9525">
            <a:noFill/>
            <a:miter lim="800000"/>
            <a:headEnd/>
            <a:tailEnd/>
          </a:ln>
        </p:spPr>
        <p:txBody>
          <a:bodyPr>
            <a:prstTxWarp prst="textNoShape">
              <a:avLst/>
            </a:prstTxWarp>
          </a:bodyPr>
          <a:lstStyle/>
          <a:p>
            <a:pPr marL="342900" indent="-342900" defTabSz="914400" eaLnBrk="0" hangingPunct="0">
              <a:lnSpc>
                <a:spcPct val="90000"/>
              </a:lnSpc>
              <a:spcBef>
                <a:spcPct val="20000"/>
              </a:spcBef>
              <a:buFont typeface="Arial" pitchFamily="-123" charset="0"/>
              <a:buChar char="•"/>
            </a:pPr>
            <a:endParaRPr lang="en-US" sz="2400" u="none">
              <a:solidFill>
                <a:schemeClr val="bg1"/>
              </a:solidFill>
            </a:endParaRPr>
          </a:p>
          <a:p>
            <a:pPr marL="342900" indent="-342900" defTabSz="914400" eaLnBrk="0" hangingPunct="0">
              <a:lnSpc>
                <a:spcPct val="90000"/>
              </a:lnSpc>
              <a:spcBef>
                <a:spcPct val="20000"/>
              </a:spcBef>
              <a:buFont typeface="Arial" pitchFamily="-123" charset="0"/>
              <a:buChar char="•"/>
            </a:pPr>
            <a:r>
              <a:rPr lang="en-US" sz="2400" u="none">
                <a:solidFill>
                  <a:schemeClr val="bg1"/>
                </a:solidFill>
              </a:rPr>
              <a:t>Specific to the Housing Crisis</a:t>
            </a:r>
          </a:p>
          <a:p>
            <a:pPr marL="742950" lvl="1" indent="-285750" defTabSz="914400" eaLnBrk="0" hangingPunct="0">
              <a:lnSpc>
                <a:spcPct val="90000"/>
              </a:lnSpc>
              <a:spcBef>
                <a:spcPct val="20000"/>
              </a:spcBef>
              <a:buFont typeface="Arial" pitchFamily="-123" charset="0"/>
              <a:buChar char="–"/>
            </a:pPr>
            <a:r>
              <a:rPr lang="en-US" sz="2400" u="none">
                <a:solidFill>
                  <a:schemeClr val="bg1"/>
                </a:solidFill>
              </a:rPr>
              <a:t>What </a:t>
            </a:r>
            <a:r>
              <a:rPr lang="en-US" sz="2400" b="0" u="none">
                <a:solidFill>
                  <a:schemeClr val="bg1"/>
                </a:solidFill>
              </a:rPr>
              <a:t>is the housing crisis? Is a city considered in a “housing crisis” if the house prices rise to a certain value? Or is it determined by the number of vacancies? Or the  number of foreclosures? Or a decrease in housing construction?</a:t>
            </a:r>
          </a:p>
          <a:p>
            <a:pPr marL="742950" lvl="1" indent="-285750" defTabSz="914400" eaLnBrk="0" hangingPunct="0">
              <a:lnSpc>
                <a:spcPct val="90000"/>
              </a:lnSpc>
              <a:spcBef>
                <a:spcPct val="20000"/>
              </a:spcBef>
              <a:buFont typeface="Arial" pitchFamily="-123" charset="0"/>
              <a:buChar char="–"/>
            </a:pPr>
            <a:r>
              <a:rPr lang="en-US" sz="2400" u="none">
                <a:solidFill>
                  <a:schemeClr val="bg1"/>
                </a:solidFill>
              </a:rPr>
              <a:t>When</a:t>
            </a:r>
            <a:r>
              <a:rPr lang="en-US" sz="2400" b="0" u="none">
                <a:solidFill>
                  <a:schemeClr val="bg1"/>
                </a:solidFill>
              </a:rPr>
              <a:t> did it happen? When did the real estate bubble begin? Is there a relationship between when housing prices peaks in an area and how fast they fell?  </a:t>
            </a:r>
          </a:p>
          <a:p>
            <a:pPr marL="742950" lvl="1" indent="-285750" defTabSz="914400" eaLnBrk="0" hangingPunct="0">
              <a:lnSpc>
                <a:spcPct val="90000"/>
              </a:lnSpc>
              <a:spcBef>
                <a:spcPct val="20000"/>
              </a:spcBef>
              <a:buFont typeface="Arial" pitchFamily="-123" charset="0"/>
              <a:buChar char="–"/>
            </a:pPr>
            <a:r>
              <a:rPr lang="en-US" sz="2400" u="none">
                <a:solidFill>
                  <a:schemeClr val="bg1"/>
                </a:solidFill>
              </a:rPr>
              <a:t>Where</a:t>
            </a:r>
            <a:r>
              <a:rPr lang="en-US" sz="2400" b="0" u="none">
                <a:solidFill>
                  <a:schemeClr val="bg1"/>
                </a:solidFill>
              </a:rPr>
              <a:t> did it hit the hardest? What states were impacted the most?</a:t>
            </a:r>
          </a:p>
          <a:p>
            <a:pPr marL="742950" lvl="1" indent="-285750" defTabSz="914400" eaLnBrk="0" hangingPunct="0">
              <a:lnSpc>
                <a:spcPct val="90000"/>
              </a:lnSpc>
              <a:spcBef>
                <a:spcPct val="20000"/>
              </a:spcBef>
              <a:buFont typeface="Arial" pitchFamily="-123" charset="0"/>
              <a:buChar char="–"/>
            </a:pPr>
            <a:r>
              <a:rPr lang="en-US" sz="2400" u="none">
                <a:solidFill>
                  <a:schemeClr val="bg1"/>
                </a:solidFill>
              </a:rPr>
              <a:t>Who</a:t>
            </a:r>
            <a:r>
              <a:rPr lang="en-US" sz="2400" b="0" u="none">
                <a:solidFill>
                  <a:schemeClr val="bg1"/>
                </a:solidFill>
              </a:rPr>
              <a:t> was affected? Were the rich affected as much as the poor? Was is better to rent or own a house?</a:t>
            </a:r>
          </a:p>
          <a:p>
            <a:pPr marL="342900" indent="-342900" defTabSz="914400" eaLnBrk="0" hangingPunct="0">
              <a:lnSpc>
                <a:spcPct val="90000"/>
              </a:lnSpc>
              <a:spcBef>
                <a:spcPct val="20000"/>
              </a:spcBef>
              <a:buFont typeface="Arial" pitchFamily="-123" charset="0"/>
              <a:buChar char="•"/>
            </a:pPr>
            <a:r>
              <a:rPr lang="en-US" sz="2400" u="none">
                <a:solidFill>
                  <a:schemeClr val="bg1"/>
                </a:solidFill>
              </a:rPr>
              <a:t>Overall</a:t>
            </a:r>
          </a:p>
          <a:p>
            <a:pPr marL="742950" lvl="1" indent="-285750" defTabSz="914400" eaLnBrk="0" hangingPunct="0">
              <a:lnSpc>
                <a:spcPct val="90000"/>
              </a:lnSpc>
              <a:spcBef>
                <a:spcPct val="20000"/>
              </a:spcBef>
              <a:buFont typeface="Arial" pitchFamily="-123" charset="0"/>
              <a:buChar char="–"/>
            </a:pPr>
            <a:r>
              <a:rPr lang="en-US" sz="2400" b="0" u="none">
                <a:solidFill>
                  <a:schemeClr val="bg1"/>
                </a:solidFill>
              </a:rPr>
              <a:t>Compile and clean as many data sets pertaining to the housing crisis</a:t>
            </a:r>
          </a:p>
          <a:p>
            <a:pPr marL="742950" lvl="1" indent="-285750" defTabSz="914400" eaLnBrk="0" hangingPunct="0">
              <a:lnSpc>
                <a:spcPct val="90000"/>
              </a:lnSpc>
              <a:spcBef>
                <a:spcPct val="20000"/>
              </a:spcBef>
              <a:buFont typeface="Arial" pitchFamily="-123" charset="0"/>
              <a:buChar char="–"/>
            </a:pPr>
            <a:r>
              <a:rPr lang="en-US" sz="2400" b="0" u="none">
                <a:solidFill>
                  <a:schemeClr val="bg1"/>
                </a:solidFill>
              </a:rPr>
              <a:t>All data and findings should be reproducible </a:t>
            </a:r>
          </a:p>
          <a:p>
            <a:pPr marL="742950" lvl="1" indent="-285750" defTabSz="914400" eaLnBrk="0" hangingPunct="0">
              <a:lnSpc>
                <a:spcPct val="90000"/>
              </a:lnSpc>
              <a:spcBef>
                <a:spcPct val="20000"/>
              </a:spcBef>
              <a:buFont typeface="Arial" pitchFamily="-123" charset="0"/>
              <a:buChar char="–"/>
            </a:pPr>
            <a:r>
              <a:rPr lang="en-US" sz="2400" b="0" u="none">
                <a:solidFill>
                  <a:schemeClr val="bg1"/>
                </a:solidFill>
              </a:rPr>
              <a:t>Make all our data available to the public in an organized fashion</a:t>
            </a:r>
          </a:p>
          <a:p>
            <a:pPr marL="742950" lvl="1" indent="-285750" defTabSz="914400" eaLnBrk="0" hangingPunct="0">
              <a:lnSpc>
                <a:spcPct val="90000"/>
              </a:lnSpc>
              <a:spcBef>
                <a:spcPct val="20000"/>
              </a:spcBef>
              <a:buFont typeface="Arial" pitchFamily="-123" charset="0"/>
              <a:buChar char="–"/>
            </a:pPr>
            <a:r>
              <a:rPr lang="en-US" sz="2400" b="0" u="none">
                <a:solidFill>
                  <a:schemeClr val="bg1"/>
                </a:solidFill>
              </a:rPr>
              <a:t>Communicate our finding through an interactive website</a:t>
            </a:r>
            <a:endParaRPr lang="en-US" sz="2100" b="0" u="none">
              <a:solidFill>
                <a:schemeClr val="bg1"/>
              </a:solidFill>
            </a:endParaRPr>
          </a:p>
        </p:txBody>
      </p:sp>
      <p:sp>
        <p:nvSpPr>
          <p:cNvPr id="14359" name="Rectangle 69"/>
          <p:cNvSpPr>
            <a:spLocks noChangeArrowheads="1"/>
          </p:cNvSpPr>
          <p:nvPr/>
        </p:nvSpPr>
        <p:spPr bwMode="auto">
          <a:xfrm>
            <a:off x="457200" y="23241000"/>
            <a:ext cx="11125200" cy="5889625"/>
          </a:xfrm>
          <a:prstGeom prst="rect">
            <a:avLst/>
          </a:prstGeom>
          <a:noFill/>
          <a:ln w="9525">
            <a:noFill/>
            <a:miter lim="800000"/>
            <a:headEnd/>
            <a:tailEnd/>
          </a:ln>
        </p:spPr>
        <p:txBody>
          <a:bodyPr>
            <a:prstTxWarp prst="textNoShape">
              <a:avLst/>
            </a:prstTxWarp>
          </a:bodyPr>
          <a:lstStyle/>
          <a:p>
            <a:pPr marL="279400" indent="-277813" eaLnBrk="0" hangingPunct="0">
              <a:spcBef>
                <a:spcPct val="20000"/>
              </a:spcBef>
              <a:buFont typeface="Arial" pitchFamily="-123" charset="0"/>
              <a:buChar char="•"/>
            </a:pPr>
            <a:endParaRPr lang="en-US" sz="2400" u="none">
              <a:solidFill>
                <a:schemeClr val="bg1"/>
              </a:solidFill>
            </a:endParaRPr>
          </a:p>
          <a:p>
            <a:pPr marL="279400" indent="-277813" eaLnBrk="0" hangingPunct="0">
              <a:spcBef>
                <a:spcPct val="20000"/>
              </a:spcBef>
              <a:buFont typeface="Arial" pitchFamily="-123" charset="0"/>
              <a:buChar char="•"/>
            </a:pPr>
            <a:r>
              <a:rPr lang="en-US" sz="2400" u="none">
                <a:solidFill>
                  <a:schemeClr val="bg1"/>
                </a:solidFill>
              </a:rPr>
              <a:t>Hard To Find-</a:t>
            </a:r>
            <a:r>
              <a:rPr lang="en-US" sz="2400" b="0" u="none">
                <a:solidFill>
                  <a:schemeClr val="bg1"/>
                </a:solidFill>
              </a:rPr>
              <a:t> All of the data we have collected come from multiple sources. Currently, there is no central repository where data can be found.  </a:t>
            </a:r>
          </a:p>
          <a:p>
            <a:pPr marL="279400" indent="-277813" eaLnBrk="0" hangingPunct="0">
              <a:spcBef>
                <a:spcPct val="20000"/>
              </a:spcBef>
              <a:buFont typeface="Arial" pitchFamily="-123" charset="0"/>
              <a:buChar char="•"/>
            </a:pPr>
            <a:r>
              <a:rPr lang="en-US" sz="2400" u="none">
                <a:solidFill>
                  <a:schemeClr val="bg1"/>
                </a:solidFill>
              </a:rPr>
              <a:t>Licenses and Fees-</a:t>
            </a:r>
            <a:r>
              <a:rPr lang="en-US" sz="2400" b="0" u="none">
                <a:solidFill>
                  <a:schemeClr val="bg1"/>
                </a:solidFill>
              </a:rPr>
              <a:t> Some of the data sets have licenses that do not allow us to reproduce or publish any of our findings. Also many of the data sets cost large amounts of money to purchase. </a:t>
            </a:r>
          </a:p>
          <a:p>
            <a:pPr marL="279400" indent="-277813" eaLnBrk="0" hangingPunct="0">
              <a:spcBef>
                <a:spcPct val="20000"/>
              </a:spcBef>
              <a:buFont typeface="Arial" pitchFamily="-123" charset="0"/>
              <a:buChar char="•"/>
            </a:pPr>
            <a:r>
              <a:rPr lang="en-US" sz="2400" u="none">
                <a:solidFill>
                  <a:schemeClr val="bg1"/>
                </a:solidFill>
              </a:rPr>
              <a:t>Size-</a:t>
            </a:r>
            <a:r>
              <a:rPr lang="en-US" sz="2400" b="0" u="none">
                <a:solidFill>
                  <a:schemeClr val="bg1"/>
                </a:solidFill>
              </a:rPr>
              <a:t> Some data sets were as large as 10 GB. In order to work around this problem, we were able to extract certain parts of the data sets without having to completely download them. </a:t>
            </a:r>
          </a:p>
          <a:p>
            <a:pPr marL="279400" indent="-277813" eaLnBrk="0" hangingPunct="0">
              <a:spcBef>
                <a:spcPct val="20000"/>
              </a:spcBef>
              <a:buFont typeface="Arial" pitchFamily="-123" charset="0"/>
              <a:buChar char="•"/>
            </a:pPr>
            <a:r>
              <a:rPr lang="en-US" sz="2400" u="none">
                <a:solidFill>
                  <a:schemeClr val="bg1"/>
                </a:solidFill>
              </a:rPr>
              <a:t>Dirty-</a:t>
            </a:r>
            <a:r>
              <a:rPr lang="en-US" sz="2400" b="0" u="none">
                <a:solidFill>
                  <a:schemeClr val="bg1"/>
                </a:solidFill>
              </a:rPr>
              <a:t> Most of the data sets we find are what we call “dirty.” They are usually unorganized and practically unreadable.  </a:t>
            </a:r>
          </a:p>
        </p:txBody>
      </p:sp>
      <p:pic>
        <p:nvPicPr>
          <p:cNvPr id="14360" name="Picture 70" descr="logo copy"/>
          <p:cNvPicPr>
            <a:picLocks noChangeAspect="1" noChangeArrowheads="1"/>
          </p:cNvPicPr>
          <p:nvPr/>
        </p:nvPicPr>
        <p:blipFill>
          <a:blip r:embed="rId4"/>
          <a:srcRect b="15970"/>
          <a:stretch>
            <a:fillRect/>
          </a:stretch>
        </p:blipFill>
        <p:spPr bwMode="auto">
          <a:xfrm>
            <a:off x="38528625" y="914400"/>
            <a:ext cx="2085975" cy="3505200"/>
          </a:xfrm>
          <a:prstGeom prst="rect">
            <a:avLst/>
          </a:prstGeom>
          <a:noFill/>
          <a:ln w="9525">
            <a:noFill/>
            <a:miter lim="800000"/>
            <a:headEnd/>
            <a:tailEnd/>
          </a:ln>
        </p:spPr>
      </p:pic>
      <p:sp>
        <p:nvSpPr>
          <p:cNvPr id="14361" name="Rectangle 71"/>
          <p:cNvSpPr>
            <a:spLocks noChangeArrowheads="1"/>
          </p:cNvSpPr>
          <p:nvPr/>
        </p:nvSpPr>
        <p:spPr bwMode="auto">
          <a:xfrm>
            <a:off x="12192000" y="6934200"/>
            <a:ext cx="19507200" cy="4267200"/>
          </a:xfrm>
          <a:prstGeom prst="rect">
            <a:avLst/>
          </a:prstGeom>
          <a:noFill/>
          <a:ln w="9525">
            <a:noFill/>
            <a:miter lim="800000"/>
            <a:headEnd/>
            <a:tailEnd/>
          </a:ln>
        </p:spPr>
        <p:txBody>
          <a:bodyPr>
            <a:prstTxWarp prst="textNoShape">
              <a:avLst/>
            </a:prstTxWarp>
          </a:bodyPr>
          <a:lstStyle/>
          <a:p>
            <a:pPr marL="355600" indent="-355600" eaLnBrk="0" hangingPunct="0">
              <a:spcBef>
                <a:spcPct val="20000"/>
              </a:spcBef>
              <a:buFont typeface="Arial" pitchFamily="-123" charset="0"/>
              <a:buChar char="•"/>
            </a:pPr>
            <a:r>
              <a:rPr lang="en-US" sz="2400" u="none">
                <a:solidFill>
                  <a:schemeClr val="bg1"/>
                </a:solidFill>
              </a:rPr>
              <a:t>R: Statistical Programming</a:t>
            </a:r>
            <a:r>
              <a:rPr lang="en-US" sz="2400" b="0" u="none">
                <a:solidFill>
                  <a:schemeClr val="bg1"/>
                </a:solidFill>
              </a:rPr>
              <a:t>- We use  the program R to clean our data sets. R is considered a statistical standard among statisticians. There are three crucial advantages to suing R. We are able to  download and manipulate extremely large data sets on a normal desktop. It also allows us to produce impressive graphics with minimal coding. Most importantly, the program is open source and free to the public. </a:t>
            </a:r>
            <a:endParaRPr lang="en-US" sz="2400" u="none">
              <a:solidFill>
                <a:schemeClr val="bg1"/>
              </a:solidFill>
            </a:endParaRPr>
          </a:p>
          <a:p>
            <a:pPr marL="355600" indent="-355600" eaLnBrk="0" hangingPunct="0">
              <a:spcBef>
                <a:spcPct val="20000"/>
              </a:spcBef>
              <a:buFont typeface="Arial" pitchFamily="-123" charset="0"/>
              <a:buChar char="•"/>
            </a:pPr>
            <a:r>
              <a:rPr lang="en-US" sz="2400" u="none">
                <a:solidFill>
                  <a:schemeClr val="bg1"/>
                </a:solidFill>
              </a:rPr>
              <a:t>Cleaning data-</a:t>
            </a:r>
            <a:r>
              <a:rPr lang="en-US" sz="2400" b="0" u="none">
                <a:solidFill>
                  <a:schemeClr val="bg1"/>
                </a:solidFill>
              </a:rPr>
              <a:t> Clean data should be easy to read and follow. Cleaning can be very complicated because data is rarely in this form when it is initially downloaded.</a:t>
            </a:r>
            <a:r>
              <a:rPr lang="en-US" sz="2800" b="0" u="none">
                <a:solidFill>
                  <a:schemeClr val="bg1"/>
                </a:solidFill>
              </a:rPr>
              <a:t> </a:t>
            </a:r>
          </a:p>
          <a:p>
            <a:pPr marL="355600" indent="-355600" eaLnBrk="0" hangingPunct="0">
              <a:spcBef>
                <a:spcPct val="20000"/>
              </a:spcBef>
              <a:buFont typeface="Arial" pitchFamily="-123" charset="0"/>
              <a:buChar char="•"/>
            </a:pPr>
            <a:r>
              <a:rPr lang="en-US" sz="2400" u="none">
                <a:solidFill>
                  <a:schemeClr val="bg1"/>
                </a:solidFill>
              </a:rPr>
              <a:t>Analysis and Visualization-</a:t>
            </a:r>
            <a:r>
              <a:rPr lang="en-US" sz="2400" b="0" u="none">
                <a:solidFill>
                  <a:schemeClr val="bg1"/>
                </a:solidFill>
              </a:rPr>
              <a:t> The size of the clean data sets can be very overwhelming. It is almost impossible to just graph the entire data set and expect to see any distinct patterns. We usually start small with our analysis- we graph data from one city and look for a pattern. We then build up from there and look to relationships among several variables.</a:t>
            </a:r>
            <a:endParaRPr lang="en-US" sz="2800" b="0" u="none">
              <a:solidFill>
                <a:schemeClr val="bg1"/>
              </a:solidFill>
            </a:endParaRPr>
          </a:p>
        </p:txBody>
      </p:sp>
      <p:pic>
        <p:nvPicPr>
          <p:cNvPr id="14362" name="Picture 72" descr="Picture 1"/>
          <p:cNvPicPr>
            <a:picLocks noChangeAspect="1" noChangeArrowheads="1"/>
          </p:cNvPicPr>
          <p:nvPr/>
        </p:nvPicPr>
        <p:blipFill>
          <a:blip r:embed="rId5"/>
          <a:srcRect/>
          <a:stretch>
            <a:fillRect/>
          </a:stretch>
        </p:blipFill>
        <p:spPr bwMode="auto">
          <a:xfrm>
            <a:off x="13639800" y="10591800"/>
            <a:ext cx="4419600" cy="2019300"/>
          </a:xfrm>
          <a:prstGeom prst="rect">
            <a:avLst/>
          </a:prstGeom>
          <a:noFill/>
          <a:ln w="9525">
            <a:noFill/>
            <a:miter lim="800000"/>
            <a:headEnd/>
            <a:tailEnd/>
          </a:ln>
        </p:spPr>
      </p:pic>
      <p:pic>
        <p:nvPicPr>
          <p:cNvPr id="14363" name="Picture 73" descr="Picture 2"/>
          <p:cNvPicPr>
            <a:picLocks noChangeAspect="1" noChangeArrowheads="1"/>
          </p:cNvPicPr>
          <p:nvPr/>
        </p:nvPicPr>
        <p:blipFill>
          <a:blip r:embed="rId6"/>
          <a:srcRect/>
          <a:stretch>
            <a:fillRect/>
          </a:stretch>
        </p:blipFill>
        <p:spPr bwMode="auto">
          <a:xfrm>
            <a:off x="19278600" y="10591800"/>
            <a:ext cx="4876800" cy="2011363"/>
          </a:xfrm>
          <a:prstGeom prst="rect">
            <a:avLst/>
          </a:prstGeom>
          <a:noFill/>
          <a:ln w="9525">
            <a:noFill/>
            <a:miter lim="800000"/>
            <a:headEnd/>
            <a:tailEnd/>
          </a:ln>
        </p:spPr>
      </p:pic>
      <p:pic>
        <p:nvPicPr>
          <p:cNvPr id="14364" name="Picture 77" descr="Picture 3"/>
          <p:cNvPicPr>
            <a:picLocks noChangeAspect="1" noChangeArrowheads="1"/>
          </p:cNvPicPr>
          <p:nvPr/>
        </p:nvPicPr>
        <p:blipFill>
          <a:blip r:embed="rId7"/>
          <a:srcRect/>
          <a:stretch>
            <a:fillRect/>
          </a:stretch>
        </p:blipFill>
        <p:spPr bwMode="auto">
          <a:xfrm>
            <a:off x="25755600" y="10591800"/>
            <a:ext cx="4572000" cy="2011363"/>
          </a:xfrm>
          <a:prstGeom prst="rect">
            <a:avLst/>
          </a:prstGeom>
          <a:noFill/>
          <a:ln w="9525">
            <a:noFill/>
            <a:miter lim="800000"/>
            <a:headEnd/>
            <a:tailEnd/>
          </a:ln>
        </p:spPr>
      </p:pic>
      <p:sp>
        <p:nvSpPr>
          <p:cNvPr id="14365" name="Text Box 78"/>
          <p:cNvSpPr txBox="1">
            <a:spLocks noChangeArrowheads="1"/>
          </p:cNvSpPr>
          <p:nvPr/>
        </p:nvSpPr>
        <p:spPr bwMode="auto">
          <a:xfrm>
            <a:off x="13639800" y="10058400"/>
            <a:ext cx="4267200" cy="566738"/>
          </a:xfrm>
          <a:prstGeom prst="rect">
            <a:avLst/>
          </a:prstGeom>
          <a:noFill/>
          <a:ln w="76200">
            <a:noFill/>
            <a:miter lim="800000"/>
            <a:headEnd/>
            <a:tailEnd/>
          </a:ln>
        </p:spPr>
        <p:txBody>
          <a:bodyPr>
            <a:prstTxWarp prst="textNoShape">
              <a:avLst/>
            </a:prstTxWarp>
            <a:spAutoFit/>
          </a:bodyPr>
          <a:lstStyle/>
          <a:p>
            <a:pPr algn="ctr">
              <a:lnSpc>
                <a:spcPct val="130000"/>
              </a:lnSpc>
              <a:spcBef>
                <a:spcPct val="50000"/>
              </a:spcBef>
            </a:pPr>
            <a:r>
              <a:rPr lang="en-US" sz="2400" u="none">
                <a:solidFill>
                  <a:schemeClr val="bg1"/>
                </a:solidFill>
              </a:rPr>
              <a:t>Download </a:t>
            </a:r>
            <a:endParaRPr lang="en-US" sz="2400">
              <a:latin typeface="Arial" pitchFamily="-123" charset="0"/>
            </a:endParaRPr>
          </a:p>
        </p:txBody>
      </p:sp>
      <p:sp>
        <p:nvSpPr>
          <p:cNvPr id="14366" name="Text Box 79"/>
          <p:cNvSpPr txBox="1">
            <a:spLocks noChangeArrowheads="1"/>
          </p:cNvSpPr>
          <p:nvPr/>
        </p:nvSpPr>
        <p:spPr bwMode="auto">
          <a:xfrm>
            <a:off x="19278600" y="10058400"/>
            <a:ext cx="4953000" cy="566738"/>
          </a:xfrm>
          <a:prstGeom prst="rect">
            <a:avLst/>
          </a:prstGeom>
          <a:noFill/>
          <a:ln w="76200">
            <a:noFill/>
            <a:miter lim="800000"/>
            <a:headEnd/>
            <a:tailEnd/>
          </a:ln>
        </p:spPr>
        <p:txBody>
          <a:bodyPr>
            <a:prstTxWarp prst="textNoShape">
              <a:avLst/>
            </a:prstTxWarp>
            <a:spAutoFit/>
          </a:bodyPr>
          <a:lstStyle/>
          <a:p>
            <a:pPr algn="ctr">
              <a:lnSpc>
                <a:spcPct val="130000"/>
              </a:lnSpc>
              <a:spcBef>
                <a:spcPct val="50000"/>
              </a:spcBef>
            </a:pPr>
            <a:r>
              <a:rPr lang="en-US" sz="2400" u="none">
                <a:solidFill>
                  <a:schemeClr val="bg1"/>
                </a:solidFill>
              </a:rPr>
              <a:t>Clean</a:t>
            </a:r>
            <a:endParaRPr lang="en-US">
              <a:latin typeface="Arial" pitchFamily="-123" charset="0"/>
            </a:endParaRPr>
          </a:p>
        </p:txBody>
      </p:sp>
      <p:sp>
        <p:nvSpPr>
          <p:cNvPr id="14367" name="Text Box 80"/>
          <p:cNvSpPr txBox="1">
            <a:spLocks noChangeArrowheads="1"/>
          </p:cNvSpPr>
          <p:nvPr/>
        </p:nvSpPr>
        <p:spPr bwMode="auto">
          <a:xfrm>
            <a:off x="26289000" y="10058400"/>
            <a:ext cx="3810000" cy="566738"/>
          </a:xfrm>
          <a:prstGeom prst="rect">
            <a:avLst/>
          </a:prstGeom>
          <a:noFill/>
          <a:ln w="76200">
            <a:noFill/>
            <a:miter lim="800000"/>
            <a:headEnd/>
            <a:tailEnd/>
          </a:ln>
        </p:spPr>
        <p:txBody>
          <a:bodyPr>
            <a:prstTxWarp prst="textNoShape">
              <a:avLst/>
            </a:prstTxWarp>
            <a:spAutoFit/>
          </a:bodyPr>
          <a:lstStyle/>
          <a:p>
            <a:pPr algn="ctr">
              <a:lnSpc>
                <a:spcPct val="130000"/>
              </a:lnSpc>
              <a:spcBef>
                <a:spcPct val="50000"/>
              </a:spcBef>
            </a:pPr>
            <a:r>
              <a:rPr lang="en-US" sz="2400" u="none">
                <a:solidFill>
                  <a:schemeClr val="bg1"/>
                </a:solidFill>
              </a:rPr>
              <a:t>Visualization</a:t>
            </a:r>
            <a:endParaRPr lang="en-US">
              <a:latin typeface="Arial" pitchFamily="-123" charset="0"/>
            </a:endParaRPr>
          </a:p>
        </p:txBody>
      </p:sp>
      <p:pic>
        <p:nvPicPr>
          <p:cNvPr id="14368" name="Picture 87" descr="Picture 4"/>
          <p:cNvPicPr>
            <a:picLocks noChangeAspect="1" noChangeArrowheads="1"/>
          </p:cNvPicPr>
          <p:nvPr/>
        </p:nvPicPr>
        <p:blipFill>
          <a:blip r:embed="rId8"/>
          <a:srcRect/>
          <a:stretch>
            <a:fillRect/>
          </a:stretch>
        </p:blipFill>
        <p:spPr bwMode="auto">
          <a:xfrm>
            <a:off x="13639800" y="12954000"/>
            <a:ext cx="4343400" cy="2252663"/>
          </a:xfrm>
          <a:prstGeom prst="rect">
            <a:avLst/>
          </a:prstGeom>
          <a:noFill/>
          <a:ln w="9525">
            <a:noFill/>
            <a:miter lim="800000"/>
            <a:headEnd/>
            <a:tailEnd/>
          </a:ln>
        </p:spPr>
      </p:pic>
      <p:pic>
        <p:nvPicPr>
          <p:cNvPr id="14369" name="Picture 89" descr="Picture 6"/>
          <p:cNvPicPr>
            <a:picLocks noChangeAspect="1" noChangeArrowheads="1"/>
          </p:cNvPicPr>
          <p:nvPr/>
        </p:nvPicPr>
        <p:blipFill>
          <a:blip r:embed="rId9"/>
          <a:srcRect/>
          <a:stretch>
            <a:fillRect/>
          </a:stretch>
        </p:blipFill>
        <p:spPr bwMode="auto">
          <a:xfrm>
            <a:off x="19354800" y="12882563"/>
            <a:ext cx="4648200" cy="2738437"/>
          </a:xfrm>
          <a:prstGeom prst="rect">
            <a:avLst/>
          </a:prstGeom>
          <a:noFill/>
          <a:ln w="9525">
            <a:noFill/>
            <a:miter lim="800000"/>
            <a:headEnd/>
            <a:tailEnd/>
          </a:ln>
        </p:spPr>
      </p:pic>
      <p:pic>
        <p:nvPicPr>
          <p:cNvPr id="14370" name="Picture 90" descr="Trend of FL"/>
          <p:cNvPicPr>
            <a:picLocks noChangeAspect="1" noChangeArrowheads="1"/>
          </p:cNvPicPr>
          <p:nvPr/>
        </p:nvPicPr>
        <p:blipFill>
          <a:blip r:embed="rId10"/>
          <a:srcRect/>
          <a:stretch>
            <a:fillRect/>
          </a:stretch>
        </p:blipFill>
        <p:spPr bwMode="auto">
          <a:xfrm>
            <a:off x="25755600" y="12896850"/>
            <a:ext cx="4572000" cy="3425825"/>
          </a:xfrm>
          <a:prstGeom prst="rect">
            <a:avLst/>
          </a:prstGeom>
          <a:noFill/>
          <a:ln w="9525">
            <a:noFill/>
            <a:miter lim="800000"/>
            <a:headEnd/>
            <a:tailEnd/>
          </a:ln>
        </p:spPr>
      </p:pic>
      <p:sp>
        <p:nvSpPr>
          <p:cNvPr id="14371" name="AutoShape 93"/>
          <p:cNvSpPr>
            <a:spLocks noChangeArrowheads="1"/>
          </p:cNvSpPr>
          <p:nvPr/>
        </p:nvSpPr>
        <p:spPr bwMode="auto">
          <a:xfrm>
            <a:off x="17678400" y="12573000"/>
            <a:ext cx="1676400" cy="990600"/>
          </a:xfrm>
          <a:prstGeom prst="rightArrow">
            <a:avLst>
              <a:gd name="adj1" fmla="val 50000"/>
              <a:gd name="adj2" fmla="val 42308"/>
            </a:avLst>
          </a:prstGeom>
          <a:noFill/>
          <a:ln w="76200">
            <a:solidFill>
              <a:srgbClr val="10253F"/>
            </a:solidFill>
            <a:miter lim="800000"/>
            <a:headEnd/>
            <a:tailEnd/>
          </a:ln>
        </p:spPr>
        <p:txBody>
          <a:bodyPr wrap="none" anchor="ctr">
            <a:prstTxWarp prst="textNoShape">
              <a:avLst/>
            </a:prstTxWarp>
            <a:spAutoFit/>
          </a:bodyPr>
          <a:lstStyle/>
          <a:p>
            <a:pPr>
              <a:lnSpc>
                <a:spcPct val="130000"/>
              </a:lnSpc>
            </a:pPr>
            <a:endParaRPr lang="en-US"/>
          </a:p>
        </p:txBody>
      </p:sp>
      <p:sp>
        <p:nvSpPr>
          <p:cNvPr id="14372" name="AutoShape 94"/>
          <p:cNvSpPr>
            <a:spLocks noChangeArrowheads="1"/>
          </p:cNvSpPr>
          <p:nvPr/>
        </p:nvSpPr>
        <p:spPr bwMode="auto">
          <a:xfrm>
            <a:off x="24079200" y="12573000"/>
            <a:ext cx="1676400" cy="990600"/>
          </a:xfrm>
          <a:prstGeom prst="rightArrow">
            <a:avLst>
              <a:gd name="adj1" fmla="val 50000"/>
              <a:gd name="adj2" fmla="val 42308"/>
            </a:avLst>
          </a:prstGeom>
          <a:noFill/>
          <a:ln w="76200">
            <a:solidFill>
              <a:srgbClr val="10253F"/>
            </a:solidFill>
            <a:miter lim="800000"/>
            <a:headEnd/>
            <a:tailEnd/>
          </a:ln>
        </p:spPr>
        <p:txBody>
          <a:bodyPr wrap="none" anchor="ctr">
            <a:prstTxWarp prst="textNoShape">
              <a:avLst/>
            </a:prstTxWarp>
            <a:spAutoFit/>
          </a:bodyPr>
          <a:lstStyle/>
          <a:p>
            <a:pPr>
              <a:lnSpc>
                <a:spcPct val="130000"/>
              </a:lnSpc>
            </a:pPr>
            <a:endParaRPr lang="en-US"/>
          </a:p>
        </p:txBody>
      </p:sp>
      <p:sp>
        <p:nvSpPr>
          <p:cNvPr id="5" name="Rectangle 10"/>
          <p:cNvSpPr>
            <a:spLocks noChangeArrowheads="1"/>
          </p:cNvSpPr>
          <p:nvPr/>
        </p:nvSpPr>
        <p:spPr bwMode="auto">
          <a:xfrm>
            <a:off x="457200" y="27889200"/>
            <a:ext cx="11125200" cy="16002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6" name="Rectangle 128"/>
          <p:cNvSpPr>
            <a:spLocks noChangeArrowheads="1"/>
          </p:cNvSpPr>
          <p:nvPr/>
        </p:nvSpPr>
        <p:spPr bwMode="auto">
          <a:xfrm>
            <a:off x="12192000" y="5257800"/>
            <a:ext cx="195834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75" name="TextBox 19"/>
          <p:cNvSpPr txBox="1">
            <a:spLocks noChangeArrowheads="1"/>
          </p:cNvSpPr>
          <p:nvPr/>
        </p:nvSpPr>
        <p:spPr bwMode="auto">
          <a:xfrm>
            <a:off x="609600" y="28284488"/>
            <a:ext cx="10668000" cy="836612"/>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Some Current Data Sets</a:t>
            </a:r>
          </a:p>
        </p:txBody>
      </p:sp>
      <p:sp>
        <p:nvSpPr>
          <p:cNvPr id="14376" name="Text Box 98"/>
          <p:cNvSpPr txBox="1">
            <a:spLocks noChangeArrowheads="1"/>
          </p:cNvSpPr>
          <p:nvPr/>
        </p:nvSpPr>
        <p:spPr bwMode="auto">
          <a:xfrm>
            <a:off x="609600" y="29967238"/>
            <a:ext cx="5410200" cy="1808162"/>
          </a:xfrm>
          <a:prstGeom prst="rect">
            <a:avLst/>
          </a:prstGeom>
          <a:noFill/>
          <a:ln w="76200">
            <a:noFill/>
            <a:miter lim="800000"/>
            <a:headEnd/>
            <a:tailEnd/>
          </a:ln>
        </p:spPr>
        <p:txBody>
          <a:bodyPr>
            <a:prstTxWarp prst="textNoShape">
              <a:avLst/>
            </a:prstTxWarp>
            <a:spAutoFit/>
          </a:bodyPr>
          <a:lstStyle/>
          <a:p>
            <a:pPr>
              <a:lnSpc>
                <a:spcPct val="80000"/>
              </a:lnSpc>
              <a:spcBef>
                <a:spcPct val="50000"/>
              </a:spcBef>
              <a:buFontTx/>
              <a:buChar char="•"/>
            </a:pPr>
            <a:r>
              <a:rPr lang="en-US" sz="2400" u="none">
                <a:solidFill>
                  <a:schemeClr val="bg1"/>
                </a:solidFill>
              </a:rPr>
              <a:t>American Community Survey</a:t>
            </a:r>
          </a:p>
          <a:p>
            <a:pPr>
              <a:lnSpc>
                <a:spcPct val="80000"/>
              </a:lnSpc>
              <a:spcBef>
                <a:spcPct val="50000"/>
              </a:spcBef>
              <a:buFontTx/>
              <a:buChar char="•"/>
            </a:pPr>
            <a:r>
              <a:rPr lang="en-US" sz="2400" u="none">
                <a:solidFill>
                  <a:schemeClr val="bg1"/>
                </a:solidFill>
              </a:rPr>
              <a:t>Case-Shiller House Price Index (HPI)</a:t>
            </a:r>
          </a:p>
          <a:p>
            <a:pPr>
              <a:lnSpc>
                <a:spcPct val="80000"/>
              </a:lnSpc>
              <a:spcBef>
                <a:spcPct val="50000"/>
              </a:spcBef>
              <a:buFontTx/>
              <a:buChar char="•"/>
            </a:pPr>
            <a:r>
              <a:rPr lang="en-US" sz="2400" u="none">
                <a:solidFill>
                  <a:schemeClr val="bg1"/>
                </a:solidFill>
              </a:rPr>
              <a:t>Census 2007</a:t>
            </a:r>
          </a:p>
          <a:p>
            <a:pPr>
              <a:lnSpc>
                <a:spcPct val="80000"/>
              </a:lnSpc>
              <a:spcBef>
                <a:spcPct val="50000"/>
              </a:spcBef>
              <a:buFontTx/>
              <a:buChar char="•"/>
            </a:pPr>
            <a:r>
              <a:rPr lang="en-US" sz="2400" u="none">
                <a:solidFill>
                  <a:schemeClr val="bg1"/>
                </a:solidFill>
              </a:rPr>
              <a:t>Construction of Housing Units</a:t>
            </a:r>
            <a:endParaRPr lang="en-US" sz="2400" u="none"/>
          </a:p>
        </p:txBody>
      </p:sp>
      <p:sp>
        <p:nvSpPr>
          <p:cNvPr id="14377" name="Text Box 99"/>
          <p:cNvSpPr txBox="1">
            <a:spLocks noChangeArrowheads="1"/>
          </p:cNvSpPr>
          <p:nvPr/>
        </p:nvSpPr>
        <p:spPr bwMode="auto">
          <a:xfrm>
            <a:off x="5867400" y="29897388"/>
            <a:ext cx="6477000" cy="1954212"/>
          </a:xfrm>
          <a:prstGeom prst="rect">
            <a:avLst/>
          </a:prstGeom>
          <a:noFill/>
          <a:ln w="76200">
            <a:noFill/>
            <a:miter lim="800000"/>
            <a:headEnd/>
            <a:tailEnd/>
          </a:ln>
        </p:spPr>
        <p:txBody>
          <a:bodyPr>
            <a:prstTxWarp prst="textNoShape">
              <a:avLst/>
            </a:prstTxWarp>
            <a:spAutoFit/>
          </a:bodyPr>
          <a:lstStyle/>
          <a:p>
            <a:pPr>
              <a:lnSpc>
                <a:spcPct val="90000"/>
              </a:lnSpc>
              <a:spcBef>
                <a:spcPct val="50000"/>
              </a:spcBef>
              <a:buFontTx/>
              <a:buChar char="•"/>
            </a:pPr>
            <a:r>
              <a:rPr lang="en-US" sz="2400" u="none">
                <a:solidFill>
                  <a:schemeClr val="bg1"/>
                </a:solidFill>
              </a:rPr>
              <a:t>Market Value of 1 month rent in a Room</a:t>
            </a:r>
          </a:p>
          <a:p>
            <a:pPr>
              <a:lnSpc>
                <a:spcPct val="90000"/>
              </a:lnSpc>
              <a:spcBef>
                <a:spcPct val="50000"/>
              </a:spcBef>
              <a:buFontTx/>
              <a:buChar char="•"/>
            </a:pPr>
            <a:r>
              <a:rPr lang="en-US" sz="2400" u="none">
                <a:solidFill>
                  <a:schemeClr val="bg1"/>
                </a:solidFill>
              </a:rPr>
              <a:t>Vacancies </a:t>
            </a:r>
          </a:p>
          <a:p>
            <a:pPr>
              <a:lnSpc>
                <a:spcPct val="90000"/>
              </a:lnSpc>
              <a:spcBef>
                <a:spcPct val="50000"/>
              </a:spcBef>
              <a:buFontTx/>
              <a:buChar char="•"/>
            </a:pPr>
            <a:r>
              <a:rPr lang="en-US" sz="2400" u="none">
                <a:solidFill>
                  <a:schemeClr val="bg1"/>
                </a:solidFill>
              </a:rPr>
              <a:t>Mortgage Rates</a:t>
            </a:r>
          </a:p>
          <a:p>
            <a:pPr>
              <a:lnSpc>
                <a:spcPct val="90000"/>
              </a:lnSpc>
              <a:spcBef>
                <a:spcPct val="50000"/>
              </a:spcBef>
              <a:buFontTx/>
              <a:buChar char="•"/>
            </a:pPr>
            <a:r>
              <a:rPr lang="en-US" sz="2400" u="none">
                <a:solidFill>
                  <a:schemeClr val="bg1"/>
                </a:solidFill>
              </a:rPr>
              <a:t>Federal Housing Finance Agency HPI</a:t>
            </a:r>
            <a:endParaRPr lang="en-US" sz="2400" u="none"/>
          </a:p>
        </p:txBody>
      </p:sp>
      <p:sp>
        <p:nvSpPr>
          <p:cNvPr id="14378" name="Rectangle 100"/>
          <p:cNvSpPr>
            <a:spLocks noChangeArrowheads="1"/>
          </p:cNvSpPr>
          <p:nvPr/>
        </p:nvSpPr>
        <p:spPr bwMode="auto">
          <a:xfrm>
            <a:off x="32308800" y="23698200"/>
            <a:ext cx="10744200" cy="4724400"/>
          </a:xfrm>
          <a:prstGeom prst="rect">
            <a:avLst/>
          </a:prstGeom>
          <a:noFill/>
          <a:ln w="9525">
            <a:noFill/>
            <a:miter lim="800000"/>
            <a:headEnd/>
            <a:tailEnd/>
          </a:ln>
        </p:spPr>
        <p:txBody>
          <a:bodyPr>
            <a:prstTxWarp prst="textNoShape">
              <a:avLst/>
            </a:prstTxWarp>
          </a:bodyPr>
          <a:lstStyle/>
          <a:p>
            <a:pPr marL="342900" indent="-342900" defTabSz="914400" eaLnBrk="0" hangingPunct="0">
              <a:spcBef>
                <a:spcPct val="20000"/>
              </a:spcBef>
              <a:buFont typeface="Arial" pitchFamily="-123" charset="0"/>
              <a:buChar char="•"/>
            </a:pPr>
            <a:r>
              <a:rPr lang="en-US" sz="2400" u="none">
                <a:solidFill>
                  <a:schemeClr val="bg1"/>
                </a:solidFill>
              </a:rPr>
              <a:t>Reproducibility- </a:t>
            </a:r>
            <a:r>
              <a:rPr lang="en-US" sz="2400" b="0" u="none">
                <a:solidFill>
                  <a:schemeClr val="bg1"/>
                </a:solidFill>
              </a:rPr>
              <a:t>It is extremely important that all of our data cleaning and findings are reproducible. This not only allows others to verify our results, but researchers can build off of the data we have collected. Also, it is easier for our research group to replicate what we have done before.</a:t>
            </a:r>
          </a:p>
          <a:p>
            <a:pPr marL="342900" indent="-342900" defTabSz="914400" eaLnBrk="0" hangingPunct="0">
              <a:spcBef>
                <a:spcPct val="20000"/>
              </a:spcBef>
              <a:buFont typeface="Arial" pitchFamily="-123" charset="0"/>
              <a:buChar char="•"/>
            </a:pPr>
            <a:r>
              <a:rPr lang="en-US" sz="2400" u="none">
                <a:solidFill>
                  <a:schemeClr val="bg1"/>
                </a:solidFill>
              </a:rPr>
              <a:t>Github Website-</a:t>
            </a:r>
            <a:r>
              <a:rPr lang="en-US" sz="2400" b="0" u="none">
                <a:solidFill>
                  <a:schemeClr val="bg1"/>
                </a:solidFill>
              </a:rPr>
              <a:t> Github is a very advance website that is able to track and changes made to data from multiple individuals. Github is advantageous to both our research group and to the general public. Firstly, we are able to freely store large amounts of data. Also it allows us to work on the same data without having to e-mail changes back and forth. In addition, others can view and download our data for free. Posted on Github, you will find a download code or source, a clean code, and an exports code. All of these codes can be run through R smoothly without any user input. </a:t>
            </a:r>
            <a:r>
              <a:rPr lang="en-US" sz="2400" u="none">
                <a:solidFill>
                  <a:schemeClr val="bg1"/>
                </a:solidFill>
              </a:rPr>
              <a:t>http://github.com/hadley/data-housing- crisis/tree/master</a:t>
            </a:r>
          </a:p>
          <a:p>
            <a:pPr marL="342900" indent="-342900" defTabSz="914400" eaLnBrk="0" hangingPunct="0">
              <a:spcBef>
                <a:spcPct val="20000"/>
              </a:spcBef>
              <a:buFont typeface="Arial" pitchFamily="-123" charset="0"/>
              <a:buChar char="•"/>
            </a:pPr>
            <a:r>
              <a:rPr lang="en-US" sz="2400" u="none">
                <a:solidFill>
                  <a:schemeClr val="bg1"/>
                </a:solidFill>
              </a:rPr>
              <a:t>Interactive Website-</a:t>
            </a:r>
            <a:r>
              <a:rPr lang="en-US" sz="2400" b="0" u="none">
                <a:solidFill>
                  <a:schemeClr val="bg1"/>
                </a:solidFill>
              </a:rPr>
              <a:t> We hope to soon develop an interactive website that will allow users to easily access the data they are interested in, which would otherwise be a daunting task for those who wish to use a data set of this size. Because our analysis and findings also involve large amounts of information, (such as construction price time series for each US metropolitan area) we are exploring interactive graphical methods for displaying this information. Our future work will involve using the program Protovis to create this website.</a:t>
            </a:r>
          </a:p>
        </p:txBody>
      </p:sp>
      <p:sp>
        <p:nvSpPr>
          <p:cNvPr id="14379" name="TextBox 20"/>
          <p:cNvSpPr txBox="1">
            <a:spLocks noChangeArrowheads="1"/>
          </p:cNvSpPr>
          <p:nvPr/>
        </p:nvSpPr>
        <p:spPr bwMode="auto">
          <a:xfrm>
            <a:off x="12725400" y="5562600"/>
            <a:ext cx="18592800" cy="836613"/>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Cleaning And Visualizing Large Data Sets</a:t>
            </a:r>
          </a:p>
        </p:txBody>
      </p:sp>
      <p:sp>
        <p:nvSpPr>
          <p:cNvPr id="10" name="Rectangle 128"/>
          <p:cNvSpPr>
            <a:spLocks noChangeArrowheads="1"/>
          </p:cNvSpPr>
          <p:nvPr/>
        </p:nvSpPr>
        <p:spPr bwMode="auto">
          <a:xfrm>
            <a:off x="12192000" y="16459200"/>
            <a:ext cx="195834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81" name="TextBox 50"/>
          <p:cNvSpPr txBox="1">
            <a:spLocks noChangeArrowheads="1"/>
          </p:cNvSpPr>
          <p:nvPr/>
        </p:nvSpPr>
        <p:spPr bwMode="auto">
          <a:xfrm>
            <a:off x="12496800" y="16778288"/>
            <a:ext cx="18973800" cy="836612"/>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Interesting Findings</a:t>
            </a:r>
          </a:p>
        </p:txBody>
      </p:sp>
      <p:sp>
        <p:nvSpPr>
          <p:cNvPr id="13" name="Rectangle 128"/>
          <p:cNvSpPr>
            <a:spLocks noChangeArrowheads="1"/>
          </p:cNvSpPr>
          <p:nvPr/>
        </p:nvSpPr>
        <p:spPr bwMode="auto">
          <a:xfrm>
            <a:off x="32308800" y="5257800"/>
            <a:ext cx="111252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83" name="TextBox 129"/>
          <p:cNvSpPr txBox="1">
            <a:spLocks noChangeArrowheads="1"/>
          </p:cNvSpPr>
          <p:nvPr/>
        </p:nvSpPr>
        <p:spPr bwMode="auto">
          <a:xfrm>
            <a:off x="32537400" y="5562600"/>
            <a:ext cx="10515600" cy="836613"/>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More Findings </a:t>
            </a:r>
          </a:p>
        </p:txBody>
      </p:sp>
      <p:sp>
        <p:nvSpPr>
          <p:cNvPr id="14" name="Rectangle 128"/>
          <p:cNvSpPr>
            <a:spLocks noChangeArrowheads="1"/>
          </p:cNvSpPr>
          <p:nvPr/>
        </p:nvSpPr>
        <p:spPr bwMode="auto">
          <a:xfrm>
            <a:off x="32308800" y="22250400"/>
            <a:ext cx="111252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85" name="TextBox 23"/>
          <p:cNvSpPr txBox="1">
            <a:spLocks noChangeArrowheads="1"/>
          </p:cNvSpPr>
          <p:nvPr/>
        </p:nvSpPr>
        <p:spPr bwMode="auto">
          <a:xfrm>
            <a:off x="32537400" y="22555200"/>
            <a:ext cx="10668000" cy="836613"/>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Communication</a:t>
            </a:r>
          </a:p>
        </p:txBody>
      </p:sp>
      <p:pic>
        <p:nvPicPr>
          <p:cNvPr id="14386" name="Picture 54" descr="Hpi Peak Time per State"/>
          <p:cNvPicPr>
            <a:picLocks noChangeAspect="1" noChangeArrowheads="1"/>
          </p:cNvPicPr>
          <p:nvPr/>
        </p:nvPicPr>
        <p:blipFill>
          <a:blip r:embed="rId11"/>
          <a:srcRect/>
          <a:stretch>
            <a:fillRect/>
          </a:stretch>
        </p:blipFill>
        <p:spPr bwMode="auto">
          <a:xfrm>
            <a:off x="23317200" y="19354800"/>
            <a:ext cx="6477000" cy="4857750"/>
          </a:xfrm>
          <a:prstGeom prst="rect">
            <a:avLst/>
          </a:prstGeom>
          <a:noFill/>
          <a:ln w="9525">
            <a:noFill/>
            <a:miter lim="800000"/>
            <a:headEnd/>
            <a:tailEnd/>
          </a:ln>
        </p:spPr>
      </p:pic>
      <p:sp>
        <p:nvSpPr>
          <p:cNvPr id="14387" name="Text Box 56"/>
          <p:cNvSpPr txBox="1">
            <a:spLocks noChangeArrowheads="1"/>
          </p:cNvSpPr>
          <p:nvPr/>
        </p:nvSpPr>
        <p:spPr bwMode="auto">
          <a:xfrm>
            <a:off x="12268200" y="17983200"/>
            <a:ext cx="11887200" cy="854075"/>
          </a:xfrm>
          <a:prstGeom prst="rect">
            <a:avLst/>
          </a:prstGeom>
          <a:solidFill>
            <a:srgbClr val="FFCC00"/>
          </a:solidFill>
          <a:ln w="9525">
            <a:noFill/>
            <a:miter lim="800000"/>
            <a:headEnd/>
            <a:tailEnd/>
          </a:ln>
        </p:spPr>
        <p:txBody>
          <a:bodyPr>
            <a:prstTxWarp prst="textNoShape">
              <a:avLst/>
            </a:prstTxWarp>
            <a:spAutoFit/>
          </a:bodyPr>
          <a:lstStyle/>
          <a:p>
            <a:pPr>
              <a:spcBef>
                <a:spcPct val="50000"/>
              </a:spcBef>
            </a:pPr>
            <a:endParaRPr lang="en-US" sz="2000"/>
          </a:p>
          <a:p>
            <a:pPr>
              <a:spcBef>
                <a:spcPct val="50000"/>
              </a:spcBef>
            </a:pPr>
            <a:endParaRPr lang="en-US" sz="2000"/>
          </a:p>
        </p:txBody>
      </p:sp>
      <p:sp>
        <p:nvSpPr>
          <p:cNvPr id="14388" name="Text Box 55"/>
          <p:cNvSpPr txBox="1">
            <a:spLocks noChangeArrowheads="1"/>
          </p:cNvSpPr>
          <p:nvPr/>
        </p:nvSpPr>
        <p:spPr bwMode="auto">
          <a:xfrm>
            <a:off x="12420600" y="18135600"/>
            <a:ext cx="11582400" cy="592138"/>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spcBef>
                <a:spcPct val="50000"/>
              </a:spcBef>
            </a:pPr>
            <a:r>
              <a:rPr lang="en-US" sz="3200" u="none">
                <a:solidFill>
                  <a:schemeClr val="bg1"/>
                </a:solidFill>
              </a:rPr>
              <a:t>Relationship between time and states affected by the crisis</a:t>
            </a:r>
          </a:p>
        </p:txBody>
      </p:sp>
      <p:sp>
        <p:nvSpPr>
          <p:cNvPr id="14389" name="Text Box 58"/>
          <p:cNvSpPr txBox="1">
            <a:spLocks noChangeArrowheads="1"/>
          </p:cNvSpPr>
          <p:nvPr/>
        </p:nvSpPr>
        <p:spPr bwMode="auto">
          <a:xfrm>
            <a:off x="24155400" y="17907000"/>
            <a:ext cx="7467600" cy="10064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The data graphed is from the Federal Housing Finance Agency (FHFA) house price index (HPI). Both of these graphs analyze what time the HPI peaked for each metropolitan statistical area (MSA).</a:t>
            </a:r>
            <a:r>
              <a:rPr lang="en-US" b="0" u="none">
                <a:latin typeface="Times New Roman" pitchFamily="-123" charset="0"/>
              </a:rPr>
              <a:t> </a:t>
            </a:r>
            <a:endParaRPr lang="en-US" sz="2400"/>
          </a:p>
        </p:txBody>
      </p:sp>
      <p:sp>
        <p:nvSpPr>
          <p:cNvPr id="14390" name="Text Box 59"/>
          <p:cNvSpPr txBox="1">
            <a:spLocks noChangeArrowheads="1"/>
          </p:cNvSpPr>
          <p:nvPr/>
        </p:nvSpPr>
        <p:spPr bwMode="auto">
          <a:xfrm>
            <a:off x="21945600" y="24307800"/>
            <a:ext cx="9677400" cy="1311275"/>
          </a:xfrm>
          <a:prstGeom prst="rect">
            <a:avLst/>
          </a:prstGeom>
          <a:noFill/>
          <a:ln w="9525">
            <a:noFill/>
            <a:miter lim="800000"/>
            <a:headEnd/>
            <a:tailEnd/>
          </a:ln>
        </p:spPr>
        <p:txBody>
          <a:bodyPr>
            <a:prstTxWarp prst="textNoShape">
              <a:avLst/>
            </a:prstTxWarp>
            <a:spAutoFit/>
          </a:bodyPr>
          <a:lstStyle/>
          <a:p>
            <a:pPr>
              <a:spcBef>
                <a:spcPct val="50000"/>
              </a:spcBef>
            </a:pPr>
            <a:r>
              <a:rPr lang="en-US" sz="2000" b="0" u="none">
                <a:solidFill>
                  <a:schemeClr val="bg1"/>
                </a:solidFill>
              </a:rPr>
              <a:t>Figure 2: Every point is a MSA and labeled by state. It graphs the peak HPI time versus the percent change in HPI between then maximum HPI to 2009, quarter 1 HPI. This graph shows that if HPI peaked between 2006 and 2007, then that state typically experienced a much larger percent change in HPI.</a:t>
            </a:r>
            <a:r>
              <a:rPr lang="en-US" sz="1800" b="0" u="none">
                <a:solidFill>
                  <a:schemeClr val="bg1"/>
                </a:solidFill>
              </a:rPr>
              <a:t> </a:t>
            </a:r>
            <a:endParaRPr lang="en-US" sz="2000" b="0" u="none">
              <a:solidFill>
                <a:schemeClr val="bg1"/>
              </a:solidFill>
            </a:endParaRPr>
          </a:p>
        </p:txBody>
      </p:sp>
      <p:sp>
        <p:nvSpPr>
          <p:cNvPr id="14391" name="Text Box 60"/>
          <p:cNvSpPr txBox="1">
            <a:spLocks noChangeArrowheads="1"/>
          </p:cNvSpPr>
          <p:nvPr/>
        </p:nvSpPr>
        <p:spPr bwMode="auto">
          <a:xfrm>
            <a:off x="13411200" y="24580850"/>
            <a:ext cx="8382000" cy="7016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Figure 1: Graphs peak HPI time. Here, you can see that both California and Florida peaked around the same time.</a:t>
            </a:r>
            <a:r>
              <a:rPr lang="en-US" sz="1800" b="0" u="none">
                <a:solidFill>
                  <a:schemeClr val="bg1"/>
                </a:solidFill>
              </a:rPr>
              <a:t> </a:t>
            </a:r>
            <a:endParaRPr lang="en-US" sz="1600">
              <a:solidFill>
                <a:schemeClr val="bg1"/>
              </a:solidFill>
            </a:endParaRPr>
          </a:p>
        </p:txBody>
      </p:sp>
      <p:sp>
        <p:nvSpPr>
          <p:cNvPr id="14392" name="Text Box 64"/>
          <p:cNvSpPr txBox="1">
            <a:spLocks noChangeArrowheads="1"/>
          </p:cNvSpPr>
          <p:nvPr/>
        </p:nvSpPr>
        <p:spPr bwMode="auto">
          <a:xfrm>
            <a:off x="12268200" y="18897600"/>
            <a:ext cx="19354800" cy="701675"/>
          </a:xfrm>
          <a:prstGeom prst="rect">
            <a:avLst/>
          </a:prstGeom>
          <a:noFill/>
          <a:ln w="9525">
            <a:noFill/>
            <a:miter lim="800000"/>
            <a:headEnd/>
            <a:tailEnd/>
          </a:ln>
        </p:spPr>
        <p:txBody>
          <a:bodyPr>
            <a:prstTxWarp prst="textNoShape">
              <a:avLst/>
            </a:prstTxWarp>
            <a:spAutoFit/>
          </a:bodyPr>
          <a:lstStyle/>
          <a:p>
            <a:pPr>
              <a:spcBef>
                <a:spcPct val="50000"/>
              </a:spcBef>
            </a:pPr>
            <a:r>
              <a:rPr lang="en-US" sz="2000" b="0" u="none">
                <a:solidFill>
                  <a:schemeClr val="bg1"/>
                </a:solidFill>
              </a:rPr>
              <a:t>Looking at both graphs we believe that timing seems to be very significant- if a state peaked earlier than 2006 or later than 2007, their HPI was not as greatly affected. This also supports the claim that California and Florida were impacted the greatest.</a:t>
            </a:r>
            <a:endParaRPr lang="en-US" sz="1800" b="0" u="none">
              <a:solidFill>
                <a:schemeClr val="bg1"/>
              </a:solidFill>
            </a:endParaRPr>
          </a:p>
        </p:txBody>
      </p:sp>
      <p:sp>
        <p:nvSpPr>
          <p:cNvPr id="14393" name="Text Box 67"/>
          <p:cNvSpPr txBox="1">
            <a:spLocks noChangeArrowheads="1"/>
          </p:cNvSpPr>
          <p:nvPr/>
        </p:nvSpPr>
        <p:spPr bwMode="auto">
          <a:xfrm>
            <a:off x="12268200" y="25603200"/>
            <a:ext cx="11887200" cy="854075"/>
          </a:xfrm>
          <a:prstGeom prst="rect">
            <a:avLst/>
          </a:prstGeom>
          <a:solidFill>
            <a:srgbClr val="FFCC00"/>
          </a:solidFill>
          <a:ln w="9525">
            <a:noFill/>
            <a:miter lim="800000"/>
            <a:headEnd/>
            <a:tailEnd/>
          </a:ln>
        </p:spPr>
        <p:txBody>
          <a:bodyPr>
            <a:prstTxWarp prst="textNoShape">
              <a:avLst/>
            </a:prstTxWarp>
            <a:spAutoFit/>
          </a:bodyPr>
          <a:lstStyle/>
          <a:p>
            <a:pPr>
              <a:spcBef>
                <a:spcPct val="50000"/>
              </a:spcBef>
            </a:pPr>
            <a:endParaRPr lang="en-US" sz="2000"/>
          </a:p>
          <a:p>
            <a:pPr>
              <a:spcBef>
                <a:spcPct val="50000"/>
              </a:spcBef>
            </a:pPr>
            <a:endParaRPr lang="en-US" sz="2000"/>
          </a:p>
        </p:txBody>
      </p:sp>
      <p:sp>
        <p:nvSpPr>
          <p:cNvPr id="14394" name="Text Box 68"/>
          <p:cNvSpPr txBox="1">
            <a:spLocks noChangeArrowheads="1"/>
          </p:cNvSpPr>
          <p:nvPr/>
        </p:nvSpPr>
        <p:spPr bwMode="auto">
          <a:xfrm>
            <a:off x="12420600" y="25755600"/>
            <a:ext cx="11582400" cy="592138"/>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spcBef>
                <a:spcPct val="50000"/>
              </a:spcBef>
            </a:pPr>
            <a:r>
              <a:rPr lang="en-US" sz="3200" u="none">
                <a:solidFill>
                  <a:schemeClr val="bg1"/>
                </a:solidFill>
              </a:rPr>
              <a:t>Merced, CA</a:t>
            </a:r>
          </a:p>
        </p:txBody>
      </p:sp>
      <p:pic>
        <p:nvPicPr>
          <p:cNvPr id="14395" name="Picture 63" descr="hpi-All-States"/>
          <p:cNvPicPr>
            <a:picLocks noChangeAspect="1" noChangeArrowheads="1"/>
          </p:cNvPicPr>
          <p:nvPr/>
        </p:nvPicPr>
        <p:blipFill>
          <a:blip r:embed="rId12"/>
          <a:srcRect/>
          <a:stretch>
            <a:fillRect/>
          </a:stretch>
        </p:blipFill>
        <p:spPr bwMode="auto">
          <a:xfrm>
            <a:off x="36804600" y="6800850"/>
            <a:ext cx="6477000" cy="4857750"/>
          </a:xfrm>
          <a:prstGeom prst="rect">
            <a:avLst/>
          </a:prstGeom>
          <a:noFill/>
          <a:ln w="9525">
            <a:noFill/>
            <a:miter lim="800000"/>
            <a:headEnd/>
            <a:tailEnd/>
          </a:ln>
        </p:spPr>
      </p:pic>
      <p:pic>
        <p:nvPicPr>
          <p:cNvPr id="14396" name="Picture 64" descr="Merced"/>
          <p:cNvPicPr>
            <a:picLocks noChangeAspect="1" noChangeArrowheads="1"/>
          </p:cNvPicPr>
          <p:nvPr/>
        </p:nvPicPr>
        <p:blipFill>
          <a:blip r:embed="rId13"/>
          <a:srcRect/>
          <a:stretch>
            <a:fillRect/>
          </a:stretch>
        </p:blipFill>
        <p:spPr bwMode="auto">
          <a:xfrm>
            <a:off x="14554200" y="27508200"/>
            <a:ext cx="6400800" cy="4800600"/>
          </a:xfrm>
          <a:prstGeom prst="rect">
            <a:avLst/>
          </a:prstGeom>
          <a:noFill/>
          <a:ln w="9525">
            <a:noFill/>
            <a:miter lim="800000"/>
            <a:headEnd/>
            <a:tailEnd/>
          </a:ln>
        </p:spPr>
      </p:pic>
      <p:pic>
        <p:nvPicPr>
          <p:cNvPr id="14397" name="Picture 65" descr="Merced"/>
          <p:cNvPicPr>
            <a:picLocks noChangeAspect="1" noChangeArrowheads="1"/>
          </p:cNvPicPr>
          <p:nvPr/>
        </p:nvPicPr>
        <p:blipFill>
          <a:blip r:embed="rId14"/>
          <a:srcRect/>
          <a:stretch>
            <a:fillRect/>
          </a:stretch>
        </p:blipFill>
        <p:spPr bwMode="auto">
          <a:xfrm>
            <a:off x="22326600" y="27451050"/>
            <a:ext cx="6477000" cy="4857750"/>
          </a:xfrm>
          <a:prstGeom prst="rect">
            <a:avLst/>
          </a:prstGeom>
          <a:noFill/>
          <a:ln w="9525">
            <a:noFill/>
            <a:miter lim="800000"/>
            <a:headEnd/>
            <a:tailEnd/>
          </a:ln>
        </p:spPr>
      </p:pic>
      <p:sp>
        <p:nvSpPr>
          <p:cNvPr id="9" name="Rectangle 128"/>
          <p:cNvSpPr>
            <a:spLocks noChangeArrowheads="1"/>
          </p:cNvSpPr>
          <p:nvPr/>
        </p:nvSpPr>
        <p:spPr bwMode="auto">
          <a:xfrm>
            <a:off x="32308800" y="18440400"/>
            <a:ext cx="11125200" cy="1447800"/>
          </a:xfrm>
          <a:prstGeom prst="rect">
            <a:avLst/>
          </a:prstGeom>
          <a:solidFill>
            <a:srgbClr val="00CCFF"/>
          </a:solidFill>
          <a:ln w="25400">
            <a:noFill/>
            <a:miter lim="800000"/>
            <a:headEnd/>
            <a:tailEnd/>
          </a:ln>
        </p:spPr>
        <p:txBody>
          <a:bodyPr anchor="ctr">
            <a:prstTxWarp prst="textNoShape">
              <a:avLst/>
            </a:prstTxWarp>
          </a:bodyPr>
          <a:lstStyle/>
          <a:p>
            <a:pPr algn="ctr" defTabSz="4389120" fontAlgn="auto">
              <a:spcBef>
                <a:spcPts val="0"/>
              </a:spcBef>
              <a:spcAft>
                <a:spcPts val="0"/>
              </a:spcAft>
              <a:defRPr/>
            </a:pPr>
            <a:endParaRPr lang="en-US" sz="8600" b="0" u="none">
              <a:solidFill>
                <a:schemeClr val="lt1"/>
              </a:solidFill>
              <a:latin typeface="+mn-lt"/>
              <a:ea typeface="+mn-ea"/>
              <a:cs typeface="+mn-cs"/>
            </a:endParaRPr>
          </a:p>
        </p:txBody>
      </p:sp>
      <p:sp>
        <p:nvSpPr>
          <p:cNvPr id="14399" name="TextBox 23"/>
          <p:cNvSpPr txBox="1">
            <a:spLocks noChangeArrowheads="1"/>
          </p:cNvSpPr>
          <p:nvPr/>
        </p:nvSpPr>
        <p:spPr bwMode="auto">
          <a:xfrm>
            <a:off x="32537400" y="18759488"/>
            <a:ext cx="10668000" cy="836612"/>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r>
              <a:rPr lang="en-US" sz="4800" u="none">
                <a:solidFill>
                  <a:schemeClr val="bg1"/>
                </a:solidFill>
              </a:rPr>
              <a:t>Other Explorations</a:t>
            </a:r>
          </a:p>
        </p:txBody>
      </p:sp>
      <p:sp>
        <p:nvSpPr>
          <p:cNvPr id="14400" name="Rectangle 69"/>
          <p:cNvSpPr>
            <a:spLocks noChangeArrowheads="1"/>
          </p:cNvSpPr>
          <p:nvPr/>
        </p:nvSpPr>
        <p:spPr bwMode="auto">
          <a:xfrm>
            <a:off x="32308800" y="20040600"/>
            <a:ext cx="11049000" cy="4114800"/>
          </a:xfrm>
          <a:prstGeom prst="rect">
            <a:avLst/>
          </a:prstGeom>
          <a:noFill/>
          <a:ln w="9525">
            <a:noFill/>
            <a:miter lim="800000"/>
            <a:headEnd/>
            <a:tailEnd/>
          </a:ln>
        </p:spPr>
        <p:txBody>
          <a:bodyPr>
            <a:prstTxWarp prst="textNoShape">
              <a:avLst/>
            </a:prstTxWarp>
          </a:bodyPr>
          <a:lstStyle/>
          <a:p>
            <a:pPr marL="457200" indent="-457200" eaLnBrk="0" hangingPunct="0">
              <a:spcBef>
                <a:spcPct val="20000"/>
              </a:spcBef>
              <a:buFont typeface="Arial" pitchFamily="-123" charset="0"/>
              <a:buChar char="•"/>
            </a:pPr>
            <a:r>
              <a:rPr lang="en-US" sz="2400" u="none">
                <a:solidFill>
                  <a:schemeClr val="bg1"/>
                </a:solidFill>
              </a:rPr>
              <a:t>Vacation Spots:</a:t>
            </a:r>
            <a:r>
              <a:rPr lang="en-US" sz="2400" b="0" u="none">
                <a:solidFill>
                  <a:schemeClr val="bg1"/>
                </a:solidFill>
              </a:rPr>
              <a:t> Are areas where people own a second home more affected?</a:t>
            </a:r>
          </a:p>
          <a:p>
            <a:pPr marL="457200" indent="-457200" eaLnBrk="0" hangingPunct="0">
              <a:spcBef>
                <a:spcPct val="20000"/>
              </a:spcBef>
              <a:buFont typeface="Arial" pitchFamily="-123" charset="0"/>
              <a:buChar char="•"/>
            </a:pPr>
            <a:r>
              <a:rPr lang="en-US" sz="2400" u="none">
                <a:solidFill>
                  <a:schemeClr val="bg1"/>
                </a:solidFill>
              </a:rPr>
              <a:t>Renting vs. Owning:</a:t>
            </a:r>
            <a:r>
              <a:rPr lang="en-US" sz="2400" b="0" u="none">
                <a:solidFill>
                  <a:schemeClr val="bg1"/>
                </a:solidFill>
              </a:rPr>
              <a:t> Is is better to rent or own a house?</a:t>
            </a:r>
          </a:p>
          <a:p>
            <a:pPr marL="457200" indent="-457200" eaLnBrk="0" hangingPunct="0">
              <a:spcBef>
                <a:spcPct val="20000"/>
              </a:spcBef>
              <a:buFont typeface="Arial" pitchFamily="-123" charset="0"/>
              <a:buChar char="•"/>
            </a:pPr>
            <a:r>
              <a:rPr lang="en-US" sz="2400" u="none">
                <a:solidFill>
                  <a:schemeClr val="bg1"/>
                </a:solidFill>
              </a:rPr>
              <a:t>Migration:</a:t>
            </a:r>
            <a:r>
              <a:rPr lang="en-US" sz="2400" b="0" u="none">
                <a:solidFill>
                  <a:schemeClr val="bg1"/>
                </a:solidFill>
              </a:rPr>
              <a:t> Are cities that experienced massive population change affected?</a:t>
            </a:r>
          </a:p>
          <a:p>
            <a:pPr marL="457200" indent="-457200" eaLnBrk="0" hangingPunct="0">
              <a:spcBef>
                <a:spcPct val="20000"/>
              </a:spcBef>
              <a:buFont typeface="Arial" pitchFamily="-123" charset="0"/>
              <a:buChar char="•"/>
            </a:pPr>
            <a:r>
              <a:rPr lang="en-US" sz="2400" u="none">
                <a:solidFill>
                  <a:schemeClr val="bg1"/>
                </a:solidFill>
              </a:rPr>
              <a:t>Gross Domestic Product:</a:t>
            </a:r>
            <a:r>
              <a:rPr lang="en-US" sz="2400" b="0" u="none">
                <a:solidFill>
                  <a:schemeClr val="bg1"/>
                </a:solidFill>
              </a:rPr>
              <a:t> Can we categorize a certain city by industry? Is there a relationship between cities that were hit by the housing crisis?</a:t>
            </a:r>
          </a:p>
        </p:txBody>
      </p:sp>
      <p:sp>
        <p:nvSpPr>
          <p:cNvPr id="14401" name="Text Box 73"/>
          <p:cNvSpPr txBox="1">
            <a:spLocks noChangeArrowheads="1"/>
          </p:cNvSpPr>
          <p:nvPr/>
        </p:nvSpPr>
        <p:spPr bwMode="auto">
          <a:xfrm>
            <a:off x="28803600" y="27355800"/>
            <a:ext cx="2743200" cy="16160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Figure 4: Shows total construction of housing units  built over time. The red line is the year Merced’s HPI peaked.</a:t>
            </a:r>
            <a:r>
              <a:rPr lang="en-US" b="0" u="none">
                <a:latin typeface="Times New Roman" pitchFamily="-123" charset="0"/>
              </a:rPr>
              <a:t> </a:t>
            </a:r>
            <a:endParaRPr lang="en-US"/>
          </a:p>
        </p:txBody>
      </p:sp>
      <p:sp>
        <p:nvSpPr>
          <p:cNvPr id="14402" name="Text Box 74"/>
          <p:cNvSpPr txBox="1">
            <a:spLocks noChangeArrowheads="1"/>
          </p:cNvSpPr>
          <p:nvPr/>
        </p:nvSpPr>
        <p:spPr bwMode="auto">
          <a:xfrm>
            <a:off x="12192000" y="26501725"/>
            <a:ext cx="18973800" cy="10064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The city with the greatest percent change in HPI was Merced, CA. This observation is very unusual of small cities. Further research into Merced showed that University California of Merced has finished construction in late 2005. Using both Figure 3 and 4, we hypothesize that the construction increased due to the necessity of housing for UC Merced students and employees. We hope to look further into the relationship between the demand for construction and house prices.</a:t>
            </a:r>
            <a:r>
              <a:rPr lang="en-US" b="0" u="none">
                <a:latin typeface="Times New Roman" pitchFamily="-123" charset="0"/>
              </a:rPr>
              <a:t>  </a:t>
            </a:r>
          </a:p>
        </p:txBody>
      </p:sp>
      <p:sp>
        <p:nvSpPr>
          <p:cNvPr id="14403" name="Text Box 75"/>
          <p:cNvSpPr txBox="1">
            <a:spLocks noChangeArrowheads="1"/>
          </p:cNvSpPr>
          <p:nvPr/>
        </p:nvSpPr>
        <p:spPr bwMode="auto">
          <a:xfrm>
            <a:off x="13411200" y="27432000"/>
            <a:ext cx="2362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b="0" u="none">
                <a:solidFill>
                  <a:schemeClr val="bg1"/>
                </a:solidFill>
              </a:rPr>
              <a:t>Figure 3</a:t>
            </a:r>
            <a:endParaRPr lang="en-US" sz="1400" b="0" u="none">
              <a:solidFill>
                <a:schemeClr val="bg1"/>
              </a:solidFill>
            </a:endParaRPr>
          </a:p>
        </p:txBody>
      </p:sp>
      <p:pic>
        <p:nvPicPr>
          <p:cNvPr id="14404" name="Picture 76" descr="timemap"/>
          <p:cNvPicPr>
            <a:picLocks noChangeAspect="1" noChangeArrowheads="1"/>
          </p:cNvPicPr>
          <p:nvPr/>
        </p:nvPicPr>
        <p:blipFill>
          <a:blip r:embed="rId15"/>
          <a:srcRect/>
          <a:stretch>
            <a:fillRect/>
          </a:stretch>
        </p:blipFill>
        <p:spPr bwMode="auto">
          <a:xfrm>
            <a:off x="14325600" y="19658013"/>
            <a:ext cx="7431088" cy="4878387"/>
          </a:xfrm>
          <a:prstGeom prst="rect">
            <a:avLst/>
          </a:prstGeom>
          <a:noFill/>
          <a:ln w="9525">
            <a:noFill/>
            <a:miter lim="800000"/>
            <a:headEnd/>
            <a:tailEnd/>
          </a:ln>
        </p:spPr>
      </p:pic>
      <p:sp>
        <p:nvSpPr>
          <p:cNvPr id="14405" name="Text Box 56"/>
          <p:cNvSpPr txBox="1">
            <a:spLocks noChangeArrowheads="1"/>
          </p:cNvSpPr>
          <p:nvPr/>
        </p:nvSpPr>
        <p:spPr bwMode="auto">
          <a:xfrm>
            <a:off x="32385000" y="6781800"/>
            <a:ext cx="4343400" cy="854075"/>
          </a:xfrm>
          <a:prstGeom prst="rect">
            <a:avLst/>
          </a:prstGeom>
          <a:solidFill>
            <a:srgbClr val="FFCC00"/>
          </a:solidFill>
          <a:ln w="9525">
            <a:noFill/>
            <a:miter lim="800000"/>
            <a:headEnd/>
            <a:tailEnd/>
          </a:ln>
        </p:spPr>
        <p:txBody>
          <a:bodyPr>
            <a:prstTxWarp prst="textNoShape">
              <a:avLst/>
            </a:prstTxWarp>
            <a:spAutoFit/>
          </a:bodyPr>
          <a:lstStyle/>
          <a:p>
            <a:pPr>
              <a:spcBef>
                <a:spcPct val="50000"/>
              </a:spcBef>
            </a:pPr>
            <a:endParaRPr lang="en-US" sz="2000"/>
          </a:p>
          <a:p>
            <a:pPr>
              <a:spcBef>
                <a:spcPct val="50000"/>
              </a:spcBef>
            </a:pPr>
            <a:endParaRPr lang="en-US" sz="2000"/>
          </a:p>
        </p:txBody>
      </p:sp>
      <p:sp>
        <p:nvSpPr>
          <p:cNvPr id="14406" name="Text Box 55"/>
          <p:cNvSpPr txBox="1">
            <a:spLocks noChangeArrowheads="1"/>
          </p:cNvSpPr>
          <p:nvPr/>
        </p:nvSpPr>
        <p:spPr bwMode="auto">
          <a:xfrm>
            <a:off x="32461200" y="6934200"/>
            <a:ext cx="4114800" cy="592138"/>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spcBef>
                <a:spcPct val="50000"/>
              </a:spcBef>
            </a:pPr>
            <a:r>
              <a:rPr lang="en-US" sz="3200" u="none">
                <a:solidFill>
                  <a:schemeClr val="bg1"/>
                </a:solidFill>
              </a:rPr>
              <a:t>College Towns</a:t>
            </a:r>
          </a:p>
        </p:txBody>
      </p:sp>
      <p:sp>
        <p:nvSpPr>
          <p:cNvPr id="14407" name="Text Box 80"/>
          <p:cNvSpPr txBox="1">
            <a:spLocks noChangeArrowheads="1"/>
          </p:cNvSpPr>
          <p:nvPr/>
        </p:nvSpPr>
        <p:spPr bwMode="auto">
          <a:xfrm>
            <a:off x="32385000" y="7985125"/>
            <a:ext cx="4267200" cy="34448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After discovering Merced, CA we decided to look more closely at college towns. Contrary to belief, college towns were not greatly impacted by the housing crisis.</a:t>
            </a:r>
          </a:p>
          <a:p>
            <a:endParaRPr lang="en-US" sz="2000" b="0" u="none">
              <a:solidFill>
                <a:schemeClr val="bg1"/>
              </a:solidFill>
            </a:endParaRPr>
          </a:p>
          <a:p>
            <a:r>
              <a:rPr lang="en-US" sz="2000" b="0" u="none">
                <a:solidFill>
                  <a:schemeClr val="bg1"/>
                </a:solidFill>
              </a:rPr>
              <a:t>Figure 5: Shows the HPI for cities, college towns, and the average. Besides a few special cases, the HPI for college towns seem to fall close to the average HPI.</a:t>
            </a:r>
            <a:endParaRPr lang="en-US" sz="1800" b="0" u="none">
              <a:solidFill>
                <a:schemeClr val="bg1"/>
              </a:solidFill>
            </a:endParaRPr>
          </a:p>
        </p:txBody>
      </p:sp>
      <p:sp>
        <p:nvSpPr>
          <p:cNvPr id="14408" name="Text Box 82"/>
          <p:cNvSpPr txBox="1">
            <a:spLocks noChangeArrowheads="1"/>
          </p:cNvSpPr>
          <p:nvPr/>
        </p:nvSpPr>
        <p:spPr bwMode="auto">
          <a:xfrm>
            <a:off x="32689800" y="11811000"/>
            <a:ext cx="10210800" cy="1433513"/>
          </a:xfrm>
          <a:prstGeom prst="rect">
            <a:avLst/>
          </a:prstGeom>
          <a:solidFill>
            <a:srgbClr val="FFCC00"/>
          </a:solidFill>
          <a:ln w="9525">
            <a:noFill/>
            <a:miter lim="800000"/>
            <a:headEnd/>
            <a:tailEnd/>
          </a:ln>
        </p:spPr>
        <p:txBody>
          <a:bodyPr>
            <a:prstTxWarp prst="textNoShape">
              <a:avLst/>
            </a:prstTxWarp>
            <a:spAutoFit/>
          </a:bodyPr>
          <a:lstStyle/>
          <a:p>
            <a:pPr>
              <a:spcBef>
                <a:spcPct val="50000"/>
              </a:spcBef>
            </a:pPr>
            <a:endParaRPr lang="en-US"/>
          </a:p>
        </p:txBody>
      </p:sp>
      <p:sp>
        <p:nvSpPr>
          <p:cNvPr id="14409" name="Text Box 55"/>
          <p:cNvSpPr txBox="1">
            <a:spLocks noChangeArrowheads="1"/>
          </p:cNvSpPr>
          <p:nvPr/>
        </p:nvSpPr>
        <p:spPr bwMode="auto">
          <a:xfrm>
            <a:off x="32842200" y="11963400"/>
            <a:ext cx="9906000" cy="1079500"/>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spcBef>
                <a:spcPct val="50000"/>
              </a:spcBef>
            </a:pPr>
            <a:r>
              <a:rPr lang="en-US" sz="3200" u="none">
                <a:solidFill>
                  <a:schemeClr val="bg1"/>
                </a:solidFill>
              </a:rPr>
              <a:t>Relationship between construction, population,                    and house price index</a:t>
            </a:r>
          </a:p>
        </p:txBody>
      </p:sp>
      <p:sp>
        <p:nvSpPr>
          <p:cNvPr id="14410" name="Text Box 83"/>
          <p:cNvSpPr txBox="1">
            <a:spLocks noChangeArrowheads="1"/>
          </p:cNvSpPr>
          <p:nvPr/>
        </p:nvSpPr>
        <p:spPr bwMode="auto">
          <a:xfrm>
            <a:off x="32461200" y="13623925"/>
            <a:ext cx="3276600" cy="4359275"/>
          </a:xfrm>
          <a:prstGeom prst="rect">
            <a:avLst/>
          </a:prstGeom>
          <a:noFill/>
          <a:ln w="9525">
            <a:noFill/>
            <a:miter lim="800000"/>
            <a:headEnd/>
            <a:tailEnd/>
          </a:ln>
        </p:spPr>
        <p:txBody>
          <a:bodyPr>
            <a:prstTxWarp prst="textNoShape">
              <a:avLst/>
            </a:prstTxWarp>
            <a:spAutoFit/>
          </a:bodyPr>
          <a:lstStyle/>
          <a:p>
            <a:r>
              <a:rPr lang="en-US" sz="2000" b="0" u="none">
                <a:solidFill>
                  <a:schemeClr val="bg1"/>
                </a:solidFill>
              </a:rPr>
              <a:t>We also are interested in finding relationships between multiple data sets. </a:t>
            </a:r>
          </a:p>
          <a:p>
            <a:r>
              <a:rPr lang="en-US" sz="2000" b="0" u="none">
                <a:solidFill>
                  <a:schemeClr val="bg1"/>
                </a:solidFill>
              </a:rPr>
              <a:t> </a:t>
            </a:r>
          </a:p>
          <a:p>
            <a:r>
              <a:rPr lang="en-US" sz="2000" b="0" u="none">
                <a:solidFill>
                  <a:schemeClr val="bg1"/>
                </a:solidFill>
              </a:rPr>
              <a:t>Figure 6: This is a combination of the FHFA Housing Price Index, Census Construction, and Census Population data sets. It shows that population does not change, while the Construction seems to be a predictor for the Housing Price Index.</a:t>
            </a:r>
            <a:endParaRPr lang="en-US"/>
          </a:p>
        </p:txBody>
      </p:sp>
      <p:pic>
        <p:nvPicPr>
          <p:cNvPr id="14411" name="Picture 84" descr="triPlotMed"/>
          <p:cNvPicPr>
            <a:picLocks noChangeAspect="1" noChangeArrowheads="1"/>
          </p:cNvPicPr>
          <p:nvPr/>
        </p:nvPicPr>
        <p:blipFill>
          <a:blip r:embed="rId16"/>
          <a:srcRect/>
          <a:stretch>
            <a:fillRect/>
          </a:stretch>
        </p:blipFill>
        <p:spPr bwMode="auto">
          <a:xfrm>
            <a:off x="35737800" y="13639800"/>
            <a:ext cx="7543800" cy="4410075"/>
          </a:xfrm>
          <a:prstGeom prst="rect">
            <a:avLst/>
          </a:prstGeom>
          <a:noFill/>
          <a:ln w="9525">
            <a:noFill/>
            <a:miter lim="800000"/>
            <a:headEnd/>
            <a:tailEnd/>
          </a:ln>
        </p:spPr>
      </p:pic>
      <p:sp>
        <p:nvSpPr>
          <p:cNvPr id="14412" name="Text Box 86"/>
          <p:cNvSpPr txBox="1">
            <a:spLocks noChangeArrowheads="1"/>
          </p:cNvSpPr>
          <p:nvPr/>
        </p:nvSpPr>
        <p:spPr bwMode="auto">
          <a:xfrm>
            <a:off x="3124200" y="6781800"/>
            <a:ext cx="5638800" cy="1006475"/>
          </a:xfrm>
          <a:prstGeom prst="rect">
            <a:avLst/>
          </a:prstGeom>
          <a:solidFill>
            <a:srgbClr val="FFCC00"/>
          </a:solidFill>
          <a:ln w="9525">
            <a:noFill/>
            <a:miter lim="800000"/>
            <a:headEnd/>
            <a:tailEnd/>
          </a:ln>
        </p:spPr>
        <p:txBody>
          <a:bodyPr>
            <a:prstTxWarp prst="textNoShape">
              <a:avLst/>
            </a:prstTxWarp>
            <a:spAutoFit/>
          </a:bodyPr>
          <a:lstStyle/>
          <a:p>
            <a:pPr>
              <a:spcBef>
                <a:spcPct val="50000"/>
              </a:spcBef>
            </a:pPr>
            <a:endParaRPr lang="en-US" sz="6000"/>
          </a:p>
        </p:txBody>
      </p:sp>
      <p:sp>
        <p:nvSpPr>
          <p:cNvPr id="14413" name="Text Box 85"/>
          <p:cNvSpPr txBox="1">
            <a:spLocks noChangeArrowheads="1"/>
          </p:cNvSpPr>
          <p:nvPr/>
        </p:nvSpPr>
        <p:spPr bwMode="auto">
          <a:xfrm>
            <a:off x="3276600" y="6934200"/>
            <a:ext cx="5334000" cy="654050"/>
          </a:xfrm>
          <a:prstGeom prst="rect">
            <a:avLst/>
          </a:prstGeom>
          <a:solidFill>
            <a:schemeClr val="tx1"/>
          </a:solidFill>
          <a:ln w="12700">
            <a:solidFill>
              <a:schemeClr val="bg1"/>
            </a:solidFill>
            <a:miter lim="800000"/>
            <a:headEnd/>
            <a:tailEnd/>
          </a:ln>
        </p:spPr>
        <p:txBody>
          <a:bodyPr>
            <a:prstTxWarp prst="textNoShape">
              <a:avLst/>
            </a:prstTxWarp>
            <a:spAutoFit/>
          </a:bodyPr>
          <a:lstStyle/>
          <a:p>
            <a:pPr algn="ctr">
              <a:spcBef>
                <a:spcPct val="50000"/>
              </a:spcBef>
            </a:pPr>
            <a:r>
              <a:rPr lang="en-US" sz="3600" u="none">
                <a:solidFill>
                  <a:schemeClr val="bg1"/>
                </a:solidFill>
              </a:rPr>
              <a:t>Overview and Motivation</a:t>
            </a:r>
          </a:p>
        </p:txBody>
      </p:sp>
      <p:pic>
        <p:nvPicPr>
          <p:cNvPr id="14414" name="Picture 79" descr="RiceLogo"/>
          <p:cNvPicPr>
            <a:picLocks noChangeAspect="1" noChangeArrowheads="1"/>
          </p:cNvPicPr>
          <p:nvPr/>
        </p:nvPicPr>
        <p:blipFill>
          <a:blip r:embed="rId17"/>
          <a:srcRect/>
          <a:stretch>
            <a:fillRect/>
          </a:stretch>
        </p:blipFill>
        <p:spPr bwMode="auto">
          <a:xfrm>
            <a:off x="2209800" y="1066800"/>
            <a:ext cx="4114800" cy="16192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6283</TotalTime>
  <Words>1394</Words>
  <Application>Microsoft Office PowerPoint</Application>
  <PresentationFormat>Custom</PresentationFormat>
  <Paragraphs>146</Paragraphs>
  <Slides>1</Slides>
  <Notes>1</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vt:i4>
      </vt:variant>
    </vt:vector>
  </HeadingPairs>
  <TitlesOfParts>
    <vt:vector size="6" baseType="lpstr">
      <vt:lpstr>Calibri</vt:lpstr>
      <vt:lpstr>ＭＳ Ｐゴシック</vt:lpstr>
      <vt:lpstr>Arial</vt:lpstr>
      <vt:lpstr>Times New Roman</vt:lpstr>
      <vt:lpstr>Office Theme</vt:lpstr>
      <vt:lpstr>PowerPoint Presentation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apost10103</dc:creator>
  <cp:lastModifiedBy>Gabriella Quart</cp:lastModifiedBy>
  <cp:revision>153</cp:revision>
  <dcterms:created xsi:type="dcterms:W3CDTF">2009-03-31T04:36:00Z</dcterms:created>
  <dcterms:modified xsi:type="dcterms:W3CDTF">2009-07-15T20:19:52Z</dcterms:modified>
</cp:coreProperties>
</file>