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27"/>
  </p:notesMasterIdLst>
  <p:handoutMasterIdLst>
    <p:handoutMasterId r:id="rId28"/>
  </p:handoutMasterIdLst>
  <p:sldIdLst>
    <p:sldId id="282" r:id="rId3"/>
    <p:sldId id="328" r:id="rId4"/>
    <p:sldId id="329" r:id="rId5"/>
    <p:sldId id="330" r:id="rId6"/>
    <p:sldId id="331" r:id="rId7"/>
    <p:sldId id="359" r:id="rId8"/>
    <p:sldId id="332" r:id="rId9"/>
    <p:sldId id="360" r:id="rId10"/>
    <p:sldId id="333" r:id="rId11"/>
    <p:sldId id="361" r:id="rId12"/>
    <p:sldId id="370" r:id="rId13"/>
    <p:sldId id="334" r:id="rId14"/>
    <p:sldId id="374" r:id="rId15"/>
    <p:sldId id="338" r:id="rId16"/>
    <p:sldId id="339" r:id="rId17"/>
    <p:sldId id="343" r:id="rId18"/>
    <p:sldId id="344" r:id="rId19"/>
    <p:sldId id="364" r:id="rId20"/>
    <p:sldId id="346" r:id="rId21"/>
    <p:sldId id="365" r:id="rId22"/>
    <p:sldId id="347" r:id="rId23"/>
    <p:sldId id="349" r:id="rId24"/>
    <p:sldId id="366" r:id="rId25"/>
    <p:sldId id="367" r:id="rId26"/>
  </p:sldIdLst>
  <p:sldSz cx="9144000" cy="6858000" type="letter"/>
  <p:notesSz cx="7099300" cy="10234613"/>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8" autoAdjust="0"/>
    <p:restoredTop sz="94660"/>
  </p:normalViewPr>
  <p:slideViewPr>
    <p:cSldViewPr snapToObjects="1">
      <p:cViewPr varScale="1">
        <p:scale>
          <a:sx n="111" d="100"/>
          <a:sy n="111" d="100"/>
        </p:scale>
        <p:origin x="1200" y="108"/>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4022937"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4022937"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atin typeface="Tahoma" pitchFamily="34" charset="0"/>
              </a:defRPr>
            </a:lvl1pPr>
          </a:lstStyle>
          <a:p>
            <a:fld id="{CBE08A3F-6F5A-4EE7-8B0B-2870AC89C5A6}" type="slidenum">
              <a:rPr lang="en-CA"/>
              <a:pPr/>
              <a:t>‹Nº›</a:t>
            </a:fld>
            <a:endParaRPr lang="en-CA"/>
          </a:p>
        </p:txBody>
      </p:sp>
    </p:spTree>
    <p:extLst>
      <p:ext uri="{BB962C8B-B14F-4D97-AF65-F5344CB8AC3E}">
        <p14:creationId xmlns:p14="http://schemas.microsoft.com/office/powerpoint/2010/main" val="3210367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atin typeface="Tahoma" pitchFamily="34" charset="0"/>
              </a:defRPr>
            </a:lvl1pPr>
          </a:lstStyle>
          <a:p>
            <a:endParaRPr lang="en-CA"/>
          </a:p>
        </p:txBody>
      </p:sp>
      <p:sp>
        <p:nvSpPr>
          <p:cNvPr id="61443" name="Rectangle 3"/>
          <p:cNvSpPr>
            <a:spLocks noGrp="1" noChangeArrowheads="1"/>
          </p:cNvSpPr>
          <p:nvPr>
            <p:ph type="dt" idx="1"/>
          </p:nvPr>
        </p:nvSpPr>
        <p:spPr bwMode="auto">
          <a:xfrm>
            <a:off x="4022937"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46574" y="4861441"/>
            <a:ext cx="5206153"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4022937"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atin typeface="Tahoma" pitchFamily="34" charset="0"/>
              </a:defRPr>
            </a:lvl1pPr>
          </a:lstStyle>
          <a:p>
            <a:fld id="{0D60FAA0-118D-444E-8C6D-26072AEC65B7}" type="slidenum">
              <a:rPr lang="en-CA"/>
              <a:pPr/>
              <a:t>‹Nº›</a:t>
            </a:fld>
            <a:endParaRPr lang="en-CA"/>
          </a:p>
        </p:txBody>
      </p:sp>
    </p:spTree>
    <p:extLst>
      <p:ext uri="{BB962C8B-B14F-4D97-AF65-F5344CB8AC3E}">
        <p14:creationId xmlns:p14="http://schemas.microsoft.com/office/powerpoint/2010/main" val="2683469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24B91-42CE-4F00-87FD-5E8C0930B9A0}" type="slidenum">
              <a:rPr lang="en-CA"/>
              <a:pPr/>
              <a:t>1</a:t>
            </a:fld>
            <a:endParaRPr lang="en-CA"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53826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751EF-D513-44B8-9680-8BD181B4AFFB}" type="slidenum">
              <a:rPr lang="en-CA"/>
              <a:pPr/>
              <a:t>10</a:t>
            </a:fld>
            <a:endParaRPr lang="en-CA"/>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627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B9DD5-43CD-499C-9291-B75920E92A09}" type="slidenum">
              <a:rPr lang="en-CA"/>
              <a:pPr/>
              <a:t>12</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899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C5CB3-2261-4E48-BBC4-B31C5A3D81D5}" type="slidenum">
              <a:rPr lang="en-CA"/>
              <a:pPr/>
              <a:t>14</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174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B81FF-4D6A-4345-9A79-3A08A87A9CE8}" type="slidenum">
              <a:rPr lang="en-CA"/>
              <a:pPr/>
              <a:t>15</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728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77919-985A-4385-94C5-1D05BBC0C4A5}" type="slidenum">
              <a:rPr lang="en-CA"/>
              <a:pPr/>
              <a:t>16</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609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2AB09-6E1D-4FFE-AB0F-99F99E5B89B3}" type="slidenum">
              <a:rPr lang="en-CA"/>
              <a:pPr/>
              <a:t>17</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218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F854C-B36E-4600-8659-0E35765FA861}" type="slidenum">
              <a:rPr lang="en-CA"/>
              <a:pPr/>
              <a:t>18</a:t>
            </a:fld>
            <a:endParaRPr lang="en-CA"/>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2139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C18218-179E-46CD-950A-30DA056F1F4B}" type="slidenum">
              <a:rPr lang="en-CA"/>
              <a:pPr/>
              <a:t>19</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3280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E8CAF-D820-4412-9625-0507C371DEC0}" type="slidenum">
              <a:rPr lang="en-CA"/>
              <a:pPr/>
              <a:t>20</a:t>
            </a:fld>
            <a:endParaRPr lang="en-CA"/>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885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13DC26-1876-43D1-B889-74224AAAEA95}" type="slidenum">
              <a:rPr lang="en-CA"/>
              <a:pPr/>
              <a:t>21</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73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626B2-7179-4EF3-9932-5C954582A59F}" type="slidenum">
              <a:rPr lang="en-CA"/>
              <a:pPr/>
              <a:t>2</a:t>
            </a:fld>
            <a:endParaRPr lang="en-CA" dirty="0"/>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4664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0B029F-EE8C-4801-B3FB-90247F783EC8}" type="slidenum">
              <a:rPr lang="en-CA"/>
              <a:pPr/>
              <a:t>22</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388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852CD-74F8-49B4-82AB-0FF52D89EAB5}" type="slidenum">
              <a:rPr lang="en-CA"/>
              <a:pPr/>
              <a:t>23</a:t>
            </a:fld>
            <a:endParaRPr lang="en-CA"/>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7000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3BFB-93B4-4EEE-8A63-042679463AF3}" type="slidenum">
              <a:rPr lang="en-CA"/>
              <a:pPr/>
              <a:t>24</a:t>
            </a:fld>
            <a:endParaRPr lang="en-CA"/>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52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C5D27-6DF4-4BBB-A5D9-64E56D279626}" type="slidenum">
              <a:rPr lang="en-CA"/>
              <a:pPr/>
              <a:t>3</a:t>
            </a:fld>
            <a:endParaRPr lang="en-CA" dirty="0"/>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9451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1DCBE-6605-4F2E-983D-E2E7CF19F211}" type="slidenum">
              <a:rPr lang="en-CA"/>
              <a:pPr/>
              <a:t>4</a:t>
            </a:fld>
            <a:endParaRPr lang="en-CA" dirty="0"/>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2664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232DA-622E-4258-9612-50B699478BED}" type="slidenum">
              <a:rPr lang="en-CA"/>
              <a:pPr/>
              <a:t>5</a:t>
            </a:fld>
            <a:endParaRPr lang="en-CA" dirty="0"/>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895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ACE0C-4CAC-4335-96E1-ABF2F3EEF616}" type="slidenum">
              <a:rPr lang="en-CA"/>
              <a:pPr/>
              <a:t>6</a:t>
            </a:fld>
            <a:endParaRPr lang="en-CA" dirty="0"/>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7845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7CB57-22CB-4517-AF08-D141CEE410CA}" type="slidenum">
              <a:rPr lang="en-CA"/>
              <a:pPr/>
              <a:t>7</a:t>
            </a:fld>
            <a:endParaRPr lang="en-CA" dirty="0"/>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1589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75DD6-6BF2-4905-8CC3-7CB9A06FC23D}" type="slidenum">
              <a:rPr lang="en-CA"/>
              <a:pPr/>
              <a:t>8</a:t>
            </a:fld>
            <a:endParaRPr lang="en-CA" dirty="0"/>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1370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445AB-609E-473A-AD40-9E73E678AD96}" type="slidenum">
              <a:rPr lang="en-CA"/>
              <a:pPr/>
              <a:t>9</a:t>
            </a:fld>
            <a:endParaRPr lang="en-CA" dirty="0"/>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0284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94104475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5737332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57950" y="303213"/>
            <a:ext cx="2076450" cy="58689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228600" y="303213"/>
            <a:ext cx="6076950" cy="58689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27566029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137857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501062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19328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97620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518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323926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959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8785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73401930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590172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50155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5358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160439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6684861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71390920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61645831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129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0286723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17452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AFFC1"/>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96675" name="Rectangle 3"/>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9667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9" name="Rectangle 1"/>
          <p:cNvSpPr>
            <a:spLocks noChangeArrowheads="1"/>
          </p:cNvSpPr>
          <p:nvPr/>
        </p:nvSpPr>
        <p:spPr bwMode="auto">
          <a:xfrm>
            <a:off x="685800" y="6553200"/>
            <a:ext cx="6548438" cy="304800"/>
          </a:xfrm>
          <a:prstGeom prst="rect">
            <a:avLst/>
          </a:prstGeom>
          <a:noFill/>
          <a:ln w="9525">
            <a:noFill/>
            <a:round/>
            <a:headEnd/>
            <a:tailEnd/>
          </a:ln>
          <a:effectLst/>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a:solidFill>
                  <a:srgbClr val="000000"/>
                </a:solidFill>
                <a:latin typeface="Century Gothic" pitchFamily="34" charset="0"/>
                <a:ea typeface="ヒラギノ角ゴ Pro W3" pitchFamily="1" charset="-128"/>
                <a:cs typeface="Arial" charset="0"/>
              </a:rPr>
              <a:t>Copyright © 2011 Ramez Elmasri and Shamkant Navathe</a:t>
            </a:r>
          </a:p>
        </p:txBody>
      </p:sp>
      <p:pic>
        <p:nvPicPr>
          <p:cNvPr id="79667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med"/>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cs typeface="+mn-cs"/>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cs typeface="+mn-cs"/>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cs typeface="+mn-cs"/>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pic>
        <p:nvPicPr>
          <p:cNvPr id="797699" name="Picture 12" descr="AW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770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p:nvSpPr>
        <p:spPr bwMode="auto">
          <a:xfrm>
            <a:off x="228600" y="1828800"/>
            <a:ext cx="3276600" cy="2441575"/>
          </a:xfrm>
          <a:prstGeom prst="rect">
            <a:avLst/>
          </a:prstGeom>
          <a:noFill/>
          <a:ln w="9525">
            <a:noFill/>
            <a:miter lim="800000"/>
            <a:headEnd/>
            <a:tailEnd/>
          </a:ln>
          <a:effec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r">
              <a:spcBef>
                <a:spcPct val="50000"/>
              </a:spcBef>
            </a:pPr>
            <a:r>
              <a:rPr lang="en-US" sz="2800" b="1">
                <a:solidFill>
                  <a:srgbClr val="800000"/>
                </a:solidFill>
                <a:latin typeface="Century Gothic" pitchFamily="34" charset="0"/>
                <a:cs typeface="Arial" charset="0"/>
              </a:rPr>
              <a:t>Chapter 25</a:t>
            </a:r>
          </a:p>
          <a:p>
            <a:pPr algn="r">
              <a:spcBef>
                <a:spcPct val="50000"/>
              </a:spcBef>
            </a:pPr>
            <a:r>
              <a:rPr lang="en-US" sz="2800" b="1">
                <a:solidFill>
                  <a:srgbClr val="800000"/>
                </a:solidFill>
                <a:latin typeface="Century Gothic" pitchFamily="34" charset="0"/>
                <a:cs typeface="Arial" charset="0"/>
              </a:rPr>
              <a:t>Distributed Databases and Client-Server Architectures</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sz="3200" dirty="0"/>
              <a:t>Data Fragmentation, Replication and Allocation</a:t>
            </a:r>
          </a:p>
        </p:txBody>
      </p:sp>
      <p:sp>
        <p:nvSpPr>
          <p:cNvPr id="770051" name="Rectangle 3"/>
          <p:cNvSpPr>
            <a:spLocks noGrp="1" noChangeArrowheads="1"/>
          </p:cNvSpPr>
          <p:nvPr>
            <p:ph type="body" idx="1"/>
          </p:nvPr>
        </p:nvSpPr>
        <p:spPr/>
        <p:txBody>
          <a:bodyPr/>
          <a:lstStyle/>
          <a:p>
            <a:r>
              <a:rPr lang="en-US" sz="2400" b="1" dirty="0"/>
              <a:t>Horizontal fragmentation</a:t>
            </a:r>
          </a:p>
          <a:p>
            <a:pPr lvl="1"/>
            <a:r>
              <a:rPr lang="en-US" sz="2200" dirty="0"/>
              <a:t>It is a horizontal subset of a relation which contain those </a:t>
            </a:r>
            <a:r>
              <a:rPr lang="en-US" sz="2200" dirty="0" smtClean="0"/>
              <a:t>tuples </a:t>
            </a:r>
            <a:r>
              <a:rPr lang="en-US" sz="2200" dirty="0"/>
              <a:t>which satisfy selection </a:t>
            </a:r>
            <a:r>
              <a:rPr lang="en-US" sz="2200" dirty="0" smtClean="0"/>
              <a:t>conditions (</a:t>
            </a:r>
            <a:r>
              <a:rPr lang="en-US" sz="2200" dirty="0" err="1" smtClean="0"/>
              <a:t>sharding</a:t>
            </a:r>
            <a:r>
              <a:rPr lang="en-US" sz="2200" dirty="0" smtClean="0"/>
              <a:t>).</a:t>
            </a:r>
            <a:endParaRPr lang="en-US" sz="2200" dirty="0"/>
          </a:p>
          <a:p>
            <a:pPr lvl="1"/>
            <a:r>
              <a:rPr lang="en-US" sz="2200" dirty="0"/>
              <a:t>Consider the Employee relation with selection condition (DNO = 5).  All </a:t>
            </a:r>
            <a:r>
              <a:rPr lang="en-US" sz="2200" dirty="0" smtClean="0"/>
              <a:t>tuples that </a:t>
            </a:r>
            <a:r>
              <a:rPr lang="en-US" sz="2200" dirty="0"/>
              <a:t>satisfy this condition will create a subset which will be a horizontal fragment of Employee relation.</a:t>
            </a:r>
          </a:p>
          <a:p>
            <a:pPr lvl="1"/>
            <a:r>
              <a:rPr lang="en-US" sz="2200" dirty="0"/>
              <a:t>A selection condition may be composed of several conditions connected by AND or </a:t>
            </a:r>
            <a:r>
              <a:rPr lang="en-US" sz="2200" dirty="0" err="1"/>
              <a:t>OR</a:t>
            </a:r>
            <a:r>
              <a:rPr lang="en-US" sz="2200" dirty="0"/>
              <a:t>.</a:t>
            </a:r>
          </a:p>
          <a:p>
            <a:pPr lvl="1"/>
            <a:r>
              <a:rPr lang="en-US" sz="2200" dirty="0"/>
              <a:t>Derived horizontal fragmentation: It is the partitioning of a primary relation to other secondary relations which are related with </a:t>
            </a:r>
            <a:r>
              <a:rPr lang="en-US" sz="2200" dirty="0" smtClean="0"/>
              <a:t>foreign </a:t>
            </a:r>
            <a:r>
              <a:rPr lang="en-US" sz="2200" dirty="0"/>
              <a:t>keys.</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10</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0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0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00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0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200" dirty="0"/>
              <a:t>Data Fragmentation, Replication and Allocation</a:t>
            </a:r>
            <a:endParaRPr lang="es-MX" sz="3200" dirty="0"/>
          </a:p>
        </p:txBody>
      </p:sp>
      <p:sp>
        <p:nvSpPr>
          <p:cNvPr id="3" name="2 Marcador de contenido"/>
          <p:cNvSpPr>
            <a:spLocks noGrp="1"/>
          </p:cNvSpPr>
          <p:nvPr>
            <p:ph idx="1"/>
          </p:nvPr>
        </p:nvSpPr>
        <p:spPr>
          <a:xfrm>
            <a:off x="239713" y="1447800"/>
            <a:ext cx="8294687" cy="4724400"/>
          </a:xfrm>
        </p:spPr>
        <p:txBody>
          <a:bodyPr/>
          <a:lstStyle/>
          <a:p>
            <a:r>
              <a:rPr lang="en-US" sz="2400" b="1" dirty="0"/>
              <a:t>Horizontal </a:t>
            </a:r>
            <a:r>
              <a:rPr lang="en-US" sz="2400" b="1" dirty="0" smtClean="0"/>
              <a:t>fragmentation: an </a:t>
            </a:r>
            <a:r>
              <a:rPr lang="es-ES" sz="2400" b="1" dirty="0" err="1" smtClean="0"/>
              <a:t>example</a:t>
            </a:r>
            <a:endParaRPr lang="es-ES" sz="2400" b="1" dirty="0"/>
          </a:p>
          <a:p>
            <a:pPr marL="0" indent="0">
              <a:buNone/>
            </a:pPr>
            <a:endParaRPr lang="es-MX" dirty="0"/>
          </a:p>
        </p:txBody>
      </p:sp>
      <p:pic>
        <p:nvPicPr>
          <p:cNvPr id="73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4800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413" y="2159000"/>
            <a:ext cx="3656012" cy="279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adroTexto 5"/>
          <p:cNvSpPr txBox="1"/>
          <p:nvPr/>
        </p:nvSpPr>
        <p:spPr>
          <a:xfrm>
            <a:off x="7848601" y="6001602"/>
            <a:ext cx="509116" cy="400110"/>
          </a:xfrm>
          <a:prstGeom prst="rect">
            <a:avLst/>
          </a:prstGeom>
          <a:noFill/>
        </p:spPr>
        <p:txBody>
          <a:bodyPr wrap="square" rtlCol="0">
            <a:spAutoFit/>
          </a:bodyPr>
          <a:lstStyle/>
          <a:p>
            <a:r>
              <a:rPr lang="es-ES" sz="2000" dirty="0" smtClean="0"/>
              <a:t>11</a:t>
            </a:r>
            <a:endParaRPr lang="es-MX" sz="2000" dirty="0"/>
          </a:p>
        </p:txBody>
      </p:sp>
    </p:spTree>
    <p:extLst>
      <p:ext uri="{BB962C8B-B14F-4D97-AF65-F5344CB8AC3E}">
        <p14:creationId xmlns:p14="http://schemas.microsoft.com/office/powerpoint/2010/main" val="401210115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sz="3200" dirty="0"/>
              <a:t>Data Fragmentation, Replication and Allocation</a:t>
            </a:r>
          </a:p>
        </p:txBody>
      </p:sp>
      <p:sp>
        <p:nvSpPr>
          <p:cNvPr id="684039" name="Rectangle 7"/>
          <p:cNvSpPr>
            <a:spLocks noGrp="1" noChangeArrowheads="1"/>
          </p:cNvSpPr>
          <p:nvPr>
            <p:ph type="body" idx="1"/>
          </p:nvPr>
        </p:nvSpPr>
        <p:spPr/>
        <p:txBody>
          <a:bodyPr/>
          <a:lstStyle/>
          <a:p>
            <a:r>
              <a:rPr lang="en-US" sz="2400" b="1" dirty="0"/>
              <a:t>Vertical fragmentation</a:t>
            </a:r>
          </a:p>
          <a:p>
            <a:pPr lvl="1"/>
            <a:r>
              <a:rPr lang="en-US" sz="2200" dirty="0"/>
              <a:t>It is a subset of a relation which is created by a subset of columns.  Thus a vertical fragment of a relation will contain values of selected columns.  There is no selection condition used in vertical fragmentation.</a:t>
            </a:r>
          </a:p>
          <a:p>
            <a:pPr lvl="1"/>
            <a:r>
              <a:rPr lang="en-US" sz="2200" dirty="0"/>
              <a:t>Consider the Employee relation.  A vertical fragment </a:t>
            </a:r>
            <a:r>
              <a:rPr lang="en-US" sz="2200" dirty="0" smtClean="0"/>
              <a:t>can </a:t>
            </a:r>
            <a:r>
              <a:rPr lang="en-US" sz="2200" dirty="0"/>
              <a:t>be created by keeping the values of Name, </a:t>
            </a:r>
            <a:r>
              <a:rPr lang="en-US" sz="2200" dirty="0" err="1"/>
              <a:t>Bdate</a:t>
            </a:r>
            <a:r>
              <a:rPr lang="en-US" sz="2200" dirty="0"/>
              <a:t>, Sex, and Address.</a:t>
            </a:r>
          </a:p>
          <a:p>
            <a:pPr lvl="1"/>
            <a:r>
              <a:rPr lang="en-US" sz="2200" dirty="0"/>
              <a:t>Because there is no condition for creating a vertical fragment, each fragment must include the primary key attribute of the parent relation Employee.  In this way all vertical fragments of a relation are connected.</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12</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40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40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40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n-US" b="1" dirty="0" smtClean="0"/>
              <a:t>Vertical fragmentation</a:t>
            </a:r>
            <a:r>
              <a:rPr lang="en-US" b="1" dirty="0"/>
              <a:t>: an </a:t>
            </a:r>
            <a:r>
              <a:rPr lang="es-ES" b="1" dirty="0" err="1" smtClean="0"/>
              <a:t>example</a:t>
            </a:r>
            <a:endParaRPr lang="es-ES" b="1" dirty="0" smtClean="0"/>
          </a:p>
          <a:p>
            <a:pPr lvl="1"/>
            <a:r>
              <a:rPr lang="es-ES" b="1" dirty="0" err="1" smtClean="0"/>
              <a:t>Emp_Generals</a:t>
            </a:r>
            <a:endParaRPr lang="es-ES" b="1" dirty="0"/>
          </a:p>
          <a:p>
            <a:pPr marL="0" indent="0">
              <a:buNone/>
            </a:pPr>
            <a:endParaRPr lang="es-ES" dirty="0" smtClean="0"/>
          </a:p>
          <a:p>
            <a:pPr marL="0" indent="0">
              <a:buNone/>
            </a:pPr>
            <a:endParaRPr lang="es-ES" dirty="0" smtClean="0"/>
          </a:p>
          <a:p>
            <a:pPr marL="457200" lvl="1" indent="0">
              <a:buNone/>
            </a:pPr>
            <a:endParaRPr lang="es-ES" b="1" dirty="0" smtClean="0"/>
          </a:p>
          <a:p>
            <a:pPr lvl="1">
              <a:spcBef>
                <a:spcPts val="800"/>
              </a:spcBef>
            </a:pPr>
            <a:r>
              <a:rPr lang="es-ES" b="1" dirty="0" err="1" smtClean="0"/>
              <a:t>Emp_Business</a:t>
            </a:r>
            <a:endParaRPr lang="es-ES" b="1" dirty="0"/>
          </a:p>
          <a:p>
            <a:pPr marL="0" indent="0">
              <a:buNone/>
            </a:pPr>
            <a:endParaRPr lang="es-MX" dirty="0"/>
          </a:p>
        </p:txBody>
      </p:sp>
      <p:sp>
        <p:nvSpPr>
          <p:cNvPr id="4" name="Rectangle 6"/>
          <p:cNvSpPr>
            <a:spLocks noGrp="1" noChangeArrowheads="1"/>
          </p:cNvSpPr>
          <p:nvPr>
            <p:ph type="title"/>
          </p:nvPr>
        </p:nvSpPr>
        <p:spPr>
          <a:xfrm>
            <a:off x="488949" y="303213"/>
            <a:ext cx="7796213" cy="992187"/>
          </a:xfrm>
        </p:spPr>
        <p:txBody>
          <a:bodyPr/>
          <a:lstStyle/>
          <a:p>
            <a:r>
              <a:rPr lang="en-US" sz="3200" dirty="0"/>
              <a:t>Data Fragmentation, Replication and Allocation</a:t>
            </a:r>
          </a:p>
        </p:txBody>
      </p:sp>
      <p:graphicFrame>
        <p:nvGraphicFramePr>
          <p:cNvPr id="5" name="Tabla 4"/>
          <p:cNvGraphicFramePr>
            <a:graphicFrameLocks noGrp="1"/>
          </p:cNvGraphicFramePr>
          <p:nvPr>
            <p:extLst>
              <p:ext uri="{D42A27DB-BD31-4B8C-83A1-F6EECF244321}">
                <p14:modId xmlns:p14="http://schemas.microsoft.com/office/powerpoint/2010/main" val="1684515881"/>
              </p:ext>
            </p:extLst>
          </p:nvPr>
        </p:nvGraphicFramePr>
        <p:xfrm>
          <a:off x="488946" y="2667001"/>
          <a:ext cx="7796215" cy="1280160"/>
        </p:xfrm>
        <a:graphic>
          <a:graphicData uri="http://schemas.openxmlformats.org/drawingml/2006/table">
            <a:tbl>
              <a:tblPr firstRow="1" bandRow="1">
                <a:tableStyleId>{5C22544A-7EE6-4342-B048-85BDC9FD1C3A}</a:tableStyleId>
              </a:tblPr>
              <a:tblGrid>
                <a:gridCol w="1113745">
                  <a:extLst>
                    <a:ext uri="{9D8B030D-6E8A-4147-A177-3AD203B41FA5}">
                      <a16:colId xmlns:a16="http://schemas.microsoft.com/office/drawing/2014/main" val="20000"/>
                    </a:ext>
                  </a:extLst>
                </a:gridCol>
                <a:gridCol w="1113745">
                  <a:extLst>
                    <a:ext uri="{9D8B030D-6E8A-4147-A177-3AD203B41FA5}">
                      <a16:colId xmlns:a16="http://schemas.microsoft.com/office/drawing/2014/main" val="20001"/>
                    </a:ext>
                  </a:extLst>
                </a:gridCol>
                <a:gridCol w="1113745">
                  <a:extLst>
                    <a:ext uri="{9D8B030D-6E8A-4147-A177-3AD203B41FA5}">
                      <a16:colId xmlns:a16="http://schemas.microsoft.com/office/drawing/2014/main" val="20002"/>
                    </a:ext>
                  </a:extLst>
                </a:gridCol>
                <a:gridCol w="1113745">
                  <a:extLst>
                    <a:ext uri="{9D8B030D-6E8A-4147-A177-3AD203B41FA5}">
                      <a16:colId xmlns:a16="http://schemas.microsoft.com/office/drawing/2014/main" val="20003"/>
                    </a:ext>
                  </a:extLst>
                </a:gridCol>
                <a:gridCol w="1113745">
                  <a:extLst>
                    <a:ext uri="{9D8B030D-6E8A-4147-A177-3AD203B41FA5}">
                      <a16:colId xmlns:a16="http://schemas.microsoft.com/office/drawing/2014/main" val="20004"/>
                    </a:ext>
                  </a:extLst>
                </a:gridCol>
                <a:gridCol w="1113745">
                  <a:extLst>
                    <a:ext uri="{9D8B030D-6E8A-4147-A177-3AD203B41FA5}">
                      <a16:colId xmlns:a16="http://schemas.microsoft.com/office/drawing/2014/main" val="20005"/>
                    </a:ext>
                  </a:extLst>
                </a:gridCol>
                <a:gridCol w="1113745">
                  <a:extLst>
                    <a:ext uri="{9D8B030D-6E8A-4147-A177-3AD203B41FA5}">
                      <a16:colId xmlns:a16="http://schemas.microsoft.com/office/drawing/2014/main" val="20006"/>
                    </a:ext>
                  </a:extLst>
                </a:gridCol>
              </a:tblGrid>
              <a:tr h="331414">
                <a:tc>
                  <a:txBody>
                    <a:bodyPr/>
                    <a:lstStyle/>
                    <a:p>
                      <a:pPr algn="ctr"/>
                      <a:r>
                        <a:rPr lang="es-ES" dirty="0" err="1" smtClean="0"/>
                        <a:t>Fname</a:t>
                      </a:r>
                      <a:endParaRPr lang="es-MX" dirty="0"/>
                    </a:p>
                  </a:txBody>
                  <a:tcPr/>
                </a:tc>
                <a:tc>
                  <a:txBody>
                    <a:bodyPr/>
                    <a:lstStyle/>
                    <a:p>
                      <a:pPr algn="ctr"/>
                      <a:r>
                        <a:rPr lang="es-ES" dirty="0" err="1" smtClean="0"/>
                        <a:t>Minit</a:t>
                      </a:r>
                      <a:endParaRPr lang="es-MX" dirty="0"/>
                    </a:p>
                  </a:txBody>
                  <a:tcPr/>
                </a:tc>
                <a:tc>
                  <a:txBody>
                    <a:bodyPr/>
                    <a:lstStyle/>
                    <a:p>
                      <a:pPr algn="ctr"/>
                      <a:r>
                        <a:rPr lang="es-ES" dirty="0" err="1" smtClean="0"/>
                        <a:t>Lname</a:t>
                      </a:r>
                      <a:endParaRPr lang="es-MX" dirty="0"/>
                    </a:p>
                  </a:txBody>
                  <a:tcPr/>
                </a:tc>
                <a:tc>
                  <a:txBody>
                    <a:bodyPr/>
                    <a:lstStyle/>
                    <a:p>
                      <a:pPr algn="ctr"/>
                      <a:r>
                        <a:rPr lang="es-ES" dirty="0" err="1" smtClean="0"/>
                        <a:t>Ssn</a:t>
                      </a:r>
                      <a:endParaRPr lang="es-MX" dirty="0"/>
                    </a:p>
                  </a:txBody>
                  <a:tcPr/>
                </a:tc>
                <a:tc>
                  <a:txBody>
                    <a:bodyPr/>
                    <a:lstStyle/>
                    <a:p>
                      <a:pPr algn="ctr"/>
                      <a:r>
                        <a:rPr lang="es-ES" dirty="0" err="1" smtClean="0"/>
                        <a:t>Bdate</a:t>
                      </a:r>
                      <a:endParaRPr lang="es-MX" dirty="0"/>
                    </a:p>
                  </a:txBody>
                  <a:tcPr/>
                </a:tc>
                <a:tc>
                  <a:txBody>
                    <a:bodyPr/>
                    <a:lstStyle/>
                    <a:p>
                      <a:pPr algn="ctr"/>
                      <a:r>
                        <a:rPr lang="es-ES" dirty="0" err="1" smtClean="0"/>
                        <a:t>Address</a:t>
                      </a:r>
                      <a:endParaRPr lang="es-MX" dirty="0"/>
                    </a:p>
                  </a:txBody>
                  <a:tcPr/>
                </a:tc>
                <a:tc>
                  <a:txBody>
                    <a:bodyPr/>
                    <a:lstStyle/>
                    <a:p>
                      <a:pPr algn="ctr"/>
                      <a:r>
                        <a:rPr lang="es-ES" dirty="0" smtClean="0"/>
                        <a:t>Sex</a:t>
                      </a:r>
                      <a:endParaRPr lang="es-MX" dirty="0"/>
                    </a:p>
                  </a:txBody>
                  <a:tcPr/>
                </a:tc>
                <a:extLst>
                  <a:ext uri="{0D108BD9-81ED-4DB2-BD59-A6C34878D82A}">
                    <a16:rowId xmlns:a16="http://schemas.microsoft.com/office/drawing/2014/main" val="10000"/>
                  </a:ext>
                </a:extLst>
              </a:tr>
              <a:tr h="256223">
                <a:tc>
                  <a:txBody>
                    <a:bodyPr/>
                    <a:lstStyle/>
                    <a:p>
                      <a:pPr algn="ctr"/>
                      <a:r>
                        <a:rPr lang="es-ES" sz="1200" dirty="0" smtClean="0"/>
                        <a:t>John</a:t>
                      </a:r>
                      <a:endParaRPr lang="es-MX" sz="1200" dirty="0"/>
                    </a:p>
                  </a:txBody>
                  <a:tcPr/>
                </a:tc>
                <a:tc>
                  <a:txBody>
                    <a:bodyPr/>
                    <a:lstStyle/>
                    <a:p>
                      <a:pPr algn="ctr"/>
                      <a:r>
                        <a:rPr lang="es-ES" sz="1200" dirty="0" smtClean="0"/>
                        <a:t>B</a:t>
                      </a:r>
                      <a:endParaRPr lang="es-MX" sz="1200" dirty="0"/>
                    </a:p>
                  </a:txBody>
                  <a:tcPr/>
                </a:tc>
                <a:tc>
                  <a:txBody>
                    <a:bodyPr/>
                    <a:lstStyle/>
                    <a:p>
                      <a:pPr algn="ctr"/>
                      <a:r>
                        <a:rPr lang="es-ES" sz="1200" dirty="0" smtClean="0"/>
                        <a:t>Smith</a:t>
                      </a:r>
                      <a:endParaRPr lang="es-MX" sz="1200" dirty="0"/>
                    </a:p>
                  </a:txBody>
                  <a:tcPr/>
                </a:tc>
                <a:tc>
                  <a:txBody>
                    <a:bodyPr/>
                    <a:lstStyle/>
                    <a:p>
                      <a:pPr algn="ctr"/>
                      <a:r>
                        <a:rPr lang="es-ES" sz="1200" dirty="0" smtClean="0"/>
                        <a:t>123456789</a:t>
                      </a:r>
                      <a:endParaRPr lang="es-MX" sz="1200" dirty="0"/>
                    </a:p>
                  </a:txBody>
                  <a:tcPr/>
                </a:tc>
                <a:tc>
                  <a:txBody>
                    <a:bodyPr/>
                    <a:lstStyle/>
                    <a:p>
                      <a:pPr algn="ctr"/>
                      <a:r>
                        <a:rPr lang="es-ES" sz="1200" dirty="0" smtClean="0"/>
                        <a:t>May-11-1987</a:t>
                      </a:r>
                      <a:endParaRPr lang="es-MX" sz="1200" dirty="0"/>
                    </a:p>
                  </a:txBody>
                  <a:tcPr/>
                </a:tc>
                <a:tc>
                  <a:txBody>
                    <a:bodyPr/>
                    <a:lstStyle/>
                    <a:p>
                      <a:pPr algn="ctr"/>
                      <a:r>
                        <a:rPr lang="es-ES" sz="1200" dirty="0" smtClean="0"/>
                        <a:t>Add1</a:t>
                      </a:r>
                      <a:endParaRPr lang="es-MX" sz="1200" dirty="0"/>
                    </a:p>
                  </a:txBody>
                  <a:tcPr/>
                </a:tc>
                <a:tc>
                  <a:txBody>
                    <a:bodyPr/>
                    <a:lstStyle/>
                    <a:p>
                      <a:pPr algn="ctr"/>
                      <a:r>
                        <a:rPr lang="es-ES" sz="1200" dirty="0" smtClean="0"/>
                        <a:t>M</a:t>
                      </a:r>
                      <a:endParaRPr lang="es-MX" sz="1200" dirty="0"/>
                    </a:p>
                  </a:txBody>
                  <a:tcPr/>
                </a:tc>
                <a:extLst>
                  <a:ext uri="{0D108BD9-81ED-4DB2-BD59-A6C34878D82A}">
                    <a16:rowId xmlns:a16="http://schemas.microsoft.com/office/drawing/2014/main" val="10001"/>
                  </a:ext>
                </a:extLst>
              </a:tr>
              <a:tr h="256223">
                <a:tc>
                  <a:txBody>
                    <a:bodyPr/>
                    <a:lstStyle/>
                    <a:p>
                      <a:pPr algn="ctr"/>
                      <a:r>
                        <a:rPr lang="es-ES" sz="1200" dirty="0" smtClean="0"/>
                        <a:t>Joyce</a:t>
                      </a:r>
                      <a:endParaRPr lang="es-MX" sz="1200" dirty="0"/>
                    </a:p>
                  </a:txBody>
                  <a:tcPr/>
                </a:tc>
                <a:tc>
                  <a:txBody>
                    <a:bodyPr/>
                    <a:lstStyle/>
                    <a:p>
                      <a:pPr algn="ctr"/>
                      <a:r>
                        <a:rPr lang="es-ES" sz="1200" dirty="0" smtClean="0"/>
                        <a:t>A</a:t>
                      </a:r>
                      <a:endParaRPr lang="es-MX" sz="1200" dirty="0"/>
                    </a:p>
                  </a:txBody>
                  <a:tcPr/>
                </a:tc>
                <a:tc>
                  <a:txBody>
                    <a:bodyPr/>
                    <a:lstStyle/>
                    <a:p>
                      <a:pPr algn="ctr"/>
                      <a:r>
                        <a:rPr lang="es-ES" sz="1200" dirty="0" smtClean="0"/>
                        <a:t>English</a:t>
                      </a:r>
                      <a:endParaRPr lang="es-MX" sz="1200" dirty="0"/>
                    </a:p>
                  </a:txBody>
                  <a:tcPr/>
                </a:tc>
                <a:tc>
                  <a:txBody>
                    <a:bodyPr/>
                    <a:lstStyle/>
                    <a:p>
                      <a:pPr algn="ctr"/>
                      <a:r>
                        <a:rPr lang="es-ES" sz="1200" dirty="0" smtClean="0"/>
                        <a:t>453453453</a:t>
                      </a:r>
                      <a:endParaRPr lang="es-MX" sz="1200" dirty="0"/>
                    </a:p>
                  </a:txBody>
                  <a:tcPr/>
                </a:tc>
                <a:tc>
                  <a:txBody>
                    <a:bodyPr/>
                    <a:lstStyle/>
                    <a:p>
                      <a:pPr algn="ctr"/>
                      <a:r>
                        <a:rPr lang="es-ES" sz="1200" dirty="0" smtClean="0"/>
                        <a:t>Apr-30-1982</a:t>
                      </a:r>
                      <a:endParaRPr lang="es-MX" sz="1200" dirty="0"/>
                    </a:p>
                  </a:txBody>
                  <a:tcPr/>
                </a:tc>
                <a:tc>
                  <a:txBody>
                    <a:bodyPr/>
                    <a:lstStyle/>
                    <a:p>
                      <a:pPr algn="ctr"/>
                      <a:r>
                        <a:rPr lang="es-ES" sz="1200" dirty="0" smtClean="0"/>
                        <a:t>Add2</a:t>
                      </a:r>
                      <a:endParaRPr lang="es-MX" sz="1200" dirty="0"/>
                    </a:p>
                  </a:txBody>
                  <a:tcPr/>
                </a:tc>
                <a:tc>
                  <a:txBody>
                    <a:bodyPr/>
                    <a:lstStyle/>
                    <a:p>
                      <a:pPr algn="ctr"/>
                      <a:r>
                        <a:rPr lang="es-ES" sz="1200" dirty="0" smtClean="0"/>
                        <a:t>F</a:t>
                      </a:r>
                      <a:endParaRPr lang="es-MX" sz="1200" dirty="0"/>
                    </a:p>
                  </a:txBody>
                  <a:tcPr/>
                </a:tc>
                <a:extLst>
                  <a:ext uri="{0D108BD9-81ED-4DB2-BD59-A6C34878D82A}">
                    <a16:rowId xmlns:a16="http://schemas.microsoft.com/office/drawing/2014/main" val="10002"/>
                  </a:ext>
                </a:extLst>
              </a:tr>
              <a:tr h="299140">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extLst>
                  <a:ext uri="{0D108BD9-81ED-4DB2-BD59-A6C34878D82A}">
                    <a16:rowId xmlns:a16="http://schemas.microsoft.com/office/drawing/2014/main" val="10003"/>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802145324"/>
              </p:ext>
            </p:extLst>
          </p:nvPr>
        </p:nvGraphicFramePr>
        <p:xfrm>
          <a:off x="1219200" y="4800600"/>
          <a:ext cx="6096000" cy="12801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43143">
                <a:tc>
                  <a:txBody>
                    <a:bodyPr/>
                    <a:lstStyle/>
                    <a:p>
                      <a:pPr algn="ctr"/>
                      <a:r>
                        <a:rPr lang="es-ES" dirty="0" err="1" smtClean="0"/>
                        <a:t>Ssn</a:t>
                      </a:r>
                      <a:endParaRPr lang="es-MX" dirty="0"/>
                    </a:p>
                  </a:txBody>
                  <a:tcPr/>
                </a:tc>
                <a:tc>
                  <a:txBody>
                    <a:bodyPr/>
                    <a:lstStyle/>
                    <a:p>
                      <a:pPr algn="ctr"/>
                      <a:r>
                        <a:rPr lang="es-ES" dirty="0" err="1" smtClean="0"/>
                        <a:t>Salary</a:t>
                      </a:r>
                      <a:endParaRPr lang="es-MX" dirty="0"/>
                    </a:p>
                  </a:txBody>
                  <a:tcPr/>
                </a:tc>
                <a:tc>
                  <a:txBody>
                    <a:bodyPr/>
                    <a:lstStyle/>
                    <a:p>
                      <a:pPr algn="ctr"/>
                      <a:r>
                        <a:rPr lang="es-ES" dirty="0" err="1" smtClean="0"/>
                        <a:t>Super_ssn</a:t>
                      </a:r>
                      <a:endParaRPr lang="es-MX" dirty="0"/>
                    </a:p>
                  </a:txBody>
                  <a:tcPr/>
                </a:tc>
                <a:tc>
                  <a:txBody>
                    <a:bodyPr/>
                    <a:lstStyle/>
                    <a:p>
                      <a:pPr algn="ctr"/>
                      <a:r>
                        <a:rPr lang="es-ES" dirty="0" err="1" smtClean="0"/>
                        <a:t>Dno</a:t>
                      </a:r>
                      <a:endParaRPr lang="es-MX" dirty="0"/>
                    </a:p>
                  </a:txBody>
                  <a:tcPr/>
                </a:tc>
                <a:extLst>
                  <a:ext uri="{0D108BD9-81ED-4DB2-BD59-A6C34878D82A}">
                    <a16:rowId xmlns:a16="http://schemas.microsoft.com/office/drawing/2014/main" val="10000"/>
                  </a:ext>
                </a:extLst>
              </a:tr>
              <a:tr h="257358">
                <a:tc>
                  <a:txBody>
                    <a:bodyPr/>
                    <a:lstStyle/>
                    <a:p>
                      <a:pPr algn="ctr"/>
                      <a:r>
                        <a:rPr lang="es-ES" sz="1200" dirty="0" smtClean="0"/>
                        <a:t>123456789</a:t>
                      </a:r>
                      <a:endParaRPr lang="es-MX" sz="1200" dirty="0"/>
                    </a:p>
                  </a:txBody>
                  <a:tcPr/>
                </a:tc>
                <a:tc>
                  <a:txBody>
                    <a:bodyPr/>
                    <a:lstStyle/>
                    <a:p>
                      <a:pPr algn="ctr"/>
                      <a:r>
                        <a:rPr lang="es-ES" sz="1200" dirty="0" smtClean="0"/>
                        <a:t>3000</a:t>
                      </a:r>
                      <a:endParaRPr lang="es-MX" sz="1200" dirty="0"/>
                    </a:p>
                  </a:txBody>
                  <a:tcPr/>
                </a:tc>
                <a:tc>
                  <a:txBody>
                    <a:bodyPr/>
                    <a:lstStyle/>
                    <a:p>
                      <a:pPr algn="ctr"/>
                      <a:r>
                        <a:rPr lang="es-ES" sz="1200" dirty="0" smtClean="0"/>
                        <a:t>987654321</a:t>
                      </a:r>
                      <a:endParaRPr lang="es-MX" sz="1200" dirty="0"/>
                    </a:p>
                  </a:txBody>
                  <a:tcPr/>
                </a:tc>
                <a:tc>
                  <a:txBody>
                    <a:bodyPr/>
                    <a:lstStyle/>
                    <a:p>
                      <a:pPr algn="ctr"/>
                      <a:r>
                        <a:rPr lang="es-ES" sz="1200" dirty="0" smtClean="0"/>
                        <a:t>5</a:t>
                      </a:r>
                      <a:endParaRPr lang="es-MX" sz="1200" dirty="0"/>
                    </a:p>
                  </a:txBody>
                  <a:tcPr/>
                </a:tc>
                <a:extLst>
                  <a:ext uri="{0D108BD9-81ED-4DB2-BD59-A6C34878D82A}">
                    <a16:rowId xmlns:a16="http://schemas.microsoft.com/office/drawing/2014/main" val="10001"/>
                  </a:ext>
                </a:extLst>
              </a:tr>
              <a:tr h="257358">
                <a:tc>
                  <a:txBody>
                    <a:bodyPr/>
                    <a:lstStyle/>
                    <a:p>
                      <a:pPr algn="ctr"/>
                      <a:r>
                        <a:rPr lang="es-ES" sz="1200" dirty="0" smtClean="0"/>
                        <a:t>453453453</a:t>
                      </a:r>
                      <a:endParaRPr lang="es-MX" sz="1200" dirty="0"/>
                    </a:p>
                  </a:txBody>
                  <a:tcPr/>
                </a:tc>
                <a:tc>
                  <a:txBody>
                    <a:bodyPr/>
                    <a:lstStyle/>
                    <a:p>
                      <a:pPr algn="ctr"/>
                      <a:r>
                        <a:rPr lang="es-ES" sz="1200" dirty="0" smtClean="0"/>
                        <a:t>3500</a:t>
                      </a:r>
                      <a:endParaRPr lang="es-MX" sz="1200" dirty="0"/>
                    </a:p>
                  </a:txBody>
                  <a:tcPr/>
                </a:tc>
                <a:tc>
                  <a:txBody>
                    <a:bodyPr/>
                    <a:lstStyle/>
                    <a:p>
                      <a:pPr algn="ctr"/>
                      <a:r>
                        <a:rPr lang="es-ES" sz="1200" dirty="0" smtClean="0"/>
                        <a:t>987654321</a:t>
                      </a:r>
                      <a:endParaRPr lang="es-MX" sz="1200" dirty="0"/>
                    </a:p>
                  </a:txBody>
                  <a:tcPr/>
                </a:tc>
                <a:tc>
                  <a:txBody>
                    <a:bodyPr/>
                    <a:lstStyle/>
                    <a:p>
                      <a:pPr algn="ctr"/>
                      <a:r>
                        <a:rPr lang="es-ES" sz="1200" dirty="0" smtClean="0"/>
                        <a:t>5</a:t>
                      </a:r>
                      <a:endParaRPr lang="es-MX" sz="1200" dirty="0"/>
                    </a:p>
                  </a:txBody>
                  <a:tcPr/>
                </a:tc>
                <a:extLst>
                  <a:ext uri="{0D108BD9-81ED-4DB2-BD59-A6C34878D82A}">
                    <a16:rowId xmlns:a16="http://schemas.microsoft.com/office/drawing/2014/main" val="10002"/>
                  </a:ext>
                </a:extLst>
              </a:tr>
              <a:tr h="343143">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tc>
                  <a:txBody>
                    <a:bodyPr/>
                    <a:lstStyle/>
                    <a:p>
                      <a:pPr algn="ctr"/>
                      <a:r>
                        <a:rPr lang="es-ES" dirty="0" smtClean="0"/>
                        <a:t>-</a:t>
                      </a:r>
                      <a:endParaRPr lang="es-MX" dirty="0"/>
                    </a:p>
                  </a:txBody>
                  <a:tcPr/>
                </a:tc>
                <a:extLst>
                  <a:ext uri="{0D108BD9-81ED-4DB2-BD59-A6C34878D82A}">
                    <a16:rowId xmlns:a16="http://schemas.microsoft.com/office/drawing/2014/main" val="10003"/>
                  </a:ext>
                </a:extLst>
              </a:tr>
            </a:tbl>
          </a:graphicData>
        </a:graphic>
      </p:graphicFrame>
      <p:sp>
        <p:nvSpPr>
          <p:cNvPr id="9" name="CuadroTexto 8"/>
          <p:cNvSpPr txBox="1"/>
          <p:nvPr/>
        </p:nvSpPr>
        <p:spPr>
          <a:xfrm>
            <a:off x="7848601" y="6001602"/>
            <a:ext cx="509116" cy="400110"/>
          </a:xfrm>
          <a:prstGeom prst="rect">
            <a:avLst/>
          </a:prstGeom>
          <a:noFill/>
        </p:spPr>
        <p:txBody>
          <a:bodyPr wrap="square" rtlCol="0">
            <a:spAutoFit/>
          </a:bodyPr>
          <a:lstStyle/>
          <a:p>
            <a:r>
              <a:rPr lang="es-ES" sz="2000" dirty="0" smtClean="0"/>
              <a:t>13</a:t>
            </a:r>
            <a:endParaRPr lang="es-MX" sz="2000" dirty="0"/>
          </a:p>
        </p:txBody>
      </p:sp>
    </p:spTree>
    <p:extLst>
      <p:ext uri="{BB962C8B-B14F-4D97-AF65-F5344CB8AC3E}">
        <p14:creationId xmlns:p14="http://schemas.microsoft.com/office/powerpoint/2010/main" val="339746819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p:txBody>
          <a:bodyPr/>
          <a:lstStyle/>
          <a:p>
            <a:r>
              <a:rPr lang="en-US" sz="3200"/>
              <a:t>Data Fragmentation, Replication and Allocation</a:t>
            </a:r>
          </a:p>
        </p:txBody>
      </p:sp>
      <p:sp>
        <p:nvSpPr>
          <p:cNvPr id="692231" name="Rectangle 7"/>
          <p:cNvSpPr>
            <a:spLocks noGrp="1" noChangeArrowheads="1"/>
          </p:cNvSpPr>
          <p:nvPr>
            <p:ph type="body" idx="1"/>
          </p:nvPr>
        </p:nvSpPr>
        <p:spPr/>
        <p:txBody>
          <a:bodyPr/>
          <a:lstStyle/>
          <a:p>
            <a:r>
              <a:rPr lang="en-US" sz="2400" b="1" dirty="0"/>
              <a:t>Fragmentation schema</a:t>
            </a:r>
          </a:p>
          <a:p>
            <a:pPr lvl="1"/>
            <a:r>
              <a:rPr lang="en-US" sz="2200" dirty="0"/>
              <a:t>A </a:t>
            </a:r>
            <a:r>
              <a:rPr lang="en-US" sz="2200" b="1" dirty="0"/>
              <a:t>definition</a:t>
            </a:r>
            <a:r>
              <a:rPr lang="en-US" sz="2200" dirty="0"/>
              <a:t> of a set of fragments (horizontal or vertical or horizontal and vertical) that includes all attributes and tuples in the database that satisfies the condition that the whole database can be reconstructed from the fragments by applying some sequence of OUTER UNION (or OUTER JOIN) and UNION </a:t>
            </a:r>
            <a:r>
              <a:rPr lang="en-US" sz="2200" dirty="0" smtClean="0"/>
              <a:t>operations</a:t>
            </a:r>
            <a:r>
              <a:rPr lang="en-US" sz="2200" dirty="0"/>
              <a:t>.</a:t>
            </a:r>
          </a:p>
          <a:p>
            <a:r>
              <a:rPr lang="en-US" sz="2400" b="1" dirty="0"/>
              <a:t>Allocation schema</a:t>
            </a:r>
          </a:p>
          <a:p>
            <a:pPr lvl="1"/>
            <a:r>
              <a:rPr lang="en-US" sz="2200" dirty="0"/>
              <a:t>It describes the distribution of fragments to sites of distributed databases.  It can be fully or partially </a:t>
            </a:r>
            <a:r>
              <a:rPr lang="en-US" sz="2200" dirty="0" smtClean="0"/>
              <a:t>replicated.</a:t>
            </a:r>
            <a:endParaRPr lang="en-US" sz="2200" dirty="0"/>
          </a:p>
          <a:p>
            <a:pPr lvl="1"/>
            <a:endParaRPr lang="en-US" sz="2200" dirty="0"/>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14</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22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22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22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8" name="Rectangle 6"/>
          <p:cNvSpPr>
            <a:spLocks noGrp="1" noChangeArrowheads="1"/>
          </p:cNvSpPr>
          <p:nvPr>
            <p:ph type="title"/>
          </p:nvPr>
        </p:nvSpPr>
        <p:spPr/>
        <p:txBody>
          <a:bodyPr/>
          <a:lstStyle/>
          <a:p>
            <a:r>
              <a:rPr lang="en-US" sz="3200"/>
              <a:t>Data Fragmentation, Replication and Allocation</a:t>
            </a:r>
          </a:p>
        </p:txBody>
      </p:sp>
      <p:sp>
        <p:nvSpPr>
          <p:cNvPr id="694279" name="Rectangle 7"/>
          <p:cNvSpPr>
            <a:spLocks noGrp="1" noChangeArrowheads="1"/>
          </p:cNvSpPr>
          <p:nvPr>
            <p:ph type="body" idx="1"/>
          </p:nvPr>
        </p:nvSpPr>
        <p:spPr/>
        <p:txBody>
          <a:bodyPr/>
          <a:lstStyle/>
          <a:p>
            <a:r>
              <a:rPr lang="en-US" sz="2400" b="1" dirty="0"/>
              <a:t>Data Replication</a:t>
            </a:r>
          </a:p>
          <a:p>
            <a:pPr lvl="1"/>
            <a:r>
              <a:rPr lang="en-US" sz="2200" dirty="0"/>
              <a:t>Database is replicated to all sites.</a:t>
            </a:r>
          </a:p>
          <a:p>
            <a:pPr lvl="1"/>
            <a:r>
              <a:rPr lang="en-US" sz="2200" dirty="0"/>
              <a:t>In full replication the entire database is replicated and in partial replication some selected part is replicated to some of the sites. </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15</a:t>
            </a:r>
            <a:endParaRPr lang="es-MX" sz="20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512" name="Rectangle 48"/>
          <p:cNvSpPr>
            <a:spLocks noGrp="1" noChangeArrowheads="1"/>
          </p:cNvSpPr>
          <p:nvPr>
            <p:ph type="title"/>
          </p:nvPr>
        </p:nvSpPr>
        <p:spPr/>
        <p:txBody>
          <a:bodyPr/>
          <a:lstStyle/>
          <a:p>
            <a:r>
              <a:rPr lang="en-US" sz="3200"/>
              <a:t>Query Processing in Distributed Databases</a:t>
            </a:r>
          </a:p>
        </p:txBody>
      </p:sp>
      <p:sp>
        <p:nvSpPr>
          <p:cNvPr id="702513" name="Rectangle 49"/>
          <p:cNvSpPr>
            <a:spLocks noGrp="1" noChangeArrowheads="1"/>
          </p:cNvSpPr>
          <p:nvPr>
            <p:ph type="body" idx="1"/>
          </p:nvPr>
        </p:nvSpPr>
        <p:spPr/>
        <p:txBody>
          <a:bodyPr/>
          <a:lstStyle/>
          <a:p>
            <a:r>
              <a:rPr lang="en-US" sz="2400" dirty="0"/>
              <a:t>Issues</a:t>
            </a:r>
          </a:p>
          <a:p>
            <a:pPr lvl="1"/>
            <a:r>
              <a:rPr lang="en-US" sz="2200" dirty="0"/>
              <a:t>Cost of transferring data (files and results) over the network.</a:t>
            </a:r>
          </a:p>
          <a:p>
            <a:pPr lvl="2"/>
            <a:r>
              <a:rPr lang="en-US" sz="2000" dirty="0"/>
              <a:t>This cost is usually high so some optimization is necessary.</a:t>
            </a:r>
          </a:p>
          <a:p>
            <a:pPr lvl="2"/>
            <a:r>
              <a:rPr lang="en-US" sz="2000" dirty="0"/>
              <a:t>Example relations: Employee at site 1 and Department at Site 2</a:t>
            </a:r>
          </a:p>
          <a:p>
            <a:pPr lvl="3"/>
            <a:r>
              <a:rPr lang="en-US" sz="1800" dirty="0"/>
              <a:t>Employee at site 1. 10,000 rows. Row size = 100 bytes.  Table size = 10</a:t>
            </a:r>
            <a:r>
              <a:rPr lang="en-US" sz="1800" baseline="30000" dirty="0"/>
              <a:t>6</a:t>
            </a:r>
            <a:r>
              <a:rPr lang="en-US" sz="1800" dirty="0"/>
              <a:t> bytes.</a:t>
            </a:r>
          </a:p>
          <a:p>
            <a:pPr lvl="3"/>
            <a:endParaRPr lang="en-US" sz="1800" dirty="0"/>
          </a:p>
          <a:p>
            <a:pPr lvl="3"/>
            <a:r>
              <a:rPr lang="en-US" sz="1800" dirty="0"/>
              <a:t>Department at Site 2. 100 rows.  Row size = 35 bytes.  Table size = 3,500 bytes.</a:t>
            </a:r>
          </a:p>
          <a:p>
            <a:pPr lvl="2"/>
            <a:r>
              <a:rPr lang="en-US" sz="2000" dirty="0"/>
              <a:t>Q: For each employee, retrieve employee name and department name </a:t>
            </a:r>
            <a:r>
              <a:rPr lang="en-US" sz="2000" dirty="0" smtClean="0"/>
              <a:t>where </a:t>
            </a:r>
            <a:r>
              <a:rPr lang="en-US" sz="2000" dirty="0"/>
              <a:t>the employee works.</a:t>
            </a:r>
          </a:p>
          <a:p>
            <a:pPr lvl="2"/>
            <a:r>
              <a:rPr lang="en-US" sz="2000" dirty="0"/>
              <a:t>Q: </a:t>
            </a:r>
            <a:r>
              <a:rPr lang="en-US" sz="2000" dirty="0">
                <a:latin typeface="Symbol" pitchFamily="18" charset="2"/>
              </a:rPr>
              <a:t></a:t>
            </a:r>
            <a:r>
              <a:rPr lang="en-US" sz="2000" baseline="-25000" dirty="0" err="1"/>
              <a:t>Fname,Lname,Dname</a:t>
            </a:r>
            <a:r>
              <a:rPr lang="en-US" sz="2000" dirty="0"/>
              <a:t> (Employee      </a:t>
            </a:r>
            <a:r>
              <a:rPr lang="en-US" sz="2000" baseline="-25000" dirty="0" err="1"/>
              <a:t>Dno</a:t>
            </a:r>
            <a:r>
              <a:rPr lang="en-US" sz="2000" baseline="-25000" dirty="0"/>
              <a:t> = </a:t>
            </a:r>
            <a:r>
              <a:rPr lang="en-US" sz="2000" baseline="-25000" dirty="0" err="1"/>
              <a:t>Dnumber</a:t>
            </a:r>
            <a:r>
              <a:rPr lang="en-US" sz="2000" dirty="0"/>
              <a:t> Department)</a:t>
            </a:r>
          </a:p>
        </p:txBody>
      </p:sp>
      <p:graphicFrame>
        <p:nvGraphicFramePr>
          <p:cNvPr id="702468" name="Group 4"/>
          <p:cNvGraphicFramePr>
            <a:graphicFrameLocks noGrp="1"/>
          </p:cNvGraphicFramePr>
          <p:nvPr>
            <p:ph sz="quarter" idx="4294967295"/>
            <p:extLst>
              <p:ext uri="{D42A27DB-BD31-4B8C-83A1-F6EECF244321}">
                <p14:modId xmlns:p14="http://schemas.microsoft.com/office/powerpoint/2010/main" val="174541980"/>
              </p:ext>
            </p:extLst>
          </p:nvPr>
        </p:nvGraphicFramePr>
        <p:xfrm>
          <a:off x="947482" y="4098925"/>
          <a:ext cx="7477125" cy="352425"/>
        </p:xfrm>
        <a:graphic>
          <a:graphicData uri="http://schemas.openxmlformats.org/drawingml/2006/table">
            <a:tbl>
              <a:tblPr/>
              <a:tblGrid>
                <a:gridCol w="776287">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687388">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788987">
                  <a:extLst>
                    <a:ext uri="{9D8B030D-6E8A-4147-A177-3AD203B41FA5}">
                      <a16:colId xmlns:a16="http://schemas.microsoft.com/office/drawing/2014/main" val="20007"/>
                    </a:ext>
                  </a:extLst>
                </a:gridCol>
                <a:gridCol w="1003300">
                  <a:extLst>
                    <a:ext uri="{9D8B030D-6E8A-4147-A177-3AD203B41FA5}">
                      <a16:colId xmlns:a16="http://schemas.microsoft.com/office/drawing/2014/main" val="20008"/>
                    </a:ext>
                  </a:extLst>
                </a:gridCol>
                <a:gridCol w="715963">
                  <a:extLst>
                    <a:ext uri="{9D8B030D-6E8A-4147-A177-3AD203B41FA5}">
                      <a16:colId xmlns:a16="http://schemas.microsoft.com/office/drawing/2014/main" val="20009"/>
                    </a:ext>
                  </a:extLst>
                </a:gridCol>
              </a:tblGrid>
              <a:tr h="352425">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2"/>
                          </a:solidFill>
                          <a:effectLst/>
                          <a:latin typeface="Arial" charset="0"/>
                          <a:cs typeface="Times New Roman" pitchFamily="18" charset="0"/>
                        </a:rPr>
                        <a:t>Fname</a:t>
                      </a:r>
                      <a:endParaRPr kumimoji="0" lang="en-US" sz="2000" b="0" i="0" u="none" strike="noStrike" cap="none" normalizeH="0" baseline="0" dirty="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Minit</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Lname</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sng" strike="noStrike" cap="none" normalizeH="0" baseline="0" smtClean="0">
                          <a:ln>
                            <a:noFill/>
                          </a:ln>
                          <a:solidFill>
                            <a:schemeClr val="tx2"/>
                          </a:solidFill>
                          <a:effectLst/>
                          <a:latin typeface="Arial" charset="0"/>
                          <a:cs typeface="Times New Roman" pitchFamily="18" charset="0"/>
                        </a:rPr>
                        <a:t>SSN</a:t>
                      </a:r>
                      <a:endParaRPr kumimoji="0" lang="en-US" sz="2000" b="0" i="0" u="sng"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2"/>
                          </a:solidFill>
                          <a:effectLst/>
                          <a:latin typeface="Arial" charset="0"/>
                          <a:cs typeface="Times New Roman" pitchFamily="18" charset="0"/>
                        </a:rPr>
                        <a:t>Bdate</a:t>
                      </a:r>
                      <a:endParaRPr kumimoji="0" lang="en-US" sz="2000" b="0" i="0" u="none" strike="noStrike" cap="none" normalizeH="0" baseline="0" dirty="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Address</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Sex</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Salary</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Superssn</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2"/>
                          </a:solidFill>
                          <a:effectLst/>
                          <a:latin typeface="Arial" charset="0"/>
                          <a:cs typeface="Times New Roman" pitchFamily="18" charset="0"/>
                        </a:rPr>
                        <a:t>Dno</a:t>
                      </a:r>
                      <a:endParaRPr kumimoji="0" lang="en-US" sz="2000" b="0" i="0" u="none" strike="noStrike" cap="none" normalizeH="0" baseline="0" dirty="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2514" name="Group 50"/>
          <p:cNvGraphicFramePr>
            <a:graphicFrameLocks noGrp="1"/>
          </p:cNvGraphicFramePr>
          <p:nvPr>
            <p:ph sz="quarter" idx="4294967295"/>
          </p:nvPr>
        </p:nvGraphicFramePr>
        <p:xfrm>
          <a:off x="4100513" y="4756150"/>
          <a:ext cx="4138612" cy="336550"/>
        </p:xfrm>
        <a:graphic>
          <a:graphicData uri="http://schemas.openxmlformats.org/drawingml/2006/table">
            <a:tbl>
              <a:tblPr/>
              <a:tblGrid>
                <a:gridCol w="823912">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tblGrid>
              <a:tr h="336550">
                <a:tc>
                  <a:txBody>
                    <a:body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Dname</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Dnumber</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Mgrssn</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pitchFamily="18" charset="0"/>
                        </a:rPr>
                        <a:t>Mgrstartdate</a:t>
                      </a:r>
                      <a:endParaRPr kumimoji="0" lang="en-US" sz="2000" b="0" i="0" u="none" strike="noStrike" cap="none" normalizeH="0" baseline="0" smtClean="0">
                        <a:ln>
                          <a:noFill/>
                        </a:ln>
                        <a:solidFill>
                          <a:schemeClr val="tx2"/>
                        </a:solidFill>
                        <a:effectLst/>
                        <a:latin typeface="Arial"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2509" name="Object 45"/>
          <p:cNvGraphicFramePr>
            <a:graphicFrameLocks noChangeAspect="1"/>
          </p:cNvGraphicFramePr>
          <p:nvPr/>
        </p:nvGraphicFramePr>
        <p:xfrm>
          <a:off x="5105400" y="5762625"/>
          <a:ext cx="207963" cy="209550"/>
        </p:xfrm>
        <a:graphic>
          <a:graphicData uri="http://schemas.openxmlformats.org/presentationml/2006/ole">
            <mc:AlternateContent xmlns:mc="http://schemas.openxmlformats.org/markup-compatibility/2006">
              <mc:Choice xmlns:v="urn:schemas-microsoft-com:vml" Requires="v">
                <p:oleObj spid="_x0000_s702561" name="VISIO" r:id="rId4" imgW="207360" imgH="209520" progId="Visio.Drawing.6">
                  <p:embed/>
                </p:oleObj>
              </mc:Choice>
              <mc:Fallback>
                <p:oleObj name="VISIO" r:id="rId4" imgW="207360" imgH="209520" progId="Visio.Drawing.6">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762625"/>
                        <a:ext cx="207963"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CuadroTexto 6"/>
          <p:cNvSpPr txBox="1"/>
          <p:nvPr/>
        </p:nvSpPr>
        <p:spPr>
          <a:xfrm>
            <a:off x="7898319" y="6172200"/>
            <a:ext cx="509116" cy="400110"/>
          </a:xfrm>
          <a:prstGeom prst="rect">
            <a:avLst/>
          </a:prstGeom>
          <a:noFill/>
        </p:spPr>
        <p:txBody>
          <a:bodyPr wrap="square" rtlCol="0">
            <a:spAutoFit/>
          </a:bodyPr>
          <a:lstStyle/>
          <a:p>
            <a:r>
              <a:rPr lang="es-ES" sz="2000" dirty="0" smtClean="0"/>
              <a:t>16</a:t>
            </a:r>
            <a:endParaRPr lang="es-MX" sz="20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23" name="Rectangle 11"/>
          <p:cNvSpPr>
            <a:spLocks noGrp="1" noChangeArrowheads="1"/>
          </p:cNvSpPr>
          <p:nvPr>
            <p:ph type="title"/>
          </p:nvPr>
        </p:nvSpPr>
        <p:spPr/>
        <p:txBody>
          <a:bodyPr/>
          <a:lstStyle/>
          <a:p>
            <a:r>
              <a:rPr lang="en-US"/>
              <a:t>Query Processing in Distributed Databases</a:t>
            </a:r>
          </a:p>
        </p:txBody>
      </p:sp>
      <p:sp>
        <p:nvSpPr>
          <p:cNvPr id="704524" name="Rectangle 12"/>
          <p:cNvSpPr>
            <a:spLocks noGrp="1" noChangeArrowheads="1"/>
          </p:cNvSpPr>
          <p:nvPr>
            <p:ph type="body" idx="1"/>
          </p:nvPr>
        </p:nvSpPr>
        <p:spPr/>
        <p:txBody>
          <a:bodyPr/>
          <a:lstStyle/>
          <a:p>
            <a:r>
              <a:rPr lang="en-US"/>
              <a:t>Result</a:t>
            </a:r>
          </a:p>
          <a:p>
            <a:pPr lvl="1"/>
            <a:r>
              <a:rPr lang="en-US"/>
              <a:t>The result of this query will have 10,000 tuples, assuming that every employee is related to a department.</a:t>
            </a:r>
          </a:p>
          <a:p>
            <a:pPr lvl="1"/>
            <a:r>
              <a:rPr lang="en-US"/>
              <a:t>Suppose each result tuple is 40 bytes long.  The query is submitted at site 3 and the result is sent to this site.</a:t>
            </a:r>
          </a:p>
          <a:p>
            <a:pPr lvl="1"/>
            <a:r>
              <a:rPr lang="en-US"/>
              <a:t>Problem: Employee and Department relations are not present at site 3.</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17</a:t>
            </a:r>
            <a:endParaRPr lang="es-MX" sz="20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en-US"/>
              <a:t>Query Processing in Distributed Databases</a:t>
            </a:r>
          </a:p>
        </p:txBody>
      </p:sp>
      <p:sp>
        <p:nvSpPr>
          <p:cNvPr id="782339" name="Rectangle 3"/>
          <p:cNvSpPr>
            <a:spLocks noGrp="1" noChangeArrowheads="1"/>
          </p:cNvSpPr>
          <p:nvPr>
            <p:ph type="body" idx="1"/>
          </p:nvPr>
        </p:nvSpPr>
        <p:spPr/>
        <p:txBody>
          <a:bodyPr/>
          <a:lstStyle/>
          <a:p>
            <a:r>
              <a:rPr lang="en-US" sz="2400" dirty="0"/>
              <a:t>Strategies:</a:t>
            </a:r>
          </a:p>
          <a:p>
            <a:pPr marL="781050" lvl="1" indent="-323850">
              <a:buSzTx/>
              <a:buFont typeface="Wingdings" pitchFamily="2" charset="2"/>
              <a:buAutoNum type="arabicPeriod"/>
            </a:pPr>
            <a:r>
              <a:rPr lang="en-US" sz="2200" dirty="0"/>
              <a:t>Transfer Employee and Department to site 3.</a:t>
            </a:r>
          </a:p>
          <a:p>
            <a:pPr marL="1219200" lvl="2" indent="-304800"/>
            <a:r>
              <a:rPr lang="en-US" sz="2000" dirty="0"/>
              <a:t>Total transfer bytes = 1,000,000 + 3500 = 1,003,500 bytes.</a:t>
            </a:r>
          </a:p>
          <a:p>
            <a:pPr marL="781050" lvl="1" indent="-323850">
              <a:buSzTx/>
              <a:buFont typeface="Wingdings" pitchFamily="2" charset="2"/>
              <a:buAutoNum type="arabicPeriod"/>
            </a:pPr>
            <a:r>
              <a:rPr lang="en-US" sz="2200" dirty="0"/>
              <a:t>Transfer Employee to site 2, execute join at site 2 and send the result to site 3. </a:t>
            </a:r>
          </a:p>
          <a:p>
            <a:pPr marL="1219200" lvl="2" indent="-304800"/>
            <a:r>
              <a:rPr lang="en-US" sz="2000" dirty="0"/>
              <a:t>Query result size = 40 * 10,000 = 400,000 bytes.  Total transfer size = 1,000,000 + 400,000 = 1,400,000 bytes.</a:t>
            </a:r>
          </a:p>
          <a:p>
            <a:pPr marL="781050" lvl="1" indent="-323850">
              <a:buSzTx/>
              <a:buFont typeface="Wingdings" pitchFamily="2" charset="2"/>
              <a:buAutoNum type="arabicPeriod"/>
            </a:pPr>
            <a:r>
              <a:rPr lang="en-US" sz="2200" dirty="0"/>
              <a:t>Transfer Department relation to site 1, execute the join at site 1, and send the result to site 3.</a:t>
            </a:r>
          </a:p>
          <a:p>
            <a:pPr marL="1219200" lvl="2" indent="-304800"/>
            <a:r>
              <a:rPr lang="en-US" sz="2000" dirty="0"/>
              <a:t>Total bytes transferred = 3500 </a:t>
            </a:r>
            <a:r>
              <a:rPr lang="en-US" sz="2000" dirty="0" smtClean="0"/>
              <a:t> + 400,000</a:t>
            </a:r>
            <a:r>
              <a:rPr lang="en-US" sz="2000" dirty="0"/>
              <a:t>= 403,500 bytes.</a:t>
            </a:r>
          </a:p>
          <a:p>
            <a:r>
              <a:rPr lang="en-US" sz="2400" dirty="0"/>
              <a:t>Optimization criteria: minimizing data transfer.</a:t>
            </a:r>
          </a:p>
          <a:p>
            <a:pPr marL="781050" lvl="1" indent="-323850"/>
            <a:r>
              <a:rPr lang="en-US" sz="2200" dirty="0"/>
              <a:t>Preferred approach:  strategy 3.</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18</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23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2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23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23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23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2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8" name="Rectangle 10"/>
          <p:cNvSpPr>
            <a:spLocks noGrp="1" noChangeArrowheads="1"/>
          </p:cNvSpPr>
          <p:nvPr>
            <p:ph type="title"/>
          </p:nvPr>
        </p:nvSpPr>
        <p:spPr/>
        <p:txBody>
          <a:bodyPr/>
          <a:lstStyle/>
          <a:p>
            <a:r>
              <a:rPr lang="en-US"/>
              <a:t>Query Processing in Distributed Databases</a:t>
            </a:r>
          </a:p>
        </p:txBody>
      </p:sp>
      <p:sp>
        <p:nvSpPr>
          <p:cNvPr id="708619" name="Rectangle 11"/>
          <p:cNvSpPr>
            <a:spLocks noGrp="1" noChangeArrowheads="1"/>
          </p:cNvSpPr>
          <p:nvPr>
            <p:ph type="body" idx="1"/>
          </p:nvPr>
        </p:nvSpPr>
        <p:spPr/>
        <p:txBody>
          <a:bodyPr/>
          <a:lstStyle/>
          <a:p>
            <a:pPr marL="457200" indent="-457200"/>
            <a:r>
              <a:rPr lang="en-US" dirty="0"/>
              <a:t>Consider the query</a:t>
            </a:r>
          </a:p>
          <a:p>
            <a:pPr marL="876300" lvl="1" indent="-419100"/>
            <a:r>
              <a:rPr lang="en-US" dirty="0"/>
              <a:t>Q’: For each department, retrieve the department name and the name of the department manager</a:t>
            </a:r>
          </a:p>
          <a:p>
            <a:pPr marL="457200" indent="-457200"/>
            <a:r>
              <a:rPr lang="en-US" dirty="0"/>
              <a:t>Relational Algebra expression:</a:t>
            </a:r>
          </a:p>
          <a:p>
            <a:pPr marL="876300" lvl="1" indent="-419100"/>
            <a:r>
              <a:rPr lang="en-US" dirty="0">
                <a:latin typeface="Symbol" pitchFamily="18" charset="2"/>
              </a:rPr>
              <a:t></a:t>
            </a:r>
            <a:r>
              <a:rPr lang="en-US" baseline="-25000" dirty="0" err="1"/>
              <a:t>Fname,Lname,Dname</a:t>
            </a:r>
            <a:r>
              <a:rPr lang="en-US" dirty="0"/>
              <a:t> (Employee </a:t>
            </a:r>
            <a:r>
              <a:rPr lang="en-US" dirty="0" smtClean="0"/>
              <a:t>    </a:t>
            </a:r>
            <a:r>
              <a:rPr lang="en-US" baseline="-25000" dirty="0" smtClean="0"/>
              <a:t>SSN = </a:t>
            </a:r>
            <a:r>
              <a:rPr lang="en-US" baseline="-25000" dirty="0" err="1"/>
              <a:t>Mgrssn</a:t>
            </a:r>
            <a:r>
              <a:rPr lang="en-US" baseline="-25000" dirty="0"/>
              <a:t> </a:t>
            </a:r>
            <a:r>
              <a:rPr lang="en-US" dirty="0" smtClean="0"/>
              <a:t>Department</a:t>
            </a:r>
            <a:r>
              <a:rPr lang="en-US" dirty="0"/>
              <a:t>) </a:t>
            </a:r>
          </a:p>
        </p:txBody>
      </p:sp>
      <p:graphicFrame>
        <p:nvGraphicFramePr>
          <p:cNvPr id="708622" name="Object 14"/>
          <p:cNvGraphicFramePr>
            <a:graphicFrameLocks noChangeAspect="1"/>
          </p:cNvGraphicFramePr>
          <p:nvPr>
            <p:extLst>
              <p:ext uri="{D42A27DB-BD31-4B8C-83A1-F6EECF244321}">
                <p14:modId xmlns:p14="http://schemas.microsoft.com/office/powerpoint/2010/main" val="48175701"/>
              </p:ext>
            </p:extLst>
          </p:nvPr>
        </p:nvGraphicFramePr>
        <p:xfrm>
          <a:off x="5458619" y="3657600"/>
          <a:ext cx="207962" cy="209550"/>
        </p:xfrm>
        <a:graphic>
          <a:graphicData uri="http://schemas.openxmlformats.org/presentationml/2006/ole">
            <mc:AlternateContent xmlns:mc="http://schemas.openxmlformats.org/markup-compatibility/2006">
              <mc:Choice xmlns:v="urn:schemas-microsoft-com:vml" Requires="v">
                <p:oleObj spid="_x0000_s708670" name="VISIO" r:id="rId4" imgW="207360" imgH="209520" progId="Visio.Drawing.6">
                  <p:embed/>
                </p:oleObj>
              </mc:Choice>
              <mc:Fallback>
                <p:oleObj name="VISIO" r:id="rId4" imgW="207360" imgH="209520" progId="Visio.Drawing.6">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619" y="3657600"/>
                        <a:ext cx="2079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uadroTexto 4"/>
          <p:cNvSpPr txBox="1"/>
          <p:nvPr/>
        </p:nvSpPr>
        <p:spPr>
          <a:xfrm>
            <a:off x="7848601" y="6001602"/>
            <a:ext cx="509116" cy="400110"/>
          </a:xfrm>
          <a:prstGeom prst="rect">
            <a:avLst/>
          </a:prstGeom>
          <a:noFill/>
        </p:spPr>
        <p:txBody>
          <a:bodyPr wrap="square" rtlCol="0">
            <a:spAutoFit/>
          </a:bodyPr>
          <a:lstStyle/>
          <a:p>
            <a:r>
              <a:rPr lang="es-ES" sz="2000" dirty="0" smtClean="0"/>
              <a:t>19</a:t>
            </a:r>
            <a:endParaRPr lang="es-MX" sz="20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p:cNvSpPr>
            <a:spLocks noGrp="1" noChangeArrowheads="1"/>
          </p:cNvSpPr>
          <p:nvPr>
            <p:ph type="title"/>
          </p:nvPr>
        </p:nvSpPr>
        <p:spPr>
          <a:xfrm>
            <a:off x="228600" y="303213"/>
            <a:ext cx="7796213" cy="839787"/>
          </a:xfrm>
        </p:spPr>
        <p:txBody>
          <a:bodyPr/>
          <a:lstStyle/>
          <a:p>
            <a:r>
              <a:rPr lang="en-US" dirty="0"/>
              <a:t>Distributed Database Concepts</a:t>
            </a:r>
          </a:p>
        </p:txBody>
      </p:sp>
      <p:sp>
        <p:nvSpPr>
          <p:cNvPr id="671751" name="Rectangle 7"/>
          <p:cNvSpPr>
            <a:spLocks noGrp="1" noChangeArrowheads="1"/>
          </p:cNvSpPr>
          <p:nvPr>
            <p:ph type="body" idx="1"/>
          </p:nvPr>
        </p:nvSpPr>
        <p:spPr>
          <a:xfrm>
            <a:off x="239713" y="1371600"/>
            <a:ext cx="8294687" cy="4800600"/>
          </a:xfrm>
        </p:spPr>
        <p:txBody>
          <a:bodyPr/>
          <a:lstStyle/>
          <a:p>
            <a:pPr>
              <a:lnSpc>
                <a:spcPct val="90000"/>
              </a:lnSpc>
            </a:pPr>
            <a:r>
              <a:rPr lang="en-US" dirty="0"/>
              <a:t>A transaction can be executed by multiple networked computers in a unified manner.</a:t>
            </a:r>
          </a:p>
          <a:p>
            <a:pPr>
              <a:lnSpc>
                <a:spcPct val="90000"/>
              </a:lnSpc>
            </a:pPr>
            <a:r>
              <a:rPr lang="en-US" dirty="0"/>
              <a:t>A </a:t>
            </a:r>
            <a:r>
              <a:rPr lang="en-US" b="1" dirty="0"/>
              <a:t>distributed database (DDB)</a:t>
            </a:r>
            <a:r>
              <a:rPr lang="en-US" dirty="0"/>
              <a:t> </a:t>
            </a:r>
            <a:r>
              <a:rPr lang="en-US" dirty="0" smtClean="0"/>
              <a:t>processes a unit </a:t>
            </a:r>
            <a:r>
              <a:rPr lang="en-US" dirty="0"/>
              <a:t>of execution (a transaction) in a distributed manner. A distributed database (DDB) can be defined as</a:t>
            </a:r>
          </a:p>
          <a:p>
            <a:pPr lvl="1">
              <a:lnSpc>
                <a:spcPct val="90000"/>
              </a:lnSpc>
            </a:pPr>
            <a:r>
              <a:rPr lang="en-US" dirty="0"/>
              <a:t>A </a:t>
            </a:r>
            <a:r>
              <a:rPr lang="en-US" dirty="0" smtClean="0"/>
              <a:t>collection </a:t>
            </a:r>
            <a:r>
              <a:rPr lang="en-US" dirty="0"/>
              <a:t>of multiple logically related </a:t>
            </a:r>
            <a:r>
              <a:rPr lang="en-US" dirty="0" smtClean="0"/>
              <a:t>databases </a:t>
            </a:r>
            <a:r>
              <a:rPr lang="en-US" dirty="0"/>
              <a:t>distributed over a computer network, and a distributed database management system as a software system that manages a distributed database </a:t>
            </a:r>
            <a:r>
              <a:rPr lang="en-US" dirty="0" smtClean="0"/>
              <a:t>making </a:t>
            </a:r>
            <a:r>
              <a:rPr lang="en-US" b="1" dirty="0"/>
              <a:t>the</a:t>
            </a:r>
            <a:r>
              <a:rPr lang="en-US" dirty="0"/>
              <a:t> </a:t>
            </a:r>
            <a:r>
              <a:rPr lang="en-US" b="1" dirty="0"/>
              <a:t>distribution transparent to the user</a:t>
            </a:r>
            <a:r>
              <a:rPr lang="en-US" dirty="0"/>
              <a:t>.  </a:t>
            </a:r>
          </a:p>
        </p:txBody>
      </p:sp>
      <p:sp>
        <p:nvSpPr>
          <p:cNvPr id="2" name="CuadroTexto 1"/>
          <p:cNvSpPr txBox="1"/>
          <p:nvPr/>
        </p:nvSpPr>
        <p:spPr>
          <a:xfrm>
            <a:off x="8000529" y="6001602"/>
            <a:ext cx="357187" cy="400110"/>
          </a:xfrm>
          <a:prstGeom prst="rect">
            <a:avLst/>
          </a:prstGeom>
          <a:noFill/>
        </p:spPr>
        <p:txBody>
          <a:bodyPr wrap="square" rtlCol="0">
            <a:spAutoFit/>
          </a:bodyPr>
          <a:lstStyle/>
          <a:p>
            <a:r>
              <a:rPr lang="es-ES" sz="2000" dirty="0" smtClean="0"/>
              <a:t>2</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17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17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Query Processing in Distributed Databases</a:t>
            </a:r>
          </a:p>
        </p:txBody>
      </p:sp>
      <p:sp>
        <p:nvSpPr>
          <p:cNvPr id="784387" name="Rectangle 3"/>
          <p:cNvSpPr>
            <a:spLocks noGrp="1" noChangeArrowheads="1"/>
          </p:cNvSpPr>
          <p:nvPr>
            <p:ph type="body" idx="1"/>
          </p:nvPr>
        </p:nvSpPr>
        <p:spPr/>
        <p:txBody>
          <a:bodyPr/>
          <a:lstStyle/>
          <a:p>
            <a:pPr marL="457200" indent="-457200">
              <a:lnSpc>
                <a:spcPct val="80000"/>
              </a:lnSpc>
            </a:pPr>
            <a:r>
              <a:rPr lang="en-US" sz="2400" dirty="0"/>
              <a:t>The result of this query will have 100 tuples, assuming that every department has a manager, the execution strategies are:</a:t>
            </a:r>
          </a:p>
          <a:p>
            <a:pPr marL="876300" lvl="1" indent="-419100">
              <a:lnSpc>
                <a:spcPct val="80000"/>
              </a:lnSpc>
              <a:buSzTx/>
              <a:buFont typeface="Wingdings" pitchFamily="2" charset="2"/>
              <a:buAutoNum type="arabicPeriod"/>
            </a:pPr>
            <a:r>
              <a:rPr lang="en-US" sz="2200" dirty="0"/>
              <a:t>Transfer Employee and Department to the result site and perform the join at site 3.</a:t>
            </a:r>
          </a:p>
          <a:p>
            <a:pPr marL="1295400" lvl="2" indent="-381000">
              <a:lnSpc>
                <a:spcPct val="80000"/>
              </a:lnSpc>
              <a:buSzPct val="60000"/>
            </a:pPr>
            <a:r>
              <a:rPr lang="en-US" sz="2000" dirty="0"/>
              <a:t>Total bytes transferred = 1,000,000 + 3500 = 1,003,500 bytes.</a:t>
            </a:r>
          </a:p>
          <a:p>
            <a:pPr marL="876300" lvl="1" indent="-419100">
              <a:lnSpc>
                <a:spcPct val="80000"/>
              </a:lnSpc>
              <a:buSzTx/>
              <a:buFont typeface="Wingdings" pitchFamily="2" charset="2"/>
              <a:buAutoNum type="arabicPeriod"/>
            </a:pPr>
            <a:r>
              <a:rPr lang="en-US" sz="2200" dirty="0"/>
              <a:t>Transfer Employee to site 2, execute join at site 2 and send the result to site 3.  Query result size = 40 * 100 = 4000 bytes.  </a:t>
            </a:r>
          </a:p>
          <a:p>
            <a:pPr marL="1295400" lvl="2" indent="-381000">
              <a:lnSpc>
                <a:spcPct val="80000"/>
              </a:lnSpc>
              <a:buSzPct val="60000"/>
            </a:pPr>
            <a:r>
              <a:rPr lang="en-US" sz="2000" dirty="0"/>
              <a:t>Total transfer size = 1,000,000 </a:t>
            </a:r>
            <a:r>
              <a:rPr lang="en-US" sz="2000" dirty="0" smtClean="0"/>
              <a:t>+ 4000 = </a:t>
            </a:r>
            <a:r>
              <a:rPr lang="en-US" sz="2000" dirty="0"/>
              <a:t>1,004,000 bytes.</a:t>
            </a:r>
          </a:p>
          <a:p>
            <a:pPr marL="876300" lvl="1" indent="-419100">
              <a:lnSpc>
                <a:spcPct val="80000"/>
              </a:lnSpc>
              <a:buSzTx/>
              <a:buFont typeface="Wingdings" pitchFamily="2" charset="2"/>
              <a:buAutoNum type="arabicPeriod"/>
            </a:pPr>
            <a:r>
              <a:rPr lang="en-US" sz="2200" dirty="0"/>
              <a:t>Transfer Department relation to site 1, execute join at site 1 and send the result to site 3.</a:t>
            </a:r>
          </a:p>
          <a:p>
            <a:pPr marL="1295400" lvl="2" indent="-381000">
              <a:lnSpc>
                <a:spcPct val="80000"/>
              </a:lnSpc>
              <a:buSzPct val="60000"/>
            </a:pPr>
            <a:r>
              <a:rPr lang="en-US" sz="2000" dirty="0"/>
              <a:t>Total transfer size = 3500 </a:t>
            </a:r>
            <a:r>
              <a:rPr lang="en-US" sz="2000" dirty="0" smtClean="0"/>
              <a:t>+ 4000 = </a:t>
            </a:r>
            <a:r>
              <a:rPr lang="en-US" sz="2000" dirty="0"/>
              <a:t>7500 bytes.</a:t>
            </a:r>
          </a:p>
          <a:p>
            <a:pPr marL="457200" indent="-457200">
              <a:lnSpc>
                <a:spcPct val="80000"/>
              </a:lnSpc>
            </a:pPr>
            <a:r>
              <a:rPr lang="en-US" sz="2400" dirty="0"/>
              <a:t>Preferred strategy:  Choose strategy 3.</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20</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4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43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4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6" name="Rectangle 10"/>
          <p:cNvSpPr>
            <a:spLocks noGrp="1" noChangeArrowheads="1"/>
          </p:cNvSpPr>
          <p:nvPr>
            <p:ph type="title"/>
          </p:nvPr>
        </p:nvSpPr>
        <p:spPr/>
        <p:txBody>
          <a:bodyPr/>
          <a:lstStyle/>
          <a:p>
            <a:r>
              <a:rPr lang="en-US"/>
              <a:t>Query Processing in Distributed Databases</a:t>
            </a:r>
          </a:p>
        </p:txBody>
      </p:sp>
      <p:sp>
        <p:nvSpPr>
          <p:cNvPr id="710667" name="Rectangle 11"/>
          <p:cNvSpPr>
            <a:spLocks noGrp="1" noChangeArrowheads="1"/>
          </p:cNvSpPr>
          <p:nvPr>
            <p:ph type="body" idx="1"/>
          </p:nvPr>
        </p:nvSpPr>
        <p:spPr/>
        <p:txBody>
          <a:bodyPr/>
          <a:lstStyle/>
          <a:p>
            <a:pPr marL="533400" indent="-533400">
              <a:lnSpc>
                <a:spcPct val="90000"/>
              </a:lnSpc>
            </a:pPr>
            <a:r>
              <a:rPr lang="en-US" dirty="0"/>
              <a:t>Now suppose the result site is 2. Possible strategies :</a:t>
            </a:r>
          </a:p>
          <a:p>
            <a:pPr marL="952500" lvl="1" indent="-495300">
              <a:lnSpc>
                <a:spcPct val="90000"/>
              </a:lnSpc>
              <a:buSzTx/>
              <a:buFont typeface="Wingdings" pitchFamily="2" charset="2"/>
              <a:buAutoNum type="arabicPeriod"/>
            </a:pPr>
            <a:r>
              <a:rPr lang="en-US" dirty="0"/>
              <a:t>Transfer Employee relation to site 2, execute the query and present the result to the user at site 2.</a:t>
            </a:r>
          </a:p>
          <a:p>
            <a:pPr marL="1371600" lvl="2" indent="-457200">
              <a:lnSpc>
                <a:spcPct val="90000"/>
              </a:lnSpc>
            </a:pPr>
            <a:r>
              <a:rPr lang="en-US" dirty="0"/>
              <a:t>Total transfer size = 1,000,000 bytes for both queries Q and Q’.</a:t>
            </a:r>
          </a:p>
          <a:p>
            <a:pPr marL="952500" lvl="1" indent="-495300">
              <a:lnSpc>
                <a:spcPct val="90000"/>
              </a:lnSpc>
              <a:buSzTx/>
              <a:buFont typeface="Wingdings" pitchFamily="2" charset="2"/>
              <a:buAutoNum type="arabicPeriod"/>
            </a:pPr>
            <a:r>
              <a:rPr lang="en-US" dirty="0"/>
              <a:t>Transfer Department relation to site 1, execute join at site 1 and send the result back to site 2.</a:t>
            </a:r>
          </a:p>
          <a:p>
            <a:pPr marL="1371600" lvl="2" indent="-457200">
              <a:lnSpc>
                <a:spcPct val="90000"/>
              </a:lnSpc>
            </a:pPr>
            <a:r>
              <a:rPr lang="en-US" dirty="0"/>
              <a:t>Total transfer size for Q = 3500 </a:t>
            </a:r>
            <a:r>
              <a:rPr lang="en-US" dirty="0" smtClean="0"/>
              <a:t>+ 400,000 </a:t>
            </a:r>
            <a:r>
              <a:rPr lang="en-US" dirty="0"/>
              <a:t>= 403,500 bytes and for Q’ = 3500 </a:t>
            </a:r>
            <a:r>
              <a:rPr lang="en-US" dirty="0" smtClean="0"/>
              <a:t>+ 4000 </a:t>
            </a:r>
            <a:r>
              <a:rPr lang="en-US" dirty="0"/>
              <a:t>= 7500 bytes.</a:t>
            </a:r>
          </a:p>
          <a:p>
            <a:pPr marL="533400" indent="-533400">
              <a:lnSpc>
                <a:spcPct val="90000"/>
              </a:lnSpc>
            </a:pPr>
            <a:endParaRPr lang="en-US" dirty="0"/>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21</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0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06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06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0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0" name="Rectangle 8"/>
          <p:cNvSpPr>
            <a:spLocks noGrp="1" noChangeArrowheads="1"/>
          </p:cNvSpPr>
          <p:nvPr>
            <p:ph type="title"/>
          </p:nvPr>
        </p:nvSpPr>
        <p:spPr/>
        <p:txBody>
          <a:bodyPr/>
          <a:lstStyle/>
          <a:p>
            <a:r>
              <a:rPr lang="en-US"/>
              <a:t>Concurrency Control and Recovery</a:t>
            </a:r>
          </a:p>
        </p:txBody>
      </p:sp>
      <p:sp>
        <p:nvSpPr>
          <p:cNvPr id="714761" name="Rectangle 9"/>
          <p:cNvSpPr>
            <a:spLocks noGrp="1" noChangeArrowheads="1"/>
          </p:cNvSpPr>
          <p:nvPr>
            <p:ph type="body" idx="1"/>
          </p:nvPr>
        </p:nvSpPr>
        <p:spPr/>
        <p:txBody>
          <a:bodyPr/>
          <a:lstStyle/>
          <a:p>
            <a:r>
              <a:rPr lang="en-US"/>
              <a:t>Distributed Databases encounter a number of concurrency control and recovery problems which are not present in centralized databases.  Some of them are listed below.</a:t>
            </a:r>
          </a:p>
          <a:p>
            <a:pPr lvl="1"/>
            <a:r>
              <a:rPr lang="en-US"/>
              <a:t>Dealing with multiple copies of data items</a:t>
            </a:r>
          </a:p>
          <a:p>
            <a:pPr lvl="1"/>
            <a:r>
              <a:rPr lang="en-US"/>
              <a:t>Failure of individual sites</a:t>
            </a:r>
          </a:p>
          <a:p>
            <a:pPr lvl="1"/>
            <a:r>
              <a:rPr lang="en-US"/>
              <a:t>Communication link failure </a:t>
            </a:r>
          </a:p>
          <a:p>
            <a:pPr lvl="1"/>
            <a:r>
              <a:rPr lang="en-US"/>
              <a:t>Distributed commit</a:t>
            </a:r>
          </a:p>
          <a:p>
            <a:pPr lvl="1"/>
            <a:r>
              <a:rPr lang="en-US"/>
              <a:t>Distributed deadlock</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22</a:t>
            </a:r>
            <a:endParaRPr lang="es-MX" sz="20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a:t>Concurrency Control and Recovery</a:t>
            </a:r>
          </a:p>
        </p:txBody>
      </p:sp>
      <p:sp>
        <p:nvSpPr>
          <p:cNvPr id="787459" name="Rectangle 3"/>
          <p:cNvSpPr>
            <a:spLocks noGrp="1" noChangeArrowheads="1"/>
          </p:cNvSpPr>
          <p:nvPr>
            <p:ph type="body" idx="1"/>
          </p:nvPr>
        </p:nvSpPr>
        <p:spPr/>
        <p:txBody>
          <a:bodyPr/>
          <a:lstStyle/>
          <a:p>
            <a:r>
              <a:rPr lang="en-US" dirty="0"/>
              <a:t>Details</a:t>
            </a:r>
          </a:p>
          <a:p>
            <a:pPr lvl="1"/>
            <a:r>
              <a:rPr lang="en-US" dirty="0"/>
              <a:t>Dealing with multiple copies of data items:  </a:t>
            </a:r>
          </a:p>
          <a:p>
            <a:pPr lvl="2"/>
            <a:r>
              <a:rPr lang="en-US" dirty="0"/>
              <a:t>The concurrency control must maintain global consistency.  Likewise the recovery mechanism must recover all copies and maintain consistency after recovery.</a:t>
            </a:r>
          </a:p>
          <a:p>
            <a:pPr lvl="1"/>
            <a:r>
              <a:rPr lang="en-US" dirty="0"/>
              <a:t>Failure of individual sites:</a:t>
            </a:r>
          </a:p>
          <a:p>
            <a:pPr lvl="2"/>
            <a:r>
              <a:rPr lang="en-US" dirty="0"/>
              <a:t>Database availability must not be affected due to the failure of one or two sites and the recovery scheme must recover them before they are available for use.</a:t>
            </a:r>
          </a:p>
        </p:txBody>
      </p:sp>
      <p:sp>
        <p:nvSpPr>
          <p:cNvPr id="4" name="CuadroTexto 3"/>
          <p:cNvSpPr txBox="1"/>
          <p:nvPr/>
        </p:nvSpPr>
        <p:spPr>
          <a:xfrm>
            <a:off x="7848601" y="6001602"/>
            <a:ext cx="509116" cy="400110"/>
          </a:xfrm>
          <a:prstGeom prst="rect">
            <a:avLst/>
          </a:prstGeom>
          <a:noFill/>
        </p:spPr>
        <p:txBody>
          <a:bodyPr wrap="square" rtlCol="0">
            <a:spAutoFit/>
          </a:bodyPr>
          <a:lstStyle/>
          <a:p>
            <a:r>
              <a:rPr lang="es-ES" sz="2000" dirty="0" smtClean="0"/>
              <a:t>23</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7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74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7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7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a:t>Concurrency Control and Recovery</a:t>
            </a:r>
          </a:p>
        </p:txBody>
      </p:sp>
      <p:sp>
        <p:nvSpPr>
          <p:cNvPr id="789507" name="Rectangle 3"/>
          <p:cNvSpPr>
            <a:spLocks noGrp="1" noChangeArrowheads="1"/>
          </p:cNvSpPr>
          <p:nvPr>
            <p:ph type="body" idx="1"/>
          </p:nvPr>
        </p:nvSpPr>
        <p:spPr/>
        <p:txBody>
          <a:bodyPr/>
          <a:lstStyle/>
          <a:p>
            <a:pPr>
              <a:lnSpc>
                <a:spcPct val="90000"/>
              </a:lnSpc>
            </a:pPr>
            <a:r>
              <a:rPr lang="en-US" sz="2400" dirty="0"/>
              <a:t>Details (contd.)</a:t>
            </a:r>
          </a:p>
          <a:p>
            <a:pPr lvl="1">
              <a:lnSpc>
                <a:spcPct val="90000"/>
              </a:lnSpc>
            </a:pPr>
            <a:r>
              <a:rPr lang="en-US" sz="2200" dirty="0"/>
              <a:t>Communication link failure: </a:t>
            </a:r>
          </a:p>
          <a:p>
            <a:pPr lvl="2">
              <a:lnSpc>
                <a:spcPct val="90000"/>
              </a:lnSpc>
            </a:pPr>
            <a:r>
              <a:rPr lang="en-US" sz="2000" dirty="0"/>
              <a:t>This failure may create network partition which would affect database availability even though all database sites may be running.</a:t>
            </a:r>
          </a:p>
          <a:p>
            <a:pPr lvl="1">
              <a:lnSpc>
                <a:spcPct val="90000"/>
              </a:lnSpc>
            </a:pPr>
            <a:r>
              <a:rPr lang="en-US" sz="2200" dirty="0"/>
              <a:t>Distributed commit:</a:t>
            </a:r>
          </a:p>
          <a:p>
            <a:pPr lvl="2">
              <a:lnSpc>
                <a:spcPct val="90000"/>
              </a:lnSpc>
            </a:pPr>
            <a:r>
              <a:rPr lang="en-US" sz="2000" dirty="0"/>
              <a:t>A transaction may be fragmented and they may be executed by a number of sites.  This require a two or three-phase commit approach for transaction commit.</a:t>
            </a:r>
          </a:p>
          <a:p>
            <a:pPr lvl="1">
              <a:lnSpc>
                <a:spcPct val="90000"/>
              </a:lnSpc>
            </a:pPr>
            <a:r>
              <a:rPr lang="en-US" sz="2200" dirty="0"/>
              <a:t>Distributed deadlock:</a:t>
            </a:r>
          </a:p>
          <a:p>
            <a:pPr lvl="2">
              <a:lnSpc>
                <a:spcPct val="90000"/>
              </a:lnSpc>
            </a:pPr>
            <a:r>
              <a:rPr lang="en-US" sz="2000" dirty="0"/>
              <a:t>Since transactions are processed at multiple sites, two or more sites may get involved in deadlock.  This must be resolved in a distributed manner.</a:t>
            </a:r>
          </a:p>
        </p:txBody>
      </p:sp>
      <p:sp>
        <p:nvSpPr>
          <p:cNvPr id="5" name="CuadroTexto 4"/>
          <p:cNvSpPr txBox="1"/>
          <p:nvPr/>
        </p:nvSpPr>
        <p:spPr>
          <a:xfrm>
            <a:off x="7848601" y="6001602"/>
            <a:ext cx="509116" cy="400110"/>
          </a:xfrm>
          <a:prstGeom prst="rect">
            <a:avLst/>
          </a:prstGeom>
          <a:noFill/>
        </p:spPr>
        <p:txBody>
          <a:bodyPr wrap="square" rtlCol="0">
            <a:spAutoFit/>
          </a:bodyPr>
          <a:lstStyle/>
          <a:p>
            <a:pPr algn="ctr"/>
            <a:r>
              <a:rPr lang="es-ES" sz="2000" dirty="0" smtClean="0"/>
              <a:t>24</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5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9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95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9" name="Rectangle 7"/>
          <p:cNvSpPr>
            <a:spLocks noGrp="1" noChangeArrowheads="1"/>
          </p:cNvSpPr>
          <p:nvPr>
            <p:ph type="title"/>
          </p:nvPr>
        </p:nvSpPr>
        <p:spPr>
          <a:xfrm>
            <a:off x="228600" y="76200"/>
            <a:ext cx="7796213" cy="687388"/>
          </a:xfrm>
        </p:spPr>
        <p:txBody>
          <a:bodyPr/>
          <a:lstStyle/>
          <a:p>
            <a:r>
              <a:rPr lang="en-US" dirty="0"/>
              <a:t>Distributed Database System</a:t>
            </a:r>
          </a:p>
        </p:txBody>
      </p:sp>
      <p:sp>
        <p:nvSpPr>
          <p:cNvPr id="673800" name="Rectangle 8"/>
          <p:cNvSpPr>
            <a:spLocks noGrp="1" noChangeArrowheads="1"/>
          </p:cNvSpPr>
          <p:nvPr>
            <p:ph type="body" idx="1"/>
          </p:nvPr>
        </p:nvSpPr>
        <p:spPr>
          <a:xfrm>
            <a:off x="228600" y="763588"/>
            <a:ext cx="8294688" cy="2462212"/>
          </a:xfrm>
        </p:spPr>
        <p:txBody>
          <a:bodyPr/>
          <a:lstStyle/>
          <a:p>
            <a:pPr>
              <a:lnSpc>
                <a:spcPct val="90000"/>
              </a:lnSpc>
            </a:pPr>
            <a:r>
              <a:rPr lang="en-US" dirty="0"/>
              <a:t>Advantages</a:t>
            </a:r>
          </a:p>
          <a:p>
            <a:pPr lvl="1">
              <a:lnSpc>
                <a:spcPct val="90000"/>
              </a:lnSpc>
            </a:pPr>
            <a:r>
              <a:rPr lang="en-US" dirty="0"/>
              <a:t>Management of distributed data with different </a:t>
            </a:r>
            <a:r>
              <a:rPr lang="en-US" b="1" dirty="0"/>
              <a:t>levels of transparency</a:t>
            </a:r>
            <a:r>
              <a:rPr lang="en-US" dirty="0"/>
              <a:t>: </a:t>
            </a:r>
          </a:p>
          <a:p>
            <a:pPr lvl="2">
              <a:lnSpc>
                <a:spcPct val="90000"/>
              </a:lnSpc>
            </a:pPr>
            <a:r>
              <a:rPr lang="en-US" dirty="0"/>
              <a:t>This refers to the physical placement of data (files, relations, etc.) which is not known to the user (distribution transparency).</a:t>
            </a:r>
          </a:p>
          <a:p>
            <a:pPr>
              <a:lnSpc>
                <a:spcPct val="90000"/>
              </a:lnSpc>
            </a:pPr>
            <a:endParaRPr lang="en-US" dirty="0"/>
          </a:p>
        </p:txBody>
      </p:sp>
      <p:pic>
        <p:nvPicPr>
          <p:cNvPr id="673803" name="Picture 11"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73513"/>
            <a:ext cx="6781800" cy="2341562"/>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3804" name="Picture 12" descr="Pink tissue pap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190875"/>
            <a:ext cx="5105400" cy="78263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adroTexto 5"/>
          <p:cNvSpPr txBox="1"/>
          <p:nvPr/>
        </p:nvSpPr>
        <p:spPr>
          <a:xfrm>
            <a:off x="8000529" y="6201657"/>
            <a:ext cx="357187" cy="400110"/>
          </a:xfrm>
          <a:prstGeom prst="rect">
            <a:avLst/>
          </a:prstGeom>
          <a:noFill/>
        </p:spPr>
        <p:txBody>
          <a:bodyPr wrap="square" rtlCol="0">
            <a:spAutoFit/>
          </a:bodyPr>
          <a:lstStyle/>
          <a:p>
            <a:r>
              <a:rPr lang="es-ES" sz="2000" dirty="0" smtClean="0"/>
              <a:t>3</a:t>
            </a:r>
            <a:endParaRPr lang="es-MX" sz="2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p:cNvSpPr>
            <a:spLocks noGrp="1" noChangeArrowheads="1"/>
          </p:cNvSpPr>
          <p:nvPr>
            <p:ph type="title"/>
          </p:nvPr>
        </p:nvSpPr>
        <p:spPr>
          <a:xfrm>
            <a:off x="228600" y="0"/>
            <a:ext cx="7796213" cy="839788"/>
          </a:xfrm>
        </p:spPr>
        <p:txBody>
          <a:bodyPr/>
          <a:lstStyle/>
          <a:p>
            <a:r>
              <a:rPr lang="en-US" dirty="0"/>
              <a:t>Distributed Database System</a:t>
            </a:r>
          </a:p>
        </p:txBody>
      </p:sp>
      <p:sp>
        <p:nvSpPr>
          <p:cNvPr id="675848" name="Rectangle 8"/>
          <p:cNvSpPr>
            <a:spLocks noGrp="1" noChangeArrowheads="1"/>
          </p:cNvSpPr>
          <p:nvPr>
            <p:ph type="body" idx="1"/>
          </p:nvPr>
        </p:nvSpPr>
        <p:spPr>
          <a:xfrm>
            <a:off x="228600" y="911225"/>
            <a:ext cx="8294688" cy="1603375"/>
          </a:xfrm>
        </p:spPr>
        <p:txBody>
          <a:bodyPr/>
          <a:lstStyle/>
          <a:p>
            <a:r>
              <a:rPr lang="en-US" dirty="0"/>
              <a:t>Advantages (transparency, contd.)</a:t>
            </a:r>
          </a:p>
          <a:p>
            <a:pPr lvl="1"/>
            <a:r>
              <a:rPr lang="en-US" sz="2200" dirty="0"/>
              <a:t>The EMPLOYEE, PROJECT, and WORKS_ON tables may be fragmented horizontally and stored with possible replication as shown below.</a:t>
            </a:r>
          </a:p>
          <a:p>
            <a:endParaRPr lang="en-US" sz="2200" dirty="0"/>
          </a:p>
        </p:txBody>
      </p:sp>
      <p:pic>
        <p:nvPicPr>
          <p:cNvPr id="67585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514600"/>
            <a:ext cx="7086600"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p:cNvSpPr txBox="1"/>
          <p:nvPr/>
        </p:nvSpPr>
        <p:spPr>
          <a:xfrm>
            <a:off x="7969250" y="6248400"/>
            <a:ext cx="357187" cy="400110"/>
          </a:xfrm>
          <a:prstGeom prst="rect">
            <a:avLst/>
          </a:prstGeom>
          <a:noFill/>
        </p:spPr>
        <p:txBody>
          <a:bodyPr wrap="square" rtlCol="0">
            <a:spAutoFit/>
          </a:bodyPr>
          <a:lstStyle/>
          <a:p>
            <a:r>
              <a:rPr lang="es-ES" sz="2000" dirty="0"/>
              <a:t>4</a:t>
            </a:r>
            <a:endParaRPr lang="es-MX" sz="200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p:cNvSpPr>
            <a:spLocks noGrp="1" noChangeArrowheads="1"/>
          </p:cNvSpPr>
          <p:nvPr>
            <p:ph type="title"/>
          </p:nvPr>
        </p:nvSpPr>
        <p:spPr/>
        <p:txBody>
          <a:bodyPr/>
          <a:lstStyle/>
          <a:p>
            <a:r>
              <a:rPr lang="en-US" dirty="0"/>
              <a:t>Distributed Database System</a:t>
            </a:r>
          </a:p>
        </p:txBody>
      </p:sp>
      <p:sp>
        <p:nvSpPr>
          <p:cNvPr id="677895" name="Rectangle 7"/>
          <p:cNvSpPr>
            <a:spLocks noGrp="1" noChangeArrowheads="1"/>
          </p:cNvSpPr>
          <p:nvPr>
            <p:ph type="body" idx="1"/>
          </p:nvPr>
        </p:nvSpPr>
        <p:spPr/>
        <p:txBody>
          <a:bodyPr/>
          <a:lstStyle/>
          <a:p>
            <a:r>
              <a:rPr lang="en-US" dirty="0"/>
              <a:t>Advantages (transparency, contd.)</a:t>
            </a:r>
          </a:p>
          <a:p>
            <a:pPr lvl="1"/>
            <a:r>
              <a:rPr lang="en-US" b="1" dirty="0"/>
              <a:t>Distribution and Network transparency</a:t>
            </a:r>
            <a:r>
              <a:rPr lang="en-US" dirty="0"/>
              <a:t>: </a:t>
            </a:r>
          </a:p>
          <a:p>
            <a:pPr lvl="2"/>
            <a:r>
              <a:rPr lang="en-US" dirty="0"/>
              <a:t>Users do not have to worry about operational details of the network.  </a:t>
            </a:r>
          </a:p>
          <a:p>
            <a:pPr lvl="3"/>
            <a:r>
              <a:rPr lang="en-US" dirty="0"/>
              <a:t>There is </a:t>
            </a:r>
            <a:r>
              <a:rPr lang="en-US" b="1" dirty="0"/>
              <a:t>Location transparency</a:t>
            </a:r>
            <a:r>
              <a:rPr lang="en-US" dirty="0"/>
              <a:t>, which refers to freedom of issuing </a:t>
            </a:r>
            <a:r>
              <a:rPr lang="en-US" dirty="0" smtClean="0"/>
              <a:t>commands </a:t>
            </a:r>
            <a:r>
              <a:rPr lang="en-US" dirty="0"/>
              <a:t>from any location without </a:t>
            </a:r>
            <a:r>
              <a:rPr lang="en-US" dirty="0" smtClean="0"/>
              <a:t>knowing the location of the data used for the commands.</a:t>
            </a:r>
            <a:endParaRPr lang="en-US" dirty="0"/>
          </a:p>
          <a:p>
            <a:pPr lvl="3"/>
            <a:r>
              <a:rPr lang="en-US" dirty="0" smtClean="0"/>
              <a:t>Also, there </a:t>
            </a:r>
            <a:r>
              <a:rPr lang="en-US" dirty="0"/>
              <a:t>is </a:t>
            </a:r>
            <a:r>
              <a:rPr lang="en-US" b="1" dirty="0"/>
              <a:t>Naming transparency</a:t>
            </a:r>
            <a:r>
              <a:rPr lang="en-US" dirty="0"/>
              <a:t>, which allows access to any names object (files, relations, etc.) from any location.</a:t>
            </a:r>
          </a:p>
        </p:txBody>
      </p:sp>
      <p:sp>
        <p:nvSpPr>
          <p:cNvPr id="4" name="CuadroTexto 3"/>
          <p:cNvSpPr txBox="1"/>
          <p:nvPr/>
        </p:nvSpPr>
        <p:spPr>
          <a:xfrm>
            <a:off x="8000529" y="6001602"/>
            <a:ext cx="357187" cy="400110"/>
          </a:xfrm>
          <a:prstGeom prst="rect">
            <a:avLst/>
          </a:prstGeom>
          <a:noFill/>
        </p:spPr>
        <p:txBody>
          <a:bodyPr wrap="square" rtlCol="0">
            <a:spAutoFit/>
          </a:bodyPr>
          <a:lstStyle/>
          <a:p>
            <a:r>
              <a:rPr lang="es-ES" sz="2000" dirty="0"/>
              <a:t>5</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78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78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dirty="0"/>
              <a:t>Distributed Database System</a:t>
            </a:r>
          </a:p>
        </p:txBody>
      </p:sp>
      <p:sp>
        <p:nvSpPr>
          <p:cNvPr id="765955" name="Rectangle 3"/>
          <p:cNvSpPr>
            <a:spLocks noGrp="1" noChangeArrowheads="1"/>
          </p:cNvSpPr>
          <p:nvPr>
            <p:ph type="body" idx="1"/>
          </p:nvPr>
        </p:nvSpPr>
        <p:spPr/>
        <p:txBody>
          <a:bodyPr/>
          <a:lstStyle/>
          <a:p>
            <a:r>
              <a:rPr lang="en-US" dirty="0"/>
              <a:t>Advantages (transparency, contd.)</a:t>
            </a:r>
          </a:p>
          <a:p>
            <a:pPr lvl="1"/>
            <a:r>
              <a:rPr lang="en-US" b="1" dirty="0"/>
              <a:t>Replication transparency</a:t>
            </a:r>
            <a:r>
              <a:rPr lang="en-US" dirty="0"/>
              <a:t>:</a:t>
            </a:r>
          </a:p>
          <a:p>
            <a:pPr lvl="2"/>
            <a:r>
              <a:rPr lang="en-US" dirty="0"/>
              <a:t>It allows to store copies of a data at multiple sites as shown in the </a:t>
            </a:r>
            <a:r>
              <a:rPr lang="en-US" dirty="0" smtClean="0"/>
              <a:t>previous diagram (also serves as backup of data).  </a:t>
            </a:r>
            <a:endParaRPr lang="en-US" dirty="0"/>
          </a:p>
          <a:p>
            <a:pPr lvl="2"/>
            <a:r>
              <a:rPr lang="en-US" dirty="0"/>
              <a:t>This is done to minimize access time to the required </a:t>
            </a:r>
            <a:r>
              <a:rPr lang="en-US" dirty="0" smtClean="0"/>
              <a:t>data.</a:t>
            </a:r>
            <a:endParaRPr lang="en-US" dirty="0"/>
          </a:p>
          <a:p>
            <a:pPr lvl="1"/>
            <a:r>
              <a:rPr lang="en-US" b="1" dirty="0"/>
              <a:t>Fragmentation transparency</a:t>
            </a:r>
            <a:r>
              <a:rPr lang="en-US" dirty="0"/>
              <a:t>:</a:t>
            </a:r>
          </a:p>
          <a:p>
            <a:pPr lvl="2"/>
            <a:r>
              <a:rPr lang="en-US" dirty="0"/>
              <a:t>Allows to fragment a relation horizontally (create a subset of tuples of a relation) or vertically (create a subset of columns of a relation). </a:t>
            </a:r>
          </a:p>
        </p:txBody>
      </p:sp>
      <p:sp>
        <p:nvSpPr>
          <p:cNvPr id="4" name="CuadroTexto 3"/>
          <p:cNvSpPr txBox="1"/>
          <p:nvPr/>
        </p:nvSpPr>
        <p:spPr>
          <a:xfrm>
            <a:off x="8000529" y="6001602"/>
            <a:ext cx="357187" cy="400110"/>
          </a:xfrm>
          <a:prstGeom prst="rect">
            <a:avLst/>
          </a:prstGeom>
          <a:noFill/>
        </p:spPr>
        <p:txBody>
          <a:bodyPr wrap="square" rtlCol="0">
            <a:spAutoFit/>
          </a:bodyPr>
          <a:lstStyle/>
          <a:p>
            <a:r>
              <a:rPr lang="es-ES" sz="2000" dirty="0"/>
              <a:t>6</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59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59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59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59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2" name="Rectangle 6"/>
          <p:cNvSpPr>
            <a:spLocks noGrp="1" noChangeArrowheads="1"/>
          </p:cNvSpPr>
          <p:nvPr>
            <p:ph type="title"/>
          </p:nvPr>
        </p:nvSpPr>
        <p:spPr/>
        <p:txBody>
          <a:bodyPr/>
          <a:lstStyle/>
          <a:p>
            <a:r>
              <a:rPr lang="en-US" dirty="0"/>
              <a:t>Distributed Database System</a:t>
            </a:r>
          </a:p>
        </p:txBody>
      </p:sp>
      <p:sp>
        <p:nvSpPr>
          <p:cNvPr id="679943" name="Rectangle 7"/>
          <p:cNvSpPr>
            <a:spLocks noGrp="1" noChangeArrowheads="1"/>
          </p:cNvSpPr>
          <p:nvPr>
            <p:ph type="body" idx="1"/>
          </p:nvPr>
        </p:nvSpPr>
        <p:spPr/>
        <p:txBody>
          <a:bodyPr/>
          <a:lstStyle/>
          <a:p>
            <a:r>
              <a:rPr lang="en-US" dirty="0"/>
              <a:t>Other Advantages</a:t>
            </a:r>
          </a:p>
          <a:p>
            <a:pPr lvl="1"/>
            <a:r>
              <a:rPr lang="en-US" b="1" dirty="0"/>
              <a:t>Increased availability and </a:t>
            </a:r>
            <a:r>
              <a:rPr lang="en-US" b="1" dirty="0" smtClean="0"/>
              <a:t>reliability</a:t>
            </a:r>
            <a:r>
              <a:rPr lang="en-US" dirty="0" smtClean="0"/>
              <a:t>: </a:t>
            </a:r>
            <a:endParaRPr lang="en-US" dirty="0"/>
          </a:p>
          <a:p>
            <a:pPr lvl="2"/>
            <a:r>
              <a:rPr lang="en-US" dirty="0"/>
              <a:t>Availability is the probability that </a:t>
            </a:r>
            <a:r>
              <a:rPr lang="en-US" dirty="0" smtClean="0"/>
              <a:t>a system, at a point in time, will be operational and able to deliver the requested services.</a:t>
            </a:r>
          </a:p>
          <a:p>
            <a:pPr lvl="2"/>
            <a:r>
              <a:rPr lang="en-US" dirty="0" smtClean="0"/>
              <a:t>Reliability is the probability of failure-free operation over a specified time, in a given environment, for a specific purpose.</a:t>
            </a:r>
            <a:endParaRPr lang="en-US" dirty="0"/>
          </a:p>
          <a:p>
            <a:pPr lvl="2"/>
            <a:r>
              <a:rPr lang="en-US" dirty="0"/>
              <a:t>A distributed database system has multiple nodes (computers) and if one fails then others are available to do the job.</a:t>
            </a:r>
          </a:p>
        </p:txBody>
      </p:sp>
      <p:sp>
        <p:nvSpPr>
          <p:cNvPr id="4" name="CuadroTexto 3"/>
          <p:cNvSpPr txBox="1"/>
          <p:nvPr/>
        </p:nvSpPr>
        <p:spPr>
          <a:xfrm>
            <a:off x="8000529" y="6001602"/>
            <a:ext cx="357187" cy="400110"/>
          </a:xfrm>
          <a:prstGeom prst="rect">
            <a:avLst/>
          </a:prstGeom>
          <a:noFill/>
        </p:spPr>
        <p:txBody>
          <a:bodyPr wrap="square" rtlCol="0">
            <a:spAutoFit/>
          </a:bodyPr>
          <a:lstStyle/>
          <a:p>
            <a:r>
              <a:rPr lang="es-ES" sz="2000" dirty="0"/>
              <a:t>7</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99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99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dirty="0"/>
              <a:t>Distributed Database System</a:t>
            </a:r>
          </a:p>
        </p:txBody>
      </p:sp>
      <p:sp>
        <p:nvSpPr>
          <p:cNvPr id="768003" name="Rectangle 3"/>
          <p:cNvSpPr>
            <a:spLocks noGrp="1" noChangeArrowheads="1"/>
          </p:cNvSpPr>
          <p:nvPr>
            <p:ph type="body" idx="1"/>
          </p:nvPr>
        </p:nvSpPr>
        <p:spPr>
          <a:xfrm>
            <a:off x="239713" y="1600200"/>
            <a:ext cx="8294687" cy="4401402"/>
          </a:xfrm>
        </p:spPr>
        <p:txBody>
          <a:bodyPr/>
          <a:lstStyle/>
          <a:p>
            <a:r>
              <a:rPr lang="en-US" dirty="0"/>
              <a:t>Other Advantages (contd.)</a:t>
            </a:r>
          </a:p>
          <a:p>
            <a:pPr lvl="1"/>
            <a:r>
              <a:rPr lang="en-US" b="1" dirty="0"/>
              <a:t>Improved performance</a:t>
            </a:r>
            <a:r>
              <a:rPr lang="en-US" dirty="0"/>
              <a:t>: </a:t>
            </a:r>
          </a:p>
          <a:p>
            <a:pPr lvl="2"/>
            <a:r>
              <a:rPr lang="en-US" dirty="0"/>
              <a:t>A distributed DBMS fragments the database to keep data closer to where it is needed most. </a:t>
            </a:r>
          </a:p>
          <a:p>
            <a:pPr lvl="2"/>
            <a:r>
              <a:rPr lang="en-US" dirty="0"/>
              <a:t>This reduces data management (access and modification) time significantly.</a:t>
            </a:r>
          </a:p>
          <a:p>
            <a:pPr lvl="1"/>
            <a:r>
              <a:rPr lang="en-US" b="1" dirty="0"/>
              <a:t>Easier expansion (scalability)</a:t>
            </a:r>
            <a:r>
              <a:rPr lang="en-US" dirty="0"/>
              <a:t>: </a:t>
            </a:r>
          </a:p>
          <a:p>
            <a:pPr lvl="2"/>
            <a:r>
              <a:rPr lang="en-US" dirty="0"/>
              <a:t>Allows new nodes (computers) to be added anytime without </a:t>
            </a:r>
            <a:r>
              <a:rPr lang="en-US" dirty="0" smtClean="0"/>
              <a:t>changing </a:t>
            </a:r>
            <a:r>
              <a:rPr lang="en-US" dirty="0"/>
              <a:t>the entire configuration. </a:t>
            </a:r>
          </a:p>
        </p:txBody>
      </p:sp>
      <p:sp>
        <p:nvSpPr>
          <p:cNvPr id="4" name="CuadroTexto 3"/>
          <p:cNvSpPr txBox="1"/>
          <p:nvPr/>
        </p:nvSpPr>
        <p:spPr>
          <a:xfrm>
            <a:off x="8000529" y="6001602"/>
            <a:ext cx="357187" cy="400110"/>
          </a:xfrm>
          <a:prstGeom prst="rect">
            <a:avLst/>
          </a:prstGeom>
          <a:noFill/>
        </p:spPr>
        <p:txBody>
          <a:bodyPr wrap="square" rtlCol="0">
            <a:spAutoFit/>
          </a:bodyPr>
          <a:lstStyle/>
          <a:p>
            <a:r>
              <a:rPr lang="es-ES" sz="2000" dirty="0"/>
              <a:t>8</a:t>
            </a:r>
            <a:endParaRPr lang="es-MX"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80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0" name="Rectangle 6"/>
          <p:cNvSpPr>
            <a:spLocks noGrp="1" noChangeArrowheads="1"/>
          </p:cNvSpPr>
          <p:nvPr>
            <p:ph type="title"/>
          </p:nvPr>
        </p:nvSpPr>
        <p:spPr/>
        <p:txBody>
          <a:bodyPr/>
          <a:lstStyle/>
          <a:p>
            <a:r>
              <a:rPr lang="en-US" sz="3200" dirty="0"/>
              <a:t>Data Fragmentation, Replication and Allocation</a:t>
            </a:r>
          </a:p>
        </p:txBody>
      </p:sp>
      <p:sp>
        <p:nvSpPr>
          <p:cNvPr id="681991" name="Rectangle 7"/>
          <p:cNvSpPr>
            <a:spLocks noGrp="1" noChangeArrowheads="1"/>
          </p:cNvSpPr>
          <p:nvPr>
            <p:ph type="body" idx="1"/>
          </p:nvPr>
        </p:nvSpPr>
        <p:spPr/>
        <p:txBody>
          <a:bodyPr/>
          <a:lstStyle/>
          <a:p>
            <a:r>
              <a:rPr lang="en-US" b="1" dirty="0"/>
              <a:t>Data Fragmentation</a:t>
            </a:r>
          </a:p>
          <a:p>
            <a:pPr lvl="1"/>
            <a:r>
              <a:rPr lang="en-US" dirty="0"/>
              <a:t>Split a relation into logically related and correct parts.  A relation can be fragmented in two ways:</a:t>
            </a:r>
          </a:p>
          <a:p>
            <a:pPr lvl="2"/>
            <a:r>
              <a:rPr lang="en-US" b="1" dirty="0"/>
              <a:t>Horizontal Fragmentation</a:t>
            </a:r>
          </a:p>
          <a:p>
            <a:pPr lvl="2"/>
            <a:r>
              <a:rPr lang="en-US" b="1" dirty="0"/>
              <a:t>Vertical Fragmentation</a:t>
            </a:r>
          </a:p>
        </p:txBody>
      </p:sp>
      <p:sp>
        <p:nvSpPr>
          <p:cNvPr id="4" name="CuadroTexto 3"/>
          <p:cNvSpPr txBox="1"/>
          <p:nvPr/>
        </p:nvSpPr>
        <p:spPr>
          <a:xfrm>
            <a:off x="8000529" y="6001602"/>
            <a:ext cx="357187" cy="400110"/>
          </a:xfrm>
          <a:prstGeom prst="rect">
            <a:avLst/>
          </a:prstGeom>
          <a:noFill/>
        </p:spPr>
        <p:txBody>
          <a:bodyPr wrap="square" rtlCol="0">
            <a:spAutoFit/>
          </a:bodyPr>
          <a:lstStyle/>
          <a:p>
            <a:r>
              <a:rPr lang="es-ES" sz="2000" dirty="0"/>
              <a:t>9</a:t>
            </a:r>
            <a:endParaRPr lang="es-MX" sz="2000" dirty="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3021</TotalTime>
  <Words>1705</Words>
  <Application>Microsoft Office PowerPoint</Application>
  <PresentationFormat>Carta (216 x 279 mm)</PresentationFormat>
  <Paragraphs>240</Paragraphs>
  <Slides>24</Slides>
  <Notes>22</Notes>
  <HiddenSlides>0</HiddenSlides>
  <MMClips>0</MMClips>
  <ScaleCrop>false</ScaleCrop>
  <HeadingPairs>
    <vt:vector size="8" baseType="variant">
      <vt:variant>
        <vt:lpstr>Fuentes usadas</vt:lpstr>
      </vt:variant>
      <vt:variant>
        <vt:i4>7</vt:i4>
      </vt:variant>
      <vt:variant>
        <vt:lpstr>Tema</vt:lpstr>
      </vt:variant>
      <vt:variant>
        <vt:i4>2</vt:i4>
      </vt:variant>
      <vt:variant>
        <vt:lpstr>Servidores OLE incrustados</vt:lpstr>
      </vt:variant>
      <vt:variant>
        <vt:i4>1</vt:i4>
      </vt:variant>
      <vt:variant>
        <vt:lpstr>Títulos de diapositiva</vt:lpstr>
      </vt:variant>
      <vt:variant>
        <vt:i4>24</vt:i4>
      </vt:variant>
    </vt:vector>
  </HeadingPairs>
  <TitlesOfParts>
    <vt:vector size="34" baseType="lpstr">
      <vt:lpstr>Arial</vt:lpstr>
      <vt:lpstr>Century Gothic</vt:lpstr>
      <vt:lpstr>Symbol</vt:lpstr>
      <vt:lpstr>Tahoma</vt:lpstr>
      <vt:lpstr>Times New Roman</vt:lpstr>
      <vt:lpstr>Wingdings</vt:lpstr>
      <vt:lpstr>ヒラギノ角ゴ Pro W3</vt:lpstr>
      <vt:lpstr>1_Blends</vt:lpstr>
      <vt:lpstr>2_Default Design</vt:lpstr>
      <vt:lpstr>VISIO</vt:lpstr>
      <vt:lpstr>Presentación de PowerPoint</vt:lpstr>
      <vt:lpstr>Distributed Database Concepts</vt:lpstr>
      <vt:lpstr>Distributed Database System</vt:lpstr>
      <vt:lpstr>Distributed Database System</vt:lpstr>
      <vt:lpstr>Distributed Database System</vt:lpstr>
      <vt:lpstr>Distributed Database System</vt:lpstr>
      <vt:lpstr>Distributed Database System</vt:lpstr>
      <vt:lpstr>Distributed Database System</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Concurrency Control and Recovery</vt:lpstr>
      <vt:lpstr>Concurrency Control and Recovery</vt:lpstr>
      <vt:lpstr>Concurrency Control and Recovery</vt:lpstr>
    </vt:vector>
  </TitlesOfParts>
  <Manager/>
  <Company>Copyright © 2007 Ramez Elmasri and Shamkant B. Navathe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subject>Distributed Databases and Client-Server Architectures</dc:subject>
  <dc:creator>Elmasri/Navathe</dc:creator>
  <cp:keywords/>
  <dc:description/>
  <cp:lastModifiedBy>FELIPE LOPEZ GAMINO</cp:lastModifiedBy>
  <cp:revision>121</cp:revision>
  <cp:lastPrinted>2014-08-07T22:41:46Z</cp:lastPrinted>
  <dcterms:created xsi:type="dcterms:W3CDTF">2005-02-25T19:46:41Z</dcterms:created>
  <dcterms:modified xsi:type="dcterms:W3CDTF">2018-09-26T23:57:42Z</dcterms:modified>
  <cp:category/>
</cp:coreProperties>
</file>