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embeddedFontLst>
    <p:embeddedFont>
      <p:font typeface="Basic"/>
      <p:regular r:id="rId58"/>
    </p:embeddedFont>
    <p:embeddedFont>
      <p:font typeface="Sorts Mill Goudy"/>
      <p:regular r:id="rId59"/>
      <p: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1" roundtripDataSignature="AMtx7mjkSqqPTNXG9yfcaNoVB2b4dhHU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rtsMillGoudy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SortsMillGoudy-regular.fntdata"/><Relationship Id="rId14" Type="http://schemas.openxmlformats.org/officeDocument/2006/relationships/slide" Target="slides/slide9.xml"/><Relationship Id="rId58" Type="http://schemas.openxmlformats.org/officeDocument/2006/relationships/font" Target="fonts/Basic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4" name="Google Shape;71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2" name="Google Shape;76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blipFill rotWithShape="1">
          <a:blip r:embed="rId2">
            <a:alphaModFix/>
          </a:blip>
          <a:tile algn="tl" flip="x" tx="0" sx="50000" ty="0" sy="50000"/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685800" y="121442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as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1521733" y="2759581"/>
            <a:ext cx="6100534" cy="174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0" name="Google Shape;90;p6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3"/>
          <p:cNvSpPr txBox="1"/>
          <p:nvPr>
            <p:ph idx="1" type="body"/>
          </p:nvPr>
        </p:nvSpPr>
        <p:spPr>
          <a:xfrm rot="5400000">
            <a:off x="2214547" y="-257171"/>
            <a:ext cx="471490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8" name="Google Shape;98;p64"/>
          <p:cNvSpPr txBox="1"/>
          <p:nvPr>
            <p:ph type="title"/>
          </p:nvPr>
        </p:nvSpPr>
        <p:spPr>
          <a:xfrm rot="5400000">
            <a:off x="5016500" y="2544782"/>
            <a:ext cx="5940444" cy="1400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4"/>
          <p:cNvSpPr txBox="1"/>
          <p:nvPr>
            <p:ph idx="1" type="body"/>
          </p:nvPr>
        </p:nvSpPr>
        <p:spPr>
          <a:xfrm rot="5400000">
            <a:off x="865981" y="-134143"/>
            <a:ext cx="5940444" cy="675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4" name="Google Shape;24;p5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blipFill rotWithShape="1">
          <a:blip r:embed="rId2">
            <a:alphaModFix/>
          </a:blip>
          <a:tile algn="tl" flip="x" tx="0" sx="50000" ty="0" sy="50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722313" y="414336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Bas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722313" y="264318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9" name="Google Shape;39;p5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?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?"/>
              <a:defRPr sz="2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◇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?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?"/>
              <a:defRPr sz="2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◇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8" name="Google Shape;48;p5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?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◇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◆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?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◇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◆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9" name="Google Shape;59;p5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0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6" name="Google Shape;66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1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2" name="Google Shape;72;p61"/>
          <p:cNvSpPr txBox="1"/>
          <p:nvPr>
            <p:ph type="title"/>
          </p:nvPr>
        </p:nvSpPr>
        <p:spPr>
          <a:xfrm>
            <a:off x="461175" y="5357826"/>
            <a:ext cx="8226225" cy="76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sic"/>
              <a:buNone/>
              <a:defRPr b="0" sz="3600">
                <a:solidFill>
                  <a:schemeClr val="accent4"/>
                </a:solidFill>
                <a:latin typeface="Basic"/>
                <a:ea typeface="Basic"/>
                <a:cs typeface="Basic"/>
                <a:sym typeface="Bas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" type="body"/>
          </p:nvPr>
        </p:nvSpPr>
        <p:spPr>
          <a:xfrm>
            <a:off x="460382" y="428604"/>
            <a:ext cx="5111750" cy="485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?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?"/>
              <a:defRPr sz="2800"/>
            </a:lvl2pPr>
            <a:lvl3pPr indent="-32003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?"/>
              <a:defRPr sz="2400"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◇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◆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61"/>
          <p:cNvSpPr txBox="1"/>
          <p:nvPr>
            <p:ph idx="2" type="body"/>
          </p:nvPr>
        </p:nvSpPr>
        <p:spPr>
          <a:xfrm>
            <a:off x="5679086" y="1357298"/>
            <a:ext cx="3008313" cy="392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2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1" name="Google Shape;81;p62"/>
          <p:cNvSpPr txBox="1"/>
          <p:nvPr>
            <p:ph type="title"/>
          </p:nvPr>
        </p:nvSpPr>
        <p:spPr>
          <a:xfrm>
            <a:off x="695298" y="214290"/>
            <a:ext cx="7448602" cy="78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sic"/>
              <a:buNone/>
              <a:defRPr b="0" sz="3600">
                <a:solidFill>
                  <a:schemeClr val="accent4"/>
                </a:solidFill>
                <a:latin typeface="Basic"/>
                <a:ea typeface="Basic"/>
                <a:cs typeface="Basic"/>
                <a:sym typeface="Bas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/>
          <p:nvPr>
            <p:ph idx="2" type="pic"/>
          </p:nvPr>
        </p:nvSpPr>
        <p:spPr>
          <a:xfrm>
            <a:off x="681015" y="1000108"/>
            <a:ext cx="7452360" cy="5214974"/>
          </a:xfrm>
          <a:prstGeom prst="snip2DiagRect">
            <a:avLst>
              <a:gd fmla="val 0" name="adj1"/>
              <a:gd fmla="val 17946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2"/>
          <p:cNvSpPr txBox="1"/>
          <p:nvPr>
            <p:ph idx="1" type="body"/>
          </p:nvPr>
        </p:nvSpPr>
        <p:spPr>
          <a:xfrm>
            <a:off x="4953000" y="6243633"/>
            <a:ext cx="3180375" cy="614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62"/>
          <p:cNvSpPr txBox="1"/>
          <p:nvPr>
            <p:ph idx="10" type="dt"/>
          </p:nvPr>
        </p:nvSpPr>
        <p:spPr>
          <a:xfrm>
            <a:off x="609600" y="6492878"/>
            <a:ext cx="16763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2"/>
          <p:cNvSpPr txBox="1"/>
          <p:nvPr>
            <p:ph idx="11" type="ftr"/>
          </p:nvPr>
        </p:nvSpPr>
        <p:spPr>
          <a:xfrm>
            <a:off x="2285984" y="6492876"/>
            <a:ext cx="26432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2"/>
          <p:cNvSpPr/>
          <p:nvPr>
            <p:ph idx="12" type="sldNum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  <a:defRPr b="0" i="0" sz="4400" u="none" cap="none" strike="noStrike">
                <a:solidFill>
                  <a:schemeClr val="accent4"/>
                </a:solidFill>
                <a:latin typeface="Basic"/>
                <a:ea typeface="Basic"/>
                <a:cs typeface="Basic"/>
                <a:sym typeface="Bas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🞛"/>
              <a:defRPr b="0" i="0" sz="3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🞜"/>
              <a:defRPr b="0" i="0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🞚"/>
              <a:defRPr b="0" i="0" sz="2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◇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jp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Relationship Id="rId4" Type="http://schemas.openxmlformats.org/officeDocument/2006/relationships/image" Target="../media/image13.jpg"/><Relationship Id="rId5" Type="http://schemas.openxmlformats.org/officeDocument/2006/relationships/image" Target="../media/image28.jpg"/><Relationship Id="rId6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Relationship Id="rId4" Type="http://schemas.openxmlformats.org/officeDocument/2006/relationships/image" Target="../media/image43.jpg"/><Relationship Id="rId5" Type="http://schemas.openxmlformats.org/officeDocument/2006/relationships/image" Target="../media/image3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3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3.png"/><Relationship Id="rId4" Type="http://schemas.openxmlformats.org/officeDocument/2006/relationships/image" Target="../media/image56.png"/><Relationship Id="rId5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Relationship Id="rId4" Type="http://schemas.openxmlformats.org/officeDocument/2006/relationships/image" Target="../media/image51.png"/><Relationship Id="rId5" Type="http://schemas.openxmlformats.org/officeDocument/2006/relationships/image" Target="../media/image92.png"/><Relationship Id="rId6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5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Relationship Id="rId5" Type="http://schemas.openxmlformats.org/officeDocument/2006/relationships/image" Target="../media/image74.png"/><Relationship Id="rId6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2.png"/><Relationship Id="rId4" Type="http://schemas.openxmlformats.org/officeDocument/2006/relationships/image" Target="../media/image5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7.png"/><Relationship Id="rId4" Type="http://schemas.openxmlformats.org/officeDocument/2006/relationships/image" Target="../media/image6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Relationship Id="rId5" Type="http://schemas.openxmlformats.org/officeDocument/2006/relationships/image" Target="../media/image61.png"/><Relationship Id="rId6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6.png"/><Relationship Id="rId4" Type="http://schemas.openxmlformats.org/officeDocument/2006/relationships/image" Target="../media/image8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2.png"/><Relationship Id="rId4" Type="http://schemas.openxmlformats.org/officeDocument/2006/relationships/image" Target="../media/image80.png"/><Relationship Id="rId5" Type="http://schemas.openxmlformats.org/officeDocument/2006/relationships/image" Target="../media/image82.png"/><Relationship Id="rId6" Type="http://schemas.openxmlformats.org/officeDocument/2006/relationships/image" Target="../media/image8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1.png"/><Relationship Id="rId4" Type="http://schemas.openxmlformats.org/officeDocument/2006/relationships/image" Target="../media/image8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7.png"/><Relationship Id="rId4" Type="http://schemas.openxmlformats.org/officeDocument/2006/relationships/image" Target="../media/image8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0.png"/><Relationship Id="rId4" Type="http://schemas.openxmlformats.org/officeDocument/2006/relationships/image" Target="../media/image85.png"/><Relationship Id="rId5" Type="http://schemas.openxmlformats.org/officeDocument/2006/relationships/image" Target="../media/image91.png"/><Relationship Id="rId6" Type="http://schemas.openxmlformats.org/officeDocument/2006/relationships/image" Target="../media/image7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9.png"/><Relationship Id="rId4" Type="http://schemas.openxmlformats.org/officeDocument/2006/relationships/image" Target="../media/image8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323528" y="2438557"/>
            <a:ext cx="842493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/>
              <a:t>存活分析學期報告計畫書</a:t>
            </a:r>
            <a:br>
              <a:rPr lang="en-US"/>
            </a:b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475656" y="3573016"/>
            <a:ext cx="610053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/>
              <a:t>肺腺癌患者資料分析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060848"/>
            <a:ext cx="5616624" cy="436206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5940152" y="2420888"/>
            <a:ext cx="29523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左方為ecog與存活時間比較，可以看到男性呈現正相關，女性則無。</a:t>
            </a:r>
            <a:endParaRPr b="0" i="0" sz="1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sp>
        <p:nvSpPr>
          <p:cNvPr id="186" name="Google Shape;1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899592" y="2636912"/>
            <a:ext cx="70567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在這份資料中我們有發現一些資料應該是會有相關性例如: ECOG與Karnofsky可能會相關性較大，再者卡路里攝取量跟體重之間該也會有關係。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340768"/>
            <a:ext cx="5607913" cy="420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/>
          <p:nvPr/>
        </p:nvSpPr>
        <p:spPr>
          <a:xfrm>
            <a:off x="539552" y="5811307"/>
            <a:ext cx="7488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由上圖可知道卡路里攝取量跟體重相關性待商確。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550313" y="1688776"/>
            <a:ext cx="7056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下圖為年齡與卡路里: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大部分的每日攝取量都在1000左右。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2480683"/>
            <a:ext cx="5472608" cy="382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550313" y="1688776"/>
            <a:ext cx="7056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下圖為體重年齡: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大部分的人體重都增加。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335107"/>
            <a:ext cx="6192688" cy="419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550313" y="1688776"/>
            <a:ext cx="7056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下圖年齡與ecog: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跟年齡關係比較小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335107"/>
            <a:ext cx="5544616" cy="4209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550313" y="1688776"/>
            <a:ext cx="7056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下圖年齡與存活:倆者關係不大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204864"/>
            <a:ext cx="5832648" cy="419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sp>
        <p:nvSpPr>
          <p:cNvPr id="233" name="Google Shape;23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550313" y="1688776"/>
            <a:ext cx="7056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病人與醫生評量:雙方都有相關性。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204865"/>
            <a:ext cx="6408712" cy="427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3.觀察資料(Kaplan-Meier圖 )</a:t>
            </a:r>
            <a:endParaRPr/>
          </a:p>
        </p:txBody>
      </p:sp>
      <p:sp>
        <p:nvSpPr>
          <p:cNvPr id="241" name="Google Shape;24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107504" y="2492896"/>
            <a:ext cx="856895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以最簡單的單一族群存活區限為例，畫個資料集中</a:t>
            </a:r>
            <a:r>
              <a:rPr b="1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所有病人</a:t>
            </a: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的存活曲線，(其實就是不分組的意思)，</a:t>
            </a:r>
            <a:r>
              <a:rPr b="0" i="0" lang="en-US" sz="2400" u="none" cap="none" strike="noStrike">
                <a:solidFill>
                  <a:srgbClr val="23FFF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b="1" i="0" lang="en-US" sz="2400" u="none" cap="none" strike="noStrike">
                <a:solidFill>
                  <a:srgbClr val="23FFF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分組依據</a:t>
            </a:r>
            <a:r>
              <a:rPr b="0" i="0" lang="en-US" sz="2400" u="none" cap="none" strike="noStrike">
                <a:solidFill>
                  <a:srgbClr val="23FFF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設定成單一數字</a:t>
            </a:r>
            <a:r>
              <a:rPr b="1" i="0" lang="en-US" sz="2400" u="none" cap="none" strike="noStrike">
                <a:solidFill>
                  <a:srgbClr val="23FFF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 </a:t>
            </a:r>
            <a:r>
              <a:rPr b="0" i="0" lang="en-US" sz="2400" u="none" cap="none" strike="noStrike">
                <a:solidFill>
                  <a:srgbClr val="23FFF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後再用性別做分組</a:t>
            </a: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，也就是男生畫一條存活曲線，女生也畫一條，並放在同一張圖上，</a:t>
            </a:r>
            <a:r>
              <a:rPr b="0" i="0" lang="en-US" sz="24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此時就將性別sex做為</a:t>
            </a:r>
            <a:r>
              <a:rPr b="1" i="0" lang="en-US" sz="24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分組依據(因為這是所有變數中差異最大的類別其他例如ECOG都較不明顯)</a:t>
            </a:r>
            <a:r>
              <a:rPr b="1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，並觀察曲線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3.觀察資料(Kaplan-Meier圖 )</a:t>
            </a:r>
            <a:endParaRPr/>
          </a:p>
        </p:txBody>
      </p:sp>
      <p:sp>
        <p:nvSpPr>
          <p:cNvPr id="248" name="Google Shape;2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3" y="1453257"/>
            <a:ext cx="4113524" cy="22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9872" y="3861048"/>
            <a:ext cx="4896544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使用資料與組員名單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395536" y="2332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組員名單:林桓鈺、游皓淼、王熙皓、程　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使用資料:lung for 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3.觀察資料(Kaplan-Meier圖 )</a:t>
            </a:r>
            <a:endParaRPr/>
          </a:p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216460" y="1844824"/>
            <a:ext cx="844246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估計xx年生存</a:t>
            </a:r>
            <a:endParaRPr b="0" i="0" sz="2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需要關注的一個數量是生存超過一定數量（xx）年的概率。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例如，要估算生存到11年的可能性  </a:t>
            </a:r>
            <a:endParaRPr b="0" i="0" sz="2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估計中位生存時間 </a:t>
            </a:r>
            <a:endParaRPr b="0" i="0" sz="2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關注的另一個數量是平均生存時間，我們使用中位數對其進行量化。預計生存時間不會呈正態分佈，因此平均值不是適當的總結。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3.觀察資料(Kaplan-Meier圖 )</a:t>
            </a:r>
            <a:endParaRPr/>
          </a:p>
        </p:txBody>
      </p:sp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179512" y="1700808"/>
            <a:ext cx="849694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比較各組之間的生存時間 (3.PHA方法)</a:t>
            </a:r>
            <a:endParaRPr b="0" i="0" sz="3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(預計會用status, age, ph.ecog, ph.karno, pat.karno, meal.cal, wt.loss七個變數與時間做比較)嘗試對資料做出多種模型解釋1.是否符合PHA 2.當成分層變數處理，假設變數可能跟時間有關，分析時間*變數跟變數間的交互作用。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3.觀察資料(Kaplan-Meier圖 )</a:t>
            </a:r>
            <a:endParaRPr/>
          </a:p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179512" y="1700808"/>
            <a:ext cx="849694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比較各組之間的生存時間 (3.PHA方法)</a:t>
            </a:r>
            <a:endParaRPr b="0" i="0" sz="3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(預計會用status, age, ph.ecog, ph.karno, pat.karno, meal.cal, wt.loss七個變數與時間做比較)嘗試對資料做出多種模型解釋1.是否符合PHA 2.當成分層變數處理，假設變數可能跟時間有關，</a:t>
            </a:r>
            <a:r>
              <a:rPr b="0" i="0" lang="en-US" sz="32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分析時間*變數跟變數間的交互作用</a:t>
            </a:r>
            <a:r>
              <a:rPr b="0" i="0" lang="en-US" sz="3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3.觀察資料(Kaplan-Meier圖 )</a:t>
            </a:r>
            <a:endParaRPr/>
          </a:p>
        </p:txBody>
      </p: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07504" y="2348880"/>
            <a:ext cx="885698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Cox回歸模型(4. cox regression)</a:t>
            </a:r>
            <a:endParaRPr b="0" i="0" sz="2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我們可能想量化單個變量的效應大小，或者將多個變量包括在回歸模型中以說明多個變量的效應。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Cox回歸模型是半參數模型</a:t>
            </a:r>
            <a:r>
              <a:rPr b="0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，可用於擬合具有生存結果的單變量和多變量回歸模型。</a:t>
            </a:r>
            <a:endParaRPr b="0" i="0" sz="2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3.觀察資料(Kaplan-Meier圖 )</a:t>
            </a:r>
            <a:endParaRPr/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0" y="1340768"/>
            <a:ext cx="882047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危險比</a:t>
            </a:r>
            <a:endParaRPr b="0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來自Cox回歸模型的關注數量是危險比（HR）。HR表示在任何特定時間點女性和男性之間的危險比率。</a:t>
            </a:r>
            <a:endParaRPr b="0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HR被解釋為感興趣事件中那些仍處於事件風險中的事件的瞬時發生率。 </a:t>
            </a:r>
            <a:endParaRPr b="0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因此，我們的HR = 0.59意味著在任何給定時間，女性死亡的人數大約是男性的0.6倍。</a:t>
            </a:r>
            <a:endParaRPr b="0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050" y="3470411"/>
            <a:ext cx="31559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4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4.PHA分析 </a:t>
            </a:r>
            <a:endParaRPr/>
          </a:p>
        </p:txBody>
      </p:sp>
      <p:sp>
        <p:nvSpPr>
          <p:cNvPr id="293" name="Google Shape;29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56" y="2146973"/>
            <a:ext cx="6708116" cy="399982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5"/>
          <p:cNvSpPr/>
          <p:nvPr/>
        </p:nvSpPr>
        <p:spPr>
          <a:xfrm>
            <a:off x="312156" y="1436966"/>
            <a:ext cx="3020379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Model1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測試變數的PHA是否成立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363327" y="6146795"/>
            <a:ext cx="57236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 , phe.cog , pat.karno , wt.loss的P 值不顯著 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4.PHA分析 </a:t>
            </a:r>
            <a:endParaRPr/>
          </a:p>
        </p:txBody>
      </p:sp>
      <p:sp>
        <p:nvSpPr>
          <p:cNvPr id="304" name="Google Shape;304;p26"/>
          <p:cNvSpPr txBox="1"/>
          <p:nvPr>
            <p:ph idx="12" type="sldNum"/>
          </p:nvPr>
        </p:nvSpPr>
        <p:spPr>
          <a:xfrm>
            <a:off x="6834512" y="64568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063" y="1504315"/>
            <a:ext cx="3599765" cy="234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200" y="1504314"/>
            <a:ext cx="3348728" cy="234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200" y="4175792"/>
            <a:ext cx="334872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4062" y="4202940"/>
            <a:ext cx="3599765" cy="240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4.PHA分析 </a:t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05" y="1416680"/>
            <a:ext cx="3430834" cy="258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8" y="2708919"/>
            <a:ext cx="3717542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372" y="4113076"/>
            <a:ext cx="3393167" cy="253056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4.PHA分析 </a:t>
            </a:r>
            <a:endParaRPr/>
          </a:p>
        </p:txBody>
      </p:sp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177280" y="1340767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Model2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性別和存活時間有關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179512" y="2044005"/>
            <a:ext cx="87129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時間設為1 如果存活時間大於1年，如果小於1年 設成0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對sex做hazardratio 在gt=0跟1各做一次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927807"/>
            <a:ext cx="52578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/>
          <p:nvPr/>
        </p:nvSpPr>
        <p:spPr>
          <a:xfrm>
            <a:off x="5724128" y="2967335"/>
            <a:ext cx="316835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存活時間小於一年的情況下 男女性存在差異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女性的風險比是男性的1.855倍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4.PHA分析 </a:t>
            </a:r>
            <a:endParaRPr/>
          </a:p>
        </p:txBody>
      </p:sp>
      <p:sp>
        <p:nvSpPr>
          <p:cNvPr id="347" name="Google Shape;34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395536" y="1743013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Model3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任意時間的gt之下的hazardratio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99" y="2937339"/>
            <a:ext cx="4415160" cy="213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/>
          <p:nvPr/>
        </p:nvSpPr>
        <p:spPr>
          <a:xfrm>
            <a:off x="4751512" y="2852936"/>
            <a:ext cx="406896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Mode2 大於1年 男性 跟 女性 沒有差距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Mode3 在210天 男性 跟 女性 有差距(信賴區間沒有包含1)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在883天 男性 跟 女性風險比剩0.739倍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在1010天 男性 跟 女性風險比0.618倍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隨著時間增加 男性 跟 女性差距縮小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研究目的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539552" y="2204864"/>
            <a:ext cx="8229600" cy="2116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分析存活時間,年紀,性別,ecog體能狀況karnofsky體能狀況,卡路里攝取量,體重下降等資料與肺腺癌之間的關聯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4.PHA分析 </a:t>
            </a:r>
            <a:endParaRPr/>
          </a:p>
        </p:txBody>
      </p:sp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611560" y="1614389"/>
            <a:ext cx="1301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Model4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70" name="Google Shape;3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204864"/>
            <a:ext cx="432435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0"/>
          <p:cNvSpPr/>
          <p:nvPr/>
        </p:nvSpPr>
        <p:spPr>
          <a:xfrm>
            <a:off x="5220072" y="2826514"/>
            <a:ext cx="34355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Ph.ecog跟時間有關係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5. cox regression </a:t>
            </a:r>
            <a:r>
              <a:rPr b="1" lang="en-US"/>
              <a:t> </a:t>
            </a:r>
            <a:endParaRPr/>
          </a:p>
        </p:txBody>
      </p:sp>
      <p:sp>
        <p:nvSpPr>
          <p:cNvPr id="377" name="Google Shape;3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395536" y="1375717"/>
            <a:ext cx="6340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考慮到有些變數互有影響性故只挑其中幾個。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0" l="18708" r="18613" t="0"/>
          <a:stretch/>
        </p:blipFill>
        <p:spPr>
          <a:xfrm>
            <a:off x="2699792" y="2456199"/>
            <a:ext cx="1512168" cy="344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 rotWithShape="1">
          <a:blip r:embed="rId4">
            <a:alphaModFix/>
          </a:blip>
          <a:srcRect b="0" l="19335" r="26017" t="0"/>
          <a:stretch/>
        </p:blipFill>
        <p:spPr>
          <a:xfrm>
            <a:off x="390345" y="2462053"/>
            <a:ext cx="2093423" cy="346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8024" y="3756858"/>
            <a:ext cx="35496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1"/>
          <p:cNvSpPr/>
          <p:nvPr/>
        </p:nvSpPr>
        <p:spPr>
          <a:xfrm>
            <a:off x="394574" y="2044700"/>
            <a:ext cx="3910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1.Ecog與時間的單變項的Cox model</a:t>
            </a:r>
            <a:endParaRPr b="0" i="0" sz="1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179512" y="6013450"/>
            <a:ext cx="72285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跑完之後就可以看到ecog的Hazard ratio 和 95% HR CI 以及 p-value</a:t>
            </a:r>
            <a:br>
              <a:rPr b="0" i="0" lang="en-US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p-value=0.0021 &lt;0.05 ，</a:t>
            </a:r>
            <a:r>
              <a:rPr b="0" i="0" lang="en-US" sz="18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表示有顯著影響的風險因子</a:t>
            </a:r>
            <a:endParaRPr b="0" i="0" sz="1800" u="none" cap="none" strike="noStrike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5. cox regression </a:t>
            </a:r>
            <a:r>
              <a:rPr b="1" lang="en-US"/>
              <a:t> </a:t>
            </a:r>
            <a:endParaRPr/>
          </a:p>
        </p:txBody>
      </p:sp>
      <p:sp>
        <p:nvSpPr>
          <p:cNvPr id="395" name="Google Shape;39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2"/>
          <p:cNvPicPr preferRelativeResize="0"/>
          <p:nvPr/>
        </p:nvPicPr>
        <p:blipFill rotWithShape="1">
          <a:blip r:embed="rId3">
            <a:alphaModFix/>
          </a:blip>
          <a:srcRect b="0" l="30332" r="27618" t="0"/>
          <a:stretch/>
        </p:blipFill>
        <p:spPr>
          <a:xfrm>
            <a:off x="245604" y="2240293"/>
            <a:ext cx="1446076" cy="3663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2"/>
          <p:cNvPicPr preferRelativeResize="0"/>
          <p:nvPr/>
        </p:nvPicPr>
        <p:blipFill rotWithShape="1">
          <a:blip r:embed="rId4">
            <a:alphaModFix/>
          </a:blip>
          <a:srcRect b="0" l="20545" r="22232" t="0"/>
          <a:stretch/>
        </p:blipFill>
        <p:spPr>
          <a:xfrm>
            <a:off x="1907704" y="2212091"/>
            <a:ext cx="1944216" cy="367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7875" y="3510865"/>
            <a:ext cx="4954605" cy="112224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2"/>
          <p:cNvSpPr/>
          <p:nvPr/>
        </p:nvSpPr>
        <p:spPr>
          <a:xfrm>
            <a:off x="251520" y="1379639"/>
            <a:ext cx="53695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2.卡路里與時間的單變項的Cox model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74423" y="6102006"/>
            <a:ext cx="6498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p-value=0.5488 &gt;0.05 ，表示</a:t>
            </a:r>
            <a:r>
              <a:rPr b="0" i="0" lang="en-US" sz="20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沒有顯著影響的風險因子</a:t>
            </a:r>
            <a:endParaRPr b="0" i="0" sz="2000" u="none" cap="none" strike="noStrike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5. cox regression </a:t>
            </a:r>
            <a:r>
              <a:rPr b="1" lang="en-US"/>
              <a:t> </a:t>
            </a:r>
            <a:endParaRPr/>
          </a:p>
        </p:txBody>
      </p:sp>
      <p:sp>
        <p:nvSpPr>
          <p:cNvPr id="412" name="Google Shape;41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133624"/>
            <a:ext cx="1584176" cy="3714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1649" y="2133624"/>
            <a:ext cx="1919466" cy="372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960" y="3526426"/>
            <a:ext cx="4104456" cy="98377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3"/>
          <p:cNvSpPr/>
          <p:nvPr/>
        </p:nvSpPr>
        <p:spPr>
          <a:xfrm>
            <a:off x="179512" y="1375717"/>
            <a:ext cx="50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3.體重與時間的單變項的Cox model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179512" y="5965249"/>
            <a:ext cx="6498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p-value=0.9795 &gt;0.05 ，</a:t>
            </a:r>
            <a:r>
              <a:rPr b="0" i="0" lang="en-US" sz="2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表示沒有顯著影響的風險因子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5. cox regression </a:t>
            </a:r>
            <a:r>
              <a:rPr b="1" lang="en-US"/>
              <a:t> </a:t>
            </a:r>
            <a:endParaRPr/>
          </a:p>
        </p:txBody>
      </p:sp>
      <p:sp>
        <p:nvSpPr>
          <p:cNvPr id="429" name="Google Shape;42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56" y="2276872"/>
            <a:ext cx="2497225" cy="352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6310" y="2276872"/>
            <a:ext cx="2381871" cy="352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4001" y="2636912"/>
            <a:ext cx="3472742" cy="280059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4"/>
          <p:cNvSpPr/>
          <p:nvPr/>
        </p:nvSpPr>
        <p:spPr>
          <a:xfrm>
            <a:off x="251520" y="1268760"/>
            <a:ext cx="35477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4.有class 類別資料(性別)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297650" y="6021288"/>
            <a:ext cx="4660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女生的死亡風險為男性的0,821倍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5. cox regression </a:t>
            </a:r>
            <a:r>
              <a:rPr b="1" lang="en-US"/>
              <a:t> </a:t>
            </a:r>
            <a:endParaRPr/>
          </a:p>
        </p:txBody>
      </p:sp>
      <p:sp>
        <p:nvSpPr>
          <p:cNvPr id="446" name="Google Shape;44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35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5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054463"/>
            <a:ext cx="1728192" cy="402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936" y="2071790"/>
            <a:ext cx="2341092" cy="36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7258" y="2104255"/>
            <a:ext cx="3822700" cy="29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5"/>
          <p:cNvSpPr/>
          <p:nvPr/>
        </p:nvSpPr>
        <p:spPr>
          <a:xfrm>
            <a:off x="251520" y="1375717"/>
            <a:ext cx="36487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sic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Basic"/>
                <a:ea typeface="Basic"/>
                <a:cs typeface="Basic"/>
                <a:sym typeface="Basic"/>
              </a:rPr>
              <a:t>5.有class 類別資料(ecog)</a:t>
            </a:r>
            <a:endParaRPr b="0" i="0" sz="2400" u="none" cap="none" strike="noStrike">
              <a:solidFill>
                <a:schemeClr val="lt1"/>
              </a:solidFill>
              <a:latin typeface="Basic"/>
              <a:ea typeface="Basic"/>
              <a:cs typeface="Basic"/>
              <a:sym typeface="Basic"/>
            </a:endParaRPr>
          </a:p>
        </p:txBody>
      </p:sp>
      <p:sp>
        <p:nvSpPr>
          <p:cNvPr id="457" name="Google Shape;457;p35"/>
          <p:cNvSpPr/>
          <p:nvPr/>
        </p:nvSpPr>
        <p:spPr>
          <a:xfrm>
            <a:off x="251520" y="6150496"/>
            <a:ext cx="36663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Ecog數字越高危險率高。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5. cox regression </a:t>
            </a:r>
            <a:r>
              <a:rPr b="1" lang="en-US"/>
              <a:t> </a:t>
            </a:r>
            <a:endParaRPr/>
          </a:p>
        </p:txBody>
      </p:sp>
      <p:sp>
        <p:nvSpPr>
          <p:cNvPr id="463" name="Google Shape;46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323528" y="2204864"/>
            <a:ext cx="849694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小結: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我們發現對於男女之間存活率是不同的，而卡路里跟體重變化影響性不大，而ECOG指數高低對於存活率有相當的影響。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476" name="Google Shape;47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37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204864"/>
            <a:ext cx="1842170" cy="360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776" y="2445587"/>
            <a:ext cx="1815109" cy="333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7"/>
          <p:cNvPicPr preferRelativeResize="0"/>
          <p:nvPr/>
        </p:nvPicPr>
        <p:blipFill rotWithShape="1">
          <a:blip r:embed="rId5">
            <a:alphaModFix/>
          </a:blip>
          <a:srcRect b="50526" l="0" r="0" t="0"/>
          <a:stretch/>
        </p:blipFill>
        <p:spPr>
          <a:xfrm>
            <a:off x="4788024" y="1785851"/>
            <a:ext cx="1847850" cy="131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8024" y="3284984"/>
            <a:ext cx="3886977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7"/>
          <p:cNvSpPr/>
          <p:nvPr/>
        </p:nvSpPr>
        <p:spPr>
          <a:xfrm>
            <a:off x="251520" y="1375717"/>
            <a:ext cx="50598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remission-exponential    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425574" y="6140559"/>
            <a:ext cx="39453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男生P值 0.0189 比截距值高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89" name="Google Shape;489;p37"/>
          <p:cNvPicPr preferRelativeResize="0"/>
          <p:nvPr/>
        </p:nvPicPr>
        <p:blipFill rotWithShape="1">
          <a:blip r:embed="rId5">
            <a:alphaModFix/>
          </a:blip>
          <a:srcRect b="0" l="0" r="0" t="49474"/>
          <a:stretch/>
        </p:blipFill>
        <p:spPr>
          <a:xfrm>
            <a:off x="6844318" y="1757795"/>
            <a:ext cx="1847850" cy="134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495" name="Google Shape;49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描述: Exponential 機率圖" id="501" name="Google Shape;5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8" y="1567473"/>
            <a:ext cx="4451136" cy="334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2409363"/>
            <a:ext cx="2520280" cy="169452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319775" y="5373216"/>
            <a:ext cx="57585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大部分的時間都在超過100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remission-Weibull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lnt= log(time)、lnlns=log(log(survive))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510" name="Google Shape;5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描述: SGPlot 程序" id="517" name="Google Shape;5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42" y="2576109"/>
            <a:ext cx="4005118" cy="300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描述: SGPlot 程序" id="518" name="Google Shape;51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473" y="2551578"/>
            <a:ext cx="4070424" cy="3052818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179512" y="1585711"/>
            <a:ext cx="7555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在同樣log(time)女性的值log(log(survive))都比男性高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remission-Log-logistic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431267" y="5934472"/>
            <a:ext cx="2031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與上圖相同。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背景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Char char="●"/>
            </a:pPr>
            <a:r>
              <a:rPr lang="en-US"/>
              <a:t>肺腺癌是肺癌的一種，屬於非小細胞肺癌。不同於鱗狀細胞肺癌，肺腺癌較容易發生於年輕女性、有抽菸史、亞洲族群。在肺部的位置常較週邊，腫瘤擴大的速度較慢（倍增時間約120天）。早期無徵兆，通常診斷出來時已經是晚期。</a:t>
            </a:r>
            <a:r>
              <a:rPr lang="en-US">
                <a:solidFill>
                  <a:srgbClr val="23FFFE"/>
                </a:solidFill>
              </a:rPr>
              <a:t>台灣人肺癌在流行病學上部分特徵與西方國家不同</a:t>
            </a:r>
            <a:r>
              <a:rPr lang="en-US"/>
              <a:t>，包括：女性肺癌的發生率特別高，</a:t>
            </a:r>
            <a:r>
              <a:rPr lang="en-US">
                <a:solidFill>
                  <a:srgbClr val="FFFF00"/>
                </a:solidFill>
              </a:rPr>
              <a:t>西方國家之男性肺癌的死亡率是女性的 7~8倍，台灣則只有 1.8 倍</a:t>
            </a:r>
            <a:r>
              <a:rPr lang="en-US"/>
              <a:t>；</a:t>
            </a:r>
            <a:r>
              <a:rPr lang="en-US">
                <a:solidFill>
                  <a:srgbClr val="FFFF00"/>
                </a:solidFill>
              </a:rPr>
              <a:t>歐美國家的肺癌患者 85% 是吸菸者</a:t>
            </a:r>
            <a:r>
              <a:rPr lang="en-US"/>
              <a:t>，在台灣則不及 50%；無論男女肺癌之細胞型態均以腺癌為主，根據 2018年台灣癌症登記資料統計，女性肺癌有高達 88% 是腺癌，男性肺癌也有 58% 是腺癌；肺腺癌的臨床表現以周邊型居多，早期多無症狀，容易延遲診斷。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527" name="Google Shape;52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35" name="Google Shape;5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48" y="2842702"/>
            <a:ext cx="1943279" cy="360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2842702"/>
            <a:ext cx="1699442" cy="358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0"/>
          <p:cNvPicPr preferRelativeResize="0"/>
          <p:nvPr/>
        </p:nvPicPr>
        <p:blipFill rotWithShape="1">
          <a:blip r:embed="rId5">
            <a:alphaModFix/>
          </a:blip>
          <a:srcRect b="52249" l="0" r="0" t="0"/>
          <a:stretch/>
        </p:blipFill>
        <p:spPr>
          <a:xfrm>
            <a:off x="4572000" y="2004087"/>
            <a:ext cx="1994716" cy="142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8300" y="3717032"/>
            <a:ext cx="3384376" cy="256771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0"/>
          <p:cNvSpPr/>
          <p:nvPr/>
        </p:nvSpPr>
        <p:spPr>
          <a:xfrm>
            <a:off x="180449" y="1606550"/>
            <a:ext cx="341035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Age-status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remission-exponential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0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40"/>
          <p:cNvPicPr preferRelativeResize="0"/>
          <p:nvPr/>
        </p:nvPicPr>
        <p:blipFill rotWithShape="1">
          <a:blip r:embed="rId5">
            <a:alphaModFix/>
          </a:blip>
          <a:srcRect b="0" l="0" r="0" t="50000"/>
          <a:stretch/>
        </p:blipFill>
        <p:spPr>
          <a:xfrm>
            <a:off x="6724981" y="2007336"/>
            <a:ext cx="1959351" cy="146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547" name="Google Shape;54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1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描述: Exponential 機率圖" id="555" name="Google Shape;55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2132856"/>
            <a:ext cx="4104117" cy="307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328" y="3068960"/>
            <a:ext cx="2304256" cy="146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1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323528" y="5661248"/>
            <a:ext cx="37753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JhengHe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年紀越大信賴間就越高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564" name="Google Shape;56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42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2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2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2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2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71" name="Google Shape;571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72" name="Google Shape;572;p42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描述: SGPlot 程序" id="573" name="Google Shape;5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338" y="2133744"/>
            <a:ext cx="3960440" cy="2967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描述: SGPlot 程序" id="574" name="Google Shape;57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62" y="2132856"/>
            <a:ext cx="3960440" cy="2968297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2"/>
          <p:cNvSpPr/>
          <p:nvPr/>
        </p:nvSpPr>
        <p:spPr>
          <a:xfrm>
            <a:off x="226313" y="1375717"/>
            <a:ext cx="2806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remission-Weibull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6" name="Google Shape;576;p42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226313" y="5607994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女性數值都比男性高，再40 後趨於平行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8" name="Google Shape;578;p42"/>
          <p:cNvSpPr/>
          <p:nvPr/>
        </p:nvSpPr>
        <p:spPr>
          <a:xfrm>
            <a:off x="4765177" y="1375717"/>
            <a:ext cx="3424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remission-Log-logistic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584" name="Google Shape;58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3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3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91" name="Google Shape;591;p4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92" name="Google Shape;592;p43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3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4" y="2427058"/>
            <a:ext cx="1822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098" y="2420888"/>
            <a:ext cx="170815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6954" y="2420888"/>
            <a:ext cx="2241550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7256" y="2427058"/>
            <a:ext cx="3098800" cy="22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3"/>
          <p:cNvSpPr/>
          <p:nvPr/>
        </p:nvSpPr>
        <p:spPr>
          <a:xfrm>
            <a:off x="174957" y="1268760"/>
            <a:ext cx="47424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ph.karno-status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remission-exponential 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604" name="Google Shape;60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44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4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4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4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1" name="Google Shape;611;p4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2" name="Google Shape;612;p44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4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描述: Exponential 機率圖" id="614" name="Google Shape;6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95" y="1839861"/>
            <a:ext cx="4549735" cy="3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0072" y="1852436"/>
            <a:ext cx="2899128" cy="2008611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539552" y="5980393"/>
            <a:ext cx="2786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p值為0.0025&lt;0.05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8" name="Google Shape;618;p44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624" name="Google Shape;62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Google Shape;625;p45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5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5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5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5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5"/>
          <p:cNvSpPr/>
          <p:nvPr/>
        </p:nvSpPr>
        <p:spPr>
          <a:xfrm>
            <a:off x="23283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描述: SGPlot 程序" id="636" name="Google Shape;63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23" y="2780928"/>
            <a:ext cx="4032448" cy="30265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描述: SGPlot 程序" id="637" name="Google Shape;63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763571"/>
            <a:ext cx="4058507" cy="304388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5"/>
          <p:cNvSpPr/>
          <p:nvPr/>
        </p:nvSpPr>
        <p:spPr>
          <a:xfrm>
            <a:off x="211923" y="2253670"/>
            <a:ext cx="2806089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remission-Weibull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4534271" y="2195573"/>
            <a:ext cx="34247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remission-Log-logistic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5"/>
          <p:cNvSpPr/>
          <p:nvPr/>
        </p:nvSpPr>
        <p:spPr>
          <a:xfrm>
            <a:off x="0" y="488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329328" y="6237312"/>
            <a:ext cx="33785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女性值都比男性高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647" name="Google Shape;64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8" name="Google Shape;648;p46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6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6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6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6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6"/>
          <p:cNvSpPr/>
          <p:nvPr/>
        </p:nvSpPr>
        <p:spPr>
          <a:xfrm>
            <a:off x="23283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54" name="Google Shape;654;p4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55" name="Google Shape;655;p46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6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0" y="488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2060848"/>
            <a:ext cx="2197100" cy="37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2060848"/>
            <a:ext cx="157480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6"/>
          <p:cNvPicPr preferRelativeResize="0"/>
          <p:nvPr/>
        </p:nvPicPr>
        <p:blipFill rotWithShape="1">
          <a:blip r:embed="rId5">
            <a:alphaModFix/>
          </a:blip>
          <a:srcRect b="50000" l="0" r="0" t="0"/>
          <a:stretch/>
        </p:blipFill>
        <p:spPr>
          <a:xfrm>
            <a:off x="4456847" y="2026608"/>
            <a:ext cx="1765300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6846" y="3568700"/>
            <a:ext cx="3715553" cy="2736648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46"/>
          <p:cNvSpPr/>
          <p:nvPr/>
        </p:nvSpPr>
        <p:spPr>
          <a:xfrm>
            <a:off x="107504" y="1191052"/>
            <a:ext cx="59495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pat.karno-status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remission-exponential                                 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5" name="Google Shape;665;p46"/>
          <p:cNvPicPr preferRelativeResize="0"/>
          <p:nvPr/>
        </p:nvPicPr>
        <p:blipFill rotWithShape="1">
          <a:blip r:embed="rId5">
            <a:alphaModFix/>
          </a:blip>
          <a:srcRect b="0" l="0" r="0" t="50000"/>
          <a:stretch/>
        </p:blipFill>
        <p:spPr>
          <a:xfrm>
            <a:off x="6588224" y="1995799"/>
            <a:ext cx="1765300" cy="1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6"/>
          <p:cNvSpPr/>
          <p:nvPr/>
        </p:nvSpPr>
        <p:spPr>
          <a:xfrm>
            <a:off x="323528" y="6082354"/>
            <a:ext cx="25699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男性p值為0.0028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672" name="Google Shape;672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3" name="Google Shape;673;p47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7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7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7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7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7"/>
          <p:cNvSpPr/>
          <p:nvPr/>
        </p:nvSpPr>
        <p:spPr>
          <a:xfrm>
            <a:off x="23283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83" name="Google Shape;683;p47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0" y="488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描述: Exponential 機率圖" id="685" name="Google Shape;68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184276"/>
            <a:ext cx="4752528" cy="356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1796" y="2184276"/>
            <a:ext cx="2808312" cy="1808553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88" name="Google Shape;688;p47"/>
          <p:cNvSpPr/>
          <p:nvPr/>
        </p:nvSpPr>
        <p:spPr>
          <a:xfrm>
            <a:off x="0" y="3968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694" name="Google Shape;69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5" name="Google Shape;695;p48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8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8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8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8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8"/>
          <p:cNvSpPr/>
          <p:nvPr/>
        </p:nvSpPr>
        <p:spPr>
          <a:xfrm>
            <a:off x="23283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01" name="Google Shape;701;p4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02" name="Google Shape;702;p48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8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05" name="Google Shape;705;p48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8"/>
          <p:cNvSpPr/>
          <p:nvPr/>
        </p:nvSpPr>
        <p:spPr>
          <a:xfrm>
            <a:off x="0" y="488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描述: SGPlot 程序" id="707" name="Google Shape;7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87" y="2983330"/>
            <a:ext cx="4270413" cy="3198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描述: SGPlot 程序" id="708" name="Google Shape;70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3" y="2983330"/>
            <a:ext cx="4135221" cy="3101416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8"/>
          <p:cNvSpPr/>
          <p:nvPr/>
        </p:nvSpPr>
        <p:spPr>
          <a:xfrm>
            <a:off x="467544" y="1916832"/>
            <a:ext cx="3236848" cy="800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JhengHe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remission-Weibull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8"/>
          <p:cNvSpPr/>
          <p:nvPr/>
        </p:nvSpPr>
        <p:spPr>
          <a:xfrm>
            <a:off x="4716016" y="1916832"/>
            <a:ext cx="3953070" cy="800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JhengHe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remission-Log-logistic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8"/>
          <p:cNvSpPr/>
          <p:nvPr/>
        </p:nvSpPr>
        <p:spPr>
          <a:xfrm>
            <a:off x="0" y="5168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717" name="Google Shape;71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8" name="Google Shape;718;p49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9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9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9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9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9"/>
          <p:cNvSpPr/>
          <p:nvPr/>
        </p:nvSpPr>
        <p:spPr>
          <a:xfrm>
            <a:off x="23283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25" name="Google Shape;725;p49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9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28" name="Google Shape;728;p49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/>
          <p:nvPr/>
        </p:nvSpPr>
        <p:spPr>
          <a:xfrm>
            <a:off x="0" y="488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9"/>
          <p:cNvSpPr/>
          <p:nvPr/>
        </p:nvSpPr>
        <p:spPr>
          <a:xfrm>
            <a:off x="0" y="5168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88840"/>
            <a:ext cx="2203450" cy="38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7942" y="1988840"/>
            <a:ext cx="1727200" cy="33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9"/>
          <p:cNvPicPr preferRelativeResize="0"/>
          <p:nvPr/>
        </p:nvPicPr>
        <p:blipFill rotWithShape="1">
          <a:blip r:embed="rId5">
            <a:alphaModFix/>
          </a:blip>
          <a:srcRect b="50000" l="0" r="0" t="0"/>
          <a:stretch/>
        </p:blipFill>
        <p:spPr>
          <a:xfrm>
            <a:off x="4355976" y="2023846"/>
            <a:ext cx="22606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5920" y="3841750"/>
            <a:ext cx="35433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9"/>
          <p:cNvSpPr/>
          <p:nvPr/>
        </p:nvSpPr>
        <p:spPr>
          <a:xfrm>
            <a:off x="251520" y="1191052"/>
            <a:ext cx="49396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Meal.cal-status</a:t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remission-exponential   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49"/>
          <p:cNvPicPr preferRelativeResize="0"/>
          <p:nvPr/>
        </p:nvPicPr>
        <p:blipFill rotWithShape="1">
          <a:blip r:embed="rId5">
            <a:alphaModFix/>
          </a:blip>
          <a:srcRect b="0" l="0" r="0" t="50000"/>
          <a:stretch/>
        </p:blipFill>
        <p:spPr>
          <a:xfrm>
            <a:off x="6762585" y="1988840"/>
            <a:ext cx="22606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分析目錄: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79512" y="1484784"/>
            <a:ext cx="8784976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1.觀察資料(變數各項值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2.觀察資料(變數各項值 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3.觀察資料(Kaplan-Meier圖 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4.PHA分析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5. cox regression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6. Parametric survival models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7.總結</a:t>
            </a:r>
            <a:endParaRPr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742" name="Google Shape;74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p50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0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0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0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0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0"/>
          <p:cNvSpPr/>
          <p:nvPr/>
        </p:nvSpPr>
        <p:spPr>
          <a:xfrm>
            <a:off x="23283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49" name="Google Shape;749;p5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50" name="Google Shape;750;p50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0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53" name="Google Shape;753;p50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0"/>
          <p:cNvSpPr/>
          <p:nvPr/>
        </p:nvSpPr>
        <p:spPr>
          <a:xfrm>
            <a:off x="0" y="488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0"/>
          <p:cNvSpPr/>
          <p:nvPr/>
        </p:nvSpPr>
        <p:spPr>
          <a:xfrm>
            <a:off x="0" y="5168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描述: Exponential 機率圖" id="756" name="Google Shape;7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442663"/>
            <a:ext cx="4752528" cy="355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088" y="2442662"/>
            <a:ext cx="2858896" cy="1989637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5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59" name="Google Shape;759;p50"/>
          <p:cNvSpPr/>
          <p:nvPr/>
        </p:nvSpPr>
        <p:spPr>
          <a:xfrm>
            <a:off x="0" y="4451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6. Parametric survival models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765" name="Google Shape;765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6" name="Google Shape;766;p51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1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1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1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1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1"/>
          <p:cNvSpPr/>
          <p:nvPr/>
        </p:nvSpPr>
        <p:spPr>
          <a:xfrm>
            <a:off x="23283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72" name="Google Shape;772;p5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73" name="Google Shape;773;p51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1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76" name="Google Shape;776;p51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1"/>
          <p:cNvSpPr/>
          <p:nvPr/>
        </p:nvSpPr>
        <p:spPr>
          <a:xfrm>
            <a:off x="0" y="488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1"/>
          <p:cNvSpPr/>
          <p:nvPr/>
        </p:nvSpPr>
        <p:spPr>
          <a:xfrm>
            <a:off x="0" y="5168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80" name="Google Shape;780;p51"/>
          <p:cNvSpPr/>
          <p:nvPr/>
        </p:nvSpPr>
        <p:spPr>
          <a:xfrm>
            <a:off x="0" y="4451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描述: SGPlot 程序" id="781" name="Google Shape;7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28" y="2583848"/>
            <a:ext cx="39624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描述: SGPlot 程序" id="782" name="Google Shape;78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7609" y="2579130"/>
            <a:ext cx="3962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1"/>
          <p:cNvSpPr/>
          <p:nvPr/>
        </p:nvSpPr>
        <p:spPr>
          <a:xfrm>
            <a:off x="323528" y="1783629"/>
            <a:ext cx="3233642" cy="800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JhengHe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remission-Weibull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1"/>
          <p:cNvSpPr/>
          <p:nvPr/>
        </p:nvSpPr>
        <p:spPr>
          <a:xfrm>
            <a:off x="4557609" y="1783629"/>
            <a:ext cx="39530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JhengHe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remission-Log-logistic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5" name="Google Shape;785;p51"/>
          <p:cNvSpPr/>
          <p:nvPr/>
        </p:nvSpPr>
        <p:spPr>
          <a:xfrm>
            <a:off x="0" y="6210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>
                <a:latin typeface="Basic"/>
                <a:ea typeface="Basic"/>
                <a:cs typeface="Basic"/>
                <a:sym typeface="Basic"/>
              </a:rPr>
              <a:t>7.</a:t>
            </a:r>
            <a:r>
              <a:rPr b="1" lang="en-US"/>
              <a:t>總結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r>
              <a:rPr b="1" lang="en-US"/>
              <a:t> </a:t>
            </a:r>
            <a:endParaRPr/>
          </a:p>
        </p:txBody>
      </p:sp>
      <p:sp>
        <p:nvSpPr>
          <p:cNvPr id="791" name="Google Shape;791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2" name="Google Shape;792;p52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2"/>
          <p:cNvSpPr/>
          <p:nvPr/>
        </p:nvSpPr>
        <p:spPr>
          <a:xfrm>
            <a:off x="0" y="160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2"/>
          <p:cNvSpPr/>
          <p:nvPr/>
        </p:nvSpPr>
        <p:spPr>
          <a:xfrm>
            <a:off x="0" y="443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2"/>
          <p:cNvSpPr/>
          <p:nvPr/>
        </p:nvSpPr>
        <p:spPr>
          <a:xfrm>
            <a:off x="0" y="841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2"/>
          <p:cNvSpPr/>
          <p:nvPr/>
        </p:nvSpPr>
        <p:spPr>
          <a:xfrm>
            <a:off x="0" y="1234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2"/>
          <p:cNvSpPr/>
          <p:nvPr/>
        </p:nvSpPr>
        <p:spPr>
          <a:xfrm>
            <a:off x="23283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98" name="Google Shape;798;p5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99" name="Google Shape;799;p52"/>
          <p:cNvSpPr/>
          <p:nvPr/>
        </p:nvSpPr>
        <p:spPr>
          <a:xfrm>
            <a:off x="0" y="1132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2"/>
          <p:cNvSpPr/>
          <p:nvPr/>
        </p:nvSpPr>
        <p:spPr>
          <a:xfrm>
            <a:off x="0" y="6000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02" name="Google Shape;802;p52"/>
          <p:cNvSpPr/>
          <p:nvPr/>
        </p:nvSpPr>
        <p:spPr>
          <a:xfrm>
            <a:off x="0" y="4178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2"/>
          <p:cNvSpPr/>
          <p:nvPr/>
        </p:nvSpPr>
        <p:spPr>
          <a:xfrm>
            <a:off x="0" y="4883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2"/>
          <p:cNvSpPr/>
          <p:nvPr/>
        </p:nvSpPr>
        <p:spPr>
          <a:xfrm>
            <a:off x="0" y="5168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06" name="Google Shape;806;p52"/>
          <p:cNvSpPr/>
          <p:nvPr/>
        </p:nvSpPr>
        <p:spPr>
          <a:xfrm>
            <a:off x="0" y="4451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2"/>
          <p:cNvSpPr/>
          <p:nvPr/>
        </p:nvSpPr>
        <p:spPr>
          <a:xfrm>
            <a:off x="0" y="6210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2"/>
          <p:cNvSpPr/>
          <p:nvPr/>
        </p:nvSpPr>
        <p:spPr>
          <a:xfrm>
            <a:off x="251520" y="1916832"/>
            <a:ext cx="864096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在這次報告中我們發現到</a:t>
            </a:r>
            <a:r>
              <a:rPr b="0" i="0" lang="en-US" sz="28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ecog指標高低對於患者的存活率有一定的相關性</a:t>
            </a: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，雖然從整體來看ecog好像相關性偏低，</a:t>
            </a:r>
            <a:r>
              <a:rPr b="0" i="0" lang="en-US" sz="2800" u="none" cap="none" strike="noStrike">
                <a:solidFill>
                  <a:srgbClr val="23FFF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但是從分組來看，會發現指數越高，對發病率，死亡率都有影響</a:t>
            </a: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，這裡也發現一個情況就是ecog跟年齡從圖表上看好像關係偏低，</a:t>
            </a:r>
            <a:r>
              <a:rPr b="0" i="0" lang="en-US" sz="28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但在PHA中卻有一定相關性</a:t>
            </a: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這是意外的，</a:t>
            </a:r>
            <a:r>
              <a:rPr b="0" i="0" lang="en-US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而在性別上我們發現女性比男性擁有更高的存活率</a:t>
            </a: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，女性身體也更為健康大部分再ecog較低的數裡，而年齡跟存活時間關係並不是很大，至於卡路里跟體重變化則跟存活時間沒有絕對關係，</a:t>
            </a:r>
            <a:r>
              <a:rPr b="0" i="0" lang="en-US" sz="2800" u="none" cap="none" strike="noStrik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連卡路里跟體重互相之間也無絕對關係</a:t>
            </a: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1.觀察資料(初步觀察 )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179512" y="1484784"/>
            <a:ext cx="8784976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變數: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6495"/>
          <a:stretch/>
        </p:blipFill>
        <p:spPr>
          <a:xfrm>
            <a:off x="1835696" y="2066628"/>
            <a:ext cx="4752528" cy="455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lang="en-US"/>
              <a:t>1.觀察資料(初步觀察 )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179512" y="1484784"/>
            <a:ext cx="8784976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Karnofsky ECOG等級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58098" l="0" r="0" t="0"/>
          <a:stretch/>
        </p:blipFill>
        <p:spPr>
          <a:xfrm>
            <a:off x="250452" y="2780928"/>
            <a:ext cx="4527193" cy="300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42470"/>
          <a:stretch/>
        </p:blipFill>
        <p:spPr>
          <a:xfrm>
            <a:off x="4932040" y="2780928"/>
            <a:ext cx="4121885" cy="3753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7522" l="4447" r="2136" t="5509"/>
          <a:stretch/>
        </p:blipFill>
        <p:spPr>
          <a:xfrm>
            <a:off x="323528" y="1916832"/>
            <a:ext cx="6769896" cy="409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323528" y="6165304"/>
            <a:ext cx="3906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p.s對於缺失值處理我們已平均值填入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asic"/>
              <a:buNone/>
            </a:pPr>
            <a:r>
              <a:rPr b="1" lang="en-US"/>
              <a:t>2.觀察資料(變數各項值 )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467544" y="1595946"/>
            <a:ext cx="2553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下方為男女分組的描述: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060848"/>
            <a:ext cx="7632848" cy="4524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鳳舞九天">
  <a:themeElements>
    <a:clrScheme name="鳳舞九天">
      <a:dk1>
        <a:srgbClr val="000000"/>
      </a:dk1>
      <a:lt1>
        <a:srgbClr val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2022-06-16T02:30:07Z</dcterms:created>
  <dc:creator>林宗彥 Tsung-Yen Lin</dc:creator>
</cp:coreProperties>
</file>