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67" r:id="rId11"/>
    <p:sldId id="269" r:id="rId12"/>
    <p:sldId id="264" r:id="rId13"/>
    <p:sldId id="268" r:id="rId14"/>
    <p:sldId id="271" r:id="rId15"/>
    <p:sldId id="270" r:id="rId16"/>
    <p:sldId id="272"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4B3"/>
    <a:srgbClr val="FFEDB3"/>
    <a:srgbClr val="FFFF00"/>
    <a:srgbClr val="F3F7F7"/>
    <a:srgbClr val="EBA925"/>
    <a:srgbClr val="FEB4B4"/>
    <a:srgbClr val="FFE285"/>
    <a:srgbClr val="D5FFD5"/>
    <a:srgbClr val="E7FFF3"/>
    <a:srgbClr val="CDF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48489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69631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04956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64141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424527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5311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141210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302617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4150630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244518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FD0CD4-065A-497B-8975-3ADBFB2E062F}" type="datetimeFigureOut">
              <a:rPr lang="zh-TW" altLang="en-US" smtClean="0"/>
              <a:t>2024/1/23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237349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7F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D0CD4-065A-497B-8975-3ADBFB2E062F}" type="datetimeFigureOut">
              <a:rPr lang="zh-TW" altLang="en-US" smtClean="0"/>
              <a:t>2024/1/23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8D6F4-64FC-4373-AD55-FE81C7578848}" type="slidenum">
              <a:rPr lang="zh-TW" altLang="en-US" smtClean="0"/>
              <a:t>‹#›</a:t>
            </a:fld>
            <a:endParaRPr lang="zh-TW" altLang="en-US"/>
          </a:p>
        </p:txBody>
      </p:sp>
    </p:spTree>
    <p:extLst>
      <p:ext uri="{BB962C8B-B14F-4D97-AF65-F5344CB8AC3E}">
        <p14:creationId xmlns:p14="http://schemas.microsoft.com/office/powerpoint/2010/main" val="2058287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11560" y="2130425"/>
            <a:ext cx="7772400" cy="1470025"/>
          </a:xfrm>
        </p:spPr>
        <p:txBody>
          <a:bodyPr>
            <a:normAutofit/>
          </a:bodyPr>
          <a:lstStyle/>
          <a:p>
            <a:r>
              <a:rPr lang="zh-TW" altLang="en-US" sz="6000" b="1" dirty="0" smtClean="0">
                <a:solidFill>
                  <a:srgbClr val="002060"/>
                </a:solidFill>
                <a:latin typeface="+mj-ea"/>
              </a:rPr>
              <a:t>商品搜尋推薦算法</a:t>
            </a:r>
            <a:endParaRPr lang="zh-TW" altLang="en-US" sz="6000" b="1" dirty="0">
              <a:solidFill>
                <a:srgbClr val="002060"/>
              </a:solidFill>
              <a:latin typeface="+mj-ea"/>
            </a:endParaRPr>
          </a:p>
        </p:txBody>
      </p:sp>
      <p:sp>
        <p:nvSpPr>
          <p:cNvPr id="3" name="副標題 2"/>
          <p:cNvSpPr>
            <a:spLocks noGrp="1"/>
          </p:cNvSpPr>
          <p:nvPr>
            <p:ph type="subTitle" idx="1"/>
          </p:nvPr>
        </p:nvSpPr>
        <p:spPr>
          <a:xfrm>
            <a:off x="1259632" y="3886200"/>
            <a:ext cx="6400800" cy="910952"/>
          </a:xfrm>
        </p:spPr>
        <p:txBody>
          <a:bodyPr/>
          <a:lstStyle/>
          <a:p>
            <a:r>
              <a:rPr lang="zh-TW" altLang="en-US" dirty="0" smtClean="0">
                <a:solidFill>
                  <a:schemeClr val="tx1">
                    <a:lumMod val="95000"/>
                    <a:lumOff val="5000"/>
                  </a:schemeClr>
                </a:solidFill>
                <a:latin typeface="+mn-ea"/>
              </a:rPr>
              <a:t>報告者</a:t>
            </a:r>
            <a:r>
              <a:rPr lang="en-US" altLang="zh-TW" dirty="0" smtClean="0">
                <a:solidFill>
                  <a:schemeClr val="tx1">
                    <a:lumMod val="95000"/>
                    <a:lumOff val="5000"/>
                  </a:schemeClr>
                </a:solidFill>
                <a:latin typeface="+mn-ea"/>
              </a:rPr>
              <a:t>:</a:t>
            </a:r>
            <a:r>
              <a:rPr lang="zh-TW" altLang="en-US" dirty="0" smtClean="0">
                <a:solidFill>
                  <a:schemeClr val="tx1">
                    <a:lumMod val="95000"/>
                    <a:lumOff val="5000"/>
                  </a:schemeClr>
                </a:solidFill>
                <a:latin typeface="+mn-ea"/>
              </a:rPr>
              <a:t>林桓鈺</a:t>
            </a:r>
          </a:p>
          <a:p>
            <a:endParaRPr lang="zh-TW" altLang="en-US" dirty="0"/>
          </a:p>
        </p:txBody>
      </p:sp>
    </p:spTree>
    <p:extLst>
      <p:ext uri="{BB962C8B-B14F-4D97-AF65-F5344CB8AC3E}">
        <p14:creationId xmlns:p14="http://schemas.microsoft.com/office/powerpoint/2010/main" val="3993241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a:solidFill>
                  <a:srgbClr val="002060"/>
                </a:solidFill>
              </a:rPr>
              <a:t>篩選</a:t>
            </a:r>
            <a:r>
              <a:rPr lang="zh-TW" altLang="en-US" sz="4800" b="1" dirty="0" smtClean="0">
                <a:solidFill>
                  <a:srgbClr val="002060"/>
                </a:solidFill>
              </a:rPr>
              <a:t>資料與爬蟲處理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6" name="文字方塊 5"/>
          <p:cNvSpPr txBox="1"/>
          <p:nvPr/>
        </p:nvSpPr>
        <p:spPr>
          <a:xfrm>
            <a:off x="441884" y="1772816"/>
            <a:ext cx="5732660" cy="461665"/>
          </a:xfrm>
          <a:prstGeom prst="rect">
            <a:avLst/>
          </a:prstGeom>
          <a:noFill/>
        </p:spPr>
        <p:txBody>
          <a:bodyPr wrap="none" rtlCol="0">
            <a:spAutoFit/>
          </a:bodyPr>
          <a:lstStyle/>
          <a:p>
            <a:r>
              <a:rPr lang="zh-TW" altLang="en-US" sz="2400" b="1" dirty="0" smtClean="0">
                <a:solidFill>
                  <a:schemeClr val="bg2">
                    <a:lumMod val="10000"/>
                  </a:schemeClr>
                </a:solidFill>
                <a:latin typeface="+mn-ea"/>
              </a:rPr>
              <a:t>將資料輸出成檔案</a:t>
            </a:r>
            <a:r>
              <a:rPr lang="en-US" altLang="zh-TW" sz="2400" b="1" dirty="0" smtClean="0">
                <a:solidFill>
                  <a:schemeClr val="bg2">
                    <a:lumMod val="10000"/>
                  </a:schemeClr>
                </a:solidFill>
                <a:latin typeface="+mn-ea"/>
              </a:rPr>
              <a:t>:</a:t>
            </a:r>
            <a:r>
              <a:rPr lang="zh-TW" altLang="en-US" sz="2400" b="1" dirty="0" smtClean="0">
                <a:solidFill>
                  <a:schemeClr val="bg2">
                    <a:lumMod val="10000"/>
                  </a:schemeClr>
                </a:solidFill>
                <a:latin typeface="+mn-ea"/>
              </a:rPr>
              <a:t> 將資料輸出成</a:t>
            </a:r>
            <a:r>
              <a:rPr lang="en-US" altLang="zh-TW" sz="2400" b="1" dirty="0" smtClean="0">
                <a:solidFill>
                  <a:schemeClr val="bg2">
                    <a:lumMod val="10000"/>
                  </a:schemeClr>
                </a:solidFill>
                <a:latin typeface="+mn-ea"/>
              </a:rPr>
              <a:t>csv</a:t>
            </a:r>
            <a:r>
              <a:rPr lang="zh-TW" altLang="en-US" sz="2400" b="1" dirty="0" smtClean="0">
                <a:solidFill>
                  <a:schemeClr val="bg2">
                    <a:lumMod val="10000"/>
                  </a:schemeClr>
                </a:solidFill>
                <a:latin typeface="+mn-ea"/>
              </a:rPr>
              <a:t>擋。</a:t>
            </a:r>
            <a:endParaRPr lang="zh-TW" altLang="en-US" sz="2400" b="1" dirty="0">
              <a:solidFill>
                <a:schemeClr val="bg2">
                  <a:lumMod val="10000"/>
                </a:schemeClr>
              </a:solidFill>
              <a:latin typeface="+mn-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780928"/>
            <a:ext cx="6530729" cy="367353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458476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商品推薦算法</a:t>
            </a:r>
            <a:r>
              <a:rPr lang="zh-TW" altLang="en-US" sz="4800" b="1" dirty="0" smtClean="0">
                <a:solidFill>
                  <a:srgbClr val="002060"/>
                </a:solidFill>
              </a:rPr>
              <a:t>的</a:t>
            </a:r>
            <a:r>
              <a:rPr lang="zh-TW" altLang="en-US" sz="4800" b="1" dirty="0" smtClean="0">
                <a:solidFill>
                  <a:srgbClr val="002060"/>
                </a:solidFill>
              </a:rPr>
              <a:t>生成與優化</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3" name="Rectangle 1"/>
          <p:cNvSpPr>
            <a:spLocks noChangeArrowheads="1"/>
          </p:cNvSpPr>
          <p:nvPr/>
        </p:nvSpPr>
        <p:spPr bwMode="auto">
          <a:xfrm>
            <a:off x="0" y="0"/>
            <a:ext cx="58102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apriori算法原理</a:t>
            </a: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
            </a:r>
            <a:b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6" name="文字方塊 5"/>
          <p:cNvSpPr txBox="1"/>
          <p:nvPr/>
        </p:nvSpPr>
        <p:spPr>
          <a:xfrm>
            <a:off x="441884" y="1772816"/>
            <a:ext cx="3877985" cy="461665"/>
          </a:xfrm>
          <a:prstGeom prst="rect">
            <a:avLst/>
          </a:prstGeom>
          <a:noFill/>
        </p:spPr>
        <p:txBody>
          <a:bodyPr wrap="none" rtlCol="0">
            <a:spAutoFit/>
          </a:bodyPr>
          <a:lstStyle/>
          <a:p>
            <a:r>
              <a:rPr lang="zh-TW" altLang="en-US" sz="2400" b="1" dirty="0"/>
              <a:t>加權</a:t>
            </a:r>
            <a:r>
              <a:rPr lang="zh-TW" altLang="en-US" sz="2400" b="1" dirty="0" smtClean="0"/>
              <a:t>搜尋</a:t>
            </a:r>
            <a:r>
              <a:rPr lang="zh-TW" altLang="en-US" sz="2400" b="1" dirty="0"/>
              <a:t>引擎</a:t>
            </a:r>
            <a:r>
              <a:rPr lang="zh-TW" altLang="it-IT" sz="2400" b="1" dirty="0" smtClean="0">
                <a:solidFill>
                  <a:schemeClr val="bg2">
                    <a:lumMod val="10000"/>
                  </a:schemeClr>
                </a:solidFill>
                <a:latin typeface="+mn-ea"/>
              </a:rPr>
              <a:t>的</a:t>
            </a:r>
            <a:r>
              <a:rPr lang="zh-TW" altLang="it-IT" sz="2400" b="1" dirty="0">
                <a:solidFill>
                  <a:schemeClr val="bg2">
                    <a:lumMod val="10000"/>
                  </a:schemeClr>
                </a:solidFill>
                <a:latin typeface="+mn-ea"/>
              </a:rPr>
              <a:t>基本原理</a:t>
            </a:r>
            <a:r>
              <a:rPr lang="zh-TW" altLang="it-IT" sz="2400" b="1" dirty="0" smtClean="0">
                <a:solidFill>
                  <a:schemeClr val="bg2">
                    <a:lumMod val="10000"/>
                  </a:schemeClr>
                </a:solidFill>
                <a:latin typeface="+mn-ea"/>
              </a:rPr>
              <a:t>：</a:t>
            </a:r>
            <a:endParaRPr lang="zh-TW" altLang="en-US" sz="2400" b="1" dirty="0">
              <a:solidFill>
                <a:schemeClr val="bg2">
                  <a:lumMod val="50000"/>
                </a:schemeClr>
              </a:solidFill>
              <a:latin typeface="+mn-ea"/>
            </a:endParaRPr>
          </a:p>
        </p:txBody>
      </p:sp>
      <p:sp>
        <p:nvSpPr>
          <p:cNvPr id="5" name="矩形 4"/>
          <p:cNvSpPr/>
          <p:nvPr/>
        </p:nvSpPr>
        <p:spPr>
          <a:xfrm>
            <a:off x="441884" y="2413338"/>
            <a:ext cx="8136904" cy="1754326"/>
          </a:xfrm>
          <a:prstGeom prst="rect">
            <a:avLst/>
          </a:prstGeom>
        </p:spPr>
        <p:txBody>
          <a:bodyPr wrap="square">
            <a:spAutoFit/>
          </a:bodyPr>
          <a:lstStyle/>
          <a:p>
            <a:r>
              <a:rPr lang="zh-TW" altLang="en-US" b="1" dirty="0"/>
              <a:t>關鍵字搜尋引擎：</a:t>
            </a:r>
            <a:endParaRPr lang="zh-TW" altLang="en-US" dirty="0"/>
          </a:p>
          <a:p>
            <a:r>
              <a:rPr lang="zh-TW" altLang="en-US" b="1" dirty="0"/>
              <a:t>定義：</a:t>
            </a:r>
            <a:r>
              <a:rPr lang="zh-TW" altLang="en-US" dirty="0"/>
              <a:t> 關鍵字搜尋引擎是一種允許使用者通過輸入關鍵字來檢索相關信息或資源的系統。這些關鍵字可以是使用者認為與他們感興趣的主題或問題相關的詞彙。</a:t>
            </a:r>
          </a:p>
          <a:p>
            <a:r>
              <a:rPr lang="zh-TW" altLang="en-US" b="1" dirty="0"/>
              <a:t>原理：</a:t>
            </a:r>
            <a:r>
              <a:rPr lang="zh-TW" altLang="en-US" dirty="0"/>
              <a:t> 關鍵字搜尋引擎使用不同的算法和方法來匹配使用者輸入的關鍵字與數據庫中的內容，以返回與關鍵字相關的結果。</a:t>
            </a:r>
          </a:p>
        </p:txBody>
      </p:sp>
      <p:sp>
        <p:nvSpPr>
          <p:cNvPr id="7" name="矩形 6"/>
          <p:cNvSpPr/>
          <p:nvPr/>
        </p:nvSpPr>
        <p:spPr>
          <a:xfrm>
            <a:off x="441884" y="4366845"/>
            <a:ext cx="8136904" cy="646331"/>
          </a:xfrm>
          <a:prstGeom prst="rect">
            <a:avLst/>
          </a:prstGeom>
        </p:spPr>
        <p:txBody>
          <a:bodyPr wrap="square">
            <a:spAutoFit/>
          </a:bodyPr>
          <a:lstStyle/>
          <a:p>
            <a:r>
              <a:rPr lang="en-US" altLang="zh-TW" b="1" dirty="0">
                <a:solidFill>
                  <a:schemeClr val="bg2">
                    <a:lumMod val="10000"/>
                  </a:schemeClr>
                </a:solidFill>
                <a:latin typeface="+mn-ea"/>
              </a:rPr>
              <a:t>Personalized Search</a:t>
            </a:r>
            <a:r>
              <a:rPr lang="zh-TW" altLang="en-US" b="1" dirty="0">
                <a:solidFill>
                  <a:schemeClr val="bg2">
                    <a:lumMod val="10000"/>
                  </a:schemeClr>
                </a:solidFill>
                <a:latin typeface="+mn-ea"/>
              </a:rPr>
              <a:t>（個性化搜索）：</a:t>
            </a:r>
            <a:r>
              <a:rPr lang="zh-TW" altLang="en-US" dirty="0">
                <a:solidFill>
                  <a:schemeClr val="bg2">
                    <a:lumMod val="10000"/>
                  </a:schemeClr>
                </a:solidFill>
                <a:latin typeface="+mn-ea"/>
              </a:rPr>
              <a:t> 考慮用戶的個人特徵、歷史行為等，為每個用戶提供定制的搜索結果，以提高搜索的精確性。</a:t>
            </a:r>
          </a:p>
        </p:txBody>
      </p:sp>
    </p:spTree>
    <p:extLst>
      <p:ext uri="{BB962C8B-B14F-4D97-AF65-F5344CB8AC3E}">
        <p14:creationId xmlns:p14="http://schemas.microsoft.com/office/powerpoint/2010/main" val="33652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商品推薦算法</a:t>
            </a:r>
            <a:r>
              <a:rPr lang="zh-TW" altLang="en-US" sz="4800" b="1" dirty="0" smtClean="0">
                <a:solidFill>
                  <a:srgbClr val="002060"/>
                </a:solidFill>
              </a:rPr>
              <a:t>的</a:t>
            </a:r>
            <a:r>
              <a:rPr lang="zh-TW" altLang="en-US" sz="4800" b="1" dirty="0" smtClean="0">
                <a:solidFill>
                  <a:srgbClr val="002060"/>
                </a:solidFill>
              </a:rPr>
              <a:t>生成與優化</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3" name="Rectangle 1"/>
          <p:cNvSpPr>
            <a:spLocks noChangeArrowheads="1"/>
          </p:cNvSpPr>
          <p:nvPr/>
        </p:nvSpPr>
        <p:spPr bwMode="auto">
          <a:xfrm>
            <a:off x="0" y="0"/>
            <a:ext cx="58102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apriori算法原理</a:t>
            </a: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
            </a:r>
            <a:b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6" name="文字方塊 5"/>
          <p:cNvSpPr txBox="1"/>
          <p:nvPr/>
        </p:nvSpPr>
        <p:spPr>
          <a:xfrm>
            <a:off x="539552" y="1772816"/>
            <a:ext cx="7447873" cy="461665"/>
          </a:xfrm>
          <a:prstGeom prst="rect">
            <a:avLst/>
          </a:prstGeom>
          <a:noFill/>
        </p:spPr>
        <p:txBody>
          <a:bodyPr wrap="none" rtlCol="0">
            <a:spAutoFit/>
          </a:bodyPr>
          <a:lstStyle/>
          <a:p>
            <a:r>
              <a:rPr lang="it-IT" altLang="zh-TW" sz="2400" b="1" dirty="0">
                <a:solidFill>
                  <a:schemeClr val="bg2">
                    <a:lumMod val="10000"/>
                  </a:schemeClr>
                </a:solidFill>
                <a:latin typeface="+mn-ea"/>
              </a:rPr>
              <a:t>Apriori </a:t>
            </a:r>
            <a:r>
              <a:rPr lang="zh-TW" altLang="it-IT" sz="2400" b="1" dirty="0">
                <a:solidFill>
                  <a:schemeClr val="bg2">
                    <a:lumMod val="10000"/>
                  </a:schemeClr>
                </a:solidFill>
                <a:latin typeface="+mn-ea"/>
              </a:rPr>
              <a:t>算法的基本原理</a:t>
            </a:r>
            <a:r>
              <a:rPr lang="zh-TW" altLang="it-IT" sz="2400" b="1" dirty="0" smtClean="0">
                <a:solidFill>
                  <a:schemeClr val="bg2">
                    <a:lumMod val="10000"/>
                  </a:schemeClr>
                </a:solidFill>
                <a:latin typeface="+mn-ea"/>
              </a:rPr>
              <a:t>：</a:t>
            </a:r>
            <a:r>
              <a:rPr lang="zh-TW" altLang="en-US" sz="2400" b="1" dirty="0" smtClean="0">
                <a:solidFill>
                  <a:schemeClr val="bg2">
                    <a:lumMod val="50000"/>
                  </a:schemeClr>
                </a:solidFill>
                <a:latin typeface="+mn-ea"/>
              </a:rPr>
              <a:t>某個詞類重複出現的程度。</a:t>
            </a:r>
            <a:endParaRPr lang="zh-TW" altLang="en-US" sz="2400" b="1" dirty="0">
              <a:solidFill>
                <a:schemeClr val="bg2">
                  <a:lumMod val="50000"/>
                </a:schemeClr>
              </a:solidFill>
              <a:latin typeface="+mn-ea"/>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017" y="2326015"/>
            <a:ext cx="5608637" cy="4343345"/>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3704819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商品推薦算法</a:t>
            </a:r>
            <a:r>
              <a:rPr lang="zh-TW" altLang="en-US" sz="4800" b="1" dirty="0" smtClean="0">
                <a:solidFill>
                  <a:srgbClr val="002060"/>
                </a:solidFill>
              </a:rPr>
              <a:t>的</a:t>
            </a:r>
            <a:r>
              <a:rPr lang="zh-TW" altLang="en-US" sz="4800" b="1" dirty="0" smtClean="0">
                <a:solidFill>
                  <a:srgbClr val="002060"/>
                </a:solidFill>
              </a:rPr>
              <a:t>生成與優化</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3" name="Rectangle 1"/>
          <p:cNvSpPr>
            <a:spLocks noChangeArrowheads="1"/>
          </p:cNvSpPr>
          <p:nvPr/>
        </p:nvSpPr>
        <p:spPr bwMode="auto">
          <a:xfrm>
            <a:off x="0" y="0"/>
            <a:ext cx="58102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apriori算法原理</a:t>
            </a: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
            </a:r>
            <a:b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6" name="文字方塊 5"/>
          <p:cNvSpPr txBox="1"/>
          <p:nvPr/>
        </p:nvSpPr>
        <p:spPr>
          <a:xfrm>
            <a:off x="441884" y="1772816"/>
            <a:ext cx="7146123" cy="769441"/>
          </a:xfrm>
          <a:prstGeom prst="rect">
            <a:avLst/>
          </a:prstGeom>
          <a:noFill/>
        </p:spPr>
        <p:txBody>
          <a:bodyPr wrap="none" rtlCol="0">
            <a:spAutoFit/>
          </a:bodyPr>
          <a:lstStyle/>
          <a:p>
            <a:r>
              <a:rPr lang="zh-TW" altLang="en-US" sz="2400" b="1" dirty="0" smtClean="0">
                <a:solidFill>
                  <a:schemeClr val="bg2">
                    <a:lumMod val="10000"/>
                  </a:schemeClr>
                </a:solidFill>
                <a:latin typeface="+mn-ea"/>
              </a:rPr>
              <a:t>生成搜尋引擎</a:t>
            </a:r>
            <a:r>
              <a:rPr lang="zh-TW" altLang="it-IT" sz="2400" b="1" dirty="0" smtClean="0">
                <a:solidFill>
                  <a:schemeClr val="bg2">
                    <a:lumMod val="10000"/>
                  </a:schemeClr>
                </a:solidFill>
                <a:latin typeface="+mn-ea"/>
              </a:rPr>
              <a:t>：</a:t>
            </a:r>
            <a:endParaRPr lang="en-US" altLang="zh-TW" sz="2400" b="1" dirty="0" smtClean="0">
              <a:solidFill>
                <a:schemeClr val="bg2">
                  <a:lumMod val="10000"/>
                </a:schemeClr>
              </a:solidFill>
              <a:latin typeface="+mn-ea"/>
            </a:endParaRPr>
          </a:p>
          <a:p>
            <a:r>
              <a:rPr lang="en-US" altLang="zh-TW" sz="2000" b="1" dirty="0" smtClean="0">
                <a:solidFill>
                  <a:schemeClr val="bg2">
                    <a:lumMod val="25000"/>
                  </a:schemeClr>
                </a:solidFill>
                <a:latin typeface="+mn-ea"/>
              </a:rPr>
              <a:t>CONVERSE </a:t>
            </a:r>
            <a:r>
              <a:rPr lang="en-US" altLang="zh-TW" sz="2000" b="1" dirty="0">
                <a:solidFill>
                  <a:schemeClr val="bg2">
                    <a:lumMod val="25000"/>
                  </a:schemeClr>
                </a:solidFill>
                <a:latin typeface="+mn-ea"/>
              </a:rPr>
              <a:t>CTAS MOVE </a:t>
            </a:r>
            <a:r>
              <a:rPr lang="zh-TW" altLang="en-US" sz="2000" b="1" dirty="0">
                <a:solidFill>
                  <a:schemeClr val="bg2">
                    <a:lumMod val="25000"/>
                  </a:schemeClr>
                </a:solidFill>
                <a:latin typeface="+mn-ea"/>
              </a:rPr>
              <a:t>女鞋 低筒 高筒 厚底 帆布鞋 休閒鞋 </a:t>
            </a: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603813"/>
            <a:ext cx="6840760" cy="393636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78850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商品推薦算法</a:t>
            </a:r>
            <a:r>
              <a:rPr lang="zh-TW" altLang="en-US" sz="4800" b="1" dirty="0" smtClean="0">
                <a:solidFill>
                  <a:srgbClr val="002060"/>
                </a:solidFill>
              </a:rPr>
              <a:t>的</a:t>
            </a:r>
            <a:r>
              <a:rPr lang="zh-TW" altLang="en-US" sz="4800" b="1" dirty="0" smtClean="0">
                <a:solidFill>
                  <a:srgbClr val="002060"/>
                </a:solidFill>
              </a:rPr>
              <a:t>生成與優化</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3" name="Rectangle 1"/>
          <p:cNvSpPr>
            <a:spLocks noChangeArrowheads="1"/>
          </p:cNvSpPr>
          <p:nvPr/>
        </p:nvSpPr>
        <p:spPr bwMode="auto">
          <a:xfrm>
            <a:off x="0" y="0"/>
            <a:ext cx="58102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apriori算法原理</a:t>
            </a: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
            </a:r>
            <a:b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6" name="文字方塊 5"/>
          <p:cNvSpPr txBox="1"/>
          <p:nvPr/>
        </p:nvSpPr>
        <p:spPr>
          <a:xfrm>
            <a:off x="441884" y="1959223"/>
            <a:ext cx="6032421" cy="461665"/>
          </a:xfrm>
          <a:prstGeom prst="rect">
            <a:avLst/>
          </a:prstGeom>
          <a:noFill/>
        </p:spPr>
        <p:txBody>
          <a:bodyPr wrap="none" rtlCol="0">
            <a:spAutoFit/>
          </a:bodyPr>
          <a:lstStyle/>
          <a:p>
            <a:r>
              <a:rPr lang="zh-TW" altLang="en-US" sz="2400" b="1" dirty="0" smtClean="0">
                <a:solidFill>
                  <a:schemeClr val="bg2">
                    <a:lumMod val="10000"/>
                  </a:schemeClr>
                </a:solidFill>
                <a:latin typeface="+mn-ea"/>
              </a:rPr>
              <a:t>頻繁項集展示</a:t>
            </a:r>
            <a:r>
              <a:rPr lang="zh-TW" altLang="it-IT" sz="2400" b="1" dirty="0" smtClean="0">
                <a:solidFill>
                  <a:schemeClr val="bg2">
                    <a:lumMod val="10000"/>
                  </a:schemeClr>
                </a:solidFill>
                <a:latin typeface="+mn-ea"/>
              </a:rPr>
              <a:t>：</a:t>
            </a:r>
            <a:r>
              <a:rPr lang="zh-TW" altLang="en-US" sz="2400" b="1" dirty="0" smtClean="0">
                <a:solidFill>
                  <a:schemeClr val="bg2">
                    <a:lumMod val="25000"/>
                  </a:schemeClr>
                </a:solidFill>
                <a:latin typeface="+mn-ea"/>
              </a:rPr>
              <a:t>生成一個虛擬的消費紀錄</a:t>
            </a:r>
            <a:r>
              <a:rPr lang="zh-TW" altLang="en-US" sz="2400" b="1" dirty="0" smtClean="0">
                <a:solidFill>
                  <a:schemeClr val="bg2">
                    <a:lumMod val="10000"/>
                  </a:schemeClr>
                </a:solidFill>
                <a:latin typeface="+mn-ea"/>
              </a:rPr>
              <a:t>。</a:t>
            </a:r>
            <a:endParaRPr lang="zh-TW" altLang="en-US" sz="2400" b="1" dirty="0">
              <a:solidFill>
                <a:schemeClr val="bg2">
                  <a:lumMod val="10000"/>
                </a:schemeClr>
              </a:solidFill>
              <a:latin typeface="+mn-ea"/>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715" y="3645024"/>
            <a:ext cx="5763064" cy="1998482"/>
          </a:xfrm>
          <a:prstGeom prst="rect">
            <a:avLst/>
          </a:prstGeom>
        </p:spPr>
      </p:pic>
    </p:spTree>
    <p:extLst>
      <p:ext uri="{BB962C8B-B14F-4D97-AF65-F5344CB8AC3E}">
        <p14:creationId xmlns:p14="http://schemas.microsoft.com/office/powerpoint/2010/main" val="2854792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商品推薦算法</a:t>
            </a:r>
            <a:r>
              <a:rPr lang="zh-TW" altLang="en-US" sz="4800" b="1" dirty="0" smtClean="0">
                <a:solidFill>
                  <a:srgbClr val="002060"/>
                </a:solidFill>
              </a:rPr>
              <a:t>的</a:t>
            </a:r>
            <a:r>
              <a:rPr lang="zh-TW" altLang="en-US" sz="4800" b="1" dirty="0" smtClean="0">
                <a:solidFill>
                  <a:srgbClr val="002060"/>
                </a:solidFill>
              </a:rPr>
              <a:t>生成與優化</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3" name="Rectangle 1"/>
          <p:cNvSpPr>
            <a:spLocks noChangeArrowheads="1"/>
          </p:cNvSpPr>
          <p:nvPr/>
        </p:nvSpPr>
        <p:spPr bwMode="auto">
          <a:xfrm>
            <a:off x="0" y="0"/>
            <a:ext cx="58102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apriori算法原理</a:t>
            </a:r>
          </a:p>
          <a:p>
            <a:pPr marL="0" marR="0" lvl="0" indent="0" algn="l" defTabSz="914400" rtl="0" eaLnBrk="0" fontAlgn="base" latinLnBrk="0" hangingPunct="0">
              <a:lnSpc>
                <a:spcPct val="100000"/>
              </a:lnSpc>
              <a:spcBef>
                <a:spcPct val="0"/>
              </a:spcBef>
              <a:spcAft>
                <a:spcPct val="0"/>
              </a:spcAft>
              <a:buClrTx/>
              <a:buSzTx/>
              <a:buFontTx/>
              <a:buNone/>
              <a:tabLst/>
            </a:pPr>
            <a: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t/>
            </a:r>
            <a:br>
              <a:rPr kumimoji="1" lang="zh-TW" altLang="zh-TW" sz="1000" b="0" i="0" u="none" strike="noStrike" cap="none" normalizeH="0" baseline="0" smtClean="0">
                <a:ln>
                  <a:noFill/>
                </a:ln>
                <a:solidFill>
                  <a:schemeClr val="tx1"/>
                </a:solidFill>
                <a:effectLst/>
                <a:latin typeface="Arial" pitchFamily="34" charset="0"/>
                <a:ea typeface="Söhne"/>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636912"/>
            <a:ext cx="7272808" cy="3888433"/>
          </a:xfrm>
          <a:prstGeom prst="rect">
            <a:avLst/>
          </a:prstGeom>
        </p:spPr>
      </p:pic>
      <p:sp>
        <p:nvSpPr>
          <p:cNvPr id="10" name="矩形 9"/>
          <p:cNvSpPr/>
          <p:nvPr/>
        </p:nvSpPr>
        <p:spPr>
          <a:xfrm>
            <a:off x="441884" y="1746821"/>
            <a:ext cx="8136904" cy="769441"/>
          </a:xfrm>
          <a:prstGeom prst="rect">
            <a:avLst/>
          </a:prstGeom>
        </p:spPr>
        <p:txBody>
          <a:bodyPr wrap="square">
            <a:spAutoFit/>
          </a:bodyPr>
          <a:lstStyle/>
          <a:p>
            <a:r>
              <a:rPr lang="it-IT" altLang="zh-TW" sz="2400" b="1" dirty="0">
                <a:solidFill>
                  <a:schemeClr val="bg2">
                    <a:lumMod val="10000"/>
                  </a:schemeClr>
                </a:solidFill>
                <a:latin typeface="+mn-ea"/>
              </a:rPr>
              <a:t>Apriori </a:t>
            </a:r>
            <a:r>
              <a:rPr lang="zh-TW" altLang="it-IT" sz="2400" b="1" dirty="0">
                <a:solidFill>
                  <a:schemeClr val="bg2">
                    <a:lumMod val="10000"/>
                  </a:schemeClr>
                </a:solidFill>
                <a:latin typeface="+mn-ea"/>
              </a:rPr>
              <a:t>算法</a:t>
            </a:r>
            <a:r>
              <a:rPr lang="zh-TW" altLang="en-US" sz="2400" b="1" dirty="0">
                <a:solidFill>
                  <a:schemeClr val="bg2">
                    <a:lumMod val="10000"/>
                  </a:schemeClr>
                </a:solidFill>
                <a:latin typeface="+mn-ea"/>
              </a:rPr>
              <a:t>展示</a:t>
            </a:r>
            <a:r>
              <a:rPr lang="zh-TW" altLang="it-IT" sz="2400" b="1" dirty="0">
                <a:solidFill>
                  <a:schemeClr val="bg2">
                    <a:lumMod val="10000"/>
                  </a:schemeClr>
                </a:solidFill>
                <a:latin typeface="+mn-ea"/>
              </a:rPr>
              <a:t>：</a:t>
            </a:r>
            <a:endParaRPr lang="zh-TW" altLang="en-US" sz="2400" b="1" dirty="0">
              <a:solidFill>
                <a:schemeClr val="bg2">
                  <a:lumMod val="10000"/>
                </a:schemeClr>
              </a:solidFill>
              <a:latin typeface="+mn-ea"/>
            </a:endParaRPr>
          </a:p>
          <a:p>
            <a:r>
              <a:rPr lang="en-US" altLang="zh-TW" sz="2000" b="1" dirty="0" smtClean="0">
                <a:solidFill>
                  <a:schemeClr val="bg2">
                    <a:lumMod val="25000"/>
                  </a:schemeClr>
                </a:solidFill>
                <a:latin typeface="+mn-ea"/>
              </a:rPr>
              <a:t>CONVERSE </a:t>
            </a:r>
            <a:r>
              <a:rPr lang="en-US" altLang="zh-TW" sz="2000" b="1" dirty="0">
                <a:solidFill>
                  <a:schemeClr val="bg2">
                    <a:lumMod val="25000"/>
                  </a:schemeClr>
                </a:solidFill>
                <a:latin typeface="+mn-ea"/>
              </a:rPr>
              <a:t>CTAS MOVE </a:t>
            </a:r>
            <a:r>
              <a:rPr lang="zh-TW" altLang="en-US" sz="2000" b="1" dirty="0">
                <a:solidFill>
                  <a:schemeClr val="bg2">
                    <a:lumMod val="25000"/>
                  </a:schemeClr>
                </a:solidFill>
                <a:latin typeface="+mn-ea"/>
              </a:rPr>
              <a:t>女鞋 低筒 高筒 厚底 帆布鞋 休閒鞋 </a:t>
            </a:r>
          </a:p>
        </p:txBody>
      </p:sp>
    </p:spTree>
    <p:extLst>
      <p:ext uri="{BB962C8B-B14F-4D97-AF65-F5344CB8AC3E}">
        <p14:creationId xmlns:p14="http://schemas.microsoft.com/office/powerpoint/2010/main" val="1367711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24136" y="2636912"/>
            <a:ext cx="7772400" cy="1470025"/>
          </a:xfrm>
        </p:spPr>
        <p:txBody>
          <a:bodyPr>
            <a:normAutofit/>
          </a:bodyPr>
          <a:lstStyle/>
          <a:p>
            <a:r>
              <a:rPr lang="en-US" altLang="zh-TW" sz="8800" b="1" dirty="0" smtClean="0">
                <a:solidFill>
                  <a:srgbClr val="002060"/>
                </a:solidFill>
                <a:latin typeface="+mj-ea"/>
              </a:rPr>
              <a:t>Thank you</a:t>
            </a:r>
            <a:endParaRPr lang="zh-TW" altLang="en-US" sz="8800" b="1" dirty="0">
              <a:solidFill>
                <a:srgbClr val="002060"/>
              </a:solidFill>
              <a:latin typeface="+mj-ea"/>
            </a:endParaRPr>
          </a:p>
        </p:txBody>
      </p:sp>
      <p:sp>
        <p:nvSpPr>
          <p:cNvPr id="5" name="矩形 4"/>
          <p:cNvSpPr/>
          <p:nvPr/>
        </p:nvSpPr>
        <p:spPr>
          <a:xfrm>
            <a:off x="441884" y="443711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Tree>
    <p:extLst>
      <p:ext uri="{BB962C8B-B14F-4D97-AF65-F5344CB8AC3E}">
        <p14:creationId xmlns:p14="http://schemas.microsoft.com/office/powerpoint/2010/main" val="3850766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報告架構</a:t>
            </a:r>
            <a:endParaRPr lang="zh-TW" altLang="en-US" sz="4800" b="1" dirty="0">
              <a:solidFill>
                <a:srgbClr val="002060"/>
              </a:solidFill>
            </a:endParaRPr>
          </a:p>
        </p:txBody>
      </p:sp>
      <p:sp>
        <p:nvSpPr>
          <p:cNvPr id="4" name="矩形 3"/>
          <p:cNvSpPr/>
          <p:nvPr/>
        </p:nvSpPr>
        <p:spPr>
          <a:xfrm>
            <a:off x="1259632" y="1412776"/>
            <a:ext cx="2736304" cy="2304256"/>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bg2">
                    <a:lumMod val="10000"/>
                  </a:schemeClr>
                </a:solidFill>
              </a:rPr>
              <a:t>資料尋找與處理</a:t>
            </a:r>
            <a:endParaRPr lang="zh-TW" altLang="en-US" sz="2000" dirty="0">
              <a:solidFill>
                <a:schemeClr val="bg2">
                  <a:lumMod val="10000"/>
                </a:schemeClr>
              </a:solidFill>
            </a:endParaRPr>
          </a:p>
        </p:txBody>
      </p:sp>
      <p:sp>
        <p:nvSpPr>
          <p:cNvPr id="6" name="矩形 5"/>
          <p:cNvSpPr/>
          <p:nvPr/>
        </p:nvSpPr>
        <p:spPr>
          <a:xfrm>
            <a:off x="5004048" y="4365104"/>
            <a:ext cx="2736304" cy="2304256"/>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bg2">
                    <a:lumMod val="10000"/>
                  </a:schemeClr>
                </a:solidFill>
              </a:rPr>
              <a:t>商品推薦算法</a:t>
            </a:r>
            <a:r>
              <a:rPr lang="zh-TW" altLang="en-US" sz="2000" dirty="0" smtClean="0">
                <a:solidFill>
                  <a:schemeClr val="bg2">
                    <a:lumMod val="10000"/>
                  </a:schemeClr>
                </a:solidFill>
              </a:rPr>
              <a:t>的</a:t>
            </a:r>
            <a:r>
              <a:rPr lang="zh-TW" altLang="en-US" sz="2000" dirty="0" smtClean="0">
                <a:solidFill>
                  <a:schemeClr val="bg2">
                    <a:lumMod val="10000"/>
                  </a:schemeClr>
                </a:solidFill>
              </a:rPr>
              <a:t>生成</a:t>
            </a:r>
            <a:endParaRPr lang="en-US" altLang="zh-TW" sz="2000" dirty="0" smtClean="0">
              <a:solidFill>
                <a:schemeClr val="bg2">
                  <a:lumMod val="10000"/>
                </a:schemeClr>
              </a:solidFill>
            </a:endParaRPr>
          </a:p>
          <a:p>
            <a:pPr algn="ctr"/>
            <a:r>
              <a:rPr lang="zh-TW" altLang="en-US" sz="2000" dirty="0" smtClean="0">
                <a:solidFill>
                  <a:schemeClr val="bg2">
                    <a:lumMod val="10000"/>
                  </a:schemeClr>
                </a:solidFill>
              </a:rPr>
              <a:t>與優化</a:t>
            </a:r>
            <a:endParaRPr lang="zh-TW" altLang="en-US" sz="2000" dirty="0">
              <a:solidFill>
                <a:schemeClr val="bg2">
                  <a:lumMod val="10000"/>
                </a:schemeClr>
              </a:solidFill>
            </a:endParaRPr>
          </a:p>
        </p:txBody>
      </p:sp>
      <p:sp>
        <p:nvSpPr>
          <p:cNvPr id="7" name="矩形 6"/>
          <p:cNvSpPr/>
          <p:nvPr/>
        </p:nvSpPr>
        <p:spPr>
          <a:xfrm>
            <a:off x="1259632" y="4365104"/>
            <a:ext cx="2736304" cy="2304256"/>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bg2">
                    <a:lumMod val="10000"/>
                  </a:schemeClr>
                </a:solidFill>
              </a:rPr>
              <a:t>篩選資料的爬蟲</a:t>
            </a:r>
            <a:endParaRPr lang="en-US" altLang="zh-TW" sz="2000" dirty="0" smtClean="0">
              <a:solidFill>
                <a:schemeClr val="bg2">
                  <a:lumMod val="10000"/>
                </a:schemeClr>
              </a:solidFill>
            </a:endParaRPr>
          </a:p>
          <a:p>
            <a:pPr algn="ctr"/>
            <a:r>
              <a:rPr lang="zh-TW" altLang="en-US" sz="2000" dirty="0" smtClean="0">
                <a:solidFill>
                  <a:schemeClr val="bg2">
                    <a:lumMod val="10000"/>
                  </a:schemeClr>
                </a:solidFill>
              </a:rPr>
              <a:t>與處理</a:t>
            </a:r>
            <a:endParaRPr lang="zh-TW" altLang="en-US" sz="2000" dirty="0">
              <a:solidFill>
                <a:schemeClr val="bg2">
                  <a:lumMod val="10000"/>
                </a:schemeClr>
              </a:solidFill>
            </a:endParaRPr>
          </a:p>
        </p:txBody>
      </p:sp>
      <p:sp>
        <p:nvSpPr>
          <p:cNvPr id="8" name="矩形 7"/>
          <p:cNvSpPr/>
          <p:nvPr/>
        </p:nvSpPr>
        <p:spPr>
          <a:xfrm>
            <a:off x="5004048" y="1412776"/>
            <a:ext cx="2736304" cy="2304256"/>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chemeClr val="bg2">
                    <a:lumMod val="10000"/>
                  </a:schemeClr>
                </a:solidFill>
              </a:rPr>
              <a:t>參考資料處理</a:t>
            </a:r>
            <a:endParaRPr lang="zh-TW" altLang="en-US" sz="2000" dirty="0">
              <a:solidFill>
                <a:schemeClr val="bg2">
                  <a:lumMod val="10000"/>
                </a:schemeClr>
              </a:solidFill>
            </a:endParaRPr>
          </a:p>
        </p:txBody>
      </p:sp>
      <p:sp>
        <p:nvSpPr>
          <p:cNvPr id="10" name="文字方塊 9"/>
          <p:cNvSpPr txBox="1"/>
          <p:nvPr/>
        </p:nvSpPr>
        <p:spPr>
          <a:xfrm>
            <a:off x="1259632" y="1412776"/>
            <a:ext cx="504056" cy="584775"/>
          </a:xfrm>
          <a:prstGeom prst="rect">
            <a:avLst/>
          </a:prstGeom>
          <a:noFill/>
        </p:spPr>
        <p:txBody>
          <a:bodyPr wrap="square" rtlCol="0">
            <a:spAutoFit/>
          </a:bodyPr>
          <a:lstStyle/>
          <a:p>
            <a:r>
              <a:rPr lang="en-US" altLang="zh-TW" sz="3200" b="1" dirty="0" smtClean="0">
                <a:solidFill>
                  <a:schemeClr val="bg1"/>
                </a:solidFill>
                <a:latin typeface="+mj-lt"/>
              </a:rPr>
              <a:t>1</a:t>
            </a:r>
            <a:endParaRPr lang="zh-TW" altLang="en-US" sz="3200" b="1" dirty="0">
              <a:solidFill>
                <a:schemeClr val="bg1"/>
              </a:solidFill>
              <a:latin typeface="+mj-lt"/>
            </a:endParaRPr>
          </a:p>
        </p:txBody>
      </p:sp>
      <p:sp>
        <p:nvSpPr>
          <p:cNvPr id="11" name="文字方塊 10"/>
          <p:cNvSpPr txBox="1"/>
          <p:nvPr/>
        </p:nvSpPr>
        <p:spPr>
          <a:xfrm>
            <a:off x="1259632" y="4356393"/>
            <a:ext cx="504056" cy="584775"/>
          </a:xfrm>
          <a:prstGeom prst="rect">
            <a:avLst/>
          </a:prstGeom>
          <a:noFill/>
        </p:spPr>
        <p:txBody>
          <a:bodyPr wrap="square" rtlCol="0">
            <a:spAutoFit/>
          </a:bodyPr>
          <a:lstStyle/>
          <a:p>
            <a:r>
              <a:rPr lang="en-US" altLang="zh-TW" sz="3200" b="1" dirty="0" smtClean="0">
                <a:solidFill>
                  <a:schemeClr val="bg1"/>
                </a:solidFill>
                <a:latin typeface="+mj-lt"/>
              </a:rPr>
              <a:t>3</a:t>
            </a:r>
            <a:endParaRPr lang="zh-TW" altLang="en-US" sz="3200" b="1" dirty="0">
              <a:solidFill>
                <a:schemeClr val="bg1"/>
              </a:solidFill>
              <a:latin typeface="+mj-lt"/>
            </a:endParaRPr>
          </a:p>
        </p:txBody>
      </p:sp>
      <p:sp>
        <p:nvSpPr>
          <p:cNvPr id="12" name="文字方塊 11"/>
          <p:cNvSpPr txBox="1"/>
          <p:nvPr/>
        </p:nvSpPr>
        <p:spPr>
          <a:xfrm>
            <a:off x="5004048" y="1412776"/>
            <a:ext cx="504056" cy="600164"/>
          </a:xfrm>
          <a:prstGeom prst="rect">
            <a:avLst/>
          </a:prstGeom>
          <a:noFill/>
        </p:spPr>
        <p:txBody>
          <a:bodyPr wrap="square" rtlCol="0">
            <a:spAutoFit/>
          </a:bodyPr>
          <a:lstStyle/>
          <a:p>
            <a:r>
              <a:rPr lang="en-US" altLang="zh-TW" sz="3300" b="1" dirty="0" smtClean="0">
                <a:solidFill>
                  <a:schemeClr val="bg1"/>
                </a:solidFill>
                <a:latin typeface="+mj-lt"/>
              </a:rPr>
              <a:t>2</a:t>
            </a:r>
            <a:endParaRPr lang="zh-TW" altLang="en-US" sz="3300" b="1" dirty="0">
              <a:solidFill>
                <a:schemeClr val="bg1"/>
              </a:solidFill>
              <a:latin typeface="+mj-lt"/>
            </a:endParaRPr>
          </a:p>
        </p:txBody>
      </p:sp>
      <p:sp>
        <p:nvSpPr>
          <p:cNvPr id="13" name="文字方塊 12"/>
          <p:cNvSpPr txBox="1"/>
          <p:nvPr/>
        </p:nvSpPr>
        <p:spPr>
          <a:xfrm>
            <a:off x="5004048" y="4356393"/>
            <a:ext cx="504056" cy="584775"/>
          </a:xfrm>
          <a:prstGeom prst="rect">
            <a:avLst/>
          </a:prstGeom>
          <a:noFill/>
        </p:spPr>
        <p:txBody>
          <a:bodyPr wrap="square" rtlCol="0">
            <a:spAutoFit/>
          </a:bodyPr>
          <a:lstStyle/>
          <a:p>
            <a:r>
              <a:rPr lang="en-US" altLang="zh-TW" sz="3200" b="1" dirty="0" smtClean="0">
                <a:solidFill>
                  <a:schemeClr val="bg1"/>
                </a:solidFill>
                <a:latin typeface="+mj-lt"/>
              </a:rPr>
              <a:t>4</a:t>
            </a:r>
            <a:endParaRPr lang="zh-TW" altLang="en-US" sz="3200" b="1" dirty="0">
              <a:solidFill>
                <a:schemeClr val="bg1"/>
              </a:solidFill>
              <a:latin typeface="+mj-lt"/>
            </a:endParaRPr>
          </a:p>
        </p:txBody>
      </p:sp>
    </p:spTree>
    <p:extLst>
      <p:ext uri="{BB962C8B-B14F-4D97-AF65-F5344CB8AC3E}">
        <p14:creationId xmlns:p14="http://schemas.microsoft.com/office/powerpoint/2010/main" val="3345089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資料尋找與處理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5" name="文字方塊 4"/>
          <p:cNvSpPr txBox="1"/>
          <p:nvPr/>
        </p:nvSpPr>
        <p:spPr>
          <a:xfrm>
            <a:off x="441884" y="1988840"/>
            <a:ext cx="8034572" cy="830997"/>
          </a:xfrm>
          <a:prstGeom prst="rect">
            <a:avLst/>
          </a:prstGeom>
          <a:noFill/>
        </p:spPr>
        <p:txBody>
          <a:bodyPr wrap="none" rtlCol="0">
            <a:spAutoFit/>
          </a:bodyPr>
          <a:lstStyle/>
          <a:p>
            <a:r>
              <a:rPr lang="zh-TW" altLang="en-US" sz="2400" b="1" dirty="0" smtClean="0">
                <a:solidFill>
                  <a:schemeClr val="bg2">
                    <a:lumMod val="10000"/>
                  </a:schemeClr>
                </a:solidFill>
                <a:latin typeface="+mn-ea"/>
              </a:rPr>
              <a:t>主題動機</a:t>
            </a:r>
            <a:r>
              <a:rPr lang="en-US" altLang="zh-TW" sz="2400" b="1" dirty="0" smtClean="0">
                <a:solidFill>
                  <a:schemeClr val="bg2">
                    <a:lumMod val="10000"/>
                  </a:schemeClr>
                </a:solidFill>
                <a:latin typeface="+mn-ea"/>
              </a:rPr>
              <a:t>:</a:t>
            </a:r>
            <a:r>
              <a:rPr lang="zh-TW" altLang="en-US" sz="2400" b="1" dirty="0" smtClean="0">
                <a:solidFill>
                  <a:schemeClr val="bg2">
                    <a:lumMod val="10000"/>
                  </a:schemeClr>
                </a:solidFill>
                <a:latin typeface="+mn-ea"/>
              </a:rPr>
              <a:t> 希望藉由此次報告，能</a:t>
            </a:r>
            <a:r>
              <a:rPr lang="zh-TW" altLang="en-US" sz="2400" b="1" dirty="0" smtClean="0">
                <a:solidFill>
                  <a:schemeClr val="bg2">
                    <a:lumMod val="10000"/>
                  </a:schemeClr>
                </a:solidFill>
                <a:latin typeface="+mn-ea"/>
              </a:rPr>
              <a:t>熟悉商品推薦優先方法的</a:t>
            </a:r>
            <a:endParaRPr lang="en-US" altLang="zh-TW" sz="2400" b="1" dirty="0" smtClean="0">
              <a:solidFill>
                <a:schemeClr val="bg2">
                  <a:lumMod val="10000"/>
                </a:schemeClr>
              </a:solidFill>
              <a:latin typeface="+mn-ea"/>
            </a:endParaRPr>
          </a:p>
          <a:p>
            <a:r>
              <a:rPr lang="zh-TW" altLang="en-US" sz="2400" b="1" dirty="0" smtClean="0">
                <a:solidFill>
                  <a:schemeClr val="bg2">
                    <a:lumMod val="10000"/>
                  </a:schemeClr>
                </a:solidFill>
                <a:latin typeface="+mn-ea"/>
              </a:rPr>
              <a:t>運作方式並</a:t>
            </a:r>
            <a:r>
              <a:rPr lang="zh-TW" altLang="en-US" sz="2400" b="1" dirty="0" smtClean="0">
                <a:solidFill>
                  <a:schemeClr val="bg2">
                    <a:lumMod val="10000"/>
                  </a:schemeClr>
                </a:solidFill>
                <a:latin typeface="+mn-ea"/>
              </a:rPr>
              <a:t>搭配數據資料，優化算法的功能性。</a:t>
            </a:r>
            <a:endParaRPr lang="zh-TW" altLang="en-US" sz="2400" b="1" dirty="0">
              <a:solidFill>
                <a:schemeClr val="bg2">
                  <a:lumMod val="10000"/>
                </a:schemeClr>
              </a:solidFill>
              <a:latin typeface="+mn-ea"/>
            </a:endParaRPr>
          </a:p>
        </p:txBody>
      </p:sp>
      <p:pic>
        <p:nvPicPr>
          <p:cNvPr id="1026" name="Picture 2" descr="C:\Users\user\OneDrive\桌面\網站圖片.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140968"/>
            <a:ext cx="6768752" cy="3246089"/>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330599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資料尋找與處理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5" name="文字方塊 4"/>
          <p:cNvSpPr txBox="1"/>
          <p:nvPr/>
        </p:nvSpPr>
        <p:spPr>
          <a:xfrm>
            <a:off x="441884" y="1844824"/>
            <a:ext cx="8101128" cy="1200329"/>
          </a:xfrm>
          <a:prstGeom prst="rect">
            <a:avLst/>
          </a:prstGeom>
          <a:noFill/>
        </p:spPr>
        <p:txBody>
          <a:bodyPr wrap="none" rtlCol="0">
            <a:spAutoFit/>
          </a:bodyPr>
          <a:lstStyle/>
          <a:p>
            <a:r>
              <a:rPr lang="zh-TW" altLang="en-US" sz="2400" b="1" dirty="0" smtClean="0">
                <a:solidFill>
                  <a:schemeClr val="bg2">
                    <a:lumMod val="10000"/>
                  </a:schemeClr>
                </a:solidFill>
                <a:latin typeface="+mn-ea"/>
              </a:rPr>
              <a:t>資料來源</a:t>
            </a:r>
            <a:r>
              <a:rPr lang="en-US" altLang="zh-TW" sz="2400" b="1" dirty="0" smtClean="0">
                <a:solidFill>
                  <a:schemeClr val="bg2">
                    <a:lumMod val="10000"/>
                  </a:schemeClr>
                </a:solidFill>
                <a:latin typeface="+mn-ea"/>
              </a:rPr>
              <a:t>: </a:t>
            </a:r>
            <a:r>
              <a:rPr lang="en-US" altLang="zh-TW" sz="2400" b="1" dirty="0" smtClean="0">
                <a:solidFill>
                  <a:schemeClr val="accent2">
                    <a:lumMod val="75000"/>
                  </a:schemeClr>
                </a:solidFill>
                <a:latin typeface="+mn-ea"/>
              </a:rPr>
              <a:t>kaggle</a:t>
            </a:r>
            <a:r>
              <a:rPr lang="en-US" altLang="zh-TW" sz="2400" b="1" dirty="0" smtClean="0">
                <a:solidFill>
                  <a:schemeClr val="bg2">
                    <a:lumMod val="10000"/>
                  </a:schemeClr>
                </a:solidFill>
                <a:latin typeface="+mn-ea"/>
              </a:rPr>
              <a:t> </a:t>
            </a:r>
            <a:r>
              <a:rPr lang="zh-TW" altLang="en-US" sz="2400" b="1" dirty="0" smtClean="0">
                <a:solidFill>
                  <a:schemeClr val="bg2">
                    <a:lumMod val="10000"/>
                  </a:schemeClr>
                </a:solidFill>
                <a:latin typeface="+mn-ea"/>
              </a:rPr>
              <a:t>網站的</a:t>
            </a:r>
            <a:r>
              <a:rPr lang="en-US" altLang="zh-TW" sz="2400" b="1" dirty="0" smtClean="0">
                <a:solidFill>
                  <a:schemeClr val="accent2">
                    <a:lumMod val="75000"/>
                  </a:schemeClr>
                </a:solidFill>
              </a:rPr>
              <a:t>Women‘s </a:t>
            </a:r>
            <a:r>
              <a:rPr lang="en-US" altLang="zh-TW" sz="2400" b="1" dirty="0">
                <a:solidFill>
                  <a:schemeClr val="accent2">
                    <a:lumMod val="75000"/>
                  </a:schemeClr>
                </a:solidFill>
              </a:rPr>
              <a:t>Shoe </a:t>
            </a:r>
            <a:r>
              <a:rPr lang="en-US" altLang="zh-TW" sz="2400" b="1" dirty="0" smtClean="0">
                <a:solidFill>
                  <a:schemeClr val="accent2">
                    <a:lumMod val="75000"/>
                  </a:schemeClr>
                </a:solidFill>
              </a:rPr>
              <a:t>Prices</a:t>
            </a:r>
            <a:r>
              <a:rPr lang="zh-TW" altLang="en-US" sz="2400" b="1" dirty="0" smtClean="0">
                <a:solidFill>
                  <a:schemeClr val="accent2">
                    <a:lumMod val="75000"/>
                  </a:schemeClr>
                </a:solidFill>
              </a:rPr>
              <a:t> </a:t>
            </a:r>
            <a:r>
              <a:rPr lang="zh-TW" altLang="en-US" sz="2400" b="1" dirty="0" smtClean="0"/>
              <a:t>資料集。</a:t>
            </a:r>
            <a:endParaRPr lang="en-US" altLang="zh-TW" sz="2400" b="1" dirty="0" smtClean="0"/>
          </a:p>
          <a:p>
            <a:r>
              <a:rPr lang="zh-TW" altLang="en-US" sz="2400" b="1" dirty="0" smtClean="0">
                <a:latin typeface="+mn-ea"/>
              </a:rPr>
              <a:t>年份</a:t>
            </a:r>
            <a:r>
              <a:rPr lang="en-US" altLang="zh-TW" sz="2400" b="1" dirty="0" smtClean="0">
                <a:latin typeface="+mn-ea"/>
              </a:rPr>
              <a:t>:2023</a:t>
            </a:r>
            <a:r>
              <a:rPr lang="zh-TW" altLang="en-US" sz="2400" b="1" dirty="0" smtClean="0">
                <a:latin typeface="+mn-ea"/>
              </a:rPr>
              <a:t>全年</a:t>
            </a:r>
            <a:endParaRPr lang="en-US" altLang="zh-TW" sz="2400" b="1" dirty="0">
              <a:latin typeface="+mn-ea"/>
            </a:endParaRPr>
          </a:p>
          <a:p>
            <a:endParaRPr lang="zh-TW" altLang="en-US" sz="2400" b="1" dirty="0">
              <a:solidFill>
                <a:schemeClr val="bg2">
                  <a:lumMod val="10000"/>
                </a:schemeClr>
              </a:solidFill>
              <a:latin typeface="+mn-ea"/>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823" y="3068960"/>
            <a:ext cx="6817474" cy="2954214"/>
          </a:xfrm>
          <a:prstGeom prst="rect">
            <a:avLst/>
          </a:prstGeom>
          <a:ln w="6350">
            <a:headEnd/>
            <a:tailEnd/>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502049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參考資料處理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6" name="文字方塊 5"/>
          <p:cNvSpPr txBox="1"/>
          <p:nvPr/>
        </p:nvSpPr>
        <p:spPr>
          <a:xfrm>
            <a:off x="441884" y="1844824"/>
            <a:ext cx="8250207" cy="1200329"/>
          </a:xfrm>
          <a:prstGeom prst="rect">
            <a:avLst/>
          </a:prstGeom>
          <a:noFill/>
        </p:spPr>
        <p:txBody>
          <a:bodyPr wrap="none" rtlCol="0">
            <a:spAutoFit/>
          </a:bodyPr>
          <a:lstStyle/>
          <a:p>
            <a:r>
              <a:rPr lang="zh-TW" altLang="en-US" sz="2400" b="1" dirty="0" smtClean="0">
                <a:solidFill>
                  <a:schemeClr val="bg2">
                    <a:lumMod val="10000"/>
                  </a:schemeClr>
                </a:solidFill>
                <a:latin typeface="+mn-ea"/>
              </a:rPr>
              <a:t>資料資訊</a:t>
            </a:r>
            <a:r>
              <a:rPr lang="en-US" altLang="zh-TW" sz="2400" b="1" dirty="0" smtClean="0">
                <a:solidFill>
                  <a:schemeClr val="bg2">
                    <a:lumMod val="10000"/>
                  </a:schemeClr>
                </a:solidFill>
                <a:latin typeface="+mn-ea"/>
              </a:rPr>
              <a:t>: </a:t>
            </a:r>
            <a:r>
              <a:rPr lang="en-US" altLang="zh-TW" sz="2400" b="1" dirty="0" smtClean="0">
                <a:solidFill>
                  <a:schemeClr val="accent2">
                    <a:lumMod val="75000"/>
                  </a:schemeClr>
                </a:solidFill>
              </a:rPr>
              <a:t>Women‘s </a:t>
            </a:r>
            <a:r>
              <a:rPr lang="en-US" altLang="zh-TW" sz="2400" b="1" dirty="0">
                <a:solidFill>
                  <a:schemeClr val="accent2">
                    <a:lumMod val="75000"/>
                  </a:schemeClr>
                </a:solidFill>
              </a:rPr>
              <a:t>Shoe </a:t>
            </a:r>
            <a:r>
              <a:rPr lang="en-US" altLang="zh-TW" sz="2400" b="1" dirty="0" smtClean="0">
                <a:solidFill>
                  <a:schemeClr val="accent2">
                    <a:lumMod val="75000"/>
                  </a:schemeClr>
                </a:solidFill>
              </a:rPr>
              <a:t>Prices</a:t>
            </a:r>
            <a:r>
              <a:rPr lang="zh-TW" altLang="en-US" sz="2400" b="1" dirty="0" smtClean="0">
                <a:solidFill>
                  <a:schemeClr val="accent2">
                    <a:lumMod val="75000"/>
                  </a:schemeClr>
                </a:solidFill>
              </a:rPr>
              <a:t> </a:t>
            </a:r>
            <a:r>
              <a:rPr lang="zh-TW" altLang="en-US" sz="2400" b="1" dirty="0" smtClean="0"/>
              <a:t>資料集的內的相關所帶的</a:t>
            </a:r>
            <a:endParaRPr lang="en-US" altLang="zh-TW" sz="2400" b="1" dirty="0" smtClean="0"/>
          </a:p>
          <a:p>
            <a:r>
              <a:rPr lang="zh-TW" altLang="en-US" sz="2400" b="1" dirty="0" smtClean="0"/>
              <a:t>變數。</a:t>
            </a:r>
            <a:endParaRPr lang="en-US" altLang="zh-TW" sz="2400" b="1" dirty="0"/>
          </a:p>
          <a:p>
            <a:endParaRPr lang="zh-TW" altLang="en-US" sz="2400" b="1" dirty="0">
              <a:solidFill>
                <a:schemeClr val="bg2">
                  <a:lumMod val="10000"/>
                </a:schemeClr>
              </a:solidFill>
              <a:latin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84" y="3155442"/>
            <a:ext cx="4418148" cy="3347082"/>
          </a:xfrm>
          <a:prstGeom prst="rect">
            <a:avLst/>
          </a:prstGeom>
          <a:ln/>
        </p:spPr>
        <p:style>
          <a:lnRef idx="2">
            <a:schemeClr val="accent1"/>
          </a:lnRef>
          <a:fillRef idx="1">
            <a:schemeClr val="lt1"/>
          </a:fillRef>
          <a:effectRef idx="0">
            <a:schemeClr val="accent1"/>
          </a:effectRef>
          <a:fontRef idx="minor">
            <a:schemeClr val="dk1"/>
          </a:fontRef>
        </p:style>
      </p:pic>
      <p:sp>
        <p:nvSpPr>
          <p:cNvPr id="10" name="矩形 9"/>
          <p:cNvSpPr/>
          <p:nvPr/>
        </p:nvSpPr>
        <p:spPr>
          <a:xfrm>
            <a:off x="5076056" y="3128210"/>
            <a:ext cx="3502732" cy="3374313"/>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smtClean="0">
                <a:solidFill>
                  <a:schemeClr val="bg2">
                    <a:lumMod val="10000"/>
                  </a:schemeClr>
                </a:solidFill>
              </a:rPr>
              <a:t>資料的處理</a:t>
            </a:r>
            <a:r>
              <a:rPr lang="en-US" altLang="zh-TW" sz="2000" b="1" dirty="0" smtClean="0">
                <a:solidFill>
                  <a:schemeClr val="bg2">
                    <a:lumMod val="10000"/>
                  </a:schemeClr>
                </a:solidFill>
              </a:rPr>
              <a:t>:</a:t>
            </a:r>
          </a:p>
          <a:p>
            <a:endParaRPr lang="en-US" altLang="zh-TW" sz="2000" dirty="0">
              <a:solidFill>
                <a:schemeClr val="bg2">
                  <a:lumMod val="10000"/>
                </a:schemeClr>
              </a:solidFill>
            </a:endParaRPr>
          </a:p>
          <a:p>
            <a:r>
              <a:rPr lang="zh-TW" altLang="en-US" sz="2000" dirty="0" smtClean="0">
                <a:solidFill>
                  <a:schemeClr val="bg2">
                    <a:lumMod val="10000"/>
                  </a:schemeClr>
                </a:solidFill>
              </a:rPr>
              <a:t>處理缺失值。</a:t>
            </a:r>
            <a:endParaRPr lang="en-US" altLang="zh-TW" sz="2000" dirty="0" smtClean="0">
              <a:solidFill>
                <a:schemeClr val="bg2">
                  <a:lumMod val="10000"/>
                </a:schemeClr>
              </a:solidFill>
            </a:endParaRPr>
          </a:p>
          <a:p>
            <a:endParaRPr lang="en-US" altLang="zh-TW" sz="2000" dirty="0" smtClean="0">
              <a:solidFill>
                <a:schemeClr val="bg2">
                  <a:lumMod val="10000"/>
                </a:schemeClr>
              </a:solidFill>
            </a:endParaRPr>
          </a:p>
          <a:p>
            <a:r>
              <a:rPr lang="zh-TW" altLang="en-US" sz="2000" dirty="0" smtClean="0">
                <a:solidFill>
                  <a:schemeClr val="bg2">
                    <a:lumMod val="10000"/>
                  </a:schemeClr>
                </a:solidFill>
              </a:rPr>
              <a:t>變數名稱在命名</a:t>
            </a:r>
            <a:r>
              <a:rPr lang="en-US" altLang="zh-TW" sz="2000" dirty="0" smtClean="0">
                <a:solidFill>
                  <a:schemeClr val="bg2">
                    <a:lumMod val="10000"/>
                  </a:schemeClr>
                </a:solidFill>
              </a:rPr>
              <a:t>(</a:t>
            </a:r>
            <a:r>
              <a:rPr lang="zh-TW" altLang="en-US" sz="2000" dirty="0" smtClean="0">
                <a:solidFill>
                  <a:schemeClr val="bg2">
                    <a:lumMod val="10000"/>
                  </a:schemeClr>
                </a:solidFill>
              </a:rPr>
              <a:t>命名成更</a:t>
            </a:r>
            <a:endParaRPr lang="en-US" altLang="zh-TW" sz="2000" dirty="0" smtClean="0">
              <a:solidFill>
                <a:schemeClr val="bg2">
                  <a:lumMod val="10000"/>
                </a:schemeClr>
              </a:solidFill>
            </a:endParaRPr>
          </a:p>
          <a:p>
            <a:r>
              <a:rPr lang="zh-TW" altLang="en-US" sz="2000" dirty="0" smtClean="0">
                <a:solidFill>
                  <a:schemeClr val="bg2">
                    <a:lumMod val="10000"/>
                  </a:schemeClr>
                </a:solidFill>
              </a:rPr>
              <a:t>簡便的名稱</a:t>
            </a:r>
            <a:r>
              <a:rPr lang="en-US" altLang="zh-TW" sz="2000" dirty="0" smtClean="0">
                <a:solidFill>
                  <a:schemeClr val="bg2">
                    <a:lumMod val="10000"/>
                  </a:schemeClr>
                </a:solidFill>
              </a:rPr>
              <a:t>)</a:t>
            </a:r>
            <a:r>
              <a:rPr lang="zh-TW" altLang="en-US" sz="2000" dirty="0" smtClean="0">
                <a:solidFill>
                  <a:schemeClr val="bg2">
                    <a:lumMod val="10000"/>
                  </a:schemeClr>
                </a:solidFill>
              </a:rPr>
              <a:t>。</a:t>
            </a:r>
            <a:endParaRPr lang="en-US" altLang="zh-TW" sz="2000" dirty="0" smtClean="0">
              <a:solidFill>
                <a:schemeClr val="bg2">
                  <a:lumMod val="10000"/>
                </a:schemeClr>
              </a:solidFill>
            </a:endParaRPr>
          </a:p>
          <a:p>
            <a:pPr algn="ctr"/>
            <a:endParaRPr lang="en-US" altLang="zh-TW" sz="2000" dirty="0" smtClean="0">
              <a:solidFill>
                <a:schemeClr val="bg2">
                  <a:lumMod val="10000"/>
                </a:schemeClr>
              </a:solidFill>
            </a:endParaRPr>
          </a:p>
        </p:txBody>
      </p:sp>
    </p:spTree>
    <p:extLst>
      <p:ext uri="{BB962C8B-B14F-4D97-AF65-F5344CB8AC3E}">
        <p14:creationId xmlns:p14="http://schemas.microsoft.com/office/powerpoint/2010/main" val="1539663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參考資料處理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10" name="矩形 9"/>
          <p:cNvSpPr/>
          <p:nvPr/>
        </p:nvSpPr>
        <p:spPr>
          <a:xfrm>
            <a:off x="5148064" y="1844824"/>
            <a:ext cx="3502732" cy="4778634"/>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smtClean="0">
                <a:solidFill>
                  <a:schemeClr val="bg2">
                    <a:lumMod val="10000"/>
                  </a:schemeClr>
                </a:solidFill>
              </a:rPr>
              <a:t>賣出商品品牌的分布圖</a:t>
            </a:r>
            <a:r>
              <a:rPr lang="en-US" altLang="zh-TW" sz="2000" b="1" dirty="0" smtClean="0">
                <a:solidFill>
                  <a:schemeClr val="bg2">
                    <a:lumMod val="10000"/>
                  </a:schemeClr>
                </a:solidFill>
              </a:rPr>
              <a:t>:</a:t>
            </a:r>
          </a:p>
          <a:p>
            <a:endParaRPr lang="en-US" altLang="zh-TW" sz="2000" dirty="0" smtClean="0">
              <a:solidFill>
                <a:schemeClr val="bg2">
                  <a:lumMod val="10000"/>
                </a:schemeClr>
              </a:solidFill>
            </a:endParaRPr>
          </a:p>
          <a:p>
            <a:r>
              <a:rPr lang="zh-TW" altLang="en-US" sz="2000" dirty="0" smtClean="0">
                <a:solidFill>
                  <a:schemeClr val="bg2">
                    <a:lumMod val="10000"/>
                  </a:schemeClr>
                </a:solidFill>
              </a:rPr>
              <a:t>可以看出在全年</a:t>
            </a:r>
            <a:r>
              <a:rPr lang="zh-TW" altLang="en-US" sz="2000" dirty="0">
                <a:solidFill>
                  <a:schemeClr val="bg2">
                    <a:lumMod val="10000"/>
                  </a:schemeClr>
                </a:solidFill>
              </a:rPr>
              <a:t>女鞋</a:t>
            </a:r>
            <a:r>
              <a:rPr lang="zh-TW" altLang="en-US" sz="2000" dirty="0" smtClean="0">
                <a:solidFill>
                  <a:schemeClr val="bg2">
                    <a:lumMod val="10000"/>
                  </a:schemeClr>
                </a:solidFill>
              </a:rPr>
              <a:t>的銷</a:t>
            </a:r>
            <a:endParaRPr lang="en-US" altLang="zh-TW" sz="2000" dirty="0" smtClean="0">
              <a:solidFill>
                <a:schemeClr val="bg2">
                  <a:lumMod val="10000"/>
                </a:schemeClr>
              </a:solidFill>
            </a:endParaRPr>
          </a:p>
          <a:p>
            <a:r>
              <a:rPr lang="zh-TW" altLang="en-US" sz="2000" dirty="0" smtClean="0">
                <a:solidFill>
                  <a:schemeClr val="bg2">
                    <a:lumMod val="10000"/>
                  </a:schemeClr>
                </a:solidFill>
              </a:rPr>
              <a:t>量之中 </a:t>
            </a:r>
            <a:r>
              <a:rPr lang="en-US" altLang="zh-TW" sz="2000" dirty="0" smtClean="0">
                <a:solidFill>
                  <a:schemeClr val="accent1">
                    <a:lumMod val="75000"/>
                  </a:schemeClr>
                </a:solidFill>
              </a:rPr>
              <a:t>Nike</a:t>
            </a:r>
            <a:r>
              <a:rPr lang="zh-TW" altLang="en-US" sz="2000" dirty="0" smtClean="0">
                <a:solidFill>
                  <a:schemeClr val="bg2">
                    <a:lumMod val="10000"/>
                  </a:schemeClr>
                </a:solidFill>
              </a:rPr>
              <a:t> 為大宗超過第</a:t>
            </a:r>
            <a:endParaRPr lang="en-US" altLang="zh-TW" sz="2000" dirty="0" smtClean="0">
              <a:solidFill>
                <a:schemeClr val="bg2">
                  <a:lumMod val="10000"/>
                </a:schemeClr>
              </a:solidFill>
            </a:endParaRPr>
          </a:p>
          <a:p>
            <a:r>
              <a:rPr lang="zh-TW" altLang="en-US" sz="2000" dirty="0" smtClean="0">
                <a:solidFill>
                  <a:schemeClr val="bg2">
                    <a:lumMod val="10000"/>
                  </a:schemeClr>
                </a:solidFill>
              </a:rPr>
              <a:t>二名至少</a:t>
            </a:r>
            <a:r>
              <a:rPr lang="en-US" altLang="zh-TW" sz="2000" dirty="0" smtClean="0">
                <a:solidFill>
                  <a:schemeClr val="bg2">
                    <a:lumMod val="10000"/>
                  </a:schemeClr>
                </a:solidFill>
              </a:rPr>
              <a:t>200</a:t>
            </a:r>
            <a:r>
              <a:rPr lang="zh-TW" altLang="en-US" sz="2000" dirty="0" smtClean="0">
                <a:solidFill>
                  <a:schemeClr val="bg2">
                    <a:lumMod val="10000"/>
                  </a:schemeClr>
                </a:solidFill>
              </a:rPr>
              <a:t>多雙的量。</a:t>
            </a:r>
            <a:endParaRPr lang="en-US" altLang="zh-TW" sz="2000" dirty="0" smtClean="0">
              <a:solidFill>
                <a:schemeClr val="bg2">
                  <a:lumMod val="10000"/>
                </a:schemeClr>
              </a:solidFill>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44824"/>
            <a:ext cx="4658869" cy="4778634"/>
          </a:xfrm>
          <a:prstGeom prst="rect">
            <a:avLst/>
          </a:prstGeom>
        </p:spPr>
      </p:pic>
      <p:sp>
        <p:nvSpPr>
          <p:cNvPr id="5" name="矩形 4"/>
          <p:cNvSpPr/>
          <p:nvPr/>
        </p:nvSpPr>
        <p:spPr>
          <a:xfrm>
            <a:off x="683568" y="1988840"/>
            <a:ext cx="864096" cy="31683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5166449" y="5157192"/>
            <a:ext cx="3005951" cy="400110"/>
          </a:xfrm>
          <a:prstGeom prst="rect">
            <a:avLst/>
          </a:prstGeom>
          <a:noFill/>
        </p:spPr>
        <p:txBody>
          <a:bodyPr wrap="none" rtlCol="0">
            <a:spAutoFit/>
          </a:bodyPr>
          <a:lstStyle/>
          <a:p>
            <a:r>
              <a:rPr lang="zh-TW" altLang="en-US" sz="2000" dirty="0" smtClean="0">
                <a:solidFill>
                  <a:schemeClr val="bg2">
                    <a:lumMod val="50000"/>
                  </a:schemeClr>
                </a:solidFill>
              </a:rPr>
              <a:t>將統計結果作為加權依據</a:t>
            </a:r>
            <a:endParaRPr lang="zh-TW" altLang="en-US" sz="2000" dirty="0">
              <a:solidFill>
                <a:schemeClr val="bg2">
                  <a:lumMod val="50000"/>
                </a:schemeClr>
              </a:solidFill>
            </a:endParaRPr>
          </a:p>
        </p:txBody>
      </p:sp>
    </p:spTree>
    <p:extLst>
      <p:ext uri="{BB962C8B-B14F-4D97-AF65-F5344CB8AC3E}">
        <p14:creationId xmlns:p14="http://schemas.microsoft.com/office/powerpoint/2010/main" val="2353363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參考資料處理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10" name="矩形 9"/>
          <p:cNvSpPr/>
          <p:nvPr/>
        </p:nvSpPr>
        <p:spPr>
          <a:xfrm>
            <a:off x="5076056" y="1700808"/>
            <a:ext cx="3502732" cy="4778634"/>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b="1" dirty="0" smtClean="0">
                <a:solidFill>
                  <a:schemeClr val="bg2">
                    <a:lumMod val="10000"/>
                  </a:schemeClr>
                </a:solidFill>
              </a:rPr>
              <a:t>賣出商品顏色的分布圖</a:t>
            </a:r>
            <a:r>
              <a:rPr lang="en-US" altLang="zh-TW" sz="2000" b="1" dirty="0" smtClean="0">
                <a:solidFill>
                  <a:schemeClr val="bg2">
                    <a:lumMod val="10000"/>
                  </a:schemeClr>
                </a:solidFill>
              </a:rPr>
              <a:t>:</a:t>
            </a:r>
          </a:p>
          <a:p>
            <a:endParaRPr lang="en-US" altLang="zh-TW" sz="2000" dirty="0" smtClean="0">
              <a:solidFill>
                <a:schemeClr val="bg2">
                  <a:lumMod val="10000"/>
                </a:schemeClr>
              </a:solidFill>
            </a:endParaRPr>
          </a:p>
          <a:p>
            <a:r>
              <a:rPr lang="zh-TW" altLang="en-US" sz="2000" dirty="0" smtClean="0">
                <a:solidFill>
                  <a:schemeClr val="bg2">
                    <a:lumMod val="10000"/>
                  </a:schemeClr>
                </a:solidFill>
              </a:rPr>
              <a:t>可以看出在全年</a:t>
            </a:r>
            <a:r>
              <a:rPr lang="zh-TW" altLang="en-US" sz="2000" dirty="0">
                <a:solidFill>
                  <a:schemeClr val="bg2">
                    <a:lumMod val="10000"/>
                  </a:schemeClr>
                </a:solidFill>
              </a:rPr>
              <a:t>女鞋</a:t>
            </a:r>
            <a:r>
              <a:rPr lang="zh-TW" altLang="en-US" sz="2000" dirty="0" smtClean="0">
                <a:solidFill>
                  <a:schemeClr val="bg2">
                    <a:lumMod val="10000"/>
                  </a:schemeClr>
                </a:solidFill>
              </a:rPr>
              <a:t>的銷</a:t>
            </a:r>
            <a:endParaRPr lang="en-US" altLang="zh-TW" sz="2000" dirty="0" smtClean="0">
              <a:solidFill>
                <a:schemeClr val="bg2">
                  <a:lumMod val="10000"/>
                </a:schemeClr>
              </a:solidFill>
            </a:endParaRPr>
          </a:p>
          <a:p>
            <a:r>
              <a:rPr lang="zh-TW" altLang="en-US" sz="2000" dirty="0" smtClean="0">
                <a:solidFill>
                  <a:schemeClr val="bg2">
                    <a:lumMod val="10000"/>
                  </a:schemeClr>
                </a:solidFill>
              </a:rPr>
              <a:t>量以 </a:t>
            </a:r>
            <a:r>
              <a:rPr lang="zh-TW" altLang="en-US" sz="2000" dirty="0" smtClean="0">
                <a:solidFill>
                  <a:schemeClr val="accent1">
                    <a:lumMod val="75000"/>
                  </a:schemeClr>
                </a:solidFill>
              </a:rPr>
              <a:t>藍色</a:t>
            </a:r>
            <a:r>
              <a:rPr lang="zh-TW" altLang="en-US" sz="2000" dirty="0" smtClean="0">
                <a:solidFill>
                  <a:schemeClr val="bg2">
                    <a:lumMod val="10000"/>
                  </a:schemeClr>
                </a:solidFill>
              </a:rPr>
              <a:t> 為大家最喜歡</a:t>
            </a:r>
            <a:endParaRPr lang="en-US" altLang="zh-TW" sz="2000" dirty="0" smtClean="0">
              <a:solidFill>
                <a:schemeClr val="bg2">
                  <a:lumMod val="10000"/>
                </a:schemeClr>
              </a:solidFill>
            </a:endParaRPr>
          </a:p>
          <a:p>
            <a:r>
              <a:rPr lang="zh-TW" altLang="en-US" sz="2000" dirty="0" smtClean="0">
                <a:solidFill>
                  <a:schemeClr val="bg2">
                    <a:lumMod val="10000"/>
                  </a:schemeClr>
                </a:solidFill>
              </a:rPr>
              <a:t>色系。</a:t>
            </a:r>
            <a:endParaRPr lang="en-US" altLang="zh-TW" sz="2000" dirty="0" smtClean="0">
              <a:solidFill>
                <a:schemeClr val="bg2">
                  <a:lumMod val="10000"/>
                </a:schemeClr>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418148" cy="4788040"/>
          </a:xfrm>
          <a:prstGeom prst="rect">
            <a:avLst/>
          </a:prstGeom>
        </p:spPr>
      </p:pic>
      <p:sp>
        <p:nvSpPr>
          <p:cNvPr id="6" name="文字方塊 5"/>
          <p:cNvSpPr txBox="1"/>
          <p:nvPr/>
        </p:nvSpPr>
        <p:spPr>
          <a:xfrm>
            <a:off x="5076056" y="4957137"/>
            <a:ext cx="3005951" cy="400110"/>
          </a:xfrm>
          <a:prstGeom prst="rect">
            <a:avLst/>
          </a:prstGeom>
          <a:noFill/>
        </p:spPr>
        <p:txBody>
          <a:bodyPr wrap="none" rtlCol="0">
            <a:spAutoFit/>
          </a:bodyPr>
          <a:lstStyle/>
          <a:p>
            <a:r>
              <a:rPr lang="zh-TW" altLang="en-US" sz="2000" dirty="0" smtClean="0">
                <a:solidFill>
                  <a:schemeClr val="bg2">
                    <a:lumMod val="50000"/>
                  </a:schemeClr>
                </a:solidFill>
              </a:rPr>
              <a:t>將統計結果作為加權依據</a:t>
            </a:r>
            <a:endParaRPr lang="zh-TW" altLang="en-US" sz="2000" dirty="0">
              <a:solidFill>
                <a:schemeClr val="bg2">
                  <a:lumMod val="50000"/>
                </a:schemeClr>
              </a:solidFill>
            </a:endParaRPr>
          </a:p>
        </p:txBody>
      </p:sp>
    </p:spTree>
    <p:extLst>
      <p:ext uri="{BB962C8B-B14F-4D97-AF65-F5344CB8AC3E}">
        <p14:creationId xmlns:p14="http://schemas.microsoft.com/office/powerpoint/2010/main" val="615267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smtClean="0">
                <a:solidFill>
                  <a:srgbClr val="002060"/>
                </a:solidFill>
              </a:rPr>
              <a:t>篩選資料與爬蟲處理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6" name="文字方塊 5"/>
          <p:cNvSpPr txBox="1"/>
          <p:nvPr/>
        </p:nvSpPr>
        <p:spPr>
          <a:xfrm>
            <a:off x="441884" y="1772816"/>
            <a:ext cx="6216061" cy="830997"/>
          </a:xfrm>
          <a:prstGeom prst="rect">
            <a:avLst/>
          </a:prstGeom>
          <a:noFill/>
        </p:spPr>
        <p:txBody>
          <a:bodyPr wrap="none" rtlCol="0">
            <a:spAutoFit/>
          </a:bodyPr>
          <a:lstStyle/>
          <a:p>
            <a:r>
              <a:rPr lang="zh-TW" altLang="en-US" sz="2400" b="1" dirty="0" smtClean="0">
                <a:solidFill>
                  <a:schemeClr val="bg2">
                    <a:lumMod val="10000"/>
                  </a:schemeClr>
                </a:solidFill>
                <a:latin typeface="+mn-ea"/>
              </a:rPr>
              <a:t>爬蟲工具</a:t>
            </a:r>
            <a:r>
              <a:rPr lang="en-US" altLang="zh-TW" sz="2400" b="1" dirty="0" smtClean="0">
                <a:solidFill>
                  <a:schemeClr val="bg2">
                    <a:lumMod val="10000"/>
                  </a:schemeClr>
                </a:solidFill>
                <a:latin typeface="+mn-ea"/>
              </a:rPr>
              <a:t>:</a:t>
            </a:r>
            <a:r>
              <a:rPr lang="zh-TW" altLang="en-US" sz="2400" b="1" dirty="0" smtClean="0">
                <a:solidFill>
                  <a:schemeClr val="bg2">
                    <a:lumMod val="10000"/>
                  </a:schemeClr>
                </a:solidFill>
                <a:latin typeface="+mn-ea"/>
              </a:rPr>
              <a:t> 藉由</a:t>
            </a:r>
            <a:r>
              <a:rPr lang="en-US" altLang="zh-TW" sz="2400" b="1" dirty="0">
                <a:solidFill>
                  <a:schemeClr val="bg2">
                    <a:lumMod val="10000"/>
                  </a:schemeClr>
                </a:solidFill>
                <a:latin typeface="+mn-ea"/>
              </a:rPr>
              <a:t>python </a:t>
            </a:r>
            <a:r>
              <a:rPr lang="en-US" altLang="zh-TW" sz="2400" b="1" dirty="0" smtClean="0">
                <a:solidFill>
                  <a:schemeClr val="bg2">
                    <a:lumMod val="10000"/>
                  </a:schemeClr>
                </a:solidFill>
                <a:latin typeface="+mn-ea"/>
              </a:rPr>
              <a:t>selenium</a:t>
            </a:r>
            <a:r>
              <a:rPr lang="zh-TW" altLang="en-US" sz="2400" b="1" dirty="0" smtClean="0">
                <a:solidFill>
                  <a:schemeClr val="bg2">
                    <a:lumMod val="10000"/>
                  </a:schemeClr>
                </a:solidFill>
                <a:latin typeface="+mn-ea"/>
              </a:rPr>
              <a:t>工具，爬取</a:t>
            </a:r>
            <a:endParaRPr lang="en-US" altLang="zh-TW" sz="2400" b="1" dirty="0" smtClean="0">
              <a:solidFill>
                <a:schemeClr val="bg2">
                  <a:lumMod val="10000"/>
                </a:schemeClr>
              </a:solidFill>
              <a:latin typeface="+mn-ea"/>
            </a:endParaRPr>
          </a:p>
          <a:p>
            <a:r>
              <a:rPr lang="en-US" altLang="zh-TW" sz="2400" b="1" dirty="0" smtClean="0">
                <a:solidFill>
                  <a:schemeClr val="bg2">
                    <a:lumMod val="10000"/>
                  </a:schemeClr>
                </a:solidFill>
                <a:latin typeface="+mn-ea"/>
              </a:rPr>
              <a:t>pchome</a:t>
            </a:r>
            <a:r>
              <a:rPr lang="zh-TW" altLang="en-US" sz="2400" b="1" dirty="0" smtClean="0">
                <a:solidFill>
                  <a:schemeClr val="bg2">
                    <a:lumMod val="10000"/>
                  </a:schemeClr>
                </a:solidFill>
                <a:latin typeface="+mn-ea"/>
              </a:rPr>
              <a:t>、</a:t>
            </a:r>
            <a:r>
              <a:rPr lang="en-US" altLang="zh-TW" sz="2400" b="1" dirty="0" smtClean="0">
                <a:solidFill>
                  <a:schemeClr val="bg2">
                    <a:lumMod val="10000"/>
                  </a:schemeClr>
                </a:solidFill>
                <a:latin typeface="+mn-ea"/>
              </a:rPr>
              <a:t>momo</a:t>
            </a:r>
            <a:r>
              <a:rPr lang="zh-TW" altLang="en-US" sz="2400" b="1" dirty="0" smtClean="0">
                <a:solidFill>
                  <a:schemeClr val="bg2">
                    <a:lumMod val="10000"/>
                  </a:schemeClr>
                </a:solidFill>
                <a:latin typeface="+mn-ea"/>
              </a:rPr>
              <a:t>等購物網站。</a:t>
            </a:r>
            <a:endParaRPr lang="zh-TW" altLang="en-US" sz="2400" b="1" dirty="0">
              <a:solidFill>
                <a:schemeClr val="bg2">
                  <a:lumMod val="10000"/>
                </a:schemeClr>
              </a:solidFill>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3891880"/>
            <a:ext cx="1913384" cy="191338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pic>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1" y="3891880"/>
            <a:ext cx="4305115" cy="191338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3831804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normAutofit/>
          </a:bodyPr>
          <a:lstStyle/>
          <a:p>
            <a:r>
              <a:rPr lang="zh-TW" altLang="en-US" sz="4800" b="1" dirty="0">
                <a:solidFill>
                  <a:srgbClr val="002060"/>
                </a:solidFill>
              </a:rPr>
              <a:t>篩選</a:t>
            </a:r>
            <a:r>
              <a:rPr lang="zh-TW" altLang="en-US" sz="4800" b="1" dirty="0" smtClean="0">
                <a:solidFill>
                  <a:srgbClr val="002060"/>
                </a:solidFill>
              </a:rPr>
              <a:t>資料與爬蟲處理</a:t>
            </a:r>
            <a:endParaRPr lang="zh-TW" altLang="en-US" sz="4800" b="1" dirty="0">
              <a:solidFill>
                <a:srgbClr val="002060"/>
              </a:solidFill>
            </a:endParaRPr>
          </a:p>
        </p:txBody>
      </p:sp>
      <p:sp>
        <p:nvSpPr>
          <p:cNvPr id="4" name="矩形 3"/>
          <p:cNvSpPr/>
          <p:nvPr/>
        </p:nvSpPr>
        <p:spPr>
          <a:xfrm>
            <a:off x="441884" y="1376772"/>
            <a:ext cx="8136904" cy="108012"/>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dirty="0">
              <a:solidFill>
                <a:schemeClr val="bg2">
                  <a:lumMod val="10000"/>
                </a:schemeClr>
              </a:solidFill>
            </a:endParaRPr>
          </a:p>
        </p:txBody>
      </p:sp>
      <p:sp>
        <p:nvSpPr>
          <p:cNvPr id="6" name="文字方塊 5"/>
          <p:cNvSpPr txBox="1"/>
          <p:nvPr/>
        </p:nvSpPr>
        <p:spPr>
          <a:xfrm>
            <a:off x="441884" y="1772816"/>
            <a:ext cx="8136904" cy="830997"/>
          </a:xfrm>
          <a:prstGeom prst="rect">
            <a:avLst/>
          </a:prstGeom>
          <a:noFill/>
        </p:spPr>
        <p:txBody>
          <a:bodyPr wrap="square" rtlCol="0">
            <a:spAutoFit/>
          </a:bodyPr>
          <a:lstStyle/>
          <a:p>
            <a:r>
              <a:rPr lang="zh-TW" altLang="en-US" sz="2400" b="1" dirty="0" smtClean="0">
                <a:solidFill>
                  <a:schemeClr val="bg2">
                    <a:lumMod val="10000"/>
                  </a:schemeClr>
                </a:solidFill>
                <a:latin typeface="+mn-ea"/>
              </a:rPr>
              <a:t>商品本身的顏色</a:t>
            </a:r>
            <a:r>
              <a:rPr lang="en-US" altLang="zh-TW" sz="2400" b="1" dirty="0" smtClean="0">
                <a:solidFill>
                  <a:schemeClr val="bg2">
                    <a:lumMod val="10000"/>
                  </a:schemeClr>
                </a:solidFill>
                <a:latin typeface="+mn-ea"/>
              </a:rPr>
              <a:t>:</a:t>
            </a:r>
            <a:r>
              <a:rPr lang="zh-TW" altLang="en-US" sz="2400" b="1" dirty="0" smtClean="0">
                <a:solidFill>
                  <a:schemeClr val="bg2">
                    <a:lumMod val="10000"/>
                  </a:schemeClr>
                </a:solidFill>
                <a:latin typeface="+mn-ea"/>
              </a:rPr>
              <a:t> 在資料處理過程中寫入商品本身的顏色。</a:t>
            </a:r>
            <a:endParaRPr lang="en-US" altLang="zh-TW" sz="2400" b="1" dirty="0" smtClean="0">
              <a:solidFill>
                <a:schemeClr val="bg2">
                  <a:lumMod val="10000"/>
                </a:schemeClr>
              </a:solidFill>
              <a:latin typeface="+mn-ea"/>
            </a:endParaRPr>
          </a:p>
          <a:p>
            <a:r>
              <a:rPr lang="zh-TW" altLang="en-US" sz="2400" b="1" dirty="0" smtClean="0">
                <a:solidFill>
                  <a:schemeClr val="bg2">
                    <a:lumMod val="50000"/>
                  </a:schemeClr>
                </a:solidFill>
                <a:latin typeface="+mn-ea"/>
              </a:rPr>
              <a:t>使用</a:t>
            </a:r>
            <a:r>
              <a:rPr lang="en-US" altLang="zh-TW" sz="2400" b="1" dirty="0" smtClean="0">
                <a:solidFill>
                  <a:schemeClr val="bg2">
                    <a:lumMod val="50000"/>
                  </a:schemeClr>
                </a:solidFill>
                <a:latin typeface="+mn-ea"/>
              </a:rPr>
              <a:t>python colorthief</a:t>
            </a:r>
            <a:r>
              <a:rPr lang="zh-TW" altLang="en-US" sz="2400" b="1" dirty="0" smtClean="0">
                <a:solidFill>
                  <a:schemeClr val="bg2">
                    <a:lumMod val="50000"/>
                  </a:schemeClr>
                </a:solidFill>
                <a:latin typeface="+mn-ea"/>
              </a:rPr>
              <a:t>套件。</a:t>
            </a:r>
            <a:endParaRPr lang="zh-TW" altLang="en-US" sz="2400" b="1" dirty="0">
              <a:solidFill>
                <a:schemeClr val="bg2">
                  <a:lumMod val="50000"/>
                </a:schemeClr>
              </a:solidFill>
              <a:latin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52936"/>
            <a:ext cx="4421435" cy="3399209"/>
          </a:xfrm>
          <a:prstGeom prst="rect">
            <a:avLst/>
          </a:prstGeom>
          <a:ln/>
        </p:spPr>
        <p:style>
          <a:lnRef idx="2">
            <a:schemeClr val="accent1"/>
          </a:lnRef>
          <a:fillRef idx="1">
            <a:schemeClr val="lt1"/>
          </a:fillRef>
          <a:effectRef idx="0">
            <a:schemeClr val="accent1"/>
          </a:effectRef>
          <a:fontRef idx="minor">
            <a:schemeClr val="dk1"/>
          </a:fontRef>
        </p:style>
      </p:pic>
      <p:sp>
        <p:nvSpPr>
          <p:cNvPr id="10" name="矩形 9"/>
          <p:cNvSpPr/>
          <p:nvPr/>
        </p:nvSpPr>
        <p:spPr>
          <a:xfrm>
            <a:off x="5076056" y="2852936"/>
            <a:ext cx="3502732" cy="3399209"/>
          </a:xfrm>
          <a:prstGeom prst="rect">
            <a:avLst/>
          </a:prstGeom>
          <a:solidFill>
            <a:srgbClr val="FFD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a:solidFill>
                  <a:schemeClr val="bg2">
                    <a:lumMod val="10000"/>
                  </a:schemeClr>
                </a:solidFill>
              </a:rPr>
              <a:t>將</a:t>
            </a:r>
            <a:r>
              <a:rPr lang="en-US" altLang="zh-TW" sz="2000" dirty="0">
                <a:solidFill>
                  <a:schemeClr val="bg2">
                    <a:lumMod val="10000"/>
                  </a:schemeClr>
                </a:solidFill>
              </a:rPr>
              <a:t>rgb</a:t>
            </a:r>
            <a:r>
              <a:rPr lang="zh-TW" altLang="en-US" sz="2000" dirty="0" smtClean="0">
                <a:solidFill>
                  <a:schemeClr val="bg2">
                    <a:lumMod val="10000"/>
                  </a:schemeClr>
                </a:solidFill>
              </a:rPr>
              <a:t>數值轉換成</a:t>
            </a:r>
            <a:r>
              <a:rPr lang="en-US" altLang="zh-TW" sz="2000" dirty="0" smtClean="0">
                <a:solidFill>
                  <a:schemeClr val="bg2">
                    <a:lumMod val="10000"/>
                  </a:schemeClr>
                </a:solidFill>
              </a:rPr>
              <a:t>16</a:t>
            </a:r>
            <a:r>
              <a:rPr lang="zh-TW" altLang="en-US" sz="2000" dirty="0" smtClean="0">
                <a:solidFill>
                  <a:schemeClr val="bg2">
                    <a:lumMod val="10000"/>
                  </a:schemeClr>
                </a:solidFill>
              </a:rPr>
              <a:t>進位制</a:t>
            </a:r>
            <a:endParaRPr lang="en-US" altLang="zh-TW" sz="2000" dirty="0" smtClean="0">
              <a:solidFill>
                <a:schemeClr val="bg2">
                  <a:lumMod val="10000"/>
                </a:schemeClr>
              </a:solidFill>
            </a:endParaRPr>
          </a:p>
          <a:p>
            <a:r>
              <a:rPr lang="zh-TW" altLang="en-US" sz="2000" dirty="0" smtClean="0">
                <a:solidFill>
                  <a:schemeClr val="bg2">
                    <a:lumMod val="10000"/>
                  </a:schemeClr>
                </a:solidFill>
              </a:rPr>
              <a:t>並運用色碼表參考其顏色。</a:t>
            </a:r>
            <a:endParaRPr lang="en-US" altLang="zh-TW" sz="2000" dirty="0" smtClean="0">
              <a:solidFill>
                <a:schemeClr val="bg2">
                  <a:lumMod val="10000"/>
                </a:schemeClr>
              </a:solidFill>
            </a:endParaRPr>
          </a:p>
        </p:txBody>
      </p:sp>
    </p:spTree>
    <p:extLst>
      <p:ext uri="{BB962C8B-B14F-4D97-AF65-F5344CB8AC3E}">
        <p14:creationId xmlns:p14="http://schemas.microsoft.com/office/powerpoint/2010/main" val="3784267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自然力">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TotalTime>
  <Words>557</Words>
  <Application>Microsoft Office PowerPoint</Application>
  <PresentationFormat>如螢幕大小 (4:3)</PresentationFormat>
  <Paragraphs>79</Paragraphs>
  <Slides>16</Slides>
  <Notes>0</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Office 佈景主題</vt:lpstr>
      <vt:lpstr>商品搜尋推薦算法</vt:lpstr>
      <vt:lpstr>報告架構</vt:lpstr>
      <vt:lpstr>資料尋找與處理</vt:lpstr>
      <vt:lpstr>資料尋找與處理</vt:lpstr>
      <vt:lpstr>參考資料處理</vt:lpstr>
      <vt:lpstr>參考資料處理</vt:lpstr>
      <vt:lpstr>參考資料處理</vt:lpstr>
      <vt:lpstr>篩選資料與爬蟲處理</vt:lpstr>
      <vt:lpstr>篩選資料與爬蟲處理</vt:lpstr>
      <vt:lpstr>篩選資料與爬蟲處理</vt:lpstr>
      <vt:lpstr>商品推薦算法的生成與優化</vt:lpstr>
      <vt:lpstr>商品推薦算法的生成與優化</vt:lpstr>
      <vt:lpstr>商品推薦算法的生成與優化</vt:lpstr>
      <vt:lpstr>商品推薦算法的生成與優化</vt:lpstr>
      <vt:lpstr>商品推薦算法的生成與優化</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36</cp:revision>
  <dcterms:created xsi:type="dcterms:W3CDTF">2024-01-08T20:24:01Z</dcterms:created>
  <dcterms:modified xsi:type="dcterms:W3CDTF">2024-01-22T23:31:08Z</dcterms:modified>
</cp:coreProperties>
</file>