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0" r:id="rId1"/>
  </p:sldMasterIdLst>
  <p:sldIdLst>
    <p:sldId id="358" r:id="rId2"/>
    <p:sldId id="359" r:id="rId3"/>
    <p:sldId id="360" r:id="rId4"/>
    <p:sldId id="361" r:id="rId5"/>
  </p:sldIdLst>
  <p:sldSz cx="12192000" cy="6858000"/>
  <p:notesSz cx="6858000" cy="9144000"/>
  <p:custDataLst>
    <p:tags r:id="rId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7" d="100"/>
          <a:sy n="117" d="100"/>
        </p:scale>
        <p:origin x="643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gs" Target="tags/tag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47B32-6A7D-4B63-8B88-3F04635095CD}" type="datetimeFigureOut">
              <a:rPr lang="zh-CN" altLang="en-US" smtClean="0"/>
              <a:t>2024/9/26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DDC0C-2E19-4745-8C7B-C7654B0A2E7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47B32-6A7D-4B63-8B88-3F04635095CD}" type="datetimeFigureOut">
              <a:rPr lang="zh-CN" altLang="en-US" smtClean="0"/>
              <a:t>2024/9/26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DDC0C-2E19-4745-8C7B-C7654B0A2E7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47B32-6A7D-4B63-8B88-3F04635095CD}" type="datetimeFigureOut">
              <a:rPr lang="zh-CN" altLang="en-US" smtClean="0"/>
              <a:t>2024/9/26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DDC0C-2E19-4745-8C7B-C7654B0A2E7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47B32-6A7D-4B63-8B88-3F04635095CD}" type="datetimeFigureOut">
              <a:rPr lang="zh-CN" altLang="en-US" smtClean="0"/>
              <a:t>2024/9/26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DDC0C-2E19-4745-8C7B-C7654B0A2E7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47B32-6A7D-4B63-8B88-3F04635095CD}" type="datetimeFigureOut">
              <a:rPr lang="zh-CN" altLang="en-US" smtClean="0"/>
              <a:t>2024/9/26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DDC0C-2E19-4745-8C7B-C7654B0A2E7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47B32-6A7D-4B63-8B88-3F04635095CD}" type="datetimeFigureOut">
              <a:rPr lang="zh-CN" altLang="en-US" smtClean="0"/>
              <a:t>2024/9/26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DDC0C-2E19-4745-8C7B-C7654B0A2E7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47B32-6A7D-4B63-8B88-3F04635095CD}" type="datetimeFigureOut">
              <a:rPr lang="zh-CN" altLang="en-US" smtClean="0"/>
              <a:t>2024/9/26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DDC0C-2E19-4745-8C7B-C7654B0A2E7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47B32-6A7D-4B63-8B88-3F04635095CD}" type="datetimeFigureOut">
              <a:rPr lang="zh-CN" altLang="en-US" smtClean="0"/>
              <a:t>2024/9/26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DDC0C-2E19-4745-8C7B-C7654B0A2E7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47B32-6A7D-4B63-8B88-3F04635095CD}" type="datetimeFigureOut">
              <a:rPr lang="zh-CN" altLang="en-US" smtClean="0"/>
              <a:t>2024/9/26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DDC0C-2E19-4745-8C7B-C7654B0A2E7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47B32-6A7D-4B63-8B88-3F04635095CD}" type="datetimeFigureOut">
              <a:rPr lang="zh-CN" altLang="en-US" smtClean="0"/>
              <a:t>2024/9/26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DDC0C-2E19-4745-8C7B-C7654B0A2E7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47B32-6A7D-4B63-8B88-3F04635095CD}" type="datetimeFigureOut">
              <a:rPr lang="zh-CN" altLang="en-US" smtClean="0"/>
              <a:t>2024/9/26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DDC0C-2E19-4745-8C7B-C7654B0A2E7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347B32-6A7D-4B63-8B88-3F04635095CD}" type="datetimeFigureOut">
              <a:rPr lang="zh-CN" altLang="en-US" smtClean="0"/>
              <a:t>2024/9/26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8DDC0C-2E19-4745-8C7B-C7654B0A2E7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13" Type="http://schemas.openxmlformats.org/officeDocument/2006/relationships/oleObject" Target="../embeddings/oleObject4.bin"/><Relationship Id="rId3" Type="http://schemas.openxmlformats.org/officeDocument/2006/relationships/image" Target="../media/image2.jpeg"/><Relationship Id="rId7" Type="http://schemas.openxmlformats.org/officeDocument/2006/relationships/oleObject" Target="../embeddings/oleObject1.bin"/><Relationship Id="rId12" Type="http://schemas.openxmlformats.org/officeDocument/2006/relationships/image" Target="../media/image8.e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jpeg"/><Relationship Id="rId11" Type="http://schemas.openxmlformats.org/officeDocument/2006/relationships/oleObject" Target="../embeddings/oleObject3.bin"/><Relationship Id="rId5" Type="http://schemas.openxmlformats.org/officeDocument/2006/relationships/image" Target="../media/image4.jpeg"/><Relationship Id="rId10" Type="http://schemas.openxmlformats.org/officeDocument/2006/relationships/image" Target="../media/image7.emf"/><Relationship Id="rId4" Type="http://schemas.openxmlformats.org/officeDocument/2006/relationships/image" Target="../media/image3.jpeg"/><Relationship Id="rId9" Type="http://schemas.openxmlformats.org/officeDocument/2006/relationships/oleObject" Target="../embeddings/oleObject2.bin"/><Relationship Id="rId14" Type="http://schemas.openxmlformats.org/officeDocument/2006/relationships/image" Target="../media/image9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tags" Target="../tags/tag4.xml"/><Relationship Id="rId21" Type="http://schemas.openxmlformats.org/officeDocument/2006/relationships/image" Target="../media/image19.png"/><Relationship Id="rId7" Type="http://schemas.openxmlformats.org/officeDocument/2006/relationships/tags" Target="../tags/tag8.xml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tags" Target="../tags/tag3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slideLayout" Target="../slideLayouts/slideLayout6.xml"/><Relationship Id="rId5" Type="http://schemas.openxmlformats.org/officeDocument/2006/relationships/tags" Target="../tags/tag6.xml"/><Relationship Id="rId15" Type="http://schemas.openxmlformats.org/officeDocument/2006/relationships/image" Target="../media/image13.png"/><Relationship Id="rId10" Type="http://schemas.openxmlformats.org/officeDocument/2006/relationships/tags" Target="../tags/tag11.xml"/><Relationship Id="rId19" Type="http://schemas.openxmlformats.org/officeDocument/2006/relationships/image" Target="../media/image17.jpeg"/><Relationship Id="rId4" Type="http://schemas.openxmlformats.org/officeDocument/2006/relationships/tags" Target="../tags/tag5.xml"/><Relationship Id="rId9" Type="http://schemas.openxmlformats.org/officeDocument/2006/relationships/tags" Target="../tags/tag10.xml"/><Relationship Id="rId14" Type="http://schemas.openxmlformats.org/officeDocument/2006/relationships/image" Target="../media/image12.png"/><Relationship Id="rId22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7" Type="http://schemas.openxmlformats.org/officeDocument/2006/relationships/image" Target="../media/image24.e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23.emf"/><Relationship Id="rId4" Type="http://schemas.openxmlformats.org/officeDocument/2006/relationships/oleObject" Target="../embeddings/oleObject7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65382E39-5B53-AD9C-E8B6-41D2737ED0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8398234"/>
              </p:ext>
            </p:extLst>
          </p:nvPr>
        </p:nvGraphicFramePr>
        <p:xfrm>
          <a:off x="1" y="-1"/>
          <a:ext cx="12192000" cy="6858000"/>
        </p:xfrm>
        <a:graphic>
          <a:graphicData uri="http://schemas.openxmlformats.org/drawingml/2006/table">
            <a:tbl>
              <a:tblPr firstRow="1" firstCol="1" bandRow="1"/>
              <a:tblGrid>
                <a:gridCol w="1337553">
                  <a:extLst>
                    <a:ext uri="{9D8B030D-6E8A-4147-A177-3AD203B41FA5}">
                      <a16:colId xmlns:a16="http://schemas.microsoft.com/office/drawing/2014/main" val="1613508284"/>
                    </a:ext>
                  </a:extLst>
                </a:gridCol>
                <a:gridCol w="1370631">
                  <a:extLst>
                    <a:ext uri="{9D8B030D-6E8A-4147-A177-3AD203B41FA5}">
                      <a16:colId xmlns:a16="http://schemas.microsoft.com/office/drawing/2014/main" val="2552494555"/>
                    </a:ext>
                  </a:extLst>
                </a:gridCol>
                <a:gridCol w="1767556">
                  <a:extLst>
                    <a:ext uri="{9D8B030D-6E8A-4147-A177-3AD203B41FA5}">
                      <a16:colId xmlns:a16="http://schemas.microsoft.com/office/drawing/2014/main" val="1089959522"/>
                    </a:ext>
                  </a:extLst>
                </a:gridCol>
                <a:gridCol w="1606305">
                  <a:extLst>
                    <a:ext uri="{9D8B030D-6E8A-4147-A177-3AD203B41FA5}">
                      <a16:colId xmlns:a16="http://schemas.microsoft.com/office/drawing/2014/main" val="913046747"/>
                    </a:ext>
                  </a:extLst>
                </a:gridCol>
                <a:gridCol w="1234188">
                  <a:extLst>
                    <a:ext uri="{9D8B030D-6E8A-4147-A177-3AD203B41FA5}">
                      <a16:colId xmlns:a16="http://schemas.microsoft.com/office/drawing/2014/main" val="3574689699"/>
                    </a:ext>
                  </a:extLst>
                </a:gridCol>
                <a:gridCol w="936494">
                  <a:extLst>
                    <a:ext uri="{9D8B030D-6E8A-4147-A177-3AD203B41FA5}">
                      <a16:colId xmlns:a16="http://schemas.microsoft.com/office/drawing/2014/main" val="1884526681"/>
                    </a:ext>
                  </a:extLst>
                </a:gridCol>
                <a:gridCol w="1717941">
                  <a:extLst>
                    <a:ext uri="{9D8B030D-6E8A-4147-A177-3AD203B41FA5}">
                      <a16:colId xmlns:a16="http://schemas.microsoft.com/office/drawing/2014/main" val="2692711814"/>
                    </a:ext>
                  </a:extLst>
                </a:gridCol>
                <a:gridCol w="2221332">
                  <a:extLst>
                    <a:ext uri="{9D8B030D-6E8A-4147-A177-3AD203B41FA5}">
                      <a16:colId xmlns:a16="http://schemas.microsoft.com/office/drawing/2014/main" val="737706581"/>
                    </a:ext>
                  </a:extLst>
                </a:gridCol>
              </a:tblGrid>
              <a:tr h="1143000">
                <a:tc>
                  <a:txBody>
                    <a:bodyPr/>
                    <a:lstStyle/>
                    <a:p>
                      <a:pPr algn="ctr"/>
                      <a:r>
                        <a:rPr lang="zh-CN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实验编号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 dirty="0" err="1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FAAc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PbAc</a:t>
                      </a:r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·</a:t>
                      </a:r>
                      <a:r>
                        <a:rPr lang="en-US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3H</a:t>
                      </a:r>
                      <a:r>
                        <a:rPr lang="en-US" sz="1600" kern="100" baseline="-250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O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HI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比例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合成方法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样品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kern="100" dirty="0" err="1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xrd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690961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240905010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乐研</a:t>
                      </a:r>
                      <a:r>
                        <a:rPr 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-97%-1kg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Aladdin-99.5%-102%-1kg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阿拉丁（旧白色）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1.3</a:t>
                      </a:r>
                      <a:r>
                        <a:rPr lang="zh-CN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：</a:t>
                      </a:r>
                      <a:r>
                        <a:rPr 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zh-CN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：</a:t>
                      </a:r>
                      <a:r>
                        <a:rPr 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溶解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5635531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240915010</a:t>
                      </a:r>
                      <a:r>
                        <a:rPr 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Macklin-99.5%-2.5kg</a:t>
                      </a:r>
                      <a:r>
                        <a:rPr 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阿拉丁</a:t>
                      </a:r>
                      <a:r>
                        <a:rPr lang="en-US" altLang="zh-CN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-99.5%-2.5kg</a:t>
                      </a:r>
                      <a:r>
                        <a:rPr 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迈瑞尔</a:t>
                      </a:r>
                      <a:r>
                        <a:rPr 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-57%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1.5</a:t>
                      </a:r>
                      <a:r>
                        <a:rPr lang="zh-CN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：</a:t>
                      </a:r>
                      <a:r>
                        <a:rPr 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zh-CN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：</a:t>
                      </a:r>
                      <a:r>
                        <a:rPr 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7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6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溶解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-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2443800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240920010 </a:t>
                      </a:r>
                      <a:endParaRPr lang="zh-CN" altLang="zh-CN" sz="1600" kern="100" dirty="0">
                        <a:effectLst/>
                        <a:latin typeface="等线" panose="02010600030101010101" pitchFamily="2" charset="-122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Macklin-99.5%-2.5kg</a:t>
                      </a:r>
                      <a:r>
                        <a:rPr 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阿拉丁</a:t>
                      </a:r>
                      <a:r>
                        <a:rPr lang="en-US" altLang="zh-CN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-99.5%-2.5kg</a:t>
                      </a:r>
                      <a:r>
                        <a:rPr 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阿拉丁</a:t>
                      </a:r>
                      <a:r>
                        <a:rPr lang="en-US" altLang="zh-CN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-2.5k</a:t>
                      </a:r>
                      <a:r>
                        <a:rPr lang="en-US" altLang="zh-CN" sz="16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g</a:t>
                      </a:r>
                      <a:r>
                        <a:rPr lang="en-US" altLang="zh-CN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-47%</a:t>
                      </a:r>
                      <a:r>
                        <a:rPr lang="zh-CN" alt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（新）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1.2</a:t>
                      </a:r>
                      <a:r>
                        <a:rPr lang="zh-CN" altLang="zh-CN" sz="16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：</a:t>
                      </a:r>
                      <a:r>
                        <a:rPr lang="en-US" altLang="zh-CN" sz="16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zh-CN" altLang="zh-CN" sz="16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：</a:t>
                      </a:r>
                      <a:r>
                        <a:rPr lang="en-US" altLang="zh-CN" sz="16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zh-CN" sz="1600" kern="100" dirty="0">
                        <a:effectLst/>
                        <a:latin typeface="等线" panose="02010600030101010101" pitchFamily="2" charset="-122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不</a:t>
                      </a:r>
                      <a:r>
                        <a:rPr lang="zh-CN" altLang="zh-CN" sz="16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溶解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41279977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240920010 </a:t>
                      </a:r>
                      <a:r>
                        <a:rPr 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阿拉丁</a:t>
                      </a:r>
                      <a:r>
                        <a:rPr lang="en-US" altLang="zh-CN" sz="16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-99%-100g </a:t>
                      </a:r>
                      <a:endParaRPr lang="zh-CN" altLang="zh-CN" sz="1600" kern="100" dirty="0">
                        <a:effectLst/>
                        <a:latin typeface="等线" panose="02010600030101010101" pitchFamily="2" charset="-122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阿拉丁</a:t>
                      </a:r>
                      <a:r>
                        <a:rPr lang="en-US" altLang="zh-CN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-99.5%-2.5kg</a:t>
                      </a:r>
                      <a:r>
                        <a:rPr 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阿拉丁</a:t>
                      </a:r>
                      <a:r>
                        <a:rPr lang="en-US" altLang="zh-CN" sz="16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-2.5kg-47%</a:t>
                      </a:r>
                      <a:r>
                        <a:rPr lang="zh-CN" altLang="en-US" sz="16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（新）</a:t>
                      </a:r>
                      <a:endParaRPr lang="zh-CN" altLang="zh-CN" sz="1600" kern="100" dirty="0">
                        <a:effectLst/>
                        <a:latin typeface="等线" panose="02010600030101010101" pitchFamily="2" charset="-122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1.1</a:t>
                      </a:r>
                      <a:r>
                        <a:rPr lang="zh-CN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：</a:t>
                      </a:r>
                      <a:r>
                        <a:rPr 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zh-CN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：</a:t>
                      </a:r>
                      <a:r>
                        <a:rPr 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7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不</a:t>
                      </a:r>
                      <a:r>
                        <a:rPr lang="zh-CN" altLang="zh-CN" sz="16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溶解</a:t>
                      </a:r>
                    </a:p>
                    <a:p>
                      <a:pPr algn="ctr"/>
                      <a:r>
                        <a:rPr 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6141477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240920020 </a:t>
                      </a:r>
                      <a:r>
                        <a:rPr 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阿拉丁</a:t>
                      </a:r>
                      <a:r>
                        <a:rPr lang="en-US" altLang="zh-CN" sz="16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-99%-100g </a:t>
                      </a:r>
                      <a:endParaRPr lang="zh-CN" altLang="zh-CN" sz="1600" kern="100" dirty="0">
                        <a:effectLst/>
                        <a:latin typeface="等线" panose="02010600030101010101" pitchFamily="2" charset="-122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阿拉丁</a:t>
                      </a:r>
                      <a:r>
                        <a:rPr lang="en-US" altLang="zh-CN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-99.5%-2.5kg</a:t>
                      </a:r>
                      <a:r>
                        <a:rPr 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迈瑞尔</a:t>
                      </a:r>
                      <a:r>
                        <a:rPr lang="en-US" altLang="zh-CN" sz="16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-100ml -57%</a:t>
                      </a:r>
                      <a:endParaRPr lang="zh-CN" altLang="zh-CN" sz="1600" kern="100" dirty="0">
                        <a:effectLst/>
                        <a:latin typeface="等线" panose="02010600030101010101" pitchFamily="2" charset="-122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zh-CN" alt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（新）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1.1</a:t>
                      </a:r>
                      <a:r>
                        <a:rPr lang="zh-CN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：</a:t>
                      </a:r>
                      <a:r>
                        <a:rPr 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zh-CN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：</a:t>
                      </a:r>
                      <a:r>
                        <a:rPr 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7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不</a:t>
                      </a:r>
                      <a:r>
                        <a:rPr lang="zh-CN" altLang="zh-CN" sz="16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溶解</a:t>
                      </a:r>
                    </a:p>
                    <a:p>
                      <a:pPr algn="ctr"/>
                      <a:r>
                        <a:rPr 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916414"/>
                  </a:ext>
                </a:extLst>
              </a:tr>
            </a:tbl>
          </a:graphicData>
        </a:graphic>
      </p:graphicFrame>
      <p:grpSp>
        <p:nvGrpSpPr>
          <p:cNvPr id="6" name="组合 5">
            <a:extLst>
              <a:ext uri="{FF2B5EF4-FFF2-40B4-BE49-F238E27FC236}">
                <a16:creationId xmlns:a16="http://schemas.microsoft.com/office/drawing/2014/main" id="{2E62C24B-21D9-0204-4827-47CCFFFF530A}"/>
              </a:ext>
            </a:extLst>
          </p:cNvPr>
          <p:cNvGrpSpPr/>
          <p:nvPr/>
        </p:nvGrpSpPr>
        <p:grpSpPr>
          <a:xfrm>
            <a:off x="8965020" y="1221314"/>
            <a:ext cx="728822" cy="754505"/>
            <a:chOff x="10023074" y="1374194"/>
            <a:chExt cx="997575" cy="1186331"/>
          </a:xfrm>
        </p:grpSpPr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8F0CE99D-3C3A-BD4C-5436-7A6521428AA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675" t="5061" r="41974" b="51524"/>
            <a:stretch/>
          </p:blipFill>
          <p:spPr bwMode="auto">
            <a:xfrm>
              <a:off x="10542400" y="1374194"/>
              <a:ext cx="478249" cy="1186331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77F4F0DB-419B-69F4-E9F2-FBFA3DA6CAB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112" t="18196" r="41004" b="34137"/>
            <a:stretch/>
          </p:blipFill>
          <p:spPr>
            <a:xfrm>
              <a:off x="10023074" y="1374194"/>
              <a:ext cx="519326" cy="1184376"/>
            </a:xfrm>
            <a:prstGeom prst="rect">
              <a:avLst/>
            </a:prstGeom>
          </p:spPr>
        </p:pic>
      </p:grpSp>
      <p:pic>
        <p:nvPicPr>
          <p:cNvPr id="10" name="图片 9">
            <a:extLst>
              <a:ext uri="{FF2B5EF4-FFF2-40B4-BE49-F238E27FC236}">
                <a16:creationId xmlns:a16="http://schemas.microsoft.com/office/drawing/2014/main" id="{E1399487-1737-D9EA-1585-30FE158FDC4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64" t="15927" r="44883" b="16941"/>
          <a:stretch/>
        </p:blipFill>
        <p:spPr bwMode="auto">
          <a:xfrm>
            <a:off x="8965020" y="3702829"/>
            <a:ext cx="308379" cy="71345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AB79D9F4-6DDF-F5A1-AAD4-F3B51E16B7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26" t="32419" r="54117" b="32288"/>
          <a:stretch/>
        </p:blipFill>
        <p:spPr>
          <a:xfrm>
            <a:off x="8937691" y="4679986"/>
            <a:ext cx="308379" cy="671471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1D7D1EB5-41FE-1FB8-B304-80387F59C26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686" t="32288" r="36373" b="31765"/>
          <a:stretch/>
        </p:blipFill>
        <p:spPr>
          <a:xfrm>
            <a:off x="8986500" y="5926617"/>
            <a:ext cx="308379" cy="642455"/>
          </a:xfrm>
          <a:prstGeom prst="rect">
            <a:avLst/>
          </a:prstGeom>
        </p:spPr>
      </p:pic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D4955798-8A79-C37D-6520-591B3E20B01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5315149"/>
              </p:ext>
            </p:extLst>
          </p:nvPr>
        </p:nvGraphicFramePr>
        <p:xfrm>
          <a:off x="10431669" y="1057062"/>
          <a:ext cx="1639915" cy="12298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7" imgW="14399886" imgH="10800289" progId="Origin95.Graph">
                  <p:embed/>
                </p:oleObj>
              </mc:Choice>
              <mc:Fallback>
                <p:oleObj name="Graph" r:id="rId7" imgW="14399886" imgH="10800289" progId="Origin95.Graph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D4955798-8A79-C37D-6520-591B3E20B01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0431669" y="1057062"/>
                        <a:ext cx="1639915" cy="122984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extLst>
              <a:ext uri="{FF2B5EF4-FFF2-40B4-BE49-F238E27FC236}">
                <a16:creationId xmlns:a16="http://schemas.microsoft.com/office/drawing/2014/main" id="{C9842294-EB1B-722C-D9C7-0CEF4B4F337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738112"/>
              </p:ext>
            </p:extLst>
          </p:nvPr>
        </p:nvGraphicFramePr>
        <p:xfrm>
          <a:off x="10410263" y="2093109"/>
          <a:ext cx="1744229" cy="1308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9" imgW="14399994" imgH="10800262" progId="Origin95.Graph">
                  <p:embed/>
                </p:oleObj>
              </mc:Choice>
              <mc:Fallback>
                <p:oleObj name="Graph" r:id="rId9" imgW="14399994" imgH="10800262" progId="Origin95.Graph">
                  <p:embed/>
                  <p:pic>
                    <p:nvPicPr>
                      <p:cNvPr id="15" name="对象 14">
                        <a:extLst>
                          <a:ext uri="{FF2B5EF4-FFF2-40B4-BE49-F238E27FC236}">
                            <a16:creationId xmlns:a16="http://schemas.microsoft.com/office/drawing/2014/main" id="{C9842294-EB1B-722C-D9C7-0CEF4B4F337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0410263" y="2093109"/>
                        <a:ext cx="1744229" cy="1308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2A4B6BC8-EEB8-7367-3C28-156A31D3C2D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5636280"/>
              </p:ext>
            </p:extLst>
          </p:nvPr>
        </p:nvGraphicFramePr>
        <p:xfrm>
          <a:off x="10067834" y="3242206"/>
          <a:ext cx="2124166" cy="16273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11" imgW="9802184" imgH="7502368" progId="Origin95.Graph">
                  <p:embed/>
                </p:oleObj>
              </mc:Choice>
              <mc:Fallback>
                <p:oleObj name="Graph" r:id="rId11" imgW="9802184" imgH="7502368" progId="Origin95.Graph">
                  <p:embed/>
                  <p:pic>
                    <p:nvPicPr>
                      <p:cNvPr id="16" name="对象 15">
                        <a:extLst>
                          <a:ext uri="{FF2B5EF4-FFF2-40B4-BE49-F238E27FC236}">
                            <a16:creationId xmlns:a16="http://schemas.microsoft.com/office/drawing/2014/main" id="{2A4B6BC8-EEB8-7367-3C28-156A31D3C2D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0067834" y="3242206"/>
                        <a:ext cx="2124166" cy="16273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>
            <a:extLst>
              <a:ext uri="{FF2B5EF4-FFF2-40B4-BE49-F238E27FC236}">
                <a16:creationId xmlns:a16="http://schemas.microsoft.com/office/drawing/2014/main" id="{CE337751-8EC3-A549-3494-BEC6B101149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3962815"/>
              </p:ext>
            </p:extLst>
          </p:nvPr>
        </p:nvGraphicFramePr>
        <p:xfrm>
          <a:off x="9591058" y="4710599"/>
          <a:ext cx="2715939" cy="20368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13" imgW="14399994" imgH="10800262" progId="Origin95.Graph">
                  <p:embed/>
                </p:oleObj>
              </mc:Choice>
              <mc:Fallback>
                <p:oleObj name="Graph" r:id="rId13" imgW="14399994" imgH="10800262" progId="Origin95.Graph">
                  <p:embed/>
                  <p:pic>
                    <p:nvPicPr>
                      <p:cNvPr id="18" name="对象 17">
                        <a:extLst>
                          <a:ext uri="{FF2B5EF4-FFF2-40B4-BE49-F238E27FC236}">
                            <a16:creationId xmlns:a16="http://schemas.microsoft.com/office/drawing/2014/main" id="{CE337751-8EC3-A549-3494-BEC6B101149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9591058" y="4710599"/>
                        <a:ext cx="2715939" cy="20368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97067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-187" y="137596"/>
          <a:ext cx="11181370" cy="6735535"/>
        </p:xfrm>
        <a:graphic>
          <a:graphicData uri="http://schemas.openxmlformats.org/drawingml/2006/table">
            <a:tbl>
              <a:tblPr firstRow="1" firstCol="1" bandRow="1"/>
              <a:tblGrid>
                <a:gridCol w="11957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27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34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017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093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743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7049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74590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822851">
                <a:tc>
                  <a:txBody>
                    <a:bodyPr/>
                    <a:lstStyle/>
                    <a:p>
                      <a:pPr algn="ctr"/>
                      <a:r>
                        <a:rPr lang="zh-CN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实验编号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FAAc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PbAc</a:t>
                      </a:r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·</a:t>
                      </a:r>
                      <a:r>
                        <a:rPr lang="en-US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3H</a:t>
                      </a:r>
                      <a:r>
                        <a:rPr lang="en-US" sz="1600" kern="100" baseline="-250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O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HI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比例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合成方法</a:t>
                      </a:r>
                    </a:p>
                    <a:p>
                      <a:pPr algn="ctr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（投</a:t>
                      </a:r>
                      <a:r>
                        <a:rPr lang="en-US" alt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FAAc</a:t>
                      </a:r>
                      <a:r>
                        <a:rPr lang="zh-CN" altLang="en-US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用</a:t>
                      </a:r>
                      <a:r>
                        <a:rPr lang="en-US" alt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HI</a:t>
                      </a:r>
                      <a:r>
                        <a:rPr lang="zh-CN" altLang="en-US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先溶</a:t>
                      </a:r>
                      <a:r>
                        <a:rPr lang="en-US" alt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XRD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600" kern="100" dirty="0">
                          <a:effectLst/>
                          <a:latin typeface="等线" panose="02010600030101010101" pitchFamily="2" charset="-122"/>
                          <a:cs typeface="Times New Roman" panose="02020603050405020304" pitchFamily="18" charset="0"/>
                          <a:sym typeface="+mn-ea"/>
                        </a:rPr>
                        <a:t>样品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buNone/>
                      </a:pPr>
                      <a:endParaRPr lang="zh-CN" altLang="en-US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2851"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240830-Y-L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麦克林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麦克林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迈瑞尔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1.3</a:t>
                      </a:r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：</a:t>
                      </a:r>
                      <a:r>
                        <a:rPr lang="en-US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：</a:t>
                      </a:r>
                      <a:r>
                        <a:rPr lang="en-US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不溶解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2851"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240910-Y-L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麦克林</a:t>
                      </a:r>
                      <a:r>
                        <a:rPr lang="en-US" altLang="zh-CN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99%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阿拉丁</a:t>
                      </a:r>
                      <a:r>
                        <a:rPr lang="en-US" altLang="zh-CN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-99.5%-2.5kg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迈瑞尔</a:t>
                      </a:r>
                      <a:r>
                        <a:rPr 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-57%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1.5</a:t>
                      </a:r>
                      <a:r>
                        <a:rPr lang="zh-CN" altLang="zh-CN" sz="16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：</a:t>
                      </a:r>
                      <a:r>
                        <a:rPr lang="en-US" altLang="zh-CN" sz="16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zh-CN" altLang="zh-CN" sz="16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：</a:t>
                      </a:r>
                      <a:r>
                        <a:rPr lang="en-US" altLang="zh-CN" sz="16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(5+1)</a:t>
                      </a:r>
                      <a:endParaRPr lang="zh-CN" altLang="en-US" sz="1600" kern="100" dirty="0">
                        <a:effectLst/>
                        <a:latin typeface="等线" panose="02010600030101010101" pitchFamily="2" charset="-122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溶解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2960"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240911-Y-L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上海皓鸿生物医药科技有限公司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麦克林</a:t>
                      </a:r>
                      <a:r>
                        <a:rPr lang="en-US" altLang="zh-CN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-99.5%-2.5kg</a:t>
                      </a:r>
                      <a:r>
                        <a:rPr 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迈瑞尔</a:t>
                      </a:r>
                      <a:r>
                        <a:rPr 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-57%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1.5</a:t>
                      </a:r>
                      <a:r>
                        <a:rPr lang="zh-CN" altLang="zh-CN" sz="16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：</a:t>
                      </a:r>
                      <a:r>
                        <a:rPr lang="en-US" altLang="zh-CN" sz="16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zh-CN" altLang="zh-CN" sz="16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：</a:t>
                      </a:r>
                      <a:r>
                        <a:rPr lang="en-US" altLang="zh-CN" sz="16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7</a:t>
                      </a:r>
                      <a:r>
                        <a:rPr 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16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溶解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-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29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240912</a:t>
                      </a:r>
                      <a:r>
                        <a:rPr 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-1-Y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麦克林</a:t>
                      </a:r>
                      <a:r>
                        <a:rPr lang="en-US" altLang="zh-CN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-99%-2.5kg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阿拉丁</a:t>
                      </a:r>
                      <a:r>
                        <a:rPr lang="en-US" altLang="zh-CN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-99.998%-10g</a:t>
                      </a:r>
                      <a:r>
                        <a:rPr 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迈瑞尔</a:t>
                      </a:r>
                      <a:r>
                        <a:rPr 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-57%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0.5g</a:t>
                      </a:r>
                      <a:r>
                        <a:rPr lang="zh-CN" alt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：</a:t>
                      </a:r>
                      <a:r>
                        <a:rPr lang="en-US" altLang="zh-CN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1.525g</a:t>
                      </a:r>
                      <a:r>
                        <a:rPr lang="zh-CN" alt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：</a:t>
                      </a:r>
                      <a:r>
                        <a:rPr lang="en-US" altLang="zh-CN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4ml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285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240912-2-Y</a:t>
                      </a:r>
                      <a:endParaRPr lang="zh-CN" altLang="zh-CN" sz="1600" kern="100" dirty="0">
                        <a:effectLst/>
                        <a:latin typeface="等线" panose="02010600030101010101" pitchFamily="2" charset="-122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  <a:sym typeface="+mn-ea"/>
                        </a:rPr>
                        <a:t>麦克林</a:t>
                      </a:r>
                      <a:r>
                        <a:rPr lang="en-US" altLang="zh-CN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  <a:sym typeface="+mn-ea"/>
                        </a:rPr>
                        <a:t>-99%-2.5kg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  <a:sym typeface="+mn-ea"/>
                        </a:rPr>
                        <a:t>阿拉丁</a:t>
                      </a:r>
                      <a:r>
                        <a:rPr lang="en-US" altLang="zh-CN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  <a:sym typeface="+mn-ea"/>
                        </a:rPr>
                        <a:t>-99.998%-10g</a:t>
                      </a:r>
                      <a:r>
                        <a:rPr 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  <a:sym typeface="+mn-ea"/>
                        </a:rPr>
                        <a:t> 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麦克林</a:t>
                      </a:r>
                      <a:r>
                        <a:rPr lang="en-US" altLang="zh-CN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-57%</a:t>
                      </a:r>
                      <a:r>
                        <a:rPr lang="zh-CN" alt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（透明色）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  <a:sym typeface="+mn-ea"/>
                        </a:rPr>
                        <a:t>0.5g</a:t>
                      </a:r>
                      <a:r>
                        <a:rPr lang="zh-CN" alt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  <a:sym typeface="+mn-ea"/>
                        </a:rPr>
                        <a:t>：</a:t>
                      </a:r>
                      <a:r>
                        <a:rPr lang="en-US" altLang="zh-CN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  <a:sym typeface="+mn-ea"/>
                        </a:rPr>
                        <a:t>1.525g</a:t>
                      </a:r>
                      <a:r>
                        <a:rPr lang="zh-CN" alt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  <a:sym typeface="+mn-ea"/>
                        </a:rPr>
                        <a:t>：</a:t>
                      </a:r>
                      <a:r>
                        <a:rPr lang="en-US" altLang="zh-CN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  <a:sym typeface="+mn-ea"/>
                        </a:rPr>
                        <a:t>4ml</a:t>
                      </a:r>
                      <a:endParaRPr lang="zh-CN" altLang="zh-CN" sz="1600" kern="100" dirty="0">
                        <a:effectLst/>
                        <a:latin typeface="等线" panose="02010600030101010101" pitchFamily="2" charset="-122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2285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kern="100" dirty="0">
                          <a:effectLst/>
                          <a:latin typeface="等线" panose="02010600030101010101" pitchFamily="2" charset="-122"/>
                          <a:cs typeface="Times New Roman" panose="02020603050405020304" pitchFamily="18" charset="0"/>
                          <a:sym typeface="+mn-ea"/>
                        </a:rPr>
                        <a:t>240917-L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麦克林</a:t>
                      </a:r>
                      <a:r>
                        <a:rPr lang="en-US" altLang="zh-CN" sz="16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-99%</a:t>
                      </a:r>
                      <a:endParaRPr lang="zh-CN" altLang="zh-CN" sz="1600" kern="100" dirty="0">
                        <a:effectLst/>
                        <a:latin typeface="等线" panose="02010600030101010101" pitchFamily="2" charset="-122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阿拉丁</a:t>
                      </a:r>
                      <a:r>
                        <a:rPr lang="en-US" altLang="zh-CN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-99.5%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麦克林</a:t>
                      </a:r>
                      <a:r>
                        <a:rPr lang="en-US" altLang="zh-CN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-57%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1.5</a:t>
                      </a:r>
                      <a:r>
                        <a:rPr lang="zh-CN" alt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：</a:t>
                      </a:r>
                      <a:r>
                        <a:rPr lang="en-US" altLang="zh-CN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zh-CN" alt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：</a:t>
                      </a:r>
                      <a:r>
                        <a:rPr lang="en-US" altLang="zh-CN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7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溶解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2285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240919-Y-L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麦克林</a:t>
                      </a:r>
                      <a:r>
                        <a:rPr lang="en-US" altLang="zh-CN" sz="16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-99%</a:t>
                      </a:r>
                      <a:endParaRPr lang="zh-CN" altLang="zh-CN" sz="1600" kern="100" dirty="0">
                        <a:effectLst/>
                        <a:latin typeface="等线" panose="02010600030101010101" pitchFamily="2" charset="-122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阿拉丁</a:t>
                      </a:r>
                      <a:r>
                        <a:rPr lang="en-US" altLang="zh-CN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-99.5%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迈瑞尔</a:t>
                      </a:r>
                      <a:r>
                        <a:rPr lang="en-US" altLang="zh-CN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-57%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1.3</a:t>
                      </a:r>
                      <a:r>
                        <a:rPr lang="zh-CN" alt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：</a:t>
                      </a:r>
                      <a:r>
                        <a:rPr lang="en-US" altLang="zh-CN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zh-CN" alt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：</a:t>
                      </a:r>
                      <a:r>
                        <a:rPr lang="en-US" altLang="zh-CN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7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不</a:t>
                      </a:r>
                      <a:r>
                        <a:rPr lang="zh-CN" altLang="zh-CN" sz="16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溶解</a:t>
                      </a:r>
                    </a:p>
                    <a:p>
                      <a:pPr algn="ctr"/>
                      <a:r>
                        <a:rPr 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9880600" y="1034415"/>
            <a:ext cx="835660" cy="68961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/>
          <a:srcRect l="22396" t="35190" r="56777" b="44555"/>
          <a:stretch>
            <a:fillRect/>
          </a:stretch>
        </p:blipFill>
        <p:spPr>
          <a:xfrm>
            <a:off x="10006330" y="1797050"/>
            <a:ext cx="584200" cy="75819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8093710" y="1825625"/>
            <a:ext cx="959485" cy="84709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057515" y="4227830"/>
            <a:ext cx="1015365" cy="7778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057515" y="3408045"/>
            <a:ext cx="995680" cy="76263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16"/>
          <a:srcRect l="75090" t="14637" r="8532" b="55135"/>
          <a:stretch>
            <a:fillRect/>
          </a:stretch>
        </p:blipFill>
        <p:spPr>
          <a:xfrm>
            <a:off x="9880600" y="4167505"/>
            <a:ext cx="836295" cy="88138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6"/>
          <a:srcRect l="18576" t="63227" r="68552" b="10257"/>
          <a:stretch>
            <a:fillRect/>
          </a:stretch>
        </p:blipFill>
        <p:spPr>
          <a:xfrm>
            <a:off x="10006330" y="3408045"/>
            <a:ext cx="577850" cy="680085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7992745" y="2588260"/>
            <a:ext cx="1080135" cy="819785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10011410" y="2578735"/>
            <a:ext cx="553085" cy="805815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>
            <p:custDataLst>
              <p:tags r:id="rId7"/>
            </p:custDataLst>
          </p:nvPr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70" t="6582" r="2020" b="8445"/>
          <a:stretch>
            <a:fillRect/>
          </a:stretch>
        </p:blipFill>
        <p:spPr>
          <a:xfrm>
            <a:off x="10048875" y="5062855"/>
            <a:ext cx="579120" cy="877570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0"/>
          <a:stretch>
            <a:fillRect/>
          </a:stretch>
        </p:blipFill>
        <p:spPr>
          <a:xfrm>
            <a:off x="7595870" y="5062855"/>
            <a:ext cx="2142490" cy="846455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1"/>
          <a:stretch>
            <a:fillRect/>
          </a:stretch>
        </p:blipFill>
        <p:spPr>
          <a:xfrm>
            <a:off x="7832090" y="6010275"/>
            <a:ext cx="1670685" cy="767715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2"/>
          <a:stretch>
            <a:fillRect/>
          </a:stretch>
        </p:blipFill>
        <p:spPr>
          <a:xfrm>
            <a:off x="10011410" y="5989320"/>
            <a:ext cx="616585" cy="8128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8147D9B9-6E71-6E26-CDD7-5592732810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3855493"/>
              </p:ext>
            </p:extLst>
          </p:nvPr>
        </p:nvGraphicFramePr>
        <p:xfrm>
          <a:off x="171450" y="142875"/>
          <a:ext cx="11953876" cy="3400425"/>
        </p:xfrm>
        <a:graphic>
          <a:graphicData uri="http://schemas.openxmlformats.org/drawingml/2006/table">
            <a:tbl>
              <a:tblPr firstRow="1" firstCol="1" bandRow="1"/>
              <a:tblGrid>
                <a:gridCol w="1505486">
                  <a:extLst>
                    <a:ext uri="{9D8B030D-6E8A-4147-A177-3AD203B41FA5}">
                      <a16:colId xmlns:a16="http://schemas.microsoft.com/office/drawing/2014/main" val="1985369042"/>
                    </a:ext>
                  </a:extLst>
                </a:gridCol>
                <a:gridCol w="1620136">
                  <a:extLst>
                    <a:ext uri="{9D8B030D-6E8A-4147-A177-3AD203B41FA5}">
                      <a16:colId xmlns:a16="http://schemas.microsoft.com/office/drawing/2014/main" val="1609174623"/>
                    </a:ext>
                  </a:extLst>
                </a:gridCol>
                <a:gridCol w="1501929">
                  <a:extLst>
                    <a:ext uri="{9D8B030D-6E8A-4147-A177-3AD203B41FA5}">
                      <a16:colId xmlns:a16="http://schemas.microsoft.com/office/drawing/2014/main" val="821018595"/>
                    </a:ext>
                  </a:extLst>
                </a:gridCol>
                <a:gridCol w="1757078">
                  <a:extLst>
                    <a:ext uri="{9D8B030D-6E8A-4147-A177-3AD203B41FA5}">
                      <a16:colId xmlns:a16="http://schemas.microsoft.com/office/drawing/2014/main" val="2057902805"/>
                    </a:ext>
                  </a:extLst>
                </a:gridCol>
                <a:gridCol w="1335668">
                  <a:extLst>
                    <a:ext uri="{9D8B030D-6E8A-4147-A177-3AD203B41FA5}">
                      <a16:colId xmlns:a16="http://schemas.microsoft.com/office/drawing/2014/main" val="829284130"/>
                    </a:ext>
                  </a:extLst>
                </a:gridCol>
                <a:gridCol w="1411193">
                  <a:extLst>
                    <a:ext uri="{9D8B030D-6E8A-4147-A177-3AD203B41FA5}">
                      <a16:colId xmlns:a16="http://schemas.microsoft.com/office/drawing/2014/main" val="1721524170"/>
                    </a:ext>
                  </a:extLst>
                </a:gridCol>
                <a:gridCol w="1411193">
                  <a:extLst>
                    <a:ext uri="{9D8B030D-6E8A-4147-A177-3AD203B41FA5}">
                      <a16:colId xmlns:a16="http://schemas.microsoft.com/office/drawing/2014/main" val="2102764580"/>
                    </a:ext>
                  </a:extLst>
                </a:gridCol>
                <a:gridCol w="1411193">
                  <a:extLst>
                    <a:ext uri="{9D8B030D-6E8A-4147-A177-3AD203B41FA5}">
                      <a16:colId xmlns:a16="http://schemas.microsoft.com/office/drawing/2014/main" val="3117876787"/>
                    </a:ext>
                  </a:extLst>
                </a:gridCol>
              </a:tblGrid>
              <a:tr h="680085">
                <a:tc>
                  <a:txBody>
                    <a:bodyPr/>
                    <a:lstStyle/>
                    <a:p>
                      <a:pPr algn="ctr"/>
                      <a:r>
                        <a:rPr lang="zh-CN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实验编号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 dirty="0" err="1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FAAc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kern="100" dirty="0" err="1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PbI</a:t>
                      </a:r>
                      <a:r>
                        <a:rPr lang="en-US" altLang="zh-CN" sz="16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₃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HI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比例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合成方法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样品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kern="100" dirty="0" err="1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xrd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2947978"/>
                  </a:ext>
                </a:extLst>
              </a:tr>
              <a:tr h="1360170"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240924010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Macklin-99.5%-2.5kg </a:t>
                      </a:r>
                      <a:endParaRPr lang="zh-CN" altLang="zh-CN" sz="1600" kern="100" dirty="0">
                        <a:effectLst/>
                        <a:latin typeface="等线" panose="02010600030101010101" pitchFamily="2" charset="-122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红色瓶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迈瑞尔</a:t>
                      </a:r>
                      <a:r>
                        <a:rPr lang="en-US" altLang="zh-CN" sz="16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 -500ml-57%</a:t>
                      </a:r>
                      <a:endParaRPr lang="zh-CN" altLang="zh-CN" sz="1600" kern="100" dirty="0">
                        <a:effectLst/>
                        <a:latin typeface="等线" panose="02010600030101010101" pitchFamily="2" charset="-122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1.2</a:t>
                      </a:r>
                      <a:r>
                        <a:rPr lang="zh-CN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：</a:t>
                      </a:r>
                      <a:r>
                        <a:rPr 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zh-CN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：</a:t>
                      </a:r>
                      <a:r>
                        <a:rPr 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常温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9481626"/>
                  </a:ext>
                </a:extLst>
              </a:tr>
              <a:tr h="1360170"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240924020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Macklin-99.5%-2.5kg </a:t>
                      </a:r>
                      <a:endParaRPr lang="zh-CN" altLang="zh-CN" sz="1600" kern="100" dirty="0">
                        <a:effectLst/>
                        <a:latin typeface="等线" panose="02010600030101010101" pitchFamily="2" charset="-122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红色瓶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阿拉丁</a:t>
                      </a:r>
                      <a:r>
                        <a:rPr lang="en-US" altLang="zh-CN" sz="16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-2.5kg-47%</a:t>
                      </a:r>
                      <a:endParaRPr lang="zh-CN" altLang="zh-CN" sz="1600" kern="100" dirty="0">
                        <a:effectLst/>
                        <a:latin typeface="等线" panose="02010600030101010101" pitchFamily="2" charset="-122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1.2</a:t>
                      </a:r>
                      <a:r>
                        <a:rPr lang="zh-CN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：</a:t>
                      </a:r>
                      <a:r>
                        <a:rPr 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zh-CN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：</a:t>
                      </a:r>
                      <a:r>
                        <a:rPr 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常温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-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4511494"/>
                  </a:ext>
                </a:extLst>
              </a:tr>
            </a:tbl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DA25BDA0-5C90-1C85-32F9-4A41BB476F0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6739565"/>
              </p:ext>
            </p:extLst>
          </p:nvPr>
        </p:nvGraphicFramePr>
        <p:xfrm>
          <a:off x="9863263" y="1166593"/>
          <a:ext cx="2328737" cy="17464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2" imgW="14399994" imgH="10800262" progId="Origin95.Graph">
                  <p:embed/>
                </p:oleObj>
              </mc:Choice>
              <mc:Fallback>
                <p:oleObj name="Graph" r:id="rId2" imgW="14399994" imgH="10800262" progId="Origin95.Graph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33F2EF18-8E0E-8AF8-79B4-1CF0A56BB9B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863263" y="1166593"/>
                        <a:ext cx="2328737" cy="17464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65708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30D5C74B-241E-8529-1047-2C45891B06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8298787"/>
              </p:ext>
            </p:extLst>
          </p:nvPr>
        </p:nvGraphicFramePr>
        <p:xfrm>
          <a:off x="238124" y="186236"/>
          <a:ext cx="11953876" cy="4760595"/>
        </p:xfrm>
        <a:graphic>
          <a:graphicData uri="http://schemas.openxmlformats.org/drawingml/2006/table">
            <a:tbl>
              <a:tblPr firstRow="1" firstCol="1" bandRow="1"/>
              <a:tblGrid>
                <a:gridCol w="1505486">
                  <a:extLst>
                    <a:ext uri="{9D8B030D-6E8A-4147-A177-3AD203B41FA5}">
                      <a16:colId xmlns:a16="http://schemas.microsoft.com/office/drawing/2014/main" val="781689166"/>
                    </a:ext>
                  </a:extLst>
                </a:gridCol>
                <a:gridCol w="1620136">
                  <a:extLst>
                    <a:ext uri="{9D8B030D-6E8A-4147-A177-3AD203B41FA5}">
                      <a16:colId xmlns:a16="http://schemas.microsoft.com/office/drawing/2014/main" val="1108689918"/>
                    </a:ext>
                  </a:extLst>
                </a:gridCol>
                <a:gridCol w="1501929">
                  <a:extLst>
                    <a:ext uri="{9D8B030D-6E8A-4147-A177-3AD203B41FA5}">
                      <a16:colId xmlns:a16="http://schemas.microsoft.com/office/drawing/2014/main" val="2907908305"/>
                    </a:ext>
                  </a:extLst>
                </a:gridCol>
                <a:gridCol w="1757078">
                  <a:extLst>
                    <a:ext uri="{9D8B030D-6E8A-4147-A177-3AD203B41FA5}">
                      <a16:colId xmlns:a16="http://schemas.microsoft.com/office/drawing/2014/main" val="3913059745"/>
                    </a:ext>
                  </a:extLst>
                </a:gridCol>
                <a:gridCol w="1391310">
                  <a:extLst>
                    <a:ext uri="{9D8B030D-6E8A-4147-A177-3AD203B41FA5}">
                      <a16:colId xmlns:a16="http://schemas.microsoft.com/office/drawing/2014/main" val="1538207228"/>
                    </a:ext>
                  </a:extLst>
                </a:gridCol>
                <a:gridCol w="1632857">
                  <a:extLst>
                    <a:ext uri="{9D8B030D-6E8A-4147-A177-3AD203B41FA5}">
                      <a16:colId xmlns:a16="http://schemas.microsoft.com/office/drawing/2014/main" val="933972389"/>
                    </a:ext>
                  </a:extLst>
                </a:gridCol>
                <a:gridCol w="1133887">
                  <a:extLst>
                    <a:ext uri="{9D8B030D-6E8A-4147-A177-3AD203B41FA5}">
                      <a16:colId xmlns:a16="http://schemas.microsoft.com/office/drawing/2014/main" val="4259555201"/>
                    </a:ext>
                  </a:extLst>
                </a:gridCol>
                <a:gridCol w="1411193">
                  <a:extLst>
                    <a:ext uri="{9D8B030D-6E8A-4147-A177-3AD203B41FA5}">
                      <a16:colId xmlns:a16="http://schemas.microsoft.com/office/drawing/2014/main" val="2487439752"/>
                    </a:ext>
                  </a:extLst>
                </a:gridCol>
              </a:tblGrid>
              <a:tr h="680085">
                <a:tc>
                  <a:txBody>
                    <a:bodyPr/>
                    <a:lstStyle/>
                    <a:p>
                      <a:pPr algn="ctr"/>
                      <a:r>
                        <a:rPr lang="zh-CN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实验编号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 dirty="0" err="1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FAAc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PbAc</a:t>
                      </a:r>
                      <a:r>
                        <a:rPr lang="en-US" altLang="zh-CN" sz="1600" baseline="-25000" dirty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r>
                        <a:rPr lang="en-US" altLang="zh-CN" sz="1600" dirty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·3H</a:t>
                      </a:r>
                      <a:r>
                        <a:rPr lang="en-US" altLang="zh-CN" sz="1600" baseline="-25000" dirty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r>
                        <a:rPr lang="en-US" altLang="zh-CN" sz="1600" dirty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O</a:t>
                      </a:r>
                      <a:endParaRPr lang="en-US" altLang="zh-CN" sz="1600" kern="100" dirty="0">
                        <a:effectLst/>
                        <a:latin typeface="等线" panose="02010600030101010101" pitchFamily="2" charset="-122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HI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比例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合成方法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样品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kern="100" dirty="0" err="1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xrd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7922812"/>
                  </a:ext>
                </a:extLst>
              </a:tr>
              <a:tr h="1360170"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240924lsj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99% </a:t>
                      </a:r>
                      <a:r>
                        <a:rPr lang="zh-CN" altLang="en-US" sz="1600" dirty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麦克林</a:t>
                      </a:r>
                      <a:endParaRPr lang="zh-CN" altLang="zh-CN" sz="1600" kern="100" dirty="0">
                        <a:effectLst/>
                        <a:latin typeface="等线" panose="02010600030101010101" pitchFamily="2" charset="-122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99.5% </a:t>
                      </a:r>
                      <a:r>
                        <a:rPr lang="zh-CN" altLang="en-US" sz="1600" dirty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阿拉丁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迈瑞尔</a:t>
                      </a:r>
                      <a:r>
                        <a:rPr lang="en-US" altLang="zh-CN" sz="16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 -500ml-57%</a:t>
                      </a:r>
                      <a:endParaRPr lang="zh-CN" altLang="zh-CN" sz="1600" kern="100" dirty="0">
                        <a:effectLst/>
                        <a:latin typeface="等线" panose="02010600030101010101" pitchFamily="2" charset="-122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1.5</a:t>
                      </a:r>
                      <a:r>
                        <a:rPr lang="zh-CN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：</a:t>
                      </a:r>
                      <a:r>
                        <a:rPr 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zh-CN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：</a:t>
                      </a:r>
                      <a:r>
                        <a:rPr 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冰浴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3626183"/>
                  </a:ext>
                </a:extLst>
              </a:tr>
              <a:tr h="136017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240924-1-yyl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麦克林</a:t>
                      </a:r>
                      <a:r>
                        <a:rPr lang="en-US" altLang="zh-CN" sz="16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-99%</a:t>
                      </a:r>
                      <a:endParaRPr lang="zh-CN" altLang="zh-CN" sz="1600" kern="100" dirty="0">
                        <a:effectLst/>
                        <a:latin typeface="等线" panose="02010600030101010101" pitchFamily="2" charset="-122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阿拉丁</a:t>
                      </a:r>
                      <a:r>
                        <a:rPr lang="en-US" altLang="zh-CN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-99.5%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迈瑞尔</a:t>
                      </a:r>
                      <a:r>
                        <a:rPr lang="en-US" altLang="zh-CN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-57%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1.2</a:t>
                      </a:r>
                      <a:r>
                        <a:rPr lang="zh-CN" alt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：</a:t>
                      </a:r>
                      <a:r>
                        <a:rPr lang="en-US" altLang="zh-CN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zh-CN" alt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：</a:t>
                      </a:r>
                      <a:r>
                        <a:rPr lang="en-US" altLang="zh-CN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16.6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kern="100" dirty="0" err="1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Faac</a:t>
                      </a:r>
                      <a:r>
                        <a:rPr lang="zh-CN" altLang="en-US" sz="16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投料前冰浴</a:t>
                      </a:r>
                      <a:endParaRPr lang="zh-CN" altLang="zh-CN" sz="1600" kern="100" dirty="0">
                        <a:effectLst/>
                        <a:latin typeface="等线" panose="02010600030101010101" pitchFamily="2" charset="-122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0403617"/>
                  </a:ext>
                </a:extLst>
              </a:tr>
              <a:tr h="136017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240924-2-yyl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麦克林</a:t>
                      </a:r>
                      <a:r>
                        <a:rPr lang="en-US" altLang="zh-CN" sz="16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-99%</a:t>
                      </a:r>
                      <a:endParaRPr lang="zh-CN" altLang="zh-CN" sz="1600" kern="100" dirty="0">
                        <a:effectLst/>
                        <a:latin typeface="等线" panose="02010600030101010101" pitchFamily="2" charset="-122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阿拉丁</a:t>
                      </a:r>
                      <a:r>
                        <a:rPr lang="en-US" altLang="zh-CN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-99.5%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阿拉丁</a:t>
                      </a:r>
                      <a:r>
                        <a:rPr lang="en-US" altLang="zh-CN" sz="16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-2.5kg-47%</a:t>
                      </a:r>
                      <a:endParaRPr lang="zh-CN" altLang="zh-CN" sz="1600" kern="100" dirty="0">
                        <a:effectLst/>
                        <a:latin typeface="等线" panose="02010600030101010101" pitchFamily="2" charset="-122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1.2</a:t>
                      </a:r>
                      <a:r>
                        <a:rPr lang="zh-CN" alt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：</a:t>
                      </a:r>
                      <a:r>
                        <a:rPr lang="en-US" altLang="zh-CN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zh-CN" alt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：</a:t>
                      </a:r>
                      <a:r>
                        <a:rPr lang="en-US" altLang="zh-CN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13.61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冰浴</a:t>
                      </a:r>
                      <a:endParaRPr lang="zh-CN" altLang="zh-CN" sz="1600" kern="100" dirty="0">
                        <a:effectLst/>
                        <a:latin typeface="等线" panose="02010600030101010101" pitchFamily="2" charset="-122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4792870"/>
                  </a:ext>
                </a:extLst>
              </a:tr>
            </a:tbl>
          </a:graphicData>
        </a:graphic>
      </p:graphicFrame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291B2968-03BF-4B52-454A-7BF58FCBA0B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3440096"/>
              </p:ext>
            </p:extLst>
          </p:nvPr>
        </p:nvGraphicFramePr>
        <p:xfrm>
          <a:off x="10744201" y="1139766"/>
          <a:ext cx="1296430" cy="9955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2" imgW="3250080" imgH="2494800" progId="Origin95.Graph">
                  <p:embed/>
                </p:oleObj>
              </mc:Choice>
              <mc:Fallback>
                <p:oleObj name="Graph" r:id="rId2" imgW="3250080" imgH="2494800" progId="Origin95.Graph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F31AC8CC-54DA-4796-88EE-D06F2445E6F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744201" y="1139766"/>
                        <a:ext cx="1296430" cy="9955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6E2953AA-FB15-45CD-5C03-24A1D79A61E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4863010"/>
              </p:ext>
            </p:extLst>
          </p:nvPr>
        </p:nvGraphicFramePr>
        <p:xfrm>
          <a:off x="10535194" y="2322504"/>
          <a:ext cx="1821996" cy="13958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4" imgW="9802184" imgH="7502368" progId="Origin95.Graph">
                  <p:embed/>
                </p:oleObj>
              </mc:Choice>
              <mc:Fallback>
                <p:oleObj name="Graph" r:id="rId4" imgW="9802184" imgH="7502368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535194" y="2322504"/>
                        <a:ext cx="1821996" cy="139587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7CF1A10A-C680-2508-2DD6-1FE4F6BB185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2825430"/>
              </p:ext>
            </p:extLst>
          </p:nvPr>
        </p:nvGraphicFramePr>
        <p:xfrm>
          <a:off x="10643658" y="3646882"/>
          <a:ext cx="1630937" cy="12494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6" imgW="9802184" imgH="7502368" progId="Origin95.Graph">
                  <p:embed/>
                </p:oleObj>
              </mc:Choice>
              <mc:Fallback>
                <p:oleObj name="Graph" r:id="rId6" imgW="9802184" imgH="7502368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0643658" y="3646882"/>
                        <a:ext cx="1630937" cy="124949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2416873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NTg0MzMyNGJiMDEzODc5ODNlMGVjODViOWRkZjg1MDg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413</Words>
  <Application>Microsoft Office PowerPoint</Application>
  <PresentationFormat>宽屏</PresentationFormat>
  <Paragraphs>146</Paragraphs>
  <Slides>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4</vt:i4>
      </vt:variant>
    </vt:vector>
  </HeadingPairs>
  <TitlesOfParts>
    <vt:vector size="11" baseType="lpstr">
      <vt:lpstr>等线</vt:lpstr>
      <vt:lpstr>等线 Light</vt:lpstr>
      <vt:lpstr>Arial</vt:lpstr>
      <vt:lpstr>Times New Roman</vt:lpstr>
      <vt:lpstr>1_Office 主题​​</vt:lpstr>
      <vt:lpstr>Graph</vt:lpstr>
      <vt:lpstr>Unicode Origin Graph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薛博文</dc:creator>
  <cp:lastModifiedBy>薛博文</cp:lastModifiedBy>
  <cp:revision>6</cp:revision>
  <dcterms:created xsi:type="dcterms:W3CDTF">2024-09-23T09:10:00Z</dcterms:created>
  <dcterms:modified xsi:type="dcterms:W3CDTF">2024-09-26T14:36:02Z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2A9AED1B6B0247AD907FE65BC48A70E8_12</vt:lpwstr>
  </property>
  <property fmtid="{D5CDD505-2E9C-101B-9397-08002B2CF9AE}" pid="3" name="KSOProductBuildVer">
    <vt:lpwstr>2052-12.1.0.15990</vt:lpwstr>
  </property>
</Properties>
</file>