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9" r:id="rId2"/>
    <p:sldId id="294" r:id="rId3"/>
    <p:sldId id="273" r:id="rId4"/>
    <p:sldId id="293" r:id="rId5"/>
    <p:sldId id="291" r:id="rId6"/>
    <p:sldId id="296" r:id="rId7"/>
    <p:sldId id="298" r:id="rId8"/>
    <p:sldId id="299" r:id="rId9"/>
    <p:sldId id="300" r:id="rId10"/>
    <p:sldId id="301" r:id="rId11"/>
    <p:sldId id="302" r:id="rId12"/>
    <p:sldId id="303" r:id="rId13"/>
    <p:sldId id="272" r:id="rId1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98" autoAdjust="0"/>
  </p:normalViewPr>
  <p:slideViewPr>
    <p:cSldViewPr snapToGrid="0">
      <p:cViewPr varScale="1">
        <p:scale>
          <a:sx n="58" d="100"/>
          <a:sy n="58" d="100"/>
        </p:scale>
        <p:origin x="1194" y="66"/>
      </p:cViewPr>
      <p:guideLst>
        <p:guide orient="horz" pos="2160"/>
        <p:guide pos="3840"/>
      </p:guideLst>
    </p:cSldViewPr>
  </p:slideViewPr>
  <p:notesTextViewPr>
    <p:cViewPr>
      <p:scale>
        <a:sx n="125" d="100"/>
        <a:sy n="125" d="100"/>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92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移动边缘计算中 计算卸载的多目标</a:t>
            </a:r>
            <a:r>
              <a:rPr lang="zh-CN" altLang="en-US" sz="1200" b="0" i="0" kern="1200" smtClean="0">
                <a:solidFill>
                  <a:schemeClr val="tx1"/>
                </a:solidFill>
                <a:effectLst/>
                <a:latin typeface="+mn-lt"/>
                <a:ea typeface="+mn-ea"/>
                <a:cs typeface="+mn-cs"/>
              </a:rPr>
              <a:t>优化</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汽车自动驾驶和安全方面</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5666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zh-CN" altLang="en-US" sz="3200" baseline="42000"/>
          </a:p>
        </p:txBody>
      </p:sp>
    </p:spTree>
    <p:extLst>
      <p:ext uri="{BB962C8B-B14F-4D97-AF65-F5344CB8AC3E}">
        <p14:creationId xmlns:p14="http://schemas.microsoft.com/office/powerpoint/2010/main" val="415138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zh-CN" altLang="en-US" sz="3200" baseline="42000"/>
          </a:p>
        </p:txBody>
      </p:sp>
    </p:spTree>
    <p:extLst>
      <p:ext uri="{BB962C8B-B14F-4D97-AF65-F5344CB8AC3E}">
        <p14:creationId xmlns:p14="http://schemas.microsoft.com/office/powerpoint/2010/main" val="462129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en-US" altLang="zh-CN" sz="3200" baseline="42000" smtClean="0"/>
          </a:p>
          <a:p>
            <a:endParaRPr lang="en-US" altLang="zh-CN" sz="3200" baseline="42000" smtClean="0"/>
          </a:p>
          <a:p>
            <a:r>
              <a:rPr lang="zh-CN" altLang="en-US" sz="3200" baseline="42000" smtClean="0"/>
              <a:t>有约束的多目标非线性优化问题</a:t>
            </a:r>
            <a:endParaRPr lang="en-US" altLang="zh-CN" sz="3200" baseline="42000" smtClean="0"/>
          </a:p>
          <a:p>
            <a:endParaRPr lang="zh-CN" altLang="en-US" sz="3200" baseline="42000"/>
          </a:p>
        </p:txBody>
      </p:sp>
    </p:spTree>
    <p:extLst>
      <p:ext uri="{BB962C8B-B14F-4D97-AF65-F5344CB8AC3E}">
        <p14:creationId xmlns:p14="http://schemas.microsoft.com/office/powerpoint/2010/main" val="111626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216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55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205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smtClean="0">
                <a:solidFill>
                  <a:schemeClr val="tx1"/>
                </a:solidFill>
                <a:effectLst/>
                <a:latin typeface="+mn-lt"/>
                <a:ea typeface="+mn-ea"/>
                <a:cs typeface="+mn-cs"/>
              </a:rPr>
              <a:t>我们假设该系统由</a:t>
            </a:r>
            <a:r>
              <a:rPr lang="en-US" altLang="zh-CN" sz="1200" b="0" i="0" kern="1200" smtClean="0">
                <a:solidFill>
                  <a:schemeClr val="tx1"/>
                </a:solidFill>
                <a:effectLst/>
                <a:latin typeface="+mn-lt"/>
                <a:ea typeface="+mn-ea"/>
                <a:cs typeface="+mn-cs"/>
              </a:rPr>
              <a:t>N</a:t>
            </a:r>
            <a:r>
              <a:rPr lang="zh-CN" altLang="en-US" sz="1200" b="0" i="0" kern="1200" smtClean="0">
                <a:solidFill>
                  <a:schemeClr val="tx1"/>
                </a:solidFill>
                <a:effectLst/>
                <a:latin typeface="+mn-lt"/>
                <a:ea typeface="+mn-ea"/>
                <a:cs typeface="+mn-cs"/>
              </a:rPr>
              <a:t>个</a:t>
            </a:r>
            <a:r>
              <a:rPr lang="en-US" altLang="zh-CN" sz="1200" b="0" i="0" kern="1200" smtClean="0">
                <a:solidFill>
                  <a:schemeClr val="tx1"/>
                </a:solidFill>
                <a:effectLst/>
                <a:latin typeface="+mn-lt"/>
                <a:ea typeface="+mn-ea"/>
                <a:cs typeface="+mn-cs"/>
              </a:rPr>
              <a:t>MDs</a:t>
            </a:r>
            <a:r>
              <a:rPr lang="zh-CN" altLang="en-US" sz="1200" b="0" i="0" kern="1200" smtClean="0">
                <a:solidFill>
                  <a:schemeClr val="tx1"/>
                </a:solidFill>
                <a:effectLst/>
                <a:latin typeface="+mn-lt"/>
                <a:ea typeface="+mn-ea"/>
                <a:cs typeface="+mn-cs"/>
              </a:rPr>
              <a:t>、一个位于无线电接入网边缘的</a:t>
            </a:r>
            <a:r>
              <a:rPr lang="zh-CN" altLang="en-US" sz="1200" b="1" i="0" kern="1200" smtClean="0">
                <a:solidFill>
                  <a:schemeClr val="tx1"/>
                </a:solidFill>
                <a:effectLst/>
                <a:latin typeface="+mn-lt"/>
                <a:ea typeface="+mn-ea"/>
                <a:cs typeface="+mn-cs"/>
              </a:rPr>
              <a:t>边缘云</a:t>
            </a:r>
            <a:r>
              <a:rPr lang="zh-CN" altLang="en-US" sz="1200" b="0" i="0" kern="1200" smtClean="0">
                <a:solidFill>
                  <a:schemeClr val="tx1"/>
                </a:solidFill>
                <a:effectLst/>
                <a:latin typeface="+mn-lt"/>
                <a:ea typeface="+mn-ea"/>
                <a:cs typeface="+mn-cs"/>
              </a:rPr>
              <a:t>和一个遥远的</a:t>
            </a:r>
            <a:r>
              <a:rPr lang="zh-CN" altLang="en-US" sz="1200" b="1" i="0" kern="1200" smtClean="0">
                <a:solidFill>
                  <a:schemeClr val="tx1"/>
                </a:solidFill>
                <a:effectLst/>
                <a:latin typeface="+mn-lt"/>
                <a:ea typeface="+mn-ea"/>
                <a:cs typeface="+mn-cs"/>
              </a:rPr>
              <a:t>中心云</a:t>
            </a:r>
            <a:r>
              <a:rPr lang="zh-CN" altLang="en-US" sz="1200" b="0" i="0" kern="1200" smtClean="0">
                <a:solidFill>
                  <a:schemeClr val="tx1"/>
                </a:solidFill>
                <a:effectLst/>
                <a:latin typeface="+mn-lt"/>
                <a:ea typeface="+mn-ea"/>
                <a:cs typeface="+mn-cs"/>
              </a:rPr>
              <a:t>组成。</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每个</a:t>
            </a:r>
            <a:r>
              <a:rPr lang="en-US" altLang="zh-CN" sz="1200" b="0" i="0" kern="1200" smtClean="0">
                <a:solidFill>
                  <a:schemeClr val="tx1"/>
                </a:solidFill>
                <a:effectLst/>
                <a:latin typeface="+mn-lt"/>
                <a:ea typeface="+mn-ea"/>
                <a:cs typeface="+mn-cs"/>
              </a:rPr>
              <a:t>MD</a:t>
            </a:r>
            <a:r>
              <a:rPr lang="zh-CN" altLang="en-US" sz="1200" b="0" i="0" kern="1200" smtClean="0">
                <a:solidFill>
                  <a:schemeClr val="tx1"/>
                </a:solidFill>
                <a:effectLst/>
                <a:latin typeface="+mn-lt"/>
                <a:ea typeface="+mn-ea"/>
                <a:cs typeface="+mn-cs"/>
              </a:rPr>
              <a:t>执行一个应用程序并生成一系列同构服务请求</a:t>
            </a:r>
            <a:endParaRPr lang="zh-CN" altLang="en-US"/>
          </a:p>
        </p:txBody>
      </p:sp>
    </p:spTree>
    <p:extLst>
      <p:ext uri="{BB962C8B-B14F-4D97-AF65-F5344CB8AC3E}">
        <p14:creationId xmlns:p14="http://schemas.microsoft.com/office/powerpoint/2010/main" val="423070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zh-CN" altLang="en-US" sz="3200" baseline="42000"/>
          </a:p>
        </p:txBody>
      </p:sp>
    </p:spTree>
    <p:extLst>
      <p:ext uri="{BB962C8B-B14F-4D97-AF65-F5344CB8AC3E}">
        <p14:creationId xmlns:p14="http://schemas.microsoft.com/office/powerpoint/2010/main" val="684843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zh-CN" altLang="en-US" sz="3200" baseline="42000"/>
          </a:p>
        </p:txBody>
      </p:sp>
    </p:spTree>
    <p:extLst>
      <p:ext uri="{BB962C8B-B14F-4D97-AF65-F5344CB8AC3E}">
        <p14:creationId xmlns:p14="http://schemas.microsoft.com/office/powerpoint/2010/main" val="227577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zh-CN" altLang="en-US" sz="3200" baseline="42000"/>
          </a:p>
        </p:txBody>
      </p:sp>
    </p:spTree>
    <p:extLst>
      <p:ext uri="{BB962C8B-B14F-4D97-AF65-F5344CB8AC3E}">
        <p14:creationId xmlns:p14="http://schemas.microsoft.com/office/powerpoint/2010/main" val="152200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3200" baseline="42000" smtClean="0"/>
          </a:p>
          <a:p>
            <a:endParaRPr lang="zh-CN" altLang="en-US" sz="3200" baseline="42000"/>
          </a:p>
        </p:txBody>
      </p:sp>
    </p:spTree>
    <p:extLst>
      <p:ext uri="{BB962C8B-B14F-4D97-AF65-F5344CB8AC3E}">
        <p14:creationId xmlns:p14="http://schemas.microsoft.com/office/powerpoint/2010/main" val="170396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CF7B46-E4F5-4A03-87D2-D83C76E9FB67}" type="datetime1">
              <a:rPr lang="zh-CN" altLang="en-US"/>
              <a:t>2018/10/9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A109D1-EFDF-41D1-B115-D366CFD323E8}"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9889205-6308-43FC-BAC0-BE20FACFC596}" type="datetime1">
              <a:rPr lang="zh-CN" altLang="en-US"/>
              <a:t>2018/10/9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025B4F07-9C3A-4A57-9D16-C2110E1D46E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605B2E9-0310-4484-B4AA-BA98347AC229}" type="datetime1">
              <a:rPr lang="zh-CN" altLang="en-US"/>
              <a:t>2018/10/9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A504F6-3F82-47C7-B1CD-358BDCA5BC9B}"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2363CE1-1536-44E9-8A8F-60DDC4EC0C0C}" type="datetime1">
              <a:rPr lang="zh-CN" altLang="en-US"/>
              <a:t>2018/10/9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68F6D37-D359-46E9-89F0-9A53DA631DAD}"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DD8B43-1A29-47A5-8E1E-3C10E7F0C181}" type="datetime1">
              <a:rPr lang="zh-CN" altLang="en-US"/>
              <a:t>2018/10/9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011BFF7-71D2-4539-A469-93FDAC03DE8E}"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9EE72FC-BEA5-44DD-A892-416510800269}" type="datetime1">
              <a:rPr lang="zh-CN" altLang="en-US"/>
              <a:t>2018/10/9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5A7F3B-4709-4002-B67E-4C2922A16F11}"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271429C-C73B-4A84-83FF-41356910CEAA}" type="datetime1">
              <a:rPr lang="zh-CN" altLang="en-US"/>
              <a:t>2018/10/9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6307EE3-1E42-4C2B-8D34-59061D23E79B}"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0AA1ED2-87EA-41BE-99EC-496F7F69370F}" type="datetime1">
              <a:rPr lang="zh-CN" altLang="en-US"/>
              <a:t>2018/10/9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773CC7C-CF07-4B77-96E9-F09248BBFDDC}"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73CD95-4BFA-4A1D-9C86-9C3237F29EAA}" type="datetime1">
              <a:rPr lang="zh-CN" altLang="en-US"/>
              <a:t>2018/10/9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3D1E205-D23F-41DA-AA18-D2AF956C4131}"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6314ED7-52AE-4E0D-A884-8E2E59AEECC7}" type="datetime1">
              <a:rPr lang="zh-CN" altLang="en-US"/>
              <a:t>2018/10/9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C075E314-3ABA-459F-BEB6-668F71BD5508}"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950D1A5-7B69-4CEC-8258-97751E783A44}" type="datetime1">
              <a:rPr lang="zh-CN" altLang="en-US"/>
              <a:t>2018/10/9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2627794-1FB5-4B02-BA23-42FE51691954}"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7939C34-CF51-4915-817E-DB81CF211490}" type="datetime1">
              <a:rPr lang="zh-CN" altLang="en-US"/>
              <a:t>2018/10/9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D31515E-21D0-4885-B574-BCD8EF77C0D9}"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defRPr>
            </a:lvl1pPr>
          </a:lstStyle>
          <a:p>
            <a:pPr>
              <a:defRPr/>
            </a:pPr>
            <a:fld id="{DFFE92E3-3AE8-4BBA-9C65-9AC364C18C34}" type="datetime1">
              <a:rPr lang="zh-CN" altLang="en-US"/>
              <a:t>2018/10/9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defRPr>
            </a:lvl1pPr>
          </a:lstStyle>
          <a:p>
            <a:pPr>
              <a:defRPr/>
            </a:pPr>
            <a:fld id="{228517FC-1331-465B-BFC2-01656AC9FE3D}"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
          <p:cNvSpPr>
            <a:spLocks noChangeArrowheads="1"/>
          </p:cNvSpPr>
          <p:nvPr/>
        </p:nvSpPr>
        <p:spPr bwMode="auto">
          <a:xfrm>
            <a:off x="783206" y="1283340"/>
            <a:ext cx="113304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t>Multi-objective Optimization for Computation Offloading in Mobile-edge Computing </a:t>
            </a:r>
            <a:endParaRPr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9"/>
          <p:cNvSpPr>
            <a:spLocks noChangeArrowheads="1"/>
          </p:cNvSpPr>
          <p:nvPr/>
        </p:nvSpPr>
        <p:spPr bwMode="auto">
          <a:xfrm>
            <a:off x="2680245" y="5598994"/>
            <a:ext cx="5359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报告人：王琦       导师：李智勇</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3603473" y="1761553"/>
            <a:ext cx="6295238" cy="790476"/>
          </a:xfrm>
          <a:prstGeom prst="rect">
            <a:avLst/>
          </a:prstGeom>
        </p:spPr>
      </p:pic>
      <p:sp>
        <p:nvSpPr>
          <p:cNvPr id="5" name="文本框 4"/>
          <p:cNvSpPr txBox="1"/>
          <p:nvPr/>
        </p:nvSpPr>
        <p:spPr>
          <a:xfrm>
            <a:off x="1515366" y="1870140"/>
            <a:ext cx="2088107" cy="369332"/>
          </a:xfrm>
          <a:prstGeom prst="rect">
            <a:avLst/>
          </a:prstGeom>
          <a:noFill/>
        </p:spPr>
        <p:txBody>
          <a:bodyPr wrap="square" rtlCol="0">
            <a:spAutoFit/>
          </a:bodyPr>
          <a:lstStyle/>
          <a:p>
            <a:r>
              <a:rPr lang="en-US" altLang="zh-CN" smtClean="0"/>
              <a:t>MD i </a:t>
            </a:r>
            <a:r>
              <a:rPr lang="zh-CN" altLang="en-US" smtClean="0"/>
              <a:t>的平均能耗</a:t>
            </a:r>
            <a:endParaRPr lang="zh-CN" altLang="en-US"/>
          </a:p>
        </p:txBody>
      </p:sp>
      <p:pic>
        <p:nvPicPr>
          <p:cNvPr id="8" name="图片 7"/>
          <p:cNvPicPr>
            <a:picLocks noChangeAspect="1"/>
          </p:cNvPicPr>
          <p:nvPr/>
        </p:nvPicPr>
        <p:blipFill>
          <a:blip r:embed="rId5"/>
          <a:stretch>
            <a:fillRect/>
          </a:stretch>
        </p:blipFill>
        <p:spPr>
          <a:xfrm>
            <a:off x="3603473" y="2573655"/>
            <a:ext cx="5600000" cy="895238"/>
          </a:xfrm>
          <a:prstGeom prst="rect">
            <a:avLst/>
          </a:prstGeom>
        </p:spPr>
      </p:pic>
      <p:sp>
        <p:nvSpPr>
          <p:cNvPr id="11" name="文本框 10"/>
          <p:cNvSpPr txBox="1"/>
          <p:nvPr/>
        </p:nvSpPr>
        <p:spPr>
          <a:xfrm>
            <a:off x="1385479" y="2836608"/>
            <a:ext cx="2347879" cy="369332"/>
          </a:xfrm>
          <a:prstGeom prst="rect">
            <a:avLst/>
          </a:prstGeom>
          <a:noFill/>
        </p:spPr>
        <p:txBody>
          <a:bodyPr wrap="square" rtlCol="0">
            <a:spAutoFit/>
          </a:bodyPr>
          <a:lstStyle/>
          <a:p>
            <a:r>
              <a:rPr lang="zh-CN" altLang="en-US" smtClean="0"/>
              <a:t>所有</a:t>
            </a:r>
            <a:r>
              <a:rPr lang="en-US" altLang="zh-CN" smtClean="0"/>
              <a:t>MD</a:t>
            </a:r>
            <a:r>
              <a:rPr lang="zh-CN" altLang="en-US" smtClean="0"/>
              <a:t>的平均能耗</a:t>
            </a:r>
            <a:endParaRPr lang="zh-CN" altLang="en-US"/>
          </a:p>
        </p:txBody>
      </p:sp>
      <p:pic>
        <p:nvPicPr>
          <p:cNvPr id="12" name="图片 11"/>
          <p:cNvPicPr>
            <a:picLocks noChangeAspect="1"/>
          </p:cNvPicPr>
          <p:nvPr/>
        </p:nvPicPr>
        <p:blipFill>
          <a:blip r:embed="rId6"/>
          <a:stretch>
            <a:fillRect/>
          </a:stretch>
        </p:blipFill>
        <p:spPr>
          <a:xfrm>
            <a:off x="3403473" y="3495277"/>
            <a:ext cx="6695238" cy="1342857"/>
          </a:xfrm>
          <a:prstGeom prst="rect">
            <a:avLst/>
          </a:prstGeom>
        </p:spPr>
      </p:pic>
      <p:sp>
        <p:nvSpPr>
          <p:cNvPr id="22" name="文本框 21"/>
          <p:cNvSpPr txBox="1"/>
          <p:nvPr/>
        </p:nvSpPr>
        <p:spPr>
          <a:xfrm>
            <a:off x="1385479" y="3797373"/>
            <a:ext cx="2401541" cy="369332"/>
          </a:xfrm>
          <a:prstGeom prst="rect">
            <a:avLst/>
          </a:prstGeom>
          <a:noFill/>
        </p:spPr>
        <p:txBody>
          <a:bodyPr wrap="square" rtlCol="0">
            <a:spAutoFit/>
          </a:bodyPr>
          <a:lstStyle/>
          <a:p>
            <a:r>
              <a:rPr lang="en-US" altLang="zh-CN" smtClean="0"/>
              <a:t>MD i </a:t>
            </a:r>
            <a:r>
              <a:rPr lang="zh-CN" altLang="en-US" smtClean="0"/>
              <a:t>的平均执行时间</a:t>
            </a:r>
            <a:endParaRPr lang="zh-CN" altLang="en-US"/>
          </a:p>
        </p:txBody>
      </p:sp>
      <p:pic>
        <p:nvPicPr>
          <p:cNvPr id="13" name="图片 12"/>
          <p:cNvPicPr>
            <a:picLocks noChangeAspect="1"/>
          </p:cNvPicPr>
          <p:nvPr/>
        </p:nvPicPr>
        <p:blipFill>
          <a:blip r:embed="rId7"/>
          <a:stretch>
            <a:fillRect/>
          </a:stretch>
        </p:blipFill>
        <p:spPr>
          <a:xfrm>
            <a:off x="3308235" y="4864518"/>
            <a:ext cx="6190476" cy="1114286"/>
          </a:xfrm>
          <a:prstGeom prst="rect">
            <a:avLst/>
          </a:prstGeom>
        </p:spPr>
      </p:pic>
      <p:sp>
        <p:nvSpPr>
          <p:cNvPr id="24" name="文本框 23"/>
          <p:cNvSpPr txBox="1"/>
          <p:nvPr/>
        </p:nvSpPr>
        <p:spPr>
          <a:xfrm>
            <a:off x="1385479" y="5244901"/>
            <a:ext cx="2640612" cy="369332"/>
          </a:xfrm>
          <a:prstGeom prst="rect">
            <a:avLst/>
          </a:prstGeom>
          <a:noFill/>
        </p:spPr>
        <p:txBody>
          <a:bodyPr wrap="square" rtlCol="0">
            <a:spAutoFit/>
          </a:bodyPr>
          <a:lstStyle/>
          <a:p>
            <a:r>
              <a:rPr lang="zh-CN" altLang="en-US" smtClean="0"/>
              <a:t>所有</a:t>
            </a:r>
            <a:r>
              <a:rPr lang="en-US" altLang="zh-CN" smtClean="0"/>
              <a:t>MD</a:t>
            </a:r>
            <a:r>
              <a:rPr lang="zh-CN" altLang="en-US" smtClean="0"/>
              <a:t>的平均执行时间</a:t>
            </a:r>
            <a:endParaRPr lang="zh-CN" altLang="en-US"/>
          </a:p>
        </p:txBody>
      </p:sp>
    </p:spTree>
    <p:extLst>
      <p:ext uri="{BB962C8B-B14F-4D97-AF65-F5344CB8AC3E}">
        <p14:creationId xmlns:p14="http://schemas.microsoft.com/office/powerpoint/2010/main" val="2929781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1258183" y="2830164"/>
            <a:ext cx="2874493" cy="369332"/>
          </a:xfrm>
          <a:prstGeom prst="rect">
            <a:avLst/>
          </a:prstGeom>
          <a:noFill/>
        </p:spPr>
        <p:txBody>
          <a:bodyPr wrap="square" rtlCol="0">
            <a:spAutoFit/>
          </a:bodyPr>
          <a:lstStyle/>
          <a:p>
            <a:r>
              <a:rPr lang="zh-CN" altLang="en-US"/>
              <a:t>所有</a:t>
            </a:r>
            <a:r>
              <a:rPr lang="en-US" altLang="zh-CN"/>
              <a:t>MD</a:t>
            </a:r>
            <a:r>
              <a:rPr lang="zh-CN" altLang="en-US"/>
              <a:t>的</a:t>
            </a:r>
            <a:r>
              <a:rPr lang="zh-CN" altLang="en-US" smtClean="0"/>
              <a:t>平均</a:t>
            </a:r>
            <a:r>
              <a:rPr lang="zh-CN" altLang="en-US"/>
              <a:t>花费</a:t>
            </a:r>
          </a:p>
        </p:txBody>
      </p:sp>
      <p:pic>
        <p:nvPicPr>
          <p:cNvPr id="2" name="图片 1"/>
          <p:cNvPicPr>
            <a:picLocks noChangeAspect="1"/>
          </p:cNvPicPr>
          <p:nvPr/>
        </p:nvPicPr>
        <p:blipFill>
          <a:blip r:embed="rId4"/>
          <a:stretch>
            <a:fillRect/>
          </a:stretch>
        </p:blipFill>
        <p:spPr>
          <a:xfrm>
            <a:off x="3603474" y="2574142"/>
            <a:ext cx="6704762" cy="914286"/>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3738689" y="4094561"/>
                <a:ext cx="2862322" cy="842154"/>
              </a:xfrm>
              <a:prstGeom prst="rect">
                <a:avLst/>
              </a:prstGeom>
              <a:noFill/>
            </p:spPr>
            <p:txBody>
              <a:bodyPr wrap="none" lIns="0" tIns="0" rIns="0" bIns="0" rtlCol="0">
                <a:spAutoFit/>
              </a:bodyPr>
              <a:lstStyle/>
              <a:p>
                <a:pPr>
                  <a:lnSpc>
                    <a:spcPct val="150000"/>
                  </a:lnSpc>
                </a:pP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r</m:t>
                        </m:r>
                      </m:e>
                      <m:sup>
                        <m:r>
                          <a:rPr lang="en-US" altLang="zh-CN" b="0" i="1" smtClean="0">
                            <a:latin typeface="Cambria Math" panose="02040503050406030204" pitchFamily="18" charset="0"/>
                          </a:rPr>
                          <m:t>𝐶</m:t>
                        </m:r>
                      </m:sup>
                    </m:sSup>
                  </m:oMath>
                </a14:m>
                <a:r>
                  <a:rPr lang="zh-CN" altLang="en-US" smtClean="0">
                    <a:latin typeface="Cambria Math" panose="02040503050406030204" pitchFamily="18" charset="0"/>
                  </a:rPr>
                  <a:t>：边缘</a:t>
                </a:r>
                <a:r>
                  <a:rPr lang="zh-CN" altLang="en-US">
                    <a:latin typeface="Cambria Math" panose="02040503050406030204" pitchFamily="18" charset="0"/>
                  </a:rPr>
                  <a:t>服务器的</a:t>
                </a:r>
                <a:r>
                  <a:rPr lang="zh-CN" altLang="en-US" smtClean="0">
                    <a:latin typeface="Cambria Math" panose="02040503050406030204" pitchFamily="18" charset="0"/>
                  </a:rPr>
                  <a:t>服务</a:t>
                </a:r>
                <a:r>
                  <a:rPr lang="zh-CN" altLang="en-US">
                    <a:latin typeface="Cambria Math" panose="02040503050406030204" pitchFamily="18" charset="0"/>
                  </a:rPr>
                  <a:t>单价</a:t>
                </a:r>
                <a:endParaRPr lang="en-US" altLang="zh-CN" smtClean="0">
                  <a:latin typeface="Cambria Math" panose="02040503050406030204" pitchFamily="18" charset="0"/>
                </a:endParaRPr>
              </a:p>
              <a:p>
                <a:pPr>
                  <a:lnSpc>
                    <a:spcPct val="150000"/>
                  </a:lnSpc>
                </a:pP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r</m:t>
                        </m:r>
                      </m:e>
                      <m:sup>
                        <m:r>
                          <a:rPr lang="en-US" altLang="zh-CN" i="1">
                            <a:latin typeface="Cambria Math" panose="02040503050406030204" pitchFamily="18" charset="0"/>
                          </a:rPr>
                          <m:t>𝐶</m:t>
                        </m:r>
                        <m:r>
                          <m:rPr>
                            <m:sty m:val="p"/>
                          </m:rPr>
                          <a:rPr lang="en-US" altLang="zh-CN" i="1" smtClean="0">
                            <a:latin typeface="Cambria Math" panose="02040503050406030204" pitchFamily="18" charset="0"/>
                          </a:rPr>
                          <m:t>C</m:t>
                        </m:r>
                      </m:sup>
                    </m:sSup>
                  </m:oMath>
                </a14:m>
                <a:r>
                  <a:rPr lang="zh-CN" altLang="en-US" smtClean="0">
                    <a:latin typeface="Cambria Math" panose="02040503050406030204" pitchFamily="18" charset="0"/>
                  </a:rPr>
                  <a:t>：</a:t>
                </a:r>
                <a:r>
                  <a:rPr lang="zh-CN" altLang="en-US">
                    <a:latin typeface="Cambria Math" panose="02040503050406030204" pitchFamily="18" charset="0"/>
                  </a:rPr>
                  <a:t>中央</a:t>
                </a:r>
                <a:r>
                  <a:rPr lang="zh-CN" altLang="en-US" smtClean="0">
                    <a:latin typeface="Cambria Math" panose="02040503050406030204" pitchFamily="18" charset="0"/>
                  </a:rPr>
                  <a:t>服务器</a:t>
                </a:r>
                <a:r>
                  <a:rPr lang="zh-CN" altLang="en-US">
                    <a:latin typeface="Cambria Math" panose="02040503050406030204" pitchFamily="18" charset="0"/>
                  </a:rPr>
                  <a:t>的服务</a:t>
                </a:r>
                <a:r>
                  <a:rPr lang="zh-CN" altLang="en-US" smtClean="0">
                    <a:latin typeface="Cambria Math" panose="02040503050406030204" pitchFamily="18" charset="0"/>
                  </a:rPr>
                  <a:t>单价</a:t>
                </a:r>
                <a:endParaRPr lang="en-US" altLang="zh-CN">
                  <a:latin typeface="Cambria Math" panose="020405030504060302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738689" y="4094561"/>
                <a:ext cx="2862322" cy="842154"/>
              </a:xfrm>
              <a:prstGeom prst="rect">
                <a:avLst/>
              </a:prstGeom>
              <a:blipFill rotWithShape="0">
                <a:blip r:embed="rId5"/>
                <a:stretch>
                  <a:fillRect l="-2128" t="-725" r="-4681" b="-7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7491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2701468" y="1706912"/>
            <a:ext cx="6504762" cy="4057143"/>
          </a:xfrm>
          <a:prstGeom prst="rect">
            <a:avLst/>
          </a:prstGeom>
        </p:spPr>
      </p:pic>
    </p:spTree>
    <p:extLst>
      <p:ext uri="{BB962C8B-B14F-4D97-AF65-F5344CB8AC3E}">
        <p14:creationId xmlns:p14="http://schemas.microsoft.com/office/powerpoint/2010/main" val="3021329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6"/>
          <p:cNvSpPr>
            <a:spLocks noChangeArrowheads="1"/>
          </p:cNvSpPr>
          <p:nvPr/>
        </p:nvSpPr>
        <p:spPr bwMode="auto">
          <a:xfrm>
            <a:off x="1423988" y="1334911"/>
            <a:ext cx="7278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en-US"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9"/>
          <p:cNvSpPr>
            <a:spLocks noChangeArrowheads="1"/>
          </p:cNvSpPr>
          <p:nvPr/>
        </p:nvSpPr>
        <p:spPr bwMode="auto">
          <a:xfrm>
            <a:off x="1423988" y="2736850"/>
            <a:ext cx="53609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汇报人：王琦     </a:t>
            </a:r>
            <a:endPar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导师：李智勇             </a:t>
            </a:r>
            <a:endParaRPr 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857257" y="1125855"/>
            <a:ext cx="1060639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论文介绍：</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200000"/>
              </a:lnSpc>
            </a:pPr>
            <a:r>
              <a:rPr lang="zh-CN" altLang="en-US" smtClean="0">
                <a:latin typeface="+mn-ea"/>
                <a:ea typeface="+mn-ea"/>
              </a:rPr>
              <a:t>题目：</a:t>
            </a:r>
            <a:r>
              <a:rPr lang="en-US" altLang="zh-CN">
                <a:latin typeface="+mn-ea"/>
                <a:ea typeface="+mn-ea"/>
              </a:rPr>
              <a:t>《Multi-objective Optimization for Computation Offloading in Mobile-edge </a:t>
            </a:r>
            <a:r>
              <a:rPr lang="en-US" altLang="zh-CN" smtClean="0">
                <a:latin typeface="+mn-ea"/>
                <a:ea typeface="+mn-ea"/>
              </a:rPr>
              <a:t>Computing》</a:t>
            </a:r>
          </a:p>
          <a:p>
            <a:pPr>
              <a:lnSpc>
                <a:spcPct val="200000"/>
              </a:lnSpc>
            </a:pPr>
            <a:r>
              <a:rPr lang="zh-CN" altLang="en-US" smtClean="0">
                <a:latin typeface="+mn-ea"/>
                <a:ea typeface="+mn-ea"/>
              </a:rPr>
              <a:t>会议：</a:t>
            </a:r>
            <a:r>
              <a:rPr lang="en-US" altLang="zh-CN" smtClean="0">
                <a:latin typeface="+mn-ea"/>
                <a:ea typeface="+mn-ea"/>
              </a:rPr>
              <a:t>2017 IEEE </a:t>
            </a:r>
            <a:r>
              <a:rPr lang="en-US" altLang="zh-CN">
                <a:latin typeface="+mn-ea"/>
                <a:ea typeface="+mn-ea"/>
              </a:rPr>
              <a:t>Symposium on Computers and </a:t>
            </a:r>
            <a:r>
              <a:rPr lang="en-US" altLang="zh-CN" smtClean="0">
                <a:latin typeface="+mn-ea"/>
                <a:ea typeface="+mn-ea"/>
              </a:rPr>
              <a:t>Communications </a:t>
            </a:r>
            <a:r>
              <a:rPr lang="zh-CN" altLang="en-US" smtClean="0">
                <a:latin typeface="+mn-ea"/>
                <a:ea typeface="+mn-ea"/>
              </a:rPr>
              <a:t>（</a:t>
            </a:r>
            <a:r>
              <a:rPr lang="en-US" altLang="zh-CN" smtClean="0">
                <a:latin typeface="+mn-ea"/>
                <a:ea typeface="+mn-ea"/>
              </a:rPr>
              <a:t>ISCC</a:t>
            </a:r>
            <a:r>
              <a:rPr lang="zh-CN" altLang="en-US" smtClean="0">
                <a:latin typeface="+mn-ea"/>
                <a:ea typeface="+mn-ea"/>
              </a:rPr>
              <a:t>）</a:t>
            </a:r>
            <a:r>
              <a:rPr lang="en-US" altLang="zh-CN" smtClean="0">
                <a:latin typeface="+mn-ea"/>
                <a:ea typeface="+mn-ea"/>
              </a:rPr>
              <a:t>C</a:t>
            </a:r>
            <a:r>
              <a:rPr lang="zh-CN" altLang="en-US" smtClean="0">
                <a:latin typeface="+mn-ea"/>
                <a:ea typeface="+mn-ea"/>
              </a:rPr>
              <a:t>类</a:t>
            </a:r>
            <a:endParaRPr lang="en-US" altLang="zh-CN" smtClean="0">
              <a:latin typeface="+mn-ea"/>
              <a:ea typeface="+mn-ea"/>
            </a:endParaRPr>
          </a:p>
          <a:p>
            <a:pPr>
              <a:lnSpc>
                <a:spcPct val="200000"/>
              </a:lnSpc>
            </a:pPr>
            <a:r>
              <a:rPr lang="zh-CN" altLang="en-US" smtClean="0">
                <a:latin typeface="+mn-ea"/>
                <a:ea typeface="+mn-ea"/>
              </a:rPr>
              <a:t>目标：</a:t>
            </a:r>
            <a:r>
              <a:rPr lang="zh-CN" altLang="en-US" b="1" smtClean="0"/>
              <a:t>能源消耗</a:t>
            </a:r>
            <a:r>
              <a:rPr lang="zh-CN" altLang="en-US" smtClean="0"/>
              <a:t>、</a:t>
            </a:r>
            <a:r>
              <a:rPr lang="zh-CN" altLang="en-US" b="1" smtClean="0"/>
              <a:t>执行</a:t>
            </a:r>
            <a:r>
              <a:rPr lang="zh-CN" altLang="en-US" b="1"/>
              <a:t>延迟</a:t>
            </a:r>
            <a:r>
              <a:rPr lang="zh-CN" altLang="en-US"/>
              <a:t>和</a:t>
            </a:r>
            <a:r>
              <a:rPr lang="zh-CN" altLang="en-US" b="1"/>
              <a:t>价格</a:t>
            </a:r>
            <a:r>
              <a:rPr lang="zh-CN" altLang="en-US" b="1" smtClean="0"/>
              <a:t>成本</a:t>
            </a:r>
            <a:r>
              <a:rPr lang="zh-CN" altLang="en-US" smtClean="0"/>
              <a:t>的多目标优化问题，寻找</a:t>
            </a:r>
            <a:r>
              <a:rPr lang="zh-CN" altLang="en-US"/>
              <a:t>最</a:t>
            </a:r>
            <a:r>
              <a:rPr lang="zh-CN" altLang="en-US" smtClean="0"/>
              <a:t>优</a:t>
            </a:r>
            <a:r>
              <a:rPr lang="zh-CN" altLang="en-US" b="1" smtClean="0"/>
              <a:t>卸载概率</a:t>
            </a:r>
            <a:r>
              <a:rPr lang="zh-CN" altLang="en-US"/>
              <a:t>和最</a:t>
            </a:r>
            <a:r>
              <a:rPr lang="zh-CN" altLang="en-US" smtClean="0"/>
              <a:t>优</a:t>
            </a:r>
            <a:r>
              <a:rPr lang="zh-CN" altLang="en-US" b="1" smtClean="0"/>
              <a:t>传输功率</a:t>
            </a:r>
            <a:r>
              <a:rPr lang="zh-CN" altLang="en-US" smtClean="0"/>
              <a:t>。</a:t>
            </a:r>
            <a:endParaRPr lang="en-US" altLang="zh-CN" smtClean="0"/>
          </a:p>
          <a:p>
            <a:pPr>
              <a:lnSpc>
                <a:spcPct val="200000"/>
              </a:lnSpc>
            </a:pPr>
            <a:r>
              <a:rPr lang="zh-CN" altLang="en-US" smtClean="0"/>
              <a:t>贡献：</a:t>
            </a:r>
            <a:endParaRPr lang="en-US" altLang="zh-CN" smtClean="0"/>
          </a:p>
          <a:p>
            <a:pPr>
              <a:lnSpc>
                <a:spcPct val="200000"/>
              </a:lnSpc>
            </a:pPr>
            <a:r>
              <a:rPr lang="zh-CN" altLang="en-US" smtClean="0"/>
              <a:t>（</a:t>
            </a:r>
            <a:r>
              <a:rPr lang="en-US" altLang="zh-CN" smtClean="0"/>
              <a:t>1</a:t>
            </a:r>
            <a:r>
              <a:rPr lang="zh-CN" altLang="en-US" smtClean="0"/>
              <a:t>）以往的文献通常在设计计算卸载方案时会单独考虑</a:t>
            </a:r>
            <a:r>
              <a:rPr lang="zh-CN" altLang="en-US" b="1" smtClean="0"/>
              <a:t>能耗</a:t>
            </a:r>
            <a:r>
              <a:rPr lang="zh-CN" altLang="en-US" smtClean="0"/>
              <a:t>、</a:t>
            </a:r>
            <a:r>
              <a:rPr lang="zh-CN" altLang="en-US" b="1" smtClean="0"/>
              <a:t>延迟</a:t>
            </a:r>
            <a:r>
              <a:rPr lang="zh-CN" altLang="en-US" smtClean="0"/>
              <a:t>或者</a:t>
            </a:r>
            <a:r>
              <a:rPr lang="zh-CN" altLang="en-US" b="1" smtClean="0"/>
              <a:t>利用云资源的成本</a:t>
            </a:r>
            <a:r>
              <a:rPr lang="zh-CN" altLang="en-US" smtClean="0"/>
              <a:t>，本文首次同时考虑这三个优化的目标。</a:t>
            </a:r>
            <a:endParaRPr lang="en-US" altLang="zh-CN" smtClean="0"/>
          </a:p>
          <a:p>
            <a:pPr>
              <a:lnSpc>
                <a:spcPct val="200000"/>
              </a:lnSpc>
            </a:pPr>
            <a:r>
              <a:rPr lang="zh-CN" altLang="en-US" smtClean="0"/>
              <a:t>（</a:t>
            </a:r>
            <a:r>
              <a:rPr lang="en-US" altLang="zh-CN" smtClean="0"/>
              <a:t>2</a:t>
            </a:r>
            <a:r>
              <a:rPr lang="zh-CN" altLang="en-US" smtClean="0"/>
              <a:t>）无线信道的传输功率可变（以前为固定值）；</a:t>
            </a:r>
            <a:endParaRPr lang="en-US" altLang="zh-CN" smtClean="0"/>
          </a:p>
          <a:p>
            <a:pPr>
              <a:lnSpc>
                <a:spcPct val="200000"/>
              </a:lnSpc>
            </a:pPr>
            <a:r>
              <a:rPr lang="en-US" altLang="zh-CN" smtClean="0"/>
              <a:t>         </a:t>
            </a:r>
            <a:r>
              <a:rPr lang="zh-CN" altLang="en-US" smtClean="0"/>
              <a:t>边缘的计算能力有限（以前认为无限）</a:t>
            </a:r>
            <a:endParaRPr lang="en-US" altLang="zh-CN" smtClean="0"/>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2233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1184635" y="1416903"/>
            <a:ext cx="9822729"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en-US" altLang="zh-CN" sz="28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400" smtClean="0"/>
              <a:t>问题：</a:t>
            </a:r>
            <a:endParaRPr lang="en-US" altLang="zh-CN" sz="2400" smtClean="0"/>
          </a:p>
          <a:p>
            <a:pPr>
              <a:lnSpc>
                <a:spcPct val="150000"/>
              </a:lnSpc>
            </a:pPr>
            <a:r>
              <a:rPr lang="zh-CN" altLang="en-US" sz="2400" smtClean="0"/>
              <a:t>由于移动设备（</a:t>
            </a:r>
            <a:r>
              <a:rPr lang="en-US" altLang="zh-CN" sz="2400" smtClean="0"/>
              <a:t>MDs</a:t>
            </a:r>
            <a:r>
              <a:rPr lang="zh-CN" altLang="en-US" sz="2400" smtClean="0"/>
              <a:t>）在</a:t>
            </a:r>
            <a:r>
              <a:rPr lang="zh-CN" altLang="en-US" sz="2400"/>
              <a:t>尺寸、重量、电池</a:t>
            </a:r>
            <a:r>
              <a:rPr lang="zh-CN" altLang="en-US" sz="2400" smtClean="0"/>
              <a:t>寿命、</a:t>
            </a:r>
            <a:r>
              <a:rPr lang="zh-CN" altLang="en-US" sz="2400"/>
              <a:t>散热等方面的</a:t>
            </a:r>
            <a:r>
              <a:rPr lang="zh-CN" altLang="en-US" sz="2400" smtClean="0"/>
              <a:t>限制，许多</a:t>
            </a:r>
            <a:r>
              <a:rPr lang="zh-CN" altLang="en-US" sz="2400"/>
              <a:t>计算密集型和延迟敏感的移动应用程序在智能手机上运行时性能很差，比如图像处理、象棋游戏等等</a:t>
            </a:r>
            <a:r>
              <a:rPr lang="zh-CN" altLang="en-US" sz="2400" smtClean="0"/>
              <a:t>。</a:t>
            </a:r>
            <a:endParaRPr lang="en-US" altLang="zh-CN" sz="2400" smtClean="0"/>
          </a:p>
          <a:p>
            <a:pPr>
              <a:lnSpc>
                <a:spcPct val="150000"/>
              </a:lnSpc>
            </a:pPr>
            <a:r>
              <a:rPr lang="zh-CN" altLang="en-US" sz="2400">
                <a:sym typeface="微软雅黑" panose="020B0503020204020204" pitchFamily="34" charset="-122"/>
              </a:rPr>
              <a:t>方案：</a:t>
            </a:r>
            <a:endParaRPr lang="en-US" altLang="zh-CN" sz="2400">
              <a:sym typeface="微软雅黑" panose="020B0503020204020204" pitchFamily="34" charset="-122"/>
            </a:endParaRPr>
          </a:p>
          <a:p>
            <a:pPr>
              <a:lnSpc>
                <a:spcPct val="150000"/>
              </a:lnSpc>
            </a:pPr>
            <a:r>
              <a:rPr lang="zh-CN" altLang="en-US" sz="2400"/>
              <a:t>最近的研究表明，移动云计算</a:t>
            </a:r>
            <a:r>
              <a:rPr lang="en-US" altLang="zh-CN" sz="2400"/>
              <a:t>(MCC)</a:t>
            </a:r>
            <a:r>
              <a:rPr lang="zh-CN" altLang="en-US" sz="2400"/>
              <a:t>技术通过将计算密集型任务转移到云上执行，为移动设备克服硬件限制和节约能源提供了一个有效的方法。</a:t>
            </a:r>
            <a:endParaRPr lang="zh-CN" altLang="en-US" sz="2400">
              <a:sym typeface="微软雅黑" panose="020B0503020204020204" pitchFamily="34"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1063662" y="1416903"/>
            <a:ext cx="982272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400" smtClean="0"/>
              <a:t>前述文献结论：</a:t>
            </a:r>
            <a:endParaRPr lang="en-US" altLang="zh-CN" sz="2400" smtClean="0"/>
          </a:p>
          <a:p>
            <a:pPr>
              <a:lnSpc>
                <a:spcPct val="200000"/>
              </a:lnSpc>
            </a:pPr>
            <a:r>
              <a:rPr lang="zh-CN" altLang="en-US" sz="2400" smtClean="0"/>
              <a:t>（</a:t>
            </a:r>
            <a:r>
              <a:rPr lang="en-US" altLang="zh-CN" sz="2400" smtClean="0"/>
              <a:t>1</a:t>
            </a:r>
            <a:r>
              <a:rPr lang="zh-CN" altLang="en-US" sz="2400" smtClean="0"/>
              <a:t>）相同大小的请求，</a:t>
            </a:r>
            <a:r>
              <a:rPr lang="zh-CN" altLang="en-US" sz="2400" b="1"/>
              <a:t>传输能量消耗</a:t>
            </a:r>
            <a:r>
              <a:rPr lang="zh-CN" altLang="en-US" sz="2400"/>
              <a:t>通常小于</a:t>
            </a:r>
            <a:r>
              <a:rPr lang="zh-CN" altLang="en-US" sz="2400" b="1"/>
              <a:t>本地执行</a:t>
            </a:r>
            <a:r>
              <a:rPr lang="zh-CN" altLang="en-US" sz="2400" b="1" smtClean="0"/>
              <a:t>能量消耗</a:t>
            </a:r>
            <a:r>
              <a:rPr lang="zh-CN" altLang="en-US" sz="2400"/>
              <a:t>。</a:t>
            </a:r>
            <a:endParaRPr lang="en-US" altLang="zh-CN" sz="2400" smtClean="0"/>
          </a:p>
          <a:p>
            <a:pPr>
              <a:lnSpc>
                <a:spcPct val="200000"/>
              </a:lnSpc>
            </a:pPr>
            <a:r>
              <a:rPr lang="zh-CN" altLang="en-US" sz="2400" smtClean="0"/>
              <a:t>（</a:t>
            </a:r>
            <a:r>
              <a:rPr lang="en-US" altLang="zh-CN" sz="2400" smtClean="0"/>
              <a:t>2</a:t>
            </a:r>
            <a:r>
              <a:rPr lang="zh-CN" altLang="en-US" sz="2400"/>
              <a:t>）相同大小的</a:t>
            </a:r>
            <a:r>
              <a:rPr lang="zh-CN" altLang="en-US" sz="2400" smtClean="0"/>
              <a:t>请求，</a:t>
            </a:r>
            <a:r>
              <a:rPr lang="zh-CN" altLang="en-US" sz="2400" b="1" smtClean="0"/>
              <a:t>卸载执行时间</a:t>
            </a:r>
            <a:r>
              <a:rPr lang="zh-CN" altLang="en-US" sz="2400"/>
              <a:t>大于</a:t>
            </a:r>
            <a:r>
              <a:rPr lang="zh-CN" altLang="en-US" sz="2400" b="1"/>
              <a:t>本地执行时间</a:t>
            </a:r>
            <a:r>
              <a:rPr lang="zh-CN" altLang="en-US" sz="2400"/>
              <a:t>。 </a:t>
            </a:r>
            <a:endParaRPr lang="en-US" altLang="zh-CN" sz="2400" smtClean="0"/>
          </a:p>
          <a:p>
            <a:pPr>
              <a:lnSpc>
                <a:spcPct val="200000"/>
              </a:lnSpc>
            </a:pPr>
            <a:r>
              <a:rPr lang="zh-CN" altLang="en-US" sz="2400" smtClean="0"/>
              <a:t>（</a:t>
            </a:r>
            <a:r>
              <a:rPr lang="en-US" altLang="zh-CN" sz="2400" smtClean="0"/>
              <a:t>3</a:t>
            </a:r>
            <a:r>
              <a:rPr lang="zh-CN" altLang="en-US" sz="2400" smtClean="0"/>
              <a:t>）</a:t>
            </a:r>
            <a:r>
              <a:rPr lang="zh-CN" altLang="en-US" sz="2400"/>
              <a:t>移动设备</a:t>
            </a:r>
            <a:r>
              <a:rPr lang="zh-CN" altLang="en-US" sz="2400" smtClean="0"/>
              <a:t>必须在</a:t>
            </a:r>
            <a:r>
              <a:rPr lang="zh-CN" altLang="en-US" sz="2400"/>
              <a:t>边缘云或中央云中使用的</a:t>
            </a:r>
            <a:r>
              <a:rPr lang="zh-CN" altLang="en-US" sz="2400" smtClean="0"/>
              <a:t>资源付费。</a:t>
            </a:r>
            <a:endParaRPr lang="en-US" altLang="zh-CN" sz="2400" smtClean="0"/>
          </a:p>
          <a:p>
            <a:endParaRPr lang="en-US" altLang="zh-CN" sz="2400"/>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72572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2" name="图片 1"/>
          <p:cNvPicPr>
            <a:picLocks noChangeAspect="1"/>
          </p:cNvPicPr>
          <p:nvPr/>
        </p:nvPicPr>
        <p:blipFill>
          <a:blip r:embed="rId4"/>
          <a:stretch>
            <a:fillRect/>
          </a:stretch>
        </p:blipFill>
        <p:spPr>
          <a:xfrm>
            <a:off x="2620370" y="944299"/>
            <a:ext cx="6210015" cy="5380302"/>
          </a:xfrm>
          <a:prstGeom prst="rect">
            <a:avLst/>
          </a:prstGeom>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论文模型：场景</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论文模型：设备端</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542347" y="4329047"/>
            <a:ext cx="7114286" cy="990476"/>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7368704" y="1496549"/>
                <a:ext cx="3741409" cy="2566215"/>
              </a:xfrm>
              <a:prstGeom prst="rect">
                <a:avLst/>
              </a:prstGeom>
              <a:noFill/>
            </p:spPr>
            <p:txBody>
              <a:bodyPr wrap="none" lIns="0" tIns="0" rIns="0" bIns="0" rtlCol="0">
                <a:spAutoFit/>
              </a:bodyPr>
              <a:lstStyle/>
              <a:p>
                <a:pPr>
                  <a:lnSpc>
                    <a:spcPct val="150000"/>
                  </a:lnSpc>
                </a:pPr>
                <a:r>
                  <a:rPr lang="en-US" altLang="zh-CN" i="1" smtClean="0">
                    <a:latin typeface="Cambria Math" panose="02040503050406030204" pitchFamily="18" charset="0"/>
                  </a:rPr>
                  <a:t>MD i</a:t>
                </a:r>
                <a:r>
                  <a:rPr lang="en-US" altLang="zh-CN" smtClean="0">
                    <a:latin typeface="Cambria Math" panose="02040503050406030204" pitchFamily="18" charset="0"/>
                  </a:rPr>
                  <a:t>  </a:t>
                </a:r>
                <a:r>
                  <a:rPr lang="zh-CN" altLang="en-US" smtClean="0">
                    <a:latin typeface="Cambria Math" panose="02040503050406030204" pitchFamily="18" charset="0"/>
                  </a:rPr>
                  <a:t>：第</a:t>
                </a:r>
                <a:r>
                  <a:rPr lang="en-US" altLang="zh-CN" i="1">
                    <a:latin typeface="Cambria Math" panose="02040503050406030204" pitchFamily="18" charset="0"/>
                  </a:rPr>
                  <a:t>i</a:t>
                </a:r>
                <a:r>
                  <a:rPr lang="en-US" altLang="zh-CN" i="1" smtClean="0">
                    <a:latin typeface="Cambria Math" panose="02040503050406030204" pitchFamily="18" charset="0"/>
                  </a:rPr>
                  <a:t> </a:t>
                </a:r>
                <a:r>
                  <a:rPr lang="zh-CN" altLang="en-US" smtClean="0">
                    <a:latin typeface="Cambria Math" panose="02040503050406030204" pitchFamily="18" charset="0"/>
                  </a:rPr>
                  <a:t>个移动设备，</a:t>
                </a:r>
                <a:r>
                  <a:rPr lang="en-US" altLang="zh-CN" i="1">
                    <a:latin typeface="Cambria Math" panose="02040503050406030204" pitchFamily="18" charset="0"/>
                  </a:rPr>
                  <a:t>i</a:t>
                </a:r>
                <a14:m>
                  <m:oMath xmlns:m="http://schemas.openxmlformats.org/officeDocument/2006/math">
                    <m:r>
                      <a:rPr lang="en-US" altLang="zh-CN" i="1">
                        <a:latin typeface="Cambria Math" panose="02040503050406030204" pitchFamily="18" charset="0"/>
                      </a:rPr>
                      <m:t> </m:t>
                    </m:r>
                    <m:r>
                      <a:rPr lang="zh-CN" altLang="en-US" i="1">
                        <a:latin typeface="Cambria Math" panose="02040503050406030204" pitchFamily="18" charset="0"/>
                      </a:rPr>
                      <m:t>∈</m:t>
                    </m:r>
                  </m:oMath>
                </a14:m>
                <a:r>
                  <a:rPr lang="en-US" altLang="zh-CN" i="1">
                    <a:latin typeface="Cambria Math" panose="02040503050406030204" pitchFamily="18" charset="0"/>
                  </a:rPr>
                  <a:t> {1,2,…,N}</a:t>
                </a:r>
              </a:p>
              <a:p>
                <a:pPr>
                  <a:lnSpc>
                    <a:spcPct val="150000"/>
                  </a:lnSpc>
                </a:pPr>
                <a14:m>
                  <m:oMath xmlns:m="http://schemas.openxmlformats.org/officeDocument/2006/math">
                    <m:sSubSup>
                      <m:sSubSupPr>
                        <m:ctrlPr>
                          <a:rPr lang="en-US" altLang="zh-CN"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𝑃</m:t>
                        </m:r>
                      </m:e>
                      <m:sub>
                        <m:r>
                          <a:rPr lang="en-US" altLang="zh-CN" b="0" i="1" smtClean="0">
                            <a:solidFill>
                              <a:srgbClr val="FF0000"/>
                            </a:solidFill>
                            <a:latin typeface="Cambria Math" panose="02040503050406030204" pitchFamily="18" charset="0"/>
                          </a:rPr>
                          <m:t>𝑖</m:t>
                        </m:r>
                      </m:sub>
                      <m:sup>
                        <m:r>
                          <a:rPr lang="en-US" altLang="zh-CN" b="0" i="1" smtClean="0">
                            <a:solidFill>
                              <a:srgbClr val="FF0000"/>
                            </a:solidFill>
                            <a:latin typeface="Cambria Math" panose="02040503050406030204" pitchFamily="18" charset="0"/>
                          </a:rPr>
                          <m:t>𝐶</m:t>
                        </m:r>
                      </m:sup>
                    </m:sSubSup>
                  </m:oMath>
                </a14:m>
                <a:r>
                  <a:rPr lang="zh-CN" altLang="en-US" smtClean="0">
                    <a:solidFill>
                      <a:srgbClr val="FF0000"/>
                    </a:solidFill>
                  </a:rPr>
                  <a:t> ： </a:t>
                </a:r>
                <a:r>
                  <a:rPr lang="en-US" altLang="zh-CN" i="1">
                    <a:solidFill>
                      <a:srgbClr val="FF0000"/>
                    </a:solidFill>
                    <a:latin typeface="Cambria Math" panose="02040503050406030204" pitchFamily="18" charset="0"/>
                  </a:rPr>
                  <a:t>MD </a:t>
                </a:r>
                <a:r>
                  <a:rPr lang="en-US" altLang="zh-CN" i="1" smtClean="0">
                    <a:solidFill>
                      <a:srgbClr val="FF0000"/>
                    </a:solidFill>
                    <a:latin typeface="Cambria Math" panose="02040503050406030204" pitchFamily="18" charset="0"/>
                  </a:rPr>
                  <a:t>i </a:t>
                </a:r>
                <a:r>
                  <a:rPr lang="zh-CN" altLang="en-US" smtClean="0">
                    <a:solidFill>
                      <a:srgbClr val="FF0000"/>
                    </a:solidFill>
                  </a:rPr>
                  <a:t>的卸载概率</a:t>
                </a:r>
                <a:endParaRPr lang="en-US" altLang="zh-CN" smtClean="0">
                  <a:solidFill>
                    <a:srgbClr val="FF0000"/>
                  </a:solidFill>
                </a:endParaRPr>
              </a:p>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l-GR" altLang="zh-CN" i="1">
                            <a:latin typeface="Cambria Math" panose="02040503050406030204" pitchFamily="18" charset="0"/>
                          </a:rPr>
                          <m:t>𝜆</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smtClean="0"/>
                  <a:t>服从泊松分布的平均到达率</a:t>
                </a:r>
                <a:endParaRPr lang="en-US" altLang="zh-CN" smtClean="0"/>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𝑀</m:t>
                        </m:r>
                      </m:sup>
                    </m:sSubSup>
                    <m:r>
                      <a:rPr lang="zh-CN" altLang="en-US" i="1">
                        <a:latin typeface="Cambria Math" panose="02040503050406030204" pitchFamily="18" charset="0"/>
                      </a:rPr>
                      <m:t>：</m:t>
                    </m:r>
                  </m:oMath>
                </a14:m>
                <a:r>
                  <a:rPr lang="en-US" altLang="zh-CN" i="1">
                    <a:latin typeface="Cambria Math" panose="02040503050406030204" pitchFamily="18" charset="0"/>
                  </a:rPr>
                  <a:t> MD i</a:t>
                </a:r>
                <a:r>
                  <a:rPr lang="en-US" altLang="zh-CN" i="1" smtClean="0">
                    <a:latin typeface="Cambria Math" panose="02040503050406030204" pitchFamily="18" charset="0"/>
                  </a:rPr>
                  <a:t> </a:t>
                </a:r>
                <a:r>
                  <a:rPr lang="zh-CN" altLang="en-US" smtClean="0"/>
                  <a:t>的</a:t>
                </a:r>
                <a:r>
                  <a:rPr lang="zh-CN" altLang="en-US"/>
                  <a:t>计算</a:t>
                </a:r>
                <a:r>
                  <a:rPr lang="zh-CN" altLang="en-US" smtClean="0"/>
                  <a:t>能力</a:t>
                </a:r>
                <a:endParaRPr lang="en-US" altLang="zh-CN" smtClean="0"/>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𝑀</m:t>
                        </m:r>
                      </m:sup>
                    </m:sSubSup>
                  </m:oMath>
                </a14:m>
                <a:r>
                  <a:rPr lang="zh-CN" altLang="en-US" smtClean="0"/>
                  <a:t>：</a:t>
                </a:r>
                <a:r>
                  <a:rPr lang="en-US" altLang="zh-CN" i="1">
                    <a:latin typeface="Cambria Math" panose="02040503050406030204" pitchFamily="18" charset="0"/>
                  </a:rPr>
                  <a:t>MD i </a:t>
                </a:r>
                <a:r>
                  <a:rPr lang="zh-CN" altLang="en-US" smtClean="0"/>
                  <a:t>的</a:t>
                </a:r>
                <a:r>
                  <a:rPr lang="en-US" altLang="zh-CN" smtClean="0"/>
                  <a:t>CPU</a:t>
                </a:r>
                <a:r>
                  <a:rPr lang="zh-CN" altLang="en-US" smtClean="0"/>
                  <a:t>使用率</a:t>
                </a:r>
                <a:endParaRPr lang="en-US" altLang="zh-CN"/>
              </a:p>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l-GR" altLang="zh-CN" i="1">
                            <a:latin typeface="Cambria Math" panose="02040503050406030204" pitchFamily="18" charset="0"/>
                          </a:rPr>
                          <m:t>𝜅</m:t>
                        </m:r>
                      </m:e>
                      <m:sub>
                        <m:r>
                          <m:rPr>
                            <m:sty m:val="p"/>
                          </m:rPr>
                          <a:rPr lang="en-US" altLang="zh-CN" i="1" smtClean="0">
                            <a:latin typeface="Cambria Math" panose="02040503050406030204" pitchFamily="18" charset="0"/>
                          </a:rPr>
                          <m:t>i</m:t>
                        </m:r>
                      </m:sub>
                    </m:sSub>
                    <m:r>
                      <a:rPr lang="zh-CN" altLang="en-US" i="1">
                        <a:latin typeface="Cambria Math" panose="02040503050406030204" pitchFamily="18" charset="0"/>
                      </a:rPr>
                      <m:t>：</m:t>
                    </m:r>
                  </m:oMath>
                </a14:m>
                <a:r>
                  <a:rPr lang="zh-CN" altLang="en-US" smtClean="0"/>
                  <a:t>本地计算功率</a:t>
                </a:r>
                <a:endParaRPr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7368704" y="1496549"/>
                <a:ext cx="3741409" cy="2566215"/>
              </a:xfrm>
              <a:prstGeom prst="rect">
                <a:avLst/>
              </a:prstGeom>
              <a:blipFill rotWithShape="0">
                <a:blip r:embed="rId5"/>
                <a:stretch>
                  <a:fillRect l="-3909" t="-238" r="-3257" b="-2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828800" y="2610171"/>
                <a:ext cx="5186362" cy="11101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i="1" smtClean="0">
                    <a:latin typeface="Cambria Math" panose="02040503050406030204" pitchFamily="18" charset="0"/>
                  </a:rPr>
                  <a:t>MD </a:t>
                </a:r>
                <a:r>
                  <a:rPr lang="zh-CN" altLang="en-US" smtClean="0"/>
                  <a:t>的排队模型为 </a:t>
                </a:r>
                <a:r>
                  <a:rPr lang="en-US" altLang="zh-CN" i="1">
                    <a:latin typeface="Cambria Math" panose="02040503050406030204" pitchFamily="18" charset="0"/>
                  </a:rPr>
                  <a:t>M/M/1</a:t>
                </a:r>
              </a:p>
              <a:p>
                <a:pPr marL="285750" indent="-285750">
                  <a:lnSpc>
                    <a:spcPct val="150000"/>
                  </a:lnSpc>
                  <a:buFont typeface="Arial" panose="020B0604020202020204" pitchFamily="34" charset="0"/>
                  <a:buChar char="•"/>
                </a:pPr>
                <a:r>
                  <a:rPr lang="zh-CN" altLang="en-US" smtClean="0">
                    <a:latin typeface="Arial Narrow" panose="020B0606020202030204" pitchFamily="34" charset="0"/>
                  </a:rPr>
                  <a:t>响应时间为：</a:t>
                </a:r>
                <a:r>
                  <a:rPr lang="en-US" altLang="zh-CN" i="1">
                    <a:latin typeface="Cambria Math" panose="02040503050406030204" pitchFamily="18" charset="0"/>
                  </a:rPr>
                  <a:t>R</a:t>
                </a:r>
                <a14:m>
                  <m:oMath xmlns:m="http://schemas.openxmlformats.org/officeDocument/2006/math">
                    <m:r>
                      <a:rPr lang="en-US" altLang="zh-CN" i="1">
                        <a:latin typeface="Cambria Math" panose="02040503050406030204" pitchFamily="18" charset="0"/>
                      </a:rPr>
                      <m:t> = </m:t>
                    </m:r>
                    <m:f>
                      <m:fPr>
                        <m:ctrlPr>
                          <a:rPr lang="en-US" altLang="zh-CN" i="1">
                            <a:latin typeface="Cambria Math" panose="02040503050406030204" pitchFamily="18" charset="0"/>
                          </a:rPr>
                        </m:ctrlPr>
                      </m:fPr>
                      <m:num>
                        <m:r>
                          <a:rPr lang="en-US" altLang="zh-CN" i="1">
                            <a:latin typeface="Cambria Math" panose="02040503050406030204" pitchFamily="18" charset="0"/>
                          </a:rPr>
                          <m:t>1/</m:t>
                        </m:r>
                        <m:r>
                          <m:rPr>
                            <m:sty m:val="p"/>
                          </m:rPr>
                          <a:rPr lang="en-US" altLang="zh-CN" i="1">
                            <a:latin typeface="Cambria Math" panose="02040503050406030204" pitchFamily="18" charset="0"/>
                          </a:rPr>
                          <m:t>u</m:t>
                        </m:r>
                      </m:num>
                      <m:den>
                        <m:r>
                          <a:rPr lang="en-US" altLang="zh-CN" i="1">
                            <a:latin typeface="Cambria Math" panose="02040503050406030204" pitchFamily="18" charset="0"/>
                          </a:rPr>
                          <m:t>1−</m:t>
                        </m:r>
                        <m:r>
                          <a:rPr lang="zh-CN" altLang="en-US" i="1">
                            <a:latin typeface="Cambria Math" panose="02040503050406030204" pitchFamily="18" charset="0"/>
                          </a:rPr>
                          <m:t>𝜌</m:t>
                        </m:r>
                      </m:den>
                    </m:f>
                  </m:oMath>
                </a14:m>
                <a:r>
                  <a:rPr lang="zh-CN" altLang="en-US" i="1" smtClean="0">
                    <a:latin typeface="Cambria Math" panose="02040503050406030204" pitchFamily="18" charset="0"/>
                  </a:rPr>
                  <a:t>   </a:t>
                </a:r>
                <a:r>
                  <a:rPr lang="en-US" altLang="zh-CN" i="1" smtClean="0">
                    <a:latin typeface="Cambria Math" panose="02040503050406030204" pitchFamily="18" charset="0"/>
                  </a:rPr>
                  <a:t>where  </a:t>
                </a:r>
                <a14:m>
                  <m:oMath xmlns:m="http://schemas.openxmlformats.org/officeDocument/2006/math">
                    <m:r>
                      <a:rPr lang="zh-CN" altLang="en-US" i="1" smtClean="0">
                        <a:latin typeface="Cambria Math" panose="02040503050406030204" pitchFamily="18" charset="0"/>
                      </a:rPr>
                      <m:t>𝜌</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l-GR" altLang="zh-CN" i="1">
                            <a:latin typeface="Cambria Math" panose="02040503050406030204" pitchFamily="18" charset="0"/>
                          </a:rPr>
                          <m:t>𝜆</m:t>
                        </m:r>
                      </m:num>
                      <m:den>
                        <m:r>
                          <a:rPr lang="en-US" altLang="zh-CN" b="0" i="1" smtClean="0">
                            <a:latin typeface="Cambria Math" panose="02040503050406030204" pitchFamily="18" charset="0"/>
                          </a:rPr>
                          <m:t>𝑢</m:t>
                        </m:r>
                      </m:den>
                    </m:f>
                  </m:oMath>
                </a14:m>
                <a:endParaRPr lang="zh-CN" altLang="en-US" i="1">
                  <a:latin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828800" y="2610171"/>
                <a:ext cx="5186362" cy="1110176"/>
              </a:xfrm>
              <a:prstGeom prst="rect">
                <a:avLst/>
              </a:prstGeom>
              <a:blipFill rotWithShape="0">
                <a:blip r:embed="rId6"/>
                <a:stretch>
                  <a:fillRect l="-705" b="-1099"/>
                </a:stretch>
              </a:blipFill>
            </p:spPr>
            <p:txBody>
              <a:bodyPr/>
              <a:lstStyle/>
              <a:p>
                <a:r>
                  <a:rPr lang="zh-CN" altLang="en-US">
                    <a:noFill/>
                  </a:rPr>
                  <a:t> </a:t>
                </a:r>
              </a:p>
            </p:txBody>
          </p:sp>
        </mc:Fallback>
      </mc:AlternateContent>
      <p:sp>
        <p:nvSpPr>
          <p:cNvPr id="6" name="文本框 5"/>
          <p:cNvSpPr txBox="1"/>
          <p:nvPr/>
        </p:nvSpPr>
        <p:spPr>
          <a:xfrm>
            <a:off x="1835944" y="4601457"/>
            <a:ext cx="2128838" cy="369332"/>
          </a:xfrm>
          <a:prstGeom prst="rect">
            <a:avLst/>
          </a:prstGeom>
          <a:noFill/>
        </p:spPr>
        <p:txBody>
          <a:bodyPr wrap="square" rtlCol="0">
            <a:spAutoFit/>
          </a:bodyPr>
          <a:lstStyle/>
          <a:p>
            <a:r>
              <a:rPr lang="zh-CN" altLang="en-US" smtClean="0"/>
              <a:t>本地执行的时间：</a:t>
            </a:r>
            <a:endParaRPr lang="zh-CN" altLang="en-US"/>
          </a:p>
        </p:txBody>
      </p:sp>
      <p:pic>
        <p:nvPicPr>
          <p:cNvPr id="8" name="图片 7"/>
          <p:cNvPicPr>
            <a:picLocks noChangeAspect="1"/>
          </p:cNvPicPr>
          <p:nvPr/>
        </p:nvPicPr>
        <p:blipFill>
          <a:blip r:embed="rId7"/>
          <a:stretch>
            <a:fillRect/>
          </a:stretch>
        </p:blipFill>
        <p:spPr>
          <a:xfrm>
            <a:off x="3923300" y="5319523"/>
            <a:ext cx="6733333" cy="952381"/>
          </a:xfrm>
          <a:prstGeom prst="rect">
            <a:avLst/>
          </a:prstGeom>
        </p:spPr>
      </p:pic>
      <p:sp>
        <p:nvSpPr>
          <p:cNvPr id="16" name="文本框 15"/>
          <p:cNvSpPr txBox="1"/>
          <p:nvPr/>
        </p:nvSpPr>
        <p:spPr>
          <a:xfrm>
            <a:off x="1828800" y="5482109"/>
            <a:ext cx="2342717" cy="369332"/>
          </a:xfrm>
          <a:prstGeom prst="rect">
            <a:avLst/>
          </a:prstGeom>
          <a:noFill/>
        </p:spPr>
        <p:txBody>
          <a:bodyPr wrap="square" rtlCol="0">
            <a:spAutoFit/>
          </a:bodyPr>
          <a:lstStyle/>
          <a:p>
            <a:r>
              <a:rPr lang="zh-CN" altLang="en-US" smtClean="0"/>
              <a:t>本地执行消耗的能量：</a:t>
            </a:r>
            <a:endParaRPr lang="zh-CN" altLang="en-US"/>
          </a:p>
        </p:txBody>
      </p:sp>
    </p:spTree>
    <p:extLst>
      <p:ext uri="{BB962C8B-B14F-4D97-AF65-F5344CB8AC3E}">
        <p14:creationId xmlns:p14="http://schemas.microsoft.com/office/powerpoint/2010/main" val="538521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a:t>
            </a:r>
            <a:r>
              <a:rPr lang="zh-CN" altLang="en-US"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设备</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端</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15"/>
          <p:cNvSpPr txBox="1"/>
          <p:nvPr/>
        </p:nvSpPr>
        <p:spPr>
          <a:xfrm>
            <a:off x="1038742" y="4905906"/>
            <a:ext cx="2342717" cy="369332"/>
          </a:xfrm>
          <a:prstGeom prst="rect">
            <a:avLst/>
          </a:prstGeom>
          <a:noFill/>
        </p:spPr>
        <p:txBody>
          <a:bodyPr wrap="square" rtlCol="0">
            <a:spAutoFit/>
          </a:bodyPr>
          <a:lstStyle/>
          <a:p>
            <a:r>
              <a:rPr lang="zh-CN" altLang="en-US" smtClean="0"/>
              <a:t>数据传输消耗的能量：</a:t>
            </a:r>
            <a:endParaRPr lang="zh-CN" altLang="en-US"/>
          </a:p>
        </p:txBody>
      </p:sp>
      <p:pic>
        <p:nvPicPr>
          <p:cNvPr id="2" name="图片 1"/>
          <p:cNvPicPr>
            <a:picLocks noChangeAspect="1"/>
          </p:cNvPicPr>
          <p:nvPr/>
        </p:nvPicPr>
        <p:blipFill>
          <a:blip r:embed="rId4"/>
          <a:stretch>
            <a:fillRect/>
          </a:stretch>
        </p:blipFill>
        <p:spPr>
          <a:xfrm>
            <a:off x="2309934" y="2112896"/>
            <a:ext cx="6228571" cy="971429"/>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8367422" y="1238771"/>
                <a:ext cx="3938451" cy="2652201"/>
              </a:xfrm>
              <a:prstGeom prst="rect">
                <a:avLst/>
              </a:prstGeom>
              <a:noFill/>
            </p:spPr>
            <p:txBody>
              <a:bodyPr wrap="square" rtlCol="0">
                <a:spAutoFit/>
              </a:bodyPr>
              <a:lstStyle/>
              <a:p>
                <a:pPr>
                  <a:lnSpc>
                    <a:spcPct val="150000"/>
                  </a:lnSpc>
                </a:pPr>
                <a:r>
                  <a:rPr lang="en-US" altLang="zh-CN" i="1" smtClean="0">
                    <a:latin typeface="Cambria Math" panose="02040503050406030204" pitchFamily="18" charset="0"/>
                  </a:rPr>
                  <a:t>W</a:t>
                </a:r>
                <a:r>
                  <a:rPr lang="zh-CN" altLang="en-US" i="1" smtClean="0">
                    <a:latin typeface="Cambria Math" panose="02040503050406030204" pitchFamily="18" charset="0"/>
                  </a:rPr>
                  <a:t>：</a:t>
                </a:r>
                <a:r>
                  <a:rPr lang="zh-CN" altLang="en-US"/>
                  <a:t>信道</a:t>
                </a:r>
                <a:r>
                  <a:rPr lang="zh-CN" altLang="en-US" smtClean="0"/>
                  <a:t>带宽</a:t>
                </a:r>
                <a:endParaRPr lang="en-US" altLang="zh-CN" smtClean="0"/>
              </a:p>
              <a:p>
                <a:pPr>
                  <a:lnSpc>
                    <a:spcPct val="150000"/>
                  </a:lnSpc>
                </a:pPr>
                <a14:m>
                  <m:oMath xmlns:m="http://schemas.openxmlformats.org/officeDocument/2006/math">
                    <m:sSub>
                      <m:sSubPr>
                        <m:ctrlPr>
                          <a:rPr lang="en-US" altLang="zh-CN" i="1" smtClean="0">
                            <a:solidFill>
                              <a:srgbClr val="FF0000"/>
                            </a:solidFill>
                            <a:latin typeface="Cambria Math" panose="02040503050406030204" pitchFamily="18" charset="0"/>
                          </a:rPr>
                        </m:ctrlPr>
                      </m:sSubPr>
                      <m:e>
                        <m:r>
                          <m:rPr>
                            <m:sty m:val="p"/>
                          </m:rPr>
                          <a:rPr lang="en-US" altLang="zh-CN" i="1">
                            <a:solidFill>
                              <a:srgbClr val="FF0000"/>
                            </a:solidFill>
                            <a:latin typeface="Cambria Math" panose="02040503050406030204" pitchFamily="18" charset="0"/>
                          </a:rPr>
                          <m:t>P</m:t>
                        </m:r>
                      </m:e>
                      <m:sub>
                        <m:r>
                          <a:rPr lang="en-US" altLang="zh-CN" b="0" i="1" smtClean="0">
                            <a:solidFill>
                              <a:srgbClr val="FF0000"/>
                            </a:solidFill>
                            <a:latin typeface="Cambria Math" panose="02040503050406030204" pitchFamily="18" charset="0"/>
                          </a:rPr>
                          <m:t>𝑖</m:t>
                        </m:r>
                      </m:sub>
                    </m:sSub>
                    <m:r>
                      <a:rPr lang="zh-CN" altLang="en-US" i="1">
                        <a:solidFill>
                          <a:srgbClr val="FF0000"/>
                        </a:solidFill>
                        <a:latin typeface="Cambria Math" panose="02040503050406030204" pitchFamily="18" charset="0"/>
                      </a:rPr>
                      <m:t>：</m:t>
                    </m:r>
                    <m:r>
                      <m:rPr>
                        <m:nor/>
                      </m:rPr>
                      <a:rPr lang="en-US" altLang="zh-CN" i="1">
                        <a:solidFill>
                          <a:srgbClr val="FF0000"/>
                        </a:solidFill>
                        <a:latin typeface="Cambria Math" panose="02040503050406030204" pitchFamily="18" charset="0"/>
                      </a:rPr>
                      <m:t>MD</m:t>
                    </m:r>
                    <m:r>
                      <m:rPr>
                        <m:nor/>
                      </m:rPr>
                      <a:rPr lang="en-US" altLang="zh-CN" i="1">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m:t>
                    </m:r>
                  </m:oMath>
                </a14:m>
                <a:r>
                  <a:rPr lang="zh-CN" altLang="en-US" smtClean="0">
                    <a:solidFill>
                      <a:srgbClr val="FF0000"/>
                    </a:solidFill>
                  </a:rPr>
                  <a:t> 的传输功率</a:t>
                </a:r>
                <a:r>
                  <a:rPr lang="en-US" altLang="zh-CN">
                    <a:solidFill>
                      <a:srgbClr val="FF0000"/>
                    </a:solidFill>
                  </a:rPr>
                  <a:t>(0</a:t>
                </a:r>
                <a:r>
                  <a:rPr lang="zh-CN" altLang="en-US">
                    <a:solidFill>
                      <a:srgbClr val="FF0000"/>
                    </a:solidFill>
                  </a:rPr>
                  <a:t> </a:t>
                </a:r>
                <a14:m>
                  <m:oMath xmlns:m="http://schemas.openxmlformats.org/officeDocument/2006/math">
                    <m:r>
                      <a:rPr lang="zh-CN" altLang="en-US"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m:rPr>
                            <m:sty m:val="p"/>
                          </m:rPr>
                          <a:rPr lang="en-US" altLang="zh-CN" i="1">
                            <a:solidFill>
                              <a:srgbClr val="FF0000"/>
                            </a:solidFill>
                            <a:latin typeface="Cambria Math" panose="02040503050406030204" pitchFamily="18" charset="0"/>
                          </a:rPr>
                          <m:t>P</m:t>
                        </m:r>
                      </m:e>
                      <m:sub>
                        <m:r>
                          <a:rPr lang="en-US" altLang="zh-CN" i="1">
                            <a:solidFill>
                              <a:srgbClr val="FF0000"/>
                            </a:solidFill>
                            <a:latin typeface="Cambria Math" panose="02040503050406030204" pitchFamily="18" charset="0"/>
                          </a:rPr>
                          <m:t>𝑖</m:t>
                        </m:r>
                      </m:sub>
                    </m:sSub>
                    <m:r>
                      <a:rPr lang="zh-CN" altLang="en-US" i="1">
                        <a:solidFill>
                          <a:srgbClr val="FF0000"/>
                        </a:solidFill>
                        <a:latin typeface="Cambria Math" panose="02040503050406030204" pitchFamily="18" charset="0"/>
                      </a:rPr>
                      <m:t>≤</m:t>
                    </m:r>
                  </m:oMath>
                </a14:m>
                <a:r>
                  <a:rPr lang="zh-CN" altLang="en-US">
                    <a:solidFill>
                      <a:srgbClr val="FF0000"/>
                    </a:solidFill>
                  </a:rPr>
                  <a:t> </a:t>
                </a:r>
                <a14:m>
                  <m:oMath xmlns:m="http://schemas.openxmlformats.org/officeDocument/2006/math">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𝑃</m:t>
                        </m:r>
                      </m:e>
                      <m:sub>
                        <m:r>
                          <a:rPr lang="en-US" altLang="zh-CN" i="1">
                            <a:solidFill>
                              <a:srgbClr val="FF0000"/>
                            </a:solidFill>
                            <a:latin typeface="Cambria Math" panose="02040503050406030204" pitchFamily="18" charset="0"/>
                          </a:rPr>
                          <m:t>𝑖</m:t>
                        </m:r>
                      </m:sub>
                      <m:sup>
                        <m:r>
                          <a:rPr lang="en-US" altLang="zh-CN" i="1">
                            <a:solidFill>
                              <a:srgbClr val="FF0000"/>
                            </a:solidFill>
                            <a:latin typeface="Cambria Math" panose="02040503050406030204" pitchFamily="18" charset="0"/>
                          </a:rPr>
                          <m:t>𝑡h</m:t>
                        </m:r>
                      </m:sup>
                    </m:sSubSup>
                  </m:oMath>
                </a14:m>
                <a:r>
                  <a:rPr lang="zh-CN" altLang="en-US" smtClean="0">
                    <a:solidFill>
                      <a:srgbClr val="FF0000"/>
                    </a:solidFill>
                  </a:rPr>
                  <a:t> </a:t>
                </a:r>
                <a:r>
                  <a:rPr lang="en-US" altLang="zh-CN" smtClean="0">
                    <a:solidFill>
                      <a:srgbClr val="FF0000"/>
                    </a:solidFill>
                  </a:rPr>
                  <a:t>)</a:t>
                </a:r>
              </a:p>
              <a:p>
                <a:pPr>
                  <a:lnSpc>
                    <a:spcPct val="150000"/>
                  </a:lnSpc>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H</m:t>
                        </m:r>
                      </m:e>
                      <m:sub>
                        <m:r>
                          <a:rPr lang="en-US" altLang="zh-CN" b="0" i="1" smtClean="0">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𝑠</m:t>
                        </m:r>
                      </m:sub>
                    </m:sSub>
                  </m:oMath>
                </a14:m>
                <a:r>
                  <a:rPr lang="zh-CN" altLang="en-US" smtClean="0">
                    <a:solidFill>
                      <a:schemeClr val="tx1"/>
                    </a:solidFill>
                  </a:rPr>
                  <a:t>：信道增益</a:t>
                </a:r>
                <a:endParaRPr lang="en-US" altLang="zh-CN" smtClean="0">
                  <a:solidFill>
                    <a:schemeClr val="tx1"/>
                  </a:solidFill>
                </a:endParaRPr>
              </a:p>
              <a:p>
                <a:pPr>
                  <a:lnSpc>
                    <a:spcPct val="150000"/>
                  </a:lnSpc>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l-GR" altLang="zh-CN" i="1">
                            <a:latin typeface="Cambria Math" panose="02040503050406030204" pitchFamily="18" charset="0"/>
                          </a:rPr>
                          <m:t>𝜔</m:t>
                        </m:r>
                      </m:e>
                      <m:sub>
                        <m:r>
                          <a:rPr lang="en-US" altLang="zh-CN" b="0" i="1" smtClean="0">
                            <a:solidFill>
                              <a:schemeClr val="tx1"/>
                            </a:solidFill>
                            <a:latin typeface="Cambria Math" panose="02040503050406030204" pitchFamily="18" charset="0"/>
                          </a:rPr>
                          <m:t>𝑖</m:t>
                        </m:r>
                      </m:sub>
                    </m:sSub>
                    <m:r>
                      <a:rPr lang="zh-CN" altLang="en-US" i="1">
                        <a:latin typeface="Cambria Math" panose="02040503050406030204" pitchFamily="18" charset="0"/>
                      </a:rPr>
                      <m:t>：</m:t>
                    </m:r>
                  </m:oMath>
                </a14:m>
                <a:r>
                  <a:rPr lang="zh-CN" altLang="en-US"/>
                  <a:t>背景</a:t>
                </a:r>
                <a:r>
                  <a:rPr lang="zh-CN" altLang="en-US" smtClean="0"/>
                  <a:t>干扰功率</a:t>
                </a:r>
                <a:endParaRPr lang="en-US" altLang="zh-CN" smtClean="0"/>
              </a:p>
              <a:p>
                <a:pPr>
                  <a:lnSpc>
                    <a:spcPct val="150000"/>
                  </a:lnSpc>
                </a:pPr>
                <a14:m>
                  <m:oMath xmlns:m="http://schemas.openxmlformats.org/officeDocument/2006/math">
                    <m:sSub>
                      <m:sSubPr>
                        <m:ctrlPr>
                          <a:rPr lang="en-US" altLang="zh-CN" i="1">
                            <a:latin typeface="Cambria Math" panose="02040503050406030204" pitchFamily="18" charset="0"/>
                          </a:rPr>
                        </m:ctrlPr>
                      </m:sSubPr>
                      <m:e>
                        <m:r>
                          <a:rPr lang="el-GR" altLang="zh-CN" i="1">
                            <a:latin typeface="Cambria Math" panose="02040503050406030204" pitchFamily="18" charset="0"/>
                          </a:rPr>
                          <m:t>𝜃</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smtClean="0"/>
                  <a:t>每个</a:t>
                </a:r>
                <a:r>
                  <a:rPr lang="en-US" altLang="zh-CN" smtClean="0"/>
                  <a:t>request</a:t>
                </a:r>
                <a:r>
                  <a:rPr lang="zh-CN" altLang="en-US" smtClean="0"/>
                  <a:t>的数据大小</a:t>
                </a:r>
                <a:endParaRPr lang="en-US" altLang="zh-CN">
                  <a:solidFill>
                    <a:schemeClr val="tx1"/>
                  </a:solidFill>
                </a:endParaRPr>
              </a:p>
              <a:p>
                <a:pPr>
                  <a:lnSpc>
                    <a:spcPct val="150000"/>
                  </a:lnSpc>
                </a:pPr>
                <a:endParaRPr lang="zh-CN" altLang="en-US">
                  <a:solidFill>
                    <a:srgbClr val="FF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367422" y="1238771"/>
                <a:ext cx="3938451" cy="2652201"/>
              </a:xfrm>
              <a:prstGeom prst="rect">
                <a:avLst/>
              </a:prstGeom>
              <a:blipFill rotWithShape="0">
                <a:blip r:embed="rId5"/>
                <a:stretch>
                  <a:fillRect l="-1393"/>
                </a:stretch>
              </a:blipFill>
            </p:spPr>
            <p:txBody>
              <a:bodyPr/>
              <a:lstStyle/>
              <a:p>
                <a:r>
                  <a:rPr lang="zh-CN" altLang="en-US">
                    <a:noFill/>
                  </a:rPr>
                  <a:t> </a:t>
                </a:r>
              </a:p>
            </p:txBody>
          </p:sp>
        </mc:Fallback>
      </mc:AlternateContent>
      <p:pic>
        <p:nvPicPr>
          <p:cNvPr id="9" name="图片 8"/>
          <p:cNvPicPr>
            <a:picLocks noChangeAspect="1"/>
          </p:cNvPicPr>
          <p:nvPr/>
        </p:nvPicPr>
        <p:blipFill>
          <a:blip r:embed="rId6"/>
          <a:stretch>
            <a:fillRect/>
          </a:stretch>
        </p:blipFill>
        <p:spPr>
          <a:xfrm>
            <a:off x="3167580" y="3428449"/>
            <a:ext cx="6380952" cy="1133333"/>
          </a:xfrm>
          <a:prstGeom prst="rect">
            <a:avLst/>
          </a:prstGeom>
        </p:spPr>
      </p:pic>
      <p:pic>
        <p:nvPicPr>
          <p:cNvPr id="10" name="图片 9"/>
          <p:cNvPicPr>
            <a:picLocks noChangeAspect="1"/>
          </p:cNvPicPr>
          <p:nvPr/>
        </p:nvPicPr>
        <p:blipFill>
          <a:blip r:embed="rId7"/>
          <a:stretch>
            <a:fillRect/>
          </a:stretch>
        </p:blipFill>
        <p:spPr>
          <a:xfrm>
            <a:off x="3294270" y="4522851"/>
            <a:ext cx="6380952" cy="1590476"/>
          </a:xfrm>
          <a:prstGeom prst="rect">
            <a:avLst/>
          </a:prstGeom>
        </p:spPr>
      </p:pic>
      <p:sp>
        <p:nvSpPr>
          <p:cNvPr id="15" name="文本框 14"/>
          <p:cNvSpPr txBox="1"/>
          <p:nvPr/>
        </p:nvSpPr>
        <p:spPr>
          <a:xfrm>
            <a:off x="1038742" y="2356739"/>
            <a:ext cx="2128838" cy="369332"/>
          </a:xfrm>
          <a:prstGeom prst="rect">
            <a:avLst/>
          </a:prstGeom>
          <a:noFill/>
        </p:spPr>
        <p:txBody>
          <a:bodyPr wrap="square" rtlCol="0">
            <a:spAutoFit/>
          </a:bodyPr>
          <a:lstStyle/>
          <a:p>
            <a:r>
              <a:rPr lang="zh-CN" altLang="en-US" smtClean="0"/>
              <a:t>上行数据传输率：</a:t>
            </a:r>
            <a:endParaRPr lang="zh-CN" altLang="en-US"/>
          </a:p>
        </p:txBody>
      </p:sp>
      <p:sp>
        <p:nvSpPr>
          <p:cNvPr id="6" name="文本框 5"/>
          <p:cNvSpPr txBox="1"/>
          <p:nvPr/>
        </p:nvSpPr>
        <p:spPr>
          <a:xfrm>
            <a:off x="1038742" y="3688528"/>
            <a:ext cx="2128838" cy="369332"/>
          </a:xfrm>
          <a:prstGeom prst="rect">
            <a:avLst/>
          </a:prstGeom>
          <a:noFill/>
        </p:spPr>
        <p:txBody>
          <a:bodyPr wrap="square" rtlCol="0">
            <a:spAutoFit/>
          </a:bodyPr>
          <a:lstStyle/>
          <a:p>
            <a:r>
              <a:rPr lang="zh-CN" altLang="en-US" smtClean="0"/>
              <a:t>上行数据传输时间：</a:t>
            </a:r>
            <a:endParaRPr lang="zh-CN" altLang="en-US"/>
          </a:p>
        </p:txBody>
      </p:sp>
    </p:spTree>
    <p:extLst>
      <p:ext uri="{BB962C8B-B14F-4D97-AF65-F5344CB8AC3E}">
        <p14:creationId xmlns:p14="http://schemas.microsoft.com/office/powerpoint/2010/main" val="1164037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579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论文模型：边缘端</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p:cNvSpPr txBox="1"/>
              <p:nvPr/>
            </p:nvSpPr>
            <p:spPr>
              <a:xfrm>
                <a:off x="8171961" y="1103145"/>
                <a:ext cx="3344634" cy="3518207"/>
              </a:xfrm>
              <a:prstGeom prst="rect">
                <a:avLst/>
              </a:prstGeom>
              <a:noFill/>
            </p:spPr>
            <p:txBody>
              <a:bodyPr wrap="none" lIns="0" tIns="0" rIns="0" bIns="0" rtlCol="0">
                <a:spAutoFit/>
              </a:bodyPr>
              <a:lstStyle/>
              <a:p>
                <a:pPr>
                  <a:lnSpc>
                    <a:spcPct val="150000"/>
                  </a:lnSpc>
                </a:pPr>
                <a:r>
                  <a:rPr lang="en-US" altLang="zh-CN" i="1" smtClean="0">
                    <a:latin typeface="Cambria Math" panose="02040503050406030204" pitchFamily="18" charset="0"/>
                  </a:rPr>
                  <a:t>c</a:t>
                </a:r>
                <a:r>
                  <a:rPr lang="zh-CN" altLang="en-US" smtClean="0">
                    <a:latin typeface="Cambria Math" panose="02040503050406030204" pitchFamily="18" charset="0"/>
                  </a:rPr>
                  <a:t>：</a:t>
                </a:r>
                <a:r>
                  <a:rPr lang="en-US" altLang="zh-CN" smtClean="0">
                    <a:latin typeface="Cambria Math" panose="02040503050406030204" pitchFamily="18" charset="0"/>
                  </a:rPr>
                  <a:t>c</a:t>
                </a:r>
                <a:r>
                  <a:rPr lang="zh-CN" altLang="en-US" smtClean="0">
                    <a:latin typeface="Cambria Math" panose="02040503050406030204" pitchFamily="18" charset="0"/>
                  </a:rPr>
                  <a:t>个同类的边缘服务器</a:t>
                </a:r>
                <a:endParaRPr lang="en-US" altLang="zh-CN" smtClean="0">
                  <a:latin typeface="Cambria Math" panose="02040503050406030204" pitchFamily="18" charset="0"/>
                </a:endParaRPr>
              </a:p>
              <a:p>
                <a:pPr>
                  <a:lnSpc>
                    <a:spcPct val="150000"/>
                  </a:lnSpc>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𝐶</m:t>
                        </m:r>
                      </m:sup>
                    </m:sSup>
                  </m:oMath>
                </a14:m>
                <a:r>
                  <a:rPr lang="zh-CN" altLang="en-US">
                    <a:latin typeface="Cambria Math" panose="02040503050406030204" pitchFamily="18" charset="0"/>
                  </a:rPr>
                  <a:t>：每个边缘服务器的服务</a:t>
                </a:r>
                <a:r>
                  <a:rPr lang="zh-CN" altLang="en-US" smtClean="0">
                    <a:latin typeface="Cambria Math" panose="02040503050406030204" pitchFamily="18" charset="0"/>
                  </a:rPr>
                  <a:t>率</a:t>
                </a:r>
                <a:endParaRPr lang="en-US" altLang="zh-CN" smtClean="0">
                  <a:latin typeface="Cambria Math" panose="02040503050406030204" pitchFamily="18" charset="0"/>
                </a:endParaRPr>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a:rPr lang="el-GR" altLang="zh-CN" i="1">
                            <a:latin typeface="Cambria Math" panose="02040503050406030204" pitchFamily="18" charset="0"/>
                          </a:rPr>
                          <m:t>𝜆</m:t>
                        </m:r>
                      </m:e>
                      <m:sub>
                        <m:r>
                          <m:rPr>
                            <m:sty m:val="p"/>
                          </m:rPr>
                          <a:rPr lang="en-US" altLang="zh-CN" i="1">
                            <a:latin typeface="Cambria Math" panose="02040503050406030204" pitchFamily="18" charset="0"/>
                          </a:rPr>
                          <m:t>max</m:t>
                        </m:r>
                      </m:sub>
                      <m:sup>
                        <m:r>
                          <m:rPr>
                            <m:sty m:val="p"/>
                          </m:rPr>
                          <a:rPr lang="en-US" altLang="zh-CN" i="1" smtClean="0">
                            <a:latin typeface="Cambria Math" panose="02040503050406030204" pitchFamily="18" charset="0"/>
                          </a:rPr>
                          <m:t>C</m:t>
                        </m:r>
                      </m:sup>
                    </m:sSubSup>
                    <m:r>
                      <a:rPr lang="zh-CN" altLang="en-US">
                        <a:latin typeface="Cambria Math" panose="02040503050406030204" pitchFamily="18" charset="0"/>
                      </a:rPr>
                      <m:t>：</m:t>
                    </m:r>
                  </m:oMath>
                </a14:m>
                <a:r>
                  <a:rPr lang="en-US" altLang="zh-CN">
                    <a:latin typeface="Cambria Math" panose="02040503050406030204" pitchFamily="18" charset="0"/>
                  </a:rPr>
                  <a:t> </a:t>
                </a:r>
                <a:r>
                  <a:rPr lang="zh-CN" altLang="en-US">
                    <a:latin typeface="Cambria Math" panose="02040503050406030204" pitchFamily="18" charset="0"/>
                  </a:rPr>
                  <a:t>边缘服务器的最大服务率</a:t>
                </a:r>
                <a:endParaRPr lang="en-US" altLang="zh-CN">
                  <a:latin typeface="Cambria Math" panose="02040503050406030204" pitchFamily="18" charset="0"/>
                </a:endParaRPr>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a:rPr lang="el-GR" altLang="zh-CN" i="1">
                            <a:latin typeface="Cambria Math" panose="02040503050406030204" pitchFamily="18" charset="0"/>
                          </a:rPr>
                          <m:t>𝜆</m:t>
                        </m:r>
                      </m:e>
                      <m:sub>
                        <m:r>
                          <m:rPr>
                            <m:sty m:val="p"/>
                          </m:rPr>
                          <a:rPr lang="en-US" altLang="zh-CN" i="1">
                            <a:latin typeface="Cambria Math" panose="02040503050406030204" pitchFamily="18" charset="0"/>
                          </a:rPr>
                          <m:t>T</m:t>
                        </m:r>
                        <m:r>
                          <a:rPr lang="en-US" altLang="zh-CN" b="0" i="1" smtClean="0">
                            <a:latin typeface="Cambria Math" panose="02040503050406030204" pitchFamily="18" charset="0"/>
                          </a:rPr>
                          <m:t>𝑜𝑡𝑎𝑙</m:t>
                        </m:r>
                      </m:sub>
                      <m:sup>
                        <m:r>
                          <a:rPr lang="en-US" altLang="zh-CN" b="0" i="1" smtClean="0">
                            <a:latin typeface="Cambria Math" panose="02040503050406030204" pitchFamily="18" charset="0"/>
                          </a:rPr>
                          <m:t>𝑀</m:t>
                        </m:r>
                      </m:sup>
                    </m:sSubSup>
                  </m:oMath>
                </a14:m>
                <a:r>
                  <a:rPr lang="zh-CN" altLang="en-US">
                    <a:latin typeface="Cambria Math" panose="02040503050406030204" pitchFamily="18" charset="0"/>
                  </a:rPr>
                  <a:t>：</a:t>
                </a:r>
                <a:r>
                  <a:rPr lang="en-US" altLang="zh-CN">
                    <a:latin typeface="Cambria Math" panose="02040503050406030204" pitchFamily="18" charset="0"/>
                  </a:rPr>
                  <a:t>MDs </a:t>
                </a:r>
                <a:r>
                  <a:rPr lang="zh-CN" altLang="en-US">
                    <a:latin typeface="Cambria Math" panose="02040503050406030204" pitchFamily="18" charset="0"/>
                  </a:rPr>
                  <a:t>占用的服务</a:t>
                </a:r>
                <a:r>
                  <a:rPr lang="zh-CN" altLang="en-US" smtClean="0">
                    <a:latin typeface="Cambria Math" panose="02040503050406030204" pitchFamily="18" charset="0"/>
                  </a:rPr>
                  <a:t>率</a:t>
                </a:r>
                <a:endParaRPr lang="en-US" altLang="zh-CN" smtClean="0">
                  <a:latin typeface="Cambria Math" panose="02040503050406030204" pitchFamily="18" charset="0"/>
                </a:endParaRPr>
              </a:p>
              <a:p>
                <a:pPr>
                  <a:lnSpc>
                    <a:spcPct val="150000"/>
                  </a:lnSpc>
                </a:pPr>
                <a14:m>
                  <m:oMath xmlns:m="http://schemas.openxmlformats.org/officeDocument/2006/math">
                    <m:sSup>
                      <m:sSupPr>
                        <m:ctrlPr>
                          <a:rPr lang="en-US" altLang="zh-CN" i="1" smtClean="0">
                            <a:latin typeface="Cambria Math" panose="02040503050406030204" pitchFamily="18" charset="0"/>
                          </a:rPr>
                        </m:ctrlPr>
                      </m:sSupPr>
                      <m:e>
                        <m:r>
                          <a:rPr lang="el-GR" altLang="zh-CN" i="1">
                            <a:latin typeface="Cambria Math" panose="02040503050406030204" pitchFamily="18" charset="0"/>
                          </a:rPr>
                          <m:t>𝜓</m:t>
                        </m:r>
                      </m:e>
                      <m:sup>
                        <m:r>
                          <m:rPr>
                            <m:sty m:val="p"/>
                          </m:rPr>
                          <a:rPr lang="en-US" altLang="zh-CN" i="1" smtClean="0">
                            <a:latin typeface="Cambria Math" panose="02040503050406030204" pitchFamily="18" charset="0"/>
                          </a:rPr>
                          <m:t>C</m:t>
                        </m:r>
                      </m:sup>
                    </m:sSup>
                    <m:r>
                      <a:rPr lang="zh-CN" altLang="en-US" i="1">
                        <a:latin typeface="Cambria Math" panose="02040503050406030204" pitchFamily="18" charset="0"/>
                      </a:rPr>
                      <m:t>：</m:t>
                    </m:r>
                  </m:oMath>
                </a14:m>
                <a:r>
                  <a:rPr lang="en-US" altLang="zh-CN" smtClean="0">
                    <a:latin typeface="Cambria Math" panose="02040503050406030204" pitchFamily="18" charset="0"/>
                  </a:rPr>
                  <a:t>request</a:t>
                </a:r>
                <a:r>
                  <a:rPr lang="zh-CN" altLang="en-US" smtClean="0">
                    <a:latin typeface="Cambria Math" panose="02040503050406030204" pitchFamily="18" charset="0"/>
                  </a:rPr>
                  <a:t>在边缘端执行的概率</a:t>
                </a:r>
                <a:endParaRPr lang="en-US" altLang="zh-CN" smtClean="0">
                  <a:latin typeface="Cambria Math" panose="02040503050406030204" pitchFamily="18" charset="0"/>
                </a:endParaRPr>
              </a:p>
              <a:p>
                <a:pPr>
                  <a:lnSpc>
                    <a:spcPct val="150000"/>
                  </a:lnSpc>
                </a:pPr>
                <a14:m>
                  <m:oMath xmlns:m="http://schemas.openxmlformats.org/officeDocument/2006/math">
                    <m:sSubSup>
                      <m:sSubSupPr>
                        <m:ctrlPr>
                          <a:rPr lang="en-US" altLang="zh-CN" i="1">
                            <a:latin typeface="Cambria Math" panose="02040503050406030204" pitchFamily="18" charset="0"/>
                          </a:rPr>
                        </m:ctrlPr>
                      </m:sSubSupPr>
                      <m:e>
                        <m:r>
                          <a:rPr lang="el-GR" altLang="zh-CN" i="1">
                            <a:latin typeface="Cambria Math" panose="02040503050406030204" pitchFamily="18" charset="0"/>
                          </a:rPr>
                          <m:t>𝜆</m:t>
                        </m:r>
                      </m:e>
                      <m:sub>
                        <m:r>
                          <m:rPr>
                            <m:sty m:val="p"/>
                          </m:rPr>
                          <a:rPr lang="en-US" altLang="zh-CN" i="1">
                            <a:latin typeface="Cambria Math" panose="02040503050406030204" pitchFamily="18" charset="0"/>
                          </a:rPr>
                          <m:t>p</m:t>
                        </m:r>
                      </m:sub>
                      <m:sup>
                        <m:r>
                          <m:rPr>
                            <m:sty m:val="p"/>
                          </m:rPr>
                          <a:rPr lang="en-US" altLang="zh-CN" i="1">
                            <a:latin typeface="Cambria Math" panose="02040503050406030204" pitchFamily="18" charset="0"/>
                          </a:rPr>
                          <m:t>C</m:t>
                        </m:r>
                      </m:sup>
                    </m:sSubSup>
                    <m:r>
                      <a:rPr lang="zh-CN" altLang="en-US">
                        <a:latin typeface="Cambria Math" panose="02040503050406030204" pitchFamily="18" charset="0"/>
                      </a:rPr>
                      <m:t>：</m:t>
                    </m:r>
                  </m:oMath>
                </a14:m>
                <a:r>
                  <a:rPr lang="en-US" altLang="zh-CN">
                    <a:latin typeface="Cambria Math" panose="02040503050406030204" pitchFamily="18" charset="0"/>
                  </a:rPr>
                  <a:t> </a:t>
                </a:r>
                <a:r>
                  <a:rPr lang="zh-CN" altLang="en-US">
                    <a:latin typeface="Cambria Math" panose="02040503050406030204" pitchFamily="18" charset="0"/>
                  </a:rPr>
                  <a:t>边缘</a:t>
                </a:r>
                <a:r>
                  <a:rPr lang="zh-CN" altLang="en-US" smtClean="0">
                    <a:latin typeface="Cambria Math" panose="02040503050406030204" pitchFamily="18" charset="0"/>
                  </a:rPr>
                  <a:t>服务器实际的服务率</a:t>
                </a:r>
                <a:endParaRPr lang="en-US" altLang="zh-CN" smtClean="0">
                  <a:latin typeface="Cambria Math" panose="02040503050406030204" pitchFamily="18" charset="0"/>
                </a:endParaRPr>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smtClean="0">
                            <a:latin typeface="Cambria Math" panose="02040503050406030204" pitchFamily="18" charset="0"/>
                          </a:rPr>
                          <m:t>u</m:t>
                        </m:r>
                      </m:e>
                      <m:sub>
                        <m:r>
                          <m:rPr>
                            <m:sty m:val="p"/>
                          </m:rPr>
                          <a:rPr lang="en-US" altLang="zh-CN" i="1">
                            <a:latin typeface="Cambria Math" panose="02040503050406030204" pitchFamily="18" charset="0"/>
                          </a:rPr>
                          <m:t>b</m:t>
                        </m:r>
                      </m:sub>
                      <m:sup>
                        <m:r>
                          <m:rPr>
                            <m:sty m:val="p"/>
                          </m:rPr>
                          <a:rPr lang="en-US" altLang="zh-CN" i="1" smtClean="0">
                            <a:latin typeface="Cambria Math" panose="02040503050406030204" pitchFamily="18" charset="0"/>
                          </a:rPr>
                          <m:t>C</m:t>
                        </m:r>
                      </m:sup>
                    </m:sSubSup>
                  </m:oMath>
                </a14:m>
                <a:r>
                  <a:rPr lang="zh-CN" altLang="en-US" smtClean="0">
                    <a:latin typeface="Cambria Math" panose="02040503050406030204" pitchFamily="18" charset="0"/>
                  </a:rPr>
                  <a:t>：边缘云的传输速率</a:t>
                </a:r>
                <a:endParaRPr lang="en-US" altLang="zh-CN">
                  <a:latin typeface="Cambria Math" panose="02040503050406030204" pitchFamily="18" charset="0"/>
                </a:endParaRPr>
              </a:p>
              <a:p>
                <a:pPr>
                  <a:lnSpc>
                    <a:spcPct val="150000"/>
                  </a:lnSpc>
                </a:pPr>
                <a:endParaRPr lang="en-US" altLang="zh-CN">
                  <a:latin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8171961" y="1103145"/>
                <a:ext cx="3344634" cy="3518207"/>
              </a:xfrm>
              <a:prstGeom prst="rect">
                <a:avLst/>
              </a:prstGeom>
              <a:blipFill rotWithShape="0">
                <a:blip r:embed="rId4"/>
                <a:stretch>
                  <a:fillRect l="-4380" t="-173" r="-3832"/>
                </a:stretch>
              </a:blipFill>
            </p:spPr>
            <p:txBody>
              <a:bodyPr/>
              <a:lstStyle/>
              <a:p>
                <a:r>
                  <a:rPr lang="zh-CN" altLang="en-US">
                    <a:noFill/>
                  </a:rPr>
                  <a:t> </a:t>
                </a:r>
              </a:p>
            </p:txBody>
          </p:sp>
        </mc:Fallback>
      </mc:AlternateContent>
      <p:sp>
        <p:nvSpPr>
          <p:cNvPr id="5" name="文本框 4"/>
          <p:cNvSpPr txBox="1"/>
          <p:nvPr/>
        </p:nvSpPr>
        <p:spPr>
          <a:xfrm>
            <a:off x="3725883" y="1076548"/>
            <a:ext cx="5186362" cy="4540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边缘端</a:t>
            </a:r>
            <a:r>
              <a:rPr lang="zh-CN" altLang="en-US" smtClean="0"/>
              <a:t>的排队模型为 </a:t>
            </a:r>
            <a:r>
              <a:rPr lang="en-US" altLang="zh-CN" i="1" smtClean="0">
                <a:latin typeface="Cambria Math" panose="02040503050406030204" pitchFamily="18" charset="0"/>
              </a:rPr>
              <a:t>M/M/c</a:t>
            </a:r>
            <a:endParaRPr lang="en-US" altLang="zh-CN" i="1">
              <a:latin typeface="Cambria Math" panose="02040503050406030204" pitchFamily="18" charset="0"/>
            </a:endParaRPr>
          </a:p>
        </p:txBody>
      </p:sp>
      <p:pic>
        <p:nvPicPr>
          <p:cNvPr id="2" name="图片 1"/>
          <p:cNvPicPr>
            <a:picLocks noChangeAspect="1"/>
          </p:cNvPicPr>
          <p:nvPr/>
        </p:nvPicPr>
        <p:blipFill>
          <a:blip r:embed="rId5"/>
          <a:stretch>
            <a:fillRect/>
          </a:stretch>
        </p:blipFill>
        <p:spPr>
          <a:xfrm>
            <a:off x="3192107" y="1757104"/>
            <a:ext cx="4571429" cy="895238"/>
          </a:xfrm>
          <a:prstGeom prst="rect">
            <a:avLst/>
          </a:prstGeom>
        </p:spPr>
      </p:pic>
      <p:pic>
        <p:nvPicPr>
          <p:cNvPr id="7" name="图片 6"/>
          <p:cNvPicPr>
            <a:picLocks noChangeAspect="1"/>
          </p:cNvPicPr>
          <p:nvPr/>
        </p:nvPicPr>
        <p:blipFill>
          <a:blip r:embed="rId6"/>
          <a:stretch>
            <a:fillRect/>
          </a:stretch>
        </p:blipFill>
        <p:spPr>
          <a:xfrm>
            <a:off x="2598828" y="2894067"/>
            <a:ext cx="5161905" cy="942857"/>
          </a:xfrm>
          <a:prstGeom prst="rect">
            <a:avLst/>
          </a:prstGeom>
        </p:spPr>
      </p:pic>
      <p:pic>
        <p:nvPicPr>
          <p:cNvPr id="9" name="图片 8"/>
          <p:cNvPicPr>
            <a:picLocks noChangeAspect="1"/>
          </p:cNvPicPr>
          <p:nvPr/>
        </p:nvPicPr>
        <p:blipFill>
          <a:blip r:embed="rId7"/>
          <a:stretch>
            <a:fillRect/>
          </a:stretch>
        </p:blipFill>
        <p:spPr>
          <a:xfrm>
            <a:off x="2598828" y="4117504"/>
            <a:ext cx="6038095" cy="771429"/>
          </a:xfrm>
          <a:prstGeom prst="rect">
            <a:avLst/>
          </a:prstGeom>
        </p:spPr>
      </p:pic>
      <p:sp>
        <p:nvSpPr>
          <p:cNvPr id="10" name="文本框 9"/>
          <p:cNvSpPr txBox="1"/>
          <p:nvPr/>
        </p:nvSpPr>
        <p:spPr>
          <a:xfrm>
            <a:off x="979714" y="2043124"/>
            <a:ext cx="2503714" cy="369332"/>
          </a:xfrm>
          <a:prstGeom prst="rect">
            <a:avLst/>
          </a:prstGeom>
          <a:noFill/>
        </p:spPr>
        <p:txBody>
          <a:bodyPr wrap="square" rtlCol="0">
            <a:spAutoFit/>
          </a:bodyPr>
          <a:lstStyle/>
          <a:p>
            <a:r>
              <a:rPr lang="zh-CN" altLang="en-US" smtClean="0"/>
              <a:t>边缘端占用的服务率：</a:t>
            </a:r>
            <a:endParaRPr lang="zh-CN" altLang="en-US"/>
          </a:p>
        </p:txBody>
      </p:sp>
      <p:sp>
        <p:nvSpPr>
          <p:cNvPr id="11" name="文本框 10"/>
          <p:cNvSpPr txBox="1"/>
          <p:nvPr/>
        </p:nvSpPr>
        <p:spPr>
          <a:xfrm>
            <a:off x="979714" y="2667502"/>
            <a:ext cx="2521964" cy="369332"/>
          </a:xfrm>
          <a:prstGeom prst="rect">
            <a:avLst/>
          </a:prstGeom>
          <a:noFill/>
        </p:spPr>
        <p:txBody>
          <a:bodyPr wrap="square" rtlCol="0">
            <a:spAutoFit/>
          </a:bodyPr>
          <a:lstStyle/>
          <a:p>
            <a:r>
              <a:rPr lang="zh-CN" altLang="en-US" smtClean="0"/>
              <a:t>在边缘端执行的概率：</a:t>
            </a:r>
            <a:endParaRPr lang="zh-CN" altLang="en-US"/>
          </a:p>
        </p:txBody>
      </p:sp>
      <p:sp>
        <p:nvSpPr>
          <p:cNvPr id="12" name="文本框 11"/>
          <p:cNvSpPr txBox="1"/>
          <p:nvPr/>
        </p:nvSpPr>
        <p:spPr>
          <a:xfrm>
            <a:off x="1153886" y="4288958"/>
            <a:ext cx="1619114" cy="646331"/>
          </a:xfrm>
          <a:prstGeom prst="rect">
            <a:avLst/>
          </a:prstGeom>
          <a:noFill/>
        </p:spPr>
        <p:txBody>
          <a:bodyPr wrap="square" rtlCol="0">
            <a:spAutoFit/>
          </a:bodyPr>
          <a:lstStyle/>
          <a:p>
            <a:r>
              <a:rPr lang="zh-CN" altLang="en-US">
                <a:latin typeface="Cambria Math" panose="02040503050406030204" pitchFamily="18" charset="0"/>
              </a:rPr>
              <a:t>实际的服务</a:t>
            </a:r>
            <a:r>
              <a:rPr lang="zh-CN" altLang="en-US" smtClean="0">
                <a:latin typeface="Cambria Math" panose="02040503050406030204" pitchFamily="18" charset="0"/>
              </a:rPr>
              <a:t>率：</a:t>
            </a:r>
            <a:endParaRPr lang="en-US" altLang="zh-CN">
              <a:latin typeface="Cambria Math" panose="02040503050406030204" pitchFamily="18" charset="0"/>
            </a:endParaRPr>
          </a:p>
          <a:p>
            <a:endParaRPr lang="zh-CN" altLang="en-US"/>
          </a:p>
        </p:txBody>
      </p:sp>
      <p:pic>
        <p:nvPicPr>
          <p:cNvPr id="13" name="图片 12"/>
          <p:cNvPicPr>
            <a:picLocks noChangeAspect="1"/>
          </p:cNvPicPr>
          <p:nvPr/>
        </p:nvPicPr>
        <p:blipFill>
          <a:blip r:embed="rId8"/>
          <a:stretch>
            <a:fillRect/>
          </a:stretch>
        </p:blipFill>
        <p:spPr>
          <a:xfrm>
            <a:off x="3636923" y="5169513"/>
            <a:ext cx="5000000" cy="847619"/>
          </a:xfrm>
          <a:prstGeom prst="rect">
            <a:avLst/>
          </a:prstGeom>
        </p:spPr>
      </p:pic>
      <p:sp>
        <p:nvSpPr>
          <p:cNvPr id="14" name="文本框 13"/>
          <p:cNvSpPr txBox="1"/>
          <p:nvPr/>
        </p:nvSpPr>
        <p:spPr>
          <a:xfrm>
            <a:off x="1153886" y="5387323"/>
            <a:ext cx="2571997" cy="369332"/>
          </a:xfrm>
          <a:prstGeom prst="rect">
            <a:avLst/>
          </a:prstGeom>
          <a:noFill/>
        </p:spPr>
        <p:txBody>
          <a:bodyPr wrap="square" rtlCol="0">
            <a:spAutoFit/>
          </a:bodyPr>
          <a:lstStyle/>
          <a:p>
            <a:r>
              <a:rPr lang="zh-CN" altLang="en-US" smtClean="0"/>
              <a:t>边缘端平均等待时间：</a:t>
            </a:r>
            <a:endParaRPr lang="zh-CN" altLang="en-US"/>
          </a:p>
        </p:txBody>
      </p:sp>
      <p:sp>
        <p:nvSpPr>
          <p:cNvPr id="15" name="文本框 14"/>
          <p:cNvSpPr txBox="1"/>
          <p:nvPr/>
        </p:nvSpPr>
        <p:spPr>
          <a:xfrm>
            <a:off x="8636923" y="5408656"/>
            <a:ext cx="2698730" cy="369332"/>
          </a:xfrm>
          <a:prstGeom prst="rect">
            <a:avLst/>
          </a:prstGeom>
          <a:noFill/>
        </p:spPr>
        <p:txBody>
          <a:bodyPr wrap="square" rtlCol="0">
            <a:spAutoFit/>
          </a:bodyPr>
          <a:lstStyle/>
          <a:p>
            <a:r>
              <a:rPr lang="zh-CN" altLang="en-US" smtClean="0"/>
              <a:t>包括排队时间和执行时间</a:t>
            </a:r>
            <a:endParaRPr lang="zh-CN" altLang="en-US"/>
          </a:p>
        </p:txBody>
      </p:sp>
      <p:sp>
        <p:nvSpPr>
          <p:cNvPr id="17" name="文本框 16"/>
          <p:cNvSpPr txBox="1"/>
          <p:nvPr/>
        </p:nvSpPr>
        <p:spPr>
          <a:xfrm>
            <a:off x="1153886" y="6234942"/>
            <a:ext cx="3352800" cy="369332"/>
          </a:xfrm>
          <a:prstGeom prst="rect">
            <a:avLst/>
          </a:prstGeom>
          <a:noFill/>
        </p:spPr>
        <p:txBody>
          <a:bodyPr wrap="square" rtlCol="0">
            <a:spAutoFit/>
          </a:bodyPr>
          <a:lstStyle/>
          <a:p>
            <a:r>
              <a:rPr lang="zh-CN" altLang="en-US" smtClean="0"/>
              <a:t>执行结果在边缘端的等待时间：</a:t>
            </a:r>
            <a:endParaRPr lang="zh-CN" altLang="en-US"/>
          </a:p>
        </p:txBody>
      </p:sp>
      <p:pic>
        <p:nvPicPr>
          <p:cNvPr id="18" name="图片 17"/>
          <p:cNvPicPr>
            <a:picLocks noChangeAspect="1"/>
          </p:cNvPicPr>
          <p:nvPr/>
        </p:nvPicPr>
        <p:blipFill>
          <a:blip r:embed="rId9"/>
          <a:stretch>
            <a:fillRect/>
          </a:stretch>
        </p:blipFill>
        <p:spPr>
          <a:xfrm>
            <a:off x="4372524" y="5904994"/>
            <a:ext cx="4628571" cy="742857"/>
          </a:xfrm>
          <a:prstGeom prst="rect">
            <a:avLst/>
          </a:prstGeom>
        </p:spPr>
      </p:pic>
    </p:spTree>
    <p:extLst>
      <p:ext uri="{BB962C8B-B14F-4D97-AF65-F5344CB8AC3E}">
        <p14:creationId xmlns:p14="http://schemas.microsoft.com/office/powerpoint/2010/main" val="1939109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4" name="平行四边形 14"/>
          <p:cNvSpPr>
            <a:spLocks noChangeArrowheads="1"/>
          </p:cNvSpPr>
          <p:nvPr/>
        </p:nvSpPr>
        <p:spPr bwMode="auto">
          <a:xfrm>
            <a:off x="728980" y="1125855"/>
            <a:ext cx="10734675" cy="5579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728980" y="985486"/>
            <a:ext cx="8477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论文模型：中央端</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p:cNvSpPr txBox="1"/>
              <p:nvPr/>
            </p:nvSpPr>
            <p:spPr>
              <a:xfrm>
                <a:off x="5882316" y="1810328"/>
                <a:ext cx="3234925" cy="2616807"/>
              </a:xfrm>
              <a:prstGeom prst="rect">
                <a:avLst/>
              </a:prstGeom>
              <a:noFill/>
            </p:spPr>
            <p:txBody>
              <a:bodyPr wrap="none" lIns="0" tIns="0" rIns="0" bIns="0" rtlCol="0">
                <a:spAutoFit/>
              </a:bodyPr>
              <a:lstStyle/>
              <a:p>
                <a:pPr>
                  <a:lnSpc>
                    <a:spcPct val="150000"/>
                  </a:lnSpc>
                </a:pPr>
                <a:r>
                  <a:rPr lang="en-US" altLang="zh-CN" i="1" smtClean="0">
                    <a:latin typeface="Cambria Math" panose="02040503050406030204" pitchFamily="18" charset="0"/>
                  </a:rPr>
                  <a:t>T</a:t>
                </a:r>
                <a:r>
                  <a:rPr lang="en-US" altLang="zh-CN" i="1" baseline="30000" smtClean="0">
                    <a:latin typeface="Cambria Math" panose="02040503050406030204" pitchFamily="18" charset="0"/>
                  </a:rPr>
                  <a:t>O</a:t>
                </a:r>
                <a:r>
                  <a:rPr lang="zh-CN" altLang="en-US" smtClean="0">
                    <a:latin typeface="Cambria Math" panose="02040503050406030204" pitchFamily="18" charset="0"/>
                  </a:rPr>
                  <a:t>：中央端有线连接固定的延时</a:t>
                </a:r>
                <a:endParaRPr lang="en-US" altLang="zh-CN" smtClean="0">
                  <a:latin typeface="Cambria Math" panose="02040503050406030204" pitchFamily="18" charset="0"/>
                </a:endParaRPr>
              </a:p>
              <a:p>
                <a:pPr>
                  <a:lnSpc>
                    <a:spcPct val="150000"/>
                  </a:lnSpc>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𝐶</m:t>
                        </m:r>
                        <m:r>
                          <m:rPr>
                            <m:sty m:val="p"/>
                          </m:rPr>
                          <a:rPr lang="en-US" altLang="zh-CN" i="1">
                            <a:latin typeface="Cambria Math" panose="02040503050406030204" pitchFamily="18" charset="0"/>
                          </a:rPr>
                          <m:t>C</m:t>
                        </m:r>
                      </m:sup>
                    </m:sSup>
                  </m:oMath>
                </a14:m>
                <a:r>
                  <a:rPr lang="zh-CN" altLang="en-US" smtClean="0">
                    <a:latin typeface="Cambria Math" panose="02040503050406030204" pitchFamily="18" charset="0"/>
                  </a:rPr>
                  <a:t>：中央服务器</a:t>
                </a:r>
                <a:r>
                  <a:rPr lang="zh-CN" altLang="en-US">
                    <a:latin typeface="Cambria Math" panose="02040503050406030204" pitchFamily="18" charset="0"/>
                  </a:rPr>
                  <a:t>的服务</a:t>
                </a:r>
                <a:r>
                  <a:rPr lang="zh-CN" altLang="en-US" smtClean="0">
                    <a:latin typeface="Cambria Math" panose="02040503050406030204" pitchFamily="18" charset="0"/>
                  </a:rPr>
                  <a:t>率</a:t>
                </a:r>
                <a:endParaRPr lang="en-US" altLang="zh-CN" smtClean="0">
                  <a:latin typeface="Cambria Math" panose="02040503050406030204" pitchFamily="18" charset="0"/>
                </a:endParaRPr>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a:rPr lang="el-GR" altLang="zh-CN" i="1">
                            <a:latin typeface="Cambria Math" panose="02040503050406030204" pitchFamily="18" charset="0"/>
                          </a:rPr>
                          <m:t>𝜆</m:t>
                        </m:r>
                      </m:e>
                      <m:sub>
                        <m:r>
                          <a:rPr lang="en-US" altLang="zh-CN" b="0" i="1" smtClean="0">
                            <a:latin typeface="Cambria Math" panose="02040503050406030204" pitchFamily="18" charset="0"/>
                          </a:rPr>
                          <m:t>𝑡𝑜𝑡𝑎𝑙</m:t>
                        </m:r>
                      </m:sub>
                      <m:sup>
                        <m:r>
                          <a:rPr lang="en-US" altLang="zh-CN" b="0" i="1" smtClean="0">
                            <a:latin typeface="Cambria Math" panose="02040503050406030204" pitchFamily="18" charset="0"/>
                          </a:rPr>
                          <m:t>𝑀</m:t>
                        </m:r>
                      </m:sup>
                    </m:sSubSup>
                  </m:oMath>
                </a14:m>
                <a:r>
                  <a:rPr lang="zh-CN" altLang="en-US">
                    <a:latin typeface="Cambria Math" panose="02040503050406030204" pitchFamily="18" charset="0"/>
                  </a:rPr>
                  <a:t>：</a:t>
                </a:r>
                <a:r>
                  <a:rPr lang="en-US" altLang="zh-CN">
                    <a:latin typeface="Cambria Math" panose="02040503050406030204" pitchFamily="18" charset="0"/>
                  </a:rPr>
                  <a:t>MDs </a:t>
                </a:r>
                <a:r>
                  <a:rPr lang="zh-CN" altLang="en-US">
                    <a:latin typeface="Cambria Math" panose="02040503050406030204" pitchFamily="18" charset="0"/>
                  </a:rPr>
                  <a:t>占用的服务</a:t>
                </a:r>
                <a:r>
                  <a:rPr lang="zh-CN" altLang="en-US" smtClean="0">
                    <a:latin typeface="Cambria Math" panose="02040503050406030204" pitchFamily="18" charset="0"/>
                  </a:rPr>
                  <a:t>率</a:t>
                </a:r>
                <a:endParaRPr lang="en-US" altLang="zh-CN" smtClean="0">
                  <a:latin typeface="Cambria Math" panose="02040503050406030204" pitchFamily="18" charset="0"/>
                </a:endParaRPr>
              </a:p>
              <a:p>
                <a:pPr>
                  <a:lnSpc>
                    <a:spcPct val="150000"/>
                  </a:lnSpc>
                </a:pPr>
                <a14:m>
                  <m:oMath xmlns:m="http://schemas.openxmlformats.org/officeDocument/2006/math">
                    <m:sSubSup>
                      <m:sSubSupPr>
                        <m:ctrlPr>
                          <a:rPr lang="en-US" altLang="zh-CN" i="1">
                            <a:latin typeface="Cambria Math" panose="02040503050406030204" pitchFamily="18" charset="0"/>
                          </a:rPr>
                        </m:ctrlPr>
                      </m:sSubSupPr>
                      <m:e>
                        <m:r>
                          <a:rPr lang="el-GR" altLang="zh-CN" i="1">
                            <a:latin typeface="Cambria Math" panose="02040503050406030204" pitchFamily="18" charset="0"/>
                          </a:rPr>
                          <m:t>𝜆</m:t>
                        </m:r>
                      </m:e>
                      <m:sub>
                        <m:r>
                          <m:rPr>
                            <m:sty m:val="p"/>
                          </m:rPr>
                          <a:rPr lang="en-US" altLang="zh-CN" i="1">
                            <a:latin typeface="Cambria Math" panose="02040503050406030204" pitchFamily="18" charset="0"/>
                          </a:rPr>
                          <m:t>p</m:t>
                        </m:r>
                      </m:sub>
                      <m:sup>
                        <m:r>
                          <m:rPr>
                            <m:sty m:val="p"/>
                          </m:rPr>
                          <a:rPr lang="en-US" altLang="zh-CN" i="1">
                            <a:latin typeface="Cambria Math" panose="02040503050406030204" pitchFamily="18" charset="0"/>
                          </a:rPr>
                          <m:t>C</m:t>
                        </m:r>
                      </m:sup>
                    </m:sSubSup>
                    <m:r>
                      <a:rPr lang="zh-CN" altLang="en-US">
                        <a:latin typeface="Cambria Math" panose="02040503050406030204" pitchFamily="18" charset="0"/>
                      </a:rPr>
                      <m:t>：</m:t>
                    </m:r>
                  </m:oMath>
                </a14:m>
                <a:r>
                  <a:rPr lang="en-US" altLang="zh-CN">
                    <a:latin typeface="Cambria Math" panose="02040503050406030204" pitchFamily="18" charset="0"/>
                  </a:rPr>
                  <a:t> </a:t>
                </a:r>
                <a:r>
                  <a:rPr lang="zh-CN" altLang="en-US">
                    <a:latin typeface="Cambria Math" panose="02040503050406030204" pitchFamily="18" charset="0"/>
                  </a:rPr>
                  <a:t>边缘</a:t>
                </a:r>
                <a:r>
                  <a:rPr lang="zh-CN" altLang="en-US" smtClean="0">
                    <a:latin typeface="Cambria Math" panose="02040503050406030204" pitchFamily="18" charset="0"/>
                  </a:rPr>
                  <a:t>服务器实际的服务率</a:t>
                </a:r>
                <a:endParaRPr lang="en-US" altLang="zh-CN" smtClean="0">
                  <a:latin typeface="Cambria Math" panose="02040503050406030204" pitchFamily="18" charset="0"/>
                </a:endParaRPr>
              </a:p>
              <a:p>
                <a:pPr>
                  <a:lnSpc>
                    <a:spcPct val="150000"/>
                  </a:lnSpc>
                </a:pP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smtClean="0">
                            <a:latin typeface="Cambria Math" panose="02040503050406030204" pitchFamily="18" charset="0"/>
                          </a:rPr>
                          <m:t>u</m:t>
                        </m:r>
                      </m:e>
                      <m:sub>
                        <m:r>
                          <m:rPr>
                            <m:sty m:val="p"/>
                          </m:rPr>
                          <a:rPr lang="en-US" altLang="zh-CN" i="1">
                            <a:latin typeface="Cambria Math" panose="02040503050406030204" pitchFamily="18" charset="0"/>
                          </a:rPr>
                          <m:t>b</m:t>
                        </m:r>
                      </m:sub>
                      <m:sup>
                        <m:r>
                          <m:rPr>
                            <m:sty m:val="p"/>
                          </m:rPr>
                          <a:rPr lang="en-US" altLang="zh-CN" i="1" smtClean="0">
                            <a:latin typeface="Cambria Math" panose="02040503050406030204" pitchFamily="18" charset="0"/>
                          </a:rPr>
                          <m:t>C</m:t>
                        </m:r>
                        <m:r>
                          <m:rPr>
                            <m:sty m:val="p"/>
                          </m:rPr>
                          <a:rPr lang="en-US" altLang="zh-CN" i="1">
                            <a:latin typeface="Cambria Math" panose="02040503050406030204" pitchFamily="18" charset="0"/>
                          </a:rPr>
                          <m:t>C</m:t>
                        </m:r>
                      </m:sup>
                    </m:sSubSup>
                  </m:oMath>
                </a14:m>
                <a:r>
                  <a:rPr lang="zh-CN" altLang="en-US" smtClean="0">
                    <a:latin typeface="Cambria Math" panose="02040503050406030204" pitchFamily="18" charset="0"/>
                  </a:rPr>
                  <a:t>：中央云的传输速率</a:t>
                </a:r>
                <a:endParaRPr lang="en-US" altLang="zh-CN">
                  <a:latin typeface="Cambria Math" panose="02040503050406030204" pitchFamily="18" charset="0"/>
                </a:endParaRPr>
              </a:p>
              <a:p>
                <a:pPr>
                  <a:lnSpc>
                    <a:spcPct val="150000"/>
                  </a:lnSpc>
                </a:pPr>
                <a:endParaRPr lang="en-US" altLang="zh-CN">
                  <a:latin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882316" y="1810328"/>
                <a:ext cx="3234925" cy="2616807"/>
              </a:xfrm>
              <a:prstGeom prst="rect">
                <a:avLst/>
              </a:prstGeom>
              <a:blipFill rotWithShape="0">
                <a:blip r:embed="rId4"/>
                <a:stretch>
                  <a:fillRect l="-4520" t="-233" r="-3955"/>
                </a:stretch>
              </a:blipFill>
            </p:spPr>
            <p:txBody>
              <a:bodyPr/>
              <a:lstStyle/>
              <a:p>
                <a:r>
                  <a:rPr lang="zh-CN" altLang="en-US">
                    <a:noFill/>
                  </a:rPr>
                  <a:t> </a:t>
                </a:r>
              </a:p>
            </p:txBody>
          </p:sp>
        </mc:Fallback>
      </mc:AlternateContent>
      <p:sp>
        <p:nvSpPr>
          <p:cNvPr id="5" name="文本框 4"/>
          <p:cNvSpPr txBox="1"/>
          <p:nvPr/>
        </p:nvSpPr>
        <p:spPr>
          <a:xfrm>
            <a:off x="1804647" y="2705915"/>
            <a:ext cx="5186362" cy="5078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mtClean="0"/>
              <a:t>中央云的排队模型为 </a:t>
            </a:r>
            <a:r>
              <a:rPr lang="en-US" altLang="zh-CN" i="1" smtClean="0">
                <a:latin typeface="Cambria Math" panose="02040503050406030204" pitchFamily="18" charset="0"/>
              </a:rPr>
              <a:t>M/M/</a:t>
            </a:r>
            <a:r>
              <a:rPr lang="zh-CN" altLang="en-US" i="1" smtClean="0">
                <a:latin typeface="Cambria Math" panose="02040503050406030204" pitchFamily="18" charset="0"/>
              </a:rPr>
              <a:t>∞</a:t>
            </a:r>
            <a:endParaRPr lang="en-US" altLang="zh-CN" i="1">
              <a:latin typeface="Cambria Math" panose="02040503050406030204" pitchFamily="18" charset="0"/>
            </a:endParaRPr>
          </a:p>
        </p:txBody>
      </p:sp>
      <p:sp>
        <p:nvSpPr>
          <p:cNvPr id="14" name="文本框 13"/>
          <p:cNvSpPr txBox="1"/>
          <p:nvPr/>
        </p:nvSpPr>
        <p:spPr>
          <a:xfrm>
            <a:off x="1690569" y="4549308"/>
            <a:ext cx="2571997" cy="369332"/>
          </a:xfrm>
          <a:prstGeom prst="rect">
            <a:avLst/>
          </a:prstGeom>
          <a:noFill/>
        </p:spPr>
        <p:txBody>
          <a:bodyPr wrap="square" rtlCol="0">
            <a:spAutoFit/>
          </a:bodyPr>
          <a:lstStyle/>
          <a:p>
            <a:r>
              <a:rPr lang="zh-CN" altLang="en-US" smtClean="0"/>
              <a:t>超载的</a:t>
            </a:r>
            <a:r>
              <a:rPr lang="en-US" altLang="zh-CN" smtClean="0"/>
              <a:t>request</a:t>
            </a:r>
            <a:r>
              <a:rPr lang="zh-CN" altLang="en-US" smtClean="0"/>
              <a:t>等待时间：</a:t>
            </a:r>
            <a:endParaRPr lang="zh-CN" altLang="en-US"/>
          </a:p>
        </p:txBody>
      </p:sp>
      <p:pic>
        <p:nvPicPr>
          <p:cNvPr id="3" name="图片 2"/>
          <p:cNvPicPr>
            <a:picLocks noChangeAspect="1"/>
          </p:cNvPicPr>
          <p:nvPr/>
        </p:nvPicPr>
        <p:blipFill>
          <a:blip r:embed="rId5"/>
          <a:stretch>
            <a:fillRect/>
          </a:stretch>
        </p:blipFill>
        <p:spPr>
          <a:xfrm>
            <a:off x="4627056" y="4339601"/>
            <a:ext cx="4285714" cy="676190"/>
          </a:xfrm>
          <a:prstGeom prst="rect">
            <a:avLst/>
          </a:prstGeom>
        </p:spPr>
      </p:pic>
      <p:pic>
        <p:nvPicPr>
          <p:cNvPr id="6" name="图片 5"/>
          <p:cNvPicPr>
            <a:picLocks noChangeAspect="1"/>
          </p:cNvPicPr>
          <p:nvPr/>
        </p:nvPicPr>
        <p:blipFill>
          <a:blip r:embed="rId6"/>
          <a:stretch>
            <a:fillRect/>
          </a:stretch>
        </p:blipFill>
        <p:spPr>
          <a:xfrm>
            <a:off x="4627056" y="5242423"/>
            <a:ext cx="4980952" cy="847619"/>
          </a:xfrm>
          <a:prstGeom prst="rect">
            <a:avLst/>
          </a:prstGeom>
        </p:spPr>
      </p:pic>
      <p:sp>
        <p:nvSpPr>
          <p:cNvPr id="17" name="文本框 16"/>
          <p:cNvSpPr txBox="1"/>
          <p:nvPr/>
        </p:nvSpPr>
        <p:spPr>
          <a:xfrm>
            <a:off x="979713" y="5481567"/>
            <a:ext cx="3418115" cy="369332"/>
          </a:xfrm>
          <a:prstGeom prst="rect">
            <a:avLst/>
          </a:prstGeom>
          <a:noFill/>
        </p:spPr>
        <p:txBody>
          <a:bodyPr wrap="square" rtlCol="0">
            <a:spAutoFit/>
          </a:bodyPr>
          <a:lstStyle/>
          <a:p>
            <a:r>
              <a:rPr lang="zh-CN" altLang="en-US" smtClean="0"/>
              <a:t>执行结果在中央云端的等待时间：</a:t>
            </a:r>
            <a:endParaRPr lang="zh-CN" altLang="en-US"/>
          </a:p>
        </p:txBody>
      </p:sp>
    </p:spTree>
    <p:extLst>
      <p:ext uri="{BB962C8B-B14F-4D97-AF65-F5344CB8AC3E}">
        <p14:creationId xmlns:p14="http://schemas.microsoft.com/office/powerpoint/2010/main" val="4294836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526</Words>
  <Application>Microsoft Office PowerPoint</Application>
  <PresentationFormat>宽屏</PresentationFormat>
  <Paragraphs>89</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宋体</vt:lpstr>
      <vt:lpstr>微软雅黑</vt:lpstr>
      <vt:lpstr>Arial</vt:lpstr>
      <vt:lpstr>Arial Narrow</vt:lpstr>
      <vt:lpstr>Calibri</vt:lpstr>
      <vt:lpstr>Calibri Light</vt:lpstr>
      <vt:lpstr>Cambria Math</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琦 王</cp:lastModifiedBy>
  <cp:revision>71</cp:revision>
  <dcterms:created xsi:type="dcterms:W3CDTF">2014-02-17T01:49:00Z</dcterms:created>
  <dcterms:modified xsi:type="dcterms:W3CDTF">2018-10-09T00:03:09Z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