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9" r:id="rId2"/>
    <p:sldId id="294" r:id="rId3"/>
    <p:sldId id="295" r:id="rId4"/>
    <p:sldId id="296" r:id="rId5"/>
    <p:sldId id="297" r:id="rId6"/>
    <p:sldId id="298" r:id="rId7"/>
    <p:sldId id="299" r:id="rId8"/>
    <p:sldId id="300" r:id="rId9"/>
    <p:sldId id="301" r:id="rId10"/>
    <p:sldId id="302" r:id="rId11"/>
    <p:sldId id="272" r:id="rId12"/>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74" autoAdjust="0"/>
    <p:restoredTop sz="83988" autoAdjust="0"/>
  </p:normalViewPr>
  <p:slideViewPr>
    <p:cSldViewPr snapToGrid="0">
      <p:cViewPr varScale="1">
        <p:scale>
          <a:sx n="77" d="100"/>
          <a:sy n="77" d="100"/>
        </p:scale>
        <p:origin x="732" y="120"/>
      </p:cViewPr>
      <p:guideLst>
        <p:guide orient="horz" pos="2160"/>
        <p:guide pos="3840"/>
      </p:guideLst>
    </p:cSldViewPr>
  </p:slideViewPr>
  <p:outlineViewPr>
    <p:cViewPr>
      <p:scale>
        <a:sx n="33" d="100"/>
        <a:sy n="33" d="100"/>
      </p:scale>
      <p:origin x="0" y="0"/>
    </p:cViewPr>
  </p:outlineViewPr>
  <p:notesTextViewPr>
    <p:cViewPr>
      <p:scale>
        <a:sx n="3" d="2"/>
        <a:sy n="3" d="2"/>
      </p:scale>
      <p:origin x="0" y="-576"/>
    </p:cViewPr>
  </p:notesTextViewPr>
  <p:sorterViewPr>
    <p:cViewPr>
      <p:scale>
        <a:sx n="100" d="100"/>
        <a:sy n="100" d="100"/>
      </p:scale>
      <p:origin x="0" y="-3750"/>
    </p:cViewPr>
  </p:sorterViewPr>
  <p:notesViewPr>
    <p:cSldViewPr snapToGrid="0">
      <p:cViewPr varScale="1">
        <p:scale>
          <a:sx n="57" d="100"/>
          <a:sy n="57" d="100"/>
        </p:scale>
        <p:origin x="2832" y="66"/>
      </p:cViewPr>
      <p:guideLst/>
    </p:cSldViewPr>
  </p:notes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2018/11/20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609278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Folo</a:t>
            </a:r>
            <a:r>
              <a:rPr lang="zh-CN" altLang="en-US" smtClean="0"/>
              <a:t>：车辆雾计算中的延迟和质量优化任务分配</a:t>
            </a:r>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3356662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mtClean="0"/>
              <a:t>可以根据实际需要分别调整</a:t>
            </a:r>
            <a:r>
              <a:rPr lang="en-US" altLang="zh-CN" smtClean="0"/>
              <a:t>Folo</a:t>
            </a:r>
            <a:r>
              <a:rPr lang="zh-CN" altLang="en-US" smtClean="0"/>
              <a:t>以对服务延迟敏感和质量敏感。 具体来说，我们的解决方案可将服务延迟降低多达</a:t>
            </a:r>
            <a:r>
              <a:rPr lang="en-US" altLang="zh-CN" smtClean="0"/>
              <a:t>27</a:t>
            </a:r>
            <a:r>
              <a:rPr lang="zh-CN" altLang="en-US" smtClean="0"/>
              <a:t>％，并将</a:t>
            </a:r>
            <a:r>
              <a:rPr lang="en-US" altLang="zh-CN" smtClean="0"/>
              <a:t>QLR</a:t>
            </a:r>
            <a:r>
              <a:rPr lang="zh-CN" altLang="en-US" smtClean="0"/>
              <a:t>提高多达</a:t>
            </a:r>
            <a:r>
              <a:rPr lang="en-US" altLang="zh-CN" smtClean="0"/>
              <a:t>56</a:t>
            </a:r>
            <a:r>
              <a:rPr lang="zh-CN" altLang="en-US" smtClean="0"/>
              <a:t>％</a:t>
            </a:r>
            <a:endParaRPr lang="zh-CN" altLang="en-US"/>
          </a:p>
        </p:txBody>
      </p:sp>
    </p:spTree>
    <p:extLst>
      <p:ext uri="{BB962C8B-B14F-4D97-AF65-F5344CB8AC3E}">
        <p14:creationId xmlns:p14="http://schemas.microsoft.com/office/powerpoint/2010/main" val="541879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sz="1200" b="0" i="0" kern="1200" smtClean="0">
                <a:solidFill>
                  <a:schemeClr val="tx1"/>
                </a:solidFill>
                <a:effectLst/>
                <a:latin typeface="+mn-lt"/>
                <a:ea typeface="+mn-ea"/>
                <a:cs typeface="+mn-cs"/>
              </a:rPr>
              <a:t>Linear</a:t>
            </a:r>
            <a:r>
              <a:rPr lang="en-US" altLang="zh-CN" smtClean="0"/>
              <a:t> </a:t>
            </a:r>
            <a:r>
              <a:rPr lang="en-US" altLang="zh-CN" sz="1200" b="0" i="0" kern="1200" smtClean="0">
                <a:solidFill>
                  <a:schemeClr val="tx1"/>
                </a:solidFill>
                <a:effectLst/>
                <a:latin typeface="+mn-lt"/>
                <a:ea typeface="+mn-ea"/>
                <a:cs typeface="+mn-cs"/>
              </a:rPr>
              <a:t>Programming based Optimization (LBO) and Binary Particle Swarm Optimization (BPSO</a:t>
            </a:r>
            <a:r>
              <a:rPr lang="zh-CN" altLang="en-US" sz="1200" b="0" i="0" kern="1200" smtClean="0">
                <a:solidFill>
                  <a:schemeClr val="tx1"/>
                </a:solidFill>
                <a:effectLst/>
                <a:latin typeface="+mn-lt"/>
                <a:ea typeface="+mn-ea"/>
                <a:cs typeface="+mn-cs"/>
              </a:rPr>
              <a:t>）</a:t>
            </a:r>
            <a:r>
              <a:rPr lang="en-US" altLang="zh-CN" smtClean="0"/>
              <a:t/>
            </a:r>
            <a:br>
              <a:rPr lang="en-US" altLang="zh-CN" smtClean="0"/>
            </a:br>
            <a:r>
              <a:rPr lang="zh-CN" altLang="en-US" smtClean="0"/>
              <a:t>基于线性规划的优化</a:t>
            </a:r>
            <a:endParaRPr lang="en-US" altLang="zh-CN" smtClean="0"/>
          </a:p>
          <a:p>
            <a:r>
              <a:rPr lang="zh-CN" altLang="en-US" smtClean="0"/>
              <a:t>基于二进制粒子群的优化</a:t>
            </a:r>
            <a:endParaRPr lang="zh-CN" altLang="en-US"/>
          </a:p>
        </p:txBody>
      </p:sp>
    </p:spTree>
    <p:extLst>
      <p:ext uri="{BB962C8B-B14F-4D97-AF65-F5344CB8AC3E}">
        <p14:creationId xmlns:p14="http://schemas.microsoft.com/office/powerpoint/2010/main" val="602163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040497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sz="1200" b="0" i="0" kern="1200" smtClean="0">
                <a:solidFill>
                  <a:schemeClr val="tx1"/>
                </a:solidFill>
                <a:effectLst/>
                <a:latin typeface="+mn-lt"/>
                <a:ea typeface="+mn-ea"/>
                <a:cs typeface="+mn-cs"/>
              </a:rPr>
              <a:t>1.</a:t>
            </a:r>
            <a:r>
              <a:rPr lang="zh-CN" altLang="en-US" sz="1200" b="0" i="0" kern="1200" smtClean="0">
                <a:solidFill>
                  <a:schemeClr val="tx1"/>
                </a:solidFill>
                <a:effectLst/>
                <a:latin typeface="+mn-lt"/>
                <a:ea typeface="+mn-ea"/>
                <a:cs typeface="+mn-cs"/>
              </a:rPr>
              <a:t>首先客户端车辆通过广播单跳探测消息，并从雾节点收集响应。响应的任何雾节点都包含在雾候选列表中。 </a:t>
            </a:r>
            <a:endParaRPr lang="en-US" altLang="zh-CN" sz="1200" b="0"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2.</a:t>
            </a:r>
            <a:r>
              <a:rPr lang="zh-CN" altLang="en-US" sz="1200" b="0" i="0" kern="1200" smtClean="0">
                <a:solidFill>
                  <a:schemeClr val="tx1"/>
                </a:solidFill>
                <a:effectLst/>
                <a:latin typeface="+mn-lt"/>
                <a:ea typeface="+mn-ea"/>
                <a:cs typeface="+mn-cs"/>
              </a:rPr>
              <a:t>然后客户端车辆向区域头部发送请求。 该请求包含：</a:t>
            </a:r>
            <a:endParaRPr lang="en-US" altLang="zh-CN" sz="1200" b="0"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3.</a:t>
            </a:r>
            <a:r>
              <a:rPr lang="zh-CN" altLang="en-US" sz="1200" b="0" i="0" kern="1200" smtClean="0">
                <a:solidFill>
                  <a:schemeClr val="tx1"/>
                </a:solidFill>
                <a:effectLst/>
                <a:latin typeface="+mn-lt"/>
                <a:ea typeface="+mn-ea"/>
                <a:cs typeface="+mn-cs"/>
              </a:rPr>
              <a:t>收到请求后，区域头部执行任务分配算法来决定在如何分配任务。</a:t>
            </a:r>
            <a:endParaRPr lang="en-US" altLang="zh-CN" sz="1200" b="0"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4.</a:t>
            </a:r>
            <a:r>
              <a:rPr lang="zh-CN" altLang="en-US" sz="1200" b="0" i="0" kern="1200" smtClean="0">
                <a:solidFill>
                  <a:schemeClr val="tx1"/>
                </a:solidFill>
                <a:effectLst/>
                <a:latin typeface="+mn-lt"/>
                <a:ea typeface="+mn-ea"/>
                <a:cs typeface="+mn-cs"/>
              </a:rPr>
              <a:t>客户端车辆和移动雾节点之间的连接可能不会持续，当相应的雾节点从当前服务区移出时，可以中断任务的执行，此时区域头调用另一个雾节点来接管任务。</a:t>
            </a:r>
            <a:endParaRPr lang="en-US" altLang="zh-CN" sz="1200" b="0" i="0" kern="1200" smtClean="0">
              <a:solidFill>
                <a:schemeClr val="tx1"/>
              </a:solidFill>
              <a:effectLst/>
              <a:latin typeface="+mn-lt"/>
              <a:ea typeface="+mn-ea"/>
              <a:cs typeface="+mn-cs"/>
            </a:endParaRPr>
          </a:p>
          <a:p>
            <a:endParaRPr lang="zh-CN" altLang="en-US"/>
          </a:p>
        </p:txBody>
      </p:sp>
    </p:spTree>
    <p:extLst>
      <p:ext uri="{BB962C8B-B14F-4D97-AF65-F5344CB8AC3E}">
        <p14:creationId xmlns:p14="http://schemas.microsoft.com/office/powerpoint/2010/main" val="3018271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smtClean="0"/>
              <a:t>Ki</a:t>
            </a:r>
            <a:r>
              <a:rPr lang="zh-CN" altLang="en-US" smtClean="0"/>
              <a:t>是</a:t>
            </a:r>
            <a:r>
              <a:rPr lang="en-US" altLang="zh-CN" smtClean="0"/>
              <a:t>i</a:t>
            </a:r>
            <a:r>
              <a:rPr lang="zh-CN" altLang="en-US" smtClean="0"/>
              <a:t>客户结点生成的任务集合</a:t>
            </a:r>
            <a:endParaRPr lang="en-US" altLang="zh-CN" smtClean="0"/>
          </a:p>
          <a:p>
            <a:r>
              <a:rPr lang="en-US" altLang="zh-CN" smtClean="0"/>
              <a:t>Ji</a:t>
            </a:r>
            <a:r>
              <a:rPr lang="zh-CN" altLang="en-US" smtClean="0"/>
              <a:t>是</a:t>
            </a:r>
            <a:r>
              <a:rPr lang="en-US" altLang="zh-CN" smtClean="0"/>
              <a:t>i</a:t>
            </a:r>
            <a:r>
              <a:rPr lang="zh-CN" altLang="en-US" smtClean="0"/>
              <a:t>客户结点的雾结点候选者集合</a:t>
            </a:r>
            <a:endParaRPr lang="en-US" altLang="zh-CN" smtClean="0"/>
          </a:p>
          <a:p>
            <a:r>
              <a:rPr lang="en-US" altLang="zh-CN" smtClean="0"/>
              <a:t>Xik</a:t>
            </a:r>
            <a:r>
              <a:rPr lang="en-US" altLang="zh-CN" baseline="0" smtClean="0"/>
              <a:t> </a:t>
            </a:r>
            <a:r>
              <a:rPr lang="zh-CN" altLang="en-US" baseline="0" smtClean="0"/>
              <a:t>表示任务</a:t>
            </a:r>
            <a:r>
              <a:rPr lang="en-US" altLang="zh-CN" baseline="0" smtClean="0"/>
              <a:t>k</a:t>
            </a:r>
            <a:r>
              <a:rPr lang="zh-CN" altLang="en-US" baseline="0" smtClean="0"/>
              <a:t>是否由结点</a:t>
            </a:r>
            <a:r>
              <a:rPr lang="en-US" altLang="zh-CN" baseline="0" smtClean="0"/>
              <a:t>i</a:t>
            </a:r>
            <a:r>
              <a:rPr lang="zh-CN" altLang="en-US" baseline="0" smtClean="0"/>
              <a:t>生成</a:t>
            </a:r>
            <a:endParaRPr lang="en-US" altLang="zh-CN" baseline="0" smtClean="0"/>
          </a:p>
          <a:p>
            <a:r>
              <a:rPr lang="en-US" altLang="zh-CN" baseline="0" smtClean="0"/>
              <a:t>Xij </a:t>
            </a:r>
            <a:r>
              <a:rPr lang="zh-CN" altLang="en-US" baseline="0" smtClean="0"/>
              <a:t>表示雾结点</a:t>
            </a:r>
            <a:r>
              <a:rPr lang="en-US" altLang="zh-CN" baseline="0" smtClean="0"/>
              <a:t>j</a:t>
            </a:r>
            <a:r>
              <a:rPr lang="zh-CN" altLang="en-US" baseline="0" smtClean="0"/>
              <a:t>是否是</a:t>
            </a:r>
            <a:r>
              <a:rPr lang="en-US" altLang="zh-CN" baseline="0" smtClean="0"/>
              <a:t>i</a:t>
            </a:r>
            <a:r>
              <a:rPr lang="zh-CN" altLang="en-US" baseline="0" smtClean="0"/>
              <a:t>的候选者</a:t>
            </a:r>
            <a:endParaRPr lang="en-US" altLang="zh-CN" baseline="0" smtClean="0"/>
          </a:p>
          <a:p>
            <a:endParaRPr lang="en-US" altLang="zh-CN" baseline="0" smtClean="0"/>
          </a:p>
          <a:p>
            <a:r>
              <a:rPr lang="en-US" altLang="zh-CN" baseline="0" smtClean="0"/>
              <a:t>I</a:t>
            </a:r>
            <a:r>
              <a:rPr lang="zh-CN" altLang="en-US" baseline="0" smtClean="0"/>
              <a:t> 所有的客户结点；</a:t>
            </a:r>
            <a:r>
              <a:rPr lang="en-US" altLang="zh-CN" baseline="0" smtClean="0"/>
              <a:t>J</a:t>
            </a:r>
            <a:r>
              <a:rPr lang="zh-CN" altLang="en-US" baseline="0" smtClean="0"/>
              <a:t>所有的雾结点候选者；</a:t>
            </a:r>
            <a:r>
              <a:rPr lang="en-US" altLang="zh-CN" baseline="0" smtClean="0"/>
              <a:t>K </a:t>
            </a:r>
            <a:r>
              <a:rPr lang="zh-CN" altLang="en-US" baseline="0" smtClean="0"/>
              <a:t>所有的任务</a:t>
            </a:r>
            <a:endParaRPr lang="en-US" altLang="zh-CN" baseline="0" smtClean="0"/>
          </a:p>
          <a:p>
            <a:r>
              <a:rPr lang="en-US" altLang="zh-CN" baseline="0" smtClean="0"/>
              <a:t>Xjk </a:t>
            </a:r>
            <a:r>
              <a:rPr lang="zh-CN" altLang="en-US" baseline="0" smtClean="0"/>
              <a:t>表示任务</a:t>
            </a:r>
            <a:r>
              <a:rPr lang="en-US" altLang="zh-CN" baseline="0" smtClean="0"/>
              <a:t>k</a:t>
            </a:r>
            <a:r>
              <a:rPr lang="zh-CN" altLang="en-US" baseline="0" smtClean="0"/>
              <a:t>是否被分配给了雾结点</a:t>
            </a:r>
            <a:r>
              <a:rPr lang="en-US" altLang="zh-CN" baseline="0" smtClean="0"/>
              <a:t>j</a:t>
            </a:r>
            <a:r>
              <a:rPr lang="zh-CN" altLang="en-US" baseline="0" smtClean="0"/>
              <a:t>，必须满足</a:t>
            </a:r>
            <a:r>
              <a:rPr lang="en-US" altLang="zh-CN" baseline="0" smtClean="0"/>
              <a:t>k</a:t>
            </a:r>
            <a:r>
              <a:rPr lang="zh-CN" altLang="en-US" baseline="0" smtClean="0"/>
              <a:t>是</a:t>
            </a:r>
            <a:r>
              <a:rPr lang="en-US" altLang="zh-CN" baseline="0" smtClean="0"/>
              <a:t>i</a:t>
            </a:r>
            <a:r>
              <a:rPr lang="zh-CN" altLang="en-US" baseline="0" smtClean="0"/>
              <a:t>生成的任务，并且</a:t>
            </a:r>
            <a:r>
              <a:rPr lang="en-US" altLang="zh-CN" baseline="0" smtClean="0"/>
              <a:t>j</a:t>
            </a:r>
            <a:r>
              <a:rPr lang="zh-CN" altLang="en-US" baseline="0" smtClean="0"/>
              <a:t>是</a:t>
            </a:r>
            <a:r>
              <a:rPr lang="en-US" altLang="zh-CN" baseline="0" smtClean="0"/>
              <a:t>i</a:t>
            </a:r>
            <a:r>
              <a:rPr lang="zh-CN" altLang="en-US" baseline="0" smtClean="0"/>
              <a:t>的候选雾结点，</a:t>
            </a:r>
            <a:r>
              <a:rPr lang="en-US" altLang="zh-CN" baseline="0" smtClean="0"/>
              <a:t>xjk</a:t>
            </a:r>
            <a:r>
              <a:rPr lang="zh-CN" altLang="en-US" baseline="0" smtClean="0"/>
              <a:t>才可能取</a:t>
            </a:r>
            <a:r>
              <a:rPr lang="en-US" altLang="zh-CN" baseline="0" smtClean="0"/>
              <a:t>1</a:t>
            </a:r>
            <a:r>
              <a:rPr lang="zh-CN" altLang="en-US" baseline="0" smtClean="0"/>
              <a:t>，也可能不分配，所以小于等于</a:t>
            </a:r>
            <a:r>
              <a:rPr lang="en-US" altLang="zh-CN" baseline="0" smtClean="0"/>
              <a:t>min</a:t>
            </a:r>
            <a:endParaRPr lang="zh-CN" altLang="en-US"/>
          </a:p>
        </p:txBody>
      </p:sp>
    </p:spTree>
    <p:extLst>
      <p:ext uri="{BB962C8B-B14F-4D97-AF65-F5344CB8AC3E}">
        <p14:creationId xmlns:p14="http://schemas.microsoft.com/office/powerpoint/2010/main" val="1213038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mtClean="0"/>
              <a:t>以视频处理为例，</a:t>
            </a:r>
            <a:r>
              <a:rPr lang="en-US" altLang="zh-CN" smtClean="0"/>
              <a:t>qk</a:t>
            </a:r>
            <a:r>
              <a:rPr lang="zh-CN" altLang="en-US" smtClean="0"/>
              <a:t>的值越大，代表图片被压缩的越大，原始图片的损失越大。</a:t>
            </a:r>
            <a:endParaRPr lang="en-US" altLang="zh-CN" smtClean="0"/>
          </a:p>
          <a:p>
            <a:r>
              <a:rPr lang="en-US" altLang="zh-CN" smtClean="0"/>
              <a:t>1.</a:t>
            </a:r>
            <a:r>
              <a:rPr lang="zh-CN" altLang="en-US" smtClean="0"/>
              <a:t>在指定的带宽下，传输延时主要决定于传输数据量的大小</a:t>
            </a:r>
            <a:endParaRPr lang="zh-CN" altLang="en-US"/>
          </a:p>
        </p:txBody>
      </p:sp>
    </p:spTree>
    <p:extLst>
      <p:ext uri="{BB962C8B-B14F-4D97-AF65-F5344CB8AC3E}">
        <p14:creationId xmlns:p14="http://schemas.microsoft.com/office/powerpoint/2010/main" val="452616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mc:AlternateContent xmlns:mc="http://schemas.openxmlformats.org/markup-compatibility/2006" xmlns:a14="http://schemas.microsoft.com/office/drawing/2010/main">
        <mc:Choice Requires="a14">
          <p:sp>
            <p:nvSpPr>
              <p:cNvPr id="3" name="文本占位符 2"/>
              <p:cNvSpPr>
                <a:spLocks noGrp="1"/>
              </p:cNvSpPr>
              <p:nvPr>
                <p:ph type="body" idx="3"/>
              </p:nvPr>
            </p:nvSpPr>
            <p:spPr/>
            <p:txBody>
              <a:bodyPr/>
              <a:lstStyle/>
              <a:p>
                <a:r>
                  <a:rPr lang="en-US" altLang="zh-CN" smtClean="0"/>
                  <a:t>1.</a:t>
                </a:r>
                <a:r>
                  <a:rPr lang="zh-CN" altLang="en-US" smtClean="0"/>
                  <a:t>质量损失是依据具体的应用来确定的。在</a:t>
                </a:r>
                <a:r>
                  <a:rPr lang="en-US" altLang="zh-CN" smtClean="0"/>
                  <a:t>Folo</a:t>
                </a:r>
                <a:r>
                  <a:rPr lang="zh-CN" altLang="en-US" smtClean="0"/>
                  <a:t>中，定义了</a:t>
                </a:r>
                <a:r>
                  <a:rPr lang="en-US" altLang="zh-CN" smtClean="0"/>
                  <a:t>5</a:t>
                </a:r>
                <a:r>
                  <a:rPr lang="zh-CN" altLang="en-US" smtClean="0"/>
                  <a:t>个层次，等级</a:t>
                </a:r>
                <a:r>
                  <a:rPr lang="en-US" altLang="zh-CN" smtClean="0"/>
                  <a:t>1</a:t>
                </a:r>
                <a:r>
                  <a:rPr lang="zh-CN" altLang="en-US" smtClean="0"/>
                  <a:t>代表对质量损失有严格的要求，等级</a:t>
                </a:r>
                <a:r>
                  <a:rPr lang="en-US" altLang="zh-CN" smtClean="0"/>
                  <a:t>5</a:t>
                </a:r>
                <a:r>
                  <a:rPr lang="zh-CN" altLang="en-US" smtClean="0"/>
                  <a:t>表示对质量损失有较高的容忍度。</a:t>
                </a:r>
                <a:r>
                  <a:rPr lang="en-US" altLang="zh-CN" smtClean="0"/>
                  <a:t>Qk</a:t>
                </a:r>
                <a:r>
                  <a:rPr lang="zh-CN" altLang="en-US" smtClean="0"/>
                  <a:t>是根据视频的分辨率定义的。</a:t>
                </a:r>
                <a:endParaRPr lang="en-US" altLang="zh-CN" smtClean="0"/>
              </a:p>
              <a:p>
                <a:r>
                  <a:rPr lang="en-US" altLang="zh-CN" smtClean="0"/>
                  <a:t>2.</a:t>
                </a:r>
                <a:r>
                  <a:rPr lang="zh-CN" altLang="en-US" smtClean="0"/>
                  <a:t>每个任务都</a:t>
                </a:r>
                <a:r>
                  <a:rPr lang="zh-CN" altLang="en-US" smtClean="0"/>
                  <a:t>只能分配</a:t>
                </a:r>
                <a:r>
                  <a:rPr lang="zh-CN" altLang="en-US" smtClean="0"/>
                  <a:t>到一个结点上。</a:t>
                </a:r>
                <a:endParaRPr lang="en-US" altLang="zh-CN" smtClean="0"/>
              </a:p>
              <a:p>
                <a:r>
                  <a:rPr lang="en-US" altLang="zh-CN" smtClean="0"/>
                  <a:t>3.Tk</a:t>
                </a:r>
                <a:r>
                  <a:rPr lang="zh-CN" altLang="en-US" smtClean="0"/>
                  <a:t>用于表示任务</a:t>
                </a:r>
                <a:r>
                  <a:rPr lang="en-US" altLang="zh-CN" smtClean="0"/>
                  <a:t>k</a:t>
                </a:r>
                <a:r>
                  <a:rPr lang="zh-CN" altLang="en-US" smtClean="0"/>
                  <a:t>能容忍的最大服务延时。每个任务的总延迟不能超过</a:t>
                </a:r>
                <a:r>
                  <a:rPr lang="en-US" altLang="zh-CN" smtClean="0"/>
                  <a:t>Tk</a:t>
                </a:r>
                <a:r>
                  <a:rPr lang="zh-CN" altLang="en-US" smtClean="0"/>
                  <a:t>。</a:t>
                </a:r>
                <a:endParaRPr lang="en-US" altLang="zh-CN"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mtClean="0"/>
                  <a:t>4. </a:t>
                </a:r>
                <a:r>
                  <a:rPr lang="zh-CN" altLang="en-US" smtClean="0"/>
                  <a:t>对资源容量的需求</a:t>
                </a:r>
                <a:r>
                  <a:rPr lang="zh-CN" altLang="en-US" smtClean="0"/>
                  <a:t>取决于期盼</a:t>
                </a:r>
                <a:r>
                  <a:rPr lang="zh-CN" altLang="en-US" smtClean="0"/>
                  <a:t>的服务质量，服务质量越高，容量需求越高。</a:t>
                </a:r>
                <a:r>
                  <a:rPr lang="en-US" altLang="zh-CN" smtClean="0"/>
                  <a:t>Sj</a:t>
                </a:r>
                <a:r>
                  <a:rPr lang="zh-CN" altLang="en-US" smtClean="0"/>
                  <a:t>表示雾结点</a:t>
                </a:r>
                <a:r>
                  <a:rPr lang="en-US" altLang="zh-CN" smtClean="0"/>
                  <a:t>j</a:t>
                </a:r>
                <a:r>
                  <a:rPr lang="zh-CN" altLang="en-US" smtClean="0"/>
                  <a:t>的空闲容量，</a:t>
                </a:r>
                <a:r>
                  <a:rPr lang="en-US" altLang="zh-CN" smtClean="0">
                    <a:latin typeface="Cambria Math" panose="02040503050406030204" pitchFamily="18" charset="0"/>
                    <a:ea typeface="Cambria Math" panose="02040503050406030204" pitchFamily="18" charset="0"/>
                  </a:rPr>
                  <a:t>R(</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𝑞</m:t>
                        </m:r>
                      </m:e>
                      <m:sub>
                        <m:r>
                          <a:rPr lang="en-US" altLang="zh-CN" i="1">
                            <a:latin typeface="Cambria Math" panose="02040503050406030204" pitchFamily="18" charset="0"/>
                            <a:ea typeface="Cambria Math" panose="02040503050406030204" pitchFamily="18" charset="0"/>
                          </a:rPr>
                          <m:t>𝑘</m:t>
                        </m:r>
                      </m:sub>
                    </m:sSub>
                  </m:oMath>
                </a14:m>
                <a:r>
                  <a:rPr lang="en-US" altLang="zh-CN">
                    <a:latin typeface="Cambria Math" panose="02040503050406030204" pitchFamily="18" charset="0"/>
                    <a:ea typeface="Cambria Math" panose="02040503050406030204" pitchFamily="18" charset="0"/>
                  </a:rPr>
                  <a:t>)</a:t>
                </a:r>
                <a:r>
                  <a:rPr lang="zh-CN" altLang="en-US"/>
                  <a:t>：当</a:t>
                </a:r>
                <a:r>
                  <a:rPr lang="en-US" altLang="zh-CN"/>
                  <a:t>QLR</a:t>
                </a:r>
                <a:r>
                  <a:rPr lang="zh-CN" altLang="en-US"/>
                  <a:t>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𝑘</m:t>
                        </m:r>
                      </m:sub>
                    </m:sSub>
                    <m:r>
                      <a:rPr lang="zh-CN" altLang="en-US" i="1">
                        <a:latin typeface="Cambria Math" panose="02040503050406030204" pitchFamily="18" charset="0"/>
                      </a:rPr>
                      <m:t>时</m:t>
                    </m:r>
                    <m:r>
                      <a:rPr lang="zh-CN" altLang="en-US" i="1" smtClean="0">
                        <a:latin typeface="Cambria Math" panose="02040503050406030204" pitchFamily="18" charset="0"/>
                      </a:rPr>
                      <m:t>的</m:t>
                    </m:r>
                  </m:oMath>
                </a14:m>
                <a:r>
                  <a:rPr lang="zh-CN" altLang="en-US" smtClean="0"/>
                  <a:t>资源需求</a:t>
                </a:r>
                <a:endParaRPr lang="en-US" altLang="zh-CN"/>
              </a:p>
              <a:p>
                <a:endParaRPr lang="en-US" altLang="zh-CN" smtClean="0"/>
              </a:p>
              <a:p>
                <a:endParaRPr lang="zh-CN" altLang="en-US"/>
              </a:p>
            </p:txBody>
          </p:sp>
        </mc:Choice>
        <mc:Fallback xmlns="">
          <p:sp>
            <p:nvSpPr>
              <p:cNvPr id="3" name="文本占位符 2"/>
              <p:cNvSpPr>
                <a:spLocks noGrp="1"/>
              </p:cNvSpPr>
              <p:nvPr>
                <p:ph type="body" idx="3"/>
              </p:nvPr>
            </p:nvSpPr>
            <p:spPr/>
            <p:txBody>
              <a:bodyPr/>
              <a:lstStyle/>
              <a:p>
                <a:r>
                  <a:rPr lang="en-US" altLang="zh-CN" smtClean="0"/>
                  <a:t>1.</a:t>
                </a:r>
                <a:r>
                  <a:rPr lang="zh-CN" altLang="en-US" smtClean="0"/>
                  <a:t>质量损失</a:t>
                </a:r>
                <a:r>
                  <a:rPr lang="zh-CN" altLang="en-US" smtClean="0"/>
                  <a:t>是依据具体的应用来确定的。在</a:t>
                </a:r>
                <a:r>
                  <a:rPr lang="en-US" altLang="zh-CN" smtClean="0"/>
                  <a:t>Folo</a:t>
                </a:r>
                <a:r>
                  <a:rPr lang="zh-CN" altLang="en-US" smtClean="0"/>
                  <a:t>中，定义了</a:t>
                </a:r>
                <a:r>
                  <a:rPr lang="en-US" altLang="zh-CN" smtClean="0"/>
                  <a:t>5</a:t>
                </a:r>
                <a:r>
                  <a:rPr lang="zh-CN" altLang="en-US" smtClean="0"/>
                  <a:t>个层次，等级</a:t>
                </a:r>
                <a:r>
                  <a:rPr lang="en-US" altLang="zh-CN" smtClean="0"/>
                  <a:t>1</a:t>
                </a:r>
                <a:r>
                  <a:rPr lang="zh-CN" altLang="en-US" smtClean="0"/>
                  <a:t>代表对质量损失有严格的要求，等级</a:t>
                </a:r>
                <a:r>
                  <a:rPr lang="en-US" altLang="zh-CN" smtClean="0"/>
                  <a:t>5</a:t>
                </a:r>
                <a:r>
                  <a:rPr lang="zh-CN" altLang="en-US" smtClean="0"/>
                  <a:t>表示对质量损失有较高的容忍度。</a:t>
                </a:r>
                <a:r>
                  <a:rPr lang="en-US" altLang="zh-CN" smtClean="0"/>
                  <a:t>Qk</a:t>
                </a:r>
                <a:r>
                  <a:rPr lang="zh-CN" altLang="en-US" smtClean="0"/>
                  <a:t>是根据视频的分辨率定义的。</a:t>
                </a:r>
                <a:endParaRPr lang="en-US" altLang="zh-CN" smtClean="0"/>
              </a:p>
              <a:p>
                <a:r>
                  <a:rPr lang="en-US" altLang="zh-CN" smtClean="0"/>
                  <a:t>2.</a:t>
                </a:r>
                <a:r>
                  <a:rPr lang="zh-CN" altLang="en-US" smtClean="0"/>
                  <a:t>每个</a:t>
                </a:r>
                <a:r>
                  <a:rPr lang="zh-CN" altLang="en-US" smtClean="0"/>
                  <a:t>任务都只能在分配到一个结点上</a:t>
                </a:r>
                <a:r>
                  <a:rPr lang="zh-CN" altLang="en-US" smtClean="0"/>
                  <a:t>。</a:t>
                </a:r>
                <a:endParaRPr lang="en-US" altLang="zh-CN" smtClean="0"/>
              </a:p>
              <a:p>
                <a:r>
                  <a:rPr lang="en-US" altLang="zh-CN" smtClean="0"/>
                  <a:t>3.Tk</a:t>
                </a:r>
                <a:r>
                  <a:rPr lang="zh-CN" altLang="en-US" smtClean="0"/>
                  <a:t>用于表示任务</a:t>
                </a:r>
                <a:r>
                  <a:rPr lang="en-US" altLang="zh-CN" smtClean="0"/>
                  <a:t>k</a:t>
                </a:r>
                <a:r>
                  <a:rPr lang="zh-CN" altLang="en-US" smtClean="0"/>
                  <a:t>能容忍的最大服务延时。每个任务的总延迟不能超过</a:t>
                </a:r>
                <a:r>
                  <a:rPr lang="en-US" altLang="zh-CN" smtClean="0"/>
                  <a:t>Tk</a:t>
                </a:r>
                <a:r>
                  <a:rPr lang="zh-CN" altLang="en-US" smtClean="0"/>
                  <a:t>。</a:t>
                </a:r>
                <a:endParaRPr lang="en-US" altLang="zh-CN"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mtClean="0"/>
                  <a:t>4.</a:t>
                </a:r>
                <a:r>
                  <a:rPr lang="en-US" altLang="zh-CN" smtClean="0"/>
                  <a:t> </a:t>
                </a:r>
                <a:r>
                  <a:rPr lang="zh-CN" altLang="en-US" smtClean="0"/>
                  <a:t>对资源容量的需求取决于服务的延时和期盼的服务质量，服务质量越高，容量需求越高。</a:t>
                </a:r>
                <a:r>
                  <a:rPr lang="en-US" altLang="zh-CN" smtClean="0"/>
                  <a:t>Sj</a:t>
                </a:r>
                <a:r>
                  <a:rPr lang="zh-CN" altLang="en-US" smtClean="0"/>
                  <a:t>表示雾结点</a:t>
                </a:r>
                <a:r>
                  <a:rPr lang="en-US" altLang="zh-CN" smtClean="0"/>
                  <a:t>j</a:t>
                </a:r>
                <a:r>
                  <a:rPr lang="zh-CN" altLang="en-US" smtClean="0"/>
                  <a:t>的空闲容量，</a:t>
                </a:r>
                <a:r>
                  <a:rPr lang="en-US" altLang="zh-CN" smtClean="0">
                    <a:latin typeface="Cambria Math" panose="02040503050406030204" pitchFamily="18" charset="0"/>
                    <a:ea typeface="Cambria Math" panose="02040503050406030204" pitchFamily="18" charset="0"/>
                  </a:rPr>
                  <a:t>R(</a:t>
                </a:r>
                <a:r>
                  <a:rPr lang="en-US" altLang="zh-CN" i="0">
                    <a:latin typeface="Cambria Math" panose="02040503050406030204" pitchFamily="18" charset="0"/>
                    <a:ea typeface="Cambria Math" panose="02040503050406030204" pitchFamily="18" charset="0"/>
                  </a:rPr>
                  <a:t>𝑞_𝑘</a:t>
                </a:r>
                <a:r>
                  <a:rPr lang="en-US" altLang="zh-CN">
                    <a:latin typeface="Cambria Math" panose="02040503050406030204" pitchFamily="18" charset="0"/>
                    <a:ea typeface="Cambria Math" panose="02040503050406030204" pitchFamily="18" charset="0"/>
                  </a:rPr>
                  <a:t>)</a:t>
                </a:r>
                <a:r>
                  <a:rPr lang="zh-CN" altLang="en-US"/>
                  <a:t>：当</a:t>
                </a:r>
                <a:r>
                  <a:rPr lang="en-US" altLang="zh-CN"/>
                  <a:t>QLR</a:t>
                </a:r>
                <a:r>
                  <a:rPr lang="zh-CN" altLang="en-US"/>
                  <a:t>为</a:t>
                </a:r>
                <a:r>
                  <a:rPr lang="en-US" altLang="zh-CN" i="0">
                    <a:latin typeface="Cambria Math" panose="02040503050406030204" pitchFamily="18" charset="0"/>
                  </a:rPr>
                  <a:t>𝑞_𝑘</a:t>
                </a:r>
                <a:r>
                  <a:rPr lang="zh-CN" altLang="en-US" i="0">
                    <a:latin typeface="Cambria Math" panose="02040503050406030204" pitchFamily="18" charset="0"/>
                  </a:rPr>
                  <a:t> 时</a:t>
                </a:r>
                <a:r>
                  <a:rPr lang="zh-CN" altLang="en-US" i="0" smtClean="0">
                    <a:latin typeface="Cambria Math" panose="02040503050406030204" pitchFamily="18" charset="0"/>
                  </a:rPr>
                  <a:t>的</a:t>
                </a:r>
                <a:r>
                  <a:rPr lang="zh-CN" altLang="en-US" smtClean="0"/>
                  <a:t>资源需求</a:t>
                </a:r>
                <a:endParaRPr lang="en-US" altLang="zh-CN"/>
              </a:p>
              <a:p>
                <a:endParaRPr lang="en-US" altLang="zh-CN" smtClean="0"/>
              </a:p>
              <a:p>
                <a:endParaRPr lang="zh-CN" altLang="en-US"/>
              </a:p>
            </p:txBody>
          </p:sp>
        </mc:Fallback>
      </mc:AlternateContent>
    </p:spTree>
    <p:extLst>
      <p:ext uri="{BB962C8B-B14F-4D97-AF65-F5344CB8AC3E}">
        <p14:creationId xmlns:p14="http://schemas.microsoft.com/office/powerpoint/2010/main" val="2771874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669880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395828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EECF7B46-E4F5-4A03-87D2-D83C76E9FB67}" type="datetime1">
              <a:rPr lang="zh-CN" altLang="en-US"/>
              <a:t>2018/11/20</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CFA109D1-EFDF-41D1-B115-D366CFD323E8}" type="slidenum">
              <a:rPr lang="zh-CN" altLang="en-US"/>
              <a:t>‹#›</a:t>
            </a:fld>
            <a:endParaRPr lang="zh-CN" altLang="en-US" sz="180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89889205-6308-43FC-BAC0-BE20FACFC596}" type="datetime1">
              <a:rPr lang="zh-CN" altLang="en-US"/>
              <a:t>2018/11/20</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025B4F07-9C3A-4A57-9D16-C2110E1D46E3}" type="slidenum">
              <a:rPr lang="zh-CN" altLang="en-US"/>
              <a:t>‹#›</a:t>
            </a:fld>
            <a:endParaRPr lang="zh-CN" altLang="en-US" sz="180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B605B2E9-0310-4484-B4AA-BA98347AC229}" type="datetime1">
              <a:rPr lang="zh-CN" altLang="en-US"/>
              <a:t>2018/11/20</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9CA504F6-3F82-47C7-B1CD-358BDCA5BC9B}" type="slidenum">
              <a:rPr lang="zh-CN" altLang="en-US"/>
              <a:t>‹#›</a:t>
            </a:fld>
            <a:endParaRPr lang="zh-CN" altLang="en-US" sz="1800">
              <a:solidFill>
                <a:schemeClr val="tx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32363CE1-1536-44E9-8A8F-60DDC4EC0C0C}" type="datetime1">
              <a:rPr lang="zh-CN" altLang="en-US"/>
              <a:t>2018/11/20</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pPr>
              <a:defRPr/>
            </a:pPr>
            <a:fld id="{F68F6D37-D359-46E9-89F0-9A53DA631DAD}" type="slidenum">
              <a:rPr lang="zh-CN" altLang="en-US"/>
              <a:t>‹#›</a:t>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BBDD8B43-1A29-47A5-8E1E-3C10E7F0C181}" type="datetime1">
              <a:rPr lang="zh-CN" altLang="en-US"/>
              <a:t>2018/11/20</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3011BFF7-71D2-4539-A469-93FDAC03DE8E}" type="slidenum">
              <a:rPr lang="zh-CN" altLang="en-US"/>
              <a:t>‹#›</a:t>
            </a:fld>
            <a:endParaRPr lang="zh-CN" alt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B9EE72FC-BEA5-44DD-A892-416510800269}" type="datetime1">
              <a:rPr lang="zh-CN" altLang="en-US"/>
              <a:t>2018/11/20</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195A7F3B-4709-4002-B67E-4C2922A16F11}" type="slidenum">
              <a:rPr lang="zh-CN" altLang="en-US"/>
              <a:t>‹#›</a:t>
            </a:fld>
            <a:endParaRPr lang="zh-CN" alt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1271429C-C73B-4A84-83FF-41356910CEAA}" type="datetime1">
              <a:rPr lang="zh-CN" altLang="en-US"/>
              <a:t>2018/11/20</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pPr>
              <a:defRPr/>
            </a:pPr>
            <a:fld id="{E6307EE3-1E42-4C2B-8D34-59061D23E79B}" type="slidenum">
              <a:rPr lang="zh-CN" altLang="en-US"/>
              <a:t>‹#›</a:t>
            </a:fld>
            <a:endParaRPr lang="zh-CN" alt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90AA1ED2-87EA-41BE-99EC-496F7F69370F}" type="datetime1">
              <a:rPr lang="zh-CN" altLang="en-US"/>
              <a:t>2018/11/20</a:t>
            </a:fld>
            <a:endParaRPr lang="zh-CN" altLang="en-US" sz="1800">
              <a:solidFill>
                <a:schemeClr val="tx1"/>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p:txBody>
          <a:bodyPr/>
          <a:lstStyle>
            <a:lvl1pPr>
              <a:defRPr/>
            </a:lvl1pPr>
          </a:lstStyle>
          <a:p>
            <a:pPr>
              <a:defRPr/>
            </a:pPr>
            <a:fld id="{6773CC7C-CF07-4B77-96E9-F09248BBFDDC}" type="slidenum">
              <a:rPr lang="zh-CN" altLang="en-US"/>
              <a:t>‹#›</a:t>
            </a:fld>
            <a:endParaRPr lang="zh-CN" alt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9973CD95-4BFA-4A1D-9C86-9C3237F29EAA}" type="datetime1">
              <a:rPr lang="zh-CN" altLang="en-US"/>
              <a:t>2018/11/20</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pPr>
              <a:defRPr/>
            </a:pPr>
            <a:fld id="{23D1E205-D23F-41DA-AA18-D2AF956C4131}" type="slidenum">
              <a:rPr lang="zh-CN" altLang="en-US"/>
              <a:t>‹#›</a:t>
            </a:fld>
            <a:endParaRPr lang="zh-CN" altLang="en-US" sz="18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06314ED7-52AE-4E0D-A884-8E2E59AEECC7}" type="datetime1">
              <a:rPr lang="zh-CN" altLang="en-US"/>
              <a:t>2018/11/20</a:t>
            </a:fld>
            <a:endParaRPr lang="zh-CN" altLang="en-US" sz="1800">
              <a:solidFill>
                <a:schemeClr val="tx1"/>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p:txBody>
          <a:bodyPr/>
          <a:lstStyle>
            <a:lvl1pPr>
              <a:defRPr/>
            </a:lvl1pPr>
          </a:lstStyle>
          <a:p>
            <a:pPr>
              <a:defRPr/>
            </a:pPr>
            <a:fld id="{C075E314-3ABA-459F-BEB6-668F71BD5508}" type="slidenum">
              <a:rPr lang="zh-CN" altLang="en-US"/>
              <a:t>‹#›</a:t>
            </a:fld>
            <a:endParaRPr lang="zh-CN" altLang="en-US" sz="180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3950D1A5-7B69-4CEC-8258-97751E783A44}" type="datetime1">
              <a:rPr lang="zh-CN" altLang="en-US"/>
              <a:t>2018/11/20</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pPr>
              <a:defRPr/>
            </a:pPr>
            <a:fld id="{22627794-1FB5-4B02-BA23-42FE51691954}" type="slidenum">
              <a:rPr lang="zh-CN" altLang="en-US"/>
              <a:t>‹#›</a:t>
            </a:fld>
            <a:endParaRPr lang="zh-CN" altLang="en-US" sz="180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27939C34-CF51-4915-817E-DB81CF211490}" type="datetime1">
              <a:rPr lang="zh-CN" altLang="en-US"/>
              <a:t>2018/11/20</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pPr>
              <a:defRPr/>
            </a:pPr>
            <a:fld id="{CD31515E-21D0-4885-B574-BCD8EF77C0D9}" type="slidenum">
              <a:rPr lang="zh-CN" altLang="en-US"/>
              <a:t>‹#›</a:t>
            </a:fld>
            <a:endParaRPr lang="zh-CN" altLang="en-US" sz="18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sym typeface="Calibri Light" panose="020F0302020204030204" pitchFamily="34" charset="0"/>
              </a:rPr>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sym typeface="Calibri" panose="020F0502020204030204" pitchFamily="34" charset="0"/>
              </a:rPr>
              <a:t>单击此处编辑母版文本样式</a:t>
            </a:r>
          </a:p>
          <a:p>
            <a:pPr lvl="1"/>
            <a:r>
              <a:rPr lang="zh-CN" smtClean="0">
                <a:sym typeface="Calibri" panose="020F0502020204030204" pitchFamily="34" charset="0"/>
              </a:rPr>
              <a:t>第二级</a:t>
            </a:r>
          </a:p>
          <a:p>
            <a:pPr lvl="2"/>
            <a:r>
              <a:rPr lang="zh-CN" smtClean="0">
                <a:sym typeface="Calibri" panose="020F0502020204030204" pitchFamily="34" charset="0"/>
              </a:rPr>
              <a:t>第三级</a:t>
            </a:r>
          </a:p>
          <a:p>
            <a:pPr lvl="3"/>
            <a:r>
              <a:rPr lang="zh-CN" smtClean="0">
                <a:sym typeface="Calibri" panose="020F0502020204030204" pitchFamily="34" charset="0"/>
              </a:rPr>
              <a:t>第四级</a:t>
            </a:r>
          </a:p>
          <a:p>
            <a:pPr lvl="4"/>
            <a:r>
              <a:rPr lang="zh-CN" smtClean="0">
                <a:sym typeface="Calibri" panose="020F0502020204030204" pitchFamily="34" charset="0"/>
              </a:rPr>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buFont typeface="Arial" panose="020B0604020202020204" pitchFamily="34" charset="0"/>
              <a:buNone/>
              <a:defRPr sz="1200">
                <a:solidFill>
                  <a:srgbClr val="898989"/>
                </a:solidFill>
                <a:latin typeface="Arial" panose="020B0604020202020204" pitchFamily="34" charset="0"/>
              </a:defRPr>
            </a:lvl1pPr>
          </a:lstStyle>
          <a:p>
            <a:pPr>
              <a:defRPr/>
            </a:pPr>
            <a:fld id="{DFFE92E3-3AE8-4BBA-9C65-9AC364C18C34}" type="datetime1">
              <a:rPr lang="zh-CN" altLang="en-US"/>
              <a:t>2018/11/20</a:t>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buFont typeface="Arial" panose="020B0604020202020204" pitchFamily="34" charset="0"/>
              <a:buNone/>
              <a:defRPr sz="1200">
                <a:solidFill>
                  <a:srgbClr val="898989"/>
                </a:solidFill>
                <a:latin typeface="Arial" panose="020B0604020202020204" pitchFamily="34" charset="0"/>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buFont typeface="Arial" panose="020B0604020202020204" pitchFamily="34" charset="0"/>
              <a:buNone/>
              <a:defRPr sz="1200">
                <a:solidFill>
                  <a:srgbClr val="898989"/>
                </a:solidFill>
                <a:latin typeface="Arial" panose="020B0604020202020204" pitchFamily="34" charset="0"/>
              </a:defRPr>
            </a:lvl1pPr>
          </a:lstStyle>
          <a:p>
            <a:pPr>
              <a:defRPr/>
            </a:pPr>
            <a:fld id="{228517FC-1331-465B-BFC2-01656AC9FE3D}" type="slidenum">
              <a:rPr lang="zh-CN" altLang="en-US"/>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文本框 6"/>
          <p:cNvSpPr>
            <a:spLocks noChangeArrowheads="1"/>
          </p:cNvSpPr>
          <p:nvPr/>
        </p:nvSpPr>
        <p:spPr bwMode="auto">
          <a:xfrm>
            <a:off x="356486" y="1582598"/>
            <a:ext cx="11835514"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4400" smtClean="0"/>
              <a:t>Folo</a:t>
            </a:r>
            <a:r>
              <a:rPr lang="en-US" altLang="zh-CN" sz="4400"/>
              <a:t>: Latency and Quality Optimized </a:t>
            </a:r>
            <a:r>
              <a:rPr lang="en-US" altLang="zh-CN" sz="4400" smtClean="0"/>
              <a:t>Task Allocation </a:t>
            </a:r>
            <a:r>
              <a:rPr lang="en-US" altLang="zh-CN" sz="4400"/>
              <a:t>in Vehicular Fog </a:t>
            </a:r>
            <a:r>
              <a:rPr lang="en-US" altLang="zh-CN" sz="4400" smtClean="0"/>
              <a:t>Computing </a:t>
            </a:r>
            <a:endParaRPr sz="44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55" name="文本框 9"/>
          <p:cNvSpPr>
            <a:spLocks noChangeArrowheads="1"/>
          </p:cNvSpPr>
          <p:nvPr/>
        </p:nvSpPr>
        <p:spPr bwMode="auto">
          <a:xfrm>
            <a:off x="2680245" y="5598994"/>
            <a:ext cx="53594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报告人：王琦       导师：李智勇</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4"/>
          <a:stretch>
            <a:fillRect/>
          </a:stretch>
        </p:blipFill>
        <p:spPr>
          <a:xfrm>
            <a:off x="2387402" y="810169"/>
            <a:ext cx="6879277" cy="2877390"/>
          </a:xfrm>
          <a:prstGeom prst="rect">
            <a:avLst/>
          </a:prstGeom>
        </p:spPr>
      </p:pic>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pic>
        <p:nvPicPr>
          <p:cNvPr id="5" name="图片 4"/>
          <p:cNvPicPr>
            <a:picLocks noChangeAspect="1"/>
          </p:cNvPicPr>
          <p:nvPr/>
        </p:nvPicPr>
        <p:blipFill>
          <a:blip r:embed="rId5"/>
          <a:stretch>
            <a:fillRect/>
          </a:stretch>
        </p:blipFill>
        <p:spPr>
          <a:xfrm>
            <a:off x="2236016" y="3687558"/>
            <a:ext cx="7182047" cy="3010969"/>
          </a:xfrm>
          <a:prstGeom prst="rect">
            <a:avLst/>
          </a:prstGeom>
        </p:spPr>
      </p:pic>
    </p:spTree>
    <p:extLst>
      <p:ext uri="{BB962C8B-B14F-4D97-AF65-F5344CB8AC3E}">
        <p14:creationId xmlns:p14="http://schemas.microsoft.com/office/powerpoint/2010/main" val="35575363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文本框 6"/>
          <p:cNvSpPr>
            <a:spLocks noChangeArrowheads="1"/>
          </p:cNvSpPr>
          <p:nvPr/>
        </p:nvSpPr>
        <p:spPr bwMode="auto">
          <a:xfrm>
            <a:off x="1423988" y="1334911"/>
            <a:ext cx="727868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4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谢谢</a:t>
            </a:r>
            <a:endParaRPr lang="zh-CN" altLang="en-US" sz="44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38" name="文本框 9"/>
          <p:cNvSpPr>
            <a:spLocks noChangeArrowheads="1"/>
          </p:cNvSpPr>
          <p:nvPr/>
        </p:nvSpPr>
        <p:spPr bwMode="auto">
          <a:xfrm>
            <a:off x="1423988" y="2736850"/>
            <a:ext cx="536098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汇报人：王琦     </a:t>
            </a:r>
            <a:endParaRPr lang="en-US" altLang="zh-CN" sz="2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20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导师：李智勇             </a:t>
            </a:r>
            <a:endParaRPr lang="en-US" sz="2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en-US" altLang="zh-CN" sz="2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2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27" name="矩形 20"/>
          <p:cNvSpPr>
            <a:spLocks noChangeArrowheads="1"/>
          </p:cNvSpPr>
          <p:nvPr/>
        </p:nvSpPr>
        <p:spPr bwMode="auto">
          <a:xfrm>
            <a:off x="857257" y="1125855"/>
            <a:ext cx="10606398" cy="4662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论文介绍：</a:t>
            </a:r>
            <a:endParaRPr lang="en-US" altLang="zh-CN" sz="2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mtClean="0">
                <a:latin typeface="+mn-ea"/>
                <a:ea typeface="+mn-ea"/>
              </a:rPr>
              <a:t>题目：</a:t>
            </a:r>
            <a:r>
              <a:rPr lang="en-US" altLang="zh-CN" smtClean="0">
                <a:latin typeface="Arial Unicode MS" panose="020B0604020202020204" pitchFamily="34" charset="-122"/>
                <a:ea typeface="Arial Unicode MS" panose="020B0604020202020204" pitchFamily="34" charset="-122"/>
                <a:cs typeface="Arial Unicode MS" panose="020B0604020202020204" pitchFamily="34" charset="-122"/>
              </a:rPr>
              <a:t>《Folo: Latency and Quality Optimized Task Allocation in Vehicular Fog Computing》</a:t>
            </a:r>
          </a:p>
          <a:p>
            <a:pPr>
              <a:lnSpc>
                <a:spcPct val="150000"/>
              </a:lnSpc>
            </a:pPr>
            <a:r>
              <a:rPr lang="zh-CN" altLang="en-US" smtClean="0">
                <a:latin typeface="+mn-ea"/>
                <a:ea typeface="+mn-ea"/>
              </a:rPr>
              <a:t>期刊：</a:t>
            </a:r>
            <a:r>
              <a:rPr lang="en-US" altLang="zh-CN" smtClean="0">
                <a:latin typeface="Arial Unicode MS" panose="020B0604020202020204" pitchFamily="34" charset="-122"/>
                <a:ea typeface="Arial Unicode MS" panose="020B0604020202020204" pitchFamily="34" charset="-122"/>
                <a:cs typeface="Arial Unicode MS" panose="020B0604020202020204" pitchFamily="34" charset="-122"/>
              </a:rPr>
              <a:t>《IEEE Internet of Things Journal》 11 October 2018</a:t>
            </a:r>
          </a:p>
          <a:p>
            <a:pPr>
              <a:lnSpc>
                <a:spcPct val="150000"/>
              </a:lnSpc>
            </a:pPr>
            <a:endParaRPr lang="en-US" altLang="zh-CN"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a:lnSpc>
                <a:spcPct val="150000"/>
              </a:lnSpc>
            </a:pPr>
            <a:r>
              <a:rPr lang="zh-CN" altLang="en-US" smtClean="0">
                <a:latin typeface="+mn-ea"/>
                <a:ea typeface="+mn-ea"/>
              </a:rPr>
              <a:t>目标：</a:t>
            </a:r>
            <a:r>
              <a:rPr lang="zh-CN" altLang="en-US"/>
              <a:t>提出了</a:t>
            </a:r>
            <a:r>
              <a:rPr lang="en-US" altLang="zh-CN"/>
              <a:t>Folo</a:t>
            </a:r>
            <a:r>
              <a:rPr lang="zh-CN" altLang="en-US"/>
              <a:t>，一种用于车载雾计算（</a:t>
            </a:r>
            <a:r>
              <a:rPr lang="en-US" altLang="zh-CN"/>
              <a:t>VFC</a:t>
            </a:r>
            <a:r>
              <a:rPr lang="zh-CN" altLang="en-US"/>
              <a:t>）中</a:t>
            </a:r>
            <a:r>
              <a:rPr lang="zh-CN" altLang="en-US" b="1"/>
              <a:t>延迟</a:t>
            </a:r>
            <a:r>
              <a:rPr lang="zh-CN" altLang="en-US"/>
              <a:t>和</a:t>
            </a:r>
            <a:r>
              <a:rPr lang="zh-CN" altLang="en-US" b="1"/>
              <a:t>质量</a:t>
            </a:r>
            <a:r>
              <a:rPr lang="zh-CN" altLang="en-US"/>
              <a:t>优化任务分配的新颖解决</a:t>
            </a:r>
            <a:r>
              <a:rPr lang="zh-CN" altLang="en-US" smtClean="0"/>
              <a:t>方案，在</a:t>
            </a:r>
            <a:r>
              <a:rPr lang="zh-CN" altLang="en-US" b="1" smtClean="0"/>
              <a:t>服务</a:t>
            </a:r>
            <a:r>
              <a:rPr lang="zh-CN" altLang="en-US" b="1"/>
              <a:t>延迟和质量损失</a:t>
            </a:r>
            <a:r>
              <a:rPr lang="zh-CN" altLang="en-US"/>
              <a:t>之间保持</a:t>
            </a:r>
            <a:r>
              <a:rPr lang="zh-CN" altLang="en-US" smtClean="0"/>
              <a:t>折衷。</a:t>
            </a:r>
            <a:endParaRPr lang="en-US" altLang="zh-CN" smtClean="0"/>
          </a:p>
          <a:p>
            <a:pPr>
              <a:lnSpc>
                <a:spcPct val="150000"/>
              </a:lnSpc>
            </a:pPr>
            <a:endParaRPr lang="en-US" altLang="zh-CN"/>
          </a:p>
          <a:p>
            <a:pPr>
              <a:lnSpc>
                <a:spcPct val="150000"/>
              </a:lnSpc>
            </a:pPr>
            <a:r>
              <a:rPr lang="zh-CN" altLang="en-US" smtClean="0">
                <a:latin typeface="+mn-ea"/>
                <a:ea typeface="+mn-ea"/>
              </a:rPr>
              <a:t>贡献：</a:t>
            </a:r>
            <a:endParaRPr lang="en-US" altLang="zh-CN" smtClean="0">
              <a:latin typeface="+mn-ea"/>
              <a:ea typeface="+mn-ea"/>
            </a:endParaRPr>
          </a:p>
          <a:p>
            <a:r>
              <a:rPr lang="en-US" altLang="zh-CN" smtClean="0">
                <a:latin typeface="+mn-ea"/>
                <a:ea typeface="+mn-ea"/>
              </a:rPr>
              <a:t>1</a:t>
            </a:r>
            <a:r>
              <a:rPr lang="zh-CN" altLang="en-US" smtClean="0">
                <a:latin typeface="+mn-ea"/>
                <a:ea typeface="+mn-ea"/>
              </a:rPr>
              <a:t>）</a:t>
            </a:r>
            <a:r>
              <a:rPr lang="zh-CN" altLang="en-US" smtClean="0"/>
              <a:t>同时考虑固定</a:t>
            </a:r>
            <a:r>
              <a:rPr lang="zh-CN" altLang="en-US"/>
              <a:t>节点</a:t>
            </a:r>
            <a:r>
              <a:rPr lang="zh-CN" altLang="en-US" smtClean="0"/>
              <a:t>和</a:t>
            </a:r>
            <a:r>
              <a:rPr lang="zh-CN" altLang="en-US"/>
              <a:t>移动雾节点上延迟和</a:t>
            </a:r>
            <a:r>
              <a:rPr lang="zh-CN" altLang="en-US" smtClean="0"/>
              <a:t>质量任务分配的优化。</a:t>
            </a:r>
            <a:endParaRPr lang="zh-CN" altLang="en-US"/>
          </a:p>
          <a:p>
            <a:pPr>
              <a:lnSpc>
                <a:spcPct val="150000"/>
              </a:lnSpc>
            </a:pPr>
            <a:r>
              <a:rPr lang="en-US" altLang="zh-CN" smtClean="0">
                <a:latin typeface="+mn-ea"/>
                <a:ea typeface="+mn-ea"/>
              </a:rPr>
              <a:t>2</a:t>
            </a:r>
            <a:r>
              <a:rPr lang="zh-CN" altLang="en-US" smtClean="0">
                <a:latin typeface="+mn-ea"/>
                <a:ea typeface="+mn-ea"/>
              </a:rPr>
              <a:t>）</a:t>
            </a:r>
            <a:r>
              <a:rPr lang="zh-CN" altLang="en-US"/>
              <a:t>任务分配过程被制定</a:t>
            </a:r>
            <a:r>
              <a:rPr lang="zh-CN" altLang="en-US" smtClean="0"/>
              <a:t>为</a:t>
            </a:r>
            <a:r>
              <a:rPr lang="zh-CN" altLang="en-US" b="1"/>
              <a:t>延迟</a:t>
            </a:r>
            <a:r>
              <a:rPr lang="zh-CN" altLang="en-US"/>
              <a:t>和</a:t>
            </a:r>
            <a:r>
              <a:rPr lang="zh-CN" altLang="en-US" b="1" smtClean="0"/>
              <a:t>质量的</a:t>
            </a:r>
            <a:r>
              <a:rPr lang="zh-CN" altLang="en-US" smtClean="0"/>
              <a:t>联合</a:t>
            </a:r>
            <a:r>
              <a:rPr lang="zh-CN" altLang="en-US"/>
              <a:t>优化问题，并通过基于</a:t>
            </a:r>
            <a:r>
              <a:rPr lang="en-US" altLang="zh-CN"/>
              <a:t>LBO</a:t>
            </a:r>
            <a:r>
              <a:rPr lang="zh-CN" altLang="en-US"/>
              <a:t>和</a:t>
            </a:r>
            <a:r>
              <a:rPr lang="en-US" altLang="zh-CN"/>
              <a:t>BPSO</a:t>
            </a:r>
            <a:r>
              <a:rPr lang="zh-CN" altLang="en-US" smtClean="0"/>
              <a:t>的方法解决</a:t>
            </a:r>
            <a:r>
              <a:rPr lang="zh-CN" altLang="en-US" smtClean="0">
                <a:latin typeface="+mn-ea"/>
                <a:ea typeface="+mn-ea"/>
              </a:rPr>
              <a:t>。</a:t>
            </a:r>
            <a:endParaRPr lang="zh-CN" altLang="en-US">
              <a:latin typeface="+mn-ea"/>
              <a:ea typeface="+mn-ea"/>
            </a:endParaRPr>
          </a:p>
          <a:p>
            <a:pPr>
              <a:lnSpc>
                <a:spcPct val="150000"/>
              </a:lnSpc>
            </a:pPr>
            <a:r>
              <a:rPr lang="en-US" altLang="zh-CN">
                <a:latin typeface="+mn-ea"/>
                <a:ea typeface="+mn-ea"/>
              </a:rPr>
              <a:t>3</a:t>
            </a:r>
            <a:r>
              <a:rPr lang="zh-CN" altLang="en-US" smtClean="0">
                <a:latin typeface="+mn-ea"/>
                <a:ea typeface="+mn-ea"/>
              </a:rPr>
              <a:t>）</a:t>
            </a:r>
            <a:r>
              <a:rPr lang="zh-CN" altLang="en-US"/>
              <a:t>使用</a:t>
            </a:r>
            <a:r>
              <a:rPr lang="zh-CN" altLang="en-US" smtClean="0"/>
              <a:t>真实出租车</a:t>
            </a:r>
            <a:r>
              <a:rPr lang="zh-CN" altLang="en-US"/>
              <a:t>轨迹作为</a:t>
            </a:r>
            <a:r>
              <a:rPr lang="zh-CN" altLang="en-US" smtClean="0"/>
              <a:t>输入，以视频中的目标识别为任务，</a:t>
            </a:r>
            <a:r>
              <a:rPr lang="zh-CN" altLang="en-US"/>
              <a:t>通过模拟评估</a:t>
            </a:r>
            <a:r>
              <a:rPr lang="en-US" altLang="zh-CN"/>
              <a:t>Folo</a:t>
            </a:r>
            <a:r>
              <a:rPr lang="zh-CN" altLang="en-US"/>
              <a:t>的</a:t>
            </a:r>
            <a:r>
              <a:rPr lang="zh-CN" altLang="en-US" smtClean="0"/>
              <a:t>有效性。</a:t>
            </a:r>
            <a:endParaRPr lang="zh-CN" altLang="en-US">
              <a:latin typeface="+mn-ea"/>
              <a:ea typeface="+mn-ea"/>
            </a:endParaRPr>
          </a:p>
        </p:txBody>
      </p:sp>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822331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
        <p:nvSpPr>
          <p:cNvPr id="2" name="文本框 1"/>
          <p:cNvSpPr txBox="1"/>
          <p:nvPr/>
        </p:nvSpPr>
        <p:spPr>
          <a:xfrm>
            <a:off x="1037229" y="1125855"/>
            <a:ext cx="10313396" cy="5447645"/>
          </a:xfrm>
          <a:prstGeom prst="rect">
            <a:avLst/>
          </a:prstGeom>
          <a:noFill/>
        </p:spPr>
        <p:txBody>
          <a:bodyPr wrap="square" rtlCol="0">
            <a:spAutoFit/>
          </a:bodyPr>
          <a:lstStyle/>
          <a:p>
            <a:pPr>
              <a:lnSpc>
                <a:spcPct val="150000"/>
              </a:lnSpc>
            </a:pPr>
            <a:r>
              <a:rPr lang="zh-CN" altLang="en-US" sz="2400" b="1" smtClean="0">
                <a:solidFill>
                  <a:srgbClr val="000000"/>
                </a:solidFill>
                <a:latin typeface="微软雅黑" panose="020B0503020204020204" pitchFamily="34" charset="-122"/>
                <a:ea typeface="微软雅黑" panose="020B0503020204020204" pitchFamily="34" charset="-122"/>
              </a:rPr>
              <a:t>相关概念：</a:t>
            </a:r>
            <a:endParaRPr lang="en-US" altLang="zh-CN" sz="2400" b="1" smtClean="0">
              <a:solidFill>
                <a:srgbClr val="000000"/>
              </a:solidFill>
              <a:latin typeface="微软雅黑" panose="020B0503020204020204" pitchFamily="34" charset="-122"/>
              <a:ea typeface="微软雅黑" panose="020B0503020204020204" pitchFamily="34" charset="-122"/>
            </a:endParaRPr>
          </a:p>
          <a:p>
            <a:r>
              <a:rPr lang="en-US" altLang="zh-CN" sz="2400" b="1" smtClean="0"/>
              <a:t>1. Fog </a:t>
            </a:r>
            <a:r>
              <a:rPr lang="en-US" altLang="zh-CN" sz="2400" b="1"/>
              <a:t>Nodes:</a:t>
            </a:r>
          </a:p>
          <a:p>
            <a:r>
              <a:rPr lang="zh-CN" altLang="en-US" sz="2400"/>
              <a:t>固定雾节点</a:t>
            </a:r>
            <a:r>
              <a:rPr lang="zh-CN" altLang="en-US" sz="2400" smtClean="0"/>
              <a:t>：基站、</a:t>
            </a:r>
            <a:r>
              <a:rPr lang="en-US" altLang="zh-CN" sz="2400" smtClean="0"/>
              <a:t>RSU</a:t>
            </a:r>
            <a:r>
              <a:rPr lang="zh-CN" altLang="en-US" sz="2400" smtClean="0"/>
              <a:t>，</a:t>
            </a:r>
            <a:r>
              <a:rPr lang="en-US" altLang="zh-CN" sz="2400"/>
              <a:t>Wi-Fi</a:t>
            </a:r>
            <a:r>
              <a:rPr lang="zh-CN" altLang="en-US" sz="2400" smtClean="0"/>
              <a:t>接入点等固定</a:t>
            </a:r>
            <a:r>
              <a:rPr lang="zh-CN" altLang="en-US" sz="2400"/>
              <a:t>基础</a:t>
            </a:r>
            <a:r>
              <a:rPr lang="zh-CN" altLang="en-US" sz="2400" smtClean="0"/>
              <a:t>设施结点。</a:t>
            </a:r>
            <a:endParaRPr lang="zh-CN" altLang="en-US" sz="2400"/>
          </a:p>
          <a:p>
            <a:r>
              <a:rPr lang="zh-CN" altLang="en-US" sz="2400"/>
              <a:t>移动雾节点</a:t>
            </a:r>
            <a:r>
              <a:rPr lang="zh-CN" altLang="en-US" sz="2400" smtClean="0"/>
              <a:t>：具有通信模块</a:t>
            </a:r>
            <a:r>
              <a:rPr lang="zh-CN" altLang="en-US" sz="2400"/>
              <a:t>的移动</a:t>
            </a:r>
            <a:r>
              <a:rPr lang="zh-CN" altLang="en-US" sz="2400" smtClean="0"/>
              <a:t>车辆节点。</a:t>
            </a:r>
            <a:endParaRPr lang="en-US" altLang="zh-CN" sz="2400" smtClean="0"/>
          </a:p>
          <a:p>
            <a:r>
              <a:rPr lang="en-US" altLang="zh-CN" sz="2400" b="1" smtClean="0"/>
              <a:t>2.</a:t>
            </a:r>
            <a:r>
              <a:rPr lang="en-US" altLang="zh-CN" sz="2400" b="1"/>
              <a:t> </a:t>
            </a:r>
            <a:r>
              <a:rPr lang="en-US" altLang="zh-CN" sz="2400" b="1" smtClean="0"/>
              <a:t>Tasks:</a:t>
            </a:r>
          </a:p>
          <a:p>
            <a:r>
              <a:rPr lang="zh-CN" altLang="en-US" sz="2400"/>
              <a:t>应用程序的过程可以分解为一</a:t>
            </a:r>
            <a:r>
              <a:rPr lang="zh-CN" altLang="en-US" sz="2400" smtClean="0"/>
              <a:t>组任务，</a:t>
            </a:r>
            <a:r>
              <a:rPr lang="zh-CN" altLang="en-US" sz="2400"/>
              <a:t>任务不能分为子</a:t>
            </a:r>
            <a:r>
              <a:rPr lang="zh-CN" altLang="en-US" sz="2400" smtClean="0"/>
              <a:t>任务。</a:t>
            </a:r>
            <a:endParaRPr lang="en-US" altLang="zh-CN" sz="2400" smtClean="0"/>
          </a:p>
          <a:p>
            <a:r>
              <a:rPr lang="en-US" altLang="zh-CN" sz="2400" b="1" smtClean="0">
                <a:solidFill>
                  <a:srgbClr val="000000"/>
                </a:solidFill>
                <a:latin typeface="微软雅黑" panose="020B0503020204020204" pitchFamily="34" charset="-122"/>
                <a:ea typeface="微软雅黑" panose="020B0503020204020204" pitchFamily="34" charset="-122"/>
              </a:rPr>
              <a:t>3. </a:t>
            </a:r>
            <a:r>
              <a:rPr lang="en-US" altLang="zh-CN" sz="2400" b="1"/>
              <a:t>Client Vehicles</a:t>
            </a:r>
            <a:r>
              <a:rPr lang="en-US" altLang="zh-CN" sz="2400" b="1" smtClean="0"/>
              <a:t>:</a:t>
            </a:r>
          </a:p>
          <a:p>
            <a:r>
              <a:rPr lang="zh-CN" altLang="en-US" sz="2400"/>
              <a:t>生成任务的车辆被定义</a:t>
            </a:r>
            <a:r>
              <a:rPr lang="zh-CN" altLang="en-US" sz="2400" smtClean="0"/>
              <a:t>为</a:t>
            </a:r>
            <a:r>
              <a:rPr lang="en-US" altLang="zh-CN" sz="2400"/>
              <a:t>Client </a:t>
            </a:r>
            <a:r>
              <a:rPr lang="en-US" altLang="zh-CN" sz="2400" smtClean="0"/>
              <a:t>Vehicles</a:t>
            </a:r>
          </a:p>
          <a:p>
            <a:r>
              <a:rPr lang="en-US" altLang="zh-CN" sz="2400" b="1" smtClean="0">
                <a:solidFill>
                  <a:srgbClr val="000000"/>
                </a:solidFill>
                <a:latin typeface="微软雅黑" panose="020B0503020204020204" pitchFamily="34" charset="-122"/>
                <a:ea typeface="微软雅黑" panose="020B0503020204020204" pitchFamily="34" charset="-122"/>
              </a:rPr>
              <a:t>4. </a:t>
            </a:r>
            <a:r>
              <a:rPr lang="en-US" altLang="zh-CN" sz="2400" b="1"/>
              <a:t>Service </a:t>
            </a:r>
            <a:r>
              <a:rPr lang="en-US" altLang="zh-CN" sz="2400" b="1" smtClean="0"/>
              <a:t>Zones</a:t>
            </a:r>
            <a:r>
              <a:rPr lang="zh-CN" altLang="en-US" sz="2400" b="1" smtClean="0"/>
              <a:t>：</a:t>
            </a:r>
            <a:endParaRPr lang="en-US" altLang="zh-CN" sz="2400" b="1" smtClean="0"/>
          </a:p>
          <a:p>
            <a:r>
              <a:rPr lang="zh-CN" altLang="en-US" sz="2400" smtClean="0"/>
              <a:t>在每一个服务区域内都会有一个区域头负责管理和协调同一区域内的所有雾结点。</a:t>
            </a:r>
            <a:endParaRPr lang="en-US" altLang="zh-CN" sz="2400" smtClean="0"/>
          </a:p>
          <a:p>
            <a:r>
              <a:rPr lang="zh-CN" altLang="en-US" sz="2400"/>
              <a:t>移动雾节点在进入或离开区域时始终通知区域</a:t>
            </a:r>
            <a:r>
              <a:rPr lang="zh-CN" altLang="en-US" sz="2400" smtClean="0"/>
              <a:t>头，并定期</a:t>
            </a:r>
            <a:r>
              <a:rPr lang="zh-CN" altLang="en-US" sz="2400"/>
              <a:t>向区域负责人报告他们的移动方向，位置和可用容量。</a:t>
            </a:r>
            <a:endParaRPr lang="en-US" altLang="zh-CN" sz="2400" smtClean="0"/>
          </a:p>
          <a:p>
            <a:endParaRPr lang="en-US" altLang="zh-CN" sz="2400" b="1" smtClean="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049037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
        <p:nvSpPr>
          <p:cNvPr id="2" name="文本框 1"/>
          <p:cNvSpPr txBox="1"/>
          <p:nvPr/>
        </p:nvSpPr>
        <p:spPr>
          <a:xfrm>
            <a:off x="1037229" y="1125855"/>
            <a:ext cx="10313396" cy="1015663"/>
          </a:xfrm>
          <a:prstGeom prst="rect">
            <a:avLst/>
          </a:prstGeom>
          <a:noFill/>
        </p:spPr>
        <p:txBody>
          <a:bodyPr wrap="square" rtlCol="0">
            <a:spAutoFit/>
          </a:bodyPr>
          <a:lstStyle/>
          <a:p>
            <a:pPr>
              <a:lnSpc>
                <a:spcPct val="150000"/>
              </a:lnSpc>
            </a:pPr>
            <a:r>
              <a:rPr lang="zh-CN" altLang="en-US" sz="2400" b="1" smtClean="0">
                <a:solidFill>
                  <a:srgbClr val="000000"/>
                </a:solidFill>
                <a:latin typeface="微软雅黑" panose="020B0503020204020204" pitchFamily="34" charset="-122"/>
                <a:ea typeface="微软雅黑" panose="020B0503020204020204" pitchFamily="34" charset="-122"/>
              </a:rPr>
              <a:t>模型介绍：</a:t>
            </a:r>
            <a:endParaRPr lang="en-US" altLang="zh-CN" sz="2400" b="1" smtClean="0">
              <a:solidFill>
                <a:srgbClr val="000000"/>
              </a:solidFill>
              <a:latin typeface="微软雅黑" panose="020B0503020204020204" pitchFamily="34" charset="-122"/>
              <a:ea typeface="微软雅黑" panose="020B0503020204020204" pitchFamily="34" charset="-122"/>
            </a:endParaRPr>
          </a:p>
          <a:p>
            <a:endParaRPr lang="en-US" altLang="zh-CN" sz="2400" b="1" smtClean="0">
              <a:solidFill>
                <a:srgbClr val="00000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3930015" y="1505902"/>
            <a:ext cx="7477125" cy="4438650"/>
          </a:xfrm>
          <a:prstGeom prst="rect">
            <a:avLst/>
          </a:prstGeom>
        </p:spPr>
      </p:pic>
      <p:sp>
        <p:nvSpPr>
          <p:cNvPr id="4" name="文本框 3"/>
          <p:cNvSpPr txBox="1"/>
          <p:nvPr/>
        </p:nvSpPr>
        <p:spPr>
          <a:xfrm>
            <a:off x="1509177" y="3429000"/>
            <a:ext cx="2223764" cy="1477328"/>
          </a:xfrm>
          <a:prstGeom prst="rect">
            <a:avLst/>
          </a:prstGeom>
          <a:noFill/>
        </p:spPr>
        <p:txBody>
          <a:bodyPr wrap="square" rtlCol="0">
            <a:spAutoFit/>
          </a:bodyPr>
          <a:lstStyle/>
          <a:p>
            <a:r>
              <a:rPr lang="en-US" altLang="zh-CN" smtClean="0"/>
              <a:t>1.</a:t>
            </a:r>
            <a:r>
              <a:rPr lang="zh-CN" altLang="en-US" smtClean="0"/>
              <a:t>广播</a:t>
            </a:r>
            <a:endParaRPr lang="en-US" altLang="zh-CN" smtClean="0"/>
          </a:p>
          <a:p>
            <a:r>
              <a:rPr lang="en-US" altLang="zh-CN" smtClean="0"/>
              <a:t>2.</a:t>
            </a:r>
            <a:r>
              <a:rPr lang="zh-CN" altLang="en-US" smtClean="0"/>
              <a:t>请求发送</a:t>
            </a:r>
            <a:endParaRPr lang="en-US" altLang="zh-CN" smtClean="0"/>
          </a:p>
          <a:p>
            <a:r>
              <a:rPr lang="en-US" altLang="zh-CN" smtClean="0"/>
              <a:t>3.</a:t>
            </a:r>
            <a:r>
              <a:rPr lang="zh-CN" altLang="en-US" smtClean="0"/>
              <a:t>任务分配</a:t>
            </a:r>
            <a:endParaRPr lang="en-US" altLang="zh-CN" smtClean="0"/>
          </a:p>
          <a:p>
            <a:r>
              <a:rPr lang="en-US" altLang="zh-CN" smtClean="0"/>
              <a:t>4.</a:t>
            </a:r>
            <a:r>
              <a:rPr lang="zh-CN" altLang="en-US"/>
              <a:t>任务迁移调度</a:t>
            </a:r>
            <a:endParaRPr lang="en-US" altLang="zh-CN" smtClean="0"/>
          </a:p>
          <a:p>
            <a:endParaRPr lang="zh-CN" altLang="en-US"/>
          </a:p>
        </p:txBody>
      </p:sp>
    </p:spTree>
    <p:extLst>
      <p:ext uri="{BB962C8B-B14F-4D97-AF65-F5344CB8AC3E}">
        <p14:creationId xmlns:p14="http://schemas.microsoft.com/office/powerpoint/2010/main" val="12921012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pic>
        <p:nvPicPr>
          <p:cNvPr id="3" name="图片 2"/>
          <p:cNvPicPr>
            <a:picLocks noChangeAspect="1"/>
          </p:cNvPicPr>
          <p:nvPr/>
        </p:nvPicPr>
        <p:blipFill>
          <a:blip r:embed="rId4"/>
          <a:stretch>
            <a:fillRect/>
          </a:stretch>
        </p:blipFill>
        <p:spPr>
          <a:xfrm>
            <a:off x="1887537" y="2715311"/>
            <a:ext cx="8180952" cy="1161905"/>
          </a:xfrm>
          <a:prstGeom prst="rect">
            <a:avLst/>
          </a:prstGeom>
        </p:spPr>
      </p:pic>
      <p:pic>
        <p:nvPicPr>
          <p:cNvPr id="4" name="图片 3"/>
          <p:cNvPicPr>
            <a:picLocks noChangeAspect="1"/>
          </p:cNvPicPr>
          <p:nvPr/>
        </p:nvPicPr>
        <p:blipFill>
          <a:blip r:embed="rId5"/>
          <a:stretch>
            <a:fillRect/>
          </a:stretch>
        </p:blipFill>
        <p:spPr>
          <a:xfrm>
            <a:off x="2030394" y="4279261"/>
            <a:ext cx="7895238" cy="723810"/>
          </a:xfrm>
          <a:prstGeom prst="rect">
            <a:avLst/>
          </a:prstGeom>
        </p:spPr>
      </p:pic>
      <p:sp>
        <p:nvSpPr>
          <p:cNvPr id="10" name="文本框 9"/>
          <p:cNvSpPr txBox="1"/>
          <p:nvPr/>
        </p:nvSpPr>
        <p:spPr>
          <a:xfrm>
            <a:off x="1037229" y="1125855"/>
            <a:ext cx="10313396" cy="1015663"/>
          </a:xfrm>
          <a:prstGeom prst="rect">
            <a:avLst/>
          </a:prstGeom>
          <a:noFill/>
        </p:spPr>
        <p:txBody>
          <a:bodyPr wrap="square" rtlCol="0">
            <a:spAutoFit/>
          </a:bodyPr>
          <a:lstStyle/>
          <a:p>
            <a:pPr>
              <a:lnSpc>
                <a:spcPct val="150000"/>
              </a:lnSpc>
            </a:pPr>
            <a:r>
              <a:rPr lang="zh-CN" altLang="en-US" sz="2400" b="1" smtClean="0">
                <a:solidFill>
                  <a:srgbClr val="000000"/>
                </a:solidFill>
                <a:latin typeface="微软雅黑" panose="020B0503020204020204" pitchFamily="34" charset="-122"/>
                <a:ea typeface="微软雅黑" panose="020B0503020204020204" pitchFamily="34" charset="-122"/>
              </a:rPr>
              <a:t>模型介绍：</a:t>
            </a:r>
            <a:endParaRPr lang="en-US" altLang="zh-CN" sz="2400" b="1" smtClean="0">
              <a:solidFill>
                <a:srgbClr val="000000"/>
              </a:solidFill>
              <a:latin typeface="微软雅黑" panose="020B0503020204020204" pitchFamily="34" charset="-122"/>
              <a:ea typeface="微软雅黑" panose="020B0503020204020204" pitchFamily="34" charset="-122"/>
            </a:endParaRPr>
          </a:p>
          <a:p>
            <a:endParaRPr lang="en-US" altLang="zh-CN" sz="2400" b="1" smtClean="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405536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3077"/>
            <a:ext cx="12192000" cy="7051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
        <p:nvSpPr>
          <p:cNvPr id="2" name="文本框 1"/>
          <p:cNvSpPr txBox="1"/>
          <p:nvPr/>
        </p:nvSpPr>
        <p:spPr>
          <a:xfrm>
            <a:off x="870155" y="1253613"/>
            <a:ext cx="2551471" cy="461665"/>
          </a:xfrm>
          <a:prstGeom prst="rect">
            <a:avLst/>
          </a:prstGeom>
          <a:noFill/>
        </p:spPr>
        <p:txBody>
          <a:bodyPr wrap="square" rtlCol="0">
            <a:spAutoFit/>
          </a:bodyPr>
          <a:lstStyle/>
          <a:p>
            <a:r>
              <a:rPr lang="zh-CN" altLang="en-US" sz="2400" b="1" smtClean="0"/>
              <a:t>服务延迟</a:t>
            </a:r>
            <a:endParaRPr lang="zh-CN" altLang="en-US" sz="2400" b="1"/>
          </a:p>
        </p:txBody>
      </p:sp>
      <p:pic>
        <p:nvPicPr>
          <p:cNvPr id="4" name="图片 3"/>
          <p:cNvPicPr>
            <a:picLocks noChangeAspect="1"/>
          </p:cNvPicPr>
          <p:nvPr/>
        </p:nvPicPr>
        <p:blipFill>
          <a:blip r:embed="rId4"/>
          <a:stretch>
            <a:fillRect/>
          </a:stretch>
        </p:blipFill>
        <p:spPr>
          <a:xfrm>
            <a:off x="1938168" y="3768499"/>
            <a:ext cx="5104762" cy="657143"/>
          </a:xfrm>
          <a:prstGeom prst="rect">
            <a:avLst/>
          </a:prstGeom>
        </p:spPr>
      </p:pic>
      <p:sp>
        <p:nvSpPr>
          <p:cNvPr id="3" name="文本框 2"/>
          <p:cNvSpPr txBox="1"/>
          <p:nvPr/>
        </p:nvSpPr>
        <p:spPr>
          <a:xfrm>
            <a:off x="1106128" y="3880490"/>
            <a:ext cx="2050026" cy="369332"/>
          </a:xfrm>
          <a:prstGeom prst="rect">
            <a:avLst/>
          </a:prstGeom>
          <a:noFill/>
        </p:spPr>
        <p:txBody>
          <a:bodyPr wrap="square" rtlCol="0">
            <a:spAutoFit/>
          </a:bodyPr>
          <a:lstStyle/>
          <a:p>
            <a:r>
              <a:rPr lang="en-US" altLang="zh-CN" smtClean="0"/>
              <a:t>1.</a:t>
            </a:r>
            <a:r>
              <a:rPr lang="zh-CN" altLang="en-US" smtClean="0"/>
              <a:t>传输延迟</a:t>
            </a:r>
            <a:r>
              <a:rPr lang="zh-CN" altLang="en-US"/>
              <a:t>：</a:t>
            </a:r>
            <a:endParaRPr lang="zh-CN" altLang="en-US"/>
          </a:p>
        </p:txBody>
      </p:sp>
      <mc:AlternateContent xmlns:mc="http://schemas.openxmlformats.org/markup-compatibility/2006">
        <mc:Choice xmlns:a14="http://schemas.microsoft.com/office/drawing/2010/main" Requires="a14">
          <p:sp>
            <p:nvSpPr>
              <p:cNvPr id="5" name="文本框 4"/>
              <p:cNvSpPr txBox="1"/>
              <p:nvPr/>
            </p:nvSpPr>
            <p:spPr>
              <a:xfrm>
                <a:off x="987099" y="2343434"/>
                <a:ext cx="5835546" cy="646331"/>
              </a:xfrm>
              <a:prstGeom prst="rect">
                <a:avLst/>
              </a:prstGeom>
              <a:noFill/>
            </p:spPr>
            <p:txBody>
              <a:bodyPr wrap="square" rtlCol="0">
                <a:spAutoFit/>
              </a:bodyPr>
              <a:lstStyle/>
              <a:p>
                <a:r>
                  <a:rPr lang="en-US" altLang="zh-CN" smtClean="0"/>
                  <a:t>Quality Loss of Results (</a:t>
                </a:r>
                <a:r>
                  <a:rPr lang="en-US" altLang="zh-CN"/>
                  <a:t>QLR</a:t>
                </a:r>
                <a:r>
                  <a:rPr lang="en-US" altLang="zh-CN" smtClean="0"/>
                  <a:t>)</a:t>
                </a:r>
                <a:r>
                  <a:rPr lang="zh-CN" altLang="en-US" smtClean="0"/>
                  <a:t>：服务质量损失的等级</a:t>
                </a:r>
                <a:endParaRPr lang="en-US" altLang="zh-CN" smtClean="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𝑘</m:t>
                        </m:r>
                      </m:sub>
                    </m:sSub>
                    <m:r>
                      <a:rPr lang="zh-CN" altLang="en-US" i="1">
                        <a:latin typeface="Cambria Math" panose="02040503050406030204" pitchFamily="18" charset="0"/>
                      </a:rPr>
                      <m:t>：</m:t>
                    </m:r>
                  </m:oMath>
                </a14:m>
                <a:r>
                  <a:rPr lang="zh-CN" altLang="en-US" smtClean="0"/>
                  <a:t>对每个任务</a:t>
                </a:r>
                <a:r>
                  <a:rPr lang="en-US" altLang="zh-CN" smtClean="0"/>
                  <a:t>k</a:t>
                </a:r>
                <a:r>
                  <a:rPr lang="zh-CN" altLang="en-US" smtClean="0"/>
                  <a:t>对应的</a:t>
                </a:r>
                <a:r>
                  <a:rPr lang="en-US" altLang="zh-CN" smtClean="0"/>
                  <a:t>QLR</a:t>
                </a:r>
                <a:r>
                  <a:rPr lang="zh-CN" altLang="en-US" smtClean="0"/>
                  <a:t>等级</a:t>
                </a:r>
                <a:r>
                  <a:rPr lang="en-US" altLang="zh-CN"/>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𝑘</m:t>
                        </m:r>
                      </m:sub>
                    </m:sSub>
                    <m:r>
                      <a:rPr lang="zh-CN" altLang="en-US" i="1" smtClean="0">
                        <a:latin typeface="Cambria Math" panose="02040503050406030204" pitchFamily="18" charset="0"/>
                      </a:rPr>
                      <m:t>越大</m:t>
                    </m:r>
                  </m:oMath>
                </a14:m>
                <a:r>
                  <a:rPr lang="zh-CN" altLang="en-US" smtClean="0"/>
                  <a:t>，损失越多</a:t>
                </a:r>
                <a:endParaRPr lang="zh-CN" altLang="en-US"/>
              </a:p>
            </p:txBody>
          </p:sp>
        </mc:Choice>
        <mc:Fallback>
          <p:sp>
            <p:nvSpPr>
              <p:cNvPr id="5" name="文本框 4"/>
              <p:cNvSpPr txBox="1">
                <a:spLocks noRot="1" noChangeAspect="1" noMove="1" noResize="1" noEditPoints="1" noAdjustHandles="1" noChangeArrowheads="1" noChangeShapeType="1" noTextEdit="1"/>
              </p:cNvSpPr>
              <p:nvPr/>
            </p:nvSpPr>
            <p:spPr>
              <a:xfrm>
                <a:off x="987099" y="2343434"/>
                <a:ext cx="5835546" cy="646331"/>
              </a:xfrm>
              <a:prstGeom prst="rect">
                <a:avLst/>
              </a:prstGeom>
              <a:blipFill rotWithShape="0">
                <a:blip r:embed="rId5"/>
                <a:stretch>
                  <a:fillRect l="-940" t="-6604" b="-1509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p:cNvSpPr txBox="1"/>
              <p:nvPr/>
            </p:nvSpPr>
            <p:spPr>
              <a:xfrm>
                <a:off x="7240798" y="3854233"/>
                <a:ext cx="4264345" cy="668645"/>
              </a:xfrm>
              <a:prstGeom prst="rect">
                <a:avLst/>
              </a:prstGeom>
              <a:noFill/>
            </p:spPr>
            <p:txBody>
              <a:bodyPr wrap="square" rtlCol="0">
                <a:spAutoFit/>
              </a:bodyPr>
              <a:lstStyle/>
              <a:p>
                <a:r>
                  <a:rPr lang="en-US" altLang="zh-CN" smtClean="0">
                    <a:latin typeface="Cambria Math" panose="02040503050406030204" pitchFamily="18" charset="0"/>
                    <a:ea typeface="Cambria Math" panose="02040503050406030204" pitchFamily="18" charset="0"/>
                  </a:rPr>
                  <a:t>D(</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𝑞</m:t>
                        </m:r>
                      </m:e>
                      <m:sub>
                        <m:r>
                          <a:rPr lang="en-US" altLang="zh-CN" i="1">
                            <a:latin typeface="Cambria Math" panose="02040503050406030204" pitchFamily="18" charset="0"/>
                            <a:ea typeface="Cambria Math" panose="02040503050406030204" pitchFamily="18" charset="0"/>
                          </a:rPr>
                          <m:t>𝑘</m:t>
                        </m:r>
                      </m:sub>
                    </m:sSub>
                  </m:oMath>
                </a14:m>
                <a:r>
                  <a:rPr lang="en-US" altLang="zh-CN" smtClean="0">
                    <a:latin typeface="Cambria Math" panose="02040503050406030204" pitchFamily="18" charset="0"/>
                    <a:ea typeface="Cambria Math" panose="02040503050406030204" pitchFamily="18" charset="0"/>
                  </a:rPr>
                  <a:t>)</a:t>
                </a:r>
                <a:r>
                  <a:rPr lang="zh-CN" altLang="en-US" smtClean="0">
                    <a:latin typeface="Cambria Math" panose="02040503050406030204" pitchFamily="18" charset="0"/>
                  </a:rPr>
                  <a:t>：</a:t>
                </a:r>
                <a:r>
                  <a:rPr lang="zh-CN" altLang="en-US" smtClean="0"/>
                  <a:t>当</a:t>
                </a:r>
                <a:r>
                  <a:rPr lang="en-US" altLang="zh-CN" smtClean="0"/>
                  <a:t>QLR</a:t>
                </a:r>
                <a:r>
                  <a:rPr lang="zh-CN" altLang="en-US" smtClean="0"/>
                  <a:t>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𝑘</m:t>
                        </m:r>
                      </m:sub>
                    </m:sSub>
                    <m:r>
                      <a:rPr lang="zh-CN" altLang="en-US" i="1">
                        <a:latin typeface="Cambria Math" panose="02040503050406030204" pitchFamily="18" charset="0"/>
                      </a:rPr>
                      <m:t>时</m:t>
                    </m:r>
                  </m:oMath>
                </a14:m>
                <a:r>
                  <a:rPr lang="zh-CN" altLang="en-US" smtClean="0"/>
                  <a:t>传输数据量的大小</a:t>
                </a:r>
                <a:endParaRPr lang="en-US" altLang="zh-CN" smtClean="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𝑖𝑗</m:t>
                        </m:r>
                      </m:sub>
                    </m:sSub>
                    <m:r>
                      <a:rPr lang="zh-CN" altLang="en-US" i="1">
                        <a:latin typeface="Cambria Math" panose="02040503050406030204" pitchFamily="18" charset="0"/>
                      </a:rPr>
                      <m:t>：</m:t>
                    </m:r>
                  </m:oMath>
                </a14:m>
                <a:r>
                  <a:rPr lang="zh-CN" altLang="en-US" smtClean="0"/>
                  <a:t>结点</a:t>
                </a:r>
                <a:r>
                  <a:rPr lang="en-US" altLang="zh-CN" smtClean="0">
                    <a:latin typeface="Cambria Math" panose="02040503050406030204" pitchFamily="18" charset="0"/>
                    <a:ea typeface="Cambria Math" panose="02040503050406030204" pitchFamily="18" charset="0"/>
                  </a:rPr>
                  <a:t>j</a:t>
                </a:r>
                <a:r>
                  <a:rPr lang="zh-CN" altLang="en-US" smtClean="0"/>
                  <a:t>和</a:t>
                </a:r>
                <a:r>
                  <a:rPr lang="en-US" altLang="zh-CN" smtClean="0">
                    <a:latin typeface="Cambria Math" panose="02040503050406030204" pitchFamily="18" charset="0"/>
                    <a:ea typeface="Cambria Math" panose="02040503050406030204" pitchFamily="18" charset="0"/>
                  </a:rPr>
                  <a:t>client i</a:t>
                </a:r>
                <a:r>
                  <a:rPr lang="zh-CN" altLang="en-US" smtClean="0"/>
                  <a:t>之间的数据传输率</a:t>
                </a:r>
                <a:endParaRPr lang="zh-CN" altLang="en-US"/>
              </a:p>
            </p:txBody>
          </p:sp>
        </mc:Choice>
        <mc:Fallback>
          <p:sp>
            <p:nvSpPr>
              <p:cNvPr id="6" name="文本框 5"/>
              <p:cNvSpPr txBox="1">
                <a:spLocks noRot="1" noChangeAspect="1" noMove="1" noResize="1" noEditPoints="1" noAdjustHandles="1" noChangeArrowheads="1" noChangeShapeType="1" noTextEdit="1"/>
              </p:cNvSpPr>
              <p:nvPr/>
            </p:nvSpPr>
            <p:spPr>
              <a:xfrm>
                <a:off x="7240798" y="3854233"/>
                <a:ext cx="4264345" cy="668645"/>
              </a:xfrm>
              <a:prstGeom prst="rect">
                <a:avLst/>
              </a:prstGeom>
              <a:blipFill rotWithShape="0">
                <a:blip r:embed="rId6"/>
                <a:stretch>
                  <a:fillRect l="-1288" t="-6364" r="-429" b="-9091"/>
                </a:stretch>
              </a:blipFill>
            </p:spPr>
            <p:txBody>
              <a:bodyPr/>
              <a:lstStyle/>
              <a:p>
                <a:r>
                  <a:rPr lang="zh-CN" altLang="en-US">
                    <a:noFill/>
                  </a:rPr>
                  <a:t> </a:t>
                </a:r>
              </a:p>
            </p:txBody>
          </p:sp>
        </mc:Fallback>
      </mc:AlternateContent>
      <p:sp>
        <p:nvSpPr>
          <p:cNvPr id="7" name="文本框 6"/>
          <p:cNvSpPr txBox="1"/>
          <p:nvPr/>
        </p:nvSpPr>
        <p:spPr>
          <a:xfrm>
            <a:off x="1106128" y="4783621"/>
            <a:ext cx="1674393" cy="369332"/>
          </a:xfrm>
          <a:prstGeom prst="rect">
            <a:avLst/>
          </a:prstGeom>
          <a:noFill/>
        </p:spPr>
        <p:txBody>
          <a:bodyPr wrap="square" rtlCol="0">
            <a:spAutoFit/>
          </a:bodyPr>
          <a:lstStyle/>
          <a:p>
            <a:r>
              <a:rPr lang="en-US" altLang="zh-CN" smtClean="0"/>
              <a:t>2.</a:t>
            </a:r>
            <a:r>
              <a:rPr lang="zh-CN" altLang="en-US" smtClean="0"/>
              <a:t>处理延迟：</a:t>
            </a:r>
            <a:endParaRPr lang="zh-CN" altLang="en-US"/>
          </a:p>
        </p:txBody>
      </p:sp>
      <p:pic>
        <p:nvPicPr>
          <p:cNvPr id="9" name="图片 8"/>
          <p:cNvPicPr>
            <a:picLocks noChangeAspect="1"/>
          </p:cNvPicPr>
          <p:nvPr/>
        </p:nvPicPr>
        <p:blipFill>
          <a:blip r:embed="rId7"/>
          <a:stretch>
            <a:fillRect/>
          </a:stretch>
        </p:blipFill>
        <p:spPr>
          <a:xfrm>
            <a:off x="3156154" y="4760339"/>
            <a:ext cx="4190476" cy="504762"/>
          </a:xfrm>
          <a:prstGeom prst="rect">
            <a:avLst/>
          </a:prstGeom>
        </p:spPr>
      </p:pic>
      <mc:AlternateContent xmlns:mc="http://schemas.openxmlformats.org/markup-compatibility/2006">
        <mc:Choice xmlns:a14="http://schemas.microsoft.com/office/drawing/2010/main" Requires="a14">
          <p:sp>
            <p:nvSpPr>
              <p:cNvPr id="10" name="文本框 9"/>
              <p:cNvSpPr txBox="1"/>
              <p:nvPr/>
            </p:nvSpPr>
            <p:spPr>
              <a:xfrm>
                <a:off x="7194041" y="4740666"/>
                <a:ext cx="4728999" cy="646331"/>
              </a:xfrm>
              <a:prstGeom prst="rect">
                <a:avLst/>
              </a:prstGeom>
              <a:noFill/>
            </p:spPr>
            <p:txBody>
              <a:bodyPr wrap="square" rtlCol="0">
                <a:spAutoFit/>
              </a:bodyPr>
              <a:lstStyle/>
              <a:p>
                <a:r>
                  <a:rPr lang="en-US" altLang="zh-CN" smtClean="0">
                    <a:latin typeface="Cambria Math" panose="02040503050406030204" pitchFamily="18" charset="0"/>
                    <a:ea typeface="Cambria Math" panose="02040503050406030204" pitchFamily="18" charset="0"/>
                  </a:rPr>
                  <a:t>P(</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𝑞</m:t>
                        </m:r>
                      </m:e>
                      <m:sub>
                        <m:r>
                          <a:rPr lang="en-US" altLang="zh-CN" i="1">
                            <a:latin typeface="Cambria Math" panose="02040503050406030204" pitchFamily="18" charset="0"/>
                            <a:ea typeface="Cambria Math" panose="02040503050406030204" pitchFamily="18" charset="0"/>
                          </a:rPr>
                          <m:t>𝑘</m:t>
                        </m:r>
                      </m:sub>
                    </m:sSub>
                  </m:oMath>
                </a14:m>
                <a:r>
                  <a:rPr lang="en-US" altLang="zh-CN">
                    <a:latin typeface="Cambria Math" panose="02040503050406030204" pitchFamily="18" charset="0"/>
                    <a:ea typeface="Cambria Math" panose="02040503050406030204" pitchFamily="18" charset="0"/>
                  </a:rPr>
                  <a:t>)</a:t>
                </a:r>
                <a:r>
                  <a:rPr lang="zh-CN" altLang="en-US"/>
                  <a:t>：当</a:t>
                </a:r>
                <a:r>
                  <a:rPr lang="en-US" altLang="zh-CN"/>
                  <a:t>QLR</a:t>
                </a:r>
                <a:r>
                  <a:rPr lang="zh-CN" altLang="en-US"/>
                  <a:t>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𝑘</m:t>
                        </m:r>
                      </m:sub>
                    </m:sSub>
                    <m:r>
                      <a:rPr lang="zh-CN" altLang="en-US" i="1">
                        <a:latin typeface="Cambria Math" panose="02040503050406030204" pitchFamily="18" charset="0"/>
                      </a:rPr>
                      <m:t>时</m:t>
                    </m:r>
                  </m:oMath>
                </a14:m>
                <a:r>
                  <a:rPr lang="zh-CN" altLang="en-US" smtClean="0"/>
                  <a:t>所需要的处理</a:t>
                </a:r>
                <a:r>
                  <a:rPr lang="zh-CN" altLang="en-US"/>
                  <a:t>延迟</a:t>
                </a:r>
                <a:endParaRPr lang="en-US" altLang="zh-CN"/>
              </a:p>
              <a:p>
                <a:endParaRPr lang="zh-CN" altLang="en-US"/>
              </a:p>
            </p:txBody>
          </p:sp>
        </mc:Choice>
        <mc:Fallback>
          <p:sp>
            <p:nvSpPr>
              <p:cNvPr id="10" name="文本框 9"/>
              <p:cNvSpPr txBox="1">
                <a:spLocks noRot="1" noChangeAspect="1" noMove="1" noResize="1" noEditPoints="1" noAdjustHandles="1" noChangeArrowheads="1" noChangeShapeType="1" noTextEdit="1"/>
              </p:cNvSpPr>
              <p:nvPr/>
            </p:nvSpPr>
            <p:spPr>
              <a:xfrm>
                <a:off x="7194041" y="4740666"/>
                <a:ext cx="4728999" cy="646331"/>
              </a:xfrm>
              <a:prstGeom prst="rect">
                <a:avLst/>
              </a:prstGeom>
              <a:blipFill rotWithShape="0">
                <a:blip r:embed="rId8"/>
                <a:stretch>
                  <a:fillRect l="-1031" t="-7547"/>
                </a:stretch>
              </a:blipFill>
            </p:spPr>
            <p:txBody>
              <a:bodyPr/>
              <a:lstStyle/>
              <a:p>
                <a:r>
                  <a:rPr lang="zh-CN" altLang="en-US">
                    <a:noFill/>
                  </a:rPr>
                  <a:t> </a:t>
                </a:r>
              </a:p>
            </p:txBody>
          </p:sp>
        </mc:Fallback>
      </mc:AlternateContent>
      <p:pic>
        <p:nvPicPr>
          <p:cNvPr id="13" name="图片 12"/>
          <p:cNvPicPr>
            <a:picLocks noChangeAspect="1"/>
          </p:cNvPicPr>
          <p:nvPr/>
        </p:nvPicPr>
        <p:blipFill>
          <a:blip r:embed="rId9"/>
          <a:stretch>
            <a:fillRect/>
          </a:stretch>
        </p:blipFill>
        <p:spPr>
          <a:xfrm>
            <a:off x="3237899" y="5604714"/>
            <a:ext cx="4304762" cy="447619"/>
          </a:xfrm>
          <a:prstGeom prst="rect">
            <a:avLst/>
          </a:prstGeom>
        </p:spPr>
      </p:pic>
      <p:sp>
        <p:nvSpPr>
          <p:cNvPr id="12" name="文本框 11"/>
          <p:cNvSpPr txBox="1"/>
          <p:nvPr/>
        </p:nvSpPr>
        <p:spPr>
          <a:xfrm>
            <a:off x="918238" y="5631331"/>
            <a:ext cx="5281126" cy="369332"/>
          </a:xfrm>
          <a:prstGeom prst="rect">
            <a:avLst/>
          </a:prstGeom>
          <a:noFill/>
        </p:spPr>
        <p:txBody>
          <a:bodyPr wrap="square" rtlCol="0">
            <a:spAutoFit/>
          </a:bodyPr>
          <a:lstStyle/>
          <a:p>
            <a:r>
              <a:rPr lang="zh-CN" altLang="en-US" smtClean="0"/>
              <a:t>每个任务</a:t>
            </a:r>
            <a:r>
              <a:rPr lang="en-US" altLang="zh-CN" smtClean="0"/>
              <a:t>k</a:t>
            </a:r>
            <a:r>
              <a:rPr lang="zh-CN" altLang="en-US" smtClean="0"/>
              <a:t>的服务延迟：</a:t>
            </a:r>
            <a:endParaRPr lang="zh-CN" altLang="en-US"/>
          </a:p>
        </p:txBody>
      </p:sp>
      <p:sp>
        <p:nvSpPr>
          <p:cNvPr id="14" name="文本框 13"/>
          <p:cNvSpPr txBox="1"/>
          <p:nvPr/>
        </p:nvSpPr>
        <p:spPr>
          <a:xfrm>
            <a:off x="7430216" y="5648342"/>
            <a:ext cx="5890966" cy="646331"/>
          </a:xfrm>
          <a:prstGeom prst="rect">
            <a:avLst/>
          </a:prstGeom>
          <a:noFill/>
        </p:spPr>
        <p:txBody>
          <a:bodyPr wrap="square" rtlCol="0">
            <a:spAutoFit/>
          </a:bodyPr>
          <a:lstStyle/>
          <a:p>
            <a:r>
              <a:rPr lang="en-US" altLang="zh-CN" smtClean="0">
                <a:latin typeface="Cambria Math" panose="02040503050406030204" pitchFamily="18" charset="0"/>
                <a:ea typeface="Cambria Math" panose="02040503050406030204" pitchFamily="18" charset="0"/>
              </a:rPr>
              <a:t>l:</a:t>
            </a:r>
            <a:r>
              <a:rPr lang="zh-CN" altLang="en-US" smtClean="0"/>
              <a:t>是固定的时间开销，代表结点</a:t>
            </a:r>
            <a:r>
              <a:rPr lang="en-US" altLang="zh-CN" smtClean="0"/>
              <a:t>j</a:t>
            </a:r>
            <a:r>
              <a:rPr lang="zh-CN" altLang="en-US" smtClean="0"/>
              <a:t>和</a:t>
            </a:r>
            <a:r>
              <a:rPr lang="en-US" altLang="zh-CN" smtClean="0"/>
              <a:t>i</a:t>
            </a:r>
            <a:r>
              <a:rPr lang="zh-CN" altLang="en-US" smtClean="0"/>
              <a:t>之间</a:t>
            </a:r>
            <a:endParaRPr lang="en-US" altLang="zh-CN" smtClean="0"/>
          </a:p>
          <a:p>
            <a:r>
              <a:rPr lang="zh-CN" altLang="en-US" smtClean="0"/>
              <a:t>的往返时延</a:t>
            </a:r>
            <a:endParaRPr lang="zh-CN" altLang="en-US"/>
          </a:p>
        </p:txBody>
      </p:sp>
      <p:pic>
        <p:nvPicPr>
          <p:cNvPr id="8" name="图片 7"/>
          <p:cNvPicPr>
            <a:picLocks noChangeAspect="1"/>
          </p:cNvPicPr>
          <p:nvPr/>
        </p:nvPicPr>
        <p:blipFill>
          <a:blip r:embed="rId10"/>
          <a:stretch>
            <a:fillRect/>
          </a:stretch>
        </p:blipFill>
        <p:spPr>
          <a:xfrm>
            <a:off x="6634881" y="2498624"/>
            <a:ext cx="4780952" cy="400000"/>
          </a:xfrm>
          <a:prstGeom prst="rect">
            <a:avLst/>
          </a:prstGeom>
        </p:spPr>
      </p:pic>
    </p:spTree>
    <p:extLst>
      <p:ext uri="{BB962C8B-B14F-4D97-AF65-F5344CB8AC3E}">
        <p14:creationId xmlns:p14="http://schemas.microsoft.com/office/powerpoint/2010/main" val="13188439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2596"/>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
        <p:nvSpPr>
          <p:cNvPr id="2" name="文本框 1"/>
          <p:cNvSpPr txBox="1"/>
          <p:nvPr/>
        </p:nvSpPr>
        <p:spPr>
          <a:xfrm>
            <a:off x="1082351" y="1343608"/>
            <a:ext cx="3172408" cy="461665"/>
          </a:xfrm>
          <a:prstGeom prst="rect">
            <a:avLst/>
          </a:prstGeom>
          <a:noFill/>
        </p:spPr>
        <p:txBody>
          <a:bodyPr wrap="square" rtlCol="0">
            <a:spAutoFit/>
          </a:bodyPr>
          <a:lstStyle/>
          <a:p>
            <a:r>
              <a:rPr lang="zh-CN" altLang="en-US" sz="2400" b="1"/>
              <a:t>约束</a:t>
            </a:r>
          </a:p>
        </p:txBody>
      </p:sp>
      <p:sp>
        <p:nvSpPr>
          <p:cNvPr id="3" name="文本框 2"/>
          <p:cNvSpPr txBox="1"/>
          <p:nvPr/>
        </p:nvSpPr>
        <p:spPr>
          <a:xfrm>
            <a:off x="1082351" y="2271017"/>
            <a:ext cx="3377682" cy="369332"/>
          </a:xfrm>
          <a:prstGeom prst="rect">
            <a:avLst/>
          </a:prstGeom>
          <a:noFill/>
        </p:spPr>
        <p:txBody>
          <a:bodyPr wrap="square" rtlCol="0">
            <a:spAutoFit/>
          </a:bodyPr>
          <a:lstStyle/>
          <a:p>
            <a:r>
              <a:rPr lang="en-US" altLang="zh-CN" smtClean="0"/>
              <a:t>1.</a:t>
            </a:r>
            <a:r>
              <a:rPr lang="zh-CN" altLang="en-US" smtClean="0"/>
              <a:t>质量损失约束：</a:t>
            </a:r>
            <a:endParaRPr lang="zh-CN" altLang="en-US"/>
          </a:p>
        </p:txBody>
      </p:sp>
      <p:sp>
        <p:nvSpPr>
          <p:cNvPr id="5" name="文本框 4"/>
          <p:cNvSpPr txBox="1"/>
          <p:nvPr/>
        </p:nvSpPr>
        <p:spPr>
          <a:xfrm>
            <a:off x="1082351" y="3324574"/>
            <a:ext cx="3091542" cy="369332"/>
          </a:xfrm>
          <a:prstGeom prst="rect">
            <a:avLst/>
          </a:prstGeom>
          <a:noFill/>
        </p:spPr>
        <p:txBody>
          <a:bodyPr wrap="square" rtlCol="0">
            <a:spAutoFit/>
          </a:bodyPr>
          <a:lstStyle/>
          <a:p>
            <a:r>
              <a:rPr lang="en-US" altLang="zh-CN" smtClean="0"/>
              <a:t>2.</a:t>
            </a:r>
            <a:r>
              <a:rPr lang="zh-CN" altLang="en-US" smtClean="0"/>
              <a:t>分配约束：</a:t>
            </a:r>
            <a:endParaRPr lang="zh-CN" altLang="en-US"/>
          </a:p>
        </p:txBody>
      </p:sp>
      <p:sp>
        <p:nvSpPr>
          <p:cNvPr id="6" name="文本框 5"/>
          <p:cNvSpPr txBox="1"/>
          <p:nvPr/>
        </p:nvSpPr>
        <p:spPr>
          <a:xfrm>
            <a:off x="1082351" y="4368019"/>
            <a:ext cx="1838804" cy="369332"/>
          </a:xfrm>
          <a:prstGeom prst="rect">
            <a:avLst/>
          </a:prstGeom>
          <a:noFill/>
        </p:spPr>
        <p:txBody>
          <a:bodyPr wrap="square" rtlCol="0">
            <a:spAutoFit/>
          </a:bodyPr>
          <a:lstStyle/>
          <a:p>
            <a:r>
              <a:rPr lang="en-US" altLang="zh-CN" smtClean="0"/>
              <a:t>3.</a:t>
            </a:r>
            <a:r>
              <a:rPr lang="zh-CN" altLang="en-US" smtClean="0"/>
              <a:t>服务延迟约束：</a:t>
            </a:r>
            <a:endParaRPr lang="zh-CN" altLang="en-US"/>
          </a:p>
        </p:txBody>
      </p:sp>
      <p:pic>
        <p:nvPicPr>
          <p:cNvPr id="8" name="图片 7"/>
          <p:cNvPicPr>
            <a:picLocks noChangeAspect="1"/>
          </p:cNvPicPr>
          <p:nvPr/>
        </p:nvPicPr>
        <p:blipFill>
          <a:blip r:embed="rId4"/>
          <a:stretch>
            <a:fillRect/>
          </a:stretch>
        </p:blipFill>
        <p:spPr>
          <a:xfrm>
            <a:off x="3499182" y="4245015"/>
            <a:ext cx="4485714" cy="552381"/>
          </a:xfrm>
          <a:prstGeom prst="rect">
            <a:avLst/>
          </a:prstGeom>
        </p:spPr>
      </p:pic>
      <p:pic>
        <p:nvPicPr>
          <p:cNvPr id="9" name="图片 8"/>
          <p:cNvPicPr>
            <a:picLocks noChangeAspect="1"/>
          </p:cNvPicPr>
          <p:nvPr/>
        </p:nvPicPr>
        <p:blipFill>
          <a:blip r:embed="rId5"/>
          <a:stretch>
            <a:fillRect/>
          </a:stretch>
        </p:blipFill>
        <p:spPr>
          <a:xfrm>
            <a:off x="3213467" y="3189466"/>
            <a:ext cx="4771429" cy="780952"/>
          </a:xfrm>
          <a:prstGeom prst="rect">
            <a:avLst/>
          </a:prstGeom>
        </p:spPr>
      </p:pic>
      <p:pic>
        <p:nvPicPr>
          <p:cNvPr id="10" name="图片 9"/>
          <p:cNvPicPr>
            <a:picLocks noChangeAspect="1"/>
          </p:cNvPicPr>
          <p:nvPr/>
        </p:nvPicPr>
        <p:blipFill>
          <a:blip r:embed="rId6"/>
          <a:stretch>
            <a:fillRect/>
          </a:stretch>
        </p:blipFill>
        <p:spPr>
          <a:xfrm>
            <a:off x="3213467" y="2170358"/>
            <a:ext cx="4952381" cy="542857"/>
          </a:xfrm>
          <a:prstGeom prst="rect">
            <a:avLst/>
          </a:prstGeom>
        </p:spPr>
      </p:pic>
      <p:sp>
        <p:nvSpPr>
          <p:cNvPr id="11" name="文本框 10"/>
          <p:cNvSpPr txBox="1"/>
          <p:nvPr/>
        </p:nvSpPr>
        <p:spPr>
          <a:xfrm>
            <a:off x="1082351" y="5346309"/>
            <a:ext cx="2131116" cy="369332"/>
          </a:xfrm>
          <a:prstGeom prst="rect">
            <a:avLst/>
          </a:prstGeom>
          <a:noFill/>
        </p:spPr>
        <p:txBody>
          <a:bodyPr wrap="square" rtlCol="0">
            <a:spAutoFit/>
          </a:bodyPr>
          <a:lstStyle/>
          <a:p>
            <a:r>
              <a:rPr lang="en-US" altLang="zh-CN" smtClean="0"/>
              <a:t>4.</a:t>
            </a:r>
            <a:r>
              <a:rPr lang="zh-CN" altLang="en-US" smtClean="0"/>
              <a:t>资源容量约束：</a:t>
            </a:r>
            <a:endParaRPr lang="zh-CN" altLang="en-US"/>
          </a:p>
        </p:txBody>
      </p:sp>
      <p:pic>
        <p:nvPicPr>
          <p:cNvPr id="12" name="图片 11"/>
          <p:cNvPicPr>
            <a:picLocks noChangeAspect="1"/>
          </p:cNvPicPr>
          <p:nvPr/>
        </p:nvPicPr>
        <p:blipFill>
          <a:blip r:embed="rId7"/>
          <a:stretch>
            <a:fillRect/>
          </a:stretch>
        </p:blipFill>
        <p:spPr>
          <a:xfrm>
            <a:off x="3213467" y="5205265"/>
            <a:ext cx="5342857" cy="819048"/>
          </a:xfrm>
          <a:prstGeom prst="rect">
            <a:avLst/>
          </a:prstGeom>
        </p:spPr>
      </p:pic>
      <p:sp>
        <p:nvSpPr>
          <p:cNvPr id="13" name="文本框 12"/>
          <p:cNvSpPr txBox="1"/>
          <p:nvPr/>
        </p:nvSpPr>
        <p:spPr>
          <a:xfrm>
            <a:off x="728980" y="5807035"/>
            <a:ext cx="2988204" cy="369332"/>
          </a:xfrm>
          <a:prstGeom prst="rect">
            <a:avLst/>
          </a:prstGeom>
          <a:noFill/>
        </p:spPr>
        <p:txBody>
          <a:bodyPr wrap="square" rtlCol="0">
            <a:spAutoFit/>
          </a:bodyPr>
          <a:lstStyle/>
          <a:p>
            <a:r>
              <a:rPr lang="en-US" altLang="zh-CN" smtClean="0"/>
              <a:t>(GPU</a:t>
            </a:r>
            <a:r>
              <a:rPr lang="en-US" altLang="zh-CN"/>
              <a:t>, </a:t>
            </a:r>
            <a:r>
              <a:rPr lang="en-US" altLang="zh-CN" smtClean="0"/>
              <a:t>CPU</a:t>
            </a:r>
            <a:r>
              <a:rPr lang="zh-CN" altLang="en-US" smtClean="0"/>
              <a:t>，</a:t>
            </a:r>
            <a:r>
              <a:rPr lang="en-US" altLang="zh-CN" smtClean="0"/>
              <a:t>memory</a:t>
            </a:r>
            <a:r>
              <a:rPr lang="en-US" altLang="zh-CN"/>
              <a:t>)</a:t>
            </a:r>
            <a:endParaRPr lang="zh-CN" altLang="en-US"/>
          </a:p>
        </p:txBody>
      </p:sp>
    </p:spTree>
    <p:extLst>
      <p:ext uri="{BB962C8B-B14F-4D97-AF65-F5344CB8AC3E}">
        <p14:creationId xmlns:p14="http://schemas.microsoft.com/office/powerpoint/2010/main" val="33079221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pic>
        <p:nvPicPr>
          <p:cNvPr id="2" name="图片 1"/>
          <p:cNvPicPr>
            <a:picLocks noChangeAspect="1"/>
          </p:cNvPicPr>
          <p:nvPr/>
        </p:nvPicPr>
        <p:blipFill>
          <a:blip r:embed="rId4"/>
          <a:stretch>
            <a:fillRect/>
          </a:stretch>
        </p:blipFill>
        <p:spPr>
          <a:xfrm>
            <a:off x="4870459" y="1857165"/>
            <a:ext cx="5123809" cy="4028571"/>
          </a:xfrm>
          <a:prstGeom prst="rect">
            <a:avLst/>
          </a:prstGeom>
        </p:spPr>
      </p:pic>
      <p:sp>
        <p:nvSpPr>
          <p:cNvPr id="5" name="文本框 4"/>
          <p:cNvSpPr txBox="1"/>
          <p:nvPr/>
        </p:nvSpPr>
        <p:spPr>
          <a:xfrm>
            <a:off x="1074449" y="1857165"/>
            <a:ext cx="3067665" cy="923330"/>
          </a:xfrm>
          <a:prstGeom prst="rect">
            <a:avLst/>
          </a:prstGeom>
          <a:noFill/>
        </p:spPr>
        <p:txBody>
          <a:bodyPr wrap="square" rtlCol="0">
            <a:spAutoFit/>
          </a:bodyPr>
          <a:lstStyle/>
          <a:p>
            <a:r>
              <a:rPr lang="zh-CN" altLang="en-US" smtClean="0"/>
              <a:t>所有任务最大的服务延迟：</a:t>
            </a:r>
            <a:endParaRPr lang="en-US" altLang="zh-CN" smtClean="0"/>
          </a:p>
          <a:p>
            <a:endParaRPr lang="en-US" altLang="zh-CN" smtClean="0"/>
          </a:p>
          <a:p>
            <a:r>
              <a:rPr lang="en-US" altLang="zh-CN" smtClean="0"/>
              <a:t>   T = </a:t>
            </a:r>
            <a:endParaRPr lang="en-US" altLang="zh-CN"/>
          </a:p>
        </p:txBody>
      </p:sp>
      <p:pic>
        <p:nvPicPr>
          <p:cNvPr id="8" name="图片 7"/>
          <p:cNvPicPr>
            <a:picLocks noChangeAspect="1"/>
          </p:cNvPicPr>
          <p:nvPr/>
        </p:nvPicPr>
        <p:blipFill>
          <a:blip r:embed="rId5"/>
          <a:stretch>
            <a:fillRect/>
          </a:stretch>
        </p:blipFill>
        <p:spPr>
          <a:xfrm>
            <a:off x="1875910" y="2390019"/>
            <a:ext cx="923810" cy="390476"/>
          </a:xfrm>
          <a:prstGeom prst="rect">
            <a:avLst/>
          </a:prstGeom>
        </p:spPr>
      </p:pic>
      <p:sp>
        <p:nvSpPr>
          <p:cNvPr id="9" name="文本框 8"/>
          <p:cNvSpPr txBox="1"/>
          <p:nvPr/>
        </p:nvSpPr>
        <p:spPr>
          <a:xfrm>
            <a:off x="1074449" y="3127771"/>
            <a:ext cx="3006488" cy="923330"/>
          </a:xfrm>
          <a:prstGeom prst="rect">
            <a:avLst/>
          </a:prstGeom>
          <a:noFill/>
        </p:spPr>
        <p:txBody>
          <a:bodyPr wrap="square" rtlCol="0">
            <a:spAutoFit/>
          </a:bodyPr>
          <a:lstStyle/>
          <a:p>
            <a:r>
              <a:rPr lang="zh-CN" altLang="en-US" smtClean="0"/>
              <a:t>所有任务的质量损失之和：</a:t>
            </a:r>
            <a:endParaRPr lang="en-US" altLang="zh-CN" smtClean="0"/>
          </a:p>
          <a:p>
            <a:endParaRPr lang="en-US" altLang="zh-CN"/>
          </a:p>
          <a:p>
            <a:endParaRPr lang="zh-CN" altLang="en-US"/>
          </a:p>
        </p:txBody>
      </p:sp>
      <p:pic>
        <p:nvPicPr>
          <p:cNvPr id="10" name="图片 9"/>
          <p:cNvPicPr>
            <a:picLocks noChangeAspect="1"/>
          </p:cNvPicPr>
          <p:nvPr/>
        </p:nvPicPr>
        <p:blipFill>
          <a:blip r:embed="rId6"/>
          <a:stretch>
            <a:fillRect/>
          </a:stretch>
        </p:blipFill>
        <p:spPr>
          <a:xfrm>
            <a:off x="1291094" y="3662292"/>
            <a:ext cx="2390476" cy="514286"/>
          </a:xfrm>
          <a:prstGeom prst="rect">
            <a:avLst/>
          </a:prstGeom>
        </p:spPr>
      </p:pic>
      <p:sp>
        <p:nvSpPr>
          <p:cNvPr id="11" name="文本框 10"/>
          <p:cNvSpPr txBox="1"/>
          <p:nvPr/>
        </p:nvSpPr>
        <p:spPr>
          <a:xfrm>
            <a:off x="1270170" y="4446670"/>
            <a:ext cx="2676222" cy="646331"/>
          </a:xfrm>
          <a:prstGeom prst="rect">
            <a:avLst/>
          </a:prstGeom>
          <a:noFill/>
        </p:spPr>
        <p:txBody>
          <a:bodyPr wrap="square" rtlCol="0">
            <a:spAutoFit/>
          </a:bodyPr>
          <a:lstStyle/>
          <a:p>
            <a:r>
              <a:rPr lang="zh-CN" altLang="en-US" smtClean="0"/>
              <a:t>同时最小化最大服务延迟和质量损失之和：</a:t>
            </a:r>
            <a:endParaRPr lang="zh-CN" altLang="en-US"/>
          </a:p>
        </p:txBody>
      </p:sp>
      <p:pic>
        <p:nvPicPr>
          <p:cNvPr id="12" name="图片 11"/>
          <p:cNvPicPr>
            <a:picLocks noChangeAspect="1"/>
          </p:cNvPicPr>
          <p:nvPr/>
        </p:nvPicPr>
        <p:blipFill>
          <a:blip r:embed="rId7"/>
          <a:stretch>
            <a:fillRect/>
          </a:stretch>
        </p:blipFill>
        <p:spPr>
          <a:xfrm>
            <a:off x="1534541" y="5176956"/>
            <a:ext cx="1980952" cy="428571"/>
          </a:xfrm>
          <a:prstGeom prst="rect">
            <a:avLst/>
          </a:prstGeom>
        </p:spPr>
      </p:pic>
    </p:spTree>
    <p:extLst>
      <p:ext uri="{BB962C8B-B14F-4D97-AF65-F5344CB8AC3E}">
        <p14:creationId xmlns:p14="http://schemas.microsoft.com/office/powerpoint/2010/main" val="26272933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
        <p:nvSpPr>
          <p:cNvPr id="3" name="文本框 2"/>
          <p:cNvSpPr txBox="1"/>
          <p:nvPr/>
        </p:nvSpPr>
        <p:spPr>
          <a:xfrm>
            <a:off x="1023257" y="1338943"/>
            <a:ext cx="6444343" cy="646331"/>
          </a:xfrm>
          <a:prstGeom prst="rect">
            <a:avLst/>
          </a:prstGeom>
          <a:noFill/>
        </p:spPr>
        <p:txBody>
          <a:bodyPr wrap="square" rtlCol="0">
            <a:spAutoFit/>
          </a:bodyPr>
          <a:lstStyle/>
          <a:p>
            <a:r>
              <a:rPr lang="zh-CN" altLang="en-US" smtClean="0"/>
              <a:t>使用算法：</a:t>
            </a:r>
            <a:r>
              <a:rPr lang="en-US" altLang="zh-CN" smtClean="0"/>
              <a:t>LBO </a:t>
            </a:r>
            <a:r>
              <a:rPr lang="en-US" altLang="zh-CN"/>
              <a:t>(Linear Programming based Optimization</a:t>
            </a:r>
            <a:r>
              <a:rPr lang="en-US" altLang="zh-CN" smtClean="0"/>
              <a:t>)</a:t>
            </a:r>
          </a:p>
          <a:p>
            <a:r>
              <a:rPr lang="en-US" altLang="zh-CN"/>
              <a:t>                  </a:t>
            </a:r>
            <a:r>
              <a:rPr lang="en-US" altLang="zh-CN" smtClean="0"/>
              <a:t>BPSO (Binary </a:t>
            </a:r>
            <a:r>
              <a:rPr lang="en-US" altLang="zh-CN"/>
              <a:t>Particle Swarm </a:t>
            </a:r>
            <a:r>
              <a:rPr lang="en-US" altLang="zh-CN" smtClean="0"/>
              <a:t>Optimization)</a:t>
            </a:r>
            <a:endParaRPr lang="zh-CN" altLang="en-US"/>
          </a:p>
        </p:txBody>
      </p:sp>
      <p:sp>
        <p:nvSpPr>
          <p:cNvPr id="4" name="文本框 3"/>
          <p:cNvSpPr txBox="1"/>
          <p:nvPr/>
        </p:nvSpPr>
        <p:spPr>
          <a:xfrm>
            <a:off x="1023257" y="2185100"/>
            <a:ext cx="10178143" cy="923330"/>
          </a:xfrm>
          <a:prstGeom prst="rect">
            <a:avLst/>
          </a:prstGeom>
          <a:noFill/>
        </p:spPr>
        <p:txBody>
          <a:bodyPr wrap="square" rtlCol="0">
            <a:spAutoFit/>
          </a:bodyPr>
          <a:lstStyle/>
          <a:p>
            <a:r>
              <a:rPr lang="zh-CN" altLang="en-US" smtClean="0"/>
              <a:t>实验数据：</a:t>
            </a:r>
            <a:r>
              <a:rPr lang="en-US" altLang="zh-CN"/>
              <a:t>April 13 to 30, 2015 in Shanghai </a:t>
            </a:r>
            <a:r>
              <a:rPr lang="en-US" altLang="zh-CN" smtClean="0"/>
              <a:t>city</a:t>
            </a:r>
            <a:r>
              <a:rPr lang="en-US" altLang="zh-CN"/>
              <a:t>,</a:t>
            </a:r>
            <a:r>
              <a:rPr lang="en-US" altLang="zh-CN" smtClean="0"/>
              <a:t>an </a:t>
            </a:r>
            <a:r>
              <a:rPr lang="en-US" altLang="zh-CN"/>
              <a:t>area of 4 km</a:t>
            </a:r>
            <a:r>
              <a:rPr lang="en-US" altLang="zh-CN" baseline="30000"/>
              <a:t>2</a:t>
            </a:r>
            <a:r>
              <a:rPr lang="en-US" altLang="zh-CN"/>
              <a:t> </a:t>
            </a:r>
            <a:r>
              <a:rPr lang="en-US" altLang="zh-CN" smtClean="0"/>
              <a:t>near </a:t>
            </a:r>
            <a:r>
              <a:rPr lang="en-US" altLang="zh-CN"/>
              <a:t>Shanghai Pudong </a:t>
            </a:r>
            <a:r>
              <a:rPr lang="en-US" altLang="zh-CN" smtClean="0"/>
              <a:t>Airport</a:t>
            </a:r>
          </a:p>
          <a:p>
            <a:r>
              <a:rPr lang="en-US" altLang="zh-CN"/>
              <a:t>	    * Time Period I: 09 : 55 ∼ 10 : 00, April 20, </a:t>
            </a:r>
            <a:r>
              <a:rPr lang="en-US" altLang="zh-CN" smtClean="0"/>
              <a:t>2015</a:t>
            </a:r>
          </a:p>
          <a:p>
            <a:r>
              <a:rPr lang="en-US" altLang="zh-CN"/>
              <a:t>	</a:t>
            </a:r>
            <a:r>
              <a:rPr lang="en-US" altLang="zh-CN" smtClean="0"/>
              <a:t>    * </a:t>
            </a:r>
            <a:r>
              <a:rPr lang="en-US" altLang="zh-CN"/>
              <a:t>Time Period II: 13 : 55 ∼ 14 : 00, April 20, 2015</a:t>
            </a:r>
            <a:endParaRPr lang="zh-CN" altLang="en-US"/>
          </a:p>
        </p:txBody>
      </p:sp>
      <p:pic>
        <p:nvPicPr>
          <p:cNvPr id="6" name="图片 5"/>
          <p:cNvPicPr>
            <a:picLocks noChangeAspect="1"/>
          </p:cNvPicPr>
          <p:nvPr/>
        </p:nvPicPr>
        <p:blipFill>
          <a:blip r:embed="rId4"/>
          <a:stretch>
            <a:fillRect/>
          </a:stretch>
        </p:blipFill>
        <p:spPr>
          <a:xfrm>
            <a:off x="1023257" y="3108430"/>
            <a:ext cx="3481771" cy="3188128"/>
          </a:xfrm>
          <a:prstGeom prst="rect">
            <a:avLst/>
          </a:prstGeom>
        </p:spPr>
      </p:pic>
      <p:sp>
        <p:nvSpPr>
          <p:cNvPr id="7" name="文本框 6"/>
          <p:cNvSpPr txBox="1"/>
          <p:nvPr/>
        </p:nvSpPr>
        <p:spPr>
          <a:xfrm>
            <a:off x="5045199" y="3662214"/>
            <a:ext cx="5878285" cy="2308324"/>
          </a:xfrm>
          <a:prstGeom prst="rect">
            <a:avLst/>
          </a:prstGeom>
          <a:noFill/>
        </p:spPr>
        <p:txBody>
          <a:bodyPr wrap="square" rtlCol="0">
            <a:spAutoFit/>
          </a:bodyPr>
          <a:lstStyle/>
          <a:p>
            <a:pPr marL="285750" indent="-285750">
              <a:buFont typeface="Arial" panose="020B0604020202020204" pitchFamily="34" charset="0"/>
              <a:buChar char="•"/>
            </a:pPr>
            <a:r>
              <a:rPr lang="en-US" altLang="zh-CN" smtClean="0"/>
              <a:t>* LBO_Q</a:t>
            </a:r>
            <a:r>
              <a:rPr lang="en-US" altLang="zh-CN"/>
              <a:t>: QLR Sensitive LBO with </a:t>
            </a:r>
            <a:r>
              <a:rPr lang="el-GR" altLang="zh-CN"/>
              <a:t>ϕ</a:t>
            </a:r>
            <a:r>
              <a:rPr lang="en-US" altLang="zh-CN"/>
              <a:t>t/</a:t>
            </a:r>
            <a:r>
              <a:rPr lang="el-GR" altLang="zh-CN"/>
              <a:t>ϕ</a:t>
            </a:r>
            <a:r>
              <a:rPr lang="en-US" altLang="zh-CN"/>
              <a:t>q = 50. </a:t>
            </a:r>
            <a:endParaRPr lang="en-US" altLang="zh-CN" smtClean="0"/>
          </a:p>
          <a:p>
            <a:pPr marL="285750" indent="-285750">
              <a:buFont typeface="Arial" panose="020B0604020202020204" pitchFamily="34" charset="0"/>
              <a:buChar char="•"/>
            </a:pPr>
            <a:r>
              <a:rPr lang="en-US" altLang="zh-CN" smtClean="0"/>
              <a:t>* LBO_T</a:t>
            </a:r>
            <a:r>
              <a:rPr lang="en-US" altLang="zh-CN"/>
              <a:t>: Latency Sensitive LBO with </a:t>
            </a:r>
            <a:r>
              <a:rPr lang="el-GR" altLang="zh-CN"/>
              <a:t>ϕ</a:t>
            </a:r>
            <a:r>
              <a:rPr lang="en-US" altLang="zh-CN"/>
              <a:t>t/</a:t>
            </a:r>
            <a:r>
              <a:rPr lang="el-GR" altLang="zh-CN"/>
              <a:t>ϕ</a:t>
            </a:r>
            <a:r>
              <a:rPr lang="en-US" altLang="zh-CN"/>
              <a:t>q = 500</a:t>
            </a:r>
            <a:r>
              <a:rPr lang="en-US" altLang="zh-CN" smtClean="0"/>
              <a:t>.</a:t>
            </a:r>
          </a:p>
          <a:p>
            <a:pPr marL="285750" indent="-285750">
              <a:buFont typeface="Arial" panose="020B0604020202020204" pitchFamily="34" charset="0"/>
              <a:buChar char="•"/>
            </a:pPr>
            <a:r>
              <a:rPr lang="en-US" altLang="zh-CN" smtClean="0"/>
              <a:t>* BPSO_Q</a:t>
            </a:r>
            <a:r>
              <a:rPr lang="en-US" altLang="zh-CN"/>
              <a:t>: QLR Sensitive BPSO with </a:t>
            </a:r>
            <a:r>
              <a:rPr lang="el-GR" altLang="zh-CN"/>
              <a:t>ϕ</a:t>
            </a:r>
            <a:r>
              <a:rPr lang="en-US" altLang="zh-CN"/>
              <a:t>t/</a:t>
            </a:r>
            <a:r>
              <a:rPr lang="el-GR" altLang="zh-CN"/>
              <a:t>ϕ</a:t>
            </a:r>
            <a:r>
              <a:rPr lang="en-US" altLang="zh-CN"/>
              <a:t>q = 50</a:t>
            </a:r>
            <a:r>
              <a:rPr lang="en-US" altLang="zh-CN" smtClean="0"/>
              <a:t>.</a:t>
            </a:r>
          </a:p>
          <a:p>
            <a:pPr marL="285750" indent="-285750">
              <a:buFont typeface="Arial" panose="020B0604020202020204" pitchFamily="34" charset="0"/>
              <a:buChar char="•"/>
            </a:pPr>
            <a:r>
              <a:rPr lang="en-US" altLang="zh-CN" smtClean="0"/>
              <a:t>* BPSO_T</a:t>
            </a:r>
            <a:r>
              <a:rPr lang="en-US" altLang="zh-CN"/>
              <a:t>: Latency Sensitive BPSO with </a:t>
            </a:r>
            <a:r>
              <a:rPr lang="el-GR" altLang="zh-CN"/>
              <a:t>ϕ</a:t>
            </a:r>
            <a:r>
              <a:rPr lang="en-US" altLang="zh-CN"/>
              <a:t>t/</a:t>
            </a:r>
            <a:r>
              <a:rPr lang="el-GR" altLang="zh-CN"/>
              <a:t>ϕ</a:t>
            </a:r>
            <a:r>
              <a:rPr lang="en-US" altLang="zh-CN"/>
              <a:t>q = </a:t>
            </a:r>
            <a:r>
              <a:rPr lang="en-US" altLang="zh-CN" smtClean="0"/>
              <a:t>500.</a:t>
            </a:r>
          </a:p>
          <a:p>
            <a:pPr marL="285750" indent="-285750">
              <a:buFont typeface="Arial" panose="020B0604020202020204" pitchFamily="34" charset="0"/>
              <a:buChar char="•"/>
            </a:pPr>
            <a:r>
              <a:rPr lang="en-US" altLang="zh-CN"/>
              <a:t>* </a:t>
            </a:r>
            <a:r>
              <a:rPr lang="en-US" altLang="zh-CN" smtClean="0"/>
              <a:t>Rand: Randomly </a:t>
            </a:r>
            <a:r>
              <a:rPr lang="en-US" altLang="zh-CN"/>
              <a:t>selects one fog node from </a:t>
            </a:r>
            <a:r>
              <a:rPr lang="en-US" altLang="zh-CN" smtClean="0"/>
              <a:t>among </a:t>
            </a:r>
            <a:r>
              <a:rPr lang="en-US" altLang="zh-CN"/>
              <a:t>the available </a:t>
            </a:r>
            <a:r>
              <a:rPr lang="en-US" altLang="zh-CN" smtClean="0"/>
              <a:t>candidat.</a:t>
            </a:r>
            <a:endParaRPr lang="en-US" altLang="zh-CN"/>
          </a:p>
          <a:p>
            <a:pPr marL="285750" indent="-285750">
              <a:buFont typeface="Arial" panose="020B0604020202020204" pitchFamily="34" charset="0"/>
              <a:buChar char="•"/>
            </a:pPr>
            <a:r>
              <a:rPr lang="en-US" altLang="zh-CN"/>
              <a:t>* Naive: </a:t>
            </a:r>
            <a:r>
              <a:rPr lang="en-US" altLang="zh-CN" smtClean="0"/>
              <a:t>Always </a:t>
            </a:r>
            <a:r>
              <a:rPr lang="en-US" altLang="zh-CN"/>
              <a:t>selects the fog node with the highest available data </a:t>
            </a:r>
            <a:r>
              <a:rPr lang="en-US" altLang="zh-CN" smtClean="0"/>
              <a:t>rate.</a:t>
            </a:r>
            <a:endParaRPr lang="zh-CN" altLang="en-US"/>
          </a:p>
        </p:txBody>
      </p:sp>
    </p:spTree>
    <p:extLst>
      <p:ext uri="{BB962C8B-B14F-4D97-AF65-F5344CB8AC3E}">
        <p14:creationId xmlns:p14="http://schemas.microsoft.com/office/powerpoint/2010/main" val="199380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1">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4544</TotalTime>
  <Words>1003</Words>
  <Application>Microsoft Office PowerPoint</Application>
  <PresentationFormat>宽屏</PresentationFormat>
  <Paragraphs>88</Paragraphs>
  <Slides>11</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 Unicode MS</vt:lpstr>
      <vt:lpstr>宋体</vt:lpstr>
      <vt:lpstr>微软雅黑</vt:lpstr>
      <vt:lpstr>Arial</vt:lpstr>
      <vt:lpstr>Calibri</vt:lpstr>
      <vt:lpstr>Calibri Light</vt:lpstr>
      <vt:lpstr>Cambria Math</vt:lpstr>
      <vt:lpstr>office 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12sc.taobao.com</dc:subject>
  <dc:creator>清风素材;12sc.taobao.com</dc:creator>
  <cp:keywords>12sc.taobao.com</cp:keywords>
  <dc:description>12sc.taobao.com</dc:description>
  <cp:lastModifiedBy>琦 王</cp:lastModifiedBy>
  <cp:revision>258</cp:revision>
  <dcterms:created xsi:type="dcterms:W3CDTF">2014-02-17T01:49:00Z</dcterms:created>
  <dcterms:modified xsi:type="dcterms:W3CDTF">2018-11-19T21:37:16Z</dcterms:modified>
  <cp:category>12sc.taobao.com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2052-11.1.0.7811</vt:lpwstr>
  </property>
</Properties>
</file>