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9" r:id="rId2"/>
    <p:sldId id="294" r:id="rId3"/>
    <p:sldId id="295" r:id="rId4"/>
    <p:sldId id="272" r:id="rId5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4" autoAdjust="0"/>
    <p:restoredTop sz="92793" autoAdjust="0"/>
  </p:normalViewPr>
  <p:slideViewPr>
    <p:cSldViewPr snapToGrid="0">
      <p:cViewPr varScale="1">
        <p:scale>
          <a:sx n="69" d="100"/>
          <a:sy n="69" d="100"/>
        </p:scale>
        <p:origin x="468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750"/>
    </p:cViewPr>
  </p:sorter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278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Folo</a:t>
            </a:r>
            <a:r>
              <a:rPr lang="zh-CN" altLang="en-US" smtClean="0"/>
              <a:t>：车辆雾计算中的延迟和质量优化任务分配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662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163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车辆相对于静止的基础设施具有较高的速度</a:t>
            </a:r>
            <a:endParaRPr lang="en-US" altLang="zh-CN" smtClean="0">
              <a:solidFill>
                <a:srgbClr val="000000"/>
              </a:solidFill>
              <a:latin typeface="+mn-ea"/>
              <a:ea typeface="+mn-ea"/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497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F7B46-E4F5-4A03-87D2-D83C76E9FB67}" type="datetime1">
              <a:rPr lang="zh-CN" altLang="en-US"/>
              <a:t>2018/11/15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109D1-EFDF-41D1-B115-D366CFD323E8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89205-6308-43FC-BAC0-BE20FACFC596}" type="datetime1">
              <a:rPr lang="zh-CN" altLang="en-US"/>
              <a:t>2018/11/15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B4F07-9C3A-4A57-9D16-C2110E1D46E3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05B2E9-0310-4484-B4AA-BA98347AC229}" type="datetime1">
              <a:rPr lang="zh-CN" altLang="en-US"/>
              <a:t>2018/11/15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504F6-3F82-47C7-B1CD-358BDCA5BC9B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63CE1-1536-44E9-8A8F-60DDC4EC0C0C}" type="datetime1">
              <a:rPr lang="zh-CN" altLang="en-US"/>
              <a:t>2018/11/15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F6D37-D359-46E9-89F0-9A53DA631DAD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D8B43-1A29-47A5-8E1E-3C10E7F0C181}" type="datetime1">
              <a:rPr lang="zh-CN" altLang="en-US"/>
              <a:t>2018/11/15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1BFF7-71D2-4539-A469-93FDAC03DE8E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E72FC-BEA5-44DD-A892-416510800269}" type="datetime1">
              <a:rPr lang="zh-CN" altLang="en-US"/>
              <a:t>2018/11/15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A7F3B-4709-4002-B67E-4C2922A16F11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1429C-C73B-4A84-83FF-41356910CEAA}" type="datetime1">
              <a:rPr lang="zh-CN" altLang="en-US"/>
              <a:t>2018/11/15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07EE3-1E42-4C2B-8D34-59061D23E79B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A1ED2-87EA-41BE-99EC-496F7F69370F}" type="datetime1">
              <a:rPr lang="zh-CN" altLang="en-US"/>
              <a:t>2018/11/15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3CC7C-CF07-4B77-96E9-F09248BBFDDC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73CD95-4BFA-4A1D-9C86-9C3237F29EAA}" type="datetime1">
              <a:rPr lang="zh-CN" altLang="en-US"/>
              <a:t>2018/11/15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1E205-D23F-41DA-AA18-D2AF956C4131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14ED7-52AE-4E0D-A884-8E2E59AEECC7}" type="datetime1">
              <a:rPr lang="zh-CN" altLang="en-US"/>
              <a:t>2018/11/15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75E314-3ABA-459F-BEB6-668F71BD5508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0D1A5-7B69-4CEC-8258-97751E783A44}" type="datetime1">
              <a:rPr lang="zh-CN" altLang="en-US"/>
              <a:t>2018/11/15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27794-1FB5-4B02-BA23-42FE51691954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39C34-CF51-4915-817E-DB81CF211490}" type="datetime1">
              <a:rPr lang="zh-CN" altLang="en-US"/>
              <a:t>2018/11/15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31515E-21D0-4885-B574-BCD8EF77C0D9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smtClean="0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smtClean="0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smtClean="0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FFE92E3-3AE8-4BBA-9C65-9AC364C18C34}" type="datetime1">
              <a:rPr lang="zh-CN" altLang="en-US"/>
              <a:t>2018/11/15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28517FC-1331-465B-BFC2-01656AC9FE3D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文本框 6"/>
          <p:cNvSpPr>
            <a:spLocks noChangeArrowheads="1"/>
          </p:cNvSpPr>
          <p:nvPr/>
        </p:nvSpPr>
        <p:spPr bwMode="auto">
          <a:xfrm>
            <a:off x="356486" y="1582598"/>
            <a:ext cx="11835514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4400" smtClean="0"/>
              <a:t>Folo</a:t>
            </a:r>
            <a:r>
              <a:rPr lang="en-US" altLang="zh-CN" sz="4400"/>
              <a:t>: Latency and Quality </a:t>
            </a:r>
            <a:r>
              <a:rPr lang="en-US" altLang="zh-CN" sz="4400"/>
              <a:t>Optimized </a:t>
            </a:r>
            <a:r>
              <a:rPr lang="en-US" altLang="zh-CN" sz="4400" smtClean="0"/>
              <a:t>Task Allocation </a:t>
            </a:r>
            <a:r>
              <a:rPr lang="en-US" altLang="zh-CN" sz="4400"/>
              <a:t>in Vehicular </a:t>
            </a:r>
            <a:r>
              <a:rPr lang="en-US" altLang="zh-CN" sz="4400"/>
              <a:t>Fog </a:t>
            </a:r>
            <a:r>
              <a:rPr lang="en-US" altLang="zh-CN" sz="4400" smtClean="0"/>
              <a:t>Computing </a:t>
            </a:r>
            <a:endParaRPr sz="4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5" name="文本框 9"/>
          <p:cNvSpPr>
            <a:spLocks noChangeArrowheads="1"/>
          </p:cNvSpPr>
          <p:nvPr/>
        </p:nvSpPr>
        <p:spPr bwMode="auto">
          <a:xfrm>
            <a:off x="2680245" y="5598994"/>
            <a:ext cx="535940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报告人：王琦       导师：李智勇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平行四边形 14"/>
          <p:cNvSpPr>
            <a:spLocks noChangeArrowheads="1"/>
          </p:cNvSpPr>
          <p:nvPr/>
        </p:nvSpPr>
        <p:spPr bwMode="auto">
          <a:xfrm>
            <a:off x="728980" y="1125855"/>
            <a:ext cx="10734675" cy="5198745"/>
          </a:xfrm>
          <a:prstGeom prst="parallelogram">
            <a:avLst>
              <a:gd name="adj" fmla="val 0"/>
            </a:avLst>
          </a:prstGeom>
          <a:noFill/>
          <a:ln w="12700">
            <a:solidFill>
              <a:srgbClr val="3B87D5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7" name="矩形 20"/>
          <p:cNvSpPr>
            <a:spLocks noChangeArrowheads="1"/>
          </p:cNvSpPr>
          <p:nvPr/>
        </p:nvSpPr>
        <p:spPr bwMode="auto">
          <a:xfrm>
            <a:off x="857257" y="1125855"/>
            <a:ext cx="10606398" cy="4385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论文介绍：</a:t>
            </a:r>
            <a:endParaRPr lang="en-US" altLang="zh-CN" sz="2400" b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mtClean="0">
                <a:latin typeface="+mn-ea"/>
                <a:ea typeface="+mn-ea"/>
              </a:rPr>
              <a:t>题目：</a:t>
            </a:r>
            <a:r>
              <a:rPr lang="en-US" altLang="zh-CN">
                <a:latin typeface="+mn-ea"/>
                <a:ea typeface="+mn-ea"/>
              </a:rPr>
              <a:t>《Folo: Latency andQuality Optimized Task Allocation in Vehicular Fog Computing》</a:t>
            </a:r>
            <a:endParaRPr lang="en-US" altLang="zh-CN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mtClean="0">
                <a:latin typeface="+mn-ea"/>
                <a:ea typeface="+mn-ea"/>
              </a:rPr>
              <a:t>期刊：</a:t>
            </a:r>
            <a:r>
              <a:rPr lang="en-US" altLang="zh-CN">
                <a:latin typeface="+mn-ea"/>
                <a:ea typeface="+mn-ea"/>
              </a:rPr>
              <a:t>《IEEE Internet of Things Journal》</a:t>
            </a:r>
            <a:endParaRPr lang="en-US" altLang="zh-CN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mtClean="0">
                <a:latin typeface="+mn-ea"/>
                <a:ea typeface="+mn-ea"/>
              </a:rPr>
              <a:t>目标：</a:t>
            </a:r>
            <a:r>
              <a:rPr lang="zh-CN" altLang="en-US">
                <a:latin typeface="+mn-ea"/>
                <a:ea typeface="+mn-ea"/>
              </a:rPr>
              <a:t>提出</a:t>
            </a:r>
            <a:r>
              <a:rPr lang="zh-CN" altLang="en-US" smtClean="0">
                <a:latin typeface="+mn-ea"/>
                <a:ea typeface="+mn-ea"/>
              </a:rPr>
              <a:t>了</a:t>
            </a:r>
            <a:r>
              <a:rPr lang="en-US" altLang="zh-CN" smtClean="0">
                <a:latin typeface="+mn-ea"/>
                <a:ea typeface="+mn-ea"/>
              </a:rPr>
              <a:t>AVE</a:t>
            </a:r>
            <a:r>
              <a:rPr lang="zh-CN" altLang="en-US" smtClean="0">
                <a:latin typeface="+mn-ea"/>
                <a:ea typeface="+mn-ea"/>
              </a:rPr>
              <a:t>框架，通过</a:t>
            </a:r>
            <a:r>
              <a:rPr lang="zh-CN" altLang="en-US">
                <a:latin typeface="+mn-ea"/>
                <a:ea typeface="+mn-ea"/>
              </a:rPr>
              <a:t>管理车辆上的空闲计算</a:t>
            </a:r>
            <a:r>
              <a:rPr lang="zh-CN" altLang="en-US" smtClean="0">
                <a:latin typeface="+mn-ea"/>
                <a:ea typeface="+mn-ea"/>
              </a:rPr>
              <a:t>资源，在</a:t>
            </a:r>
            <a:r>
              <a:rPr lang="zh-CN" altLang="en-US">
                <a:latin typeface="+mn-ea"/>
                <a:ea typeface="+mn-ea"/>
              </a:rPr>
              <a:t>动态车辆环境中提供计算</a:t>
            </a:r>
            <a:r>
              <a:rPr lang="zh-CN" altLang="en-US" smtClean="0">
                <a:latin typeface="+mn-ea"/>
                <a:ea typeface="+mn-ea"/>
              </a:rPr>
              <a:t>服务（不需要基础设施），</a:t>
            </a:r>
            <a:r>
              <a:rPr lang="zh-CN" altLang="en-US">
                <a:latin typeface="+mn-ea"/>
                <a:ea typeface="+mn-ea"/>
              </a:rPr>
              <a:t>提高车辆的计算能力</a:t>
            </a:r>
            <a:r>
              <a:rPr lang="zh-CN" altLang="en-US" smtClean="0">
                <a:latin typeface="+mn-ea"/>
                <a:ea typeface="+mn-ea"/>
              </a:rPr>
              <a:t>。</a:t>
            </a:r>
            <a:endParaRPr lang="en-US" altLang="zh-CN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mtClean="0">
                <a:latin typeface="+mn-ea"/>
                <a:ea typeface="+mn-ea"/>
              </a:rPr>
              <a:t>贡献：</a:t>
            </a:r>
            <a:endParaRPr lang="en-US" altLang="zh-CN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+mn-ea"/>
                <a:ea typeface="+mn-ea"/>
              </a:rPr>
              <a:t>1</a:t>
            </a:r>
            <a:r>
              <a:rPr lang="zh-CN" altLang="en-US" smtClean="0">
                <a:latin typeface="+mn-ea"/>
                <a:ea typeface="+mn-ea"/>
              </a:rPr>
              <a:t>）为</a:t>
            </a:r>
            <a:r>
              <a:rPr lang="en-US" altLang="zh-CN">
                <a:latin typeface="+mn-ea"/>
                <a:ea typeface="+mn-ea"/>
              </a:rPr>
              <a:t>AVE</a:t>
            </a:r>
            <a:r>
              <a:rPr lang="zh-CN" altLang="en-US">
                <a:latin typeface="+mn-ea"/>
                <a:ea typeface="+mn-ea"/>
              </a:rPr>
              <a:t>提出了一种</a:t>
            </a:r>
            <a:r>
              <a:rPr lang="zh-CN" altLang="en-US" b="1">
                <a:latin typeface="+mn-ea"/>
                <a:ea typeface="+mn-ea"/>
              </a:rPr>
              <a:t>模块化架构</a:t>
            </a:r>
            <a:r>
              <a:rPr lang="zh-CN" altLang="en-US">
                <a:latin typeface="+mn-ea"/>
                <a:ea typeface="+mn-ea"/>
              </a:rPr>
              <a:t>，以</a:t>
            </a:r>
            <a:r>
              <a:rPr lang="zh-CN" altLang="en-US" smtClean="0">
                <a:latin typeface="+mn-ea"/>
                <a:ea typeface="+mn-ea"/>
              </a:rPr>
              <a:t>支持任务卸载。</a:t>
            </a:r>
            <a:endParaRPr lang="zh-CN" altLang="en-US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+mn-ea"/>
                <a:ea typeface="+mn-ea"/>
              </a:rPr>
              <a:t>2</a:t>
            </a:r>
            <a:r>
              <a:rPr lang="zh-CN" altLang="en-US" smtClean="0">
                <a:latin typeface="+mn-ea"/>
                <a:ea typeface="+mn-ea"/>
              </a:rPr>
              <a:t>）设计</a:t>
            </a:r>
            <a:r>
              <a:rPr lang="zh-CN" altLang="en-US">
                <a:latin typeface="+mn-ea"/>
                <a:ea typeface="+mn-ea"/>
              </a:rPr>
              <a:t>了允许</a:t>
            </a:r>
            <a:r>
              <a:rPr lang="zh-CN" altLang="en-US" b="1">
                <a:latin typeface="+mn-ea"/>
                <a:ea typeface="+mn-ea"/>
              </a:rPr>
              <a:t>卸载和调度的程序</a:t>
            </a:r>
            <a:r>
              <a:rPr lang="zh-CN" altLang="en-US">
                <a:latin typeface="+mn-ea"/>
                <a:ea typeface="+mn-ea"/>
              </a:rPr>
              <a:t>，而无需</a:t>
            </a:r>
            <a:r>
              <a:rPr lang="zh-CN" altLang="en-US" smtClean="0">
                <a:latin typeface="+mn-ea"/>
                <a:ea typeface="+mn-ea"/>
              </a:rPr>
              <a:t>集中控制。</a:t>
            </a:r>
            <a:endParaRPr lang="zh-CN" altLang="en-US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+mn-ea"/>
                <a:ea typeface="+mn-ea"/>
              </a:rPr>
              <a:t>3</a:t>
            </a:r>
            <a:r>
              <a:rPr lang="zh-CN" altLang="en-US" smtClean="0">
                <a:latin typeface="+mn-ea"/>
                <a:ea typeface="+mn-ea"/>
              </a:rPr>
              <a:t>）基于</a:t>
            </a:r>
            <a:r>
              <a:rPr lang="en-US" altLang="zh-CN" b="1">
                <a:latin typeface="+mn-ea"/>
                <a:ea typeface="+mn-ea"/>
              </a:rPr>
              <a:t>ACO</a:t>
            </a:r>
            <a:r>
              <a:rPr lang="zh-CN" altLang="en-US" b="1">
                <a:latin typeface="+mn-ea"/>
                <a:ea typeface="+mn-ea"/>
              </a:rPr>
              <a:t>的调度算法</a:t>
            </a:r>
            <a:r>
              <a:rPr lang="zh-CN" altLang="en-US">
                <a:latin typeface="+mn-ea"/>
                <a:ea typeface="+mn-ea"/>
              </a:rPr>
              <a:t>，通过快速收敛来解决</a:t>
            </a:r>
            <a:r>
              <a:rPr lang="en-US" altLang="zh-CN">
                <a:latin typeface="+mn-ea"/>
                <a:ea typeface="+mn-ea"/>
              </a:rPr>
              <a:t>NP-hard</a:t>
            </a:r>
            <a:r>
              <a:rPr lang="zh-CN" altLang="en-US">
                <a:latin typeface="+mn-ea"/>
                <a:ea typeface="+mn-ea"/>
              </a:rPr>
              <a:t>作业</a:t>
            </a:r>
            <a:r>
              <a:rPr lang="zh-CN" altLang="en-US" smtClean="0">
                <a:latin typeface="+mn-ea"/>
                <a:ea typeface="+mn-ea"/>
              </a:rPr>
              <a:t>分配问题。</a:t>
            </a:r>
            <a:endParaRPr lang="en-US" altLang="zh-CN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mtClean="0">
                <a:latin typeface="+mn-ea"/>
                <a:ea typeface="+mn-ea"/>
              </a:rPr>
              <a:t>4</a:t>
            </a:r>
            <a:r>
              <a:rPr lang="zh-CN" altLang="en-US" smtClean="0">
                <a:latin typeface="+mn-ea"/>
                <a:ea typeface="+mn-ea"/>
              </a:rPr>
              <a:t>）使用</a:t>
            </a:r>
            <a:r>
              <a:rPr lang="zh-CN" altLang="en-US" b="1">
                <a:latin typeface="+mn-ea"/>
                <a:ea typeface="+mn-ea"/>
              </a:rPr>
              <a:t>高速公路</a:t>
            </a:r>
            <a:r>
              <a:rPr lang="zh-CN" altLang="en-US">
                <a:latin typeface="+mn-ea"/>
                <a:ea typeface="+mn-ea"/>
              </a:rPr>
              <a:t>和</a:t>
            </a:r>
            <a:r>
              <a:rPr lang="zh-CN" altLang="en-US" b="1">
                <a:latin typeface="+mn-ea"/>
                <a:ea typeface="+mn-ea"/>
              </a:rPr>
              <a:t>城市</a:t>
            </a:r>
            <a:r>
              <a:rPr lang="zh-CN" altLang="en-US">
                <a:latin typeface="+mn-ea"/>
                <a:ea typeface="+mn-ea"/>
              </a:rPr>
              <a:t>情景的实际交通数据</a:t>
            </a:r>
            <a:r>
              <a:rPr lang="zh-CN" altLang="en-US" smtClean="0">
                <a:latin typeface="+mn-ea"/>
                <a:ea typeface="+mn-ea"/>
              </a:rPr>
              <a:t>进行</a:t>
            </a:r>
            <a:r>
              <a:rPr lang="zh-CN" altLang="en-US">
                <a:latin typeface="+mn-ea"/>
                <a:ea typeface="+mn-ea"/>
              </a:rPr>
              <a:t>了</a:t>
            </a:r>
            <a:r>
              <a:rPr lang="zh-CN" altLang="en-US" smtClean="0">
                <a:latin typeface="+mn-ea"/>
                <a:ea typeface="+mn-ea"/>
              </a:rPr>
              <a:t>评估。</a:t>
            </a:r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5129" name="Group 15"/>
          <p:cNvGrpSpPr/>
          <p:nvPr/>
        </p:nvGrpSpPr>
        <p:grpSpPr bwMode="auto">
          <a:xfrm>
            <a:off x="11610975" y="184150"/>
            <a:ext cx="581025" cy="596900"/>
            <a:chOff x="0" y="0"/>
            <a:chExt cx="1027113" cy="1057275"/>
          </a:xfrm>
        </p:grpSpPr>
        <p:sp>
          <p:nvSpPr>
            <p:cNvPr id="5131" name="Freeform 40"/>
            <p:cNvSpPr>
              <a:spLocks noChangeArrowheads="1"/>
            </p:cNvSpPr>
            <p:nvPr/>
          </p:nvSpPr>
          <p:spPr bwMode="auto">
            <a:xfrm flipH="1">
              <a:off x="76200" y="90487"/>
              <a:ext cx="950913" cy="966788"/>
            </a:xfrm>
            <a:custGeom>
              <a:avLst/>
              <a:gdLst>
                <a:gd name="T0" fmla="*/ 2147483647 w 367"/>
                <a:gd name="T1" fmla="*/ 0 h 373"/>
                <a:gd name="T2" fmla="*/ 0 w 367"/>
                <a:gd name="T3" fmla="*/ 2147483647 h 373"/>
                <a:gd name="T4" fmla="*/ 0 w 367"/>
                <a:gd name="T5" fmla="*/ 2147483647 h 373"/>
                <a:gd name="T6" fmla="*/ 2147483647 w 367"/>
                <a:gd name="T7" fmla="*/ 2147483647 h 373"/>
                <a:gd name="T8" fmla="*/ 2147483647 w 367"/>
                <a:gd name="T9" fmla="*/ 2147483647 h 373"/>
                <a:gd name="T10" fmla="*/ 2147483647 w 367"/>
                <a:gd name="T11" fmla="*/ 2147483647 h 373"/>
                <a:gd name="T12" fmla="*/ 2147483647 w 367"/>
                <a:gd name="T13" fmla="*/ 2147483647 h 373"/>
                <a:gd name="T14" fmla="*/ 2147483647 w 367"/>
                <a:gd name="T15" fmla="*/ 0 h 3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7"/>
                <a:gd name="T25" fmla="*/ 0 h 373"/>
                <a:gd name="T26" fmla="*/ 367 w 367"/>
                <a:gd name="T27" fmla="*/ 373 h 3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7" h="373">
                  <a:moveTo>
                    <a:pt x="181" y="0"/>
                  </a:moveTo>
                  <a:cubicBezTo>
                    <a:pt x="0" y="180"/>
                    <a:pt x="0" y="180"/>
                    <a:pt x="0" y="180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55"/>
                    <a:pt x="18" y="373"/>
                    <a:pt x="40" y="373"/>
                  </a:cubicBezTo>
                  <a:cubicBezTo>
                    <a:pt x="168" y="373"/>
                    <a:pt x="168" y="373"/>
                    <a:pt x="168" y="373"/>
                  </a:cubicBezTo>
                  <a:cubicBezTo>
                    <a:pt x="367" y="174"/>
                    <a:pt x="367" y="174"/>
                    <a:pt x="367" y="174"/>
                  </a:cubicBezTo>
                  <a:cubicBezTo>
                    <a:pt x="350" y="16"/>
                    <a:pt x="350" y="16"/>
                    <a:pt x="350" y="16"/>
                  </a:cubicBezTo>
                  <a:cubicBezTo>
                    <a:pt x="181" y="0"/>
                    <a:pt x="181" y="0"/>
                    <a:pt x="181" y="0"/>
                  </a:cubicBezTo>
                </a:path>
              </a:pathLst>
            </a:custGeom>
            <a:solidFill>
              <a:srgbClr val="3B8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Freeform 41"/>
            <p:cNvSpPr>
              <a:spLocks noEditPoints="1" noChangeArrowheads="1"/>
            </p:cNvSpPr>
            <p:nvPr/>
          </p:nvSpPr>
          <p:spPr bwMode="auto">
            <a:xfrm>
              <a:off x="0" y="0"/>
              <a:ext cx="663575" cy="663575"/>
            </a:xfrm>
            <a:custGeom>
              <a:avLst/>
              <a:gdLst>
                <a:gd name="T0" fmla="*/ 2147483647 w 256"/>
                <a:gd name="T1" fmla="*/ 0 h 256"/>
                <a:gd name="T2" fmla="*/ 0 w 256"/>
                <a:gd name="T3" fmla="*/ 2147483647 h 256"/>
                <a:gd name="T4" fmla="*/ 2147483647 w 256"/>
                <a:gd name="T5" fmla="*/ 2147483647 h 256"/>
                <a:gd name="T6" fmla="*/ 2147483647 w 256"/>
                <a:gd name="T7" fmla="*/ 2147483647 h 256"/>
                <a:gd name="T8" fmla="*/ 2147483647 w 256"/>
                <a:gd name="T9" fmla="*/ 0 h 256"/>
                <a:gd name="T10" fmla="*/ 2147483647 w 256"/>
                <a:gd name="T11" fmla="*/ 2147483647 h 256"/>
                <a:gd name="T12" fmla="*/ 2147483647 w 256"/>
                <a:gd name="T13" fmla="*/ 2147483647 h 256"/>
                <a:gd name="T14" fmla="*/ 2147483647 w 256"/>
                <a:gd name="T15" fmla="*/ 2147483647 h 256"/>
                <a:gd name="T16" fmla="*/ 2147483647 w 256"/>
                <a:gd name="T17" fmla="*/ 2147483647 h 256"/>
                <a:gd name="T18" fmla="*/ 2147483647 w 256"/>
                <a:gd name="T19" fmla="*/ 2147483647 h 256"/>
                <a:gd name="T20" fmla="*/ 2147483647 w 256"/>
                <a:gd name="T21" fmla="*/ 2147483647 h 256"/>
                <a:gd name="T22" fmla="*/ 2147483647 w 256"/>
                <a:gd name="T23" fmla="*/ 2147483647 h 256"/>
                <a:gd name="T24" fmla="*/ 2147483647 w 256"/>
                <a:gd name="T25" fmla="*/ 2147483647 h 256"/>
                <a:gd name="T26" fmla="*/ 2147483647 w 256"/>
                <a:gd name="T27" fmla="*/ 2147483647 h 256"/>
                <a:gd name="T28" fmla="*/ 2147483647 w 256"/>
                <a:gd name="T29" fmla="*/ 2147483647 h 256"/>
                <a:gd name="T30" fmla="*/ 2147483647 w 256"/>
                <a:gd name="T31" fmla="*/ 2147483647 h 256"/>
                <a:gd name="T32" fmla="*/ 2147483647 w 256"/>
                <a:gd name="T33" fmla="*/ 2147483647 h 256"/>
                <a:gd name="T34" fmla="*/ 2147483647 w 256"/>
                <a:gd name="T35" fmla="*/ 2147483647 h 256"/>
                <a:gd name="T36" fmla="*/ 2147483647 w 256"/>
                <a:gd name="T37" fmla="*/ 2147483647 h 256"/>
                <a:gd name="T38" fmla="*/ 2147483647 w 256"/>
                <a:gd name="T39" fmla="*/ 2147483647 h 256"/>
                <a:gd name="T40" fmla="*/ 2147483647 w 256"/>
                <a:gd name="T41" fmla="*/ 2147483647 h 256"/>
                <a:gd name="T42" fmla="*/ 2147483647 w 256"/>
                <a:gd name="T43" fmla="*/ 2147483647 h 256"/>
                <a:gd name="T44" fmla="*/ 2147483647 w 256"/>
                <a:gd name="T45" fmla="*/ 2147483647 h 256"/>
                <a:gd name="T46" fmla="*/ 2147483647 w 256"/>
                <a:gd name="T47" fmla="*/ 2147483647 h 256"/>
                <a:gd name="T48" fmla="*/ 2147483647 w 256"/>
                <a:gd name="T49" fmla="*/ 2147483647 h 256"/>
                <a:gd name="T50" fmla="*/ 2147483647 w 256"/>
                <a:gd name="T51" fmla="*/ 2147483647 h 256"/>
                <a:gd name="T52" fmla="*/ 2147483647 w 256"/>
                <a:gd name="T53" fmla="*/ 2147483647 h 256"/>
                <a:gd name="T54" fmla="*/ 2147483647 w 256"/>
                <a:gd name="T55" fmla="*/ 2147483647 h 256"/>
                <a:gd name="T56" fmla="*/ 2147483647 w 256"/>
                <a:gd name="T57" fmla="*/ 2147483647 h 256"/>
                <a:gd name="T58" fmla="*/ 2147483647 w 256"/>
                <a:gd name="T59" fmla="*/ 2147483647 h 256"/>
                <a:gd name="T60" fmla="*/ 2147483647 w 256"/>
                <a:gd name="T61" fmla="*/ 2147483647 h 256"/>
                <a:gd name="T62" fmla="*/ 2147483647 w 256"/>
                <a:gd name="T63" fmla="*/ 2147483647 h 256"/>
                <a:gd name="T64" fmla="*/ 2147483647 w 256"/>
                <a:gd name="T65" fmla="*/ 2147483647 h 256"/>
                <a:gd name="T66" fmla="*/ 2147483647 w 256"/>
                <a:gd name="T67" fmla="*/ 2147483647 h 256"/>
                <a:gd name="T68" fmla="*/ 2147483647 w 256"/>
                <a:gd name="T69" fmla="*/ 2147483647 h 256"/>
                <a:gd name="T70" fmla="*/ 2147483647 w 256"/>
                <a:gd name="T71" fmla="*/ 2147483647 h 256"/>
                <a:gd name="T72" fmla="*/ 2147483647 w 256"/>
                <a:gd name="T73" fmla="*/ 2147483647 h 256"/>
                <a:gd name="T74" fmla="*/ 2147483647 w 256"/>
                <a:gd name="T75" fmla="*/ 2147483647 h 256"/>
                <a:gd name="T76" fmla="*/ 2147483647 w 256"/>
                <a:gd name="T77" fmla="*/ 2147483647 h 256"/>
                <a:gd name="T78" fmla="*/ 2147483647 w 256"/>
                <a:gd name="T79" fmla="*/ 2147483647 h 256"/>
                <a:gd name="T80" fmla="*/ 2147483647 w 256"/>
                <a:gd name="T81" fmla="*/ 2147483647 h 256"/>
                <a:gd name="T82" fmla="*/ 2147483647 w 256"/>
                <a:gd name="T83" fmla="*/ 2147483647 h 2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6"/>
                <a:gd name="T127" fmla="*/ 0 h 256"/>
                <a:gd name="T128" fmla="*/ 256 w 256"/>
                <a:gd name="T129" fmla="*/ 256 h 25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6" h="256">
                  <a:moveTo>
                    <a:pt x="128" y="0"/>
                  </a:moveTo>
                  <a:cubicBezTo>
                    <a:pt x="57" y="0"/>
                    <a:pt x="0" y="57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99" y="256"/>
                    <a:pt x="256" y="199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lose/>
                  <a:moveTo>
                    <a:pt x="135" y="200"/>
                  </a:moveTo>
                  <a:cubicBezTo>
                    <a:pt x="119" y="200"/>
                    <a:pt x="119" y="200"/>
                    <a:pt x="119" y="200"/>
                  </a:cubicBezTo>
                  <a:cubicBezTo>
                    <a:pt x="115" y="200"/>
                    <a:pt x="112" y="196"/>
                    <a:pt x="112" y="192"/>
                  </a:cubicBezTo>
                  <a:cubicBezTo>
                    <a:pt x="111" y="176"/>
                    <a:pt x="111" y="176"/>
                    <a:pt x="111" y="176"/>
                  </a:cubicBezTo>
                  <a:cubicBezTo>
                    <a:pt x="111" y="171"/>
                    <a:pt x="115" y="168"/>
                    <a:pt x="119" y="168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40" y="168"/>
                    <a:pt x="143" y="172"/>
                    <a:pt x="143" y="176"/>
                  </a:cubicBezTo>
                  <a:cubicBezTo>
                    <a:pt x="144" y="192"/>
                    <a:pt x="144" y="192"/>
                    <a:pt x="144" y="192"/>
                  </a:cubicBezTo>
                  <a:cubicBezTo>
                    <a:pt x="144" y="196"/>
                    <a:pt x="140" y="200"/>
                    <a:pt x="135" y="200"/>
                  </a:cubicBezTo>
                  <a:close/>
                  <a:moveTo>
                    <a:pt x="170" y="109"/>
                  </a:moveTo>
                  <a:cubicBezTo>
                    <a:pt x="167" y="114"/>
                    <a:pt x="162" y="119"/>
                    <a:pt x="154" y="125"/>
                  </a:cubicBezTo>
                  <a:cubicBezTo>
                    <a:pt x="148" y="130"/>
                    <a:pt x="146" y="132"/>
                    <a:pt x="145" y="132"/>
                  </a:cubicBezTo>
                  <a:cubicBezTo>
                    <a:pt x="145" y="133"/>
                    <a:pt x="144" y="134"/>
                    <a:pt x="144" y="135"/>
                  </a:cubicBezTo>
                  <a:cubicBezTo>
                    <a:pt x="143" y="136"/>
                    <a:pt x="143" y="138"/>
                    <a:pt x="143" y="144"/>
                  </a:cubicBezTo>
                  <a:cubicBezTo>
                    <a:pt x="143" y="149"/>
                    <a:pt x="139" y="152"/>
                    <a:pt x="135" y="152"/>
                  </a:cubicBezTo>
                  <a:cubicBezTo>
                    <a:pt x="120" y="152"/>
                    <a:pt x="120" y="152"/>
                    <a:pt x="120" y="152"/>
                  </a:cubicBezTo>
                  <a:cubicBezTo>
                    <a:pt x="116" y="152"/>
                    <a:pt x="112" y="149"/>
                    <a:pt x="112" y="144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34"/>
                    <a:pt x="113" y="129"/>
                    <a:pt x="115" y="124"/>
                  </a:cubicBezTo>
                  <a:cubicBezTo>
                    <a:pt x="117" y="120"/>
                    <a:pt x="119" y="117"/>
                    <a:pt x="123" y="113"/>
                  </a:cubicBezTo>
                  <a:cubicBezTo>
                    <a:pt x="125" y="111"/>
                    <a:pt x="129" y="108"/>
                    <a:pt x="134" y="104"/>
                  </a:cubicBezTo>
                  <a:cubicBezTo>
                    <a:pt x="141" y="99"/>
                    <a:pt x="142" y="97"/>
                    <a:pt x="143" y="96"/>
                  </a:cubicBezTo>
                  <a:cubicBezTo>
                    <a:pt x="144" y="95"/>
                    <a:pt x="144" y="94"/>
                    <a:pt x="144" y="93"/>
                  </a:cubicBezTo>
                  <a:cubicBezTo>
                    <a:pt x="144" y="92"/>
                    <a:pt x="143" y="89"/>
                    <a:pt x="140" y="86"/>
                  </a:cubicBezTo>
                  <a:cubicBezTo>
                    <a:pt x="137" y="84"/>
                    <a:pt x="132" y="83"/>
                    <a:pt x="128" y="83"/>
                  </a:cubicBezTo>
                  <a:cubicBezTo>
                    <a:pt x="124" y="83"/>
                    <a:pt x="120" y="84"/>
                    <a:pt x="117" y="86"/>
                  </a:cubicBezTo>
                  <a:cubicBezTo>
                    <a:pt x="114" y="88"/>
                    <a:pt x="112" y="92"/>
                    <a:pt x="111" y="97"/>
                  </a:cubicBezTo>
                  <a:cubicBezTo>
                    <a:pt x="111" y="101"/>
                    <a:pt x="107" y="104"/>
                    <a:pt x="103" y="104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5" y="102"/>
                    <a:pt x="83" y="101"/>
                    <a:pt x="81" y="99"/>
                  </a:cubicBezTo>
                  <a:cubicBezTo>
                    <a:pt x="80" y="97"/>
                    <a:pt x="79" y="95"/>
                    <a:pt x="80" y="93"/>
                  </a:cubicBezTo>
                  <a:cubicBezTo>
                    <a:pt x="82" y="81"/>
                    <a:pt x="87" y="72"/>
                    <a:pt x="95" y="66"/>
                  </a:cubicBezTo>
                  <a:cubicBezTo>
                    <a:pt x="104" y="59"/>
                    <a:pt x="115" y="56"/>
                    <a:pt x="128" y="56"/>
                  </a:cubicBezTo>
                  <a:cubicBezTo>
                    <a:pt x="142" y="56"/>
                    <a:pt x="153" y="60"/>
                    <a:pt x="162" y="66"/>
                  </a:cubicBezTo>
                  <a:cubicBezTo>
                    <a:pt x="171" y="73"/>
                    <a:pt x="176" y="82"/>
                    <a:pt x="176" y="92"/>
                  </a:cubicBezTo>
                  <a:cubicBezTo>
                    <a:pt x="176" y="99"/>
                    <a:pt x="174" y="104"/>
                    <a:pt x="170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0" name="直接连接符 26"/>
          <p:cNvSpPr>
            <a:spLocks noChangeShapeType="1"/>
          </p:cNvSpPr>
          <p:nvPr/>
        </p:nvSpPr>
        <p:spPr bwMode="auto">
          <a:xfrm flipH="1" flipV="1">
            <a:off x="11350625" y="107950"/>
            <a:ext cx="0" cy="633413"/>
          </a:xfrm>
          <a:prstGeom prst="line">
            <a:avLst/>
          </a:prstGeom>
          <a:noFill/>
          <a:ln w="285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33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平行四边形 14"/>
          <p:cNvSpPr>
            <a:spLocks noChangeArrowheads="1"/>
          </p:cNvSpPr>
          <p:nvPr/>
        </p:nvSpPr>
        <p:spPr bwMode="auto">
          <a:xfrm>
            <a:off x="728980" y="1125855"/>
            <a:ext cx="10734675" cy="5732145"/>
          </a:xfrm>
          <a:prstGeom prst="parallelogram">
            <a:avLst>
              <a:gd name="adj" fmla="val 0"/>
            </a:avLst>
          </a:prstGeom>
          <a:noFill/>
          <a:ln w="12700">
            <a:solidFill>
              <a:srgbClr val="3B87D5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5129" name="Group 15"/>
          <p:cNvGrpSpPr/>
          <p:nvPr/>
        </p:nvGrpSpPr>
        <p:grpSpPr bwMode="auto">
          <a:xfrm>
            <a:off x="11610975" y="184150"/>
            <a:ext cx="581025" cy="596900"/>
            <a:chOff x="0" y="0"/>
            <a:chExt cx="1027113" cy="1057275"/>
          </a:xfrm>
        </p:grpSpPr>
        <p:sp>
          <p:nvSpPr>
            <p:cNvPr id="5131" name="Freeform 40"/>
            <p:cNvSpPr>
              <a:spLocks noChangeArrowheads="1"/>
            </p:cNvSpPr>
            <p:nvPr/>
          </p:nvSpPr>
          <p:spPr bwMode="auto">
            <a:xfrm flipH="1">
              <a:off x="76200" y="90487"/>
              <a:ext cx="950913" cy="966788"/>
            </a:xfrm>
            <a:custGeom>
              <a:avLst/>
              <a:gdLst>
                <a:gd name="T0" fmla="*/ 2147483647 w 367"/>
                <a:gd name="T1" fmla="*/ 0 h 373"/>
                <a:gd name="T2" fmla="*/ 0 w 367"/>
                <a:gd name="T3" fmla="*/ 2147483647 h 373"/>
                <a:gd name="T4" fmla="*/ 0 w 367"/>
                <a:gd name="T5" fmla="*/ 2147483647 h 373"/>
                <a:gd name="T6" fmla="*/ 2147483647 w 367"/>
                <a:gd name="T7" fmla="*/ 2147483647 h 373"/>
                <a:gd name="T8" fmla="*/ 2147483647 w 367"/>
                <a:gd name="T9" fmla="*/ 2147483647 h 373"/>
                <a:gd name="T10" fmla="*/ 2147483647 w 367"/>
                <a:gd name="T11" fmla="*/ 2147483647 h 373"/>
                <a:gd name="T12" fmla="*/ 2147483647 w 367"/>
                <a:gd name="T13" fmla="*/ 2147483647 h 373"/>
                <a:gd name="T14" fmla="*/ 2147483647 w 367"/>
                <a:gd name="T15" fmla="*/ 0 h 3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7"/>
                <a:gd name="T25" fmla="*/ 0 h 373"/>
                <a:gd name="T26" fmla="*/ 367 w 367"/>
                <a:gd name="T27" fmla="*/ 373 h 3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7" h="373">
                  <a:moveTo>
                    <a:pt x="181" y="0"/>
                  </a:moveTo>
                  <a:cubicBezTo>
                    <a:pt x="0" y="180"/>
                    <a:pt x="0" y="180"/>
                    <a:pt x="0" y="180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55"/>
                    <a:pt x="18" y="373"/>
                    <a:pt x="40" y="373"/>
                  </a:cubicBezTo>
                  <a:cubicBezTo>
                    <a:pt x="168" y="373"/>
                    <a:pt x="168" y="373"/>
                    <a:pt x="168" y="373"/>
                  </a:cubicBezTo>
                  <a:cubicBezTo>
                    <a:pt x="367" y="174"/>
                    <a:pt x="367" y="174"/>
                    <a:pt x="367" y="174"/>
                  </a:cubicBezTo>
                  <a:cubicBezTo>
                    <a:pt x="350" y="16"/>
                    <a:pt x="350" y="16"/>
                    <a:pt x="350" y="16"/>
                  </a:cubicBezTo>
                  <a:cubicBezTo>
                    <a:pt x="181" y="0"/>
                    <a:pt x="181" y="0"/>
                    <a:pt x="181" y="0"/>
                  </a:cubicBezTo>
                </a:path>
              </a:pathLst>
            </a:custGeom>
            <a:solidFill>
              <a:srgbClr val="3B87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Freeform 41"/>
            <p:cNvSpPr>
              <a:spLocks noEditPoints="1" noChangeArrowheads="1"/>
            </p:cNvSpPr>
            <p:nvPr/>
          </p:nvSpPr>
          <p:spPr bwMode="auto">
            <a:xfrm>
              <a:off x="0" y="0"/>
              <a:ext cx="663575" cy="663575"/>
            </a:xfrm>
            <a:custGeom>
              <a:avLst/>
              <a:gdLst>
                <a:gd name="T0" fmla="*/ 2147483647 w 256"/>
                <a:gd name="T1" fmla="*/ 0 h 256"/>
                <a:gd name="T2" fmla="*/ 0 w 256"/>
                <a:gd name="T3" fmla="*/ 2147483647 h 256"/>
                <a:gd name="T4" fmla="*/ 2147483647 w 256"/>
                <a:gd name="T5" fmla="*/ 2147483647 h 256"/>
                <a:gd name="T6" fmla="*/ 2147483647 w 256"/>
                <a:gd name="T7" fmla="*/ 2147483647 h 256"/>
                <a:gd name="T8" fmla="*/ 2147483647 w 256"/>
                <a:gd name="T9" fmla="*/ 0 h 256"/>
                <a:gd name="T10" fmla="*/ 2147483647 w 256"/>
                <a:gd name="T11" fmla="*/ 2147483647 h 256"/>
                <a:gd name="T12" fmla="*/ 2147483647 w 256"/>
                <a:gd name="T13" fmla="*/ 2147483647 h 256"/>
                <a:gd name="T14" fmla="*/ 2147483647 w 256"/>
                <a:gd name="T15" fmla="*/ 2147483647 h 256"/>
                <a:gd name="T16" fmla="*/ 2147483647 w 256"/>
                <a:gd name="T17" fmla="*/ 2147483647 h 256"/>
                <a:gd name="T18" fmla="*/ 2147483647 w 256"/>
                <a:gd name="T19" fmla="*/ 2147483647 h 256"/>
                <a:gd name="T20" fmla="*/ 2147483647 w 256"/>
                <a:gd name="T21" fmla="*/ 2147483647 h 256"/>
                <a:gd name="T22" fmla="*/ 2147483647 w 256"/>
                <a:gd name="T23" fmla="*/ 2147483647 h 256"/>
                <a:gd name="T24" fmla="*/ 2147483647 w 256"/>
                <a:gd name="T25" fmla="*/ 2147483647 h 256"/>
                <a:gd name="T26" fmla="*/ 2147483647 w 256"/>
                <a:gd name="T27" fmla="*/ 2147483647 h 256"/>
                <a:gd name="T28" fmla="*/ 2147483647 w 256"/>
                <a:gd name="T29" fmla="*/ 2147483647 h 256"/>
                <a:gd name="T30" fmla="*/ 2147483647 w 256"/>
                <a:gd name="T31" fmla="*/ 2147483647 h 256"/>
                <a:gd name="T32" fmla="*/ 2147483647 w 256"/>
                <a:gd name="T33" fmla="*/ 2147483647 h 256"/>
                <a:gd name="T34" fmla="*/ 2147483647 w 256"/>
                <a:gd name="T35" fmla="*/ 2147483647 h 256"/>
                <a:gd name="T36" fmla="*/ 2147483647 w 256"/>
                <a:gd name="T37" fmla="*/ 2147483647 h 256"/>
                <a:gd name="T38" fmla="*/ 2147483647 w 256"/>
                <a:gd name="T39" fmla="*/ 2147483647 h 256"/>
                <a:gd name="T40" fmla="*/ 2147483647 w 256"/>
                <a:gd name="T41" fmla="*/ 2147483647 h 256"/>
                <a:gd name="T42" fmla="*/ 2147483647 w 256"/>
                <a:gd name="T43" fmla="*/ 2147483647 h 256"/>
                <a:gd name="T44" fmla="*/ 2147483647 w 256"/>
                <a:gd name="T45" fmla="*/ 2147483647 h 256"/>
                <a:gd name="T46" fmla="*/ 2147483647 w 256"/>
                <a:gd name="T47" fmla="*/ 2147483647 h 256"/>
                <a:gd name="T48" fmla="*/ 2147483647 w 256"/>
                <a:gd name="T49" fmla="*/ 2147483647 h 256"/>
                <a:gd name="T50" fmla="*/ 2147483647 w 256"/>
                <a:gd name="T51" fmla="*/ 2147483647 h 256"/>
                <a:gd name="T52" fmla="*/ 2147483647 w 256"/>
                <a:gd name="T53" fmla="*/ 2147483647 h 256"/>
                <a:gd name="T54" fmla="*/ 2147483647 w 256"/>
                <a:gd name="T55" fmla="*/ 2147483647 h 256"/>
                <a:gd name="T56" fmla="*/ 2147483647 w 256"/>
                <a:gd name="T57" fmla="*/ 2147483647 h 256"/>
                <a:gd name="T58" fmla="*/ 2147483647 w 256"/>
                <a:gd name="T59" fmla="*/ 2147483647 h 256"/>
                <a:gd name="T60" fmla="*/ 2147483647 w 256"/>
                <a:gd name="T61" fmla="*/ 2147483647 h 256"/>
                <a:gd name="T62" fmla="*/ 2147483647 w 256"/>
                <a:gd name="T63" fmla="*/ 2147483647 h 256"/>
                <a:gd name="T64" fmla="*/ 2147483647 w 256"/>
                <a:gd name="T65" fmla="*/ 2147483647 h 256"/>
                <a:gd name="T66" fmla="*/ 2147483647 w 256"/>
                <a:gd name="T67" fmla="*/ 2147483647 h 256"/>
                <a:gd name="T68" fmla="*/ 2147483647 w 256"/>
                <a:gd name="T69" fmla="*/ 2147483647 h 256"/>
                <a:gd name="T70" fmla="*/ 2147483647 w 256"/>
                <a:gd name="T71" fmla="*/ 2147483647 h 256"/>
                <a:gd name="T72" fmla="*/ 2147483647 w 256"/>
                <a:gd name="T73" fmla="*/ 2147483647 h 256"/>
                <a:gd name="T74" fmla="*/ 2147483647 w 256"/>
                <a:gd name="T75" fmla="*/ 2147483647 h 256"/>
                <a:gd name="T76" fmla="*/ 2147483647 w 256"/>
                <a:gd name="T77" fmla="*/ 2147483647 h 256"/>
                <a:gd name="T78" fmla="*/ 2147483647 w 256"/>
                <a:gd name="T79" fmla="*/ 2147483647 h 256"/>
                <a:gd name="T80" fmla="*/ 2147483647 w 256"/>
                <a:gd name="T81" fmla="*/ 2147483647 h 256"/>
                <a:gd name="T82" fmla="*/ 2147483647 w 256"/>
                <a:gd name="T83" fmla="*/ 2147483647 h 2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6"/>
                <a:gd name="T127" fmla="*/ 0 h 256"/>
                <a:gd name="T128" fmla="*/ 256 w 256"/>
                <a:gd name="T129" fmla="*/ 256 h 25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6" h="256">
                  <a:moveTo>
                    <a:pt x="128" y="0"/>
                  </a:moveTo>
                  <a:cubicBezTo>
                    <a:pt x="57" y="0"/>
                    <a:pt x="0" y="57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99" y="256"/>
                    <a:pt x="256" y="199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lose/>
                  <a:moveTo>
                    <a:pt x="135" y="200"/>
                  </a:moveTo>
                  <a:cubicBezTo>
                    <a:pt x="119" y="200"/>
                    <a:pt x="119" y="200"/>
                    <a:pt x="119" y="200"/>
                  </a:cubicBezTo>
                  <a:cubicBezTo>
                    <a:pt x="115" y="200"/>
                    <a:pt x="112" y="196"/>
                    <a:pt x="112" y="192"/>
                  </a:cubicBezTo>
                  <a:cubicBezTo>
                    <a:pt x="111" y="176"/>
                    <a:pt x="111" y="176"/>
                    <a:pt x="111" y="176"/>
                  </a:cubicBezTo>
                  <a:cubicBezTo>
                    <a:pt x="111" y="171"/>
                    <a:pt x="115" y="168"/>
                    <a:pt x="119" y="168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40" y="168"/>
                    <a:pt x="143" y="172"/>
                    <a:pt x="143" y="176"/>
                  </a:cubicBezTo>
                  <a:cubicBezTo>
                    <a:pt x="144" y="192"/>
                    <a:pt x="144" y="192"/>
                    <a:pt x="144" y="192"/>
                  </a:cubicBezTo>
                  <a:cubicBezTo>
                    <a:pt x="144" y="196"/>
                    <a:pt x="140" y="200"/>
                    <a:pt x="135" y="200"/>
                  </a:cubicBezTo>
                  <a:close/>
                  <a:moveTo>
                    <a:pt x="170" y="109"/>
                  </a:moveTo>
                  <a:cubicBezTo>
                    <a:pt x="167" y="114"/>
                    <a:pt x="162" y="119"/>
                    <a:pt x="154" y="125"/>
                  </a:cubicBezTo>
                  <a:cubicBezTo>
                    <a:pt x="148" y="130"/>
                    <a:pt x="146" y="132"/>
                    <a:pt x="145" y="132"/>
                  </a:cubicBezTo>
                  <a:cubicBezTo>
                    <a:pt x="145" y="133"/>
                    <a:pt x="144" y="134"/>
                    <a:pt x="144" y="135"/>
                  </a:cubicBezTo>
                  <a:cubicBezTo>
                    <a:pt x="143" y="136"/>
                    <a:pt x="143" y="138"/>
                    <a:pt x="143" y="144"/>
                  </a:cubicBezTo>
                  <a:cubicBezTo>
                    <a:pt x="143" y="149"/>
                    <a:pt x="139" y="152"/>
                    <a:pt x="135" y="152"/>
                  </a:cubicBezTo>
                  <a:cubicBezTo>
                    <a:pt x="120" y="152"/>
                    <a:pt x="120" y="152"/>
                    <a:pt x="120" y="152"/>
                  </a:cubicBezTo>
                  <a:cubicBezTo>
                    <a:pt x="116" y="152"/>
                    <a:pt x="112" y="149"/>
                    <a:pt x="112" y="144"/>
                  </a:cubicBezTo>
                  <a:cubicBezTo>
                    <a:pt x="112" y="140"/>
                    <a:pt x="112" y="140"/>
                    <a:pt x="112" y="140"/>
                  </a:cubicBezTo>
                  <a:cubicBezTo>
                    <a:pt x="112" y="134"/>
                    <a:pt x="113" y="129"/>
                    <a:pt x="115" y="124"/>
                  </a:cubicBezTo>
                  <a:cubicBezTo>
                    <a:pt x="117" y="120"/>
                    <a:pt x="119" y="117"/>
                    <a:pt x="123" y="113"/>
                  </a:cubicBezTo>
                  <a:cubicBezTo>
                    <a:pt x="125" y="111"/>
                    <a:pt x="129" y="108"/>
                    <a:pt x="134" y="104"/>
                  </a:cubicBezTo>
                  <a:cubicBezTo>
                    <a:pt x="141" y="99"/>
                    <a:pt x="142" y="97"/>
                    <a:pt x="143" y="96"/>
                  </a:cubicBezTo>
                  <a:cubicBezTo>
                    <a:pt x="144" y="95"/>
                    <a:pt x="144" y="94"/>
                    <a:pt x="144" y="93"/>
                  </a:cubicBezTo>
                  <a:cubicBezTo>
                    <a:pt x="144" y="92"/>
                    <a:pt x="143" y="89"/>
                    <a:pt x="140" y="86"/>
                  </a:cubicBezTo>
                  <a:cubicBezTo>
                    <a:pt x="137" y="84"/>
                    <a:pt x="132" y="83"/>
                    <a:pt x="128" y="83"/>
                  </a:cubicBezTo>
                  <a:cubicBezTo>
                    <a:pt x="124" y="83"/>
                    <a:pt x="120" y="84"/>
                    <a:pt x="117" y="86"/>
                  </a:cubicBezTo>
                  <a:cubicBezTo>
                    <a:pt x="114" y="88"/>
                    <a:pt x="112" y="92"/>
                    <a:pt x="111" y="97"/>
                  </a:cubicBezTo>
                  <a:cubicBezTo>
                    <a:pt x="111" y="101"/>
                    <a:pt x="107" y="104"/>
                    <a:pt x="103" y="104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5" y="102"/>
                    <a:pt x="83" y="101"/>
                    <a:pt x="81" y="99"/>
                  </a:cubicBezTo>
                  <a:cubicBezTo>
                    <a:pt x="80" y="97"/>
                    <a:pt x="79" y="95"/>
                    <a:pt x="80" y="93"/>
                  </a:cubicBezTo>
                  <a:cubicBezTo>
                    <a:pt x="82" y="81"/>
                    <a:pt x="87" y="72"/>
                    <a:pt x="95" y="66"/>
                  </a:cubicBezTo>
                  <a:cubicBezTo>
                    <a:pt x="104" y="59"/>
                    <a:pt x="115" y="56"/>
                    <a:pt x="128" y="56"/>
                  </a:cubicBezTo>
                  <a:cubicBezTo>
                    <a:pt x="142" y="56"/>
                    <a:pt x="153" y="60"/>
                    <a:pt x="162" y="66"/>
                  </a:cubicBezTo>
                  <a:cubicBezTo>
                    <a:pt x="171" y="73"/>
                    <a:pt x="176" y="82"/>
                    <a:pt x="176" y="92"/>
                  </a:cubicBezTo>
                  <a:cubicBezTo>
                    <a:pt x="176" y="99"/>
                    <a:pt x="174" y="104"/>
                    <a:pt x="170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0" name="直接连接符 26"/>
          <p:cNvSpPr>
            <a:spLocks noChangeShapeType="1"/>
          </p:cNvSpPr>
          <p:nvPr/>
        </p:nvSpPr>
        <p:spPr bwMode="auto">
          <a:xfrm flipH="1" flipV="1">
            <a:off x="11350625" y="107950"/>
            <a:ext cx="0" cy="633413"/>
          </a:xfrm>
          <a:prstGeom prst="line">
            <a:avLst/>
          </a:prstGeom>
          <a:noFill/>
          <a:ln w="28575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37229" y="1125855"/>
            <a:ext cx="103133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问题分析</a:t>
            </a:r>
            <a:r>
              <a:rPr lang="zh-CN" altLang="en-US" sz="24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b="1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mtClean="0">
                <a:solidFill>
                  <a:srgbClr val="000000"/>
                </a:solidFill>
                <a:latin typeface="+mn-ea"/>
                <a:ea typeface="+mn-ea"/>
              </a:rPr>
              <a:t>1.</a:t>
            </a:r>
            <a:r>
              <a:rPr lang="zh-CN" altLang="en-US">
                <a:latin typeface="+mn-ea"/>
                <a:ea typeface="+mn-ea"/>
              </a:rPr>
              <a:t>车辆</a:t>
            </a:r>
            <a:r>
              <a:rPr lang="zh-CN" altLang="en-US" smtClean="0">
                <a:latin typeface="+mn-ea"/>
                <a:ea typeface="+mn-ea"/>
              </a:rPr>
              <a:t>应用程序：</a:t>
            </a:r>
            <a:r>
              <a:rPr lang="zh-CN" altLang="en-US">
                <a:latin typeface="+mn-ea"/>
                <a:ea typeface="+mn-ea"/>
              </a:rPr>
              <a:t>关键</a:t>
            </a:r>
            <a:r>
              <a:rPr lang="zh-CN" altLang="en-US" smtClean="0">
                <a:latin typeface="+mn-ea"/>
                <a:ea typeface="+mn-ea"/>
              </a:rPr>
              <a:t>应用程序</a:t>
            </a:r>
            <a:r>
              <a:rPr lang="en-US" altLang="zh-CN" smtClean="0">
                <a:latin typeface="+mn-ea"/>
                <a:ea typeface="+mn-ea"/>
              </a:rPr>
              <a:t>(CA</a:t>
            </a:r>
            <a:r>
              <a:rPr lang="en-US" altLang="zh-CN">
                <a:latin typeface="+mn-ea"/>
                <a:ea typeface="+mn-ea"/>
              </a:rPr>
              <a:t>)</a:t>
            </a:r>
            <a:r>
              <a:rPr lang="zh-CN" altLang="en-US" smtClean="0">
                <a:latin typeface="+mn-ea"/>
                <a:ea typeface="+mn-ea"/>
              </a:rPr>
              <a:t>，</a:t>
            </a:r>
            <a:r>
              <a:rPr lang="zh-CN" altLang="en-US">
                <a:latin typeface="+mn-ea"/>
                <a:ea typeface="+mn-ea"/>
              </a:rPr>
              <a:t>高优先级</a:t>
            </a:r>
            <a:r>
              <a:rPr lang="zh-CN" altLang="en-US" smtClean="0">
                <a:latin typeface="+mn-ea"/>
                <a:ea typeface="+mn-ea"/>
              </a:rPr>
              <a:t>应用程序</a:t>
            </a:r>
            <a:r>
              <a:rPr lang="en-US" altLang="zh-CN" smtClean="0">
                <a:latin typeface="+mn-ea"/>
                <a:ea typeface="+mn-ea"/>
              </a:rPr>
              <a:t>(HPA</a:t>
            </a:r>
            <a:r>
              <a:rPr lang="en-US" altLang="zh-CN">
                <a:latin typeface="+mn-ea"/>
                <a:ea typeface="+mn-ea"/>
              </a:rPr>
              <a:t>)</a:t>
            </a:r>
            <a:r>
              <a:rPr lang="zh-CN" altLang="en-US" smtClean="0">
                <a:latin typeface="+mn-ea"/>
                <a:ea typeface="+mn-ea"/>
              </a:rPr>
              <a:t>和</a:t>
            </a:r>
            <a:r>
              <a:rPr lang="zh-CN" altLang="en-US">
                <a:latin typeface="+mn-ea"/>
                <a:ea typeface="+mn-ea"/>
              </a:rPr>
              <a:t>低优先级</a:t>
            </a:r>
            <a:r>
              <a:rPr lang="zh-CN" altLang="en-US" smtClean="0">
                <a:latin typeface="+mn-ea"/>
                <a:ea typeface="+mn-ea"/>
              </a:rPr>
              <a:t>应用程序</a:t>
            </a:r>
            <a:r>
              <a:rPr lang="en-US" altLang="zh-CN" smtClean="0">
                <a:latin typeface="+mn-ea"/>
                <a:ea typeface="+mn-ea"/>
              </a:rPr>
              <a:t>(LPA)</a:t>
            </a:r>
            <a:r>
              <a:rPr lang="zh-CN" altLang="en-US" smtClean="0">
                <a:latin typeface="+mn-ea"/>
                <a:ea typeface="+mn-ea"/>
              </a:rPr>
              <a:t>。</a:t>
            </a:r>
            <a:r>
              <a:rPr lang="en-US" altLang="zh-CN" smtClean="0">
                <a:latin typeface="+mn-ea"/>
                <a:ea typeface="+mn-ea"/>
              </a:rPr>
              <a:t>CA</a:t>
            </a:r>
            <a:r>
              <a:rPr lang="zh-CN" altLang="en-US">
                <a:latin typeface="+mn-ea"/>
                <a:ea typeface="+mn-ea"/>
              </a:rPr>
              <a:t>是车辆</a:t>
            </a:r>
            <a:r>
              <a:rPr lang="zh-CN" altLang="en-US" smtClean="0">
                <a:latin typeface="+mn-ea"/>
                <a:ea typeface="+mn-ea"/>
              </a:rPr>
              <a:t>系统安全相关的核心应用，具有</a:t>
            </a:r>
            <a:r>
              <a:rPr lang="zh-CN" altLang="en-US">
                <a:latin typeface="+mn-ea"/>
                <a:ea typeface="+mn-ea"/>
              </a:rPr>
              <a:t>最高</a:t>
            </a:r>
            <a:r>
              <a:rPr lang="zh-CN" altLang="en-US" smtClean="0">
                <a:latin typeface="+mn-ea"/>
                <a:ea typeface="+mn-ea"/>
              </a:rPr>
              <a:t>优先级，不算在</a:t>
            </a:r>
            <a:r>
              <a:rPr lang="en-US" altLang="zh-CN" smtClean="0">
                <a:latin typeface="+mn-ea"/>
                <a:ea typeface="+mn-ea"/>
              </a:rPr>
              <a:t>AVE</a:t>
            </a:r>
            <a:r>
              <a:rPr lang="zh-CN" altLang="en-US" smtClean="0">
                <a:latin typeface="+mn-ea"/>
                <a:ea typeface="+mn-ea"/>
              </a:rPr>
              <a:t>内。</a:t>
            </a:r>
            <a:endParaRPr lang="en-US" altLang="zh-CN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mtClean="0">
                <a:solidFill>
                  <a:srgbClr val="000000"/>
                </a:solidFill>
                <a:latin typeface="+mn-ea"/>
                <a:ea typeface="+mn-ea"/>
              </a:rPr>
              <a:t>2.</a:t>
            </a:r>
            <a:r>
              <a:rPr lang="zh-CN" altLang="en-US" smtClean="0">
                <a:solidFill>
                  <a:srgbClr val="000000"/>
                </a:solidFill>
                <a:latin typeface="+mn-ea"/>
                <a:ea typeface="+mn-ea"/>
              </a:rPr>
              <a:t>车辆边缘计算</a:t>
            </a:r>
            <a:r>
              <a:rPr lang="zh-CN" altLang="en-US" smtClean="0">
                <a:solidFill>
                  <a:srgbClr val="000000"/>
                </a:solidFill>
                <a:latin typeface="+mn-ea"/>
                <a:ea typeface="+mn-ea"/>
                <a:sym typeface="Wingdings" panose="05000000000000000000" pitchFamily="2" charset="2"/>
              </a:rPr>
              <a:t>：</a:t>
            </a:r>
            <a:r>
              <a:rPr lang="en-US" altLang="zh-CN" smtClean="0">
                <a:solidFill>
                  <a:srgbClr val="000000"/>
                </a:solidFill>
                <a:latin typeface="+mn-ea"/>
                <a:ea typeface="+mn-ea"/>
                <a:sym typeface="Wingdings" panose="05000000000000000000" pitchFamily="2" charset="2"/>
              </a:rPr>
              <a:t>1)</a:t>
            </a:r>
            <a:r>
              <a:rPr lang="zh-CN" altLang="en-US" smtClean="0"/>
              <a:t>可</a:t>
            </a:r>
            <a:r>
              <a:rPr lang="zh-CN" altLang="en-US"/>
              <a:t>共享</a:t>
            </a:r>
            <a:r>
              <a:rPr lang="zh-CN" altLang="en-US" smtClean="0"/>
              <a:t>资源：</a:t>
            </a:r>
            <a:r>
              <a:rPr lang="zh-CN" altLang="en-US"/>
              <a:t>除了</a:t>
            </a:r>
            <a:r>
              <a:rPr lang="en-US" altLang="zh-CN"/>
              <a:t>CA</a:t>
            </a:r>
            <a:r>
              <a:rPr lang="zh-CN" altLang="en-US"/>
              <a:t>使用的计算资源之外，一些资源仍然</a:t>
            </a:r>
            <a:r>
              <a:rPr lang="zh-CN" altLang="en-US" smtClean="0"/>
              <a:t>可用。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00"/>
                </a:solidFill>
                <a:latin typeface="+mn-ea"/>
                <a:ea typeface="+mn-ea"/>
              </a:rPr>
              <a:t>	</a:t>
            </a:r>
            <a:r>
              <a:rPr lang="en-US" altLang="zh-CN" smtClean="0">
                <a:solidFill>
                  <a:srgbClr val="000000"/>
                </a:solidFill>
                <a:latin typeface="+mn-ea"/>
                <a:ea typeface="+mn-ea"/>
              </a:rPr>
              <a:t>	2)</a:t>
            </a:r>
            <a:r>
              <a:rPr lang="zh-CN" altLang="en-US"/>
              <a:t>运动</a:t>
            </a:r>
            <a:r>
              <a:rPr lang="zh-CN" altLang="en-US" smtClean="0"/>
              <a:t>模式：</a:t>
            </a:r>
            <a:r>
              <a:rPr lang="zh-CN" altLang="en-US"/>
              <a:t>同一</a:t>
            </a:r>
            <a:r>
              <a:rPr lang="zh-CN" altLang="en-US" smtClean="0"/>
              <a:t>道路相同</a:t>
            </a:r>
            <a:r>
              <a:rPr lang="zh-CN" altLang="en-US"/>
              <a:t>方向行驶</a:t>
            </a:r>
            <a:r>
              <a:rPr lang="zh-CN" altLang="en-US" smtClean="0"/>
              <a:t>的辆</a:t>
            </a:r>
            <a:r>
              <a:rPr lang="zh-CN" altLang="en-US"/>
              <a:t>车之间的速度</a:t>
            </a:r>
            <a:r>
              <a:rPr lang="zh-CN" altLang="en-US" smtClean="0"/>
              <a:t>差小，链路持续时间长。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en-US" altLang="zh-CN" smtClean="0"/>
              <a:t>	</a:t>
            </a:r>
            <a:r>
              <a:rPr lang="en-US" altLang="zh-CN">
                <a:solidFill>
                  <a:srgbClr val="000000"/>
                </a:solidFill>
                <a:latin typeface="+mn-ea"/>
                <a:ea typeface="+mn-ea"/>
              </a:rPr>
              <a:t>3)</a:t>
            </a:r>
            <a:r>
              <a:rPr lang="zh-CN" altLang="en-US">
                <a:solidFill>
                  <a:srgbClr val="000000"/>
                </a:solidFill>
                <a:latin typeface="+mn-ea"/>
                <a:ea typeface="+mn-ea"/>
              </a:rPr>
              <a:t>能源：车辆有大的电池存储，与驾驶期间消耗能量相比车载系统的能量很小</a:t>
            </a:r>
            <a:r>
              <a:rPr lang="zh-CN" altLang="en-US" smtClean="0">
                <a:solidFill>
                  <a:srgbClr val="000000"/>
                </a:solidFill>
                <a:latin typeface="+mn-ea"/>
                <a:ea typeface="+mn-ea"/>
              </a:rPr>
              <a:t>。</a:t>
            </a:r>
            <a:endParaRPr lang="en-US" altLang="zh-CN" smtClean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mtClean="0">
                <a:solidFill>
                  <a:srgbClr val="000000"/>
                </a:solidFill>
                <a:latin typeface="+mn-ea"/>
                <a:ea typeface="+mn-ea"/>
              </a:rPr>
              <a:t>3.</a:t>
            </a:r>
            <a:r>
              <a:rPr lang="zh-CN" altLang="en-US" smtClean="0">
                <a:solidFill>
                  <a:srgbClr val="000000"/>
                </a:solidFill>
                <a:latin typeface="+mn-ea"/>
                <a:ea typeface="+mn-ea"/>
              </a:rPr>
              <a:t>卸载和虚拟化：</a:t>
            </a:r>
            <a:endParaRPr lang="en-US" altLang="zh-CN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4073" y="3807725"/>
            <a:ext cx="6989582" cy="28023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37229" y="4697686"/>
            <a:ext cx="3472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+mn-ea"/>
              </a:rPr>
              <a:t>请求节点将划分</a:t>
            </a:r>
            <a:r>
              <a:rPr lang="en-US" altLang="zh-CN">
                <a:solidFill>
                  <a:srgbClr val="000000"/>
                </a:solidFill>
                <a:latin typeface="+mn-ea"/>
              </a:rPr>
              <a:t>job</a:t>
            </a:r>
            <a:r>
              <a:rPr lang="zh-CN" altLang="en-US">
                <a:solidFill>
                  <a:srgbClr val="000000"/>
                </a:solidFill>
                <a:latin typeface="+mn-ea"/>
              </a:rPr>
              <a:t>并提交到</a:t>
            </a:r>
            <a:r>
              <a:rPr lang="en-US" altLang="zh-CN">
                <a:solidFill>
                  <a:srgbClr val="000000"/>
                </a:solidFill>
                <a:latin typeface="+mn-ea"/>
              </a:rPr>
              <a:t>AVE</a:t>
            </a:r>
            <a:r>
              <a:rPr lang="zh-CN" altLang="en-US">
                <a:solidFill>
                  <a:srgbClr val="000000"/>
                </a:solidFill>
                <a:latin typeface="+mn-ea"/>
              </a:rPr>
              <a:t>，</a:t>
            </a:r>
            <a:r>
              <a:rPr lang="en-US" altLang="zh-CN">
                <a:solidFill>
                  <a:srgbClr val="000000"/>
                </a:solidFill>
                <a:latin typeface="+mn-ea"/>
              </a:rPr>
              <a:t>AVE</a:t>
            </a:r>
            <a:r>
              <a:rPr lang="zh-CN" altLang="en-US">
                <a:solidFill>
                  <a:srgbClr val="000000"/>
                </a:solidFill>
                <a:latin typeface="+mn-ea"/>
              </a:rPr>
              <a:t>卸载到一个处理结点，</a:t>
            </a:r>
            <a:r>
              <a:rPr lang="zh-CN" altLang="en-US" smtClean="0">
                <a:solidFill>
                  <a:srgbClr val="000000"/>
                </a:solidFill>
                <a:latin typeface="+mn-ea"/>
              </a:rPr>
              <a:t>处理节点</a:t>
            </a:r>
            <a:r>
              <a:rPr lang="zh-CN" altLang="en-US">
                <a:solidFill>
                  <a:srgbClr val="000000"/>
                </a:solidFill>
                <a:latin typeface="+mn-ea"/>
              </a:rPr>
              <a:t>的</a:t>
            </a:r>
            <a:r>
              <a:rPr lang="en-US" altLang="zh-CN">
                <a:solidFill>
                  <a:srgbClr val="000000"/>
                </a:solidFill>
                <a:latin typeface="+mn-ea"/>
              </a:rPr>
              <a:t>AVE</a:t>
            </a:r>
            <a:r>
              <a:rPr lang="zh-CN" altLang="en-US">
                <a:solidFill>
                  <a:srgbClr val="000000"/>
                </a:solidFill>
                <a:latin typeface="+mn-ea"/>
              </a:rPr>
              <a:t>会设置一个</a:t>
            </a:r>
            <a:r>
              <a:rPr lang="en-US" altLang="zh-CN">
                <a:solidFill>
                  <a:srgbClr val="000000"/>
                </a:solidFill>
                <a:latin typeface="+mn-ea"/>
              </a:rPr>
              <a:t>VM</a:t>
            </a:r>
            <a:r>
              <a:rPr lang="zh-CN" altLang="en-US">
                <a:solidFill>
                  <a:srgbClr val="000000"/>
                </a:solidFill>
                <a:latin typeface="+mn-ea"/>
              </a:rPr>
              <a:t>处理</a:t>
            </a:r>
            <a:r>
              <a:rPr lang="en-US" altLang="zh-CN" smtClean="0">
                <a:solidFill>
                  <a:srgbClr val="000000"/>
                </a:solidFill>
                <a:latin typeface="+mn-ea"/>
              </a:rPr>
              <a:t>job</a:t>
            </a:r>
            <a:r>
              <a:rPr lang="zh-CN" altLang="en-US" smtClean="0">
                <a:solidFill>
                  <a:srgbClr val="000000"/>
                </a:solidFill>
                <a:latin typeface="+mn-ea"/>
              </a:rPr>
              <a:t>。</a:t>
            </a:r>
            <a:endParaRPr lang="en-US" altLang="zh-CN" smtClean="0">
              <a:solidFill>
                <a:srgbClr val="000000"/>
              </a:solidFill>
              <a:latin typeface="+mn-ea"/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90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文本框 6"/>
          <p:cNvSpPr>
            <a:spLocks noChangeArrowheads="1"/>
          </p:cNvSpPr>
          <p:nvPr/>
        </p:nvSpPr>
        <p:spPr bwMode="auto">
          <a:xfrm>
            <a:off x="1423988" y="1334911"/>
            <a:ext cx="7278687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4400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谢谢</a:t>
            </a:r>
            <a:endParaRPr lang="zh-CN" altLang="en-US" sz="4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438" name="文本框 9"/>
          <p:cNvSpPr>
            <a:spLocks noChangeArrowheads="1"/>
          </p:cNvSpPr>
          <p:nvPr/>
        </p:nvSpPr>
        <p:spPr bwMode="auto">
          <a:xfrm>
            <a:off x="1423988" y="2736850"/>
            <a:ext cx="5360987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汇报人：王琦     </a:t>
            </a:r>
            <a:endParaRPr lang="en-US" altLang="zh-CN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导师：李智勇             </a:t>
            </a:r>
            <a:endParaRPr 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1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2105</TotalTime>
  <Words>285</Words>
  <Application>Microsoft Office PowerPoint</Application>
  <PresentationFormat>宽屏</PresentationFormat>
  <Paragraphs>25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宋体</vt:lpstr>
      <vt:lpstr>微软雅黑</vt:lpstr>
      <vt:lpstr>Arial</vt:lpstr>
      <vt:lpstr>Calibri</vt:lpstr>
      <vt:lpstr>Calibri Light</vt:lpstr>
      <vt:lpstr>Wingdings</vt:lpstr>
      <vt:lpstr>office 1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12sc.taobao.com</dc:subject>
  <dc:creator>清风素材;12sc.taobao.com</dc:creator>
  <cp:keywords>12sc.taobao.com</cp:keywords>
  <dc:description>12sc.taobao.com</dc:description>
  <cp:lastModifiedBy>琦 王</cp:lastModifiedBy>
  <cp:revision>161</cp:revision>
  <dcterms:created xsi:type="dcterms:W3CDTF">2014-02-17T01:49:00Z</dcterms:created>
  <dcterms:modified xsi:type="dcterms:W3CDTF">2018-11-15T00:17:56Z</dcterms:modified>
  <cp:category>12sc.taobao.com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2052-11.1.0.7811</vt:lpwstr>
  </property>
</Properties>
</file>