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9" r:id="rId2"/>
    <p:sldId id="294" r:id="rId3"/>
    <p:sldId id="295" r:id="rId4"/>
    <p:sldId id="296" r:id="rId5"/>
    <p:sldId id="297" r:id="rId6"/>
    <p:sldId id="299" r:id="rId7"/>
    <p:sldId id="300" r:id="rId8"/>
    <p:sldId id="301" r:id="rId9"/>
    <p:sldId id="302" r:id="rId10"/>
    <p:sldId id="303" r:id="rId11"/>
    <p:sldId id="304" r:id="rId12"/>
    <p:sldId id="305" r:id="rId13"/>
    <p:sldId id="306" r:id="rId14"/>
    <p:sldId id="272" r:id="rId1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73153" autoAdjust="0"/>
  </p:normalViewPr>
  <p:slideViewPr>
    <p:cSldViewPr snapToGrid="0">
      <p:cViewPr varScale="1">
        <p:scale>
          <a:sx n="54" d="100"/>
          <a:sy n="54" d="100"/>
        </p:scale>
        <p:origin x="106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750"/>
    </p:cViewPr>
  </p:sorter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AVE</a:t>
            </a:r>
            <a:r>
              <a:rPr lang="zh-CN" altLang="en-US" smtClean="0"/>
              <a:t>：基于</a:t>
            </a:r>
            <a:r>
              <a:rPr lang="en-US" altLang="zh-CN" smtClean="0"/>
              <a:t>ACO</a:t>
            </a:r>
            <a:r>
              <a:rPr lang="zh-CN" altLang="en-US" smtClean="0"/>
              <a:t>调度的 自主车辆边缘计算框架</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7432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798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10 </a:t>
            </a:r>
            <a:r>
              <a:rPr lang="zh-CN" altLang="en-US" smtClean="0"/>
              <a:t>左右两个图的趋势相同，但是由于高移动性和车辆之间的距离更长，导致邻居车辆更少，并且，连接更不稳定，因此更加的趋势更小一些。</a:t>
            </a:r>
            <a:endParaRPr lang="en-US" altLang="zh-CN" smtClean="0"/>
          </a:p>
          <a:p>
            <a:endParaRPr lang="en-US" altLang="zh-CN" smtClean="0"/>
          </a:p>
          <a:p>
            <a:r>
              <a:rPr lang="en-US" altLang="zh-CN" smtClean="0"/>
              <a:t>11</a:t>
            </a:r>
            <a:r>
              <a:rPr lang="zh-CN" altLang="en-US" smtClean="0"/>
              <a:t>探究的是传输功率对相对效用的影响。高的传输功率对高速公路的作用更大，因为可以找到更多的可用资源，而城市在通信方面的限制主要是在建筑物的阻碍，因此效果并不好。</a:t>
            </a:r>
            <a:endParaRPr lang="zh-CN" altLang="en-US"/>
          </a:p>
        </p:txBody>
      </p:sp>
    </p:spTree>
    <p:extLst>
      <p:ext uri="{BB962C8B-B14F-4D97-AF65-F5344CB8AC3E}">
        <p14:creationId xmlns:p14="http://schemas.microsoft.com/office/powerpoint/2010/main" val="186757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12</a:t>
            </a:r>
            <a:r>
              <a:rPr lang="en-US" altLang="zh-CN" baseline="0" smtClean="0"/>
              <a:t> </a:t>
            </a:r>
            <a:r>
              <a:rPr lang="zh-CN" altLang="en-US" baseline="0" smtClean="0"/>
              <a:t>当</a:t>
            </a:r>
            <a:r>
              <a:rPr lang="en-US" altLang="zh-CN" baseline="0" smtClean="0"/>
              <a:t>job</a:t>
            </a:r>
            <a:r>
              <a:rPr lang="zh-CN" altLang="en-US" baseline="0" smtClean="0"/>
              <a:t>的长度过短时，由于发现，数据传输等因素，效果可能更差，但是当数据长度够长时，效果还是不错的。</a:t>
            </a:r>
            <a:endParaRPr lang="en-US" altLang="zh-CN" baseline="0" smtClean="0"/>
          </a:p>
          <a:p>
            <a:r>
              <a:rPr lang="en-US" altLang="zh-CN" baseline="0" smtClean="0"/>
              <a:t>13 </a:t>
            </a:r>
            <a:r>
              <a:rPr lang="zh-CN" altLang="en-US" baseline="0" smtClean="0"/>
              <a:t>选择不同的效用函数</a:t>
            </a:r>
            <a:endParaRPr lang="en-US" altLang="zh-CN" baseline="0" smtClean="0"/>
          </a:p>
          <a:p>
            <a:r>
              <a:rPr lang="en-US" altLang="zh-CN" baseline="0" smtClean="0"/>
              <a:t>14 </a:t>
            </a:r>
            <a:r>
              <a:rPr lang="zh-CN" altLang="en-US" baseline="0" smtClean="0"/>
              <a:t>车辆的参与率对卸载到其他结点的比例的影响，卸载也随着参与率而上升</a:t>
            </a:r>
            <a:endParaRPr lang="en-US" altLang="zh-CN" baseline="0" smtClean="0"/>
          </a:p>
          <a:p>
            <a:r>
              <a:rPr lang="en-US" altLang="zh-CN" sz="1200" b="0" i="1" kern="1200" smtClean="0">
                <a:solidFill>
                  <a:schemeClr val="tx1"/>
                </a:solidFill>
                <a:effectLst/>
                <a:latin typeface="+mn-lt"/>
                <a:ea typeface="+mn-ea"/>
                <a:cs typeface="+mn-cs"/>
              </a:rPr>
              <a:t>15 Application Delay</a:t>
            </a:r>
            <a:r>
              <a:rPr lang="en-US" altLang="zh-CN" sz="1200" b="0" i="1" kern="1200" baseline="0" smtClean="0">
                <a:solidFill>
                  <a:schemeClr val="tx1"/>
                </a:solidFill>
                <a:effectLst/>
                <a:latin typeface="+mn-lt"/>
                <a:ea typeface="+mn-ea"/>
                <a:cs typeface="+mn-cs"/>
              </a:rPr>
              <a:t> </a:t>
            </a:r>
            <a:r>
              <a:rPr lang="en-US" altLang="zh-CN" sz="1200" b="0" i="1" kern="1200" smtClean="0">
                <a:solidFill>
                  <a:schemeClr val="tx1"/>
                </a:solidFill>
                <a:effectLst/>
                <a:latin typeface="+mn-lt"/>
                <a:ea typeface="+mn-ea"/>
                <a:cs typeface="+mn-cs"/>
              </a:rPr>
              <a:t>Ratio(</a:t>
            </a:r>
            <a:r>
              <a:rPr lang="zh-CN" altLang="en-US" sz="1200" b="0" i="1" kern="1200" smtClean="0">
                <a:solidFill>
                  <a:schemeClr val="tx1"/>
                </a:solidFill>
                <a:effectLst/>
                <a:latin typeface="+mn-lt"/>
                <a:ea typeface="+mn-ea"/>
                <a:cs typeface="+mn-cs"/>
              </a:rPr>
              <a:t>应用延迟比率</a:t>
            </a:r>
            <a:r>
              <a:rPr lang="en-US" altLang="zh-CN" sz="1200" b="0" i="1" kern="1200" smtClean="0">
                <a:solidFill>
                  <a:schemeClr val="tx1"/>
                </a:solidFill>
                <a:effectLst/>
                <a:latin typeface="+mn-lt"/>
                <a:ea typeface="+mn-ea"/>
                <a:cs typeface="+mn-cs"/>
              </a:rPr>
              <a:t>) </a:t>
            </a:r>
            <a:r>
              <a:rPr lang="en-US" altLang="zh-CN" smtClean="0"/>
              <a:t/>
            </a:r>
            <a:br>
              <a:rPr lang="en-US" altLang="zh-CN" smtClean="0"/>
            </a:br>
            <a:r>
              <a:rPr lang="en-US" altLang="zh-CN" sz="1200" b="0" i="1" kern="1200" smtClean="0">
                <a:solidFill>
                  <a:schemeClr val="tx1"/>
                </a:solidFill>
                <a:effectLst/>
                <a:latin typeface="+mn-lt"/>
                <a:ea typeface="+mn-ea"/>
                <a:cs typeface="+mn-cs"/>
              </a:rPr>
              <a:t>ADR </a:t>
            </a:r>
            <a:r>
              <a:rPr lang="en-US" altLang="zh-CN" sz="1200" b="0" i="0" kern="1200" smtClean="0">
                <a:solidFill>
                  <a:schemeClr val="tx1"/>
                </a:solidFill>
                <a:effectLst/>
                <a:latin typeface="+mn-lt"/>
                <a:ea typeface="+mn-ea"/>
                <a:cs typeface="+mn-cs"/>
              </a:rPr>
              <a:t>= total time taken to finish a job/minimal time required to finish the job locally</a:t>
            </a:r>
          </a:p>
          <a:p>
            <a:r>
              <a:rPr lang="zh-CN" altLang="en-US" smtClean="0"/>
              <a:t>在本地完成作业所需的最短时间是由自己的请求者处理作业所需的时间，所有资源都可用且没有排队延迟。</a:t>
            </a:r>
            <a:r>
              <a:rPr lang="en-US" altLang="zh-CN" smtClean="0"/>
              <a:t/>
            </a:r>
            <a:br>
              <a:rPr lang="en-US" altLang="zh-CN" smtClean="0"/>
            </a:br>
            <a:endParaRPr lang="en-US" altLang="zh-CN" baseline="0" smtClean="0"/>
          </a:p>
        </p:txBody>
      </p:sp>
    </p:spTree>
    <p:extLst>
      <p:ext uri="{BB962C8B-B14F-4D97-AF65-F5344CB8AC3E}">
        <p14:creationId xmlns:p14="http://schemas.microsoft.com/office/powerpoint/2010/main" val="41516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车辆相对于静止的基础设施具有较高的速度</a:t>
            </a:r>
            <a:endParaRPr lang="en-US" altLang="zh-CN" smtClean="0">
              <a:solidFill>
                <a:srgbClr val="000000"/>
              </a:solidFill>
              <a:latin typeface="+mn-ea"/>
              <a:ea typeface="+mn-ea"/>
            </a:endParaRPr>
          </a:p>
          <a:p>
            <a:endParaRPr lang="zh-CN" altLang="en-US"/>
          </a:p>
        </p:txBody>
      </p:sp>
    </p:spTree>
    <p:extLst>
      <p:ext uri="{BB962C8B-B14F-4D97-AF65-F5344CB8AC3E}">
        <p14:creationId xmlns:p14="http://schemas.microsoft.com/office/powerpoint/2010/main" val="10404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7923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589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smtClean="0">
                <a:solidFill>
                  <a:schemeClr val="tx1"/>
                </a:solidFill>
                <a:effectLst/>
                <a:latin typeface="+mn-lt"/>
                <a:ea typeface="+mn-ea"/>
                <a:cs typeface="+mn-cs"/>
              </a:rPr>
              <a:t>衰落因子</a:t>
            </a:r>
            <a:endParaRPr lang="zh-CN" altLang="en-US"/>
          </a:p>
        </p:txBody>
      </p:sp>
    </p:spTree>
    <p:extLst>
      <p:ext uri="{BB962C8B-B14F-4D97-AF65-F5344CB8AC3E}">
        <p14:creationId xmlns:p14="http://schemas.microsoft.com/office/powerpoint/2010/main" val="546259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3382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9268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4791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2018/10/28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2018/10/28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2018/10/28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2018/10/28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2018/10/28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2018/10/28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2018/10/28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2018/10/28</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2018/10/28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2018/10/28</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2018/10/28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2018/10/28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2018/10/28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356486" y="1582598"/>
            <a:ext cx="118355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t>AVE: Autonomous Vehicular Edge </a:t>
            </a:r>
            <a:r>
              <a:rPr lang="en-US" altLang="zh-CN" sz="4400" smtClean="0"/>
              <a:t>Computing Framework </a:t>
            </a:r>
            <a:r>
              <a:rPr lang="en-US" altLang="zh-CN" sz="4400"/>
              <a:t>with ACO-Based Scheduling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1477328"/>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r>
              <a:rPr lang="en-US" altLang="zh-CN" sz="2400" b="1"/>
              <a:t>E. Data Transmission</a:t>
            </a:r>
          </a:p>
          <a:p>
            <a:endParaRPr lang="en-US" altLang="zh-CN" sz="2400" b="1"/>
          </a:p>
          <a:p>
            <a:endPar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p>
        </p:txBody>
      </p:sp>
      <p:sp>
        <p:nvSpPr>
          <p:cNvPr id="4" name="文本框 3"/>
          <p:cNvSpPr txBox="1"/>
          <p:nvPr/>
        </p:nvSpPr>
        <p:spPr>
          <a:xfrm>
            <a:off x="1378039" y="2060620"/>
            <a:ext cx="7418231" cy="1754326"/>
          </a:xfrm>
          <a:prstGeom prst="rect">
            <a:avLst/>
          </a:prstGeom>
          <a:noFill/>
        </p:spPr>
        <p:txBody>
          <a:bodyPr wrap="square" rtlCol="0">
            <a:spAutoFit/>
          </a:bodyPr>
          <a:lstStyle/>
          <a:p>
            <a:r>
              <a:rPr lang="zh-CN" altLang="en-US" smtClean="0"/>
              <a:t>由于</a:t>
            </a:r>
            <a:r>
              <a:rPr lang="zh-CN" altLang="en-US"/>
              <a:t>调度</a:t>
            </a:r>
            <a:r>
              <a:rPr lang="zh-CN" altLang="en-US" smtClean="0"/>
              <a:t>算法</a:t>
            </a:r>
            <a:r>
              <a:rPr lang="zh-CN" altLang="en-US"/>
              <a:t>的运行时间很</a:t>
            </a:r>
            <a:r>
              <a:rPr lang="zh-CN" altLang="en-US" smtClean="0"/>
              <a:t>短，因此认为数据传输的路径和</a:t>
            </a:r>
            <a:r>
              <a:rPr lang="en-US" altLang="zh-CN" smtClean="0"/>
              <a:t>EREQ</a:t>
            </a:r>
            <a:r>
              <a:rPr lang="zh-CN" altLang="en-US" smtClean="0"/>
              <a:t>一样。</a:t>
            </a:r>
            <a:endParaRPr lang="en-US" altLang="zh-CN" smtClean="0"/>
          </a:p>
          <a:p>
            <a:endParaRPr lang="en-US" altLang="zh-CN"/>
          </a:p>
          <a:p>
            <a:r>
              <a:rPr lang="zh-CN" altLang="en-US"/>
              <a:t>在接收到一个作业的所有数据后，处理器将该作业添加到其处理队列的末尾。排队的作业逐个处理</a:t>
            </a:r>
            <a:r>
              <a:rPr lang="zh-CN" altLang="en-US" smtClean="0"/>
              <a:t>。</a:t>
            </a:r>
            <a:endParaRPr lang="en-US" altLang="zh-CN" smtClean="0"/>
          </a:p>
          <a:p>
            <a:endParaRPr lang="en-US" altLang="zh-CN"/>
          </a:p>
          <a:p>
            <a:r>
              <a:rPr lang="zh-CN" altLang="en-US" smtClean="0"/>
              <a:t>作业处理完成</a:t>
            </a:r>
            <a:r>
              <a:rPr lang="zh-CN" altLang="en-US"/>
              <a:t>后，结果将发送回请求者。</a:t>
            </a:r>
          </a:p>
        </p:txBody>
      </p:sp>
    </p:spTree>
    <p:extLst>
      <p:ext uri="{BB962C8B-B14F-4D97-AF65-F5344CB8AC3E}">
        <p14:creationId xmlns:p14="http://schemas.microsoft.com/office/powerpoint/2010/main" val="1804812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1292662"/>
          </a:xfrm>
          <a:prstGeom prst="rect">
            <a:avLst/>
          </a:prstGeom>
          <a:noFill/>
        </p:spPr>
        <p:txBody>
          <a:bodyPr wrap="square" rtlCol="0">
            <a:spAutoFit/>
          </a:bodyPr>
          <a:lstStyle/>
          <a:p>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mtClean="0"/>
              <a:t>平台：</a:t>
            </a:r>
            <a:r>
              <a:rPr lang="en-US" altLang="zh-CN" smtClean="0"/>
              <a:t>SUMO</a:t>
            </a:r>
            <a:r>
              <a:rPr lang="zh-CN" altLang="en-US" smtClean="0"/>
              <a:t>、</a:t>
            </a:r>
            <a:r>
              <a:rPr lang="en-US" altLang="zh-CN" smtClean="0"/>
              <a:t>OMNet++</a:t>
            </a:r>
            <a:r>
              <a:rPr lang="zh-CN" altLang="en-US" smtClean="0"/>
              <a:t>、</a:t>
            </a:r>
            <a:r>
              <a:rPr lang="en-US" altLang="zh-CN" smtClean="0"/>
              <a:t>Veins</a:t>
            </a:r>
            <a:endParaRPr lang="en-US" altLang="zh-CN"/>
          </a:p>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数据来源：卢森堡市</a:t>
            </a:r>
            <a:r>
              <a:rPr lang="en-US" altLang="zh-CN"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6:00-6:15</a:t>
            </a:r>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时间段内的车辆。</a:t>
            </a:r>
            <a:endParaRPr lang="en-US" alt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p>
        </p:txBody>
      </p:sp>
      <p:pic>
        <p:nvPicPr>
          <p:cNvPr id="2" name="图片 1"/>
          <p:cNvPicPr>
            <a:picLocks noChangeAspect="1"/>
          </p:cNvPicPr>
          <p:nvPr/>
        </p:nvPicPr>
        <p:blipFill>
          <a:blip r:embed="rId4"/>
          <a:stretch>
            <a:fillRect/>
          </a:stretch>
        </p:blipFill>
        <p:spPr>
          <a:xfrm>
            <a:off x="1149505" y="2300340"/>
            <a:ext cx="4735734" cy="3930337"/>
          </a:xfrm>
          <a:prstGeom prst="rect">
            <a:avLst/>
          </a:prstGeom>
        </p:spPr>
      </p:pic>
      <p:pic>
        <p:nvPicPr>
          <p:cNvPr id="5" name="图片 4"/>
          <p:cNvPicPr>
            <a:picLocks noChangeAspect="1"/>
          </p:cNvPicPr>
          <p:nvPr/>
        </p:nvPicPr>
        <p:blipFill>
          <a:blip r:embed="rId5"/>
          <a:stretch>
            <a:fillRect/>
          </a:stretch>
        </p:blipFill>
        <p:spPr>
          <a:xfrm>
            <a:off x="5885239" y="2966601"/>
            <a:ext cx="5077923" cy="2688312"/>
          </a:xfrm>
          <a:prstGeom prst="rect">
            <a:avLst/>
          </a:prstGeom>
        </p:spPr>
      </p:pic>
    </p:spTree>
    <p:extLst>
      <p:ext uri="{BB962C8B-B14F-4D97-AF65-F5344CB8AC3E}">
        <p14:creationId xmlns:p14="http://schemas.microsoft.com/office/powerpoint/2010/main" val="3357243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461665"/>
          </a:xfrm>
          <a:prstGeom prst="rect">
            <a:avLst/>
          </a:prstGeom>
          <a:noFill/>
        </p:spPr>
        <p:txBody>
          <a:bodyPr wrap="square" rtlCol="0">
            <a:spAutoFit/>
          </a:bodyPr>
          <a:lstStyle/>
          <a:p>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zh-CN" altLang="en-US"/>
          </a:p>
        </p:txBody>
      </p:sp>
      <p:pic>
        <p:nvPicPr>
          <p:cNvPr id="4" name="图片 3"/>
          <p:cNvPicPr>
            <a:picLocks noChangeAspect="1"/>
          </p:cNvPicPr>
          <p:nvPr/>
        </p:nvPicPr>
        <p:blipFill>
          <a:blip r:embed="rId4"/>
          <a:stretch>
            <a:fillRect/>
          </a:stretch>
        </p:blipFill>
        <p:spPr>
          <a:xfrm>
            <a:off x="581660" y="2224631"/>
            <a:ext cx="5588954" cy="3001192"/>
          </a:xfrm>
          <a:prstGeom prst="rect">
            <a:avLst/>
          </a:prstGeom>
        </p:spPr>
      </p:pic>
      <p:pic>
        <p:nvPicPr>
          <p:cNvPr id="7" name="图片 6"/>
          <p:cNvPicPr>
            <a:picLocks noChangeAspect="1"/>
          </p:cNvPicPr>
          <p:nvPr/>
        </p:nvPicPr>
        <p:blipFill>
          <a:blip r:embed="rId5"/>
          <a:stretch>
            <a:fillRect/>
          </a:stretch>
        </p:blipFill>
        <p:spPr>
          <a:xfrm>
            <a:off x="6312707" y="991216"/>
            <a:ext cx="4986402" cy="5445555"/>
          </a:xfrm>
          <a:prstGeom prst="rect">
            <a:avLst/>
          </a:prstGeom>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04910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461665"/>
          </a:xfrm>
          <a:prstGeom prst="rect">
            <a:avLst/>
          </a:prstGeom>
          <a:noFill/>
        </p:spPr>
        <p:txBody>
          <a:bodyPr wrap="square" rtlCol="0">
            <a:spAutoFit/>
          </a:bodyPr>
          <a:lstStyle/>
          <a:p>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zh-CN" altLang="en-US"/>
          </a:p>
        </p:txBody>
      </p:sp>
      <p:pic>
        <p:nvPicPr>
          <p:cNvPr id="8" name="图片 7"/>
          <p:cNvPicPr>
            <a:picLocks noChangeAspect="1"/>
          </p:cNvPicPr>
          <p:nvPr/>
        </p:nvPicPr>
        <p:blipFill>
          <a:blip r:embed="rId4"/>
          <a:stretch>
            <a:fillRect/>
          </a:stretch>
        </p:blipFill>
        <p:spPr>
          <a:xfrm>
            <a:off x="1022595" y="1018014"/>
            <a:ext cx="4589480" cy="5306586"/>
          </a:xfrm>
          <a:prstGeom prst="rect">
            <a:avLst/>
          </a:prstGeom>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5" name="图片 4"/>
          <p:cNvPicPr>
            <a:picLocks noChangeAspect="1"/>
          </p:cNvPicPr>
          <p:nvPr/>
        </p:nvPicPr>
        <p:blipFill>
          <a:blip r:embed="rId5"/>
          <a:stretch>
            <a:fillRect/>
          </a:stretch>
        </p:blipFill>
        <p:spPr>
          <a:xfrm>
            <a:off x="6340420" y="1210626"/>
            <a:ext cx="4772025" cy="5029200"/>
          </a:xfrm>
          <a:prstGeom prst="rect">
            <a:avLst/>
          </a:prstGeom>
        </p:spPr>
      </p:pic>
    </p:spTree>
    <p:extLst>
      <p:ext uri="{BB962C8B-B14F-4D97-AF65-F5344CB8AC3E}">
        <p14:creationId xmlns:p14="http://schemas.microsoft.com/office/powerpoint/2010/main" val="4127680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mtClean="0">
                <a:latin typeface="+mn-ea"/>
                <a:ea typeface="+mn-ea"/>
              </a:rPr>
              <a:t>题目：</a:t>
            </a:r>
            <a:r>
              <a:rPr lang="en-US" altLang="zh-CN" smtClean="0">
                <a:latin typeface="+mn-ea"/>
                <a:ea typeface="+mn-ea"/>
              </a:rPr>
              <a:t>《</a:t>
            </a:r>
            <a:r>
              <a:rPr lang="en-US" altLang="zh-CN">
                <a:latin typeface="+mn-ea"/>
                <a:ea typeface="+mn-ea"/>
              </a:rPr>
              <a:t>AVE: Autonomous Vehicular Edge </a:t>
            </a:r>
            <a:r>
              <a:rPr lang="en-US" altLang="zh-CN" smtClean="0">
                <a:latin typeface="+mn-ea"/>
                <a:ea typeface="+mn-ea"/>
              </a:rPr>
              <a:t>Computing Framework </a:t>
            </a:r>
            <a:r>
              <a:rPr lang="en-US" altLang="zh-CN">
                <a:latin typeface="+mn-ea"/>
                <a:ea typeface="+mn-ea"/>
              </a:rPr>
              <a:t>with ACO-Based </a:t>
            </a:r>
            <a:r>
              <a:rPr lang="en-US" altLang="zh-CN" smtClean="0">
                <a:latin typeface="+mn-ea"/>
                <a:ea typeface="+mn-ea"/>
              </a:rPr>
              <a:t>Scheduling》</a:t>
            </a:r>
          </a:p>
          <a:p>
            <a:pPr>
              <a:lnSpc>
                <a:spcPct val="150000"/>
              </a:lnSpc>
            </a:pPr>
            <a:r>
              <a:rPr lang="zh-CN" altLang="en-US" smtClean="0">
                <a:latin typeface="+mn-ea"/>
                <a:ea typeface="+mn-ea"/>
              </a:rPr>
              <a:t>期刊：</a:t>
            </a:r>
            <a:r>
              <a:rPr lang="en-US" altLang="zh-CN" smtClean="0">
                <a:latin typeface="+mn-ea"/>
                <a:ea typeface="+mn-ea"/>
              </a:rPr>
              <a:t>《</a:t>
            </a:r>
            <a:r>
              <a:rPr lang="en-US" altLang="zh-CN">
                <a:latin typeface="+mn-ea"/>
                <a:ea typeface="+mn-ea"/>
              </a:rPr>
              <a:t>IEEE Transactions on Vehicular Technology</a:t>
            </a:r>
            <a:r>
              <a:rPr lang="en-US" altLang="zh-CN" smtClean="0">
                <a:latin typeface="+mn-ea"/>
                <a:ea typeface="+mn-ea"/>
              </a:rPr>
              <a:t>》</a:t>
            </a:r>
          </a:p>
          <a:p>
            <a:pPr>
              <a:lnSpc>
                <a:spcPct val="150000"/>
              </a:lnSpc>
            </a:pPr>
            <a:r>
              <a:rPr lang="zh-CN" altLang="en-US" smtClean="0">
                <a:latin typeface="+mn-ea"/>
                <a:ea typeface="+mn-ea"/>
              </a:rPr>
              <a:t>目标：</a:t>
            </a:r>
            <a:r>
              <a:rPr lang="zh-CN" altLang="en-US">
                <a:latin typeface="+mn-ea"/>
                <a:ea typeface="+mn-ea"/>
              </a:rPr>
              <a:t>提出</a:t>
            </a:r>
            <a:r>
              <a:rPr lang="zh-CN" altLang="en-US" smtClean="0">
                <a:latin typeface="+mn-ea"/>
                <a:ea typeface="+mn-ea"/>
              </a:rPr>
              <a:t>了</a:t>
            </a:r>
            <a:r>
              <a:rPr lang="en-US" altLang="zh-CN" smtClean="0">
                <a:latin typeface="+mn-ea"/>
                <a:ea typeface="+mn-ea"/>
              </a:rPr>
              <a:t>AVE</a:t>
            </a:r>
            <a:r>
              <a:rPr lang="zh-CN" altLang="en-US" smtClean="0">
                <a:latin typeface="+mn-ea"/>
                <a:ea typeface="+mn-ea"/>
              </a:rPr>
              <a:t>框架，通过</a:t>
            </a:r>
            <a:r>
              <a:rPr lang="zh-CN" altLang="en-US">
                <a:latin typeface="+mn-ea"/>
                <a:ea typeface="+mn-ea"/>
              </a:rPr>
              <a:t>管理车辆上的空闲计算</a:t>
            </a:r>
            <a:r>
              <a:rPr lang="zh-CN" altLang="en-US" smtClean="0">
                <a:latin typeface="+mn-ea"/>
                <a:ea typeface="+mn-ea"/>
              </a:rPr>
              <a:t>资源，在</a:t>
            </a:r>
            <a:r>
              <a:rPr lang="zh-CN" altLang="en-US">
                <a:latin typeface="+mn-ea"/>
                <a:ea typeface="+mn-ea"/>
              </a:rPr>
              <a:t>动态车辆环境中提供计算</a:t>
            </a:r>
            <a:r>
              <a:rPr lang="zh-CN" altLang="en-US" smtClean="0">
                <a:latin typeface="+mn-ea"/>
                <a:ea typeface="+mn-ea"/>
              </a:rPr>
              <a:t>服务（不需要基础设施），</a:t>
            </a:r>
            <a:r>
              <a:rPr lang="zh-CN" altLang="en-US">
                <a:latin typeface="+mn-ea"/>
                <a:ea typeface="+mn-ea"/>
              </a:rPr>
              <a:t>提高车辆的计算能力</a:t>
            </a:r>
            <a:r>
              <a:rPr lang="zh-CN" altLang="en-US" smtClean="0">
                <a:latin typeface="+mn-ea"/>
                <a:ea typeface="+mn-ea"/>
              </a:rPr>
              <a:t>。</a:t>
            </a:r>
            <a:endParaRPr lang="en-US" altLang="zh-CN" smtClean="0">
              <a:latin typeface="+mn-ea"/>
              <a:ea typeface="+mn-ea"/>
            </a:endParaRPr>
          </a:p>
          <a:p>
            <a:pPr>
              <a:lnSpc>
                <a:spcPct val="150000"/>
              </a:lnSpc>
            </a:pPr>
            <a:r>
              <a:rPr lang="zh-CN" altLang="en-US" smtClean="0">
                <a:latin typeface="+mn-ea"/>
                <a:ea typeface="+mn-ea"/>
              </a:rPr>
              <a:t>贡献：</a:t>
            </a:r>
            <a:endParaRPr lang="en-US" altLang="zh-CN" smtClean="0">
              <a:latin typeface="+mn-ea"/>
              <a:ea typeface="+mn-ea"/>
            </a:endParaRPr>
          </a:p>
          <a:p>
            <a:pPr>
              <a:lnSpc>
                <a:spcPct val="150000"/>
              </a:lnSpc>
            </a:pPr>
            <a:r>
              <a:rPr lang="en-US" altLang="zh-CN">
                <a:latin typeface="+mn-ea"/>
                <a:ea typeface="+mn-ea"/>
              </a:rPr>
              <a:t>1</a:t>
            </a:r>
            <a:r>
              <a:rPr lang="zh-CN" altLang="en-US" smtClean="0">
                <a:latin typeface="+mn-ea"/>
                <a:ea typeface="+mn-ea"/>
              </a:rPr>
              <a:t>）为</a:t>
            </a:r>
            <a:r>
              <a:rPr lang="en-US" altLang="zh-CN">
                <a:latin typeface="+mn-ea"/>
                <a:ea typeface="+mn-ea"/>
              </a:rPr>
              <a:t>AVE</a:t>
            </a:r>
            <a:r>
              <a:rPr lang="zh-CN" altLang="en-US">
                <a:latin typeface="+mn-ea"/>
                <a:ea typeface="+mn-ea"/>
              </a:rPr>
              <a:t>提出了一种</a:t>
            </a:r>
            <a:r>
              <a:rPr lang="zh-CN" altLang="en-US" b="1">
                <a:latin typeface="+mn-ea"/>
                <a:ea typeface="+mn-ea"/>
              </a:rPr>
              <a:t>模块化架构</a:t>
            </a:r>
            <a:r>
              <a:rPr lang="zh-CN" altLang="en-US">
                <a:latin typeface="+mn-ea"/>
                <a:ea typeface="+mn-ea"/>
              </a:rPr>
              <a:t>，以</a:t>
            </a:r>
            <a:r>
              <a:rPr lang="zh-CN" altLang="en-US" smtClean="0">
                <a:latin typeface="+mn-ea"/>
                <a:ea typeface="+mn-ea"/>
              </a:rPr>
              <a:t>支持任务卸载。</a:t>
            </a:r>
            <a:endParaRPr lang="zh-CN" altLang="en-US">
              <a:latin typeface="+mn-ea"/>
              <a:ea typeface="+mn-ea"/>
            </a:endParaRPr>
          </a:p>
          <a:p>
            <a:pPr>
              <a:lnSpc>
                <a:spcPct val="150000"/>
              </a:lnSpc>
            </a:pPr>
            <a:r>
              <a:rPr lang="en-US" altLang="zh-CN">
                <a:latin typeface="+mn-ea"/>
                <a:ea typeface="+mn-ea"/>
              </a:rPr>
              <a:t>2</a:t>
            </a:r>
            <a:r>
              <a:rPr lang="zh-CN" altLang="en-US" smtClean="0">
                <a:latin typeface="+mn-ea"/>
                <a:ea typeface="+mn-ea"/>
              </a:rPr>
              <a:t>）设计</a:t>
            </a:r>
            <a:r>
              <a:rPr lang="zh-CN" altLang="en-US">
                <a:latin typeface="+mn-ea"/>
                <a:ea typeface="+mn-ea"/>
              </a:rPr>
              <a:t>了允许</a:t>
            </a:r>
            <a:r>
              <a:rPr lang="zh-CN" altLang="en-US" b="1">
                <a:latin typeface="+mn-ea"/>
                <a:ea typeface="+mn-ea"/>
              </a:rPr>
              <a:t>卸载和调度的程序</a:t>
            </a:r>
            <a:r>
              <a:rPr lang="zh-CN" altLang="en-US">
                <a:latin typeface="+mn-ea"/>
                <a:ea typeface="+mn-ea"/>
              </a:rPr>
              <a:t>，而无需</a:t>
            </a:r>
            <a:r>
              <a:rPr lang="zh-CN" altLang="en-US" smtClean="0">
                <a:latin typeface="+mn-ea"/>
                <a:ea typeface="+mn-ea"/>
              </a:rPr>
              <a:t>集中控制。</a:t>
            </a:r>
            <a:endParaRPr lang="zh-CN" altLang="en-US">
              <a:latin typeface="+mn-ea"/>
              <a:ea typeface="+mn-ea"/>
            </a:endParaRPr>
          </a:p>
          <a:p>
            <a:pPr>
              <a:lnSpc>
                <a:spcPct val="150000"/>
              </a:lnSpc>
            </a:pPr>
            <a:r>
              <a:rPr lang="en-US" altLang="zh-CN">
                <a:latin typeface="+mn-ea"/>
                <a:ea typeface="+mn-ea"/>
              </a:rPr>
              <a:t>3</a:t>
            </a:r>
            <a:r>
              <a:rPr lang="zh-CN" altLang="en-US" smtClean="0">
                <a:latin typeface="+mn-ea"/>
                <a:ea typeface="+mn-ea"/>
              </a:rPr>
              <a:t>）基于</a:t>
            </a:r>
            <a:r>
              <a:rPr lang="en-US" altLang="zh-CN" b="1">
                <a:latin typeface="+mn-ea"/>
                <a:ea typeface="+mn-ea"/>
              </a:rPr>
              <a:t>ACO</a:t>
            </a:r>
            <a:r>
              <a:rPr lang="zh-CN" altLang="en-US" b="1">
                <a:latin typeface="+mn-ea"/>
                <a:ea typeface="+mn-ea"/>
              </a:rPr>
              <a:t>的调度算法</a:t>
            </a:r>
            <a:r>
              <a:rPr lang="zh-CN" altLang="en-US">
                <a:latin typeface="+mn-ea"/>
                <a:ea typeface="+mn-ea"/>
              </a:rPr>
              <a:t>，通过快速收敛来解决</a:t>
            </a:r>
            <a:r>
              <a:rPr lang="en-US" altLang="zh-CN">
                <a:latin typeface="+mn-ea"/>
                <a:ea typeface="+mn-ea"/>
              </a:rPr>
              <a:t>NP-hard</a:t>
            </a:r>
            <a:r>
              <a:rPr lang="zh-CN" altLang="en-US">
                <a:latin typeface="+mn-ea"/>
                <a:ea typeface="+mn-ea"/>
              </a:rPr>
              <a:t>作业</a:t>
            </a:r>
            <a:r>
              <a:rPr lang="zh-CN" altLang="en-US" smtClean="0">
                <a:latin typeface="+mn-ea"/>
                <a:ea typeface="+mn-ea"/>
              </a:rPr>
              <a:t>分配问题。</a:t>
            </a:r>
            <a:endParaRPr lang="en-US" altLang="zh-CN">
              <a:latin typeface="+mn-ea"/>
              <a:ea typeface="+mn-ea"/>
            </a:endParaRPr>
          </a:p>
          <a:p>
            <a:pPr>
              <a:lnSpc>
                <a:spcPct val="150000"/>
              </a:lnSpc>
            </a:pPr>
            <a:r>
              <a:rPr lang="en-US" altLang="zh-CN" smtClean="0">
                <a:latin typeface="+mn-ea"/>
                <a:ea typeface="+mn-ea"/>
              </a:rPr>
              <a:t>4</a:t>
            </a:r>
            <a:r>
              <a:rPr lang="zh-CN" altLang="en-US" smtClean="0">
                <a:latin typeface="+mn-ea"/>
                <a:ea typeface="+mn-ea"/>
              </a:rPr>
              <a:t>）使用</a:t>
            </a:r>
            <a:r>
              <a:rPr lang="zh-CN" altLang="en-US" b="1">
                <a:latin typeface="+mn-ea"/>
                <a:ea typeface="+mn-ea"/>
              </a:rPr>
              <a:t>高速公路</a:t>
            </a:r>
            <a:r>
              <a:rPr lang="zh-CN" altLang="en-US">
                <a:latin typeface="+mn-ea"/>
                <a:ea typeface="+mn-ea"/>
              </a:rPr>
              <a:t>和</a:t>
            </a:r>
            <a:r>
              <a:rPr lang="zh-CN" altLang="en-US" b="1">
                <a:latin typeface="+mn-ea"/>
                <a:ea typeface="+mn-ea"/>
              </a:rPr>
              <a:t>城市</a:t>
            </a:r>
            <a:r>
              <a:rPr lang="zh-CN" altLang="en-US">
                <a:latin typeface="+mn-ea"/>
                <a:ea typeface="+mn-ea"/>
              </a:rPr>
              <a:t>情景的实际交通数据</a:t>
            </a:r>
            <a:r>
              <a:rPr lang="zh-CN" altLang="en-US" smtClean="0">
                <a:latin typeface="+mn-ea"/>
                <a:ea typeface="+mn-ea"/>
              </a:rPr>
              <a:t>进行</a:t>
            </a:r>
            <a:r>
              <a:rPr lang="zh-CN" altLang="en-US">
                <a:latin typeface="+mn-ea"/>
                <a:ea typeface="+mn-ea"/>
              </a:rPr>
              <a:t>了</a:t>
            </a:r>
            <a:r>
              <a:rPr lang="zh-CN" altLang="en-US" smtClean="0">
                <a:latin typeface="+mn-ea"/>
                <a:ea typeface="+mn-ea"/>
              </a:rPr>
              <a:t>评估。</a:t>
            </a:r>
            <a:endParaRPr lang="zh-CN" altLang="en-US">
              <a:latin typeface="+mn-ea"/>
              <a:ea typeface="+mn-ea"/>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7321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3139321"/>
          </a:xfrm>
          <a:prstGeom prst="rect">
            <a:avLst/>
          </a:prstGeom>
          <a:noFill/>
        </p:spPr>
        <p:txBody>
          <a:bodyPr wrap="square" rtlCol="0">
            <a:spAutoFit/>
          </a:bodyPr>
          <a:lstStyle/>
          <a:p>
            <a:pPr>
              <a:lnSpc>
                <a:spcPct val="150000"/>
              </a:lnSpc>
            </a:pPr>
            <a:r>
              <a:rPr lang="zh-CN" altLang="en-US" sz="2400" b="1">
                <a:solidFill>
                  <a:srgbClr val="000000"/>
                </a:solidFill>
                <a:latin typeface="微软雅黑" panose="020B0503020204020204" pitchFamily="34" charset="-122"/>
                <a:ea typeface="微软雅黑" panose="020B0503020204020204" pitchFamily="34" charset="-122"/>
              </a:rPr>
              <a:t>问题分析</a:t>
            </a:r>
            <a:r>
              <a:rPr lang="zh-CN" altLang="en-US" sz="2400" b="1" smtClean="0">
                <a:solidFill>
                  <a:srgbClr val="000000"/>
                </a:solidFill>
                <a:latin typeface="微软雅黑" panose="020B0503020204020204" pitchFamily="34" charset="-122"/>
                <a:ea typeface="微软雅黑" panose="020B0503020204020204" pitchFamily="34" charset="-122"/>
              </a:rPr>
              <a:t>：</a:t>
            </a:r>
            <a:endParaRPr lang="en-US" altLang="zh-CN" sz="2400" b="1"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mtClean="0">
                <a:solidFill>
                  <a:srgbClr val="000000"/>
                </a:solidFill>
                <a:latin typeface="+mn-ea"/>
                <a:ea typeface="+mn-ea"/>
              </a:rPr>
              <a:t>1.</a:t>
            </a:r>
            <a:r>
              <a:rPr lang="zh-CN" altLang="en-US">
                <a:latin typeface="+mn-ea"/>
                <a:ea typeface="+mn-ea"/>
              </a:rPr>
              <a:t>车辆</a:t>
            </a:r>
            <a:r>
              <a:rPr lang="zh-CN" altLang="en-US" smtClean="0">
                <a:latin typeface="+mn-ea"/>
                <a:ea typeface="+mn-ea"/>
              </a:rPr>
              <a:t>应用程序：</a:t>
            </a:r>
            <a:r>
              <a:rPr lang="zh-CN" altLang="en-US">
                <a:latin typeface="+mn-ea"/>
                <a:ea typeface="+mn-ea"/>
              </a:rPr>
              <a:t>关键</a:t>
            </a:r>
            <a:r>
              <a:rPr lang="zh-CN" altLang="en-US" smtClean="0">
                <a:latin typeface="+mn-ea"/>
                <a:ea typeface="+mn-ea"/>
              </a:rPr>
              <a:t>应用程序</a:t>
            </a:r>
            <a:r>
              <a:rPr lang="en-US" altLang="zh-CN" smtClean="0">
                <a:latin typeface="+mn-ea"/>
                <a:ea typeface="+mn-ea"/>
              </a:rPr>
              <a:t>(CA</a:t>
            </a:r>
            <a:r>
              <a:rPr lang="en-US" altLang="zh-CN">
                <a:latin typeface="+mn-ea"/>
                <a:ea typeface="+mn-ea"/>
              </a:rPr>
              <a:t>)</a:t>
            </a:r>
            <a:r>
              <a:rPr lang="zh-CN" altLang="en-US" smtClean="0">
                <a:latin typeface="+mn-ea"/>
                <a:ea typeface="+mn-ea"/>
              </a:rPr>
              <a:t>，</a:t>
            </a:r>
            <a:r>
              <a:rPr lang="zh-CN" altLang="en-US">
                <a:latin typeface="+mn-ea"/>
                <a:ea typeface="+mn-ea"/>
              </a:rPr>
              <a:t>高优先级</a:t>
            </a:r>
            <a:r>
              <a:rPr lang="zh-CN" altLang="en-US" smtClean="0">
                <a:latin typeface="+mn-ea"/>
                <a:ea typeface="+mn-ea"/>
              </a:rPr>
              <a:t>应用程序</a:t>
            </a:r>
            <a:r>
              <a:rPr lang="en-US" altLang="zh-CN" smtClean="0">
                <a:latin typeface="+mn-ea"/>
                <a:ea typeface="+mn-ea"/>
              </a:rPr>
              <a:t>(HPA</a:t>
            </a:r>
            <a:r>
              <a:rPr lang="en-US" altLang="zh-CN">
                <a:latin typeface="+mn-ea"/>
                <a:ea typeface="+mn-ea"/>
              </a:rPr>
              <a:t>)</a:t>
            </a:r>
            <a:r>
              <a:rPr lang="zh-CN" altLang="en-US" smtClean="0">
                <a:latin typeface="+mn-ea"/>
                <a:ea typeface="+mn-ea"/>
              </a:rPr>
              <a:t>和</a:t>
            </a:r>
            <a:r>
              <a:rPr lang="zh-CN" altLang="en-US">
                <a:latin typeface="+mn-ea"/>
                <a:ea typeface="+mn-ea"/>
              </a:rPr>
              <a:t>低优先级</a:t>
            </a:r>
            <a:r>
              <a:rPr lang="zh-CN" altLang="en-US" smtClean="0">
                <a:latin typeface="+mn-ea"/>
                <a:ea typeface="+mn-ea"/>
              </a:rPr>
              <a:t>应用程序</a:t>
            </a:r>
            <a:r>
              <a:rPr lang="en-US" altLang="zh-CN" smtClean="0">
                <a:latin typeface="+mn-ea"/>
                <a:ea typeface="+mn-ea"/>
              </a:rPr>
              <a:t>(LPA)</a:t>
            </a:r>
            <a:r>
              <a:rPr lang="zh-CN" altLang="en-US" smtClean="0">
                <a:latin typeface="+mn-ea"/>
                <a:ea typeface="+mn-ea"/>
              </a:rPr>
              <a:t>。</a:t>
            </a:r>
            <a:r>
              <a:rPr lang="en-US" altLang="zh-CN" smtClean="0">
                <a:latin typeface="+mn-ea"/>
                <a:ea typeface="+mn-ea"/>
              </a:rPr>
              <a:t>CA</a:t>
            </a:r>
            <a:r>
              <a:rPr lang="zh-CN" altLang="en-US">
                <a:latin typeface="+mn-ea"/>
                <a:ea typeface="+mn-ea"/>
              </a:rPr>
              <a:t>是车辆</a:t>
            </a:r>
            <a:r>
              <a:rPr lang="zh-CN" altLang="en-US" smtClean="0">
                <a:latin typeface="+mn-ea"/>
                <a:ea typeface="+mn-ea"/>
              </a:rPr>
              <a:t>系统安全相关的核心应用，具有</a:t>
            </a:r>
            <a:r>
              <a:rPr lang="zh-CN" altLang="en-US">
                <a:latin typeface="+mn-ea"/>
                <a:ea typeface="+mn-ea"/>
              </a:rPr>
              <a:t>最高</a:t>
            </a:r>
            <a:r>
              <a:rPr lang="zh-CN" altLang="en-US" smtClean="0">
                <a:latin typeface="+mn-ea"/>
                <a:ea typeface="+mn-ea"/>
              </a:rPr>
              <a:t>优先级，不算在</a:t>
            </a:r>
            <a:r>
              <a:rPr lang="en-US" altLang="zh-CN" smtClean="0">
                <a:latin typeface="+mn-ea"/>
                <a:ea typeface="+mn-ea"/>
              </a:rPr>
              <a:t>AVE</a:t>
            </a:r>
            <a:r>
              <a:rPr lang="zh-CN" altLang="en-US" smtClean="0">
                <a:latin typeface="+mn-ea"/>
                <a:ea typeface="+mn-ea"/>
              </a:rPr>
              <a:t>内。</a:t>
            </a:r>
            <a:endParaRPr lang="en-US" altLang="zh-CN" smtClean="0">
              <a:latin typeface="+mn-ea"/>
              <a:ea typeface="+mn-ea"/>
            </a:endParaRPr>
          </a:p>
          <a:p>
            <a:pPr>
              <a:lnSpc>
                <a:spcPct val="150000"/>
              </a:lnSpc>
            </a:pPr>
            <a:r>
              <a:rPr lang="en-US" altLang="zh-CN" smtClean="0">
                <a:solidFill>
                  <a:srgbClr val="000000"/>
                </a:solidFill>
                <a:latin typeface="+mn-ea"/>
                <a:ea typeface="+mn-ea"/>
              </a:rPr>
              <a:t>2.</a:t>
            </a:r>
            <a:r>
              <a:rPr lang="zh-CN" altLang="en-US" smtClean="0">
                <a:solidFill>
                  <a:srgbClr val="000000"/>
                </a:solidFill>
                <a:latin typeface="+mn-ea"/>
                <a:ea typeface="+mn-ea"/>
              </a:rPr>
              <a:t>车辆边缘计算</a:t>
            </a:r>
            <a:r>
              <a:rPr lang="zh-CN" altLang="en-US" smtClean="0">
                <a:solidFill>
                  <a:srgbClr val="000000"/>
                </a:solidFill>
                <a:latin typeface="+mn-ea"/>
                <a:ea typeface="+mn-ea"/>
                <a:sym typeface="Wingdings" panose="05000000000000000000" pitchFamily="2" charset="2"/>
              </a:rPr>
              <a:t>：</a:t>
            </a:r>
            <a:r>
              <a:rPr lang="en-US" altLang="zh-CN" smtClean="0">
                <a:solidFill>
                  <a:srgbClr val="000000"/>
                </a:solidFill>
                <a:latin typeface="+mn-ea"/>
                <a:ea typeface="+mn-ea"/>
                <a:sym typeface="Wingdings" panose="05000000000000000000" pitchFamily="2" charset="2"/>
              </a:rPr>
              <a:t>1)</a:t>
            </a:r>
            <a:r>
              <a:rPr lang="zh-CN" altLang="en-US" smtClean="0"/>
              <a:t>可</a:t>
            </a:r>
            <a:r>
              <a:rPr lang="zh-CN" altLang="en-US"/>
              <a:t>共享</a:t>
            </a:r>
            <a:r>
              <a:rPr lang="zh-CN" altLang="en-US" smtClean="0"/>
              <a:t>资源：</a:t>
            </a:r>
            <a:r>
              <a:rPr lang="zh-CN" altLang="en-US"/>
              <a:t>除了</a:t>
            </a:r>
            <a:r>
              <a:rPr lang="en-US" altLang="zh-CN"/>
              <a:t>CA</a:t>
            </a:r>
            <a:r>
              <a:rPr lang="zh-CN" altLang="en-US"/>
              <a:t>使用的计算资源之外，一些资源仍然</a:t>
            </a:r>
            <a:r>
              <a:rPr lang="zh-CN" altLang="en-US" smtClean="0"/>
              <a:t>可用。</a:t>
            </a:r>
            <a:endParaRPr lang="en-US" altLang="zh-CN" smtClean="0"/>
          </a:p>
          <a:p>
            <a:pPr>
              <a:lnSpc>
                <a:spcPct val="150000"/>
              </a:lnSpc>
            </a:pPr>
            <a:r>
              <a:rPr lang="en-US" altLang="zh-CN">
                <a:solidFill>
                  <a:srgbClr val="000000"/>
                </a:solidFill>
                <a:latin typeface="+mn-ea"/>
                <a:ea typeface="+mn-ea"/>
              </a:rPr>
              <a:t>	</a:t>
            </a:r>
            <a:r>
              <a:rPr lang="en-US" altLang="zh-CN" smtClean="0">
                <a:solidFill>
                  <a:srgbClr val="000000"/>
                </a:solidFill>
                <a:latin typeface="+mn-ea"/>
                <a:ea typeface="+mn-ea"/>
              </a:rPr>
              <a:t>	2)</a:t>
            </a:r>
            <a:r>
              <a:rPr lang="zh-CN" altLang="en-US"/>
              <a:t>运动</a:t>
            </a:r>
            <a:r>
              <a:rPr lang="zh-CN" altLang="en-US" smtClean="0"/>
              <a:t>模式：</a:t>
            </a:r>
            <a:r>
              <a:rPr lang="zh-CN" altLang="en-US"/>
              <a:t>同一</a:t>
            </a:r>
            <a:r>
              <a:rPr lang="zh-CN" altLang="en-US" smtClean="0"/>
              <a:t>道路相同</a:t>
            </a:r>
            <a:r>
              <a:rPr lang="zh-CN" altLang="en-US"/>
              <a:t>方向行驶</a:t>
            </a:r>
            <a:r>
              <a:rPr lang="zh-CN" altLang="en-US" smtClean="0"/>
              <a:t>的辆</a:t>
            </a:r>
            <a:r>
              <a:rPr lang="zh-CN" altLang="en-US"/>
              <a:t>车之间的速度</a:t>
            </a:r>
            <a:r>
              <a:rPr lang="zh-CN" altLang="en-US" smtClean="0"/>
              <a:t>差小，链路持续时间长。</a:t>
            </a:r>
            <a:endParaRPr lang="en-US" altLang="zh-CN" smtClean="0"/>
          </a:p>
          <a:p>
            <a:pPr>
              <a:lnSpc>
                <a:spcPct val="150000"/>
              </a:lnSpc>
            </a:pPr>
            <a:r>
              <a:rPr lang="en-US" altLang="zh-CN"/>
              <a:t>	</a:t>
            </a:r>
            <a:r>
              <a:rPr lang="en-US" altLang="zh-CN" smtClean="0"/>
              <a:t>	</a:t>
            </a:r>
            <a:r>
              <a:rPr lang="en-US" altLang="zh-CN">
                <a:solidFill>
                  <a:srgbClr val="000000"/>
                </a:solidFill>
                <a:latin typeface="+mn-ea"/>
                <a:ea typeface="+mn-ea"/>
              </a:rPr>
              <a:t>3)</a:t>
            </a:r>
            <a:r>
              <a:rPr lang="zh-CN" altLang="en-US">
                <a:solidFill>
                  <a:srgbClr val="000000"/>
                </a:solidFill>
                <a:latin typeface="+mn-ea"/>
                <a:ea typeface="+mn-ea"/>
              </a:rPr>
              <a:t>能源：车辆有大的电池存储，与驾驶期间消耗能量相比车载系统的能量很小</a:t>
            </a:r>
            <a:r>
              <a:rPr lang="zh-CN" altLang="en-US" smtClean="0">
                <a:solidFill>
                  <a:srgbClr val="000000"/>
                </a:solidFill>
                <a:latin typeface="+mn-ea"/>
                <a:ea typeface="+mn-ea"/>
              </a:rPr>
              <a:t>。</a:t>
            </a:r>
            <a:endParaRPr lang="en-US" altLang="zh-CN" smtClean="0">
              <a:solidFill>
                <a:srgbClr val="000000"/>
              </a:solidFill>
              <a:latin typeface="+mn-ea"/>
              <a:ea typeface="+mn-ea"/>
            </a:endParaRPr>
          </a:p>
          <a:p>
            <a:pPr>
              <a:lnSpc>
                <a:spcPct val="150000"/>
              </a:lnSpc>
            </a:pPr>
            <a:r>
              <a:rPr lang="en-US" altLang="zh-CN" smtClean="0">
                <a:solidFill>
                  <a:srgbClr val="000000"/>
                </a:solidFill>
                <a:latin typeface="+mn-ea"/>
                <a:ea typeface="+mn-ea"/>
              </a:rPr>
              <a:t>3.</a:t>
            </a:r>
            <a:r>
              <a:rPr lang="zh-CN" altLang="en-US" smtClean="0">
                <a:solidFill>
                  <a:srgbClr val="000000"/>
                </a:solidFill>
                <a:latin typeface="+mn-ea"/>
                <a:ea typeface="+mn-ea"/>
              </a:rPr>
              <a:t>卸载和虚拟化：</a:t>
            </a:r>
            <a:endParaRPr lang="en-US" altLang="zh-CN" smtClean="0">
              <a:solidFill>
                <a:srgbClr val="000000"/>
              </a:solidFill>
              <a:latin typeface="+mn-ea"/>
              <a:ea typeface="+mn-ea"/>
            </a:endParaRPr>
          </a:p>
        </p:txBody>
      </p:sp>
      <p:pic>
        <p:nvPicPr>
          <p:cNvPr id="3" name="图片 2"/>
          <p:cNvPicPr>
            <a:picLocks noChangeAspect="1"/>
          </p:cNvPicPr>
          <p:nvPr/>
        </p:nvPicPr>
        <p:blipFill>
          <a:blip r:embed="rId4"/>
          <a:stretch>
            <a:fillRect/>
          </a:stretch>
        </p:blipFill>
        <p:spPr>
          <a:xfrm>
            <a:off x="4474073" y="3807725"/>
            <a:ext cx="6989582" cy="2802375"/>
          </a:xfrm>
          <a:prstGeom prst="rect">
            <a:avLst/>
          </a:prstGeom>
        </p:spPr>
      </p:pic>
      <p:sp>
        <p:nvSpPr>
          <p:cNvPr id="4" name="文本框 3"/>
          <p:cNvSpPr txBox="1"/>
          <p:nvPr/>
        </p:nvSpPr>
        <p:spPr>
          <a:xfrm>
            <a:off x="1037229" y="4697686"/>
            <a:ext cx="3472923" cy="1200329"/>
          </a:xfrm>
          <a:prstGeom prst="rect">
            <a:avLst/>
          </a:prstGeom>
          <a:noFill/>
        </p:spPr>
        <p:txBody>
          <a:bodyPr wrap="square" rtlCol="0">
            <a:spAutoFit/>
          </a:bodyPr>
          <a:lstStyle/>
          <a:p>
            <a:r>
              <a:rPr lang="zh-CN" altLang="en-US">
                <a:solidFill>
                  <a:srgbClr val="000000"/>
                </a:solidFill>
                <a:latin typeface="+mn-ea"/>
              </a:rPr>
              <a:t>请求节点将划分</a:t>
            </a:r>
            <a:r>
              <a:rPr lang="en-US" altLang="zh-CN">
                <a:solidFill>
                  <a:srgbClr val="000000"/>
                </a:solidFill>
                <a:latin typeface="+mn-ea"/>
              </a:rPr>
              <a:t>job</a:t>
            </a:r>
            <a:r>
              <a:rPr lang="zh-CN" altLang="en-US">
                <a:solidFill>
                  <a:srgbClr val="000000"/>
                </a:solidFill>
                <a:latin typeface="+mn-ea"/>
              </a:rPr>
              <a:t>并提交到</a:t>
            </a:r>
            <a:r>
              <a:rPr lang="en-US" altLang="zh-CN">
                <a:solidFill>
                  <a:srgbClr val="000000"/>
                </a:solidFill>
                <a:latin typeface="+mn-ea"/>
              </a:rPr>
              <a:t>AVE</a:t>
            </a:r>
            <a:r>
              <a:rPr lang="zh-CN" altLang="en-US">
                <a:solidFill>
                  <a:srgbClr val="000000"/>
                </a:solidFill>
                <a:latin typeface="+mn-ea"/>
              </a:rPr>
              <a:t>，</a:t>
            </a:r>
            <a:r>
              <a:rPr lang="en-US" altLang="zh-CN">
                <a:solidFill>
                  <a:srgbClr val="000000"/>
                </a:solidFill>
                <a:latin typeface="+mn-ea"/>
              </a:rPr>
              <a:t>AVE</a:t>
            </a:r>
            <a:r>
              <a:rPr lang="zh-CN" altLang="en-US">
                <a:solidFill>
                  <a:srgbClr val="000000"/>
                </a:solidFill>
                <a:latin typeface="+mn-ea"/>
              </a:rPr>
              <a:t>卸载到一个处理结点，</a:t>
            </a:r>
            <a:r>
              <a:rPr lang="zh-CN" altLang="en-US" smtClean="0">
                <a:solidFill>
                  <a:srgbClr val="000000"/>
                </a:solidFill>
                <a:latin typeface="+mn-ea"/>
              </a:rPr>
              <a:t>处理节点</a:t>
            </a:r>
            <a:r>
              <a:rPr lang="zh-CN" altLang="en-US">
                <a:solidFill>
                  <a:srgbClr val="000000"/>
                </a:solidFill>
                <a:latin typeface="+mn-ea"/>
              </a:rPr>
              <a:t>的</a:t>
            </a:r>
            <a:r>
              <a:rPr lang="en-US" altLang="zh-CN">
                <a:solidFill>
                  <a:srgbClr val="000000"/>
                </a:solidFill>
                <a:latin typeface="+mn-ea"/>
              </a:rPr>
              <a:t>AVE</a:t>
            </a:r>
            <a:r>
              <a:rPr lang="zh-CN" altLang="en-US">
                <a:solidFill>
                  <a:srgbClr val="000000"/>
                </a:solidFill>
                <a:latin typeface="+mn-ea"/>
              </a:rPr>
              <a:t>会设置一个</a:t>
            </a:r>
            <a:r>
              <a:rPr lang="en-US" altLang="zh-CN">
                <a:solidFill>
                  <a:srgbClr val="000000"/>
                </a:solidFill>
                <a:latin typeface="+mn-ea"/>
              </a:rPr>
              <a:t>VM</a:t>
            </a:r>
            <a:r>
              <a:rPr lang="zh-CN" altLang="en-US">
                <a:solidFill>
                  <a:srgbClr val="000000"/>
                </a:solidFill>
                <a:latin typeface="+mn-ea"/>
              </a:rPr>
              <a:t>处理</a:t>
            </a:r>
            <a:r>
              <a:rPr lang="en-US" altLang="zh-CN" smtClean="0">
                <a:solidFill>
                  <a:srgbClr val="000000"/>
                </a:solidFill>
                <a:latin typeface="+mn-ea"/>
              </a:rPr>
              <a:t>job</a:t>
            </a:r>
            <a:r>
              <a:rPr lang="zh-CN" altLang="en-US" smtClean="0">
                <a:solidFill>
                  <a:srgbClr val="000000"/>
                </a:solidFill>
                <a:latin typeface="+mn-ea"/>
              </a:rPr>
              <a:t>。</a:t>
            </a:r>
            <a:endParaRPr lang="en-US" altLang="zh-CN" smtClean="0">
              <a:solidFill>
                <a:srgbClr val="000000"/>
              </a:solidFill>
              <a:latin typeface="+mn-ea"/>
            </a:endParaRPr>
          </a:p>
          <a:p>
            <a:endParaRPr lang="zh-CN" altLang="en-US"/>
          </a:p>
        </p:txBody>
      </p:sp>
    </p:spTree>
    <p:extLst>
      <p:ext uri="{BB962C8B-B14F-4D97-AF65-F5344CB8AC3E}">
        <p14:creationId xmlns:p14="http://schemas.microsoft.com/office/powerpoint/2010/main" val="320490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1612613"/>
            <a:ext cx="5437566" cy="4565273"/>
          </a:xfrm>
          <a:prstGeom prst="rect">
            <a:avLst/>
          </a:prstGeom>
        </p:spPr>
      </p:pic>
      <p:sp>
        <p:nvSpPr>
          <p:cNvPr id="3" name="文本框 2"/>
          <p:cNvSpPr txBox="1"/>
          <p:nvPr/>
        </p:nvSpPr>
        <p:spPr>
          <a:xfrm>
            <a:off x="1097524" y="1214645"/>
            <a:ext cx="2238233" cy="461665"/>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框架结构：</a:t>
            </a:r>
            <a:endPar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椭圆形标注 4"/>
          <p:cNvSpPr/>
          <p:nvPr/>
        </p:nvSpPr>
        <p:spPr bwMode="auto">
          <a:xfrm>
            <a:off x="8180766" y="1289447"/>
            <a:ext cx="3055505" cy="864817"/>
          </a:xfrm>
          <a:prstGeom prst="wedgeEllipseCallout">
            <a:avLst>
              <a:gd name="adj1" fmla="val -96645"/>
              <a:gd name="adj2" fmla="val 9865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后端模块：</a:t>
            </a:r>
            <a:r>
              <a:rPr lang="zh-CN" altLang="en-US" sz="1600"/>
              <a:t>在</a:t>
            </a:r>
            <a:r>
              <a:rPr lang="en-US" altLang="zh-CN" sz="1600"/>
              <a:t>VM</a:t>
            </a:r>
            <a:r>
              <a:rPr lang="zh-CN" altLang="en-US" sz="1600"/>
              <a:t>中运行，由</a:t>
            </a:r>
            <a:r>
              <a:rPr lang="en-US" altLang="zh-CN" sz="1600"/>
              <a:t>AVE</a:t>
            </a:r>
            <a:r>
              <a:rPr lang="zh-CN" altLang="en-US" sz="1600"/>
              <a:t>框架管理</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椭圆形标注 5"/>
          <p:cNvSpPr/>
          <p:nvPr/>
        </p:nvSpPr>
        <p:spPr bwMode="auto">
          <a:xfrm>
            <a:off x="898902" y="1949766"/>
            <a:ext cx="2859437" cy="745429"/>
          </a:xfrm>
          <a:prstGeom prst="wedgeEllipseCallout">
            <a:avLst>
              <a:gd name="adj1" fmla="val 72465"/>
              <a:gd name="adj2" fmla="val 6250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zh-CN" altLang="en-US" sz="1600"/>
              <a:t>应用程序</a:t>
            </a:r>
            <a:r>
              <a:rPr lang="zh-CN" altLang="en-US" sz="1600" smtClean="0"/>
              <a:t>模块：</a:t>
            </a:r>
            <a:r>
              <a:rPr lang="zh-CN" altLang="en-US" sz="1600"/>
              <a:t>在本机操作系统上运行</a:t>
            </a:r>
            <a:endParaRPr kumimoji="0" lang="zh-CN" altLang="en-US" sz="1600" b="0" i="0" u="none" strike="noStrike" cap="none" normalizeH="0" baseline="0" smtClean="0">
              <a:ln>
                <a:noFill/>
              </a:ln>
              <a:solidFill>
                <a:schemeClr val="tx1"/>
              </a:solidFill>
              <a:effectLst/>
            </a:endParaRPr>
          </a:p>
        </p:txBody>
      </p:sp>
      <p:sp>
        <p:nvSpPr>
          <p:cNvPr id="7" name="椭圆形标注 6"/>
          <p:cNvSpPr/>
          <p:nvPr/>
        </p:nvSpPr>
        <p:spPr bwMode="auto">
          <a:xfrm>
            <a:off x="898903" y="3537529"/>
            <a:ext cx="2859436" cy="1530418"/>
          </a:xfrm>
          <a:prstGeom prst="wedgeEllipseCallout">
            <a:avLst>
              <a:gd name="adj1" fmla="val 68426"/>
              <a:gd name="adj2" fmla="val 429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zh-CN" altLang="en-US" sz="1600"/>
              <a:t>管理器</a:t>
            </a:r>
            <a:r>
              <a:rPr lang="zh-CN" altLang="en-US" sz="1600" smtClean="0"/>
              <a:t>模块：接受其他</a:t>
            </a:r>
            <a:r>
              <a:rPr lang="zh-CN" altLang="en-US" sz="1600"/>
              <a:t>两个模块的信息，作业和结果，并进行卸载和作业分配决策。</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8278172" y="3177065"/>
            <a:ext cx="3088077" cy="3000821"/>
          </a:xfrm>
          <a:prstGeom prst="rect">
            <a:avLst/>
          </a:prstGeom>
          <a:noFill/>
        </p:spPr>
        <p:txBody>
          <a:bodyPr wrap="square" rtlCol="0">
            <a:spAutoFit/>
          </a:bodyPr>
          <a:lstStyle/>
          <a:p>
            <a:pPr>
              <a:lnSpc>
                <a:spcPct val="150000"/>
              </a:lnSpc>
            </a:pPr>
            <a:r>
              <a:rPr lang="en-US" altLang="zh-CN" smtClean="0"/>
              <a:t>1</a:t>
            </a:r>
            <a:r>
              <a:rPr lang="en-US" altLang="zh-CN"/>
              <a:t>)</a:t>
            </a:r>
            <a:r>
              <a:rPr lang="zh-CN" altLang="en-US" smtClean="0"/>
              <a:t>作业</a:t>
            </a:r>
            <a:r>
              <a:rPr lang="zh-CN" altLang="en-US"/>
              <a:t>队列</a:t>
            </a:r>
            <a:r>
              <a:rPr lang="zh-CN" altLang="en-US" smtClean="0"/>
              <a:t>模块：</a:t>
            </a:r>
            <a:r>
              <a:rPr lang="zh-CN" altLang="en-US"/>
              <a:t>为应用程序提供作业卸载接口</a:t>
            </a:r>
            <a:endParaRPr lang="en-US" altLang="zh-CN" smtClean="0"/>
          </a:p>
          <a:p>
            <a:pPr>
              <a:lnSpc>
                <a:spcPct val="150000"/>
              </a:lnSpc>
            </a:pPr>
            <a:r>
              <a:rPr lang="en-US" altLang="zh-CN" smtClean="0"/>
              <a:t>2)</a:t>
            </a:r>
            <a:r>
              <a:rPr lang="zh-CN" altLang="en-US" smtClean="0"/>
              <a:t>资源管理模块：</a:t>
            </a:r>
            <a:r>
              <a:rPr lang="zh-CN" altLang="en-US"/>
              <a:t>控制后端可以使用</a:t>
            </a:r>
            <a:r>
              <a:rPr lang="zh-CN" altLang="en-US" smtClean="0"/>
              <a:t>的资源</a:t>
            </a:r>
            <a:r>
              <a:rPr lang="en-US" altLang="zh-CN" smtClean="0"/>
              <a:t>(</a:t>
            </a:r>
            <a:r>
              <a:rPr lang="zh-CN" altLang="en-US" smtClean="0"/>
              <a:t>除</a:t>
            </a:r>
            <a:r>
              <a:rPr lang="en-US" altLang="zh-CN" smtClean="0"/>
              <a:t>CA</a:t>
            </a:r>
            <a:r>
              <a:rPr lang="zh-CN" altLang="en-US" smtClean="0"/>
              <a:t>外</a:t>
            </a:r>
            <a:r>
              <a:rPr lang="en-US" altLang="zh-CN" smtClean="0"/>
              <a:t>)</a:t>
            </a:r>
          </a:p>
          <a:p>
            <a:pPr>
              <a:lnSpc>
                <a:spcPct val="150000"/>
              </a:lnSpc>
            </a:pPr>
            <a:r>
              <a:rPr lang="en-US" altLang="zh-CN" smtClean="0"/>
              <a:t>3)</a:t>
            </a:r>
            <a:r>
              <a:rPr lang="zh-CN" altLang="en-US" smtClean="0"/>
              <a:t>调度模块：</a:t>
            </a:r>
            <a:r>
              <a:rPr lang="zh-CN" altLang="en-US"/>
              <a:t>负责与其他节点通信，进行分配决策，发送作业和接收结果</a:t>
            </a:r>
          </a:p>
        </p:txBody>
      </p:sp>
    </p:spTree>
    <p:extLst>
      <p:ext uri="{BB962C8B-B14F-4D97-AF65-F5344CB8AC3E}">
        <p14:creationId xmlns:p14="http://schemas.microsoft.com/office/powerpoint/2010/main" val="80032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085" y="1935778"/>
            <a:ext cx="9441829" cy="3999552"/>
          </a:xfrm>
          <a:prstGeom prst="rect">
            <a:avLst/>
          </a:prstGeom>
        </p:spPr>
      </p:pic>
      <p:sp>
        <p:nvSpPr>
          <p:cNvPr id="3" name="文本框 2"/>
          <p:cNvSpPr txBox="1"/>
          <p:nvPr/>
        </p:nvSpPr>
        <p:spPr>
          <a:xfrm>
            <a:off x="1009935" y="1289447"/>
            <a:ext cx="2238233" cy="461665"/>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endPar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87520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4247317"/>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r>
              <a:rPr lang="en-US" altLang="zh-CN" sz="2400" b="1"/>
              <a:t>A. </a:t>
            </a:r>
            <a:r>
              <a:rPr lang="en-US" altLang="zh-CN" sz="2400" b="1" smtClean="0"/>
              <a:t>Beaconing</a:t>
            </a:r>
          </a:p>
          <a:p>
            <a:endParaRPr lang="en-US" altLang="zh-CN" sz="2400" b="1"/>
          </a:p>
          <a:p>
            <a:r>
              <a:rPr lang="zh-CN" altLang="en-US" smtClean="0"/>
              <a:t>每个</a:t>
            </a:r>
            <a:r>
              <a:rPr lang="zh-CN" altLang="en-US"/>
              <a:t>车辆</a:t>
            </a:r>
            <a:r>
              <a:rPr lang="zh-CN" altLang="en-US" smtClean="0"/>
              <a:t>以一定的周期</a:t>
            </a:r>
            <a:r>
              <a:rPr lang="zh-CN" altLang="en-US"/>
              <a:t>单独广播短</a:t>
            </a:r>
            <a:r>
              <a:rPr lang="en-US" altLang="zh-CN"/>
              <a:t>beacon</a:t>
            </a:r>
            <a:r>
              <a:rPr lang="zh-CN" altLang="en-US" smtClean="0"/>
              <a:t>消息</a:t>
            </a:r>
            <a:r>
              <a:rPr lang="en-US" altLang="zh-CN"/>
              <a:t>(</a:t>
            </a:r>
            <a:r>
              <a:rPr lang="zh-CN" altLang="en-US" smtClean="0"/>
              <a:t>默认</a:t>
            </a:r>
            <a:r>
              <a:rPr lang="zh-CN" altLang="en-US"/>
              <a:t>值为</a:t>
            </a:r>
            <a:r>
              <a:rPr lang="en-US" altLang="zh-CN"/>
              <a:t>10</a:t>
            </a:r>
            <a:r>
              <a:rPr lang="zh-CN" altLang="en-US" smtClean="0"/>
              <a:t>秒</a:t>
            </a:r>
            <a:r>
              <a:rPr lang="en-US" altLang="zh-CN" smtClean="0"/>
              <a:t>)</a:t>
            </a:r>
            <a:r>
              <a:rPr lang="zh-CN" altLang="en-US" smtClean="0"/>
              <a:t>。</a:t>
            </a:r>
            <a:r>
              <a:rPr lang="en-US" altLang="zh-CN" smtClean="0"/>
              <a:t>beacon</a:t>
            </a:r>
            <a:r>
              <a:rPr lang="zh-CN" altLang="en-US"/>
              <a:t>消息不会被</a:t>
            </a:r>
            <a:r>
              <a:rPr lang="zh-CN" altLang="en-US" smtClean="0"/>
              <a:t>转发</a:t>
            </a:r>
            <a:r>
              <a:rPr lang="en-US" altLang="zh-CN" smtClean="0"/>
              <a:t>(</a:t>
            </a:r>
            <a:r>
              <a:rPr lang="zh-CN" altLang="en-US" smtClean="0"/>
              <a:t>只会发给一跳的节点</a:t>
            </a:r>
            <a:r>
              <a:rPr lang="en-US" altLang="zh-CN" smtClean="0"/>
              <a:t>)</a:t>
            </a:r>
            <a:r>
              <a:rPr lang="zh-CN" altLang="en-US" smtClean="0"/>
              <a:t>。 </a:t>
            </a:r>
            <a:r>
              <a:rPr lang="en-US" altLang="zh-CN"/>
              <a:t>beacon</a:t>
            </a:r>
            <a:r>
              <a:rPr lang="zh-CN" altLang="en-US" smtClean="0"/>
              <a:t>消息</a:t>
            </a:r>
            <a:r>
              <a:rPr lang="zh-CN" altLang="en-US"/>
              <a:t>包含以下信息：</a:t>
            </a:r>
          </a:p>
          <a:p>
            <a:r>
              <a:rPr lang="en-US" altLang="zh-CN"/>
              <a:t>1</a:t>
            </a:r>
            <a:r>
              <a:rPr lang="zh-CN" altLang="en-US"/>
              <a:t>）源车辆的</a:t>
            </a:r>
            <a:r>
              <a:rPr lang="en-US" altLang="zh-CN"/>
              <a:t>ID</a:t>
            </a:r>
            <a:r>
              <a:rPr lang="zh-CN" altLang="en-US"/>
              <a:t>，</a:t>
            </a:r>
          </a:p>
          <a:p>
            <a:r>
              <a:rPr lang="en-US" altLang="zh-CN"/>
              <a:t>2</a:t>
            </a:r>
            <a:r>
              <a:rPr lang="zh-CN" altLang="en-US"/>
              <a:t>）它的</a:t>
            </a:r>
            <a:r>
              <a:rPr lang="zh-CN" altLang="en-US" smtClean="0"/>
              <a:t>速度，</a:t>
            </a:r>
            <a:endParaRPr lang="zh-CN" altLang="en-US"/>
          </a:p>
          <a:p>
            <a:r>
              <a:rPr lang="en-US" altLang="zh-CN"/>
              <a:t>3</a:t>
            </a:r>
            <a:r>
              <a:rPr lang="zh-CN" altLang="en-US"/>
              <a:t>）它的空闲状态</a:t>
            </a:r>
            <a:r>
              <a:rPr lang="zh-CN" altLang="en-US" smtClean="0"/>
              <a:t>，</a:t>
            </a:r>
            <a:endParaRPr lang="zh-CN" altLang="en-US"/>
          </a:p>
          <a:p>
            <a:r>
              <a:rPr lang="en-US" altLang="zh-CN"/>
              <a:t>4</a:t>
            </a:r>
            <a:r>
              <a:rPr lang="zh-CN" altLang="en-US"/>
              <a:t>）源车辆的空闲</a:t>
            </a:r>
            <a:r>
              <a:rPr lang="en-US" altLang="zh-CN"/>
              <a:t>1</a:t>
            </a:r>
            <a:r>
              <a:rPr lang="zh-CN" altLang="en-US"/>
              <a:t>跳邻居的</a:t>
            </a:r>
            <a:r>
              <a:rPr lang="en-US" altLang="zh-CN"/>
              <a:t>ID</a:t>
            </a:r>
            <a:r>
              <a:rPr lang="zh-CN" altLang="en-US"/>
              <a:t>列表</a:t>
            </a:r>
            <a:r>
              <a:rPr lang="zh-CN" altLang="en-US" smtClean="0"/>
              <a:t>。</a:t>
            </a:r>
            <a:endParaRPr lang="en-US" altLang="zh-CN" smtClean="0"/>
          </a:p>
          <a:p>
            <a:endParaRPr lang="en-US" altLang="zh-CN" smtClean="0"/>
          </a:p>
          <a:p>
            <a:r>
              <a:rPr lang="zh-CN" altLang="en-US" smtClean="0"/>
              <a:t>接收者接收</a:t>
            </a:r>
            <a:r>
              <a:rPr lang="zh-CN" altLang="en-US"/>
              <a:t>到</a:t>
            </a:r>
            <a:r>
              <a:rPr lang="en-US" altLang="zh-CN"/>
              <a:t>beacon</a:t>
            </a:r>
            <a:r>
              <a:rPr lang="zh-CN" altLang="en-US"/>
              <a:t>时</a:t>
            </a:r>
            <a:r>
              <a:rPr lang="zh-CN" altLang="en-US" smtClean="0"/>
              <a:t>，计算自身</a:t>
            </a:r>
            <a:r>
              <a:rPr lang="zh-CN" altLang="en-US"/>
              <a:t>与</a:t>
            </a:r>
            <a:r>
              <a:rPr lang="zh-CN" altLang="en-US" smtClean="0"/>
              <a:t>发送</a:t>
            </a:r>
            <a:r>
              <a:rPr lang="zh-CN" altLang="en-US"/>
              <a:t>者</a:t>
            </a:r>
            <a:r>
              <a:rPr lang="zh-CN" altLang="en-US" smtClean="0"/>
              <a:t>之间</a:t>
            </a:r>
            <a:r>
              <a:rPr lang="zh-CN" altLang="en-US"/>
              <a:t>的速度差为</a:t>
            </a:r>
            <a:r>
              <a:rPr lang="en-US" altLang="zh-CN"/>
              <a:t>|v-v0|</a:t>
            </a:r>
            <a:r>
              <a:rPr lang="zh-CN" altLang="en-US" smtClean="0"/>
              <a:t>，如果</a:t>
            </a:r>
            <a:r>
              <a:rPr lang="zh-CN" altLang="en-US"/>
              <a:t>该速度差大于预设值</a:t>
            </a:r>
            <a:r>
              <a:rPr lang="zh-CN" altLang="en-US" smtClean="0"/>
              <a:t>，则认为</a:t>
            </a:r>
            <a:r>
              <a:rPr lang="zh-CN" altLang="en-US"/>
              <a:t>其与源节点的链接不稳定并忽略</a:t>
            </a:r>
            <a:r>
              <a:rPr lang="zh-CN" altLang="en-US" smtClean="0"/>
              <a:t>此消息</a:t>
            </a:r>
            <a:r>
              <a:rPr lang="zh-CN" altLang="en-US"/>
              <a:t>。否则，接收</a:t>
            </a:r>
            <a:r>
              <a:rPr lang="zh-CN" altLang="en-US" smtClean="0"/>
              <a:t>方将其添</a:t>
            </a:r>
            <a:r>
              <a:rPr lang="en-US" altLang="zh-CN" smtClean="0"/>
              <a:t>NAI</a:t>
            </a:r>
            <a:r>
              <a:rPr lang="en-US" altLang="zh-CN"/>
              <a:t>(</a:t>
            </a:r>
            <a:r>
              <a:rPr lang="zh-CN" altLang="en-US" smtClean="0"/>
              <a:t>邻居</a:t>
            </a:r>
            <a:r>
              <a:rPr lang="zh-CN" altLang="en-US"/>
              <a:t>可用性指数</a:t>
            </a:r>
            <a:r>
              <a:rPr lang="en-US" altLang="zh-CN" smtClean="0"/>
              <a:t>)</a:t>
            </a:r>
            <a:r>
              <a:rPr lang="zh-CN" altLang="en-US" smtClean="0"/>
              <a:t>表中，</a:t>
            </a:r>
            <a:r>
              <a:rPr lang="en-US" altLang="zh-CN" smtClean="0"/>
              <a:t>NAI</a:t>
            </a:r>
            <a:r>
              <a:rPr lang="zh-CN" altLang="en-US" smtClean="0"/>
              <a:t>结构</a:t>
            </a:r>
            <a:r>
              <a:rPr lang="en-US" altLang="zh-CN"/>
              <a:t>&lt;</a:t>
            </a:r>
            <a:r>
              <a:rPr lang="zh-CN" altLang="en-US"/>
              <a:t>车辆</a:t>
            </a:r>
            <a:r>
              <a:rPr lang="en-US" altLang="zh-CN"/>
              <a:t>ID</a:t>
            </a:r>
            <a:r>
              <a:rPr lang="zh-CN" altLang="en-US"/>
              <a:t>，空闲状态，跳数，到期时间</a:t>
            </a:r>
            <a:r>
              <a:rPr lang="en-US" altLang="zh-CN"/>
              <a:t>&gt;</a:t>
            </a:r>
            <a:endParaRPr lang="zh-CN" altLang="en-US"/>
          </a:p>
          <a:p>
            <a:endPar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4392" y="5093851"/>
            <a:ext cx="5276850" cy="885825"/>
          </a:xfrm>
          <a:prstGeom prst="rect">
            <a:avLst/>
          </a:prstGeom>
        </p:spPr>
      </p:pic>
    </p:spTree>
    <p:extLst>
      <p:ext uri="{BB962C8B-B14F-4D97-AF65-F5344CB8AC3E}">
        <p14:creationId xmlns:p14="http://schemas.microsoft.com/office/powerpoint/2010/main" val="40403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1009935" y="1289447"/>
                <a:ext cx="9203011" cy="4570482"/>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r>
                  <a:rPr lang="en-US" altLang="zh-CN" sz="2400" b="1"/>
                  <a:t>B. Job </a:t>
                </a:r>
                <a:r>
                  <a:rPr lang="en-US" altLang="zh-CN" sz="2400" b="1" smtClean="0"/>
                  <a:t>Caching</a:t>
                </a:r>
              </a:p>
              <a:p>
                <a:endParaRPr lang="en-US" altLang="zh-CN" sz="2400" b="1"/>
              </a:p>
              <a:p>
                <a:pPr>
                  <a:lnSpc>
                    <a:spcPct val="150000"/>
                  </a:lnSpc>
                </a:pPr>
                <a:r>
                  <a:rPr lang="zh-CN" altLang="en-US" smtClean="0">
                    <a:latin typeface="+mn-ea"/>
                    <a:ea typeface="+mn-ea"/>
                  </a:rPr>
                  <a:t>管理器模块</a:t>
                </a:r>
                <a:r>
                  <a:rPr lang="zh-CN" altLang="en-US">
                    <a:latin typeface="+mn-ea"/>
                    <a:ea typeface="+mn-ea"/>
                  </a:rPr>
                  <a:t>运行队列来缓存</a:t>
                </a:r>
                <a:r>
                  <a:rPr lang="en-US" altLang="zh-CN" smtClean="0">
                    <a:latin typeface="+mn-ea"/>
                    <a:ea typeface="+mn-ea"/>
                  </a:rPr>
                  <a:t>job</a:t>
                </a:r>
                <a:r>
                  <a:rPr lang="zh-CN" altLang="en-US" smtClean="0">
                    <a:latin typeface="+mn-ea"/>
                    <a:ea typeface="+mn-ea"/>
                  </a:rPr>
                  <a:t>，而不是在</a:t>
                </a:r>
                <a:r>
                  <a:rPr lang="en-US" altLang="zh-CN" smtClean="0">
                    <a:latin typeface="+mn-ea"/>
                    <a:ea typeface="+mn-ea"/>
                  </a:rPr>
                  <a:t>job</a:t>
                </a:r>
                <a:r>
                  <a:rPr lang="zh-CN" altLang="en-US" smtClean="0">
                    <a:latin typeface="+mn-ea"/>
                    <a:ea typeface="+mn-ea"/>
                  </a:rPr>
                  <a:t>到达</a:t>
                </a:r>
                <a:r>
                  <a:rPr lang="zh-CN" altLang="en-US">
                    <a:latin typeface="+mn-ea"/>
                    <a:ea typeface="+mn-ea"/>
                  </a:rPr>
                  <a:t>时</a:t>
                </a:r>
                <a:r>
                  <a:rPr lang="zh-CN" altLang="en-US" smtClean="0">
                    <a:latin typeface="+mn-ea"/>
                    <a:ea typeface="+mn-ea"/>
                  </a:rPr>
                  <a:t>立即调度。</a:t>
                </a:r>
                <a:r>
                  <a:rPr lang="zh-CN" altLang="en-US">
                    <a:latin typeface="+mn-ea"/>
                    <a:ea typeface="+mn-ea"/>
                  </a:rPr>
                  <a:t>缓存</a:t>
                </a:r>
                <a:r>
                  <a:rPr lang="zh-CN" altLang="en-US" smtClean="0">
                    <a:latin typeface="+mn-ea"/>
                    <a:ea typeface="+mn-ea"/>
                  </a:rPr>
                  <a:t>持续时间为</a:t>
                </a:r>
                <a:r>
                  <a:rPr lang="en-US" altLang="zh-CN">
                    <a:latin typeface="+mn-ea"/>
                    <a:ea typeface="+mn-ea"/>
                  </a:rPr>
                  <a:t>caching </a:t>
                </a:r>
                <a:r>
                  <a:rPr lang="en-US" altLang="zh-CN" smtClean="0">
                    <a:latin typeface="+mn-ea"/>
                    <a:ea typeface="+mn-ea"/>
                  </a:rPr>
                  <a:t>window</a:t>
                </a:r>
                <a:r>
                  <a:rPr lang="zh-CN" altLang="en-US" smtClean="0">
                    <a:latin typeface="+mn-ea"/>
                    <a:ea typeface="+mn-ea"/>
                  </a:rPr>
                  <a:t>。</a:t>
                </a:r>
                <a:endParaRPr lang="en-US" altLang="zh-CN" smtClean="0">
                  <a:latin typeface="+mn-ea"/>
                  <a:ea typeface="+mn-ea"/>
                </a:endParaRPr>
              </a:p>
              <a:p>
                <a:pPr>
                  <a:lnSpc>
                    <a:spcPct val="150000"/>
                  </a:lnSpc>
                </a:pPr>
                <a:r>
                  <a:rPr lang="zh-CN" altLang="en-US" smtClean="0">
                    <a:latin typeface="+mn-ea"/>
                    <a:ea typeface="+mn-ea"/>
                  </a:rPr>
                  <a:t>当</a:t>
                </a:r>
                <a:r>
                  <a:rPr lang="zh-CN" altLang="en-US">
                    <a:latin typeface="+mn-ea"/>
                    <a:ea typeface="+mn-ea"/>
                  </a:rPr>
                  <a:t>第一个作业</a:t>
                </a:r>
                <a:r>
                  <a:rPr lang="zh-CN" altLang="en-US" smtClean="0">
                    <a:latin typeface="+mn-ea"/>
                    <a:ea typeface="+mn-ea"/>
                  </a:rPr>
                  <a:t>在</a:t>
                </a:r>
                <a14:m>
                  <m:oMath xmlns:m="http://schemas.openxmlformats.org/officeDocument/2006/math">
                    <m:sSub>
                      <m:sSubPr>
                        <m:ctrlPr>
                          <a:rPr lang="en-US" altLang="zh-CN" i="1" smtClean="0">
                            <a:latin typeface="Cambria Math" panose="02040503050406030204" pitchFamily="18" charset="0"/>
                            <a:ea typeface="+mn-ea"/>
                          </a:rPr>
                        </m:ctrlPr>
                      </m:sSubPr>
                      <m:e>
                        <m:r>
                          <m:rPr>
                            <m:sty m:val="p"/>
                          </m:rPr>
                          <a:rPr lang="en-US" altLang="zh-CN" i="1">
                            <a:latin typeface="Cambria Math" panose="02040503050406030204" pitchFamily="18" charset="0"/>
                            <a:ea typeface="+mn-ea"/>
                          </a:rPr>
                          <m:t>t</m:t>
                        </m:r>
                      </m:e>
                      <m:sub>
                        <m:r>
                          <m:rPr>
                            <m:sty m:val="p"/>
                          </m:rPr>
                          <a:rPr lang="en-US" altLang="zh-CN" i="1">
                            <a:latin typeface="Cambria Math" panose="02040503050406030204" pitchFamily="18" charset="0"/>
                            <a:ea typeface="+mn-ea"/>
                          </a:rPr>
                          <m:t>first</m:t>
                        </m:r>
                      </m:sub>
                    </m:sSub>
                  </m:oMath>
                </a14:m>
                <a:r>
                  <a:rPr lang="zh-CN" altLang="en-US">
                    <a:latin typeface="+mn-ea"/>
                    <a:ea typeface="+mn-ea"/>
                  </a:rPr>
                  <a:t>时刻到达当前</a:t>
                </a:r>
                <a:r>
                  <a:rPr lang="en-US" altLang="zh-CN" smtClean="0">
                    <a:latin typeface="+mn-ea"/>
                    <a:ea typeface="+mn-ea"/>
                  </a:rPr>
                  <a:t>window</a:t>
                </a:r>
                <a:r>
                  <a:rPr lang="zh-CN" altLang="en-US">
                    <a:latin typeface="+mn-ea"/>
                    <a:ea typeface="+mn-ea"/>
                  </a:rPr>
                  <a:t>，</a:t>
                </a:r>
                <a:r>
                  <a:rPr lang="zh-CN" altLang="en-US" smtClean="0">
                    <a:latin typeface="+mn-ea"/>
                    <a:ea typeface="+mn-ea"/>
                  </a:rPr>
                  <a:t>设置</a:t>
                </a:r>
                <a:r>
                  <a:rPr lang="zh-CN" altLang="en-US">
                    <a:latin typeface="+mn-ea"/>
                    <a:ea typeface="+mn-ea"/>
                  </a:rPr>
                  <a:t>结束时间</a:t>
                </a:r>
                <a:r>
                  <a:rPr lang="zh-CN" altLang="en-US" smtClean="0">
                    <a:latin typeface="+mn-ea"/>
                    <a:ea typeface="+mn-ea"/>
                  </a:rPr>
                  <a:t>为</a:t>
                </a:r>
                <a14:m>
                  <m:oMath xmlns:m="http://schemas.openxmlformats.org/officeDocument/2006/math">
                    <m:sSub>
                      <m:sSubPr>
                        <m:ctrlPr>
                          <a:rPr lang="en-US" altLang="zh-CN" i="1" smtClean="0">
                            <a:latin typeface="Cambria Math" panose="02040503050406030204" pitchFamily="18" charset="0"/>
                            <a:ea typeface="+mn-ea"/>
                          </a:rPr>
                        </m:ctrlPr>
                      </m:sSubPr>
                      <m:e>
                        <m:r>
                          <m:rPr>
                            <m:sty m:val="p"/>
                          </m:rPr>
                          <a:rPr lang="en-US" altLang="zh-CN" i="1">
                            <a:latin typeface="Cambria Math" panose="02040503050406030204" pitchFamily="18" charset="0"/>
                            <a:ea typeface="+mn-ea"/>
                          </a:rPr>
                          <m:t>t</m:t>
                        </m:r>
                      </m:e>
                      <m:sub>
                        <m:r>
                          <a:rPr lang="en-US" altLang="zh-CN" b="0" i="1" smtClean="0">
                            <a:latin typeface="Cambria Math" panose="02040503050406030204" pitchFamily="18" charset="0"/>
                            <a:ea typeface="+mn-ea"/>
                          </a:rPr>
                          <m:t>𝑒𝑛𝑑</m:t>
                        </m:r>
                      </m:sub>
                    </m:sSub>
                  </m:oMath>
                </a14:m>
                <a:r>
                  <a:rPr lang="en-US" altLang="zh-CN" smtClean="0">
                    <a:latin typeface="+mn-ea"/>
                    <a:ea typeface="+mn-ea"/>
                  </a:rPr>
                  <a:t>=</a:t>
                </a:r>
                <a14:m>
                  <m:oMath xmlns:m="http://schemas.openxmlformats.org/officeDocument/2006/math">
                    <m:sSub>
                      <m:sSubPr>
                        <m:ctrlPr>
                          <a:rPr lang="en-US" altLang="zh-CN" i="1">
                            <a:latin typeface="Cambria Math" panose="02040503050406030204" pitchFamily="18" charset="0"/>
                            <a:ea typeface="+mn-ea"/>
                          </a:rPr>
                        </m:ctrlPr>
                      </m:sSubPr>
                      <m:e>
                        <m:r>
                          <m:rPr>
                            <m:sty m:val="p"/>
                          </m:rPr>
                          <a:rPr lang="en-US" altLang="zh-CN" i="1">
                            <a:latin typeface="Cambria Math" panose="02040503050406030204" pitchFamily="18" charset="0"/>
                            <a:ea typeface="+mn-ea"/>
                          </a:rPr>
                          <m:t>t</m:t>
                        </m:r>
                      </m:e>
                      <m:sub>
                        <m:r>
                          <m:rPr>
                            <m:sty m:val="p"/>
                          </m:rPr>
                          <a:rPr lang="en-US" altLang="zh-CN" i="1">
                            <a:latin typeface="Cambria Math" panose="02040503050406030204" pitchFamily="18" charset="0"/>
                            <a:ea typeface="+mn-ea"/>
                          </a:rPr>
                          <m:t>first</m:t>
                        </m:r>
                      </m:sub>
                    </m:sSub>
                  </m:oMath>
                </a14:m>
                <a:r>
                  <a:rPr lang="en-US" altLang="zh-CN" smtClean="0">
                    <a:latin typeface="+mn-ea"/>
                    <a:ea typeface="+mn-ea"/>
                  </a:rPr>
                  <a:t>+Q</a:t>
                </a:r>
                <a:r>
                  <a:rPr lang="en-US" altLang="zh-CN">
                    <a:latin typeface="+mn-ea"/>
                    <a:ea typeface="+mn-ea"/>
                  </a:rPr>
                  <a:t>/(NAI+1)</a:t>
                </a:r>
                <a:r>
                  <a:rPr lang="zh-CN" altLang="en-US" smtClean="0">
                    <a:latin typeface="+mn-ea"/>
                    <a:ea typeface="+mn-ea"/>
                  </a:rPr>
                  <a:t>。</a:t>
                </a:r>
                <a:r>
                  <a:rPr lang="en-US" altLang="zh-CN" smtClean="0">
                    <a:latin typeface="+mn-ea"/>
                    <a:ea typeface="+mn-ea"/>
                  </a:rPr>
                  <a:t>Q</a:t>
                </a:r>
                <a:r>
                  <a:rPr lang="zh-CN" altLang="en-US" smtClean="0">
                    <a:latin typeface="+mn-ea"/>
                    <a:ea typeface="+mn-ea"/>
                  </a:rPr>
                  <a:t>是在本地处理作业的排队时间，如果</a:t>
                </a:r>
                <a:r>
                  <a:rPr lang="zh-CN" altLang="en-US">
                    <a:latin typeface="+mn-ea"/>
                    <a:ea typeface="+mn-ea"/>
                  </a:rPr>
                  <a:t>此请求者空闲，则</a:t>
                </a:r>
                <a:r>
                  <a:rPr lang="en-US" altLang="zh-CN">
                    <a:latin typeface="+mn-ea"/>
                    <a:ea typeface="+mn-ea"/>
                  </a:rPr>
                  <a:t>Q = 0</a:t>
                </a:r>
                <a:r>
                  <a:rPr lang="zh-CN" altLang="en-US" smtClean="0">
                    <a:latin typeface="+mn-ea"/>
                    <a:ea typeface="+mn-ea"/>
                  </a:rPr>
                  <a:t>。</a:t>
                </a:r>
                <a:endParaRPr lang="en-US" altLang="zh-CN" smtClean="0">
                  <a:latin typeface="+mn-ea"/>
                  <a:ea typeface="+mn-ea"/>
                </a:endParaRPr>
              </a:p>
              <a:p>
                <a:pPr>
                  <a:lnSpc>
                    <a:spcPct val="150000"/>
                  </a:lnSpc>
                </a:pPr>
                <a:endParaRPr lang="en-US" altLang="zh-CN">
                  <a:latin typeface="+mn-ea"/>
                  <a:ea typeface="+mn-ea"/>
                </a:endParaRPr>
              </a:p>
              <a:p>
                <a:pPr>
                  <a:lnSpc>
                    <a:spcPct val="150000"/>
                  </a:lnSpc>
                </a:pPr>
                <a:r>
                  <a:rPr lang="zh-CN" altLang="en-US">
                    <a:latin typeface="+mn-ea"/>
                    <a:ea typeface="+mn-ea"/>
                  </a:rPr>
                  <a:t>当满足以下两个条件时，缓存持续时间结束：</a:t>
                </a:r>
              </a:p>
              <a:p>
                <a:pPr>
                  <a:lnSpc>
                    <a:spcPct val="150000"/>
                  </a:lnSpc>
                </a:pPr>
                <a:r>
                  <a:rPr lang="en-US" altLang="zh-CN" smtClean="0">
                    <a:latin typeface="+mn-ea"/>
                    <a:ea typeface="+mn-ea"/>
                  </a:rPr>
                  <a:t>1</a:t>
                </a:r>
                <a:r>
                  <a:rPr lang="zh-CN" altLang="en-US">
                    <a:latin typeface="+mn-ea"/>
                    <a:ea typeface="+mn-ea"/>
                  </a:rPr>
                  <a:t>）前一个流程已完成数据传输，并且</a:t>
                </a:r>
              </a:p>
              <a:p>
                <a:pPr>
                  <a:lnSpc>
                    <a:spcPct val="150000"/>
                  </a:lnSpc>
                </a:pPr>
                <a:r>
                  <a:rPr lang="en-US" altLang="zh-CN">
                    <a:latin typeface="+mn-ea"/>
                    <a:ea typeface="+mn-ea"/>
                  </a:rPr>
                  <a:t>2</a:t>
                </a:r>
                <a:r>
                  <a:rPr lang="zh-CN" altLang="en-US">
                    <a:latin typeface="+mn-ea"/>
                    <a:ea typeface="+mn-ea"/>
                  </a:rPr>
                  <a:t>）缓存作业的数量大于</a:t>
                </a:r>
                <a:r>
                  <a:rPr lang="en-US" altLang="zh-CN">
                    <a:latin typeface="+mn-ea"/>
                    <a:ea typeface="+mn-ea"/>
                  </a:rPr>
                  <a:t>(NAI+1)</a:t>
                </a:r>
                <a:r>
                  <a:rPr lang="zh-CN" altLang="en-US">
                    <a:latin typeface="+mn-ea"/>
                    <a:ea typeface="+mn-ea"/>
                  </a:rPr>
                  <a:t>或者时间超过</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i="1">
                            <a:latin typeface="Cambria Math" panose="02040503050406030204" pitchFamily="18" charset="0"/>
                          </a:rPr>
                          <m:t>𝑒𝑛𝑑</m:t>
                        </m:r>
                      </m:sub>
                    </m:sSub>
                  </m:oMath>
                </a14:m>
                <a:r>
                  <a:rPr lang="zh-CN" altLang="en-US">
                    <a:latin typeface="+mn-ea"/>
                    <a:ea typeface="+mn-ea"/>
                  </a:rPr>
                  <a:t>。</a:t>
                </a:r>
              </a:p>
              <a:p>
                <a:pPr>
                  <a:lnSpc>
                    <a:spcPct val="150000"/>
                  </a:lnSpc>
                </a:pPr>
                <a:endParaRPr lang="zh-CN" altLang="en-US">
                  <a:latin typeface="+mn-ea"/>
                  <a:ea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09935" y="1289447"/>
                <a:ext cx="9203011" cy="4570482"/>
              </a:xfrm>
              <a:prstGeom prst="rect">
                <a:avLst/>
              </a:prstGeom>
              <a:blipFill rotWithShape="0">
                <a:blip r:embed="rId4"/>
                <a:stretch>
                  <a:fillRect l="-1060" t="-10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470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4431983"/>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r>
              <a:rPr lang="en-US" altLang="zh-CN" sz="2400" b="1"/>
              <a:t>C. </a:t>
            </a:r>
            <a:r>
              <a:rPr lang="en-US" altLang="zh-CN" sz="2400" b="1" smtClean="0"/>
              <a:t>Discovery</a:t>
            </a:r>
          </a:p>
          <a:p>
            <a:endParaRPr lang="en-US" altLang="zh-CN" sz="2400" b="1"/>
          </a:p>
          <a:p>
            <a:pPr indent="457200">
              <a:lnSpc>
                <a:spcPct val="150000"/>
              </a:lnSpc>
            </a:pPr>
            <a:r>
              <a:rPr lang="zh-CN" altLang="en-US">
                <a:latin typeface="+mn-ea"/>
                <a:ea typeface="+mn-ea"/>
              </a:rPr>
              <a:t>当缓存时间到期时，当前作业队列被锁定</a:t>
            </a:r>
            <a:r>
              <a:rPr lang="zh-CN" altLang="en-US" smtClean="0">
                <a:latin typeface="+mn-ea"/>
                <a:ea typeface="+mn-ea"/>
              </a:rPr>
              <a:t>并且</a:t>
            </a:r>
            <a:r>
              <a:rPr lang="zh-CN" altLang="en-US">
                <a:latin typeface="+mn-ea"/>
                <a:ea typeface="+mn-ea"/>
              </a:rPr>
              <a:t>开始</a:t>
            </a:r>
            <a:r>
              <a:rPr lang="zh-CN" altLang="en-US" smtClean="0">
                <a:latin typeface="+mn-ea"/>
                <a:ea typeface="+mn-ea"/>
              </a:rPr>
              <a:t>发现阶段。请求</a:t>
            </a:r>
            <a:r>
              <a:rPr lang="zh-CN" altLang="en-US">
                <a:latin typeface="+mn-ea"/>
                <a:ea typeface="+mn-ea"/>
              </a:rPr>
              <a:t>者首先广播边缘请求</a:t>
            </a:r>
            <a:r>
              <a:rPr lang="zh-CN" altLang="en-US" smtClean="0">
                <a:latin typeface="+mn-ea"/>
                <a:ea typeface="+mn-ea"/>
              </a:rPr>
              <a:t>消息</a:t>
            </a:r>
            <a:r>
              <a:rPr lang="en-US" altLang="zh-CN">
                <a:latin typeface="+mn-ea"/>
                <a:ea typeface="+mn-ea"/>
              </a:rPr>
              <a:t>(</a:t>
            </a:r>
            <a:r>
              <a:rPr lang="en-US" altLang="zh-CN" smtClean="0">
                <a:latin typeface="+mn-ea"/>
                <a:ea typeface="+mn-ea"/>
              </a:rPr>
              <a:t>EREQ</a:t>
            </a:r>
            <a:r>
              <a:rPr lang="en-US" altLang="zh-CN">
                <a:latin typeface="+mn-ea"/>
                <a:ea typeface="+mn-ea"/>
              </a:rPr>
              <a:t>)</a:t>
            </a:r>
            <a:r>
              <a:rPr lang="zh-CN" altLang="en-US" smtClean="0">
                <a:latin typeface="+mn-ea"/>
                <a:ea typeface="+mn-ea"/>
              </a:rPr>
              <a:t>以</a:t>
            </a:r>
            <a:r>
              <a:rPr lang="zh-CN" altLang="en-US">
                <a:latin typeface="+mn-ea"/>
                <a:ea typeface="+mn-ea"/>
              </a:rPr>
              <a:t>发现</a:t>
            </a:r>
            <a:r>
              <a:rPr lang="zh-CN" altLang="en-US" smtClean="0">
                <a:latin typeface="+mn-ea"/>
                <a:ea typeface="+mn-ea"/>
              </a:rPr>
              <a:t>潜在</a:t>
            </a:r>
            <a:r>
              <a:rPr lang="zh-CN" altLang="en-US">
                <a:latin typeface="+mn-ea"/>
                <a:ea typeface="+mn-ea"/>
              </a:rPr>
              <a:t>结点</a:t>
            </a:r>
            <a:r>
              <a:rPr lang="zh-CN" altLang="en-US" smtClean="0">
                <a:latin typeface="+mn-ea"/>
                <a:ea typeface="+mn-ea"/>
              </a:rPr>
              <a:t>。</a:t>
            </a:r>
            <a:r>
              <a:rPr lang="en-US" altLang="zh-CN" smtClean="0">
                <a:latin typeface="+mn-ea"/>
                <a:ea typeface="+mn-ea"/>
              </a:rPr>
              <a:t>EREQ&lt;</a:t>
            </a:r>
            <a:r>
              <a:rPr lang="zh-CN" altLang="en-US" smtClean="0">
                <a:latin typeface="+mn-ea"/>
                <a:ea typeface="+mn-ea"/>
              </a:rPr>
              <a:t>请求者</a:t>
            </a:r>
            <a:r>
              <a:rPr lang="en-US" altLang="zh-CN" smtClean="0">
                <a:latin typeface="+mn-ea"/>
                <a:ea typeface="+mn-ea"/>
              </a:rPr>
              <a:t>ID</a:t>
            </a:r>
            <a:r>
              <a:rPr lang="zh-CN" altLang="en-US" smtClean="0">
                <a:latin typeface="+mn-ea"/>
                <a:ea typeface="+mn-ea"/>
              </a:rPr>
              <a:t>，速度，缓存作业信息</a:t>
            </a:r>
            <a:r>
              <a:rPr lang="en-US" altLang="zh-CN" smtClean="0">
                <a:latin typeface="+mn-ea"/>
                <a:ea typeface="+mn-ea"/>
              </a:rPr>
              <a:t>&gt;</a:t>
            </a:r>
            <a:r>
              <a:rPr lang="zh-CN" altLang="en-US" smtClean="0">
                <a:latin typeface="+mn-ea"/>
                <a:ea typeface="+mn-ea"/>
              </a:rPr>
              <a:t>。</a:t>
            </a:r>
            <a:endParaRPr lang="en-US" altLang="zh-CN">
              <a:latin typeface="+mn-ea"/>
              <a:ea typeface="+mn-ea"/>
            </a:endParaRPr>
          </a:p>
          <a:p>
            <a:pPr indent="457200">
              <a:lnSpc>
                <a:spcPct val="150000"/>
              </a:lnSpc>
            </a:pPr>
            <a:r>
              <a:rPr lang="zh-CN" altLang="en-US" smtClean="0">
                <a:latin typeface="+mn-ea"/>
                <a:ea typeface="+mn-ea"/>
              </a:rPr>
              <a:t>接收者计算</a:t>
            </a:r>
            <a:r>
              <a:rPr lang="en-US" altLang="zh-CN" smtClean="0">
                <a:latin typeface="+mn-ea"/>
                <a:ea typeface="+mn-ea"/>
              </a:rPr>
              <a:t>EREQ</a:t>
            </a:r>
            <a:r>
              <a:rPr lang="zh-CN" altLang="en-US" smtClean="0">
                <a:latin typeface="+mn-ea"/>
                <a:ea typeface="+mn-ea"/>
              </a:rPr>
              <a:t>中的速度和自身速度差，太大则忽略，会将</a:t>
            </a:r>
            <a:r>
              <a:rPr lang="en-US" altLang="zh-CN" smtClean="0">
                <a:latin typeface="+mn-ea"/>
                <a:ea typeface="+mn-ea"/>
              </a:rPr>
              <a:t>EREQ</a:t>
            </a:r>
            <a:r>
              <a:rPr lang="zh-CN" altLang="en-US" smtClean="0">
                <a:latin typeface="+mn-ea"/>
                <a:ea typeface="+mn-ea"/>
              </a:rPr>
              <a:t>转发给接收者的单跳车辆</a:t>
            </a:r>
            <a:r>
              <a:rPr lang="en-US" altLang="zh-CN" smtClean="0">
                <a:latin typeface="+mn-ea"/>
                <a:ea typeface="+mn-ea"/>
              </a:rPr>
              <a:t>(</a:t>
            </a:r>
            <a:r>
              <a:rPr lang="zh-CN" altLang="en-US" smtClean="0">
                <a:latin typeface="+mn-ea"/>
                <a:ea typeface="+mn-ea"/>
              </a:rPr>
              <a:t>转发者</a:t>
            </a:r>
            <a:r>
              <a:rPr lang="en-US" altLang="zh-CN" smtClean="0">
                <a:latin typeface="+mn-ea"/>
                <a:ea typeface="+mn-ea"/>
              </a:rPr>
              <a:t>)</a:t>
            </a:r>
            <a:r>
              <a:rPr lang="zh-CN" altLang="en-US" smtClean="0">
                <a:latin typeface="+mn-ea"/>
                <a:ea typeface="+mn-ea"/>
              </a:rPr>
              <a:t>。然后资源管理器会计算作业的预计完成时间</a:t>
            </a:r>
            <a:r>
              <a:rPr lang="en-US" altLang="zh-CN" smtClean="0">
                <a:latin typeface="+mn-ea"/>
                <a:ea typeface="+mn-ea"/>
              </a:rPr>
              <a:t>bid</a:t>
            </a:r>
            <a:r>
              <a:rPr lang="zh-CN" altLang="en-US" smtClean="0">
                <a:latin typeface="+mn-ea"/>
                <a:ea typeface="+mn-ea"/>
              </a:rPr>
              <a:t>。</a:t>
            </a:r>
            <a:endParaRPr lang="en-US" altLang="zh-CN">
              <a:latin typeface="+mn-ea"/>
              <a:ea typeface="+mn-ea"/>
            </a:endParaRPr>
          </a:p>
          <a:p>
            <a:pPr indent="457200">
              <a:lnSpc>
                <a:spcPct val="150000"/>
              </a:lnSpc>
            </a:pPr>
            <a:r>
              <a:rPr lang="zh-CN" altLang="en-US" smtClean="0">
                <a:latin typeface="+mn-ea"/>
                <a:ea typeface="+mn-ea"/>
              </a:rPr>
              <a:t>如果有</a:t>
            </a:r>
            <a:r>
              <a:rPr lang="en-US" altLang="zh-CN" smtClean="0">
                <a:latin typeface="+mn-ea"/>
                <a:ea typeface="+mn-ea"/>
              </a:rPr>
              <a:t>bid</a:t>
            </a:r>
            <a:r>
              <a:rPr lang="zh-CN" altLang="en-US" smtClean="0">
                <a:latin typeface="+mn-ea"/>
                <a:ea typeface="+mn-ea"/>
              </a:rPr>
              <a:t>存在，则返回边缘响应消息</a:t>
            </a:r>
            <a:r>
              <a:rPr lang="en-US" altLang="zh-CN" smtClean="0">
                <a:latin typeface="+mn-ea"/>
                <a:ea typeface="+mn-ea"/>
              </a:rPr>
              <a:t>(EREP)</a:t>
            </a:r>
            <a:r>
              <a:rPr lang="zh-CN" altLang="en-US" smtClean="0">
                <a:latin typeface="+mn-ea"/>
                <a:ea typeface="+mn-ea"/>
              </a:rPr>
              <a:t>，</a:t>
            </a:r>
            <a:r>
              <a:rPr lang="en-US" altLang="zh-CN" smtClean="0">
                <a:latin typeface="+mn-ea"/>
                <a:ea typeface="+mn-ea"/>
              </a:rPr>
              <a:t>EREP&lt;</a:t>
            </a:r>
            <a:r>
              <a:rPr lang="zh-CN" altLang="en-US" smtClean="0">
                <a:latin typeface="+mn-ea"/>
                <a:ea typeface="+mn-ea"/>
              </a:rPr>
              <a:t>响应者</a:t>
            </a:r>
            <a:r>
              <a:rPr lang="en-US" altLang="zh-CN" smtClean="0">
                <a:latin typeface="+mn-ea"/>
                <a:ea typeface="+mn-ea"/>
              </a:rPr>
              <a:t>ID</a:t>
            </a:r>
            <a:r>
              <a:rPr lang="zh-CN" altLang="en-US" smtClean="0">
                <a:latin typeface="+mn-ea"/>
                <a:ea typeface="+mn-ea"/>
              </a:rPr>
              <a:t>，</a:t>
            </a:r>
            <a:r>
              <a:rPr lang="en-US" altLang="zh-CN" smtClean="0">
                <a:latin typeface="+mn-ea"/>
                <a:ea typeface="+mn-ea"/>
              </a:rPr>
              <a:t>bid&gt;</a:t>
            </a:r>
            <a:r>
              <a:rPr lang="zh-CN" altLang="en-US" smtClean="0">
                <a:latin typeface="+mn-ea"/>
                <a:ea typeface="+mn-ea"/>
              </a:rPr>
              <a:t>。</a:t>
            </a:r>
            <a:r>
              <a:rPr lang="en-US" altLang="zh-CN" smtClean="0">
                <a:latin typeface="+mn-ea"/>
                <a:ea typeface="+mn-ea"/>
              </a:rPr>
              <a:t>(</a:t>
            </a:r>
            <a:r>
              <a:rPr lang="zh-CN" altLang="en-US" smtClean="0">
                <a:latin typeface="+mn-ea"/>
                <a:ea typeface="+mn-ea"/>
              </a:rPr>
              <a:t>网络拓扑在如此短的时间内不会发生变化</a:t>
            </a:r>
            <a:r>
              <a:rPr lang="en-US" altLang="zh-CN" smtClean="0">
                <a:latin typeface="+mn-ea"/>
                <a:ea typeface="+mn-ea"/>
              </a:rPr>
              <a:t>)</a:t>
            </a:r>
            <a:r>
              <a:rPr lang="zh-CN" altLang="en-US" smtClean="0">
                <a:latin typeface="+mn-ea"/>
                <a:ea typeface="+mn-ea"/>
              </a:rPr>
              <a:t>。</a:t>
            </a:r>
            <a:endParaRPr lang="en-US" altLang="zh-CN">
              <a:solidFill>
                <a:srgbClr val="000000"/>
              </a:solidFill>
              <a:latin typeface="+mn-ea"/>
              <a:ea typeface="+mn-ea"/>
              <a:sym typeface="微软雅黑" panose="020B0503020204020204" pitchFamily="34" charset="-122"/>
            </a:endParaRPr>
          </a:p>
          <a:p>
            <a:pPr indent="457200">
              <a:lnSpc>
                <a:spcPct val="150000"/>
              </a:lnSpc>
            </a:pPr>
            <a:r>
              <a:rPr lang="zh-CN" altLang="en-US">
                <a:latin typeface="+mn-ea"/>
                <a:ea typeface="+mn-ea"/>
              </a:rPr>
              <a:t>为了避免来自两个不同请求者的请求冲突，每个接收器</a:t>
            </a:r>
            <a:r>
              <a:rPr lang="zh-CN" altLang="en-US" smtClean="0">
                <a:latin typeface="+mn-ea"/>
                <a:ea typeface="+mn-ea"/>
              </a:rPr>
              <a:t>保留资源</a:t>
            </a:r>
            <a:r>
              <a:rPr lang="zh-CN" altLang="en-US">
                <a:latin typeface="+mn-ea"/>
                <a:ea typeface="+mn-ea"/>
              </a:rPr>
              <a:t>一小段</a:t>
            </a:r>
            <a:r>
              <a:rPr lang="zh-CN" altLang="en-US" smtClean="0">
                <a:latin typeface="+mn-ea"/>
                <a:ea typeface="+mn-ea"/>
              </a:rPr>
              <a:t>时间</a:t>
            </a:r>
            <a:r>
              <a:rPr lang="en-US" altLang="zh-CN" smtClean="0">
                <a:latin typeface="+mn-ea"/>
                <a:ea typeface="+mn-ea"/>
              </a:rPr>
              <a:t>(</a:t>
            </a:r>
            <a:r>
              <a:rPr lang="zh-CN" altLang="en-US" smtClean="0">
                <a:latin typeface="+mn-ea"/>
                <a:ea typeface="+mn-ea"/>
              </a:rPr>
              <a:t>默认</a:t>
            </a:r>
            <a:r>
              <a:rPr lang="zh-CN" altLang="en-US">
                <a:latin typeface="+mn-ea"/>
                <a:ea typeface="+mn-ea"/>
              </a:rPr>
              <a:t>值为</a:t>
            </a:r>
            <a:r>
              <a:rPr lang="en-US" altLang="zh-CN">
                <a:latin typeface="+mn-ea"/>
                <a:ea typeface="+mn-ea"/>
              </a:rPr>
              <a:t>50</a:t>
            </a:r>
            <a:r>
              <a:rPr lang="zh-CN" altLang="en-US" smtClean="0">
                <a:latin typeface="+mn-ea"/>
                <a:ea typeface="+mn-ea"/>
              </a:rPr>
              <a:t>毫秒</a:t>
            </a:r>
            <a:r>
              <a:rPr lang="en-US" altLang="zh-CN" smtClean="0">
                <a:latin typeface="+mn-ea"/>
                <a:ea typeface="+mn-ea"/>
              </a:rPr>
              <a:t>)</a:t>
            </a:r>
            <a:r>
              <a:rPr lang="zh-CN" altLang="en-US" smtClean="0">
                <a:latin typeface="+mn-ea"/>
                <a:ea typeface="+mn-ea"/>
              </a:rPr>
              <a:t>，</a:t>
            </a:r>
            <a:r>
              <a:rPr lang="zh-CN" altLang="en-US">
                <a:latin typeface="+mn-ea"/>
                <a:ea typeface="+mn-ea"/>
              </a:rPr>
              <a:t>在此期间它暂停响应请求。</a:t>
            </a:r>
            <a:endParaRPr lang="en-US" altLang="zh-CN">
              <a:solidFill>
                <a:srgbClr val="000000"/>
              </a:solidFill>
              <a:latin typeface="+mn-ea"/>
              <a:ea typeface="+mn-ea"/>
              <a:sym typeface="微软雅黑" panose="020B0503020204020204" pitchFamily="34" charset="-122"/>
            </a:endParaRPr>
          </a:p>
          <a:p>
            <a:endParaRPr lang="zh-CN" altLang="en-US"/>
          </a:p>
        </p:txBody>
      </p:sp>
    </p:spTree>
    <p:extLst>
      <p:ext uri="{BB962C8B-B14F-4D97-AF65-F5344CB8AC3E}">
        <p14:creationId xmlns:p14="http://schemas.microsoft.com/office/powerpoint/2010/main" val="2608018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09935" y="1289447"/>
            <a:ext cx="9203011" cy="830997"/>
          </a:xfrm>
          <a:prstGeom prst="rect">
            <a:avLst/>
          </a:prstGeom>
          <a:noFill/>
        </p:spPr>
        <p:txBody>
          <a:bodyPr wrap="square" rtlCol="0">
            <a:spAutoFit/>
          </a:bodyPr>
          <a:lstStyle/>
          <a:p>
            <a:r>
              <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AVE </a:t>
            </a: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工作流程：</a:t>
            </a:r>
            <a:r>
              <a:rPr lang="en-US" altLang="zh-CN" sz="2400" b="1"/>
              <a:t>D. Scheduling</a:t>
            </a:r>
          </a:p>
          <a:p>
            <a:endParaRPr lang="en-US" altLang="zh-CN" sz="2400" b="1"/>
          </a:p>
        </p:txBody>
      </p:sp>
      <p:sp>
        <p:nvSpPr>
          <p:cNvPr id="4" name="文本框 3"/>
          <p:cNvSpPr txBox="1"/>
          <p:nvPr/>
        </p:nvSpPr>
        <p:spPr>
          <a:xfrm>
            <a:off x="1326524" y="2017812"/>
            <a:ext cx="4423029" cy="3831818"/>
          </a:xfrm>
          <a:prstGeom prst="rect">
            <a:avLst/>
          </a:prstGeom>
          <a:noFill/>
        </p:spPr>
        <p:txBody>
          <a:bodyPr wrap="square" rtlCol="0">
            <a:spAutoFit/>
          </a:bodyPr>
          <a:lstStyle/>
          <a:p>
            <a:pPr indent="457200">
              <a:lnSpc>
                <a:spcPct val="150000"/>
              </a:lnSpc>
            </a:pPr>
            <a:r>
              <a:rPr lang="zh-CN" altLang="en-US" smtClean="0">
                <a:latin typeface="+mn-ea"/>
                <a:ea typeface="+mn-ea"/>
              </a:rPr>
              <a:t>一</a:t>
            </a:r>
            <a:r>
              <a:rPr lang="zh-CN" altLang="en-US">
                <a:latin typeface="+mn-ea"/>
                <a:ea typeface="+mn-ea"/>
              </a:rPr>
              <a:t>组有限的作业和一组有限的</a:t>
            </a:r>
            <a:r>
              <a:rPr lang="zh-CN" altLang="en-US" smtClean="0">
                <a:latin typeface="+mn-ea"/>
                <a:ea typeface="+mn-ea"/>
              </a:rPr>
              <a:t>节点</a:t>
            </a:r>
            <a:r>
              <a:rPr lang="zh-CN" altLang="en-US">
                <a:latin typeface="+mn-ea"/>
                <a:ea typeface="+mn-ea"/>
              </a:rPr>
              <a:t>，</a:t>
            </a:r>
            <a:r>
              <a:rPr lang="zh-CN" altLang="en-US" smtClean="0">
                <a:latin typeface="+mn-ea"/>
                <a:ea typeface="+mn-ea"/>
              </a:rPr>
              <a:t>每个</a:t>
            </a:r>
            <a:r>
              <a:rPr lang="zh-CN" altLang="en-US">
                <a:latin typeface="+mn-ea"/>
                <a:ea typeface="+mn-ea"/>
              </a:rPr>
              <a:t>作业将被发送到其中一</a:t>
            </a:r>
            <a:r>
              <a:rPr lang="zh-CN" altLang="en-US" smtClean="0">
                <a:latin typeface="+mn-ea"/>
                <a:ea typeface="+mn-ea"/>
              </a:rPr>
              <a:t>个处理节点。</a:t>
            </a:r>
            <a:endParaRPr lang="en-US" altLang="zh-CN" smtClean="0">
              <a:latin typeface="+mn-ea"/>
              <a:ea typeface="+mn-ea"/>
            </a:endParaRPr>
          </a:p>
          <a:p>
            <a:pPr indent="457200">
              <a:lnSpc>
                <a:spcPct val="150000"/>
              </a:lnSpc>
            </a:pPr>
            <a:r>
              <a:rPr lang="zh-CN" altLang="en-US" smtClean="0">
                <a:latin typeface="+mn-ea"/>
                <a:ea typeface="+mn-ea"/>
              </a:rPr>
              <a:t>调度方法就是要得到</a:t>
            </a:r>
            <a:r>
              <a:rPr lang="zh-CN" altLang="en-US" b="1">
                <a:latin typeface="+mn-ea"/>
                <a:ea typeface="+mn-ea"/>
              </a:rPr>
              <a:t>要</a:t>
            </a:r>
            <a:r>
              <a:rPr lang="zh-CN" altLang="en-US" b="1" smtClean="0">
                <a:latin typeface="+mn-ea"/>
                <a:ea typeface="+mn-ea"/>
              </a:rPr>
              <a:t>发送作业</a:t>
            </a:r>
            <a:r>
              <a:rPr lang="zh-CN" altLang="en-US" b="1">
                <a:latin typeface="+mn-ea"/>
                <a:ea typeface="+mn-ea"/>
              </a:rPr>
              <a:t>的顺序和每个作业的目的</a:t>
            </a:r>
            <a:r>
              <a:rPr lang="zh-CN" altLang="en-US" b="1" smtClean="0">
                <a:latin typeface="+mn-ea"/>
                <a:ea typeface="+mn-ea"/>
              </a:rPr>
              <a:t>节点。</a:t>
            </a:r>
            <a:endParaRPr lang="en-US" altLang="zh-CN" b="1">
              <a:latin typeface="+mn-ea"/>
              <a:ea typeface="+mn-ea"/>
            </a:endParaRPr>
          </a:p>
          <a:p>
            <a:pPr indent="457200">
              <a:lnSpc>
                <a:spcPct val="150000"/>
              </a:lnSpc>
            </a:pPr>
            <a:r>
              <a:rPr lang="zh-CN" altLang="en-US">
                <a:latin typeface="+mn-ea"/>
                <a:ea typeface="+mn-ea"/>
              </a:rPr>
              <a:t>分配完成后，使用与</a:t>
            </a:r>
            <a:r>
              <a:rPr lang="en-US" altLang="zh-CN">
                <a:latin typeface="+mn-ea"/>
                <a:ea typeface="+mn-ea"/>
              </a:rPr>
              <a:t>EREQ</a:t>
            </a:r>
            <a:r>
              <a:rPr lang="zh-CN" altLang="en-US">
                <a:latin typeface="+mn-ea"/>
                <a:ea typeface="+mn-ea"/>
              </a:rPr>
              <a:t>相同的规则广播短通知消息</a:t>
            </a:r>
            <a:r>
              <a:rPr lang="zh-CN" altLang="en-US" smtClean="0">
                <a:latin typeface="+mn-ea"/>
                <a:ea typeface="+mn-ea"/>
              </a:rPr>
              <a:t>。此</a:t>
            </a:r>
            <a:r>
              <a:rPr lang="zh-CN" altLang="en-US">
                <a:latin typeface="+mn-ea"/>
                <a:ea typeface="+mn-ea"/>
              </a:rPr>
              <a:t>通知包含在调度期间获得的分配结果</a:t>
            </a:r>
            <a:r>
              <a:rPr lang="zh-CN" altLang="en-US" smtClean="0">
                <a:latin typeface="+mn-ea"/>
                <a:ea typeface="+mn-ea"/>
              </a:rPr>
              <a:t>。这</a:t>
            </a:r>
            <a:r>
              <a:rPr lang="zh-CN" altLang="en-US">
                <a:latin typeface="+mn-ea"/>
                <a:ea typeface="+mn-ea"/>
              </a:rPr>
              <a:t>是为了通知分配的节点停止发送</a:t>
            </a:r>
            <a:r>
              <a:rPr lang="en-US" altLang="zh-CN">
                <a:latin typeface="+mn-ea"/>
                <a:ea typeface="+mn-ea"/>
              </a:rPr>
              <a:t>EREP</a:t>
            </a:r>
            <a:r>
              <a:rPr lang="zh-CN" altLang="en-US">
                <a:latin typeface="+mn-ea"/>
                <a:ea typeface="+mn-ea"/>
              </a:rPr>
              <a:t>并等待已分配给它们的作业到达。</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701" y="1887230"/>
            <a:ext cx="5229225" cy="3962400"/>
          </a:xfrm>
          <a:prstGeom prst="rect">
            <a:avLst/>
          </a:prstGeom>
        </p:spPr>
      </p:pic>
    </p:spTree>
    <p:extLst>
      <p:ext uri="{BB962C8B-B14F-4D97-AF65-F5344CB8AC3E}">
        <p14:creationId xmlns:p14="http://schemas.microsoft.com/office/powerpoint/2010/main" val="276788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1075</Words>
  <Application>Microsoft Office PowerPoint</Application>
  <PresentationFormat>宽屏</PresentationFormat>
  <Paragraphs>81</Paragraphs>
  <Slides>14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Arial</vt:lpstr>
      <vt:lpstr>Calibri</vt:lpstr>
      <vt:lpstr>Calibri Light</vt:lpstr>
      <vt:lpstr>Cambria Math</vt:lpstr>
      <vt:lpstr>Wingdings</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156</cp:revision>
  <dcterms:created xsi:type="dcterms:W3CDTF">2014-02-17T01:49:00Z</dcterms:created>
  <dcterms:modified xsi:type="dcterms:W3CDTF">2018-10-28T00:02:08Z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