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9" r:id="rId2"/>
    <p:sldId id="294" r:id="rId3"/>
    <p:sldId id="295" r:id="rId4"/>
    <p:sldId id="296" r:id="rId5"/>
    <p:sldId id="297" r:id="rId6"/>
    <p:sldId id="298" r:id="rId7"/>
    <p:sldId id="299" r:id="rId8"/>
    <p:sldId id="300" r:id="rId9"/>
    <p:sldId id="301" r:id="rId10"/>
    <p:sldId id="302" r:id="rId11"/>
    <p:sldId id="272" r:id="rId12"/>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3988" autoAdjust="0"/>
  </p:normalViewPr>
  <p:slideViewPr>
    <p:cSldViewPr snapToGrid="0">
      <p:cViewPr varScale="1">
        <p:scale>
          <a:sx n="77" d="100"/>
          <a:sy n="77" d="100"/>
        </p:scale>
        <p:origin x="732" y="12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750"/>
    </p:cViewPr>
  </p:sorter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92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Folo</a:t>
            </a:r>
            <a:r>
              <a:rPr lang="zh-CN" altLang="en-US" smtClean="0"/>
              <a:t>：车辆雾计算中的延迟和质量优化任务分配</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5666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可以根据实际需要分别调整</a:t>
            </a:r>
            <a:r>
              <a:rPr lang="en-US" altLang="zh-CN" smtClean="0"/>
              <a:t>Folo</a:t>
            </a:r>
            <a:r>
              <a:rPr lang="zh-CN" altLang="en-US" smtClean="0"/>
              <a:t>以对服务延迟敏感和质量敏感。 具体来说，我们的解决方案可将服务延迟降低多达</a:t>
            </a:r>
            <a:r>
              <a:rPr lang="en-US" altLang="zh-CN" smtClean="0"/>
              <a:t>27</a:t>
            </a:r>
            <a:r>
              <a:rPr lang="zh-CN" altLang="en-US" smtClean="0"/>
              <a:t>％，并将</a:t>
            </a:r>
            <a:r>
              <a:rPr lang="en-US" altLang="zh-CN" smtClean="0"/>
              <a:t>QLR</a:t>
            </a:r>
            <a:r>
              <a:rPr lang="zh-CN" altLang="en-US" smtClean="0"/>
              <a:t>提高多达</a:t>
            </a:r>
            <a:r>
              <a:rPr lang="en-US" altLang="zh-CN" smtClean="0"/>
              <a:t>56</a:t>
            </a:r>
            <a:r>
              <a:rPr lang="zh-CN" altLang="en-US" smtClean="0"/>
              <a:t>％</a:t>
            </a:r>
            <a:endParaRPr lang="zh-CN" altLang="en-US"/>
          </a:p>
        </p:txBody>
      </p:sp>
    </p:spTree>
    <p:extLst>
      <p:ext uri="{BB962C8B-B14F-4D97-AF65-F5344CB8AC3E}">
        <p14:creationId xmlns:p14="http://schemas.microsoft.com/office/powerpoint/2010/main" val="54187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Linear</a:t>
            </a:r>
            <a:r>
              <a:rPr lang="en-US" altLang="zh-CN" smtClean="0"/>
              <a:t> </a:t>
            </a:r>
            <a:r>
              <a:rPr lang="en-US" altLang="zh-CN" sz="1200" b="0" i="0" kern="1200" smtClean="0">
                <a:solidFill>
                  <a:schemeClr val="tx1"/>
                </a:solidFill>
                <a:effectLst/>
                <a:latin typeface="+mn-lt"/>
                <a:ea typeface="+mn-ea"/>
                <a:cs typeface="+mn-cs"/>
              </a:rPr>
              <a:t>Programming based Optimization (LBO) and Binary Particle Swarm Optimization (BPSO</a:t>
            </a:r>
            <a:r>
              <a:rPr lang="zh-CN" altLang="en-US" sz="1200" b="0" i="0" kern="1200" smtClean="0">
                <a:solidFill>
                  <a:schemeClr val="tx1"/>
                </a:solidFill>
                <a:effectLst/>
                <a:latin typeface="+mn-lt"/>
                <a:ea typeface="+mn-ea"/>
                <a:cs typeface="+mn-cs"/>
              </a:rPr>
              <a:t>）</a:t>
            </a:r>
            <a:r>
              <a:rPr lang="en-US" altLang="zh-CN" smtClean="0"/>
              <a:t/>
            </a:r>
            <a:br>
              <a:rPr lang="en-US" altLang="zh-CN" smtClean="0"/>
            </a:br>
            <a:r>
              <a:rPr lang="zh-CN" altLang="en-US" smtClean="0"/>
              <a:t>基于线性规划的优化</a:t>
            </a:r>
            <a:endParaRPr lang="en-US" altLang="zh-CN" smtClean="0"/>
          </a:p>
          <a:p>
            <a:r>
              <a:rPr lang="zh-CN" altLang="en-US" smtClean="0"/>
              <a:t>基于二进制粒子群的优化</a:t>
            </a:r>
            <a:endParaRPr lang="zh-CN" altLang="en-US"/>
          </a:p>
        </p:txBody>
      </p:sp>
    </p:spTree>
    <p:extLst>
      <p:ext uri="{BB962C8B-B14F-4D97-AF65-F5344CB8AC3E}">
        <p14:creationId xmlns:p14="http://schemas.microsoft.com/office/powerpoint/2010/main" val="60216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04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首先客户端车辆通过广播</a:t>
            </a:r>
            <a:r>
              <a:rPr lang="zh-CN" altLang="en-US" sz="1200" b="0" i="0" kern="1200" smtClean="0">
                <a:solidFill>
                  <a:schemeClr val="tx1"/>
                </a:solidFill>
                <a:effectLst/>
                <a:latin typeface="+mn-lt"/>
                <a:ea typeface="+mn-ea"/>
                <a:cs typeface="+mn-cs"/>
              </a:rPr>
              <a:t>单跳探测消息，并从雾节点收集响应。响应的任何雾节点都包含在雾候选列表中。 </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然后客户端车辆向</a:t>
            </a:r>
            <a:r>
              <a:rPr lang="zh-CN" altLang="en-US" sz="1200" b="0" i="0" kern="1200" smtClean="0">
                <a:solidFill>
                  <a:schemeClr val="tx1"/>
                </a:solidFill>
                <a:effectLst/>
                <a:latin typeface="+mn-lt"/>
                <a:ea typeface="+mn-ea"/>
                <a:cs typeface="+mn-cs"/>
              </a:rPr>
              <a:t>区域头部发送请求。 该</a:t>
            </a:r>
            <a:r>
              <a:rPr lang="zh-CN" altLang="en-US" sz="1200" b="0" i="0" kern="1200" smtClean="0">
                <a:solidFill>
                  <a:schemeClr val="tx1"/>
                </a:solidFill>
                <a:effectLst/>
                <a:latin typeface="+mn-lt"/>
                <a:ea typeface="+mn-ea"/>
                <a:cs typeface="+mn-cs"/>
              </a:rPr>
              <a:t>请求包含：</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收到请求后，</a:t>
            </a:r>
            <a:r>
              <a:rPr lang="zh-CN" altLang="en-US" sz="1200" b="0" i="0" kern="1200" smtClean="0">
                <a:solidFill>
                  <a:schemeClr val="tx1"/>
                </a:solidFill>
                <a:effectLst/>
                <a:latin typeface="+mn-lt"/>
                <a:ea typeface="+mn-ea"/>
                <a:cs typeface="+mn-cs"/>
              </a:rPr>
              <a:t>区域头部执行任务分配</a:t>
            </a:r>
            <a:r>
              <a:rPr lang="zh-CN" altLang="en-US" sz="1200" b="0" i="0" kern="1200" smtClean="0">
                <a:solidFill>
                  <a:schemeClr val="tx1"/>
                </a:solidFill>
                <a:effectLst/>
                <a:latin typeface="+mn-lt"/>
                <a:ea typeface="+mn-ea"/>
                <a:cs typeface="+mn-cs"/>
              </a:rPr>
              <a:t>算法来决定在如何分配任务。</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客户端车辆和移动雾节点之间的连接可能不会持续，当相应的雾节点从当前服务区移出时，可以中断任务的执行，此时区域头调用另一个雾节点来接管任务。</a:t>
            </a:r>
            <a:endParaRPr lang="en-US" altLang="zh-CN" sz="1200" b="0" i="0" kern="1200" smtClean="0">
              <a:solidFill>
                <a:schemeClr val="tx1"/>
              </a:solidFill>
              <a:effectLst/>
              <a:latin typeface="+mn-lt"/>
              <a:ea typeface="+mn-ea"/>
              <a:cs typeface="+mn-cs"/>
            </a:endParaRPr>
          </a:p>
          <a:p>
            <a:endParaRPr lang="zh-CN" altLang="en-US"/>
          </a:p>
        </p:txBody>
      </p:sp>
    </p:spTree>
    <p:extLst>
      <p:ext uri="{BB962C8B-B14F-4D97-AF65-F5344CB8AC3E}">
        <p14:creationId xmlns:p14="http://schemas.microsoft.com/office/powerpoint/2010/main" val="301827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Ki</a:t>
            </a:r>
            <a:r>
              <a:rPr lang="zh-CN" altLang="en-US" smtClean="0"/>
              <a:t>是</a:t>
            </a:r>
            <a:r>
              <a:rPr lang="en-US" altLang="zh-CN" smtClean="0"/>
              <a:t>i</a:t>
            </a:r>
            <a:r>
              <a:rPr lang="zh-CN" altLang="en-US" smtClean="0"/>
              <a:t>客户结点生成的任务集合</a:t>
            </a:r>
            <a:endParaRPr lang="en-US" altLang="zh-CN" smtClean="0"/>
          </a:p>
          <a:p>
            <a:r>
              <a:rPr lang="en-US" altLang="zh-CN" smtClean="0"/>
              <a:t>Ji</a:t>
            </a:r>
            <a:r>
              <a:rPr lang="zh-CN" altLang="en-US" smtClean="0"/>
              <a:t>是</a:t>
            </a:r>
            <a:r>
              <a:rPr lang="en-US" altLang="zh-CN" smtClean="0"/>
              <a:t>i</a:t>
            </a:r>
            <a:r>
              <a:rPr lang="zh-CN" altLang="en-US" smtClean="0"/>
              <a:t>客户结点的雾结点候选者集合</a:t>
            </a:r>
            <a:endParaRPr lang="en-US" altLang="zh-CN" smtClean="0"/>
          </a:p>
          <a:p>
            <a:r>
              <a:rPr lang="en-US" altLang="zh-CN" smtClean="0"/>
              <a:t>Xik</a:t>
            </a:r>
            <a:r>
              <a:rPr lang="en-US" altLang="zh-CN" baseline="0" smtClean="0"/>
              <a:t> </a:t>
            </a:r>
            <a:r>
              <a:rPr lang="zh-CN" altLang="en-US" baseline="0" smtClean="0"/>
              <a:t>表示任务</a:t>
            </a:r>
            <a:r>
              <a:rPr lang="en-US" altLang="zh-CN" baseline="0" smtClean="0"/>
              <a:t>k</a:t>
            </a:r>
            <a:r>
              <a:rPr lang="zh-CN" altLang="en-US" baseline="0" smtClean="0"/>
              <a:t>是否由结点</a:t>
            </a:r>
            <a:r>
              <a:rPr lang="en-US" altLang="zh-CN" baseline="0" smtClean="0"/>
              <a:t>i</a:t>
            </a:r>
            <a:r>
              <a:rPr lang="zh-CN" altLang="en-US" baseline="0" smtClean="0"/>
              <a:t>生成</a:t>
            </a:r>
            <a:endParaRPr lang="en-US" altLang="zh-CN" baseline="0" smtClean="0"/>
          </a:p>
          <a:p>
            <a:r>
              <a:rPr lang="en-US" altLang="zh-CN" baseline="0" smtClean="0"/>
              <a:t>Xij </a:t>
            </a:r>
            <a:r>
              <a:rPr lang="zh-CN" altLang="en-US" baseline="0" smtClean="0"/>
              <a:t>表示雾结点</a:t>
            </a:r>
            <a:r>
              <a:rPr lang="en-US" altLang="zh-CN" baseline="0" smtClean="0"/>
              <a:t>j</a:t>
            </a:r>
            <a:r>
              <a:rPr lang="zh-CN" altLang="en-US" baseline="0" smtClean="0"/>
              <a:t>是否是</a:t>
            </a:r>
            <a:r>
              <a:rPr lang="en-US" altLang="zh-CN" baseline="0" smtClean="0"/>
              <a:t>i</a:t>
            </a:r>
            <a:r>
              <a:rPr lang="zh-CN" altLang="en-US" baseline="0" smtClean="0"/>
              <a:t>的候选</a:t>
            </a:r>
            <a:r>
              <a:rPr lang="zh-CN" altLang="en-US" baseline="0" smtClean="0"/>
              <a:t>者</a:t>
            </a:r>
            <a:endParaRPr lang="en-US" altLang="zh-CN" baseline="0" smtClean="0"/>
          </a:p>
          <a:p>
            <a:endParaRPr lang="en-US" altLang="zh-CN" baseline="0" smtClean="0"/>
          </a:p>
          <a:p>
            <a:r>
              <a:rPr lang="en-US" altLang="zh-CN" baseline="0" smtClean="0"/>
              <a:t>I</a:t>
            </a:r>
            <a:r>
              <a:rPr lang="zh-CN" altLang="en-US" baseline="0" smtClean="0"/>
              <a:t> 所有的客户结点；</a:t>
            </a:r>
            <a:r>
              <a:rPr lang="en-US" altLang="zh-CN" baseline="0" smtClean="0"/>
              <a:t>J</a:t>
            </a:r>
            <a:r>
              <a:rPr lang="zh-CN" altLang="en-US" baseline="0" smtClean="0"/>
              <a:t>所有的雾结点候选者；</a:t>
            </a:r>
            <a:r>
              <a:rPr lang="en-US" altLang="zh-CN" baseline="0" smtClean="0"/>
              <a:t>K </a:t>
            </a:r>
            <a:r>
              <a:rPr lang="zh-CN" altLang="en-US" baseline="0" smtClean="0"/>
              <a:t>所有的任务</a:t>
            </a:r>
            <a:endParaRPr lang="en-US" altLang="zh-CN" baseline="0" smtClean="0"/>
          </a:p>
          <a:p>
            <a:r>
              <a:rPr lang="en-US" altLang="zh-CN" baseline="0" smtClean="0"/>
              <a:t>Xjk </a:t>
            </a:r>
            <a:r>
              <a:rPr lang="zh-CN" altLang="en-US" baseline="0" smtClean="0"/>
              <a:t>表示任务</a:t>
            </a:r>
            <a:r>
              <a:rPr lang="en-US" altLang="zh-CN" baseline="0" smtClean="0"/>
              <a:t>k</a:t>
            </a:r>
            <a:r>
              <a:rPr lang="zh-CN" altLang="en-US" baseline="0" smtClean="0"/>
              <a:t>是否被分配给了雾结点</a:t>
            </a:r>
            <a:r>
              <a:rPr lang="en-US" altLang="zh-CN" baseline="0" smtClean="0"/>
              <a:t>j</a:t>
            </a:r>
            <a:r>
              <a:rPr lang="zh-CN" altLang="en-US" baseline="0" smtClean="0"/>
              <a:t>，必须满足</a:t>
            </a:r>
            <a:r>
              <a:rPr lang="en-US" altLang="zh-CN" baseline="0" smtClean="0"/>
              <a:t>k</a:t>
            </a:r>
            <a:r>
              <a:rPr lang="zh-CN" altLang="en-US" baseline="0" smtClean="0"/>
              <a:t>是</a:t>
            </a:r>
            <a:r>
              <a:rPr lang="en-US" altLang="zh-CN" baseline="0" smtClean="0"/>
              <a:t>i</a:t>
            </a:r>
            <a:r>
              <a:rPr lang="zh-CN" altLang="en-US" baseline="0" smtClean="0"/>
              <a:t>生成的任务，并且</a:t>
            </a:r>
            <a:r>
              <a:rPr lang="en-US" altLang="zh-CN" baseline="0" smtClean="0"/>
              <a:t>j</a:t>
            </a:r>
            <a:r>
              <a:rPr lang="zh-CN" altLang="en-US" baseline="0" smtClean="0"/>
              <a:t>是</a:t>
            </a:r>
            <a:r>
              <a:rPr lang="en-US" altLang="zh-CN" baseline="0" smtClean="0"/>
              <a:t>i</a:t>
            </a:r>
            <a:r>
              <a:rPr lang="zh-CN" altLang="en-US" baseline="0" smtClean="0"/>
              <a:t>的候选雾结点，</a:t>
            </a:r>
            <a:r>
              <a:rPr lang="en-US" altLang="zh-CN" baseline="0" smtClean="0"/>
              <a:t>xjk</a:t>
            </a:r>
            <a:r>
              <a:rPr lang="zh-CN" altLang="en-US" baseline="0" smtClean="0"/>
              <a:t>才可能取</a:t>
            </a:r>
            <a:r>
              <a:rPr lang="en-US" altLang="zh-CN" baseline="0" smtClean="0"/>
              <a:t>1</a:t>
            </a:r>
            <a:r>
              <a:rPr lang="zh-CN" altLang="en-US" baseline="0" smtClean="0"/>
              <a:t>，也可能不分配，所以小于等于</a:t>
            </a:r>
            <a:r>
              <a:rPr lang="en-US" altLang="zh-CN" baseline="0" smtClean="0"/>
              <a:t>min</a:t>
            </a:r>
            <a:endParaRPr lang="zh-CN" altLang="en-US"/>
          </a:p>
        </p:txBody>
      </p:sp>
    </p:spTree>
    <p:extLst>
      <p:ext uri="{BB962C8B-B14F-4D97-AF65-F5344CB8AC3E}">
        <p14:creationId xmlns:p14="http://schemas.microsoft.com/office/powerpoint/2010/main" val="121303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mtClean="0"/>
              <a:t>以视频处理为例，</a:t>
            </a:r>
            <a:r>
              <a:rPr lang="en-US" altLang="zh-CN" smtClean="0"/>
              <a:t>qk</a:t>
            </a:r>
            <a:r>
              <a:rPr lang="zh-CN" altLang="en-US" smtClean="0"/>
              <a:t>的值越大，代表图片被压缩的越大，原始图片的损失越大。</a:t>
            </a:r>
            <a:endParaRPr lang="en-US" altLang="zh-CN" smtClean="0"/>
          </a:p>
          <a:p>
            <a:r>
              <a:rPr lang="en-US" altLang="zh-CN" smtClean="0"/>
              <a:t>1.</a:t>
            </a:r>
            <a:r>
              <a:rPr lang="zh-CN" altLang="en-US" smtClean="0"/>
              <a:t>在指定的带宽下，传输延时主要决定于传输数据量的大小</a:t>
            </a:r>
            <a:endParaRPr lang="zh-CN" altLang="en-US"/>
          </a:p>
        </p:txBody>
      </p:sp>
    </p:spTree>
    <p:extLst>
      <p:ext uri="{BB962C8B-B14F-4D97-AF65-F5344CB8AC3E}">
        <p14:creationId xmlns:p14="http://schemas.microsoft.com/office/powerpoint/2010/main" val="45261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en-US" altLang="zh-CN" smtClean="0"/>
                  <a:t>1.</a:t>
                </a:r>
                <a:r>
                  <a:rPr lang="zh-CN" altLang="en-US" smtClean="0"/>
                  <a:t>质量损失是依据具体的应用来确定的。在</a:t>
                </a:r>
                <a:r>
                  <a:rPr lang="en-US" altLang="zh-CN" smtClean="0"/>
                  <a:t>Folo</a:t>
                </a:r>
                <a:r>
                  <a:rPr lang="zh-CN" altLang="en-US" smtClean="0"/>
                  <a:t>中，定义了</a:t>
                </a:r>
                <a:r>
                  <a:rPr lang="en-US" altLang="zh-CN" smtClean="0"/>
                  <a:t>5</a:t>
                </a:r>
                <a:r>
                  <a:rPr lang="zh-CN" altLang="en-US" smtClean="0"/>
                  <a:t>个层次，等级</a:t>
                </a:r>
                <a:r>
                  <a:rPr lang="en-US" altLang="zh-CN" smtClean="0"/>
                  <a:t>1</a:t>
                </a:r>
                <a:r>
                  <a:rPr lang="zh-CN" altLang="en-US" smtClean="0"/>
                  <a:t>代表对质量损失有严格的要求，等级</a:t>
                </a:r>
                <a:r>
                  <a:rPr lang="en-US" altLang="zh-CN" smtClean="0"/>
                  <a:t>5</a:t>
                </a:r>
                <a:r>
                  <a:rPr lang="zh-CN" altLang="en-US" smtClean="0"/>
                  <a:t>表示对质量损失有较高的容忍度。</a:t>
                </a:r>
                <a:r>
                  <a:rPr lang="en-US" altLang="zh-CN" smtClean="0"/>
                  <a:t>Qk</a:t>
                </a:r>
                <a:r>
                  <a:rPr lang="zh-CN" altLang="en-US" smtClean="0"/>
                  <a:t>是根据视频的分辨率定义的。</a:t>
                </a:r>
                <a:endParaRPr lang="en-US" altLang="zh-CN" smtClean="0"/>
              </a:p>
              <a:p>
                <a:r>
                  <a:rPr lang="en-US" altLang="zh-CN" smtClean="0"/>
                  <a:t>2.</a:t>
                </a:r>
                <a:r>
                  <a:rPr lang="zh-CN" altLang="en-US" smtClean="0"/>
                  <a:t>每个任务都只能在分配到一个结点上。</a:t>
                </a:r>
                <a:endParaRPr lang="en-US" altLang="zh-CN" smtClean="0"/>
              </a:p>
              <a:p>
                <a:r>
                  <a:rPr lang="en-US" altLang="zh-CN" smtClean="0"/>
                  <a:t>3.Tk</a:t>
                </a:r>
                <a:r>
                  <a:rPr lang="zh-CN" altLang="en-US" smtClean="0"/>
                  <a:t>用于表示任务</a:t>
                </a:r>
                <a:r>
                  <a:rPr lang="en-US" altLang="zh-CN" smtClean="0"/>
                  <a:t>k</a:t>
                </a:r>
                <a:r>
                  <a:rPr lang="zh-CN" altLang="en-US" smtClean="0"/>
                  <a:t>能容忍的最大服务延时。每个任务的总延迟不能超过</a:t>
                </a:r>
                <a:r>
                  <a:rPr lang="en-US" altLang="zh-CN" smtClean="0"/>
                  <a:t>Tk</a:t>
                </a:r>
                <a:r>
                  <a:rPr lang="zh-CN" altLang="en-US" smtClean="0"/>
                  <a:t>。</a:t>
                </a: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4. </a:t>
                </a:r>
                <a:r>
                  <a:rPr lang="zh-CN" altLang="en-US" smtClean="0"/>
                  <a:t>对资源容量的需求取决于服务的延时和期盼的服务质量，服务质量越高，容量需求越高。</a:t>
                </a:r>
                <a:r>
                  <a:rPr lang="en-US" altLang="zh-CN" smtClean="0"/>
                  <a:t>Sj</a:t>
                </a:r>
                <a:r>
                  <a:rPr lang="zh-CN" altLang="en-US" smtClean="0"/>
                  <a:t>表示雾结点</a:t>
                </a:r>
                <a:r>
                  <a:rPr lang="en-US" altLang="zh-CN" smtClean="0"/>
                  <a:t>j</a:t>
                </a:r>
                <a:r>
                  <a:rPr lang="zh-CN" altLang="en-US" smtClean="0"/>
                  <a:t>的空闲容量，</a:t>
                </a:r>
                <a:r>
                  <a:rPr lang="en-US" altLang="zh-CN" smtClean="0">
                    <a:latin typeface="Cambria Math" panose="02040503050406030204" pitchFamily="18" charset="0"/>
                    <a:ea typeface="Cambria Math" panose="02040503050406030204" pitchFamily="18" charset="0"/>
                  </a:rPr>
                  <a:t>R(</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a:latin typeface="Cambria Math" panose="02040503050406030204" pitchFamily="18" charset="0"/>
                      </a:rPr>
                      <m:t>时</m:t>
                    </m:r>
                    <m:r>
                      <a:rPr lang="zh-CN" altLang="en-US" i="1" smtClean="0">
                        <a:latin typeface="Cambria Math" panose="02040503050406030204" pitchFamily="18" charset="0"/>
                      </a:rPr>
                      <m:t>的</m:t>
                    </m:r>
                  </m:oMath>
                </a14:m>
                <a:r>
                  <a:rPr lang="zh-CN" altLang="en-US" smtClean="0"/>
                  <a:t>资源需求</a:t>
                </a:r>
                <a:endParaRPr lang="en-US" altLang="zh-CN"/>
              </a:p>
              <a:p>
                <a:endParaRPr lang="en-US" altLang="zh-CN" smtClean="0"/>
              </a:p>
              <a:p>
                <a:endParaRPr lang="zh-CN" altLang="en-US"/>
              </a:p>
            </p:txBody>
          </p:sp>
        </mc:Choice>
        <mc:Fallback xmlns="">
          <p:sp>
            <p:nvSpPr>
              <p:cNvPr id="3" name="文本占位符 2"/>
              <p:cNvSpPr>
                <a:spLocks noGrp="1"/>
              </p:cNvSpPr>
              <p:nvPr>
                <p:ph type="body" idx="3"/>
              </p:nvPr>
            </p:nvSpPr>
            <p:spPr/>
            <p:txBody>
              <a:bodyPr/>
              <a:lstStyle/>
              <a:p>
                <a:r>
                  <a:rPr lang="en-US" altLang="zh-CN" smtClean="0"/>
                  <a:t>1.</a:t>
                </a:r>
                <a:r>
                  <a:rPr lang="zh-CN" altLang="en-US" smtClean="0"/>
                  <a:t>质量损失</a:t>
                </a:r>
                <a:r>
                  <a:rPr lang="zh-CN" altLang="en-US" smtClean="0"/>
                  <a:t>是依据具体的应用来确定的。在</a:t>
                </a:r>
                <a:r>
                  <a:rPr lang="en-US" altLang="zh-CN" smtClean="0"/>
                  <a:t>Folo</a:t>
                </a:r>
                <a:r>
                  <a:rPr lang="zh-CN" altLang="en-US" smtClean="0"/>
                  <a:t>中，定义了</a:t>
                </a:r>
                <a:r>
                  <a:rPr lang="en-US" altLang="zh-CN" smtClean="0"/>
                  <a:t>5</a:t>
                </a:r>
                <a:r>
                  <a:rPr lang="zh-CN" altLang="en-US" smtClean="0"/>
                  <a:t>个层次，等级</a:t>
                </a:r>
                <a:r>
                  <a:rPr lang="en-US" altLang="zh-CN" smtClean="0"/>
                  <a:t>1</a:t>
                </a:r>
                <a:r>
                  <a:rPr lang="zh-CN" altLang="en-US" smtClean="0"/>
                  <a:t>代表对质量损失有严格的要求，等级</a:t>
                </a:r>
                <a:r>
                  <a:rPr lang="en-US" altLang="zh-CN" smtClean="0"/>
                  <a:t>5</a:t>
                </a:r>
                <a:r>
                  <a:rPr lang="zh-CN" altLang="en-US" smtClean="0"/>
                  <a:t>表示对质量损失有较高的容忍度。</a:t>
                </a:r>
                <a:r>
                  <a:rPr lang="en-US" altLang="zh-CN" smtClean="0"/>
                  <a:t>Qk</a:t>
                </a:r>
                <a:r>
                  <a:rPr lang="zh-CN" altLang="en-US" smtClean="0"/>
                  <a:t>是根据视频的分辨率定义的。</a:t>
                </a:r>
                <a:endParaRPr lang="en-US" altLang="zh-CN" smtClean="0"/>
              </a:p>
              <a:p>
                <a:r>
                  <a:rPr lang="en-US" altLang="zh-CN" smtClean="0"/>
                  <a:t>2.</a:t>
                </a:r>
                <a:r>
                  <a:rPr lang="zh-CN" altLang="en-US" smtClean="0"/>
                  <a:t>每个</a:t>
                </a:r>
                <a:r>
                  <a:rPr lang="zh-CN" altLang="en-US" smtClean="0"/>
                  <a:t>任务都只能在分配到一个结点上</a:t>
                </a:r>
                <a:r>
                  <a:rPr lang="zh-CN" altLang="en-US" smtClean="0"/>
                  <a:t>。</a:t>
                </a:r>
                <a:endParaRPr lang="en-US" altLang="zh-CN" smtClean="0"/>
              </a:p>
              <a:p>
                <a:r>
                  <a:rPr lang="en-US" altLang="zh-CN" smtClean="0"/>
                  <a:t>3.Tk</a:t>
                </a:r>
                <a:r>
                  <a:rPr lang="zh-CN" altLang="en-US" smtClean="0"/>
                  <a:t>用于表示任务</a:t>
                </a:r>
                <a:r>
                  <a:rPr lang="en-US" altLang="zh-CN" smtClean="0"/>
                  <a:t>k</a:t>
                </a:r>
                <a:r>
                  <a:rPr lang="zh-CN" altLang="en-US" smtClean="0"/>
                  <a:t>能容忍的最大服务延时。每个任务的总延迟不能超过</a:t>
                </a:r>
                <a:r>
                  <a:rPr lang="en-US" altLang="zh-CN" smtClean="0"/>
                  <a:t>Tk</a:t>
                </a:r>
                <a:r>
                  <a:rPr lang="zh-CN" altLang="en-US" smtClean="0"/>
                  <a:t>。</a:t>
                </a: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mtClean="0"/>
                  <a:t>4.</a:t>
                </a:r>
                <a:r>
                  <a:rPr lang="en-US" altLang="zh-CN" smtClean="0"/>
                  <a:t> </a:t>
                </a:r>
                <a:r>
                  <a:rPr lang="zh-CN" altLang="en-US" smtClean="0"/>
                  <a:t>对资源容量的需求取决于服务的延时和期盼的服务质量，服务质量越高，容量需求越高。</a:t>
                </a:r>
                <a:r>
                  <a:rPr lang="en-US" altLang="zh-CN" smtClean="0"/>
                  <a:t>Sj</a:t>
                </a:r>
                <a:r>
                  <a:rPr lang="zh-CN" altLang="en-US" smtClean="0"/>
                  <a:t>表示雾结点</a:t>
                </a:r>
                <a:r>
                  <a:rPr lang="en-US" altLang="zh-CN" smtClean="0"/>
                  <a:t>j</a:t>
                </a:r>
                <a:r>
                  <a:rPr lang="zh-CN" altLang="en-US" smtClean="0"/>
                  <a:t>的空闲容量，</a:t>
                </a:r>
                <a:r>
                  <a:rPr lang="en-US" altLang="zh-CN" smtClean="0">
                    <a:latin typeface="Cambria Math" panose="02040503050406030204" pitchFamily="18" charset="0"/>
                    <a:ea typeface="Cambria Math" panose="02040503050406030204" pitchFamily="18" charset="0"/>
                  </a:rPr>
                  <a:t>R(</a:t>
                </a:r>
                <a:r>
                  <a:rPr lang="en-US" altLang="zh-CN" i="0">
                    <a:latin typeface="Cambria Math" panose="02040503050406030204" pitchFamily="18" charset="0"/>
                    <a:ea typeface="Cambria Math" panose="02040503050406030204" pitchFamily="18" charset="0"/>
                  </a:rPr>
                  <a:t>𝑞_𝑘</a:t>
                </a:r>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r>
                  <a:rPr lang="en-US" altLang="zh-CN" i="0">
                    <a:latin typeface="Cambria Math" panose="02040503050406030204" pitchFamily="18" charset="0"/>
                  </a:rPr>
                  <a:t>𝑞_𝑘</a:t>
                </a:r>
                <a:r>
                  <a:rPr lang="zh-CN" altLang="en-US" i="0">
                    <a:latin typeface="Cambria Math" panose="02040503050406030204" pitchFamily="18" charset="0"/>
                  </a:rPr>
                  <a:t> 时</a:t>
                </a:r>
                <a:r>
                  <a:rPr lang="zh-CN" altLang="en-US" i="0" smtClean="0">
                    <a:latin typeface="Cambria Math" panose="02040503050406030204" pitchFamily="18" charset="0"/>
                  </a:rPr>
                  <a:t>的</a:t>
                </a:r>
                <a:r>
                  <a:rPr lang="zh-CN" altLang="en-US" smtClean="0"/>
                  <a:t>资源需求</a:t>
                </a:r>
                <a:endParaRPr lang="en-US" altLang="zh-CN"/>
              </a:p>
              <a:p>
                <a:endParaRPr lang="en-US" altLang="zh-CN" smtClean="0"/>
              </a:p>
              <a:p>
                <a:endParaRPr lang="zh-CN" altLang="en-US"/>
              </a:p>
            </p:txBody>
          </p:sp>
        </mc:Fallback>
      </mc:AlternateContent>
    </p:spTree>
    <p:extLst>
      <p:ext uri="{BB962C8B-B14F-4D97-AF65-F5344CB8AC3E}">
        <p14:creationId xmlns:p14="http://schemas.microsoft.com/office/powerpoint/2010/main" val="277187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6988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9582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CF7B46-E4F5-4A03-87D2-D83C76E9FB67}" type="datetime1">
              <a:rPr lang="zh-CN" altLang="en-US"/>
              <a:t>2018/11/19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A109D1-EFDF-41D1-B115-D366CFD323E8}"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9889205-6308-43FC-BAC0-BE20FACFC596}" type="datetime1">
              <a:rPr lang="zh-CN" altLang="en-US"/>
              <a:t>2018/11/19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025B4F07-9C3A-4A57-9D16-C2110E1D46E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605B2E9-0310-4484-B4AA-BA98347AC229}" type="datetime1">
              <a:rPr lang="zh-CN" altLang="en-US"/>
              <a:t>2018/11/19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A504F6-3F82-47C7-B1CD-358BDCA5BC9B}"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2363CE1-1536-44E9-8A8F-60DDC4EC0C0C}" type="datetime1">
              <a:rPr lang="zh-CN" altLang="en-US"/>
              <a:t>2018/11/19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F68F6D37-D359-46E9-89F0-9A53DA631DAD}"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DD8B43-1A29-47A5-8E1E-3C10E7F0C181}" type="datetime1">
              <a:rPr lang="zh-CN" altLang="en-US"/>
              <a:t>2018/11/19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011BFF7-71D2-4539-A469-93FDAC03DE8E}"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9EE72FC-BEA5-44DD-A892-416510800269}" type="datetime1">
              <a:rPr lang="zh-CN" altLang="en-US"/>
              <a:t>2018/11/19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5A7F3B-4709-4002-B67E-4C2922A16F11}"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271429C-C73B-4A84-83FF-41356910CEAA}" type="datetime1">
              <a:rPr lang="zh-CN" altLang="en-US"/>
              <a:t>2018/11/19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6307EE3-1E42-4C2B-8D34-59061D23E79B}"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0AA1ED2-87EA-41BE-99EC-496F7F69370F}" type="datetime1">
              <a:rPr lang="zh-CN" altLang="en-US"/>
              <a:t>2018/11/19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6773CC7C-CF07-4B77-96E9-F09248BBFDDC}"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73CD95-4BFA-4A1D-9C86-9C3237F29EAA}" type="datetime1">
              <a:rPr lang="zh-CN" altLang="en-US"/>
              <a:t>2018/11/19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3D1E205-D23F-41DA-AA18-D2AF956C4131}"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6314ED7-52AE-4E0D-A884-8E2E59AEECC7}" type="datetime1">
              <a:rPr lang="zh-CN" altLang="en-US"/>
              <a:t>2018/11/19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C075E314-3ABA-459F-BEB6-668F71BD5508}"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950D1A5-7B69-4CEC-8258-97751E783A44}" type="datetime1">
              <a:rPr lang="zh-CN" altLang="en-US"/>
              <a:t>2018/11/19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2627794-1FB5-4B02-BA23-42FE51691954}"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7939C34-CF51-4915-817E-DB81CF211490}" type="datetime1">
              <a:rPr lang="zh-CN" altLang="en-US"/>
              <a:t>2018/11/19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D31515E-21D0-4885-B574-BCD8EF77C0D9}"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defRPr>
            </a:lvl1pPr>
          </a:lstStyle>
          <a:p>
            <a:pPr>
              <a:defRPr/>
            </a:pPr>
            <a:fld id="{DFFE92E3-3AE8-4BBA-9C65-9AC364C18C34}" type="datetime1">
              <a:rPr lang="zh-CN" altLang="en-US"/>
              <a:t>2018/11/19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defRPr>
            </a:lvl1pPr>
          </a:lstStyle>
          <a:p>
            <a:pPr>
              <a:defRPr/>
            </a:pPr>
            <a:fld id="{228517FC-1331-465B-BFC2-01656AC9FE3D}"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
          <p:cNvSpPr>
            <a:spLocks noChangeArrowheads="1"/>
          </p:cNvSpPr>
          <p:nvPr/>
        </p:nvSpPr>
        <p:spPr bwMode="auto">
          <a:xfrm>
            <a:off x="356486" y="1582598"/>
            <a:ext cx="118355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smtClean="0"/>
              <a:t>Folo</a:t>
            </a:r>
            <a:r>
              <a:rPr lang="en-US" altLang="zh-CN" sz="4400"/>
              <a:t>: Latency and Quality Optimized </a:t>
            </a:r>
            <a:r>
              <a:rPr lang="en-US" altLang="zh-CN" sz="4400" smtClean="0"/>
              <a:t>Task Allocation </a:t>
            </a:r>
            <a:r>
              <a:rPr lang="en-US" altLang="zh-CN" sz="4400"/>
              <a:t>in Vehicular Fog </a:t>
            </a:r>
            <a:r>
              <a:rPr lang="en-US" altLang="zh-CN" sz="4400" smtClean="0"/>
              <a:t>Computing </a:t>
            </a:r>
            <a:endParaRPr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9"/>
          <p:cNvSpPr>
            <a:spLocks noChangeArrowheads="1"/>
          </p:cNvSpPr>
          <p:nvPr/>
        </p:nvSpPr>
        <p:spPr bwMode="auto">
          <a:xfrm>
            <a:off x="2680245" y="5598994"/>
            <a:ext cx="5359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报告人：王琦       导师：李智勇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2387402" y="810169"/>
            <a:ext cx="6879277" cy="2877390"/>
          </a:xfrm>
          <a:prstGeom prst="rect">
            <a:avLst/>
          </a:prstGeom>
        </p:spPr>
      </p:pic>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5" name="图片 4"/>
          <p:cNvPicPr>
            <a:picLocks noChangeAspect="1"/>
          </p:cNvPicPr>
          <p:nvPr/>
        </p:nvPicPr>
        <p:blipFill>
          <a:blip r:embed="rId5"/>
          <a:stretch>
            <a:fillRect/>
          </a:stretch>
        </p:blipFill>
        <p:spPr>
          <a:xfrm>
            <a:off x="2236016" y="3687558"/>
            <a:ext cx="7182047" cy="3010969"/>
          </a:xfrm>
          <a:prstGeom prst="rect">
            <a:avLst/>
          </a:prstGeom>
        </p:spPr>
      </p:pic>
    </p:spTree>
    <p:extLst>
      <p:ext uri="{BB962C8B-B14F-4D97-AF65-F5344CB8AC3E}">
        <p14:creationId xmlns:p14="http://schemas.microsoft.com/office/powerpoint/2010/main" val="3557536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6"/>
          <p:cNvSpPr>
            <a:spLocks noChangeArrowheads="1"/>
          </p:cNvSpPr>
          <p:nvPr/>
        </p:nvSpPr>
        <p:spPr bwMode="auto">
          <a:xfrm>
            <a:off x="1423988" y="1334911"/>
            <a:ext cx="72786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en-US" sz="4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9"/>
          <p:cNvSpPr>
            <a:spLocks noChangeArrowheads="1"/>
          </p:cNvSpPr>
          <p:nvPr/>
        </p:nvSpPr>
        <p:spPr bwMode="auto">
          <a:xfrm>
            <a:off x="1423988" y="2736850"/>
            <a:ext cx="53609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汇报人：王琦     </a:t>
            </a:r>
            <a:endPar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20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导师：李智勇             </a:t>
            </a:r>
            <a:endParaRPr 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7" name="矩形 20"/>
          <p:cNvSpPr>
            <a:spLocks noChangeArrowheads="1"/>
          </p:cNvSpPr>
          <p:nvPr/>
        </p:nvSpPr>
        <p:spPr bwMode="auto">
          <a:xfrm>
            <a:off x="857257" y="1125855"/>
            <a:ext cx="10606398"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论文介绍：</a:t>
            </a:r>
            <a:endParaRPr lang="en-US" altLang="zh-CN" sz="2400" b="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mtClean="0">
                <a:latin typeface="+mn-ea"/>
                <a:ea typeface="+mn-ea"/>
              </a:rPr>
              <a:t>题目：</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《Folo: Latency and Quality Optimized Task Allocation in Vehicular Fog Computing》</a:t>
            </a:r>
          </a:p>
          <a:p>
            <a:pPr>
              <a:lnSpc>
                <a:spcPct val="150000"/>
              </a:lnSpc>
            </a:pPr>
            <a:r>
              <a:rPr lang="zh-CN" altLang="en-US" smtClean="0">
                <a:latin typeface="+mn-ea"/>
                <a:ea typeface="+mn-ea"/>
              </a:rPr>
              <a:t>期刊：</a:t>
            </a:r>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《IEEE Internet of Things Journal》 11 October 2018</a:t>
            </a:r>
          </a:p>
          <a:p>
            <a:pPr>
              <a:lnSpc>
                <a:spcPct val="150000"/>
              </a:lnSpc>
            </a:pPr>
            <a:endPar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150000"/>
              </a:lnSpc>
            </a:pPr>
            <a:r>
              <a:rPr lang="zh-CN" altLang="en-US" smtClean="0">
                <a:latin typeface="+mn-ea"/>
                <a:ea typeface="+mn-ea"/>
              </a:rPr>
              <a:t>目标：</a:t>
            </a:r>
            <a:r>
              <a:rPr lang="zh-CN" altLang="en-US"/>
              <a:t>提出了</a:t>
            </a:r>
            <a:r>
              <a:rPr lang="en-US" altLang="zh-CN"/>
              <a:t>Folo</a:t>
            </a:r>
            <a:r>
              <a:rPr lang="zh-CN" altLang="en-US"/>
              <a:t>，一种用于车载雾计算（</a:t>
            </a:r>
            <a:r>
              <a:rPr lang="en-US" altLang="zh-CN"/>
              <a:t>VFC</a:t>
            </a:r>
            <a:r>
              <a:rPr lang="zh-CN" altLang="en-US"/>
              <a:t>）中</a:t>
            </a:r>
            <a:r>
              <a:rPr lang="zh-CN" altLang="en-US" b="1"/>
              <a:t>延迟</a:t>
            </a:r>
            <a:r>
              <a:rPr lang="zh-CN" altLang="en-US"/>
              <a:t>和</a:t>
            </a:r>
            <a:r>
              <a:rPr lang="zh-CN" altLang="en-US" b="1"/>
              <a:t>质量</a:t>
            </a:r>
            <a:r>
              <a:rPr lang="zh-CN" altLang="en-US"/>
              <a:t>优化任务分配的新颖解决</a:t>
            </a:r>
            <a:r>
              <a:rPr lang="zh-CN" altLang="en-US" smtClean="0"/>
              <a:t>方案，在</a:t>
            </a:r>
            <a:r>
              <a:rPr lang="zh-CN" altLang="en-US" b="1" smtClean="0"/>
              <a:t>服务</a:t>
            </a:r>
            <a:r>
              <a:rPr lang="zh-CN" altLang="en-US" b="1"/>
              <a:t>延迟和质量损失</a:t>
            </a:r>
            <a:r>
              <a:rPr lang="zh-CN" altLang="en-US"/>
              <a:t>之间保持</a:t>
            </a:r>
            <a:r>
              <a:rPr lang="zh-CN" altLang="en-US" smtClean="0"/>
              <a:t>折衷。</a:t>
            </a:r>
            <a:endParaRPr lang="en-US" altLang="zh-CN" smtClean="0"/>
          </a:p>
          <a:p>
            <a:pPr>
              <a:lnSpc>
                <a:spcPct val="150000"/>
              </a:lnSpc>
            </a:pPr>
            <a:endParaRPr lang="en-US" altLang="zh-CN"/>
          </a:p>
          <a:p>
            <a:pPr>
              <a:lnSpc>
                <a:spcPct val="150000"/>
              </a:lnSpc>
            </a:pPr>
            <a:r>
              <a:rPr lang="zh-CN" altLang="en-US" smtClean="0">
                <a:latin typeface="+mn-ea"/>
                <a:ea typeface="+mn-ea"/>
              </a:rPr>
              <a:t>贡献：</a:t>
            </a:r>
            <a:endParaRPr lang="en-US" altLang="zh-CN" smtClean="0">
              <a:latin typeface="+mn-ea"/>
              <a:ea typeface="+mn-ea"/>
            </a:endParaRPr>
          </a:p>
          <a:p>
            <a:r>
              <a:rPr lang="en-US" altLang="zh-CN" smtClean="0">
                <a:latin typeface="+mn-ea"/>
                <a:ea typeface="+mn-ea"/>
              </a:rPr>
              <a:t>1</a:t>
            </a:r>
            <a:r>
              <a:rPr lang="zh-CN" altLang="en-US" smtClean="0">
                <a:latin typeface="+mn-ea"/>
                <a:ea typeface="+mn-ea"/>
              </a:rPr>
              <a:t>）</a:t>
            </a:r>
            <a:r>
              <a:rPr lang="zh-CN" altLang="en-US" smtClean="0"/>
              <a:t>同时考虑固定</a:t>
            </a:r>
            <a:r>
              <a:rPr lang="zh-CN" altLang="en-US"/>
              <a:t>节点</a:t>
            </a:r>
            <a:r>
              <a:rPr lang="zh-CN" altLang="en-US" smtClean="0"/>
              <a:t>和</a:t>
            </a:r>
            <a:r>
              <a:rPr lang="zh-CN" altLang="en-US"/>
              <a:t>移动雾节点上延迟和</a:t>
            </a:r>
            <a:r>
              <a:rPr lang="zh-CN" altLang="en-US" smtClean="0"/>
              <a:t>质量任务分配的优化。</a:t>
            </a:r>
            <a:endParaRPr lang="zh-CN" altLang="en-US"/>
          </a:p>
          <a:p>
            <a:pPr>
              <a:lnSpc>
                <a:spcPct val="150000"/>
              </a:lnSpc>
            </a:pPr>
            <a:r>
              <a:rPr lang="en-US" altLang="zh-CN" smtClean="0">
                <a:latin typeface="+mn-ea"/>
                <a:ea typeface="+mn-ea"/>
              </a:rPr>
              <a:t>2</a:t>
            </a:r>
            <a:r>
              <a:rPr lang="zh-CN" altLang="en-US" smtClean="0">
                <a:latin typeface="+mn-ea"/>
                <a:ea typeface="+mn-ea"/>
              </a:rPr>
              <a:t>）</a:t>
            </a:r>
            <a:r>
              <a:rPr lang="zh-CN" altLang="en-US"/>
              <a:t>任务分配过程被制定</a:t>
            </a:r>
            <a:r>
              <a:rPr lang="zh-CN" altLang="en-US" smtClean="0"/>
              <a:t>为</a:t>
            </a:r>
            <a:r>
              <a:rPr lang="zh-CN" altLang="en-US" b="1"/>
              <a:t>延迟</a:t>
            </a:r>
            <a:r>
              <a:rPr lang="zh-CN" altLang="en-US"/>
              <a:t>和</a:t>
            </a:r>
            <a:r>
              <a:rPr lang="zh-CN" altLang="en-US" b="1" smtClean="0"/>
              <a:t>质量的</a:t>
            </a:r>
            <a:r>
              <a:rPr lang="zh-CN" altLang="en-US" smtClean="0"/>
              <a:t>联合</a:t>
            </a:r>
            <a:r>
              <a:rPr lang="zh-CN" altLang="en-US"/>
              <a:t>优化问题，并通过基于</a:t>
            </a:r>
            <a:r>
              <a:rPr lang="en-US" altLang="zh-CN"/>
              <a:t>LBO</a:t>
            </a:r>
            <a:r>
              <a:rPr lang="zh-CN" altLang="en-US"/>
              <a:t>和</a:t>
            </a:r>
            <a:r>
              <a:rPr lang="en-US" altLang="zh-CN"/>
              <a:t>BPSO</a:t>
            </a:r>
            <a:r>
              <a:rPr lang="zh-CN" altLang="en-US" smtClean="0"/>
              <a:t>的方法解决</a:t>
            </a:r>
            <a:r>
              <a:rPr lang="zh-CN" altLang="en-US" smtClean="0">
                <a:latin typeface="+mn-ea"/>
                <a:ea typeface="+mn-ea"/>
              </a:rPr>
              <a:t>。</a:t>
            </a:r>
            <a:endParaRPr lang="zh-CN" altLang="en-US">
              <a:latin typeface="+mn-ea"/>
              <a:ea typeface="+mn-ea"/>
            </a:endParaRPr>
          </a:p>
          <a:p>
            <a:pPr>
              <a:lnSpc>
                <a:spcPct val="150000"/>
              </a:lnSpc>
            </a:pPr>
            <a:r>
              <a:rPr lang="en-US" altLang="zh-CN">
                <a:latin typeface="+mn-ea"/>
                <a:ea typeface="+mn-ea"/>
              </a:rPr>
              <a:t>3</a:t>
            </a:r>
            <a:r>
              <a:rPr lang="zh-CN" altLang="en-US" smtClean="0">
                <a:latin typeface="+mn-ea"/>
                <a:ea typeface="+mn-ea"/>
              </a:rPr>
              <a:t>）</a:t>
            </a:r>
            <a:r>
              <a:rPr lang="zh-CN" altLang="en-US"/>
              <a:t>使用</a:t>
            </a:r>
            <a:r>
              <a:rPr lang="zh-CN" altLang="en-US" smtClean="0"/>
              <a:t>真实出租车</a:t>
            </a:r>
            <a:r>
              <a:rPr lang="zh-CN" altLang="en-US"/>
              <a:t>轨迹作为</a:t>
            </a:r>
            <a:r>
              <a:rPr lang="zh-CN" altLang="en-US" smtClean="0"/>
              <a:t>输入，以视频中的目标识别为任务，</a:t>
            </a:r>
            <a:r>
              <a:rPr lang="zh-CN" altLang="en-US"/>
              <a:t>通过模拟评估</a:t>
            </a:r>
            <a:r>
              <a:rPr lang="en-US" altLang="zh-CN"/>
              <a:t>Folo</a:t>
            </a:r>
            <a:r>
              <a:rPr lang="zh-CN" altLang="en-US"/>
              <a:t>的</a:t>
            </a:r>
            <a:r>
              <a:rPr lang="zh-CN" altLang="en-US" smtClean="0"/>
              <a:t>有效性。</a:t>
            </a:r>
            <a:endParaRPr lang="zh-CN" altLang="en-US">
              <a:latin typeface="+mn-ea"/>
              <a:ea typeface="+mn-ea"/>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2233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5447645"/>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相关概念：</a:t>
            </a:r>
            <a:endParaRPr lang="en-US" altLang="zh-CN" sz="2400" b="1" smtClean="0">
              <a:solidFill>
                <a:srgbClr val="000000"/>
              </a:solidFill>
              <a:latin typeface="微软雅黑" panose="020B0503020204020204" pitchFamily="34" charset="-122"/>
              <a:ea typeface="微软雅黑" panose="020B0503020204020204" pitchFamily="34" charset="-122"/>
            </a:endParaRPr>
          </a:p>
          <a:p>
            <a:r>
              <a:rPr lang="en-US" altLang="zh-CN" sz="2400" b="1" smtClean="0"/>
              <a:t>1. Fog </a:t>
            </a:r>
            <a:r>
              <a:rPr lang="en-US" altLang="zh-CN" sz="2400" b="1"/>
              <a:t>Nodes:</a:t>
            </a:r>
          </a:p>
          <a:p>
            <a:r>
              <a:rPr lang="zh-CN" altLang="en-US" sz="2400"/>
              <a:t>固定雾节点</a:t>
            </a:r>
            <a:r>
              <a:rPr lang="zh-CN" altLang="en-US" sz="2400" smtClean="0"/>
              <a:t>：基站、</a:t>
            </a:r>
            <a:r>
              <a:rPr lang="en-US" altLang="zh-CN" sz="2400" smtClean="0"/>
              <a:t>RSU</a:t>
            </a:r>
            <a:r>
              <a:rPr lang="zh-CN" altLang="en-US" sz="2400" smtClean="0"/>
              <a:t>，</a:t>
            </a:r>
            <a:r>
              <a:rPr lang="en-US" altLang="zh-CN" sz="2400"/>
              <a:t>Wi-Fi</a:t>
            </a:r>
            <a:r>
              <a:rPr lang="zh-CN" altLang="en-US" sz="2400" smtClean="0"/>
              <a:t>接入点等固定</a:t>
            </a:r>
            <a:r>
              <a:rPr lang="zh-CN" altLang="en-US" sz="2400"/>
              <a:t>基础</a:t>
            </a:r>
            <a:r>
              <a:rPr lang="zh-CN" altLang="en-US" sz="2400" smtClean="0"/>
              <a:t>设施结点。</a:t>
            </a:r>
            <a:endParaRPr lang="zh-CN" altLang="en-US" sz="2400"/>
          </a:p>
          <a:p>
            <a:r>
              <a:rPr lang="zh-CN" altLang="en-US" sz="2400"/>
              <a:t>移动雾节点</a:t>
            </a:r>
            <a:r>
              <a:rPr lang="zh-CN" altLang="en-US" sz="2400" smtClean="0"/>
              <a:t>：具有通信模块</a:t>
            </a:r>
            <a:r>
              <a:rPr lang="zh-CN" altLang="en-US" sz="2400"/>
              <a:t>的移动</a:t>
            </a:r>
            <a:r>
              <a:rPr lang="zh-CN" altLang="en-US" sz="2400" smtClean="0"/>
              <a:t>车辆节点。</a:t>
            </a:r>
            <a:endParaRPr lang="en-US" altLang="zh-CN" sz="2400" smtClean="0"/>
          </a:p>
          <a:p>
            <a:r>
              <a:rPr lang="en-US" altLang="zh-CN" sz="2400" b="1" smtClean="0"/>
              <a:t>2.</a:t>
            </a:r>
            <a:r>
              <a:rPr lang="en-US" altLang="zh-CN" sz="2400" b="1"/>
              <a:t> </a:t>
            </a:r>
            <a:r>
              <a:rPr lang="en-US" altLang="zh-CN" sz="2400" b="1" smtClean="0"/>
              <a:t>Tasks:</a:t>
            </a:r>
          </a:p>
          <a:p>
            <a:r>
              <a:rPr lang="zh-CN" altLang="en-US" sz="2400"/>
              <a:t>应用程序的过程可以分解为一</a:t>
            </a:r>
            <a:r>
              <a:rPr lang="zh-CN" altLang="en-US" sz="2400" smtClean="0"/>
              <a:t>组任务，</a:t>
            </a:r>
            <a:r>
              <a:rPr lang="zh-CN" altLang="en-US" sz="2400"/>
              <a:t>任务不能分为子</a:t>
            </a:r>
            <a:r>
              <a:rPr lang="zh-CN" altLang="en-US" sz="2400" smtClean="0"/>
              <a:t>任务。</a:t>
            </a:r>
            <a:endParaRPr lang="en-US" altLang="zh-CN" sz="2400" smtClean="0"/>
          </a:p>
          <a:p>
            <a:r>
              <a:rPr lang="en-US" altLang="zh-CN" sz="2400" b="1" smtClean="0">
                <a:solidFill>
                  <a:srgbClr val="000000"/>
                </a:solidFill>
                <a:latin typeface="微软雅黑" panose="020B0503020204020204" pitchFamily="34" charset="-122"/>
                <a:ea typeface="微软雅黑" panose="020B0503020204020204" pitchFamily="34" charset="-122"/>
              </a:rPr>
              <a:t>3. </a:t>
            </a:r>
            <a:r>
              <a:rPr lang="en-US" altLang="zh-CN" sz="2400" b="1"/>
              <a:t>Client Vehicles</a:t>
            </a:r>
            <a:r>
              <a:rPr lang="en-US" altLang="zh-CN" sz="2400" b="1" smtClean="0"/>
              <a:t>:</a:t>
            </a:r>
          </a:p>
          <a:p>
            <a:r>
              <a:rPr lang="zh-CN" altLang="en-US" sz="2400"/>
              <a:t>生成任务的车辆被定义</a:t>
            </a:r>
            <a:r>
              <a:rPr lang="zh-CN" altLang="en-US" sz="2400" smtClean="0"/>
              <a:t>为</a:t>
            </a:r>
            <a:r>
              <a:rPr lang="en-US" altLang="zh-CN" sz="2400"/>
              <a:t>Client </a:t>
            </a:r>
            <a:r>
              <a:rPr lang="en-US" altLang="zh-CN" sz="2400" smtClean="0"/>
              <a:t>Vehicles</a:t>
            </a:r>
          </a:p>
          <a:p>
            <a:r>
              <a:rPr lang="en-US" altLang="zh-CN" sz="2400" b="1" smtClean="0">
                <a:solidFill>
                  <a:srgbClr val="000000"/>
                </a:solidFill>
                <a:latin typeface="微软雅黑" panose="020B0503020204020204" pitchFamily="34" charset="-122"/>
                <a:ea typeface="微软雅黑" panose="020B0503020204020204" pitchFamily="34" charset="-122"/>
              </a:rPr>
              <a:t>4. </a:t>
            </a:r>
            <a:r>
              <a:rPr lang="en-US" altLang="zh-CN" sz="2400" b="1"/>
              <a:t>Service </a:t>
            </a:r>
            <a:r>
              <a:rPr lang="en-US" altLang="zh-CN" sz="2400" b="1" smtClean="0"/>
              <a:t>Zones</a:t>
            </a:r>
            <a:r>
              <a:rPr lang="zh-CN" altLang="en-US" sz="2400" b="1" smtClean="0"/>
              <a:t>：</a:t>
            </a:r>
            <a:endParaRPr lang="en-US" altLang="zh-CN" sz="2400" b="1" smtClean="0"/>
          </a:p>
          <a:p>
            <a:r>
              <a:rPr lang="zh-CN" altLang="en-US" sz="2400" smtClean="0"/>
              <a:t>在每一个服务区域内都会有一个区域头负责管理和协调同一区域内的所有雾结点。</a:t>
            </a:r>
            <a:endParaRPr lang="en-US" altLang="zh-CN" sz="2400" smtClean="0"/>
          </a:p>
          <a:p>
            <a:r>
              <a:rPr lang="zh-CN" altLang="en-US" sz="2400"/>
              <a:t>移动雾节点在进入或离开区域时始终通知区域</a:t>
            </a:r>
            <a:r>
              <a:rPr lang="zh-CN" altLang="en-US" sz="2400" smtClean="0"/>
              <a:t>头，并定期</a:t>
            </a:r>
            <a:r>
              <a:rPr lang="zh-CN" altLang="en-US" sz="2400"/>
              <a:t>向区域负责人报告他们的移动方向，位置和可用容量。</a:t>
            </a:r>
            <a:endParaRPr lang="en-US" altLang="zh-CN" sz="2400" smtClean="0"/>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490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930015" y="1505902"/>
            <a:ext cx="7477125" cy="4438650"/>
          </a:xfrm>
          <a:prstGeom prst="rect">
            <a:avLst/>
          </a:prstGeom>
        </p:spPr>
      </p:pic>
      <p:sp>
        <p:nvSpPr>
          <p:cNvPr id="4" name="文本框 3"/>
          <p:cNvSpPr txBox="1"/>
          <p:nvPr/>
        </p:nvSpPr>
        <p:spPr>
          <a:xfrm>
            <a:off x="1509177" y="3429000"/>
            <a:ext cx="2223764" cy="1477328"/>
          </a:xfrm>
          <a:prstGeom prst="rect">
            <a:avLst/>
          </a:prstGeom>
          <a:noFill/>
        </p:spPr>
        <p:txBody>
          <a:bodyPr wrap="square" rtlCol="0">
            <a:spAutoFit/>
          </a:bodyPr>
          <a:lstStyle/>
          <a:p>
            <a:r>
              <a:rPr lang="en-US" altLang="zh-CN" smtClean="0"/>
              <a:t>1.</a:t>
            </a:r>
            <a:r>
              <a:rPr lang="zh-CN" altLang="en-US" smtClean="0"/>
              <a:t>广播</a:t>
            </a:r>
            <a:endParaRPr lang="en-US" altLang="zh-CN" smtClean="0"/>
          </a:p>
          <a:p>
            <a:r>
              <a:rPr lang="en-US" altLang="zh-CN" smtClean="0"/>
              <a:t>2.</a:t>
            </a:r>
            <a:r>
              <a:rPr lang="zh-CN" altLang="en-US" smtClean="0"/>
              <a:t>请求发送</a:t>
            </a:r>
            <a:endParaRPr lang="en-US" altLang="zh-CN" smtClean="0"/>
          </a:p>
          <a:p>
            <a:r>
              <a:rPr lang="en-US" altLang="zh-CN" smtClean="0"/>
              <a:t>3.</a:t>
            </a:r>
            <a:r>
              <a:rPr lang="zh-CN" altLang="en-US" smtClean="0"/>
              <a:t>任务分配</a:t>
            </a:r>
            <a:endParaRPr lang="en-US" altLang="zh-CN" smtClean="0"/>
          </a:p>
          <a:p>
            <a:r>
              <a:rPr lang="en-US" altLang="zh-CN" smtClean="0"/>
              <a:t>4.</a:t>
            </a:r>
            <a:r>
              <a:rPr lang="zh-CN" altLang="en-US"/>
              <a:t>任务迁移调度</a:t>
            </a:r>
            <a:endParaRPr lang="en-US" altLang="zh-CN" smtClean="0"/>
          </a:p>
          <a:p>
            <a:endParaRPr lang="zh-CN" altLang="en-US"/>
          </a:p>
        </p:txBody>
      </p:sp>
    </p:spTree>
    <p:extLst>
      <p:ext uri="{BB962C8B-B14F-4D97-AF65-F5344CB8AC3E}">
        <p14:creationId xmlns:p14="http://schemas.microsoft.com/office/powerpoint/2010/main" val="129210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a:blip r:embed="rId4"/>
          <a:stretch>
            <a:fillRect/>
          </a:stretch>
        </p:blipFill>
        <p:spPr>
          <a:xfrm>
            <a:off x="1887537" y="2715311"/>
            <a:ext cx="8180952" cy="1161905"/>
          </a:xfrm>
          <a:prstGeom prst="rect">
            <a:avLst/>
          </a:prstGeom>
        </p:spPr>
      </p:pic>
      <p:pic>
        <p:nvPicPr>
          <p:cNvPr id="4" name="图片 3"/>
          <p:cNvPicPr>
            <a:picLocks noChangeAspect="1"/>
          </p:cNvPicPr>
          <p:nvPr/>
        </p:nvPicPr>
        <p:blipFill>
          <a:blip r:embed="rId5"/>
          <a:stretch>
            <a:fillRect/>
          </a:stretch>
        </p:blipFill>
        <p:spPr>
          <a:xfrm>
            <a:off x="2030394" y="4279261"/>
            <a:ext cx="7895238" cy="723810"/>
          </a:xfrm>
          <a:prstGeom prst="rect">
            <a:avLst/>
          </a:prstGeom>
        </p:spPr>
      </p:pic>
      <p:sp>
        <p:nvSpPr>
          <p:cNvPr id="10" name="文本框 9"/>
          <p:cNvSpPr txBox="1"/>
          <p:nvPr/>
        </p:nvSpPr>
        <p:spPr>
          <a:xfrm>
            <a:off x="1037229" y="1125855"/>
            <a:ext cx="10313396" cy="1015663"/>
          </a:xfrm>
          <a:prstGeom prst="rect">
            <a:avLst/>
          </a:prstGeom>
          <a:noFill/>
        </p:spPr>
        <p:txBody>
          <a:bodyPr wrap="square" rtlCol="0">
            <a:spAutoFit/>
          </a:bodyPr>
          <a:lstStyle/>
          <a:p>
            <a:pPr>
              <a:lnSpc>
                <a:spcPct val="150000"/>
              </a:lnSpc>
            </a:pPr>
            <a:r>
              <a:rPr lang="zh-CN" altLang="en-US" sz="2400" b="1" smtClean="0">
                <a:solidFill>
                  <a:srgbClr val="000000"/>
                </a:solidFill>
                <a:latin typeface="微软雅黑" panose="020B0503020204020204" pitchFamily="34" charset="-122"/>
                <a:ea typeface="微软雅黑" panose="020B0503020204020204" pitchFamily="34" charset="-122"/>
              </a:rPr>
              <a:t>模型介绍：</a:t>
            </a:r>
            <a:endParaRPr lang="en-US" altLang="zh-CN" sz="2400" b="1" smtClean="0">
              <a:solidFill>
                <a:srgbClr val="000000"/>
              </a:solidFill>
              <a:latin typeface="微软雅黑" panose="020B0503020204020204" pitchFamily="34" charset="-122"/>
              <a:ea typeface="微软雅黑" panose="020B0503020204020204" pitchFamily="34" charset="-122"/>
            </a:endParaRPr>
          </a:p>
          <a:p>
            <a:endParaRPr lang="en-US" altLang="zh-CN" sz="24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0553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077"/>
            <a:ext cx="12192000" cy="705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870155" y="1253613"/>
            <a:ext cx="2551471" cy="461665"/>
          </a:xfrm>
          <a:prstGeom prst="rect">
            <a:avLst/>
          </a:prstGeom>
          <a:noFill/>
        </p:spPr>
        <p:txBody>
          <a:bodyPr wrap="square" rtlCol="0">
            <a:spAutoFit/>
          </a:bodyPr>
          <a:lstStyle/>
          <a:p>
            <a:r>
              <a:rPr lang="zh-CN" altLang="en-US" sz="2400" b="1" smtClean="0"/>
              <a:t>服务延迟</a:t>
            </a:r>
            <a:endParaRPr lang="zh-CN" altLang="en-US" sz="2400" b="1"/>
          </a:p>
        </p:txBody>
      </p:sp>
      <p:sp>
        <p:nvSpPr>
          <p:cNvPr id="3" name="文本框 2"/>
          <p:cNvSpPr txBox="1"/>
          <p:nvPr/>
        </p:nvSpPr>
        <p:spPr>
          <a:xfrm>
            <a:off x="1106128" y="2440000"/>
            <a:ext cx="2050026" cy="369332"/>
          </a:xfrm>
          <a:prstGeom prst="rect">
            <a:avLst/>
          </a:prstGeom>
          <a:noFill/>
        </p:spPr>
        <p:txBody>
          <a:bodyPr wrap="square" rtlCol="0">
            <a:spAutoFit/>
          </a:bodyPr>
          <a:lstStyle/>
          <a:p>
            <a:r>
              <a:rPr lang="en-US" altLang="zh-CN" smtClean="0"/>
              <a:t>1.</a:t>
            </a:r>
            <a:r>
              <a:rPr lang="zh-CN" altLang="en-US" smtClean="0"/>
              <a:t>传输延迟：</a:t>
            </a:r>
            <a:endParaRPr lang="zh-CN" altLang="en-US"/>
          </a:p>
        </p:txBody>
      </p:sp>
      <p:pic>
        <p:nvPicPr>
          <p:cNvPr id="4" name="图片 3"/>
          <p:cNvPicPr>
            <a:picLocks noChangeAspect="1"/>
          </p:cNvPicPr>
          <p:nvPr/>
        </p:nvPicPr>
        <p:blipFill>
          <a:blip r:embed="rId4"/>
          <a:stretch>
            <a:fillRect/>
          </a:stretch>
        </p:blipFill>
        <p:spPr>
          <a:xfrm>
            <a:off x="2339000" y="2277905"/>
            <a:ext cx="5104762" cy="657143"/>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3156154" y="5356902"/>
                <a:ext cx="5835546" cy="646331"/>
              </a:xfrm>
              <a:prstGeom prst="rect">
                <a:avLst/>
              </a:prstGeom>
              <a:noFill/>
            </p:spPr>
            <p:txBody>
              <a:bodyPr wrap="square" rtlCol="0">
                <a:spAutoFit/>
              </a:bodyPr>
              <a:lstStyle/>
              <a:p>
                <a:r>
                  <a:rPr lang="en-US" altLang="zh-CN" smtClean="0"/>
                  <a:t>Quality Loss of Results (</a:t>
                </a:r>
                <a:r>
                  <a:rPr lang="en-US" altLang="zh-CN"/>
                  <a:t>QLR</a:t>
                </a:r>
                <a:r>
                  <a:rPr lang="en-US" altLang="zh-CN" smtClean="0"/>
                  <a:t>)</a:t>
                </a:r>
                <a:r>
                  <a:rPr lang="zh-CN" altLang="en-US" smtClean="0"/>
                  <a:t>：服务质量损失的等级</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smtClean="0"/>
                  <a:t>对每个任务</a:t>
                </a:r>
                <a:r>
                  <a:rPr lang="en-US" altLang="zh-CN" smtClean="0"/>
                  <a:t>k</a:t>
                </a:r>
                <a:r>
                  <a:rPr lang="zh-CN" altLang="en-US" smtClean="0"/>
                  <a:t>对应的</a:t>
                </a:r>
                <a:r>
                  <a:rPr lang="en-US" altLang="zh-CN" smtClean="0"/>
                  <a:t>QLR</a:t>
                </a:r>
                <a:r>
                  <a:rPr lang="zh-CN" altLang="en-US" smtClean="0"/>
                  <a:t>等级</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smtClean="0">
                        <a:latin typeface="Cambria Math" panose="02040503050406030204" pitchFamily="18" charset="0"/>
                      </a:rPr>
                      <m:t>越大</m:t>
                    </m:r>
                  </m:oMath>
                </a14:m>
                <a:r>
                  <a:rPr lang="zh-CN" altLang="en-US" smtClean="0"/>
                  <a:t>，损失越多</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3156154" y="5356902"/>
                <a:ext cx="5835546" cy="646331"/>
              </a:xfrm>
              <a:prstGeom prst="rect">
                <a:avLst/>
              </a:prstGeom>
              <a:blipFill rotWithShape="0">
                <a:blip r:embed="rId5"/>
                <a:stretch>
                  <a:fillRect l="-940" t="-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253324" y="2426269"/>
                <a:ext cx="4264345" cy="668645"/>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D(</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smtClean="0">
                    <a:latin typeface="Cambria Math" panose="02040503050406030204" pitchFamily="18" charset="0"/>
                    <a:ea typeface="Cambria Math" panose="02040503050406030204" pitchFamily="18" charset="0"/>
                  </a:rPr>
                  <a:t>)</a:t>
                </a:r>
                <a:r>
                  <a:rPr lang="zh-CN" altLang="en-US" smtClean="0">
                    <a:latin typeface="Cambria Math" panose="02040503050406030204" pitchFamily="18" charset="0"/>
                  </a:rPr>
                  <a:t>：</a:t>
                </a:r>
                <a:r>
                  <a:rPr lang="zh-CN" altLang="en-US" smtClean="0"/>
                  <a:t>当</a:t>
                </a:r>
                <a:r>
                  <a:rPr lang="en-US" altLang="zh-CN" smtClean="0"/>
                  <a:t>QLR</a:t>
                </a:r>
                <a:r>
                  <a:rPr lang="zh-CN" altLang="en-US" smtClean="0"/>
                  <a:t>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传输数据量的大小</a:t>
                </a:r>
                <a:endParaRPr lang="en-US" altLang="zh-CN"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𝑖𝑗</m:t>
                        </m:r>
                      </m:sub>
                    </m:sSub>
                    <m:r>
                      <a:rPr lang="zh-CN" altLang="en-US" i="1">
                        <a:latin typeface="Cambria Math" panose="02040503050406030204" pitchFamily="18" charset="0"/>
                      </a:rPr>
                      <m:t>：</m:t>
                    </m:r>
                  </m:oMath>
                </a14:m>
                <a:r>
                  <a:rPr lang="zh-CN" altLang="en-US" smtClean="0"/>
                  <a:t>结点</a:t>
                </a:r>
                <a:r>
                  <a:rPr lang="en-US" altLang="zh-CN" smtClean="0">
                    <a:latin typeface="Cambria Math" panose="02040503050406030204" pitchFamily="18" charset="0"/>
                    <a:ea typeface="Cambria Math" panose="02040503050406030204" pitchFamily="18" charset="0"/>
                  </a:rPr>
                  <a:t>j</a:t>
                </a:r>
                <a:r>
                  <a:rPr lang="zh-CN" altLang="en-US" smtClean="0"/>
                  <a:t>和</a:t>
                </a:r>
                <a:r>
                  <a:rPr lang="en-US" altLang="zh-CN" smtClean="0">
                    <a:latin typeface="Cambria Math" panose="02040503050406030204" pitchFamily="18" charset="0"/>
                    <a:ea typeface="Cambria Math" panose="02040503050406030204" pitchFamily="18" charset="0"/>
                  </a:rPr>
                  <a:t>client i</a:t>
                </a:r>
                <a:r>
                  <a:rPr lang="zh-CN" altLang="en-US" smtClean="0"/>
                  <a:t>之间的数据传输率</a:t>
                </a:r>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7253324" y="2426269"/>
                <a:ext cx="4264345" cy="668645"/>
              </a:xfrm>
              <a:prstGeom prst="rect">
                <a:avLst/>
              </a:prstGeom>
              <a:blipFill rotWithShape="0">
                <a:blip r:embed="rId6"/>
                <a:stretch>
                  <a:fillRect l="-1288" t="-6364" r="-429" b="-9091"/>
                </a:stretch>
              </a:blipFill>
            </p:spPr>
            <p:txBody>
              <a:bodyPr/>
              <a:lstStyle/>
              <a:p>
                <a:r>
                  <a:rPr lang="zh-CN" altLang="en-US">
                    <a:noFill/>
                  </a:rPr>
                  <a:t> </a:t>
                </a:r>
              </a:p>
            </p:txBody>
          </p:sp>
        </mc:Fallback>
      </mc:AlternateContent>
      <p:sp>
        <p:nvSpPr>
          <p:cNvPr id="7" name="文本框 6"/>
          <p:cNvSpPr txBox="1"/>
          <p:nvPr/>
        </p:nvSpPr>
        <p:spPr>
          <a:xfrm>
            <a:off x="1106128" y="3455865"/>
            <a:ext cx="1674393" cy="369332"/>
          </a:xfrm>
          <a:prstGeom prst="rect">
            <a:avLst/>
          </a:prstGeom>
          <a:noFill/>
        </p:spPr>
        <p:txBody>
          <a:bodyPr wrap="square" rtlCol="0">
            <a:spAutoFit/>
          </a:bodyPr>
          <a:lstStyle/>
          <a:p>
            <a:r>
              <a:rPr lang="en-US" altLang="zh-CN" smtClean="0"/>
              <a:t>2.</a:t>
            </a:r>
            <a:r>
              <a:rPr lang="zh-CN" altLang="en-US" smtClean="0"/>
              <a:t>处理延迟：</a:t>
            </a:r>
            <a:endParaRPr lang="zh-CN" altLang="en-US"/>
          </a:p>
        </p:txBody>
      </p:sp>
      <p:pic>
        <p:nvPicPr>
          <p:cNvPr id="9" name="图片 8"/>
          <p:cNvPicPr>
            <a:picLocks noChangeAspect="1"/>
          </p:cNvPicPr>
          <p:nvPr/>
        </p:nvPicPr>
        <p:blipFill>
          <a:blip r:embed="rId7"/>
          <a:stretch>
            <a:fillRect/>
          </a:stretch>
        </p:blipFill>
        <p:spPr>
          <a:xfrm>
            <a:off x="3156154" y="3420057"/>
            <a:ext cx="4190476" cy="504762"/>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7194041" y="3488066"/>
                <a:ext cx="4728999" cy="646331"/>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P(</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𝑘</m:t>
                        </m:r>
                      </m:sub>
                    </m:sSub>
                  </m:oMath>
                </a14:m>
                <a:r>
                  <a:rPr lang="en-US" altLang="zh-CN">
                    <a:latin typeface="Cambria Math" panose="02040503050406030204" pitchFamily="18" charset="0"/>
                    <a:ea typeface="Cambria Math" panose="02040503050406030204" pitchFamily="18" charset="0"/>
                  </a:rPr>
                  <a:t>)</a:t>
                </a:r>
                <a:r>
                  <a:rPr lang="zh-CN" altLang="en-US"/>
                  <a:t>：当</a:t>
                </a:r>
                <a:r>
                  <a:rPr lang="en-US" altLang="zh-CN"/>
                  <a:t>QLR</a:t>
                </a:r>
                <a:r>
                  <a:rPr lang="zh-CN" altLang="en-US"/>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zh-CN" altLang="en-US" i="1">
                        <a:latin typeface="Cambria Math" panose="02040503050406030204" pitchFamily="18" charset="0"/>
                      </a:rPr>
                      <m:t>时</m:t>
                    </m:r>
                  </m:oMath>
                </a14:m>
                <a:r>
                  <a:rPr lang="zh-CN" altLang="en-US" smtClean="0"/>
                  <a:t>所需要的处理</a:t>
                </a:r>
                <a:r>
                  <a:rPr lang="zh-CN" altLang="en-US"/>
                  <a:t>延迟</a:t>
                </a:r>
                <a:endParaRPr lang="en-US" altLang="zh-CN"/>
              </a:p>
              <a:p>
                <a:endParaRPr lang="zh-CN" altLang="en-US"/>
              </a:p>
            </p:txBody>
          </p:sp>
        </mc:Choice>
        <mc:Fallback xmlns="">
          <p:sp>
            <p:nvSpPr>
              <p:cNvPr id="10" name="文本框 9"/>
              <p:cNvSpPr txBox="1">
                <a:spLocks noRot="1" noChangeAspect="1" noMove="1" noResize="1" noEditPoints="1" noAdjustHandles="1" noChangeArrowheads="1" noChangeShapeType="1" noTextEdit="1"/>
              </p:cNvSpPr>
              <p:nvPr/>
            </p:nvSpPr>
            <p:spPr>
              <a:xfrm>
                <a:off x="7194041" y="3488066"/>
                <a:ext cx="4728999" cy="646331"/>
              </a:xfrm>
              <a:prstGeom prst="rect">
                <a:avLst/>
              </a:prstGeom>
              <a:blipFill rotWithShape="0">
                <a:blip r:embed="rId8"/>
                <a:stretch>
                  <a:fillRect l="-1031" t="-6604"/>
                </a:stretch>
              </a:blipFill>
            </p:spPr>
            <p:txBody>
              <a:bodyPr/>
              <a:lstStyle/>
              <a:p>
                <a:r>
                  <a:rPr lang="zh-CN" altLang="en-US">
                    <a:noFill/>
                  </a:rPr>
                  <a:t> </a:t>
                </a:r>
              </a:p>
            </p:txBody>
          </p:sp>
        </mc:Fallback>
      </mc:AlternateContent>
      <p:pic>
        <p:nvPicPr>
          <p:cNvPr id="13" name="图片 12"/>
          <p:cNvPicPr>
            <a:picLocks noChangeAspect="1"/>
          </p:cNvPicPr>
          <p:nvPr/>
        </p:nvPicPr>
        <p:blipFill>
          <a:blip r:embed="rId9"/>
          <a:stretch>
            <a:fillRect/>
          </a:stretch>
        </p:blipFill>
        <p:spPr>
          <a:xfrm>
            <a:off x="3237899" y="4452322"/>
            <a:ext cx="4304762" cy="447619"/>
          </a:xfrm>
          <a:prstGeom prst="rect">
            <a:avLst/>
          </a:prstGeom>
        </p:spPr>
      </p:pic>
      <p:sp>
        <p:nvSpPr>
          <p:cNvPr id="12" name="文本框 11"/>
          <p:cNvSpPr txBox="1"/>
          <p:nvPr/>
        </p:nvSpPr>
        <p:spPr>
          <a:xfrm>
            <a:off x="1106128" y="4491465"/>
            <a:ext cx="5281126" cy="369332"/>
          </a:xfrm>
          <a:prstGeom prst="rect">
            <a:avLst/>
          </a:prstGeom>
          <a:noFill/>
        </p:spPr>
        <p:txBody>
          <a:bodyPr wrap="square" rtlCol="0">
            <a:spAutoFit/>
          </a:bodyPr>
          <a:lstStyle/>
          <a:p>
            <a:r>
              <a:rPr lang="zh-CN" altLang="en-US" smtClean="0"/>
              <a:t>每个任务</a:t>
            </a:r>
            <a:r>
              <a:rPr lang="en-US" altLang="zh-CN" smtClean="0"/>
              <a:t>k</a:t>
            </a:r>
            <a:r>
              <a:rPr lang="zh-CN" altLang="en-US" smtClean="0"/>
              <a:t>的服务延迟：</a:t>
            </a:r>
            <a:endParaRPr lang="zh-CN" altLang="en-US"/>
          </a:p>
        </p:txBody>
      </p:sp>
      <p:sp>
        <p:nvSpPr>
          <p:cNvPr id="14" name="文本框 13"/>
          <p:cNvSpPr txBox="1"/>
          <p:nvPr/>
        </p:nvSpPr>
        <p:spPr>
          <a:xfrm>
            <a:off x="7430216" y="4521002"/>
            <a:ext cx="5890966" cy="646331"/>
          </a:xfrm>
          <a:prstGeom prst="rect">
            <a:avLst/>
          </a:prstGeom>
          <a:noFill/>
        </p:spPr>
        <p:txBody>
          <a:bodyPr wrap="square" rtlCol="0">
            <a:spAutoFit/>
          </a:bodyPr>
          <a:lstStyle/>
          <a:p>
            <a:r>
              <a:rPr lang="en-US" altLang="zh-CN" smtClean="0">
                <a:latin typeface="Cambria Math" panose="02040503050406030204" pitchFamily="18" charset="0"/>
                <a:ea typeface="Cambria Math" panose="02040503050406030204" pitchFamily="18" charset="0"/>
              </a:rPr>
              <a:t>l:</a:t>
            </a:r>
            <a:r>
              <a:rPr lang="zh-CN" altLang="en-US" smtClean="0"/>
              <a:t>是固定的时间开销，代表结点</a:t>
            </a:r>
            <a:r>
              <a:rPr lang="en-US" altLang="zh-CN" smtClean="0"/>
              <a:t>j</a:t>
            </a:r>
            <a:r>
              <a:rPr lang="zh-CN" altLang="en-US" smtClean="0"/>
              <a:t>和</a:t>
            </a:r>
            <a:r>
              <a:rPr lang="en-US" altLang="zh-CN" smtClean="0"/>
              <a:t>i</a:t>
            </a:r>
            <a:r>
              <a:rPr lang="zh-CN" altLang="en-US" smtClean="0"/>
              <a:t>之间</a:t>
            </a:r>
            <a:endParaRPr lang="en-US" altLang="zh-CN" smtClean="0"/>
          </a:p>
          <a:p>
            <a:r>
              <a:rPr lang="zh-CN" altLang="en-US" smtClean="0"/>
              <a:t>的往返时延</a:t>
            </a:r>
            <a:endParaRPr lang="zh-CN" altLang="en-US"/>
          </a:p>
        </p:txBody>
      </p:sp>
    </p:spTree>
    <p:extLst>
      <p:ext uri="{BB962C8B-B14F-4D97-AF65-F5344CB8AC3E}">
        <p14:creationId xmlns:p14="http://schemas.microsoft.com/office/powerpoint/2010/main" val="131884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59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082351" y="1343608"/>
            <a:ext cx="3172408" cy="461665"/>
          </a:xfrm>
          <a:prstGeom prst="rect">
            <a:avLst/>
          </a:prstGeom>
          <a:noFill/>
        </p:spPr>
        <p:txBody>
          <a:bodyPr wrap="square" rtlCol="0">
            <a:spAutoFit/>
          </a:bodyPr>
          <a:lstStyle/>
          <a:p>
            <a:r>
              <a:rPr lang="zh-CN" altLang="en-US" sz="2400" b="1"/>
              <a:t>约束</a:t>
            </a:r>
          </a:p>
        </p:txBody>
      </p:sp>
      <p:sp>
        <p:nvSpPr>
          <p:cNvPr id="3" name="文本框 2"/>
          <p:cNvSpPr txBox="1"/>
          <p:nvPr/>
        </p:nvSpPr>
        <p:spPr>
          <a:xfrm>
            <a:off x="1082351" y="2271017"/>
            <a:ext cx="3377682" cy="369332"/>
          </a:xfrm>
          <a:prstGeom prst="rect">
            <a:avLst/>
          </a:prstGeom>
          <a:noFill/>
        </p:spPr>
        <p:txBody>
          <a:bodyPr wrap="square" rtlCol="0">
            <a:spAutoFit/>
          </a:bodyPr>
          <a:lstStyle/>
          <a:p>
            <a:r>
              <a:rPr lang="en-US" altLang="zh-CN" smtClean="0"/>
              <a:t>1.</a:t>
            </a:r>
            <a:r>
              <a:rPr lang="zh-CN" altLang="en-US" smtClean="0"/>
              <a:t>质量损失约束：</a:t>
            </a:r>
            <a:endParaRPr lang="zh-CN" altLang="en-US"/>
          </a:p>
        </p:txBody>
      </p:sp>
      <p:sp>
        <p:nvSpPr>
          <p:cNvPr id="5" name="文本框 4"/>
          <p:cNvSpPr txBox="1"/>
          <p:nvPr/>
        </p:nvSpPr>
        <p:spPr>
          <a:xfrm>
            <a:off x="1082351" y="3324574"/>
            <a:ext cx="3091542" cy="369332"/>
          </a:xfrm>
          <a:prstGeom prst="rect">
            <a:avLst/>
          </a:prstGeom>
          <a:noFill/>
        </p:spPr>
        <p:txBody>
          <a:bodyPr wrap="square" rtlCol="0">
            <a:spAutoFit/>
          </a:bodyPr>
          <a:lstStyle/>
          <a:p>
            <a:r>
              <a:rPr lang="en-US" altLang="zh-CN" smtClean="0"/>
              <a:t>2.</a:t>
            </a:r>
            <a:r>
              <a:rPr lang="zh-CN" altLang="en-US" smtClean="0"/>
              <a:t>分配约束：</a:t>
            </a:r>
            <a:endParaRPr lang="zh-CN" altLang="en-US"/>
          </a:p>
        </p:txBody>
      </p:sp>
      <p:sp>
        <p:nvSpPr>
          <p:cNvPr id="6" name="文本框 5"/>
          <p:cNvSpPr txBox="1"/>
          <p:nvPr/>
        </p:nvSpPr>
        <p:spPr>
          <a:xfrm>
            <a:off x="1082351" y="4368019"/>
            <a:ext cx="1838804" cy="369332"/>
          </a:xfrm>
          <a:prstGeom prst="rect">
            <a:avLst/>
          </a:prstGeom>
          <a:noFill/>
        </p:spPr>
        <p:txBody>
          <a:bodyPr wrap="square" rtlCol="0">
            <a:spAutoFit/>
          </a:bodyPr>
          <a:lstStyle/>
          <a:p>
            <a:r>
              <a:rPr lang="en-US" altLang="zh-CN" smtClean="0"/>
              <a:t>3.</a:t>
            </a:r>
            <a:r>
              <a:rPr lang="zh-CN" altLang="en-US" smtClean="0"/>
              <a:t>服务延迟约束：</a:t>
            </a:r>
            <a:endParaRPr lang="zh-CN" altLang="en-US"/>
          </a:p>
        </p:txBody>
      </p:sp>
      <p:pic>
        <p:nvPicPr>
          <p:cNvPr id="8" name="图片 7"/>
          <p:cNvPicPr>
            <a:picLocks noChangeAspect="1"/>
          </p:cNvPicPr>
          <p:nvPr/>
        </p:nvPicPr>
        <p:blipFill>
          <a:blip r:embed="rId4"/>
          <a:stretch>
            <a:fillRect/>
          </a:stretch>
        </p:blipFill>
        <p:spPr>
          <a:xfrm>
            <a:off x="3499182" y="4245015"/>
            <a:ext cx="4485714" cy="552381"/>
          </a:xfrm>
          <a:prstGeom prst="rect">
            <a:avLst/>
          </a:prstGeom>
        </p:spPr>
      </p:pic>
      <p:pic>
        <p:nvPicPr>
          <p:cNvPr id="9" name="图片 8"/>
          <p:cNvPicPr>
            <a:picLocks noChangeAspect="1"/>
          </p:cNvPicPr>
          <p:nvPr/>
        </p:nvPicPr>
        <p:blipFill>
          <a:blip r:embed="rId5"/>
          <a:stretch>
            <a:fillRect/>
          </a:stretch>
        </p:blipFill>
        <p:spPr>
          <a:xfrm>
            <a:off x="3213467" y="3189466"/>
            <a:ext cx="4771429" cy="780952"/>
          </a:xfrm>
          <a:prstGeom prst="rect">
            <a:avLst/>
          </a:prstGeom>
        </p:spPr>
      </p:pic>
      <p:pic>
        <p:nvPicPr>
          <p:cNvPr id="10" name="图片 9"/>
          <p:cNvPicPr>
            <a:picLocks noChangeAspect="1"/>
          </p:cNvPicPr>
          <p:nvPr/>
        </p:nvPicPr>
        <p:blipFill>
          <a:blip r:embed="rId6"/>
          <a:stretch>
            <a:fillRect/>
          </a:stretch>
        </p:blipFill>
        <p:spPr>
          <a:xfrm>
            <a:off x="3213467" y="2170358"/>
            <a:ext cx="4952381" cy="542857"/>
          </a:xfrm>
          <a:prstGeom prst="rect">
            <a:avLst/>
          </a:prstGeom>
        </p:spPr>
      </p:pic>
      <p:sp>
        <p:nvSpPr>
          <p:cNvPr id="11" name="文本框 10"/>
          <p:cNvSpPr txBox="1"/>
          <p:nvPr/>
        </p:nvSpPr>
        <p:spPr>
          <a:xfrm>
            <a:off x="1082351" y="5346309"/>
            <a:ext cx="1726536" cy="646331"/>
          </a:xfrm>
          <a:prstGeom prst="rect">
            <a:avLst/>
          </a:prstGeom>
          <a:noFill/>
        </p:spPr>
        <p:txBody>
          <a:bodyPr wrap="square" rtlCol="0">
            <a:spAutoFit/>
          </a:bodyPr>
          <a:lstStyle/>
          <a:p>
            <a:r>
              <a:rPr lang="en-US" altLang="zh-CN" smtClean="0"/>
              <a:t>4.</a:t>
            </a:r>
            <a:r>
              <a:rPr lang="zh-CN" altLang="en-US" smtClean="0"/>
              <a:t>资源容量约束：</a:t>
            </a:r>
            <a:endParaRPr lang="zh-CN" altLang="en-US"/>
          </a:p>
        </p:txBody>
      </p:sp>
      <p:pic>
        <p:nvPicPr>
          <p:cNvPr id="12" name="图片 11"/>
          <p:cNvPicPr>
            <a:picLocks noChangeAspect="1"/>
          </p:cNvPicPr>
          <p:nvPr/>
        </p:nvPicPr>
        <p:blipFill>
          <a:blip r:embed="rId7"/>
          <a:stretch>
            <a:fillRect/>
          </a:stretch>
        </p:blipFill>
        <p:spPr>
          <a:xfrm>
            <a:off x="2958099" y="5203372"/>
            <a:ext cx="5342857" cy="819048"/>
          </a:xfrm>
          <a:prstGeom prst="rect">
            <a:avLst/>
          </a:prstGeom>
        </p:spPr>
      </p:pic>
      <p:sp>
        <p:nvSpPr>
          <p:cNvPr id="13" name="文本框 12"/>
          <p:cNvSpPr txBox="1"/>
          <p:nvPr/>
        </p:nvSpPr>
        <p:spPr>
          <a:xfrm>
            <a:off x="728980" y="5807035"/>
            <a:ext cx="2988204" cy="369332"/>
          </a:xfrm>
          <a:prstGeom prst="rect">
            <a:avLst/>
          </a:prstGeom>
          <a:noFill/>
        </p:spPr>
        <p:txBody>
          <a:bodyPr wrap="square" rtlCol="0">
            <a:spAutoFit/>
          </a:bodyPr>
          <a:lstStyle/>
          <a:p>
            <a:r>
              <a:rPr lang="en-US" altLang="zh-CN" smtClean="0"/>
              <a:t>(GPU</a:t>
            </a:r>
            <a:r>
              <a:rPr lang="en-US" altLang="zh-CN"/>
              <a:t>, </a:t>
            </a:r>
            <a:r>
              <a:rPr lang="en-US" altLang="zh-CN" smtClean="0"/>
              <a:t>CPU</a:t>
            </a:r>
            <a:r>
              <a:rPr lang="zh-CN" altLang="en-US" smtClean="0"/>
              <a:t>，</a:t>
            </a:r>
            <a:r>
              <a:rPr lang="en-US" altLang="zh-CN" smtClean="0"/>
              <a:t>memory</a:t>
            </a:r>
            <a:r>
              <a:rPr lang="en-US" altLang="zh-CN"/>
              <a:t>)</a:t>
            </a:r>
            <a:endParaRPr lang="zh-CN" altLang="en-US"/>
          </a:p>
        </p:txBody>
      </p:sp>
    </p:spTree>
    <p:extLst>
      <p:ext uri="{BB962C8B-B14F-4D97-AF65-F5344CB8AC3E}">
        <p14:creationId xmlns:p14="http://schemas.microsoft.com/office/powerpoint/2010/main" val="3307922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2" name="图片 1"/>
          <p:cNvPicPr>
            <a:picLocks noChangeAspect="1"/>
          </p:cNvPicPr>
          <p:nvPr/>
        </p:nvPicPr>
        <p:blipFill>
          <a:blip r:embed="rId4"/>
          <a:stretch>
            <a:fillRect/>
          </a:stretch>
        </p:blipFill>
        <p:spPr>
          <a:xfrm>
            <a:off x="4870459" y="1857165"/>
            <a:ext cx="5123809" cy="4028571"/>
          </a:xfrm>
          <a:prstGeom prst="rect">
            <a:avLst/>
          </a:prstGeom>
        </p:spPr>
      </p:pic>
      <p:sp>
        <p:nvSpPr>
          <p:cNvPr id="5" name="文本框 4"/>
          <p:cNvSpPr txBox="1"/>
          <p:nvPr/>
        </p:nvSpPr>
        <p:spPr>
          <a:xfrm>
            <a:off x="1074449" y="1857165"/>
            <a:ext cx="3067665" cy="923330"/>
          </a:xfrm>
          <a:prstGeom prst="rect">
            <a:avLst/>
          </a:prstGeom>
          <a:noFill/>
        </p:spPr>
        <p:txBody>
          <a:bodyPr wrap="square" rtlCol="0">
            <a:spAutoFit/>
          </a:bodyPr>
          <a:lstStyle/>
          <a:p>
            <a:r>
              <a:rPr lang="zh-CN" altLang="en-US" smtClean="0"/>
              <a:t>所有任务最大的服务延迟：</a:t>
            </a:r>
            <a:endParaRPr lang="en-US" altLang="zh-CN" smtClean="0"/>
          </a:p>
          <a:p>
            <a:endParaRPr lang="en-US" altLang="zh-CN" smtClean="0"/>
          </a:p>
          <a:p>
            <a:r>
              <a:rPr lang="en-US" altLang="zh-CN" smtClean="0"/>
              <a:t>   T = </a:t>
            </a:r>
            <a:endParaRPr lang="en-US" altLang="zh-CN"/>
          </a:p>
        </p:txBody>
      </p:sp>
      <p:pic>
        <p:nvPicPr>
          <p:cNvPr id="8" name="图片 7"/>
          <p:cNvPicPr>
            <a:picLocks noChangeAspect="1"/>
          </p:cNvPicPr>
          <p:nvPr/>
        </p:nvPicPr>
        <p:blipFill>
          <a:blip r:embed="rId5"/>
          <a:stretch>
            <a:fillRect/>
          </a:stretch>
        </p:blipFill>
        <p:spPr>
          <a:xfrm>
            <a:off x="1875910" y="2390019"/>
            <a:ext cx="923810" cy="390476"/>
          </a:xfrm>
          <a:prstGeom prst="rect">
            <a:avLst/>
          </a:prstGeom>
        </p:spPr>
      </p:pic>
      <p:sp>
        <p:nvSpPr>
          <p:cNvPr id="9" name="文本框 8"/>
          <p:cNvSpPr txBox="1"/>
          <p:nvPr/>
        </p:nvSpPr>
        <p:spPr>
          <a:xfrm>
            <a:off x="1074449" y="3127771"/>
            <a:ext cx="3006488" cy="923330"/>
          </a:xfrm>
          <a:prstGeom prst="rect">
            <a:avLst/>
          </a:prstGeom>
          <a:noFill/>
        </p:spPr>
        <p:txBody>
          <a:bodyPr wrap="square" rtlCol="0">
            <a:spAutoFit/>
          </a:bodyPr>
          <a:lstStyle/>
          <a:p>
            <a:r>
              <a:rPr lang="zh-CN" altLang="en-US" smtClean="0"/>
              <a:t>所有任务的质量损失之和：</a:t>
            </a:r>
            <a:endParaRPr lang="en-US" altLang="zh-CN" smtClean="0"/>
          </a:p>
          <a:p>
            <a:endParaRPr lang="en-US" altLang="zh-CN"/>
          </a:p>
          <a:p>
            <a:endParaRPr lang="zh-CN" altLang="en-US"/>
          </a:p>
        </p:txBody>
      </p:sp>
      <p:pic>
        <p:nvPicPr>
          <p:cNvPr id="10" name="图片 9"/>
          <p:cNvPicPr>
            <a:picLocks noChangeAspect="1"/>
          </p:cNvPicPr>
          <p:nvPr/>
        </p:nvPicPr>
        <p:blipFill>
          <a:blip r:embed="rId6"/>
          <a:stretch>
            <a:fillRect/>
          </a:stretch>
        </p:blipFill>
        <p:spPr>
          <a:xfrm>
            <a:off x="1291094" y="3662292"/>
            <a:ext cx="2390476" cy="514286"/>
          </a:xfrm>
          <a:prstGeom prst="rect">
            <a:avLst/>
          </a:prstGeom>
        </p:spPr>
      </p:pic>
      <p:sp>
        <p:nvSpPr>
          <p:cNvPr id="11" name="文本框 10"/>
          <p:cNvSpPr txBox="1"/>
          <p:nvPr/>
        </p:nvSpPr>
        <p:spPr>
          <a:xfrm>
            <a:off x="1270170" y="4446670"/>
            <a:ext cx="2676222" cy="646331"/>
          </a:xfrm>
          <a:prstGeom prst="rect">
            <a:avLst/>
          </a:prstGeom>
          <a:noFill/>
        </p:spPr>
        <p:txBody>
          <a:bodyPr wrap="square" rtlCol="0">
            <a:spAutoFit/>
          </a:bodyPr>
          <a:lstStyle/>
          <a:p>
            <a:r>
              <a:rPr lang="zh-CN" altLang="en-US" smtClean="0"/>
              <a:t>同时最小化最大服务延迟和质量损失之和：</a:t>
            </a:r>
            <a:endParaRPr lang="zh-CN" altLang="en-US"/>
          </a:p>
        </p:txBody>
      </p:sp>
      <p:pic>
        <p:nvPicPr>
          <p:cNvPr id="12" name="图片 11"/>
          <p:cNvPicPr>
            <a:picLocks noChangeAspect="1"/>
          </p:cNvPicPr>
          <p:nvPr/>
        </p:nvPicPr>
        <p:blipFill>
          <a:blip r:embed="rId7"/>
          <a:stretch>
            <a:fillRect/>
          </a:stretch>
        </p:blipFill>
        <p:spPr>
          <a:xfrm>
            <a:off x="1534541" y="5176956"/>
            <a:ext cx="1980952" cy="428571"/>
          </a:xfrm>
          <a:prstGeom prst="rect">
            <a:avLst/>
          </a:prstGeom>
        </p:spPr>
      </p:pic>
    </p:spTree>
    <p:extLst>
      <p:ext uri="{BB962C8B-B14F-4D97-AF65-F5344CB8AC3E}">
        <p14:creationId xmlns:p14="http://schemas.microsoft.com/office/powerpoint/2010/main" val="2627293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平行四边形 14"/>
          <p:cNvSpPr>
            <a:spLocks noChangeArrowheads="1"/>
          </p:cNvSpPr>
          <p:nvPr/>
        </p:nvSpPr>
        <p:spPr bwMode="auto">
          <a:xfrm>
            <a:off x="728980" y="1125855"/>
            <a:ext cx="10734675" cy="5198745"/>
          </a:xfrm>
          <a:prstGeom prst="parallelogram">
            <a:avLst>
              <a:gd name="adj" fmla="val 0"/>
            </a:avLst>
          </a:prstGeom>
          <a:noFill/>
          <a:ln w="12700">
            <a:solidFill>
              <a:srgbClr val="3B87D5"/>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5129" name="Group 15"/>
          <p:cNvGrpSpPr/>
          <p:nvPr/>
        </p:nvGrpSpPr>
        <p:grpSpPr bwMode="auto">
          <a:xfrm>
            <a:off x="11610975" y="184150"/>
            <a:ext cx="581025" cy="596900"/>
            <a:chOff x="0" y="0"/>
            <a:chExt cx="1027113" cy="1057275"/>
          </a:xfrm>
        </p:grpSpPr>
        <p:sp>
          <p:nvSpPr>
            <p:cNvPr id="5131" name="Freeform 40"/>
            <p:cNvSpPr>
              <a:spLocks noChangeArrowheads="1"/>
            </p:cNvSpPr>
            <p:nvPr/>
          </p:nvSpPr>
          <p:spPr bwMode="auto">
            <a:xfrm flipH="1">
              <a:off x="76200" y="90487"/>
              <a:ext cx="950913" cy="966788"/>
            </a:xfrm>
            <a:custGeom>
              <a:avLst/>
              <a:gdLst>
                <a:gd name="T0" fmla="*/ 2147483647 w 367"/>
                <a:gd name="T1" fmla="*/ 0 h 373"/>
                <a:gd name="T2" fmla="*/ 0 w 367"/>
                <a:gd name="T3" fmla="*/ 2147483647 h 373"/>
                <a:gd name="T4" fmla="*/ 0 w 367"/>
                <a:gd name="T5" fmla="*/ 2147483647 h 373"/>
                <a:gd name="T6" fmla="*/ 2147483647 w 367"/>
                <a:gd name="T7" fmla="*/ 2147483647 h 373"/>
                <a:gd name="T8" fmla="*/ 2147483647 w 367"/>
                <a:gd name="T9" fmla="*/ 2147483647 h 373"/>
                <a:gd name="T10" fmla="*/ 2147483647 w 367"/>
                <a:gd name="T11" fmla="*/ 2147483647 h 373"/>
                <a:gd name="T12" fmla="*/ 2147483647 w 367"/>
                <a:gd name="T13" fmla="*/ 2147483647 h 373"/>
                <a:gd name="T14" fmla="*/ 2147483647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3B87D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32" name="Freeform 41"/>
            <p:cNvSpPr>
              <a:spLocks noEditPoints="1" noChangeArrowheads="1"/>
            </p:cNvSpPr>
            <p:nvPr/>
          </p:nvSpPr>
          <p:spPr bwMode="auto">
            <a:xfrm>
              <a:off x="0" y="0"/>
              <a:ext cx="663575" cy="663575"/>
            </a:xfrm>
            <a:custGeom>
              <a:avLst/>
              <a:gdLst>
                <a:gd name="T0" fmla="*/ 2147483647 w 256"/>
                <a:gd name="T1" fmla="*/ 0 h 256"/>
                <a:gd name="T2" fmla="*/ 0 w 256"/>
                <a:gd name="T3" fmla="*/ 2147483647 h 256"/>
                <a:gd name="T4" fmla="*/ 2147483647 w 256"/>
                <a:gd name="T5" fmla="*/ 2147483647 h 256"/>
                <a:gd name="T6" fmla="*/ 2147483647 w 256"/>
                <a:gd name="T7" fmla="*/ 2147483647 h 256"/>
                <a:gd name="T8" fmla="*/ 2147483647 w 256"/>
                <a:gd name="T9" fmla="*/ 0 h 256"/>
                <a:gd name="T10" fmla="*/ 2147483647 w 256"/>
                <a:gd name="T11" fmla="*/ 2147483647 h 256"/>
                <a:gd name="T12" fmla="*/ 2147483647 w 256"/>
                <a:gd name="T13" fmla="*/ 2147483647 h 256"/>
                <a:gd name="T14" fmla="*/ 2147483647 w 256"/>
                <a:gd name="T15" fmla="*/ 2147483647 h 256"/>
                <a:gd name="T16" fmla="*/ 2147483647 w 256"/>
                <a:gd name="T17" fmla="*/ 2147483647 h 256"/>
                <a:gd name="T18" fmla="*/ 2147483647 w 256"/>
                <a:gd name="T19" fmla="*/ 2147483647 h 256"/>
                <a:gd name="T20" fmla="*/ 2147483647 w 256"/>
                <a:gd name="T21" fmla="*/ 2147483647 h 256"/>
                <a:gd name="T22" fmla="*/ 2147483647 w 256"/>
                <a:gd name="T23" fmla="*/ 2147483647 h 256"/>
                <a:gd name="T24" fmla="*/ 2147483647 w 256"/>
                <a:gd name="T25" fmla="*/ 2147483647 h 256"/>
                <a:gd name="T26" fmla="*/ 2147483647 w 256"/>
                <a:gd name="T27" fmla="*/ 2147483647 h 256"/>
                <a:gd name="T28" fmla="*/ 2147483647 w 256"/>
                <a:gd name="T29" fmla="*/ 2147483647 h 256"/>
                <a:gd name="T30" fmla="*/ 2147483647 w 256"/>
                <a:gd name="T31" fmla="*/ 2147483647 h 256"/>
                <a:gd name="T32" fmla="*/ 2147483647 w 256"/>
                <a:gd name="T33" fmla="*/ 2147483647 h 256"/>
                <a:gd name="T34" fmla="*/ 2147483647 w 256"/>
                <a:gd name="T35" fmla="*/ 2147483647 h 256"/>
                <a:gd name="T36" fmla="*/ 2147483647 w 256"/>
                <a:gd name="T37" fmla="*/ 2147483647 h 256"/>
                <a:gd name="T38" fmla="*/ 2147483647 w 256"/>
                <a:gd name="T39" fmla="*/ 2147483647 h 256"/>
                <a:gd name="T40" fmla="*/ 2147483647 w 256"/>
                <a:gd name="T41" fmla="*/ 2147483647 h 256"/>
                <a:gd name="T42" fmla="*/ 2147483647 w 256"/>
                <a:gd name="T43" fmla="*/ 2147483647 h 256"/>
                <a:gd name="T44" fmla="*/ 2147483647 w 256"/>
                <a:gd name="T45" fmla="*/ 2147483647 h 256"/>
                <a:gd name="T46" fmla="*/ 2147483647 w 256"/>
                <a:gd name="T47" fmla="*/ 2147483647 h 256"/>
                <a:gd name="T48" fmla="*/ 2147483647 w 256"/>
                <a:gd name="T49" fmla="*/ 2147483647 h 256"/>
                <a:gd name="T50" fmla="*/ 2147483647 w 256"/>
                <a:gd name="T51" fmla="*/ 2147483647 h 256"/>
                <a:gd name="T52" fmla="*/ 2147483647 w 256"/>
                <a:gd name="T53" fmla="*/ 2147483647 h 256"/>
                <a:gd name="T54" fmla="*/ 2147483647 w 256"/>
                <a:gd name="T55" fmla="*/ 2147483647 h 256"/>
                <a:gd name="T56" fmla="*/ 2147483647 w 256"/>
                <a:gd name="T57" fmla="*/ 2147483647 h 256"/>
                <a:gd name="T58" fmla="*/ 2147483647 w 256"/>
                <a:gd name="T59" fmla="*/ 2147483647 h 256"/>
                <a:gd name="T60" fmla="*/ 2147483647 w 256"/>
                <a:gd name="T61" fmla="*/ 2147483647 h 256"/>
                <a:gd name="T62" fmla="*/ 2147483647 w 256"/>
                <a:gd name="T63" fmla="*/ 2147483647 h 256"/>
                <a:gd name="T64" fmla="*/ 2147483647 w 256"/>
                <a:gd name="T65" fmla="*/ 2147483647 h 256"/>
                <a:gd name="T66" fmla="*/ 2147483647 w 256"/>
                <a:gd name="T67" fmla="*/ 2147483647 h 256"/>
                <a:gd name="T68" fmla="*/ 2147483647 w 256"/>
                <a:gd name="T69" fmla="*/ 2147483647 h 256"/>
                <a:gd name="T70" fmla="*/ 2147483647 w 256"/>
                <a:gd name="T71" fmla="*/ 2147483647 h 256"/>
                <a:gd name="T72" fmla="*/ 2147483647 w 256"/>
                <a:gd name="T73" fmla="*/ 2147483647 h 256"/>
                <a:gd name="T74" fmla="*/ 2147483647 w 256"/>
                <a:gd name="T75" fmla="*/ 2147483647 h 256"/>
                <a:gd name="T76" fmla="*/ 2147483647 w 256"/>
                <a:gd name="T77" fmla="*/ 2147483647 h 256"/>
                <a:gd name="T78" fmla="*/ 2147483647 w 256"/>
                <a:gd name="T79" fmla="*/ 2147483647 h 256"/>
                <a:gd name="T80" fmla="*/ 2147483647 w 256"/>
                <a:gd name="T81" fmla="*/ 2147483647 h 256"/>
                <a:gd name="T82" fmla="*/ 2147483647 w 256"/>
                <a:gd name="T83" fmla="*/ 2147483647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sp>
        <p:nvSpPr>
          <p:cNvPr id="5130" name="直接连接符 26"/>
          <p:cNvSpPr>
            <a:spLocks noChangeShapeType="1"/>
          </p:cNvSpPr>
          <p:nvPr/>
        </p:nvSpPr>
        <p:spPr bwMode="auto">
          <a:xfrm flipH="1" flipV="1">
            <a:off x="11350625" y="107950"/>
            <a:ext cx="0" cy="633413"/>
          </a:xfrm>
          <a:prstGeom prst="line">
            <a:avLst/>
          </a:prstGeom>
          <a:noFill/>
          <a:ln w="28575">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1023257" y="1338943"/>
            <a:ext cx="6444343" cy="646331"/>
          </a:xfrm>
          <a:prstGeom prst="rect">
            <a:avLst/>
          </a:prstGeom>
          <a:noFill/>
        </p:spPr>
        <p:txBody>
          <a:bodyPr wrap="square" rtlCol="0">
            <a:spAutoFit/>
          </a:bodyPr>
          <a:lstStyle/>
          <a:p>
            <a:r>
              <a:rPr lang="zh-CN" altLang="en-US" smtClean="0"/>
              <a:t>使用算法：</a:t>
            </a:r>
            <a:r>
              <a:rPr lang="en-US" altLang="zh-CN" smtClean="0"/>
              <a:t>LBO </a:t>
            </a:r>
            <a:r>
              <a:rPr lang="en-US" altLang="zh-CN"/>
              <a:t>(Linear Programming based Optimization</a:t>
            </a:r>
            <a:r>
              <a:rPr lang="en-US" altLang="zh-CN" smtClean="0"/>
              <a:t>)</a:t>
            </a:r>
          </a:p>
          <a:p>
            <a:r>
              <a:rPr lang="en-US" altLang="zh-CN"/>
              <a:t>                  </a:t>
            </a:r>
            <a:r>
              <a:rPr lang="en-US" altLang="zh-CN" smtClean="0"/>
              <a:t>BPSO (Binary </a:t>
            </a:r>
            <a:r>
              <a:rPr lang="en-US" altLang="zh-CN"/>
              <a:t>Particle Swarm </a:t>
            </a:r>
            <a:r>
              <a:rPr lang="en-US" altLang="zh-CN" smtClean="0"/>
              <a:t>Optimization)</a:t>
            </a:r>
            <a:endParaRPr lang="zh-CN" altLang="en-US"/>
          </a:p>
        </p:txBody>
      </p:sp>
      <p:sp>
        <p:nvSpPr>
          <p:cNvPr id="4" name="文本框 3"/>
          <p:cNvSpPr txBox="1"/>
          <p:nvPr/>
        </p:nvSpPr>
        <p:spPr>
          <a:xfrm>
            <a:off x="1023257" y="2185100"/>
            <a:ext cx="10178143" cy="923330"/>
          </a:xfrm>
          <a:prstGeom prst="rect">
            <a:avLst/>
          </a:prstGeom>
          <a:noFill/>
        </p:spPr>
        <p:txBody>
          <a:bodyPr wrap="square" rtlCol="0">
            <a:spAutoFit/>
          </a:bodyPr>
          <a:lstStyle/>
          <a:p>
            <a:r>
              <a:rPr lang="zh-CN" altLang="en-US" smtClean="0"/>
              <a:t>实验数据：</a:t>
            </a:r>
            <a:r>
              <a:rPr lang="en-US" altLang="zh-CN"/>
              <a:t>April 13 to 30, 2015 in Shanghai </a:t>
            </a:r>
            <a:r>
              <a:rPr lang="en-US" altLang="zh-CN" smtClean="0"/>
              <a:t>city</a:t>
            </a:r>
            <a:r>
              <a:rPr lang="en-US" altLang="zh-CN"/>
              <a:t>,</a:t>
            </a:r>
            <a:r>
              <a:rPr lang="en-US" altLang="zh-CN" smtClean="0"/>
              <a:t>an </a:t>
            </a:r>
            <a:r>
              <a:rPr lang="en-US" altLang="zh-CN"/>
              <a:t>area of 4 km</a:t>
            </a:r>
            <a:r>
              <a:rPr lang="en-US" altLang="zh-CN" baseline="30000"/>
              <a:t>2</a:t>
            </a:r>
            <a:r>
              <a:rPr lang="en-US" altLang="zh-CN"/>
              <a:t> </a:t>
            </a:r>
            <a:r>
              <a:rPr lang="en-US" altLang="zh-CN" smtClean="0"/>
              <a:t>near </a:t>
            </a:r>
            <a:r>
              <a:rPr lang="en-US" altLang="zh-CN"/>
              <a:t>Shanghai Pudong </a:t>
            </a:r>
            <a:r>
              <a:rPr lang="en-US" altLang="zh-CN" smtClean="0"/>
              <a:t>Airport</a:t>
            </a:r>
          </a:p>
          <a:p>
            <a:r>
              <a:rPr lang="en-US" altLang="zh-CN"/>
              <a:t>	    * Time Period I: 09 : 55 ∼ 10 : 00, April 20, </a:t>
            </a:r>
            <a:r>
              <a:rPr lang="en-US" altLang="zh-CN" smtClean="0"/>
              <a:t>2015</a:t>
            </a:r>
          </a:p>
          <a:p>
            <a:r>
              <a:rPr lang="en-US" altLang="zh-CN"/>
              <a:t>	</a:t>
            </a:r>
            <a:r>
              <a:rPr lang="en-US" altLang="zh-CN" smtClean="0"/>
              <a:t>    * </a:t>
            </a:r>
            <a:r>
              <a:rPr lang="en-US" altLang="zh-CN"/>
              <a:t>Time Period II: 13 : 55 ∼ 14 : 00, April 20, 2015</a:t>
            </a:r>
            <a:endParaRPr lang="zh-CN" altLang="en-US"/>
          </a:p>
        </p:txBody>
      </p:sp>
      <p:pic>
        <p:nvPicPr>
          <p:cNvPr id="6" name="图片 5"/>
          <p:cNvPicPr>
            <a:picLocks noChangeAspect="1"/>
          </p:cNvPicPr>
          <p:nvPr/>
        </p:nvPicPr>
        <p:blipFill>
          <a:blip r:embed="rId4"/>
          <a:stretch>
            <a:fillRect/>
          </a:stretch>
        </p:blipFill>
        <p:spPr>
          <a:xfrm>
            <a:off x="1023257" y="3108430"/>
            <a:ext cx="3481771" cy="3188128"/>
          </a:xfrm>
          <a:prstGeom prst="rect">
            <a:avLst/>
          </a:prstGeom>
        </p:spPr>
      </p:pic>
      <p:sp>
        <p:nvSpPr>
          <p:cNvPr id="7" name="文本框 6"/>
          <p:cNvSpPr txBox="1"/>
          <p:nvPr/>
        </p:nvSpPr>
        <p:spPr>
          <a:xfrm>
            <a:off x="5045199" y="3662214"/>
            <a:ext cx="5878285"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mtClean="0"/>
              <a:t>* LBO_Q</a:t>
            </a:r>
            <a:r>
              <a:rPr lang="en-US" altLang="zh-CN"/>
              <a:t>: QLR Sensitive LBO with </a:t>
            </a:r>
            <a:r>
              <a:rPr lang="el-GR" altLang="zh-CN"/>
              <a:t>ϕ</a:t>
            </a:r>
            <a:r>
              <a:rPr lang="en-US" altLang="zh-CN"/>
              <a:t>t/</a:t>
            </a:r>
            <a:r>
              <a:rPr lang="el-GR" altLang="zh-CN"/>
              <a:t>ϕ</a:t>
            </a:r>
            <a:r>
              <a:rPr lang="en-US" altLang="zh-CN"/>
              <a:t>q = 50. </a:t>
            </a:r>
            <a:endParaRPr lang="en-US" altLang="zh-CN" smtClean="0"/>
          </a:p>
          <a:p>
            <a:pPr marL="285750" indent="-285750">
              <a:buFont typeface="Arial" panose="020B0604020202020204" pitchFamily="34" charset="0"/>
              <a:buChar char="•"/>
            </a:pPr>
            <a:r>
              <a:rPr lang="en-US" altLang="zh-CN" smtClean="0"/>
              <a:t>* LBO_T</a:t>
            </a:r>
            <a:r>
              <a:rPr lang="en-US" altLang="zh-CN"/>
              <a:t>: Latency Sensitive LBO with </a:t>
            </a:r>
            <a:r>
              <a:rPr lang="el-GR" altLang="zh-CN"/>
              <a:t>ϕ</a:t>
            </a:r>
            <a:r>
              <a:rPr lang="en-US" altLang="zh-CN"/>
              <a:t>t/</a:t>
            </a:r>
            <a:r>
              <a:rPr lang="el-GR" altLang="zh-CN"/>
              <a:t>ϕ</a:t>
            </a:r>
            <a:r>
              <a:rPr lang="en-US" altLang="zh-CN"/>
              <a:t>q = 500</a:t>
            </a:r>
            <a:r>
              <a:rPr lang="en-US" altLang="zh-CN" smtClean="0"/>
              <a:t>.</a:t>
            </a:r>
          </a:p>
          <a:p>
            <a:pPr marL="285750" indent="-285750">
              <a:buFont typeface="Arial" panose="020B0604020202020204" pitchFamily="34" charset="0"/>
              <a:buChar char="•"/>
            </a:pPr>
            <a:r>
              <a:rPr lang="en-US" altLang="zh-CN" smtClean="0"/>
              <a:t>* BPSO_Q</a:t>
            </a:r>
            <a:r>
              <a:rPr lang="en-US" altLang="zh-CN"/>
              <a:t>: QLR Sensitive BPSO with </a:t>
            </a:r>
            <a:r>
              <a:rPr lang="el-GR" altLang="zh-CN"/>
              <a:t>ϕ</a:t>
            </a:r>
            <a:r>
              <a:rPr lang="en-US" altLang="zh-CN"/>
              <a:t>t/</a:t>
            </a:r>
            <a:r>
              <a:rPr lang="el-GR" altLang="zh-CN"/>
              <a:t>ϕ</a:t>
            </a:r>
            <a:r>
              <a:rPr lang="en-US" altLang="zh-CN"/>
              <a:t>q = 50</a:t>
            </a:r>
            <a:r>
              <a:rPr lang="en-US" altLang="zh-CN" smtClean="0"/>
              <a:t>.</a:t>
            </a:r>
          </a:p>
          <a:p>
            <a:pPr marL="285750" indent="-285750">
              <a:buFont typeface="Arial" panose="020B0604020202020204" pitchFamily="34" charset="0"/>
              <a:buChar char="•"/>
            </a:pPr>
            <a:r>
              <a:rPr lang="en-US" altLang="zh-CN" smtClean="0"/>
              <a:t>* BPSO_T</a:t>
            </a:r>
            <a:r>
              <a:rPr lang="en-US" altLang="zh-CN"/>
              <a:t>: Latency Sensitive BPSO with </a:t>
            </a:r>
            <a:r>
              <a:rPr lang="el-GR" altLang="zh-CN"/>
              <a:t>ϕ</a:t>
            </a:r>
            <a:r>
              <a:rPr lang="en-US" altLang="zh-CN"/>
              <a:t>t/</a:t>
            </a:r>
            <a:r>
              <a:rPr lang="el-GR" altLang="zh-CN"/>
              <a:t>ϕ</a:t>
            </a:r>
            <a:r>
              <a:rPr lang="en-US" altLang="zh-CN"/>
              <a:t>q = </a:t>
            </a:r>
            <a:r>
              <a:rPr lang="en-US" altLang="zh-CN" smtClean="0"/>
              <a:t>500.</a:t>
            </a:r>
          </a:p>
          <a:p>
            <a:pPr marL="285750" indent="-285750">
              <a:buFont typeface="Arial" panose="020B0604020202020204" pitchFamily="34" charset="0"/>
              <a:buChar char="•"/>
            </a:pPr>
            <a:r>
              <a:rPr lang="en-US" altLang="zh-CN"/>
              <a:t>* </a:t>
            </a:r>
            <a:r>
              <a:rPr lang="en-US" altLang="zh-CN" smtClean="0"/>
              <a:t>Rand: Randomly </a:t>
            </a:r>
            <a:r>
              <a:rPr lang="en-US" altLang="zh-CN"/>
              <a:t>selects one fog node from </a:t>
            </a:r>
            <a:r>
              <a:rPr lang="en-US" altLang="zh-CN" smtClean="0"/>
              <a:t>among </a:t>
            </a:r>
            <a:r>
              <a:rPr lang="en-US" altLang="zh-CN"/>
              <a:t>the available </a:t>
            </a:r>
            <a:r>
              <a:rPr lang="en-US" altLang="zh-CN" smtClean="0"/>
              <a:t>candidat.</a:t>
            </a:r>
            <a:endParaRPr lang="en-US" altLang="zh-CN"/>
          </a:p>
          <a:p>
            <a:pPr marL="285750" indent="-285750">
              <a:buFont typeface="Arial" panose="020B0604020202020204" pitchFamily="34" charset="0"/>
              <a:buChar char="•"/>
            </a:pPr>
            <a:r>
              <a:rPr lang="en-US" altLang="zh-CN"/>
              <a:t>* Naive: </a:t>
            </a:r>
            <a:r>
              <a:rPr lang="en-US" altLang="zh-CN" smtClean="0"/>
              <a:t>Always </a:t>
            </a:r>
            <a:r>
              <a:rPr lang="en-US" altLang="zh-CN"/>
              <a:t>selects the fog node with the highest available data </a:t>
            </a:r>
            <a:r>
              <a:rPr lang="en-US" altLang="zh-CN" smtClean="0"/>
              <a:t>rate.</a:t>
            </a:r>
            <a:endParaRPr lang="zh-CN" altLang="en-US"/>
          </a:p>
        </p:txBody>
      </p:sp>
    </p:spTree>
    <p:extLst>
      <p:ext uri="{BB962C8B-B14F-4D97-AF65-F5344CB8AC3E}">
        <p14:creationId xmlns:p14="http://schemas.microsoft.com/office/powerpoint/2010/main" val="199380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1">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1008</Words>
  <Application>Microsoft Office PowerPoint</Application>
  <PresentationFormat>宽屏</PresentationFormat>
  <Paragraphs>88</Paragraphs>
  <Slides>11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 Unicode MS</vt:lpstr>
      <vt:lpstr>宋体</vt:lpstr>
      <vt:lpstr>微软雅黑</vt:lpstr>
      <vt:lpstr>Arial</vt:lpstr>
      <vt:lpstr>Calibri</vt:lpstr>
      <vt:lpstr>Calibri Light</vt:lpstr>
      <vt:lpstr>Cambria Math</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琦 王</cp:lastModifiedBy>
  <cp:revision>254</cp:revision>
  <dcterms:created xsi:type="dcterms:W3CDTF">2014-02-17T01:49:00Z</dcterms:created>
  <dcterms:modified xsi:type="dcterms:W3CDTF">2018-11-19T02:52:50Z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2052-11.1.0.7811</vt:lpwstr>
  </property>
</Properties>
</file>