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9" r:id="rId2"/>
    <p:sldId id="294" r:id="rId3"/>
    <p:sldId id="295" r:id="rId4"/>
    <p:sldId id="296" r:id="rId5"/>
    <p:sldId id="299" r:id="rId6"/>
    <p:sldId id="298" r:id="rId7"/>
    <p:sldId id="300" r:id="rId8"/>
    <p:sldId id="301" r:id="rId9"/>
    <p:sldId id="302" r:id="rId10"/>
    <p:sldId id="303" r:id="rId11"/>
    <p:sldId id="304" r:id="rId12"/>
    <p:sldId id="297" r:id="rId13"/>
    <p:sldId id="305" r:id="rId14"/>
    <p:sldId id="306" r:id="rId15"/>
    <p:sldId id="272" r:id="rId1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4" autoAdjust="0"/>
    <p:restoredTop sz="85766" autoAdjust="0"/>
  </p:normalViewPr>
  <p:slideViewPr>
    <p:cSldViewPr snapToGrid="0">
      <p:cViewPr varScale="1">
        <p:scale>
          <a:sx n="63" d="100"/>
          <a:sy n="63" d="100"/>
        </p:scale>
        <p:origin x="70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5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78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车辆边缘计算系统中基于自适应学习的任务卸载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62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545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909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smtClean="0"/>
              <a:t>U(t,n) </a:t>
            </a:r>
            <a:r>
              <a:rPr lang="zh-CN" altLang="en-US" smtClean="0"/>
              <a:t>是目前为止车辆</a:t>
            </a:r>
            <a:r>
              <a:rPr lang="en-US" altLang="zh-CN" smtClean="0"/>
              <a:t>n</a:t>
            </a:r>
            <a:r>
              <a:rPr lang="zh-CN" altLang="en-US" smtClean="0"/>
              <a:t>的平均卸载延迟</a:t>
            </a:r>
            <a:endParaRPr lang="en-US" altLang="zh-CN" smtClean="0"/>
          </a:p>
          <a:p>
            <a:r>
              <a:rPr lang="zh-CN" altLang="en-US" smtClean="0"/>
              <a:t>输入</a:t>
            </a:r>
            <a:r>
              <a:rPr lang="zh-CN" altLang="en-US" smtClean="0"/>
              <a:t>感知</a:t>
            </a:r>
            <a:endParaRPr lang="en-US" altLang="zh-CN" smtClean="0"/>
          </a:p>
          <a:p>
            <a:r>
              <a:rPr lang="zh-CN" altLang="en-US" smtClean="0"/>
              <a:t>发生感知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837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764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29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mtClean="0"/>
              <a:t>多摇臂赌博机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6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mtClean="0"/>
              <a:t>这篇文章介绍了三种</a:t>
            </a:r>
            <a:r>
              <a:rPr lang="en-US" altLang="zh-CN" smtClean="0"/>
              <a:t>VEC</a:t>
            </a:r>
            <a:r>
              <a:rPr lang="zh-CN" altLang="en-US" smtClean="0"/>
              <a:t>的结构，分别是：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401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330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26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mtClean="0"/>
              <a:t>每个计算任务需要在一个时间周期内完成，如果任务太大，则需要拆分成多个子任务后进行处理。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674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smtClean="0"/>
              <a:t>Yt</a:t>
            </a:r>
            <a:r>
              <a:rPr lang="zh-CN" altLang="en-US" smtClean="0"/>
              <a:t>是结果的数据大小</a:t>
            </a:r>
            <a:endParaRPr lang="en-US" altLang="zh-CN" smtClean="0"/>
          </a:p>
          <a:p>
            <a:r>
              <a:rPr lang="zh-CN" altLang="en-US" smtClean="0"/>
              <a:t>总延迟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43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mtClean="0"/>
              <a:t>因此，</a:t>
            </a:r>
            <a:r>
              <a:rPr lang="en-US" altLang="zh-CN" smtClean="0"/>
              <a:t>TaV</a:t>
            </a:r>
            <a:r>
              <a:rPr lang="zh-CN" altLang="en-US" smtClean="0"/>
              <a:t>缺乏</a:t>
            </a:r>
            <a:r>
              <a:rPr lang="en-US" altLang="zh-CN" smtClean="0"/>
              <a:t>SeVs</a:t>
            </a:r>
            <a:r>
              <a:rPr lang="zh-CN" altLang="en-US" smtClean="0"/>
              <a:t>的状态信息，无法在进行卸载决策时提供最低的延迟。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22078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mtClean="0"/>
              <a:t>bit offloading delay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mtClean="0"/>
              <a:t>Finally, the optimization problem can be written 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mtClean="0"/>
              <a:t>u(t,n)</a:t>
            </a:r>
            <a:r>
              <a:rPr lang="zh-CN" altLang="en-US" smtClean="0"/>
              <a:t>是需要取学习的。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8575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F7B46-E4F5-4A03-87D2-D83C76E9FB67}" type="datetime1">
              <a:rPr lang="zh-CN" altLang="en-US"/>
              <a:t>2019/3/22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109D1-EFDF-41D1-B115-D366CFD323E8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89205-6308-43FC-BAC0-BE20FACFC596}" type="datetime1">
              <a:rPr lang="zh-CN" altLang="en-US"/>
              <a:t>2019/3/22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B4F07-9C3A-4A57-9D16-C2110E1D46E3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5B2E9-0310-4484-B4AA-BA98347AC229}" type="datetime1">
              <a:rPr lang="zh-CN" altLang="en-US"/>
              <a:t>2019/3/22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504F6-3F82-47C7-B1CD-358BDCA5BC9B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63CE1-1536-44E9-8A8F-60DDC4EC0C0C}" type="datetime1">
              <a:rPr lang="zh-CN" altLang="en-US"/>
              <a:t>2019/3/22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F6D37-D359-46E9-89F0-9A53DA631DAD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D8B43-1A29-47A5-8E1E-3C10E7F0C181}" type="datetime1">
              <a:rPr lang="zh-CN" altLang="en-US"/>
              <a:t>2019/3/22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1BFF7-71D2-4539-A469-93FDAC03DE8E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E72FC-BEA5-44DD-A892-416510800269}" type="datetime1">
              <a:rPr lang="zh-CN" altLang="en-US"/>
              <a:t>2019/3/22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A7F3B-4709-4002-B67E-4C2922A16F11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1429C-C73B-4A84-83FF-41356910CEAA}" type="datetime1">
              <a:rPr lang="zh-CN" altLang="en-US"/>
              <a:t>2019/3/22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07EE3-1E42-4C2B-8D34-59061D23E79B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A1ED2-87EA-41BE-99EC-496F7F69370F}" type="datetime1">
              <a:rPr lang="zh-CN" altLang="en-US"/>
              <a:t>2019/3/22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3CC7C-CF07-4B77-96E9-F09248BBFDDC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3CD95-4BFA-4A1D-9C86-9C3237F29EAA}" type="datetime1">
              <a:rPr lang="zh-CN" altLang="en-US"/>
              <a:t>2019/3/22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1E205-D23F-41DA-AA18-D2AF956C4131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14ED7-52AE-4E0D-A884-8E2E59AEECC7}" type="datetime1">
              <a:rPr lang="zh-CN" altLang="en-US"/>
              <a:t>2019/3/22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5E314-3ABA-459F-BEB6-668F71BD5508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0D1A5-7B69-4CEC-8258-97751E783A44}" type="datetime1">
              <a:rPr lang="zh-CN" altLang="en-US"/>
              <a:t>2019/3/22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27794-1FB5-4B02-BA23-42FE51691954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39C34-CF51-4915-817E-DB81CF211490}" type="datetime1">
              <a:rPr lang="zh-CN" altLang="en-US"/>
              <a:t>2019/3/22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1515E-21D0-4885-B574-BCD8EF77C0D9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FFE92E3-3AE8-4BBA-9C65-9AC364C18C34}" type="datetime1">
              <a:rPr lang="zh-CN" altLang="en-US"/>
              <a:t>2019/3/22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28517FC-1331-465B-BFC2-01656AC9FE3D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文本框 6"/>
          <p:cNvSpPr>
            <a:spLocks noChangeArrowheads="1"/>
          </p:cNvSpPr>
          <p:nvPr/>
        </p:nvSpPr>
        <p:spPr bwMode="auto">
          <a:xfrm>
            <a:off x="178243" y="1564669"/>
            <a:ext cx="1183551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4400" smtClean="0"/>
              <a:t>Adaptive </a:t>
            </a:r>
            <a:r>
              <a:rPr lang="en-US" altLang="zh-CN" sz="4400"/>
              <a:t>Learning-Based Task Offloading for Vehicular Edge Computing </a:t>
            </a:r>
            <a:r>
              <a:rPr lang="en-US" altLang="zh-CN" sz="4400" smtClean="0"/>
              <a:t>Systems</a:t>
            </a:r>
            <a:endParaRPr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5" name="文本框 9"/>
          <p:cNvSpPr>
            <a:spLocks noChangeArrowheads="1"/>
          </p:cNvSpPr>
          <p:nvPr/>
        </p:nvSpPr>
        <p:spPr bwMode="auto">
          <a:xfrm>
            <a:off x="2680245" y="5598994"/>
            <a:ext cx="53594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报告人：王琦       导师：李智勇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latin typeface="+mn-ea"/>
              </a:rPr>
              <a:t>Multi-Armed Bandit(MAB) </a:t>
            </a:r>
            <a:endParaRPr lang="en-US" altLang="zh-CN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01485" y="2002971"/>
            <a:ext cx="719763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mtClean="0"/>
              <a:t>多摇臂赌博机有</a:t>
            </a:r>
            <a:r>
              <a:rPr lang="en-US" altLang="zh-CN" smtClean="0"/>
              <a:t>K</a:t>
            </a:r>
            <a:r>
              <a:rPr lang="zh-CN" altLang="en-US" smtClean="0"/>
              <a:t>个摇臂，赌徒在投入一个硬币后可选择按下其中一个摇臂，每个摇臂以一定的概率吐出硬币，但这个概率赌徒并不知道，赌徒的目标是通过一定的策略最大化自己的奖赏，即获得最多的硬币。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ea"/>
                <a:ea typeface="+mn-ea"/>
              </a:rPr>
              <a:t>探索：将所有的尝试机会平均分配给每个摇臂。可以很好的估计每个摇臂的奖赏，却会失去很多选择最优摇臂的机会。</a:t>
            </a:r>
            <a:endParaRPr lang="en-US" altLang="zh-CN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ea"/>
                <a:ea typeface="+mn-ea"/>
              </a:rPr>
              <a:t>利用：按下目前最优的摇臂。不能很好的估计摇臂的期望奖赏，很可能经常选不到最优摇臂。</a:t>
            </a:r>
            <a:endParaRPr lang="en-US" altLang="zh-CN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ea"/>
                <a:ea typeface="+mn-ea"/>
              </a:rPr>
              <a:t>必须在探索和利用之间达成较好的折中。</a:t>
            </a:r>
            <a:r>
              <a:rPr lang="el-GR" altLang="zh-CN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ϵ</a:t>
            </a:r>
            <a:r>
              <a:rPr lang="en-US" altLang="zh-CN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-</a:t>
            </a:r>
            <a:r>
              <a:rPr lang="zh-CN" altLang="en-US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贪心，</a:t>
            </a:r>
            <a:r>
              <a:rPr lang="en-US" altLang="zh-CN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Softmax</a:t>
            </a:r>
            <a:r>
              <a:rPr lang="zh-CN" altLang="en-US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等方法。</a:t>
            </a:r>
            <a:endParaRPr lang="en-US" altLang="zh-CN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739" y="3110491"/>
            <a:ext cx="3143916" cy="181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3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latin typeface="+mn-ea"/>
              </a:rPr>
              <a:t>Multi-Armed Bandit(MAB</a:t>
            </a:r>
            <a:r>
              <a:rPr lang="en-US" altLang="zh-CN" sz="2400" b="1" smtClean="0">
                <a:latin typeface="+mn-ea"/>
              </a:rPr>
              <a:t>)  UBC</a:t>
            </a:r>
            <a:r>
              <a:rPr lang="zh-CN" altLang="en-US" sz="2400" b="1" smtClean="0">
                <a:latin typeface="+mn-ea"/>
              </a:rPr>
              <a:t>算法</a:t>
            </a:r>
            <a:r>
              <a:rPr lang="en-US" altLang="zh-CN" sz="2400" b="1" smtClean="0">
                <a:latin typeface="+mn-ea"/>
              </a:rPr>
              <a:t> </a:t>
            </a:r>
            <a:endParaRPr lang="en-US" altLang="zh-CN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001485" y="2002971"/>
                <a:ext cx="9011195" cy="4252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mtClean="0"/>
                  <a:t>UCB</a:t>
                </a:r>
                <a:r>
                  <a:rPr lang="zh-CN" altLang="en-US"/>
                  <a:t>算法全称是</a:t>
                </a:r>
                <a:r>
                  <a:rPr lang="en-US" altLang="zh-CN"/>
                  <a:t>Upper Confidence Bound</a:t>
                </a:r>
                <a:r>
                  <a:rPr lang="zh-CN" altLang="en-US"/>
                  <a:t>（置信区间上界），它的算法步骤</a:t>
                </a:r>
                <a:r>
                  <a:rPr lang="zh-CN" altLang="en-US" smtClean="0"/>
                  <a:t>如下：</a:t>
                </a:r>
                <a:endParaRPr lang="en-US" altLang="zh-CN" smtClean="0"/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/>
                  <a:t>初始化：先对每一个臂都试一遍；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/>
                  <a:t>按照如下公式计算每个臂的分数，然后选择分数最大的臂作为</a:t>
                </a:r>
                <a:r>
                  <a:rPr lang="zh-CN" altLang="en-US" smtClean="0"/>
                  <a:t>选择，</a:t>
                </a:r>
                <a:r>
                  <a:rPr lang="en-US" altLang="zh-CN" smtClean="0"/>
                  <a:t>t</a:t>
                </a:r>
                <a:r>
                  <a:rPr lang="zh-CN" altLang="en-US"/>
                  <a:t>是目前的试验次数</a:t>
                </a:r>
                <a:r>
                  <a:rPr lang="zh-CN" altLang="en-US">
                    <a:latin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>
                    <a:latin typeface="+mn-ea"/>
                  </a:rPr>
                  <a:t>表示 </a:t>
                </a:r>
                <a:r>
                  <a:rPr lang="en-US" altLang="zh-CN"/>
                  <a:t>j </a:t>
                </a:r>
                <a:r>
                  <a:rPr lang="zh-CN" altLang="en-US"/>
                  <a:t>臂被试的</a:t>
                </a:r>
                <a:r>
                  <a:rPr lang="zh-CN" altLang="en-US" smtClean="0"/>
                  <a:t>次数，      表示 </a:t>
                </a:r>
                <a:r>
                  <a:rPr lang="en-US" altLang="zh-CN" smtClean="0"/>
                  <a:t>j </a:t>
                </a:r>
                <a:r>
                  <a:rPr lang="zh-CN" altLang="en-US" smtClean="0"/>
                  <a:t>臂到目前为止的平均值：</a:t>
                </a:r>
                <a:endParaRPr lang="zh-CN" altLang="en-US"/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CN" smtClean="0">
                  <a:latin typeface="+mn-ea"/>
                  <a:ea typeface="+mn-ea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/>
                  <a:t>观察选择结果，更新</a:t>
                </a:r>
                <a:r>
                  <a:rPr lang="en-US" altLang="zh-CN"/>
                  <a:t>t</a:t>
                </a:r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mtClean="0">
                    <a:latin typeface="+mn-ea"/>
                    <a:ea typeface="+mn-ea"/>
                  </a:rPr>
                  <a:t>。</a:t>
                </a:r>
                <a:endParaRPr lang="en-US" altLang="zh-CN" smtClean="0">
                  <a:latin typeface="+mn-ea"/>
                  <a:ea typeface="+mn-ea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/>
                  <a:t>这个公式反映一个特点：均值越</a:t>
                </a:r>
                <a:r>
                  <a:rPr lang="zh-CN" altLang="en-US" smtClean="0"/>
                  <a:t>大，</a:t>
                </a:r>
                <a:r>
                  <a:rPr lang="zh-CN" altLang="en-US"/>
                  <a:t>被选中的概率会越来越</a:t>
                </a:r>
                <a:r>
                  <a:rPr lang="zh-CN" altLang="en-US" smtClean="0"/>
                  <a:t>大，同时那些</a:t>
                </a:r>
                <a:r>
                  <a:rPr lang="zh-CN" altLang="en-US"/>
                  <a:t>被选次数较少的臂也会得到试验机会。</a:t>
                </a:r>
                <a:endParaRPr lang="en-US" altLang="zh-CN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5" y="2002971"/>
                <a:ext cx="9011195" cy="4252703"/>
              </a:xfrm>
              <a:prstGeom prst="rect">
                <a:avLst/>
              </a:prstGeom>
              <a:blipFill rotWithShape="0">
                <a:blip r:embed="rId4"/>
                <a:stretch>
                  <a:fillRect l="-541" r="-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602" y="4024737"/>
            <a:ext cx="2011079" cy="8397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1619" y="3681104"/>
            <a:ext cx="499183" cy="29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2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04" y="781050"/>
            <a:ext cx="5327912" cy="59321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30116" y="1264920"/>
            <a:ext cx="59618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重点</a:t>
            </a:r>
            <a:r>
              <a:rPr lang="zh-CN" altLang="en-US" smtClean="0"/>
              <a:t>介绍算法</a:t>
            </a:r>
            <a:r>
              <a:rPr lang="zh-CN" altLang="en-US"/>
              <a:t>的两种自适应</a:t>
            </a:r>
            <a:r>
              <a:rPr lang="zh-CN" altLang="en-US" smtClean="0"/>
              <a:t>特性：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Input-awareness</a:t>
            </a:r>
            <a:r>
              <a:rPr lang="zh-CN" altLang="en-US" smtClean="0"/>
              <a:t>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     输入数据</a:t>
            </a:r>
            <a:r>
              <a:rPr lang="zh-CN" altLang="en-US"/>
              <a:t>的大小</a:t>
            </a:r>
            <a:r>
              <a:rPr lang="en-US" altLang="zh-CN"/>
              <a:t>x</a:t>
            </a:r>
            <a:r>
              <a:rPr lang="en-US" altLang="zh-CN" baseline="-25000"/>
              <a:t>t</a:t>
            </a:r>
            <a:r>
              <a:rPr lang="zh-CN" altLang="en-US"/>
              <a:t>可以作为卸载延迟的权重</a:t>
            </a:r>
            <a:r>
              <a:rPr lang="zh-CN" altLang="en-US" smtClean="0"/>
              <a:t>因子，当</a:t>
            </a:r>
            <a:r>
              <a:rPr lang="en-US" altLang="zh-CN"/>
              <a:t>x</a:t>
            </a:r>
            <a:r>
              <a:rPr lang="en-US" altLang="zh-CN" baseline="-25000"/>
              <a:t>t</a:t>
            </a:r>
            <a:r>
              <a:rPr lang="zh-CN" altLang="en-US" smtClean="0"/>
              <a:t>很</a:t>
            </a:r>
            <a:r>
              <a:rPr lang="zh-CN" altLang="en-US"/>
              <a:t>小时，即使</a:t>
            </a:r>
            <a:r>
              <a:rPr lang="en-US" altLang="zh-CN"/>
              <a:t>TaV</a:t>
            </a:r>
            <a:r>
              <a:rPr lang="zh-CN" altLang="en-US"/>
              <a:t>选择性能很差的</a:t>
            </a:r>
            <a:r>
              <a:rPr lang="en-US" altLang="zh-CN"/>
              <a:t>SeV</a:t>
            </a:r>
            <a:r>
              <a:rPr lang="zh-CN" altLang="en-US"/>
              <a:t>，卸载延迟的总和也不会太大</a:t>
            </a:r>
            <a:r>
              <a:rPr lang="zh-CN" altLang="en-US" smtClean="0"/>
              <a:t>。</a:t>
            </a:r>
            <a:r>
              <a:rPr lang="zh-CN" altLang="en-US"/>
              <a:t>另一方面，</a:t>
            </a:r>
            <a:r>
              <a:rPr lang="zh-CN" altLang="en-US" smtClean="0"/>
              <a:t>当</a:t>
            </a:r>
            <a:r>
              <a:rPr lang="en-US" altLang="zh-CN"/>
              <a:t>x</a:t>
            </a:r>
            <a:r>
              <a:rPr lang="en-US" altLang="zh-CN" baseline="-25000"/>
              <a:t>t</a:t>
            </a:r>
            <a:r>
              <a:rPr lang="zh-CN" altLang="en-US" smtClean="0"/>
              <a:t>较大</a:t>
            </a:r>
            <a:r>
              <a:rPr lang="zh-CN" altLang="en-US"/>
              <a:t>时，选择服务能力较弱的</a:t>
            </a:r>
            <a:r>
              <a:rPr lang="en-US" altLang="zh-CN"/>
              <a:t>SeV</a:t>
            </a:r>
            <a:r>
              <a:rPr lang="zh-CN" altLang="en-US"/>
              <a:t>会带来较大的时延</a:t>
            </a:r>
            <a:r>
              <a:rPr lang="zh-CN" altLang="en-US" smtClean="0"/>
              <a:t>退化。</a:t>
            </a:r>
            <a:endParaRPr lang="en-US" altLang="zh-CN" smtClean="0"/>
          </a:p>
          <a:p>
            <a:r>
              <a:rPr lang="en-US" altLang="zh-CN" smtClean="0"/>
              <a:t>     </a:t>
            </a:r>
            <a:r>
              <a:rPr lang="zh-CN" altLang="en-US" smtClean="0"/>
              <a:t>当</a:t>
            </a:r>
            <a:r>
              <a:rPr lang="en-US" altLang="zh-CN" smtClean="0"/>
              <a:t>x</a:t>
            </a:r>
            <a:r>
              <a:rPr lang="en-US" altLang="zh-CN" baseline="-25000" smtClean="0"/>
              <a:t>t</a:t>
            </a:r>
            <a:r>
              <a:rPr lang="zh-CN" altLang="en-US" smtClean="0"/>
              <a:t>小时更倾向于探索，当</a:t>
            </a:r>
            <a:r>
              <a:rPr lang="en-US" altLang="zh-CN"/>
              <a:t>x</a:t>
            </a:r>
            <a:r>
              <a:rPr lang="en-US" altLang="zh-CN" baseline="-25000"/>
              <a:t>t</a:t>
            </a:r>
            <a:r>
              <a:rPr lang="zh-CN" altLang="en-US" smtClean="0"/>
              <a:t>大时更倾向于利用。</a:t>
            </a:r>
            <a:endParaRPr lang="en-US" altLang="zh-CN" smtClean="0"/>
          </a:p>
          <a:p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Occurrence-awareness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mtClean="0"/>
              <a:t>    SeVs</a:t>
            </a:r>
            <a:r>
              <a:rPr lang="zh-CN" altLang="en-US" smtClean="0"/>
              <a:t>候选集是在变化的，基于此提出了</a:t>
            </a:r>
            <a:r>
              <a:rPr lang="en-US" altLang="zh-CN" smtClean="0"/>
              <a:t>occurrence-awareness</a:t>
            </a:r>
            <a:r>
              <a:rPr lang="zh-CN" altLang="en-US" smtClean="0"/>
              <a:t>。对于任意的新出现的</a:t>
            </a:r>
            <a:r>
              <a:rPr lang="en-US" altLang="zh-CN" smtClean="0"/>
              <a:t>SeV</a:t>
            </a:r>
            <a:r>
              <a:rPr lang="zh-CN" altLang="en-US" smtClean="0"/>
              <a:t>，</a:t>
            </a:r>
            <a:endParaRPr lang="en-US" altLang="zh-CN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mtClean="0"/>
              <a:t>是比较大的，由于          比较小，因此更倾向于探索。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2059" y="4669365"/>
            <a:ext cx="990476" cy="419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0546" y="5118893"/>
            <a:ext cx="609524" cy="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1796" y="1219200"/>
            <a:ext cx="59618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实验算法对比：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smtClean="0"/>
              <a:t>ALTO</a:t>
            </a:r>
          </a:p>
          <a:p>
            <a:endParaRPr lang="en-US" altLang="zh-CN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smtClean="0"/>
              <a:t>UBC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smtClean="0"/>
              <a:t>VUBC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smtClean="0"/>
              <a:t>AdaUBC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smtClean="0"/>
              <a:t>Optimal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826" y="1741225"/>
            <a:ext cx="2266667" cy="8761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118" y="2783771"/>
            <a:ext cx="961905" cy="5142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826" y="3543351"/>
            <a:ext cx="1533333" cy="5333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5125" y="4375369"/>
            <a:ext cx="1533333" cy="51428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15125" y="5374183"/>
            <a:ext cx="3785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TaV always connects to the SeV </a:t>
            </a:r>
            <a:r>
              <a:rPr lang="en-US" altLang="zh-CN" smtClean="0"/>
              <a:t>with </a:t>
            </a:r>
            <a:r>
              <a:rPr lang="en-US" altLang="zh-CN"/>
              <a:t>minimum expected delay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1822" y="2038589"/>
            <a:ext cx="5761905" cy="4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1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79" y="1402691"/>
            <a:ext cx="5852172" cy="43891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7" y="140269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3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文本框 6"/>
          <p:cNvSpPr>
            <a:spLocks noChangeArrowheads="1"/>
          </p:cNvSpPr>
          <p:nvPr/>
        </p:nvSpPr>
        <p:spPr bwMode="auto">
          <a:xfrm>
            <a:off x="1423988" y="1334911"/>
            <a:ext cx="727868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</a:t>
            </a:r>
            <a:endParaRPr lang="zh-CN" altLang="en-US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8" name="文本框 9"/>
          <p:cNvSpPr>
            <a:spLocks noChangeArrowheads="1"/>
          </p:cNvSpPr>
          <p:nvPr/>
        </p:nvSpPr>
        <p:spPr bwMode="auto">
          <a:xfrm>
            <a:off x="1423988" y="2736850"/>
            <a:ext cx="536098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汇报人：王琦     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导师：李智勇             </a:t>
            </a:r>
            <a:endParaRPr 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521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论文介绍：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  <a:ea typeface="+mn-ea"/>
              </a:rPr>
              <a:t>题目：</a:t>
            </a:r>
            <a:r>
              <a:rPr lang="en-US" altLang="zh-CN">
                <a:latin typeface="+mn-ea"/>
                <a:ea typeface="+mn-ea"/>
              </a:rPr>
              <a:t>《Adaptive Learning-Based Task Offloading for Vehicular Edge Computing Systems》</a:t>
            </a:r>
            <a:endParaRPr lang="en-US" altLang="zh-CN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  <a:ea typeface="+mn-ea"/>
              </a:rPr>
              <a:t>期刊：</a:t>
            </a:r>
            <a:r>
              <a:rPr lang="en-US" altLang="zh-CN" smtClean="0">
                <a:latin typeface="+mn-ea"/>
                <a:ea typeface="+mn-ea"/>
              </a:rPr>
              <a:t>《</a:t>
            </a:r>
            <a:r>
              <a:rPr lang="en-US" altLang="zh-CN">
                <a:latin typeface="+mn-ea"/>
                <a:ea typeface="+mn-ea"/>
              </a:rPr>
              <a:t>IEEE Transactions on Vehicular Technology</a:t>
            </a:r>
            <a:r>
              <a:rPr lang="en-US" altLang="zh-CN" smtClean="0">
                <a:latin typeface="+mn-ea"/>
                <a:ea typeface="+mn-ea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  <a:ea typeface="+mn-ea"/>
              </a:rPr>
              <a:t>目标</a:t>
            </a:r>
            <a:r>
              <a:rPr lang="zh-CN" altLang="en-US">
                <a:latin typeface="+mn-ea"/>
                <a:ea typeface="+mn-ea"/>
              </a:rPr>
              <a:t>：车辆</a:t>
            </a:r>
            <a:r>
              <a:rPr lang="zh-CN" altLang="en-US" smtClean="0">
                <a:latin typeface="+mn-ea"/>
                <a:ea typeface="+mn-ea"/>
              </a:rPr>
              <a:t>间任务</a:t>
            </a:r>
            <a:r>
              <a:rPr lang="zh-CN" altLang="en-US">
                <a:latin typeface="+mn-ea"/>
                <a:ea typeface="+mn-ea"/>
              </a:rPr>
              <a:t>卸载问题中，使车辆在卸载计算任务时能够学习相邻车辆的卸载延迟性能，设计了一种</a:t>
            </a:r>
            <a:r>
              <a:rPr lang="zh-CN" altLang="en-US" smtClean="0">
                <a:latin typeface="+mn-ea"/>
                <a:ea typeface="+mn-ea"/>
              </a:rPr>
              <a:t>基于</a:t>
            </a:r>
            <a:r>
              <a:rPr lang="en-US" altLang="zh-CN" smtClean="0">
                <a:latin typeface="+mn-ea"/>
                <a:ea typeface="+mn-ea"/>
              </a:rPr>
              <a:t>Multi-Armed Bandit(MAB) </a:t>
            </a:r>
            <a:r>
              <a:rPr lang="zh-CN" altLang="en-US" smtClean="0">
                <a:latin typeface="+mn-ea"/>
                <a:ea typeface="+mn-ea"/>
              </a:rPr>
              <a:t>理论</a:t>
            </a:r>
            <a:r>
              <a:rPr lang="zh-CN" altLang="en-US">
                <a:latin typeface="+mn-ea"/>
                <a:ea typeface="+mn-ea"/>
              </a:rPr>
              <a:t>的基于自适应学习的任务</a:t>
            </a:r>
            <a:r>
              <a:rPr lang="zh-CN" altLang="en-US" smtClean="0">
                <a:latin typeface="+mn-ea"/>
                <a:ea typeface="+mn-ea"/>
              </a:rPr>
              <a:t>卸载算法</a:t>
            </a:r>
            <a:r>
              <a:rPr lang="zh-CN" altLang="en-US">
                <a:latin typeface="+mn-ea"/>
                <a:ea typeface="+mn-ea"/>
              </a:rPr>
              <a:t>，以最小化平均卸载延迟。</a:t>
            </a:r>
            <a:endParaRPr lang="en-US" altLang="zh-CN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  <a:ea typeface="+mn-ea"/>
              </a:rPr>
              <a:t>贡献：</a:t>
            </a:r>
            <a:endParaRPr lang="en-US" altLang="zh-CN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+mn-ea"/>
                <a:ea typeface="+mn-ea"/>
              </a:rPr>
              <a:t>1</a:t>
            </a:r>
            <a:r>
              <a:rPr lang="zh-CN" altLang="en-US">
                <a:latin typeface="+mn-ea"/>
                <a:ea typeface="+mn-ea"/>
              </a:rPr>
              <a:t>）提出了一种基于</a:t>
            </a:r>
            <a:r>
              <a:rPr lang="en-US" altLang="zh-CN" smtClean="0">
                <a:latin typeface="+mn-ea"/>
                <a:ea typeface="+mn-ea"/>
              </a:rPr>
              <a:t>MAB</a:t>
            </a:r>
            <a:r>
              <a:rPr lang="zh-CN" altLang="en-US" smtClean="0">
                <a:latin typeface="+mn-ea"/>
                <a:ea typeface="+mn-ea"/>
              </a:rPr>
              <a:t>的</a:t>
            </a:r>
            <a:r>
              <a:rPr lang="zh-CN" altLang="en-US">
                <a:latin typeface="+mn-ea"/>
                <a:ea typeface="+mn-ea"/>
              </a:rPr>
              <a:t>基于自适应学习的任务卸载（</a:t>
            </a:r>
            <a:r>
              <a:rPr lang="en-US" altLang="zh-CN">
                <a:latin typeface="+mn-ea"/>
                <a:ea typeface="+mn-ea"/>
              </a:rPr>
              <a:t>ALTO</a:t>
            </a:r>
            <a:r>
              <a:rPr lang="zh-CN" altLang="en-US">
                <a:latin typeface="+mn-ea"/>
                <a:ea typeface="+mn-ea"/>
              </a:rPr>
              <a:t>）算法，以指导</a:t>
            </a:r>
            <a:r>
              <a:rPr lang="en-US" altLang="zh-CN">
                <a:latin typeface="+mn-ea"/>
                <a:ea typeface="+mn-ea"/>
              </a:rPr>
              <a:t>TaV</a:t>
            </a:r>
            <a:r>
              <a:rPr lang="zh-CN" altLang="en-US">
                <a:latin typeface="+mn-ea"/>
                <a:ea typeface="+mn-ea"/>
              </a:rPr>
              <a:t>的任务卸载并最小化平均卸载延迟。</a:t>
            </a:r>
            <a:endParaRPr lang="en-US" altLang="zh-CN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mtClean="0">
                <a:latin typeface="+mn-ea"/>
                <a:ea typeface="+mn-ea"/>
              </a:rPr>
              <a:t>2</a:t>
            </a:r>
            <a:r>
              <a:rPr lang="zh-CN" altLang="en-US">
                <a:latin typeface="+mn-ea"/>
                <a:ea typeface="+mn-ea"/>
              </a:rPr>
              <a:t>）通过提出的</a:t>
            </a:r>
            <a:r>
              <a:rPr lang="en-US" altLang="zh-CN">
                <a:latin typeface="+mn-ea"/>
                <a:ea typeface="+mn-ea"/>
              </a:rPr>
              <a:t>ALTO</a:t>
            </a:r>
            <a:r>
              <a:rPr lang="zh-CN" altLang="en-US" smtClean="0">
                <a:latin typeface="+mn-ea"/>
                <a:ea typeface="+mn-ea"/>
              </a:rPr>
              <a:t>算法</a:t>
            </a:r>
            <a:r>
              <a:rPr lang="zh-CN" altLang="en-US">
                <a:latin typeface="+mn-ea"/>
                <a:ea typeface="+mn-ea"/>
              </a:rPr>
              <a:t>提出</a:t>
            </a:r>
            <a:r>
              <a:rPr lang="zh-CN" altLang="en-US" smtClean="0">
                <a:latin typeface="+mn-ea"/>
                <a:ea typeface="+mn-ea"/>
              </a:rPr>
              <a:t>了</a:t>
            </a:r>
            <a:r>
              <a:rPr lang="zh-CN" altLang="en-US">
                <a:latin typeface="+mn-ea"/>
                <a:ea typeface="+mn-ea"/>
              </a:rPr>
              <a:t>两种自适应性：</a:t>
            </a:r>
            <a:r>
              <a:rPr lang="en-US" altLang="zh-CN">
                <a:latin typeface="+mn-ea"/>
                <a:ea typeface="+mn-ea"/>
              </a:rPr>
              <a:t>input-awareness</a:t>
            </a:r>
            <a:r>
              <a:rPr lang="zh-CN" altLang="en-US">
                <a:latin typeface="+mn-ea"/>
                <a:ea typeface="+mn-ea"/>
              </a:rPr>
              <a:t>和</a:t>
            </a:r>
            <a:r>
              <a:rPr lang="en-US" altLang="zh-CN">
                <a:latin typeface="+mn-ea"/>
                <a:ea typeface="+mn-ea"/>
              </a:rPr>
              <a:t>occurrence-awareness</a:t>
            </a:r>
            <a:r>
              <a:rPr lang="zh-CN" altLang="en-US">
                <a:latin typeface="+mn-ea"/>
                <a:ea typeface="+mn-ea"/>
              </a:rPr>
              <a:t>，通过根据任务的工作量和</a:t>
            </a:r>
            <a:r>
              <a:rPr lang="en-US" altLang="zh-CN">
                <a:latin typeface="+mn-ea"/>
                <a:ea typeface="+mn-ea"/>
              </a:rPr>
              <a:t>SeV</a:t>
            </a:r>
            <a:r>
              <a:rPr lang="zh-CN" altLang="en-US">
                <a:latin typeface="+mn-ea"/>
                <a:ea typeface="+mn-ea"/>
              </a:rPr>
              <a:t>的出现时间调整探索权重</a:t>
            </a:r>
            <a:r>
              <a:rPr lang="zh-CN" altLang="en-US" smtClean="0">
                <a:latin typeface="+mn-ea"/>
                <a:ea typeface="+mn-ea"/>
              </a:rPr>
              <a:t>。</a:t>
            </a:r>
            <a:endParaRPr lang="en-US" altLang="zh-CN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mtClean="0">
                <a:latin typeface="+mn-ea"/>
                <a:ea typeface="+mn-ea"/>
              </a:rPr>
              <a:t>3</a:t>
            </a:r>
            <a:r>
              <a:rPr lang="zh-CN" altLang="en-US">
                <a:latin typeface="+mn-ea"/>
                <a:ea typeface="+mn-ea"/>
              </a:rPr>
              <a:t>）在</a:t>
            </a:r>
            <a:r>
              <a:rPr lang="en-US" altLang="zh-CN">
                <a:latin typeface="+mn-ea"/>
                <a:ea typeface="+mn-ea"/>
              </a:rPr>
              <a:t>synthetic scenario</a:t>
            </a:r>
            <a:r>
              <a:rPr lang="zh-CN" altLang="en-US">
                <a:latin typeface="+mn-ea"/>
                <a:ea typeface="+mn-ea"/>
              </a:rPr>
              <a:t>和</a:t>
            </a:r>
            <a:r>
              <a:rPr lang="en-US" altLang="zh-CN">
                <a:latin typeface="+mn-ea"/>
                <a:ea typeface="+mn-ea"/>
              </a:rPr>
              <a:t>realistic highway scenario</a:t>
            </a:r>
            <a:r>
              <a:rPr lang="zh-CN" altLang="en-US">
                <a:latin typeface="+mn-ea"/>
                <a:ea typeface="+mn-ea"/>
              </a:rPr>
              <a:t>下进行了大量的仿真。结果表明，该算法具有较低的时延</a:t>
            </a:r>
            <a:r>
              <a:rPr lang="zh-CN" altLang="en-US" smtClean="0">
                <a:latin typeface="+mn-ea"/>
                <a:ea typeface="+mn-ea"/>
              </a:rPr>
              <a:t>性能</a:t>
            </a:r>
            <a:r>
              <a:rPr lang="zh-CN" altLang="en-US">
                <a:latin typeface="+mn-ea"/>
                <a:ea typeface="+mn-ea"/>
              </a:rPr>
              <a:t>。</a:t>
            </a: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3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14399" y="4550999"/>
            <a:ext cx="1036320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Vehicles </a:t>
            </a:r>
            <a:r>
              <a:rPr lang="en-US" altLang="zh-CN"/>
              <a:t>that require task offloading task vehicles (TaVs</a:t>
            </a:r>
            <a:r>
              <a:rPr lang="en-US" altLang="zh-CN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Vehicles who can help to execute tasks service vehicles (SeVs)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Note that the role of each vehicle depends on the sufficiency of its computing resources, and is not fixed to TaV or SeV during the trip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The task offloading decision is made by each TaV individually</a:t>
            </a:r>
            <a:r>
              <a:rPr lang="en-US" altLang="zh-CN" smtClean="0"/>
              <a:t>.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40844"/>
            <a:ext cx="12192000" cy="323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任务卸载过程：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001485" y="2002971"/>
                <a:ext cx="9724571" cy="3508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A:  SeV discovery</a:t>
                </a:r>
              </a:p>
              <a:p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mtClean="0">
                    <a:latin typeface="+mn-ea"/>
                    <a:ea typeface="+mn-ea"/>
                  </a:rPr>
                  <a:t>TaV </a:t>
                </a:r>
                <a:r>
                  <a:rPr lang="zh-CN" altLang="en-US" smtClean="0">
                    <a:latin typeface="+mn-ea"/>
                    <a:ea typeface="+mn-ea"/>
                  </a:rPr>
                  <a:t>在</a:t>
                </a:r>
                <a:r>
                  <a:rPr lang="zh-CN" altLang="en-US">
                    <a:latin typeface="+mn-ea"/>
                    <a:ea typeface="+mn-ea"/>
                  </a:rPr>
                  <a:t>其通信范围内发现相邻</a:t>
                </a:r>
                <a:r>
                  <a:rPr lang="zh-CN" altLang="en-US" smtClean="0">
                    <a:latin typeface="+mn-ea"/>
                    <a:ea typeface="+mn-ea"/>
                  </a:rPr>
                  <a:t>的 </a:t>
                </a:r>
                <a:r>
                  <a:rPr lang="en-US" altLang="zh-CN" smtClean="0">
                    <a:latin typeface="+mn-ea"/>
                    <a:ea typeface="+mn-ea"/>
                  </a:rPr>
                  <a:t>SeVs</a:t>
                </a:r>
                <a:r>
                  <a:rPr lang="zh-CN" altLang="en-US">
                    <a:latin typeface="+mn-ea"/>
                    <a:ea typeface="+mn-ea"/>
                  </a:rPr>
                  <a:t>，并</a:t>
                </a:r>
                <a:r>
                  <a:rPr lang="zh-CN" altLang="en-US" smtClean="0">
                    <a:latin typeface="+mn-ea"/>
                    <a:ea typeface="+mn-ea"/>
                  </a:rPr>
                  <a:t>选择移动</a:t>
                </a:r>
                <a:r>
                  <a:rPr lang="zh-CN" altLang="en-US">
                    <a:latin typeface="+mn-ea"/>
                    <a:ea typeface="+mn-ea"/>
                  </a:rPr>
                  <a:t>方向相同</a:t>
                </a:r>
                <a:r>
                  <a:rPr lang="zh-CN" altLang="en-US" smtClean="0">
                    <a:latin typeface="+mn-ea"/>
                    <a:ea typeface="+mn-ea"/>
                  </a:rPr>
                  <a:t>的 </a:t>
                </a:r>
                <a:r>
                  <a:rPr lang="en-US" altLang="zh-CN" smtClean="0">
                    <a:latin typeface="+mn-ea"/>
                    <a:ea typeface="+mn-ea"/>
                  </a:rPr>
                  <a:t>SeVs </a:t>
                </a:r>
                <a:r>
                  <a:rPr lang="zh-CN" altLang="en-US" smtClean="0">
                    <a:latin typeface="+mn-ea"/>
                    <a:ea typeface="+mn-ea"/>
                  </a:rPr>
                  <a:t>作为 </a:t>
                </a:r>
                <a:r>
                  <a:rPr lang="en-US" altLang="zh-CN" smtClean="0">
                    <a:latin typeface="+mn-ea"/>
                    <a:ea typeface="+mn-ea"/>
                  </a:rPr>
                  <a:t>TaV </a:t>
                </a:r>
                <a:r>
                  <a:rPr lang="zh-CN" altLang="en-US" smtClean="0">
                    <a:latin typeface="+mn-ea"/>
                    <a:ea typeface="+mn-ea"/>
                  </a:rPr>
                  <a:t>的候选集。</a:t>
                </a:r>
                <a:endParaRPr lang="en-US" altLang="zh-CN" smtClean="0">
                  <a:latin typeface="+mn-ea"/>
                  <a:ea typeface="+mn-ea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mtClean="0"/>
                  <a:t>每</a:t>
                </a:r>
                <a:r>
                  <a:rPr lang="zh-CN" altLang="en-US"/>
                  <a:t>辆车的行驶状态，包括</a:t>
                </a:r>
                <a:r>
                  <a:rPr lang="zh-CN" altLang="en-US">
                    <a:solidFill>
                      <a:srgbClr val="FF0000"/>
                    </a:solidFill>
                  </a:rPr>
                  <a:t>车速</a:t>
                </a:r>
                <a:r>
                  <a:rPr lang="zh-CN" altLang="en-US"/>
                  <a:t>、</a:t>
                </a:r>
                <a:r>
                  <a:rPr lang="zh-CN" altLang="en-US">
                    <a:solidFill>
                      <a:srgbClr val="FF0000"/>
                    </a:solidFill>
                  </a:rPr>
                  <a:t>位置</a:t>
                </a:r>
                <a:r>
                  <a:rPr lang="zh-CN" altLang="en-US"/>
                  <a:t>和</a:t>
                </a:r>
                <a:r>
                  <a:rPr lang="zh-CN" altLang="en-US">
                    <a:solidFill>
                      <a:srgbClr val="FF0000"/>
                    </a:solidFill>
                  </a:rPr>
                  <a:t>行驶方向</a:t>
                </a:r>
                <a:r>
                  <a:rPr lang="zh-CN" altLang="en-US"/>
                  <a:t>，都可以通过车辆通信协议被相邻车辆</a:t>
                </a:r>
                <a:r>
                  <a:rPr lang="zh-CN" altLang="en-US" smtClean="0"/>
                  <a:t>获取，例如：</a:t>
                </a:r>
                <a:r>
                  <a:rPr lang="en-US" altLang="zh-CN" smtClean="0"/>
                  <a:t>DSRC</a:t>
                </a:r>
                <a:r>
                  <a:rPr lang="zh-CN" altLang="en-US" smtClean="0"/>
                  <a:t>，周期性 </a:t>
                </a:r>
                <a:r>
                  <a:rPr lang="en-US" altLang="zh-CN" smtClean="0"/>
                  <a:t>beacon </a:t>
                </a:r>
                <a:r>
                  <a:rPr lang="zh-CN" altLang="en-US" smtClean="0"/>
                  <a:t>消息</a:t>
                </a:r>
                <a:r>
                  <a:rPr lang="zh-CN" altLang="en-US"/>
                  <a:t>可以提供这些状态</a:t>
                </a:r>
                <a:r>
                  <a:rPr lang="zh-CN" altLang="en-US" smtClean="0"/>
                  <a:t>信息。</a:t>
                </a:r>
                <a:endParaRPr lang="en-US" altLang="zh-CN" smtClean="0"/>
              </a:p>
              <a:p>
                <a:pPr marL="285750" indent="-28575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  <a:ea typeface="+mn-ea"/>
                      </a:rPr>
                      <m:t>N</m:t>
                    </m:r>
                  </m:oMath>
                </a14:m>
                <a:r>
                  <a:rPr lang="en-US" altLang="zh-CN">
                    <a:latin typeface="Cambria Math" panose="02040503050406030204" pitchFamily="18" charset="0"/>
                    <a:ea typeface="+mn-ea"/>
                  </a:rPr>
                  <a:t>(t</a:t>
                </a:r>
                <a:r>
                  <a:rPr lang="en-US" altLang="zh-CN" smtClean="0">
                    <a:latin typeface="Cambria Math" panose="02040503050406030204" pitchFamily="18" charset="0"/>
                    <a:ea typeface="+mn-ea"/>
                  </a:rPr>
                  <a:t>)</a:t>
                </a:r>
                <a:r>
                  <a:rPr lang="zh-CN" altLang="en-US" smtClean="0">
                    <a:latin typeface="+mn-ea"/>
                    <a:ea typeface="+mn-ea"/>
                  </a:rPr>
                  <a:t>为在</a:t>
                </a:r>
                <a:r>
                  <a:rPr lang="en-US" altLang="zh-CN" smtClean="0">
                    <a:latin typeface="+mn-ea"/>
                    <a:ea typeface="+mn-ea"/>
                  </a:rPr>
                  <a:t>t</a:t>
                </a:r>
                <a:r>
                  <a:rPr lang="zh-CN" altLang="en-US" smtClean="0">
                    <a:latin typeface="+mn-ea"/>
                    <a:ea typeface="+mn-ea"/>
                  </a:rPr>
                  <a:t>时刻</a:t>
                </a:r>
                <a:r>
                  <a:rPr lang="en-US" altLang="zh-CN" smtClean="0">
                    <a:latin typeface="+mn-ea"/>
                    <a:ea typeface="+mn-ea"/>
                  </a:rPr>
                  <a:t>SeV</a:t>
                </a:r>
                <a:r>
                  <a:rPr lang="zh-CN" altLang="en-US" smtClean="0">
                    <a:latin typeface="+mn-ea"/>
                    <a:ea typeface="+mn-ea"/>
                  </a:rPr>
                  <a:t>候选集，它随着车辆的移动而发生变化。</a:t>
                </a:r>
                <a:endParaRPr lang="en-US" altLang="zh-CN">
                  <a:latin typeface="+mn-ea"/>
                  <a:ea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5" y="2002971"/>
                <a:ext cx="9724571" cy="3508653"/>
              </a:xfrm>
              <a:prstGeom prst="rect">
                <a:avLst/>
              </a:prstGeom>
              <a:blipFill rotWithShape="0">
                <a:blip r:embed="rId4"/>
                <a:stretch>
                  <a:fillRect l="-501" t="-1043" r="-1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14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任务卸载过程：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01485" y="2002971"/>
            <a:ext cx="972457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Task upload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ea"/>
                <a:ea typeface="+mn-ea"/>
              </a:rPr>
              <a:t>在</a:t>
            </a:r>
            <a:r>
              <a:rPr lang="en-US" altLang="zh-CN" smtClean="0">
                <a:latin typeface="+mn-ea"/>
                <a:ea typeface="+mn-ea"/>
              </a:rPr>
              <a:t>t</a:t>
            </a:r>
            <a:r>
              <a:rPr lang="zh-CN" altLang="en-US" smtClean="0">
                <a:latin typeface="+mn-ea"/>
                <a:ea typeface="+mn-ea"/>
              </a:rPr>
              <a:t>时刻更新</a:t>
            </a:r>
            <a:r>
              <a:rPr lang="en-US" altLang="zh-CN" smtClean="0">
                <a:latin typeface="+mn-ea"/>
                <a:ea typeface="+mn-ea"/>
              </a:rPr>
              <a:t>SeV</a:t>
            </a:r>
            <a:r>
              <a:rPr lang="zh-CN" altLang="en-US" smtClean="0">
                <a:latin typeface="+mn-ea"/>
                <a:ea typeface="+mn-ea"/>
              </a:rPr>
              <a:t>候选集</a:t>
            </a:r>
            <a:r>
              <a:rPr lang="en-US" altLang="zh-CN" i="1">
                <a:latin typeface="Cambria Math" panose="02040503050406030204" pitchFamily="18" charset="0"/>
              </a:rPr>
              <a:t>N(t)</a:t>
            </a:r>
            <a:r>
              <a:rPr lang="zh-CN" altLang="en-US" smtClean="0">
                <a:latin typeface="+mn-ea"/>
                <a:ea typeface="+mn-ea"/>
              </a:rPr>
              <a:t>后，</a:t>
            </a:r>
            <a:r>
              <a:rPr lang="en-US" altLang="zh-CN" smtClean="0">
                <a:latin typeface="+mn-ea"/>
                <a:ea typeface="+mn-ea"/>
              </a:rPr>
              <a:t>TaV</a:t>
            </a:r>
            <a:r>
              <a:rPr lang="zh-CN" altLang="en-US" smtClean="0">
                <a:latin typeface="+mn-ea"/>
                <a:ea typeface="+mn-ea"/>
              </a:rPr>
              <a:t>选择一个</a:t>
            </a:r>
            <a:r>
              <a:rPr lang="en-US" altLang="zh-CN" i="1" smtClean="0">
                <a:latin typeface="Cambria Math" panose="02040503050406030204" pitchFamily="18" charset="0"/>
              </a:rPr>
              <a:t>n ∈ N(t</a:t>
            </a:r>
            <a:r>
              <a:rPr lang="en-US" altLang="zh-CN" i="1">
                <a:latin typeface="Cambria Math" panose="02040503050406030204" pitchFamily="18" charset="0"/>
              </a:rPr>
              <a:t>)</a:t>
            </a:r>
            <a:r>
              <a:rPr lang="zh-CN" altLang="en-US" smtClean="0">
                <a:latin typeface="+mn-ea"/>
                <a:ea typeface="+mn-ea"/>
              </a:rPr>
              <a:t>上传计算任务。</a:t>
            </a:r>
            <a:endParaRPr lang="en-US" altLang="zh-CN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>
              <a:latin typeface="+mn-ea"/>
              <a:ea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637" y="3298281"/>
            <a:ext cx="6257143" cy="11619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160" y="4576517"/>
            <a:ext cx="5438095" cy="1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任务卸载过程：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001485" y="2002971"/>
                <a:ext cx="9724571" cy="315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C:  Task 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execution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mtClean="0"/>
                  <a:t>所</a:t>
                </a:r>
                <a:r>
                  <a:rPr lang="zh-CN" altLang="en-US"/>
                  <a:t>选的</a:t>
                </a:r>
                <a:r>
                  <a:rPr lang="en-US" altLang="zh-CN"/>
                  <a:t>SeV n</a:t>
                </a:r>
                <a:r>
                  <a:rPr lang="zh-CN" altLang="en-US"/>
                  <a:t>在接收到来自</a:t>
                </a:r>
                <a:r>
                  <a:rPr lang="en-US" altLang="zh-CN"/>
                  <a:t>TaV</a:t>
                </a:r>
                <a:r>
                  <a:rPr lang="zh-CN" altLang="en-US"/>
                  <a:t>的输入数据后处理任务</a:t>
                </a:r>
                <a:r>
                  <a:rPr lang="zh-CN" altLang="en-US" smtClean="0">
                    <a:latin typeface="+mn-ea"/>
                    <a:ea typeface="+mn-ea"/>
                  </a:rPr>
                  <a:t>。</a:t>
                </a:r>
                <a:endParaRPr lang="en-US" altLang="zh-CN" smtClean="0">
                  <a:latin typeface="+mn-ea"/>
                  <a:ea typeface="+mn-ea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mtClean="0"/>
                  <a:t> </a:t>
                </a:r>
                <a:r>
                  <a:rPr lang="zh-CN" altLang="en-US" smtClean="0"/>
                  <a:t>是计算强度</a:t>
                </a:r>
                <a:r>
                  <a:rPr lang="en-US" altLang="zh-CN" smtClean="0"/>
                  <a:t>(in </a:t>
                </a:r>
                <a:r>
                  <a:rPr lang="en-US" altLang="zh-CN"/>
                  <a:t>CPU cycles per bit) </a:t>
                </a:r>
                <a:r>
                  <a:rPr lang="zh-CN" altLang="en-US" smtClean="0"/>
                  <a:t>，表示处理一个</a:t>
                </a:r>
                <a:r>
                  <a:rPr lang="en-US" altLang="zh-CN" smtClean="0"/>
                  <a:t>bit</a:t>
                </a:r>
                <a:r>
                  <a:rPr lang="zh-CN" altLang="en-US" smtClean="0"/>
                  <a:t>输入数据</a:t>
                </a:r>
                <a:r>
                  <a:rPr lang="zh-CN" altLang="en-US"/>
                  <a:t>需要多少</a:t>
                </a:r>
                <a:r>
                  <a:rPr lang="en-US" altLang="zh-CN"/>
                  <a:t>CPU</a:t>
                </a:r>
                <a:r>
                  <a:rPr lang="zh-CN" altLang="en-US" smtClean="0"/>
                  <a:t>周期。</a:t>
                </a:r>
                <a:endParaRPr lang="en-US" altLang="zh-CN" smtClean="0"/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mtClean="0">
                    <a:latin typeface="+mn-ea"/>
                    <a:ea typeface="+mn-ea"/>
                  </a:rPr>
                  <a:t> </a:t>
                </a:r>
                <a:r>
                  <a:rPr lang="zh-CN" altLang="en-US" smtClean="0">
                    <a:latin typeface="+mn-ea"/>
                    <a:ea typeface="+mn-ea"/>
                  </a:rPr>
                  <a:t>是</a:t>
                </a:r>
                <a:r>
                  <a:rPr lang="en-US" altLang="zh-CN"/>
                  <a:t>SeV </a:t>
                </a:r>
                <a:r>
                  <a:rPr lang="en-US" altLang="zh-CN" smtClean="0"/>
                  <a:t>n</a:t>
                </a:r>
                <a:r>
                  <a:rPr lang="zh-CN" altLang="en-US" smtClean="0"/>
                  <a:t>的最大</a:t>
                </a:r>
                <a:r>
                  <a:rPr lang="en-US" altLang="zh-CN" smtClean="0"/>
                  <a:t>CPU </a:t>
                </a:r>
                <a:r>
                  <a:rPr lang="zh-CN" altLang="en-US" smtClean="0"/>
                  <a:t>频率</a:t>
                </a:r>
                <a:r>
                  <a:rPr lang="en-US" altLang="zh-CN"/>
                  <a:t>(in CPU cycles per bit</a:t>
                </a:r>
                <a:r>
                  <a:rPr lang="en-US" altLang="zh-CN" smtClean="0"/>
                  <a:t>)</a:t>
                </a:r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mtClean="0">
                    <a:latin typeface="+mn-ea"/>
                    <a:ea typeface="+mn-ea"/>
                  </a:rPr>
                  <a:t> </a:t>
                </a:r>
                <a:r>
                  <a:rPr lang="zh-CN" altLang="en-US" smtClean="0">
                    <a:latin typeface="+mn-ea"/>
                    <a:ea typeface="+mn-ea"/>
                  </a:rPr>
                  <a:t>是分配给</a:t>
                </a:r>
                <a:r>
                  <a:rPr lang="en-US" altLang="zh-CN" smtClean="0">
                    <a:latin typeface="+mn-ea"/>
                    <a:ea typeface="+mn-ea"/>
                  </a:rPr>
                  <a:t>TaV</a:t>
                </a:r>
                <a:r>
                  <a:rPr lang="zh-CN" altLang="en-US" smtClean="0">
                    <a:latin typeface="+mn-ea"/>
                    <a:ea typeface="+mn-ea"/>
                  </a:rPr>
                  <a:t>的</a:t>
                </a:r>
                <a:r>
                  <a:rPr lang="en-US" altLang="zh-CN" smtClean="0">
                    <a:latin typeface="+mn-ea"/>
                    <a:ea typeface="+mn-ea"/>
                  </a:rPr>
                  <a:t>CPU</a:t>
                </a:r>
                <a:r>
                  <a:rPr lang="zh-CN" altLang="en-US" smtClean="0">
                    <a:latin typeface="+mn-ea"/>
                    <a:ea typeface="+mn-ea"/>
                  </a:rPr>
                  <a:t>频率。</a:t>
                </a:r>
                <a:endParaRPr lang="en-US" altLang="zh-CN" smtClean="0">
                  <a:latin typeface="+mn-ea"/>
                  <a:ea typeface="+mn-ea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CN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5" y="2002971"/>
                <a:ext cx="9724571" cy="3157596"/>
              </a:xfrm>
              <a:prstGeom prst="rect">
                <a:avLst/>
              </a:prstGeom>
              <a:blipFill rotWithShape="0">
                <a:blip r:embed="rId4"/>
                <a:stretch>
                  <a:fillRect l="-501" t="-1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0913" y="4844407"/>
            <a:ext cx="4885714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任务卸载过程：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01485" y="2002971"/>
            <a:ext cx="972457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mtClean="0"/>
              <a:t>任务</a:t>
            </a:r>
            <a:r>
              <a:rPr lang="zh-CN" altLang="en-US"/>
              <a:t>执行完成后，所选的</a:t>
            </a:r>
            <a:r>
              <a:rPr lang="en-US" altLang="zh-CN"/>
              <a:t>SeV n</a:t>
            </a:r>
            <a:r>
              <a:rPr lang="zh-CN" altLang="en-US"/>
              <a:t>将结果传回给</a:t>
            </a:r>
            <a:r>
              <a:rPr lang="en-US" altLang="zh-CN" smtClean="0"/>
              <a:t>TaV</a:t>
            </a:r>
            <a:r>
              <a:rPr lang="zh-CN" altLang="en-US" smtClean="0"/>
              <a:t>。</a:t>
            </a:r>
            <a:endParaRPr lang="en-US" altLang="zh-CN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484" y="3086665"/>
            <a:ext cx="5628571" cy="9714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506" y="3972471"/>
            <a:ext cx="5076190" cy="10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6150" y="5339011"/>
            <a:ext cx="6095238" cy="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2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001485" y="2002971"/>
                <a:ext cx="9724571" cy="869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mtClean="0"/>
                  <a:t>考虑</a:t>
                </a:r>
                <a:r>
                  <a:rPr lang="en-US" altLang="zh-CN"/>
                  <a:t>T</a:t>
                </a:r>
                <a:r>
                  <a:rPr lang="zh-CN" altLang="en-US"/>
                  <a:t>个时间段的总数</a:t>
                </a:r>
                <a:r>
                  <a:rPr lang="zh-CN" altLang="en-US" smtClean="0"/>
                  <a:t>。目标</a:t>
                </a:r>
                <a:r>
                  <a:rPr lang="zh-CN" altLang="en-US"/>
                  <a:t>是通过指导</a:t>
                </a:r>
                <a:r>
                  <a:rPr lang="en-US" altLang="zh-CN"/>
                  <a:t>TaV</a:t>
                </a:r>
                <a:r>
                  <a:rPr lang="zh-CN" altLang="en-US"/>
                  <a:t>的任务卸载决策来最小化平均卸载</a:t>
                </a:r>
                <a:r>
                  <a:rPr lang="zh-CN" altLang="en-US" smtClean="0"/>
                  <a:t>延迟。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mtClean="0">
                    <a:latin typeface="+mn-ea"/>
                    <a:ea typeface="+mn-ea"/>
                  </a:rPr>
                  <a:t>是优化变量，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i="1" smtClean="0">
                    <a:latin typeface="Cambria Math" panose="02040503050406030204" pitchFamily="18" charset="0"/>
                  </a:rPr>
                  <a:t> ∈ N(t</a:t>
                </a:r>
                <a:r>
                  <a:rPr lang="en-US" altLang="zh-CN" i="1">
                    <a:latin typeface="Cambria Math" panose="02040503050406030204" pitchFamily="18" charset="0"/>
                  </a:rPr>
                  <a:t>)</a:t>
                </a:r>
                <a:r>
                  <a:rPr lang="zh-CN" altLang="en-US" smtClean="0">
                    <a:latin typeface="+mn-ea"/>
                  </a:rPr>
                  <a:t>。</a:t>
                </a:r>
                <a:endParaRPr lang="en-US" altLang="zh-CN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5" y="2002971"/>
                <a:ext cx="9724571" cy="869533"/>
              </a:xfrm>
              <a:prstGeom prst="rect">
                <a:avLst/>
              </a:prstGeom>
              <a:blipFill rotWithShape="0">
                <a:blip r:embed="rId4"/>
                <a:stretch>
                  <a:fillRect l="-376" r="-63" b="-10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027" y="2923711"/>
            <a:ext cx="5142857" cy="838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01484" y="3898151"/>
                <a:ext cx="97245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mtClean="0"/>
                  <a:t>如果</a:t>
                </a:r>
                <a:r>
                  <a:rPr lang="en-US" altLang="zh-CN"/>
                  <a:t>TaV</a:t>
                </a:r>
                <a:r>
                  <a:rPr lang="zh-CN" altLang="en-US"/>
                  <a:t>在卸载每个任务之前准确地知道</a:t>
                </a:r>
                <a:r>
                  <a:rPr lang="zh-CN" altLang="en-US" smtClean="0"/>
                  <a:t>所有状态，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对于</m:t>
                    </m:r>
                    <m:r>
                      <m:rPr>
                        <m:nor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i="1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>
                    <a:latin typeface="+mn-ea"/>
                  </a:rPr>
                  <a:t>可以被准确的计算，可以容易的得到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>
                  <a:latin typeface="+mn-ea"/>
                </a:endParaRP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4" y="3898151"/>
                <a:ext cx="9724571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376" t="-4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6645" y="4639735"/>
            <a:ext cx="4647619" cy="59047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01484" y="5441590"/>
            <a:ext cx="972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然而</a:t>
            </a:r>
            <a:r>
              <a:rPr lang="zh-CN" altLang="en-US"/>
              <a:t>，由于车辆的移动</a:t>
            </a:r>
            <a:r>
              <a:rPr lang="zh-CN" altLang="en-US" smtClean="0"/>
              <a:t>性，传输速率、分配</a:t>
            </a:r>
            <a:r>
              <a:rPr lang="zh-CN" altLang="en-US"/>
              <a:t>的</a:t>
            </a:r>
            <a:r>
              <a:rPr lang="en-US" altLang="zh-CN"/>
              <a:t>CPU</a:t>
            </a:r>
            <a:r>
              <a:rPr lang="zh-CN" altLang="en-US"/>
              <a:t>频率随时间而变化</a:t>
            </a:r>
            <a:r>
              <a:rPr lang="zh-CN" altLang="en-US" smtClean="0"/>
              <a:t>。而且，在</a:t>
            </a:r>
            <a:r>
              <a:rPr lang="en-US" altLang="zh-CN"/>
              <a:t>TaV</a:t>
            </a:r>
            <a:r>
              <a:rPr lang="zh-CN" altLang="en-US"/>
              <a:t>和所有候选</a:t>
            </a:r>
            <a:r>
              <a:rPr lang="en-US" altLang="zh-CN"/>
              <a:t>SeVs</a:t>
            </a:r>
            <a:r>
              <a:rPr lang="zh-CN" altLang="en-US"/>
              <a:t>之间交换这些状态信息会导致很高</a:t>
            </a:r>
            <a:r>
              <a:rPr lang="zh-CN" altLang="en-US" smtClean="0"/>
              <a:t>的开销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528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001485" y="2002971"/>
                <a:ext cx="9724571" cy="1581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mtClean="0"/>
                  <a:t>为了</a:t>
                </a:r>
                <a:r>
                  <a:rPr lang="zh-CN" altLang="en-US"/>
                  <a:t>克服</a:t>
                </a:r>
                <a:r>
                  <a:rPr lang="en-US" altLang="zh-CN"/>
                  <a:t>SeVs</a:t>
                </a:r>
                <a:r>
                  <a:rPr lang="zh-CN" altLang="en-US"/>
                  <a:t>状态信息的不可用性，提出了一种边卸载边学习的</a:t>
                </a:r>
                <a:r>
                  <a:rPr lang="zh-CN" altLang="en-US" smtClean="0"/>
                  <a:t>方法：</a:t>
                </a:r>
                <a:r>
                  <a:rPr lang="en-US" altLang="zh-CN" smtClean="0"/>
                  <a:t>SeV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mtClean="0">
                    <a:latin typeface="+mn-ea"/>
                    <a:ea typeface="+mn-ea"/>
                  </a:rPr>
                  <a:t>在</a:t>
                </a:r>
                <a:r>
                  <a:rPr lang="en-US" altLang="zh-CN" smtClean="0">
                    <a:latin typeface="+mn-ea"/>
                    <a:ea typeface="+mn-ea"/>
                  </a:rPr>
                  <a:t>t</a:t>
                </a:r>
                <a:r>
                  <a:rPr lang="zh-CN" altLang="en-US" smtClean="0">
                    <a:latin typeface="+mn-ea"/>
                    <a:ea typeface="+mn-ea"/>
                  </a:rPr>
                  <a:t>周期内根据历史的延迟</a:t>
                </a:r>
                <a:endParaRPr lang="en-US" altLang="zh-CN" smtClean="0">
                  <a:latin typeface="+mn-ea"/>
                  <a:ea typeface="+mn-ea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n-US" altLang="zh-CN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5" y="2002971"/>
                <a:ext cx="9724571" cy="1581651"/>
              </a:xfrm>
              <a:prstGeom prst="rect">
                <a:avLst/>
              </a:prstGeom>
              <a:blipFill rotWithShape="0">
                <a:blip r:embed="rId4"/>
                <a:stretch>
                  <a:fillRect l="-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001484" y="2957351"/>
            <a:ext cx="9724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我们</a:t>
            </a:r>
            <a:r>
              <a:rPr lang="zh-CN" altLang="en-US"/>
              <a:t>的目标是设计一个最小化卸载延迟期望的学习</a:t>
            </a:r>
            <a:r>
              <a:rPr lang="zh-CN" altLang="en-US" smtClean="0"/>
              <a:t>算法：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+mn-ea"/>
            </a:endParaRPr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125" y="2507333"/>
            <a:ext cx="3590476" cy="34285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67487" y="2407312"/>
            <a:ext cx="4458568" cy="1166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>
                <a:latin typeface="+mn-ea"/>
              </a:rPr>
              <a:t>进行</a:t>
            </a:r>
            <a:r>
              <a:rPr lang="zh-CN" altLang="en-US" smtClean="0">
                <a:latin typeface="+mn-ea"/>
              </a:rPr>
              <a:t>选择，</a:t>
            </a:r>
            <a:r>
              <a:rPr lang="zh-CN" altLang="en-US"/>
              <a:t>不</a:t>
            </a:r>
            <a:r>
              <a:rPr lang="zh-CN" altLang="en-US" smtClean="0"/>
              <a:t>需要传输速率和</a:t>
            </a:r>
            <a:r>
              <a:rPr lang="en-US" altLang="zh-CN"/>
              <a:t>CPU</a:t>
            </a:r>
            <a:r>
              <a:rPr lang="zh-CN" altLang="en-US"/>
              <a:t>频率</a:t>
            </a:r>
            <a:r>
              <a:rPr lang="zh-CN" altLang="en-US">
                <a:latin typeface="+mn-ea"/>
              </a:rPr>
              <a:t>。</a:t>
            </a:r>
            <a:endParaRPr lang="en-US" altLang="zh-CN">
              <a:latin typeface="+mn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lang="en-US" altLang="zh-CN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2157" y="3382650"/>
            <a:ext cx="5000000" cy="8190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484" y="5297386"/>
            <a:ext cx="4895238" cy="838095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 bwMode="auto">
          <a:xfrm>
            <a:off x="5407234" y="3707377"/>
            <a:ext cx="436983" cy="1658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8001" y="3363330"/>
            <a:ext cx="3419048" cy="809524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 bwMode="auto">
          <a:xfrm>
            <a:off x="6027298" y="4710619"/>
            <a:ext cx="436983" cy="1658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460" y="4573156"/>
            <a:ext cx="5180952" cy="52381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6919" y="4395603"/>
            <a:ext cx="4495238" cy="84761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57319" y="5234963"/>
            <a:ext cx="5114286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5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1025</Words>
  <Application>Microsoft Office PowerPoint</Application>
  <PresentationFormat>宽屏</PresentationFormat>
  <Paragraphs>97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清风素材;12sc.taobao.com</dc:creator>
  <cp:keywords>12sc.taobao.com</cp:keywords>
  <dc:description>12sc.taobao.com</dc:description>
  <cp:lastModifiedBy>琦 王</cp:lastModifiedBy>
  <cp:revision>230</cp:revision>
  <dcterms:created xsi:type="dcterms:W3CDTF">2014-02-17T01:49:00Z</dcterms:created>
  <dcterms:modified xsi:type="dcterms:W3CDTF">2019-03-22T01:42:35Z</dcterms:modified>
  <cp:category>12sc.taobao.com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2052-11.1.0.7811</vt:lpwstr>
  </property>
</Properties>
</file>