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9" r:id="rId2"/>
    <p:sldId id="294" r:id="rId3"/>
    <p:sldId id="295" r:id="rId4"/>
    <p:sldId id="296" r:id="rId5"/>
    <p:sldId id="299" r:id="rId6"/>
    <p:sldId id="298" r:id="rId7"/>
    <p:sldId id="300" r:id="rId8"/>
    <p:sldId id="301" r:id="rId9"/>
    <p:sldId id="297" r:id="rId10"/>
    <p:sldId id="305" r:id="rId11"/>
    <p:sldId id="272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4" autoAdjust="0"/>
    <p:restoredTop sz="87773" autoAdjust="0"/>
  </p:normalViewPr>
  <p:slideViewPr>
    <p:cSldViewPr snapToGrid="0">
      <p:cViewPr varScale="1">
        <p:scale>
          <a:sx n="81" d="100"/>
          <a:sy n="81" d="100"/>
        </p:scale>
        <p:origin x="5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车载边缘计算的任务复制：基于组合多臂赌博机的方法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6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6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任务复制是一种将任务副本同时卸载到多个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并独立执行的方法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TaV 1 finds SeVs 1-3 as candidates, and decides to offload the current task replicas to SeV 1 and SeV 3.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0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3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每个计算任务需要在一个时间周期内完成，如果任务太大，则需要拆分成多个子任务后进行处理。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7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4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总延迟</a:t>
            </a:r>
            <a:endParaRPr lang="en-US" altLang="zh-CN" smtClean="0"/>
          </a:p>
          <a:p>
            <a:r>
              <a:rPr lang="en-US" altLang="zh-CN" smtClean="0"/>
              <a:t>The actual offloading delay of each task that the TaV experiences only depends on</a:t>
            </a:r>
          </a:p>
          <a:p>
            <a:endParaRPr lang="en-US" altLang="zh-CN" smtClean="0"/>
          </a:p>
          <a:p>
            <a:r>
              <a:rPr lang="zh-CN" altLang="en-US" smtClean="0"/>
              <a:t>实际的卸载延迟仅仅依赖于最小的那个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然而，我们仍然需要所有其他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完成执行并传输结果，以便记录卸载延迟，以供学习之用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7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3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F7B46-E4F5-4A03-87D2-D83C76E9FB67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09D1-EFDF-41D1-B115-D366CFD323E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9205-6308-43FC-BAC0-BE20FACFC596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B4F07-9C3A-4A57-9D16-C2110E1D46E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B2E9-0310-4484-B4AA-BA98347AC229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04F6-3F82-47C7-B1CD-358BDCA5BC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3CE1-1536-44E9-8A8F-60DDC4EC0C0C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6D37-D359-46E9-89F0-9A53DA631DA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8B43-1A29-47A5-8E1E-3C10E7F0C181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BFF7-71D2-4539-A469-93FDAC03DE8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FC-BEA5-44DD-A892-416510800269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A7F3B-4709-4002-B67E-4C2922A16F1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1429C-C73B-4A84-83FF-41356910CEAA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7EE3-1E42-4C2B-8D34-59061D23E7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1ED2-87EA-41BE-99EC-496F7F69370F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CC7C-CF07-4B77-96E9-F09248BBFDD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CD95-4BFA-4A1D-9C86-9C3237F29EAA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E205-D23F-41DA-AA18-D2AF956C413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4ED7-52AE-4E0D-A884-8E2E59AEECC7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E314-3ABA-459F-BEB6-668F71BD550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D1A5-7B69-4CEC-8258-97751E783A44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7794-1FB5-4B02-BA23-42FE516919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39C34-CF51-4915-817E-DB81CF211490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515E-21D0-4885-B574-BCD8EF77C0D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E92E3-3AE8-4BBA-9C65-9AC364C18C34}" type="datetime1">
              <a:rPr lang="zh-CN" altLang="en-US"/>
              <a:t>2019/4/9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8517FC-1331-465B-BFC2-01656AC9FE3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6"/>
          <p:cNvSpPr>
            <a:spLocks noChangeArrowheads="1"/>
          </p:cNvSpPr>
          <p:nvPr/>
        </p:nvSpPr>
        <p:spPr bwMode="auto">
          <a:xfrm>
            <a:off x="178243" y="1564669"/>
            <a:ext cx="1183551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400"/>
              <a:t>Task Replication for Vehicular Edge Computing: A </a:t>
            </a:r>
            <a:r>
              <a:rPr lang="en-US" altLang="zh-CN" sz="4400"/>
              <a:t>Combinatorial </a:t>
            </a:r>
            <a:r>
              <a:rPr lang="en-US" altLang="zh-CN" sz="4400" smtClean="0"/>
              <a:t>Multi-Armed Bandit </a:t>
            </a:r>
            <a:r>
              <a:rPr lang="en-US" altLang="zh-CN" sz="4400"/>
              <a:t>based Approach</a:t>
            </a:r>
            <a:endParaRPr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5" name="文本框 9"/>
          <p:cNvSpPr>
            <a:spLocks noChangeArrowheads="1"/>
          </p:cNvSpPr>
          <p:nvPr/>
        </p:nvSpPr>
        <p:spPr bwMode="auto">
          <a:xfrm>
            <a:off x="2680245" y="5598994"/>
            <a:ext cx="5359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报告人：王琦       导师：李智勇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54" y="1225647"/>
            <a:ext cx="7257143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1423988" y="1334911"/>
            <a:ext cx="7278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8" name="文本框 9"/>
          <p:cNvSpPr>
            <a:spLocks noChangeArrowheads="1"/>
          </p:cNvSpPr>
          <p:nvPr/>
        </p:nvSpPr>
        <p:spPr bwMode="auto">
          <a:xfrm>
            <a:off x="1423988" y="2736850"/>
            <a:ext cx="53609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汇报人：王琦     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导师：李智勇             </a:t>
            </a:r>
            <a:endParaRPr 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论文介绍：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题目：</a:t>
            </a:r>
            <a:r>
              <a:rPr lang="en-US" altLang="zh-CN">
                <a:latin typeface="+mn-ea"/>
                <a:ea typeface="+mn-ea"/>
              </a:rPr>
              <a:t>《Task Replication for Vehicular Edge Computing: A Combinatorial Multi-Armed Bandit based </a:t>
            </a:r>
            <a:r>
              <a:rPr lang="en-US" altLang="zh-CN">
                <a:latin typeface="+mn-ea"/>
                <a:ea typeface="+mn-ea"/>
              </a:rPr>
              <a:t>Approach</a:t>
            </a:r>
            <a:r>
              <a:rPr lang="en-US" altLang="zh-CN" smtClean="0">
                <a:latin typeface="+mn-ea"/>
                <a:ea typeface="+mn-ea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目标：</a:t>
            </a:r>
            <a:r>
              <a:rPr lang="zh-CN" altLang="en-US"/>
              <a:t>在</a:t>
            </a:r>
            <a:r>
              <a:rPr lang="zh-CN" altLang="en-US"/>
              <a:t>充分</a:t>
            </a:r>
            <a:r>
              <a:rPr lang="zh-CN" altLang="en-US" smtClean="0"/>
              <a:t>利用</a:t>
            </a:r>
            <a:r>
              <a:rPr lang="zh-CN" altLang="en-US"/>
              <a:t>冗余</a:t>
            </a:r>
            <a:r>
              <a:rPr lang="zh-CN" altLang="en-US" smtClean="0"/>
              <a:t>计算资源的</a:t>
            </a:r>
            <a:r>
              <a:rPr lang="zh-CN" altLang="en-US"/>
              <a:t>同时，进一步提高</a:t>
            </a:r>
            <a:r>
              <a:rPr lang="en-US" altLang="zh-CN"/>
              <a:t>VEC</a:t>
            </a:r>
            <a:r>
              <a:rPr lang="zh-CN" altLang="en-US"/>
              <a:t>系统的</a:t>
            </a:r>
            <a:r>
              <a:rPr lang="zh-CN" altLang="en-US" b="1"/>
              <a:t>时延性能</a:t>
            </a:r>
            <a:r>
              <a:rPr lang="zh-CN" altLang="en-US"/>
              <a:t>和</a:t>
            </a:r>
            <a:r>
              <a:rPr lang="zh-CN" altLang="en-US" b="1"/>
              <a:t>服务</a:t>
            </a:r>
            <a:r>
              <a:rPr lang="zh-CN" altLang="en-US" b="1" smtClean="0"/>
              <a:t>可靠性。</a:t>
            </a:r>
            <a:endParaRPr lang="en-US" altLang="zh-CN" b="1" smtClean="0"/>
          </a:p>
          <a:p>
            <a:pPr>
              <a:lnSpc>
                <a:spcPct val="150000"/>
              </a:lnSpc>
            </a:pPr>
            <a:endParaRPr lang="en-US" altLang="zh-CN" b="1" smtClean="0"/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贡献：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提出</a:t>
            </a:r>
            <a:r>
              <a:rPr lang="zh-CN" altLang="en-US">
                <a:latin typeface="+mn-ea"/>
                <a:ea typeface="+mn-ea"/>
              </a:rPr>
              <a:t>了一种</a:t>
            </a:r>
            <a:r>
              <a:rPr lang="zh-CN" altLang="en-US">
                <a:latin typeface="+mn-ea"/>
                <a:ea typeface="+mn-ea"/>
              </a:rPr>
              <a:t>基于</a:t>
            </a:r>
            <a:r>
              <a:rPr lang="zh-CN" altLang="en-US" smtClean="0">
                <a:latin typeface="+mn-ea"/>
                <a:ea typeface="+mn-ea"/>
              </a:rPr>
              <a:t>组合</a:t>
            </a:r>
            <a:r>
              <a:rPr lang="zh-CN" altLang="en-US"/>
              <a:t>多臂赌博机</a:t>
            </a:r>
            <a:r>
              <a:rPr lang="zh-CN" altLang="en-US" smtClean="0">
                <a:latin typeface="+mn-ea"/>
                <a:ea typeface="+mn-ea"/>
              </a:rPr>
              <a:t>（</a:t>
            </a:r>
            <a:r>
              <a:rPr lang="en-US" altLang="zh-CN">
                <a:latin typeface="+mn-ea"/>
                <a:ea typeface="+mn-ea"/>
              </a:rPr>
              <a:t>CMAB</a:t>
            </a:r>
            <a:r>
              <a:rPr lang="zh-CN" altLang="en-US">
                <a:latin typeface="+mn-ea"/>
                <a:ea typeface="+mn-ea"/>
              </a:rPr>
              <a:t>）理论的基于学习的任务复制算法（</a:t>
            </a:r>
            <a:r>
              <a:rPr lang="en-US" altLang="zh-CN">
                <a:latin typeface="+mn-ea"/>
                <a:ea typeface="+mn-ea"/>
              </a:rPr>
              <a:t>LTRA</a:t>
            </a:r>
            <a:r>
              <a:rPr lang="zh-CN" altLang="en-US" smtClean="0">
                <a:latin typeface="+mn-ea"/>
                <a:ea typeface="+mn-ea"/>
              </a:rPr>
              <a:t>）：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首先，提出</a:t>
            </a:r>
            <a:r>
              <a:rPr lang="zh-CN" altLang="en-US"/>
              <a:t>了一个分布式任务复制框架，以最小化平均卸载延迟。基于</a:t>
            </a:r>
            <a:r>
              <a:rPr lang="en-US" altLang="zh-CN"/>
              <a:t>CMAB</a:t>
            </a:r>
            <a:r>
              <a:rPr lang="zh-CN" altLang="en-US"/>
              <a:t>理论，设计了</a:t>
            </a:r>
            <a:r>
              <a:rPr lang="en-US" altLang="zh-CN"/>
              <a:t>LTRA</a:t>
            </a:r>
            <a:r>
              <a:rPr lang="zh-CN" altLang="en-US"/>
              <a:t>来解决</a:t>
            </a:r>
            <a:r>
              <a:rPr lang="en-US" altLang="zh-CN"/>
              <a:t>TaV</a:t>
            </a:r>
            <a:r>
              <a:rPr lang="zh-CN" altLang="en-US"/>
              <a:t>缺乏</a:t>
            </a:r>
            <a:r>
              <a:rPr lang="zh-CN" altLang="en-US" b="1">
                <a:solidFill>
                  <a:srgbClr val="FF0000"/>
                </a:solidFill>
              </a:rPr>
              <a:t>信道状态全局信息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0000"/>
                </a:solidFill>
              </a:rPr>
              <a:t>候选</a:t>
            </a:r>
            <a:r>
              <a:rPr lang="en-US" altLang="zh-CN" b="1">
                <a:solidFill>
                  <a:srgbClr val="FF0000"/>
                </a:solidFill>
              </a:rPr>
              <a:t>SeVs</a:t>
            </a:r>
            <a:r>
              <a:rPr lang="zh-CN" altLang="en-US" b="1" smtClean="0">
                <a:solidFill>
                  <a:srgbClr val="FF0000"/>
                </a:solidFill>
              </a:rPr>
              <a:t>计算容量</a:t>
            </a:r>
            <a:r>
              <a:rPr lang="zh-CN" altLang="en-US"/>
              <a:t>的</a:t>
            </a:r>
            <a:r>
              <a:rPr lang="zh-CN" altLang="en-US" smtClean="0"/>
              <a:t>问题。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然后，</a:t>
            </a:r>
            <a:r>
              <a:rPr lang="zh-CN" altLang="en-US"/>
              <a:t>通过对城市道路交通模拟器的</a:t>
            </a:r>
            <a:r>
              <a:rPr lang="zh-CN" altLang="en-US"/>
              <a:t>仿真</a:t>
            </a:r>
            <a:r>
              <a:rPr lang="zh-CN" altLang="en-US" smtClean="0"/>
              <a:t>，比较了之前提出的简单卸载算法，</a:t>
            </a:r>
            <a:r>
              <a:rPr lang="zh-CN" altLang="en-US"/>
              <a:t>结果表明，通过任务复制，可以显著提高</a:t>
            </a:r>
            <a:r>
              <a:rPr lang="zh-CN" altLang="en-US" b="1">
                <a:solidFill>
                  <a:srgbClr val="0070C0"/>
                </a:solidFill>
              </a:rPr>
              <a:t>平均卸载延迟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0070C0"/>
                </a:solidFill>
              </a:rPr>
              <a:t>服务</a:t>
            </a:r>
            <a:r>
              <a:rPr lang="zh-CN" altLang="en-US" b="1">
                <a:solidFill>
                  <a:srgbClr val="0070C0"/>
                </a:solidFill>
              </a:rPr>
              <a:t>可靠性</a:t>
            </a:r>
            <a:r>
              <a:rPr lang="zh-CN" altLang="en-US" smtClean="0"/>
              <a:t>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4399" y="4550999"/>
            <a:ext cx="103632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Vehicles </a:t>
            </a:r>
            <a:r>
              <a:rPr lang="en-US" altLang="zh-CN"/>
              <a:t>that require task offloading task vehicles (TaVs</a:t>
            </a:r>
            <a:r>
              <a:rPr lang="en-US" altLang="zh-CN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Vehicles who can help to execute tasks service vehicles (SeVs)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Note that the role of each vehicle depends on the sufficiency of its computing resources, and is not fixed to TaV or SeV during the trip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The task offloading decision is made by each TaV individually</a:t>
            </a:r>
            <a:r>
              <a:rPr lang="en-US" altLang="zh-CN" smtClean="0"/>
              <a:t>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04" y="781050"/>
            <a:ext cx="10076190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任务卸载过程：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01485" y="2002971"/>
                <a:ext cx="9724571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 SeV discovery</a:t>
                </a:r>
              </a:p>
              <a:p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mtClean="0">
                    <a:latin typeface="+mn-ea"/>
                    <a:ea typeface="+mn-ea"/>
                  </a:rPr>
                  <a:t>TaV </a:t>
                </a:r>
                <a:r>
                  <a:rPr lang="zh-CN" altLang="en-US" smtClean="0">
                    <a:latin typeface="+mn-ea"/>
                    <a:ea typeface="+mn-ea"/>
                  </a:rPr>
                  <a:t>在</a:t>
                </a:r>
                <a:r>
                  <a:rPr lang="zh-CN" altLang="en-US">
                    <a:latin typeface="+mn-ea"/>
                    <a:ea typeface="+mn-ea"/>
                  </a:rPr>
                  <a:t>其通信范围内发现相邻</a:t>
                </a:r>
                <a:r>
                  <a:rPr lang="zh-CN" altLang="en-US" smtClean="0">
                    <a:latin typeface="+mn-ea"/>
                    <a:ea typeface="+mn-ea"/>
                  </a:rPr>
                  <a:t>的 </a:t>
                </a:r>
                <a:r>
                  <a:rPr lang="en-US" altLang="zh-CN" smtClean="0">
                    <a:latin typeface="+mn-ea"/>
                    <a:ea typeface="+mn-ea"/>
                  </a:rPr>
                  <a:t>SeVs</a:t>
                </a:r>
                <a:r>
                  <a:rPr lang="zh-CN" altLang="en-US">
                    <a:latin typeface="+mn-ea"/>
                    <a:ea typeface="+mn-ea"/>
                  </a:rPr>
                  <a:t>，并</a:t>
                </a:r>
                <a:r>
                  <a:rPr lang="zh-CN" altLang="en-US" smtClean="0">
                    <a:latin typeface="+mn-ea"/>
                    <a:ea typeface="+mn-ea"/>
                  </a:rPr>
                  <a:t>选择移动</a:t>
                </a:r>
                <a:r>
                  <a:rPr lang="zh-CN" altLang="en-US">
                    <a:latin typeface="+mn-ea"/>
                    <a:ea typeface="+mn-ea"/>
                  </a:rPr>
                  <a:t>方向相同</a:t>
                </a:r>
                <a:r>
                  <a:rPr lang="zh-CN" altLang="en-US" smtClean="0">
                    <a:latin typeface="+mn-ea"/>
                    <a:ea typeface="+mn-ea"/>
                  </a:rPr>
                  <a:t>的 </a:t>
                </a:r>
                <a:r>
                  <a:rPr lang="en-US" altLang="zh-CN" smtClean="0">
                    <a:latin typeface="+mn-ea"/>
                    <a:ea typeface="+mn-ea"/>
                  </a:rPr>
                  <a:t>SeVs </a:t>
                </a:r>
                <a:r>
                  <a:rPr lang="zh-CN" altLang="en-US" smtClean="0">
                    <a:latin typeface="+mn-ea"/>
                    <a:ea typeface="+mn-ea"/>
                  </a:rPr>
                  <a:t>作为 </a:t>
                </a:r>
                <a:r>
                  <a:rPr lang="en-US" altLang="zh-CN" smtClean="0">
                    <a:latin typeface="+mn-ea"/>
                    <a:ea typeface="+mn-ea"/>
                  </a:rPr>
                  <a:t>TaV </a:t>
                </a:r>
                <a:r>
                  <a:rPr lang="zh-CN" altLang="en-US" smtClean="0">
                    <a:latin typeface="+mn-ea"/>
                    <a:ea typeface="+mn-ea"/>
                  </a:rPr>
                  <a:t>的候选集。</a:t>
                </a:r>
                <a:endParaRPr lang="en-US" altLang="zh-CN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mtClean="0"/>
                  <a:t>每</a:t>
                </a:r>
                <a:r>
                  <a:rPr lang="zh-CN" altLang="en-US"/>
                  <a:t>辆车的行驶状态，包括</a:t>
                </a:r>
                <a:r>
                  <a:rPr lang="zh-CN" altLang="en-US">
                    <a:solidFill>
                      <a:srgbClr val="FF0000"/>
                    </a:solidFill>
                  </a:rPr>
                  <a:t>车速</a:t>
                </a:r>
                <a:r>
                  <a:rPr lang="zh-CN" altLang="en-US"/>
                  <a:t>、</a:t>
                </a:r>
                <a:r>
                  <a:rPr lang="zh-CN" altLang="en-US">
                    <a:solidFill>
                      <a:srgbClr val="FF0000"/>
                    </a:solidFill>
                  </a:rPr>
                  <a:t>位置</a:t>
                </a:r>
                <a:r>
                  <a:rPr lang="zh-CN" altLang="en-US"/>
                  <a:t>和</a:t>
                </a:r>
                <a:r>
                  <a:rPr lang="zh-CN" altLang="en-US">
                    <a:solidFill>
                      <a:srgbClr val="FF0000"/>
                    </a:solidFill>
                  </a:rPr>
                  <a:t>行驶方向</a:t>
                </a:r>
                <a:r>
                  <a:rPr lang="zh-CN" altLang="en-US"/>
                  <a:t>，都可以通过车辆通信协议被相邻车辆</a:t>
                </a:r>
                <a:r>
                  <a:rPr lang="zh-CN" altLang="en-US" smtClean="0"/>
                  <a:t>获取，例如：</a:t>
                </a:r>
                <a:r>
                  <a:rPr lang="en-US" altLang="zh-CN" smtClean="0"/>
                  <a:t>DSRC</a:t>
                </a:r>
                <a:r>
                  <a:rPr lang="zh-CN" altLang="en-US" smtClean="0"/>
                  <a:t>，周期性 </a:t>
                </a:r>
                <a:r>
                  <a:rPr lang="en-US" altLang="zh-CN" smtClean="0"/>
                  <a:t>beacon </a:t>
                </a:r>
                <a:r>
                  <a:rPr lang="zh-CN" altLang="en-US" smtClean="0"/>
                  <a:t>消息</a:t>
                </a:r>
                <a:r>
                  <a:rPr lang="zh-CN" altLang="en-US"/>
                  <a:t>可以提供这些状态</a:t>
                </a:r>
                <a:r>
                  <a:rPr lang="zh-CN" altLang="en-US" smtClean="0"/>
                  <a:t>信息。</a:t>
                </a:r>
                <a:endParaRPr lang="en-US" altLang="zh-CN" smtClean="0"/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+mn-ea"/>
                      </a:rPr>
                      <m:t>N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  <a:ea typeface="+mn-ea"/>
                  </a:rPr>
                  <a:t>(t</a:t>
                </a:r>
                <a:r>
                  <a:rPr lang="en-US" altLang="zh-CN" smtClean="0">
                    <a:latin typeface="Cambria Math" panose="02040503050406030204" pitchFamily="18" charset="0"/>
                    <a:ea typeface="+mn-ea"/>
                  </a:rPr>
                  <a:t>)</a:t>
                </a:r>
                <a:r>
                  <a:rPr lang="zh-CN" altLang="en-US" smtClean="0">
                    <a:latin typeface="+mn-ea"/>
                    <a:ea typeface="+mn-ea"/>
                  </a:rPr>
                  <a:t>为在</a:t>
                </a:r>
                <a:r>
                  <a:rPr lang="en-US" altLang="zh-CN" smtClean="0">
                    <a:latin typeface="+mn-ea"/>
                    <a:ea typeface="+mn-ea"/>
                  </a:rPr>
                  <a:t>t</a:t>
                </a:r>
                <a:r>
                  <a:rPr lang="zh-CN" altLang="en-US" smtClean="0">
                    <a:latin typeface="+mn-ea"/>
                    <a:ea typeface="+mn-ea"/>
                  </a:rPr>
                  <a:t>时刻</a:t>
                </a:r>
                <a:r>
                  <a:rPr lang="en-US" altLang="zh-CN" smtClean="0">
                    <a:latin typeface="+mn-ea"/>
                    <a:ea typeface="+mn-ea"/>
                  </a:rPr>
                  <a:t>SeV</a:t>
                </a:r>
                <a:r>
                  <a:rPr lang="zh-CN" altLang="en-US" smtClean="0">
                    <a:latin typeface="+mn-ea"/>
                    <a:ea typeface="+mn-ea"/>
                  </a:rPr>
                  <a:t>候选集，它随着车辆的移动而发生变化。</a:t>
                </a:r>
                <a:endParaRPr lang="en-US" altLang="zh-CN">
                  <a:latin typeface="+mn-ea"/>
                  <a:ea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" y="2002971"/>
                <a:ext cx="9724571" cy="3508653"/>
              </a:xfrm>
              <a:prstGeom prst="rect">
                <a:avLst/>
              </a:prstGeom>
              <a:blipFill rotWithShape="0">
                <a:blip r:embed="rId4"/>
                <a:stretch>
                  <a:fillRect l="-501" t="-1043" r="-1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任务卸载过程：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01485" y="2002971"/>
                <a:ext cx="9724571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upload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mtClean="0">
                    <a:latin typeface="+mn-ea"/>
                    <a:ea typeface="+mn-ea"/>
                  </a:rPr>
                  <a:t>在</a:t>
                </a:r>
                <a:r>
                  <a:rPr lang="en-US" altLang="zh-CN" smtClean="0">
                    <a:latin typeface="+mn-ea"/>
                    <a:ea typeface="+mn-ea"/>
                  </a:rPr>
                  <a:t>t</a:t>
                </a:r>
                <a:r>
                  <a:rPr lang="zh-CN" altLang="en-US" smtClean="0">
                    <a:latin typeface="+mn-ea"/>
                    <a:ea typeface="+mn-ea"/>
                  </a:rPr>
                  <a:t>时刻更新</a:t>
                </a:r>
                <a:r>
                  <a:rPr lang="en-US" altLang="zh-CN" smtClean="0">
                    <a:latin typeface="+mn-ea"/>
                    <a:ea typeface="+mn-ea"/>
                  </a:rPr>
                  <a:t>SeV</a:t>
                </a:r>
                <a:r>
                  <a:rPr lang="zh-CN" altLang="en-US" smtClean="0">
                    <a:latin typeface="+mn-ea"/>
                    <a:ea typeface="+mn-ea"/>
                  </a:rPr>
                  <a:t>候选</a:t>
                </a:r>
                <a:r>
                  <a:rPr lang="zh-CN" altLang="en-US" smtClean="0">
                    <a:latin typeface="+mn-ea"/>
                    <a:ea typeface="+mn-ea"/>
                  </a:rPr>
                  <a:t>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n-ea"/>
                    <a:ea typeface="+mn-ea"/>
                  </a:rPr>
                  <a:t>后</a:t>
                </a:r>
                <a:r>
                  <a:rPr lang="zh-CN" altLang="en-US" smtClean="0">
                    <a:latin typeface="+mn-ea"/>
                    <a:ea typeface="+mn-ea"/>
                  </a:rPr>
                  <a:t>，</a:t>
                </a:r>
                <a:r>
                  <a:rPr lang="en-US" altLang="zh-CN" smtClean="0">
                    <a:latin typeface="+mn-ea"/>
                    <a:ea typeface="+mn-ea"/>
                  </a:rPr>
                  <a:t>TaV</a:t>
                </a:r>
                <a:r>
                  <a:rPr lang="zh-CN" altLang="en-US" smtClean="0">
                    <a:latin typeface="+mn-ea"/>
                    <a:ea typeface="+mn-ea"/>
                  </a:rPr>
                  <a:t>选择</a:t>
                </a:r>
                <a:r>
                  <a:rPr lang="zh-CN" altLang="en-US">
                    <a:latin typeface="+mn-ea"/>
                    <a:ea typeface="+mn-ea"/>
                  </a:rPr>
                  <a:t>一</a:t>
                </a:r>
                <a:r>
                  <a:rPr lang="zh-CN" altLang="en-US" smtClean="0">
                    <a:latin typeface="+mn-ea"/>
                    <a:ea typeface="+mn-ea"/>
                  </a:rPr>
                  <a:t>个固定数目</a:t>
                </a:r>
                <a:r>
                  <a:rPr lang="en-US" altLang="zh-CN" smtClean="0">
                    <a:latin typeface="+mn-ea"/>
                    <a:ea typeface="+mn-ea"/>
                  </a:rPr>
                  <a:t>K</a:t>
                </a:r>
                <a:r>
                  <a:rPr lang="zh-CN" altLang="en-US" smtClean="0">
                    <a:latin typeface="+mn-ea"/>
                    <a:ea typeface="+mn-ea"/>
                  </a:rPr>
                  <a:t>个车辆进行卸载，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i="1" smtClean="0">
                    <a:latin typeface="Cambria Math" panose="02040503050406030204" pitchFamily="18" charset="0"/>
                  </a:rPr>
                  <a:t>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n-ea"/>
                    <a:ea typeface="+mn-ea"/>
                  </a:rPr>
                  <a:t>上传计算任务。</a:t>
                </a:r>
                <a:endParaRPr lang="en-US" altLang="zh-CN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zh-CN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" y="2002971"/>
                <a:ext cx="9724571" cy="1661993"/>
              </a:xfrm>
              <a:prstGeom prst="rect">
                <a:avLst/>
              </a:prstGeom>
              <a:blipFill rotWithShape="0">
                <a:blip r:embed="rId4"/>
                <a:stretch>
                  <a:fillRect l="-501" t="-2206" r="-2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637" y="4062210"/>
            <a:ext cx="6257143" cy="1161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637" y="5038920"/>
            <a:ext cx="6350242" cy="10603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161" y="3057571"/>
            <a:ext cx="2095238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任务卸载过程：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01485" y="2002971"/>
                <a:ext cx="9724571" cy="31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  Task 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execution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mtClean="0"/>
                  <a:t>所</a:t>
                </a:r>
                <a:r>
                  <a:rPr lang="zh-CN" altLang="en-US"/>
                  <a:t>选的</a:t>
                </a:r>
                <a:r>
                  <a:rPr lang="en-US" altLang="zh-CN"/>
                  <a:t>SeV n</a:t>
                </a:r>
                <a:r>
                  <a:rPr lang="zh-CN" altLang="en-US"/>
                  <a:t>在接收到来自</a:t>
                </a:r>
                <a:r>
                  <a:rPr lang="en-US" altLang="zh-CN"/>
                  <a:t>TaV</a:t>
                </a:r>
                <a:r>
                  <a:rPr lang="zh-CN" altLang="en-US"/>
                  <a:t>的输入数据后处理任务</a:t>
                </a:r>
                <a:r>
                  <a:rPr lang="zh-CN" altLang="en-US" smtClean="0">
                    <a:latin typeface="+mn-ea"/>
                    <a:ea typeface="+mn-ea"/>
                  </a:rPr>
                  <a:t>。</a:t>
                </a:r>
                <a:endParaRPr lang="en-US" altLang="zh-CN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是计算强度</a:t>
                </a:r>
                <a:r>
                  <a:rPr lang="en-US" altLang="zh-CN" smtClean="0"/>
                  <a:t>(in </a:t>
                </a:r>
                <a:r>
                  <a:rPr lang="en-US" altLang="zh-CN"/>
                  <a:t>CPU cycles per bit) </a:t>
                </a:r>
                <a:r>
                  <a:rPr lang="zh-CN" altLang="en-US" smtClean="0"/>
                  <a:t>，表示处理一个</a:t>
                </a:r>
                <a:r>
                  <a:rPr lang="en-US" altLang="zh-CN" smtClean="0"/>
                  <a:t>bit</a:t>
                </a:r>
                <a:r>
                  <a:rPr lang="zh-CN" altLang="en-US" smtClean="0"/>
                  <a:t>输入数据</a:t>
                </a:r>
                <a:r>
                  <a:rPr lang="zh-CN" altLang="en-US"/>
                  <a:t>需要多少</a:t>
                </a:r>
                <a:r>
                  <a:rPr lang="en-US" altLang="zh-CN"/>
                  <a:t>CPU</a:t>
                </a:r>
                <a:r>
                  <a:rPr lang="zh-CN" altLang="en-US" smtClean="0"/>
                  <a:t>周期。</a:t>
                </a:r>
                <a:endParaRPr lang="en-US" altLang="zh-CN" smtClean="0"/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mtClean="0">
                    <a:latin typeface="+mn-ea"/>
                    <a:ea typeface="+mn-ea"/>
                  </a:rPr>
                  <a:t> </a:t>
                </a:r>
                <a:r>
                  <a:rPr lang="zh-CN" altLang="en-US" smtClean="0">
                    <a:latin typeface="+mn-ea"/>
                    <a:ea typeface="+mn-ea"/>
                  </a:rPr>
                  <a:t>是</a:t>
                </a:r>
                <a:r>
                  <a:rPr lang="en-US" altLang="zh-CN"/>
                  <a:t>SeV </a:t>
                </a:r>
                <a:r>
                  <a:rPr lang="en-US" altLang="zh-CN" smtClean="0"/>
                  <a:t>n</a:t>
                </a:r>
                <a:r>
                  <a:rPr lang="zh-CN" altLang="en-US" smtClean="0"/>
                  <a:t>的最大</a:t>
                </a:r>
                <a:r>
                  <a:rPr lang="en-US" altLang="zh-CN" smtClean="0"/>
                  <a:t>CPU </a:t>
                </a:r>
                <a:r>
                  <a:rPr lang="zh-CN" altLang="en-US" smtClean="0"/>
                  <a:t>频率</a:t>
                </a:r>
                <a:r>
                  <a:rPr lang="en-US" altLang="zh-CN"/>
                  <a:t>(in CPU cycles per bit</a:t>
                </a:r>
                <a:r>
                  <a:rPr lang="en-US" altLang="zh-CN" smtClean="0"/>
                  <a:t>)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mtClean="0">
                    <a:latin typeface="+mn-ea"/>
                    <a:ea typeface="+mn-ea"/>
                  </a:rPr>
                  <a:t> </a:t>
                </a:r>
                <a:r>
                  <a:rPr lang="zh-CN" altLang="en-US" smtClean="0">
                    <a:latin typeface="+mn-ea"/>
                    <a:ea typeface="+mn-ea"/>
                  </a:rPr>
                  <a:t>是分配给</a:t>
                </a:r>
                <a:r>
                  <a:rPr lang="en-US" altLang="zh-CN" smtClean="0">
                    <a:latin typeface="+mn-ea"/>
                    <a:ea typeface="+mn-ea"/>
                  </a:rPr>
                  <a:t>TaV</a:t>
                </a:r>
                <a:r>
                  <a:rPr lang="zh-CN" altLang="en-US" smtClean="0">
                    <a:latin typeface="+mn-ea"/>
                    <a:ea typeface="+mn-ea"/>
                  </a:rPr>
                  <a:t>的</a:t>
                </a:r>
                <a:r>
                  <a:rPr lang="en-US" altLang="zh-CN" smtClean="0">
                    <a:latin typeface="+mn-ea"/>
                    <a:ea typeface="+mn-ea"/>
                  </a:rPr>
                  <a:t>CPU</a:t>
                </a:r>
                <a:r>
                  <a:rPr lang="zh-CN" altLang="en-US" smtClean="0">
                    <a:latin typeface="+mn-ea"/>
                    <a:ea typeface="+mn-ea"/>
                  </a:rPr>
                  <a:t>频率。</a:t>
                </a:r>
                <a:endParaRPr lang="en-US" altLang="zh-CN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" y="2002971"/>
                <a:ext cx="9724571" cy="3157596"/>
              </a:xfrm>
              <a:prstGeom prst="rect">
                <a:avLst/>
              </a:prstGeom>
              <a:blipFill rotWithShape="0">
                <a:blip r:embed="rId4"/>
                <a:stretch>
                  <a:fillRect l="-501" t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913" y="4844407"/>
            <a:ext cx="4885714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任务卸载过程：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01485" y="2002971"/>
            <a:ext cx="97245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mtClean="0"/>
              <a:t>任务</a:t>
            </a:r>
            <a:r>
              <a:rPr lang="zh-CN" altLang="en-US"/>
              <a:t>执行完成后，所选的</a:t>
            </a:r>
            <a:r>
              <a:rPr lang="en-US" altLang="zh-CN"/>
              <a:t>SeV n</a:t>
            </a:r>
            <a:r>
              <a:rPr lang="zh-CN" altLang="en-US"/>
              <a:t>将结果传回给</a:t>
            </a:r>
            <a:r>
              <a:rPr lang="en-US" altLang="zh-CN" smtClean="0"/>
              <a:t>TaV</a:t>
            </a:r>
            <a:r>
              <a:rPr lang="zh-CN" altLang="en-US" smtClean="0"/>
              <a:t>。</a:t>
            </a:r>
            <a:endParaRPr lang="en-US" altLang="zh-CN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83" y="3563741"/>
            <a:ext cx="5628571" cy="9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292" y="4790819"/>
            <a:ext cx="4904762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01485" y="2002971"/>
            <a:ext cx="9724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mtClean="0"/>
              <a:t>考虑</a:t>
            </a:r>
            <a:r>
              <a:rPr lang="en-US" altLang="zh-CN"/>
              <a:t>T</a:t>
            </a:r>
            <a:r>
              <a:rPr lang="zh-CN" altLang="en-US"/>
              <a:t>个时间段的总数</a:t>
            </a:r>
            <a:r>
              <a:rPr lang="zh-CN" altLang="en-US" smtClean="0"/>
              <a:t>。目标</a:t>
            </a:r>
            <a:r>
              <a:rPr lang="zh-CN" altLang="en-US"/>
              <a:t>是通过指导</a:t>
            </a:r>
            <a:r>
              <a:rPr lang="en-US" altLang="zh-CN"/>
              <a:t>TaV</a:t>
            </a:r>
            <a:r>
              <a:rPr lang="zh-CN" altLang="en-US"/>
              <a:t>的任务卸载决策来最小化平均卸载</a:t>
            </a:r>
            <a:r>
              <a:rPr lang="zh-CN" altLang="en-US" smtClean="0"/>
              <a:t>延迟</a:t>
            </a:r>
            <a:r>
              <a:rPr lang="zh-CN" altLang="en-US" smtClean="0"/>
              <a:t>。</a:t>
            </a:r>
            <a:endParaRPr lang="en-US" altLang="zh-CN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294" y="4804774"/>
            <a:ext cx="5780952" cy="10095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905" y="2883488"/>
            <a:ext cx="5876190" cy="6761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3820321"/>
            <a:ext cx="4180952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04" y="781050"/>
            <a:ext cx="5327912" cy="5932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764" y="932861"/>
            <a:ext cx="5066667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555</Words>
  <Application>Microsoft Office PowerPoint</Application>
  <PresentationFormat>宽屏</PresentationFormat>
  <Paragraphs>49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琦 王</cp:lastModifiedBy>
  <cp:revision>247</cp:revision>
  <dcterms:created xsi:type="dcterms:W3CDTF">2014-02-17T01:49:00Z</dcterms:created>
  <dcterms:modified xsi:type="dcterms:W3CDTF">2019-04-09T10:02:32Z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