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94" r:id="rId3"/>
    <p:sldId id="304" r:id="rId4"/>
    <p:sldId id="295" r:id="rId5"/>
    <p:sldId id="296" r:id="rId6"/>
    <p:sldId id="297" r:id="rId7"/>
    <p:sldId id="300" r:id="rId8"/>
    <p:sldId id="298" r:id="rId9"/>
    <p:sldId id="299" r:id="rId10"/>
    <p:sldId id="302" r:id="rId11"/>
    <p:sldId id="303" r:id="rId12"/>
    <p:sldId id="27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2" autoAdjust="0"/>
    <p:restoredTop sz="79820" autoAdjust="0"/>
  </p:normalViewPr>
  <p:slideViewPr>
    <p:cSldViewPr snapToGrid="0">
      <p:cViewPr varScale="1">
        <p:scale>
          <a:sx n="59" d="100"/>
          <a:sy n="59" d="100"/>
        </p:scale>
        <p:origin x="13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62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车载云计算卸载的协同任务调度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943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71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vehicular cloud computing (VCC)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vehicular cloud (VC)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目的：将边缘云上的计算任务卸载到车辆云上执行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2029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是到达时间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是离开的时间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2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线形，树形，</a:t>
            </a:r>
            <a:r>
              <a:rPr lang="en-US" altLang="zh-CN" smtClean="0"/>
              <a:t>mesh</a:t>
            </a:r>
            <a:r>
              <a:rPr lang="zh-CN" altLang="en-US" smtClean="0"/>
              <a:t>形</a:t>
            </a:r>
            <a:endParaRPr lang="en-US" altLang="zh-CN" smtClean="0"/>
          </a:p>
          <a:p>
            <a:r>
              <a:rPr lang="en-US" altLang="zh-CN" smtClean="0"/>
              <a:t>Task i</a:t>
            </a:r>
            <a:r>
              <a:rPr lang="zh-CN" altLang="en-US" smtClean="0"/>
              <a:t>的工作量，输入的大小和输出的大小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5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Task i </a:t>
            </a:r>
            <a:r>
              <a:rPr lang="zh-CN" altLang="en-US" smtClean="0"/>
              <a:t>在车</a:t>
            </a:r>
            <a:r>
              <a:rPr lang="en-US" altLang="zh-CN" smtClean="0"/>
              <a:t>n</a:t>
            </a:r>
            <a:r>
              <a:rPr lang="zh-CN" altLang="en-US" smtClean="0"/>
              <a:t>上的处理时间，</a:t>
            </a:r>
            <a:r>
              <a:rPr lang="en-US" altLang="zh-CN" smtClean="0"/>
              <a:t>wi </a:t>
            </a:r>
            <a:r>
              <a:rPr lang="zh-CN" altLang="en-US" smtClean="0"/>
              <a:t>是</a:t>
            </a:r>
            <a:r>
              <a:rPr lang="en-US" altLang="zh-CN" smtClean="0"/>
              <a:t>task i</a:t>
            </a:r>
            <a:r>
              <a:rPr lang="zh-CN" altLang="en-US" smtClean="0"/>
              <a:t>的工作量，</a:t>
            </a:r>
            <a:r>
              <a:rPr lang="en-US" altLang="zh-CN" smtClean="0"/>
              <a:t>fn</a:t>
            </a:r>
            <a:r>
              <a:rPr lang="zh-CN" altLang="en-US" smtClean="0"/>
              <a:t>是车辆</a:t>
            </a:r>
            <a:r>
              <a:rPr lang="en-US" altLang="zh-CN" smtClean="0"/>
              <a:t>n</a:t>
            </a:r>
            <a:r>
              <a:rPr lang="zh-CN" altLang="en-US" smtClean="0"/>
              <a:t>的处理</a:t>
            </a:r>
            <a:r>
              <a:rPr lang="zh-CN" altLang="en-US" smtClean="0"/>
              <a:t>能力。</a:t>
            </a:r>
            <a:endParaRPr lang="en-US" altLang="zh-CN" smtClean="0"/>
          </a:p>
          <a:p>
            <a:r>
              <a:rPr lang="zh-CN" altLang="en-US" smtClean="0"/>
              <a:t>单位</a:t>
            </a:r>
            <a:r>
              <a:rPr lang="zh-CN" altLang="en-US" smtClean="0"/>
              <a:t>时间间隔。</a:t>
            </a:r>
            <a:endParaRPr lang="en-US" altLang="zh-CN" smtClean="0"/>
          </a:p>
          <a:p>
            <a:r>
              <a:rPr lang="en-US" altLang="zh-CN" smtClean="0"/>
              <a:t>Wmin</a:t>
            </a:r>
            <a:r>
              <a:rPr lang="zh-CN" altLang="en-US" smtClean="0"/>
              <a:t>是左右任务工作量做小的任务</a:t>
            </a:r>
            <a:r>
              <a:rPr lang="zh-CN" altLang="en-US" smtClean="0"/>
              <a:t>大小。</a:t>
            </a:r>
            <a:endParaRPr lang="en-US" altLang="zh-CN" smtClean="0"/>
          </a:p>
          <a:p>
            <a:r>
              <a:rPr lang="zh-CN" altLang="en-US" smtClean="0"/>
              <a:t>调度时间间隔：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，由执行和传输的时间组成，考虑到计算工作量的容量的不同，把时间划分为这样的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time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依赖的前面的任务都完成的时间；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xl,b,h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在个调度间隔被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车处理，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8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155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Task</a:t>
            </a:r>
            <a:r>
              <a:rPr lang="en-US" altLang="zh-CN" baseline="0" smtClean="0"/>
              <a:t> i </a:t>
            </a:r>
            <a:r>
              <a:rPr lang="zh-CN" altLang="en-US" baseline="0" smtClean="0"/>
              <a:t>的排队时间是从</a:t>
            </a:r>
            <a:r>
              <a:rPr lang="en-US" altLang="zh-CN" baseline="0" smtClean="0"/>
              <a:t>ready time</a:t>
            </a:r>
            <a:r>
              <a:rPr lang="zh-CN" altLang="en-US" baseline="0" smtClean="0"/>
              <a:t>到任务被执行的这一段时间</a:t>
            </a:r>
            <a:endParaRPr lang="en-US" altLang="zh-CN" smtClean="0"/>
          </a:p>
          <a:p>
            <a:r>
              <a:rPr lang="en-US" altLang="zh-CN" smtClean="0"/>
              <a:t>tiG</a:t>
            </a:r>
            <a:r>
              <a:rPr lang="zh-CN" altLang="en-US" smtClean="0"/>
              <a:t>是第一个</a:t>
            </a:r>
            <a:r>
              <a:rPr lang="en-US" altLang="zh-CN" smtClean="0"/>
              <a:t>task</a:t>
            </a:r>
            <a:r>
              <a:rPr lang="zh-CN" altLang="en-US" smtClean="0"/>
              <a:t>生成的时间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task i</a:t>
            </a:r>
            <a:r>
              <a:rPr lang="zh-CN" altLang="en-US" smtClean="0"/>
              <a:t>可能有多个输入，因此计算作为</a:t>
            </a:r>
            <a:r>
              <a:rPr lang="en-US" altLang="zh-CN" smtClean="0"/>
              <a:t>task i</a:t>
            </a:r>
            <a:r>
              <a:rPr lang="zh-CN" altLang="en-US" smtClean="0"/>
              <a:t>输入的所有任务最大的传输时间，</a:t>
            </a:r>
            <a:r>
              <a:rPr lang="el-GR" altLang="zh-CN" smtClean="0"/>
              <a:t>β</a:t>
            </a:r>
            <a:r>
              <a:rPr lang="en-US" altLang="zh-CN" smtClean="0"/>
              <a:t>l</a:t>
            </a:r>
            <a:r>
              <a:rPr lang="zh-CN" altLang="en-US" smtClean="0"/>
              <a:t>是</a:t>
            </a:r>
            <a:r>
              <a:rPr lang="en-US" altLang="zh-CN" smtClean="0"/>
              <a:t>task l</a:t>
            </a:r>
            <a:r>
              <a:rPr lang="zh-CN" altLang="en-US" smtClean="0"/>
              <a:t>的输出大小，</a:t>
            </a:r>
            <a:r>
              <a:rPr lang="en-US" altLang="zh-CN" smtClean="0"/>
              <a:t>rh</a:t>
            </a:r>
            <a:r>
              <a:rPr lang="zh-CN" altLang="en-US" smtClean="0"/>
              <a:t>是</a:t>
            </a:r>
            <a:r>
              <a:rPr lang="zh-CN" altLang="en-US" smtClean="0"/>
              <a:t>传输速率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Mission k</a:t>
            </a:r>
            <a:r>
              <a:rPr lang="zh-CN" altLang="en-US" smtClean="0"/>
              <a:t>的调度完成时间减去任务</a:t>
            </a:r>
            <a:r>
              <a:rPr lang="en-US" altLang="zh-CN" smtClean="0"/>
              <a:t>k</a:t>
            </a:r>
            <a:r>
              <a:rPr lang="zh-CN" altLang="en-US" smtClean="0"/>
              <a:t>的生成时间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215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由于</a:t>
            </a:r>
            <a:r>
              <a:rPr lang="en-US" altLang="zh-CN" smtClean="0"/>
              <a:t>tkG</a:t>
            </a:r>
            <a:r>
              <a:rPr lang="zh-CN" altLang="en-US" smtClean="0"/>
              <a:t>是一个定值，因此，简化后优化的目标为：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每个任务只能被执行一次</a:t>
            </a:r>
            <a:r>
              <a:rPr lang="en-US" altLang="zh-CN" smtClean="0"/>
              <a:t>.2</a:t>
            </a:r>
            <a:r>
              <a:rPr lang="zh-CN" altLang="en-US" smtClean="0"/>
              <a:t>如果第</a:t>
            </a:r>
            <a:r>
              <a:rPr lang="en-US" altLang="zh-CN" smtClean="0"/>
              <a:t>h</a:t>
            </a:r>
            <a:r>
              <a:rPr lang="zh-CN" altLang="en-US" smtClean="0"/>
              <a:t>个调度间隔小于执行时间和传输时间之和，那么代表不能被卸载。</a:t>
            </a:r>
            <a:r>
              <a:rPr lang="en-US" altLang="zh-CN" smtClean="0"/>
              <a:t>3</a:t>
            </a:r>
            <a:r>
              <a:rPr lang="zh-CN" altLang="en-US" smtClean="0"/>
              <a:t>必须在</a:t>
            </a:r>
            <a:r>
              <a:rPr lang="en-US" altLang="zh-CN" smtClean="0"/>
              <a:t>BS</a:t>
            </a:r>
            <a:r>
              <a:rPr lang="zh-CN" altLang="en-US" smtClean="0"/>
              <a:t>服务之间范围内进行调度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79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59334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smtClean="0"/>
              <a:t>Cooperative </a:t>
            </a:r>
            <a:r>
              <a:rPr lang="en-US" altLang="zh-CN" sz="4400"/>
              <a:t>Task Scheduling for </a:t>
            </a:r>
            <a:r>
              <a:rPr lang="en-US" altLang="zh-CN" sz="4400" smtClean="0"/>
              <a:t>Computation</a:t>
            </a:r>
          </a:p>
          <a:p>
            <a:pPr algn="ctr"/>
            <a:r>
              <a:rPr lang="en-US" altLang="zh-CN" sz="4400" smtClean="0"/>
              <a:t>Offloading </a:t>
            </a:r>
            <a:r>
              <a:rPr lang="en-US" altLang="zh-CN" sz="4400"/>
              <a:t>in Vehicular Cloud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2" y="2643285"/>
            <a:ext cx="2009524" cy="15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62" y="0"/>
            <a:ext cx="664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6800" y="2596047"/>
            <a:ext cx="7772400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启发：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考虑任务之间的依赖性，可分为三种，用下三角矩阵的方式描述。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2.</a:t>
            </a:r>
            <a:r>
              <a:rPr lang="zh-CN" altLang="en-US" smtClean="0"/>
              <a:t>调度时将连续的时间离散化，分成一些时间片。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1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《Cooperative 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Task Scheduling for Computation Offloading in Vehicular 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Cloud》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《IEEE </a:t>
            </a:r>
            <a:r>
              <a:rPr lang="en-US" altLang="zh-CN" smtClean="0"/>
              <a:t>Transactions </a:t>
            </a:r>
            <a:r>
              <a:rPr lang="en-US" altLang="zh-CN"/>
              <a:t>on Vehicular </a:t>
            </a:r>
            <a:r>
              <a:rPr lang="en-US" altLang="zh-CN" smtClean="0"/>
              <a:t>Technology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》 </a:t>
            </a:r>
            <a:r>
              <a:rPr lang="en-US" altLang="zh-CN"/>
              <a:t>30 August 2018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贡献：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1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zh-CN" altLang="en-US" b="1" smtClean="0"/>
              <a:t>计算资源的</a:t>
            </a:r>
            <a:r>
              <a:rPr lang="zh-CN" altLang="en-US" b="1"/>
              <a:t>不稳定性</a:t>
            </a:r>
            <a:r>
              <a:rPr lang="zh-CN" altLang="en-US" b="1" smtClean="0"/>
              <a:t>，车辆计算容量的异构性和卸载任务之间的依赖性</a:t>
            </a:r>
            <a:r>
              <a:rPr lang="zh-CN" altLang="en-US"/>
              <a:t>，提出了</a:t>
            </a:r>
            <a:r>
              <a:rPr lang="en-US" altLang="zh-CN"/>
              <a:t>VC</a:t>
            </a:r>
            <a:r>
              <a:rPr lang="zh-CN" altLang="en-US"/>
              <a:t>中计算卸载的协同任务调度</a:t>
            </a:r>
            <a:r>
              <a:rPr lang="zh-CN" altLang="en-US" smtClean="0"/>
              <a:t>方案。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2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zh-CN" altLang="en-US" smtClean="0"/>
              <a:t>为了表示车载</a:t>
            </a:r>
            <a:r>
              <a:rPr lang="zh-CN" altLang="en-US"/>
              <a:t>计算资源的不稳定性，开发了一种关注</a:t>
            </a:r>
            <a:r>
              <a:rPr lang="zh-CN" altLang="en-US" b="1"/>
              <a:t>停留时间</a:t>
            </a:r>
            <a:r>
              <a:rPr lang="zh-CN" altLang="en-US"/>
              <a:t>的车辆移动</a:t>
            </a:r>
            <a:r>
              <a:rPr lang="zh-CN" altLang="en-US" smtClean="0"/>
              <a:t>模型，</a:t>
            </a:r>
            <a:r>
              <a:rPr lang="zh-CN" altLang="en-US"/>
              <a:t>其中停留时间可以直接用于卸载决策。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3</a:t>
            </a:r>
            <a:r>
              <a:rPr lang="zh-CN" altLang="en-US" smtClean="0">
                <a:latin typeface="+mn-ea"/>
                <a:ea typeface="+mn-ea"/>
              </a:rPr>
              <a:t>）</a:t>
            </a:r>
            <a:r>
              <a:rPr lang="zh-CN" altLang="en-US" smtClean="0"/>
              <a:t>设计</a:t>
            </a:r>
            <a:r>
              <a:rPr lang="zh-CN" altLang="en-US"/>
              <a:t>并实现了一种</a:t>
            </a:r>
            <a:r>
              <a:rPr lang="zh-CN" altLang="en-US" b="1"/>
              <a:t>基于遗传的启发式算法</a:t>
            </a:r>
            <a:r>
              <a:rPr lang="zh-CN" altLang="en-US"/>
              <a:t>来解决所述的</a:t>
            </a:r>
            <a:r>
              <a:rPr lang="en-US" altLang="zh-CN"/>
              <a:t>NP</a:t>
            </a:r>
            <a:r>
              <a:rPr lang="zh-CN" altLang="en-US"/>
              <a:t>难调度</a:t>
            </a:r>
            <a:r>
              <a:rPr lang="zh-CN" altLang="en-US" smtClean="0"/>
              <a:t>问题。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系统模型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86" y="2143631"/>
            <a:ext cx="67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车辆移动模型：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28800" y="2156678"/>
                <a:ext cx="50989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进入</a:t>
                </a:r>
                <a:r>
                  <a:rPr lang="en-US" altLang="zh-CN" smtClean="0"/>
                  <a:t>VC</a:t>
                </a:r>
                <a:r>
                  <a:rPr lang="zh-CN" altLang="en-US" smtClean="0"/>
                  <a:t>的车辆服从泊松分布，其到达率为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每个车辆在</a:t>
                </a:r>
                <a:r>
                  <a:rPr lang="en-US" altLang="zh-CN" smtClean="0"/>
                  <a:t>VC</a:t>
                </a:r>
                <a:r>
                  <a:rPr lang="zh-CN" altLang="en-US"/>
                  <a:t>内</a:t>
                </a:r>
                <a:r>
                  <a:rPr lang="zh-CN" altLang="en-US" smtClean="0"/>
                  <a:t>的时间服从</a:t>
                </a:r>
                <a:r>
                  <a:rPr lang="en-US" altLang="zh-CN" b="1" smtClean="0"/>
                  <a:t>Hyper-Erlang</a:t>
                </a:r>
                <a:r>
                  <a:rPr lang="zh-CN" altLang="en-US" b="1" smtClean="0"/>
                  <a:t>分布：</a:t>
                </a:r>
                <a:endParaRPr lang="en-US" altLang="zh-CN" b="1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156678"/>
                <a:ext cx="509894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957" t="-4061" r="-1794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01" y="3422055"/>
            <a:ext cx="5123809" cy="11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8800" y="5029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每辆车在</a:t>
            </a:r>
            <a:r>
              <a:rPr lang="en-US" altLang="zh-CN" smtClean="0"/>
              <a:t>BS</a:t>
            </a:r>
            <a:r>
              <a:rPr lang="zh-CN" altLang="en-US" smtClean="0"/>
              <a:t>覆盖范围内的时间：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67" y="5027101"/>
            <a:ext cx="838095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任务模型：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2217211"/>
            <a:ext cx="6692025" cy="36623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30" y="2156678"/>
            <a:ext cx="3057143" cy="2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087429" y="4693551"/>
                <a:ext cx="3263195" cy="101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mtClean="0"/>
              </a:p>
              <a:p>
                <a:r>
                  <a:rPr lang="zh-CN" altLang="en-US" smtClean="0"/>
                  <a:t>如果</a:t>
                </a:r>
                <a:r>
                  <a:rPr lang="en-US" altLang="zh-CN" smtClean="0"/>
                  <a:t>task i</a:t>
                </a:r>
                <a:r>
                  <a:rPr lang="zh-CN" altLang="en-US" smtClean="0"/>
                  <a:t>需要</a:t>
                </a:r>
                <a:r>
                  <a:rPr lang="en-US" altLang="zh-CN" smtClean="0"/>
                  <a:t>task l</a:t>
                </a:r>
                <a:r>
                  <a:rPr lang="zh-CN" altLang="en-US" smtClean="0"/>
                  <a:t>的输出作为输入，则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= 1</a:t>
                </a:r>
                <a:r>
                  <a:rPr lang="zh-CN" altLang="en-US" smtClean="0"/>
                  <a:t>，否则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mtClean="0"/>
                  <a:t>=0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29" y="4693551"/>
                <a:ext cx="3263195" cy="1010148"/>
              </a:xfrm>
              <a:prstGeom prst="rect">
                <a:avLst/>
              </a:prstGeom>
              <a:blipFill rotWithShape="0">
                <a:blip r:embed="rId6"/>
                <a:stretch>
                  <a:fillRect l="-1682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8858" y="1535777"/>
            <a:ext cx="1914286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执行模型：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3800" y="194466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(1) Processing Time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772186"/>
            <a:ext cx="1942857" cy="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3800" y="2568506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(2) Queuing </a:t>
            </a:r>
            <a:r>
              <a:rPr lang="en-US" altLang="zh-CN" smtClean="0"/>
              <a:t>Time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0" y="2568506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Definition 1. Unit Time </a:t>
            </a:r>
            <a:r>
              <a:rPr lang="en-US" altLang="zh-CN" smtClean="0"/>
              <a:t>Slot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43" y="2313995"/>
            <a:ext cx="2190476" cy="7333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05200" y="3181033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Definition 2. Scheduling Time </a:t>
            </a:r>
            <a:r>
              <a:rPr lang="en-US" altLang="zh-CN" smtClean="0"/>
              <a:t>Slot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00" y="3029869"/>
            <a:ext cx="4047619" cy="7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601" y="4133363"/>
            <a:ext cx="3819048" cy="10857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24300" y="4353054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end time of the h-th scheduling time </a:t>
            </a:r>
            <a:r>
              <a:rPr lang="en-US" altLang="zh-CN" smtClean="0"/>
              <a:t>slot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05200" y="5199211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Definition 3. Ready Time: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125" y="5131496"/>
            <a:ext cx="4800000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586864"/>
            <a:ext cx="8334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执行模型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5700" y="20066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(2) Queuing Time</a:t>
            </a:r>
            <a:r>
              <a:rPr lang="zh-CN" altLang="en-US"/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14" y="1718583"/>
            <a:ext cx="3228571" cy="8761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55700" y="356185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(3) Communication Time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708" y="3253101"/>
            <a:ext cx="4295238" cy="8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708" y="4456641"/>
            <a:ext cx="4504762" cy="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7300" y="46101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k-th mission response time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执行模型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24" y="1772186"/>
            <a:ext cx="5580952" cy="25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166" y="4084728"/>
            <a:ext cx="4466667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569</Words>
  <Application>Microsoft Office PowerPoint</Application>
  <PresentationFormat>宽屏</PresentationFormat>
  <Paragraphs>63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Arial</vt:lpstr>
      <vt:lpstr>Calibri</vt:lpstr>
      <vt:lpstr>Calibri Light</vt:lpstr>
      <vt:lpstr>Cambria Math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320</cp:revision>
  <dcterms:created xsi:type="dcterms:W3CDTF">2014-02-17T01:49:00Z</dcterms:created>
  <dcterms:modified xsi:type="dcterms:W3CDTF">2018-12-11T07:05:28Z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