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9" r:id="rId2"/>
    <p:sldId id="294" r:id="rId3"/>
    <p:sldId id="295" r:id="rId4"/>
    <p:sldId id="299" r:id="rId5"/>
    <p:sldId id="303" r:id="rId6"/>
    <p:sldId id="304" r:id="rId7"/>
    <p:sldId id="305" r:id="rId8"/>
    <p:sldId id="306" r:id="rId9"/>
    <p:sldId id="301" r:id="rId10"/>
    <p:sldId id="302" r:id="rId11"/>
    <p:sldId id="272" r:id="rId1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4" autoAdjust="0"/>
    <p:restoredTop sz="71325" autoAdjust="0"/>
  </p:normalViewPr>
  <p:slideViewPr>
    <p:cSldViewPr snapToGrid="0">
      <p:cViewPr>
        <p:scale>
          <a:sx n="50" d="100"/>
          <a:sy n="50" d="100"/>
        </p:scale>
        <p:origin x="1188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5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78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在车辆云计算系统中的基于半马尔可夫的资源分配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62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754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mtClean="0"/>
              <a:t>车辆云计算系统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6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计算资源的可变性。由于车辆行为的不确定性，车辆可能随机的进入或离开</a:t>
            </a:r>
            <a:r>
              <a:rPr lang="en-US" altLang="zh-CN" smtClean="0"/>
              <a:t>VC</a:t>
            </a:r>
            <a:r>
              <a:rPr lang="zh-CN" altLang="en-US" smtClean="0"/>
              <a:t>，因此计算资源是变化的。假设</a:t>
            </a:r>
            <a:r>
              <a:rPr lang="en-US" altLang="zh-CN" smtClean="0"/>
              <a:t>VC</a:t>
            </a:r>
            <a:r>
              <a:rPr lang="zh-CN" altLang="en-US" smtClean="0"/>
              <a:t>由如下性质：</a:t>
            </a:r>
            <a:r>
              <a:rPr lang="en-US" altLang="zh-CN" smtClean="0"/>
              <a:t>1)</a:t>
            </a:r>
            <a:r>
              <a:rPr lang="zh-CN" altLang="en-US" smtClean="0"/>
              <a:t>服务请求的到达和离开都服从泊松分布</a:t>
            </a:r>
            <a:r>
              <a:rPr lang="en-US" altLang="zh-CN" smtClean="0"/>
              <a:t>2)</a:t>
            </a:r>
            <a:r>
              <a:rPr lang="zh-CN" altLang="en-US" smtClean="0"/>
              <a:t>车辆进入</a:t>
            </a:r>
            <a:r>
              <a:rPr lang="en-US" altLang="zh-CN" smtClean="0"/>
              <a:t>VC</a:t>
            </a:r>
            <a:r>
              <a:rPr lang="zh-CN" altLang="en-US" smtClean="0"/>
              <a:t>和离开</a:t>
            </a:r>
            <a:r>
              <a:rPr lang="en-US" altLang="zh-CN" smtClean="0"/>
              <a:t>VC</a:t>
            </a:r>
            <a:r>
              <a:rPr lang="zh-CN" altLang="en-US" smtClean="0"/>
              <a:t>也服从泊松分布</a:t>
            </a:r>
            <a:r>
              <a:rPr lang="en-US" altLang="zh-CN" smtClean="0"/>
              <a:t>3)VC</a:t>
            </a:r>
            <a:r>
              <a:rPr lang="zh-CN" altLang="en-US" smtClean="0"/>
              <a:t>中的可用资源是随时间变化的</a:t>
            </a:r>
            <a:r>
              <a:rPr lang="en-US" altLang="zh-CN" smtClean="0"/>
              <a:t>4)</a:t>
            </a:r>
            <a:r>
              <a:rPr lang="zh-CN" altLang="en-US" smtClean="0"/>
              <a:t>当前的任何行动都会对未来产生潜在的影响。</a:t>
            </a:r>
            <a:endParaRPr lang="en-US" altLang="zh-CN" smtClean="0"/>
          </a:p>
          <a:p>
            <a:r>
              <a:rPr lang="en-US" altLang="zh-CN" smtClean="0"/>
              <a:t>2.VC</a:t>
            </a:r>
            <a:r>
              <a:rPr lang="zh-CN" altLang="en-US" smtClean="0"/>
              <a:t>资源的异构型。每辆车的计算资源不同。采用虚拟化技术，将异构物理环境下的计算资源抽象为虚拟资源池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497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state space, action space, reward model, and transition probability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s</a:t>
            </a:r>
            <a:r>
              <a:rPr lang="zh-CN" altLang="en-US" smtClean="0"/>
              <a:t>前面的</a:t>
            </a:r>
            <a:r>
              <a:rPr lang="en-US" altLang="zh-CN" smtClean="0"/>
              <a:t>NR</a:t>
            </a:r>
            <a:r>
              <a:rPr lang="zh-CN" altLang="en-US" smtClean="0"/>
              <a:t>项</a:t>
            </a:r>
            <a:r>
              <a:rPr lang="zh-CN" altLang="en-US" baseline="0" smtClean="0"/>
              <a:t> </a:t>
            </a:r>
            <a:r>
              <a:rPr lang="en-US" altLang="zh-CN" smtClean="0"/>
              <a:t>ni </a:t>
            </a:r>
            <a:r>
              <a:rPr lang="zh-CN" altLang="en-US" smtClean="0"/>
              <a:t>表示被分配</a:t>
            </a:r>
            <a:r>
              <a:rPr lang="en-US" altLang="zh-CN" smtClean="0"/>
              <a:t>i</a:t>
            </a:r>
            <a:r>
              <a:rPr lang="zh-CN" altLang="en-US" smtClean="0"/>
              <a:t>个</a:t>
            </a:r>
            <a:r>
              <a:rPr lang="en-US" altLang="zh-CN" smtClean="0"/>
              <a:t>RU</a:t>
            </a:r>
            <a:r>
              <a:rPr lang="zh-CN" altLang="en-US" smtClean="0"/>
              <a:t>的服务请求数量。</a:t>
            </a:r>
            <a:r>
              <a:rPr lang="en-US" altLang="zh-CN" smtClean="0"/>
              <a:t>M</a:t>
            </a:r>
            <a:r>
              <a:rPr lang="zh-CN" altLang="en-US" smtClean="0"/>
              <a:t>表示</a:t>
            </a:r>
            <a:r>
              <a:rPr lang="en-US" altLang="zh-CN" smtClean="0"/>
              <a:t>VC</a:t>
            </a:r>
            <a:r>
              <a:rPr lang="zh-CN" altLang="en-US" smtClean="0"/>
              <a:t>中可用的</a:t>
            </a:r>
            <a:r>
              <a:rPr lang="en-US" altLang="zh-CN" smtClean="0"/>
              <a:t>RU</a:t>
            </a:r>
            <a:r>
              <a:rPr lang="zh-CN" altLang="en-US" smtClean="0"/>
              <a:t>的数目。</a:t>
            </a:r>
            <a:r>
              <a:rPr lang="en-US" altLang="zh-CN" smtClean="0"/>
              <a:t>e</a:t>
            </a:r>
            <a:r>
              <a:rPr lang="zh-CN" altLang="en-US" smtClean="0"/>
              <a:t>代表一个事件，它可以从下面这些事件中选取一个。</a:t>
            </a:r>
            <a:r>
              <a:rPr lang="en-US" altLang="zh-CN" smtClean="0"/>
              <a:t>A</a:t>
            </a:r>
            <a:r>
              <a:rPr lang="zh-CN" altLang="en-US" smtClean="0"/>
              <a:t>代表产生一个新的服务请求。</a:t>
            </a:r>
            <a:r>
              <a:rPr lang="en-US" altLang="zh-CN" smtClean="0"/>
              <a:t>Di</a:t>
            </a:r>
            <a:r>
              <a:rPr lang="zh-CN" altLang="en-US" smtClean="0"/>
              <a:t>表示有一个使用</a:t>
            </a:r>
            <a:r>
              <a:rPr lang="en-US" altLang="zh-CN" smtClean="0"/>
              <a:t>i</a:t>
            </a:r>
            <a:r>
              <a:rPr lang="zh-CN" altLang="en-US" smtClean="0"/>
              <a:t>个</a:t>
            </a:r>
            <a:r>
              <a:rPr lang="en-US" altLang="zh-CN" smtClean="0"/>
              <a:t>RU</a:t>
            </a:r>
            <a:r>
              <a:rPr lang="zh-CN" altLang="en-US" smtClean="0"/>
              <a:t>的服务请求执行完毕。</a:t>
            </a:r>
            <a:r>
              <a:rPr lang="en-US" altLang="zh-CN" smtClean="0"/>
              <a:t>B1</a:t>
            </a:r>
            <a:r>
              <a:rPr lang="zh-CN" altLang="en-US" smtClean="0"/>
              <a:t>和</a:t>
            </a:r>
            <a:r>
              <a:rPr lang="en-US" altLang="zh-CN" smtClean="0"/>
              <a:t>B-1</a:t>
            </a:r>
            <a:r>
              <a:rPr lang="zh-CN" altLang="en-US" smtClean="0"/>
              <a:t>分别表示有车辆进入或者离开</a:t>
            </a:r>
            <a:r>
              <a:rPr lang="en-US" altLang="zh-CN" smtClean="0"/>
              <a:t>VC</a:t>
            </a:r>
            <a:r>
              <a:rPr lang="zh-CN" altLang="en-US" smtClean="0"/>
              <a:t>。总共占用的</a:t>
            </a:r>
            <a:r>
              <a:rPr lang="en-US" altLang="zh-CN" smtClean="0"/>
              <a:t>RU</a:t>
            </a:r>
            <a:r>
              <a:rPr lang="zh-CN" altLang="en-US" smtClean="0"/>
              <a:t>要小于</a:t>
            </a:r>
            <a:r>
              <a:rPr lang="en-US" altLang="zh-CN" smtClean="0"/>
              <a:t>M</a:t>
            </a:r>
            <a:r>
              <a:rPr lang="zh-CN" altLang="en-US" smtClean="0"/>
              <a:t>。</a:t>
            </a:r>
            <a:r>
              <a:rPr lang="en-US" altLang="zh-CN" smtClean="0"/>
              <a:t>NR</a:t>
            </a:r>
            <a:r>
              <a:rPr lang="zh-CN" altLang="en-US" smtClean="0"/>
              <a:t>表示一个服务请求最多能分配</a:t>
            </a:r>
            <a:r>
              <a:rPr lang="en-US" altLang="zh-CN" smtClean="0"/>
              <a:t>NR</a:t>
            </a:r>
            <a:r>
              <a:rPr lang="zh-CN" altLang="en-US" smtClean="0"/>
              <a:t>的</a:t>
            </a:r>
            <a:r>
              <a:rPr lang="en-US" altLang="zh-CN" smtClean="0"/>
              <a:t>RU</a:t>
            </a:r>
            <a:r>
              <a:rPr lang="zh-CN" altLang="en-US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80810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当事件发生时，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系统根据当前状态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决定需要从操作集中采取哪些操作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a(s)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a(s)=-1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时，在一个服务请求完成时，或者汽车进入或者离开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时，这时仅仅需要更新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的状态。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当收到一个新的请求时，有两种选择：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中分配给请求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 a(s)=i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a(s)=0;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72758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El</a:t>
            </a:r>
            <a:r>
              <a:rPr lang="zh-CN" altLang="en-US" smtClean="0"/>
              <a:t>为在本机执行消耗的能量，</a:t>
            </a:r>
            <a:r>
              <a:rPr lang="el-GR" altLang="zh-CN" smtClean="0"/>
              <a:t>δ1</a:t>
            </a:r>
            <a:r>
              <a:rPr lang="zh-CN" altLang="en-US" smtClean="0"/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Delta</a:t>
            </a:r>
            <a:r>
              <a:rPr lang="zh-CN" altLang="en-US" smtClean="0"/>
              <a:t>）为车辆之间的传输时延，</a:t>
            </a:r>
            <a:r>
              <a:rPr lang="en-US" altLang="zh-CN" smtClean="0"/>
              <a:t>P</a:t>
            </a:r>
            <a:r>
              <a:rPr lang="zh-CN" altLang="en-US" smtClean="0"/>
              <a:t>为传输功率</a:t>
            </a:r>
            <a:endParaRPr lang="en-US" altLang="zh-C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Dl</a:t>
            </a:r>
            <a:r>
              <a:rPr lang="zh-CN" altLang="en-US" smtClean="0"/>
              <a:t>为在本机执行所用的时间，</a:t>
            </a:r>
            <a:r>
              <a:rPr lang="el-GR" altLang="zh-CN" smtClean="0"/>
              <a:t>μ</a:t>
            </a:r>
            <a:r>
              <a:rPr lang="en-US" altLang="zh-CN" smtClean="0"/>
              <a:t>p</a:t>
            </a:r>
            <a:r>
              <a:rPr lang="zh-CN" altLang="en-US" smtClean="0"/>
              <a:t>为一个</a:t>
            </a:r>
            <a:r>
              <a:rPr lang="en-US" altLang="zh-CN" smtClean="0"/>
              <a:t>RU</a:t>
            </a:r>
            <a:r>
              <a:rPr lang="zh-CN" altLang="en-US" smtClean="0"/>
              <a:t>的服务率</a:t>
            </a:r>
            <a:endParaRPr lang="en-US" altLang="zh-C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βe and βd </a:t>
            </a:r>
            <a:r>
              <a:rPr lang="zh-CN" altLang="en-US" smtClean="0"/>
              <a:t>能量和时间的单位收益</a:t>
            </a:r>
            <a:endParaRPr lang="en-US" altLang="zh-C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CN" smtClean="0"/>
              <a:t>γ</a:t>
            </a:r>
            <a:r>
              <a:rPr lang="zh-CN" altLang="en-US" smtClean="0"/>
              <a:t>为每个单位时间的花费，</a:t>
            </a:r>
            <a:r>
              <a:rPr lang="el-GR" altLang="zh-CN" smtClean="0"/>
              <a:t>γδ1</a:t>
            </a:r>
            <a:r>
              <a:rPr lang="zh-CN" altLang="en-US" smtClean="0"/>
              <a:t>为卸载所需要的花费</a:t>
            </a:r>
          </a:p>
        </p:txBody>
      </p:sp>
    </p:spTree>
    <p:extLst>
      <p:ext uri="{BB962C8B-B14F-4D97-AF65-F5344CB8AC3E}">
        <p14:creationId xmlns:p14="http://schemas.microsoft.com/office/powerpoint/2010/main" val="3236050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CN" smtClean="0"/>
              <a:t>Δ2</a:t>
            </a:r>
            <a:r>
              <a:rPr lang="zh-CN" altLang="en-US" smtClean="0"/>
              <a:t>为</a:t>
            </a:r>
            <a:r>
              <a:rPr lang="en-US" altLang="zh-CN" smtClean="0"/>
              <a:t>VC</a:t>
            </a:r>
            <a:r>
              <a:rPr lang="zh-CN" altLang="en-US" smtClean="0"/>
              <a:t>和</a:t>
            </a:r>
            <a:r>
              <a:rPr lang="en-US" altLang="zh-CN" smtClean="0"/>
              <a:t>RC</a:t>
            </a:r>
            <a:r>
              <a:rPr lang="zh-CN" altLang="en-US" smtClean="0"/>
              <a:t>之间传输时延</a:t>
            </a:r>
            <a:endParaRPr lang="en-US" altLang="zh-C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当一个服务完成或者一个车辆进入系统时没有收益</a:t>
            </a:r>
            <a:endParaRPr lang="en-US" altLang="zh-C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当车离开并且有空闲的</a:t>
            </a:r>
            <a:r>
              <a:rPr lang="en-US" altLang="zh-CN" smtClean="0"/>
              <a:t>RU</a:t>
            </a:r>
            <a:r>
              <a:rPr lang="zh-CN" altLang="en-US" smtClean="0"/>
              <a:t>资源时没有收益</a:t>
            </a:r>
            <a:endParaRPr lang="en-US" altLang="zh-C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当车离开并且没有空闲资源时，这时说明车离开会有任务结果丢失，因此要进行补偿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25465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01822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65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F7B46-E4F5-4A03-87D2-D83C76E9FB67}" type="datetime1">
              <a:rPr lang="zh-CN" altLang="en-US"/>
              <a:t>2019/1/7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109D1-EFDF-41D1-B115-D366CFD323E8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89205-6308-43FC-BAC0-BE20FACFC596}" type="datetime1">
              <a:rPr lang="zh-CN" altLang="en-US"/>
              <a:t>2019/1/7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B4F07-9C3A-4A57-9D16-C2110E1D46E3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5B2E9-0310-4484-B4AA-BA98347AC229}" type="datetime1">
              <a:rPr lang="zh-CN" altLang="en-US"/>
              <a:t>2019/1/7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504F6-3F82-47C7-B1CD-358BDCA5BC9B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63CE1-1536-44E9-8A8F-60DDC4EC0C0C}" type="datetime1">
              <a:rPr lang="zh-CN" altLang="en-US"/>
              <a:t>2019/1/7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F6D37-D359-46E9-89F0-9A53DA631DAD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D8B43-1A29-47A5-8E1E-3C10E7F0C181}" type="datetime1">
              <a:rPr lang="zh-CN" altLang="en-US"/>
              <a:t>2019/1/7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1BFF7-71D2-4539-A469-93FDAC03DE8E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E72FC-BEA5-44DD-A892-416510800269}" type="datetime1">
              <a:rPr lang="zh-CN" altLang="en-US"/>
              <a:t>2019/1/7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A7F3B-4709-4002-B67E-4C2922A16F11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1429C-C73B-4A84-83FF-41356910CEAA}" type="datetime1">
              <a:rPr lang="zh-CN" altLang="en-US"/>
              <a:t>2019/1/7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07EE3-1E42-4C2B-8D34-59061D23E79B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A1ED2-87EA-41BE-99EC-496F7F69370F}" type="datetime1">
              <a:rPr lang="zh-CN" altLang="en-US"/>
              <a:t>2019/1/7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3CC7C-CF07-4B77-96E9-F09248BBFDDC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3CD95-4BFA-4A1D-9C86-9C3237F29EAA}" type="datetime1">
              <a:rPr lang="zh-CN" altLang="en-US"/>
              <a:t>2019/1/7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1E205-D23F-41DA-AA18-D2AF956C4131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14ED7-52AE-4E0D-A884-8E2E59AEECC7}" type="datetime1">
              <a:rPr lang="zh-CN" altLang="en-US"/>
              <a:t>2019/1/7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5E314-3ABA-459F-BEB6-668F71BD5508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0D1A5-7B69-4CEC-8258-97751E783A44}" type="datetime1">
              <a:rPr lang="zh-CN" altLang="en-US"/>
              <a:t>2019/1/7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27794-1FB5-4B02-BA23-42FE51691954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39C34-CF51-4915-817E-DB81CF211490}" type="datetime1">
              <a:rPr lang="zh-CN" altLang="en-US"/>
              <a:t>2019/1/7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1515E-21D0-4885-B574-BCD8EF77C0D9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FFE92E3-3AE8-4BBA-9C65-9AC364C18C34}" type="datetime1">
              <a:rPr lang="zh-CN" altLang="en-US"/>
              <a:t>2019/1/7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28517FC-1331-465B-BFC2-01656AC9FE3D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文本框 6"/>
          <p:cNvSpPr>
            <a:spLocks noChangeArrowheads="1"/>
          </p:cNvSpPr>
          <p:nvPr/>
        </p:nvSpPr>
        <p:spPr bwMode="auto">
          <a:xfrm>
            <a:off x="356486" y="1582598"/>
            <a:ext cx="1183551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 SMDP-Based Resource Allocation in Vehicular Cloud Computing </a:t>
            </a:r>
            <a:r>
              <a:rPr lang="en-US" sz="28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Systems</a:t>
            </a:r>
          </a:p>
          <a:p>
            <a:endParaRPr lang="en-US" sz="28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8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Resource </a:t>
            </a: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Allocation in Vehicular Cloud Computing Systems With Heterogeneous Vehicles and Roadside Units</a:t>
            </a:r>
            <a:endParaRPr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5" name="文本框 9"/>
          <p:cNvSpPr>
            <a:spLocks noChangeArrowheads="1"/>
          </p:cNvSpPr>
          <p:nvPr/>
        </p:nvSpPr>
        <p:spPr bwMode="auto">
          <a:xfrm>
            <a:off x="2680245" y="5598994"/>
            <a:ext cx="53594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报告人：王琦       导师：李智勇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662" y="905284"/>
            <a:ext cx="10734675" cy="57321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96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文本框 6"/>
          <p:cNvSpPr>
            <a:spLocks noChangeArrowheads="1"/>
          </p:cNvSpPr>
          <p:nvPr/>
        </p:nvSpPr>
        <p:spPr bwMode="auto">
          <a:xfrm>
            <a:off x="1423988" y="1334911"/>
            <a:ext cx="727868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</a:t>
            </a:r>
            <a:endParaRPr lang="zh-CN" altLang="en-US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8" name="文本框 9"/>
          <p:cNvSpPr>
            <a:spLocks noChangeArrowheads="1"/>
          </p:cNvSpPr>
          <p:nvPr/>
        </p:nvSpPr>
        <p:spPr bwMode="auto">
          <a:xfrm>
            <a:off x="1423988" y="2736850"/>
            <a:ext cx="536098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汇报人：王琦     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导师：李智勇             </a:t>
            </a:r>
            <a:endParaRPr 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论文介绍：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  <a:ea typeface="+mn-ea"/>
              </a:rPr>
              <a:t>题目：</a:t>
            </a:r>
            <a:r>
              <a:rPr lang="en-US" altLang="zh-CN" smtClean="0">
                <a:latin typeface="+mn-ea"/>
                <a:ea typeface="+mn-ea"/>
              </a:rPr>
              <a:t>《</a:t>
            </a:r>
            <a:r>
              <a:rPr lang="en-US" altLang="zh-CN">
                <a:latin typeface="+mn-ea"/>
                <a:ea typeface="+mn-ea"/>
                <a:sym typeface="微软雅黑" panose="020B0503020204020204" pitchFamily="34" charset="-122"/>
              </a:rPr>
              <a:t>An SMDP-Based Resource Allocation in Vehicular Cloud Computing </a:t>
            </a:r>
            <a:r>
              <a:rPr lang="en-US" altLang="zh-CN" smtClean="0">
                <a:latin typeface="+mn-ea"/>
                <a:ea typeface="+mn-ea"/>
                <a:sym typeface="微软雅黑" panose="020B0503020204020204" pitchFamily="34" charset="-122"/>
              </a:rPr>
              <a:t>Systems</a:t>
            </a:r>
            <a:r>
              <a:rPr lang="en-US" altLang="zh-CN" smtClean="0">
                <a:latin typeface="+mn-ea"/>
                <a:ea typeface="+mn-ea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  <a:ea typeface="+mn-ea"/>
              </a:rPr>
              <a:t>期刊：</a:t>
            </a:r>
            <a:r>
              <a:rPr lang="en-US" altLang="zh-CN">
                <a:latin typeface="+mn-ea"/>
                <a:ea typeface="+mn-ea"/>
              </a:rPr>
              <a:t>《IEEE Transactions on Industrial Electronics</a:t>
            </a:r>
            <a:r>
              <a:rPr lang="en-US" altLang="zh-CN" smtClean="0">
                <a:latin typeface="+mn-ea"/>
                <a:ea typeface="+mn-ea"/>
              </a:rPr>
              <a:t>》 </a:t>
            </a:r>
            <a:r>
              <a:rPr lang="en-US" altLang="zh-CN">
                <a:latin typeface="+mn-ea"/>
                <a:ea typeface="+mn-ea"/>
              </a:rPr>
              <a:t>Dec. </a:t>
            </a:r>
            <a:r>
              <a:rPr lang="en-US" altLang="zh-CN" smtClean="0">
                <a:latin typeface="+mn-ea"/>
                <a:ea typeface="+mn-ea"/>
              </a:rPr>
              <a:t>2015</a:t>
            </a:r>
          </a:p>
          <a:p>
            <a:pPr>
              <a:lnSpc>
                <a:spcPct val="150000"/>
              </a:lnSpc>
            </a:pPr>
            <a:endParaRPr lang="en-US" altLang="zh-CN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+mn-ea"/>
              </a:rPr>
              <a:t>题目：</a:t>
            </a:r>
            <a:r>
              <a:rPr lang="en-US" altLang="zh-CN" smtClean="0">
                <a:latin typeface="+mn-ea"/>
              </a:rPr>
              <a:t>《</a:t>
            </a:r>
            <a:r>
              <a:rPr lang="en-US" altLang="zh-CN">
                <a:latin typeface="+mn-ea"/>
                <a:sym typeface="微软雅黑" panose="020B0503020204020204" pitchFamily="34" charset="-122"/>
              </a:rPr>
              <a:t>Resource Allocation in Vehicular Cloud Computing Systems With Heterogeneous Vehicles and Roadside Units</a:t>
            </a:r>
            <a:r>
              <a:rPr lang="en-US" altLang="zh-CN" smtClean="0">
                <a:latin typeface="+mn-ea"/>
              </a:rPr>
              <a:t>》</a:t>
            </a:r>
            <a:endParaRPr lang="en-US" altLang="zh-CN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+mn-ea"/>
              </a:rPr>
              <a:t>期刊：</a:t>
            </a:r>
            <a:r>
              <a:rPr lang="en-US" altLang="zh-CN">
                <a:latin typeface="+mn-ea"/>
              </a:rPr>
              <a:t>《IEEE Internet of Things Journal》 Oct. </a:t>
            </a:r>
            <a:r>
              <a:rPr lang="en-US" altLang="zh-CN" smtClean="0">
                <a:latin typeface="+mn-ea"/>
              </a:rPr>
              <a:t>2018</a:t>
            </a:r>
          </a:p>
          <a:p>
            <a:pPr>
              <a:lnSpc>
                <a:spcPct val="150000"/>
              </a:lnSpc>
            </a:pPr>
            <a:endParaRPr lang="en-US" altLang="zh-CN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  <a:ea typeface="+mn-ea"/>
              </a:rPr>
              <a:t>目标：最大化</a:t>
            </a:r>
            <a:r>
              <a:rPr lang="en-US" altLang="zh-CN" smtClean="0">
                <a:latin typeface="+mn-ea"/>
                <a:ea typeface="+mn-ea"/>
              </a:rPr>
              <a:t>VCC</a:t>
            </a:r>
            <a:r>
              <a:rPr lang="zh-CN" altLang="en-US" smtClean="0">
                <a:latin typeface="+mn-ea"/>
                <a:ea typeface="+mn-ea"/>
              </a:rPr>
              <a:t>的长期</a:t>
            </a:r>
            <a:r>
              <a:rPr lang="zh-CN" altLang="en-US">
                <a:latin typeface="+mn-ea"/>
                <a:ea typeface="+mn-ea"/>
              </a:rPr>
              <a:t>预期回报。系统奖励是通过考虑</a:t>
            </a:r>
            <a:r>
              <a:rPr lang="en-US" altLang="zh-CN">
                <a:latin typeface="+mn-ea"/>
                <a:ea typeface="+mn-ea"/>
              </a:rPr>
              <a:t>VCC</a:t>
            </a:r>
            <a:r>
              <a:rPr lang="zh-CN" altLang="en-US">
                <a:latin typeface="+mn-ea"/>
                <a:ea typeface="+mn-ea"/>
              </a:rPr>
              <a:t>系统的</a:t>
            </a:r>
            <a:r>
              <a:rPr lang="zh-CN" altLang="en-US" b="1">
                <a:latin typeface="+mn-ea"/>
                <a:ea typeface="+mn-ea"/>
              </a:rPr>
              <a:t>收入</a:t>
            </a:r>
            <a:r>
              <a:rPr lang="zh-CN" altLang="en-US">
                <a:latin typeface="+mn-ea"/>
                <a:ea typeface="+mn-ea"/>
              </a:rPr>
              <a:t>和</a:t>
            </a:r>
            <a:r>
              <a:rPr lang="zh-CN" altLang="en-US" b="1">
                <a:latin typeface="+mn-ea"/>
                <a:ea typeface="+mn-ea"/>
              </a:rPr>
              <a:t>成本</a:t>
            </a:r>
            <a:r>
              <a:rPr lang="zh-CN" altLang="en-US">
                <a:latin typeface="+mn-ea"/>
                <a:ea typeface="+mn-ea"/>
              </a:rPr>
              <a:t>以及可用资源的可变性特征得出的。</a:t>
            </a: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3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662" y="905284"/>
            <a:ext cx="10734675" cy="57321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421" y="1012439"/>
            <a:ext cx="8837155" cy="551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0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662" y="905284"/>
            <a:ext cx="10734675" cy="57321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6123" y="905284"/>
            <a:ext cx="212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System States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189" y="1567588"/>
            <a:ext cx="5047619" cy="9523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189" y="2518047"/>
            <a:ext cx="5047619" cy="9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2189" y="3425253"/>
            <a:ext cx="5047619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662" y="905284"/>
            <a:ext cx="10734675" cy="57321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6123" y="905284"/>
            <a:ext cx="212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Actions</a:t>
            </a:r>
            <a:endParaRPr lang="en-US" altLang="zh-CN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189" y="1672228"/>
            <a:ext cx="5047619" cy="9523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2387" y="1672228"/>
            <a:ext cx="284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在动作</a:t>
            </a:r>
            <a:r>
              <a:rPr lang="zh-CN" altLang="en-US" smtClean="0"/>
              <a:t>集合</a:t>
            </a:r>
            <a:r>
              <a:rPr lang="en-US" altLang="zh-CN"/>
              <a:t>A</a:t>
            </a:r>
            <a:r>
              <a:rPr lang="zh-CN" altLang="en-US" smtClean="0"/>
              <a:t>中</a:t>
            </a:r>
            <a:r>
              <a:rPr lang="zh-CN" altLang="en-US"/>
              <a:t>，有几种可能的动作</a:t>
            </a:r>
            <a:r>
              <a:rPr lang="en-US" altLang="zh-CN"/>
              <a:t>a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619" y="2824238"/>
            <a:ext cx="7504762" cy="1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662" y="905284"/>
            <a:ext cx="10734675" cy="57321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1294" y="2165947"/>
            <a:ext cx="5047619" cy="952381"/>
          </a:xfrm>
          <a:prstGeom prst="rect">
            <a:avLst/>
          </a:prstGeom>
        </p:spPr>
      </p:pic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6123" y="905284"/>
            <a:ext cx="212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Rewards</a:t>
            </a:r>
            <a:endParaRPr lang="en-US" altLang="zh-CN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189" y="1418977"/>
            <a:ext cx="5047619" cy="95238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55050" y="2350613"/>
            <a:ext cx="803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是在</a:t>
            </a:r>
            <a:r>
              <a:rPr lang="en-US" altLang="zh-CN" smtClean="0"/>
              <a:t>s</a:t>
            </a:r>
            <a:r>
              <a:rPr lang="zh-CN" altLang="en-US" smtClean="0"/>
              <a:t>状态下事件</a:t>
            </a:r>
            <a:r>
              <a:rPr lang="en-US" altLang="zh-CN" smtClean="0"/>
              <a:t>e</a:t>
            </a:r>
            <a:r>
              <a:rPr lang="zh-CN" altLang="en-US" smtClean="0"/>
              <a:t>发生时，执行动作</a:t>
            </a:r>
            <a:r>
              <a:rPr lang="en-US" altLang="zh-CN" smtClean="0"/>
              <a:t>a</a:t>
            </a:r>
            <a:r>
              <a:rPr lang="zh-CN" altLang="en-US"/>
              <a:t>后</a:t>
            </a:r>
            <a:r>
              <a:rPr lang="zh-CN" altLang="en-US" smtClean="0"/>
              <a:t>产生的即时收益，由收入和成本构成。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55050" y="2859282"/>
            <a:ext cx="886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收入来自节约的能耗和执行速率的提升。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705" y="3320475"/>
            <a:ext cx="9789474" cy="1963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2515" y="5220476"/>
            <a:ext cx="5047619" cy="95238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8977" y="5217602"/>
            <a:ext cx="5047619" cy="95238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622425" y="5913811"/>
            <a:ext cx="178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节约的能量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370889" y="5947827"/>
            <a:ext cx="178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节约的时间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35076" y="5482263"/>
            <a:ext cx="1414330" cy="26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7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662" y="905284"/>
            <a:ext cx="10734675" cy="57321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6123" y="905284"/>
            <a:ext cx="212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Rewards</a:t>
            </a:r>
            <a:endParaRPr lang="en-US" altLang="zh-CN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189" y="1418977"/>
            <a:ext cx="5047619" cy="9523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4453" y="2083921"/>
            <a:ext cx="9789474" cy="1963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1236" y="4925545"/>
            <a:ext cx="5809524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45720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662" y="905284"/>
            <a:ext cx="10734675" cy="57321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6123" y="905284"/>
            <a:ext cx="212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Rewards</a:t>
            </a:r>
            <a:endParaRPr lang="en-US" altLang="zh-CN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189" y="1418977"/>
            <a:ext cx="5047619" cy="9523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26586" y="32443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rgbClr val="2E3033"/>
                </a:solidFill>
              </a:rPr>
              <a:t>系统期望成本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190" y="2317809"/>
            <a:ext cx="5047619" cy="9523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3990" y="3778309"/>
            <a:ext cx="5047619" cy="95238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94300" y="4089400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当前状态到下一个状态期望服务时间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5740" y="4800683"/>
            <a:ext cx="5047619" cy="133333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36528" y="5048250"/>
            <a:ext cx="278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在状态</a:t>
            </a:r>
            <a:r>
              <a:rPr lang="en-US" altLang="zh-CN" smtClean="0"/>
              <a:t>s</a:t>
            </a:r>
            <a:r>
              <a:rPr lang="zh-CN" altLang="en-US" smtClean="0"/>
              <a:t>下执行</a:t>
            </a:r>
            <a:r>
              <a:rPr lang="en-US" altLang="zh-CN" smtClean="0"/>
              <a:t>a</a:t>
            </a:r>
            <a:r>
              <a:rPr lang="zh-CN" altLang="en-US" smtClean="0"/>
              <a:t>成本率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662" y="905284"/>
            <a:ext cx="10734675" cy="57321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1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662</Words>
  <Application>Microsoft Office PowerPoint</Application>
  <PresentationFormat>宽屏</PresentationFormat>
  <Paragraphs>48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office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清风素材;12sc.taobao.com</dc:creator>
  <cp:keywords>12sc.taobao.com</cp:keywords>
  <dc:description>12sc.taobao.com</dc:description>
  <cp:lastModifiedBy>琦 王</cp:lastModifiedBy>
  <cp:revision>184</cp:revision>
  <dcterms:created xsi:type="dcterms:W3CDTF">2014-02-17T01:49:00Z</dcterms:created>
  <dcterms:modified xsi:type="dcterms:W3CDTF">2019-01-07T15:20:40Z</dcterms:modified>
  <cp:category>12sc.taobao.com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2052-11.1.0.7811</vt:lpwstr>
  </property>
</Properties>
</file>