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294" r:id="rId3"/>
    <p:sldId id="295" r:id="rId4"/>
    <p:sldId id="272" r:id="rId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3243" autoAdjust="0"/>
  </p:normalViewPr>
  <p:slideViewPr>
    <p:cSldViewPr snapToGrid="0">
      <p:cViewPr varScale="1">
        <p:scale>
          <a:sx n="62" d="100"/>
          <a:sy n="62" d="100"/>
        </p:scale>
        <p:origin x="75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Folo</a:t>
            </a:r>
            <a:r>
              <a:rPr lang="zh-CN" altLang="en-US" smtClean="0"/>
              <a:t>：车辆雾计算中的延迟和质量优化任务分配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based Optimization (LBO) and Binary Particle Swarm Optimization (BPSO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基于线性规划的优化</a:t>
            </a:r>
            <a:endParaRPr lang="en-US" altLang="zh-CN" smtClean="0"/>
          </a:p>
          <a:p>
            <a:r>
              <a:rPr lang="zh-CN" altLang="en-US" smtClean="0"/>
              <a:t>基于二进制粒子群的优化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车辆相对于静止的基础设施具有较高的速度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2018/11/16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356486" y="1582598"/>
            <a:ext cx="118355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smtClean="0"/>
              <a:t>Folo</a:t>
            </a:r>
            <a:r>
              <a:rPr lang="en-US" altLang="zh-CN" sz="4400"/>
              <a:t>: Latency and Quality Optimized </a:t>
            </a:r>
            <a:r>
              <a:rPr lang="en-US" altLang="zh-CN" sz="4400" smtClean="0"/>
              <a:t>Task Allocation </a:t>
            </a:r>
            <a:r>
              <a:rPr lang="en-US" altLang="zh-CN" sz="4400"/>
              <a:t>in Vehicular Fog </a:t>
            </a:r>
            <a:r>
              <a:rPr lang="en-US" altLang="zh-CN" sz="4400" smtClean="0"/>
              <a:t>Computing </a:t>
            </a:r>
            <a:endParaRPr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《Folo: Latency and Quality Optimized Task Allocation in Vehicular Fog Computing》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《IEEE Internet of Things Journal》 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 October 2018</a:t>
            </a:r>
          </a:p>
          <a:p>
            <a:pPr>
              <a:lnSpc>
                <a:spcPct val="150000"/>
              </a:lnSpc>
            </a:pP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目标：</a:t>
            </a:r>
            <a:r>
              <a:rPr lang="zh-CN" altLang="en-US"/>
              <a:t>提出了</a:t>
            </a:r>
            <a:r>
              <a:rPr lang="en-US" altLang="zh-CN"/>
              <a:t>Folo</a:t>
            </a:r>
            <a:r>
              <a:rPr lang="zh-CN" altLang="en-US"/>
              <a:t>，一种用于车载雾计算（</a:t>
            </a:r>
            <a:r>
              <a:rPr lang="en-US" altLang="zh-CN"/>
              <a:t>VFC</a:t>
            </a:r>
            <a:r>
              <a:rPr lang="zh-CN" altLang="en-US"/>
              <a:t>）中</a:t>
            </a:r>
            <a:r>
              <a:rPr lang="zh-CN" altLang="en-US" b="1"/>
              <a:t>延迟</a:t>
            </a:r>
            <a:r>
              <a:rPr lang="zh-CN" altLang="en-US"/>
              <a:t>和</a:t>
            </a:r>
            <a:r>
              <a:rPr lang="zh-CN" altLang="en-US" b="1"/>
              <a:t>质量</a:t>
            </a:r>
            <a:r>
              <a:rPr lang="zh-CN" altLang="en-US"/>
              <a:t>优化任务分配的新颖</a:t>
            </a:r>
            <a:r>
              <a:rPr lang="zh-CN" altLang="en-US"/>
              <a:t>解决</a:t>
            </a:r>
            <a:r>
              <a:rPr lang="zh-CN" altLang="en-US" smtClean="0"/>
              <a:t>方案，在</a:t>
            </a:r>
            <a:r>
              <a:rPr lang="zh-CN" altLang="en-US" b="1" smtClean="0"/>
              <a:t>服务</a:t>
            </a:r>
            <a:r>
              <a:rPr lang="zh-CN" altLang="en-US" b="1"/>
              <a:t>延迟和质量损失</a:t>
            </a:r>
            <a:r>
              <a:rPr lang="zh-CN" altLang="en-US"/>
              <a:t>之间</a:t>
            </a:r>
            <a:r>
              <a:rPr lang="zh-CN" altLang="en-US"/>
              <a:t>保持</a:t>
            </a:r>
            <a:r>
              <a:rPr lang="zh-CN" altLang="en-US" smtClean="0"/>
              <a:t>折衷。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贡献：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1</a:t>
            </a:r>
            <a:r>
              <a:rPr lang="zh-CN" altLang="en-US" smtClean="0">
                <a:latin typeface="+mn-ea"/>
                <a:ea typeface="+mn-ea"/>
              </a:rPr>
              <a:t>）</a:t>
            </a:r>
            <a:r>
              <a:rPr lang="en-US" altLang="zh-CN" smtClean="0"/>
              <a:t>Folo</a:t>
            </a:r>
            <a:r>
              <a:rPr lang="zh-CN" altLang="en-US" smtClean="0"/>
              <a:t>在固定</a:t>
            </a:r>
            <a:r>
              <a:rPr lang="zh-CN" altLang="en-US"/>
              <a:t>节点</a:t>
            </a:r>
            <a:r>
              <a:rPr lang="zh-CN" altLang="en-US" smtClean="0"/>
              <a:t>和</a:t>
            </a:r>
            <a:r>
              <a:rPr lang="zh-CN" altLang="en-US"/>
              <a:t>移动雾节点上延迟</a:t>
            </a:r>
            <a:r>
              <a:rPr lang="zh-CN" altLang="en-US"/>
              <a:t>和</a:t>
            </a:r>
            <a:r>
              <a:rPr lang="zh-CN" altLang="en-US" smtClean="0"/>
              <a:t>质量任务分配的优化。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2</a:t>
            </a:r>
            <a:r>
              <a:rPr lang="zh-CN" altLang="en-US" smtClean="0">
                <a:latin typeface="+mn-ea"/>
                <a:ea typeface="+mn-ea"/>
              </a:rPr>
              <a:t>）</a:t>
            </a:r>
            <a:r>
              <a:rPr lang="zh-CN" altLang="en-US"/>
              <a:t>任务分配过程被制定为联合优化问题，并通过基于</a:t>
            </a:r>
            <a:r>
              <a:rPr lang="en-US" altLang="zh-CN"/>
              <a:t>LBO</a:t>
            </a:r>
            <a:r>
              <a:rPr lang="zh-CN" altLang="en-US"/>
              <a:t>和</a:t>
            </a:r>
            <a:r>
              <a:rPr lang="en-US" altLang="zh-CN"/>
              <a:t>BPSO</a:t>
            </a:r>
            <a:r>
              <a:rPr lang="zh-CN" altLang="en-US" smtClean="0"/>
              <a:t>的方法解决</a:t>
            </a:r>
            <a:r>
              <a:rPr lang="zh-CN" altLang="en-US" smtClean="0">
                <a:latin typeface="+mn-ea"/>
                <a:ea typeface="+mn-ea"/>
              </a:rPr>
              <a:t>。</a:t>
            </a:r>
            <a:endParaRPr lang="zh-CN" altLang="en-US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  <a:ea typeface="+mn-ea"/>
              </a:rPr>
              <a:t>3</a:t>
            </a:r>
            <a:r>
              <a:rPr lang="zh-CN" altLang="en-US" smtClean="0">
                <a:latin typeface="+mn-ea"/>
                <a:ea typeface="+mn-ea"/>
              </a:rPr>
              <a:t>）</a:t>
            </a:r>
            <a:r>
              <a:rPr lang="zh-CN" altLang="en-US"/>
              <a:t>使用</a:t>
            </a:r>
            <a:r>
              <a:rPr lang="zh-CN" altLang="en-US" smtClean="0"/>
              <a:t>真实出租车</a:t>
            </a:r>
            <a:r>
              <a:rPr lang="zh-CN" altLang="en-US"/>
              <a:t>轨迹作为输入，通过模拟评估</a:t>
            </a:r>
            <a:r>
              <a:rPr lang="en-US" altLang="zh-CN"/>
              <a:t>Folo</a:t>
            </a:r>
            <a:r>
              <a:rPr lang="zh-CN" altLang="en-US"/>
              <a:t>的</a:t>
            </a:r>
            <a:r>
              <a:rPr lang="zh-CN" altLang="en-US" smtClean="0"/>
              <a:t>有效性。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7229" y="1125855"/>
            <a:ext cx="10313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1.</a:t>
            </a:r>
            <a:r>
              <a:rPr lang="zh-CN" altLang="en-US">
                <a:latin typeface="+mn-ea"/>
                <a:ea typeface="+mn-ea"/>
              </a:rPr>
              <a:t>车辆</a:t>
            </a:r>
            <a:r>
              <a:rPr lang="zh-CN" altLang="en-US" smtClean="0">
                <a:latin typeface="+mn-ea"/>
                <a:ea typeface="+mn-ea"/>
              </a:rPr>
              <a:t>应用程序：</a:t>
            </a:r>
            <a:r>
              <a:rPr lang="zh-CN" altLang="en-US">
                <a:latin typeface="+mn-ea"/>
                <a:ea typeface="+mn-ea"/>
              </a:rPr>
              <a:t>关键</a:t>
            </a:r>
            <a:r>
              <a:rPr lang="zh-CN" altLang="en-US" smtClean="0">
                <a:latin typeface="+mn-ea"/>
                <a:ea typeface="+mn-ea"/>
              </a:rPr>
              <a:t>应用程序</a:t>
            </a:r>
            <a:r>
              <a:rPr lang="en-US" altLang="zh-CN" smtClean="0">
                <a:latin typeface="+mn-ea"/>
                <a:ea typeface="+mn-ea"/>
              </a:rPr>
              <a:t>(CA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 smtClean="0">
                <a:latin typeface="+mn-ea"/>
                <a:ea typeface="+mn-ea"/>
              </a:rPr>
              <a:t>，</a:t>
            </a:r>
            <a:r>
              <a:rPr lang="zh-CN" altLang="en-US">
                <a:latin typeface="+mn-ea"/>
                <a:ea typeface="+mn-ea"/>
              </a:rPr>
              <a:t>高优先级</a:t>
            </a:r>
            <a:r>
              <a:rPr lang="zh-CN" altLang="en-US" smtClean="0">
                <a:latin typeface="+mn-ea"/>
                <a:ea typeface="+mn-ea"/>
              </a:rPr>
              <a:t>应用程序</a:t>
            </a:r>
            <a:r>
              <a:rPr lang="en-US" altLang="zh-CN" smtClean="0">
                <a:latin typeface="+mn-ea"/>
                <a:ea typeface="+mn-ea"/>
              </a:rPr>
              <a:t>(HPA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 smtClean="0">
                <a:latin typeface="+mn-ea"/>
                <a:ea typeface="+mn-ea"/>
              </a:rPr>
              <a:t>和</a:t>
            </a:r>
            <a:r>
              <a:rPr lang="zh-CN" altLang="en-US">
                <a:latin typeface="+mn-ea"/>
                <a:ea typeface="+mn-ea"/>
              </a:rPr>
              <a:t>低优先级</a:t>
            </a:r>
            <a:r>
              <a:rPr lang="zh-CN" altLang="en-US" smtClean="0">
                <a:latin typeface="+mn-ea"/>
                <a:ea typeface="+mn-ea"/>
              </a:rPr>
              <a:t>应用程序</a:t>
            </a:r>
            <a:r>
              <a:rPr lang="en-US" altLang="zh-CN" smtClean="0">
                <a:latin typeface="+mn-ea"/>
                <a:ea typeface="+mn-ea"/>
              </a:rPr>
              <a:t>(LPA)</a:t>
            </a:r>
            <a:r>
              <a:rPr lang="zh-CN" altLang="en-US" smtClean="0">
                <a:latin typeface="+mn-ea"/>
                <a:ea typeface="+mn-ea"/>
              </a:rPr>
              <a:t>。</a:t>
            </a:r>
            <a:r>
              <a:rPr lang="en-US" altLang="zh-CN" smtClean="0">
                <a:latin typeface="+mn-ea"/>
                <a:ea typeface="+mn-ea"/>
              </a:rPr>
              <a:t>CA</a:t>
            </a:r>
            <a:r>
              <a:rPr lang="zh-CN" altLang="en-US">
                <a:latin typeface="+mn-ea"/>
                <a:ea typeface="+mn-ea"/>
              </a:rPr>
              <a:t>是车辆</a:t>
            </a:r>
            <a:r>
              <a:rPr lang="zh-CN" altLang="en-US" smtClean="0">
                <a:latin typeface="+mn-ea"/>
                <a:ea typeface="+mn-ea"/>
              </a:rPr>
              <a:t>系统安全相关的核心应用，具有</a:t>
            </a:r>
            <a:r>
              <a:rPr lang="zh-CN" altLang="en-US">
                <a:latin typeface="+mn-ea"/>
                <a:ea typeface="+mn-ea"/>
              </a:rPr>
              <a:t>最高</a:t>
            </a:r>
            <a:r>
              <a:rPr lang="zh-CN" altLang="en-US" smtClean="0">
                <a:latin typeface="+mn-ea"/>
                <a:ea typeface="+mn-ea"/>
              </a:rPr>
              <a:t>优先级，不算在</a:t>
            </a:r>
            <a:r>
              <a:rPr lang="en-US" altLang="zh-CN" smtClean="0">
                <a:latin typeface="+mn-ea"/>
                <a:ea typeface="+mn-ea"/>
              </a:rPr>
              <a:t>AVE</a:t>
            </a:r>
            <a:r>
              <a:rPr lang="zh-CN" altLang="en-US" smtClean="0">
                <a:latin typeface="+mn-ea"/>
                <a:ea typeface="+mn-ea"/>
              </a:rPr>
              <a:t>内。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</a:rPr>
              <a:t>车辆边缘计算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1)</a:t>
            </a:r>
            <a:r>
              <a:rPr lang="zh-CN" altLang="en-US" smtClean="0"/>
              <a:t>可</a:t>
            </a:r>
            <a:r>
              <a:rPr lang="zh-CN" altLang="en-US"/>
              <a:t>共享</a:t>
            </a:r>
            <a:r>
              <a:rPr lang="zh-CN" altLang="en-US" smtClean="0"/>
              <a:t>资源：</a:t>
            </a:r>
            <a:r>
              <a:rPr lang="zh-CN" altLang="en-US"/>
              <a:t>除了</a:t>
            </a:r>
            <a:r>
              <a:rPr lang="en-US" altLang="zh-CN"/>
              <a:t>CA</a:t>
            </a:r>
            <a:r>
              <a:rPr lang="zh-CN" altLang="en-US"/>
              <a:t>使用的计算资源之外，一些资源仍然</a:t>
            </a:r>
            <a:r>
              <a:rPr lang="zh-CN" altLang="en-US" smtClean="0"/>
              <a:t>可用。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	2)</a:t>
            </a:r>
            <a:r>
              <a:rPr lang="zh-CN" altLang="en-US"/>
              <a:t>运动</a:t>
            </a:r>
            <a:r>
              <a:rPr lang="zh-CN" altLang="en-US" smtClean="0"/>
              <a:t>模式：</a:t>
            </a:r>
            <a:r>
              <a:rPr lang="zh-CN" altLang="en-US"/>
              <a:t>同一</a:t>
            </a:r>
            <a:r>
              <a:rPr lang="zh-CN" altLang="en-US" smtClean="0"/>
              <a:t>道路相同</a:t>
            </a:r>
            <a:r>
              <a:rPr lang="zh-CN" altLang="en-US"/>
              <a:t>方向行驶</a:t>
            </a:r>
            <a:r>
              <a:rPr lang="zh-CN" altLang="en-US" smtClean="0"/>
              <a:t>的辆</a:t>
            </a:r>
            <a:r>
              <a:rPr lang="zh-CN" altLang="en-US"/>
              <a:t>车之间的速度</a:t>
            </a:r>
            <a:r>
              <a:rPr lang="zh-CN" altLang="en-US" smtClean="0"/>
              <a:t>差小，链路持续时间长。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3)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能源：车辆有大的电池存储，与驾驶期间消耗能量相比车载系统的能量很小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</a:rPr>
              <a:t>卸载和虚拟化：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073" y="3807725"/>
            <a:ext cx="6989582" cy="2802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7229" y="4697686"/>
            <a:ext cx="3472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+mn-ea"/>
              </a:rPr>
              <a:t>请求节点将划分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job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并提交到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AVE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AVE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卸载到一个处理结点，</a:t>
            </a:r>
            <a:r>
              <a:rPr lang="zh-CN" altLang="en-US" smtClean="0">
                <a:solidFill>
                  <a:srgbClr val="000000"/>
                </a:solidFill>
                <a:latin typeface="+mn-ea"/>
              </a:rPr>
              <a:t>处理节点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AVE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会设置一个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VM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处理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job</a:t>
            </a:r>
            <a:r>
              <a:rPr lang="zh-CN" altLang="en-US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295</Words>
  <Application>Microsoft Office PowerPoint</Application>
  <PresentationFormat>宽屏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Calibri Light</vt:lpstr>
      <vt:lpstr>Wingdings</vt:lpstr>
      <vt:lpstr>office 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173</cp:revision>
  <dcterms:created xsi:type="dcterms:W3CDTF">2014-02-17T01:49:00Z</dcterms:created>
  <dcterms:modified xsi:type="dcterms:W3CDTF">2018-11-16T03:58:24Z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