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2"/>
    <p:sldId id="294" r:id="rId3"/>
    <p:sldId id="295" r:id="rId4"/>
    <p:sldId id="299" r:id="rId5"/>
    <p:sldId id="303" r:id="rId6"/>
    <p:sldId id="304" r:id="rId7"/>
    <p:sldId id="305" r:id="rId8"/>
    <p:sldId id="301" r:id="rId9"/>
    <p:sldId id="302" r:id="rId10"/>
    <p:sldId id="27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71325" autoAdjust="0"/>
  </p:normalViewPr>
  <p:slideViewPr>
    <p:cSldViewPr snapToGrid="0">
      <p:cViewPr varScale="1">
        <p:scale>
          <a:sx n="65" d="100"/>
          <a:sy n="65" d="100"/>
        </p:scale>
        <p:origin x="11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在车辆云计算系统中的基于半马尔可夫的资源分配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mtClean="0"/>
              <a:t>车辆云计算系统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计算资源的可变性。由于车辆行为的不确定性，车辆可能随机的进入或离开</a:t>
            </a:r>
            <a:r>
              <a:rPr lang="en-US" altLang="zh-CN" smtClean="0"/>
              <a:t>VC</a:t>
            </a:r>
            <a:r>
              <a:rPr lang="zh-CN" altLang="en-US" smtClean="0"/>
              <a:t>，因此计算资源是变化的。假设</a:t>
            </a:r>
            <a:r>
              <a:rPr lang="en-US" altLang="zh-CN" smtClean="0"/>
              <a:t>VC</a:t>
            </a:r>
            <a:r>
              <a:rPr lang="zh-CN" altLang="en-US" smtClean="0"/>
              <a:t>由如下性质：</a:t>
            </a:r>
            <a:r>
              <a:rPr lang="en-US" altLang="zh-CN" smtClean="0"/>
              <a:t>1)</a:t>
            </a:r>
            <a:r>
              <a:rPr lang="zh-CN" altLang="en-US" smtClean="0"/>
              <a:t>服务请求的到达和离开都服从泊松分布</a:t>
            </a:r>
            <a:r>
              <a:rPr lang="en-US" altLang="zh-CN" smtClean="0"/>
              <a:t>2)</a:t>
            </a:r>
            <a:r>
              <a:rPr lang="zh-CN" altLang="en-US" smtClean="0"/>
              <a:t>车辆进入</a:t>
            </a:r>
            <a:r>
              <a:rPr lang="en-US" altLang="zh-CN" smtClean="0"/>
              <a:t>VC</a:t>
            </a:r>
            <a:r>
              <a:rPr lang="zh-CN" altLang="en-US" smtClean="0"/>
              <a:t>和离开</a:t>
            </a:r>
            <a:r>
              <a:rPr lang="en-US" altLang="zh-CN" smtClean="0"/>
              <a:t>VC</a:t>
            </a:r>
            <a:r>
              <a:rPr lang="zh-CN" altLang="en-US" smtClean="0"/>
              <a:t>也服从泊松分布</a:t>
            </a:r>
            <a:r>
              <a:rPr lang="en-US" altLang="zh-CN" smtClean="0"/>
              <a:t>3)VC</a:t>
            </a:r>
            <a:r>
              <a:rPr lang="zh-CN" altLang="en-US" smtClean="0"/>
              <a:t>中的可用资源是随时间变化的</a:t>
            </a:r>
            <a:r>
              <a:rPr lang="en-US" altLang="zh-CN" smtClean="0"/>
              <a:t>4)</a:t>
            </a:r>
            <a:r>
              <a:rPr lang="zh-CN" altLang="en-US" smtClean="0"/>
              <a:t>当前的任何行动都会对未来产生潜在的影响。</a:t>
            </a:r>
            <a:endParaRPr lang="en-US" altLang="zh-CN" smtClean="0"/>
          </a:p>
          <a:p>
            <a:r>
              <a:rPr lang="en-US" altLang="zh-CN" smtClean="0"/>
              <a:t>2.VC</a:t>
            </a:r>
            <a:r>
              <a:rPr lang="zh-CN" altLang="en-US" smtClean="0"/>
              <a:t>资源的异构型。每辆车的计算资源不同。采用虚拟化技术，将异构物理环境下的计算资源抽象为虚拟资源池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state space, action space, reward model, and transition probability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s</a:t>
            </a:r>
            <a:r>
              <a:rPr lang="zh-CN" altLang="en-US" smtClean="0"/>
              <a:t>前面的</a:t>
            </a:r>
            <a:r>
              <a:rPr lang="en-US" altLang="zh-CN" smtClean="0"/>
              <a:t>NR</a:t>
            </a:r>
            <a:r>
              <a:rPr lang="zh-CN" altLang="en-US" smtClean="0"/>
              <a:t>项</a:t>
            </a:r>
            <a:r>
              <a:rPr lang="zh-CN" altLang="en-US" baseline="0" smtClean="0"/>
              <a:t> </a:t>
            </a:r>
            <a:r>
              <a:rPr lang="en-US" altLang="zh-CN" smtClean="0"/>
              <a:t>ni </a:t>
            </a:r>
            <a:r>
              <a:rPr lang="zh-CN" altLang="en-US" smtClean="0"/>
              <a:t>表示被分配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的服务请求数量。</a:t>
            </a:r>
            <a:r>
              <a:rPr lang="en-US" altLang="zh-CN" smtClean="0"/>
              <a:t>M</a:t>
            </a:r>
            <a:r>
              <a:rPr lang="zh-CN" altLang="en-US" smtClean="0"/>
              <a:t>表示</a:t>
            </a:r>
            <a:r>
              <a:rPr lang="en-US" altLang="zh-CN" smtClean="0"/>
              <a:t>VC</a:t>
            </a:r>
            <a:r>
              <a:rPr lang="zh-CN" altLang="en-US" smtClean="0"/>
              <a:t>中可用的</a:t>
            </a:r>
            <a:r>
              <a:rPr lang="en-US" altLang="zh-CN" smtClean="0"/>
              <a:t>RU</a:t>
            </a:r>
            <a:r>
              <a:rPr lang="zh-CN" altLang="en-US" smtClean="0"/>
              <a:t>的数目。</a:t>
            </a:r>
            <a:r>
              <a:rPr lang="en-US" altLang="zh-CN" smtClean="0"/>
              <a:t>e</a:t>
            </a:r>
            <a:r>
              <a:rPr lang="zh-CN" altLang="en-US" smtClean="0"/>
              <a:t>代表一个事件，它可以从下面这些事件中选取一个。</a:t>
            </a:r>
            <a:r>
              <a:rPr lang="en-US" altLang="zh-CN" smtClean="0"/>
              <a:t>A</a:t>
            </a:r>
            <a:r>
              <a:rPr lang="zh-CN" altLang="en-US" smtClean="0"/>
              <a:t>代表产生一个新的服务请求。</a:t>
            </a:r>
            <a:r>
              <a:rPr lang="en-US" altLang="zh-CN" smtClean="0"/>
              <a:t>Di</a:t>
            </a:r>
            <a:r>
              <a:rPr lang="zh-CN" altLang="en-US" smtClean="0"/>
              <a:t>表示有一个使用</a:t>
            </a:r>
            <a:r>
              <a:rPr lang="en-US" altLang="zh-CN" smtClean="0"/>
              <a:t>i</a:t>
            </a:r>
            <a:r>
              <a:rPr lang="zh-CN" altLang="en-US" smtClean="0"/>
              <a:t>个</a:t>
            </a:r>
            <a:r>
              <a:rPr lang="en-US" altLang="zh-CN" smtClean="0"/>
              <a:t>RU</a:t>
            </a:r>
            <a:r>
              <a:rPr lang="zh-CN" altLang="en-US" smtClean="0"/>
              <a:t>的服务请求执行完毕。</a:t>
            </a:r>
            <a:r>
              <a:rPr lang="en-US" altLang="zh-CN" smtClean="0"/>
              <a:t>B1</a:t>
            </a:r>
            <a:r>
              <a:rPr lang="zh-CN" altLang="en-US" smtClean="0"/>
              <a:t>和</a:t>
            </a:r>
            <a:r>
              <a:rPr lang="en-US" altLang="zh-CN" smtClean="0"/>
              <a:t>B-1</a:t>
            </a:r>
            <a:r>
              <a:rPr lang="zh-CN" altLang="en-US" smtClean="0"/>
              <a:t>分别表示有车辆进入或者离开</a:t>
            </a:r>
            <a:r>
              <a:rPr lang="en-US" altLang="zh-CN" smtClean="0"/>
              <a:t>VC</a:t>
            </a:r>
            <a:r>
              <a:rPr lang="zh-CN" altLang="en-US" smtClean="0"/>
              <a:t>。总共占用的</a:t>
            </a:r>
            <a:r>
              <a:rPr lang="en-US" altLang="zh-CN" smtClean="0"/>
              <a:t>RU</a:t>
            </a:r>
            <a:r>
              <a:rPr lang="zh-CN" altLang="en-US" smtClean="0"/>
              <a:t>要小于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  <a:r>
              <a:rPr lang="en-US" altLang="zh-CN" smtClean="0"/>
              <a:t>NR</a:t>
            </a:r>
            <a:r>
              <a:rPr lang="zh-CN" altLang="en-US" smtClean="0"/>
              <a:t>表示一个服务请求最多能分配</a:t>
            </a:r>
            <a:r>
              <a:rPr lang="en-US" altLang="zh-CN" smtClean="0"/>
              <a:t>NR</a:t>
            </a:r>
            <a:r>
              <a:rPr lang="zh-CN" altLang="en-US" smtClean="0"/>
              <a:t>的</a:t>
            </a:r>
            <a:r>
              <a:rPr lang="en-US" altLang="zh-CN" smtClean="0"/>
              <a:t>RU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081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当事件发生时，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系统根据当前状态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决定需要从操作集中采取哪些操作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a(s)=-1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时，在一个服务请求完成时，或者汽车进入或者离开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时，这时仅仅需要更新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当收到一个新的请求时，有两种选择：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中分配给请求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 a(s)=i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a(s)=0;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7275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El</a:t>
            </a:r>
            <a:r>
              <a:rPr lang="zh-CN" altLang="en-US" smtClean="0"/>
              <a:t>为在本机执行消耗的能量，</a:t>
            </a:r>
            <a:r>
              <a:rPr lang="el-GR" altLang="zh-CN" smtClean="0"/>
              <a:t>δ1</a:t>
            </a:r>
            <a:r>
              <a:rPr lang="zh-CN" altLang="en-US" smtClean="0"/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</a:t>
            </a:r>
            <a:r>
              <a:rPr lang="zh-CN" altLang="en-US" smtClean="0"/>
              <a:t>）为车辆之间的传输时延，</a:t>
            </a:r>
            <a:r>
              <a:rPr lang="en-US" altLang="zh-CN" smtClean="0"/>
              <a:t>P</a:t>
            </a:r>
            <a:r>
              <a:rPr lang="zh-CN" altLang="en-US" smtClean="0"/>
              <a:t>为传输功率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Dl</a:t>
            </a:r>
            <a:r>
              <a:rPr lang="zh-CN" altLang="en-US" smtClean="0"/>
              <a:t>为在本机执行所用的时间，</a:t>
            </a:r>
            <a:r>
              <a:rPr lang="el-GR" altLang="zh-CN" smtClean="0"/>
              <a:t>μ</a:t>
            </a:r>
            <a:r>
              <a:rPr lang="en-US" altLang="zh-CN" smtClean="0"/>
              <a:t>p</a:t>
            </a:r>
            <a:r>
              <a:rPr lang="zh-CN" altLang="en-US" smtClean="0"/>
              <a:t>为一个</a:t>
            </a:r>
            <a:r>
              <a:rPr lang="en-US" altLang="zh-CN" smtClean="0"/>
              <a:t>RU</a:t>
            </a:r>
            <a:r>
              <a:rPr lang="zh-CN" altLang="en-US" smtClean="0"/>
              <a:t>的服务率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βe and βd </a:t>
            </a:r>
            <a:r>
              <a:rPr lang="zh-CN" altLang="en-US" smtClean="0"/>
              <a:t>能量和时间的单位收益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mtClean="0"/>
              <a:t>γ</a:t>
            </a:r>
            <a:r>
              <a:rPr lang="zh-CN" altLang="en-US" smtClean="0"/>
              <a:t>为每个单位时间的花费，</a:t>
            </a:r>
            <a:r>
              <a:rPr lang="el-GR" altLang="zh-CN" smtClean="0"/>
              <a:t>γδ1</a:t>
            </a:r>
            <a:r>
              <a:rPr lang="zh-CN" altLang="en-US" smtClean="0"/>
              <a:t>为卸载所需要的花费</a:t>
            </a:r>
          </a:p>
        </p:txBody>
      </p:sp>
    </p:spTree>
    <p:extLst>
      <p:ext uri="{BB962C8B-B14F-4D97-AF65-F5344CB8AC3E}">
        <p14:creationId xmlns:p14="http://schemas.microsoft.com/office/powerpoint/2010/main" val="323605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CN" smtClean="0"/>
              <a:t>Δ2</a:t>
            </a:r>
            <a:r>
              <a:rPr lang="zh-CN" altLang="en-US" smtClean="0"/>
              <a:t>为</a:t>
            </a:r>
            <a:r>
              <a:rPr lang="en-US" altLang="zh-CN" smtClean="0"/>
              <a:t>VC</a:t>
            </a:r>
            <a:r>
              <a:rPr lang="zh-CN" altLang="en-US" smtClean="0"/>
              <a:t>和</a:t>
            </a:r>
            <a:r>
              <a:rPr lang="en-US" altLang="zh-CN" smtClean="0"/>
              <a:t>RC</a:t>
            </a:r>
            <a:r>
              <a:rPr lang="zh-CN" altLang="en-US" smtClean="0"/>
              <a:t>之间传输时延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当一个服务完成或者一个车辆进入系统时没有收益</a:t>
            </a: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 service leaves the system or a vehicle joins the system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546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57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5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2019/1/7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356486" y="1582598"/>
            <a:ext cx="118355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 SMDP-Based Resource Allocation in Vehicular Cloud </a:t>
            </a:r>
            <a:r>
              <a:rPr 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Computing </a:t>
            </a:r>
            <a:r>
              <a:rPr 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Systems</a:t>
            </a:r>
          </a:p>
          <a:p>
            <a:endParaRPr lang="en-US" sz="28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Resource 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Allocation in Vehicular Cloud Computing Systems With Heterogeneous Vehicles and Roadside Units</a:t>
            </a:r>
            <a:endParaRPr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 smtClean="0">
                <a:latin typeface="+mn-ea"/>
                <a:ea typeface="+mn-ea"/>
              </a:rPr>
              <a:t>《</a:t>
            </a:r>
            <a:r>
              <a:rPr lang="en-US" altLang="zh-CN">
                <a:latin typeface="+mn-ea"/>
                <a:ea typeface="+mn-ea"/>
                <a:sym typeface="微软雅黑" panose="020B0503020204020204" pitchFamily="34" charset="-122"/>
              </a:rPr>
              <a:t>An SMDP-Based Resource Allocation in Vehicular Cloud </a:t>
            </a:r>
            <a:r>
              <a:rPr lang="en-US" altLang="zh-CN">
                <a:latin typeface="+mn-ea"/>
                <a:ea typeface="+mn-ea"/>
                <a:sym typeface="微软雅黑" panose="020B0503020204020204" pitchFamily="34" charset="-122"/>
              </a:rPr>
              <a:t>Computing </a:t>
            </a:r>
            <a:r>
              <a:rPr lang="en-US" altLang="zh-CN" smtClean="0">
                <a:latin typeface="+mn-ea"/>
                <a:ea typeface="+mn-ea"/>
                <a:sym typeface="微软雅黑" panose="020B0503020204020204" pitchFamily="34" charset="-122"/>
              </a:rPr>
              <a:t>Systems</a:t>
            </a:r>
            <a:r>
              <a:rPr lang="en-US" altLang="zh-CN" smtClean="0">
                <a:latin typeface="+mn-ea"/>
                <a:ea typeface="+mn-ea"/>
              </a:rPr>
              <a:t>》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>
                <a:latin typeface="+mn-ea"/>
                <a:ea typeface="+mn-ea"/>
              </a:rPr>
              <a:t>《IEEE Transactions on Industrial </a:t>
            </a:r>
            <a:r>
              <a:rPr lang="en-US" altLang="zh-CN">
                <a:latin typeface="+mn-ea"/>
                <a:ea typeface="+mn-ea"/>
              </a:rPr>
              <a:t>Electronics</a:t>
            </a:r>
            <a:r>
              <a:rPr lang="en-US" altLang="zh-CN" smtClean="0">
                <a:latin typeface="+mn-ea"/>
                <a:ea typeface="+mn-ea"/>
              </a:rPr>
              <a:t>》 </a:t>
            </a:r>
            <a:r>
              <a:rPr lang="en-US" altLang="zh-CN">
                <a:latin typeface="+mn-ea"/>
                <a:ea typeface="+mn-ea"/>
              </a:rPr>
              <a:t>Dec</a:t>
            </a:r>
            <a:r>
              <a:rPr lang="en-US" altLang="zh-CN">
                <a:latin typeface="+mn-ea"/>
                <a:ea typeface="+mn-ea"/>
              </a:rPr>
              <a:t>. </a:t>
            </a:r>
            <a:r>
              <a:rPr lang="en-US" altLang="zh-CN" smtClean="0">
                <a:latin typeface="+mn-ea"/>
                <a:ea typeface="+mn-ea"/>
              </a:rPr>
              <a:t>2015</a:t>
            </a:r>
          </a:p>
          <a:p>
            <a:pPr>
              <a:lnSpc>
                <a:spcPct val="150000"/>
              </a:lnSpc>
            </a:pPr>
            <a:endParaRPr lang="en-US" altLang="zh-CN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题目</a:t>
            </a:r>
            <a:r>
              <a:rPr lang="zh-CN" altLang="en-US">
                <a:latin typeface="+mn-ea"/>
              </a:rPr>
              <a:t>：</a:t>
            </a:r>
            <a:r>
              <a:rPr lang="en-US" altLang="zh-CN" smtClean="0">
                <a:latin typeface="+mn-ea"/>
              </a:rPr>
              <a:t>《</a:t>
            </a:r>
            <a:r>
              <a:rPr lang="en-US" altLang="zh-CN">
                <a:latin typeface="+mn-ea"/>
                <a:sym typeface="微软雅黑" panose="020B0503020204020204" pitchFamily="34" charset="-122"/>
              </a:rPr>
              <a:t>Resource Allocation in Vehicular Cloud Computing Systems With Heterogeneous Vehicles and Roadside Units</a:t>
            </a:r>
            <a:r>
              <a:rPr lang="en-US" altLang="zh-CN" smtClean="0">
                <a:latin typeface="+mn-ea"/>
              </a:rPr>
              <a:t>》</a:t>
            </a:r>
            <a:endParaRPr lang="en-US" altLang="zh-CN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ea"/>
              </a:rPr>
              <a:t>期刊</a:t>
            </a:r>
            <a:r>
              <a:rPr lang="zh-CN" altLang="en-US">
                <a:latin typeface="+mn-ea"/>
              </a:rPr>
              <a:t>：</a:t>
            </a:r>
            <a:r>
              <a:rPr lang="en-US" altLang="zh-CN">
                <a:latin typeface="+mn-ea"/>
              </a:rPr>
              <a:t>《IEEE Internet of Things Journal</a:t>
            </a:r>
            <a:r>
              <a:rPr lang="en-US" altLang="zh-CN">
                <a:latin typeface="+mn-ea"/>
              </a:rPr>
              <a:t>》 </a:t>
            </a:r>
            <a:r>
              <a:rPr lang="en-US" altLang="zh-CN">
                <a:latin typeface="+mn-ea"/>
              </a:rPr>
              <a:t>Oct</a:t>
            </a:r>
            <a:r>
              <a:rPr lang="en-US" altLang="zh-CN">
                <a:latin typeface="+mn-ea"/>
              </a:rPr>
              <a:t>. </a:t>
            </a:r>
            <a:r>
              <a:rPr lang="en-US" altLang="zh-CN" smtClean="0">
                <a:latin typeface="+mn-ea"/>
              </a:rPr>
              <a:t>2018</a:t>
            </a:r>
          </a:p>
          <a:p>
            <a:pPr>
              <a:lnSpc>
                <a:spcPct val="150000"/>
              </a:lnSpc>
            </a:pPr>
            <a:endParaRPr lang="en-US" altLang="zh-CN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目标：最大化</a:t>
            </a:r>
            <a:r>
              <a:rPr lang="en-US" altLang="zh-CN" smtClean="0">
                <a:latin typeface="+mn-ea"/>
                <a:ea typeface="+mn-ea"/>
              </a:rPr>
              <a:t>VCC</a:t>
            </a:r>
            <a:r>
              <a:rPr lang="zh-CN" altLang="en-US" smtClean="0">
                <a:latin typeface="+mn-ea"/>
                <a:ea typeface="+mn-ea"/>
              </a:rPr>
              <a:t>的长期</a:t>
            </a:r>
            <a:r>
              <a:rPr lang="zh-CN" altLang="en-US">
                <a:latin typeface="+mn-ea"/>
                <a:ea typeface="+mn-ea"/>
              </a:rPr>
              <a:t>预期</a:t>
            </a:r>
            <a:r>
              <a:rPr lang="zh-CN" altLang="en-US">
                <a:latin typeface="+mn-ea"/>
                <a:ea typeface="+mn-ea"/>
              </a:rPr>
              <a:t>回报。系统奖励是通过考虑</a:t>
            </a:r>
            <a:r>
              <a:rPr lang="en-US" altLang="zh-CN">
                <a:latin typeface="+mn-ea"/>
                <a:ea typeface="+mn-ea"/>
              </a:rPr>
              <a:t>VCC</a:t>
            </a:r>
            <a:r>
              <a:rPr lang="zh-CN" altLang="en-US">
                <a:latin typeface="+mn-ea"/>
                <a:ea typeface="+mn-ea"/>
              </a:rPr>
              <a:t>系统的</a:t>
            </a:r>
            <a:r>
              <a:rPr lang="zh-CN" altLang="en-US" b="1">
                <a:latin typeface="+mn-ea"/>
                <a:ea typeface="+mn-ea"/>
              </a:rPr>
              <a:t>收入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zh-CN" altLang="en-US" b="1">
                <a:latin typeface="+mn-ea"/>
                <a:ea typeface="+mn-ea"/>
              </a:rPr>
              <a:t>成本</a:t>
            </a:r>
            <a:r>
              <a:rPr lang="zh-CN" altLang="en-US">
                <a:latin typeface="+mn-ea"/>
                <a:ea typeface="+mn-ea"/>
              </a:rPr>
              <a:t>以及可用资源的可变性特征得出的。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21" y="1012439"/>
            <a:ext cx="8837155" cy="55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System States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567588"/>
            <a:ext cx="5047619" cy="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9" y="2518047"/>
            <a:ext cx="5047619" cy="9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2189" y="3425253"/>
            <a:ext cx="504761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Actions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672228"/>
            <a:ext cx="5047619" cy="9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2387" y="1672228"/>
            <a:ext cx="284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zh-CN" altLang="en-US"/>
              <a:t>动作</a:t>
            </a:r>
            <a:r>
              <a:rPr lang="zh-CN" altLang="en-US" smtClean="0"/>
              <a:t>集合</a:t>
            </a:r>
            <a:r>
              <a:rPr lang="en-US" altLang="zh-CN"/>
              <a:t>A</a:t>
            </a:r>
            <a:r>
              <a:rPr lang="zh-CN" altLang="en-US" smtClean="0"/>
              <a:t>中</a:t>
            </a:r>
            <a:r>
              <a:rPr lang="zh-CN" altLang="en-US"/>
              <a:t>，有几种可能的动作</a:t>
            </a:r>
            <a:r>
              <a:rPr lang="en-US" altLang="zh-CN"/>
              <a:t>a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619" y="2824238"/>
            <a:ext cx="7504762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1294" y="2165947"/>
            <a:ext cx="5047619" cy="952381"/>
          </a:xfrm>
          <a:prstGeom prst="rect">
            <a:avLst/>
          </a:prstGeom>
        </p:spPr>
      </p:pic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55050" y="2350613"/>
            <a:ext cx="803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是在</a:t>
            </a:r>
            <a:r>
              <a:rPr lang="en-US" altLang="zh-CN" smtClean="0"/>
              <a:t>s</a:t>
            </a:r>
            <a:r>
              <a:rPr lang="zh-CN" altLang="en-US" smtClean="0"/>
              <a:t>状态下事件</a:t>
            </a:r>
            <a:r>
              <a:rPr lang="en-US" altLang="zh-CN" smtClean="0"/>
              <a:t>e</a:t>
            </a:r>
            <a:r>
              <a:rPr lang="zh-CN" altLang="en-US" smtClean="0"/>
              <a:t>发生时，执行动作</a:t>
            </a:r>
            <a:r>
              <a:rPr lang="en-US" altLang="zh-CN" smtClean="0"/>
              <a:t>a</a:t>
            </a:r>
            <a:r>
              <a:rPr lang="zh-CN" altLang="en-US"/>
              <a:t>后</a:t>
            </a:r>
            <a:r>
              <a:rPr lang="zh-CN" altLang="en-US" smtClean="0"/>
              <a:t>产生的即时收益，由收入和成本构成。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5050" y="2859282"/>
            <a:ext cx="886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收入来自节约的能耗和执行速率的提升。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705" y="3320475"/>
            <a:ext cx="9789474" cy="1963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515" y="5220476"/>
            <a:ext cx="5047619" cy="9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977" y="5217602"/>
            <a:ext cx="5047619" cy="95238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22425" y="5913811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节约的能量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70889" y="5947827"/>
            <a:ext cx="1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节约的时间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5076" y="5482263"/>
            <a:ext cx="1414330" cy="2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6123" y="905284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Rewards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89" y="1418977"/>
            <a:ext cx="504761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53" y="2083921"/>
            <a:ext cx="9789474" cy="1963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236" y="4047721"/>
            <a:ext cx="580952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662" y="905284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617</Words>
  <Application>Microsoft Office PowerPoint</Application>
  <PresentationFormat>宽屏</PresentationFormat>
  <Paragraphs>45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180</cp:revision>
  <dcterms:created xsi:type="dcterms:W3CDTF">2014-02-17T01:49:00Z</dcterms:created>
  <dcterms:modified xsi:type="dcterms:W3CDTF">2019-01-07T13:45:21Z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