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9" r:id="rId2"/>
    <p:sldId id="294" r:id="rId3"/>
    <p:sldId id="295" r:id="rId4"/>
    <p:sldId id="296" r:id="rId5"/>
    <p:sldId id="297" r:id="rId6"/>
    <p:sldId id="298" r:id="rId7"/>
    <p:sldId id="299" r:id="rId8"/>
    <p:sldId id="272" r:id="rId9"/>
  </p:sldIdLst>
  <p:sldSz cx="12192000"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574" autoAdjust="0"/>
    <p:restoredTop sz="70888" autoAdjust="0"/>
  </p:normalViewPr>
  <p:slideViewPr>
    <p:cSldViewPr snapToGrid="0">
      <p:cViewPr varScale="1">
        <p:scale>
          <a:sx n="33" d="100"/>
          <a:sy n="33" d="100"/>
        </p:scale>
        <p:origin x="1074" y="54"/>
      </p:cViewPr>
      <p:guideLst>
        <p:guide orient="horz" pos="2160"/>
        <p:guide pos="3840"/>
      </p:guideLst>
    </p:cSldViewPr>
  </p:slideViewPr>
  <p:outlineViewPr>
    <p:cViewPr>
      <p:scale>
        <a:sx n="33" d="100"/>
        <a:sy n="33" d="100"/>
      </p:scale>
      <p:origin x="0" y="0"/>
    </p:cViewPr>
  </p:outlineViewPr>
  <p:notesTextViewPr>
    <p:cViewPr>
      <p:scale>
        <a:sx n="3" d="2"/>
        <a:sy n="3" d="2"/>
      </p:scale>
      <p:origin x="0" y="-144"/>
    </p:cViewPr>
  </p:notesTextViewPr>
  <p:sorterViewPr>
    <p:cViewPr>
      <p:scale>
        <a:sx n="100" d="100"/>
        <a:sy n="100" d="100"/>
      </p:scale>
      <p:origin x="0" y="-3750"/>
    </p:cViewPr>
  </p:sorterViewPr>
  <p:notesViewPr>
    <p:cSldViewPr snapToGrid="0">
      <p:cViewPr varScale="1">
        <p:scale>
          <a:sx n="57" d="100"/>
          <a:sy n="57" d="100"/>
        </p:scale>
        <p:origin x="2832" y="66"/>
      </p:cViewPr>
      <p:guideLst/>
    </p:cSldViewPr>
  </p:notesViewPr>
  <p:gridSpacing cx="72006" cy="72006"/>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2018/11/18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609278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Folo</a:t>
            </a:r>
            <a:r>
              <a:rPr lang="zh-CN" altLang="en-US" smtClean="0"/>
              <a:t>：车辆雾计算中的延迟和质量优化任务分配</a:t>
            </a:r>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3356662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sz="1200" b="0" i="0" kern="1200" smtClean="0">
                <a:solidFill>
                  <a:schemeClr val="tx1"/>
                </a:solidFill>
                <a:effectLst/>
                <a:latin typeface="+mn-lt"/>
                <a:ea typeface="+mn-ea"/>
                <a:cs typeface="+mn-cs"/>
              </a:rPr>
              <a:t>Linear</a:t>
            </a:r>
            <a:r>
              <a:rPr lang="en-US" altLang="zh-CN" smtClean="0"/>
              <a:t> </a:t>
            </a:r>
            <a:r>
              <a:rPr lang="en-US" altLang="zh-CN" sz="1200" b="0" i="0" kern="1200" smtClean="0">
                <a:solidFill>
                  <a:schemeClr val="tx1"/>
                </a:solidFill>
                <a:effectLst/>
                <a:latin typeface="+mn-lt"/>
                <a:ea typeface="+mn-ea"/>
                <a:cs typeface="+mn-cs"/>
              </a:rPr>
              <a:t>Programming based Optimization (LBO) and Binary Particle Swarm Optimization (BPSO</a:t>
            </a:r>
            <a:r>
              <a:rPr lang="zh-CN" altLang="en-US" sz="1200" b="0" i="0" kern="1200" smtClean="0">
                <a:solidFill>
                  <a:schemeClr val="tx1"/>
                </a:solidFill>
                <a:effectLst/>
                <a:latin typeface="+mn-lt"/>
                <a:ea typeface="+mn-ea"/>
                <a:cs typeface="+mn-cs"/>
              </a:rPr>
              <a:t>）</a:t>
            </a:r>
            <a:r>
              <a:rPr lang="en-US" altLang="zh-CN" smtClean="0"/>
              <a:t/>
            </a:r>
            <a:br>
              <a:rPr lang="en-US" altLang="zh-CN" smtClean="0"/>
            </a:br>
            <a:r>
              <a:rPr lang="zh-CN" altLang="en-US" smtClean="0"/>
              <a:t>基于线性规划的优化</a:t>
            </a:r>
            <a:endParaRPr lang="en-US" altLang="zh-CN" smtClean="0"/>
          </a:p>
          <a:p>
            <a:r>
              <a:rPr lang="zh-CN" altLang="en-US" smtClean="0"/>
              <a:t>基于二进制粒子群的优化</a:t>
            </a:r>
            <a:endParaRPr lang="zh-CN" altLang="en-US"/>
          </a:p>
        </p:txBody>
      </p:sp>
    </p:spTree>
    <p:extLst>
      <p:ext uri="{BB962C8B-B14F-4D97-AF65-F5344CB8AC3E}">
        <p14:creationId xmlns:p14="http://schemas.microsoft.com/office/powerpoint/2010/main" val="602163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040497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sz="1200" b="0" i="0" kern="1200" smtClean="0">
                <a:solidFill>
                  <a:schemeClr val="tx1"/>
                </a:solidFill>
                <a:effectLst/>
                <a:latin typeface="+mn-lt"/>
                <a:ea typeface="+mn-ea"/>
                <a:cs typeface="+mn-cs"/>
              </a:rPr>
              <a:t>1.</a:t>
            </a:r>
            <a:r>
              <a:rPr lang="zh-CN" altLang="en-US" sz="1200" b="0" i="0" kern="1200" smtClean="0">
                <a:solidFill>
                  <a:schemeClr val="tx1"/>
                </a:solidFill>
                <a:effectLst/>
                <a:latin typeface="+mn-lt"/>
                <a:ea typeface="+mn-ea"/>
                <a:cs typeface="+mn-cs"/>
              </a:rPr>
              <a:t>在初始阶段，客户端车辆需要确定哪个移动雾节点在其通信范围内。 它通过</a:t>
            </a:r>
            <a:r>
              <a:rPr lang="en-US" altLang="zh-CN" sz="1200" b="0" i="0" kern="1200" smtClean="0">
                <a:solidFill>
                  <a:schemeClr val="tx1"/>
                </a:solidFill>
                <a:effectLst/>
                <a:latin typeface="+mn-lt"/>
                <a:ea typeface="+mn-ea"/>
                <a:cs typeface="+mn-cs"/>
              </a:rPr>
              <a:t>DSRC</a:t>
            </a:r>
            <a:r>
              <a:rPr lang="zh-CN" altLang="en-US" sz="1200" b="0" i="0" kern="1200" smtClean="0">
                <a:solidFill>
                  <a:schemeClr val="tx1"/>
                </a:solidFill>
                <a:effectLst/>
                <a:latin typeface="+mn-lt"/>
                <a:ea typeface="+mn-ea"/>
                <a:cs typeface="+mn-cs"/>
              </a:rPr>
              <a:t>广播单跳探测消息，并从雾节点收集响应。响应的任何雾节点都包含在雾候选列表中。 如图</a:t>
            </a:r>
            <a:r>
              <a:rPr lang="en-US" altLang="zh-CN" sz="1200" b="0" i="0" kern="1200" smtClean="0">
                <a:solidFill>
                  <a:schemeClr val="tx1"/>
                </a:solidFill>
                <a:effectLst/>
                <a:latin typeface="+mn-lt"/>
                <a:ea typeface="+mn-ea"/>
                <a:cs typeface="+mn-cs"/>
              </a:rPr>
              <a:t>1</a:t>
            </a:r>
            <a:r>
              <a:rPr lang="zh-CN" altLang="en-US" sz="1200" b="0" i="0" kern="1200" smtClean="0">
                <a:solidFill>
                  <a:schemeClr val="tx1"/>
                </a:solidFill>
                <a:effectLst/>
                <a:latin typeface="+mn-lt"/>
                <a:ea typeface="+mn-ea"/>
                <a:cs typeface="+mn-cs"/>
              </a:rPr>
              <a:t>所示，客户车</a:t>
            </a:r>
            <a:r>
              <a:rPr lang="en-US" altLang="zh-CN" sz="1200" b="0" i="0" kern="1200" smtClean="0">
                <a:solidFill>
                  <a:schemeClr val="tx1"/>
                </a:solidFill>
                <a:effectLst/>
                <a:latin typeface="+mn-lt"/>
                <a:ea typeface="+mn-ea"/>
                <a:cs typeface="+mn-cs"/>
              </a:rPr>
              <a:t>A</a:t>
            </a:r>
            <a:r>
              <a:rPr lang="zh-CN" altLang="en-US" sz="1200" b="0" i="0" kern="1200" smtClean="0">
                <a:solidFill>
                  <a:schemeClr val="tx1"/>
                </a:solidFill>
                <a:effectLst/>
                <a:latin typeface="+mn-lt"/>
                <a:ea typeface="+mn-ea"/>
                <a:cs typeface="+mn-cs"/>
              </a:rPr>
              <a:t>的雾候选是</a:t>
            </a:r>
            <a:r>
              <a:rPr lang="en-US" altLang="zh-CN" sz="1200" b="0" i="0" kern="1200" smtClean="0">
                <a:solidFill>
                  <a:schemeClr val="tx1"/>
                </a:solidFill>
                <a:effectLst/>
                <a:latin typeface="+mn-lt"/>
                <a:ea typeface="+mn-ea"/>
                <a:cs typeface="+mn-cs"/>
              </a:rPr>
              <a:t>A</a:t>
            </a:r>
            <a:r>
              <a:rPr lang="zh-CN" altLang="en-US" sz="1200" b="0" i="0" kern="1200" smtClean="0">
                <a:solidFill>
                  <a:schemeClr val="tx1"/>
                </a:solidFill>
                <a:effectLst/>
                <a:latin typeface="+mn-lt"/>
                <a:ea typeface="+mn-ea"/>
                <a:cs typeface="+mn-cs"/>
              </a:rPr>
              <a:t>的通信范围内的雾节点。</a:t>
            </a:r>
            <a:endParaRPr lang="en-US" altLang="zh-CN" sz="1200" b="0" i="0" kern="1200" smtClean="0">
              <a:solidFill>
                <a:schemeClr val="tx1"/>
              </a:solidFill>
              <a:effectLst/>
              <a:latin typeface="+mn-lt"/>
              <a:ea typeface="+mn-ea"/>
              <a:cs typeface="+mn-cs"/>
            </a:endParaRPr>
          </a:p>
          <a:p>
            <a:r>
              <a:rPr lang="en-US" altLang="zh-CN" sz="1200" b="0" i="0" kern="1200" smtClean="0">
                <a:solidFill>
                  <a:schemeClr val="tx1"/>
                </a:solidFill>
                <a:effectLst/>
                <a:latin typeface="+mn-lt"/>
                <a:ea typeface="+mn-ea"/>
                <a:cs typeface="+mn-cs"/>
              </a:rPr>
              <a:t>2.</a:t>
            </a:r>
            <a:r>
              <a:rPr lang="zh-CN" altLang="en-US" sz="1200" b="0" i="0" kern="1200" smtClean="0">
                <a:solidFill>
                  <a:schemeClr val="tx1"/>
                </a:solidFill>
                <a:effectLst/>
                <a:latin typeface="+mn-lt"/>
                <a:ea typeface="+mn-ea"/>
                <a:cs typeface="+mn-cs"/>
              </a:rPr>
              <a:t>在发现雾候选者之后，客户端车辆通过</a:t>
            </a:r>
            <a:r>
              <a:rPr lang="en-US" altLang="zh-CN" sz="1200" b="0" i="0" kern="1200" smtClean="0">
                <a:solidFill>
                  <a:schemeClr val="tx1"/>
                </a:solidFill>
                <a:effectLst/>
                <a:latin typeface="+mn-lt"/>
                <a:ea typeface="+mn-ea"/>
                <a:cs typeface="+mn-cs"/>
              </a:rPr>
              <a:t>LTE</a:t>
            </a:r>
            <a:r>
              <a:rPr lang="zh-CN" altLang="en-US" sz="1200" b="0" i="0" kern="1200" smtClean="0">
                <a:solidFill>
                  <a:schemeClr val="tx1"/>
                </a:solidFill>
                <a:effectLst/>
                <a:latin typeface="+mn-lt"/>
                <a:ea typeface="+mn-ea"/>
                <a:cs typeface="+mn-cs"/>
              </a:rPr>
              <a:t>向区域头部发送请求。 该请求包含有关要卸载到候选雾的任务的信息。</a:t>
            </a:r>
            <a:endParaRPr lang="en-US" altLang="zh-CN" sz="1200" b="0" i="0" kern="1200" smtClean="0">
              <a:solidFill>
                <a:schemeClr val="tx1"/>
              </a:solidFill>
              <a:effectLst/>
              <a:latin typeface="+mn-lt"/>
              <a:ea typeface="+mn-ea"/>
              <a:cs typeface="+mn-cs"/>
            </a:endParaRPr>
          </a:p>
          <a:p>
            <a:r>
              <a:rPr lang="en-US" altLang="zh-CN" sz="1200" b="0" i="0" kern="1200" smtClean="0">
                <a:solidFill>
                  <a:schemeClr val="tx1"/>
                </a:solidFill>
                <a:effectLst/>
                <a:latin typeface="+mn-lt"/>
                <a:ea typeface="+mn-ea"/>
                <a:cs typeface="+mn-cs"/>
              </a:rPr>
              <a:t>3.</a:t>
            </a:r>
            <a:r>
              <a:rPr lang="zh-CN" altLang="en-US" sz="1200" b="0" i="0" kern="1200" smtClean="0">
                <a:solidFill>
                  <a:schemeClr val="tx1"/>
                </a:solidFill>
                <a:effectLst/>
                <a:latin typeface="+mn-lt"/>
                <a:ea typeface="+mn-ea"/>
                <a:cs typeface="+mn-cs"/>
              </a:rPr>
              <a:t>当从任何客户端车辆接收请求时，区域头部执行任务分配算法以决定在何处运行任务。</a:t>
            </a:r>
            <a:endParaRPr lang="en-US" altLang="zh-CN" sz="1200" b="0" i="0" kern="1200" smtClean="0">
              <a:solidFill>
                <a:schemeClr val="tx1"/>
              </a:solidFill>
              <a:effectLst/>
              <a:latin typeface="+mn-lt"/>
              <a:ea typeface="+mn-ea"/>
              <a:cs typeface="+mn-cs"/>
            </a:endParaRPr>
          </a:p>
          <a:p>
            <a:r>
              <a:rPr lang="en-US" altLang="zh-CN" sz="1200" b="0" i="0" kern="1200" smtClean="0">
                <a:solidFill>
                  <a:schemeClr val="tx1"/>
                </a:solidFill>
                <a:effectLst/>
                <a:latin typeface="+mn-lt"/>
                <a:ea typeface="+mn-ea"/>
                <a:cs typeface="+mn-cs"/>
              </a:rPr>
              <a:t>4.</a:t>
            </a:r>
            <a:r>
              <a:rPr lang="zh-CN" altLang="en-US" sz="1200" b="0" i="0" kern="1200" smtClean="0">
                <a:solidFill>
                  <a:schemeClr val="tx1"/>
                </a:solidFill>
                <a:effectLst/>
                <a:latin typeface="+mn-lt"/>
                <a:ea typeface="+mn-ea"/>
                <a:cs typeface="+mn-cs"/>
              </a:rPr>
              <a:t>客户端车辆和移动雾节点之间的连接可能不会持续，当相应的雾节点从当前服务区移出时，可以中断任务的执行，此时区域头调用另一个雾节点来接管任务。</a:t>
            </a:r>
            <a:endParaRPr lang="en-US" altLang="zh-CN" sz="1200" b="0" i="0" kern="1200" smtClean="0">
              <a:solidFill>
                <a:schemeClr val="tx1"/>
              </a:solidFill>
              <a:effectLst/>
              <a:latin typeface="+mn-lt"/>
              <a:ea typeface="+mn-ea"/>
              <a:cs typeface="+mn-cs"/>
            </a:endParaRPr>
          </a:p>
          <a:p>
            <a:endParaRPr lang="zh-CN" altLang="en-US"/>
          </a:p>
        </p:txBody>
      </p:sp>
    </p:spTree>
    <p:extLst>
      <p:ext uri="{BB962C8B-B14F-4D97-AF65-F5344CB8AC3E}">
        <p14:creationId xmlns:p14="http://schemas.microsoft.com/office/powerpoint/2010/main" val="3018271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smtClean="0"/>
              <a:t>Ki</a:t>
            </a:r>
            <a:r>
              <a:rPr lang="zh-CN" altLang="en-US" smtClean="0"/>
              <a:t>是</a:t>
            </a:r>
            <a:r>
              <a:rPr lang="en-US" altLang="zh-CN" smtClean="0"/>
              <a:t>i</a:t>
            </a:r>
            <a:r>
              <a:rPr lang="zh-CN" altLang="en-US" smtClean="0"/>
              <a:t>客户结点生成的任务集合</a:t>
            </a:r>
            <a:endParaRPr lang="en-US" altLang="zh-CN" smtClean="0"/>
          </a:p>
          <a:p>
            <a:r>
              <a:rPr lang="en-US" altLang="zh-CN" smtClean="0"/>
              <a:t>Ji</a:t>
            </a:r>
            <a:r>
              <a:rPr lang="zh-CN" altLang="en-US" smtClean="0"/>
              <a:t>是</a:t>
            </a:r>
            <a:r>
              <a:rPr lang="en-US" altLang="zh-CN" smtClean="0"/>
              <a:t>i</a:t>
            </a:r>
            <a:r>
              <a:rPr lang="zh-CN" altLang="en-US" smtClean="0"/>
              <a:t>客户结点的雾结点候选者集合</a:t>
            </a:r>
            <a:endParaRPr lang="en-US" altLang="zh-CN" smtClean="0"/>
          </a:p>
          <a:p>
            <a:r>
              <a:rPr lang="en-US" altLang="zh-CN" smtClean="0"/>
              <a:t>Xik</a:t>
            </a:r>
            <a:r>
              <a:rPr lang="en-US" altLang="zh-CN" baseline="0" smtClean="0"/>
              <a:t> </a:t>
            </a:r>
            <a:r>
              <a:rPr lang="zh-CN" altLang="en-US" baseline="0" smtClean="0"/>
              <a:t>表示任务</a:t>
            </a:r>
            <a:r>
              <a:rPr lang="en-US" altLang="zh-CN" baseline="0" smtClean="0"/>
              <a:t>k</a:t>
            </a:r>
            <a:r>
              <a:rPr lang="zh-CN" altLang="en-US" baseline="0" smtClean="0"/>
              <a:t>是否由结点</a:t>
            </a:r>
            <a:r>
              <a:rPr lang="en-US" altLang="zh-CN" baseline="0" smtClean="0"/>
              <a:t>i</a:t>
            </a:r>
            <a:r>
              <a:rPr lang="zh-CN" altLang="en-US" baseline="0" smtClean="0"/>
              <a:t>生成</a:t>
            </a:r>
            <a:endParaRPr lang="en-US" altLang="zh-CN" baseline="0" smtClean="0"/>
          </a:p>
          <a:p>
            <a:r>
              <a:rPr lang="en-US" altLang="zh-CN" baseline="0" smtClean="0"/>
              <a:t>Xij </a:t>
            </a:r>
            <a:r>
              <a:rPr lang="zh-CN" altLang="en-US" baseline="0" smtClean="0"/>
              <a:t>表示雾结点</a:t>
            </a:r>
            <a:r>
              <a:rPr lang="en-US" altLang="zh-CN" baseline="0" smtClean="0"/>
              <a:t>j</a:t>
            </a:r>
            <a:r>
              <a:rPr lang="zh-CN" altLang="en-US" baseline="0" smtClean="0"/>
              <a:t>是否是</a:t>
            </a:r>
            <a:r>
              <a:rPr lang="en-US" altLang="zh-CN" baseline="0" smtClean="0"/>
              <a:t>i</a:t>
            </a:r>
            <a:r>
              <a:rPr lang="zh-CN" altLang="en-US" baseline="0" smtClean="0"/>
              <a:t>的候选者</a:t>
            </a:r>
            <a:endParaRPr lang="en-US" altLang="zh-CN" baseline="0" smtClean="0"/>
          </a:p>
          <a:p>
            <a:r>
              <a:rPr lang="en-US" altLang="zh-CN" baseline="0" smtClean="0"/>
              <a:t>I</a:t>
            </a:r>
            <a:r>
              <a:rPr lang="zh-CN" altLang="en-US" baseline="0" smtClean="0"/>
              <a:t> 所有的客户结点；</a:t>
            </a:r>
            <a:r>
              <a:rPr lang="en-US" altLang="zh-CN" baseline="0" smtClean="0"/>
              <a:t>J</a:t>
            </a:r>
            <a:r>
              <a:rPr lang="zh-CN" altLang="en-US" baseline="0" smtClean="0"/>
              <a:t>所有的雾结点候选者；</a:t>
            </a:r>
            <a:r>
              <a:rPr lang="en-US" altLang="zh-CN" baseline="0" smtClean="0"/>
              <a:t>K </a:t>
            </a:r>
            <a:r>
              <a:rPr lang="zh-CN" altLang="en-US" baseline="0" smtClean="0"/>
              <a:t>所有的任务</a:t>
            </a:r>
            <a:endParaRPr lang="en-US" altLang="zh-CN" baseline="0" smtClean="0"/>
          </a:p>
          <a:p>
            <a:r>
              <a:rPr lang="en-US" altLang="zh-CN" baseline="0" smtClean="0"/>
              <a:t>Xjk </a:t>
            </a:r>
            <a:r>
              <a:rPr lang="zh-CN" altLang="en-US" baseline="0" smtClean="0"/>
              <a:t>表示任务</a:t>
            </a:r>
            <a:r>
              <a:rPr lang="en-US" altLang="zh-CN" baseline="0" smtClean="0"/>
              <a:t>k</a:t>
            </a:r>
            <a:r>
              <a:rPr lang="zh-CN" altLang="en-US" baseline="0" smtClean="0"/>
              <a:t>是否被分配给了雾结点</a:t>
            </a:r>
            <a:r>
              <a:rPr lang="en-US" altLang="zh-CN" baseline="0" smtClean="0"/>
              <a:t>j</a:t>
            </a:r>
            <a:r>
              <a:rPr lang="zh-CN" altLang="en-US" baseline="0" smtClean="0"/>
              <a:t>，必须满足</a:t>
            </a:r>
            <a:r>
              <a:rPr lang="en-US" altLang="zh-CN" baseline="0" smtClean="0"/>
              <a:t>k</a:t>
            </a:r>
            <a:r>
              <a:rPr lang="zh-CN" altLang="en-US" baseline="0" smtClean="0"/>
              <a:t>是</a:t>
            </a:r>
            <a:r>
              <a:rPr lang="en-US" altLang="zh-CN" baseline="0" smtClean="0"/>
              <a:t>i</a:t>
            </a:r>
            <a:r>
              <a:rPr lang="zh-CN" altLang="en-US" baseline="0" smtClean="0"/>
              <a:t>生成的任务，并且</a:t>
            </a:r>
            <a:r>
              <a:rPr lang="en-US" altLang="zh-CN" baseline="0" smtClean="0"/>
              <a:t>j</a:t>
            </a:r>
            <a:r>
              <a:rPr lang="zh-CN" altLang="en-US" baseline="0" smtClean="0"/>
              <a:t>是</a:t>
            </a:r>
            <a:r>
              <a:rPr lang="en-US" altLang="zh-CN" baseline="0" smtClean="0"/>
              <a:t>i</a:t>
            </a:r>
            <a:r>
              <a:rPr lang="zh-CN" altLang="en-US" baseline="0" smtClean="0"/>
              <a:t>的候选雾结点，</a:t>
            </a:r>
            <a:r>
              <a:rPr lang="en-US" altLang="zh-CN" baseline="0" smtClean="0"/>
              <a:t>xjk</a:t>
            </a:r>
            <a:r>
              <a:rPr lang="zh-CN" altLang="en-US" baseline="0" smtClean="0"/>
              <a:t>才可能取</a:t>
            </a:r>
            <a:r>
              <a:rPr lang="en-US" altLang="zh-CN" baseline="0" smtClean="0"/>
              <a:t>1</a:t>
            </a:r>
            <a:r>
              <a:rPr lang="zh-CN" altLang="en-US" baseline="0" smtClean="0"/>
              <a:t>，也可能不分配，所以小于等于</a:t>
            </a:r>
            <a:r>
              <a:rPr lang="en-US" altLang="zh-CN" baseline="0" smtClean="0"/>
              <a:t>min</a:t>
            </a:r>
            <a:endParaRPr lang="zh-CN" altLang="en-US"/>
          </a:p>
        </p:txBody>
      </p:sp>
    </p:spTree>
    <p:extLst>
      <p:ext uri="{BB962C8B-B14F-4D97-AF65-F5344CB8AC3E}">
        <p14:creationId xmlns:p14="http://schemas.microsoft.com/office/powerpoint/2010/main" val="12130389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smtClean="0"/>
              <a:t>以视频处理为例，</a:t>
            </a:r>
            <a:r>
              <a:rPr lang="en-US" altLang="zh-CN" smtClean="0"/>
              <a:t>qk</a:t>
            </a:r>
            <a:r>
              <a:rPr lang="zh-CN" altLang="en-US" smtClean="0"/>
              <a:t>的值越大，代表图片被压缩的越大，原始图片的损失越大。</a:t>
            </a:r>
            <a:endParaRPr lang="en-US" altLang="zh-CN" smtClean="0"/>
          </a:p>
          <a:p>
            <a:r>
              <a:rPr lang="en-US" altLang="zh-CN" smtClean="0"/>
              <a:t>1</a:t>
            </a:r>
            <a:r>
              <a:rPr lang="en-US" altLang="zh-CN" smtClean="0"/>
              <a:t>.</a:t>
            </a:r>
            <a:r>
              <a:rPr lang="zh-CN" altLang="en-US" smtClean="0"/>
              <a:t>在指定的带宽下，传输延时主要决定于传输数据量的大小</a:t>
            </a:r>
            <a:endParaRPr lang="zh-CN" altLang="en-US"/>
          </a:p>
        </p:txBody>
      </p:sp>
    </p:spTree>
    <p:extLst>
      <p:ext uri="{BB962C8B-B14F-4D97-AF65-F5344CB8AC3E}">
        <p14:creationId xmlns:p14="http://schemas.microsoft.com/office/powerpoint/2010/main" val="4526166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smtClean="0"/>
              <a:t>质量损失是依据具体的应用来确定的。在</a:t>
            </a:r>
            <a:r>
              <a:rPr lang="en-US" altLang="zh-CN" smtClean="0"/>
              <a:t>Folo</a:t>
            </a:r>
            <a:r>
              <a:rPr lang="zh-CN" altLang="en-US" smtClean="0"/>
              <a:t>中，定义了</a:t>
            </a:r>
            <a:r>
              <a:rPr lang="en-US" altLang="zh-CN" smtClean="0"/>
              <a:t>5</a:t>
            </a:r>
            <a:r>
              <a:rPr lang="zh-CN" altLang="en-US" smtClean="0"/>
              <a:t>个层次，等级</a:t>
            </a:r>
            <a:r>
              <a:rPr lang="en-US" altLang="zh-CN" smtClean="0"/>
              <a:t>1</a:t>
            </a:r>
            <a:r>
              <a:rPr lang="zh-CN" altLang="en-US" smtClean="0"/>
              <a:t>代表对质量损失有严格的要求，等级</a:t>
            </a:r>
            <a:r>
              <a:rPr lang="en-US" altLang="zh-CN" smtClean="0"/>
              <a:t>5</a:t>
            </a:r>
            <a:r>
              <a:rPr lang="zh-CN" altLang="en-US" smtClean="0"/>
              <a:t>表示对质量损失有较高的容忍度。</a:t>
            </a:r>
            <a:r>
              <a:rPr lang="en-US" altLang="zh-CN" smtClean="0"/>
              <a:t>Qk</a:t>
            </a:r>
            <a:r>
              <a:rPr lang="zh-CN" altLang="en-US" smtClean="0"/>
              <a:t>是根据视频的分辨率定义的。</a:t>
            </a:r>
            <a:endParaRPr lang="en-US" altLang="zh-CN" smtClean="0"/>
          </a:p>
          <a:p>
            <a:r>
              <a:rPr lang="zh-CN" altLang="en-US" smtClean="0"/>
              <a:t>每个任务都只能在分配到一个结点上。</a:t>
            </a:r>
            <a:endParaRPr lang="zh-CN" altLang="en-US"/>
          </a:p>
        </p:txBody>
      </p:sp>
    </p:spTree>
    <p:extLst>
      <p:ext uri="{BB962C8B-B14F-4D97-AF65-F5344CB8AC3E}">
        <p14:creationId xmlns:p14="http://schemas.microsoft.com/office/powerpoint/2010/main" val="2771874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EECF7B46-E4F5-4A03-87D2-D83C76E9FB67}" type="datetime1">
              <a:rPr lang="zh-CN" altLang="en-US"/>
              <a:t>2018/11/18</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pPr>
              <a:defRPr/>
            </a:pPr>
            <a:fld id="{CFA109D1-EFDF-41D1-B115-D366CFD323E8}" type="slidenum">
              <a:rPr lang="zh-CN" altLang="en-US"/>
              <a:t>‹#›</a:t>
            </a:fld>
            <a:endParaRPr lang="zh-CN" altLang="en-US" sz="1800">
              <a:solidFill>
                <a:schemeClr val="tx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89889205-6308-43FC-BAC0-BE20FACFC596}" type="datetime1">
              <a:rPr lang="zh-CN" altLang="en-US"/>
              <a:t>2018/11/18</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pPr>
              <a:defRPr/>
            </a:pPr>
            <a:fld id="{025B4F07-9C3A-4A57-9D16-C2110E1D46E3}" type="slidenum">
              <a:rPr lang="zh-CN" altLang="en-US"/>
              <a:t>‹#›</a:t>
            </a:fld>
            <a:endParaRPr lang="zh-CN" altLang="en-US" sz="1800">
              <a:solidFill>
                <a:schemeClr val="tx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B605B2E9-0310-4484-B4AA-BA98347AC229}" type="datetime1">
              <a:rPr lang="zh-CN" altLang="en-US"/>
              <a:t>2018/11/18</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pPr>
              <a:defRPr/>
            </a:pPr>
            <a:fld id="{9CA504F6-3F82-47C7-B1CD-358BDCA5BC9B}" type="slidenum">
              <a:rPr lang="zh-CN" altLang="en-US"/>
              <a:t>‹#›</a:t>
            </a:fld>
            <a:endParaRPr lang="zh-CN" altLang="en-US" sz="1800">
              <a:solidFill>
                <a:schemeClr val="tx1"/>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32363CE1-1536-44E9-8A8F-60DDC4EC0C0C}" type="datetime1">
              <a:rPr lang="zh-CN" altLang="en-US"/>
              <a:t>2018/11/18</a:t>
            </a:fld>
            <a:endParaRPr lang="zh-CN" altLang="en-US" sz="1800">
              <a:solidFill>
                <a:schemeClr val="tx1"/>
              </a:solidFill>
            </a:endParaRPr>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p:txBody>
          <a:bodyPr/>
          <a:lstStyle>
            <a:lvl1pPr>
              <a:defRPr/>
            </a:lvl1pPr>
          </a:lstStyle>
          <a:p>
            <a:pPr>
              <a:defRPr/>
            </a:pPr>
            <a:fld id="{F68F6D37-D359-46E9-89F0-9A53DA631DAD}" type="slidenum">
              <a:rPr lang="zh-CN" altLang="en-US"/>
              <a:t>‹#›</a:t>
            </a:fld>
            <a:endParaRPr lang="zh-CN" altLang="en-US" sz="180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BBDD8B43-1A29-47A5-8E1E-3C10E7F0C181}" type="datetime1">
              <a:rPr lang="zh-CN" altLang="en-US"/>
              <a:t>2018/11/18</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pPr>
              <a:defRPr/>
            </a:pPr>
            <a:fld id="{3011BFF7-71D2-4539-A469-93FDAC03DE8E}" type="slidenum">
              <a:rPr lang="zh-CN" altLang="en-US"/>
              <a:t>‹#›</a:t>
            </a:fld>
            <a:endParaRPr lang="zh-CN" altLang="en-US" sz="1800">
              <a:solidFill>
                <a:schemeClr val="tx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p:txBody>
          <a:bodyPr/>
          <a:lstStyle>
            <a:lvl1pPr>
              <a:defRPr/>
            </a:lvl1pPr>
          </a:lstStyle>
          <a:p>
            <a:pPr>
              <a:defRPr/>
            </a:pPr>
            <a:fld id="{B9EE72FC-BEA5-44DD-A892-416510800269}" type="datetime1">
              <a:rPr lang="zh-CN" altLang="en-US"/>
              <a:t>2018/11/18</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pPr>
              <a:defRPr/>
            </a:pPr>
            <a:fld id="{195A7F3B-4709-4002-B67E-4C2922A16F11}" type="slidenum">
              <a:rPr lang="zh-CN" altLang="en-US"/>
              <a:t>‹#›</a:t>
            </a:fld>
            <a:endParaRPr lang="zh-CN" altLang="en-US" sz="1800">
              <a:solidFill>
                <a:schemeClr val="tx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1271429C-C73B-4A84-83FF-41356910CEAA}" type="datetime1">
              <a:rPr lang="zh-CN" altLang="en-US"/>
              <a:t>2018/11/18</a:t>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a:lvl1pPr>
          </a:lstStyle>
          <a:p>
            <a:pPr>
              <a:defRPr/>
            </a:pPr>
            <a:fld id="{E6307EE3-1E42-4C2B-8D34-59061D23E79B}" type="slidenum">
              <a:rPr lang="zh-CN" altLang="en-US"/>
              <a:t>‹#›</a:t>
            </a:fld>
            <a:endParaRPr lang="zh-CN" altLang="en-US" sz="1800">
              <a:solidFill>
                <a:schemeClr val="tx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p:txBody>
          <a:bodyPr/>
          <a:lstStyle>
            <a:lvl1pPr>
              <a:defRPr/>
            </a:lvl1pPr>
          </a:lstStyle>
          <a:p>
            <a:pPr>
              <a:defRPr/>
            </a:pPr>
            <a:fld id="{90AA1ED2-87EA-41BE-99EC-496F7F69370F}" type="datetime1">
              <a:rPr lang="zh-CN" altLang="en-US"/>
              <a:t>2018/11/18</a:t>
            </a:fld>
            <a:endParaRPr lang="zh-CN" altLang="en-US" sz="1800">
              <a:solidFill>
                <a:schemeClr val="tx1"/>
              </a:solidFill>
            </a:endParaRPr>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9" name="灯片编号占位符 5"/>
          <p:cNvSpPr>
            <a:spLocks noGrp="1" noChangeArrowheads="1"/>
          </p:cNvSpPr>
          <p:nvPr>
            <p:ph type="sldNum" sz="quarter" idx="12"/>
          </p:nvPr>
        </p:nvSpPr>
        <p:spPr/>
        <p:txBody>
          <a:bodyPr/>
          <a:lstStyle>
            <a:lvl1pPr>
              <a:defRPr/>
            </a:lvl1pPr>
          </a:lstStyle>
          <a:p>
            <a:pPr>
              <a:defRPr/>
            </a:pPr>
            <a:fld id="{6773CC7C-CF07-4B77-96E9-F09248BBFDDC}" type="slidenum">
              <a:rPr lang="zh-CN" altLang="en-US"/>
              <a:t>‹#›</a:t>
            </a:fld>
            <a:endParaRPr lang="zh-CN" altLang="en-US" sz="1800">
              <a:solidFill>
                <a:schemeClr val="tx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9973CD95-4BFA-4A1D-9C86-9C3237F29EAA}" type="datetime1">
              <a:rPr lang="zh-CN" altLang="en-US"/>
              <a:t>2018/11/18</a:t>
            </a:fld>
            <a:endParaRPr lang="zh-CN" altLang="en-US" sz="1800">
              <a:solidFill>
                <a:schemeClr val="tx1"/>
              </a:solidFill>
            </a:endParaRPr>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p:txBody>
          <a:bodyPr/>
          <a:lstStyle>
            <a:lvl1pPr>
              <a:defRPr/>
            </a:lvl1pPr>
          </a:lstStyle>
          <a:p>
            <a:pPr>
              <a:defRPr/>
            </a:pPr>
            <a:fld id="{23D1E205-D23F-41DA-AA18-D2AF956C4131}" type="slidenum">
              <a:rPr lang="zh-CN" altLang="en-US"/>
              <a:t>‹#›</a:t>
            </a:fld>
            <a:endParaRPr lang="zh-CN" altLang="en-US" sz="1800">
              <a:solidFill>
                <a:schemeClr val="tx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06314ED7-52AE-4E0D-A884-8E2E59AEECC7}" type="datetime1">
              <a:rPr lang="zh-CN" altLang="en-US"/>
              <a:t>2018/11/18</a:t>
            </a:fld>
            <a:endParaRPr lang="zh-CN" altLang="en-US" sz="1800">
              <a:solidFill>
                <a:schemeClr val="tx1"/>
              </a:solidFill>
            </a:endParaRPr>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4" name="灯片编号占位符 5"/>
          <p:cNvSpPr>
            <a:spLocks noGrp="1" noChangeArrowheads="1"/>
          </p:cNvSpPr>
          <p:nvPr>
            <p:ph type="sldNum" sz="quarter" idx="12"/>
          </p:nvPr>
        </p:nvSpPr>
        <p:spPr/>
        <p:txBody>
          <a:bodyPr/>
          <a:lstStyle>
            <a:lvl1pPr>
              <a:defRPr/>
            </a:lvl1pPr>
          </a:lstStyle>
          <a:p>
            <a:pPr>
              <a:defRPr/>
            </a:pPr>
            <a:fld id="{C075E314-3ABA-459F-BEB6-668F71BD5508}" type="slidenum">
              <a:rPr lang="zh-CN" altLang="en-US"/>
              <a:t>‹#›</a:t>
            </a:fld>
            <a:endParaRPr lang="zh-CN" altLang="en-US" sz="1800">
              <a:solidFill>
                <a:schemeClr val="tx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3950D1A5-7B69-4CEC-8258-97751E783A44}" type="datetime1">
              <a:rPr lang="zh-CN" altLang="en-US"/>
              <a:t>2018/11/18</a:t>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a:lvl1pPr>
          </a:lstStyle>
          <a:p>
            <a:pPr>
              <a:defRPr/>
            </a:pPr>
            <a:fld id="{22627794-1FB5-4B02-BA23-42FE51691954}" type="slidenum">
              <a:rPr lang="zh-CN" altLang="en-US"/>
              <a:t>‹#›</a:t>
            </a:fld>
            <a:endParaRPr lang="zh-CN" altLang="en-US" sz="1800">
              <a:solidFill>
                <a:schemeClr val="tx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anose="020F0502020204030204"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27939C34-CF51-4915-817E-DB81CF211490}" type="datetime1">
              <a:rPr lang="zh-CN" altLang="en-US"/>
              <a:t>2018/11/18</a:t>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a:lvl1pPr>
          </a:lstStyle>
          <a:p>
            <a:pPr>
              <a:defRPr/>
            </a:pPr>
            <a:fld id="{CD31515E-21D0-4885-B574-BCD8EF77C0D9}" type="slidenum">
              <a:rPr lang="zh-CN" altLang="en-US"/>
              <a:t>‹#›</a:t>
            </a:fld>
            <a:endParaRPr lang="zh-CN" altLang="en-US" sz="1800">
              <a:solidFill>
                <a:schemeClr val="tx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smtClean="0">
                <a:sym typeface="Calibri Light" panose="020F0302020204030204" pitchFamily="34" charset="0"/>
              </a:rPr>
              <a:t>单击此处编辑母版标题样式</a:t>
            </a:r>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smtClean="0">
                <a:sym typeface="Calibri" panose="020F0502020204030204" pitchFamily="34" charset="0"/>
              </a:rPr>
              <a:t>单击此处编辑母版文本样式</a:t>
            </a:r>
          </a:p>
          <a:p>
            <a:pPr lvl="1"/>
            <a:r>
              <a:rPr lang="zh-CN" smtClean="0">
                <a:sym typeface="Calibri" panose="020F0502020204030204" pitchFamily="34" charset="0"/>
              </a:rPr>
              <a:t>第二级</a:t>
            </a:r>
          </a:p>
          <a:p>
            <a:pPr lvl="2"/>
            <a:r>
              <a:rPr lang="zh-CN" smtClean="0">
                <a:sym typeface="Calibri" panose="020F0502020204030204" pitchFamily="34" charset="0"/>
              </a:rPr>
              <a:t>第三级</a:t>
            </a:r>
          </a:p>
          <a:p>
            <a:pPr lvl="3"/>
            <a:r>
              <a:rPr lang="zh-CN" smtClean="0">
                <a:sym typeface="Calibri" panose="020F0502020204030204" pitchFamily="34" charset="0"/>
              </a:rPr>
              <a:t>第四级</a:t>
            </a:r>
          </a:p>
          <a:p>
            <a:pPr lvl="4"/>
            <a:r>
              <a:rPr lang="zh-CN" smtClean="0">
                <a:sym typeface="Calibri" panose="020F0502020204030204" pitchFamily="34" charset="0"/>
              </a:rPr>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buFont typeface="Arial" panose="020B0604020202020204" pitchFamily="34" charset="0"/>
              <a:buNone/>
              <a:defRPr sz="1200">
                <a:solidFill>
                  <a:srgbClr val="898989"/>
                </a:solidFill>
                <a:latin typeface="Arial" panose="020B0604020202020204" pitchFamily="34" charset="0"/>
              </a:defRPr>
            </a:lvl1pPr>
          </a:lstStyle>
          <a:p>
            <a:pPr>
              <a:defRPr/>
            </a:pPr>
            <a:fld id="{DFFE92E3-3AE8-4BBA-9C65-9AC364C18C34}" type="datetime1">
              <a:rPr lang="zh-CN" altLang="en-US"/>
              <a:t>2018/11/18</a:t>
            </a:fld>
            <a:endParaRPr lang="zh-CN" altLang="en-US" sz="1800">
              <a:solidFill>
                <a:schemeClr val="tx1"/>
              </a:solidFill>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a:buFont typeface="Arial" panose="020B0604020202020204" pitchFamily="34" charset="0"/>
              <a:buNone/>
              <a:defRPr sz="1200">
                <a:solidFill>
                  <a:srgbClr val="898989"/>
                </a:solidFill>
                <a:latin typeface="Arial" panose="020B0604020202020204" pitchFamily="34" charset="0"/>
              </a:defRPr>
            </a:lvl1pPr>
          </a:lstStyle>
          <a:p>
            <a:pPr>
              <a:defRPr/>
            </a:pPr>
            <a:endParaRPr lang="zh-CN" altLang="zh-CN"/>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buFont typeface="Arial" panose="020B0604020202020204" pitchFamily="34" charset="0"/>
              <a:buNone/>
              <a:defRPr sz="1200">
                <a:solidFill>
                  <a:srgbClr val="898989"/>
                </a:solidFill>
                <a:latin typeface="Arial" panose="020B0604020202020204" pitchFamily="34" charset="0"/>
              </a:defRPr>
            </a:lvl1pPr>
          </a:lstStyle>
          <a:p>
            <a:pPr>
              <a:defRPr/>
            </a:pPr>
            <a:fld id="{228517FC-1331-465B-BFC2-01656AC9FE3D}" type="slidenum">
              <a:rPr lang="zh-CN" altLang="en-US"/>
              <a:t>‹#›</a:t>
            </a:fld>
            <a:endParaRPr lang="zh-CN" altLang="en-US" sz="1800">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marL="914400" indent="-914400" algn="l" rtl="0" eaLnBrk="0" fontAlgn="base" hangingPunct="0">
        <a:lnSpc>
          <a:spcPct val="90000"/>
        </a:lnSpc>
        <a:spcBef>
          <a:spcPct val="0"/>
        </a:spcBef>
        <a:spcAft>
          <a:spcPct val="0"/>
        </a:spcAft>
        <a:defRPr sz="4400">
          <a:solidFill>
            <a:schemeClr val="tx1"/>
          </a:solidFill>
          <a:latin typeface="+mj-lt"/>
          <a:ea typeface="+mj-ea"/>
          <a:cs typeface="+mj-cs"/>
          <a:sym typeface="Calibri Light" panose="020F03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8288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2860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7432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文本框 6"/>
          <p:cNvSpPr>
            <a:spLocks noChangeArrowheads="1"/>
          </p:cNvSpPr>
          <p:nvPr/>
        </p:nvSpPr>
        <p:spPr bwMode="auto">
          <a:xfrm>
            <a:off x="356486" y="1582598"/>
            <a:ext cx="11835514"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4400" smtClean="0"/>
              <a:t>Folo</a:t>
            </a:r>
            <a:r>
              <a:rPr lang="en-US" altLang="zh-CN" sz="4400"/>
              <a:t>: Latency and Quality Optimized </a:t>
            </a:r>
            <a:r>
              <a:rPr lang="en-US" altLang="zh-CN" sz="4400" smtClean="0"/>
              <a:t>Task Allocation </a:t>
            </a:r>
            <a:r>
              <a:rPr lang="en-US" altLang="zh-CN" sz="4400"/>
              <a:t>in Vehicular Fog </a:t>
            </a:r>
            <a:r>
              <a:rPr lang="en-US" altLang="zh-CN" sz="4400" smtClean="0"/>
              <a:t>Computing </a:t>
            </a:r>
            <a:endParaRPr sz="44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55" name="文本框 9"/>
          <p:cNvSpPr>
            <a:spLocks noChangeArrowheads="1"/>
          </p:cNvSpPr>
          <p:nvPr/>
        </p:nvSpPr>
        <p:spPr bwMode="auto">
          <a:xfrm>
            <a:off x="2680245" y="5598994"/>
            <a:ext cx="535940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报告人：王琦       导师：李智勇</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平行四边形 14"/>
          <p:cNvSpPr>
            <a:spLocks noChangeArrowheads="1"/>
          </p:cNvSpPr>
          <p:nvPr/>
        </p:nvSpPr>
        <p:spPr bwMode="auto">
          <a:xfrm>
            <a:off x="728980" y="1125855"/>
            <a:ext cx="10734675" cy="5198745"/>
          </a:xfrm>
          <a:prstGeom prst="parallelogram">
            <a:avLst>
              <a:gd name="adj" fmla="val 0"/>
            </a:avLst>
          </a:prstGeom>
          <a:noFill/>
          <a:ln w="12700">
            <a:solidFill>
              <a:srgbClr val="3B87D5"/>
            </a:solidFill>
            <a:bevel/>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127" name="矩形 20"/>
          <p:cNvSpPr>
            <a:spLocks noChangeArrowheads="1"/>
          </p:cNvSpPr>
          <p:nvPr/>
        </p:nvSpPr>
        <p:spPr bwMode="auto">
          <a:xfrm>
            <a:off x="857257" y="1125855"/>
            <a:ext cx="10606398" cy="4662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400" b="1"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论文介绍：</a:t>
            </a:r>
            <a:endParaRPr lang="en-US" altLang="zh-CN" sz="2400" b="1"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pPr>
            <a:r>
              <a:rPr lang="zh-CN" altLang="en-US" smtClean="0">
                <a:latin typeface="+mn-ea"/>
                <a:ea typeface="+mn-ea"/>
              </a:rPr>
              <a:t>题目：</a:t>
            </a:r>
            <a:r>
              <a:rPr lang="en-US" altLang="zh-CN" smtClean="0">
                <a:latin typeface="Arial Unicode MS" panose="020B0604020202020204" pitchFamily="34" charset="-122"/>
                <a:ea typeface="Arial Unicode MS" panose="020B0604020202020204" pitchFamily="34" charset="-122"/>
                <a:cs typeface="Arial Unicode MS" panose="020B0604020202020204" pitchFamily="34" charset="-122"/>
              </a:rPr>
              <a:t>《Folo: Latency and Quality Optimized Task Allocation in Vehicular Fog Computing》</a:t>
            </a:r>
          </a:p>
          <a:p>
            <a:pPr>
              <a:lnSpc>
                <a:spcPct val="150000"/>
              </a:lnSpc>
            </a:pPr>
            <a:r>
              <a:rPr lang="zh-CN" altLang="en-US" smtClean="0">
                <a:latin typeface="+mn-ea"/>
                <a:ea typeface="+mn-ea"/>
              </a:rPr>
              <a:t>期刊：</a:t>
            </a:r>
            <a:r>
              <a:rPr lang="en-US" altLang="zh-CN" smtClean="0">
                <a:latin typeface="Arial Unicode MS" panose="020B0604020202020204" pitchFamily="34" charset="-122"/>
                <a:ea typeface="Arial Unicode MS" panose="020B0604020202020204" pitchFamily="34" charset="-122"/>
                <a:cs typeface="Arial Unicode MS" panose="020B0604020202020204" pitchFamily="34" charset="-122"/>
              </a:rPr>
              <a:t>《IEEE Internet of Things Journal》 11 October 2018</a:t>
            </a:r>
          </a:p>
          <a:p>
            <a:pPr>
              <a:lnSpc>
                <a:spcPct val="150000"/>
              </a:lnSpc>
            </a:pPr>
            <a:endParaRPr lang="en-US" altLang="zh-CN" smtClean="0">
              <a:latin typeface="Arial Unicode MS" panose="020B0604020202020204" pitchFamily="34" charset="-122"/>
              <a:ea typeface="Arial Unicode MS" panose="020B0604020202020204" pitchFamily="34" charset="-122"/>
              <a:cs typeface="Arial Unicode MS" panose="020B0604020202020204" pitchFamily="34" charset="-122"/>
            </a:endParaRPr>
          </a:p>
          <a:p>
            <a:pPr>
              <a:lnSpc>
                <a:spcPct val="150000"/>
              </a:lnSpc>
            </a:pPr>
            <a:r>
              <a:rPr lang="zh-CN" altLang="en-US" smtClean="0">
                <a:latin typeface="+mn-ea"/>
                <a:ea typeface="+mn-ea"/>
              </a:rPr>
              <a:t>目标：</a:t>
            </a:r>
            <a:r>
              <a:rPr lang="zh-CN" altLang="en-US"/>
              <a:t>提出了</a:t>
            </a:r>
            <a:r>
              <a:rPr lang="en-US" altLang="zh-CN"/>
              <a:t>Folo</a:t>
            </a:r>
            <a:r>
              <a:rPr lang="zh-CN" altLang="en-US"/>
              <a:t>，一种用于车载雾计算（</a:t>
            </a:r>
            <a:r>
              <a:rPr lang="en-US" altLang="zh-CN"/>
              <a:t>VFC</a:t>
            </a:r>
            <a:r>
              <a:rPr lang="zh-CN" altLang="en-US"/>
              <a:t>）中</a:t>
            </a:r>
            <a:r>
              <a:rPr lang="zh-CN" altLang="en-US" b="1"/>
              <a:t>延迟</a:t>
            </a:r>
            <a:r>
              <a:rPr lang="zh-CN" altLang="en-US"/>
              <a:t>和</a:t>
            </a:r>
            <a:r>
              <a:rPr lang="zh-CN" altLang="en-US" b="1"/>
              <a:t>质量</a:t>
            </a:r>
            <a:r>
              <a:rPr lang="zh-CN" altLang="en-US"/>
              <a:t>优化任务分配的新颖解决</a:t>
            </a:r>
            <a:r>
              <a:rPr lang="zh-CN" altLang="en-US" smtClean="0"/>
              <a:t>方案，在</a:t>
            </a:r>
            <a:r>
              <a:rPr lang="zh-CN" altLang="en-US" b="1" smtClean="0"/>
              <a:t>服务</a:t>
            </a:r>
            <a:r>
              <a:rPr lang="zh-CN" altLang="en-US" b="1"/>
              <a:t>延迟和质量损失</a:t>
            </a:r>
            <a:r>
              <a:rPr lang="zh-CN" altLang="en-US"/>
              <a:t>之间保持</a:t>
            </a:r>
            <a:r>
              <a:rPr lang="zh-CN" altLang="en-US" smtClean="0"/>
              <a:t>折衷。</a:t>
            </a:r>
            <a:endParaRPr lang="en-US" altLang="zh-CN" smtClean="0"/>
          </a:p>
          <a:p>
            <a:pPr>
              <a:lnSpc>
                <a:spcPct val="150000"/>
              </a:lnSpc>
            </a:pPr>
            <a:endParaRPr lang="en-US" altLang="zh-CN"/>
          </a:p>
          <a:p>
            <a:pPr>
              <a:lnSpc>
                <a:spcPct val="150000"/>
              </a:lnSpc>
            </a:pPr>
            <a:r>
              <a:rPr lang="zh-CN" altLang="en-US" smtClean="0">
                <a:latin typeface="+mn-ea"/>
                <a:ea typeface="+mn-ea"/>
              </a:rPr>
              <a:t>贡献：</a:t>
            </a:r>
            <a:endParaRPr lang="en-US" altLang="zh-CN" smtClean="0">
              <a:latin typeface="+mn-ea"/>
              <a:ea typeface="+mn-ea"/>
            </a:endParaRPr>
          </a:p>
          <a:p>
            <a:r>
              <a:rPr lang="en-US" altLang="zh-CN" smtClean="0">
                <a:latin typeface="+mn-ea"/>
                <a:ea typeface="+mn-ea"/>
              </a:rPr>
              <a:t>1</a:t>
            </a:r>
            <a:r>
              <a:rPr lang="zh-CN" altLang="en-US" smtClean="0">
                <a:latin typeface="+mn-ea"/>
                <a:ea typeface="+mn-ea"/>
              </a:rPr>
              <a:t>）</a:t>
            </a:r>
            <a:r>
              <a:rPr lang="en-US" altLang="zh-CN" smtClean="0"/>
              <a:t>Folo</a:t>
            </a:r>
            <a:r>
              <a:rPr lang="zh-CN" altLang="en-US" smtClean="0"/>
              <a:t>在固定</a:t>
            </a:r>
            <a:r>
              <a:rPr lang="zh-CN" altLang="en-US"/>
              <a:t>节点</a:t>
            </a:r>
            <a:r>
              <a:rPr lang="zh-CN" altLang="en-US" smtClean="0"/>
              <a:t>和</a:t>
            </a:r>
            <a:r>
              <a:rPr lang="zh-CN" altLang="en-US"/>
              <a:t>移动雾节点上延迟和</a:t>
            </a:r>
            <a:r>
              <a:rPr lang="zh-CN" altLang="en-US" smtClean="0"/>
              <a:t>质量任务分配的优化。</a:t>
            </a:r>
            <a:endParaRPr lang="zh-CN" altLang="en-US"/>
          </a:p>
          <a:p>
            <a:pPr>
              <a:lnSpc>
                <a:spcPct val="150000"/>
              </a:lnSpc>
            </a:pPr>
            <a:r>
              <a:rPr lang="en-US" altLang="zh-CN" smtClean="0">
                <a:latin typeface="+mn-ea"/>
                <a:ea typeface="+mn-ea"/>
              </a:rPr>
              <a:t>2</a:t>
            </a:r>
            <a:r>
              <a:rPr lang="zh-CN" altLang="en-US" smtClean="0">
                <a:latin typeface="+mn-ea"/>
                <a:ea typeface="+mn-ea"/>
              </a:rPr>
              <a:t>）</a:t>
            </a:r>
            <a:r>
              <a:rPr lang="zh-CN" altLang="en-US"/>
              <a:t>任务分配过程被制定为联合优化问题，并通过基于</a:t>
            </a:r>
            <a:r>
              <a:rPr lang="en-US" altLang="zh-CN"/>
              <a:t>LBO</a:t>
            </a:r>
            <a:r>
              <a:rPr lang="zh-CN" altLang="en-US"/>
              <a:t>和</a:t>
            </a:r>
            <a:r>
              <a:rPr lang="en-US" altLang="zh-CN"/>
              <a:t>BPSO</a:t>
            </a:r>
            <a:r>
              <a:rPr lang="zh-CN" altLang="en-US" smtClean="0"/>
              <a:t>的方法解决</a:t>
            </a:r>
            <a:r>
              <a:rPr lang="zh-CN" altLang="en-US" smtClean="0">
                <a:latin typeface="+mn-ea"/>
                <a:ea typeface="+mn-ea"/>
              </a:rPr>
              <a:t>。</a:t>
            </a:r>
            <a:endParaRPr lang="zh-CN" altLang="en-US">
              <a:latin typeface="+mn-ea"/>
              <a:ea typeface="+mn-ea"/>
            </a:endParaRPr>
          </a:p>
          <a:p>
            <a:pPr>
              <a:lnSpc>
                <a:spcPct val="150000"/>
              </a:lnSpc>
            </a:pPr>
            <a:r>
              <a:rPr lang="en-US" altLang="zh-CN">
                <a:latin typeface="+mn-ea"/>
                <a:ea typeface="+mn-ea"/>
              </a:rPr>
              <a:t>3</a:t>
            </a:r>
            <a:r>
              <a:rPr lang="zh-CN" altLang="en-US" smtClean="0">
                <a:latin typeface="+mn-ea"/>
                <a:ea typeface="+mn-ea"/>
              </a:rPr>
              <a:t>）</a:t>
            </a:r>
            <a:r>
              <a:rPr lang="zh-CN" altLang="en-US"/>
              <a:t>使用</a:t>
            </a:r>
            <a:r>
              <a:rPr lang="zh-CN" altLang="en-US" smtClean="0"/>
              <a:t>真实出租车</a:t>
            </a:r>
            <a:r>
              <a:rPr lang="zh-CN" altLang="en-US"/>
              <a:t>轨迹作为输入，通过模拟评估</a:t>
            </a:r>
            <a:r>
              <a:rPr lang="en-US" altLang="zh-CN"/>
              <a:t>Folo</a:t>
            </a:r>
            <a:r>
              <a:rPr lang="zh-CN" altLang="en-US"/>
              <a:t>的</a:t>
            </a:r>
            <a:r>
              <a:rPr lang="zh-CN" altLang="en-US" smtClean="0"/>
              <a:t>有效性。</a:t>
            </a:r>
            <a:endParaRPr lang="zh-CN" altLang="en-US">
              <a:latin typeface="+mn-ea"/>
              <a:ea typeface="+mn-ea"/>
            </a:endParaRPr>
          </a:p>
        </p:txBody>
      </p:sp>
      <p:grpSp>
        <p:nvGrpSpPr>
          <p:cNvPr id="5129" name="Group 15"/>
          <p:cNvGrpSpPr/>
          <p:nvPr/>
        </p:nvGrpSpPr>
        <p:grpSpPr bwMode="auto">
          <a:xfrm>
            <a:off x="11610975" y="184150"/>
            <a:ext cx="581025" cy="596900"/>
            <a:chOff x="0" y="0"/>
            <a:chExt cx="1027113" cy="1057275"/>
          </a:xfrm>
        </p:grpSpPr>
        <p:sp>
          <p:nvSpPr>
            <p:cNvPr id="5131" name="Freeform 40"/>
            <p:cNvSpPr>
              <a:spLocks noChangeArrowheads="1"/>
            </p:cNvSpPr>
            <p:nvPr/>
          </p:nvSpPr>
          <p:spPr bwMode="auto">
            <a:xfrm flipH="1">
              <a:off x="76200" y="90487"/>
              <a:ext cx="950913" cy="966788"/>
            </a:xfrm>
            <a:custGeom>
              <a:avLst/>
              <a:gdLst>
                <a:gd name="T0" fmla="*/ 2147483647 w 367"/>
                <a:gd name="T1" fmla="*/ 0 h 373"/>
                <a:gd name="T2" fmla="*/ 0 w 367"/>
                <a:gd name="T3" fmla="*/ 2147483647 h 373"/>
                <a:gd name="T4" fmla="*/ 0 w 367"/>
                <a:gd name="T5" fmla="*/ 2147483647 h 373"/>
                <a:gd name="T6" fmla="*/ 2147483647 w 367"/>
                <a:gd name="T7" fmla="*/ 2147483647 h 373"/>
                <a:gd name="T8" fmla="*/ 2147483647 w 367"/>
                <a:gd name="T9" fmla="*/ 2147483647 h 373"/>
                <a:gd name="T10" fmla="*/ 2147483647 w 367"/>
                <a:gd name="T11" fmla="*/ 2147483647 h 373"/>
                <a:gd name="T12" fmla="*/ 2147483647 w 367"/>
                <a:gd name="T13" fmla="*/ 2147483647 h 373"/>
                <a:gd name="T14" fmla="*/ 2147483647 w 367"/>
                <a:gd name="T15" fmla="*/ 0 h 373"/>
                <a:gd name="T16" fmla="*/ 0 60000 65536"/>
                <a:gd name="T17" fmla="*/ 0 60000 65536"/>
                <a:gd name="T18" fmla="*/ 0 60000 65536"/>
                <a:gd name="T19" fmla="*/ 0 60000 65536"/>
                <a:gd name="T20" fmla="*/ 0 60000 65536"/>
                <a:gd name="T21" fmla="*/ 0 60000 65536"/>
                <a:gd name="T22" fmla="*/ 0 60000 65536"/>
                <a:gd name="T23" fmla="*/ 0 60000 65536"/>
                <a:gd name="T24" fmla="*/ 0 w 367"/>
                <a:gd name="T25" fmla="*/ 0 h 373"/>
                <a:gd name="T26" fmla="*/ 367 w 367"/>
                <a:gd name="T27" fmla="*/ 373 h 3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7" h="373">
                  <a:moveTo>
                    <a:pt x="181" y="0"/>
                  </a:moveTo>
                  <a:cubicBezTo>
                    <a:pt x="0" y="180"/>
                    <a:pt x="0" y="180"/>
                    <a:pt x="0" y="180"/>
                  </a:cubicBezTo>
                  <a:cubicBezTo>
                    <a:pt x="0" y="333"/>
                    <a:pt x="0" y="333"/>
                    <a:pt x="0" y="333"/>
                  </a:cubicBezTo>
                  <a:cubicBezTo>
                    <a:pt x="0" y="355"/>
                    <a:pt x="18" y="373"/>
                    <a:pt x="40" y="373"/>
                  </a:cubicBezTo>
                  <a:cubicBezTo>
                    <a:pt x="168" y="373"/>
                    <a:pt x="168" y="373"/>
                    <a:pt x="168" y="373"/>
                  </a:cubicBezTo>
                  <a:cubicBezTo>
                    <a:pt x="367" y="174"/>
                    <a:pt x="367" y="174"/>
                    <a:pt x="367" y="174"/>
                  </a:cubicBezTo>
                  <a:cubicBezTo>
                    <a:pt x="350" y="16"/>
                    <a:pt x="350" y="16"/>
                    <a:pt x="350" y="16"/>
                  </a:cubicBezTo>
                  <a:cubicBezTo>
                    <a:pt x="181" y="0"/>
                    <a:pt x="181" y="0"/>
                    <a:pt x="181" y="0"/>
                  </a:cubicBezTo>
                </a:path>
              </a:pathLst>
            </a:custGeom>
            <a:solidFill>
              <a:srgbClr val="3B87D5"/>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5132" name="Freeform 41"/>
            <p:cNvSpPr>
              <a:spLocks noEditPoints="1" noChangeArrowheads="1"/>
            </p:cNvSpPr>
            <p:nvPr/>
          </p:nvSpPr>
          <p:spPr bwMode="auto">
            <a:xfrm>
              <a:off x="0" y="0"/>
              <a:ext cx="663575" cy="663575"/>
            </a:xfrm>
            <a:custGeom>
              <a:avLst/>
              <a:gdLst>
                <a:gd name="T0" fmla="*/ 2147483647 w 256"/>
                <a:gd name="T1" fmla="*/ 0 h 256"/>
                <a:gd name="T2" fmla="*/ 0 w 256"/>
                <a:gd name="T3" fmla="*/ 2147483647 h 256"/>
                <a:gd name="T4" fmla="*/ 2147483647 w 256"/>
                <a:gd name="T5" fmla="*/ 2147483647 h 256"/>
                <a:gd name="T6" fmla="*/ 2147483647 w 256"/>
                <a:gd name="T7" fmla="*/ 2147483647 h 256"/>
                <a:gd name="T8" fmla="*/ 2147483647 w 256"/>
                <a:gd name="T9" fmla="*/ 0 h 256"/>
                <a:gd name="T10" fmla="*/ 2147483647 w 256"/>
                <a:gd name="T11" fmla="*/ 2147483647 h 256"/>
                <a:gd name="T12" fmla="*/ 2147483647 w 256"/>
                <a:gd name="T13" fmla="*/ 2147483647 h 256"/>
                <a:gd name="T14" fmla="*/ 2147483647 w 256"/>
                <a:gd name="T15" fmla="*/ 2147483647 h 256"/>
                <a:gd name="T16" fmla="*/ 2147483647 w 256"/>
                <a:gd name="T17" fmla="*/ 2147483647 h 256"/>
                <a:gd name="T18" fmla="*/ 2147483647 w 256"/>
                <a:gd name="T19" fmla="*/ 2147483647 h 256"/>
                <a:gd name="T20" fmla="*/ 2147483647 w 256"/>
                <a:gd name="T21" fmla="*/ 2147483647 h 256"/>
                <a:gd name="T22" fmla="*/ 2147483647 w 256"/>
                <a:gd name="T23" fmla="*/ 2147483647 h 256"/>
                <a:gd name="T24" fmla="*/ 2147483647 w 256"/>
                <a:gd name="T25" fmla="*/ 2147483647 h 256"/>
                <a:gd name="T26" fmla="*/ 2147483647 w 256"/>
                <a:gd name="T27" fmla="*/ 2147483647 h 256"/>
                <a:gd name="T28" fmla="*/ 2147483647 w 256"/>
                <a:gd name="T29" fmla="*/ 2147483647 h 256"/>
                <a:gd name="T30" fmla="*/ 2147483647 w 256"/>
                <a:gd name="T31" fmla="*/ 2147483647 h 256"/>
                <a:gd name="T32" fmla="*/ 2147483647 w 256"/>
                <a:gd name="T33" fmla="*/ 2147483647 h 256"/>
                <a:gd name="T34" fmla="*/ 2147483647 w 256"/>
                <a:gd name="T35" fmla="*/ 2147483647 h 256"/>
                <a:gd name="T36" fmla="*/ 2147483647 w 256"/>
                <a:gd name="T37" fmla="*/ 2147483647 h 256"/>
                <a:gd name="T38" fmla="*/ 2147483647 w 256"/>
                <a:gd name="T39" fmla="*/ 2147483647 h 256"/>
                <a:gd name="T40" fmla="*/ 2147483647 w 256"/>
                <a:gd name="T41" fmla="*/ 2147483647 h 256"/>
                <a:gd name="T42" fmla="*/ 2147483647 w 256"/>
                <a:gd name="T43" fmla="*/ 2147483647 h 256"/>
                <a:gd name="T44" fmla="*/ 2147483647 w 256"/>
                <a:gd name="T45" fmla="*/ 2147483647 h 256"/>
                <a:gd name="T46" fmla="*/ 2147483647 w 256"/>
                <a:gd name="T47" fmla="*/ 2147483647 h 256"/>
                <a:gd name="T48" fmla="*/ 2147483647 w 256"/>
                <a:gd name="T49" fmla="*/ 2147483647 h 256"/>
                <a:gd name="T50" fmla="*/ 2147483647 w 256"/>
                <a:gd name="T51" fmla="*/ 2147483647 h 256"/>
                <a:gd name="T52" fmla="*/ 2147483647 w 256"/>
                <a:gd name="T53" fmla="*/ 2147483647 h 256"/>
                <a:gd name="T54" fmla="*/ 2147483647 w 256"/>
                <a:gd name="T55" fmla="*/ 2147483647 h 256"/>
                <a:gd name="T56" fmla="*/ 2147483647 w 256"/>
                <a:gd name="T57" fmla="*/ 2147483647 h 256"/>
                <a:gd name="T58" fmla="*/ 2147483647 w 256"/>
                <a:gd name="T59" fmla="*/ 2147483647 h 256"/>
                <a:gd name="T60" fmla="*/ 2147483647 w 256"/>
                <a:gd name="T61" fmla="*/ 2147483647 h 256"/>
                <a:gd name="T62" fmla="*/ 2147483647 w 256"/>
                <a:gd name="T63" fmla="*/ 2147483647 h 256"/>
                <a:gd name="T64" fmla="*/ 2147483647 w 256"/>
                <a:gd name="T65" fmla="*/ 2147483647 h 256"/>
                <a:gd name="T66" fmla="*/ 2147483647 w 256"/>
                <a:gd name="T67" fmla="*/ 2147483647 h 256"/>
                <a:gd name="T68" fmla="*/ 2147483647 w 256"/>
                <a:gd name="T69" fmla="*/ 2147483647 h 256"/>
                <a:gd name="T70" fmla="*/ 2147483647 w 256"/>
                <a:gd name="T71" fmla="*/ 2147483647 h 256"/>
                <a:gd name="T72" fmla="*/ 2147483647 w 256"/>
                <a:gd name="T73" fmla="*/ 2147483647 h 256"/>
                <a:gd name="T74" fmla="*/ 2147483647 w 256"/>
                <a:gd name="T75" fmla="*/ 2147483647 h 256"/>
                <a:gd name="T76" fmla="*/ 2147483647 w 256"/>
                <a:gd name="T77" fmla="*/ 2147483647 h 256"/>
                <a:gd name="T78" fmla="*/ 2147483647 w 256"/>
                <a:gd name="T79" fmla="*/ 2147483647 h 256"/>
                <a:gd name="T80" fmla="*/ 2147483647 w 256"/>
                <a:gd name="T81" fmla="*/ 2147483647 h 256"/>
                <a:gd name="T82" fmla="*/ 2147483647 w 256"/>
                <a:gd name="T83" fmla="*/ 2147483647 h 25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56"/>
                <a:gd name="T127" fmla="*/ 0 h 256"/>
                <a:gd name="T128" fmla="*/ 256 w 256"/>
                <a:gd name="T129" fmla="*/ 256 h 25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56" h="256">
                  <a:moveTo>
                    <a:pt x="128" y="0"/>
                  </a:moveTo>
                  <a:cubicBezTo>
                    <a:pt x="57" y="0"/>
                    <a:pt x="0" y="57"/>
                    <a:pt x="0" y="128"/>
                  </a:cubicBezTo>
                  <a:cubicBezTo>
                    <a:pt x="0" y="199"/>
                    <a:pt x="57" y="256"/>
                    <a:pt x="128" y="256"/>
                  </a:cubicBezTo>
                  <a:cubicBezTo>
                    <a:pt x="199" y="256"/>
                    <a:pt x="256" y="199"/>
                    <a:pt x="256" y="128"/>
                  </a:cubicBezTo>
                  <a:cubicBezTo>
                    <a:pt x="256" y="57"/>
                    <a:pt x="199" y="0"/>
                    <a:pt x="128" y="0"/>
                  </a:cubicBezTo>
                  <a:close/>
                  <a:moveTo>
                    <a:pt x="135" y="200"/>
                  </a:moveTo>
                  <a:cubicBezTo>
                    <a:pt x="119" y="200"/>
                    <a:pt x="119" y="200"/>
                    <a:pt x="119" y="200"/>
                  </a:cubicBezTo>
                  <a:cubicBezTo>
                    <a:pt x="115" y="200"/>
                    <a:pt x="112" y="196"/>
                    <a:pt x="112" y="192"/>
                  </a:cubicBezTo>
                  <a:cubicBezTo>
                    <a:pt x="111" y="176"/>
                    <a:pt x="111" y="176"/>
                    <a:pt x="111" y="176"/>
                  </a:cubicBezTo>
                  <a:cubicBezTo>
                    <a:pt x="111" y="171"/>
                    <a:pt x="115" y="168"/>
                    <a:pt x="119" y="168"/>
                  </a:cubicBezTo>
                  <a:cubicBezTo>
                    <a:pt x="135" y="168"/>
                    <a:pt x="135" y="168"/>
                    <a:pt x="135" y="168"/>
                  </a:cubicBezTo>
                  <a:cubicBezTo>
                    <a:pt x="140" y="168"/>
                    <a:pt x="143" y="172"/>
                    <a:pt x="143" y="176"/>
                  </a:cubicBezTo>
                  <a:cubicBezTo>
                    <a:pt x="144" y="192"/>
                    <a:pt x="144" y="192"/>
                    <a:pt x="144" y="192"/>
                  </a:cubicBezTo>
                  <a:cubicBezTo>
                    <a:pt x="144" y="196"/>
                    <a:pt x="140" y="200"/>
                    <a:pt x="135" y="200"/>
                  </a:cubicBezTo>
                  <a:close/>
                  <a:moveTo>
                    <a:pt x="170" y="109"/>
                  </a:moveTo>
                  <a:cubicBezTo>
                    <a:pt x="167" y="114"/>
                    <a:pt x="162" y="119"/>
                    <a:pt x="154" y="125"/>
                  </a:cubicBezTo>
                  <a:cubicBezTo>
                    <a:pt x="148" y="130"/>
                    <a:pt x="146" y="132"/>
                    <a:pt x="145" y="132"/>
                  </a:cubicBezTo>
                  <a:cubicBezTo>
                    <a:pt x="145" y="133"/>
                    <a:pt x="144" y="134"/>
                    <a:pt x="144" y="135"/>
                  </a:cubicBezTo>
                  <a:cubicBezTo>
                    <a:pt x="143" y="136"/>
                    <a:pt x="143" y="138"/>
                    <a:pt x="143" y="144"/>
                  </a:cubicBezTo>
                  <a:cubicBezTo>
                    <a:pt x="143" y="149"/>
                    <a:pt x="139" y="152"/>
                    <a:pt x="135" y="152"/>
                  </a:cubicBezTo>
                  <a:cubicBezTo>
                    <a:pt x="120" y="152"/>
                    <a:pt x="120" y="152"/>
                    <a:pt x="120" y="152"/>
                  </a:cubicBezTo>
                  <a:cubicBezTo>
                    <a:pt x="116" y="152"/>
                    <a:pt x="112" y="149"/>
                    <a:pt x="112" y="144"/>
                  </a:cubicBezTo>
                  <a:cubicBezTo>
                    <a:pt x="112" y="140"/>
                    <a:pt x="112" y="140"/>
                    <a:pt x="112" y="140"/>
                  </a:cubicBezTo>
                  <a:cubicBezTo>
                    <a:pt x="112" y="134"/>
                    <a:pt x="113" y="129"/>
                    <a:pt x="115" y="124"/>
                  </a:cubicBezTo>
                  <a:cubicBezTo>
                    <a:pt x="117" y="120"/>
                    <a:pt x="119" y="117"/>
                    <a:pt x="123" y="113"/>
                  </a:cubicBezTo>
                  <a:cubicBezTo>
                    <a:pt x="125" y="111"/>
                    <a:pt x="129" y="108"/>
                    <a:pt x="134" y="104"/>
                  </a:cubicBezTo>
                  <a:cubicBezTo>
                    <a:pt x="141" y="99"/>
                    <a:pt x="142" y="97"/>
                    <a:pt x="143" y="96"/>
                  </a:cubicBezTo>
                  <a:cubicBezTo>
                    <a:pt x="144" y="95"/>
                    <a:pt x="144" y="94"/>
                    <a:pt x="144" y="93"/>
                  </a:cubicBezTo>
                  <a:cubicBezTo>
                    <a:pt x="144" y="92"/>
                    <a:pt x="143" y="89"/>
                    <a:pt x="140" y="86"/>
                  </a:cubicBezTo>
                  <a:cubicBezTo>
                    <a:pt x="137" y="84"/>
                    <a:pt x="132" y="83"/>
                    <a:pt x="128" y="83"/>
                  </a:cubicBezTo>
                  <a:cubicBezTo>
                    <a:pt x="124" y="83"/>
                    <a:pt x="120" y="84"/>
                    <a:pt x="117" y="86"/>
                  </a:cubicBezTo>
                  <a:cubicBezTo>
                    <a:pt x="114" y="88"/>
                    <a:pt x="112" y="92"/>
                    <a:pt x="111" y="97"/>
                  </a:cubicBezTo>
                  <a:cubicBezTo>
                    <a:pt x="111" y="101"/>
                    <a:pt x="107" y="104"/>
                    <a:pt x="103" y="104"/>
                  </a:cubicBezTo>
                  <a:cubicBezTo>
                    <a:pt x="103" y="104"/>
                    <a:pt x="103" y="104"/>
                    <a:pt x="103" y="104"/>
                  </a:cubicBezTo>
                  <a:cubicBezTo>
                    <a:pt x="87" y="102"/>
                    <a:pt x="87" y="102"/>
                    <a:pt x="87" y="102"/>
                  </a:cubicBezTo>
                  <a:cubicBezTo>
                    <a:pt x="85" y="102"/>
                    <a:pt x="83" y="101"/>
                    <a:pt x="81" y="99"/>
                  </a:cubicBezTo>
                  <a:cubicBezTo>
                    <a:pt x="80" y="97"/>
                    <a:pt x="79" y="95"/>
                    <a:pt x="80" y="93"/>
                  </a:cubicBezTo>
                  <a:cubicBezTo>
                    <a:pt x="82" y="81"/>
                    <a:pt x="87" y="72"/>
                    <a:pt x="95" y="66"/>
                  </a:cubicBezTo>
                  <a:cubicBezTo>
                    <a:pt x="104" y="59"/>
                    <a:pt x="115" y="56"/>
                    <a:pt x="128" y="56"/>
                  </a:cubicBezTo>
                  <a:cubicBezTo>
                    <a:pt x="142" y="56"/>
                    <a:pt x="153" y="60"/>
                    <a:pt x="162" y="66"/>
                  </a:cubicBezTo>
                  <a:cubicBezTo>
                    <a:pt x="171" y="73"/>
                    <a:pt x="176" y="82"/>
                    <a:pt x="176" y="92"/>
                  </a:cubicBezTo>
                  <a:cubicBezTo>
                    <a:pt x="176" y="99"/>
                    <a:pt x="174" y="104"/>
                    <a:pt x="170" y="109"/>
                  </a:cubicBez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grpSp>
      <p:sp>
        <p:nvSpPr>
          <p:cNvPr id="5130" name="直接连接符 26"/>
          <p:cNvSpPr>
            <a:spLocks noChangeShapeType="1"/>
          </p:cNvSpPr>
          <p:nvPr/>
        </p:nvSpPr>
        <p:spPr bwMode="auto">
          <a:xfrm flipH="1" flipV="1">
            <a:off x="11350625" y="107950"/>
            <a:ext cx="0" cy="633413"/>
          </a:xfrm>
          <a:prstGeom prst="line">
            <a:avLst/>
          </a:prstGeom>
          <a:noFill/>
          <a:ln w="28575">
            <a:solidFill>
              <a:schemeClr val="bg1"/>
            </a:solidFill>
            <a:bevel/>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8223316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平行四边形 14"/>
          <p:cNvSpPr>
            <a:spLocks noChangeArrowheads="1"/>
          </p:cNvSpPr>
          <p:nvPr/>
        </p:nvSpPr>
        <p:spPr bwMode="auto">
          <a:xfrm>
            <a:off x="728980" y="1125855"/>
            <a:ext cx="10734675" cy="5198745"/>
          </a:xfrm>
          <a:prstGeom prst="parallelogram">
            <a:avLst>
              <a:gd name="adj" fmla="val 0"/>
            </a:avLst>
          </a:prstGeom>
          <a:noFill/>
          <a:ln w="12700">
            <a:solidFill>
              <a:srgbClr val="3B87D5"/>
            </a:solidFill>
            <a:bevel/>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nvGrpSpPr>
          <p:cNvPr id="5129" name="Group 15"/>
          <p:cNvGrpSpPr/>
          <p:nvPr/>
        </p:nvGrpSpPr>
        <p:grpSpPr bwMode="auto">
          <a:xfrm>
            <a:off x="11610975" y="184150"/>
            <a:ext cx="581025" cy="596900"/>
            <a:chOff x="0" y="0"/>
            <a:chExt cx="1027113" cy="1057275"/>
          </a:xfrm>
        </p:grpSpPr>
        <p:sp>
          <p:nvSpPr>
            <p:cNvPr id="5131" name="Freeform 40"/>
            <p:cNvSpPr>
              <a:spLocks noChangeArrowheads="1"/>
            </p:cNvSpPr>
            <p:nvPr/>
          </p:nvSpPr>
          <p:spPr bwMode="auto">
            <a:xfrm flipH="1">
              <a:off x="76200" y="90487"/>
              <a:ext cx="950913" cy="966788"/>
            </a:xfrm>
            <a:custGeom>
              <a:avLst/>
              <a:gdLst>
                <a:gd name="T0" fmla="*/ 2147483647 w 367"/>
                <a:gd name="T1" fmla="*/ 0 h 373"/>
                <a:gd name="T2" fmla="*/ 0 w 367"/>
                <a:gd name="T3" fmla="*/ 2147483647 h 373"/>
                <a:gd name="T4" fmla="*/ 0 w 367"/>
                <a:gd name="T5" fmla="*/ 2147483647 h 373"/>
                <a:gd name="T6" fmla="*/ 2147483647 w 367"/>
                <a:gd name="T7" fmla="*/ 2147483647 h 373"/>
                <a:gd name="T8" fmla="*/ 2147483647 w 367"/>
                <a:gd name="T9" fmla="*/ 2147483647 h 373"/>
                <a:gd name="T10" fmla="*/ 2147483647 w 367"/>
                <a:gd name="T11" fmla="*/ 2147483647 h 373"/>
                <a:gd name="T12" fmla="*/ 2147483647 w 367"/>
                <a:gd name="T13" fmla="*/ 2147483647 h 373"/>
                <a:gd name="T14" fmla="*/ 2147483647 w 367"/>
                <a:gd name="T15" fmla="*/ 0 h 373"/>
                <a:gd name="T16" fmla="*/ 0 60000 65536"/>
                <a:gd name="T17" fmla="*/ 0 60000 65536"/>
                <a:gd name="T18" fmla="*/ 0 60000 65536"/>
                <a:gd name="T19" fmla="*/ 0 60000 65536"/>
                <a:gd name="T20" fmla="*/ 0 60000 65536"/>
                <a:gd name="T21" fmla="*/ 0 60000 65536"/>
                <a:gd name="T22" fmla="*/ 0 60000 65536"/>
                <a:gd name="T23" fmla="*/ 0 60000 65536"/>
                <a:gd name="T24" fmla="*/ 0 w 367"/>
                <a:gd name="T25" fmla="*/ 0 h 373"/>
                <a:gd name="T26" fmla="*/ 367 w 367"/>
                <a:gd name="T27" fmla="*/ 373 h 3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7" h="373">
                  <a:moveTo>
                    <a:pt x="181" y="0"/>
                  </a:moveTo>
                  <a:cubicBezTo>
                    <a:pt x="0" y="180"/>
                    <a:pt x="0" y="180"/>
                    <a:pt x="0" y="180"/>
                  </a:cubicBezTo>
                  <a:cubicBezTo>
                    <a:pt x="0" y="333"/>
                    <a:pt x="0" y="333"/>
                    <a:pt x="0" y="333"/>
                  </a:cubicBezTo>
                  <a:cubicBezTo>
                    <a:pt x="0" y="355"/>
                    <a:pt x="18" y="373"/>
                    <a:pt x="40" y="373"/>
                  </a:cubicBezTo>
                  <a:cubicBezTo>
                    <a:pt x="168" y="373"/>
                    <a:pt x="168" y="373"/>
                    <a:pt x="168" y="373"/>
                  </a:cubicBezTo>
                  <a:cubicBezTo>
                    <a:pt x="367" y="174"/>
                    <a:pt x="367" y="174"/>
                    <a:pt x="367" y="174"/>
                  </a:cubicBezTo>
                  <a:cubicBezTo>
                    <a:pt x="350" y="16"/>
                    <a:pt x="350" y="16"/>
                    <a:pt x="350" y="16"/>
                  </a:cubicBezTo>
                  <a:cubicBezTo>
                    <a:pt x="181" y="0"/>
                    <a:pt x="181" y="0"/>
                    <a:pt x="181" y="0"/>
                  </a:cubicBezTo>
                </a:path>
              </a:pathLst>
            </a:custGeom>
            <a:solidFill>
              <a:srgbClr val="3B87D5"/>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5132" name="Freeform 41"/>
            <p:cNvSpPr>
              <a:spLocks noEditPoints="1" noChangeArrowheads="1"/>
            </p:cNvSpPr>
            <p:nvPr/>
          </p:nvSpPr>
          <p:spPr bwMode="auto">
            <a:xfrm>
              <a:off x="0" y="0"/>
              <a:ext cx="663575" cy="663575"/>
            </a:xfrm>
            <a:custGeom>
              <a:avLst/>
              <a:gdLst>
                <a:gd name="T0" fmla="*/ 2147483647 w 256"/>
                <a:gd name="T1" fmla="*/ 0 h 256"/>
                <a:gd name="T2" fmla="*/ 0 w 256"/>
                <a:gd name="T3" fmla="*/ 2147483647 h 256"/>
                <a:gd name="T4" fmla="*/ 2147483647 w 256"/>
                <a:gd name="T5" fmla="*/ 2147483647 h 256"/>
                <a:gd name="T6" fmla="*/ 2147483647 w 256"/>
                <a:gd name="T7" fmla="*/ 2147483647 h 256"/>
                <a:gd name="T8" fmla="*/ 2147483647 w 256"/>
                <a:gd name="T9" fmla="*/ 0 h 256"/>
                <a:gd name="T10" fmla="*/ 2147483647 w 256"/>
                <a:gd name="T11" fmla="*/ 2147483647 h 256"/>
                <a:gd name="T12" fmla="*/ 2147483647 w 256"/>
                <a:gd name="T13" fmla="*/ 2147483647 h 256"/>
                <a:gd name="T14" fmla="*/ 2147483647 w 256"/>
                <a:gd name="T15" fmla="*/ 2147483647 h 256"/>
                <a:gd name="T16" fmla="*/ 2147483647 w 256"/>
                <a:gd name="T17" fmla="*/ 2147483647 h 256"/>
                <a:gd name="T18" fmla="*/ 2147483647 w 256"/>
                <a:gd name="T19" fmla="*/ 2147483647 h 256"/>
                <a:gd name="T20" fmla="*/ 2147483647 w 256"/>
                <a:gd name="T21" fmla="*/ 2147483647 h 256"/>
                <a:gd name="T22" fmla="*/ 2147483647 w 256"/>
                <a:gd name="T23" fmla="*/ 2147483647 h 256"/>
                <a:gd name="T24" fmla="*/ 2147483647 w 256"/>
                <a:gd name="T25" fmla="*/ 2147483647 h 256"/>
                <a:gd name="T26" fmla="*/ 2147483647 w 256"/>
                <a:gd name="T27" fmla="*/ 2147483647 h 256"/>
                <a:gd name="T28" fmla="*/ 2147483647 w 256"/>
                <a:gd name="T29" fmla="*/ 2147483647 h 256"/>
                <a:gd name="T30" fmla="*/ 2147483647 w 256"/>
                <a:gd name="T31" fmla="*/ 2147483647 h 256"/>
                <a:gd name="T32" fmla="*/ 2147483647 w 256"/>
                <a:gd name="T33" fmla="*/ 2147483647 h 256"/>
                <a:gd name="T34" fmla="*/ 2147483647 w 256"/>
                <a:gd name="T35" fmla="*/ 2147483647 h 256"/>
                <a:gd name="T36" fmla="*/ 2147483647 w 256"/>
                <a:gd name="T37" fmla="*/ 2147483647 h 256"/>
                <a:gd name="T38" fmla="*/ 2147483647 w 256"/>
                <a:gd name="T39" fmla="*/ 2147483647 h 256"/>
                <a:gd name="T40" fmla="*/ 2147483647 w 256"/>
                <a:gd name="T41" fmla="*/ 2147483647 h 256"/>
                <a:gd name="T42" fmla="*/ 2147483647 w 256"/>
                <a:gd name="T43" fmla="*/ 2147483647 h 256"/>
                <a:gd name="T44" fmla="*/ 2147483647 w 256"/>
                <a:gd name="T45" fmla="*/ 2147483647 h 256"/>
                <a:gd name="T46" fmla="*/ 2147483647 w 256"/>
                <a:gd name="T47" fmla="*/ 2147483647 h 256"/>
                <a:gd name="T48" fmla="*/ 2147483647 w 256"/>
                <a:gd name="T49" fmla="*/ 2147483647 h 256"/>
                <a:gd name="T50" fmla="*/ 2147483647 w 256"/>
                <a:gd name="T51" fmla="*/ 2147483647 h 256"/>
                <a:gd name="T52" fmla="*/ 2147483647 w 256"/>
                <a:gd name="T53" fmla="*/ 2147483647 h 256"/>
                <a:gd name="T54" fmla="*/ 2147483647 w 256"/>
                <a:gd name="T55" fmla="*/ 2147483647 h 256"/>
                <a:gd name="T56" fmla="*/ 2147483647 w 256"/>
                <a:gd name="T57" fmla="*/ 2147483647 h 256"/>
                <a:gd name="T58" fmla="*/ 2147483647 w 256"/>
                <a:gd name="T59" fmla="*/ 2147483647 h 256"/>
                <a:gd name="T60" fmla="*/ 2147483647 w 256"/>
                <a:gd name="T61" fmla="*/ 2147483647 h 256"/>
                <a:gd name="T62" fmla="*/ 2147483647 w 256"/>
                <a:gd name="T63" fmla="*/ 2147483647 h 256"/>
                <a:gd name="T64" fmla="*/ 2147483647 w 256"/>
                <a:gd name="T65" fmla="*/ 2147483647 h 256"/>
                <a:gd name="T66" fmla="*/ 2147483647 w 256"/>
                <a:gd name="T67" fmla="*/ 2147483647 h 256"/>
                <a:gd name="T68" fmla="*/ 2147483647 w 256"/>
                <a:gd name="T69" fmla="*/ 2147483647 h 256"/>
                <a:gd name="T70" fmla="*/ 2147483647 w 256"/>
                <a:gd name="T71" fmla="*/ 2147483647 h 256"/>
                <a:gd name="T72" fmla="*/ 2147483647 w 256"/>
                <a:gd name="T73" fmla="*/ 2147483647 h 256"/>
                <a:gd name="T74" fmla="*/ 2147483647 w 256"/>
                <a:gd name="T75" fmla="*/ 2147483647 h 256"/>
                <a:gd name="T76" fmla="*/ 2147483647 w 256"/>
                <a:gd name="T77" fmla="*/ 2147483647 h 256"/>
                <a:gd name="T78" fmla="*/ 2147483647 w 256"/>
                <a:gd name="T79" fmla="*/ 2147483647 h 256"/>
                <a:gd name="T80" fmla="*/ 2147483647 w 256"/>
                <a:gd name="T81" fmla="*/ 2147483647 h 256"/>
                <a:gd name="T82" fmla="*/ 2147483647 w 256"/>
                <a:gd name="T83" fmla="*/ 2147483647 h 25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56"/>
                <a:gd name="T127" fmla="*/ 0 h 256"/>
                <a:gd name="T128" fmla="*/ 256 w 256"/>
                <a:gd name="T129" fmla="*/ 256 h 25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56" h="256">
                  <a:moveTo>
                    <a:pt x="128" y="0"/>
                  </a:moveTo>
                  <a:cubicBezTo>
                    <a:pt x="57" y="0"/>
                    <a:pt x="0" y="57"/>
                    <a:pt x="0" y="128"/>
                  </a:cubicBezTo>
                  <a:cubicBezTo>
                    <a:pt x="0" y="199"/>
                    <a:pt x="57" y="256"/>
                    <a:pt x="128" y="256"/>
                  </a:cubicBezTo>
                  <a:cubicBezTo>
                    <a:pt x="199" y="256"/>
                    <a:pt x="256" y="199"/>
                    <a:pt x="256" y="128"/>
                  </a:cubicBezTo>
                  <a:cubicBezTo>
                    <a:pt x="256" y="57"/>
                    <a:pt x="199" y="0"/>
                    <a:pt x="128" y="0"/>
                  </a:cubicBezTo>
                  <a:close/>
                  <a:moveTo>
                    <a:pt x="135" y="200"/>
                  </a:moveTo>
                  <a:cubicBezTo>
                    <a:pt x="119" y="200"/>
                    <a:pt x="119" y="200"/>
                    <a:pt x="119" y="200"/>
                  </a:cubicBezTo>
                  <a:cubicBezTo>
                    <a:pt x="115" y="200"/>
                    <a:pt x="112" y="196"/>
                    <a:pt x="112" y="192"/>
                  </a:cubicBezTo>
                  <a:cubicBezTo>
                    <a:pt x="111" y="176"/>
                    <a:pt x="111" y="176"/>
                    <a:pt x="111" y="176"/>
                  </a:cubicBezTo>
                  <a:cubicBezTo>
                    <a:pt x="111" y="171"/>
                    <a:pt x="115" y="168"/>
                    <a:pt x="119" y="168"/>
                  </a:cubicBezTo>
                  <a:cubicBezTo>
                    <a:pt x="135" y="168"/>
                    <a:pt x="135" y="168"/>
                    <a:pt x="135" y="168"/>
                  </a:cubicBezTo>
                  <a:cubicBezTo>
                    <a:pt x="140" y="168"/>
                    <a:pt x="143" y="172"/>
                    <a:pt x="143" y="176"/>
                  </a:cubicBezTo>
                  <a:cubicBezTo>
                    <a:pt x="144" y="192"/>
                    <a:pt x="144" y="192"/>
                    <a:pt x="144" y="192"/>
                  </a:cubicBezTo>
                  <a:cubicBezTo>
                    <a:pt x="144" y="196"/>
                    <a:pt x="140" y="200"/>
                    <a:pt x="135" y="200"/>
                  </a:cubicBezTo>
                  <a:close/>
                  <a:moveTo>
                    <a:pt x="170" y="109"/>
                  </a:moveTo>
                  <a:cubicBezTo>
                    <a:pt x="167" y="114"/>
                    <a:pt x="162" y="119"/>
                    <a:pt x="154" y="125"/>
                  </a:cubicBezTo>
                  <a:cubicBezTo>
                    <a:pt x="148" y="130"/>
                    <a:pt x="146" y="132"/>
                    <a:pt x="145" y="132"/>
                  </a:cubicBezTo>
                  <a:cubicBezTo>
                    <a:pt x="145" y="133"/>
                    <a:pt x="144" y="134"/>
                    <a:pt x="144" y="135"/>
                  </a:cubicBezTo>
                  <a:cubicBezTo>
                    <a:pt x="143" y="136"/>
                    <a:pt x="143" y="138"/>
                    <a:pt x="143" y="144"/>
                  </a:cubicBezTo>
                  <a:cubicBezTo>
                    <a:pt x="143" y="149"/>
                    <a:pt x="139" y="152"/>
                    <a:pt x="135" y="152"/>
                  </a:cubicBezTo>
                  <a:cubicBezTo>
                    <a:pt x="120" y="152"/>
                    <a:pt x="120" y="152"/>
                    <a:pt x="120" y="152"/>
                  </a:cubicBezTo>
                  <a:cubicBezTo>
                    <a:pt x="116" y="152"/>
                    <a:pt x="112" y="149"/>
                    <a:pt x="112" y="144"/>
                  </a:cubicBezTo>
                  <a:cubicBezTo>
                    <a:pt x="112" y="140"/>
                    <a:pt x="112" y="140"/>
                    <a:pt x="112" y="140"/>
                  </a:cubicBezTo>
                  <a:cubicBezTo>
                    <a:pt x="112" y="134"/>
                    <a:pt x="113" y="129"/>
                    <a:pt x="115" y="124"/>
                  </a:cubicBezTo>
                  <a:cubicBezTo>
                    <a:pt x="117" y="120"/>
                    <a:pt x="119" y="117"/>
                    <a:pt x="123" y="113"/>
                  </a:cubicBezTo>
                  <a:cubicBezTo>
                    <a:pt x="125" y="111"/>
                    <a:pt x="129" y="108"/>
                    <a:pt x="134" y="104"/>
                  </a:cubicBezTo>
                  <a:cubicBezTo>
                    <a:pt x="141" y="99"/>
                    <a:pt x="142" y="97"/>
                    <a:pt x="143" y="96"/>
                  </a:cubicBezTo>
                  <a:cubicBezTo>
                    <a:pt x="144" y="95"/>
                    <a:pt x="144" y="94"/>
                    <a:pt x="144" y="93"/>
                  </a:cubicBezTo>
                  <a:cubicBezTo>
                    <a:pt x="144" y="92"/>
                    <a:pt x="143" y="89"/>
                    <a:pt x="140" y="86"/>
                  </a:cubicBezTo>
                  <a:cubicBezTo>
                    <a:pt x="137" y="84"/>
                    <a:pt x="132" y="83"/>
                    <a:pt x="128" y="83"/>
                  </a:cubicBezTo>
                  <a:cubicBezTo>
                    <a:pt x="124" y="83"/>
                    <a:pt x="120" y="84"/>
                    <a:pt x="117" y="86"/>
                  </a:cubicBezTo>
                  <a:cubicBezTo>
                    <a:pt x="114" y="88"/>
                    <a:pt x="112" y="92"/>
                    <a:pt x="111" y="97"/>
                  </a:cubicBezTo>
                  <a:cubicBezTo>
                    <a:pt x="111" y="101"/>
                    <a:pt x="107" y="104"/>
                    <a:pt x="103" y="104"/>
                  </a:cubicBezTo>
                  <a:cubicBezTo>
                    <a:pt x="103" y="104"/>
                    <a:pt x="103" y="104"/>
                    <a:pt x="103" y="104"/>
                  </a:cubicBezTo>
                  <a:cubicBezTo>
                    <a:pt x="87" y="102"/>
                    <a:pt x="87" y="102"/>
                    <a:pt x="87" y="102"/>
                  </a:cubicBezTo>
                  <a:cubicBezTo>
                    <a:pt x="85" y="102"/>
                    <a:pt x="83" y="101"/>
                    <a:pt x="81" y="99"/>
                  </a:cubicBezTo>
                  <a:cubicBezTo>
                    <a:pt x="80" y="97"/>
                    <a:pt x="79" y="95"/>
                    <a:pt x="80" y="93"/>
                  </a:cubicBezTo>
                  <a:cubicBezTo>
                    <a:pt x="82" y="81"/>
                    <a:pt x="87" y="72"/>
                    <a:pt x="95" y="66"/>
                  </a:cubicBezTo>
                  <a:cubicBezTo>
                    <a:pt x="104" y="59"/>
                    <a:pt x="115" y="56"/>
                    <a:pt x="128" y="56"/>
                  </a:cubicBezTo>
                  <a:cubicBezTo>
                    <a:pt x="142" y="56"/>
                    <a:pt x="153" y="60"/>
                    <a:pt x="162" y="66"/>
                  </a:cubicBezTo>
                  <a:cubicBezTo>
                    <a:pt x="171" y="73"/>
                    <a:pt x="176" y="82"/>
                    <a:pt x="176" y="92"/>
                  </a:cubicBezTo>
                  <a:cubicBezTo>
                    <a:pt x="176" y="99"/>
                    <a:pt x="174" y="104"/>
                    <a:pt x="170" y="109"/>
                  </a:cubicBez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grpSp>
      <p:sp>
        <p:nvSpPr>
          <p:cNvPr id="5130" name="直接连接符 26"/>
          <p:cNvSpPr>
            <a:spLocks noChangeShapeType="1"/>
          </p:cNvSpPr>
          <p:nvPr/>
        </p:nvSpPr>
        <p:spPr bwMode="auto">
          <a:xfrm flipH="1" flipV="1">
            <a:off x="11350625" y="107950"/>
            <a:ext cx="0" cy="633413"/>
          </a:xfrm>
          <a:prstGeom prst="line">
            <a:avLst/>
          </a:prstGeom>
          <a:noFill/>
          <a:ln w="28575">
            <a:solidFill>
              <a:schemeClr val="bg1"/>
            </a:solidFill>
            <a:bevel/>
          </a:ln>
          <a:extLst>
            <a:ext uri="{909E8E84-426E-40DD-AFC4-6F175D3DCCD1}">
              <a14:hiddenFill xmlns:a14="http://schemas.microsoft.com/office/drawing/2010/main">
                <a:noFill/>
              </a14:hiddenFill>
            </a:ext>
          </a:extLst>
        </p:spPr>
        <p:txBody>
          <a:bodyPr/>
          <a:lstStyle/>
          <a:p>
            <a:endParaRPr lang="zh-CN" altLang="en-US"/>
          </a:p>
        </p:txBody>
      </p:sp>
      <p:sp>
        <p:nvSpPr>
          <p:cNvPr id="2" name="文本框 1"/>
          <p:cNvSpPr txBox="1"/>
          <p:nvPr/>
        </p:nvSpPr>
        <p:spPr>
          <a:xfrm>
            <a:off x="1037229" y="1125855"/>
            <a:ext cx="10313396" cy="5447645"/>
          </a:xfrm>
          <a:prstGeom prst="rect">
            <a:avLst/>
          </a:prstGeom>
          <a:noFill/>
        </p:spPr>
        <p:txBody>
          <a:bodyPr wrap="square" rtlCol="0">
            <a:spAutoFit/>
          </a:bodyPr>
          <a:lstStyle/>
          <a:p>
            <a:pPr>
              <a:lnSpc>
                <a:spcPct val="150000"/>
              </a:lnSpc>
            </a:pPr>
            <a:r>
              <a:rPr lang="zh-CN" altLang="en-US" sz="2400" b="1" smtClean="0">
                <a:solidFill>
                  <a:srgbClr val="000000"/>
                </a:solidFill>
                <a:latin typeface="微软雅黑" panose="020B0503020204020204" pitchFamily="34" charset="-122"/>
                <a:ea typeface="微软雅黑" panose="020B0503020204020204" pitchFamily="34" charset="-122"/>
              </a:rPr>
              <a:t>相关概念：</a:t>
            </a:r>
            <a:endParaRPr lang="en-US" altLang="zh-CN" sz="2400" b="1" smtClean="0">
              <a:solidFill>
                <a:srgbClr val="000000"/>
              </a:solidFill>
              <a:latin typeface="微软雅黑" panose="020B0503020204020204" pitchFamily="34" charset="-122"/>
              <a:ea typeface="微软雅黑" panose="020B0503020204020204" pitchFamily="34" charset="-122"/>
            </a:endParaRPr>
          </a:p>
          <a:p>
            <a:r>
              <a:rPr lang="en-US" altLang="zh-CN" sz="2400" b="1" smtClean="0"/>
              <a:t>1. Fog </a:t>
            </a:r>
            <a:r>
              <a:rPr lang="en-US" altLang="zh-CN" sz="2400" b="1"/>
              <a:t>Nodes:</a:t>
            </a:r>
          </a:p>
          <a:p>
            <a:r>
              <a:rPr lang="zh-CN" altLang="en-US" sz="2400"/>
              <a:t>固定雾节点</a:t>
            </a:r>
            <a:r>
              <a:rPr lang="zh-CN" altLang="en-US" sz="2400" smtClean="0"/>
              <a:t>：基站、</a:t>
            </a:r>
            <a:r>
              <a:rPr lang="en-US" altLang="zh-CN" sz="2400" smtClean="0"/>
              <a:t>RSU</a:t>
            </a:r>
            <a:r>
              <a:rPr lang="zh-CN" altLang="en-US" sz="2400" smtClean="0"/>
              <a:t>，</a:t>
            </a:r>
            <a:r>
              <a:rPr lang="en-US" altLang="zh-CN" sz="2400"/>
              <a:t>Wi-Fi</a:t>
            </a:r>
            <a:r>
              <a:rPr lang="zh-CN" altLang="en-US" sz="2400" smtClean="0"/>
              <a:t>接入点等固定</a:t>
            </a:r>
            <a:r>
              <a:rPr lang="zh-CN" altLang="en-US" sz="2400"/>
              <a:t>基础</a:t>
            </a:r>
            <a:r>
              <a:rPr lang="zh-CN" altLang="en-US" sz="2400" smtClean="0"/>
              <a:t>设施结点。</a:t>
            </a:r>
            <a:endParaRPr lang="zh-CN" altLang="en-US" sz="2400"/>
          </a:p>
          <a:p>
            <a:r>
              <a:rPr lang="zh-CN" altLang="en-US" sz="2400"/>
              <a:t>移动雾节点</a:t>
            </a:r>
            <a:r>
              <a:rPr lang="zh-CN" altLang="en-US" sz="2400" smtClean="0"/>
              <a:t>：具有通信模块</a:t>
            </a:r>
            <a:r>
              <a:rPr lang="zh-CN" altLang="en-US" sz="2400"/>
              <a:t>的移动</a:t>
            </a:r>
            <a:r>
              <a:rPr lang="zh-CN" altLang="en-US" sz="2400" smtClean="0"/>
              <a:t>车辆节点。</a:t>
            </a:r>
            <a:endParaRPr lang="en-US" altLang="zh-CN" sz="2400" smtClean="0"/>
          </a:p>
          <a:p>
            <a:r>
              <a:rPr lang="en-US" altLang="zh-CN" sz="2400" b="1" smtClean="0"/>
              <a:t>2.</a:t>
            </a:r>
            <a:r>
              <a:rPr lang="en-US" altLang="zh-CN" sz="2400" b="1"/>
              <a:t> </a:t>
            </a:r>
            <a:r>
              <a:rPr lang="en-US" altLang="zh-CN" sz="2400" b="1" smtClean="0"/>
              <a:t>Tasks:</a:t>
            </a:r>
          </a:p>
          <a:p>
            <a:r>
              <a:rPr lang="zh-CN" altLang="en-US" sz="2400"/>
              <a:t>应用程序的过程可以分解为一</a:t>
            </a:r>
            <a:r>
              <a:rPr lang="zh-CN" altLang="en-US" sz="2400" smtClean="0"/>
              <a:t>组任务，</a:t>
            </a:r>
            <a:r>
              <a:rPr lang="zh-CN" altLang="en-US" sz="2400"/>
              <a:t>任务不能分为子</a:t>
            </a:r>
            <a:r>
              <a:rPr lang="zh-CN" altLang="en-US" sz="2400" smtClean="0"/>
              <a:t>任务。</a:t>
            </a:r>
            <a:endParaRPr lang="en-US" altLang="zh-CN" sz="2400" smtClean="0"/>
          </a:p>
          <a:p>
            <a:r>
              <a:rPr lang="en-US" altLang="zh-CN" sz="2400" b="1" smtClean="0">
                <a:solidFill>
                  <a:srgbClr val="000000"/>
                </a:solidFill>
                <a:latin typeface="微软雅黑" panose="020B0503020204020204" pitchFamily="34" charset="-122"/>
                <a:ea typeface="微软雅黑" panose="020B0503020204020204" pitchFamily="34" charset="-122"/>
              </a:rPr>
              <a:t>3. </a:t>
            </a:r>
            <a:r>
              <a:rPr lang="en-US" altLang="zh-CN" sz="2400" b="1"/>
              <a:t>Client Vehicles</a:t>
            </a:r>
            <a:r>
              <a:rPr lang="en-US" altLang="zh-CN" sz="2400" b="1" smtClean="0"/>
              <a:t>:</a:t>
            </a:r>
          </a:p>
          <a:p>
            <a:r>
              <a:rPr lang="zh-CN" altLang="en-US" sz="2400"/>
              <a:t>生成任务的车辆被定义</a:t>
            </a:r>
            <a:r>
              <a:rPr lang="zh-CN" altLang="en-US" sz="2400" smtClean="0"/>
              <a:t>为</a:t>
            </a:r>
            <a:r>
              <a:rPr lang="en-US" altLang="zh-CN" sz="2400"/>
              <a:t>Client </a:t>
            </a:r>
            <a:r>
              <a:rPr lang="en-US" altLang="zh-CN" sz="2400" smtClean="0"/>
              <a:t>Vehicles</a:t>
            </a:r>
          </a:p>
          <a:p>
            <a:r>
              <a:rPr lang="en-US" altLang="zh-CN" sz="2400" b="1" smtClean="0">
                <a:solidFill>
                  <a:srgbClr val="000000"/>
                </a:solidFill>
                <a:latin typeface="微软雅黑" panose="020B0503020204020204" pitchFamily="34" charset="-122"/>
                <a:ea typeface="微软雅黑" panose="020B0503020204020204" pitchFamily="34" charset="-122"/>
              </a:rPr>
              <a:t>4. </a:t>
            </a:r>
            <a:r>
              <a:rPr lang="en-US" altLang="zh-CN" sz="2400" b="1"/>
              <a:t>Service </a:t>
            </a:r>
            <a:r>
              <a:rPr lang="en-US" altLang="zh-CN" sz="2400" b="1" smtClean="0"/>
              <a:t>Zones</a:t>
            </a:r>
            <a:r>
              <a:rPr lang="zh-CN" altLang="en-US" sz="2400" b="1" smtClean="0"/>
              <a:t>：</a:t>
            </a:r>
            <a:endParaRPr lang="en-US" altLang="zh-CN" sz="2400" b="1" smtClean="0"/>
          </a:p>
          <a:p>
            <a:r>
              <a:rPr lang="zh-CN" altLang="en-US" sz="2400" smtClean="0"/>
              <a:t>在每一个服务区域内都会有一个区域头负责管理和协调同一区域内的所有雾结点。</a:t>
            </a:r>
            <a:endParaRPr lang="en-US" altLang="zh-CN" sz="2400" smtClean="0"/>
          </a:p>
          <a:p>
            <a:r>
              <a:rPr lang="zh-CN" altLang="en-US" sz="2400"/>
              <a:t>移动雾节点在进入或离开区域时始终通知区域</a:t>
            </a:r>
            <a:r>
              <a:rPr lang="zh-CN" altLang="en-US" sz="2400" smtClean="0"/>
              <a:t>头，并定期</a:t>
            </a:r>
            <a:r>
              <a:rPr lang="zh-CN" altLang="en-US" sz="2400"/>
              <a:t>向区域负责人报告他们的移动方向，位置和可用容量。</a:t>
            </a:r>
            <a:endParaRPr lang="en-US" altLang="zh-CN" sz="2400" smtClean="0"/>
          </a:p>
          <a:p>
            <a:endParaRPr lang="en-US" altLang="zh-CN" sz="2400" b="1" smtClean="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049037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平行四边形 14"/>
          <p:cNvSpPr>
            <a:spLocks noChangeArrowheads="1"/>
          </p:cNvSpPr>
          <p:nvPr/>
        </p:nvSpPr>
        <p:spPr bwMode="auto">
          <a:xfrm>
            <a:off x="728980" y="1125855"/>
            <a:ext cx="10734675" cy="5198745"/>
          </a:xfrm>
          <a:prstGeom prst="parallelogram">
            <a:avLst>
              <a:gd name="adj" fmla="val 0"/>
            </a:avLst>
          </a:prstGeom>
          <a:noFill/>
          <a:ln w="12700">
            <a:solidFill>
              <a:srgbClr val="3B87D5"/>
            </a:solidFill>
            <a:bevel/>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nvGrpSpPr>
          <p:cNvPr id="5129" name="Group 15"/>
          <p:cNvGrpSpPr/>
          <p:nvPr/>
        </p:nvGrpSpPr>
        <p:grpSpPr bwMode="auto">
          <a:xfrm>
            <a:off x="11610975" y="184150"/>
            <a:ext cx="581025" cy="596900"/>
            <a:chOff x="0" y="0"/>
            <a:chExt cx="1027113" cy="1057275"/>
          </a:xfrm>
        </p:grpSpPr>
        <p:sp>
          <p:nvSpPr>
            <p:cNvPr id="5131" name="Freeform 40"/>
            <p:cNvSpPr>
              <a:spLocks noChangeArrowheads="1"/>
            </p:cNvSpPr>
            <p:nvPr/>
          </p:nvSpPr>
          <p:spPr bwMode="auto">
            <a:xfrm flipH="1">
              <a:off x="76200" y="90487"/>
              <a:ext cx="950913" cy="966788"/>
            </a:xfrm>
            <a:custGeom>
              <a:avLst/>
              <a:gdLst>
                <a:gd name="T0" fmla="*/ 2147483647 w 367"/>
                <a:gd name="T1" fmla="*/ 0 h 373"/>
                <a:gd name="T2" fmla="*/ 0 w 367"/>
                <a:gd name="T3" fmla="*/ 2147483647 h 373"/>
                <a:gd name="T4" fmla="*/ 0 w 367"/>
                <a:gd name="T5" fmla="*/ 2147483647 h 373"/>
                <a:gd name="T6" fmla="*/ 2147483647 w 367"/>
                <a:gd name="T7" fmla="*/ 2147483647 h 373"/>
                <a:gd name="T8" fmla="*/ 2147483647 w 367"/>
                <a:gd name="T9" fmla="*/ 2147483647 h 373"/>
                <a:gd name="T10" fmla="*/ 2147483647 w 367"/>
                <a:gd name="T11" fmla="*/ 2147483647 h 373"/>
                <a:gd name="T12" fmla="*/ 2147483647 w 367"/>
                <a:gd name="T13" fmla="*/ 2147483647 h 373"/>
                <a:gd name="T14" fmla="*/ 2147483647 w 367"/>
                <a:gd name="T15" fmla="*/ 0 h 373"/>
                <a:gd name="T16" fmla="*/ 0 60000 65536"/>
                <a:gd name="T17" fmla="*/ 0 60000 65536"/>
                <a:gd name="T18" fmla="*/ 0 60000 65536"/>
                <a:gd name="T19" fmla="*/ 0 60000 65536"/>
                <a:gd name="T20" fmla="*/ 0 60000 65536"/>
                <a:gd name="T21" fmla="*/ 0 60000 65536"/>
                <a:gd name="T22" fmla="*/ 0 60000 65536"/>
                <a:gd name="T23" fmla="*/ 0 60000 65536"/>
                <a:gd name="T24" fmla="*/ 0 w 367"/>
                <a:gd name="T25" fmla="*/ 0 h 373"/>
                <a:gd name="T26" fmla="*/ 367 w 367"/>
                <a:gd name="T27" fmla="*/ 373 h 3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7" h="373">
                  <a:moveTo>
                    <a:pt x="181" y="0"/>
                  </a:moveTo>
                  <a:cubicBezTo>
                    <a:pt x="0" y="180"/>
                    <a:pt x="0" y="180"/>
                    <a:pt x="0" y="180"/>
                  </a:cubicBezTo>
                  <a:cubicBezTo>
                    <a:pt x="0" y="333"/>
                    <a:pt x="0" y="333"/>
                    <a:pt x="0" y="333"/>
                  </a:cubicBezTo>
                  <a:cubicBezTo>
                    <a:pt x="0" y="355"/>
                    <a:pt x="18" y="373"/>
                    <a:pt x="40" y="373"/>
                  </a:cubicBezTo>
                  <a:cubicBezTo>
                    <a:pt x="168" y="373"/>
                    <a:pt x="168" y="373"/>
                    <a:pt x="168" y="373"/>
                  </a:cubicBezTo>
                  <a:cubicBezTo>
                    <a:pt x="367" y="174"/>
                    <a:pt x="367" y="174"/>
                    <a:pt x="367" y="174"/>
                  </a:cubicBezTo>
                  <a:cubicBezTo>
                    <a:pt x="350" y="16"/>
                    <a:pt x="350" y="16"/>
                    <a:pt x="350" y="16"/>
                  </a:cubicBezTo>
                  <a:cubicBezTo>
                    <a:pt x="181" y="0"/>
                    <a:pt x="181" y="0"/>
                    <a:pt x="181" y="0"/>
                  </a:cubicBezTo>
                </a:path>
              </a:pathLst>
            </a:custGeom>
            <a:solidFill>
              <a:srgbClr val="3B87D5"/>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5132" name="Freeform 41"/>
            <p:cNvSpPr>
              <a:spLocks noEditPoints="1" noChangeArrowheads="1"/>
            </p:cNvSpPr>
            <p:nvPr/>
          </p:nvSpPr>
          <p:spPr bwMode="auto">
            <a:xfrm>
              <a:off x="0" y="0"/>
              <a:ext cx="663575" cy="663575"/>
            </a:xfrm>
            <a:custGeom>
              <a:avLst/>
              <a:gdLst>
                <a:gd name="T0" fmla="*/ 2147483647 w 256"/>
                <a:gd name="T1" fmla="*/ 0 h 256"/>
                <a:gd name="T2" fmla="*/ 0 w 256"/>
                <a:gd name="T3" fmla="*/ 2147483647 h 256"/>
                <a:gd name="T4" fmla="*/ 2147483647 w 256"/>
                <a:gd name="T5" fmla="*/ 2147483647 h 256"/>
                <a:gd name="T6" fmla="*/ 2147483647 w 256"/>
                <a:gd name="T7" fmla="*/ 2147483647 h 256"/>
                <a:gd name="T8" fmla="*/ 2147483647 w 256"/>
                <a:gd name="T9" fmla="*/ 0 h 256"/>
                <a:gd name="T10" fmla="*/ 2147483647 w 256"/>
                <a:gd name="T11" fmla="*/ 2147483647 h 256"/>
                <a:gd name="T12" fmla="*/ 2147483647 w 256"/>
                <a:gd name="T13" fmla="*/ 2147483647 h 256"/>
                <a:gd name="T14" fmla="*/ 2147483647 w 256"/>
                <a:gd name="T15" fmla="*/ 2147483647 h 256"/>
                <a:gd name="T16" fmla="*/ 2147483647 w 256"/>
                <a:gd name="T17" fmla="*/ 2147483647 h 256"/>
                <a:gd name="T18" fmla="*/ 2147483647 w 256"/>
                <a:gd name="T19" fmla="*/ 2147483647 h 256"/>
                <a:gd name="T20" fmla="*/ 2147483647 w 256"/>
                <a:gd name="T21" fmla="*/ 2147483647 h 256"/>
                <a:gd name="T22" fmla="*/ 2147483647 w 256"/>
                <a:gd name="T23" fmla="*/ 2147483647 h 256"/>
                <a:gd name="T24" fmla="*/ 2147483647 w 256"/>
                <a:gd name="T25" fmla="*/ 2147483647 h 256"/>
                <a:gd name="T26" fmla="*/ 2147483647 w 256"/>
                <a:gd name="T27" fmla="*/ 2147483647 h 256"/>
                <a:gd name="T28" fmla="*/ 2147483647 w 256"/>
                <a:gd name="T29" fmla="*/ 2147483647 h 256"/>
                <a:gd name="T30" fmla="*/ 2147483647 w 256"/>
                <a:gd name="T31" fmla="*/ 2147483647 h 256"/>
                <a:gd name="T32" fmla="*/ 2147483647 w 256"/>
                <a:gd name="T33" fmla="*/ 2147483647 h 256"/>
                <a:gd name="T34" fmla="*/ 2147483647 w 256"/>
                <a:gd name="T35" fmla="*/ 2147483647 h 256"/>
                <a:gd name="T36" fmla="*/ 2147483647 w 256"/>
                <a:gd name="T37" fmla="*/ 2147483647 h 256"/>
                <a:gd name="T38" fmla="*/ 2147483647 w 256"/>
                <a:gd name="T39" fmla="*/ 2147483647 h 256"/>
                <a:gd name="T40" fmla="*/ 2147483647 w 256"/>
                <a:gd name="T41" fmla="*/ 2147483647 h 256"/>
                <a:gd name="T42" fmla="*/ 2147483647 w 256"/>
                <a:gd name="T43" fmla="*/ 2147483647 h 256"/>
                <a:gd name="T44" fmla="*/ 2147483647 w 256"/>
                <a:gd name="T45" fmla="*/ 2147483647 h 256"/>
                <a:gd name="T46" fmla="*/ 2147483647 w 256"/>
                <a:gd name="T47" fmla="*/ 2147483647 h 256"/>
                <a:gd name="T48" fmla="*/ 2147483647 w 256"/>
                <a:gd name="T49" fmla="*/ 2147483647 h 256"/>
                <a:gd name="T50" fmla="*/ 2147483647 w 256"/>
                <a:gd name="T51" fmla="*/ 2147483647 h 256"/>
                <a:gd name="T52" fmla="*/ 2147483647 w 256"/>
                <a:gd name="T53" fmla="*/ 2147483647 h 256"/>
                <a:gd name="T54" fmla="*/ 2147483647 w 256"/>
                <a:gd name="T55" fmla="*/ 2147483647 h 256"/>
                <a:gd name="T56" fmla="*/ 2147483647 w 256"/>
                <a:gd name="T57" fmla="*/ 2147483647 h 256"/>
                <a:gd name="T58" fmla="*/ 2147483647 w 256"/>
                <a:gd name="T59" fmla="*/ 2147483647 h 256"/>
                <a:gd name="T60" fmla="*/ 2147483647 w 256"/>
                <a:gd name="T61" fmla="*/ 2147483647 h 256"/>
                <a:gd name="T62" fmla="*/ 2147483647 w 256"/>
                <a:gd name="T63" fmla="*/ 2147483647 h 256"/>
                <a:gd name="T64" fmla="*/ 2147483647 w 256"/>
                <a:gd name="T65" fmla="*/ 2147483647 h 256"/>
                <a:gd name="T66" fmla="*/ 2147483647 w 256"/>
                <a:gd name="T67" fmla="*/ 2147483647 h 256"/>
                <a:gd name="T68" fmla="*/ 2147483647 w 256"/>
                <a:gd name="T69" fmla="*/ 2147483647 h 256"/>
                <a:gd name="T70" fmla="*/ 2147483647 w 256"/>
                <a:gd name="T71" fmla="*/ 2147483647 h 256"/>
                <a:gd name="T72" fmla="*/ 2147483647 w 256"/>
                <a:gd name="T73" fmla="*/ 2147483647 h 256"/>
                <a:gd name="T74" fmla="*/ 2147483647 w 256"/>
                <a:gd name="T75" fmla="*/ 2147483647 h 256"/>
                <a:gd name="T76" fmla="*/ 2147483647 w 256"/>
                <a:gd name="T77" fmla="*/ 2147483647 h 256"/>
                <a:gd name="T78" fmla="*/ 2147483647 w 256"/>
                <a:gd name="T79" fmla="*/ 2147483647 h 256"/>
                <a:gd name="T80" fmla="*/ 2147483647 w 256"/>
                <a:gd name="T81" fmla="*/ 2147483647 h 256"/>
                <a:gd name="T82" fmla="*/ 2147483647 w 256"/>
                <a:gd name="T83" fmla="*/ 2147483647 h 25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56"/>
                <a:gd name="T127" fmla="*/ 0 h 256"/>
                <a:gd name="T128" fmla="*/ 256 w 256"/>
                <a:gd name="T129" fmla="*/ 256 h 25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56" h="256">
                  <a:moveTo>
                    <a:pt x="128" y="0"/>
                  </a:moveTo>
                  <a:cubicBezTo>
                    <a:pt x="57" y="0"/>
                    <a:pt x="0" y="57"/>
                    <a:pt x="0" y="128"/>
                  </a:cubicBezTo>
                  <a:cubicBezTo>
                    <a:pt x="0" y="199"/>
                    <a:pt x="57" y="256"/>
                    <a:pt x="128" y="256"/>
                  </a:cubicBezTo>
                  <a:cubicBezTo>
                    <a:pt x="199" y="256"/>
                    <a:pt x="256" y="199"/>
                    <a:pt x="256" y="128"/>
                  </a:cubicBezTo>
                  <a:cubicBezTo>
                    <a:pt x="256" y="57"/>
                    <a:pt x="199" y="0"/>
                    <a:pt x="128" y="0"/>
                  </a:cubicBezTo>
                  <a:close/>
                  <a:moveTo>
                    <a:pt x="135" y="200"/>
                  </a:moveTo>
                  <a:cubicBezTo>
                    <a:pt x="119" y="200"/>
                    <a:pt x="119" y="200"/>
                    <a:pt x="119" y="200"/>
                  </a:cubicBezTo>
                  <a:cubicBezTo>
                    <a:pt x="115" y="200"/>
                    <a:pt x="112" y="196"/>
                    <a:pt x="112" y="192"/>
                  </a:cubicBezTo>
                  <a:cubicBezTo>
                    <a:pt x="111" y="176"/>
                    <a:pt x="111" y="176"/>
                    <a:pt x="111" y="176"/>
                  </a:cubicBezTo>
                  <a:cubicBezTo>
                    <a:pt x="111" y="171"/>
                    <a:pt x="115" y="168"/>
                    <a:pt x="119" y="168"/>
                  </a:cubicBezTo>
                  <a:cubicBezTo>
                    <a:pt x="135" y="168"/>
                    <a:pt x="135" y="168"/>
                    <a:pt x="135" y="168"/>
                  </a:cubicBezTo>
                  <a:cubicBezTo>
                    <a:pt x="140" y="168"/>
                    <a:pt x="143" y="172"/>
                    <a:pt x="143" y="176"/>
                  </a:cubicBezTo>
                  <a:cubicBezTo>
                    <a:pt x="144" y="192"/>
                    <a:pt x="144" y="192"/>
                    <a:pt x="144" y="192"/>
                  </a:cubicBezTo>
                  <a:cubicBezTo>
                    <a:pt x="144" y="196"/>
                    <a:pt x="140" y="200"/>
                    <a:pt x="135" y="200"/>
                  </a:cubicBezTo>
                  <a:close/>
                  <a:moveTo>
                    <a:pt x="170" y="109"/>
                  </a:moveTo>
                  <a:cubicBezTo>
                    <a:pt x="167" y="114"/>
                    <a:pt x="162" y="119"/>
                    <a:pt x="154" y="125"/>
                  </a:cubicBezTo>
                  <a:cubicBezTo>
                    <a:pt x="148" y="130"/>
                    <a:pt x="146" y="132"/>
                    <a:pt x="145" y="132"/>
                  </a:cubicBezTo>
                  <a:cubicBezTo>
                    <a:pt x="145" y="133"/>
                    <a:pt x="144" y="134"/>
                    <a:pt x="144" y="135"/>
                  </a:cubicBezTo>
                  <a:cubicBezTo>
                    <a:pt x="143" y="136"/>
                    <a:pt x="143" y="138"/>
                    <a:pt x="143" y="144"/>
                  </a:cubicBezTo>
                  <a:cubicBezTo>
                    <a:pt x="143" y="149"/>
                    <a:pt x="139" y="152"/>
                    <a:pt x="135" y="152"/>
                  </a:cubicBezTo>
                  <a:cubicBezTo>
                    <a:pt x="120" y="152"/>
                    <a:pt x="120" y="152"/>
                    <a:pt x="120" y="152"/>
                  </a:cubicBezTo>
                  <a:cubicBezTo>
                    <a:pt x="116" y="152"/>
                    <a:pt x="112" y="149"/>
                    <a:pt x="112" y="144"/>
                  </a:cubicBezTo>
                  <a:cubicBezTo>
                    <a:pt x="112" y="140"/>
                    <a:pt x="112" y="140"/>
                    <a:pt x="112" y="140"/>
                  </a:cubicBezTo>
                  <a:cubicBezTo>
                    <a:pt x="112" y="134"/>
                    <a:pt x="113" y="129"/>
                    <a:pt x="115" y="124"/>
                  </a:cubicBezTo>
                  <a:cubicBezTo>
                    <a:pt x="117" y="120"/>
                    <a:pt x="119" y="117"/>
                    <a:pt x="123" y="113"/>
                  </a:cubicBezTo>
                  <a:cubicBezTo>
                    <a:pt x="125" y="111"/>
                    <a:pt x="129" y="108"/>
                    <a:pt x="134" y="104"/>
                  </a:cubicBezTo>
                  <a:cubicBezTo>
                    <a:pt x="141" y="99"/>
                    <a:pt x="142" y="97"/>
                    <a:pt x="143" y="96"/>
                  </a:cubicBezTo>
                  <a:cubicBezTo>
                    <a:pt x="144" y="95"/>
                    <a:pt x="144" y="94"/>
                    <a:pt x="144" y="93"/>
                  </a:cubicBezTo>
                  <a:cubicBezTo>
                    <a:pt x="144" y="92"/>
                    <a:pt x="143" y="89"/>
                    <a:pt x="140" y="86"/>
                  </a:cubicBezTo>
                  <a:cubicBezTo>
                    <a:pt x="137" y="84"/>
                    <a:pt x="132" y="83"/>
                    <a:pt x="128" y="83"/>
                  </a:cubicBezTo>
                  <a:cubicBezTo>
                    <a:pt x="124" y="83"/>
                    <a:pt x="120" y="84"/>
                    <a:pt x="117" y="86"/>
                  </a:cubicBezTo>
                  <a:cubicBezTo>
                    <a:pt x="114" y="88"/>
                    <a:pt x="112" y="92"/>
                    <a:pt x="111" y="97"/>
                  </a:cubicBezTo>
                  <a:cubicBezTo>
                    <a:pt x="111" y="101"/>
                    <a:pt x="107" y="104"/>
                    <a:pt x="103" y="104"/>
                  </a:cubicBezTo>
                  <a:cubicBezTo>
                    <a:pt x="103" y="104"/>
                    <a:pt x="103" y="104"/>
                    <a:pt x="103" y="104"/>
                  </a:cubicBezTo>
                  <a:cubicBezTo>
                    <a:pt x="87" y="102"/>
                    <a:pt x="87" y="102"/>
                    <a:pt x="87" y="102"/>
                  </a:cubicBezTo>
                  <a:cubicBezTo>
                    <a:pt x="85" y="102"/>
                    <a:pt x="83" y="101"/>
                    <a:pt x="81" y="99"/>
                  </a:cubicBezTo>
                  <a:cubicBezTo>
                    <a:pt x="80" y="97"/>
                    <a:pt x="79" y="95"/>
                    <a:pt x="80" y="93"/>
                  </a:cubicBezTo>
                  <a:cubicBezTo>
                    <a:pt x="82" y="81"/>
                    <a:pt x="87" y="72"/>
                    <a:pt x="95" y="66"/>
                  </a:cubicBezTo>
                  <a:cubicBezTo>
                    <a:pt x="104" y="59"/>
                    <a:pt x="115" y="56"/>
                    <a:pt x="128" y="56"/>
                  </a:cubicBezTo>
                  <a:cubicBezTo>
                    <a:pt x="142" y="56"/>
                    <a:pt x="153" y="60"/>
                    <a:pt x="162" y="66"/>
                  </a:cubicBezTo>
                  <a:cubicBezTo>
                    <a:pt x="171" y="73"/>
                    <a:pt x="176" y="82"/>
                    <a:pt x="176" y="92"/>
                  </a:cubicBezTo>
                  <a:cubicBezTo>
                    <a:pt x="176" y="99"/>
                    <a:pt x="174" y="104"/>
                    <a:pt x="170" y="109"/>
                  </a:cubicBez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grpSp>
      <p:sp>
        <p:nvSpPr>
          <p:cNvPr id="5130" name="直接连接符 26"/>
          <p:cNvSpPr>
            <a:spLocks noChangeShapeType="1"/>
          </p:cNvSpPr>
          <p:nvPr/>
        </p:nvSpPr>
        <p:spPr bwMode="auto">
          <a:xfrm flipH="1" flipV="1">
            <a:off x="11350625" y="107950"/>
            <a:ext cx="0" cy="633413"/>
          </a:xfrm>
          <a:prstGeom prst="line">
            <a:avLst/>
          </a:prstGeom>
          <a:noFill/>
          <a:ln w="28575">
            <a:solidFill>
              <a:schemeClr val="bg1"/>
            </a:solidFill>
            <a:bevel/>
          </a:ln>
          <a:extLst>
            <a:ext uri="{909E8E84-426E-40DD-AFC4-6F175D3DCCD1}">
              <a14:hiddenFill xmlns:a14="http://schemas.microsoft.com/office/drawing/2010/main">
                <a:noFill/>
              </a14:hiddenFill>
            </a:ext>
          </a:extLst>
        </p:spPr>
        <p:txBody>
          <a:bodyPr/>
          <a:lstStyle/>
          <a:p>
            <a:endParaRPr lang="zh-CN" altLang="en-US"/>
          </a:p>
        </p:txBody>
      </p:sp>
      <p:sp>
        <p:nvSpPr>
          <p:cNvPr id="2" name="文本框 1"/>
          <p:cNvSpPr txBox="1"/>
          <p:nvPr/>
        </p:nvSpPr>
        <p:spPr>
          <a:xfrm>
            <a:off x="1037229" y="1125855"/>
            <a:ext cx="10313396" cy="1015663"/>
          </a:xfrm>
          <a:prstGeom prst="rect">
            <a:avLst/>
          </a:prstGeom>
          <a:noFill/>
        </p:spPr>
        <p:txBody>
          <a:bodyPr wrap="square" rtlCol="0">
            <a:spAutoFit/>
          </a:bodyPr>
          <a:lstStyle/>
          <a:p>
            <a:pPr>
              <a:lnSpc>
                <a:spcPct val="150000"/>
              </a:lnSpc>
            </a:pPr>
            <a:r>
              <a:rPr lang="zh-CN" altLang="en-US" sz="2400" b="1" smtClean="0">
                <a:solidFill>
                  <a:srgbClr val="000000"/>
                </a:solidFill>
                <a:latin typeface="微软雅黑" panose="020B0503020204020204" pitchFamily="34" charset="-122"/>
                <a:ea typeface="微软雅黑" panose="020B0503020204020204" pitchFamily="34" charset="-122"/>
              </a:rPr>
              <a:t>模型介绍：</a:t>
            </a:r>
            <a:endParaRPr lang="en-US" altLang="zh-CN" sz="2400" b="1" smtClean="0">
              <a:solidFill>
                <a:srgbClr val="000000"/>
              </a:solidFill>
              <a:latin typeface="微软雅黑" panose="020B0503020204020204" pitchFamily="34" charset="-122"/>
              <a:ea typeface="微软雅黑" panose="020B0503020204020204" pitchFamily="34" charset="-122"/>
            </a:endParaRPr>
          </a:p>
          <a:p>
            <a:endParaRPr lang="en-US" altLang="zh-CN" sz="2400" b="1" smtClean="0">
              <a:solidFill>
                <a:srgbClr val="000000"/>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4"/>
          <a:stretch>
            <a:fillRect/>
          </a:stretch>
        </p:blipFill>
        <p:spPr>
          <a:xfrm>
            <a:off x="3930015" y="1505902"/>
            <a:ext cx="7477125" cy="4438650"/>
          </a:xfrm>
          <a:prstGeom prst="rect">
            <a:avLst/>
          </a:prstGeom>
        </p:spPr>
      </p:pic>
      <p:sp>
        <p:nvSpPr>
          <p:cNvPr id="4" name="文本框 3"/>
          <p:cNvSpPr txBox="1"/>
          <p:nvPr/>
        </p:nvSpPr>
        <p:spPr>
          <a:xfrm>
            <a:off x="1509177" y="3429000"/>
            <a:ext cx="2223764" cy="1477328"/>
          </a:xfrm>
          <a:prstGeom prst="rect">
            <a:avLst/>
          </a:prstGeom>
          <a:noFill/>
        </p:spPr>
        <p:txBody>
          <a:bodyPr wrap="square" rtlCol="0">
            <a:spAutoFit/>
          </a:bodyPr>
          <a:lstStyle/>
          <a:p>
            <a:r>
              <a:rPr lang="en-US" altLang="zh-CN" smtClean="0"/>
              <a:t>1.</a:t>
            </a:r>
            <a:r>
              <a:rPr lang="zh-CN" altLang="en-US" smtClean="0"/>
              <a:t>广播</a:t>
            </a:r>
            <a:endParaRPr lang="en-US" altLang="zh-CN" smtClean="0"/>
          </a:p>
          <a:p>
            <a:r>
              <a:rPr lang="en-US" altLang="zh-CN" smtClean="0"/>
              <a:t>2.</a:t>
            </a:r>
            <a:r>
              <a:rPr lang="zh-CN" altLang="en-US" smtClean="0"/>
              <a:t>请求发送</a:t>
            </a:r>
            <a:endParaRPr lang="en-US" altLang="zh-CN" smtClean="0"/>
          </a:p>
          <a:p>
            <a:r>
              <a:rPr lang="en-US" altLang="zh-CN" smtClean="0"/>
              <a:t>3.</a:t>
            </a:r>
            <a:r>
              <a:rPr lang="zh-CN" altLang="en-US" smtClean="0"/>
              <a:t>任务分配</a:t>
            </a:r>
            <a:endParaRPr lang="en-US" altLang="zh-CN" smtClean="0"/>
          </a:p>
          <a:p>
            <a:r>
              <a:rPr lang="en-US" altLang="zh-CN" smtClean="0"/>
              <a:t>4.</a:t>
            </a:r>
            <a:r>
              <a:rPr lang="zh-CN" altLang="en-US"/>
              <a:t>任务迁移调度</a:t>
            </a:r>
            <a:endParaRPr lang="en-US" altLang="zh-CN" smtClean="0"/>
          </a:p>
          <a:p>
            <a:endParaRPr lang="zh-CN" altLang="en-US"/>
          </a:p>
        </p:txBody>
      </p:sp>
    </p:spTree>
    <p:extLst>
      <p:ext uri="{BB962C8B-B14F-4D97-AF65-F5344CB8AC3E}">
        <p14:creationId xmlns:p14="http://schemas.microsoft.com/office/powerpoint/2010/main" val="12921012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平行四边形 14"/>
          <p:cNvSpPr>
            <a:spLocks noChangeArrowheads="1"/>
          </p:cNvSpPr>
          <p:nvPr/>
        </p:nvSpPr>
        <p:spPr bwMode="auto">
          <a:xfrm>
            <a:off x="728980" y="1125855"/>
            <a:ext cx="10734675" cy="5198745"/>
          </a:xfrm>
          <a:prstGeom prst="parallelogram">
            <a:avLst>
              <a:gd name="adj" fmla="val 0"/>
            </a:avLst>
          </a:prstGeom>
          <a:noFill/>
          <a:ln w="12700">
            <a:solidFill>
              <a:srgbClr val="3B87D5"/>
            </a:solidFill>
            <a:bevel/>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nvGrpSpPr>
          <p:cNvPr id="5129" name="Group 15"/>
          <p:cNvGrpSpPr/>
          <p:nvPr/>
        </p:nvGrpSpPr>
        <p:grpSpPr bwMode="auto">
          <a:xfrm>
            <a:off x="11610975" y="184150"/>
            <a:ext cx="581025" cy="596900"/>
            <a:chOff x="0" y="0"/>
            <a:chExt cx="1027113" cy="1057275"/>
          </a:xfrm>
        </p:grpSpPr>
        <p:sp>
          <p:nvSpPr>
            <p:cNvPr id="5131" name="Freeform 40"/>
            <p:cNvSpPr>
              <a:spLocks noChangeArrowheads="1"/>
            </p:cNvSpPr>
            <p:nvPr/>
          </p:nvSpPr>
          <p:spPr bwMode="auto">
            <a:xfrm flipH="1">
              <a:off x="76200" y="90487"/>
              <a:ext cx="950913" cy="966788"/>
            </a:xfrm>
            <a:custGeom>
              <a:avLst/>
              <a:gdLst>
                <a:gd name="T0" fmla="*/ 2147483647 w 367"/>
                <a:gd name="T1" fmla="*/ 0 h 373"/>
                <a:gd name="T2" fmla="*/ 0 w 367"/>
                <a:gd name="T3" fmla="*/ 2147483647 h 373"/>
                <a:gd name="T4" fmla="*/ 0 w 367"/>
                <a:gd name="T5" fmla="*/ 2147483647 h 373"/>
                <a:gd name="T6" fmla="*/ 2147483647 w 367"/>
                <a:gd name="T7" fmla="*/ 2147483647 h 373"/>
                <a:gd name="T8" fmla="*/ 2147483647 w 367"/>
                <a:gd name="T9" fmla="*/ 2147483647 h 373"/>
                <a:gd name="T10" fmla="*/ 2147483647 w 367"/>
                <a:gd name="T11" fmla="*/ 2147483647 h 373"/>
                <a:gd name="T12" fmla="*/ 2147483647 w 367"/>
                <a:gd name="T13" fmla="*/ 2147483647 h 373"/>
                <a:gd name="T14" fmla="*/ 2147483647 w 367"/>
                <a:gd name="T15" fmla="*/ 0 h 373"/>
                <a:gd name="T16" fmla="*/ 0 60000 65536"/>
                <a:gd name="T17" fmla="*/ 0 60000 65536"/>
                <a:gd name="T18" fmla="*/ 0 60000 65536"/>
                <a:gd name="T19" fmla="*/ 0 60000 65536"/>
                <a:gd name="T20" fmla="*/ 0 60000 65536"/>
                <a:gd name="T21" fmla="*/ 0 60000 65536"/>
                <a:gd name="T22" fmla="*/ 0 60000 65536"/>
                <a:gd name="T23" fmla="*/ 0 60000 65536"/>
                <a:gd name="T24" fmla="*/ 0 w 367"/>
                <a:gd name="T25" fmla="*/ 0 h 373"/>
                <a:gd name="T26" fmla="*/ 367 w 367"/>
                <a:gd name="T27" fmla="*/ 373 h 3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7" h="373">
                  <a:moveTo>
                    <a:pt x="181" y="0"/>
                  </a:moveTo>
                  <a:cubicBezTo>
                    <a:pt x="0" y="180"/>
                    <a:pt x="0" y="180"/>
                    <a:pt x="0" y="180"/>
                  </a:cubicBezTo>
                  <a:cubicBezTo>
                    <a:pt x="0" y="333"/>
                    <a:pt x="0" y="333"/>
                    <a:pt x="0" y="333"/>
                  </a:cubicBezTo>
                  <a:cubicBezTo>
                    <a:pt x="0" y="355"/>
                    <a:pt x="18" y="373"/>
                    <a:pt x="40" y="373"/>
                  </a:cubicBezTo>
                  <a:cubicBezTo>
                    <a:pt x="168" y="373"/>
                    <a:pt x="168" y="373"/>
                    <a:pt x="168" y="373"/>
                  </a:cubicBezTo>
                  <a:cubicBezTo>
                    <a:pt x="367" y="174"/>
                    <a:pt x="367" y="174"/>
                    <a:pt x="367" y="174"/>
                  </a:cubicBezTo>
                  <a:cubicBezTo>
                    <a:pt x="350" y="16"/>
                    <a:pt x="350" y="16"/>
                    <a:pt x="350" y="16"/>
                  </a:cubicBezTo>
                  <a:cubicBezTo>
                    <a:pt x="181" y="0"/>
                    <a:pt x="181" y="0"/>
                    <a:pt x="181" y="0"/>
                  </a:cubicBezTo>
                </a:path>
              </a:pathLst>
            </a:custGeom>
            <a:solidFill>
              <a:srgbClr val="3B87D5"/>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5132" name="Freeform 41"/>
            <p:cNvSpPr>
              <a:spLocks noEditPoints="1" noChangeArrowheads="1"/>
            </p:cNvSpPr>
            <p:nvPr/>
          </p:nvSpPr>
          <p:spPr bwMode="auto">
            <a:xfrm>
              <a:off x="0" y="0"/>
              <a:ext cx="663575" cy="663575"/>
            </a:xfrm>
            <a:custGeom>
              <a:avLst/>
              <a:gdLst>
                <a:gd name="T0" fmla="*/ 2147483647 w 256"/>
                <a:gd name="T1" fmla="*/ 0 h 256"/>
                <a:gd name="T2" fmla="*/ 0 w 256"/>
                <a:gd name="T3" fmla="*/ 2147483647 h 256"/>
                <a:gd name="T4" fmla="*/ 2147483647 w 256"/>
                <a:gd name="T5" fmla="*/ 2147483647 h 256"/>
                <a:gd name="T6" fmla="*/ 2147483647 w 256"/>
                <a:gd name="T7" fmla="*/ 2147483647 h 256"/>
                <a:gd name="T8" fmla="*/ 2147483647 w 256"/>
                <a:gd name="T9" fmla="*/ 0 h 256"/>
                <a:gd name="T10" fmla="*/ 2147483647 w 256"/>
                <a:gd name="T11" fmla="*/ 2147483647 h 256"/>
                <a:gd name="T12" fmla="*/ 2147483647 w 256"/>
                <a:gd name="T13" fmla="*/ 2147483647 h 256"/>
                <a:gd name="T14" fmla="*/ 2147483647 w 256"/>
                <a:gd name="T15" fmla="*/ 2147483647 h 256"/>
                <a:gd name="T16" fmla="*/ 2147483647 w 256"/>
                <a:gd name="T17" fmla="*/ 2147483647 h 256"/>
                <a:gd name="T18" fmla="*/ 2147483647 w 256"/>
                <a:gd name="T19" fmla="*/ 2147483647 h 256"/>
                <a:gd name="T20" fmla="*/ 2147483647 w 256"/>
                <a:gd name="T21" fmla="*/ 2147483647 h 256"/>
                <a:gd name="T22" fmla="*/ 2147483647 w 256"/>
                <a:gd name="T23" fmla="*/ 2147483647 h 256"/>
                <a:gd name="T24" fmla="*/ 2147483647 w 256"/>
                <a:gd name="T25" fmla="*/ 2147483647 h 256"/>
                <a:gd name="T26" fmla="*/ 2147483647 w 256"/>
                <a:gd name="T27" fmla="*/ 2147483647 h 256"/>
                <a:gd name="T28" fmla="*/ 2147483647 w 256"/>
                <a:gd name="T29" fmla="*/ 2147483647 h 256"/>
                <a:gd name="T30" fmla="*/ 2147483647 w 256"/>
                <a:gd name="T31" fmla="*/ 2147483647 h 256"/>
                <a:gd name="T32" fmla="*/ 2147483647 w 256"/>
                <a:gd name="T33" fmla="*/ 2147483647 h 256"/>
                <a:gd name="T34" fmla="*/ 2147483647 w 256"/>
                <a:gd name="T35" fmla="*/ 2147483647 h 256"/>
                <a:gd name="T36" fmla="*/ 2147483647 w 256"/>
                <a:gd name="T37" fmla="*/ 2147483647 h 256"/>
                <a:gd name="T38" fmla="*/ 2147483647 w 256"/>
                <a:gd name="T39" fmla="*/ 2147483647 h 256"/>
                <a:gd name="T40" fmla="*/ 2147483647 w 256"/>
                <a:gd name="T41" fmla="*/ 2147483647 h 256"/>
                <a:gd name="T42" fmla="*/ 2147483647 w 256"/>
                <a:gd name="T43" fmla="*/ 2147483647 h 256"/>
                <a:gd name="T44" fmla="*/ 2147483647 w 256"/>
                <a:gd name="T45" fmla="*/ 2147483647 h 256"/>
                <a:gd name="T46" fmla="*/ 2147483647 w 256"/>
                <a:gd name="T47" fmla="*/ 2147483647 h 256"/>
                <a:gd name="T48" fmla="*/ 2147483647 w 256"/>
                <a:gd name="T49" fmla="*/ 2147483647 h 256"/>
                <a:gd name="T50" fmla="*/ 2147483647 w 256"/>
                <a:gd name="T51" fmla="*/ 2147483647 h 256"/>
                <a:gd name="T52" fmla="*/ 2147483647 w 256"/>
                <a:gd name="T53" fmla="*/ 2147483647 h 256"/>
                <a:gd name="T54" fmla="*/ 2147483647 w 256"/>
                <a:gd name="T55" fmla="*/ 2147483647 h 256"/>
                <a:gd name="T56" fmla="*/ 2147483647 w 256"/>
                <a:gd name="T57" fmla="*/ 2147483647 h 256"/>
                <a:gd name="T58" fmla="*/ 2147483647 w 256"/>
                <a:gd name="T59" fmla="*/ 2147483647 h 256"/>
                <a:gd name="T60" fmla="*/ 2147483647 w 256"/>
                <a:gd name="T61" fmla="*/ 2147483647 h 256"/>
                <a:gd name="T62" fmla="*/ 2147483647 w 256"/>
                <a:gd name="T63" fmla="*/ 2147483647 h 256"/>
                <a:gd name="T64" fmla="*/ 2147483647 w 256"/>
                <a:gd name="T65" fmla="*/ 2147483647 h 256"/>
                <a:gd name="T66" fmla="*/ 2147483647 w 256"/>
                <a:gd name="T67" fmla="*/ 2147483647 h 256"/>
                <a:gd name="T68" fmla="*/ 2147483647 w 256"/>
                <a:gd name="T69" fmla="*/ 2147483647 h 256"/>
                <a:gd name="T70" fmla="*/ 2147483647 w 256"/>
                <a:gd name="T71" fmla="*/ 2147483647 h 256"/>
                <a:gd name="T72" fmla="*/ 2147483647 w 256"/>
                <a:gd name="T73" fmla="*/ 2147483647 h 256"/>
                <a:gd name="T74" fmla="*/ 2147483647 w 256"/>
                <a:gd name="T75" fmla="*/ 2147483647 h 256"/>
                <a:gd name="T76" fmla="*/ 2147483647 w 256"/>
                <a:gd name="T77" fmla="*/ 2147483647 h 256"/>
                <a:gd name="T78" fmla="*/ 2147483647 w 256"/>
                <a:gd name="T79" fmla="*/ 2147483647 h 256"/>
                <a:gd name="T80" fmla="*/ 2147483647 w 256"/>
                <a:gd name="T81" fmla="*/ 2147483647 h 256"/>
                <a:gd name="T82" fmla="*/ 2147483647 w 256"/>
                <a:gd name="T83" fmla="*/ 2147483647 h 25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56"/>
                <a:gd name="T127" fmla="*/ 0 h 256"/>
                <a:gd name="T128" fmla="*/ 256 w 256"/>
                <a:gd name="T129" fmla="*/ 256 h 25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56" h="256">
                  <a:moveTo>
                    <a:pt x="128" y="0"/>
                  </a:moveTo>
                  <a:cubicBezTo>
                    <a:pt x="57" y="0"/>
                    <a:pt x="0" y="57"/>
                    <a:pt x="0" y="128"/>
                  </a:cubicBezTo>
                  <a:cubicBezTo>
                    <a:pt x="0" y="199"/>
                    <a:pt x="57" y="256"/>
                    <a:pt x="128" y="256"/>
                  </a:cubicBezTo>
                  <a:cubicBezTo>
                    <a:pt x="199" y="256"/>
                    <a:pt x="256" y="199"/>
                    <a:pt x="256" y="128"/>
                  </a:cubicBezTo>
                  <a:cubicBezTo>
                    <a:pt x="256" y="57"/>
                    <a:pt x="199" y="0"/>
                    <a:pt x="128" y="0"/>
                  </a:cubicBezTo>
                  <a:close/>
                  <a:moveTo>
                    <a:pt x="135" y="200"/>
                  </a:moveTo>
                  <a:cubicBezTo>
                    <a:pt x="119" y="200"/>
                    <a:pt x="119" y="200"/>
                    <a:pt x="119" y="200"/>
                  </a:cubicBezTo>
                  <a:cubicBezTo>
                    <a:pt x="115" y="200"/>
                    <a:pt x="112" y="196"/>
                    <a:pt x="112" y="192"/>
                  </a:cubicBezTo>
                  <a:cubicBezTo>
                    <a:pt x="111" y="176"/>
                    <a:pt x="111" y="176"/>
                    <a:pt x="111" y="176"/>
                  </a:cubicBezTo>
                  <a:cubicBezTo>
                    <a:pt x="111" y="171"/>
                    <a:pt x="115" y="168"/>
                    <a:pt x="119" y="168"/>
                  </a:cubicBezTo>
                  <a:cubicBezTo>
                    <a:pt x="135" y="168"/>
                    <a:pt x="135" y="168"/>
                    <a:pt x="135" y="168"/>
                  </a:cubicBezTo>
                  <a:cubicBezTo>
                    <a:pt x="140" y="168"/>
                    <a:pt x="143" y="172"/>
                    <a:pt x="143" y="176"/>
                  </a:cubicBezTo>
                  <a:cubicBezTo>
                    <a:pt x="144" y="192"/>
                    <a:pt x="144" y="192"/>
                    <a:pt x="144" y="192"/>
                  </a:cubicBezTo>
                  <a:cubicBezTo>
                    <a:pt x="144" y="196"/>
                    <a:pt x="140" y="200"/>
                    <a:pt x="135" y="200"/>
                  </a:cubicBezTo>
                  <a:close/>
                  <a:moveTo>
                    <a:pt x="170" y="109"/>
                  </a:moveTo>
                  <a:cubicBezTo>
                    <a:pt x="167" y="114"/>
                    <a:pt x="162" y="119"/>
                    <a:pt x="154" y="125"/>
                  </a:cubicBezTo>
                  <a:cubicBezTo>
                    <a:pt x="148" y="130"/>
                    <a:pt x="146" y="132"/>
                    <a:pt x="145" y="132"/>
                  </a:cubicBezTo>
                  <a:cubicBezTo>
                    <a:pt x="145" y="133"/>
                    <a:pt x="144" y="134"/>
                    <a:pt x="144" y="135"/>
                  </a:cubicBezTo>
                  <a:cubicBezTo>
                    <a:pt x="143" y="136"/>
                    <a:pt x="143" y="138"/>
                    <a:pt x="143" y="144"/>
                  </a:cubicBezTo>
                  <a:cubicBezTo>
                    <a:pt x="143" y="149"/>
                    <a:pt x="139" y="152"/>
                    <a:pt x="135" y="152"/>
                  </a:cubicBezTo>
                  <a:cubicBezTo>
                    <a:pt x="120" y="152"/>
                    <a:pt x="120" y="152"/>
                    <a:pt x="120" y="152"/>
                  </a:cubicBezTo>
                  <a:cubicBezTo>
                    <a:pt x="116" y="152"/>
                    <a:pt x="112" y="149"/>
                    <a:pt x="112" y="144"/>
                  </a:cubicBezTo>
                  <a:cubicBezTo>
                    <a:pt x="112" y="140"/>
                    <a:pt x="112" y="140"/>
                    <a:pt x="112" y="140"/>
                  </a:cubicBezTo>
                  <a:cubicBezTo>
                    <a:pt x="112" y="134"/>
                    <a:pt x="113" y="129"/>
                    <a:pt x="115" y="124"/>
                  </a:cubicBezTo>
                  <a:cubicBezTo>
                    <a:pt x="117" y="120"/>
                    <a:pt x="119" y="117"/>
                    <a:pt x="123" y="113"/>
                  </a:cubicBezTo>
                  <a:cubicBezTo>
                    <a:pt x="125" y="111"/>
                    <a:pt x="129" y="108"/>
                    <a:pt x="134" y="104"/>
                  </a:cubicBezTo>
                  <a:cubicBezTo>
                    <a:pt x="141" y="99"/>
                    <a:pt x="142" y="97"/>
                    <a:pt x="143" y="96"/>
                  </a:cubicBezTo>
                  <a:cubicBezTo>
                    <a:pt x="144" y="95"/>
                    <a:pt x="144" y="94"/>
                    <a:pt x="144" y="93"/>
                  </a:cubicBezTo>
                  <a:cubicBezTo>
                    <a:pt x="144" y="92"/>
                    <a:pt x="143" y="89"/>
                    <a:pt x="140" y="86"/>
                  </a:cubicBezTo>
                  <a:cubicBezTo>
                    <a:pt x="137" y="84"/>
                    <a:pt x="132" y="83"/>
                    <a:pt x="128" y="83"/>
                  </a:cubicBezTo>
                  <a:cubicBezTo>
                    <a:pt x="124" y="83"/>
                    <a:pt x="120" y="84"/>
                    <a:pt x="117" y="86"/>
                  </a:cubicBezTo>
                  <a:cubicBezTo>
                    <a:pt x="114" y="88"/>
                    <a:pt x="112" y="92"/>
                    <a:pt x="111" y="97"/>
                  </a:cubicBezTo>
                  <a:cubicBezTo>
                    <a:pt x="111" y="101"/>
                    <a:pt x="107" y="104"/>
                    <a:pt x="103" y="104"/>
                  </a:cubicBezTo>
                  <a:cubicBezTo>
                    <a:pt x="103" y="104"/>
                    <a:pt x="103" y="104"/>
                    <a:pt x="103" y="104"/>
                  </a:cubicBezTo>
                  <a:cubicBezTo>
                    <a:pt x="87" y="102"/>
                    <a:pt x="87" y="102"/>
                    <a:pt x="87" y="102"/>
                  </a:cubicBezTo>
                  <a:cubicBezTo>
                    <a:pt x="85" y="102"/>
                    <a:pt x="83" y="101"/>
                    <a:pt x="81" y="99"/>
                  </a:cubicBezTo>
                  <a:cubicBezTo>
                    <a:pt x="80" y="97"/>
                    <a:pt x="79" y="95"/>
                    <a:pt x="80" y="93"/>
                  </a:cubicBezTo>
                  <a:cubicBezTo>
                    <a:pt x="82" y="81"/>
                    <a:pt x="87" y="72"/>
                    <a:pt x="95" y="66"/>
                  </a:cubicBezTo>
                  <a:cubicBezTo>
                    <a:pt x="104" y="59"/>
                    <a:pt x="115" y="56"/>
                    <a:pt x="128" y="56"/>
                  </a:cubicBezTo>
                  <a:cubicBezTo>
                    <a:pt x="142" y="56"/>
                    <a:pt x="153" y="60"/>
                    <a:pt x="162" y="66"/>
                  </a:cubicBezTo>
                  <a:cubicBezTo>
                    <a:pt x="171" y="73"/>
                    <a:pt x="176" y="82"/>
                    <a:pt x="176" y="92"/>
                  </a:cubicBezTo>
                  <a:cubicBezTo>
                    <a:pt x="176" y="99"/>
                    <a:pt x="174" y="104"/>
                    <a:pt x="170" y="109"/>
                  </a:cubicBez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grpSp>
      <p:sp>
        <p:nvSpPr>
          <p:cNvPr id="5130" name="直接连接符 26"/>
          <p:cNvSpPr>
            <a:spLocks noChangeShapeType="1"/>
          </p:cNvSpPr>
          <p:nvPr/>
        </p:nvSpPr>
        <p:spPr bwMode="auto">
          <a:xfrm flipH="1" flipV="1">
            <a:off x="11350625" y="107950"/>
            <a:ext cx="0" cy="633413"/>
          </a:xfrm>
          <a:prstGeom prst="line">
            <a:avLst/>
          </a:prstGeom>
          <a:noFill/>
          <a:ln w="28575">
            <a:solidFill>
              <a:schemeClr val="bg1"/>
            </a:solidFill>
            <a:bevel/>
          </a:ln>
          <a:extLst>
            <a:ext uri="{909E8E84-426E-40DD-AFC4-6F175D3DCCD1}">
              <a14:hiddenFill xmlns:a14="http://schemas.microsoft.com/office/drawing/2010/main">
                <a:noFill/>
              </a14:hiddenFill>
            </a:ext>
          </a:extLst>
        </p:spPr>
        <p:txBody>
          <a:bodyPr/>
          <a:lstStyle/>
          <a:p>
            <a:endParaRPr lang="zh-CN" altLang="en-US"/>
          </a:p>
        </p:txBody>
      </p:sp>
      <p:pic>
        <p:nvPicPr>
          <p:cNvPr id="3" name="图片 2"/>
          <p:cNvPicPr>
            <a:picLocks noChangeAspect="1"/>
          </p:cNvPicPr>
          <p:nvPr/>
        </p:nvPicPr>
        <p:blipFill>
          <a:blip r:embed="rId4"/>
          <a:stretch>
            <a:fillRect/>
          </a:stretch>
        </p:blipFill>
        <p:spPr>
          <a:xfrm>
            <a:off x="1887537" y="2715311"/>
            <a:ext cx="8180952" cy="1161905"/>
          </a:xfrm>
          <a:prstGeom prst="rect">
            <a:avLst/>
          </a:prstGeom>
        </p:spPr>
      </p:pic>
      <p:pic>
        <p:nvPicPr>
          <p:cNvPr id="4" name="图片 3"/>
          <p:cNvPicPr>
            <a:picLocks noChangeAspect="1"/>
          </p:cNvPicPr>
          <p:nvPr/>
        </p:nvPicPr>
        <p:blipFill>
          <a:blip r:embed="rId5"/>
          <a:stretch>
            <a:fillRect/>
          </a:stretch>
        </p:blipFill>
        <p:spPr>
          <a:xfrm>
            <a:off x="2030394" y="4279261"/>
            <a:ext cx="7895238" cy="723810"/>
          </a:xfrm>
          <a:prstGeom prst="rect">
            <a:avLst/>
          </a:prstGeom>
        </p:spPr>
      </p:pic>
    </p:spTree>
    <p:extLst>
      <p:ext uri="{BB962C8B-B14F-4D97-AF65-F5344CB8AC3E}">
        <p14:creationId xmlns:p14="http://schemas.microsoft.com/office/powerpoint/2010/main" val="21405536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3077"/>
            <a:ext cx="12192000" cy="7051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平行四边形 14"/>
          <p:cNvSpPr>
            <a:spLocks noChangeArrowheads="1"/>
          </p:cNvSpPr>
          <p:nvPr/>
        </p:nvSpPr>
        <p:spPr bwMode="auto">
          <a:xfrm>
            <a:off x="728980" y="1125855"/>
            <a:ext cx="10734675" cy="5198745"/>
          </a:xfrm>
          <a:prstGeom prst="parallelogram">
            <a:avLst>
              <a:gd name="adj" fmla="val 0"/>
            </a:avLst>
          </a:prstGeom>
          <a:noFill/>
          <a:ln w="12700">
            <a:solidFill>
              <a:srgbClr val="3B87D5"/>
            </a:solidFill>
            <a:bevel/>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nvGrpSpPr>
          <p:cNvPr id="5129" name="Group 15"/>
          <p:cNvGrpSpPr/>
          <p:nvPr/>
        </p:nvGrpSpPr>
        <p:grpSpPr bwMode="auto">
          <a:xfrm>
            <a:off x="11610975" y="184150"/>
            <a:ext cx="581025" cy="596900"/>
            <a:chOff x="0" y="0"/>
            <a:chExt cx="1027113" cy="1057275"/>
          </a:xfrm>
        </p:grpSpPr>
        <p:sp>
          <p:nvSpPr>
            <p:cNvPr id="5131" name="Freeform 40"/>
            <p:cNvSpPr>
              <a:spLocks noChangeArrowheads="1"/>
            </p:cNvSpPr>
            <p:nvPr/>
          </p:nvSpPr>
          <p:spPr bwMode="auto">
            <a:xfrm flipH="1">
              <a:off x="76200" y="90487"/>
              <a:ext cx="950913" cy="966788"/>
            </a:xfrm>
            <a:custGeom>
              <a:avLst/>
              <a:gdLst>
                <a:gd name="T0" fmla="*/ 2147483647 w 367"/>
                <a:gd name="T1" fmla="*/ 0 h 373"/>
                <a:gd name="T2" fmla="*/ 0 w 367"/>
                <a:gd name="T3" fmla="*/ 2147483647 h 373"/>
                <a:gd name="T4" fmla="*/ 0 w 367"/>
                <a:gd name="T5" fmla="*/ 2147483647 h 373"/>
                <a:gd name="T6" fmla="*/ 2147483647 w 367"/>
                <a:gd name="T7" fmla="*/ 2147483647 h 373"/>
                <a:gd name="T8" fmla="*/ 2147483647 w 367"/>
                <a:gd name="T9" fmla="*/ 2147483647 h 373"/>
                <a:gd name="T10" fmla="*/ 2147483647 w 367"/>
                <a:gd name="T11" fmla="*/ 2147483647 h 373"/>
                <a:gd name="T12" fmla="*/ 2147483647 w 367"/>
                <a:gd name="T13" fmla="*/ 2147483647 h 373"/>
                <a:gd name="T14" fmla="*/ 2147483647 w 367"/>
                <a:gd name="T15" fmla="*/ 0 h 373"/>
                <a:gd name="T16" fmla="*/ 0 60000 65536"/>
                <a:gd name="T17" fmla="*/ 0 60000 65536"/>
                <a:gd name="T18" fmla="*/ 0 60000 65536"/>
                <a:gd name="T19" fmla="*/ 0 60000 65536"/>
                <a:gd name="T20" fmla="*/ 0 60000 65536"/>
                <a:gd name="T21" fmla="*/ 0 60000 65536"/>
                <a:gd name="T22" fmla="*/ 0 60000 65536"/>
                <a:gd name="T23" fmla="*/ 0 60000 65536"/>
                <a:gd name="T24" fmla="*/ 0 w 367"/>
                <a:gd name="T25" fmla="*/ 0 h 373"/>
                <a:gd name="T26" fmla="*/ 367 w 367"/>
                <a:gd name="T27" fmla="*/ 373 h 3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7" h="373">
                  <a:moveTo>
                    <a:pt x="181" y="0"/>
                  </a:moveTo>
                  <a:cubicBezTo>
                    <a:pt x="0" y="180"/>
                    <a:pt x="0" y="180"/>
                    <a:pt x="0" y="180"/>
                  </a:cubicBezTo>
                  <a:cubicBezTo>
                    <a:pt x="0" y="333"/>
                    <a:pt x="0" y="333"/>
                    <a:pt x="0" y="333"/>
                  </a:cubicBezTo>
                  <a:cubicBezTo>
                    <a:pt x="0" y="355"/>
                    <a:pt x="18" y="373"/>
                    <a:pt x="40" y="373"/>
                  </a:cubicBezTo>
                  <a:cubicBezTo>
                    <a:pt x="168" y="373"/>
                    <a:pt x="168" y="373"/>
                    <a:pt x="168" y="373"/>
                  </a:cubicBezTo>
                  <a:cubicBezTo>
                    <a:pt x="367" y="174"/>
                    <a:pt x="367" y="174"/>
                    <a:pt x="367" y="174"/>
                  </a:cubicBezTo>
                  <a:cubicBezTo>
                    <a:pt x="350" y="16"/>
                    <a:pt x="350" y="16"/>
                    <a:pt x="350" y="16"/>
                  </a:cubicBezTo>
                  <a:cubicBezTo>
                    <a:pt x="181" y="0"/>
                    <a:pt x="181" y="0"/>
                    <a:pt x="181" y="0"/>
                  </a:cubicBezTo>
                </a:path>
              </a:pathLst>
            </a:custGeom>
            <a:solidFill>
              <a:srgbClr val="3B87D5"/>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5132" name="Freeform 41"/>
            <p:cNvSpPr>
              <a:spLocks noEditPoints="1" noChangeArrowheads="1"/>
            </p:cNvSpPr>
            <p:nvPr/>
          </p:nvSpPr>
          <p:spPr bwMode="auto">
            <a:xfrm>
              <a:off x="0" y="0"/>
              <a:ext cx="663575" cy="663575"/>
            </a:xfrm>
            <a:custGeom>
              <a:avLst/>
              <a:gdLst>
                <a:gd name="T0" fmla="*/ 2147483647 w 256"/>
                <a:gd name="T1" fmla="*/ 0 h 256"/>
                <a:gd name="T2" fmla="*/ 0 w 256"/>
                <a:gd name="T3" fmla="*/ 2147483647 h 256"/>
                <a:gd name="T4" fmla="*/ 2147483647 w 256"/>
                <a:gd name="T5" fmla="*/ 2147483647 h 256"/>
                <a:gd name="T6" fmla="*/ 2147483647 w 256"/>
                <a:gd name="T7" fmla="*/ 2147483647 h 256"/>
                <a:gd name="T8" fmla="*/ 2147483647 w 256"/>
                <a:gd name="T9" fmla="*/ 0 h 256"/>
                <a:gd name="T10" fmla="*/ 2147483647 w 256"/>
                <a:gd name="T11" fmla="*/ 2147483647 h 256"/>
                <a:gd name="T12" fmla="*/ 2147483647 w 256"/>
                <a:gd name="T13" fmla="*/ 2147483647 h 256"/>
                <a:gd name="T14" fmla="*/ 2147483647 w 256"/>
                <a:gd name="T15" fmla="*/ 2147483647 h 256"/>
                <a:gd name="T16" fmla="*/ 2147483647 w 256"/>
                <a:gd name="T17" fmla="*/ 2147483647 h 256"/>
                <a:gd name="T18" fmla="*/ 2147483647 w 256"/>
                <a:gd name="T19" fmla="*/ 2147483647 h 256"/>
                <a:gd name="T20" fmla="*/ 2147483647 w 256"/>
                <a:gd name="T21" fmla="*/ 2147483647 h 256"/>
                <a:gd name="T22" fmla="*/ 2147483647 w 256"/>
                <a:gd name="T23" fmla="*/ 2147483647 h 256"/>
                <a:gd name="T24" fmla="*/ 2147483647 w 256"/>
                <a:gd name="T25" fmla="*/ 2147483647 h 256"/>
                <a:gd name="T26" fmla="*/ 2147483647 w 256"/>
                <a:gd name="T27" fmla="*/ 2147483647 h 256"/>
                <a:gd name="T28" fmla="*/ 2147483647 w 256"/>
                <a:gd name="T29" fmla="*/ 2147483647 h 256"/>
                <a:gd name="T30" fmla="*/ 2147483647 w 256"/>
                <a:gd name="T31" fmla="*/ 2147483647 h 256"/>
                <a:gd name="T32" fmla="*/ 2147483647 w 256"/>
                <a:gd name="T33" fmla="*/ 2147483647 h 256"/>
                <a:gd name="T34" fmla="*/ 2147483647 w 256"/>
                <a:gd name="T35" fmla="*/ 2147483647 h 256"/>
                <a:gd name="T36" fmla="*/ 2147483647 w 256"/>
                <a:gd name="T37" fmla="*/ 2147483647 h 256"/>
                <a:gd name="T38" fmla="*/ 2147483647 w 256"/>
                <a:gd name="T39" fmla="*/ 2147483647 h 256"/>
                <a:gd name="T40" fmla="*/ 2147483647 w 256"/>
                <a:gd name="T41" fmla="*/ 2147483647 h 256"/>
                <a:gd name="T42" fmla="*/ 2147483647 w 256"/>
                <a:gd name="T43" fmla="*/ 2147483647 h 256"/>
                <a:gd name="T44" fmla="*/ 2147483647 w 256"/>
                <a:gd name="T45" fmla="*/ 2147483647 h 256"/>
                <a:gd name="T46" fmla="*/ 2147483647 w 256"/>
                <a:gd name="T47" fmla="*/ 2147483647 h 256"/>
                <a:gd name="T48" fmla="*/ 2147483647 w 256"/>
                <a:gd name="T49" fmla="*/ 2147483647 h 256"/>
                <a:gd name="T50" fmla="*/ 2147483647 w 256"/>
                <a:gd name="T51" fmla="*/ 2147483647 h 256"/>
                <a:gd name="T52" fmla="*/ 2147483647 w 256"/>
                <a:gd name="T53" fmla="*/ 2147483647 h 256"/>
                <a:gd name="T54" fmla="*/ 2147483647 w 256"/>
                <a:gd name="T55" fmla="*/ 2147483647 h 256"/>
                <a:gd name="T56" fmla="*/ 2147483647 w 256"/>
                <a:gd name="T57" fmla="*/ 2147483647 h 256"/>
                <a:gd name="T58" fmla="*/ 2147483647 w 256"/>
                <a:gd name="T59" fmla="*/ 2147483647 h 256"/>
                <a:gd name="T60" fmla="*/ 2147483647 w 256"/>
                <a:gd name="T61" fmla="*/ 2147483647 h 256"/>
                <a:gd name="T62" fmla="*/ 2147483647 w 256"/>
                <a:gd name="T63" fmla="*/ 2147483647 h 256"/>
                <a:gd name="T64" fmla="*/ 2147483647 w 256"/>
                <a:gd name="T65" fmla="*/ 2147483647 h 256"/>
                <a:gd name="T66" fmla="*/ 2147483647 w 256"/>
                <a:gd name="T67" fmla="*/ 2147483647 h 256"/>
                <a:gd name="T68" fmla="*/ 2147483647 w 256"/>
                <a:gd name="T69" fmla="*/ 2147483647 h 256"/>
                <a:gd name="T70" fmla="*/ 2147483647 w 256"/>
                <a:gd name="T71" fmla="*/ 2147483647 h 256"/>
                <a:gd name="T72" fmla="*/ 2147483647 w 256"/>
                <a:gd name="T73" fmla="*/ 2147483647 h 256"/>
                <a:gd name="T74" fmla="*/ 2147483647 w 256"/>
                <a:gd name="T75" fmla="*/ 2147483647 h 256"/>
                <a:gd name="T76" fmla="*/ 2147483647 w 256"/>
                <a:gd name="T77" fmla="*/ 2147483647 h 256"/>
                <a:gd name="T78" fmla="*/ 2147483647 w 256"/>
                <a:gd name="T79" fmla="*/ 2147483647 h 256"/>
                <a:gd name="T80" fmla="*/ 2147483647 w 256"/>
                <a:gd name="T81" fmla="*/ 2147483647 h 256"/>
                <a:gd name="T82" fmla="*/ 2147483647 w 256"/>
                <a:gd name="T83" fmla="*/ 2147483647 h 25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56"/>
                <a:gd name="T127" fmla="*/ 0 h 256"/>
                <a:gd name="T128" fmla="*/ 256 w 256"/>
                <a:gd name="T129" fmla="*/ 256 h 25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56" h="256">
                  <a:moveTo>
                    <a:pt x="128" y="0"/>
                  </a:moveTo>
                  <a:cubicBezTo>
                    <a:pt x="57" y="0"/>
                    <a:pt x="0" y="57"/>
                    <a:pt x="0" y="128"/>
                  </a:cubicBezTo>
                  <a:cubicBezTo>
                    <a:pt x="0" y="199"/>
                    <a:pt x="57" y="256"/>
                    <a:pt x="128" y="256"/>
                  </a:cubicBezTo>
                  <a:cubicBezTo>
                    <a:pt x="199" y="256"/>
                    <a:pt x="256" y="199"/>
                    <a:pt x="256" y="128"/>
                  </a:cubicBezTo>
                  <a:cubicBezTo>
                    <a:pt x="256" y="57"/>
                    <a:pt x="199" y="0"/>
                    <a:pt x="128" y="0"/>
                  </a:cubicBezTo>
                  <a:close/>
                  <a:moveTo>
                    <a:pt x="135" y="200"/>
                  </a:moveTo>
                  <a:cubicBezTo>
                    <a:pt x="119" y="200"/>
                    <a:pt x="119" y="200"/>
                    <a:pt x="119" y="200"/>
                  </a:cubicBezTo>
                  <a:cubicBezTo>
                    <a:pt x="115" y="200"/>
                    <a:pt x="112" y="196"/>
                    <a:pt x="112" y="192"/>
                  </a:cubicBezTo>
                  <a:cubicBezTo>
                    <a:pt x="111" y="176"/>
                    <a:pt x="111" y="176"/>
                    <a:pt x="111" y="176"/>
                  </a:cubicBezTo>
                  <a:cubicBezTo>
                    <a:pt x="111" y="171"/>
                    <a:pt x="115" y="168"/>
                    <a:pt x="119" y="168"/>
                  </a:cubicBezTo>
                  <a:cubicBezTo>
                    <a:pt x="135" y="168"/>
                    <a:pt x="135" y="168"/>
                    <a:pt x="135" y="168"/>
                  </a:cubicBezTo>
                  <a:cubicBezTo>
                    <a:pt x="140" y="168"/>
                    <a:pt x="143" y="172"/>
                    <a:pt x="143" y="176"/>
                  </a:cubicBezTo>
                  <a:cubicBezTo>
                    <a:pt x="144" y="192"/>
                    <a:pt x="144" y="192"/>
                    <a:pt x="144" y="192"/>
                  </a:cubicBezTo>
                  <a:cubicBezTo>
                    <a:pt x="144" y="196"/>
                    <a:pt x="140" y="200"/>
                    <a:pt x="135" y="200"/>
                  </a:cubicBezTo>
                  <a:close/>
                  <a:moveTo>
                    <a:pt x="170" y="109"/>
                  </a:moveTo>
                  <a:cubicBezTo>
                    <a:pt x="167" y="114"/>
                    <a:pt x="162" y="119"/>
                    <a:pt x="154" y="125"/>
                  </a:cubicBezTo>
                  <a:cubicBezTo>
                    <a:pt x="148" y="130"/>
                    <a:pt x="146" y="132"/>
                    <a:pt x="145" y="132"/>
                  </a:cubicBezTo>
                  <a:cubicBezTo>
                    <a:pt x="145" y="133"/>
                    <a:pt x="144" y="134"/>
                    <a:pt x="144" y="135"/>
                  </a:cubicBezTo>
                  <a:cubicBezTo>
                    <a:pt x="143" y="136"/>
                    <a:pt x="143" y="138"/>
                    <a:pt x="143" y="144"/>
                  </a:cubicBezTo>
                  <a:cubicBezTo>
                    <a:pt x="143" y="149"/>
                    <a:pt x="139" y="152"/>
                    <a:pt x="135" y="152"/>
                  </a:cubicBezTo>
                  <a:cubicBezTo>
                    <a:pt x="120" y="152"/>
                    <a:pt x="120" y="152"/>
                    <a:pt x="120" y="152"/>
                  </a:cubicBezTo>
                  <a:cubicBezTo>
                    <a:pt x="116" y="152"/>
                    <a:pt x="112" y="149"/>
                    <a:pt x="112" y="144"/>
                  </a:cubicBezTo>
                  <a:cubicBezTo>
                    <a:pt x="112" y="140"/>
                    <a:pt x="112" y="140"/>
                    <a:pt x="112" y="140"/>
                  </a:cubicBezTo>
                  <a:cubicBezTo>
                    <a:pt x="112" y="134"/>
                    <a:pt x="113" y="129"/>
                    <a:pt x="115" y="124"/>
                  </a:cubicBezTo>
                  <a:cubicBezTo>
                    <a:pt x="117" y="120"/>
                    <a:pt x="119" y="117"/>
                    <a:pt x="123" y="113"/>
                  </a:cubicBezTo>
                  <a:cubicBezTo>
                    <a:pt x="125" y="111"/>
                    <a:pt x="129" y="108"/>
                    <a:pt x="134" y="104"/>
                  </a:cubicBezTo>
                  <a:cubicBezTo>
                    <a:pt x="141" y="99"/>
                    <a:pt x="142" y="97"/>
                    <a:pt x="143" y="96"/>
                  </a:cubicBezTo>
                  <a:cubicBezTo>
                    <a:pt x="144" y="95"/>
                    <a:pt x="144" y="94"/>
                    <a:pt x="144" y="93"/>
                  </a:cubicBezTo>
                  <a:cubicBezTo>
                    <a:pt x="144" y="92"/>
                    <a:pt x="143" y="89"/>
                    <a:pt x="140" y="86"/>
                  </a:cubicBezTo>
                  <a:cubicBezTo>
                    <a:pt x="137" y="84"/>
                    <a:pt x="132" y="83"/>
                    <a:pt x="128" y="83"/>
                  </a:cubicBezTo>
                  <a:cubicBezTo>
                    <a:pt x="124" y="83"/>
                    <a:pt x="120" y="84"/>
                    <a:pt x="117" y="86"/>
                  </a:cubicBezTo>
                  <a:cubicBezTo>
                    <a:pt x="114" y="88"/>
                    <a:pt x="112" y="92"/>
                    <a:pt x="111" y="97"/>
                  </a:cubicBezTo>
                  <a:cubicBezTo>
                    <a:pt x="111" y="101"/>
                    <a:pt x="107" y="104"/>
                    <a:pt x="103" y="104"/>
                  </a:cubicBezTo>
                  <a:cubicBezTo>
                    <a:pt x="103" y="104"/>
                    <a:pt x="103" y="104"/>
                    <a:pt x="103" y="104"/>
                  </a:cubicBezTo>
                  <a:cubicBezTo>
                    <a:pt x="87" y="102"/>
                    <a:pt x="87" y="102"/>
                    <a:pt x="87" y="102"/>
                  </a:cubicBezTo>
                  <a:cubicBezTo>
                    <a:pt x="85" y="102"/>
                    <a:pt x="83" y="101"/>
                    <a:pt x="81" y="99"/>
                  </a:cubicBezTo>
                  <a:cubicBezTo>
                    <a:pt x="80" y="97"/>
                    <a:pt x="79" y="95"/>
                    <a:pt x="80" y="93"/>
                  </a:cubicBezTo>
                  <a:cubicBezTo>
                    <a:pt x="82" y="81"/>
                    <a:pt x="87" y="72"/>
                    <a:pt x="95" y="66"/>
                  </a:cubicBezTo>
                  <a:cubicBezTo>
                    <a:pt x="104" y="59"/>
                    <a:pt x="115" y="56"/>
                    <a:pt x="128" y="56"/>
                  </a:cubicBezTo>
                  <a:cubicBezTo>
                    <a:pt x="142" y="56"/>
                    <a:pt x="153" y="60"/>
                    <a:pt x="162" y="66"/>
                  </a:cubicBezTo>
                  <a:cubicBezTo>
                    <a:pt x="171" y="73"/>
                    <a:pt x="176" y="82"/>
                    <a:pt x="176" y="92"/>
                  </a:cubicBezTo>
                  <a:cubicBezTo>
                    <a:pt x="176" y="99"/>
                    <a:pt x="174" y="104"/>
                    <a:pt x="170" y="109"/>
                  </a:cubicBez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grpSp>
      <p:sp>
        <p:nvSpPr>
          <p:cNvPr id="5130" name="直接连接符 26"/>
          <p:cNvSpPr>
            <a:spLocks noChangeShapeType="1"/>
          </p:cNvSpPr>
          <p:nvPr/>
        </p:nvSpPr>
        <p:spPr bwMode="auto">
          <a:xfrm flipH="1" flipV="1">
            <a:off x="11350625" y="107950"/>
            <a:ext cx="0" cy="633413"/>
          </a:xfrm>
          <a:prstGeom prst="line">
            <a:avLst/>
          </a:prstGeom>
          <a:noFill/>
          <a:ln w="28575">
            <a:solidFill>
              <a:schemeClr val="bg1"/>
            </a:solidFill>
            <a:bevel/>
          </a:ln>
          <a:extLst>
            <a:ext uri="{909E8E84-426E-40DD-AFC4-6F175D3DCCD1}">
              <a14:hiddenFill xmlns:a14="http://schemas.microsoft.com/office/drawing/2010/main">
                <a:noFill/>
              </a14:hiddenFill>
            </a:ext>
          </a:extLst>
        </p:spPr>
        <p:txBody>
          <a:bodyPr/>
          <a:lstStyle/>
          <a:p>
            <a:endParaRPr lang="zh-CN" altLang="en-US"/>
          </a:p>
        </p:txBody>
      </p:sp>
      <p:sp>
        <p:nvSpPr>
          <p:cNvPr id="2" name="文本框 1"/>
          <p:cNvSpPr txBox="1"/>
          <p:nvPr/>
        </p:nvSpPr>
        <p:spPr>
          <a:xfrm>
            <a:off x="870155" y="1253613"/>
            <a:ext cx="2551471" cy="461665"/>
          </a:xfrm>
          <a:prstGeom prst="rect">
            <a:avLst/>
          </a:prstGeom>
          <a:noFill/>
        </p:spPr>
        <p:txBody>
          <a:bodyPr wrap="square" rtlCol="0">
            <a:spAutoFit/>
          </a:bodyPr>
          <a:lstStyle/>
          <a:p>
            <a:r>
              <a:rPr lang="zh-CN" altLang="en-US" sz="2400" b="1" smtClean="0"/>
              <a:t>服务延迟</a:t>
            </a:r>
            <a:endParaRPr lang="zh-CN" altLang="en-US" sz="2400" b="1"/>
          </a:p>
        </p:txBody>
      </p:sp>
      <p:sp>
        <p:nvSpPr>
          <p:cNvPr id="3" name="文本框 2"/>
          <p:cNvSpPr txBox="1"/>
          <p:nvPr/>
        </p:nvSpPr>
        <p:spPr>
          <a:xfrm>
            <a:off x="1106129" y="2035277"/>
            <a:ext cx="2050026" cy="369332"/>
          </a:xfrm>
          <a:prstGeom prst="rect">
            <a:avLst/>
          </a:prstGeom>
          <a:noFill/>
        </p:spPr>
        <p:txBody>
          <a:bodyPr wrap="square" rtlCol="0">
            <a:spAutoFit/>
          </a:bodyPr>
          <a:lstStyle/>
          <a:p>
            <a:r>
              <a:rPr lang="en-US" altLang="zh-CN" smtClean="0"/>
              <a:t>1.</a:t>
            </a:r>
            <a:r>
              <a:rPr lang="zh-CN" altLang="en-US" smtClean="0"/>
              <a:t>传输延迟：</a:t>
            </a:r>
            <a:endParaRPr lang="zh-CN" altLang="en-US"/>
          </a:p>
        </p:txBody>
      </p:sp>
      <p:pic>
        <p:nvPicPr>
          <p:cNvPr id="4" name="图片 3"/>
          <p:cNvPicPr>
            <a:picLocks noChangeAspect="1"/>
          </p:cNvPicPr>
          <p:nvPr/>
        </p:nvPicPr>
        <p:blipFill>
          <a:blip r:embed="rId4"/>
          <a:stretch>
            <a:fillRect/>
          </a:stretch>
        </p:blipFill>
        <p:spPr>
          <a:xfrm>
            <a:off x="3421626" y="1891371"/>
            <a:ext cx="5104762" cy="657143"/>
          </a:xfrm>
          <a:prstGeom prst="rect">
            <a:avLst/>
          </a:prstGeom>
        </p:spPr>
      </p:pic>
      <mc:AlternateContent xmlns:mc="http://schemas.openxmlformats.org/markup-compatibility/2006">
        <mc:Choice xmlns:a14="http://schemas.microsoft.com/office/drawing/2010/main" Requires="a14">
          <p:sp>
            <p:nvSpPr>
              <p:cNvPr id="5" name="文本框 4"/>
              <p:cNvSpPr txBox="1"/>
              <p:nvPr/>
            </p:nvSpPr>
            <p:spPr>
              <a:xfrm>
                <a:off x="4124131" y="1125855"/>
                <a:ext cx="5840963" cy="646331"/>
              </a:xfrm>
              <a:prstGeom prst="rect">
                <a:avLst/>
              </a:prstGeom>
              <a:noFill/>
            </p:spPr>
            <p:txBody>
              <a:bodyPr wrap="square" rtlCol="0">
                <a:spAutoFit/>
              </a:bodyPr>
              <a:lstStyle/>
              <a:p>
                <a:r>
                  <a:rPr lang="en-US" altLang="zh-CN" smtClean="0"/>
                  <a:t>Quality Loss of Results (</a:t>
                </a:r>
                <a:r>
                  <a:rPr lang="en-US" altLang="zh-CN"/>
                  <a:t>QLR</a:t>
                </a:r>
                <a:r>
                  <a:rPr lang="en-US" altLang="zh-CN" smtClean="0"/>
                  <a:t>)</a:t>
                </a:r>
                <a:r>
                  <a:rPr lang="zh-CN" altLang="en-US" smtClean="0"/>
                  <a:t>：服务质量损失的等级</a:t>
                </a:r>
                <a:endParaRPr lang="en-US" altLang="zh-CN" smtClean="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𝑘</m:t>
                        </m:r>
                      </m:sub>
                    </m:sSub>
                    <m:r>
                      <a:rPr lang="zh-CN" altLang="en-US" i="1">
                        <a:latin typeface="Cambria Math" panose="02040503050406030204" pitchFamily="18" charset="0"/>
                      </a:rPr>
                      <m:t>：</m:t>
                    </m:r>
                  </m:oMath>
                </a14:m>
                <a:r>
                  <a:rPr lang="zh-CN" altLang="en-US" smtClean="0"/>
                  <a:t>对每个任务</a:t>
                </a:r>
                <a:r>
                  <a:rPr lang="en-US" altLang="zh-CN" smtClean="0"/>
                  <a:t>k</a:t>
                </a:r>
                <a:r>
                  <a:rPr lang="zh-CN" altLang="en-US" smtClean="0"/>
                  <a:t>对应的</a:t>
                </a:r>
                <a:r>
                  <a:rPr lang="en-US" altLang="zh-CN" smtClean="0"/>
                  <a:t>QLR</a:t>
                </a:r>
                <a:r>
                  <a:rPr lang="zh-CN" altLang="en-US" smtClean="0"/>
                  <a:t>等级</a:t>
                </a:r>
                <a:endParaRPr lang="zh-CN" altLang="en-US"/>
              </a:p>
            </p:txBody>
          </p:sp>
        </mc:Choice>
        <mc:Fallback>
          <p:sp>
            <p:nvSpPr>
              <p:cNvPr id="5" name="文本框 4"/>
              <p:cNvSpPr txBox="1">
                <a:spLocks noRot="1" noChangeAspect="1" noMove="1" noResize="1" noEditPoints="1" noAdjustHandles="1" noChangeArrowheads="1" noChangeShapeType="1" noTextEdit="1"/>
              </p:cNvSpPr>
              <p:nvPr/>
            </p:nvSpPr>
            <p:spPr>
              <a:xfrm>
                <a:off x="4124131" y="1125855"/>
                <a:ext cx="5840963" cy="646331"/>
              </a:xfrm>
              <a:prstGeom prst="rect">
                <a:avLst/>
              </a:prstGeom>
              <a:blipFill rotWithShape="0">
                <a:blip r:embed="rId5"/>
                <a:stretch>
                  <a:fillRect l="-939" t="-7547" b="-1509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文本框 5"/>
              <p:cNvSpPr txBox="1"/>
              <p:nvPr/>
            </p:nvSpPr>
            <p:spPr>
              <a:xfrm>
                <a:off x="7808252" y="2369591"/>
                <a:ext cx="4019576" cy="945643"/>
              </a:xfrm>
              <a:prstGeom prst="rect">
                <a:avLst/>
              </a:prstGeom>
              <a:noFill/>
            </p:spPr>
            <p:txBody>
              <a:bodyPr wrap="square" rtlCol="0">
                <a:spAutoFit/>
              </a:bodyPr>
              <a:lstStyle/>
              <a:p>
                <a:r>
                  <a:rPr lang="en-US" altLang="zh-CN" smtClean="0"/>
                  <a:t>D(</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𝑘</m:t>
                        </m:r>
                      </m:sub>
                    </m:sSub>
                  </m:oMath>
                </a14:m>
                <a:r>
                  <a:rPr lang="en-US" altLang="zh-CN" smtClean="0"/>
                  <a:t>)</a:t>
                </a:r>
                <a:r>
                  <a:rPr lang="zh-CN" altLang="en-US" smtClean="0"/>
                  <a:t>：当</a:t>
                </a:r>
                <a:r>
                  <a:rPr lang="en-US" altLang="zh-CN" smtClean="0"/>
                  <a:t>QLR</a:t>
                </a:r>
                <a:r>
                  <a:rPr lang="zh-CN" altLang="en-US" smtClean="0"/>
                  <a:t>为</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𝑘</m:t>
                        </m:r>
                      </m:sub>
                    </m:sSub>
                    <m:r>
                      <a:rPr lang="zh-CN" altLang="en-US" i="1">
                        <a:latin typeface="Cambria Math" panose="02040503050406030204" pitchFamily="18" charset="0"/>
                      </a:rPr>
                      <m:t>时</m:t>
                    </m:r>
                  </m:oMath>
                </a14:m>
                <a:r>
                  <a:rPr lang="zh-CN" altLang="en-US" smtClean="0"/>
                  <a:t>传输数据量的大小</a:t>
                </a:r>
                <a:endParaRPr lang="en-US" altLang="zh-CN" smtClean="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𝑖𝑗</m:t>
                        </m:r>
                      </m:sub>
                    </m:sSub>
                    <m:r>
                      <a:rPr lang="zh-CN" altLang="en-US" i="1">
                        <a:latin typeface="Cambria Math" panose="02040503050406030204" pitchFamily="18" charset="0"/>
                      </a:rPr>
                      <m:t>：</m:t>
                    </m:r>
                  </m:oMath>
                </a14:m>
                <a:r>
                  <a:rPr lang="zh-CN" altLang="en-US" smtClean="0"/>
                  <a:t>结点</a:t>
                </a:r>
                <a:r>
                  <a:rPr lang="en-US" altLang="zh-CN" smtClean="0"/>
                  <a:t>j</a:t>
                </a:r>
                <a:r>
                  <a:rPr lang="zh-CN" altLang="en-US" smtClean="0"/>
                  <a:t>和</a:t>
                </a:r>
                <a:r>
                  <a:rPr lang="en-US" altLang="zh-CN" smtClean="0"/>
                  <a:t>client i</a:t>
                </a:r>
                <a:r>
                  <a:rPr lang="zh-CN" altLang="en-US" smtClean="0"/>
                  <a:t>之间的数据传输率</a:t>
                </a:r>
                <a:endParaRPr lang="zh-CN" altLang="en-US"/>
              </a:p>
            </p:txBody>
          </p:sp>
        </mc:Choice>
        <mc:Fallback>
          <p:sp>
            <p:nvSpPr>
              <p:cNvPr id="6" name="文本框 5"/>
              <p:cNvSpPr txBox="1">
                <a:spLocks noRot="1" noChangeAspect="1" noMove="1" noResize="1" noEditPoints="1" noAdjustHandles="1" noChangeArrowheads="1" noChangeShapeType="1" noTextEdit="1"/>
              </p:cNvSpPr>
              <p:nvPr/>
            </p:nvSpPr>
            <p:spPr>
              <a:xfrm>
                <a:off x="7808252" y="2369591"/>
                <a:ext cx="4019576" cy="945643"/>
              </a:xfrm>
              <a:prstGeom prst="rect">
                <a:avLst/>
              </a:prstGeom>
              <a:blipFill rotWithShape="0">
                <a:blip r:embed="rId6"/>
                <a:stretch>
                  <a:fillRect l="-1366" t="-5161" r="-152" b="-7097"/>
                </a:stretch>
              </a:blipFill>
            </p:spPr>
            <p:txBody>
              <a:bodyPr/>
              <a:lstStyle/>
              <a:p>
                <a:r>
                  <a:rPr lang="zh-CN" altLang="en-US">
                    <a:noFill/>
                  </a:rPr>
                  <a:t> </a:t>
                </a:r>
              </a:p>
            </p:txBody>
          </p:sp>
        </mc:Fallback>
      </mc:AlternateContent>
      <p:sp>
        <p:nvSpPr>
          <p:cNvPr id="7" name="文本框 6"/>
          <p:cNvSpPr txBox="1"/>
          <p:nvPr/>
        </p:nvSpPr>
        <p:spPr>
          <a:xfrm>
            <a:off x="1106128" y="3116424"/>
            <a:ext cx="1674393" cy="369332"/>
          </a:xfrm>
          <a:prstGeom prst="rect">
            <a:avLst/>
          </a:prstGeom>
          <a:noFill/>
        </p:spPr>
        <p:txBody>
          <a:bodyPr wrap="square" rtlCol="0">
            <a:spAutoFit/>
          </a:bodyPr>
          <a:lstStyle/>
          <a:p>
            <a:r>
              <a:rPr lang="en-US" altLang="zh-CN" smtClean="0"/>
              <a:t>2.</a:t>
            </a:r>
            <a:r>
              <a:rPr lang="zh-CN" altLang="en-US" smtClean="0"/>
              <a:t>处理延迟：</a:t>
            </a:r>
            <a:endParaRPr lang="zh-CN" altLang="en-US"/>
          </a:p>
        </p:txBody>
      </p:sp>
      <p:pic>
        <p:nvPicPr>
          <p:cNvPr id="9" name="图片 8"/>
          <p:cNvPicPr>
            <a:picLocks noChangeAspect="1"/>
          </p:cNvPicPr>
          <p:nvPr/>
        </p:nvPicPr>
        <p:blipFill>
          <a:blip r:embed="rId7"/>
          <a:stretch>
            <a:fillRect/>
          </a:stretch>
        </p:blipFill>
        <p:spPr>
          <a:xfrm>
            <a:off x="3253603" y="3127929"/>
            <a:ext cx="4190476" cy="504762"/>
          </a:xfrm>
          <a:prstGeom prst="rect">
            <a:avLst/>
          </a:prstGeom>
        </p:spPr>
      </p:pic>
      <mc:AlternateContent xmlns:mc="http://schemas.openxmlformats.org/markup-compatibility/2006">
        <mc:Choice xmlns:a14="http://schemas.microsoft.com/office/drawing/2010/main" Requires="a14">
          <p:sp>
            <p:nvSpPr>
              <p:cNvPr id="10" name="文本框 9"/>
              <p:cNvSpPr txBox="1"/>
              <p:nvPr/>
            </p:nvSpPr>
            <p:spPr>
              <a:xfrm>
                <a:off x="6096317" y="3725227"/>
                <a:ext cx="4130034" cy="923330"/>
              </a:xfrm>
              <a:prstGeom prst="rect">
                <a:avLst/>
              </a:prstGeom>
              <a:noFill/>
            </p:spPr>
            <p:txBody>
              <a:bodyPr wrap="square" rtlCol="0">
                <a:spAutoFit/>
              </a:bodyPr>
              <a:lstStyle/>
              <a:p>
                <a:r>
                  <a:rPr lang="en-US" altLang="zh-CN" smtClean="0"/>
                  <a:t>P(</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𝑘</m:t>
                        </m:r>
                      </m:sub>
                    </m:sSub>
                  </m:oMath>
                </a14:m>
                <a:r>
                  <a:rPr lang="en-US" altLang="zh-CN"/>
                  <a:t>)</a:t>
                </a:r>
                <a:r>
                  <a:rPr lang="zh-CN" altLang="en-US"/>
                  <a:t>：当</a:t>
                </a:r>
                <a:r>
                  <a:rPr lang="en-US" altLang="zh-CN"/>
                  <a:t>QLR</a:t>
                </a:r>
                <a:r>
                  <a:rPr lang="zh-CN" altLang="en-US"/>
                  <a:t>为</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𝑘</m:t>
                        </m:r>
                      </m:sub>
                    </m:sSub>
                    <m:r>
                      <a:rPr lang="zh-CN" altLang="en-US" i="1">
                        <a:latin typeface="Cambria Math" panose="02040503050406030204" pitchFamily="18" charset="0"/>
                      </a:rPr>
                      <m:t>时</m:t>
                    </m:r>
                  </m:oMath>
                </a14:m>
                <a:r>
                  <a:rPr lang="zh-CN" altLang="en-US" smtClean="0"/>
                  <a:t>所需要的处理</a:t>
                </a:r>
                <a:r>
                  <a:rPr lang="zh-CN" altLang="en-US"/>
                  <a:t>延迟</a:t>
                </a:r>
                <a:endParaRPr lang="en-US" altLang="zh-CN"/>
              </a:p>
              <a:p>
                <a:endParaRPr lang="zh-CN" altLang="en-US"/>
              </a:p>
            </p:txBody>
          </p:sp>
        </mc:Choice>
        <mc:Fallback>
          <p:sp>
            <p:nvSpPr>
              <p:cNvPr id="10" name="文本框 9"/>
              <p:cNvSpPr txBox="1">
                <a:spLocks noRot="1" noChangeAspect="1" noMove="1" noResize="1" noEditPoints="1" noAdjustHandles="1" noChangeArrowheads="1" noChangeShapeType="1" noTextEdit="1"/>
              </p:cNvSpPr>
              <p:nvPr/>
            </p:nvSpPr>
            <p:spPr>
              <a:xfrm>
                <a:off x="6096317" y="3725227"/>
                <a:ext cx="4130034" cy="923330"/>
              </a:xfrm>
              <a:prstGeom prst="rect">
                <a:avLst/>
              </a:prstGeom>
              <a:blipFill rotWithShape="0">
                <a:blip r:embed="rId8"/>
                <a:stretch>
                  <a:fillRect l="-1180" t="-4605"/>
                </a:stretch>
              </a:blipFill>
            </p:spPr>
            <p:txBody>
              <a:bodyPr/>
              <a:lstStyle/>
              <a:p>
                <a:r>
                  <a:rPr lang="zh-CN" altLang="en-US">
                    <a:noFill/>
                  </a:rPr>
                  <a:t> </a:t>
                </a:r>
              </a:p>
            </p:txBody>
          </p:sp>
        </mc:Fallback>
      </mc:AlternateContent>
      <p:sp>
        <p:nvSpPr>
          <p:cNvPr id="12" name="文本框 11"/>
          <p:cNvSpPr txBox="1"/>
          <p:nvPr/>
        </p:nvSpPr>
        <p:spPr>
          <a:xfrm>
            <a:off x="1623527" y="4648556"/>
            <a:ext cx="5281126" cy="369332"/>
          </a:xfrm>
          <a:prstGeom prst="rect">
            <a:avLst/>
          </a:prstGeom>
          <a:noFill/>
        </p:spPr>
        <p:txBody>
          <a:bodyPr wrap="square" rtlCol="0">
            <a:spAutoFit/>
          </a:bodyPr>
          <a:lstStyle/>
          <a:p>
            <a:r>
              <a:rPr lang="zh-CN" altLang="en-US" smtClean="0"/>
              <a:t>每个任务</a:t>
            </a:r>
            <a:r>
              <a:rPr lang="en-US" altLang="zh-CN" smtClean="0"/>
              <a:t>k</a:t>
            </a:r>
            <a:r>
              <a:rPr lang="zh-CN" altLang="en-US" smtClean="0"/>
              <a:t>的服务延迟：</a:t>
            </a:r>
            <a:endParaRPr lang="zh-CN" altLang="en-US"/>
          </a:p>
        </p:txBody>
      </p:sp>
      <p:pic>
        <p:nvPicPr>
          <p:cNvPr id="13" name="图片 12"/>
          <p:cNvPicPr>
            <a:picLocks noChangeAspect="1"/>
          </p:cNvPicPr>
          <p:nvPr/>
        </p:nvPicPr>
        <p:blipFill>
          <a:blip r:embed="rId9"/>
          <a:stretch>
            <a:fillRect/>
          </a:stretch>
        </p:blipFill>
        <p:spPr>
          <a:xfrm>
            <a:off x="4124131" y="4663299"/>
            <a:ext cx="4304762" cy="447619"/>
          </a:xfrm>
          <a:prstGeom prst="rect">
            <a:avLst/>
          </a:prstGeom>
        </p:spPr>
      </p:pic>
      <p:sp>
        <p:nvSpPr>
          <p:cNvPr id="14" name="文本框 13"/>
          <p:cNvSpPr txBox="1"/>
          <p:nvPr/>
        </p:nvSpPr>
        <p:spPr>
          <a:xfrm>
            <a:off x="2537927" y="5355771"/>
            <a:ext cx="5890966" cy="369332"/>
          </a:xfrm>
          <a:prstGeom prst="rect">
            <a:avLst/>
          </a:prstGeom>
          <a:noFill/>
        </p:spPr>
        <p:txBody>
          <a:bodyPr wrap="square" rtlCol="0">
            <a:spAutoFit/>
          </a:bodyPr>
          <a:lstStyle/>
          <a:p>
            <a:r>
              <a:rPr lang="en-US" altLang="zh-CN" smtClean="0"/>
              <a:t>l:</a:t>
            </a:r>
            <a:r>
              <a:rPr lang="zh-CN" altLang="en-US" smtClean="0"/>
              <a:t>是固定的时间开销，代表结点</a:t>
            </a:r>
            <a:r>
              <a:rPr lang="en-US" altLang="zh-CN" smtClean="0"/>
              <a:t>j</a:t>
            </a:r>
            <a:r>
              <a:rPr lang="zh-CN" altLang="en-US" smtClean="0"/>
              <a:t>和</a:t>
            </a:r>
            <a:r>
              <a:rPr lang="en-US" altLang="zh-CN" smtClean="0"/>
              <a:t>i</a:t>
            </a:r>
            <a:r>
              <a:rPr lang="zh-CN" altLang="en-US" smtClean="0"/>
              <a:t>之间的往返时延</a:t>
            </a:r>
            <a:endParaRPr lang="zh-CN" altLang="en-US"/>
          </a:p>
        </p:txBody>
      </p:sp>
    </p:spTree>
    <p:extLst>
      <p:ext uri="{BB962C8B-B14F-4D97-AF65-F5344CB8AC3E}">
        <p14:creationId xmlns:p14="http://schemas.microsoft.com/office/powerpoint/2010/main" val="13188439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42596"/>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平行四边形 14"/>
          <p:cNvSpPr>
            <a:spLocks noChangeArrowheads="1"/>
          </p:cNvSpPr>
          <p:nvPr/>
        </p:nvSpPr>
        <p:spPr bwMode="auto">
          <a:xfrm>
            <a:off x="728980" y="1125855"/>
            <a:ext cx="10734675" cy="5198745"/>
          </a:xfrm>
          <a:prstGeom prst="parallelogram">
            <a:avLst>
              <a:gd name="adj" fmla="val 0"/>
            </a:avLst>
          </a:prstGeom>
          <a:noFill/>
          <a:ln w="12700">
            <a:solidFill>
              <a:srgbClr val="3B87D5"/>
            </a:solidFill>
            <a:bevel/>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nvGrpSpPr>
          <p:cNvPr id="5129" name="Group 15"/>
          <p:cNvGrpSpPr/>
          <p:nvPr/>
        </p:nvGrpSpPr>
        <p:grpSpPr bwMode="auto">
          <a:xfrm>
            <a:off x="11610975" y="184150"/>
            <a:ext cx="581025" cy="596900"/>
            <a:chOff x="0" y="0"/>
            <a:chExt cx="1027113" cy="1057275"/>
          </a:xfrm>
        </p:grpSpPr>
        <p:sp>
          <p:nvSpPr>
            <p:cNvPr id="5131" name="Freeform 40"/>
            <p:cNvSpPr>
              <a:spLocks noChangeArrowheads="1"/>
            </p:cNvSpPr>
            <p:nvPr/>
          </p:nvSpPr>
          <p:spPr bwMode="auto">
            <a:xfrm flipH="1">
              <a:off x="76200" y="90487"/>
              <a:ext cx="950913" cy="966788"/>
            </a:xfrm>
            <a:custGeom>
              <a:avLst/>
              <a:gdLst>
                <a:gd name="T0" fmla="*/ 2147483647 w 367"/>
                <a:gd name="T1" fmla="*/ 0 h 373"/>
                <a:gd name="T2" fmla="*/ 0 w 367"/>
                <a:gd name="T3" fmla="*/ 2147483647 h 373"/>
                <a:gd name="T4" fmla="*/ 0 w 367"/>
                <a:gd name="T5" fmla="*/ 2147483647 h 373"/>
                <a:gd name="T6" fmla="*/ 2147483647 w 367"/>
                <a:gd name="T7" fmla="*/ 2147483647 h 373"/>
                <a:gd name="T8" fmla="*/ 2147483647 w 367"/>
                <a:gd name="T9" fmla="*/ 2147483647 h 373"/>
                <a:gd name="T10" fmla="*/ 2147483647 w 367"/>
                <a:gd name="T11" fmla="*/ 2147483647 h 373"/>
                <a:gd name="T12" fmla="*/ 2147483647 w 367"/>
                <a:gd name="T13" fmla="*/ 2147483647 h 373"/>
                <a:gd name="T14" fmla="*/ 2147483647 w 367"/>
                <a:gd name="T15" fmla="*/ 0 h 373"/>
                <a:gd name="T16" fmla="*/ 0 60000 65536"/>
                <a:gd name="T17" fmla="*/ 0 60000 65536"/>
                <a:gd name="T18" fmla="*/ 0 60000 65536"/>
                <a:gd name="T19" fmla="*/ 0 60000 65536"/>
                <a:gd name="T20" fmla="*/ 0 60000 65536"/>
                <a:gd name="T21" fmla="*/ 0 60000 65536"/>
                <a:gd name="T22" fmla="*/ 0 60000 65536"/>
                <a:gd name="T23" fmla="*/ 0 60000 65536"/>
                <a:gd name="T24" fmla="*/ 0 w 367"/>
                <a:gd name="T25" fmla="*/ 0 h 373"/>
                <a:gd name="T26" fmla="*/ 367 w 367"/>
                <a:gd name="T27" fmla="*/ 373 h 3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7" h="373">
                  <a:moveTo>
                    <a:pt x="181" y="0"/>
                  </a:moveTo>
                  <a:cubicBezTo>
                    <a:pt x="0" y="180"/>
                    <a:pt x="0" y="180"/>
                    <a:pt x="0" y="180"/>
                  </a:cubicBezTo>
                  <a:cubicBezTo>
                    <a:pt x="0" y="333"/>
                    <a:pt x="0" y="333"/>
                    <a:pt x="0" y="333"/>
                  </a:cubicBezTo>
                  <a:cubicBezTo>
                    <a:pt x="0" y="355"/>
                    <a:pt x="18" y="373"/>
                    <a:pt x="40" y="373"/>
                  </a:cubicBezTo>
                  <a:cubicBezTo>
                    <a:pt x="168" y="373"/>
                    <a:pt x="168" y="373"/>
                    <a:pt x="168" y="373"/>
                  </a:cubicBezTo>
                  <a:cubicBezTo>
                    <a:pt x="367" y="174"/>
                    <a:pt x="367" y="174"/>
                    <a:pt x="367" y="174"/>
                  </a:cubicBezTo>
                  <a:cubicBezTo>
                    <a:pt x="350" y="16"/>
                    <a:pt x="350" y="16"/>
                    <a:pt x="350" y="16"/>
                  </a:cubicBezTo>
                  <a:cubicBezTo>
                    <a:pt x="181" y="0"/>
                    <a:pt x="181" y="0"/>
                    <a:pt x="181" y="0"/>
                  </a:cubicBezTo>
                </a:path>
              </a:pathLst>
            </a:custGeom>
            <a:solidFill>
              <a:srgbClr val="3B87D5"/>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5132" name="Freeform 41"/>
            <p:cNvSpPr>
              <a:spLocks noEditPoints="1" noChangeArrowheads="1"/>
            </p:cNvSpPr>
            <p:nvPr/>
          </p:nvSpPr>
          <p:spPr bwMode="auto">
            <a:xfrm>
              <a:off x="0" y="0"/>
              <a:ext cx="663575" cy="663575"/>
            </a:xfrm>
            <a:custGeom>
              <a:avLst/>
              <a:gdLst>
                <a:gd name="T0" fmla="*/ 2147483647 w 256"/>
                <a:gd name="T1" fmla="*/ 0 h 256"/>
                <a:gd name="T2" fmla="*/ 0 w 256"/>
                <a:gd name="T3" fmla="*/ 2147483647 h 256"/>
                <a:gd name="T4" fmla="*/ 2147483647 w 256"/>
                <a:gd name="T5" fmla="*/ 2147483647 h 256"/>
                <a:gd name="T6" fmla="*/ 2147483647 w 256"/>
                <a:gd name="T7" fmla="*/ 2147483647 h 256"/>
                <a:gd name="T8" fmla="*/ 2147483647 w 256"/>
                <a:gd name="T9" fmla="*/ 0 h 256"/>
                <a:gd name="T10" fmla="*/ 2147483647 w 256"/>
                <a:gd name="T11" fmla="*/ 2147483647 h 256"/>
                <a:gd name="T12" fmla="*/ 2147483647 w 256"/>
                <a:gd name="T13" fmla="*/ 2147483647 h 256"/>
                <a:gd name="T14" fmla="*/ 2147483647 w 256"/>
                <a:gd name="T15" fmla="*/ 2147483647 h 256"/>
                <a:gd name="T16" fmla="*/ 2147483647 w 256"/>
                <a:gd name="T17" fmla="*/ 2147483647 h 256"/>
                <a:gd name="T18" fmla="*/ 2147483647 w 256"/>
                <a:gd name="T19" fmla="*/ 2147483647 h 256"/>
                <a:gd name="T20" fmla="*/ 2147483647 w 256"/>
                <a:gd name="T21" fmla="*/ 2147483647 h 256"/>
                <a:gd name="T22" fmla="*/ 2147483647 w 256"/>
                <a:gd name="T23" fmla="*/ 2147483647 h 256"/>
                <a:gd name="T24" fmla="*/ 2147483647 w 256"/>
                <a:gd name="T25" fmla="*/ 2147483647 h 256"/>
                <a:gd name="T26" fmla="*/ 2147483647 w 256"/>
                <a:gd name="T27" fmla="*/ 2147483647 h 256"/>
                <a:gd name="T28" fmla="*/ 2147483647 w 256"/>
                <a:gd name="T29" fmla="*/ 2147483647 h 256"/>
                <a:gd name="T30" fmla="*/ 2147483647 w 256"/>
                <a:gd name="T31" fmla="*/ 2147483647 h 256"/>
                <a:gd name="T32" fmla="*/ 2147483647 w 256"/>
                <a:gd name="T33" fmla="*/ 2147483647 h 256"/>
                <a:gd name="T34" fmla="*/ 2147483647 w 256"/>
                <a:gd name="T35" fmla="*/ 2147483647 h 256"/>
                <a:gd name="T36" fmla="*/ 2147483647 w 256"/>
                <a:gd name="T37" fmla="*/ 2147483647 h 256"/>
                <a:gd name="T38" fmla="*/ 2147483647 w 256"/>
                <a:gd name="T39" fmla="*/ 2147483647 h 256"/>
                <a:gd name="T40" fmla="*/ 2147483647 w 256"/>
                <a:gd name="T41" fmla="*/ 2147483647 h 256"/>
                <a:gd name="T42" fmla="*/ 2147483647 w 256"/>
                <a:gd name="T43" fmla="*/ 2147483647 h 256"/>
                <a:gd name="T44" fmla="*/ 2147483647 w 256"/>
                <a:gd name="T45" fmla="*/ 2147483647 h 256"/>
                <a:gd name="T46" fmla="*/ 2147483647 w 256"/>
                <a:gd name="T47" fmla="*/ 2147483647 h 256"/>
                <a:gd name="T48" fmla="*/ 2147483647 w 256"/>
                <a:gd name="T49" fmla="*/ 2147483647 h 256"/>
                <a:gd name="T50" fmla="*/ 2147483647 w 256"/>
                <a:gd name="T51" fmla="*/ 2147483647 h 256"/>
                <a:gd name="T52" fmla="*/ 2147483647 w 256"/>
                <a:gd name="T53" fmla="*/ 2147483647 h 256"/>
                <a:gd name="T54" fmla="*/ 2147483647 w 256"/>
                <a:gd name="T55" fmla="*/ 2147483647 h 256"/>
                <a:gd name="T56" fmla="*/ 2147483647 w 256"/>
                <a:gd name="T57" fmla="*/ 2147483647 h 256"/>
                <a:gd name="T58" fmla="*/ 2147483647 w 256"/>
                <a:gd name="T59" fmla="*/ 2147483647 h 256"/>
                <a:gd name="T60" fmla="*/ 2147483647 w 256"/>
                <a:gd name="T61" fmla="*/ 2147483647 h 256"/>
                <a:gd name="T62" fmla="*/ 2147483647 w 256"/>
                <a:gd name="T63" fmla="*/ 2147483647 h 256"/>
                <a:gd name="T64" fmla="*/ 2147483647 w 256"/>
                <a:gd name="T65" fmla="*/ 2147483647 h 256"/>
                <a:gd name="T66" fmla="*/ 2147483647 w 256"/>
                <a:gd name="T67" fmla="*/ 2147483647 h 256"/>
                <a:gd name="T68" fmla="*/ 2147483647 w 256"/>
                <a:gd name="T69" fmla="*/ 2147483647 h 256"/>
                <a:gd name="T70" fmla="*/ 2147483647 w 256"/>
                <a:gd name="T71" fmla="*/ 2147483647 h 256"/>
                <a:gd name="T72" fmla="*/ 2147483647 w 256"/>
                <a:gd name="T73" fmla="*/ 2147483647 h 256"/>
                <a:gd name="T74" fmla="*/ 2147483647 w 256"/>
                <a:gd name="T75" fmla="*/ 2147483647 h 256"/>
                <a:gd name="T76" fmla="*/ 2147483647 w 256"/>
                <a:gd name="T77" fmla="*/ 2147483647 h 256"/>
                <a:gd name="T78" fmla="*/ 2147483647 w 256"/>
                <a:gd name="T79" fmla="*/ 2147483647 h 256"/>
                <a:gd name="T80" fmla="*/ 2147483647 w 256"/>
                <a:gd name="T81" fmla="*/ 2147483647 h 256"/>
                <a:gd name="T82" fmla="*/ 2147483647 w 256"/>
                <a:gd name="T83" fmla="*/ 2147483647 h 25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56"/>
                <a:gd name="T127" fmla="*/ 0 h 256"/>
                <a:gd name="T128" fmla="*/ 256 w 256"/>
                <a:gd name="T129" fmla="*/ 256 h 25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56" h="256">
                  <a:moveTo>
                    <a:pt x="128" y="0"/>
                  </a:moveTo>
                  <a:cubicBezTo>
                    <a:pt x="57" y="0"/>
                    <a:pt x="0" y="57"/>
                    <a:pt x="0" y="128"/>
                  </a:cubicBezTo>
                  <a:cubicBezTo>
                    <a:pt x="0" y="199"/>
                    <a:pt x="57" y="256"/>
                    <a:pt x="128" y="256"/>
                  </a:cubicBezTo>
                  <a:cubicBezTo>
                    <a:pt x="199" y="256"/>
                    <a:pt x="256" y="199"/>
                    <a:pt x="256" y="128"/>
                  </a:cubicBezTo>
                  <a:cubicBezTo>
                    <a:pt x="256" y="57"/>
                    <a:pt x="199" y="0"/>
                    <a:pt x="128" y="0"/>
                  </a:cubicBezTo>
                  <a:close/>
                  <a:moveTo>
                    <a:pt x="135" y="200"/>
                  </a:moveTo>
                  <a:cubicBezTo>
                    <a:pt x="119" y="200"/>
                    <a:pt x="119" y="200"/>
                    <a:pt x="119" y="200"/>
                  </a:cubicBezTo>
                  <a:cubicBezTo>
                    <a:pt x="115" y="200"/>
                    <a:pt x="112" y="196"/>
                    <a:pt x="112" y="192"/>
                  </a:cubicBezTo>
                  <a:cubicBezTo>
                    <a:pt x="111" y="176"/>
                    <a:pt x="111" y="176"/>
                    <a:pt x="111" y="176"/>
                  </a:cubicBezTo>
                  <a:cubicBezTo>
                    <a:pt x="111" y="171"/>
                    <a:pt x="115" y="168"/>
                    <a:pt x="119" y="168"/>
                  </a:cubicBezTo>
                  <a:cubicBezTo>
                    <a:pt x="135" y="168"/>
                    <a:pt x="135" y="168"/>
                    <a:pt x="135" y="168"/>
                  </a:cubicBezTo>
                  <a:cubicBezTo>
                    <a:pt x="140" y="168"/>
                    <a:pt x="143" y="172"/>
                    <a:pt x="143" y="176"/>
                  </a:cubicBezTo>
                  <a:cubicBezTo>
                    <a:pt x="144" y="192"/>
                    <a:pt x="144" y="192"/>
                    <a:pt x="144" y="192"/>
                  </a:cubicBezTo>
                  <a:cubicBezTo>
                    <a:pt x="144" y="196"/>
                    <a:pt x="140" y="200"/>
                    <a:pt x="135" y="200"/>
                  </a:cubicBezTo>
                  <a:close/>
                  <a:moveTo>
                    <a:pt x="170" y="109"/>
                  </a:moveTo>
                  <a:cubicBezTo>
                    <a:pt x="167" y="114"/>
                    <a:pt x="162" y="119"/>
                    <a:pt x="154" y="125"/>
                  </a:cubicBezTo>
                  <a:cubicBezTo>
                    <a:pt x="148" y="130"/>
                    <a:pt x="146" y="132"/>
                    <a:pt x="145" y="132"/>
                  </a:cubicBezTo>
                  <a:cubicBezTo>
                    <a:pt x="145" y="133"/>
                    <a:pt x="144" y="134"/>
                    <a:pt x="144" y="135"/>
                  </a:cubicBezTo>
                  <a:cubicBezTo>
                    <a:pt x="143" y="136"/>
                    <a:pt x="143" y="138"/>
                    <a:pt x="143" y="144"/>
                  </a:cubicBezTo>
                  <a:cubicBezTo>
                    <a:pt x="143" y="149"/>
                    <a:pt x="139" y="152"/>
                    <a:pt x="135" y="152"/>
                  </a:cubicBezTo>
                  <a:cubicBezTo>
                    <a:pt x="120" y="152"/>
                    <a:pt x="120" y="152"/>
                    <a:pt x="120" y="152"/>
                  </a:cubicBezTo>
                  <a:cubicBezTo>
                    <a:pt x="116" y="152"/>
                    <a:pt x="112" y="149"/>
                    <a:pt x="112" y="144"/>
                  </a:cubicBezTo>
                  <a:cubicBezTo>
                    <a:pt x="112" y="140"/>
                    <a:pt x="112" y="140"/>
                    <a:pt x="112" y="140"/>
                  </a:cubicBezTo>
                  <a:cubicBezTo>
                    <a:pt x="112" y="134"/>
                    <a:pt x="113" y="129"/>
                    <a:pt x="115" y="124"/>
                  </a:cubicBezTo>
                  <a:cubicBezTo>
                    <a:pt x="117" y="120"/>
                    <a:pt x="119" y="117"/>
                    <a:pt x="123" y="113"/>
                  </a:cubicBezTo>
                  <a:cubicBezTo>
                    <a:pt x="125" y="111"/>
                    <a:pt x="129" y="108"/>
                    <a:pt x="134" y="104"/>
                  </a:cubicBezTo>
                  <a:cubicBezTo>
                    <a:pt x="141" y="99"/>
                    <a:pt x="142" y="97"/>
                    <a:pt x="143" y="96"/>
                  </a:cubicBezTo>
                  <a:cubicBezTo>
                    <a:pt x="144" y="95"/>
                    <a:pt x="144" y="94"/>
                    <a:pt x="144" y="93"/>
                  </a:cubicBezTo>
                  <a:cubicBezTo>
                    <a:pt x="144" y="92"/>
                    <a:pt x="143" y="89"/>
                    <a:pt x="140" y="86"/>
                  </a:cubicBezTo>
                  <a:cubicBezTo>
                    <a:pt x="137" y="84"/>
                    <a:pt x="132" y="83"/>
                    <a:pt x="128" y="83"/>
                  </a:cubicBezTo>
                  <a:cubicBezTo>
                    <a:pt x="124" y="83"/>
                    <a:pt x="120" y="84"/>
                    <a:pt x="117" y="86"/>
                  </a:cubicBezTo>
                  <a:cubicBezTo>
                    <a:pt x="114" y="88"/>
                    <a:pt x="112" y="92"/>
                    <a:pt x="111" y="97"/>
                  </a:cubicBezTo>
                  <a:cubicBezTo>
                    <a:pt x="111" y="101"/>
                    <a:pt x="107" y="104"/>
                    <a:pt x="103" y="104"/>
                  </a:cubicBezTo>
                  <a:cubicBezTo>
                    <a:pt x="103" y="104"/>
                    <a:pt x="103" y="104"/>
                    <a:pt x="103" y="104"/>
                  </a:cubicBezTo>
                  <a:cubicBezTo>
                    <a:pt x="87" y="102"/>
                    <a:pt x="87" y="102"/>
                    <a:pt x="87" y="102"/>
                  </a:cubicBezTo>
                  <a:cubicBezTo>
                    <a:pt x="85" y="102"/>
                    <a:pt x="83" y="101"/>
                    <a:pt x="81" y="99"/>
                  </a:cubicBezTo>
                  <a:cubicBezTo>
                    <a:pt x="80" y="97"/>
                    <a:pt x="79" y="95"/>
                    <a:pt x="80" y="93"/>
                  </a:cubicBezTo>
                  <a:cubicBezTo>
                    <a:pt x="82" y="81"/>
                    <a:pt x="87" y="72"/>
                    <a:pt x="95" y="66"/>
                  </a:cubicBezTo>
                  <a:cubicBezTo>
                    <a:pt x="104" y="59"/>
                    <a:pt x="115" y="56"/>
                    <a:pt x="128" y="56"/>
                  </a:cubicBezTo>
                  <a:cubicBezTo>
                    <a:pt x="142" y="56"/>
                    <a:pt x="153" y="60"/>
                    <a:pt x="162" y="66"/>
                  </a:cubicBezTo>
                  <a:cubicBezTo>
                    <a:pt x="171" y="73"/>
                    <a:pt x="176" y="82"/>
                    <a:pt x="176" y="92"/>
                  </a:cubicBezTo>
                  <a:cubicBezTo>
                    <a:pt x="176" y="99"/>
                    <a:pt x="174" y="104"/>
                    <a:pt x="170" y="109"/>
                  </a:cubicBez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grpSp>
      <p:sp>
        <p:nvSpPr>
          <p:cNvPr id="5130" name="直接连接符 26"/>
          <p:cNvSpPr>
            <a:spLocks noChangeShapeType="1"/>
          </p:cNvSpPr>
          <p:nvPr/>
        </p:nvSpPr>
        <p:spPr bwMode="auto">
          <a:xfrm flipH="1" flipV="1">
            <a:off x="11350625" y="107950"/>
            <a:ext cx="0" cy="633413"/>
          </a:xfrm>
          <a:prstGeom prst="line">
            <a:avLst/>
          </a:prstGeom>
          <a:noFill/>
          <a:ln w="28575">
            <a:solidFill>
              <a:schemeClr val="bg1"/>
            </a:solidFill>
            <a:bevel/>
          </a:ln>
          <a:extLst>
            <a:ext uri="{909E8E84-426E-40DD-AFC4-6F175D3DCCD1}">
              <a14:hiddenFill xmlns:a14="http://schemas.microsoft.com/office/drawing/2010/main">
                <a:noFill/>
              </a14:hiddenFill>
            </a:ext>
          </a:extLst>
        </p:spPr>
        <p:txBody>
          <a:bodyPr/>
          <a:lstStyle/>
          <a:p>
            <a:endParaRPr lang="zh-CN" altLang="en-US"/>
          </a:p>
        </p:txBody>
      </p:sp>
      <p:sp>
        <p:nvSpPr>
          <p:cNvPr id="2" name="文本框 1"/>
          <p:cNvSpPr txBox="1"/>
          <p:nvPr/>
        </p:nvSpPr>
        <p:spPr>
          <a:xfrm>
            <a:off x="1082351" y="1343608"/>
            <a:ext cx="3172408" cy="369332"/>
          </a:xfrm>
          <a:prstGeom prst="rect">
            <a:avLst/>
          </a:prstGeom>
          <a:noFill/>
        </p:spPr>
        <p:txBody>
          <a:bodyPr wrap="square" rtlCol="0">
            <a:spAutoFit/>
          </a:bodyPr>
          <a:lstStyle/>
          <a:p>
            <a:r>
              <a:rPr lang="zh-CN" altLang="en-US" smtClean="0"/>
              <a:t>约束</a:t>
            </a:r>
            <a:endParaRPr lang="zh-CN" altLang="en-US"/>
          </a:p>
        </p:txBody>
      </p:sp>
      <p:sp>
        <p:nvSpPr>
          <p:cNvPr id="3" name="文本框 2"/>
          <p:cNvSpPr txBox="1"/>
          <p:nvPr/>
        </p:nvSpPr>
        <p:spPr>
          <a:xfrm>
            <a:off x="1082351" y="1712940"/>
            <a:ext cx="3377682" cy="369332"/>
          </a:xfrm>
          <a:prstGeom prst="rect">
            <a:avLst/>
          </a:prstGeom>
          <a:noFill/>
        </p:spPr>
        <p:txBody>
          <a:bodyPr wrap="square" rtlCol="0">
            <a:spAutoFit/>
          </a:bodyPr>
          <a:lstStyle/>
          <a:p>
            <a:r>
              <a:rPr lang="en-US" altLang="zh-CN" smtClean="0"/>
              <a:t>1.</a:t>
            </a:r>
            <a:r>
              <a:rPr lang="zh-CN" altLang="en-US" smtClean="0"/>
              <a:t>质量损失约束：</a:t>
            </a:r>
            <a:endParaRPr lang="zh-CN" altLang="en-US"/>
          </a:p>
        </p:txBody>
      </p:sp>
      <p:pic>
        <p:nvPicPr>
          <p:cNvPr id="4" name="图片 3"/>
          <p:cNvPicPr>
            <a:picLocks noChangeAspect="1"/>
          </p:cNvPicPr>
          <p:nvPr/>
        </p:nvPicPr>
        <p:blipFill>
          <a:blip r:embed="rId4"/>
          <a:stretch>
            <a:fillRect/>
          </a:stretch>
        </p:blipFill>
        <p:spPr>
          <a:xfrm>
            <a:off x="3287646" y="1730693"/>
            <a:ext cx="4123809" cy="400000"/>
          </a:xfrm>
          <a:prstGeom prst="rect">
            <a:avLst/>
          </a:prstGeom>
        </p:spPr>
      </p:pic>
      <p:sp>
        <p:nvSpPr>
          <p:cNvPr id="5" name="文本框 4"/>
          <p:cNvSpPr txBox="1"/>
          <p:nvPr/>
        </p:nvSpPr>
        <p:spPr>
          <a:xfrm>
            <a:off x="1119676" y="2388637"/>
            <a:ext cx="3091542" cy="369332"/>
          </a:xfrm>
          <a:prstGeom prst="rect">
            <a:avLst/>
          </a:prstGeom>
          <a:noFill/>
        </p:spPr>
        <p:txBody>
          <a:bodyPr wrap="square" rtlCol="0">
            <a:spAutoFit/>
          </a:bodyPr>
          <a:lstStyle/>
          <a:p>
            <a:r>
              <a:rPr lang="en-US" altLang="zh-CN" smtClean="0"/>
              <a:t>2.</a:t>
            </a:r>
            <a:r>
              <a:rPr lang="zh-CN" altLang="en-US" smtClean="0"/>
              <a:t>分配约束：</a:t>
            </a:r>
            <a:endParaRPr lang="zh-CN" altLang="en-US"/>
          </a:p>
        </p:txBody>
      </p:sp>
      <p:pic>
        <p:nvPicPr>
          <p:cNvPr id="7" name="图片 6"/>
          <p:cNvPicPr>
            <a:picLocks noChangeAspect="1"/>
          </p:cNvPicPr>
          <p:nvPr/>
        </p:nvPicPr>
        <p:blipFill>
          <a:blip r:embed="rId5"/>
          <a:stretch>
            <a:fillRect/>
          </a:stretch>
        </p:blipFill>
        <p:spPr>
          <a:xfrm>
            <a:off x="3162554" y="2213059"/>
            <a:ext cx="4038095" cy="752381"/>
          </a:xfrm>
          <a:prstGeom prst="rect">
            <a:avLst/>
          </a:prstGeom>
        </p:spPr>
      </p:pic>
    </p:spTree>
    <p:extLst>
      <p:ext uri="{BB962C8B-B14F-4D97-AF65-F5344CB8AC3E}">
        <p14:creationId xmlns:p14="http://schemas.microsoft.com/office/powerpoint/2010/main" val="33079221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文本框 6"/>
          <p:cNvSpPr>
            <a:spLocks noChangeArrowheads="1"/>
          </p:cNvSpPr>
          <p:nvPr/>
        </p:nvSpPr>
        <p:spPr bwMode="auto">
          <a:xfrm>
            <a:off x="1423988" y="1334911"/>
            <a:ext cx="7278687"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4400" b="1"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谢谢</a:t>
            </a:r>
            <a:endParaRPr lang="zh-CN" altLang="en-US" sz="44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438" name="文本框 9"/>
          <p:cNvSpPr>
            <a:spLocks noChangeArrowheads="1"/>
          </p:cNvSpPr>
          <p:nvPr/>
        </p:nvSpPr>
        <p:spPr bwMode="auto">
          <a:xfrm>
            <a:off x="1423988" y="2736850"/>
            <a:ext cx="5360987"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汇报人：王琦     </a:t>
            </a:r>
            <a:endParaRPr lang="en-US" altLang="zh-CN" sz="20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pPr>
            <a:r>
              <a:rPr lang="zh-CN" altLang="en-US" sz="200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导师：李智勇             </a:t>
            </a:r>
            <a:endParaRPr lang="en-US" sz="20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pPr>
            <a:r>
              <a:rPr lang="en-US" altLang="zh-CN" sz="20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endParaRPr lang="zh-CN" altLang="en-US" sz="20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1">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4053</TotalTime>
  <Words>782</Words>
  <Application>Microsoft Office PowerPoint</Application>
  <PresentationFormat>宽屏</PresentationFormat>
  <Paragraphs>63</Paragraphs>
  <Slides>8</Slides>
  <Notes>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Arial Unicode MS</vt:lpstr>
      <vt:lpstr>宋体</vt:lpstr>
      <vt:lpstr>微软雅黑</vt:lpstr>
      <vt:lpstr>Arial</vt:lpstr>
      <vt:lpstr>Calibri</vt:lpstr>
      <vt:lpstr>Calibri Light</vt:lpstr>
      <vt:lpstr>Cambria Math</vt:lpstr>
      <vt:lpstr>office 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12sc.taobao.com</dc:subject>
  <dc:creator>清风素材;12sc.taobao.com</dc:creator>
  <cp:keywords>12sc.taobao.com</cp:keywords>
  <dc:description>12sc.taobao.com</dc:description>
  <cp:lastModifiedBy>琦 王</cp:lastModifiedBy>
  <cp:revision>204</cp:revision>
  <dcterms:created xsi:type="dcterms:W3CDTF">2014-02-17T01:49:00Z</dcterms:created>
  <dcterms:modified xsi:type="dcterms:W3CDTF">2018-11-18T03:58:51Z</dcterms:modified>
  <cp:category>12sc.taobao.com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2052-11.1.0.7811</vt:lpwstr>
  </property>
</Properties>
</file>