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2"/>
    <p:sldId id="294" r:id="rId3"/>
    <p:sldId id="305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72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90270" autoAdjust="0"/>
  </p:normalViewPr>
  <p:slideViewPr>
    <p:cSldViewPr snapToGrid="0">
      <p:cViewPr varScale="1">
        <p:scale>
          <a:sx n="67" d="100"/>
          <a:sy n="67" d="100"/>
        </p:scale>
        <p:origin x="55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60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0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0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0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2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对云计算资源进行分层，分为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RC(Remote Cloud)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和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VC(Vehicle Cloud)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，其中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RC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为远程云，通常认为计算能力是无限的，但是传输延迟比较大，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VC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为车辆计算资源构成的虚拟资源池，计算资源有限，但传输延时比较小。卸载时会优先考虑将任务卸载到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VC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上执行，当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VC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的资源不足时才会考虑卸载到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RC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，并使用使用来最小化车辆计算任务的能量和时间消耗，其中后在前的基础上将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VC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扩展为车辆和路边单元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(Roadside Units,RSUs)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的异构环境。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85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将地理区域进行划分，每个区域都有一个基站负责监控和管理该区域内所有的车辆，车辆离开或者进入该区域都需要向基站汇报，有任务请求时将任务信息发送给基站并由基站负责任务的调度。基站并不负责任务请求的执行，只负责任务请求的调度工作，任务由其他的车辆节点执行。该文章将任务分配问题制定为联合优化问题，同时优化平均服务时间和特定应用的服务质量，并使用</a:t>
            </a:r>
            <a:r>
              <a:rPr lang="en-US" altLang="zh-CN" smtClean="0"/>
              <a:t>(LBO)</a:t>
            </a:r>
            <a:r>
              <a:rPr lang="zh-CN" altLang="en-US" smtClean="0"/>
              <a:t>和</a:t>
            </a:r>
            <a:r>
              <a:rPr lang="en-US" altLang="zh-CN" smtClean="0"/>
              <a:t> (BPSO)</a:t>
            </a:r>
            <a:r>
              <a:rPr lang="zh-CN" altLang="en-US" smtClean="0"/>
              <a:t>算法进行协同优化。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提出了一种用于车辆边缘计算的自主车辆边缘</a:t>
            </a:r>
            <a:r>
              <a:rPr lang="en-US" altLang="zh-CN" smtClean="0"/>
              <a:t>AVE</a:t>
            </a:r>
            <a:r>
              <a:rPr lang="zh-CN" altLang="en-US" smtClean="0"/>
              <a:t>框架，将车辆应用程序依据其重要程度划分为关键应用程序、高优先级应用程序和低优先级应用程序，其中关键应用程序时和安全相关的核心应用程序，不考虑在系统内。车辆之间通过广播的方式来相互交换信息，由车辆依据速度、计算资源的空闲状态来决定任务卸载的策略，而不依靠外界基础设施。该文章介绍了车辆边缘自主组织任务卸载的工作流程，提出了有效的工作缓存，并使用</a:t>
            </a:r>
            <a:r>
              <a:rPr lang="en-US" altLang="zh-CN" smtClean="0"/>
              <a:t>ACO</a:t>
            </a:r>
            <a:r>
              <a:rPr lang="zh-CN" altLang="en-US" smtClean="0"/>
              <a:t>来优化任务的处理延时。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7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则提出将边缘云上的计算任务卸载到</a:t>
            </a:r>
            <a:r>
              <a:rPr lang="en-US" altLang="zh-CN" smtClean="0"/>
              <a:t>VC</a:t>
            </a:r>
            <a:r>
              <a:rPr lang="zh-CN" altLang="en-US" smtClean="0"/>
              <a:t>的车辆上</a:t>
            </a:r>
            <a:r>
              <a:rPr lang="en-US" altLang="zh-CN" smtClean="0"/>
              <a:t>(</a:t>
            </a:r>
            <a:r>
              <a:rPr lang="zh-CN" altLang="en-US" smtClean="0"/>
              <a:t>任务可能由车辆产生，也可能从其他的边缘设备产生</a:t>
            </a:r>
            <a:r>
              <a:rPr lang="en-US" altLang="zh-CN" smtClean="0"/>
              <a:t>)</a:t>
            </a:r>
            <a:r>
              <a:rPr lang="zh-CN" altLang="en-US" smtClean="0"/>
              <a:t>，其计算任务具有相互依赖性，最终通过</a:t>
            </a:r>
            <a:r>
              <a:rPr lang="en-US" altLang="zh-CN" smtClean="0"/>
              <a:t>Modified Genetic Algorithm(MGA)</a:t>
            </a:r>
            <a:r>
              <a:rPr lang="zh-CN" altLang="en-US" smtClean="0"/>
              <a:t>算法来最小化在不同车辆中执行总体响应时间。将相互依赖的任务分为三种类型，分别为线形、树形和网形，并用矩阵的形式来表示其依赖性，为求解依赖性任务的卸载提供了很好的解决思路。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6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将移动用户产生的任务分为高、低优先级两类，分别服从泊松分布。然后将任务卸载到车辆计算资源构成的云上，当资源不足时再将其卸载到远程云，最后使用博弈论的方法最小化系统的延时以及消耗的能源。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1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在进行研究时，可以依据具体的场景和需求进行从三种类型的计算资源中选择。因为我们研究的内容是在车辆环境下的计算卸载。例如在</a:t>
            </a:r>
            <a:r>
              <a:rPr lang="en-US" altLang="zh-CN" smtClean="0"/>
              <a:t>AVE</a:t>
            </a:r>
            <a:r>
              <a:rPr lang="zh-CN" altLang="en-US" smtClean="0"/>
              <a:t>中，作者将车辆看成自组网，车辆产生的任务全部在本地或者其他车辆执行，不会卸载到远程云或者边缘云。在</a:t>
            </a:r>
            <a:r>
              <a:rPr lang="en-US" altLang="zh-CN" smtClean="0"/>
              <a:t>SMDP</a:t>
            </a:r>
            <a:r>
              <a:rPr lang="zh-CN" altLang="en-US" smtClean="0"/>
              <a:t>将计算资源分为</a:t>
            </a:r>
            <a:r>
              <a:rPr lang="en-US" altLang="zh-CN" smtClean="0"/>
              <a:t>RC</a:t>
            </a:r>
            <a:r>
              <a:rPr lang="zh-CN" altLang="en-US" smtClean="0"/>
              <a:t>和</a:t>
            </a:r>
            <a:r>
              <a:rPr lang="en-US" altLang="zh-CN" smtClean="0"/>
              <a:t>VC</a:t>
            </a:r>
            <a:r>
              <a:rPr lang="zh-CN" altLang="en-US" smtClean="0"/>
              <a:t>，卸载时会优先考虑在</a:t>
            </a:r>
            <a:r>
              <a:rPr lang="en-US" altLang="zh-CN" smtClean="0"/>
              <a:t>VC</a:t>
            </a:r>
            <a:r>
              <a:rPr lang="zh-CN" altLang="en-US" smtClean="0"/>
              <a:t>上执行，当</a:t>
            </a:r>
            <a:r>
              <a:rPr lang="en-US" altLang="zh-CN" smtClean="0"/>
              <a:t>VC</a:t>
            </a:r>
            <a:r>
              <a:rPr lang="zh-CN" altLang="en-US" smtClean="0"/>
              <a:t>的资源不足时才会考虑卸载到</a:t>
            </a:r>
            <a:r>
              <a:rPr lang="en-US" altLang="zh-CN" smtClean="0"/>
              <a:t>RC</a:t>
            </a:r>
            <a:r>
              <a:rPr lang="zh-CN" altLang="en-US" smtClean="0"/>
              <a:t>。也可以利用基站进行一片区域内的车辆的任务进行协同调度，但基站自身并不会计算任务，只负责调度。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1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2019/1/22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178243" y="1600528"/>
            <a:ext cx="118355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车联网场景下的边缘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4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lang="en-US" altLang="zh-CN" sz="4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综述</a:t>
            </a:r>
            <a:endParaRPr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62794" y="2091404"/>
            <a:ext cx="40132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2)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任务卸载的优化目标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2417" y="2823527"/>
            <a:ext cx="8916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最小化</a:t>
            </a:r>
            <a:r>
              <a:rPr lang="zh-CN" altLang="en-US" b="1"/>
              <a:t>执行延迟</a:t>
            </a:r>
            <a:r>
              <a:rPr lang="zh-CN" altLang="en-US" smtClean="0"/>
              <a:t>：由于</a:t>
            </a:r>
            <a:r>
              <a:rPr lang="zh-CN" altLang="en-US"/>
              <a:t>目前车辆中有很多延迟敏感型的任务，但是由于本地的计算能力有限，升级硬件成本又太高，如果计算延迟太高，会影响用户的体验。因此车辆应用程序中的任务卸载很多情况下是注重计算</a:t>
            </a:r>
            <a:r>
              <a:rPr lang="zh-CN" altLang="en-US"/>
              <a:t>的</a:t>
            </a:r>
            <a:r>
              <a:rPr lang="zh-CN" altLang="en-US" smtClean="0"/>
              <a:t>延迟。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/>
              <a:t>最小</a:t>
            </a:r>
            <a:r>
              <a:rPr lang="zh-CN" altLang="en-US" b="1"/>
              <a:t>化</a:t>
            </a:r>
            <a:r>
              <a:rPr lang="zh-CN" altLang="en-US" b="1"/>
              <a:t>能量消耗</a:t>
            </a:r>
            <a:r>
              <a:rPr lang="zh-CN" altLang="en-US"/>
              <a:t>：移动设备的能耗通常是移动边缘计算中经常考虑的问题。在车辆边缘计算中，多数文献中，都不考虑车辆的能耗，因为他们认为和车辆运行消耗的能量相比用于计算的能量很少，可以忽略不计。但是也有一些文献将能量消耗考虑在内，将其看作最终优化目标的一部分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b="1"/>
              <a:t>优化</a:t>
            </a:r>
            <a:r>
              <a:rPr lang="zh-CN" altLang="en-US" b="1"/>
              <a:t>服务</a:t>
            </a:r>
            <a:r>
              <a:rPr lang="zh-CN" altLang="en-US" b="1" smtClean="0"/>
              <a:t>质量</a:t>
            </a:r>
            <a:r>
              <a:rPr lang="zh-CN" altLang="en-US"/>
              <a:t>：有些应用对服务质量有比较高的要求，比如视频中的物体识别，如果所计算的图片像素质量太差，那么结果也不会很好，从而导致服务质量很差，因此服务质量也是一个通常会考虑在内的优化目标。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685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62794" y="2091404"/>
            <a:ext cx="40132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车辆的移动性分析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2417" y="2823527"/>
            <a:ext cx="8916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/>
            <a:r>
              <a:rPr lang="zh-CN" altLang="en-US"/>
              <a:t>由于车辆具有移动性，因此由车辆形成的车辆云</a:t>
            </a:r>
            <a:r>
              <a:rPr lang="en-US" altLang="zh-CN"/>
              <a:t>VC</a:t>
            </a:r>
            <a:r>
              <a:rPr lang="zh-CN" altLang="en-US"/>
              <a:t>相对于固定基础设施和远程云</a:t>
            </a:r>
            <a:r>
              <a:rPr lang="en-US" altLang="zh-CN"/>
              <a:t>RC</a:t>
            </a:r>
            <a:r>
              <a:rPr lang="zh-CN" altLang="en-US"/>
              <a:t>来说是非常不稳定的，在考虑车辆计算任务卸载时，需要将车辆的移动性包括在内。车辆在行驶时将对于固定基础设施而言的速度差会比较大，对于对向行驶的车辆之间的速度差则要更大，而同向行驶的车俩速度差则会比较小，因此形成的通信链路也会相对</a:t>
            </a:r>
            <a:r>
              <a:rPr lang="zh-CN" altLang="en-US"/>
              <a:t>稳定</a:t>
            </a:r>
            <a:r>
              <a:rPr lang="zh-CN" altLang="en-US" smtClean="0"/>
              <a:t>些。</a:t>
            </a:r>
            <a:endParaRPr lang="en-US" altLang="zh-CN" smtClean="0"/>
          </a:p>
          <a:p>
            <a:pPr indent="432000"/>
            <a:r>
              <a:rPr lang="zh-CN" altLang="en-US"/>
              <a:t>在一定区域内车辆形成云并由某固定基础设施进行统一管理时，车辆在进入或者离开这个区域时要向管理者进行汇报，如果离开的车辆仍然有计算任务在执行，那么任务会执行失败，这时需要对系统进行惩罚；如果车辆离开时没有任务正在执行，则可以顺利离开不会对系统造成损失。当车辆自组织不形成车辆云时，则需要考虑车辆之间的相对速度，速度差越小，通信的链路越稳定、越持久，因此在卸载时要选择速度差比较小并且有充分计算资源的车辆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861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重要方法与工具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62794" y="2091404"/>
            <a:ext cx="65953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1)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马尔可夫决策过程</a:t>
            </a:r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2)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博弈论</a:t>
            </a:r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3)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群体智能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endParaRPr lang="en-US" altLang="zh-CN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4)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仿真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SUMO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OMNET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++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Veins</a:t>
            </a:r>
            <a:r>
              <a:rPr lang="zh-CN" altLang="en-US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VeinsLTE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69778" y="2432565"/>
            <a:ext cx="8981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本文介绍了车辆边缘计算的研究的现实价值和意义，它可以充分利用车辆中空闲的计算资源，减少云资源的压力，并能够较少服务延迟。根据前面的研究工作，总结了车辆边缘计算的几种常见的模型，按照组成可以大概分为远程云、边缘云和车辆云，主要的优化目标则是计算延迟、能量消耗和服务质量，然后可以采用不同的方法对优化目标进行求解，以达到最终目标。但是随着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5G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网络的变革，车辆边缘计算将越来越有发展和利用的价值，其中的问题也值得进一步的深思。</a:t>
            </a:r>
            <a:endParaRPr lang="en-US" altLang="zh-CN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8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随着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智能车辆的发展，越来越多的计算机应用被部署在车辆环境中，例如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实时态势感知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(Real-time Situational Awareness)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、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增强现实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(AR)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、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自动驾驶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等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数据密集和延迟敏感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的计算任务，这对车辆的计算能力提出了新的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要求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。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1)</a:t>
            </a:r>
            <a:r>
              <a:rPr lang="zh-CN" altLang="en-US" b="1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升级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车载</a:t>
            </a:r>
            <a:r>
              <a:rPr lang="zh-CN" altLang="en-US" b="1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计算机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但是升级硬件成本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很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高。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2)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卸载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任务到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云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进行计算，使用远程服务器来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满足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计算要求，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但是由于传统云计算高延迟和不稳定性，无法满足车载应用延迟敏感的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要求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。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3)</a:t>
            </a:r>
            <a:r>
              <a:rPr lang="zh-CN" altLang="en-US" b="1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边缘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计算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为车载应用提供了选择，可以将车辆任务卸载到其他计算资源空闲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的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车辆、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基站等固定基础设施或者移动边缘设备上执行，以增强计算能力、提高服务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质量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。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在车联网的环境下，车载网络技术已经比较成熟，车辆之间的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通信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可以通过</a:t>
            </a:r>
            <a:r>
              <a:rPr lang="en-US" altLang="zh-CN" smtClean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DSRC</a:t>
            </a:r>
            <a:r>
              <a:rPr lang="en-US" altLang="zh-CN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Dedicated 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Short-Range 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Communications)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来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实现，车辆与固定基础设施之间的通信则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可以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使用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LTE(Long-Term Evolution)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。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1857375" y="1427080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研究现状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57375" y="2571065"/>
            <a:ext cx="6786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目前</a:t>
            </a:r>
            <a:r>
              <a:rPr lang="zh-CN" altLang="en-US" smtClean="0"/>
              <a:t>车联网下计算卸载相关的概念：</a:t>
            </a:r>
            <a:endParaRPr lang="en-US" altLang="zh-CN" smtClean="0"/>
          </a:p>
          <a:p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1</a:t>
            </a:r>
            <a:r>
              <a:rPr lang="en-US" altLang="zh-CN"/>
              <a:t>)</a:t>
            </a:r>
            <a:r>
              <a:rPr lang="zh-CN" altLang="en-US" smtClean="0"/>
              <a:t>移动</a:t>
            </a:r>
            <a:r>
              <a:rPr lang="zh-CN" altLang="en-US"/>
              <a:t>云计算</a:t>
            </a:r>
            <a:r>
              <a:rPr lang="en-US" altLang="zh-CN"/>
              <a:t>(Mobile Cloud </a:t>
            </a:r>
            <a:r>
              <a:rPr lang="en-US" altLang="zh-CN"/>
              <a:t>Computing,MCC</a:t>
            </a:r>
            <a:r>
              <a:rPr lang="en-US" altLang="zh-CN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2)</a:t>
            </a:r>
            <a:r>
              <a:rPr lang="zh-CN" altLang="en-US" smtClean="0"/>
              <a:t>车辆</a:t>
            </a:r>
            <a:r>
              <a:rPr lang="zh-CN" altLang="en-US"/>
              <a:t>云计算</a:t>
            </a:r>
            <a:r>
              <a:rPr lang="en-US" altLang="zh-CN"/>
              <a:t>(Vehicular Cloud </a:t>
            </a:r>
            <a:r>
              <a:rPr lang="en-US" altLang="zh-CN"/>
              <a:t>Computing,VCC</a:t>
            </a:r>
            <a:r>
              <a:rPr lang="en-US" altLang="zh-CN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3)</a:t>
            </a:r>
            <a:r>
              <a:rPr lang="zh-CN" altLang="en-US" smtClean="0"/>
              <a:t>车辆</a:t>
            </a:r>
            <a:r>
              <a:rPr lang="zh-CN" altLang="en-US"/>
              <a:t>雾计算</a:t>
            </a:r>
            <a:r>
              <a:rPr lang="en-US" altLang="zh-CN"/>
              <a:t>(Vehicular </a:t>
            </a:r>
            <a:r>
              <a:rPr lang="en-US" altLang="zh-CN"/>
              <a:t>Fog </a:t>
            </a:r>
            <a:r>
              <a:rPr lang="en-US" altLang="zh-CN" smtClean="0"/>
              <a:t>Computing,VFC)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4)Cloudlet</a:t>
            </a:r>
          </a:p>
        </p:txBody>
      </p:sp>
    </p:spTree>
    <p:extLst>
      <p:ext uri="{BB962C8B-B14F-4D97-AF65-F5344CB8AC3E}">
        <p14:creationId xmlns:p14="http://schemas.microsoft.com/office/powerpoint/2010/main" val="14764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792801" y="849313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现状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" y="2627299"/>
            <a:ext cx="6338858" cy="3964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01" y="1943766"/>
            <a:ext cx="5238750" cy="4648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9772" y="1659467"/>
            <a:ext cx="633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 SMDP-Based Resource Allocation in Vehicular Cloud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Systems, IEEE Transactions 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Electronics, 2015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713" y="1063214"/>
            <a:ext cx="518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in Vehicular Cloud Computing Systems With Heterogeneous Vehicles and Roadside Units, IEEE Internet of Things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Journal, 2018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792801" y="849313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现状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9952" y="1569573"/>
            <a:ext cx="793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Folo: Latency and Quality Optimized Task Allocation in Vehicular Fog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Computing,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Journal, 2018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06" y="2355107"/>
            <a:ext cx="6654860" cy="39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792801" y="849313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现状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9952" y="1569573"/>
            <a:ext cx="793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AVE: Autonomous Vehicular Edge Computing Framework with ACO-Based Scheduling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Vehicular Technology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9" y="2279683"/>
            <a:ext cx="10319099" cy="43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792801" y="849313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现状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9952" y="1569573"/>
            <a:ext cx="793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Task Scheduling for Computation Offloading in Vehicular Cloud, IEEE Transactions on Vehicular Technology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933" y="2279683"/>
            <a:ext cx="8218641" cy="41171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952" y="2506513"/>
            <a:ext cx="4219048" cy="23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619" y="5083266"/>
            <a:ext cx="2085714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792801" y="849313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现状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9952" y="1569573"/>
            <a:ext cx="793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Game Approach for Mobile Users Resource Management in a Vehicular Fog Computing Environment, 2018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766" y="2237350"/>
            <a:ext cx="6046465" cy="43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20" y="1237386"/>
            <a:ext cx="5115105" cy="49756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4491" y="2415719"/>
            <a:ext cx="401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1)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车辆环境下卸载模型的选择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smtClean="0"/>
          </a:p>
          <a:p>
            <a:r>
              <a:rPr lang="zh-CN" altLang="en-US" b="1" smtClean="0"/>
              <a:t>远程云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(Remote Cloud,RC)</a:t>
            </a:r>
            <a:r>
              <a:rPr lang="zh-CN" altLang="en-US" smtClean="0"/>
              <a:t>：</a:t>
            </a:r>
            <a:r>
              <a:rPr lang="zh-CN" altLang="en-US"/>
              <a:t>计算</a:t>
            </a:r>
            <a:r>
              <a:rPr lang="zh-CN" altLang="en-US" smtClean="0"/>
              <a:t>能力强，计算延时小，传输延迟很高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b="1" smtClean="0"/>
              <a:t>边缘云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(Edge Cloud,EC)</a:t>
            </a:r>
            <a:r>
              <a:rPr lang="zh-CN" altLang="en-US"/>
              <a:t>：计算能力</a:t>
            </a:r>
            <a:r>
              <a:rPr lang="zh-CN" altLang="en-US"/>
              <a:t>不如</a:t>
            </a:r>
            <a:r>
              <a:rPr lang="en-US" altLang="zh-CN" smtClean="0"/>
              <a:t>RC</a:t>
            </a:r>
            <a:r>
              <a:rPr lang="zh-CN" altLang="en-US" smtClean="0"/>
              <a:t>，处于网络边缘，传输延迟低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b="1"/>
              <a:t>车辆云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(Vehicular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Cloud,VC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/>
              <a:t>：由车辆的计算资源形成的云资源，也属于边缘的一部分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1699</Words>
  <Application>Microsoft Office PowerPoint</Application>
  <PresentationFormat>宽屏</PresentationFormat>
  <Paragraphs>68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Times New Roman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180</cp:revision>
  <dcterms:created xsi:type="dcterms:W3CDTF">2014-02-17T01:49:00Z</dcterms:created>
  <dcterms:modified xsi:type="dcterms:W3CDTF">2019-01-22T06:12:40Z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