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9" r:id="rId2"/>
    <p:sldId id="294" r:id="rId3"/>
    <p:sldId id="295" r:id="rId4"/>
    <p:sldId id="308" r:id="rId5"/>
    <p:sldId id="299" r:id="rId6"/>
    <p:sldId id="303" r:id="rId7"/>
    <p:sldId id="304" r:id="rId8"/>
    <p:sldId id="305" r:id="rId9"/>
    <p:sldId id="306" r:id="rId10"/>
    <p:sldId id="301" r:id="rId11"/>
    <p:sldId id="307" r:id="rId12"/>
    <p:sldId id="302" r:id="rId13"/>
    <p:sldId id="272" r:id="rId14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74" autoAdjust="0"/>
    <p:restoredTop sz="71325" autoAdjust="0"/>
  </p:normalViewPr>
  <p:slideViewPr>
    <p:cSldViewPr snapToGrid="0">
      <p:cViewPr varScale="1">
        <p:scale>
          <a:sx n="65" d="100"/>
          <a:sy n="65" d="100"/>
        </p:scale>
        <p:origin x="117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750"/>
    </p:cViewPr>
  </p:sorter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278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在车辆云计算系统中的基于半马尔可夫的资源分配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662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l-GR" altLang="zh-CN" smtClean="0"/>
              <a:t>λ</a:t>
            </a:r>
            <a:r>
              <a:rPr lang="en-US" altLang="zh-CN" smtClean="0"/>
              <a:t>v</a:t>
            </a:r>
            <a:r>
              <a:rPr lang="zh-CN" altLang="en-US" smtClean="0"/>
              <a:t>车辆进去系统的到达率，</a:t>
            </a:r>
            <a:r>
              <a:rPr lang="el-GR" altLang="zh-CN" smtClean="0"/>
              <a:t>μ</a:t>
            </a:r>
            <a:r>
              <a:rPr lang="en-US" altLang="zh-CN" smtClean="0"/>
              <a:t>v</a:t>
            </a:r>
            <a:r>
              <a:rPr lang="zh-CN" altLang="en-US" smtClean="0"/>
              <a:t>车辆离开率，都服从泊松分布。</a:t>
            </a:r>
            <a:r>
              <a:rPr lang="el-GR" altLang="zh-CN" smtClean="0"/>
              <a:t>λ</a:t>
            </a:r>
            <a:r>
              <a:rPr lang="en-US" altLang="zh-CN" smtClean="0"/>
              <a:t>p</a:t>
            </a:r>
            <a:r>
              <a:rPr lang="zh-CN" altLang="en-US" smtClean="0"/>
              <a:t>是任务的产生率，</a:t>
            </a:r>
            <a:r>
              <a:rPr lang="el-GR" altLang="zh-CN" smtClean="0"/>
              <a:t>μ</a:t>
            </a:r>
            <a:r>
              <a:rPr lang="en-US" altLang="zh-CN" smtClean="0"/>
              <a:t>p</a:t>
            </a:r>
            <a:r>
              <a:rPr lang="zh-CN" altLang="en-US" smtClean="0"/>
              <a:t>是任务的完成率。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6573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l-GR" altLang="zh-CN" smtClean="0"/>
              <a:t>λ</a:t>
            </a:r>
            <a:r>
              <a:rPr lang="en-US" altLang="zh-CN" smtClean="0"/>
              <a:t>v</a:t>
            </a:r>
            <a:r>
              <a:rPr lang="zh-CN" altLang="en-US" smtClean="0"/>
              <a:t>车辆进去系统的到达率，</a:t>
            </a:r>
            <a:r>
              <a:rPr lang="el-GR" altLang="zh-CN" smtClean="0"/>
              <a:t>μ</a:t>
            </a:r>
            <a:r>
              <a:rPr lang="en-US" altLang="zh-CN" smtClean="0"/>
              <a:t>v</a:t>
            </a:r>
            <a:r>
              <a:rPr lang="zh-CN" altLang="en-US" smtClean="0"/>
              <a:t>车辆离开率，都服从泊松分布。</a:t>
            </a:r>
            <a:r>
              <a:rPr lang="el-GR" altLang="zh-CN" smtClean="0"/>
              <a:t>λ</a:t>
            </a:r>
            <a:r>
              <a:rPr lang="en-US" altLang="zh-CN" smtClean="0"/>
              <a:t>p</a:t>
            </a:r>
            <a:r>
              <a:rPr lang="zh-CN" altLang="en-US" smtClean="0"/>
              <a:t>是任务的产生率，</a:t>
            </a:r>
            <a:r>
              <a:rPr lang="el-GR" altLang="zh-CN" smtClean="0"/>
              <a:t>μ</a:t>
            </a:r>
            <a:r>
              <a:rPr lang="en-US" altLang="zh-CN" smtClean="0"/>
              <a:t>p</a:t>
            </a:r>
            <a:r>
              <a:rPr lang="zh-CN" altLang="en-US" smtClean="0"/>
              <a:t>是任务的完成率。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03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754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smtClean="0"/>
              <a:t>车辆云计算系统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163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r>
              <a:rPr lang="zh-CN" altLang="en-US" smtClean="0"/>
              <a:t>计算资源的可变性。由于车辆行为的不确定性，车辆可能随机的进入或离开</a:t>
            </a:r>
            <a:r>
              <a:rPr lang="en-US" altLang="zh-CN" smtClean="0"/>
              <a:t>VC</a:t>
            </a:r>
            <a:r>
              <a:rPr lang="zh-CN" altLang="en-US" smtClean="0"/>
              <a:t>，因此计算资源是变化的。假设</a:t>
            </a:r>
            <a:r>
              <a:rPr lang="en-US" altLang="zh-CN" smtClean="0"/>
              <a:t>VC</a:t>
            </a:r>
            <a:r>
              <a:rPr lang="zh-CN" altLang="en-US" smtClean="0"/>
              <a:t>由如下性质：</a:t>
            </a:r>
            <a:r>
              <a:rPr lang="en-US" altLang="zh-CN" smtClean="0"/>
              <a:t>1)</a:t>
            </a:r>
            <a:r>
              <a:rPr lang="zh-CN" altLang="en-US" smtClean="0"/>
              <a:t>服务请求的到达和离开都服从泊松分布</a:t>
            </a:r>
            <a:r>
              <a:rPr lang="en-US" altLang="zh-CN" smtClean="0"/>
              <a:t>2)</a:t>
            </a:r>
            <a:r>
              <a:rPr lang="zh-CN" altLang="en-US" smtClean="0"/>
              <a:t>车辆进入</a:t>
            </a:r>
            <a:r>
              <a:rPr lang="en-US" altLang="zh-CN" smtClean="0"/>
              <a:t>VC</a:t>
            </a:r>
            <a:r>
              <a:rPr lang="zh-CN" altLang="en-US" smtClean="0"/>
              <a:t>和离开</a:t>
            </a:r>
            <a:r>
              <a:rPr lang="en-US" altLang="zh-CN" smtClean="0"/>
              <a:t>VC</a:t>
            </a:r>
            <a:r>
              <a:rPr lang="zh-CN" altLang="en-US" smtClean="0"/>
              <a:t>也服从泊松分布</a:t>
            </a:r>
            <a:r>
              <a:rPr lang="en-US" altLang="zh-CN" smtClean="0"/>
              <a:t>3)VC</a:t>
            </a:r>
            <a:r>
              <a:rPr lang="zh-CN" altLang="en-US" smtClean="0"/>
              <a:t>中的可用资源是随时间变化的</a:t>
            </a:r>
            <a:r>
              <a:rPr lang="en-US" altLang="zh-CN" smtClean="0"/>
              <a:t>4)</a:t>
            </a:r>
            <a:r>
              <a:rPr lang="zh-CN" altLang="en-US" smtClean="0"/>
              <a:t>当前的任何行动都会对未来产生潜在的影响。</a:t>
            </a:r>
            <a:endParaRPr lang="en-US" altLang="zh-CN" smtClean="0"/>
          </a:p>
          <a:p>
            <a:r>
              <a:rPr lang="en-US" altLang="zh-CN" smtClean="0"/>
              <a:t>2.VC</a:t>
            </a:r>
            <a:r>
              <a:rPr lang="zh-CN" altLang="en-US" smtClean="0"/>
              <a:t>资源的异构型。每辆车的计算资源不同。采用虚拟化技术，将异构物理环境下的计算资源抽象为虚拟资源池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497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84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state space, action space, reward model, and transition probability distribution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s</a:t>
            </a:r>
            <a:r>
              <a:rPr lang="zh-CN" altLang="en-US" smtClean="0"/>
              <a:t>前面的</a:t>
            </a:r>
            <a:r>
              <a:rPr lang="en-US" altLang="zh-CN" smtClean="0"/>
              <a:t>NR</a:t>
            </a:r>
            <a:r>
              <a:rPr lang="zh-CN" altLang="en-US" smtClean="0"/>
              <a:t>项</a:t>
            </a:r>
            <a:r>
              <a:rPr lang="zh-CN" altLang="en-US" baseline="0" smtClean="0"/>
              <a:t> </a:t>
            </a:r>
            <a:r>
              <a:rPr lang="en-US" altLang="zh-CN" smtClean="0"/>
              <a:t>ni </a:t>
            </a:r>
            <a:r>
              <a:rPr lang="zh-CN" altLang="en-US" smtClean="0"/>
              <a:t>表示被分配</a:t>
            </a:r>
            <a:r>
              <a:rPr lang="en-US" altLang="zh-CN" smtClean="0"/>
              <a:t>i</a:t>
            </a:r>
            <a:r>
              <a:rPr lang="zh-CN" altLang="en-US" smtClean="0"/>
              <a:t>个</a:t>
            </a:r>
            <a:r>
              <a:rPr lang="en-US" altLang="zh-CN" smtClean="0"/>
              <a:t>RU</a:t>
            </a:r>
            <a:r>
              <a:rPr lang="zh-CN" altLang="en-US" smtClean="0"/>
              <a:t>的服务请求数量。</a:t>
            </a:r>
            <a:r>
              <a:rPr lang="en-US" altLang="zh-CN" smtClean="0"/>
              <a:t>M</a:t>
            </a:r>
            <a:r>
              <a:rPr lang="zh-CN" altLang="en-US" smtClean="0"/>
              <a:t>表示</a:t>
            </a:r>
            <a:r>
              <a:rPr lang="en-US" altLang="zh-CN" smtClean="0"/>
              <a:t>VC</a:t>
            </a:r>
            <a:r>
              <a:rPr lang="zh-CN" altLang="en-US" smtClean="0"/>
              <a:t>中可用的</a:t>
            </a:r>
            <a:r>
              <a:rPr lang="en-US" altLang="zh-CN" smtClean="0"/>
              <a:t>RU</a:t>
            </a:r>
            <a:r>
              <a:rPr lang="zh-CN" altLang="en-US" smtClean="0"/>
              <a:t>的数目。</a:t>
            </a:r>
            <a:r>
              <a:rPr lang="en-US" altLang="zh-CN" smtClean="0"/>
              <a:t>e</a:t>
            </a:r>
            <a:r>
              <a:rPr lang="zh-CN" altLang="en-US" smtClean="0"/>
              <a:t>代表当前状态下可能发生的事件</a:t>
            </a:r>
            <a:r>
              <a:rPr lang="zh-CN" altLang="en-US" smtClean="0"/>
              <a:t>，它可以从下面这些事件中选取一个。</a:t>
            </a:r>
            <a:r>
              <a:rPr lang="en-US" altLang="zh-CN" smtClean="0"/>
              <a:t>A</a:t>
            </a:r>
            <a:r>
              <a:rPr lang="zh-CN" altLang="en-US" smtClean="0"/>
              <a:t>代表产生一个新的服务请求。</a:t>
            </a:r>
            <a:r>
              <a:rPr lang="en-US" altLang="zh-CN" smtClean="0"/>
              <a:t>Di</a:t>
            </a:r>
            <a:r>
              <a:rPr lang="zh-CN" altLang="en-US" smtClean="0"/>
              <a:t>表示有一个使用</a:t>
            </a:r>
            <a:r>
              <a:rPr lang="en-US" altLang="zh-CN" smtClean="0"/>
              <a:t>i</a:t>
            </a:r>
            <a:r>
              <a:rPr lang="zh-CN" altLang="en-US" smtClean="0"/>
              <a:t>个</a:t>
            </a:r>
            <a:r>
              <a:rPr lang="en-US" altLang="zh-CN" smtClean="0"/>
              <a:t>RU</a:t>
            </a:r>
            <a:r>
              <a:rPr lang="zh-CN" altLang="en-US" smtClean="0"/>
              <a:t>的服务请求执行完毕。</a:t>
            </a:r>
            <a:r>
              <a:rPr lang="en-US" altLang="zh-CN" smtClean="0"/>
              <a:t>B1</a:t>
            </a:r>
            <a:r>
              <a:rPr lang="zh-CN" altLang="en-US" smtClean="0"/>
              <a:t>和</a:t>
            </a:r>
            <a:r>
              <a:rPr lang="en-US" altLang="zh-CN" smtClean="0"/>
              <a:t>B-1</a:t>
            </a:r>
            <a:r>
              <a:rPr lang="zh-CN" altLang="en-US" smtClean="0"/>
              <a:t>分别表示有车辆进入或者离开</a:t>
            </a:r>
            <a:r>
              <a:rPr lang="en-US" altLang="zh-CN" smtClean="0"/>
              <a:t>VC</a:t>
            </a:r>
            <a:r>
              <a:rPr lang="zh-CN" altLang="en-US" smtClean="0"/>
              <a:t>。总共占用的</a:t>
            </a:r>
            <a:r>
              <a:rPr lang="en-US" altLang="zh-CN" smtClean="0"/>
              <a:t>RU</a:t>
            </a:r>
            <a:r>
              <a:rPr lang="zh-CN" altLang="en-US" smtClean="0"/>
              <a:t>要小于</a:t>
            </a:r>
            <a:r>
              <a:rPr lang="en-US" altLang="zh-CN" smtClean="0"/>
              <a:t>M</a:t>
            </a:r>
            <a:r>
              <a:rPr lang="zh-CN" altLang="en-US" smtClean="0"/>
              <a:t>。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80810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当事件发生时，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VCC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系统根据当前状态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决定需要从操作集中采取哪些操作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a(s)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，即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a(s)=-1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时，在一个服务请求完成时，或者汽车进入或者离开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时，这时仅仅需要更新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的状态。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当收到一个新的请求时，有两种选择：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中分配给请求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 a(s)=i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传给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RC</a:t>
            </a:r>
            <a:r>
              <a:rPr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a(s)=0;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72758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El</a:t>
            </a:r>
            <a:r>
              <a:rPr lang="zh-CN" altLang="en-US" smtClean="0"/>
              <a:t>为在本机执行消耗的能量，</a:t>
            </a:r>
            <a:r>
              <a:rPr lang="el-GR" altLang="zh-CN" smtClean="0"/>
              <a:t>δ1</a:t>
            </a:r>
            <a:r>
              <a:rPr lang="zh-CN" altLang="en-US" smtClean="0"/>
              <a:t>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Delta</a:t>
            </a:r>
            <a:r>
              <a:rPr lang="zh-CN" altLang="en-US" smtClean="0"/>
              <a:t>）为车辆之间的传输时延，</a:t>
            </a:r>
            <a:r>
              <a:rPr lang="en-US" altLang="zh-CN" smtClean="0"/>
              <a:t>P</a:t>
            </a:r>
            <a:r>
              <a:rPr lang="zh-CN" altLang="en-US" smtClean="0"/>
              <a:t>为传输功率</a:t>
            </a:r>
            <a:endParaRPr lang="en-US" altLang="zh-CN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Dl</a:t>
            </a:r>
            <a:r>
              <a:rPr lang="zh-CN" altLang="en-US" smtClean="0"/>
              <a:t>为在本机执行所用的时间，</a:t>
            </a:r>
            <a:r>
              <a:rPr lang="el-GR" altLang="zh-CN" smtClean="0"/>
              <a:t>μ</a:t>
            </a:r>
            <a:r>
              <a:rPr lang="en-US" altLang="zh-CN" smtClean="0"/>
              <a:t>p</a:t>
            </a:r>
            <a:r>
              <a:rPr lang="zh-CN" altLang="en-US" smtClean="0"/>
              <a:t>为一个</a:t>
            </a:r>
            <a:r>
              <a:rPr lang="en-US" altLang="zh-CN" smtClean="0"/>
              <a:t>RU</a:t>
            </a:r>
            <a:r>
              <a:rPr lang="zh-CN" altLang="en-US" smtClean="0"/>
              <a:t>的服务率</a:t>
            </a:r>
            <a:endParaRPr lang="en-US" altLang="zh-CN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βe and βd </a:t>
            </a:r>
            <a:r>
              <a:rPr lang="zh-CN" altLang="en-US" smtClean="0"/>
              <a:t>能量和时间的单位收益</a:t>
            </a:r>
            <a:endParaRPr lang="en-US" altLang="zh-CN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altLang="zh-CN" smtClean="0"/>
              <a:t>γ</a:t>
            </a:r>
            <a:r>
              <a:rPr lang="zh-CN" altLang="en-US" smtClean="0"/>
              <a:t>为每个单位时间的花费，</a:t>
            </a:r>
            <a:r>
              <a:rPr lang="el-GR" altLang="zh-CN" smtClean="0"/>
              <a:t>γδ1</a:t>
            </a:r>
            <a:r>
              <a:rPr lang="zh-CN" altLang="en-US" smtClean="0"/>
              <a:t>为卸载所需要的花费</a:t>
            </a:r>
          </a:p>
        </p:txBody>
      </p:sp>
    </p:spTree>
    <p:extLst>
      <p:ext uri="{BB962C8B-B14F-4D97-AF65-F5344CB8AC3E}">
        <p14:creationId xmlns:p14="http://schemas.microsoft.com/office/powerpoint/2010/main" val="3236050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altLang="zh-CN" smtClean="0"/>
              <a:t>Δ2</a:t>
            </a:r>
            <a:r>
              <a:rPr lang="zh-CN" altLang="en-US" smtClean="0"/>
              <a:t>为</a:t>
            </a:r>
            <a:r>
              <a:rPr lang="en-US" altLang="zh-CN" smtClean="0"/>
              <a:t>VC</a:t>
            </a:r>
            <a:r>
              <a:rPr lang="zh-CN" altLang="en-US" smtClean="0"/>
              <a:t>和</a:t>
            </a:r>
            <a:r>
              <a:rPr lang="en-US" altLang="zh-CN" smtClean="0"/>
              <a:t>RC</a:t>
            </a:r>
            <a:r>
              <a:rPr lang="zh-CN" altLang="en-US" smtClean="0"/>
              <a:t>之间传输时延</a:t>
            </a:r>
            <a:endParaRPr lang="en-US" altLang="zh-CN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2.</a:t>
            </a:r>
            <a:r>
              <a:rPr lang="zh-CN" altLang="en-US" smtClean="0"/>
              <a:t>当</a:t>
            </a:r>
            <a:r>
              <a:rPr lang="zh-CN" altLang="en-US" smtClean="0"/>
              <a:t>一个服务完成或者一个车辆进入系统时没有收益</a:t>
            </a:r>
            <a:endParaRPr lang="en-US" altLang="zh-CN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3.</a:t>
            </a:r>
            <a:r>
              <a:rPr lang="zh-CN" altLang="en-US" smtClean="0"/>
              <a:t>当</a:t>
            </a:r>
            <a:r>
              <a:rPr lang="zh-CN" altLang="en-US" smtClean="0"/>
              <a:t>车离开并且有空闲的</a:t>
            </a:r>
            <a:r>
              <a:rPr lang="en-US" altLang="zh-CN" smtClean="0"/>
              <a:t>RU</a:t>
            </a:r>
            <a:r>
              <a:rPr lang="zh-CN" altLang="en-US" smtClean="0"/>
              <a:t>资源时没有收益</a:t>
            </a:r>
            <a:endParaRPr lang="en-US" altLang="zh-CN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4.</a:t>
            </a:r>
            <a:r>
              <a:rPr lang="zh-CN" altLang="en-US" smtClean="0"/>
              <a:t>当</a:t>
            </a:r>
            <a:r>
              <a:rPr lang="zh-CN" altLang="en-US" smtClean="0"/>
              <a:t>车离开并且没有空闲资源时，这时说明车离开会有任务结果丢失，因此要进行补偿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725465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301822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F7B46-E4F5-4A03-87D2-D83C76E9FB67}" type="datetime1">
              <a:rPr lang="zh-CN" altLang="en-US"/>
              <a:t>2019/1/8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109D1-EFDF-41D1-B115-D366CFD323E8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89205-6308-43FC-BAC0-BE20FACFC596}" type="datetime1">
              <a:rPr lang="zh-CN" altLang="en-US"/>
              <a:t>2019/1/8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B4F07-9C3A-4A57-9D16-C2110E1D46E3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05B2E9-0310-4484-B4AA-BA98347AC229}" type="datetime1">
              <a:rPr lang="zh-CN" altLang="en-US"/>
              <a:t>2019/1/8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504F6-3F82-47C7-B1CD-358BDCA5BC9B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63CE1-1536-44E9-8A8F-60DDC4EC0C0C}" type="datetime1">
              <a:rPr lang="zh-CN" altLang="en-US"/>
              <a:t>2019/1/8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F6D37-D359-46E9-89F0-9A53DA631DAD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D8B43-1A29-47A5-8E1E-3C10E7F0C181}" type="datetime1">
              <a:rPr lang="zh-CN" altLang="en-US"/>
              <a:t>2019/1/8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1BFF7-71D2-4539-A469-93FDAC03DE8E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E72FC-BEA5-44DD-A892-416510800269}" type="datetime1">
              <a:rPr lang="zh-CN" altLang="en-US"/>
              <a:t>2019/1/8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A7F3B-4709-4002-B67E-4C2922A16F11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1429C-C73B-4A84-83FF-41356910CEAA}" type="datetime1">
              <a:rPr lang="zh-CN" altLang="en-US"/>
              <a:t>2019/1/8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07EE3-1E42-4C2B-8D34-59061D23E79B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A1ED2-87EA-41BE-99EC-496F7F69370F}" type="datetime1">
              <a:rPr lang="zh-CN" altLang="en-US"/>
              <a:t>2019/1/8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3CC7C-CF07-4B77-96E9-F09248BBFDDC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73CD95-4BFA-4A1D-9C86-9C3237F29EAA}" type="datetime1">
              <a:rPr lang="zh-CN" altLang="en-US"/>
              <a:t>2019/1/8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1E205-D23F-41DA-AA18-D2AF956C4131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14ED7-52AE-4E0D-A884-8E2E59AEECC7}" type="datetime1">
              <a:rPr lang="zh-CN" altLang="en-US"/>
              <a:t>2019/1/8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75E314-3ABA-459F-BEB6-668F71BD5508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0D1A5-7B69-4CEC-8258-97751E783A44}" type="datetime1">
              <a:rPr lang="zh-CN" altLang="en-US"/>
              <a:t>2019/1/8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27794-1FB5-4B02-BA23-42FE51691954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39C34-CF51-4915-817E-DB81CF211490}" type="datetime1">
              <a:rPr lang="zh-CN" altLang="en-US"/>
              <a:t>2019/1/8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31515E-21D0-4885-B574-BCD8EF77C0D9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smtClean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smtClean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smtClean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FFE92E3-3AE8-4BBA-9C65-9AC364C18C34}" type="datetime1">
              <a:rPr lang="zh-CN" altLang="en-US"/>
              <a:t>2019/1/8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28517FC-1331-465B-BFC2-01656AC9FE3D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文本框 6"/>
          <p:cNvSpPr>
            <a:spLocks noChangeArrowheads="1"/>
          </p:cNvSpPr>
          <p:nvPr/>
        </p:nvSpPr>
        <p:spPr bwMode="auto">
          <a:xfrm>
            <a:off x="356486" y="1582598"/>
            <a:ext cx="11835514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 SMDP-Based Resource Allocation in Vehicular Cloud Computing </a:t>
            </a:r>
            <a:r>
              <a:rPr lang="en-US" sz="28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Systems</a:t>
            </a:r>
          </a:p>
          <a:p>
            <a:endParaRPr lang="en-US" sz="2800" b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8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Resource </a:t>
            </a:r>
            <a:r>
              <a:rPr lang="en-US" altLang="zh-CN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Allocation in Vehicular Cloud Computing Systems With Heterogeneous Vehicles and Roadside Units</a:t>
            </a:r>
            <a:endParaRPr sz="28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5" name="文本框 9"/>
          <p:cNvSpPr>
            <a:spLocks noChangeArrowheads="1"/>
          </p:cNvSpPr>
          <p:nvPr/>
        </p:nvSpPr>
        <p:spPr bwMode="auto">
          <a:xfrm>
            <a:off x="2680245" y="5598994"/>
            <a:ext cx="535940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报告人：王琦       导师：李智勇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平行四边形 14"/>
          <p:cNvSpPr>
            <a:spLocks noChangeArrowheads="1"/>
          </p:cNvSpPr>
          <p:nvPr/>
        </p:nvSpPr>
        <p:spPr bwMode="auto">
          <a:xfrm>
            <a:off x="728662" y="905284"/>
            <a:ext cx="10734675" cy="5732145"/>
          </a:xfrm>
          <a:prstGeom prst="parallelogram">
            <a:avLst>
              <a:gd name="adj" fmla="val 0"/>
            </a:avLst>
          </a:prstGeom>
          <a:noFill/>
          <a:ln w="12700">
            <a:solidFill>
              <a:srgbClr val="3B87D5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5129" name="Group 15"/>
          <p:cNvGrpSpPr/>
          <p:nvPr/>
        </p:nvGrpSpPr>
        <p:grpSpPr bwMode="auto">
          <a:xfrm>
            <a:off x="11610975" y="184150"/>
            <a:ext cx="581025" cy="596900"/>
            <a:chOff x="0" y="0"/>
            <a:chExt cx="1027113" cy="1057275"/>
          </a:xfrm>
        </p:grpSpPr>
        <p:sp>
          <p:nvSpPr>
            <p:cNvPr id="5131" name="Freeform 40"/>
            <p:cNvSpPr>
              <a:spLocks noChangeArrowheads="1"/>
            </p:cNvSpPr>
            <p:nvPr/>
          </p:nvSpPr>
          <p:spPr bwMode="auto">
            <a:xfrm flipH="1">
              <a:off x="76200" y="90487"/>
              <a:ext cx="950913" cy="966788"/>
            </a:xfrm>
            <a:custGeom>
              <a:avLst/>
              <a:gdLst>
                <a:gd name="T0" fmla="*/ 2147483647 w 367"/>
                <a:gd name="T1" fmla="*/ 0 h 373"/>
                <a:gd name="T2" fmla="*/ 0 w 367"/>
                <a:gd name="T3" fmla="*/ 2147483647 h 373"/>
                <a:gd name="T4" fmla="*/ 0 w 367"/>
                <a:gd name="T5" fmla="*/ 2147483647 h 373"/>
                <a:gd name="T6" fmla="*/ 2147483647 w 367"/>
                <a:gd name="T7" fmla="*/ 2147483647 h 373"/>
                <a:gd name="T8" fmla="*/ 2147483647 w 367"/>
                <a:gd name="T9" fmla="*/ 2147483647 h 373"/>
                <a:gd name="T10" fmla="*/ 2147483647 w 367"/>
                <a:gd name="T11" fmla="*/ 2147483647 h 373"/>
                <a:gd name="T12" fmla="*/ 2147483647 w 367"/>
                <a:gd name="T13" fmla="*/ 2147483647 h 373"/>
                <a:gd name="T14" fmla="*/ 2147483647 w 367"/>
                <a:gd name="T15" fmla="*/ 0 h 3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7"/>
                <a:gd name="T25" fmla="*/ 0 h 373"/>
                <a:gd name="T26" fmla="*/ 367 w 367"/>
                <a:gd name="T27" fmla="*/ 373 h 3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7" h="373">
                  <a:moveTo>
                    <a:pt x="181" y="0"/>
                  </a:moveTo>
                  <a:cubicBezTo>
                    <a:pt x="0" y="180"/>
                    <a:pt x="0" y="180"/>
                    <a:pt x="0" y="180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55"/>
                    <a:pt x="18" y="373"/>
                    <a:pt x="40" y="373"/>
                  </a:cubicBezTo>
                  <a:cubicBezTo>
                    <a:pt x="168" y="373"/>
                    <a:pt x="168" y="373"/>
                    <a:pt x="168" y="373"/>
                  </a:cubicBezTo>
                  <a:cubicBezTo>
                    <a:pt x="367" y="174"/>
                    <a:pt x="367" y="174"/>
                    <a:pt x="367" y="174"/>
                  </a:cubicBezTo>
                  <a:cubicBezTo>
                    <a:pt x="350" y="16"/>
                    <a:pt x="350" y="16"/>
                    <a:pt x="350" y="16"/>
                  </a:cubicBezTo>
                  <a:cubicBezTo>
                    <a:pt x="181" y="0"/>
                    <a:pt x="181" y="0"/>
                    <a:pt x="181" y="0"/>
                  </a:cubicBezTo>
                </a:path>
              </a:pathLst>
            </a:custGeom>
            <a:solidFill>
              <a:srgbClr val="3B8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Freeform 41"/>
            <p:cNvSpPr>
              <a:spLocks noEditPoints="1" noChangeArrowheads="1"/>
            </p:cNvSpPr>
            <p:nvPr/>
          </p:nvSpPr>
          <p:spPr bwMode="auto">
            <a:xfrm>
              <a:off x="0" y="0"/>
              <a:ext cx="663575" cy="663575"/>
            </a:xfrm>
            <a:custGeom>
              <a:avLst/>
              <a:gdLst>
                <a:gd name="T0" fmla="*/ 2147483647 w 256"/>
                <a:gd name="T1" fmla="*/ 0 h 256"/>
                <a:gd name="T2" fmla="*/ 0 w 256"/>
                <a:gd name="T3" fmla="*/ 2147483647 h 256"/>
                <a:gd name="T4" fmla="*/ 2147483647 w 256"/>
                <a:gd name="T5" fmla="*/ 2147483647 h 256"/>
                <a:gd name="T6" fmla="*/ 2147483647 w 256"/>
                <a:gd name="T7" fmla="*/ 2147483647 h 256"/>
                <a:gd name="T8" fmla="*/ 2147483647 w 256"/>
                <a:gd name="T9" fmla="*/ 0 h 256"/>
                <a:gd name="T10" fmla="*/ 2147483647 w 256"/>
                <a:gd name="T11" fmla="*/ 2147483647 h 256"/>
                <a:gd name="T12" fmla="*/ 2147483647 w 256"/>
                <a:gd name="T13" fmla="*/ 2147483647 h 256"/>
                <a:gd name="T14" fmla="*/ 2147483647 w 256"/>
                <a:gd name="T15" fmla="*/ 2147483647 h 256"/>
                <a:gd name="T16" fmla="*/ 2147483647 w 256"/>
                <a:gd name="T17" fmla="*/ 2147483647 h 256"/>
                <a:gd name="T18" fmla="*/ 2147483647 w 256"/>
                <a:gd name="T19" fmla="*/ 2147483647 h 256"/>
                <a:gd name="T20" fmla="*/ 2147483647 w 256"/>
                <a:gd name="T21" fmla="*/ 2147483647 h 256"/>
                <a:gd name="T22" fmla="*/ 2147483647 w 256"/>
                <a:gd name="T23" fmla="*/ 2147483647 h 256"/>
                <a:gd name="T24" fmla="*/ 2147483647 w 256"/>
                <a:gd name="T25" fmla="*/ 2147483647 h 256"/>
                <a:gd name="T26" fmla="*/ 2147483647 w 256"/>
                <a:gd name="T27" fmla="*/ 2147483647 h 256"/>
                <a:gd name="T28" fmla="*/ 2147483647 w 256"/>
                <a:gd name="T29" fmla="*/ 2147483647 h 256"/>
                <a:gd name="T30" fmla="*/ 2147483647 w 256"/>
                <a:gd name="T31" fmla="*/ 2147483647 h 256"/>
                <a:gd name="T32" fmla="*/ 2147483647 w 256"/>
                <a:gd name="T33" fmla="*/ 2147483647 h 256"/>
                <a:gd name="T34" fmla="*/ 2147483647 w 256"/>
                <a:gd name="T35" fmla="*/ 2147483647 h 256"/>
                <a:gd name="T36" fmla="*/ 2147483647 w 256"/>
                <a:gd name="T37" fmla="*/ 2147483647 h 256"/>
                <a:gd name="T38" fmla="*/ 2147483647 w 256"/>
                <a:gd name="T39" fmla="*/ 2147483647 h 256"/>
                <a:gd name="T40" fmla="*/ 2147483647 w 256"/>
                <a:gd name="T41" fmla="*/ 2147483647 h 256"/>
                <a:gd name="T42" fmla="*/ 2147483647 w 256"/>
                <a:gd name="T43" fmla="*/ 2147483647 h 256"/>
                <a:gd name="T44" fmla="*/ 2147483647 w 256"/>
                <a:gd name="T45" fmla="*/ 2147483647 h 256"/>
                <a:gd name="T46" fmla="*/ 2147483647 w 256"/>
                <a:gd name="T47" fmla="*/ 2147483647 h 256"/>
                <a:gd name="T48" fmla="*/ 2147483647 w 256"/>
                <a:gd name="T49" fmla="*/ 2147483647 h 256"/>
                <a:gd name="T50" fmla="*/ 2147483647 w 256"/>
                <a:gd name="T51" fmla="*/ 2147483647 h 256"/>
                <a:gd name="T52" fmla="*/ 2147483647 w 256"/>
                <a:gd name="T53" fmla="*/ 2147483647 h 256"/>
                <a:gd name="T54" fmla="*/ 2147483647 w 256"/>
                <a:gd name="T55" fmla="*/ 2147483647 h 256"/>
                <a:gd name="T56" fmla="*/ 2147483647 w 256"/>
                <a:gd name="T57" fmla="*/ 2147483647 h 256"/>
                <a:gd name="T58" fmla="*/ 2147483647 w 256"/>
                <a:gd name="T59" fmla="*/ 2147483647 h 256"/>
                <a:gd name="T60" fmla="*/ 2147483647 w 256"/>
                <a:gd name="T61" fmla="*/ 2147483647 h 256"/>
                <a:gd name="T62" fmla="*/ 2147483647 w 256"/>
                <a:gd name="T63" fmla="*/ 2147483647 h 256"/>
                <a:gd name="T64" fmla="*/ 2147483647 w 256"/>
                <a:gd name="T65" fmla="*/ 2147483647 h 256"/>
                <a:gd name="T66" fmla="*/ 2147483647 w 256"/>
                <a:gd name="T67" fmla="*/ 2147483647 h 256"/>
                <a:gd name="T68" fmla="*/ 2147483647 w 256"/>
                <a:gd name="T69" fmla="*/ 2147483647 h 256"/>
                <a:gd name="T70" fmla="*/ 2147483647 w 256"/>
                <a:gd name="T71" fmla="*/ 2147483647 h 256"/>
                <a:gd name="T72" fmla="*/ 2147483647 w 256"/>
                <a:gd name="T73" fmla="*/ 2147483647 h 256"/>
                <a:gd name="T74" fmla="*/ 2147483647 w 256"/>
                <a:gd name="T75" fmla="*/ 2147483647 h 256"/>
                <a:gd name="T76" fmla="*/ 2147483647 w 256"/>
                <a:gd name="T77" fmla="*/ 2147483647 h 256"/>
                <a:gd name="T78" fmla="*/ 2147483647 w 256"/>
                <a:gd name="T79" fmla="*/ 2147483647 h 256"/>
                <a:gd name="T80" fmla="*/ 2147483647 w 256"/>
                <a:gd name="T81" fmla="*/ 2147483647 h 256"/>
                <a:gd name="T82" fmla="*/ 2147483647 w 256"/>
                <a:gd name="T83" fmla="*/ 2147483647 h 2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6"/>
                <a:gd name="T127" fmla="*/ 0 h 256"/>
                <a:gd name="T128" fmla="*/ 256 w 256"/>
                <a:gd name="T129" fmla="*/ 256 h 25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6" h="256">
                  <a:moveTo>
                    <a:pt x="128" y="0"/>
                  </a:moveTo>
                  <a:cubicBezTo>
                    <a:pt x="57" y="0"/>
                    <a:pt x="0" y="57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99" y="256"/>
                    <a:pt x="256" y="199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lose/>
                  <a:moveTo>
                    <a:pt x="135" y="200"/>
                  </a:moveTo>
                  <a:cubicBezTo>
                    <a:pt x="119" y="200"/>
                    <a:pt x="119" y="200"/>
                    <a:pt x="119" y="200"/>
                  </a:cubicBezTo>
                  <a:cubicBezTo>
                    <a:pt x="115" y="200"/>
                    <a:pt x="112" y="196"/>
                    <a:pt x="112" y="192"/>
                  </a:cubicBezTo>
                  <a:cubicBezTo>
                    <a:pt x="111" y="176"/>
                    <a:pt x="111" y="176"/>
                    <a:pt x="111" y="176"/>
                  </a:cubicBezTo>
                  <a:cubicBezTo>
                    <a:pt x="111" y="171"/>
                    <a:pt x="115" y="168"/>
                    <a:pt x="119" y="168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40" y="168"/>
                    <a:pt x="143" y="172"/>
                    <a:pt x="143" y="176"/>
                  </a:cubicBezTo>
                  <a:cubicBezTo>
                    <a:pt x="144" y="192"/>
                    <a:pt x="144" y="192"/>
                    <a:pt x="144" y="192"/>
                  </a:cubicBezTo>
                  <a:cubicBezTo>
                    <a:pt x="144" y="196"/>
                    <a:pt x="140" y="200"/>
                    <a:pt x="135" y="200"/>
                  </a:cubicBezTo>
                  <a:close/>
                  <a:moveTo>
                    <a:pt x="170" y="109"/>
                  </a:moveTo>
                  <a:cubicBezTo>
                    <a:pt x="167" y="114"/>
                    <a:pt x="162" y="119"/>
                    <a:pt x="154" y="125"/>
                  </a:cubicBezTo>
                  <a:cubicBezTo>
                    <a:pt x="148" y="130"/>
                    <a:pt x="146" y="132"/>
                    <a:pt x="145" y="132"/>
                  </a:cubicBezTo>
                  <a:cubicBezTo>
                    <a:pt x="145" y="133"/>
                    <a:pt x="144" y="134"/>
                    <a:pt x="144" y="135"/>
                  </a:cubicBezTo>
                  <a:cubicBezTo>
                    <a:pt x="143" y="136"/>
                    <a:pt x="143" y="138"/>
                    <a:pt x="143" y="144"/>
                  </a:cubicBezTo>
                  <a:cubicBezTo>
                    <a:pt x="143" y="149"/>
                    <a:pt x="139" y="152"/>
                    <a:pt x="135" y="152"/>
                  </a:cubicBezTo>
                  <a:cubicBezTo>
                    <a:pt x="120" y="152"/>
                    <a:pt x="120" y="152"/>
                    <a:pt x="120" y="152"/>
                  </a:cubicBezTo>
                  <a:cubicBezTo>
                    <a:pt x="116" y="152"/>
                    <a:pt x="112" y="149"/>
                    <a:pt x="112" y="144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34"/>
                    <a:pt x="113" y="129"/>
                    <a:pt x="115" y="124"/>
                  </a:cubicBezTo>
                  <a:cubicBezTo>
                    <a:pt x="117" y="120"/>
                    <a:pt x="119" y="117"/>
                    <a:pt x="123" y="113"/>
                  </a:cubicBezTo>
                  <a:cubicBezTo>
                    <a:pt x="125" y="111"/>
                    <a:pt x="129" y="108"/>
                    <a:pt x="134" y="104"/>
                  </a:cubicBezTo>
                  <a:cubicBezTo>
                    <a:pt x="141" y="99"/>
                    <a:pt x="142" y="97"/>
                    <a:pt x="143" y="96"/>
                  </a:cubicBezTo>
                  <a:cubicBezTo>
                    <a:pt x="144" y="95"/>
                    <a:pt x="144" y="94"/>
                    <a:pt x="144" y="93"/>
                  </a:cubicBezTo>
                  <a:cubicBezTo>
                    <a:pt x="144" y="92"/>
                    <a:pt x="143" y="89"/>
                    <a:pt x="140" y="86"/>
                  </a:cubicBezTo>
                  <a:cubicBezTo>
                    <a:pt x="137" y="84"/>
                    <a:pt x="132" y="83"/>
                    <a:pt x="128" y="83"/>
                  </a:cubicBezTo>
                  <a:cubicBezTo>
                    <a:pt x="124" y="83"/>
                    <a:pt x="120" y="84"/>
                    <a:pt x="117" y="86"/>
                  </a:cubicBezTo>
                  <a:cubicBezTo>
                    <a:pt x="114" y="88"/>
                    <a:pt x="112" y="92"/>
                    <a:pt x="111" y="97"/>
                  </a:cubicBezTo>
                  <a:cubicBezTo>
                    <a:pt x="111" y="101"/>
                    <a:pt x="107" y="104"/>
                    <a:pt x="103" y="104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5" y="102"/>
                    <a:pt x="83" y="101"/>
                    <a:pt x="81" y="99"/>
                  </a:cubicBezTo>
                  <a:cubicBezTo>
                    <a:pt x="80" y="97"/>
                    <a:pt x="79" y="95"/>
                    <a:pt x="80" y="93"/>
                  </a:cubicBezTo>
                  <a:cubicBezTo>
                    <a:pt x="82" y="81"/>
                    <a:pt x="87" y="72"/>
                    <a:pt x="95" y="66"/>
                  </a:cubicBezTo>
                  <a:cubicBezTo>
                    <a:pt x="104" y="59"/>
                    <a:pt x="115" y="56"/>
                    <a:pt x="128" y="56"/>
                  </a:cubicBezTo>
                  <a:cubicBezTo>
                    <a:pt x="142" y="56"/>
                    <a:pt x="153" y="60"/>
                    <a:pt x="162" y="66"/>
                  </a:cubicBezTo>
                  <a:cubicBezTo>
                    <a:pt x="171" y="73"/>
                    <a:pt x="176" y="82"/>
                    <a:pt x="176" y="92"/>
                  </a:cubicBezTo>
                  <a:cubicBezTo>
                    <a:pt x="176" y="99"/>
                    <a:pt x="174" y="104"/>
                    <a:pt x="170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0" name="直接连接符 26"/>
          <p:cNvSpPr>
            <a:spLocks noChangeShapeType="1"/>
          </p:cNvSpPr>
          <p:nvPr/>
        </p:nvSpPr>
        <p:spPr bwMode="auto">
          <a:xfrm flipH="1" flipV="1">
            <a:off x="11350625" y="107950"/>
            <a:ext cx="0" cy="633413"/>
          </a:xfrm>
          <a:prstGeom prst="line">
            <a:avLst/>
          </a:prstGeom>
          <a:noFill/>
          <a:ln w="285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7641" y="2481439"/>
            <a:ext cx="5436716" cy="31082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26123" y="905284"/>
            <a:ext cx="286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Transition Probability</a:t>
            </a:r>
            <a:endParaRPr lang="en-US" altLang="zh-CN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831" y="1595054"/>
            <a:ext cx="5047619" cy="95238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791239" y="1791669"/>
            <a:ext cx="542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在</a:t>
            </a:r>
            <a:r>
              <a:rPr lang="en-US" altLang="zh-CN" smtClean="0"/>
              <a:t>s</a:t>
            </a:r>
            <a:r>
              <a:rPr lang="zh-CN" altLang="en-US" smtClean="0"/>
              <a:t>状态下执行动态</a:t>
            </a:r>
            <a:r>
              <a:rPr lang="en-US" altLang="zh-CN" smtClean="0"/>
              <a:t>a</a:t>
            </a:r>
            <a:r>
              <a:rPr lang="zh-CN" altLang="en-US" smtClean="0"/>
              <a:t>所有可能发生的事件数目之和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1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平行四边形 14"/>
          <p:cNvSpPr>
            <a:spLocks noChangeArrowheads="1"/>
          </p:cNvSpPr>
          <p:nvPr/>
        </p:nvSpPr>
        <p:spPr bwMode="auto">
          <a:xfrm>
            <a:off x="728662" y="905284"/>
            <a:ext cx="10734675" cy="5732145"/>
          </a:xfrm>
          <a:prstGeom prst="parallelogram">
            <a:avLst>
              <a:gd name="adj" fmla="val 0"/>
            </a:avLst>
          </a:prstGeom>
          <a:noFill/>
          <a:ln w="12700">
            <a:solidFill>
              <a:srgbClr val="3B87D5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5129" name="Group 15"/>
          <p:cNvGrpSpPr/>
          <p:nvPr/>
        </p:nvGrpSpPr>
        <p:grpSpPr bwMode="auto">
          <a:xfrm>
            <a:off x="11610975" y="184150"/>
            <a:ext cx="581025" cy="596900"/>
            <a:chOff x="0" y="0"/>
            <a:chExt cx="1027113" cy="1057275"/>
          </a:xfrm>
        </p:grpSpPr>
        <p:sp>
          <p:nvSpPr>
            <p:cNvPr id="5131" name="Freeform 40"/>
            <p:cNvSpPr>
              <a:spLocks noChangeArrowheads="1"/>
            </p:cNvSpPr>
            <p:nvPr/>
          </p:nvSpPr>
          <p:spPr bwMode="auto">
            <a:xfrm flipH="1">
              <a:off x="76200" y="90487"/>
              <a:ext cx="950913" cy="966788"/>
            </a:xfrm>
            <a:custGeom>
              <a:avLst/>
              <a:gdLst>
                <a:gd name="T0" fmla="*/ 2147483647 w 367"/>
                <a:gd name="T1" fmla="*/ 0 h 373"/>
                <a:gd name="T2" fmla="*/ 0 w 367"/>
                <a:gd name="T3" fmla="*/ 2147483647 h 373"/>
                <a:gd name="T4" fmla="*/ 0 w 367"/>
                <a:gd name="T5" fmla="*/ 2147483647 h 373"/>
                <a:gd name="T6" fmla="*/ 2147483647 w 367"/>
                <a:gd name="T7" fmla="*/ 2147483647 h 373"/>
                <a:gd name="T8" fmla="*/ 2147483647 w 367"/>
                <a:gd name="T9" fmla="*/ 2147483647 h 373"/>
                <a:gd name="T10" fmla="*/ 2147483647 w 367"/>
                <a:gd name="T11" fmla="*/ 2147483647 h 373"/>
                <a:gd name="T12" fmla="*/ 2147483647 w 367"/>
                <a:gd name="T13" fmla="*/ 2147483647 h 373"/>
                <a:gd name="T14" fmla="*/ 2147483647 w 367"/>
                <a:gd name="T15" fmla="*/ 0 h 3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7"/>
                <a:gd name="T25" fmla="*/ 0 h 373"/>
                <a:gd name="T26" fmla="*/ 367 w 367"/>
                <a:gd name="T27" fmla="*/ 373 h 3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7" h="373">
                  <a:moveTo>
                    <a:pt x="181" y="0"/>
                  </a:moveTo>
                  <a:cubicBezTo>
                    <a:pt x="0" y="180"/>
                    <a:pt x="0" y="180"/>
                    <a:pt x="0" y="180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55"/>
                    <a:pt x="18" y="373"/>
                    <a:pt x="40" y="373"/>
                  </a:cubicBezTo>
                  <a:cubicBezTo>
                    <a:pt x="168" y="373"/>
                    <a:pt x="168" y="373"/>
                    <a:pt x="168" y="373"/>
                  </a:cubicBezTo>
                  <a:cubicBezTo>
                    <a:pt x="367" y="174"/>
                    <a:pt x="367" y="174"/>
                    <a:pt x="367" y="174"/>
                  </a:cubicBezTo>
                  <a:cubicBezTo>
                    <a:pt x="350" y="16"/>
                    <a:pt x="350" y="16"/>
                    <a:pt x="350" y="16"/>
                  </a:cubicBezTo>
                  <a:cubicBezTo>
                    <a:pt x="181" y="0"/>
                    <a:pt x="181" y="0"/>
                    <a:pt x="181" y="0"/>
                  </a:cubicBezTo>
                </a:path>
              </a:pathLst>
            </a:custGeom>
            <a:solidFill>
              <a:srgbClr val="3B8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Freeform 41"/>
            <p:cNvSpPr>
              <a:spLocks noEditPoints="1" noChangeArrowheads="1"/>
            </p:cNvSpPr>
            <p:nvPr/>
          </p:nvSpPr>
          <p:spPr bwMode="auto">
            <a:xfrm>
              <a:off x="0" y="0"/>
              <a:ext cx="663575" cy="663575"/>
            </a:xfrm>
            <a:custGeom>
              <a:avLst/>
              <a:gdLst>
                <a:gd name="T0" fmla="*/ 2147483647 w 256"/>
                <a:gd name="T1" fmla="*/ 0 h 256"/>
                <a:gd name="T2" fmla="*/ 0 w 256"/>
                <a:gd name="T3" fmla="*/ 2147483647 h 256"/>
                <a:gd name="T4" fmla="*/ 2147483647 w 256"/>
                <a:gd name="T5" fmla="*/ 2147483647 h 256"/>
                <a:gd name="T6" fmla="*/ 2147483647 w 256"/>
                <a:gd name="T7" fmla="*/ 2147483647 h 256"/>
                <a:gd name="T8" fmla="*/ 2147483647 w 256"/>
                <a:gd name="T9" fmla="*/ 0 h 256"/>
                <a:gd name="T10" fmla="*/ 2147483647 w 256"/>
                <a:gd name="T11" fmla="*/ 2147483647 h 256"/>
                <a:gd name="T12" fmla="*/ 2147483647 w 256"/>
                <a:gd name="T13" fmla="*/ 2147483647 h 256"/>
                <a:gd name="T14" fmla="*/ 2147483647 w 256"/>
                <a:gd name="T15" fmla="*/ 2147483647 h 256"/>
                <a:gd name="T16" fmla="*/ 2147483647 w 256"/>
                <a:gd name="T17" fmla="*/ 2147483647 h 256"/>
                <a:gd name="T18" fmla="*/ 2147483647 w 256"/>
                <a:gd name="T19" fmla="*/ 2147483647 h 256"/>
                <a:gd name="T20" fmla="*/ 2147483647 w 256"/>
                <a:gd name="T21" fmla="*/ 2147483647 h 256"/>
                <a:gd name="T22" fmla="*/ 2147483647 w 256"/>
                <a:gd name="T23" fmla="*/ 2147483647 h 256"/>
                <a:gd name="T24" fmla="*/ 2147483647 w 256"/>
                <a:gd name="T25" fmla="*/ 2147483647 h 256"/>
                <a:gd name="T26" fmla="*/ 2147483647 w 256"/>
                <a:gd name="T27" fmla="*/ 2147483647 h 256"/>
                <a:gd name="T28" fmla="*/ 2147483647 w 256"/>
                <a:gd name="T29" fmla="*/ 2147483647 h 256"/>
                <a:gd name="T30" fmla="*/ 2147483647 w 256"/>
                <a:gd name="T31" fmla="*/ 2147483647 h 256"/>
                <a:gd name="T32" fmla="*/ 2147483647 w 256"/>
                <a:gd name="T33" fmla="*/ 2147483647 h 256"/>
                <a:gd name="T34" fmla="*/ 2147483647 w 256"/>
                <a:gd name="T35" fmla="*/ 2147483647 h 256"/>
                <a:gd name="T36" fmla="*/ 2147483647 w 256"/>
                <a:gd name="T37" fmla="*/ 2147483647 h 256"/>
                <a:gd name="T38" fmla="*/ 2147483647 w 256"/>
                <a:gd name="T39" fmla="*/ 2147483647 h 256"/>
                <a:gd name="T40" fmla="*/ 2147483647 w 256"/>
                <a:gd name="T41" fmla="*/ 2147483647 h 256"/>
                <a:gd name="T42" fmla="*/ 2147483647 w 256"/>
                <a:gd name="T43" fmla="*/ 2147483647 h 256"/>
                <a:gd name="T44" fmla="*/ 2147483647 w 256"/>
                <a:gd name="T45" fmla="*/ 2147483647 h 256"/>
                <a:gd name="T46" fmla="*/ 2147483647 w 256"/>
                <a:gd name="T47" fmla="*/ 2147483647 h 256"/>
                <a:gd name="T48" fmla="*/ 2147483647 w 256"/>
                <a:gd name="T49" fmla="*/ 2147483647 h 256"/>
                <a:gd name="T50" fmla="*/ 2147483647 w 256"/>
                <a:gd name="T51" fmla="*/ 2147483647 h 256"/>
                <a:gd name="T52" fmla="*/ 2147483647 w 256"/>
                <a:gd name="T53" fmla="*/ 2147483647 h 256"/>
                <a:gd name="T54" fmla="*/ 2147483647 w 256"/>
                <a:gd name="T55" fmla="*/ 2147483647 h 256"/>
                <a:gd name="T56" fmla="*/ 2147483647 w 256"/>
                <a:gd name="T57" fmla="*/ 2147483647 h 256"/>
                <a:gd name="T58" fmla="*/ 2147483647 w 256"/>
                <a:gd name="T59" fmla="*/ 2147483647 h 256"/>
                <a:gd name="T60" fmla="*/ 2147483647 w 256"/>
                <a:gd name="T61" fmla="*/ 2147483647 h 256"/>
                <a:gd name="T62" fmla="*/ 2147483647 w 256"/>
                <a:gd name="T63" fmla="*/ 2147483647 h 256"/>
                <a:gd name="T64" fmla="*/ 2147483647 w 256"/>
                <a:gd name="T65" fmla="*/ 2147483647 h 256"/>
                <a:gd name="T66" fmla="*/ 2147483647 w 256"/>
                <a:gd name="T67" fmla="*/ 2147483647 h 256"/>
                <a:gd name="T68" fmla="*/ 2147483647 w 256"/>
                <a:gd name="T69" fmla="*/ 2147483647 h 256"/>
                <a:gd name="T70" fmla="*/ 2147483647 w 256"/>
                <a:gd name="T71" fmla="*/ 2147483647 h 256"/>
                <a:gd name="T72" fmla="*/ 2147483647 w 256"/>
                <a:gd name="T73" fmla="*/ 2147483647 h 256"/>
                <a:gd name="T74" fmla="*/ 2147483647 w 256"/>
                <a:gd name="T75" fmla="*/ 2147483647 h 256"/>
                <a:gd name="T76" fmla="*/ 2147483647 w 256"/>
                <a:gd name="T77" fmla="*/ 2147483647 h 256"/>
                <a:gd name="T78" fmla="*/ 2147483647 w 256"/>
                <a:gd name="T79" fmla="*/ 2147483647 h 256"/>
                <a:gd name="T80" fmla="*/ 2147483647 w 256"/>
                <a:gd name="T81" fmla="*/ 2147483647 h 256"/>
                <a:gd name="T82" fmla="*/ 2147483647 w 256"/>
                <a:gd name="T83" fmla="*/ 2147483647 h 2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6"/>
                <a:gd name="T127" fmla="*/ 0 h 256"/>
                <a:gd name="T128" fmla="*/ 256 w 256"/>
                <a:gd name="T129" fmla="*/ 256 h 25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6" h="256">
                  <a:moveTo>
                    <a:pt x="128" y="0"/>
                  </a:moveTo>
                  <a:cubicBezTo>
                    <a:pt x="57" y="0"/>
                    <a:pt x="0" y="57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99" y="256"/>
                    <a:pt x="256" y="199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lose/>
                  <a:moveTo>
                    <a:pt x="135" y="200"/>
                  </a:moveTo>
                  <a:cubicBezTo>
                    <a:pt x="119" y="200"/>
                    <a:pt x="119" y="200"/>
                    <a:pt x="119" y="200"/>
                  </a:cubicBezTo>
                  <a:cubicBezTo>
                    <a:pt x="115" y="200"/>
                    <a:pt x="112" y="196"/>
                    <a:pt x="112" y="192"/>
                  </a:cubicBezTo>
                  <a:cubicBezTo>
                    <a:pt x="111" y="176"/>
                    <a:pt x="111" y="176"/>
                    <a:pt x="111" y="176"/>
                  </a:cubicBezTo>
                  <a:cubicBezTo>
                    <a:pt x="111" y="171"/>
                    <a:pt x="115" y="168"/>
                    <a:pt x="119" y="168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40" y="168"/>
                    <a:pt x="143" y="172"/>
                    <a:pt x="143" y="176"/>
                  </a:cubicBezTo>
                  <a:cubicBezTo>
                    <a:pt x="144" y="192"/>
                    <a:pt x="144" y="192"/>
                    <a:pt x="144" y="192"/>
                  </a:cubicBezTo>
                  <a:cubicBezTo>
                    <a:pt x="144" y="196"/>
                    <a:pt x="140" y="200"/>
                    <a:pt x="135" y="200"/>
                  </a:cubicBezTo>
                  <a:close/>
                  <a:moveTo>
                    <a:pt x="170" y="109"/>
                  </a:moveTo>
                  <a:cubicBezTo>
                    <a:pt x="167" y="114"/>
                    <a:pt x="162" y="119"/>
                    <a:pt x="154" y="125"/>
                  </a:cubicBezTo>
                  <a:cubicBezTo>
                    <a:pt x="148" y="130"/>
                    <a:pt x="146" y="132"/>
                    <a:pt x="145" y="132"/>
                  </a:cubicBezTo>
                  <a:cubicBezTo>
                    <a:pt x="145" y="133"/>
                    <a:pt x="144" y="134"/>
                    <a:pt x="144" y="135"/>
                  </a:cubicBezTo>
                  <a:cubicBezTo>
                    <a:pt x="143" y="136"/>
                    <a:pt x="143" y="138"/>
                    <a:pt x="143" y="144"/>
                  </a:cubicBezTo>
                  <a:cubicBezTo>
                    <a:pt x="143" y="149"/>
                    <a:pt x="139" y="152"/>
                    <a:pt x="135" y="152"/>
                  </a:cubicBezTo>
                  <a:cubicBezTo>
                    <a:pt x="120" y="152"/>
                    <a:pt x="120" y="152"/>
                    <a:pt x="120" y="152"/>
                  </a:cubicBezTo>
                  <a:cubicBezTo>
                    <a:pt x="116" y="152"/>
                    <a:pt x="112" y="149"/>
                    <a:pt x="112" y="144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34"/>
                    <a:pt x="113" y="129"/>
                    <a:pt x="115" y="124"/>
                  </a:cubicBezTo>
                  <a:cubicBezTo>
                    <a:pt x="117" y="120"/>
                    <a:pt x="119" y="117"/>
                    <a:pt x="123" y="113"/>
                  </a:cubicBezTo>
                  <a:cubicBezTo>
                    <a:pt x="125" y="111"/>
                    <a:pt x="129" y="108"/>
                    <a:pt x="134" y="104"/>
                  </a:cubicBezTo>
                  <a:cubicBezTo>
                    <a:pt x="141" y="99"/>
                    <a:pt x="142" y="97"/>
                    <a:pt x="143" y="96"/>
                  </a:cubicBezTo>
                  <a:cubicBezTo>
                    <a:pt x="144" y="95"/>
                    <a:pt x="144" y="94"/>
                    <a:pt x="144" y="93"/>
                  </a:cubicBezTo>
                  <a:cubicBezTo>
                    <a:pt x="144" y="92"/>
                    <a:pt x="143" y="89"/>
                    <a:pt x="140" y="86"/>
                  </a:cubicBezTo>
                  <a:cubicBezTo>
                    <a:pt x="137" y="84"/>
                    <a:pt x="132" y="83"/>
                    <a:pt x="128" y="83"/>
                  </a:cubicBezTo>
                  <a:cubicBezTo>
                    <a:pt x="124" y="83"/>
                    <a:pt x="120" y="84"/>
                    <a:pt x="117" y="86"/>
                  </a:cubicBezTo>
                  <a:cubicBezTo>
                    <a:pt x="114" y="88"/>
                    <a:pt x="112" y="92"/>
                    <a:pt x="111" y="97"/>
                  </a:cubicBezTo>
                  <a:cubicBezTo>
                    <a:pt x="111" y="101"/>
                    <a:pt x="107" y="104"/>
                    <a:pt x="103" y="104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5" y="102"/>
                    <a:pt x="83" y="101"/>
                    <a:pt x="81" y="99"/>
                  </a:cubicBezTo>
                  <a:cubicBezTo>
                    <a:pt x="80" y="97"/>
                    <a:pt x="79" y="95"/>
                    <a:pt x="80" y="93"/>
                  </a:cubicBezTo>
                  <a:cubicBezTo>
                    <a:pt x="82" y="81"/>
                    <a:pt x="87" y="72"/>
                    <a:pt x="95" y="66"/>
                  </a:cubicBezTo>
                  <a:cubicBezTo>
                    <a:pt x="104" y="59"/>
                    <a:pt x="115" y="56"/>
                    <a:pt x="128" y="56"/>
                  </a:cubicBezTo>
                  <a:cubicBezTo>
                    <a:pt x="142" y="56"/>
                    <a:pt x="153" y="60"/>
                    <a:pt x="162" y="66"/>
                  </a:cubicBezTo>
                  <a:cubicBezTo>
                    <a:pt x="171" y="73"/>
                    <a:pt x="176" y="82"/>
                    <a:pt x="176" y="92"/>
                  </a:cubicBezTo>
                  <a:cubicBezTo>
                    <a:pt x="176" y="99"/>
                    <a:pt x="174" y="104"/>
                    <a:pt x="170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0" name="直接连接符 26"/>
          <p:cNvSpPr>
            <a:spLocks noChangeShapeType="1"/>
          </p:cNvSpPr>
          <p:nvPr/>
        </p:nvSpPr>
        <p:spPr bwMode="auto">
          <a:xfrm flipH="1" flipV="1">
            <a:off x="11350625" y="107950"/>
            <a:ext cx="0" cy="633413"/>
          </a:xfrm>
          <a:prstGeom prst="line">
            <a:avLst/>
          </a:prstGeom>
          <a:noFill/>
          <a:ln w="285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26123" y="905284"/>
            <a:ext cx="286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Transition Probability</a:t>
            </a:r>
            <a:endParaRPr lang="en-US" altLang="zh-CN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999" y="2457657"/>
            <a:ext cx="4800000" cy="35809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2530" y="3023024"/>
            <a:ext cx="5238095" cy="275238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8380" y="1438537"/>
            <a:ext cx="5047619" cy="95238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218039" y="1674171"/>
            <a:ext cx="4085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从状态</a:t>
            </a:r>
            <a:r>
              <a:rPr lang="en-US" altLang="zh-CN" smtClean="0"/>
              <a:t>s</a:t>
            </a:r>
            <a:r>
              <a:rPr lang="zh-CN" altLang="en-US" smtClean="0"/>
              <a:t>在动作</a:t>
            </a:r>
            <a:r>
              <a:rPr lang="en-US" altLang="zh-CN" smtClean="0"/>
              <a:t>a</a:t>
            </a:r>
            <a:r>
              <a:rPr lang="zh-CN" altLang="en-US" smtClean="0"/>
              <a:t>下转换到</a:t>
            </a:r>
            <a:r>
              <a:rPr lang="en-US" altLang="zh-CN" smtClean="0"/>
              <a:t>s’</a:t>
            </a:r>
            <a:r>
              <a:rPr lang="zh-CN" altLang="en-US" smtClean="0"/>
              <a:t>的概率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09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平行四边形 14"/>
          <p:cNvSpPr>
            <a:spLocks noChangeArrowheads="1"/>
          </p:cNvSpPr>
          <p:nvPr/>
        </p:nvSpPr>
        <p:spPr bwMode="auto">
          <a:xfrm>
            <a:off x="728662" y="905284"/>
            <a:ext cx="10734675" cy="5732145"/>
          </a:xfrm>
          <a:prstGeom prst="parallelogram">
            <a:avLst>
              <a:gd name="adj" fmla="val 0"/>
            </a:avLst>
          </a:prstGeom>
          <a:noFill/>
          <a:ln w="12700">
            <a:solidFill>
              <a:srgbClr val="3B87D5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5129" name="Group 15"/>
          <p:cNvGrpSpPr/>
          <p:nvPr/>
        </p:nvGrpSpPr>
        <p:grpSpPr bwMode="auto">
          <a:xfrm>
            <a:off x="11610975" y="184150"/>
            <a:ext cx="581025" cy="596900"/>
            <a:chOff x="0" y="0"/>
            <a:chExt cx="1027113" cy="1057275"/>
          </a:xfrm>
        </p:grpSpPr>
        <p:sp>
          <p:nvSpPr>
            <p:cNvPr id="5131" name="Freeform 40"/>
            <p:cNvSpPr>
              <a:spLocks noChangeArrowheads="1"/>
            </p:cNvSpPr>
            <p:nvPr/>
          </p:nvSpPr>
          <p:spPr bwMode="auto">
            <a:xfrm flipH="1">
              <a:off x="76200" y="90487"/>
              <a:ext cx="950913" cy="966788"/>
            </a:xfrm>
            <a:custGeom>
              <a:avLst/>
              <a:gdLst>
                <a:gd name="T0" fmla="*/ 2147483647 w 367"/>
                <a:gd name="T1" fmla="*/ 0 h 373"/>
                <a:gd name="T2" fmla="*/ 0 w 367"/>
                <a:gd name="T3" fmla="*/ 2147483647 h 373"/>
                <a:gd name="T4" fmla="*/ 0 w 367"/>
                <a:gd name="T5" fmla="*/ 2147483647 h 373"/>
                <a:gd name="T6" fmla="*/ 2147483647 w 367"/>
                <a:gd name="T7" fmla="*/ 2147483647 h 373"/>
                <a:gd name="T8" fmla="*/ 2147483647 w 367"/>
                <a:gd name="T9" fmla="*/ 2147483647 h 373"/>
                <a:gd name="T10" fmla="*/ 2147483647 w 367"/>
                <a:gd name="T11" fmla="*/ 2147483647 h 373"/>
                <a:gd name="T12" fmla="*/ 2147483647 w 367"/>
                <a:gd name="T13" fmla="*/ 2147483647 h 373"/>
                <a:gd name="T14" fmla="*/ 2147483647 w 367"/>
                <a:gd name="T15" fmla="*/ 0 h 3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7"/>
                <a:gd name="T25" fmla="*/ 0 h 373"/>
                <a:gd name="T26" fmla="*/ 367 w 367"/>
                <a:gd name="T27" fmla="*/ 373 h 3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7" h="373">
                  <a:moveTo>
                    <a:pt x="181" y="0"/>
                  </a:moveTo>
                  <a:cubicBezTo>
                    <a:pt x="0" y="180"/>
                    <a:pt x="0" y="180"/>
                    <a:pt x="0" y="180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55"/>
                    <a:pt x="18" y="373"/>
                    <a:pt x="40" y="373"/>
                  </a:cubicBezTo>
                  <a:cubicBezTo>
                    <a:pt x="168" y="373"/>
                    <a:pt x="168" y="373"/>
                    <a:pt x="168" y="373"/>
                  </a:cubicBezTo>
                  <a:cubicBezTo>
                    <a:pt x="367" y="174"/>
                    <a:pt x="367" y="174"/>
                    <a:pt x="367" y="174"/>
                  </a:cubicBezTo>
                  <a:cubicBezTo>
                    <a:pt x="350" y="16"/>
                    <a:pt x="350" y="16"/>
                    <a:pt x="350" y="16"/>
                  </a:cubicBezTo>
                  <a:cubicBezTo>
                    <a:pt x="181" y="0"/>
                    <a:pt x="181" y="0"/>
                    <a:pt x="181" y="0"/>
                  </a:cubicBezTo>
                </a:path>
              </a:pathLst>
            </a:custGeom>
            <a:solidFill>
              <a:srgbClr val="3B8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Freeform 41"/>
            <p:cNvSpPr>
              <a:spLocks noEditPoints="1" noChangeArrowheads="1"/>
            </p:cNvSpPr>
            <p:nvPr/>
          </p:nvSpPr>
          <p:spPr bwMode="auto">
            <a:xfrm>
              <a:off x="0" y="0"/>
              <a:ext cx="663575" cy="663575"/>
            </a:xfrm>
            <a:custGeom>
              <a:avLst/>
              <a:gdLst>
                <a:gd name="T0" fmla="*/ 2147483647 w 256"/>
                <a:gd name="T1" fmla="*/ 0 h 256"/>
                <a:gd name="T2" fmla="*/ 0 w 256"/>
                <a:gd name="T3" fmla="*/ 2147483647 h 256"/>
                <a:gd name="T4" fmla="*/ 2147483647 w 256"/>
                <a:gd name="T5" fmla="*/ 2147483647 h 256"/>
                <a:gd name="T6" fmla="*/ 2147483647 w 256"/>
                <a:gd name="T7" fmla="*/ 2147483647 h 256"/>
                <a:gd name="T8" fmla="*/ 2147483647 w 256"/>
                <a:gd name="T9" fmla="*/ 0 h 256"/>
                <a:gd name="T10" fmla="*/ 2147483647 w 256"/>
                <a:gd name="T11" fmla="*/ 2147483647 h 256"/>
                <a:gd name="T12" fmla="*/ 2147483647 w 256"/>
                <a:gd name="T13" fmla="*/ 2147483647 h 256"/>
                <a:gd name="T14" fmla="*/ 2147483647 w 256"/>
                <a:gd name="T15" fmla="*/ 2147483647 h 256"/>
                <a:gd name="T16" fmla="*/ 2147483647 w 256"/>
                <a:gd name="T17" fmla="*/ 2147483647 h 256"/>
                <a:gd name="T18" fmla="*/ 2147483647 w 256"/>
                <a:gd name="T19" fmla="*/ 2147483647 h 256"/>
                <a:gd name="T20" fmla="*/ 2147483647 w 256"/>
                <a:gd name="T21" fmla="*/ 2147483647 h 256"/>
                <a:gd name="T22" fmla="*/ 2147483647 w 256"/>
                <a:gd name="T23" fmla="*/ 2147483647 h 256"/>
                <a:gd name="T24" fmla="*/ 2147483647 w 256"/>
                <a:gd name="T25" fmla="*/ 2147483647 h 256"/>
                <a:gd name="T26" fmla="*/ 2147483647 w 256"/>
                <a:gd name="T27" fmla="*/ 2147483647 h 256"/>
                <a:gd name="T28" fmla="*/ 2147483647 w 256"/>
                <a:gd name="T29" fmla="*/ 2147483647 h 256"/>
                <a:gd name="T30" fmla="*/ 2147483647 w 256"/>
                <a:gd name="T31" fmla="*/ 2147483647 h 256"/>
                <a:gd name="T32" fmla="*/ 2147483647 w 256"/>
                <a:gd name="T33" fmla="*/ 2147483647 h 256"/>
                <a:gd name="T34" fmla="*/ 2147483647 w 256"/>
                <a:gd name="T35" fmla="*/ 2147483647 h 256"/>
                <a:gd name="T36" fmla="*/ 2147483647 w 256"/>
                <a:gd name="T37" fmla="*/ 2147483647 h 256"/>
                <a:gd name="T38" fmla="*/ 2147483647 w 256"/>
                <a:gd name="T39" fmla="*/ 2147483647 h 256"/>
                <a:gd name="T40" fmla="*/ 2147483647 w 256"/>
                <a:gd name="T41" fmla="*/ 2147483647 h 256"/>
                <a:gd name="T42" fmla="*/ 2147483647 w 256"/>
                <a:gd name="T43" fmla="*/ 2147483647 h 256"/>
                <a:gd name="T44" fmla="*/ 2147483647 w 256"/>
                <a:gd name="T45" fmla="*/ 2147483647 h 256"/>
                <a:gd name="T46" fmla="*/ 2147483647 w 256"/>
                <a:gd name="T47" fmla="*/ 2147483647 h 256"/>
                <a:gd name="T48" fmla="*/ 2147483647 w 256"/>
                <a:gd name="T49" fmla="*/ 2147483647 h 256"/>
                <a:gd name="T50" fmla="*/ 2147483647 w 256"/>
                <a:gd name="T51" fmla="*/ 2147483647 h 256"/>
                <a:gd name="T52" fmla="*/ 2147483647 w 256"/>
                <a:gd name="T53" fmla="*/ 2147483647 h 256"/>
                <a:gd name="T54" fmla="*/ 2147483647 w 256"/>
                <a:gd name="T55" fmla="*/ 2147483647 h 256"/>
                <a:gd name="T56" fmla="*/ 2147483647 w 256"/>
                <a:gd name="T57" fmla="*/ 2147483647 h 256"/>
                <a:gd name="T58" fmla="*/ 2147483647 w 256"/>
                <a:gd name="T59" fmla="*/ 2147483647 h 256"/>
                <a:gd name="T60" fmla="*/ 2147483647 w 256"/>
                <a:gd name="T61" fmla="*/ 2147483647 h 256"/>
                <a:gd name="T62" fmla="*/ 2147483647 w 256"/>
                <a:gd name="T63" fmla="*/ 2147483647 h 256"/>
                <a:gd name="T64" fmla="*/ 2147483647 w 256"/>
                <a:gd name="T65" fmla="*/ 2147483647 h 256"/>
                <a:gd name="T66" fmla="*/ 2147483647 w 256"/>
                <a:gd name="T67" fmla="*/ 2147483647 h 256"/>
                <a:gd name="T68" fmla="*/ 2147483647 w 256"/>
                <a:gd name="T69" fmla="*/ 2147483647 h 256"/>
                <a:gd name="T70" fmla="*/ 2147483647 w 256"/>
                <a:gd name="T71" fmla="*/ 2147483647 h 256"/>
                <a:gd name="T72" fmla="*/ 2147483647 w 256"/>
                <a:gd name="T73" fmla="*/ 2147483647 h 256"/>
                <a:gd name="T74" fmla="*/ 2147483647 w 256"/>
                <a:gd name="T75" fmla="*/ 2147483647 h 256"/>
                <a:gd name="T76" fmla="*/ 2147483647 w 256"/>
                <a:gd name="T77" fmla="*/ 2147483647 h 256"/>
                <a:gd name="T78" fmla="*/ 2147483647 w 256"/>
                <a:gd name="T79" fmla="*/ 2147483647 h 256"/>
                <a:gd name="T80" fmla="*/ 2147483647 w 256"/>
                <a:gd name="T81" fmla="*/ 2147483647 h 256"/>
                <a:gd name="T82" fmla="*/ 2147483647 w 256"/>
                <a:gd name="T83" fmla="*/ 2147483647 h 2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6"/>
                <a:gd name="T127" fmla="*/ 0 h 256"/>
                <a:gd name="T128" fmla="*/ 256 w 256"/>
                <a:gd name="T129" fmla="*/ 256 h 25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6" h="256">
                  <a:moveTo>
                    <a:pt x="128" y="0"/>
                  </a:moveTo>
                  <a:cubicBezTo>
                    <a:pt x="57" y="0"/>
                    <a:pt x="0" y="57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99" y="256"/>
                    <a:pt x="256" y="199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lose/>
                  <a:moveTo>
                    <a:pt x="135" y="200"/>
                  </a:moveTo>
                  <a:cubicBezTo>
                    <a:pt x="119" y="200"/>
                    <a:pt x="119" y="200"/>
                    <a:pt x="119" y="200"/>
                  </a:cubicBezTo>
                  <a:cubicBezTo>
                    <a:pt x="115" y="200"/>
                    <a:pt x="112" y="196"/>
                    <a:pt x="112" y="192"/>
                  </a:cubicBezTo>
                  <a:cubicBezTo>
                    <a:pt x="111" y="176"/>
                    <a:pt x="111" y="176"/>
                    <a:pt x="111" y="176"/>
                  </a:cubicBezTo>
                  <a:cubicBezTo>
                    <a:pt x="111" y="171"/>
                    <a:pt x="115" y="168"/>
                    <a:pt x="119" y="168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40" y="168"/>
                    <a:pt x="143" y="172"/>
                    <a:pt x="143" y="176"/>
                  </a:cubicBezTo>
                  <a:cubicBezTo>
                    <a:pt x="144" y="192"/>
                    <a:pt x="144" y="192"/>
                    <a:pt x="144" y="192"/>
                  </a:cubicBezTo>
                  <a:cubicBezTo>
                    <a:pt x="144" y="196"/>
                    <a:pt x="140" y="200"/>
                    <a:pt x="135" y="200"/>
                  </a:cubicBezTo>
                  <a:close/>
                  <a:moveTo>
                    <a:pt x="170" y="109"/>
                  </a:moveTo>
                  <a:cubicBezTo>
                    <a:pt x="167" y="114"/>
                    <a:pt x="162" y="119"/>
                    <a:pt x="154" y="125"/>
                  </a:cubicBezTo>
                  <a:cubicBezTo>
                    <a:pt x="148" y="130"/>
                    <a:pt x="146" y="132"/>
                    <a:pt x="145" y="132"/>
                  </a:cubicBezTo>
                  <a:cubicBezTo>
                    <a:pt x="145" y="133"/>
                    <a:pt x="144" y="134"/>
                    <a:pt x="144" y="135"/>
                  </a:cubicBezTo>
                  <a:cubicBezTo>
                    <a:pt x="143" y="136"/>
                    <a:pt x="143" y="138"/>
                    <a:pt x="143" y="144"/>
                  </a:cubicBezTo>
                  <a:cubicBezTo>
                    <a:pt x="143" y="149"/>
                    <a:pt x="139" y="152"/>
                    <a:pt x="135" y="152"/>
                  </a:cubicBezTo>
                  <a:cubicBezTo>
                    <a:pt x="120" y="152"/>
                    <a:pt x="120" y="152"/>
                    <a:pt x="120" y="152"/>
                  </a:cubicBezTo>
                  <a:cubicBezTo>
                    <a:pt x="116" y="152"/>
                    <a:pt x="112" y="149"/>
                    <a:pt x="112" y="144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34"/>
                    <a:pt x="113" y="129"/>
                    <a:pt x="115" y="124"/>
                  </a:cubicBezTo>
                  <a:cubicBezTo>
                    <a:pt x="117" y="120"/>
                    <a:pt x="119" y="117"/>
                    <a:pt x="123" y="113"/>
                  </a:cubicBezTo>
                  <a:cubicBezTo>
                    <a:pt x="125" y="111"/>
                    <a:pt x="129" y="108"/>
                    <a:pt x="134" y="104"/>
                  </a:cubicBezTo>
                  <a:cubicBezTo>
                    <a:pt x="141" y="99"/>
                    <a:pt x="142" y="97"/>
                    <a:pt x="143" y="96"/>
                  </a:cubicBezTo>
                  <a:cubicBezTo>
                    <a:pt x="144" y="95"/>
                    <a:pt x="144" y="94"/>
                    <a:pt x="144" y="93"/>
                  </a:cubicBezTo>
                  <a:cubicBezTo>
                    <a:pt x="144" y="92"/>
                    <a:pt x="143" y="89"/>
                    <a:pt x="140" y="86"/>
                  </a:cubicBezTo>
                  <a:cubicBezTo>
                    <a:pt x="137" y="84"/>
                    <a:pt x="132" y="83"/>
                    <a:pt x="128" y="83"/>
                  </a:cubicBezTo>
                  <a:cubicBezTo>
                    <a:pt x="124" y="83"/>
                    <a:pt x="120" y="84"/>
                    <a:pt x="117" y="86"/>
                  </a:cubicBezTo>
                  <a:cubicBezTo>
                    <a:pt x="114" y="88"/>
                    <a:pt x="112" y="92"/>
                    <a:pt x="111" y="97"/>
                  </a:cubicBezTo>
                  <a:cubicBezTo>
                    <a:pt x="111" y="101"/>
                    <a:pt x="107" y="104"/>
                    <a:pt x="103" y="104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5" y="102"/>
                    <a:pt x="83" y="101"/>
                    <a:pt x="81" y="99"/>
                  </a:cubicBezTo>
                  <a:cubicBezTo>
                    <a:pt x="80" y="97"/>
                    <a:pt x="79" y="95"/>
                    <a:pt x="80" y="93"/>
                  </a:cubicBezTo>
                  <a:cubicBezTo>
                    <a:pt x="82" y="81"/>
                    <a:pt x="87" y="72"/>
                    <a:pt x="95" y="66"/>
                  </a:cubicBezTo>
                  <a:cubicBezTo>
                    <a:pt x="104" y="59"/>
                    <a:pt x="115" y="56"/>
                    <a:pt x="128" y="56"/>
                  </a:cubicBezTo>
                  <a:cubicBezTo>
                    <a:pt x="142" y="56"/>
                    <a:pt x="153" y="60"/>
                    <a:pt x="162" y="66"/>
                  </a:cubicBezTo>
                  <a:cubicBezTo>
                    <a:pt x="171" y="73"/>
                    <a:pt x="176" y="82"/>
                    <a:pt x="176" y="92"/>
                  </a:cubicBezTo>
                  <a:cubicBezTo>
                    <a:pt x="176" y="99"/>
                    <a:pt x="174" y="104"/>
                    <a:pt x="170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0" name="直接连接符 26"/>
          <p:cNvSpPr>
            <a:spLocks noChangeShapeType="1"/>
          </p:cNvSpPr>
          <p:nvPr/>
        </p:nvSpPr>
        <p:spPr bwMode="auto">
          <a:xfrm flipH="1" flipV="1">
            <a:off x="11350625" y="107950"/>
            <a:ext cx="0" cy="633413"/>
          </a:xfrm>
          <a:prstGeom prst="line">
            <a:avLst/>
          </a:prstGeom>
          <a:noFill/>
          <a:ln w="285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7424" y="5141226"/>
            <a:ext cx="5609524" cy="135238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2189" y="1665815"/>
            <a:ext cx="5047619" cy="11619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8376" y="2647290"/>
            <a:ext cx="5047619" cy="108571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1232" y="3733004"/>
            <a:ext cx="5361905" cy="149523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29148" y="938292"/>
            <a:ext cx="264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S</a:t>
            </a:r>
            <a:r>
              <a:rPr lang="en-US" altLang="zh-CN" b="1"/>
              <a:t>ulotion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93896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文本框 6"/>
          <p:cNvSpPr>
            <a:spLocks noChangeArrowheads="1"/>
          </p:cNvSpPr>
          <p:nvPr/>
        </p:nvSpPr>
        <p:spPr bwMode="auto">
          <a:xfrm>
            <a:off x="1423988" y="1334911"/>
            <a:ext cx="7278687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44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谢谢</a:t>
            </a:r>
            <a:endParaRPr lang="zh-CN" altLang="en-US" sz="4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438" name="文本框 9"/>
          <p:cNvSpPr>
            <a:spLocks noChangeArrowheads="1"/>
          </p:cNvSpPr>
          <p:nvPr/>
        </p:nvSpPr>
        <p:spPr bwMode="auto">
          <a:xfrm>
            <a:off x="1423988" y="2736850"/>
            <a:ext cx="5360987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汇报人：王琦     </a:t>
            </a:r>
            <a:endParaRPr lang="en-US" altLang="zh-CN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导师：李智勇             </a:t>
            </a:r>
            <a:endParaRPr 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平行四边形 14"/>
          <p:cNvSpPr>
            <a:spLocks noChangeArrowheads="1"/>
          </p:cNvSpPr>
          <p:nvPr/>
        </p:nvSpPr>
        <p:spPr bwMode="auto">
          <a:xfrm>
            <a:off x="728980" y="1125855"/>
            <a:ext cx="10734675" cy="5198745"/>
          </a:xfrm>
          <a:prstGeom prst="parallelogram">
            <a:avLst>
              <a:gd name="adj" fmla="val 0"/>
            </a:avLst>
          </a:prstGeom>
          <a:noFill/>
          <a:ln w="12700">
            <a:solidFill>
              <a:srgbClr val="3B87D5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7" name="矩形 20"/>
          <p:cNvSpPr>
            <a:spLocks noChangeArrowheads="1"/>
          </p:cNvSpPr>
          <p:nvPr/>
        </p:nvSpPr>
        <p:spPr bwMode="auto">
          <a:xfrm>
            <a:off x="857257" y="1125855"/>
            <a:ext cx="10606398" cy="4385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论文介绍：</a:t>
            </a:r>
            <a:endParaRPr lang="en-US" altLang="zh-CN" sz="2400" b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mtClean="0">
                <a:latin typeface="+mn-ea"/>
                <a:ea typeface="+mn-ea"/>
              </a:rPr>
              <a:t>题目：</a:t>
            </a:r>
            <a:r>
              <a:rPr lang="en-US" altLang="zh-CN" smtClean="0">
                <a:latin typeface="+mn-ea"/>
                <a:ea typeface="+mn-ea"/>
              </a:rPr>
              <a:t>《</a:t>
            </a:r>
            <a:r>
              <a:rPr lang="en-US" altLang="zh-CN">
                <a:latin typeface="+mn-ea"/>
                <a:ea typeface="+mn-ea"/>
                <a:sym typeface="微软雅黑" panose="020B0503020204020204" pitchFamily="34" charset="-122"/>
              </a:rPr>
              <a:t>An SMDP-Based Resource Allocation in Vehicular Cloud Computing </a:t>
            </a:r>
            <a:r>
              <a:rPr lang="en-US" altLang="zh-CN" smtClean="0">
                <a:latin typeface="+mn-ea"/>
                <a:ea typeface="+mn-ea"/>
                <a:sym typeface="微软雅黑" panose="020B0503020204020204" pitchFamily="34" charset="-122"/>
              </a:rPr>
              <a:t>Systems</a:t>
            </a:r>
            <a:r>
              <a:rPr lang="en-US" altLang="zh-CN" smtClean="0">
                <a:latin typeface="+mn-ea"/>
                <a:ea typeface="+mn-ea"/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zh-CN" altLang="en-US" smtClean="0">
                <a:latin typeface="+mn-ea"/>
                <a:ea typeface="+mn-ea"/>
              </a:rPr>
              <a:t>期刊：</a:t>
            </a:r>
            <a:r>
              <a:rPr lang="en-US" altLang="zh-CN">
                <a:latin typeface="+mn-ea"/>
                <a:ea typeface="+mn-ea"/>
              </a:rPr>
              <a:t>《IEEE Transactions on Industrial Electronics</a:t>
            </a:r>
            <a:r>
              <a:rPr lang="en-US" altLang="zh-CN" smtClean="0">
                <a:latin typeface="+mn-ea"/>
                <a:ea typeface="+mn-ea"/>
              </a:rPr>
              <a:t>》 </a:t>
            </a:r>
            <a:r>
              <a:rPr lang="en-US" altLang="zh-CN">
                <a:latin typeface="+mn-ea"/>
                <a:ea typeface="+mn-ea"/>
              </a:rPr>
              <a:t>Dec. </a:t>
            </a:r>
            <a:r>
              <a:rPr lang="en-US" altLang="zh-CN" smtClean="0">
                <a:latin typeface="+mn-ea"/>
                <a:ea typeface="+mn-ea"/>
              </a:rPr>
              <a:t>2015</a:t>
            </a:r>
          </a:p>
          <a:p>
            <a:pPr>
              <a:lnSpc>
                <a:spcPct val="150000"/>
              </a:lnSpc>
            </a:pPr>
            <a:endParaRPr lang="en-US" altLang="zh-CN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+mn-ea"/>
              </a:rPr>
              <a:t>题目：</a:t>
            </a:r>
            <a:r>
              <a:rPr lang="en-US" altLang="zh-CN" smtClean="0">
                <a:latin typeface="+mn-ea"/>
              </a:rPr>
              <a:t>《</a:t>
            </a:r>
            <a:r>
              <a:rPr lang="en-US" altLang="zh-CN">
                <a:latin typeface="+mn-ea"/>
                <a:sym typeface="微软雅黑" panose="020B0503020204020204" pitchFamily="34" charset="-122"/>
              </a:rPr>
              <a:t>Resource Allocation in Vehicular Cloud Computing Systems With Heterogeneous Vehicles and Roadside Units</a:t>
            </a:r>
            <a:r>
              <a:rPr lang="en-US" altLang="zh-CN" smtClean="0">
                <a:latin typeface="+mn-ea"/>
              </a:rPr>
              <a:t>》</a:t>
            </a:r>
            <a:endParaRPr lang="en-US" altLang="zh-CN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+mn-ea"/>
              </a:rPr>
              <a:t>期刊：</a:t>
            </a:r>
            <a:r>
              <a:rPr lang="en-US" altLang="zh-CN">
                <a:latin typeface="+mn-ea"/>
              </a:rPr>
              <a:t>《IEEE Internet of Things Journal》 Oct. </a:t>
            </a:r>
            <a:r>
              <a:rPr lang="en-US" altLang="zh-CN" smtClean="0">
                <a:latin typeface="+mn-ea"/>
              </a:rPr>
              <a:t>2018</a:t>
            </a:r>
          </a:p>
          <a:p>
            <a:pPr>
              <a:lnSpc>
                <a:spcPct val="150000"/>
              </a:lnSpc>
            </a:pPr>
            <a:endParaRPr lang="en-US" altLang="zh-CN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mtClean="0">
                <a:latin typeface="+mn-ea"/>
                <a:ea typeface="+mn-ea"/>
              </a:rPr>
              <a:t>目标：最大化</a:t>
            </a:r>
            <a:r>
              <a:rPr lang="en-US" altLang="zh-CN" smtClean="0">
                <a:latin typeface="+mn-ea"/>
                <a:ea typeface="+mn-ea"/>
              </a:rPr>
              <a:t>VCC</a:t>
            </a:r>
            <a:r>
              <a:rPr lang="zh-CN" altLang="en-US" smtClean="0">
                <a:latin typeface="+mn-ea"/>
                <a:ea typeface="+mn-ea"/>
              </a:rPr>
              <a:t>的长期</a:t>
            </a:r>
            <a:r>
              <a:rPr lang="zh-CN" altLang="en-US">
                <a:latin typeface="+mn-ea"/>
                <a:ea typeface="+mn-ea"/>
              </a:rPr>
              <a:t>预期回报。系统奖励是通过考虑</a:t>
            </a:r>
            <a:r>
              <a:rPr lang="en-US" altLang="zh-CN">
                <a:latin typeface="+mn-ea"/>
                <a:ea typeface="+mn-ea"/>
              </a:rPr>
              <a:t>VCC</a:t>
            </a:r>
            <a:r>
              <a:rPr lang="zh-CN" altLang="en-US">
                <a:latin typeface="+mn-ea"/>
                <a:ea typeface="+mn-ea"/>
              </a:rPr>
              <a:t>系统的</a:t>
            </a:r>
            <a:r>
              <a:rPr lang="zh-CN" altLang="en-US" b="1">
                <a:latin typeface="+mn-ea"/>
                <a:ea typeface="+mn-ea"/>
              </a:rPr>
              <a:t>收入</a:t>
            </a:r>
            <a:r>
              <a:rPr lang="zh-CN" altLang="en-US">
                <a:latin typeface="+mn-ea"/>
                <a:ea typeface="+mn-ea"/>
              </a:rPr>
              <a:t>和</a:t>
            </a:r>
            <a:r>
              <a:rPr lang="zh-CN" altLang="en-US" b="1">
                <a:latin typeface="+mn-ea"/>
                <a:ea typeface="+mn-ea"/>
              </a:rPr>
              <a:t>成本</a:t>
            </a:r>
            <a:r>
              <a:rPr lang="zh-CN" altLang="en-US">
                <a:latin typeface="+mn-ea"/>
                <a:ea typeface="+mn-ea"/>
              </a:rPr>
              <a:t>以及可用资源的可变性特征得出的。</a:t>
            </a:r>
          </a:p>
        </p:txBody>
      </p:sp>
      <p:grpSp>
        <p:nvGrpSpPr>
          <p:cNvPr id="5129" name="Group 15"/>
          <p:cNvGrpSpPr/>
          <p:nvPr/>
        </p:nvGrpSpPr>
        <p:grpSpPr bwMode="auto">
          <a:xfrm>
            <a:off x="11610975" y="184150"/>
            <a:ext cx="581025" cy="596900"/>
            <a:chOff x="0" y="0"/>
            <a:chExt cx="1027113" cy="1057275"/>
          </a:xfrm>
        </p:grpSpPr>
        <p:sp>
          <p:nvSpPr>
            <p:cNvPr id="5131" name="Freeform 40"/>
            <p:cNvSpPr>
              <a:spLocks noChangeArrowheads="1"/>
            </p:cNvSpPr>
            <p:nvPr/>
          </p:nvSpPr>
          <p:spPr bwMode="auto">
            <a:xfrm flipH="1">
              <a:off x="76200" y="90487"/>
              <a:ext cx="950913" cy="966788"/>
            </a:xfrm>
            <a:custGeom>
              <a:avLst/>
              <a:gdLst>
                <a:gd name="T0" fmla="*/ 2147483647 w 367"/>
                <a:gd name="T1" fmla="*/ 0 h 373"/>
                <a:gd name="T2" fmla="*/ 0 w 367"/>
                <a:gd name="T3" fmla="*/ 2147483647 h 373"/>
                <a:gd name="T4" fmla="*/ 0 w 367"/>
                <a:gd name="T5" fmla="*/ 2147483647 h 373"/>
                <a:gd name="T6" fmla="*/ 2147483647 w 367"/>
                <a:gd name="T7" fmla="*/ 2147483647 h 373"/>
                <a:gd name="T8" fmla="*/ 2147483647 w 367"/>
                <a:gd name="T9" fmla="*/ 2147483647 h 373"/>
                <a:gd name="T10" fmla="*/ 2147483647 w 367"/>
                <a:gd name="T11" fmla="*/ 2147483647 h 373"/>
                <a:gd name="T12" fmla="*/ 2147483647 w 367"/>
                <a:gd name="T13" fmla="*/ 2147483647 h 373"/>
                <a:gd name="T14" fmla="*/ 2147483647 w 367"/>
                <a:gd name="T15" fmla="*/ 0 h 3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7"/>
                <a:gd name="T25" fmla="*/ 0 h 373"/>
                <a:gd name="T26" fmla="*/ 367 w 367"/>
                <a:gd name="T27" fmla="*/ 373 h 3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7" h="373">
                  <a:moveTo>
                    <a:pt x="181" y="0"/>
                  </a:moveTo>
                  <a:cubicBezTo>
                    <a:pt x="0" y="180"/>
                    <a:pt x="0" y="180"/>
                    <a:pt x="0" y="180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55"/>
                    <a:pt x="18" y="373"/>
                    <a:pt x="40" y="373"/>
                  </a:cubicBezTo>
                  <a:cubicBezTo>
                    <a:pt x="168" y="373"/>
                    <a:pt x="168" y="373"/>
                    <a:pt x="168" y="373"/>
                  </a:cubicBezTo>
                  <a:cubicBezTo>
                    <a:pt x="367" y="174"/>
                    <a:pt x="367" y="174"/>
                    <a:pt x="367" y="174"/>
                  </a:cubicBezTo>
                  <a:cubicBezTo>
                    <a:pt x="350" y="16"/>
                    <a:pt x="350" y="16"/>
                    <a:pt x="350" y="16"/>
                  </a:cubicBezTo>
                  <a:cubicBezTo>
                    <a:pt x="181" y="0"/>
                    <a:pt x="181" y="0"/>
                    <a:pt x="181" y="0"/>
                  </a:cubicBezTo>
                </a:path>
              </a:pathLst>
            </a:custGeom>
            <a:solidFill>
              <a:srgbClr val="3B8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Freeform 41"/>
            <p:cNvSpPr>
              <a:spLocks noEditPoints="1" noChangeArrowheads="1"/>
            </p:cNvSpPr>
            <p:nvPr/>
          </p:nvSpPr>
          <p:spPr bwMode="auto">
            <a:xfrm>
              <a:off x="0" y="0"/>
              <a:ext cx="663575" cy="663575"/>
            </a:xfrm>
            <a:custGeom>
              <a:avLst/>
              <a:gdLst>
                <a:gd name="T0" fmla="*/ 2147483647 w 256"/>
                <a:gd name="T1" fmla="*/ 0 h 256"/>
                <a:gd name="T2" fmla="*/ 0 w 256"/>
                <a:gd name="T3" fmla="*/ 2147483647 h 256"/>
                <a:gd name="T4" fmla="*/ 2147483647 w 256"/>
                <a:gd name="T5" fmla="*/ 2147483647 h 256"/>
                <a:gd name="T6" fmla="*/ 2147483647 w 256"/>
                <a:gd name="T7" fmla="*/ 2147483647 h 256"/>
                <a:gd name="T8" fmla="*/ 2147483647 w 256"/>
                <a:gd name="T9" fmla="*/ 0 h 256"/>
                <a:gd name="T10" fmla="*/ 2147483647 w 256"/>
                <a:gd name="T11" fmla="*/ 2147483647 h 256"/>
                <a:gd name="T12" fmla="*/ 2147483647 w 256"/>
                <a:gd name="T13" fmla="*/ 2147483647 h 256"/>
                <a:gd name="T14" fmla="*/ 2147483647 w 256"/>
                <a:gd name="T15" fmla="*/ 2147483647 h 256"/>
                <a:gd name="T16" fmla="*/ 2147483647 w 256"/>
                <a:gd name="T17" fmla="*/ 2147483647 h 256"/>
                <a:gd name="T18" fmla="*/ 2147483647 w 256"/>
                <a:gd name="T19" fmla="*/ 2147483647 h 256"/>
                <a:gd name="T20" fmla="*/ 2147483647 w 256"/>
                <a:gd name="T21" fmla="*/ 2147483647 h 256"/>
                <a:gd name="T22" fmla="*/ 2147483647 w 256"/>
                <a:gd name="T23" fmla="*/ 2147483647 h 256"/>
                <a:gd name="T24" fmla="*/ 2147483647 w 256"/>
                <a:gd name="T25" fmla="*/ 2147483647 h 256"/>
                <a:gd name="T26" fmla="*/ 2147483647 w 256"/>
                <a:gd name="T27" fmla="*/ 2147483647 h 256"/>
                <a:gd name="T28" fmla="*/ 2147483647 w 256"/>
                <a:gd name="T29" fmla="*/ 2147483647 h 256"/>
                <a:gd name="T30" fmla="*/ 2147483647 w 256"/>
                <a:gd name="T31" fmla="*/ 2147483647 h 256"/>
                <a:gd name="T32" fmla="*/ 2147483647 w 256"/>
                <a:gd name="T33" fmla="*/ 2147483647 h 256"/>
                <a:gd name="T34" fmla="*/ 2147483647 w 256"/>
                <a:gd name="T35" fmla="*/ 2147483647 h 256"/>
                <a:gd name="T36" fmla="*/ 2147483647 w 256"/>
                <a:gd name="T37" fmla="*/ 2147483647 h 256"/>
                <a:gd name="T38" fmla="*/ 2147483647 w 256"/>
                <a:gd name="T39" fmla="*/ 2147483647 h 256"/>
                <a:gd name="T40" fmla="*/ 2147483647 w 256"/>
                <a:gd name="T41" fmla="*/ 2147483647 h 256"/>
                <a:gd name="T42" fmla="*/ 2147483647 w 256"/>
                <a:gd name="T43" fmla="*/ 2147483647 h 256"/>
                <a:gd name="T44" fmla="*/ 2147483647 w 256"/>
                <a:gd name="T45" fmla="*/ 2147483647 h 256"/>
                <a:gd name="T46" fmla="*/ 2147483647 w 256"/>
                <a:gd name="T47" fmla="*/ 2147483647 h 256"/>
                <a:gd name="T48" fmla="*/ 2147483647 w 256"/>
                <a:gd name="T49" fmla="*/ 2147483647 h 256"/>
                <a:gd name="T50" fmla="*/ 2147483647 w 256"/>
                <a:gd name="T51" fmla="*/ 2147483647 h 256"/>
                <a:gd name="T52" fmla="*/ 2147483647 w 256"/>
                <a:gd name="T53" fmla="*/ 2147483647 h 256"/>
                <a:gd name="T54" fmla="*/ 2147483647 w 256"/>
                <a:gd name="T55" fmla="*/ 2147483647 h 256"/>
                <a:gd name="T56" fmla="*/ 2147483647 w 256"/>
                <a:gd name="T57" fmla="*/ 2147483647 h 256"/>
                <a:gd name="T58" fmla="*/ 2147483647 w 256"/>
                <a:gd name="T59" fmla="*/ 2147483647 h 256"/>
                <a:gd name="T60" fmla="*/ 2147483647 w 256"/>
                <a:gd name="T61" fmla="*/ 2147483647 h 256"/>
                <a:gd name="T62" fmla="*/ 2147483647 w 256"/>
                <a:gd name="T63" fmla="*/ 2147483647 h 256"/>
                <a:gd name="T64" fmla="*/ 2147483647 w 256"/>
                <a:gd name="T65" fmla="*/ 2147483647 h 256"/>
                <a:gd name="T66" fmla="*/ 2147483647 w 256"/>
                <a:gd name="T67" fmla="*/ 2147483647 h 256"/>
                <a:gd name="T68" fmla="*/ 2147483647 w 256"/>
                <a:gd name="T69" fmla="*/ 2147483647 h 256"/>
                <a:gd name="T70" fmla="*/ 2147483647 w 256"/>
                <a:gd name="T71" fmla="*/ 2147483647 h 256"/>
                <a:gd name="T72" fmla="*/ 2147483647 w 256"/>
                <a:gd name="T73" fmla="*/ 2147483647 h 256"/>
                <a:gd name="T74" fmla="*/ 2147483647 w 256"/>
                <a:gd name="T75" fmla="*/ 2147483647 h 256"/>
                <a:gd name="T76" fmla="*/ 2147483647 w 256"/>
                <a:gd name="T77" fmla="*/ 2147483647 h 256"/>
                <a:gd name="T78" fmla="*/ 2147483647 w 256"/>
                <a:gd name="T79" fmla="*/ 2147483647 h 256"/>
                <a:gd name="T80" fmla="*/ 2147483647 w 256"/>
                <a:gd name="T81" fmla="*/ 2147483647 h 256"/>
                <a:gd name="T82" fmla="*/ 2147483647 w 256"/>
                <a:gd name="T83" fmla="*/ 2147483647 h 2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6"/>
                <a:gd name="T127" fmla="*/ 0 h 256"/>
                <a:gd name="T128" fmla="*/ 256 w 256"/>
                <a:gd name="T129" fmla="*/ 256 h 25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6" h="256">
                  <a:moveTo>
                    <a:pt x="128" y="0"/>
                  </a:moveTo>
                  <a:cubicBezTo>
                    <a:pt x="57" y="0"/>
                    <a:pt x="0" y="57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99" y="256"/>
                    <a:pt x="256" y="199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lose/>
                  <a:moveTo>
                    <a:pt x="135" y="200"/>
                  </a:moveTo>
                  <a:cubicBezTo>
                    <a:pt x="119" y="200"/>
                    <a:pt x="119" y="200"/>
                    <a:pt x="119" y="200"/>
                  </a:cubicBezTo>
                  <a:cubicBezTo>
                    <a:pt x="115" y="200"/>
                    <a:pt x="112" y="196"/>
                    <a:pt x="112" y="192"/>
                  </a:cubicBezTo>
                  <a:cubicBezTo>
                    <a:pt x="111" y="176"/>
                    <a:pt x="111" y="176"/>
                    <a:pt x="111" y="176"/>
                  </a:cubicBezTo>
                  <a:cubicBezTo>
                    <a:pt x="111" y="171"/>
                    <a:pt x="115" y="168"/>
                    <a:pt x="119" y="168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40" y="168"/>
                    <a:pt x="143" y="172"/>
                    <a:pt x="143" y="176"/>
                  </a:cubicBezTo>
                  <a:cubicBezTo>
                    <a:pt x="144" y="192"/>
                    <a:pt x="144" y="192"/>
                    <a:pt x="144" y="192"/>
                  </a:cubicBezTo>
                  <a:cubicBezTo>
                    <a:pt x="144" y="196"/>
                    <a:pt x="140" y="200"/>
                    <a:pt x="135" y="200"/>
                  </a:cubicBezTo>
                  <a:close/>
                  <a:moveTo>
                    <a:pt x="170" y="109"/>
                  </a:moveTo>
                  <a:cubicBezTo>
                    <a:pt x="167" y="114"/>
                    <a:pt x="162" y="119"/>
                    <a:pt x="154" y="125"/>
                  </a:cubicBezTo>
                  <a:cubicBezTo>
                    <a:pt x="148" y="130"/>
                    <a:pt x="146" y="132"/>
                    <a:pt x="145" y="132"/>
                  </a:cubicBezTo>
                  <a:cubicBezTo>
                    <a:pt x="145" y="133"/>
                    <a:pt x="144" y="134"/>
                    <a:pt x="144" y="135"/>
                  </a:cubicBezTo>
                  <a:cubicBezTo>
                    <a:pt x="143" y="136"/>
                    <a:pt x="143" y="138"/>
                    <a:pt x="143" y="144"/>
                  </a:cubicBezTo>
                  <a:cubicBezTo>
                    <a:pt x="143" y="149"/>
                    <a:pt x="139" y="152"/>
                    <a:pt x="135" y="152"/>
                  </a:cubicBezTo>
                  <a:cubicBezTo>
                    <a:pt x="120" y="152"/>
                    <a:pt x="120" y="152"/>
                    <a:pt x="120" y="152"/>
                  </a:cubicBezTo>
                  <a:cubicBezTo>
                    <a:pt x="116" y="152"/>
                    <a:pt x="112" y="149"/>
                    <a:pt x="112" y="144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34"/>
                    <a:pt x="113" y="129"/>
                    <a:pt x="115" y="124"/>
                  </a:cubicBezTo>
                  <a:cubicBezTo>
                    <a:pt x="117" y="120"/>
                    <a:pt x="119" y="117"/>
                    <a:pt x="123" y="113"/>
                  </a:cubicBezTo>
                  <a:cubicBezTo>
                    <a:pt x="125" y="111"/>
                    <a:pt x="129" y="108"/>
                    <a:pt x="134" y="104"/>
                  </a:cubicBezTo>
                  <a:cubicBezTo>
                    <a:pt x="141" y="99"/>
                    <a:pt x="142" y="97"/>
                    <a:pt x="143" y="96"/>
                  </a:cubicBezTo>
                  <a:cubicBezTo>
                    <a:pt x="144" y="95"/>
                    <a:pt x="144" y="94"/>
                    <a:pt x="144" y="93"/>
                  </a:cubicBezTo>
                  <a:cubicBezTo>
                    <a:pt x="144" y="92"/>
                    <a:pt x="143" y="89"/>
                    <a:pt x="140" y="86"/>
                  </a:cubicBezTo>
                  <a:cubicBezTo>
                    <a:pt x="137" y="84"/>
                    <a:pt x="132" y="83"/>
                    <a:pt x="128" y="83"/>
                  </a:cubicBezTo>
                  <a:cubicBezTo>
                    <a:pt x="124" y="83"/>
                    <a:pt x="120" y="84"/>
                    <a:pt x="117" y="86"/>
                  </a:cubicBezTo>
                  <a:cubicBezTo>
                    <a:pt x="114" y="88"/>
                    <a:pt x="112" y="92"/>
                    <a:pt x="111" y="97"/>
                  </a:cubicBezTo>
                  <a:cubicBezTo>
                    <a:pt x="111" y="101"/>
                    <a:pt x="107" y="104"/>
                    <a:pt x="103" y="104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5" y="102"/>
                    <a:pt x="83" y="101"/>
                    <a:pt x="81" y="99"/>
                  </a:cubicBezTo>
                  <a:cubicBezTo>
                    <a:pt x="80" y="97"/>
                    <a:pt x="79" y="95"/>
                    <a:pt x="80" y="93"/>
                  </a:cubicBezTo>
                  <a:cubicBezTo>
                    <a:pt x="82" y="81"/>
                    <a:pt x="87" y="72"/>
                    <a:pt x="95" y="66"/>
                  </a:cubicBezTo>
                  <a:cubicBezTo>
                    <a:pt x="104" y="59"/>
                    <a:pt x="115" y="56"/>
                    <a:pt x="128" y="56"/>
                  </a:cubicBezTo>
                  <a:cubicBezTo>
                    <a:pt x="142" y="56"/>
                    <a:pt x="153" y="60"/>
                    <a:pt x="162" y="66"/>
                  </a:cubicBezTo>
                  <a:cubicBezTo>
                    <a:pt x="171" y="73"/>
                    <a:pt x="176" y="82"/>
                    <a:pt x="176" y="92"/>
                  </a:cubicBezTo>
                  <a:cubicBezTo>
                    <a:pt x="176" y="99"/>
                    <a:pt x="174" y="104"/>
                    <a:pt x="170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0" name="直接连接符 26"/>
          <p:cNvSpPr>
            <a:spLocks noChangeShapeType="1"/>
          </p:cNvSpPr>
          <p:nvPr/>
        </p:nvSpPr>
        <p:spPr bwMode="auto">
          <a:xfrm flipH="1" flipV="1">
            <a:off x="11350625" y="107950"/>
            <a:ext cx="0" cy="633413"/>
          </a:xfrm>
          <a:prstGeom prst="line">
            <a:avLst/>
          </a:prstGeom>
          <a:noFill/>
          <a:ln w="285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33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平行四边形 14"/>
          <p:cNvSpPr>
            <a:spLocks noChangeArrowheads="1"/>
          </p:cNvSpPr>
          <p:nvPr/>
        </p:nvSpPr>
        <p:spPr bwMode="auto">
          <a:xfrm>
            <a:off x="728662" y="905284"/>
            <a:ext cx="10734675" cy="5732145"/>
          </a:xfrm>
          <a:prstGeom prst="parallelogram">
            <a:avLst>
              <a:gd name="adj" fmla="val 0"/>
            </a:avLst>
          </a:prstGeom>
          <a:noFill/>
          <a:ln w="12700">
            <a:solidFill>
              <a:srgbClr val="3B87D5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5129" name="Group 15"/>
          <p:cNvGrpSpPr/>
          <p:nvPr/>
        </p:nvGrpSpPr>
        <p:grpSpPr bwMode="auto">
          <a:xfrm>
            <a:off x="11610975" y="184150"/>
            <a:ext cx="581025" cy="596900"/>
            <a:chOff x="0" y="0"/>
            <a:chExt cx="1027113" cy="1057275"/>
          </a:xfrm>
        </p:grpSpPr>
        <p:sp>
          <p:nvSpPr>
            <p:cNvPr id="5131" name="Freeform 40"/>
            <p:cNvSpPr>
              <a:spLocks noChangeArrowheads="1"/>
            </p:cNvSpPr>
            <p:nvPr/>
          </p:nvSpPr>
          <p:spPr bwMode="auto">
            <a:xfrm flipH="1">
              <a:off x="76200" y="90487"/>
              <a:ext cx="950913" cy="966788"/>
            </a:xfrm>
            <a:custGeom>
              <a:avLst/>
              <a:gdLst>
                <a:gd name="T0" fmla="*/ 2147483647 w 367"/>
                <a:gd name="T1" fmla="*/ 0 h 373"/>
                <a:gd name="T2" fmla="*/ 0 w 367"/>
                <a:gd name="T3" fmla="*/ 2147483647 h 373"/>
                <a:gd name="T4" fmla="*/ 0 w 367"/>
                <a:gd name="T5" fmla="*/ 2147483647 h 373"/>
                <a:gd name="T6" fmla="*/ 2147483647 w 367"/>
                <a:gd name="T7" fmla="*/ 2147483647 h 373"/>
                <a:gd name="T8" fmla="*/ 2147483647 w 367"/>
                <a:gd name="T9" fmla="*/ 2147483647 h 373"/>
                <a:gd name="T10" fmla="*/ 2147483647 w 367"/>
                <a:gd name="T11" fmla="*/ 2147483647 h 373"/>
                <a:gd name="T12" fmla="*/ 2147483647 w 367"/>
                <a:gd name="T13" fmla="*/ 2147483647 h 373"/>
                <a:gd name="T14" fmla="*/ 2147483647 w 367"/>
                <a:gd name="T15" fmla="*/ 0 h 3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7"/>
                <a:gd name="T25" fmla="*/ 0 h 373"/>
                <a:gd name="T26" fmla="*/ 367 w 367"/>
                <a:gd name="T27" fmla="*/ 373 h 3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7" h="373">
                  <a:moveTo>
                    <a:pt x="181" y="0"/>
                  </a:moveTo>
                  <a:cubicBezTo>
                    <a:pt x="0" y="180"/>
                    <a:pt x="0" y="180"/>
                    <a:pt x="0" y="180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55"/>
                    <a:pt x="18" y="373"/>
                    <a:pt x="40" y="373"/>
                  </a:cubicBezTo>
                  <a:cubicBezTo>
                    <a:pt x="168" y="373"/>
                    <a:pt x="168" y="373"/>
                    <a:pt x="168" y="373"/>
                  </a:cubicBezTo>
                  <a:cubicBezTo>
                    <a:pt x="367" y="174"/>
                    <a:pt x="367" y="174"/>
                    <a:pt x="367" y="174"/>
                  </a:cubicBezTo>
                  <a:cubicBezTo>
                    <a:pt x="350" y="16"/>
                    <a:pt x="350" y="16"/>
                    <a:pt x="350" y="16"/>
                  </a:cubicBezTo>
                  <a:cubicBezTo>
                    <a:pt x="181" y="0"/>
                    <a:pt x="181" y="0"/>
                    <a:pt x="181" y="0"/>
                  </a:cubicBezTo>
                </a:path>
              </a:pathLst>
            </a:custGeom>
            <a:solidFill>
              <a:srgbClr val="3B8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Freeform 41"/>
            <p:cNvSpPr>
              <a:spLocks noEditPoints="1" noChangeArrowheads="1"/>
            </p:cNvSpPr>
            <p:nvPr/>
          </p:nvSpPr>
          <p:spPr bwMode="auto">
            <a:xfrm>
              <a:off x="0" y="0"/>
              <a:ext cx="663575" cy="663575"/>
            </a:xfrm>
            <a:custGeom>
              <a:avLst/>
              <a:gdLst>
                <a:gd name="T0" fmla="*/ 2147483647 w 256"/>
                <a:gd name="T1" fmla="*/ 0 h 256"/>
                <a:gd name="T2" fmla="*/ 0 w 256"/>
                <a:gd name="T3" fmla="*/ 2147483647 h 256"/>
                <a:gd name="T4" fmla="*/ 2147483647 w 256"/>
                <a:gd name="T5" fmla="*/ 2147483647 h 256"/>
                <a:gd name="T6" fmla="*/ 2147483647 w 256"/>
                <a:gd name="T7" fmla="*/ 2147483647 h 256"/>
                <a:gd name="T8" fmla="*/ 2147483647 w 256"/>
                <a:gd name="T9" fmla="*/ 0 h 256"/>
                <a:gd name="T10" fmla="*/ 2147483647 w 256"/>
                <a:gd name="T11" fmla="*/ 2147483647 h 256"/>
                <a:gd name="T12" fmla="*/ 2147483647 w 256"/>
                <a:gd name="T13" fmla="*/ 2147483647 h 256"/>
                <a:gd name="T14" fmla="*/ 2147483647 w 256"/>
                <a:gd name="T15" fmla="*/ 2147483647 h 256"/>
                <a:gd name="T16" fmla="*/ 2147483647 w 256"/>
                <a:gd name="T17" fmla="*/ 2147483647 h 256"/>
                <a:gd name="T18" fmla="*/ 2147483647 w 256"/>
                <a:gd name="T19" fmla="*/ 2147483647 h 256"/>
                <a:gd name="T20" fmla="*/ 2147483647 w 256"/>
                <a:gd name="T21" fmla="*/ 2147483647 h 256"/>
                <a:gd name="T22" fmla="*/ 2147483647 w 256"/>
                <a:gd name="T23" fmla="*/ 2147483647 h 256"/>
                <a:gd name="T24" fmla="*/ 2147483647 w 256"/>
                <a:gd name="T25" fmla="*/ 2147483647 h 256"/>
                <a:gd name="T26" fmla="*/ 2147483647 w 256"/>
                <a:gd name="T27" fmla="*/ 2147483647 h 256"/>
                <a:gd name="T28" fmla="*/ 2147483647 w 256"/>
                <a:gd name="T29" fmla="*/ 2147483647 h 256"/>
                <a:gd name="T30" fmla="*/ 2147483647 w 256"/>
                <a:gd name="T31" fmla="*/ 2147483647 h 256"/>
                <a:gd name="T32" fmla="*/ 2147483647 w 256"/>
                <a:gd name="T33" fmla="*/ 2147483647 h 256"/>
                <a:gd name="T34" fmla="*/ 2147483647 w 256"/>
                <a:gd name="T35" fmla="*/ 2147483647 h 256"/>
                <a:gd name="T36" fmla="*/ 2147483647 w 256"/>
                <a:gd name="T37" fmla="*/ 2147483647 h 256"/>
                <a:gd name="T38" fmla="*/ 2147483647 w 256"/>
                <a:gd name="T39" fmla="*/ 2147483647 h 256"/>
                <a:gd name="T40" fmla="*/ 2147483647 w 256"/>
                <a:gd name="T41" fmla="*/ 2147483647 h 256"/>
                <a:gd name="T42" fmla="*/ 2147483647 w 256"/>
                <a:gd name="T43" fmla="*/ 2147483647 h 256"/>
                <a:gd name="T44" fmla="*/ 2147483647 w 256"/>
                <a:gd name="T45" fmla="*/ 2147483647 h 256"/>
                <a:gd name="T46" fmla="*/ 2147483647 w 256"/>
                <a:gd name="T47" fmla="*/ 2147483647 h 256"/>
                <a:gd name="T48" fmla="*/ 2147483647 w 256"/>
                <a:gd name="T49" fmla="*/ 2147483647 h 256"/>
                <a:gd name="T50" fmla="*/ 2147483647 w 256"/>
                <a:gd name="T51" fmla="*/ 2147483647 h 256"/>
                <a:gd name="T52" fmla="*/ 2147483647 w 256"/>
                <a:gd name="T53" fmla="*/ 2147483647 h 256"/>
                <a:gd name="T54" fmla="*/ 2147483647 w 256"/>
                <a:gd name="T55" fmla="*/ 2147483647 h 256"/>
                <a:gd name="T56" fmla="*/ 2147483647 w 256"/>
                <a:gd name="T57" fmla="*/ 2147483647 h 256"/>
                <a:gd name="T58" fmla="*/ 2147483647 w 256"/>
                <a:gd name="T59" fmla="*/ 2147483647 h 256"/>
                <a:gd name="T60" fmla="*/ 2147483647 w 256"/>
                <a:gd name="T61" fmla="*/ 2147483647 h 256"/>
                <a:gd name="T62" fmla="*/ 2147483647 w 256"/>
                <a:gd name="T63" fmla="*/ 2147483647 h 256"/>
                <a:gd name="T64" fmla="*/ 2147483647 w 256"/>
                <a:gd name="T65" fmla="*/ 2147483647 h 256"/>
                <a:gd name="T66" fmla="*/ 2147483647 w 256"/>
                <a:gd name="T67" fmla="*/ 2147483647 h 256"/>
                <a:gd name="T68" fmla="*/ 2147483647 w 256"/>
                <a:gd name="T69" fmla="*/ 2147483647 h 256"/>
                <a:gd name="T70" fmla="*/ 2147483647 w 256"/>
                <a:gd name="T71" fmla="*/ 2147483647 h 256"/>
                <a:gd name="T72" fmla="*/ 2147483647 w 256"/>
                <a:gd name="T73" fmla="*/ 2147483647 h 256"/>
                <a:gd name="T74" fmla="*/ 2147483647 w 256"/>
                <a:gd name="T75" fmla="*/ 2147483647 h 256"/>
                <a:gd name="T76" fmla="*/ 2147483647 w 256"/>
                <a:gd name="T77" fmla="*/ 2147483647 h 256"/>
                <a:gd name="T78" fmla="*/ 2147483647 w 256"/>
                <a:gd name="T79" fmla="*/ 2147483647 h 256"/>
                <a:gd name="T80" fmla="*/ 2147483647 w 256"/>
                <a:gd name="T81" fmla="*/ 2147483647 h 256"/>
                <a:gd name="T82" fmla="*/ 2147483647 w 256"/>
                <a:gd name="T83" fmla="*/ 2147483647 h 2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6"/>
                <a:gd name="T127" fmla="*/ 0 h 256"/>
                <a:gd name="T128" fmla="*/ 256 w 256"/>
                <a:gd name="T129" fmla="*/ 256 h 25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6" h="256">
                  <a:moveTo>
                    <a:pt x="128" y="0"/>
                  </a:moveTo>
                  <a:cubicBezTo>
                    <a:pt x="57" y="0"/>
                    <a:pt x="0" y="57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99" y="256"/>
                    <a:pt x="256" y="199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lose/>
                  <a:moveTo>
                    <a:pt x="135" y="200"/>
                  </a:moveTo>
                  <a:cubicBezTo>
                    <a:pt x="119" y="200"/>
                    <a:pt x="119" y="200"/>
                    <a:pt x="119" y="200"/>
                  </a:cubicBezTo>
                  <a:cubicBezTo>
                    <a:pt x="115" y="200"/>
                    <a:pt x="112" y="196"/>
                    <a:pt x="112" y="192"/>
                  </a:cubicBezTo>
                  <a:cubicBezTo>
                    <a:pt x="111" y="176"/>
                    <a:pt x="111" y="176"/>
                    <a:pt x="111" y="176"/>
                  </a:cubicBezTo>
                  <a:cubicBezTo>
                    <a:pt x="111" y="171"/>
                    <a:pt x="115" y="168"/>
                    <a:pt x="119" y="168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40" y="168"/>
                    <a:pt x="143" y="172"/>
                    <a:pt x="143" y="176"/>
                  </a:cubicBezTo>
                  <a:cubicBezTo>
                    <a:pt x="144" y="192"/>
                    <a:pt x="144" y="192"/>
                    <a:pt x="144" y="192"/>
                  </a:cubicBezTo>
                  <a:cubicBezTo>
                    <a:pt x="144" y="196"/>
                    <a:pt x="140" y="200"/>
                    <a:pt x="135" y="200"/>
                  </a:cubicBezTo>
                  <a:close/>
                  <a:moveTo>
                    <a:pt x="170" y="109"/>
                  </a:moveTo>
                  <a:cubicBezTo>
                    <a:pt x="167" y="114"/>
                    <a:pt x="162" y="119"/>
                    <a:pt x="154" y="125"/>
                  </a:cubicBezTo>
                  <a:cubicBezTo>
                    <a:pt x="148" y="130"/>
                    <a:pt x="146" y="132"/>
                    <a:pt x="145" y="132"/>
                  </a:cubicBezTo>
                  <a:cubicBezTo>
                    <a:pt x="145" y="133"/>
                    <a:pt x="144" y="134"/>
                    <a:pt x="144" y="135"/>
                  </a:cubicBezTo>
                  <a:cubicBezTo>
                    <a:pt x="143" y="136"/>
                    <a:pt x="143" y="138"/>
                    <a:pt x="143" y="144"/>
                  </a:cubicBezTo>
                  <a:cubicBezTo>
                    <a:pt x="143" y="149"/>
                    <a:pt x="139" y="152"/>
                    <a:pt x="135" y="152"/>
                  </a:cubicBezTo>
                  <a:cubicBezTo>
                    <a:pt x="120" y="152"/>
                    <a:pt x="120" y="152"/>
                    <a:pt x="120" y="152"/>
                  </a:cubicBezTo>
                  <a:cubicBezTo>
                    <a:pt x="116" y="152"/>
                    <a:pt x="112" y="149"/>
                    <a:pt x="112" y="144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34"/>
                    <a:pt x="113" y="129"/>
                    <a:pt x="115" y="124"/>
                  </a:cubicBezTo>
                  <a:cubicBezTo>
                    <a:pt x="117" y="120"/>
                    <a:pt x="119" y="117"/>
                    <a:pt x="123" y="113"/>
                  </a:cubicBezTo>
                  <a:cubicBezTo>
                    <a:pt x="125" y="111"/>
                    <a:pt x="129" y="108"/>
                    <a:pt x="134" y="104"/>
                  </a:cubicBezTo>
                  <a:cubicBezTo>
                    <a:pt x="141" y="99"/>
                    <a:pt x="142" y="97"/>
                    <a:pt x="143" y="96"/>
                  </a:cubicBezTo>
                  <a:cubicBezTo>
                    <a:pt x="144" y="95"/>
                    <a:pt x="144" y="94"/>
                    <a:pt x="144" y="93"/>
                  </a:cubicBezTo>
                  <a:cubicBezTo>
                    <a:pt x="144" y="92"/>
                    <a:pt x="143" y="89"/>
                    <a:pt x="140" y="86"/>
                  </a:cubicBezTo>
                  <a:cubicBezTo>
                    <a:pt x="137" y="84"/>
                    <a:pt x="132" y="83"/>
                    <a:pt x="128" y="83"/>
                  </a:cubicBezTo>
                  <a:cubicBezTo>
                    <a:pt x="124" y="83"/>
                    <a:pt x="120" y="84"/>
                    <a:pt x="117" y="86"/>
                  </a:cubicBezTo>
                  <a:cubicBezTo>
                    <a:pt x="114" y="88"/>
                    <a:pt x="112" y="92"/>
                    <a:pt x="111" y="97"/>
                  </a:cubicBezTo>
                  <a:cubicBezTo>
                    <a:pt x="111" y="101"/>
                    <a:pt x="107" y="104"/>
                    <a:pt x="103" y="104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5" y="102"/>
                    <a:pt x="83" y="101"/>
                    <a:pt x="81" y="99"/>
                  </a:cubicBezTo>
                  <a:cubicBezTo>
                    <a:pt x="80" y="97"/>
                    <a:pt x="79" y="95"/>
                    <a:pt x="80" y="93"/>
                  </a:cubicBezTo>
                  <a:cubicBezTo>
                    <a:pt x="82" y="81"/>
                    <a:pt x="87" y="72"/>
                    <a:pt x="95" y="66"/>
                  </a:cubicBezTo>
                  <a:cubicBezTo>
                    <a:pt x="104" y="59"/>
                    <a:pt x="115" y="56"/>
                    <a:pt x="128" y="56"/>
                  </a:cubicBezTo>
                  <a:cubicBezTo>
                    <a:pt x="142" y="56"/>
                    <a:pt x="153" y="60"/>
                    <a:pt x="162" y="66"/>
                  </a:cubicBezTo>
                  <a:cubicBezTo>
                    <a:pt x="171" y="73"/>
                    <a:pt x="176" y="82"/>
                    <a:pt x="176" y="92"/>
                  </a:cubicBezTo>
                  <a:cubicBezTo>
                    <a:pt x="176" y="99"/>
                    <a:pt x="174" y="104"/>
                    <a:pt x="170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0" name="直接连接符 26"/>
          <p:cNvSpPr>
            <a:spLocks noChangeShapeType="1"/>
          </p:cNvSpPr>
          <p:nvPr/>
        </p:nvSpPr>
        <p:spPr bwMode="auto">
          <a:xfrm flipH="1" flipV="1">
            <a:off x="11350625" y="107950"/>
            <a:ext cx="0" cy="633413"/>
          </a:xfrm>
          <a:prstGeom prst="line">
            <a:avLst/>
          </a:prstGeom>
          <a:noFill/>
          <a:ln w="285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421" y="1012439"/>
            <a:ext cx="8837155" cy="551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90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平行四边形 14"/>
          <p:cNvSpPr>
            <a:spLocks noChangeArrowheads="1"/>
          </p:cNvSpPr>
          <p:nvPr/>
        </p:nvSpPr>
        <p:spPr bwMode="auto">
          <a:xfrm>
            <a:off x="728662" y="905284"/>
            <a:ext cx="10734675" cy="5732145"/>
          </a:xfrm>
          <a:prstGeom prst="parallelogram">
            <a:avLst>
              <a:gd name="adj" fmla="val 0"/>
            </a:avLst>
          </a:prstGeom>
          <a:noFill/>
          <a:ln w="12700">
            <a:solidFill>
              <a:srgbClr val="3B87D5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5129" name="Group 15"/>
          <p:cNvGrpSpPr/>
          <p:nvPr/>
        </p:nvGrpSpPr>
        <p:grpSpPr bwMode="auto">
          <a:xfrm>
            <a:off x="11610975" y="184150"/>
            <a:ext cx="581025" cy="596900"/>
            <a:chOff x="0" y="0"/>
            <a:chExt cx="1027113" cy="1057275"/>
          </a:xfrm>
        </p:grpSpPr>
        <p:sp>
          <p:nvSpPr>
            <p:cNvPr id="5131" name="Freeform 40"/>
            <p:cNvSpPr>
              <a:spLocks noChangeArrowheads="1"/>
            </p:cNvSpPr>
            <p:nvPr/>
          </p:nvSpPr>
          <p:spPr bwMode="auto">
            <a:xfrm flipH="1">
              <a:off x="76200" y="90487"/>
              <a:ext cx="950913" cy="966788"/>
            </a:xfrm>
            <a:custGeom>
              <a:avLst/>
              <a:gdLst>
                <a:gd name="T0" fmla="*/ 2147483647 w 367"/>
                <a:gd name="T1" fmla="*/ 0 h 373"/>
                <a:gd name="T2" fmla="*/ 0 w 367"/>
                <a:gd name="T3" fmla="*/ 2147483647 h 373"/>
                <a:gd name="T4" fmla="*/ 0 w 367"/>
                <a:gd name="T5" fmla="*/ 2147483647 h 373"/>
                <a:gd name="T6" fmla="*/ 2147483647 w 367"/>
                <a:gd name="T7" fmla="*/ 2147483647 h 373"/>
                <a:gd name="T8" fmla="*/ 2147483647 w 367"/>
                <a:gd name="T9" fmla="*/ 2147483647 h 373"/>
                <a:gd name="T10" fmla="*/ 2147483647 w 367"/>
                <a:gd name="T11" fmla="*/ 2147483647 h 373"/>
                <a:gd name="T12" fmla="*/ 2147483647 w 367"/>
                <a:gd name="T13" fmla="*/ 2147483647 h 373"/>
                <a:gd name="T14" fmla="*/ 2147483647 w 367"/>
                <a:gd name="T15" fmla="*/ 0 h 3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7"/>
                <a:gd name="T25" fmla="*/ 0 h 373"/>
                <a:gd name="T26" fmla="*/ 367 w 367"/>
                <a:gd name="T27" fmla="*/ 373 h 3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7" h="373">
                  <a:moveTo>
                    <a:pt x="181" y="0"/>
                  </a:moveTo>
                  <a:cubicBezTo>
                    <a:pt x="0" y="180"/>
                    <a:pt x="0" y="180"/>
                    <a:pt x="0" y="180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55"/>
                    <a:pt x="18" y="373"/>
                    <a:pt x="40" y="373"/>
                  </a:cubicBezTo>
                  <a:cubicBezTo>
                    <a:pt x="168" y="373"/>
                    <a:pt x="168" y="373"/>
                    <a:pt x="168" y="373"/>
                  </a:cubicBezTo>
                  <a:cubicBezTo>
                    <a:pt x="367" y="174"/>
                    <a:pt x="367" y="174"/>
                    <a:pt x="367" y="174"/>
                  </a:cubicBezTo>
                  <a:cubicBezTo>
                    <a:pt x="350" y="16"/>
                    <a:pt x="350" y="16"/>
                    <a:pt x="350" y="16"/>
                  </a:cubicBezTo>
                  <a:cubicBezTo>
                    <a:pt x="181" y="0"/>
                    <a:pt x="181" y="0"/>
                    <a:pt x="181" y="0"/>
                  </a:cubicBezTo>
                </a:path>
              </a:pathLst>
            </a:custGeom>
            <a:solidFill>
              <a:srgbClr val="3B8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Freeform 41"/>
            <p:cNvSpPr>
              <a:spLocks noEditPoints="1" noChangeArrowheads="1"/>
            </p:cNvSpPr>
            <p:nvPr/>
          </p:nvSpPr>
          <p:spPr bwMode="auto">
            <a:xfrm>
              <a:off x="0" y="0"/>
              <a:ext cx="663575" cy="663575"/>
            </a:xfrm>
            <a:custGeom>
              <a:avLst/>
              <a:gdLst>
                <a:gd name="T0" fmla="*/ 2147483647 w 256"/>
                <a:gd name="T1" fmla="*/ 0 h 256"/>
                <a:gd name="T2" fmla="*/ 0 w 256"/>
                <a:gd name="T3" fmla="*/ 2147483647 h 256"/>
                <a:gd name="T4" fmla="*/ 2147483647 w 256"/>
                <a:gd name="T5" fmla="*/ 2147483647 h 256"/>
                <a:gd name="T6" fmla="*/ 2147483647 w 256"/>
                <a:gd name="T7" fmla="*/ 2147483647 h 256"/>
                <a:gd name="T8" fmla="*/ 2147483647 w 256"/>
                <a:gd name="T9" fmla="*/ 0 h 256"/>
                <a:gd name="T10" fmla="*/ 2147483647 w 256"/>
                <a:gd name="T11" fmla="*/ 2147483647 h 256"/>
                <a:gd name="T12" fmla="*/ 2147483647 w 256"/>
                <a:gd name="T13" fmla="*/ 2147483647 h 256"/>
                <a:gd name="T14" fmla="*/ 2147483647 w 256"/>
                <a:gd name="T15" fmla="*/ 2147483647 h 256"/>
                <a:gd name="T16" fmla="*/ 2147483647 w 256"/>
                <a:gd name="T17" fmla="*/ 2147483647 h 256"/>
                <a:gd name="T18" fmla="*/ 2147483647 w 256"/>
                <a:gd name="T19" fmla="*/ 2147483647 h 256"/>
                <a:gd name="T20" fmla="*/ 2147483647 w 256"/>
                <a:gd name="T21" fmla="*/ 2147483647 h 256"/>
                <a:gd name="T22" fmla="*/ 2147483647 w 256"/>
                <a:gd name="T23" fmla="*/ 2147483647 h 256"/>
                <a:gd name="T24" fmla="*/ 2147483647 w 256"/>
                <a:gd name="T25" fmla="*/ 2147483647 h 256"/>
                <a:gd name="T26" fmla="*/ 2147483647 w 256"/>
                <a:gd name="T27" fmla="*/ 2147483647 h 256"/>
                <a:gd name="T28" fmla="*/ 2147483647 w 256"/>
                <a:gd name="T29" fmla="*/ 2147483647 h 256"/>
                <a:gd name="T30" fmla="*/ 2147483647 w 256"/>
                <a:gd name="T31" fmla="*/ 2147483647 h 256"/>
                <a:gd name="T32" fmla="*/ 2147483647 w 256"/>
                <a:gd name="T33" fmla="*/ 2147483647 h 256"/>
                <a:gd name="T34" fmla="*/ 2147483647 w 256"/>
                <a:gd name="T35" fmla="*/ 2147483647 h 256"/>
                <a:gd name="T36" fmla="*/ 2147483647 w 256"/>
                <a:gd name="T37" fmla="*/ 2147483647 h 256"/>
                <a:gd name="T38" fmla="*/ 2147483647 w 256"/>
                <a:gd name="T39" fmla="*/ 2147483647 h 256"/>
                <a:gd name="T40" fmla="*/ 2147483647 w 256"/>
                <a:gd name="T41" fmla="*/ 2147483647 h 256"/>
                <a:gd name="T42" fmla="*/ 2147483647 w 256"/>
                <a:gd name="T43" fmla="*/ 2147483647 h 256"/>
                <a:gd name="T44" fmla="*/ 2147483647 w 256"/>
                <a:gd name="T45" fmla="*/ 2147483647 h 256"/>
                <a:gd name="T46" fmla="*/ 2147483647 w 256"/>
                <a:gd name="T47" fmla="*/ 2147483647 h 256"/>
                <a:gd name="T48" fmla="*/ 2147483647 w 256"/>
                <a:gd name="T49" fmla="*/ 2147483647 h 256"/>
                <a:gd name="T50" fmla="*/ 2147483647 w 256"/>
                <a:gd name="T51" fmla="*/ 2147483647 h 256"/>
                <a:gd name="T52" fmla="*/ 2147483647 w 256"/>
                <a:gd name="T53" fmla="*/ 2147483647 h 256"/>
                <a:gd name="T54" fmla="*/ 2147483647 w 256"/>
                <a:gd name="T55" fmla="*/ 2147483647 h 256"/>
                <a:gd name="T56" fmla="*/ 2147483647 w 256"/>
                <a:gd name="T57" fmla="*/ 2147483647 h 256"/>
                <a:gd name="T58" fmla="*/ 2147483647 w 256"/>
                <a:gd name="T59" fmla="*/ 2147483647 h 256"/>
                <a:gd name="T60" fmla="*/ 2147483647 w 256"/>
                <a:gd name="T61" fmla="*/ 2147483647 h 256"/>
                <a:gd name="T62" fmla="*/ 2147483647 w 256"/>
                <a:gd name="T63" fmla="*/ 2147483647 h 256"/>
                <a:gd name="T64" fmla="*/ 2147483647 w 256"/>
                <a:gd name="T65" fmla="*/ 2147483647 h 256"/>
                <a:gd name="T66" fmla="*/ 2147483647 w 256"/>
                <a:gd name="T67" fmla="*/ 2147483647 h 256"/>
                <a:gd name="T68" fmla="*/ 2147483647 w 256"/>
                <a:gd name="T69" fmla="*/ 2147483647 h 256"/>
                <a:gd name="T70" fmla="*/ 2147483647 w 256"/>
                <a:gd name="T71" fmla="*/ 2147483647 h 256"/>
                <a:gd name="T72" fmla="*/ 2147483647 w 256"/>
                <a:gd name="T73" fmla="*/ 2147483647 h 256"/>
                <a:gd name="T74" fmla="*/ 2147483647 w 256"/>
                <a:gd name="T75" fmla="*/ 2147483647 h 256"/>
                <a:gd name="T76" fmla="*/ 2147483647 w 256"/>
                <a:gd name="T77" fmla="*/ 2147483647 h 256"/>
                <a:gd name="T78" fmla="*/ 2147483647 w 256"/>
                <a:gd name="T79" fmla="*/ 2147483647 h 256"/>
                <a:gd name="T80" fmla="*/ 2147483647 w 256"/>
                <a:gd name="T81" fmla="*/ 2147483647 h 256"/>
                <a:gd name="T82" fmla="*/ 2147483647 w 256"/>
                <a:gd name="T83" fmla="*/ 2147483647 h 2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6"/>
                <a:gd name="T127" fmla="*/ 0 h 256"/>
                <a:gd name="T128" fmla="*/ 256 w 256"/>
                <a:gd name="T129" fmla="*/ 256 h 25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6" h="256">
                  <a:moveTo>
                    <a:pt x="128" y="0"/>
                  </a:moveTo>
                  <a:cubicBezTo>
                    <a:pt x="57" y="0"/>
                    <a:pt x="0" y="57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99" y="256"/>
                    <a:pt x="256" y="199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lose/>
                  <a:moveTo>
                    <a:pt x="135" y="200"/>
                  </a:moveTo>
                  <a:cubicBezTo>
                    <a:pt x="119" y="200"/>
                    <a:pt x="119" y="200"/>
                    <a:pt x="119" y="200"/>
                  </a:cubicBezTo>
                  <a:cubicBezTo>
                    <a:pt x="115" y="200"/>
                    <a:pt x="112" y="196"/>
                    <a:pt x="112" y="192"/>
                  </a:cubicBezTo>
                  <a:cubicBezTo>
                    <a:pt x="111" y="176"/>
                    <a:pt x="111" y="176"/>
                    <a:pt x="111" y="176"/>
                  </a:cubicBezTo>
                  <a:cubicBezTo>
                    <a:pt x="111" y="171"/>
                    <a:pt x="115" y="168"/>
                    <a:pt x="119" y="168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40" y="168"/>
                    <a:pt x="143" y="172"/>
                    <a:pt x="143" y="176"/>
                  </a:cubicBezTo>
                  <a:cubicBezTo>
                    <a:pt x="144" y="192"/>
                    <a:pt x="144" y="192"/>
                    <a:pt x="144" y="192"/>
                  </a:cubicBezTo>
                  <a:cubicBezTo>
                    <a:pt x="144" y="196"/>
                    <a:pt x="140" y="200"/>
                    <a:pt x="135" y="200"/>
                  </a:cubicBezTo>
                  <a:close/>
                  <a:moveTo>
                    <a:pt x="170" y="109"/>
                  </a:moveTo>
                  <a:cubicBezTo>
                    <a:pt x="167" y="114"/>
                    <a:pt x="162" y="119"/>
                    <a:pt x="154" y="125"/>
                  </a:cubicBezTo>
                  <a:cubicBezTo>
                    <a:pt x="148" y="130"/>
                    <a:pt x="146" y="132"/>
                    <a:pt x="145" y="132"/>
                  </a:cubicBezTo>
                  <a:cubicBezTo>
                    <a:pt x="145" y="133"/>
                    <a:pt x="144" y="134"/>
                    <a:pt x="144" y="135"/>
                  </a:cubicBezTo>
                  <a:cubicBezTo>
                    <a:pt x="143" y="136"/>
                    <a:pt x="143" y="138"/>
                    <a:pt x="143" y="144"/>
                  </a:cubicBezTo>
                  <a:cubicBezTo>
                    <a:pt x="143" y="149"/>
                    <a:pt x="139" y="152"/>
                    <a:pt x="135" y="152"/>
                  </a:cubicBezTo>
                  <a:cubicBezTo>
                    <a:pt x="120" y="152"/>
                    <a:pt x="120" y="152"/>
                    <a:pt x="120" y="152"/>
                  </a:cubicBezTo>
                  <a:cubicBezTo>
                    <a:pt x="116" y="152"/>
                    <a:pt x="112" y="149"/>
                    <a:pt x="112" y="144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34"/>
                    <a:pt x="113" y="129"/>
                    <a:pt x="115" y="124"/>
                  </a:cubicBezTo>
                  <a:cubicBezTo>
                    <a:pt x="117" y="120"/>
                    <a:pt x="119" y="117"/>
                    <a:pt x="123" y="113"/>
                  </a:cubicBezTo>
                  <a:cubicBezTo>
                    <a:pt x="125" y="111"/>
                    <a:pt x="129" y="108"/>
                    <a:pt x="134" y="104"/>
                  </a:cubicBezTo>
                  <a:cubicBezTo>
                    <a:pt x="141" y="99"/>
                    <a:pt x="142" y="97"/>
                    <a:pt x="143" y="96"/>
                  </a:cubicBezTo>
                  <a:cubicBezTo>
                    <a:pt x="144" y="95"/>
                    <a:pt x="144" y="94"/>
                    <a:pt x="144" y="93"/>
                  </a:cubicBezTo>
                  <a:cubicBezTo>
                    <a:pt x="144" y="92"/>
                    <a:pt x="143" y="89"/>
                    <a:pt x="140" y="86"/>
                  </a:cubicBezTo>
                  <a:cubicBezTo>
                    <a:pt x="137" y="84"/>
                    <a:pt x="132" y="83"/>
                    <a:pt x="128" y="83"/>
                  </a:cubicBezTo>
                  <a:cubicBezTo>
                    <a:pt x="124" y="83"/>
                    <a:pt x="120" y="84"/>
                    <a:pt x="117" y="86"/>
                  </a:cubicBezTo>
                  <a:cubicBezTo>
                    <a:pt x="114" y="88"/>
                    <a:pt x="112" y="92"/>
                    <a:pt x="111" y="97"/>
                  </a:cubicBezTo>
                  <a:cubicBezTo>
                    <a:pt x="111" y="101"/>
                    <a:pt x="107" y="104"/>
                    <a:pt x="103" y="104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5" y="102"/>
                    <a:pt x="83" y="101"/>
                    <a:pt x="81" y="99"/>
                  </a:cubicBezTo>
                  <a:cubicBezTo>
                    <a:pt x="80" y="97"/>
                    <a:pt x="79" y="95"/>
                    <a:pt x="80" y="93"/>
                  </a:cubicBezTo>
                  <a:cubicBezTo>
                    <a:pt x="82" y="81"/>
                    <a:pt x="87" y="72"/>
                    <a:pt x="95" y="66"/>
                  </a:cubicBezTo>
                  <a:cubicBezTo>
                    <a:pt x="104" y="59"/>
                    <a:pt x="115" y="56"/>
                    <a:pt x="128" y="56"/>
                  </a:cubicBezTo>
                  <a:cubicBezTo>
                    <a:pt x="142" y="56"/>
                    <a:pt x="153" y="60"/>
                    <a:pt x="162" y="66"/>
                  </a:cubicBezTo>
                  <a:cubicBezTo>
                    <a:pt x="171" y="73"/>
                    <a:pt x="176" y="82"/>
                    <a:pt x="176" y="92"/>
                  </a:cubicBezTo>
                  <a:cubicBezTo>
                    <a:pt x="176" y="99"/>
                    <a:pt x="174" y="104"/>
                    <a:pt x="170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0" name="直接连接符 26"/>
          <p:cNvSpPr>
            <a:spLocks noChangeShapeType="1"/>
          </p:cNvSpPr>
          <p:nvPr/>
        </p:nvSpPr>
        <p:spPr bwMode="auto">
          <a:xfrm flipH="1" flipV="1">
            <a:off x="11350625" y="107950"/>
            <a:ext cx="0" cy="633413"/>
          </a:xfrm>
          <a:prstGeom prst="line">
            <a:avLst/>
          </a:prstGeom>
          <a:noFill/>
          <a:ln w="285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29148" y="938292"/>
            <a:ext cx="264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/>
              <a:t>异构结构</a:t>
            </a:r>
            <a:endParaRPr lang="zh-CN" altLang="en-US" b="1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123" y="1307624"/>
            <a:ext cx="5969751" cy="529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31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平行四边形 14"/>
          <p:cNvSpPr>
            <a:spLocks noChangeArrowheads="1"/>
          </p:cNvSpPr>
          <p:nvPr/>
        </p:nvSpPr>
        <p:spPr bwMode="auto">
          <a:xfrm>
            <a:off x="728662" y="905284"/>
            <a:ext cx="10734675" cy="5732145"/>
          </a:xfrm>
          <a:prstGeom prst="parallelogram">
            <a:avLst>
              <a:gd name="adj" fmla="val 0"/>
            </a:avLst>
          </a:prstGeom>
          <a:noFill/>
          <a:ln w="12700">
            <a:solidFill>
              <a:srgbClr val="3B87D5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5129" name="Group 15"/>
          <p:cNvGrpSpPr/>
          <p:nvPr/>
        </p:nvGrpSpPr>
        <p:grpSpPr bwMode="auto">
          <a:xfrm>
            <a:off x="11610975" y="184150"/>
            <a:ext cx="581025" cy="596900"/>
            <a:chOff x="0" y="0"/>
            <a:chExt cx="1027113" cy="1057275"/>
          </a:xfrm>
        </p:grpSpPr>
        <p:sp>
          <p:nvSpPr>
            <p:cNvPr id="5131" name="Freeform 40"/>
            <p:cNvSpPr>
              <a:spLocks noChangeArrowheads="1"/>
            </p:cNvSpPr>
            <p:nvPr/>
          </p:nvSpPr>
          <p:spPr bwMode="auto">
            <a:xfrm flipH="1">
              <a:off x="76200" y="90487"/>
              <a:ext cx="950913" cy="966788"/>
            </a:xfrm>
            <a:custGeom>
              <a:avLst/>
              <a:gdLst>
                <a:gd name="T0" fmla="*/ 2147483647 w 367"/>
                <a:gd name="T1" fmla="*/ 0 h 373"/>
                <a:gd name="T2" fmla="*/ 0 w 367"/>
                <a:gd name="T3" fmla="*/ 2147483647 h 373"/>
                <a:gd name="T4" fmla="*/ 0 w 367"/>
                <a:gd name="T5" fmla="*/ 2147483647 h 373"/>
                <a:gd name="T6" fmla="*/ 2147483647 w 367"/>
                <a:gd name="T7" fmla="*/ 2147483647 h 373"/>
                <a:gd name="T8" fmla="*/ 2147483647 w 367"/>
                <a:gd name="T9" fmla="*/ 2147483647 h 373"/>
                <a:gd name="T10" fmla="*/ 2147483647 w 367"/>
                <a:gd name="T11" fmla="*/ 2147483647 h 373"/>
                <a:gd name="T12" fmla="*/ 2147483647 w 367"/>
                <a:gd name="T13" fmla="*/ 2147483647 h 373"/>
                <a:gd name="T14" fmla="*/ 2147483647 w 367"/>
                <a:gd name="T15" fmla="*/ 0 h 3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7"/>
                <a:gd name="T25" fmla="*/ 0 h 373"/>
                <a:gd name="T26" fmla="*/ 367 w 367"/>
                <a:gd name="T27" fmla="*/ 373 h 3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7" h="373">
                  <a:moveTo>
                    <a:pt x="181" y="0"/>
                  </a:moveTo>
                  <a:cubicBezTo>
                    <a:pt x="0" y="180"/>
                    <a:pt x="0" y="180"/>
                    <a:pt x="0" y="180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55"/>
                    <a:pt x="18" y="373"/>
                    <a:pt x="40" y="373"/>
                  </a:cubicBezTo>
                  <a:cubicBezTo>
                    <a:pt x="168" y="373"/>
                    <a:pt x="168" y="373"/>
                    <a:pt x="168" y="373"/>
                  </a:cubicBezTo>
                  <a:cubicBezTo>
                    <a:pt x="367" y="174"/>
                    <a:pt x="367" y="174"/>
                    <a:pt x="367" y="174"/>
                  </a:cubicBezTo>
                  <a:cubicBezTo>
                    <a:pt x="350" y="16"/>
                    <a:pt x="350" y="16"/>
                    <a:pt x="350" y="16"/>
                  </a:cubicBezTo>
                  <a:cubicBezTo>
                    <a:pt x="181" y="0"/>
                    <a:pt x="181" y="0"/>
                    <a:pt x="181" y="0"/>
                  </a:cubicBezTo>
                </a:path>
              </a:pathLst>
            </a:custGeom>
            <a:solidFill>
              <a:srgbClr val="3B8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Freeform 41"/>
            <p:cNvSpPr>
              <a:spLocks noEditPoints="1" noChangeArrowheads="1"/>
            </p:cNvSpPr>
            <p:nvPr/>
          </p:nvSpPr>
          <p:spPr bwMode="auto">
            <a:xfrm>
              <a:off x="0" y="0"/>
              <a:ext cx="663575" cy="663575"/>
            </a:xfrm>
            <a:custGeom>
              <a:avLst/>
              <a:gdLst>
                <a:gd name="T0" fmla="*/ 2147483647 w 256"/>
                <a:gd name="T1" fmla="*/ 0 h 256"/>
                <a:gd name="T2" fmla="*/ 0 w 256"/>
                <a:gd name="T3" fmla="*/ 2147483647 h 256"/>
                <a:gd name="T4" fmla="*/ 2147483647 w 256"/>
                <a:gd name="T5" fmla="*/ 2147483647 h 256"/>
                <a:gd name="T6" fmla="*/ 2147483647 w 256"/>
                <a:gd name="T7" fmla="*/ 2147483647 h 256"/>
                <a:gd name="T8" fmla="*/ 2147483647 w 256"/>
                <a:gd name="T9" fmla="*/ 0 h 256"/>
                <a:gd name="T10" fmla="*/ 2147483647 w 256"/>
                <a:gd name="T11" fmla="*/ 2147483647 h 256"/>
                <a:gd name="T12" fmla="*/ 2147483647 w 256"/>
                <a:gd name="T13" fmla="*/ 2147483647 h 256"/>
                <a:gd name="T14" fmla="*/ 2147483647 w 256"/>
                <a:gd name="T15" fmla="*/ 2147483647 h 256"/>
                <a:gd name="T16" fmla="*/ 2147483647 w 256"/>
                <a:gd name="T17" fmla="*/ 2147483647 h 256"/>
                <a:gd name="T18" fmla="*/ 2147483647 w 256"/>
                <a:gd name="T19" fmla="*/ 2147483647 h 256"/>
                <a:gd name="T20" fmla="*/ 2147483647 w 256"/>
                <a:gd name="T21" fmla="*/ 2147483647 h 256"/>
                <a:gd name="T22" fmla="*/ 2147483647 w 256"/>
                <a:gd name="T23" fmla="*/ 2147483647 h 256"/>
                <a:gd name="T24" fmla="*/ 2147483647 w 256"/>
                <a:gd name="T25" fmla="*/ 2147483647 h 256"/>
                <a:gd name="T26" fmla="*/ 2147483647 w 256"/>
                <a:gd name="T27" fmla="*/ 2147483647 h 256"/>
                <a:gd name="T28" fmla="*/ 2147483647 w 256"/>
                <a:gd name="T29" fmla="*/ 2147483647 h 256"/>
                <a:gd name="T30" fmla="*/ 2147483647 w 256"/>
                <a:gd name="T31" fmla="*/ 2147483647 h 256"/>
                <a:gd name="T32" fmla="*/ 2147483647 w 256"/>
                <a:gd name="T33" fmla="*/ 2147483647 h 256"/>
                <a:gd name="T34" fmla="*/ 2147483647 w 256"/>
                <a:gd name="T35" fmla="*/ 2147483647 h 256"/>
                <a:gd name="T36" fmla="*/ 2147483647 w 256"/>
                <a:gd name="T37" fmla="*/ 2147483647 h 256"/>
                <a:gd name="T38" fmla="*/ 2147483647 w 256"/>
                <a:gd name="T39" fmla="*/ 2147483647 h 256"/>
                <a:gd name="T40" fmla="*/ 2147483647 w 256"/>
                <a:gd name="T41" fmla="*/ 2147483647 h 256"/>
                <a:gd name="T42" fmla="*/ 2147483647 w 256"/>
                <a:gd name="T43" fmla="*/ 2147483647 h 256"/>
                <a:gd name="T44" fmla="*/ 2147483647 w 256"/>
                <a:gd name="T45" fmla="*/ 2147483647 h 256"/>
                <a:gd name="T46" fmla="*/ 2147483647 w 256"/>
                <a:gd name="T47" fmla="*/ 2147483647 h 256"/>
                <a:gd name="T48" fmla="*/ 2147483647 w 256"/>
                <a:gd name="T49" fmla="*/ 2147483647 h 256"/>
                <a:gd name="T50" fmla="*/ 2147483647 w 256"/>
                <a:gd name="T51" fmla="*/ 2147483647 h 256"/>
                <a:gd name="T52" fmla="*/ 2147483647 w 256"/>
                <a:gd name="T53" fmla="*/ 2147483647 h 256"/>
                <a:gd name="T54" fmla="*/ 2147483647 w 256"/>
                <a:gd name="T55" fmla="*/ 2147483647 h 256"/>
                <a:gd name="T56" fmla="*/ 2147483647 w 256"/>
                <a:gd name="T57" fmla="*/ 2147483647 h 256"/>
                <a:gd name="T58" fmla="*/ 2147483647 w 256"/>
                <a:gd name="T59" fmla="*/ 2147483647 h 256"/>
                <a:gd name="T60" fmla="*/ 2147483647 w 256"/>
                <a:gd name="T61" fmla="*/ 2147483647 h 256"/>
                <a:gd name="T62" fmla="*/ 2147483647 w 256"/>
                <a:gd name="T63" fmla="*/ 2147483647 h 256"/>
                <a:gd name="T64" fmla="*/ 2147483647 w 256"/>
                <a:gd name="T65" fmla="*/ 2147483647 h 256"/>
                <a:gd name="T66" fmla="*/ 2147483647 w 256"/>
                <a:gd name="T67" fmla="*/ 2147483647 h 256"/>
                <a:gd name="T68" fmla="*/ 2147483647 w 256"/>
                <a:gd name="T69" fmla="*/ 2147483647 h 256"/>
                <a:gd name="T70" fmla="*/ 2147483647 w 256"/>
                <a:gd name="T71" fmla="*/ 2147483647 h 256"/>
                <a:gd name="T72" fmla="*/ 2147483647 w 256"/>
                <a:gd name="T73" fmla="*/ 2147483647 h 256"/>
                <a:gd name="T74" fmla="*/ 2147483647 w 256"/>
                <a:gd name="T75" fmla="*/ 2147483647 h 256"/>
                <a:gd name="T76" fmla="*/ 2147483647 w 256"/>
                <a:gd name="T77" fmla="*/ 2147483647 h 256"/>
                <a:gd name="T78" fmla="*/ 2147483647 w 256"/>
                <a:gd name="T79" fmla="*/ 2147483647 h 256"/>
                <a:gd name="T80" fmla="*/ 2147483647 w 256"/>
                <a:gd name="T81" fmla="*/ 2147483647 h 256"/>
                <a:gd name="T82" fmla="*/ 2147483647 w 256"/>
                <a:gd name="T83" fmla="*/ 2147483647 h 2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6"/>
                <a:gd name="T127" fmla="*/ 0 h 256"/>
                <a:gd name="T128" fmla="*/ 256 w 256"/>
                <a:gd name="T129" fmla="*/ 256 h 25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6" h="256">
                  <a:moveTo>
                    <a:pt x="128" y="0"/>
                  </a:moveTo>
                  <a:cubicBezTo>
                    <a:pt x="57" y="0"/>
                    <a:pt x="0" y="57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99" y="256"/>
                    <a:pt x="256" y="199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lose/>
                  <a:moveTo>
                    <a:pt x="135" y="200"/>
                  </a:moveTo>
                  <a:cubicBezTo>
                    <a:pt x="119" y="200"/>
                    <a:pt x="119" y="200"/>
                    <a:pt x="119" y="200"/>
                  </a:cubicBezTo>
                  <a:cubicBezTo>
                    <a:pt x="115" y="200"/>
                    <a:pt x="112" y="196"/>
                    <a:pt x="112" y="192"/>
                  </a:cubicBezTo>
                  <a:cubicBezTo>
                    <a:pt x="111" y="176"/>
                    <a:pt x="111" y="176"/>
                    <a:pt x="111" y="176"/>
                  </a:cubicBezTo>
                  <a:cubicBezTo>
                    <a:pt x="111" y="171"/>
                    <a:pt x="115" y="168"/>
                    <a:pt x="119" y="168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40" y="168"/>
                    <a:pt x="143" y="172"/>
                    <a:pt x="143" y="176"/>
                  </a:cubicBezTo>
                  <a:cubicBezTo>
                    <a:pt x="144" y="192"/>
                    <a:pt x="144" y="192"/>
                    <a:pt x="144" y="192"/>
                  </a:cubicBezTo>
                  <a:cubicBezTo>
                    <a:pt x="144" y="196"/>
                    <a:pt x="140" y="200"/>
                    <a:pt x="135" y="200"/>
                  </a:cubicBezTo>
                  <a:close/>
                  <a:moveTo>
                    <a:pt x="170" y="109"/>
                  </a:moveTo>
                  <a:cubicBezTo>
                    <a:pt x="167" y="114"/>
                    <a:pt x="162" y="119"/>
                    <a:pt x="154" y="125"/>
                  </a:cubicBezTo>
                  <a:cubicBezTo>
                    <a:pt x="148" y="130"/>
                    <a:pt x="146" y="132"/>
                    <a:pt x="145" y="132"/>
                  </a:cubicBezTo>
                  <a:cubicBezTo>
                    <a:pt x="145" y="133"/>
                    <a:pt x="144" y="134"/>
                    <a:pt x="144" y="135"/>
                  </a:cubicBezTo>
                  <a:cubicBezTo>
                    <a:pt x="143" y="136"/>
                    <a:pt x="143" y="138"/>
                    <a:pt x="143" y="144"/>
                  </a:cubicBezTo>
                  <a:cubicBezTo>
                    <a:pt x="143" y="149"/>
                    <a:pt x="139" y="152"/>
                    <a:pt x="135" y="152"/>
                  </a:cubicBezTo>
                  <a:cubicBezTo>
                    <a:pt x="120" y="152"/>
                    <a:pt x="120" y="152"/>
                    <a:pt x="120" y="152"/>
                  </a:cubicBezTo>
                  <a:cubicBezTo>
                    <a:pt x="116" y="152"/>
                    <a:pt x="112" y="149"/>
                    <a:pt x="112" y="144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34"/>
                    <a:pt x="113" y="129"/>
                    <a:pt x="115" y="124"/>
                  </a:cubicBezTo>
                  <a:cubicBezTo>
                    <a:pt x="117" y="120"/>
                    <a:pt x="119" y="117"/>
                    <a:pt x="123" y="113"/>
                  </a:cubicBezTo>
                  <a:cubicBezTo>
                    <a:pt x="125" y="111"/>
                    <a:pt x="129" y="108"/>
                    <a:pt x="134" y="104"/>
                  </a:cubicBezTo>
                  <a:cubicBezTo>
                    <a:pt x="141" y="99"/>
                    <a:pt x="142" y="97"/>
                    <a:pt x="143" y="96"/>
                  </a:cubicBezTo>
                  <a:cubicBezTo>
                    <a:pt x="144" y="95"/>
                    <a:pt x="144" y="94"/>
                    <a:pt x="144" y="93"/>
                  </a:cubicBezTo>
                  <a:cubicBezTo>
                    <a:pt x="144" y="92"/>
                    <a:pt x="143" y="89"/>
                    <a:pt x="140" y="86"/>
                  </a:cubicBezTo>
                  <a:cubicBezTo>
                    <a:pt x="137" y="84"/>
                    <a:pt x="132" y="83"/>
                    <a:pt x="128" y="83"/>
                  </a:cubicBezTo>
                  <a:cubicBezTo>
                    <a:pt x="124" y="83"/>
                    <a:pt x="120" y="84"/>
                    <a:pt x="117" y="86"/>
                  </a:cubicBezTo>
                  <a:cubicBezTo>
                    <a:pt x="114" y="88"/>
                    <a:pt x="112" y="92"/>
                    <a:pt x="111" y="97"/>
                  </a:cubicBezTo>
                  <a:cubicBezTo>
                    <a:pt x="111" y="101"/>
                    <a:pt x="107" y="104"/>
                    <a:pt x="103" y="104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5" y="102"/>
                    <a:pt x="83" y="101"/>
                    <a:pt x="81" y="99"/>
                  </a:cubicBezTo>
                  <a:cubicBezTo>
                    <a:pt x="80" y="97"/>
                    <a:pt x="79" y="95"/>
                    <a:pt x="80" y="93"/>
                  </a:cubicBezTo>
                  <a:cubicBezTo>
                    <a:pt x="82" y="81"/>
                    <a:pt x="87" y="72"/>
                    <a:pt x="95" y="66"/>
                  </a:cubicBezTo>
                  <a:cubicBezTo>
                    <a:pt x="104" y="59"/>
                    <a:pt x="115" y="56"/>
                    <a:pt x="128" y="56"/>
                  </a:cubicBezTo>
                  <a:cubicBezTo>
                    <a:pt x="142" y="56"/>
                    <a:pt x="153" y="60"/>
                    <a:pt x="162" y="66"/>
                  </a:cubicBezTo>
                  <a:cubicBezTo>
                    <a:pt x="171" y="73"/>
                    <a:pt x="176" y="82"/>
                    <a:pt x="176" y="92"/>
                  </a:cubicBezTo>
                  <a:cubicBezTo>
                    <a:pt x="176" y="99"/>
                    <a:pt x="174" y="104"/>
                    <a:pt x="170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0" name="直接连接符 26"/>
          <p:cNvSpPr>
            <a:spLocks noChangeShapeType="1"/>
          </p:cNvSpPr>
          <p:nvPr/>
        </p:nvSpPr>
        <p:spPr bwMode="auto">
          <a:xfrm flipH="1" flipV="1">
            <a:off x="11350625" y="107950"/>
            <a:ext cx="0" cy="633413"/>
          </a:xfrm>
          <a:prstGeom prst="line">
            <a:avLst/>
          </a:prstGeom>
          <a:noFill/>
          <a:ln w="285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26123" y="905284"/>
            <a:ext cx="2121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System States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2189" y="1567588"/>
            <a:ext cx="5047619" cy="95238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2188" y="3072058"/>
            <a:ext cx="5047619" cy="95238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2189" y="4323334"/>
            <a:ext cx="5047619" cy="133333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507098" y="1817563"/>
            <a:ext cx="284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有</a:t>
            </a:r>
            <a:r>
              <a:rPr lang="en-US" altLang="zh-CN" smtClean="0"/>
              <a:t>n</a:t>
            </a:r>
            <a:r>
              <a:rPr lang="en-US" altLang="zh-CN" baseline="-25000" smtClean="0"/>
              <a:t>i</a:t>
            </a:r>
            <a:r>
              <a:rPr lang="zh-CN" altLang="en-US" smtClean="0"/>
              <a:t>个被配了</a:t>
            </a:r>
            <a:r>
              <a:rPr lang="en-US" altLang="zh-CN" smtClean="0"/>
              <a:t>i</a:t>
            </a:r>
            <a:r>
              <a:rPr lang="zh-CN" altLang="en-US" smtClean="0"/>
              <a:t>个</a:t>
            </a:r>
            <a:r>
              <a:rPr lang="en-US" altLang="zh-CN" smtClean="0"/>
              <a:t>RU</a:t>
            </a:r>
            <a:r>
              <a:rPr lang="zh-CN" altLang="en-US" smtClean="0"/>
              <a:t>的请求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982065" y="2363341"/>
            <a:ext cx="4876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</a:t>
            </a:r>
            <a:r>
              <a:rPr lang="en-US" altLang="zh-CN" baseline="-25000"/>
              <a:t>R</a:t>
            </a:r>
            <a:r>
              <a:rPr lang="zh-CN" altLang="en-US"/>
              <a:t>表示一个服务请求最多能</a:t>
            </a:r>
            <a:r>
              <a:rPr lang="zh-CN" altLang="en-US"/>
              <a:t>分配</a:t>
            </a:r>
            <a:r>
              <a:rPr lang="en-US" altLang="zh-CN" smtClean="0"/>
              <a:t>N</a:t>
            </a:r>
            <a:r>
              <a:rPr lang="en-US" altLang="zh-CN" baseline="-25000" smtClean="0"/>
              <a:t>R</a:t>
            </a:r>
            <a:r>
              <a:rPr lang="zh-CN" altLang="en-US" smtClean="0"/>
              <a:t>个</a:t>
            </a:r>
            <a:r>
              <a:rPr lang="en-US" altLang="zh-CN" smtClean="0"/>
              <a:t>RU</a:t>
            </a:r>
            <a:endParaRPr lang="zh-CN" altLang="en-US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43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平行四边形 14"/>
          <p:cNvSpPr>
            <a:spLocks noChangeArrowheads="1"/>
          </p:cNvSpPr>
          <p:nvPr/>
        </p:nvSpPr>
        <p:spPr bwMode="auto">
          <a:xfrm>
            <a:off x="728662" y="905284"/>
            <a:ext cx="10734675" cy="5732145"/>
          </a:xfrm>
          <a:prstGeom prst="parallelogram">
            <a:avLst>
              <a:gd name="adj" fmla="val 0"/>
            </a:avLst>
          </a:prstGeom>
          <a:noFill/>
          <a:ln w="12700">
            <a:solidFill>
              <a:srgbClr val="3B87D5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5129" name="Group 15"/>
          <p:cNvGrpSpPr/>
          <p:nvPr/>
        </p:nvGrpSpPr>
        <p:grpSpPr bwMode="auto">
          <a:xfrm>
            <a:off x="11610975" y="184150"/>
            <a:ext cx="581025" cy="596900"/>
            <a:chOff x="0" y="0"/>
            <a:chExt cx="1027113" cy="1057275"/>
          </a:xfrm>
        </p:grpSpPr>
        <p:sp>
          <p:nvSpPr>
            <p:cNvPr id="5131" name="Freeform 40"/>
            <p:cNvSpPr>
              <a:spLocks noChangeArrowheads="1"/>
            </p:cNvSpPr>
            <p:nvPr/>
          </p:nvSpPr>
          <p:spPr bwMode="auto">
            <a:xfrm flipH="1">
              <a:off x="76200" y="90487"/>
              <a:ext cx="950913" cy="966788"/>
            </a:xfrm>
            <a:custGeom>
              <a:avLst/>
              <a:gdLst>
                <a:gd name="T0" fmla="*/ 2147483647 w 367"/>
                <a:gd name="T1" fmla="*/ 0 h 373"/>
                <a:gd name="T2" fmla="*/ 0 w 367"/>
                <a:gd name="T3" fmla="*/ 2147483647 h 373"/>
                <a:gd name="T4" fmla="*/ 0 w 367"/>
                <a:gd name="T5" fmla="*/ 2147483647 h 373"/>
                <a:gd name="T6" fmla="*/ 2147483647 w 367"/>
                <a:gd name="T7" fmla="*/ 2147483647 h 373"/>
                <a:gd name="T8" fmla="*/ 2147483647 w 367"/>
                <a:gd name="T9" fmla="*/ 2147483647 h 373"/>
                <a:gd name="T10" fmla="*/ 2147483647 w 367"/>
                <a:gd name="T11" fmla="*/ 2147483647 h 373"/>
                <a:gd name="T12" fmla="*/ 2147483647 w 367"/>
                <a:gd name="T13" fmla="*/ 2147483647 h 373"/>
                <a:gd name="T14" fmla="*/ 2147483647 w 367"/>
                <a:gd name="T15" fmla="*/ 0 h 3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7"/>
                <a:gd name="T25" fmla="*/ 0 h 373"/>
                <a:gd name="T26" fmla="*/ 367 w 367"/>
                <a:gd name="T27" fmla="*/ 373 h 3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7" h="373">
                  <a:moveTo>
                    <a:pt x="181" y="0"/>
                  </a:moveTo>
                  <a:cubicBezTo>
                    <a:pt x="0" y="180"/>
                    <a:pt x="0" y="180"/>
                    <a:pt x="0" y="180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55"/>
                    <a:pt x="18" y="373"/>
                    <a:pt x="40" y="373"/>
                  </a:cubicBezTo>
                  <a:cubicBezTo>
                    <a:pt x="168" y="373"/>
                    <a:pt x="168" y="373"/>
                    <a:pt x="168" y="373"/>
                  </a:cubicBezTo>
                  <a:cubicBezTo>
                    <a:pt x="367" y="174"/>
                    <a:pt x="367" y="174"/>
                    <a:pt x="367" y="174"/>
                  </a:cubicBezTo>
                  <a:cubicBezTo>
                    <a:pt x="350" y="16"/>
                    <a:pt x="350" y="16"/>
                    <a:pt x="350" y="16"/>
                  </a:cubicBezTo>
                  <a:cubicBezTo>
                    <a:pt x="181" y="0"/>
                    <a:pt x="181" y="0"/>
                    <a:pt x="181" y="0"/>
                  </a:cubicBezTo>
                </a:path>
              </a:pathLst>
            </a:custGeom>
            <a:solidFill>
              <a:srgbClr val="3B8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Freeform 41"/>
            <p:cNvSpPr>
              <a:spLocks noEditPoints="1" noChangeArrowheads="1"/>
            </p:cNvSpPr>
            <p:nvPr/>
          </p:nvSpPr>
          <p:spPr bwMode="auto">
            <a:xfrm>
              <a:off x="0" y="0"/>
              <a:ext cx="663575" cy="663575"/>
            </a:xfrm>
            <a:custGeom>
              <a:avLst/>
              <a:gdLst>
                <a:gd name="T0" fmla="*/ 2147483647 w 256"/>
                <a:gd name="T1" fmla="*/ 0 h 256"/>
                <a:gd name="T2" fmla="*/ 0 w 256"/>
                <a:gd name="T3" fmla="*/ 2147483647 h 256"/>
                <a:gd name="T4" fmla="*/ 2147483647 w 256"/>
                <a:gd name="T5" fmla="*/ 2147483647 h 256"/>
                <a:gd name="T6" fmla="*/ 2147483647 w 256"/>
                <a:gd name="T7" fmla="*/ 2147483647 h 256"/>
                <a:gd name="T8" fmla="*/ 2147483647 w 256"/>
                <a:gd name="T9" fmla="*/ 0 h 256"/>
                <a:gd name="T10" fmla="*/ 2147483647 w 256"/>
                <a:gd name="T11" fmla="*/ 2147483647 h 256"/>
                <a:gd name="T12" fmla="*/ 2147483647 w 256"/>
                <a:gd name="T13" fmla="*/ 2147483647 h 256"/>
                <a:gd name="T14" fmla="*/ 2147483647 w 256"/>
                <a:gd name="T15" fmla="*/ 2147483647 h 256"/>
                <a:gd name="T16" fmla="*/ 2147483647 w 256"/>
                <a:gd name="T17" fmla="*/ 2147483647 h 256"/>
                <a:gd name="T18" fmla="*/ 2147483647 w 256"/>
                <a:gd name="T19" fmla="*/ 2147483647 h 256"/>
                <a:gd name="T20" fmla="*/ 2147483647 w 256"/>
                <a:gd name="T21" fmla="*/ 2147483647 h 256"/>
                <a:gd name="T22" fmla="*/ 2147483647 w 256"/>
                <a:gd name="T23" fmla="*/ 2147483647 h 256"/>
                <a:gd name="T24" fmla="*/ 2147483647 w 256"/>
                <a:gd name="T25" fmla="*/ 2147483647 h 256"/>
                <a:gd name="T26" fmla="*/ 2147483647 w 256"/>
                <a:gd name="T27" fmla="*/ 2147483647 h 256"/>
                <a:gd name="T28" fmla="*/ 2147483647 w 256"/>
                <a:gd name="T29" fmla="*/ 2147483647 h 256"/>
                <a:gd name="T30" fmla="*/ 2147483647 w 256"/>
                <a:gd name="T31" fmla="*/ 2147483647 h 256"/>
                <a:gd name="T32" fmla="*/ 2147483647 w 256"/>
                <a:gd name="T33" fmla="*/ 2147483647 h 256"/>
                <a:gd name="T34" fmla="*/ 2147483647 w 256"/>
                <a:gd name="T35" fmla="*/ 2147483647 h 256"/>
                <a:gd name="T36" fmla="*/ 2147483647 w 256"/>
                <a:gd name="T37" fmla="*/ 2147483647 h 256"/>
                <a:gd name="T38" fmla="*/ 2147483647 w 256"/>
                <a:gd name="T39" fmla="*/ 2147483647 h 256"/>
                <a:gd name="T40" fmla="*/ 2147483647 w 256"/>
                <a:gd name="T41" fmla="*/ 2147483647 h 256"/>
                <a:gd name="T42" fmla="*/ 2147483647 w 256"/>
                <a:gd name="T43" fmla="*/ 2147483647 h 256"/>
                <a:gd name="T44" fmla="*/ 2147483647 w 256"/>
                <a:gd name="T45" fmla="*/ 2147483647 h 256"/>
                <a:gd name="T46" fmla="*/ 2147483647 w 256"/>
                <a:gd name="T47" fmla="*/ 2147483647 h 256"/>
                <a:gd name="T48" fmla="*/ 2147483647 w 256"/>
                <a:gd name="T49" fmla="*/ 2147483647 h 256"/>
                <a:gd name="T50" fmla="*/ 2147483647 w 256"/>
                <a:gd name="T51" fmla="*/ 2147483647 h 256"/>
                <a:gd name="T52" fmla="*/ 2147483647 w 256"/>
                <a:gd name="T53" fmla="*/ 2147483647 h 256"/>
                <a:gd name="T54" fmla="*/ 2147483647 w 256"/>
                <a:gd name="T55" fmla="*/ 2147483647 h 256"/>
                <a:gd name="T56" fmla="*/ 2147483647 w 256"/>
                <a:gd name="T57" fmla="*/ 2147483647 h 256"/>
                <a:gd name="T58" fmla="*/ 2147483647 w 256"/>
                <a:gd name="T59" fmla="*/ 2147483647 h 256"/>
                <a:gd name="T60" fmla="*/ 2147483647 w 256"/>
                <a:gd name="T61" fmla="*/ 2147483647 h 256"/>
                <a:gd name="T62" fmla="*/ 2147483647 w 256"/>
                <a:gd name="T63" fmla="*/ 2147483647 h 256"/>
                <a:gd name="T64" fmla="*/ 2147483647 w 256"/>
                <a:gd name="T65" fmla="*/ 2147483647 h 256"/>
                <a:gd name="T66" fmla="*/ 2147483647 w 256"/>
                <a:gd name="T67" fmla="*/ 2147483647 h 256"/>
                <a:gd name="T68" fmla="*/ 2147483647 w 256"/>
                <a:gd name="T69" fmla="*/ 2147483647 h 256"/>
                <a:gd name="T70" fmla="*/ 2147483647 w 256"/>
                <a:gd name="T71" fmla="*/ 2147483647 h 256"/>
                <a:gd name="T72" fmla="*/ 2147483647 w 256"/>
                <a:gd name="T73" fmla="*/ 2147483647 h 256"/>
                <a:gd name="T74" fmla="*/ 2147483647 w 256"/>
                <a:gd name="T75" fmla="*/ 2147483647 h 256"/>
                <a:gd name="T76" fmla="*/ 2147483647 w 256"/>
                <a:gd name="T77" fmla="*/ 2147483647 h 256"/>
                <a:gd name="T78" fmla="*/ 2147483647 w 256"/>
                <a:gd name="T79" fmla="*/ 2147483647 h 256"/>
                <a:gd name="T80" fmla="*/ 2147483647 w 256"/>
                <a:gd name="T81" fmla="*/ 2147483647 h 256"/>
                <a:gd name="T82" fmla="*/ 2147483647 w 256"/>
                <a:gd name="T83" fmla="*/ 2147483647 h 2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6"/>
                <a:gd name="T127" fmla="*/ 0 h 256"/>
                <a:gd name="T128" fmla="*/ 256 w 256"/>
                <a:gd name="T129" fmla="*/ 256 h 25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6" h="256">
                  <a:moveTo>
                    <a:pt x="128" y="0"/>
                  </a:moveTo>
                  <a:cubicBezTo>
                    <a:pt x="57" y="0"/>
                    <a:pt x="0" y="57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99" y="256"/>
                    <a:pt x="256" y="199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lose/>
                  <a:moveTo>
                    <a:pt x="135" y="200"/>
                  </a:moveTo>
                  <a:cubicBezTo>
                    <a:pt x="119" y="200"/>
                    <a:pt x="119" y="200"/>
                    <a:pt x="119" y="200"/>
                  </a:cubicBezTo>
                  <a:cubicBezTo>
                    <a:pt x="115" y="200"/>
                    <a:pt x="112" y="196"/>
                    <a:pt x="112" y="192"/>
                  </a:cubicBezTo>
                  <a:cubicBezTo>
                    <a:pt x="111" y="176"/>
                    <a:pt x="111" y="176"/>
                    <a:pt x="111" y="176"/>
                  </a:cubicBezTo>
                  <a:cubicBezTo>
                    <a:pt x="111" y="171"/>
                    <a:pt x="115" y="168"/>
                    <a:pt x="119" y="168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40" y="168"/>
                    <a:pt x="143" y="172"/>
                    <a:pt x="143" y="176"/>
                  </a:cubicBezTo>
                  <a:cubicBezTo>
                    <a:pt x="144" y="192"/>
                    <a:pt x="144" y="192"/>
                    <a:pt x="144" y="192"/>
                  </a:cubicBezTo>
                  <a:cubicBezTo>
                    <a:pt x="144" y="196"/>
                    <a:pt x="140" y="200"/>
                    <a:pt x="135" y="200"/>
                  </a:cubicBezTo>
                  <a:close/>
                  <a:moveTo>
                    <a:pt x="170" y="109"/>
                  </a:moveTo>
                  <a:cubicBezTo>
                    <a:pt x="167" y="114"/>
                    <a:pt x="162" y="119"/>
                    <a:pt x="154" y="125"/>
                  </a:cubicBezTo>
                  <a:cubicBezTo>
                    <a:pt x="148" y="130"/>
                    <a:pt x="146" y="132"/>
                    <a:pt x="145" y="132"/>
                  </a:cubicBezTo>
                  <a:cubicBezTo>
                    <a:pt x="145" y="133"/>
                    <a:pt x="144" y="134"/>
                    <a:pt x="144" y="135"/>
                  </a:cubicBezTo>
                  <a:cubicBezTo>
                    <a:pt x="143" y="136"/>
                    <a:pt x="143" y="138"/>
                    <a:pt x="143" y="144"/>
                  </a:cubicBezTo>
                  <a:cubicBezTo>
                    <a:pt x="143" y="149"/>
                    <a:pt x="139" y="152"/>
                    <a:pt x="135" y="152"/>
                  </a:cubicBezTo>
                  <a:cubicBezTo>
                    <a:pt x="120" y="152"/>
                    <a:pt x="120" y="152"/>
                    <a:pt x="120" y="152"/>
                  </a:cubicBezTo>
                  <a:cubicBezTo>
                    <a:pt x="116" y="152"/>
                    <a:pt x="112" y="149"/>
                    <a:pt x="112" y="144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34"/>
                    <a:pt x="113" y="129"/>
                    <a:pt x="115" y="124"/>
                  </a:cubicBezTo>
                  <a:cubicBezTo>
                    <a:pt x="117" y="120"/>
                    <a:pt x="119" y="117"/>
                    <a:pt x="123" y="113"/>
                  </a:cubicBezTo>
                  <a:cubicBezTo>
                    <a:pt x="125" y="111"/>
                    <a:pt x="129" y="108"/>
                    <a:pt x="134" y="104"/>
                  </a:cubicBezTo>
                  <a:cubicBezTo>
                    <a:pt x="141" y="99"/>
                    <a:pt x="142" y="97"/>
                    <a:pt x="143" y="96"/>
                  </a:cubicBezTo>
                  <a:cubicBezTo>
                    <a:pt x="144" y="95"/>
                    <a:pt x="144" y="94"/>
                    <a:pt x="144" y="93"/>
                  </a:cubicBezTo>
                  <a:cubicBezTo>
                    <a:pt x="144" y="92"/>
                    <a:pt x="143" y="89"/>
                    <a:pt x="140" y="86"/>
                  </a:cubicBezTo>
                  <a:cubicBezTo>
                    <a:pt x="137" y="84"/>
                    <a:pt x="132" y="83"/>
                    <a:pt x="128" y="83"/>
                  </a:cubicBezTo>
                  <a:cubicBezTo>
                    <a:pt x="124" y="83"/>
                    <a:pt x="120" y="84"/>
                    <a:pt x="117" y="86"/>
                  </a:cubicBezTo>
                  <a:cubicBezTo>
                    <a:pt x="114" y="88"/>
                    <a:pt x="112" y="92"/>
                    <a:pt x="111" y="97"/>
                  </a:cubicBezTo>
                  <a:cubicBezTo>
                    <a:pt x="111" y="101"/>
                    <a:pt x="107" y="104"/>
                    <a:pt x="103" y="104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5" y="102"/>
                    <a:pt x="83" y="101"/>
                    <a:pt x="81" y="99"/>
                  </a:cubicBezTo>
                  <a:cubicBezTo>
                    <a:pt x="80" y="97"/>
                    <a:pt x="79" y="95"/>
                    <a:pt x="80" y="93"/>
                  </a:cubicBezTo>
                  <a:cubicBezTo>
                    <a:pt x="82" y="81"/>
                    <a:pt x="87" y="72"/>
                    <a:pt x="95" y="66"/>
                  </a:cubicBezTo>
                  <a:cubicBezTo>
                    <a:pt x="104" y="59"/>
                    <a:pt x="115" y="56"/>
                    <a:pt x="128" y="56"/>
                  </a:cubicBezTo>
                  <a:cubicBezTo>
                    <a:pt x="142" y="56"/>
                    <a:pt x="153" y="60"/>
                    <a:pt x="162" y="66"/>
                  </a:cubicBezTo>
                  <a:cubicBezTo>
                    <a:pt x="171" y="73"/>
                    <a:pt x="176" y="82"/>
                    <a:pt x="176" y="92"/>
                  </a:cubicBezTo>
                  <a:cubicBezTo>
                    <a:pt x="176" y="99"/>
                    <a:pt x="174" y="104"/>
                    <a:pt x="170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0" name="直接连接符 26"/>
          <p:cNvSpPr>
            <a:spLocks noChangeShapeType="1"/>
          </p:cNvSpPr>
          <p:nvPr/>
        </p:nvSpPr>
        <p:spPr bwMode="auto">
          <a:xfrm flipH="1" flipV="1">
            <a:off x="11350625" y="107950"/>
            <a:ext cx="0" cy="633413"/>
          </a:xfrm>
          <a:prstGeom prst="line">
            <a:avLst/>
          </a:prstGeom>
          <a:noFill/>
          <a:ln w="285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26123" y="905284"/>
            <a:ext cx="2121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Actions</a:t>
            </a:r>
            <a:endParaRPr lang="en-US" altLang="zh-CN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6151" y="1789896"/>
            <a:ext cx="5047619" cy="95238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26123" y="2008141"/>
            <a:ext cx="3908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在动作</a:t>
            </a:r>
            <a:r>
              <a:rPr lang="zh-CN" altLang="en-US" smtClean="0"/>
              <a:t>集合</a:t>
            </a:r>
            <a:r>
              <a:rPr lang="en-US" altLang="zh-CN"/>
              <a:t>A</a:t>
            </a:r>
            <a:r>
              <a:rPr lang="zh-CN" altLang="en-US" smtClean="0"/>
              <a:t>中</a:t>
            </a:r>
            <a:r>
              <a:rPr lang="zh-CN" altLang="en-US"/>
              <a:t>，有几种可能的动作</a:t>
            </a:r>
            <a:r>
              <a:rPr lang="en-US" altLang="zh-CN"/>
              <a:t>a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3618" y="4221417"/>
            <a:ext cx="7504762" cy="1209524"/>
          </a:xfrm>
          <a:prstGeom prst="rect">
            <a:avLst/>
          </a:prstGeom>
        </p:spPr>
      </p:pic>
      <p:sp>
        <p:nvSpPr>
          <p:cNvPr id="4" name="矩形标注 3"/>
          <p:cNvSpPr/>
          <p:nvPr/>
        </p:nvSpPr>
        <p:spPr bwMode="auto">
          <a:xfrm>
            <a:off x="7838144" y="3149979"/>
            <a:ext cx="1704063" cy="648414"/>
          </a:xfrm>
          <a:prstGeom prst="wedgeRectCallout">
            <a:avLst>
              <a:gd name="adj1" fmla="val -50333"/>
              <a:gd name="adj2" fmla="val 16206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>
                <a:solidFill>
                  <a:schemeClr val="tx1"/>
                </a:solidFill>
              </a:rPr>
              <a:t>仅仅需要更新</a:t>
            </a:r>
            <a:r>
              <a:rPr lang="en-US" altLang="zh-CN">
                <a:solidFill>
                  <a:schemeClr val="tx1"/>
                </a:solidFill>
              </a:rPr>
              <a:t>VC</a:t>
            </a:r>
            <a:r>
              <a:rPr lang="zh-CN" altLang="en-US">
                <a:solidFill>
                  <a:schemeClr val="tx1"/>
                </a:solidFill>
              </a:rPr>
              <a:t>中</a:t>
            </a:r>
            <a:r>
              <a:rPr lang="en-US" altLang="zh-CN">
                <a:solidFill>
                  <a:schemeClr val="tx1"/>
                </a:solidFill>
              </a:rPr>
              <a:t>RU</a:t>
            </a:r>
            <a:r>
              <a:rPr lang="zh-CN" altLang="en-US">
                <a:solidFill>
                  <a:schemeClr val="tx1"/>
                </a:solidFill>
              </a:rPr>
              <a:t>的状态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矩形标注 5"/>
          <p:cNvSpPr/>
          <p:nvPr/>
        </p:nvSpPr>
        <p:spPr bwMode="auto">
          <a:xfrm>
            <a:off x="6742764" y="5638586"/>
            <a:ext cx="2190760" cy="672908"/>
          </a:xfrm>
          <a:prstGeom prst="wedgeRectCallout">
            <a:avLst>
              <a:gd name="adj1" fmla="val -63968"/>
              <a:gd name="adj2" fmla="val -13559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/>
              <a:t>收到一个新</a:t>
            </a:r>
            <a:r>
              <a:rPr lang="zh-CN" altLang="en-US"/>
              <a:t>的</a:t>
            </a:r>
            <a:r>
              <a:rPr lang="zh-CN" altLang="en-US" smtClean="0"/>
              <a:t>请求，要决定卸载到哪里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149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平行四边形 14"/>
          <p:cNvSpPr>
            <a:spLocks noChangeArrowheads="1"/>
          </p:cNvSpPr>
          <p:nvPr/>
        </p:nvSpPr>
        <p:spPr bwMode="auto">
          <a:xfrm>
            <a:off x="728662" y="905284"/>
            <a:ext cx="10734675" cy="5732145"/>
          </a:xfrm>
          <a:prstGeom prst="parallelogram">
            <a:avLst>
              <a:gd name="adj" fmla="val 0"/>
            </a:avLst>
          </a:prstGeom>
          <a:noFill/>
          <a:ln w="12700">
            <a:solidFill>
              <a:srgbClr val="3B87D5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1294" y="2165947"/>
            <a:ext cx="5047619" cy="952381"/>
          </a:xfrm>
          <a:prstGeom prst="rect">
            <a:avLst/>
          </a:prstGeom>
        </p:spPr>
      </p:pic>
      <p:grpSp>
        <p:nvGrpSpPr>
          <p:cNvPr id="5129" name="Group 15"/>
          <p:cNvGrpSpPr/>
          <p:nvPr/>
        </p:nvGrpSpPr>
        <p:grpSpPr bwMode="auto">
          <a:xfrm>
            <a:off x="11610975" y="184150"/>
            <a:ext cx="581025" cy="596900"/>
            <a:chOff x="0" y="0"/>
            <a:chExt cx="1027113" cy="1057275"/>
          </a:xfrm>
        </p:grpSpPr>
        <p:sp>
          <p:nvSpPr>
            <p:cNvPr id="5131" name="Freeform 40"/>
            <p:cNvSpPr>
              <a:spLocks noChangeArrowheads="1"/>
            </p:cNvSpPr>
            <p:nvPr/>
          </p:nvSpPr>
          <p:spPr bwMode="auto">
            <a:xfrm flipH="1">
              <a:off x="76200" y="90487"/>
              <a:ext cx="950913" cy="966788"/>
            </a:xfrm>
            <a:custGeom>
              <a:avLst/>
              <a:gdLst>
                <a:gd name="T0" fmla="*/ 2147483647 w 367"/>
                <a:gd name="T1" fmla="*/ 0 h 373"/>
                <a:gd name="T2" fmla="*/ 0 w 367"/>
                <a:gd name="T3" fmla="*/ 2147483647 h 373"/>
                <a:gd name="T4" fmla="*/ 0 w 367"/>
                <a:gd name="T5" fmla="*/ 2147483647 h 373"/>
                <a:gd name="T6" fmla="*/ 2147483647 w 367"/>
                <a:gd name="T7" fmla="*/ 2147483647 h 373"/>
                <a:gd name="T8" fmla="*/ 2147483647 w 367"/>
                <a:gd name="T9" fmla="*/ 2147483647 h 373"/>
                <a:gd name="T10" fmla="*/ 2147483647 w 367"/>
                <a:gd name="T11" fmla="*/ 2147483647 h 373"/>
                <a:gd name="T12" fmla="*/ 2147483647 w 367"/>
                <a:gd name="T13" fmla="*/ 2147483647 h 373"/>
                <a:gd name="T14" fmla="*/ 2147483647 w 367"/>
                <a:gd name="T15" fmla="*/ 0 h 3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7"/>
                <a:gd name="T25" fmla="*/ 0 h 373"/>
                <a:gd name="T26" fmla="*/ 367 w 367"/>
                <a:gd name="T27" fmla="*/ 373 h 3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7" h="373">
                  <a:moveTo>
                    <a:pt x="181" y="0"/>
                  </a:moveTo>
                  <a:cubicBezTo>
                    <a:pt x="0" y="180"/>
                    <a:pt x="0" y="180"/>
                    <a:pt x="0" y="180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55"/>
                    <a:pt x="18" y="373"/>
                    <a:pt x="40" y="373"/>
                  </a:cubicBezTo>
                  <a:cubicBezTo>
                    <a:pt x="168" y="373"/>
                    <a:pt x="168" y="373"/>
                    <a:pt x="168" y="373"/>
                  </a:cubicBezTo>
                  <a:cubicBezTo>
                    <a:pt x="367" y="174"/>
                    <a:pt x="367" y="174"/>
                    <a:pt x="367" y="174"/>
                  </a:cubicBezTo>
                  <a:cubicBezTo>
                    <a:pt x="350" y="16"/>
                    <a:pt x="350" y="16"/>
                    <a:pt x="350" y="16"/>
                  </a:cubicBezTo>
                  <a:cubicBezTo>
                    <a:pt x="181" y="0"/>
                    <a:pt x="181" y="0"/>
                    <a:pt x="181" y="0"/>
                  </a:cubicBezTo>
                </a:path>
              </a:pathLst>
            </a:custGeom>
            <a:solidFill>
              <a:srgbClr val="3B8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Freeform 41"/>
            <p:cNvSpPr>
              <a:spLocks noEditPoints="1" noChangeArrowheads="1"/>
            </p:cNvSpPr>
            <p:nvPr/>
          </p:nvSpPr>
          <p:spPr bwMode="auto">
            <a:xfrm>
              <a:off x="0" y="0"/>
              <a:ext cx="663575" cy="663575"/>
            </a:xfrm>
            <a:custGeom>
              <a:avLst/>
              <a:gdLst>
                <a:gd name="T0" fmla="*/ 2147483647 w 256"/>
                <a:gd name="T1" fmla="*/ 0 h 256"/>
                <a:gd name="T2" fmla="*/ 0 w 256"/>
                <a:gd name="T3" fmla="*/ 2147483647 h 256"/>
                <a:gd name="T4" fmla="*/ 2147483647 w 256"/>
                <a:gd name="T5" fmla="*/ 2147483647 h 256"/>
                <a:gd name="T6" fmla="*/ 2147483647 w 256"/>
                <a:gd name="T7" fmla="*/ 2147483647 h 256"/>
                <a:gd name="T8" fmla="*/ 2147483647 w 256"/>
                <a:gd name="T9" fmla="*/ 0 h 256"/>
                <a:gd name="T10" fmla="*/ 2147483647 w 256"/>
                <a:gd name="T11" fmla="*/ 2147483647 h 256"/>
                <a:gd name="T12" fmla="*/ 2147483647 w 256"/>
                <a:gd name="T13" fmla="*/ 2147483647 h 256"/>
                <a:gd name="T14" fmla="*/ 2147483647 w 256"/>
                <a:gd name="T15" fmla="*/ 2147483647 h 256"/>
                <a:gd name="T16" fmla="*/ 2147483647 w 256"/>
                <a:gd name="T17" fmla="*/ 2147483647 h 256"/>
                <a:gd name="T18" fmla="*/ 2147483647 w 256"/>
                <a:gd name="T19" fmla="*/ 2147483647 h 256"/>
                <a:gd name="T20" fmla="*/ 2147483647 w 256"/>
                <a:gd name="T21" fmla="*/ 2147483647 h 256"/>
                <a:gd name="T22" fmla="*/ 2147483647 w 256"/>
                <a:gd name="T23" fmla="*/ 2147483647 h 256"/>
                <a:gd name="T24" fmla="*/ 2147483647 w 256"/>
                <a:gd name="T25" fmla="*/ 2147483647 h 256"/>
                <a:gd name="T26" fmla="*/ 2147483647 w 256"/>
                <a:gd name="T27" fmla="*/ 2147483647 h 256"/>
                <a:gd name="T28" fmla="*/ 2147483647 w 256"/>
                <a:gd name="T29" fmla="*/ 2147483647 h 256"/>
                <a:gd name="T30" fmla="*/ 2147483647 w 256"/>
                <a:gd name="T31" fmla="*/ 2147483647 h 256"/>
                <a:gd name="T32" fmla="*/ 2147483647 w 256"/>
                <a:gd name="T33" fmla="*/ 2147483647 h 256"/>
                <a:gd name="T34" fmla="*/ 2147483647 w 256"/>
                <a:gd name="T35" fmla="*/ 2147483647 h 256"/>
                <a:gd name="T36" fmla="*/ 2147483647 w 256"/>
                <a:gd name="T37" fmla="*/ 2147483647 h 256"/>
                <a:gd name="T38" fmla="*/ 2147483647 w 256"/>
                <a:gd name="T39" fmla="*/ 2147483647 h 256"/>
                <a:gd name="T40" fmla="*/ 2147483647 w 256"/>
                <a:gd name="T41" fmla="*/ 2147483647 h 256"/>
                <a:gd name="T42" fmla="*/ 2147483647 w 256"/>
                <a:gd name="T43" fmla="*/ 2147483647 h 256"/>
                <a:gd name="T44" fmla="*/ 2147483647 w 256"/>
                <a:gd name="T45" fmla="*/ 2147483647 h 256"/>
                <a:gd name="T46" fmla="*/ 2147483647 w 256"/>
                <a:gd name="T47" fmla="*/ 2147483647 h 256"/>
                <a:gd name="T48" fmla="*/ 2147483647 w 256"/>
                <a:gd name="T49" fmla="*/ 2147483647 h 256"/>
                <a:gd name="T50" fmla="*/ 2147483647 w 256"/>
                <a:gd name="T51" fmla="*/ 2147483647 h 256"/>
                <a:gd name="T52" fmla="*/ 2147483647 w 256"/>
                <a:gd name="T53" fmla="*/ 2147483647 h 256"/>
                <a:gd name="T54" fmla="*/ 2147483647 w 256"/>
                <a:gd name="T55" fmla="*/ 2147483647 h 256"/>
                <a:gd name="T56" fmla="*/ 2147483647 w 256"/>
                <a:gd name="T57" fmla="*/ 2147483647 h 256"/>
                <a:gd name="T58" fmla="*/ 2147483647 w 256"/>
                <a:gd name="T59" fmla="*/ 2147483647 h 256"/>
                <a:gd name="T60" fmla="*/ 2147483647 w 256"/>
                <a:gd name="T61" fmla="*/ 2147483647 h 256"/>
                <a:gd name="T62" fmla="*/ 2147483647 w 256"/>
                <a:gd name="T63" fmla="*/ 2147483647 h 256"/>
                <a:gd name="T64" fmla="*/ 2147483647 w 256"/>
                <a:gd name="T65" fmla="*/ 2147483647 h 256"/>
                <a:gd name="T66" fmla="*/ 2147483647 w 256"/>
                <a:gd name="T67" fmla="*/ 2147483647 h 256"/>
                <a:gd name="T68" fmla="*/ 2147483647 w 256"/>
                <a:gd name="T69" fmla="*/ 2147483647 h 256"/>
                <a:gd name="T70" fmla="*/ 2147483647 w 256"/>
                <a:gd name="T71" fmla="*/ 2147483647 h 256"/>
                <a:gd name="T72" fmla="*/ 2147483647 w 256"/>
                <a:gd name="T73" fmla="*/ 2147483647 h 256"/>
                <a:gd name="T74" fmla="*/ 2147483647 w 256"/>
                <a:gd name="T75" fmla="*/ 2147483647 h 256"/>
                <a:gd name="T76" fmla="*/ 2147483647 w 256"/>
                <a:gd name="T77" fmla="*/ 2147483647 h 256"/>
                <a:gd name="T78" fmla="*/ 2147483647 w 256"/>
                <a:gd name="T79" fmla="*/ 2147483647 h 256"/>
                <a:gd name="T80" fmla="*/ 2147483647 w 256"/>
                <a:gd name="T81" fmla="*/ 2147483647 h 256"/>
                <a:gd name="T82" fmla="*/ 2147483647 w 256"/>
                <a:gd name="T83" fmla="*/ 2147483647 h 2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6"/>
                <a:gd name="T127" fmla="*/ 0 h 256"/>
                <a:gd name="T128" fmla="*/ 256 w 256"/>
                <a:gd name="T129" fmla="*/ 256 h 25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6" h="256">
                  <a:moveTo>
                    <a:pt x="128" y="0"/>
                  </a:moveTo>
                  <a:cubicBezTo>
                    <a:pt x="57" y="0"/>
                    <a:pt x="0" y="57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99" y="256"/>
                    <a:pt x="256" y="199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lose/>
                  <a:moveTo>
                    <a:pt x="135" y="200"/>
                  </a:moveTo>
                  <a:cubicBezTo>
                    <a:pt x="119" y="200"/>
                    <a:pt x="119" y="200"/>
                    <a:pt x="119" y="200"/>
                  </a:cubicBezTo>
                  <a:cubicBezTo>
                    <a:pt x="115" y="200"/>
                    <a:pt x="112" y="196"/>
                    <a:pt x="112" y="192"/>
                  </a:cubicBezTo>
                  <a:cubicBezTo>
                    <a:pt x="111" y="176"/>
                    <a:pt x="111" y="176"/>
                    <a:pt x="111" y="176"/>
                  </a:cubicBezTo>
                  <a:cubicBezTo>
                    <a:pt x="111" y="171"/>
                    <a:pt x="115" y="168"/>
                    <a:pt x="119" y="168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40" y="168"/>
                    <a:pt x="143" y="172"/>
                    <a:pt x="143" y="176"/>
                  </a:cubicBezTo>
                  <a:cubicBezTo>
                    <a:pt x="144" y="192"/>
                    <a:pt x="144" y="192"/>
                    <a:pt x="144" y="192"/>
                  </a:cubicBezTo>
                  <a:cubicBezTo>
                    <a:pt x="144" y="196"/>
                    <a:pt x="140" y="200"/>
                    <a:pt x="135" y="200"/>
                  </a:cubicBezTo>
                  <a:close/>
                  <a:moveTo>
                    <a:pt x="170" y="109"/>
                  </a:moveTo>
                  <a:cubicBezTo>
                    <a:pt x="167" y="114"/>
                    <a:pt x="162" y="119"/>
                    <a:pt x="154" y="125"/>
                  </a:cubicBezTo>
                  <a:cubicBezTo>
                    <a:pt x="148" y="130"/>
                    <a:pt x="146" y="132"/>
                    <a:pt x="145" y="132"/>
                  </a:cubicBezTo>
                  <a:cubicBezTo>
                    <a:pt x="145" y="133"/>
                    <a:pt x="144" y="134"/>
                    <a:pt x="144" y="135"/>
                  </a:cubicBezTo>
                  <a:cubicBezTo>
                    <a:pt x="143" y="136"/>
                    <a:pt x="143" y="138"/>
                    <a:pt x="143" y="144"/>
                  </a:cubicBezTo>
                  <a:cubicBezTo>
                    <a:pt x="143" y="149"/>
                    <a:pt x="139" y="152"/>
                    <a:pt x="135" y="152"/>
                  </a:cubicBezTo>
                  <a:cubicBezTo>
                    <a:pt x="120" y="152"/>
                    <a:pt x="120" y="152"/>
                    <a:pt x="120" y="152"/>
                  </a:cubicBezTo>
                  <a:cubicBezTo>
                    <a:pt x="116" y="152"/>
                    <a:pt x="112" y="149"/>
                    <a:pt x="112" y="144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34"/>
                    <a:pt x="113" y="129"/>
                    <a:pt x="115" y="124"/>
                  </a:cubicBezTo>
                  <a:cubicBezTo>
                    <a:pt x="117" y="120"/>
                    <a:pt x="119" y="117"/>
                    <a:pt x="123" y="113"/>
                  </a:cubicBezTo>
                  <a:cubicBezTo>
                    <a:pt x="125" y="111"/>
                    <a:pt x="129" y="108"/>
                    <a:pt x="134" y="104"/>
                  </a:cubicBezTo>
                  <a:cubicBezTo>
                    <a:pt x="141" y="99"/>
                    <a:pt x="142" y="97"/>
                    <a:pt x="143" y="96"/>
                  </a:cubicBezTo>
                  <a:cubicBezTo>
                    <a:pt x="144" y="95"/>
                    <a:pt x="144" y="94"/>
                    <a:pt x="144" y="93"/>
                  </a:cubicBezTo>
                  <a:cubicBezTo>
                    <a:pt x="144" y="92"/>
                    <a:pt x="143" y="89"/>
                    <a:pt x="140" y="86"/>
                  </a:cubicBezTo>
                  <a:cubicBezTo>
                    <a:pt x="137" y="84"/>
                    <a:pt x="132" y="83"/>
                    <a:pt x="128" y="83"/>
                  </a:cubicBezTo>
                  <a:cubicBezTo>
                    <a:pt x="124" y="83"/>
                    <a:pt x="120" y="84"/>
                    <a:pt x="117" y="86"/>
                  </a:cubicBezTo>
                  <a:cubicBezTo>
                    <a:pt x="114" y="88"/>
                    <a:pt x="112" y="92"/>
                    <a:pt x="111" y="97"/>
                  </a:cubicBezTo>
                  <a:cubicBezTo>
                    <a:pt x="111" y="101"/>
                    <a:pt x="107" y="104"/>
                    <a:pt x="103" y="104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5" y="102"/>
                    <a:pt x="83" y="101"/>
                    <a:pt x="81" y="99"/>
                  </a:cubicBezTo>
                  <a:cubicBezTo>
                    <a:pt x="80" y="97"/>
                    <a:pt x="79" y="95"/>
                    <a:pt x="80" y="93"/>
                  </a:cubicBezTo>
                  <a:cubicBezTo>
                    <a:pt x="82" y="81"/>
                    <a:pt x="87" y="72"/>
                    <a:pt x="95" y="66"/>
                  </a:cubicBezTo>
                  <a:cubicBezTo>
                    <a:pt x="104" y="59"/>
                    <a:pt x="115" y="56"/>
                    <a:pt x="128" y="56"/>
                  </a:cubicBezTo>
                  <a:cubicBezTo>
                    <a:pt x="142" y="56"/>
                    <a:pt x="153" y="60"/>
                    <a:pt x="162" y="66"/>
                  </a:cubicBezTo>
                  <a:cubicBezTo>
                    <a:pt x="171" y="73"/>
                    <a:pt x="176" y="82"/>
                    <a:pt x="176" y="92"/>
                  </a:cubicBezTo>
                  <a:cubicBezTo>
                    <a:pt x="176" y="99"/>
                    <a:pt x="174" y="104"/>
                    <a:pt x="170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0" name="直接连接符 26"/>
          <p:cNvSpPr>
            <a:spLocks noChangeShapeType="1"/>
          </p:cNvSpPr>
          <p:nvPr/>
        </p:nvSpPr>
        <p:spPr bwMode="auto">
          <a:xfrm flipH="1" flipV="1">
            <a:off x="11350625" y="107950"/>
            <a:ext cx="0" cy="633413"/>
          </a:xfrm>
          <a:prstGeom prst="line">
            <a:avLst/>
          </a:prstGeom>
          <a:noFill/>
          <a:ln w="285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26123" y="905284"/>
            <a:ext cx="2121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Rewards</a:t>
            </a:r>
            <a:endParaRPr lang="en-US" altLang="zh-CN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2189" y="1418977"/>
            <a:ext cx="5047619" cy="95238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255050" y="2350613"/>
            <a:ext cx="803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是在</a:t>
            </a:r>
            <a:r>
              <a:rPr lang="en-US" altLang="zh-CN" smtClean="0"/>
              <a:t>s</a:t>
            </a:r>
            <a:r>
              <a:rPr lang="zh-CN" altLang="en-US" smtClean="0"/>
              <a:t>状态下事件</a:t>
            </a:r>
            <a:r>
              <a:rPr lang="en-US" altLang="zh-CN" smtClean="0"/>
              <a:t>e</a:t>
            </a:r>
            <a:r>
              <a:rPr lang="zh-CN" altLang="en-US" smtClean="0"/>
              <a:t>发生时，执行动作</a:t>
            </a:r>
            <a:r>
              <a:rPr lang="en-US" altLang="zh-CN" smtClean="0"/>
              <a:t>a</a:t>
            </a:r>
            <a:r>
              <a:rPr lang="zh-CN" altLang="en-US"/>
              <a:t>后</a:t>
            </a:r>
            <a:r>
              <a:rPr lang="zh-CN" altLang="en-US" smtClean="0"/>
              <a:t>产生的即时收益，由收入和成本构成。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255050" y="2859282"/>
            <a:ext cx="886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收入来自节约的能耗和执行速率的提升。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9705" y="3320475"/>
            <a:ext cx="9789474" cy="19638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62515" y="5220476"/>
            <a:ext cx="5047619" cy="95238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18977" y="5217602"/>
            <a:ext cx="5047619" cy="952381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622425" y="5913811"/>
            <a:ext cx="1784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节约的能量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370889" y="5947827"/>
            <a:ext cx="1784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节约的时间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35076" y="5482263"/>
            <a:ext cx="1414330" cy="267576"/>
          </a:xfrm>
          <a:prstGeom prst="rect">
            <a:avLst/>
          </a:prstGeom>
        </p:spPr>
      </p:pic>
      <p:sp>
        <p:nvSpPr>
          <p:cNvPr id="6" name="矩形标注 5"/>
          <p:cNvSpPr/>
          <p:nvPr/>
        </p:nvSpPr>
        <p:spPr bwMode="auto">
          <a:xfrm>
            <a:off x="8982247" y="2687807"/>
            <a:ext cx="1827765" cy="635792"/>
          </a:xfrm>
          <a:prstGeom prst="wedgeRectCallout">
            <a:avLst>
              <a:gd name="adj1" fmla="val -48144"/>
              <a:gd name="adj2" fmla="val 8941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当有新的请求时，执行动作为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087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平行四边形 14"/>
          <p:cNvSpPr>
            <a:spLocks noChangeArrowheads="1"/>
          </p:cNvSpPr>
          <p:nvPr/>
        </p:nvSpPr>
        <p:spPr bwMode="auto">
          <a:xfrm>
            <a:off x="728662" y="905284"/>
            <a:ext cx="10734675" cy="5732145"/>
          </a:xfrm>
          <a:prstGeom prst="parallelogram">
            <a:avLst>
              <a:gd name="adj" fmla="val 0"/>
            </a:avLst>
          </a:prstGeom>
          <a:noFill/>
          <a:ln w="12700">
            <a:solidFill>
              <a:srgbClr val="3B87D5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5129" name="Group 15"/>
          <p:cNvGrpSpPr/>
          <p:nvPr/>
        </p:nvGrpSpPr>
        <p:grpSpPr bwMode="auto">
          <a:xfrm>
            <a:off x="11610975" y="184150"/>
            <a:ext cx="581025" cy="596900"/>
            <a:chOff x="0" y="0"/>
            <a:chExt cx="1027113" cy="1057275"/>
          </a:xfrm>
        </p:grpSpPr>
        <p:sp>
          <p:nvSpPr>
            <p:cNvPr id="5131" name="Freeform 40"/>
            <p:cNvSpPr>
              <a:spLocks noChangeArrowheads="1"/>
            </p:cNvSpPr>
            <p:nvPr/>
          </p:nvSpPr>
          <p:spPr bwMode="auto">
            <a:xfrm flipH="1">
              <a:off x="76200" y="90487"/>
              <a:ext cx="950913" cy="966788"/>
            </a:xfrm>
            <a:custGeom>
              <a:avLst/>
              <a:gdLst>
                <a:gd name="T0" fmla="*/ 2147483647 w 367"/>
                <a:gd name="T1" fmla="*/ 0 h 373"/>
                <a:gd name="T2" fmla="*/ 0 w 367"/>
                <a:gd name="T3" fmla="*/ 2147483647 h 373"/>
                <a:gd name="T4" fmla="*/ 0 w 367"/>
                <a:gd name="T5" fmla="*/ 2147483647 h 373"/>
                <a:gd name="T6" fmla="*/ 2147483647 w 367"/>
                <a:gd name="T7" fmla="*/ 2147483647 h 373"/>
                <a:gd name="T8" fmla="*/ 2147483647 w 367"/>
                <a:gd name="T9" fmla="*/ 2147483647 h 373"/>
                <a:gd name="T10" fmla="*/ 2147483647 w 367"/>
                <a:gd name="T11" fmla="*/ 2147483647 h 373"/>
                <a:gd name="T12" fmla="*/ 2147483647 w 367"/>
                <a:gd name="T13" fmla="*/ 2147483647 h 373"/>
                <a:gd name="T14" fmla="*/ 2147483647 w 367"/>
                <a:gd name="T15" fmla="*/ 0 h 3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7"/>
                <a:gd name="T25" fmla="*/ 0 h 373"/>
                <a:gd name="T26" fmla="*/ 367 w 367"/>
                <a:gd name="T27" fmla="*/ 373 h 3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7" h="373">
                  <a:moveTo>
                    <a:pt x="181" y="0"/>
                  </a:moveTo>
                  <a:cubicBezTo>
                    <a:pt x="0" y="180"/>
                    <a:pt x="0" y="180"/>
                    <a:pt x="0" y="180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55"/>
                    <a:pt x="18" y="373"/>
                    <a:pt x="40" y="373"/>
                  </a:cubicBezTo>
                  <a:cubicBezTo>
                    <a:pt x="168" y="373"/>
                    <a:pt x="168" y="373"/>
                    <a:pt x="168" y="373"/>
                  </a:cubicBezTo>
                  <a:cubicBezTo>
                    <a:pt x="367" y="174"/>
                    <a:pt x="367" y="174"/>
                    <a:pt x="367" y="174"/>
                  </a:cubicBezTo>
                  <a:cubicBezTo>
                    <a:pt x="350" y="16"/>
                    <a:pt x="350" y="16"/>
                    <a:pt x="350" y="16"/>
                  </a:cubicBezTo>
                  <a:cubicBezTo>
                    <a:pt x="181" y="0"/>
                    <a:pt x="181" y="0"/>
                    <a:pt x="181" y="0"/>
                  </a:cubicBezTo>
                </a:path>
              </a:pathLst>
            </a:custGeom>
            <a:solidFill>
              <a:srgbClr val="3B8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Freeform 41"/>
            <p:cNvSpPr>
              <a:spLocks noEditPoints="1" noChangeArrowheads="1"/>
            </p:cNvSpPr>
            <p:nvPr/>
          </p:nvSpPr>
          <p:spPr bwMode="auto">
            <a:xfrm>
              <a:off x="0" y="0"/>
              <a:ext cx="663575" cy="663575"/>
            </a:xfrm>
            <a:custGeom>
              <a:avLst/>
              <a:gdLst>
                <a:gd name="T0" fmla="*/ 2147483647 w 256"/>
                <a:gd name="T1" fmla="*/ 0 h 256"/>
                <a:gd name="T2" fmla="*/ 0 w 256"/>
                <a:gd name="T3" fmla="*/ 2147483647 h 256"/>
                <a:gd name="T4" fmla="*/ 2147483647 w 256"/>
                <a:gd name="T5" fmla="*/ 2147483647 h 256"/>
                <a:gd name="T6" fmla="*/ 2147483647 w 256"/>
                <a:gd name="T7" fmla="*/ 2147483647 h 256"/>
                <a:gd name="T8" fmla="*/ 2147483647 w 256"/>
                <a:gd name="T9" fmla="*/ 0 h 256"/>
                <a:gd name="T10" fmla="*/ 2147483647 w 256"/>
                <a:gd name="T11" fmla="*/ 2147483647 h 256"/>
                <a:gd name="T12" fmla="*/ 2147483647 w 256"/>
                <a:gd name="T13" fmla="*/ 2147483647 h 256"/>
                <a:gd name="T14" fmla="*/ 2147483647 w 256"/>
                <a:gd name="T15" fmla="*/ 2147483647 h 256"/>
                <a:gd name="T16" fmla="*/ 2147483647 w 256"/>
                <a:gd name="T17" fmla="*/ 2147483647 h 256"/>
                <a:gd name="T18" fmla="*/ 2147483647 w 256"/>
                <a:gd name="T19" fmla="*/ 2147483647 h 256"/>
                <a:gd name="T20" fmla="*/ 2147483647 w 256"/>
                <a:gd name="T21" fmla="*/ 2147483647 h 256"/>
                <a:gd name="T22" fmla="*/ 2147483647 w 256"/>
                <a:gd name="T23" fmla="*/ 2147483647 h 256"/>
                <a:gd name="T24" fmla="*/ 2147483647 w 256"/>
                <a:gd name="T25" fmla="*/ 2147483647 h 256"/>
                <a:gd name="T26" fmla="*/ 2147483647 w 256"/>
                <a:gd name="T27" fmla="*/ 2147483647 h 256"/>
                <a:gd name="T28" fmla="*/ 2147483647 w 256"/>
                <a:gd name="T29" fmla="*/ 2147483647 h 256"/>
                <a:gd name="T30" fmla="*/ 2147483647 w 256"/>
                <a:gd name="T31" fmla="*/ 2147483647 h 256"/>
                <a:gd name="T32" fmla="*/ 2147483647 w 256"/>
                <a:gd name="T33" fmla="*/ 2147483647 h 256"/>
                <a:gd name="T34" fmla="*/ 2147483647 w 256"/>
                <a:gd name="T35" fmla="*/ 2147483647 h 256"/>
                <a:gd name="T36" fmla="*/ 2147483647 w 256"/>
                <a:gd name="T37" fmla="*/ 2147483647 h 256"/>
                <a:gd name="T38" fmla="*/ 2147483647 w 256"/>
                <a:gd name="T39" fmla="*/ 2147483647 h 256"/>
                <a:gd name="T40" fmla="*/ 2147483647 w 256"/>
                <a:gd name="T41" fmla="*/ 2147483647 h 256"/>
                <a:gd name="T42" fmla="*/ 2147483647 w 256"/>
                <a:gd name="T43" fmla="*/ 2147483647 h 256"/>
                <a:gd name="T44" fmla="*/ 2147483647 w 256"/>
                <a:gd name="T45" fmla="*/ 2147483647 h 256"/>
                <a:gd name="T46" fmla="*/ 2147483647 w 256"/>
                <a:gd name="T47" fmla="*/ 2147483647 h 256"/>
                <a:gd name="T48" fmla="*/ 2147483647 w 256"/>
                <a:gd name="T49" fmla="*/ 2147483647 h 256"/>
                <a:gd name="T50" fmla="*/ 2147483647 w 256"/>
                <a:gd name="T51" fmla="*/ 2147483647 h 256"/>
                <a:gd name="T52" fmla="*/ 2147483647 w 256"/>
                <a:gd name="T53" fmla="*/ 2147483647 h 256"/>
                <a:gd name="T54" fmla="*/ 2147483647 w 256"/>
                <a:gd name="T55" fmla="*/ 2147483647 h 256"/>
                <a:gd name="T56" fmla="*/ 2147483647 w 256"/>
                <a:gd name="T57" fmla="*/ 2147483647 h 256"/>
                <a:gd name="T58" fmla="*/ 2147483647 w 256"/>
                <a:gd name="T59" fmla="*/ 2147483647 h 256"/>
                <a:gd name="T60" fmla="*/ 2147483647 w 256"/>
                <a:gd name="T61" fmla="*/ 2147483647 h 256"/>
                <a:gd name="T62" fmla="*/ 2147483647 w 256"/>
                <a:gd name="T63" fmla="*/ 2147483647 h 256"/>
                <a:gd name="T64" fmla="*/ 2147483647 w 256"/>
                <a:gd name="T65" fmla="*/ 2147483647 h 256"/>
                <a:gd name="T66" fmla="*/ 2147483647 w 256"/>
                <a:gd name="T67" fmla="*/ 2147483647 h 256"/>
                <a:gd name="T68" fmla="*/ 2147483647 w 256"/>
                <a:gd name="T69" fmla="*/ 2147483647 h 256"/>
                <a:gd name="T70" fmla="*/ 2147483647 w 256"/>
                <a:gd name="T71" fmla="*/ 2147483647 h 256"/>
                <a:gd name="T72" fmla="*/ 2147483647 w 256"/>
                <a:gd name="T73" fmla="*/ 2147483647 h 256"/>
                <a:gd name="T74" fmla="*/ 2147483647 w 256"/>
                <a:gd name="T75" fmla="*/ 2147483647 h 256"/>
                <a:gd name="T76" fmla="*/ 2147483647 w 256"/>
                <a:gd name="T77" fmla="*/ 2147483647 h 256"/>
                <a:gd name="T78" fmla="*/ 2147483647 w 256"/>
                <a:gd name="T79" fmla="*/ 2147483647 h 256"/>
                <a:gd name="T80" fmla="*/ 2147483647 w 256"/>
                <a:gd name="T81" fmla="*/ 2147483647 h 256"/>
                <a:gd name="T82" fmla="*/ 2147483647 w 256"/>
                <a:gd name="T83" fmla="*/ 2147483647 h 2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6"/>
                <a:gd name="T127" fmla="*/ 0 h 256"/>
                <a:gd name="T128" fmla="*/ 256 w 256"/>
                <a:gd name="T129" fmla="*/ 256 h 25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6" h="256">
                  <a:moveTo>
                    <a:pt x="128" y="0"/>
                  </a:moveTo>
                  <a:cubicBezTo>
                    <a:pt x="57" y="0"/>
                    <a:pt x="0" y="57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99" y="256"/>
                    <a:pt x="256" y="199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lose/>
                  <a:moveTo>
                    <a:pt x="135" y="200"/>
                  </a:moveTo>
                  <a:cubicBezTo>
                    <a:pt x="119" y="200"/>
                    <a:pt x="119" y="200"/>
                    <a:pt x="119" y="200"/>
                  </a:cubicBezTo>
                  <a:cubicBezTo>
                    <a:pt x="115" y="200"/>
                    <a:pt x="112" y="196"/>
                    <a:pt x="112" y="192"/>
                  </a:cubicBezTo>
                  <a:cubicBezTo>
                    <a:pt x="111" y="176"/>
                    <a:pt x="111" y="176"/>
                    <a:pt x="111" y="176"/>
                  </a:cubicBezTo>
                  <a:cubicBezTo>
                    <a:pt x="111" y="171"/>
                    <a:pt x="115" y="168"/>
                    <a:pt x="119" y="168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40" y="168"/>
                    <a:pt x="143" y="172"/>
                    <a:pt x="143" y="176"/>
                  </a:cubicBezTo>
                  <a:cubicBezTo>
                    <a:pt x="144" y="192"/>
                    <a:pt x="144" y="192"/>
                    <a:pt x="144" y="192"/>
                  </a:cubicBezTo>
                  <a:cubicBezTo>
                    <a:pt x="144" y="196"/>
                    <a:pt x="140" y="200"/>
                    <a:pt x="135" y="200"/>
                  </a:cubicBezTo>
                  <a:close/>
                  <a:moveTo>
                    <a:pt x="170" y="109"/>
                  </a:moveTo>
                  <a:cubicBezTo>
                    <a:pt x="167" y="114"/>
                    <a:pt x="162" y="119"/>
                    <a:pt x="154" y="125"/>
                  </a:cubicBezTo>
                  <a:cubicBezTo>
                    <a:pt x="148" y="130"/>
                    <a:pt x="146" y="132"/>
                    <a:pt x="145" y="132"/>
                  </a:cubicBezTo>
                  <a:cubicBezTo>
                    <a:pt x="145" y="133"/>
                    <a:pt x="144" y="134"/>
                    <a:pt x="144" y="135"/>
                  </a:cubicBezTo>
                  <a:cubicBezTo>
                    <a:pt x="143" y="136"/>
                    <a:pt x="143" y="138"/>
                    <a:pt x="143" y="144"/>
                  </a:cubicBezTo>
                  <a:cubicBezTo>
                    <a:pt x="143" y="149"/>
                    <a:pt x="139" y="152"/>
                    <a:pt x="135" y="152"/>
                  </a:cubicBezTo>
                  <a:cubicBezTo>
                    <a:pt x="120" y="152"/>
                    <a:pt x="120" y="152"/>
                    <a:pt x="120" y="152"/>
                  </a:cubicBezTo>
                  <a:cubicBezTo>
                    <a:pt x="116" y="152"/>
                    <a:pt x="112" y="149"/>
                    <a:pt x="112" y="144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34"/>
                    <a:pt x="113" y="129"/>
                    <a:pt x="115" y="124"/>
                  </a:cubicBezTo>
                  <a:cubicBezTo>
                    <a:pt x="117" y="120"/>
                    <a:pt x="119" y="117"/>
                    <a:pt x="123" y="113"/>
                  </a:cubicBezTo>
                  <a:cubicBezTo>
                    <a:pt x="125" y="111"/>
                    <a:pt x="129" y="108"/>
                    <a:pt x="134" y="104"/>
                  </a:cubicBezTo>
                  <a:cubicBezTo>
                    <a:pt x="141" y="99"/>
                    <a:pt x="142" y="97"/>
                    <a:pt x="143" y="96"/>
                  </a:cubicBezTo>
                  <a:cubicBezTo>
                    <a:pt x="144" y="95"/>
                    <a:pt x="144" y="94"/>
                    <a:pt x="144" y="93"/>
                  </a:cubicBezTo>
                  <a:cubicBezTo>
                    <a:pt x="144" y="92"/>
                    <a:pt x="143" y="89"/>
                    <a:pt x="140" y="86"/>
                  </a:cubicBezTo>
                  <a:cubicBezTo>
                    <a:pt x="137" y="84"/>
                    <a:pt x="132" y="83"/>
                    <a:pt x="128" y="83"/>
                  </a:cubicBezTo>
                  <a:cubicBezTo>
                    <a:pt x="124" y="83"/>
                    <a:pt x="120" y="84"/>
                    <a:pt x="117" y="86"/>
                  </a:cubicBezTo>
                  <a:cubicBezTo>
                    <a:pt x="114" y="88"/>
                    <a:pt x="112" y="92"/>
                    <a:pt x="111" y="97"/>
                  </a:cubicBezTo>
                  <a:cubicBezTo>
                    <a:pt x="111" y="101"/>
                    <a:pt x="107" y="104"/>
                    <a:pt x="103" y="104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5" y="102"/>
                    <a:pt x="83" y="101"/>
                    <a:pt x="81" y="99"/>
                  </a:cubicBezTo>
                  <a:cubicBezTo>
                    <a:pt x="80" y="97"/>
                    <a:pt x="79" y="95"/>
                    <a:pt x="80" y="93"/>
                  </a:cubicBezTo>
                  <a:cubicBezTo>
                    <a:pt x="82" y="81"/>
                    <a:pt x="87" y="72"/>
                    <a:pt x="95" y="66"/>
                  </a:cubicBezTo>
                  <a:cubicBezTo>
                    <a:pt x="104" y="59"/>
                    <a:pt x="115" y="56"/>
                    <a:pt x="128" y="56"/>
                  </a:cubicBezTo>
                  <a:cubicBezTo>
                    <a:pt x="142" y="56"/>
                    <a:pt x="153" y="60"/>
                    <a:pt x="162" y="66"/>
                  </a:cubicBezTo>
                  <a:cubicBezTo>
                    <a:pt x="171" y="73"/>
                    <a:pt x="176" y="82"/>
                    <a:pt x="176" y="92"/>
                  </a:cubicBezTo>
                  <a:cubicBezTo>
                    <a:pt x="176" y="99"/>
                    <a:pt x="174" y="104"/>
                    <a:pt x="170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0" name="直接连接符 26"/>
          <p:cNvSpPr>
            <a:spLocks noChangeShapeType="1"/>
          </p:cNvSpPr>
          <p:nvPr/>
        </p:nvSpPr>
        <p:spPr bwMode="auto">
          <a:xfrm flipH="1" flipV="1">
            <a:off x="11350625" y="107950"/>
            <a:ext cx="0" cy="633413"/>
          </a:xfrm>
          <a:prstGeom prst="line">
            <a:avLst/>
          </a:prstGeom>
          <a:noFill/>
          <a:ln w="285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26123" y="905284"/>
            <a:ext cx="2121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Rewards</a:t>
            </a:r>
            <a:endParaRPr lang="en-US" altLang="zh-CN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2189" y="1418977"/>
            <a:ext cx="5047619" cy="95238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3447" y="2666551"/>
            <a:ext cx="9789474" cy="1963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1236" y="4925545"/>
            <a:ext cx="5809524" cy="952381"/>
          </a:xfrm>
          <a:prstGeom prst="rect">
            <a:avLst/>
          </a:prstGeom>
        </p:spPr>
      </p:pic>
      <p:sp>
        <p:nvSpPr>
          <p:cNvPr id="12" name="矩形标注 11"/>
          <p:cNvSpPr/>
          <p:nvPr/>
        </p:nvSpPr>
        <p:spPr bwMode="auto">
          <a:xfrm>
            <a:off x="8982247" y="2422338"/>
            <a:ext cx="1827765" cy="635792"/>
          </a:xfrm>
          <a:prstGeom prst="wedgeRectCallout">
            <a:avLst>
              <a:gd name="adj1" fmla="val -48144"/>
              <a:gd name="adj2" fmla="val 8941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当有新的请求时，并卸载到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RC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696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平行四边形 14"/>
          <p:cNvSpPr>
            <a:spLocks noChangeArrowheads="1"/>
          </p:cNvSpPr>
          <p:nvPr/>
        </p:nvSpPr>
        <p:spPr bwMode="auto">
          <a:xfrm>
            <a:off x="728662" y="905284"/>
            <a:ext cx="10734675" cy="5732145"/>
          </a:xfrm>
          <a:prstGeom prst="parallelogram">
            <a:avLst>
              <a:gd name="adj" fmla="val 0"/>
            </a:avLst>
          </a:prstGeom>
          <a:noFill/>
          <a:ln w="12700">
            <a:solidFill>
              <a:srgbClr val="3B87D5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5129" name="Group 15"/>
          <p:cNvGrpSpPr/>
          <p:nvPr/>
        </p:nvGrpSpPr>
        <p:grpSpPr bwMode="auto">
          <a:xfrm>
            <a:off x="11610975" y="184150"/>
            <a:ext cx="581025" cy="596900"/>
            <a:chOff x="0" y="0"/>
            <a:chExt cx="1027113" cy="1057275"/>
          </a:xfrm>
        </p:grpSpPr>
        <p:sp>
          <p:nvSpPr>
            <p:cNvPr id="5131" name="Freeform 40"/>
            <p:cNvSpPr>
              <a:spLocks noChangeArrowheads="1"/>
            </p:cNvSpPr>
            <p:nvPr/>
          </p:nvSpPr>
          <p:spPr bwMode="auto">
            <a:xfrm flipH="1">
              <a:off x="76200" y="90487"/>
              <a:ext cx="950913" cy="966788"/>
            </a:xfrm>
            <a:custGeom>
              <a:avLst/>
              <a:gdLst>
                <a:gd name="T0" fmla="*/ 2147483647 w 367"/>
                <a:gd name="T1" fmla="*/ 0 h 373"/>
                <a:gd name="T2" fmla="*/ 0 w 367"/>
                <a:gd name="T3" fmla="*/ 2147483647 h 373"/>
                <a:gd name="T4" fmla="*/ 0 w 367"/>
                <a:gd name="T5" fmla="*/ 2147483647 h 373"/>
                <a:gd name="T6" fmla="*/ 2147483647 w 367"/>
                <a:gd name="T7" fmla="*/ 2147483647 h 373"/>
                <a:gd name="T8" fmla="*/ 2147483647 w 367"/>
                <a:gd name="T9" fmla="*/ 2147483647 h 373"/>
                <a:gd name="T10" fmla="*/ 2147483647 w 367"/>
                <a:gd name="T11" fmla="*/ 2147483647 h 373"/>
                <a:gd name="T12" fmla="*/ 2147483647 w 367"/>
                <a:gd name="T13" fmla="*/ 2147483647 h 373"/>
                <a:gd name="T14" fmla="*/ 2147483647 w 367"/>
                <a:gd name="T15" fmla="*/ 0 h 3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7"/>
                <a:gd name="T25" fmla="*/ 0 h 373"/>
                <a:gd name="T26" fmla="*/ 367 w 367"/>
                <a:gd name="T27" fmla="*/ 373 h 3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7" h="373">
                  <a:moveTo>
                    <a:pt x="181" y="0"/>
                  </a:moveTo>
                  <a:cubicBezTo>
                    <a:pt x="0" y="180"/>
                    <a:pt x="0" y="180"/>
                    <a:pt x="0" y="180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55"/>
                    <a:pt x="18" y="373"/>
                    <a:pt x="40" y="373"/>
                  </a:cubicBezTo>
                  <a:cubicBezTo>
                    <a:pt x="168" y="373"/>
                    <a:pt x="168" y="373"/>
                    <a:pt x="168" y="373"/>
                  </a:cubicBezTo>
                  <a:cubicBezTo>
                    <a:pt x="367" y="174"/>
                    <a:pt x="367" y="174"/>
                    <a:pt x="367" y="174"/>
                  </a:cubicBezTo>
                  <a:cubicBezTo>
                    <a:pt x="350" y="16"/>
                    <a:pt x="350" y="16"/>
                    <a:pt x="350" y="16"/>
                  </a:cubicBezTo>
                  <a:cubicBezTo>
                    <a:pt x="181" y="0"/>
                    <a:pt x="181" y="0"/>
                    <a:pt x="181" y="0"/>
                  </a:cubicBezTo>
                </a:path>
              </a:pathLst>
            </a:custGeom>
            <a:solidFill>
              <a:srgbClr val="3B8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Freeform 41"/>
            <p:cNvSpPr>
              <a:spLocks noEditPoints="1" noChangeArrowheads="1"/>
            </p:cNvSpPr>
            <p:nvPr/>
          </p:nvSpPr>
          <p:spPr bwMode="auto">
            <a:xfrm>
              <a:off x="0" y="0"/>
              <a:ext cx="663575" cy="663575"/>
            </a:xfrm>
            <a:custGeom>
              <a:avLst/>
              <a:gdLst>
                <a:gd name="T0" fmla="*/ 2147483647 w 256"/>
                <a:gd name="T1" fmla="*/ 0 h 256"/>
                <a:gd name="T2" fmla="*/ 0 w 256"/>
                <a:gd name="T3" fmla="*/ 2147483647 h 256"/>
                <a:gd name="T4" fmla="*/ 2147483647 w 256"/>
                <a:gd name="T5" fmla="*/ 2147483647 h 256"/>
                <a:gd name="T6" fmla="*/ 2147483647 w 256"/>
                <a:gd name="T7" fmla="*/ 2147483647 h 256"/>
                <a:gd name="T8" fmla="*/ 2147483647 w 256"/>
                <a:gd name="T9" fmla="*/ 0 h 256"/>
                <a:gd name="T10" fmla="*/ 2147483647 w 256"/>
                <a:gd name="T11" fmla="*/ 2147483647 h 256"/>
                <a:gd name="T12" fmla="*/ 2147483647 w 256"/>
                <a:gd name="T13" fmla="*/ 2147483647 h 256"/>
                <a:gd name="T14" fmla="*/ 2147483647 w 256"/>
                <a:gd name="T15" fmla="*/ 2147483647 h 256"/>
                <a:gd name="T16" fmla="*/ 2147483647 w 256"/>
                <a:gd name="T17" fmla="*/ 2147483647 h 256"/>
                <a:gd name="T18" fmla="*/ 2147483647 w 256"/>
                <a:gd name="T19" fmla="*/ 2147483647 h 256"/>
                <a:gd name="T20" fmla="*/ 2147483647 w 256"/>
                <a:gd name="T21" fmla="*/ 2147483647 h 256"/>
                <a:gd name="T22" fmla="*/ 2147483647 w 256"/>
                <a:gd name="T23" fmla="*/ 2147483647 h 256"/>
                <a:gd name="T24" fmla="*/ 2147483647 w 256"/>
                <a:gd name="T25" fmla="*/ 2147483647 h 256"/>
                <a:gd name="T26" fmla="*/ 2147483647 w 256"/>
                <a:gd name="T27" fmla="*/ 2147483647 h 256"/>
                <a:gd name="T28" fmla="*/ 2147483647 w 256"/>
                <a:gd name="T29" fmla="*/ 2147483647 h 256"/>
                <a:gd name="T30" fmla="*/ 2147483647 w 256"/>
                <a:gd name="T31" fmla="*/ 2147483647 h 256"/>
                <a:gd name="T32" fmla="*/ 2147483647 w 256"/>
                <a:gd name="T33" fmla="*/ 2147483647 h 256"/>
                <a:gd name="T34" fmla="*/ 2147483647 w 256"/>
                <a:gd name="T35" fmla="*/ 2147483647 h 256"/>
                <a:gd name="T36" fmla="*/ 2147483647 w 256"/>
                <a:gd name="T37" fmla="*/ 2147483647 h 256"/>
                <a:gd name="T38" fmla="*/ 2147483647 w 256"/>
                <a:gd name="T39" fmla="*/ 2147483647 h 256"/>
                <a:gd name="T40" fmla="*/ 2147483647 w 256"/>
                <a:gd name="T41" fmla="*/ 2147483647 h 256"/>
                <a:gd name="T42" fmla="*/ 2147483647 w 256"/>
                <a:gd name="T43" fmla="*/ 2147483647 h 256"/>
                <a:gd name="T44" fmla="*/ 2147483647 w 256"/>
                <a:gd name="T45" fmla="*/ 2147483647 h 256"/>
                <a:gd name="T46" fmla="*/ 2147483647 w 256"/>
                <a:gd name="T47" fmla="*/ 2147483647 h 256"/>
                <a:gd name="T48" fmla="*/ 2147483647 w 256"/>
                <a:gd name="T49" fmla="*/ 2147483647 h 256"/>
                <a:gd name="T50" fmla="*/ 2147483647 w 256"/>
                <a:gd name="T51" fmla="*/ 2147483647 h 256"/>
                <a:gd name="T52" fmla="*/ 2147483647 w 256"/>
                <a:gd name="T53" fmla="*/ 2147483647 h 256"/>
                <a:gd name="T54" fmla="*/ 2147483647 w 256"/>
                <a:gd name="T55" fmla="*/ 2147483647 h 256"/>
                <a:gd name="T56" fmla="*/ 2147483647 w 256"/>
                <a:gd name="T57" fmla="*/ 2147483647 h 256"/>
                <a:gd name="T58" fmla="*/ 2147483647 w 256"/>
                <a:gd name="T59" fmla="*/ 2147483647 h 256"/>
                <a:gd name="T60" fmla="*/ 2147483647 w 256"/>
                <a:gd name="T61" fmla="*/ 2147483647 h 256"/>
                <a:gd name="T62" fmla="*/ 2147483647 w 256"/>
                <a:gd name="T63" fmla="*/ 2147483647 h 256"/>
                <a:gd name="T64" fmla="*/ 2147483647 w 256"/>
                <a:gd name="T65" fmla="*/ 2147483647 h 256"/>
                <a:gd name="T66" fmla="*/ 2147483647 w 256"/>
                <a:gd name="T67" fmla="*/ 2147483647 h 256"/>
                <a:gd name="T68" fmla="*/ 2147483647 w 256"/>
                <a:gd name="T69" fmla="*/ 2147483647 h 256"/>
                <a:gd name="T70" fmla="*/ 2147483647 w 256"/>
                <a:gd name="T71" fmla="*/ 2147483647 h 256"/>
                <a:gd name="T72" fmla="*/ 2147483647 w 256"/>
                <a:gd name="T73" fmla="*/ 2147483647 h 256"/>
                <a:gd name="T74" fmla="*/ 2147483647 w 256"/>
                <a:gd name="T75" fmla="*/ 2147483647 h 256"/>
                <a:gd name="T76" fmla="*/ 2147483647 w 256"/>
                <a:gd name="T77" fmla="*/ 2147483647 h 256"/>
                <a:gd name="T78" fmla="*/ 2147483647 w 256"/>
                <a:gd name="T79" fmla="*/ 2147483647 h 256"/>
                <a:gd name="T80" fmla="*/ 2147483647 w 256"/>
                <a:gd name="T81" fmla="*/ 2147483647 h 256"/>
                <a:gd name="T82" fmla="*/ 2147483647 w 256"/>
                <a:gd name="T83" fmla="*/ 2147483647 h 2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6"/>
                <a:gd name="T127" fmla="*/ 0 h 256"/>
                <a:gd name="T128" fmla="*/ 256 w 256"/>
                <a:gd name="T129" fmla="*/ 256 h 25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6" h="256">
                  <a:moveTo>
                    <a:pt x="128" y="0"/>
                  </a:moveTo>
                  <a:cubicBezTo>
                    <a:pt x="57" y="0"/>
                    <a:pt x="0" y="57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99" y="256"/>
                    <a:pt x="256" y="199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lose/>
                  <a:moveTo>
                    <a:pt x="135" y="200"/>
                  </a:moveTo>
                  <a:cubicBezTo>
                    <a:pt x="119" y="200"/>
                    <a:pt x="119" y="200"/>
                    <a:pt x="119" y="200"/>
                  </a:cubicBezTo>
                  <a:cubicBezTo>
                    <a:pt x="115" y="200"/>
                    <a:pt x="112" y="196"/>
                    <a:pt x="112" y="192"/>
                  </a:cubicBezTo>
                  <a:cubicBezTo>
                    <a:pt x="111" y="176"/>
                    <a:pt x="111" y="176"/>
                    <a:pt x="111" y="176"/>
                  </a:cubicBezTo>
                  <a:cubicBezTo>
                    <a:pt x="111" y="171"/>
                    <a:pt x="115" y="168"/>
                    <a:pt x="119" y="168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40" y="168"/>
                    <a:pt x="143" y="172"/>
                    <a:pt x="143" y="176"/>
                  </a:cubicBezTo>
                  <a:cubicBezTo>
                    <a:pt x="144" y="192"/>
                    <a:pt x="144" y="192"/>
                    <a:pt x="144" y="192"/>
                  </a:cubicBezTo>
                  <a:cubicBezTo>
                    <a:pt x="144" y="196"/>
                    <a:pt x="140" y="200"/>
                    <a:pt x="135" y="200"/>
                  </a:cubicBezTo>
                  <a:close/>
                  <a:moveTo>
                    <a:pt x="170" y="109"/>
                  </a:moveTo>
                  <a:cubicBezTo>
                    <a:pt x="167" y="114"/>
                    <a:pt x="162" y="119"/>
                    <a:pt x="154" y="125"/>
                  </a:cubicBezTo>
                  <a:cubicBezTo>
                    <a:pt x="148" y="130"/>
                    <a:pt x="146" y="132"/>
                    <a:pt x="145" y="132"/>
                  </a:cubicBezTo>
                  <a:cubicBezTo>
                    <a:pt x="145" y="133"/>
                    <a:pt x="144" y="134"/>
                    <a:pt x="144" y="135"/>
                  </a:cubicBezTo>
                  <a:cubicBezTo>
                    <a:pt x="143" y="136"/>
                    <a:pt x="143" y="138"/>
                    <a:pt x="143" y="144"/>
                  </a:cubicBezTo>
                  <a:cubicBezTo>
                    <a:pt x="143" y="149"/>
                    <a:pt x="139" y="152"/>
                    <a:pt x="135" y="152"/>
                  </a:cubicBezTo>
                  <a:cubicBezTo>
                    <a:pt x="120" y="152"/>
                    <a:pt x="120" y="152"/>
                    <a:pt x="120" y="152"/>
                  </a:cubicBezTo>
                  <a:cubicBezTo>
                    <a:pt x="116" y="152"/>
                    <a:pt x="112" y="149"/>
                    <a:pt x="112" y="144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34"/>
                    <a:pt x="113" y="129"/>
                    <a:pt x="115" y="124"/>
                  </a:cubicBezTo>
                  <a:cubicBezTo>
                    <a:pt x="117" y="120"/>
                    <a:pt x="119" y="117"/>
                    <a:pt x="123" y="113"/>
                  </a:cubicBezTo>
                  <a:cubicBezTo>
                    <a:pt x="125" y="111"/>
                    <a:pt x="129" y="108"/>
                    <a:pt x="134" y="104"/>
                  </a:cubicBezTo>
                  <a:cubicBezTo>
                    <a:pt x="141" y="99"/>
                    <a:pt x="142" y="97"/>
                    <a:pt x="143" y="96"/>
                  </a:cubicBezTo>
                  <a:cubicBezTo>
                    <a:pt x="144" y="95"/>
                    <a:pt x="144" y="94"/>
                    <a:pt x="144" y="93"/>
                  </a:cubicBezTo>
                  <a:cubicBezTo>
                    <a:pt x="144" y="92"/>
                    <a:pt x="143" y="89"/>
                    <a:pt x="140" y="86"/>
                  </a:cubicBezTo>
                  <a:cubicBezTo>
                    <a:pt x="137" y="84"/>
                    <a:pt x="132" y="83"/>
                    <a:pt x="128" y="83"/>
                  </a:cubicBezTo>
                  <a:cubicBezTo>
                    <a:pt x="124" y="83"/>
                    <a:pt x="120" y="84"/>
                    <a:pt x="117" y="86"/>
                  </a:cubicBezTo>
                  <a:cubicBezTo>
                    <a:pt x="114" y="88"/>
                    <a:pt x="112" y="92"/>
                    <a:pt x="111" y="97"/>
                  </a:cubicBezTo>
                  <a:cubicBezTo>
                    <a:pt x="111" y="101"/>
                    <a:pt x="107" y="104"/>
                    <a:pt x="103" y="104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5" y="102"/>
                    <a:pt x="83" y="101"/>
                    <a:pt x="81" y="99"/>
                  </a:cubicBezTo>
                  <a:cubicBezTo>
                    <a:pt x="80" y="97"/>
                    <a:pt x="79" y="95"/>
                    <a:pt x="80" y="93"/>
                  </a:cubicBezTo>
                  <a:cubicBezTo>
                    <a:pt x="82" y="81"/>
                    <a:pt x="87" y="72"/>
                    <a:pt x="95" y="66"/>
                  </a:cubicBezTo>
                  <a:cubicBezTo>
                    <a:pt x="104" y="59"/>
                    <a:pt x="115" y="56"/>
                    <a:pt x="128" y="56"/>
                  </a:cubicBezTo>
                  <a:cubicBezTo>
                    <a:pt x="142" y="56"/>
                    <a:pt x="153" y="60"/>
                    <a:pt x="162" y="66"/>
                  </a:cubicBezTo>
                  <a:cubicBezTo>
                    <a:pt x="171" y="73"/>
                    <a:pt x="176" y="82"/>
                    <a:pt x="176" y="92"/>
                  </a:cubicBezTo>
                  <a:cubicBezTo>
                    <a:pt x="176" y="99"/>
                    <a:pt x="174" y="104"/>
                    <a:pt x="170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0" name="直接连接符 26"/>
          <p:cNvSpPr>
            <a:spLocks noChangeShapeType="1"/>
          </p:cNvSpPr>
          <p:nvPr/>
        </p:nvSpPr>
        <p:spPr bwMode="auto">
          <a:xfrm flipH="1" flipV="1">
            <a:off x="11350625" y="107950"/>
            <a:ext cx="0" cy="633413"/>
          </a:xfrm>
          <a:prstGeom prst="line">
            <a:avLst/>
          </a:prstGeom>
          <a:noFill/>
          <a:ln w="285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26123" y="905284"/>
            <a:ext cx="2121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Rewards</a:t>
            </a:r>
            <a:endParaRPr lang="en-US" altLang="zh-CN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2189" y="1418977"/>
            <a:ext cx="5047619" cy="95238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7424" y="2696814"/>
            <a:ext cx="5047619" cy="95238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511609" y="2941941"/>
            <a:ext cx="4788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>
                <a:solidFill>
                  <a:srgbClr val="2E3033"/>
                </a:solidFill>
              </a:rPr>
              <a:t>系统期望</a:t>
            </a:r>
            <a:r>
              <a:rPr lang="zh-CN" altLang="en-US" smtClean="0">
                <a:solidFill>
                  <a:srgbClr val="2E3033"/>
                </a:solidFill>
              </a:rPr>
              <a:t>成本，</a:t>
            </a:r>
            <a:r>
              <a:rPr lang="zh-CN" altLang="en-US"/>
              <a:t>表示</a:t>
            </a:r>
            <a:r>
              <a:rPr lang="en-US" altLang="zh-CN"/>
              <a:t>RUs</a:t>
            </a:r>
            <a:r>
              <a:rPr lang="zh-CN" altLang="en-US"/>
              <a:t>处理服务产生的成本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3990" y="3778309"/>
            <a:ext cx="5047619" cy="95238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691234" y="3974651"/>
            <a:ext cx="415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当前状态到下一个状态期望服务时间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9396" y="4799276"/>
            <a:ext cx="5047619" cy="1333333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095997" y="5301407"/>
            <a:ext cx="520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在状态</a:t>
            </a:r>
            <a:r>
              <a:rPr lang="en-US" altLang="zh-CN" smtClean="0"/>
              <a:t>s</a:t>
            </a:r>
            <a:r>
              <a:rPr lang="zh-CN" altLang="en-US" smtClean="0"/>
              <a:t>下执行</a:t>
            </a:r>
            <a:r>
              <a:rPr lang="en-US" altLang="zh-CN" smtClean="0"/>
              <a:t>a</a:t>
            </a:r>
            <a:r>
              <a:rPr lang="zh-CN" altLang="en-US" smtClean="0"/>
              <a:t>成本</a:t>
            </a:r>
            <a:r>
              <a:rPr lang="zh-CN" altLang="en-US" smtClean="0"/>
              <a:t>率，有多少</a:t>
            </a:r>
            <a:r>
              <a:rPr lang="en-US" altLang="zh-CN" smtClean="0"/>
              <a:t>Rus</a:t>
            </a:r>
            <a:r>
              <a:rPr lang="zh-CN" altLang="en-US" smtClean="0"/>
              <a:t>正在服务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1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2797</TotalTime>
  <Words>841</Words>
  <Application>Microsoft Office PowerPoint</Application>
  <PresentationFormat>宽屏</PresentationFormat>
  <Paragraphs>62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宋体</vt:lpstr>
      <vt:lpstr>微软雅黑</vt:lpstr>
      <vt:lpstr>Arial</vt:lpstr>
      <vt:lpstr>Calibri</vt:lpstr>
      <vt:lpstr>Calibri Light</vt:lpstr>
      <vt:lpstr>office 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12sc.taobao.com</dc:subject>
  <dc:creator>清风素材;12sc.taobao.com</dc:creator>
  <cp:keywords>12sc.taobao.com</cp:keywords>
  <dc:description>12sc.taobao.com</dc:description>
  <cp:lastModifiedBy>琦 王</cp:lastModifiedBy>
  <cp:revision>198</cp:revision>
  <dcterms:created xsi:type="dcterms:W3CDTF">2014-02-17T01:49:00Z</dcterms:created>
  <dcterms:modified xsi:type="dcterms:W3CDTF">2019-01-08T07:08:14Z</dcterms:modified>
  <cp:category>12sc.taobao.com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2052-11.1.0.7811</vt:lpwstr>
  </property>
</Properties>
</file>