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2"/>
    <p:sldId id="294" r:id="rId3"/>
    <p:sldId id="295" r:id="rId4"/>
    <p:sldId id="296" r:id="rId5"/>
    <p:sldId id="297" r:id="rId6"/>
    <p:sldId id="298" r:id="rId7"/>
    <p:sldId id="299" r:id="rId8"/>
    <p:sldId id="272" r:id="rId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70888" autoAdjust="0"/>
  </p:normalViewPr>
  <p:slideViewPr>
    <p:cSldViewPr snapToGrid="0">
      <p:cViewPr varScale="1">
        <p:scale>
          <a:sx n="65" d="100"/>
          <a:sy n="65" d="100"/>
        </p:scale>
        <p:origin x="1170"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750"/>
    </p:cViewPr>
  </p:sorter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Folo</a:t>
            </a:r>
            <a:r>
              <a:rPr lang="zh-CN" altLang="en-US" smtClean="0"/>
              <a:t>：车辆雾计算中的延迟和质量优化任务分配</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Linear</a:t>
            </a:r>
            <a:r>
              <a:rPr lang="en-US" altLang="zh-CN" smtClean="0"/>
              <a:t> </a:t>
            </a:r>
            <a:r>
              <a:rPr lang="en-US" altLang="zh-CN" sz="1200" b="0" i="0" kern="1200" smtClean="0">
                <a:solidFill>
                  <a:schemeClr val="tx1"/>
                </a:solidFill>
                <a:effectLst/>
                <a:latin typeface="+mn-lt"/>
                <a:ea typeface="+mn-ea"/>
                <a:cs typeface="+mn-cs"/>
              </a:rPr>
              <a:t>Programming based Optimization (LBO) and Binary Particle Swarm Optimization (BPSO</a:t>
            </a:r>
            <a:r>
              <a:rPr lang="zh-CN" altLang="en-US" sz="1200" b="0" i="0" kern="1200" smtClean="0">
                <a:solidFill>
                  <a:schemeClr val="tx1"/>
                </a:solidFill>
                <a:effectLst/>
                <a:latin typeface="+mn-lt"/>
                <a:ea typeface="+mn-ea"/>
                <a:cs typeface="+mn-cs"/>
              </a:rPr>
              <a:t>）</a:t>
            </a:r>
            <a:r>
              <a:rPr lang="en-US" altLang="zh-CN" smtClean="0"/>
              <a:t/>
            </a:r>
            <a:br>
              <a:rPr lang="en-US" altLang="zh-CN" smtClean="0"/>
            </a:br>
            <a:r>
              <a:rPr lang="zh-CN" altLang="en-US" smtClean="0"/>
              <a:t>基于线性规划的优化</a:t>
            </a:r>
            <a:endParaRPr lang="en-US" altLang="zh-CN" smtClean="0"/>
          </a:p>
          <a:p>
            <a:r>
              <a:rPr lang="zh-CN" altLang="en-US" smtClean="0"/>
              <a:t>基于二进制粒子群的优化</a:t>
            </a:r>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04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在初始阶段，客户端车辆需要确定哪个移动雾节点在其通信范围内。 它通过</a:t>
            </a:r>
            <a:r>
              <a:rPr lang="en-US" altLang="zh-CN" sz="1200" b="0" i="0" kern="1200" smtClean="0">
                <a:solidFill>
                  <a:schemeClr val="tx1"/>
                </a:solidFill>
                <a:effectLst/>
                <a:latin typeface="+mn-lt"/>
                <a:ea typeface="+mn-ea"/>
                <a:cs typeface="+mn-cs"/>
              </a:rPr>
              <a:t>DSRC</a:t>
            </a:r>
            <a:r>
              <a:rPr lang="zh-CN" altLang="en-US" sz="1200" b="0" i="0" kern="1200" smtClean="0">
                <a:solidFill>
                  <a:schemeClr val="tx1"/>
                </a:solidFill>
                <a:effectLst/>
                <a:latin typeface="+mn-lt"/>
                <a:ea typeface="+mn-ea"/>
                <a:cs typeface="+mn-cs"/>
              </a:rPr>
              <a:t>广播单跳探测消息，并从雾节点收集响应。响应的任何雾节点都包含在雾候选列表中。 如图</a:t>
            </a:r>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所示，客户车</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的雾候选是</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的通信范围内的雾节点。</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在发现雾候选者之后，客户端车辆通过</a:t>
            </a:r>
            <a:r>
              <a:rPr lang="en-US" altLang="zh-CN" sz="1200" b="0" i="0" kern="1200" smtClean="0">
                <a:solidFill>
                  <a:schemeClr val="tx1"/>
                </a:solidFill>
                <a:effectLst/>
                <a:latin typeface="+mn-lt"/>
                <a:ea typeface="+mn-ea"/>
                <a:cs typeface="+mn-cs"/>
              </a:rPr>
              <a:t>LTE</a:t>
            </a:r>
            <a:r>
              <a:rPr lang="zh-CN" altLang="en-US" sz="1200" b="0" i="0" kern="1200" smtClean="0">
                <a:solidFill>
                  <a:schemeClr val="tx1"/>
                </a:solidFill>
                <a:effectLst/>
                <a:latin typeface="+mn-lt"/>
                <a:ea typeface="+mn-ea"/>
                <a:cs typeface="+mn-cs"/>
              </a:rPr>
              <a:t>向区域头部发送请求。 该请求包含有关要卸载到候选雾的任务的信息。</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当从任何客户端车辆接收请求时，区域头部执行任务分配算法以决定在何处运行任务。</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客户端车辆和移动雾节点之间的连接可能不会持续，当相应的雾节点从当前服务区移出时，可以中断任务的执行，此时区域头调用另一个雾节点来接管任务。</a:t>
            </a:r>
            <a:endParaRPr lang="en-US" altLang="zh-CN" sz="1200" b="0" i="0" kern="1200" smtClean="0">
              <a:solidFill>
                <a:schemeClr val="tx1"/>
              </a:solidFill>
              <a:effectLst/>
              <a:latin typeface="+mn-lt"/>
              <a:ea typeface="+mn-ea"/>
              <a:cs typeface="+mn-cs"/>
            </a:endParaRPr>
          </a:p>
          <a:p>
            <a:endParaRPr lang="zh-CN" altLang="en-US"/>
          </a:p>
        </p:txBody>
      </p:sp>
    </p:spTree>
    <p:extLst>
      <p:ext uri="{BB962C8B-B14F-4D97-AF65-F5344CB8AC3E}">
        <p14:creationId xmlns:p14="http://schemas.microsoft.com/office/powerpoint/2010/main" val="301827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Ki</a:t>
            </a:r>
            <a:r>
              <a:rPr lang="zh-CN" altLang="en-US" smtClean="0"/>
              <a:t>是</a:t>
            </a:r>
            <a:r>
              <a:rPr lang="en-US" altLang="zh-CN" smtClean="0"/>
              <a:t>i</a:t>
            </a:r>
            <a:r>
              <a:rPr lang="zh-CN" altLang="en-US" smtClean="0"/>
              <a:t>客户结点生成的任务集合</a:t>
            </a:r>
            <a:endParaRPr lang="en-US" altLang="zh-CN" smtClean="0"/>
          </a:p>
          <a:p>
            <a:r>
              <a:rPr lang="en-US" altLang="zh-CN" smtClean="0"/>
              <a:t>Ji</a:t>
            </a:r>
            <a:r>
              <a:rPr lang="zh-CN" altLang="en-US" smtClean="0"/>
              <a:t>是</a:t>
            </a:r>
            <a:r>
              <a:rPr lang="en-US" altLang="zh-CN" smtClean="0"/>
              <a:t>i</a:t>
            </a:r>
            <a:r>
              <a:rPr lang="zh-CN" altLang="en-US" smtClean="0"/>
              <a:t>客户结点的雾结点候选者集合</a:t>
            </a:r>
            <a:endParaRPr lang="en-US" altLang="zh-CN" smtClean="0"/>
          </a:p>
          <a:p>
            <a:r>
              <a:rPr lang="en-US" altLang="zh-CN" smtClean="0"/>
              <a:t>Xik</a:t>
            </a:r>
            <a:r>
              <a:rPr lang="en-US" altLang="zh-CN" baseline="0" smtClean="0"/>
              <a:t> </a:t>
            </a:r>
            <a:r>
              <a:rPr lang="zh-CN" altLang="en-US" baseline="0" smtClean="0"/>
              <a:t>表示任务</a:t>
            </a:r>
            <a:r>
              <a:rPr lang="en-US" altLang="zh-CN" baseline="0" smtClean="0"/>
              <a:t>k</a:t>
            </a:r>
            <a:r>
              <a:rPr lang="zh-CN" altLang="en-US" baseline="0" smtClean="0"/>
              <a:t>是否由结点</a:t>
            </a:r>
            <a:r>
              <a:rPr lang="en-US" altLang="zh-CN" baseline="0" smtClean="0"/>
              <a:t>i</a:t>
            </a:r>
            <a:r>
              <a:rPr lang="zh-CN" altLang="en-US" baseline="0" smtClean="0"/>
              <a:t>生成</a:t>
            </a:r>
            <a:endParaRPr lang="en-US" altLang="zh-CN" baseline="0" smtClean="0"/>
          </a:p>
          <a:p>
            <a:r>
              <a:rPr lang="en-US" altLang="zh-CN" baseline="0" smtClean="0"/>
              <a:t>Xij </a:t>
            </a:r>
            <a:r>
              <a:rPr lang="zh-CN" altLang="en-US" baseline="0" smtClean="0"/>
              <a:t>表示雾结点</a:t>
            </a:r>
            <a:r>
              <a:rPr lang="en-US" altLang="zh-CN" baseline="0" smtClean="0"/>
              <a:t>j</a:t>
            </a:r>
            <a:r>
              <a:rPr lang="zh-CN" altLang="en-US" baseline="0" smtClean="0"/>
              <a:t>是否是</a:t>
            </a:r>
            <a:r>
              <a:rPr lang="en-US" altLang="zh-CN" baseline="0" smtClean="0"/>
              <a:t>i</a:t>
            </a:r>
            <a:r>
              <a:rPr lang="zh-CN" altLang="en-US" baseline="0" smtClean="0"/>
              <a:t>的候选者</a:t>
            </a:r>
            <a:endParaRPr lang="en-US" altLang="zh-CN" baseline="0" smtClean="0"/>
          </a:p>
          <a:p>
            <a:r>
              <a:rPr lang="en-US" altLang="zh-CN" baseline="0" smtClean="0"/>
              <a:t>I</a:t>
            </a:r>
            <a:r>
              <a:rPr lang="zh-CN" altLang="en-US" baseline="0" smtClean="0"/>
              <a:t> 所有的客户结点；</a:t>
            </a:r>
            <a:r>
              <a:rPr lang="en-US" altLang="zh-CN" baseline="0" smtClean="0"/>
              <a:t>J</a:t>
            </a:r>
            <a:r>
              <a:rPr lang="zh-CN" altLang="en-US" baseline="0" smtClean="0"/>
              <a:t>所有的雾结点候选者；</a:t>
            </a:r>
            <a:r>
              <a:rPr lang="en-US" altLang="zh-CN" baseline="0" smtClean="0"/>
              <a:t>K </a:t>
            </a:r>
            <a:r>
              <a:rPr lang="zh-CN" altLang="en-US" baseline="0" smtClean="0"/>
              <a:t>所有的任务</a:t>
            </a:r>
            <a:endParaRPr lang="en-US" altLang="zh-CN" baseline="0" smtClean="0"/>
          </a:p>
          <a:p>
            <a:r>
              <a:rPr lang="en-US" altLang="zh-CN" baseline="0" smtClean="0"/>
              <a:t>Xjk </a:t>
            </a:r>
            <a:r>
              <a:rPr lang="zh-CN" altLang="en-US" baseline="0" smtClean="0"/>
              <a:t>表示任务</a:t>
            </a:r>
            <a:r>
              <a:rPr lang="en-US" altLang="zh-CN" baseline="0" smtClean="0"/>
              <a:t>k</a:t>
            </a:r>
            <a:r>
              <a:rPr lang="zh-CN" altLang="en-US" baseline="0" smtClean="0"/>
              <a:t>是否被分配给了雾结点</a:t>
            </a:r>
            <a:r>
              <a:rPr lang="en-US" altLang="zh-CN" baseline="0" smtClean="0"/>
              <a:t>j</a:t>
            </a:r>
            <a:r>
              <a:rPr lang="zh-CN" altLang="en-US" baseline="0" smtClean="0"/>
              <a:t>，必须满足</a:t>
            </a:r>
            <a:r>
              <a:rPr lang="en-US" altLang="zh-CN" baseline="0" smtClean="0"/>
              <a:t>k</a:t>
            </a:r>
            <a:r>
              <a:rPr lang="zh-CN" altLang="en-US" baseline="0" smtClean="0"/>
              <a:t>是</a:t>
            </a:r>
            <a:r>
              <a:rPr lang="en-US" altLang="zh-CN" baseline="0" smtClean="0"/>
              <a:t>i</a:t>
            </a:r>
            <a:r>
              <a:rPr lang="zh-CN" altLang="en-US" baseline="0" smtClean="0"/>
              <a:t>生成的任务，并且</a:t>
            </a:r>
            <a:r>
              <a:rPr lang="en-US" altLang="zh-CN" baseline="0" smtClean="0"/>
              <a:t>j</a:t>
            </a:r>
            <a:r>
              <a:rPr lang="zh-CN" altLang="en-US" baseline="0" smtClean="0"/>
              <a:t>是</a:t>
            </a:r>
            <a:r>
              <a:rPr lang="en-US" altLang="zh-CN" baseline="0" smtClean="0"/>
              <a:t>i</a:t>
            </a:r>
            <a:r>
              <a:rPr lang="zh-CN" altLang="en-US" baseline="0" smtClean="0"/>
              <a:t>的候选雾结点，</a:t>
            </a:r>
            <a:r>
              <a:rPr lang="en-US" altLang="zh-CN" baseline="0" smtClean="0"/>
              <a:t>xjk</a:t>
            </a:r>
            <a:r>
              <a:rPr lang="zh-CN" altLang="en-US" baseline="0" smtClean="0"/>
              <a:t>才可能取</a:t>
            </a:r>
            <a:r>
              <a:rPr lang="en-US" altLang="zh-CN" baseline="0" smtClean="0"/>
              <a:t>1</a:t>
            </a:r>
            <a:r>
              <a:rPr lang="zh-CN" altLang="en-US" baseline="0" smtClean="0"/>
              <a:t>，也可能不分配，所以小于等于</a:t>
            </a:r>
            <a:r>
              <a:rPr lang="en-US" altLang="zh-CN" baseline="0" smtClean="0"/>
              <a:t>min</a:t>
            </a:r>
            <a:endParaRPr lang="zh-CN" altLang="en-US"/>
          </a:p>
        </p:txBody>
      </p:sp>
    </p:spTree>
    <p:extLst>
      <p:ext uri="{BB962C8B-B14F-4D97-AF65-F5344CB8AC3E}">
        <p14:creationId xmlns:p14="http://schemas.microsoft.com/office/powerpoint/2010/main" val="121303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1.</a:t>
            </a:r>
            <a:r>
              <a:rPr lang="zh-CN" altLang="en-US" smtClean="0"/>
              <a:t>在指定的带宽下，传输延时主要决定于传输数据量的大小</a:t>
            </a:r>
            <a:endParaRPr lang="zh-CN" altLang="en-US"/>
          </a:p>
        </p:txBody>
      </p:sp>
    </p:spTree>
    <p:extLst>
      <p:ext uri="{BB962C8B-B14F-4D97-AF65-F5344CB8AC3E}">
        <p14:creationId xmlns:p14="http://schemas.microsoft.com/office/powerpoint/2010/main" val="45261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7187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2018/11/17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2018/11/17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2018/11/17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2018/11/17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2018/11/17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2018/11/17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2018/11/17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2018/11/17</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2018/11/17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2018/11/17</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2018/11/17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2018/11/17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2018/11/17</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356486" y="1582598"/>
            <a:ext cx="118355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smtClean="0"/>
              <a:t>Folo</a:t>
            </a:r>
            <a:r>
              <a:rPr lang="en-US" altLang="zh-CN" sz="4400"/>
              <a:t>: Latency and Quality Optimized </a:t>
            </a:r>
            <a:r>
              <a:rPr lang="en-US" altLang="zh-CN" sz="4400" smtClean="0"/>
              <a:t>Task Allocation </a:t>
            </a:r>
            <a:r>
              <a:rPr lang="en-US" altLang="zh-CN" sz="4400"/>
              <a:t>in Vehicular Fog </a:t>
            </a:r>
            <a:r>
              <a:rPr lang="en-US" altLang="zh-CN" sz="4400" smtClean="0"/>
              <a:t>Computing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mtClean="0">
                <a:latin typeface="+mn-ea"/>
                <a:ea typeface="+mn-ea"/>
              </a:rPr>
              <a:t>题目：</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《Folo: Latency and Quality Optimized Task Allocation in Vehicular Fog Computing》</a:t>
            </a:r>
          </a:p>
          <a:p>
            <a:pPr>
              <a:lnSpc>
                <a:spcPct val="150000"/>
              </a:lnSpc>
            </a:pPr>
            <a:r>
              <a:rPr lang="zh-CN" altLang="en-US" smtClean="0">
                <a:latin typeface="+mn-ea"/>
                <a:ea typeface="+mn-ea"/>
              </a:rPr>
              <a:t>期刊：</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《IEEE Internet of Things Journal》 11 October 2018</a:t>
            </a:r>
          </a:p>
          <a:p>
            <a:pPr>
              <a:lnSpc>
                <a:spcPct val="150000"/>
              </a:lnSpc>
            </a:pPr>
            <a:endPar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150000"/>
              </a:lnSpc>
            </a:pPr>
            <a:r>
              <a:rPr lang="zh-CN" altLang="en-US" smtClean="0">
                <a:latin typeface="+mn-ea"/>
                <a:ea typeface="+mn-ea"/>
              </a:rPr>
              <a:t>目标：</a:t>
            </a:r>
            <a:r>
              <a:rPr lang="zh-CN" altLang="en-US"/>
              <a:t>提出了</a:t>
            </a:r>
            <a:r>
              <a:rPr lang="en-US" altLang="zh-CN"/>
              <a:t>Folo</a:t>
            </a:r>
            <a:r>
              <a:rPr lang="zh-CN" altLang="en-US"/>
              <a:t>，一种用于车载雾计算（</a:t>
            </a:r>
            <a:r>
              <a:rPr lang="en-US" altLang="zh-CN"/>
              <a:t>VFC</a:t>
            </a:r>
            <a:r>
              <a:rPr lang="zh-CN" altLang="en-US"/>
              <a:t>）中</a:t>
            </a:r>
            <a:r>
              <a:rPr lang="zh-CN" altLang="en-US" b="1"/>
              <a:t>延迟</a:t>
            </a:r>
            <a:r>
              <a:rPr lang="zh-CN" altLang="en-US"/>
              <a:t>和</a:t>
            </a:r>
            <a:r>
              <a:rPr lang="zh-CN" altLang="en-US" b="1"/>
              <a:t>质量</a:t>
            </a:r>
            <a:r>
              <a:rPr lang="zh-CN" altLang="en-US"/>
              <a:t>优化任务分配的新颖解决</a:t>
            </a:r>
            <a:r>
              <a:rPr lang="zh-CN" altLang="en-US" smtClean="0"/>
              <a:t>方案，在</a:t>
            </a:r>
            <a:r>
              <a:rPr lang="zh-CN" altLang="en-US" b="1" smtClean="0"/>
              <a:t>服务</a:t>
            </a:r>
            <a:r>
              <a:rPr lang="zh-CN" altLang="en-US" b="1"/>
              <a:t>延迟和质量损失</a:t>
            </a:r>
            <a:r>
              <a:rPr lang="zh-CN" altLang="en-US"/>
              <a:t>之间保持</a:t>
            </a:r>
            <a:r>
              <a:rPr lang="zh-CN" altLang="en-US" smtClean="0"/>
              <a:t>折衷。</a:t>
            </a:r>
            <a:endParaRPr lang="en-US" altLang="zh-CN" smtClean="0"/>
          </a:p>
          <a:p>
            <a:pPr>
              <a:lnSpc>
                <a:spcPct val="150000"/>
              </a:lnSpc>
            </a:pPr>
            <a:endParaRPr lang="en-US" altLang="zh-CN"/>
          </a:p>
          <a:p>
            <a:pPr>
              <a:lnSpc>
                <a:spcPct val="150000"/>
              </a:lnSpc>
            </a:pPr>
            <a:r>
              <a:rPr lang="zh-CN" altLang="en-US" smtClean="0">
                <a:latin typeface="+mn-ea"/>
                <a:ea typeface="+mn-ea"/>
              </a:rPr>
              <a:t>贡献：</a:t>
            </a:r>
            <a:endParaRPr lang="en-US" altLang="zh-CN" smtClean="0">
              <a:latin typeface="+mn-ea"/>
              <a:ea typeface="+mn-ea"/>
            </a:endParaRPr>
          </a:p>
          <a:p>
            <a:r>
              <a:rPr lang="en-US" altLang="zh-CN" smtClean="0">
                <a:latin typeface="+mn-ea"/>
                <a:ea typeface="+mn-ea"/>
              </a:rPr>
              <a:t>1</a:t>
            </a:r>
            <a:r>
              <a:rPr lang="zh-CN" altLang="en-US" smtClean="0">
                <a:latin typeface="+mn-ea"/>
                <a:ea typeface="+mn-ea"/>
              </a:rPr>
              <a:t>）</a:t>
            </a:r>
            <a:r>
              <a:rPr lang="en-US" altLang="zh-CN" smtClean="0"/>
              <a:t>Folo</a:t>
            </a:r>
            <a:r>
              <a:rPr lang="zh-CN" altLang="en-US" smtClean="0"/>
              <a:t>在固定</a:t>
            </a:r>
            <a:r>
              <a:rPr lang="zh-CN" altLang="en-US"/>
              <a:t>节点</a:t>
            </a:r>
            <a:r>
              <a:rPr lang="zh-CN" altLang="en-US" smtClean="0"/>
              <a:t>和</a:t>
            </a:r>
            <a:r>
              <a:rPr lang="zh-CN" altLang="en-US"/>
              <a:t>移动雾节点上延迟和</a:t>
            </a:r>
            <a:r>
              <a:rPr lang="zh-CN" altLang="en-US" smtClean="0"/>
              <a:t>质量任务分配的优化。</a:t>
            </a:r>
            <a:endParaRPr lang="zh-CN" altLang="en-US"/>
          </a:p>
          <a:p>
            <a:pPr>
              <a:lnSpc>
                <a:spcPct val="150000"/>
              </a:lnSpc>
            </a:pPr>
            <a:r>
              <a:rPr lang="en-US" altLang="zh-CN" smtClean="0">
                <a:latin typeface="+mn-ea"/>
                <a:ea typeface="+mn-ea"/>
              </a:rPr>
              <a:t>2</a:t>
            </a:r>
            <a:r>
              <a:rPr lang="zh-CN" altLang="en-US" smtClean="0">
                <a:latin typeface="+mn-ea"/>
                <a:ea typeface="+mn-ea"/>
              </a:rPr>
              <a:t>）</a:t>
            </a:r>
            <a:r>
              <a:rPr lang="zh-CN" altLang="en-US"/>
              <a:t>任务分配过程被制定为联合优化问题，并通过基于</a:t>
            </a:r>
            <a:r>
              <a:rPr lang="en-US" altLang="zh-CN"/>
              <a:t>LBO</a:t>
            </a:r>
            <a:r>
              <a:rPr lang="zh-CN" altLang="en-US"/>
              <a:t>和</a:t>
            </a:r>
            <a:r>
              <a:rPr lang="en-US" altLang="zh-CN"/>
              <a:t>BPSO</a:t>
            </a:r>
            <a:r>
              <a:rPr lang="zh-CN" altLang="en-US" smtClean="0"/>
              <a:t>的方法解决</a:t>
            </a:r>
            <a:r>
              <a:rPr lang="zh-CN" altLang="en-US" smtClean="0">
                <a:latin typeface="+mn-ea"/>
                <a:ea typeface="+mn-ea"/>
              </a:rPr>
              <a:t>。</a:t>
            </a:r>
            <a:endParaRPr lang="zh-CN" altLang="en-US">
              <a:latin typeface="+mn-ea"/>
              <a:ea typeface="+mn-ea"/>
            </a:endParaRPr>
          </a:p>
          <a:p>
            <a:pPr>
              <a:lnSpc>
                <a:spcPct val="150000"/>
              </a:lnSpc>
            </a:pPr>
            <a:r>
              <a:rPr lang="en-US" altLang="zh-CN">
                <a:latin typeface="+mn-ea"/>
                <a:ea typeface="+mn-ea"/>
              </a:rPr>
              <a:t>3</a:t>
            </a:r>
            <a:r>
              <a:rPr lang="zh-CN" altLang="en-US" smtClean="0">
                <a:latin typeface="+mn-ea"/>
                <a:ea typeface="+mn-ea"/>
              </a:rPr>
              <a:t>）</a:t>
            </a:r>
            <a:r>
              <a:rPr lang="zh-CN" altLang="en-US"/>
              <a:t>使用</a:t>
            </a:r>
            <a:r>
              <a:rPr lang="zh-CN" altLang="en-US" smtClean="0"/>
              <a:t>真实出租车</a:t>
            </a:r>
            <a:r>
              <a:rPr lang="zh-CN" altLang="en-US"/>
              <a:t>轨迹作为输入，通过模拟评估</a:t>
            </a:r>
            <a:r>
              <a:rPr lang="en-US" altLang="zh-CN"/>
              <a:t>Folo</a:t>
            </a:r>
            <a:r>
              <a:rPr lang="zh-CN" altLang="en-US"/>
              <a:t>的</a:t>
            </a:r>
            <a:r>
              <a:rPr lang="zh-CN" altLang="en-US" smtClean="0"/>
              <a:t>有效性。</a:t>
            </a:r>
            <a:endParaRPr lang="zh-CN" altLang="en-US">
              <a:latin typeface="+mn-ea"/>
              <a:ea typeface="+mn-ea"/>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5447645"/>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相关概念：</a:t>
            </a:r>
            <a:endParaRPr lang="en-US" altLang="zh-CN" sz="2400" b="1" smtClean="0">
              <a:solidFill>
                <a:srgbClr val="000000"/>
              </a:solidFill>
              <a:latin typeface="微软雅黑" panose="020B0503020204020204" pitchFamily="34" charset="-122"/>
              <a:ea typeface="微软雅黑" panose="020B0503020204020204" pitchFamily="34" charset="-122"/>
            </a:endParaRPr>
          </a:p>
          <a:p>
            <a:r>
              <a:rPr lang="en-US" altLang="zh-CN" sz="2400" b="1" smtClean="0"/>
              <a:t>1. Fog </a:t>
            </a:r>
            <a:r>
              <a:rPr lang="en-US" altLang="zh-CN" sz="2400" b="1"/>
              <a:t>Nodes:</a:t>
            </a:r>
          </a:p>
          <a:p>
            <a:r>
              <a:rPr lang="zh-CN" altLang="en-US" sz="2400"/>
              <a:t>固定雾</a:t>
            </a:r>
            <a:r>
              <a:rPr lang="zh-CN" altLang="en-US" sz="2400"/>
              <a:t>节点</a:t>
            </a:r>
            <a:r>
              <a:rPr lang="zh-CN" altLang="en-US" sz="2400" smtClean="0"/>
              <a:t>：基站、</a:t>
            </a:r>
            <a:r>
              <a:rPr lang="en-US" altLang="zh-CN" sz="2400" smtClean="0"/>
              <a:t>RSU</a:t>
            </a:r>
            <a:r>
              <a:rPr lang="zh-CN" altLang="en-US" sz="2400" smtClean="0"/>
              <a:t>，</a:t>
            </a:r>
            <a:r>
              <a:rPr lang="en-US" altLang="zh-CN" sz="2400"/>
              <a:t>Wi-Fi</a:t>
            </a:r>
            <a:r>
              <a:rPr lang="zh-CN" altLang="en-US" sz="2400" smtClean="0"/>
              <a:t>接入点等固定</a:t>
            </a:r>
            <a:r>
              <a:rPr lang="zh-CN" altLang="en-US" sz="2400"/>
              <a:t>基础</a:t>
            </a:r>
            <a:r>
              <a:rPr lang="zh-CN" altLang="en-US" sz="2400" smtClean="0"/>
              <a:t>设施结点。</a:t>
            </a:r>
            <a:endParaRPr lang="zh-CN" altLang="en-US" sz="2400"/>
          </a:p>
          <a:p>
            <a:r>
              <a:rPr lang="zh-CN" altLang="en-US" sz="2400"/>
              <a:t>移动雾</a:t>
            </a:r>
            <a:r>
              <a:rPr lang="zh-CN" altLang="en-US" sz="2400"/>
              <a:t>节点</a:t>
            </a:r>
            <a:r>
              <a:rPr lang="zh-CN" altLang="en-US" sz="2400" smtClean="0"/>
              <a:t>：具有通信模块</a:t>
            </a:r>
            <a:r>
              <a:rPr lang="zh-CN" altLang="en-US" sz="2400"/>
              <a:t>的</a:t>
            </a:r>
            <a:r>
              <a:rPr lang="zh-CN" altLang="en-US" sz="2400"/>
              <a:t>移动</a:t>
            </a:r>
            <a:r>
              <a:rPr lang="zh-CN" altLang="en-US" sz="2400" smtClean="0"/>
              <a:t>车辆节点。</a:t>
            </a:r>
            <a:endParaRPr lang="en-US" altLang="zh-CN" sz="2400" smtClean="0"/>
          </a:p>
          <a:p>
            <a:r>
              <a:rPr lang="en-US" altLang="zh-CN" sz="2400" b="1" smtClean="0"/>
              <a:t>2.</a:t>
            </a:r>
            <a:r>
              <a:rPr lang="en-US" altLang="zh-CN" sz="2400" b="1"/>
              <a:t> </a:t>
            </a:r>
            <a:r>
              <a:rPr lang="en-US" altLang="zh-CN" sz="2400" b="1" smtClean="0"/>
              <a:t>Tasks:</a:t>
            </a:r>
          </a:p>
          <a:p>
            <a:r>
              <a:rPr lang="zh-CN" altLang="en-US" sz="2400"/>
              <a:t>应用程序的过程可以分解为</a:t>
            </a:r>
            <a:r>
              <a:rPr lang="zh-CN" altLang="en-US" sz="2400"/>
              <a:t>一</a:t>
            </a:r>
            <a:r>
              <a:rPr lang="zh-CN" altLang="en-US" sz="2400" smtClean="0"/>
              <a:t>组任务，</a:t>
            </a:r>
            <a:r>
              <a:rPr lang="zh-CN" altLang="en-US" sz="2400"/>
              <a:t>任务不能分为</a:t>
            </a:r>
            <a:r>
              <a:rPr lang="zh-CN" altLang="en-US" sz="2400"/>
              <a:t>子</a:t>
            </a:r>
            <a:r>
              <a:rPr lang="zh-CN" altLang="en-US" sz="2400" smtClean="0"/>
              <a:t>任务。</a:t>
            </a:r>
            <a:endParaRPr lang="en-US" altLang="zh-CN" sz="2400" smtClean="0"/>
          </a:p>
          <a:p>
            <a:r>
              <a:rPr lang="en-US" altLang="zh-CN" sz="2400" b="1" smtClean="0">
                <a:solidFill>
                  <a:srgbClr val="000000"/>
                </a:solidFill>
                <a:latin typeface="微软雅黑" panose="020B0503020204020204" pitchFamily="34" charset="-122"/>
                <a:ea typeface="微软雅黑" panose="020B0503020204020204" pitchFamily="34" charset="-122"/>
              </a:rPr>
              <a:t>3. </a:t>
            </a:r>
            <a:r>
              <a:rPr lang="en-US" altLang="zh-CN" sz="2400" b="1"/>
              <a:t>Client </a:t>
            </a:r>
            <a:r>
              <a:rPr lang="en-US" altLang="zh-CN" sz="2400" b="1"/>
              <a:t>Vehicles</a:t>
            </a:r>
            <a:r>
              <a:rPr lang="en-US" altLang="zh-CN" sz="2400" b="1" smtClean="0"/>
              <a:t>:</a:t>
            </a:r>
          </a:p>
          <a:p>
            <a:r>
              <a:rPr lang="zh-CN" altLang="en-US" sz="2400"/>
              <a:t>生成任务的车辆被</a:t>
            </a:r>
            <a:r>
              <a:rPr lang="zh-CN" altLang="en-US" sz="2400"/>
              <a:t>定义</a:t>
            </a:r>
            <a:r>
              <a:rPr lang="zh-CN" altLang="en-US" sz="2400" smtClean="0"/>
              <a:t>为</a:t>
            </a:r>
            <a:r>
              <a:rPr lang="en-US" altLang="zh-CN" sz="2400"/>
              <a:t>Client </a:t>
            </a:r>
            <a:r>
              <a:rPr lang="en-US" altLang="zh-CN" sz="2400" smtClean="0"/>
              <a:t>Vehicles</a:t>
            </a:r>
          </a:p>
          <a:p>
            <a:r>
              <a:rPr lang="en-US" altLang="zh-CN" sz="2400" b="1" smtClean="0">
                <a:solidFill>
                  <a:srgbClr val="000000"/>
                </a:solidFill>
                <a:latin typeface="微软雅黑" panose="020B0503020204020204" pitchFamily="34" charset="-122"/>
                <a:ea typeface="微软雅黑" panose="020B0503020204020204" pitchFamily="34" charset="-122"/>
              </a:rPr>
              <a:t>4. </a:t>
            </a:r>
            <a:r>
              <a:rPr lang="en-US" altLang="zh-CN" sz="2400" b="1"/>
              <a:t>Service </a:t>
            </a:r>
            <a:r>
              <a:rPr lang="en-US" altLang="zh-CN" sz="2400" b="1" smtClean="0"/>
              <a:t>Zones</a:t>
            </a:r>
            <a:r>
              <a:rPr lang="zh-CN" altLang="en-US" sz="2400" b="1" smtClean="0"/>
              <a:t>：</a:t>
            </a:r>
            <a:endParaRPr lang="en-US" altLang="zh-CN" sz="2400" b="1" smtClean="0"/>
          </a:p>
          <a:p>
            <a:r>
              <a:rPr lang="zh-CN" altLang="en-US" sz="2400" smtClean="0"/>
              <a:t>在每一个服务区域内都会有一个区域头负责管理和协调同一区域内的所有雾结点。</a:t>
            </a:r>
            <a:endParaRPr lang="en-US" altLang="zh-CN" sz="2400" smtClean="0"/>
          </a:p>
          <a:p>
            <a:r>
              <a:rPr lang="zh-CN" altLang="en-US" sz="2400"/>
              <a:t>移动雾节点在进入或离开区域时始终通知</a:t>
            </a:r>
            <a:r>
              <a:rPr lang="zh-CN" altLang="en-US" sz="2400"/>
              <a:t>区域</a:t>
            </a:r>
            <a:r>
              <a:rPr lang="zh-CN" altLang="en-US" sz="2400" smtClean="0"/>
              <a:t>头，并定期</a:t>
            </a:r>
            <a:r>
              <a:rPr lang="zh-CN" altLang="en-US" sz="2400"/>
              <a:t>向区域负责人报告他们的移动方向，位置和可用容量。</a:t>
            </a:r>
            <a:endParaRPr lang="en-US" altLang="zh-CN" sz="2400" smtClean="0"/>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490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930015" y="1505902"/>
            <a:ext cx="7477125" cy="4438650"/>
          </a:xfrm>
          <a:prstGeom prst="rect">
            <a:avLst/>
          </a:prstGeom>
        </p:spPr>
      </p:pic>
      <p:sp>
        <p:nvSpPr>
          <p:cNvPr id="4" name="文本框 3"/>
          <p:cNvSpPr txBox="1"/>
          <p:nvPr/>
        </p:nvSpPr>
        <p:spPr>
          <a:xfrm>
            <a:off x="1509177" y="3429000"/>
            <a:ext cx="2223764" cy="1477328"/>
          </a:xfrm>
          <a:prstGeom prst="rect">
            <a:avLst/>
          </a:prstGeom>
          <a:noFill/>
        </p:spPr>
        <p:txBody>
          <a:bodyPr wrap="square" rtlCol="0">
            <a:spAutoFit/>
          </a:bodyPr>
          <a:lstStyle/>
          <a:p>
            <a:r>
              <a:rPr lang="en-US" altLang="zh-CN" smtClean="0"/>
              <a:t>1.</a:t>
            </a:r>
            <a:r>
              <a:rPr lang="zh-CN" altLang="en-US" smtClean="0"/>
              <a:t>广播</a:t>
            </a:r>
            <a:endParaRPr lang="en-US" altLang="zh-CN" smtClean="0"/>
          </a:p>
          <a:p>
            <a:r>
              <a:rPr lang="en-US" altLang="zh-CN" smtClean="0"/>
              <a:t>2.</a:t>
            </a:r>
            <a:r>
              <a:rPr lang="zh-CN" altLang="en-US" smtClean="0"/>
              <a:t>请求发送</a:t>
            </a:r>
            <a:endParaRPr lang="en-US" altLang="zh-CN" smtClean="0"/>
          </a:p>
          <a:p>
            <a:r>
              <a:rPr lang="en-US" altLang="zh-CN" smtClean="0"/>
              <a:t>3.</a:t>
            </a:r>
            <a:r>
              <a:rPr lang="zh-CN" altLang="en-US" smtClean="0"/>
              <a:t>任务分配</a:t>
            </a:r>
            <a:endParaRPr lang="en-US" altLang="zh-CN" smtClean="0"/>
          </a:p>
          <a:p>
            <a:r>
              <a:rPr lang="en-US" altLang="zh-CN" smtClean="0"/>
              <a:t>4.</a:t>
            </a:r>
            <a:r>
              <a:rPr lang="zh-CN" altLang="en-US"/>
              <a:t>任务迁移调度</a:t>
            </a:r>
            <a:endParaRPr lang="en-US" altLang="zh-CN" smtClean="0"/>
          </a:p>
          <a:p>
            <a:endParaRPr lang="zh-CN" altLang="en-US"/>
          </a:p>
        </p:txBody>
      </p:sp>
    </p:spTree>
    <p:extLst>
      <p:ext uri="{BB962C8B-B14F-4D97-AF65-F5344CB8AC3E}">
        <p14:creationId xmlns:p14="http://schemas.microsoft.com/office/powerpoint/2010/main" val="129210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a:blip r:embed="rId4"/>
          <a:stretch>
            <a:fillRect/>
          </a:stretch>
        </p:blipFill>
        <p:spPr>
          <a:xfrm>
            <a:off x="1887537" y="2715311"/>
            <a:ext cx="8180952" cy="1161905"/>
          </a:xfrm>
          <a:prstGeom prst="rect">
            <a:avLst/>
          </a:prstGeom>
        </p:spPr>
      </p:pic>
      <p:pic>
        <p:nvPicPr>
          <p:cNvPr id="4" name="图片 3"/>
          <p:cNvPicPr>
            <a:picLocks noChangeAspect="1"/>
          </p:cNvPicPr>
          <p:nvPr/>
        </p:nvPicPr>
        <p:blipFill>
          <a:blip r:embed="rId5"/>
          <a:stretch>
            <a:fillRect/>
          </a:stretch>
        </p:blipFill>
        <p:spPr>
          <a:xfrm>
            <a:off x="2030394" y="4279261"/>
            <a:ext cx="7895238" cy="723810"/>
          </a:xfrm>
          <a:prstGeom prst="rect">
            <a:avLst/>
          </a:prstGeom>
        </p:spPr>
      </p:pic>
    </p:spTree>
    <p:extLst>
      <p:ext uri="{BB962C8B-B14F-4D97-AF65-F5344CB8AC3E}">
        <p14:creationId xmlns:p14="http://schemas.microsoft.com/office/powerpoint/2010/main" val="2140553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870155" y="1253613"/>
            <a:ext cx="2551471" cy="461665"/>
          </a:xfrm>
          <a:prstGeom prst="rect">
            <a:avLst/>
          </a:prstGeom>
          <a:noFill/>
        </p:spPr>
        <p:txBody>
          <a:bodyPr wrap="square" rtlCol="0">
            <a:spAutoFit/>
          </a:bodyPr>
          <a:lstStyle/>
          <a:p>
            <a:r>
              <a:rPr lang="zh-CN" altLang="en-US" sz="2400" b="1" smtClean="0"/>
              <a:t>服务延迟</a:t>
            </a:r>
            <a:endParaRPr lang="zh-CN" altLang="en-US" sz="2400" b="1"/>
          </a:p>
        </p:txBody>
      </p:sp>
      <p:sp>
        <p:nvSpPr>
          <p:cNvPr id="3" name="文本框 2"/>
          <p:cNvSpPr txBox="1"/>
          <p:nvPr/>
        </p:nvSpPr>
        <p:spPr>
          <a:xfrm>
            <a:off x="1106129" y="2035277"/>
            <a:ext cx="2050026" cy="369332"/>
          </a:xfrm>
          <a:prstGeom prst="rect">
            <a:avLst/>
          </a:prstGeom>
          <a:noFill/>
        </p:spPr>
        <p:txBody>
          <a:bodyPr wrap="square" rtlCol="0">
            <a:spAutoFit/>
          </a:bodyPr>
          <a:lstStyle/>
          <a:p>
            <a:r>
              <a:rPr lang="en-US" altLang="zh-CN" smtClean="0"/>
              <a:t>1.</a:t>
            </a:r>
            <a:r>
              <a:rPr lang="zh-CN" altLang="en-US" smtClean="0"/>
              <a:t>传输延迟：</a:t>
            </a:r>
            <a:endParaRPr lang="zh-CN" altLang="en-US"/>
          </a:p>
        </p:txBody>
      </p:sp>
      <p:pic>
        <p:nvPicPr>
          <p:cNvPr id="4" name="图片 3"/>
          <p:cNvPicPr>
            <a:picLocks noChangeAspect="1"/>
          </p:cNvPicPr>
          <p:nvPr/>
        </p:nvPicPr>
        <p:blipFill>
          <a:blip r:embed="rId4"/>
          <a:stretch>
            <a:fillRect/>
          </a:stretch>
        </p:blipFill>
        <p:spPr>
          <a:xfrm>
            <a:off x="3421626" y="1891371"/>
            <a:ext cx="5104762" cy="657143"/>
          </a:xfrm>
          <a:prstGeom prst="rect">
            <a:avLst/>
          </a:prstGeom>
        </p:spPr>
      </p:pic>
    </p:spTree>
    <p:extLst>
      <p:ext uri="{BB962C8B-B14F-4D97-AF65-F5344CB8AC3E}">
        <p14:creationId xmlns:p14="http://schemas.microsoft.com/office/powerpoint/2010/main" val="131884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0792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633</Words>
  <Application>Microsoft Office PowerPoint</Application>
  <PresentationFormat>宽屏</PresentationFormat>
  <Paragraphs>49</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 Unicode MS</vt:lpstr>
      <vt:lpstr>宋体</vt:lpstr>
      <vt:lpstr>微软雅黑</vt:lpstr>
      <vt:lpstr>Arial</vt:lpstr>
      <vt:lpstr>Calibri</vt:lpstr>
      <vt:lpstr>Calibri Light</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197</cp:revision>
  <dcterms:created xsi:type="dcterms:W3CDTF">2014-02-17T01:49:00Z</dcterms:created>
  <dcterms:modified xsi:type="dcterms:W3CDTF">2018-11-18T01:47:50Z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