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6" r:id="rId1"/>
  </p:sldMasterIdLst>
  <p:notesMasterIdLst>
    <p:notesMasterId r:id="rId37"/>
  </p:notesMasterIdLst>
  <p:sldIdLst>
    <p:sldId id="256" r:id="rId2"/>
    <p:sldId id="277" r:id="rId3"/>
    <p:sldId id="276" r:id="rId4"/>
    <p:sldId id="261" r:id="rId5"/>
    <p:sldId id="275" r:id="rId6"/>
    <p:sldId id="264" r:id="rId7"/>
    <p:sldId id="268" r:id="rId8"/>
    <p:sldId id="265" r:id="rId9"/>
    <p:sldId id="269" r:id="rId10"/>
    <p:sldId id="298" r:id="rId11"/>
    <p:sldId id="271" r:id="rId12"/>
    <p:sldId id="272" r:id="rId13"/>
    <p:sldId id="278" r:id="rId14"/>
    <p:sldId id="266" r:id="rId15"/>
    <p:sldId id="273" r:id="rId16"/>
    <p:sldId id="274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E560092-E6E5-4E7E-95EF-684EBD16C4F4}" type="datetimeFigureOut">
              <a:rPr lang="de-AT"/>
              <a:pPr>
                <a:defRPr/>
              </a:pPr>
              <a:t>15.07.2016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AT" noProof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2D03F7F-FCC8-4CB6-B993-00F4E00E4F53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730295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5" descr="asterics_academy_logo_vd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5373688"/>
            <a:ext cx="1339850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 4" descr="ma23-gefoerdertvon-ohneH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5"/>
          <a:stretch>
            <a:fillRect/>
          </a:stretch>
        </p:blipFill>
        <p:spPr bwMode="auto">
          <a:xfrm>
            <a:off x="3675063" y="5503863"/>
            <a:ext cx="7223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1412776"/>
            <a:ext cx="7272338" cy="863600"/>
          </a:xfrm>
        </p:spPr>
        <p:txBody>
          <a:bodyPr wrap="square" lIns="0" tIns="0" rIns="0" bIns="0" anchor="t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3568" y="2492896"/>
            <a:ext cx="2951162" cy="792163"/>
          </a:xfrm>
        </p:spPr>
        <p:txBody>
          <a:bodyPr lIns="0" tIns="0" rIns="0" bIns="0"/>
          <a:lstStyle>
            <a:lvl1pPr marL="0" indent="0">
              <a:buFont typeface="Wingdings" pitchFamily="2" charset="2"/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de-DE" noProof="0" dirty="0" smtClean="0"/>
          </a:p>
        </p:txBody>
      </p:sp>
    </p:spTree>
    <p:extLst>
      <p:ext uri="{BB962C8B-B14F-4D97-AF65-F5344CB8AC3E}">
        <p14:creationId xmlns:p14="http://schemas.microsoft.com/office/powerpoint/2010/main" val="81106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ata\asterics-academy\AP1-Management\Logos&amp;Templates\asterics_academy_logo_vd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423863"/>
            <a:ext cx="13589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763688" y="274638"/>
            <a:ext cx="5328592" cy="1143000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467544" y="1772816"/>
            <a:ext cx="4103688" cy="3959225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257300" indent="-342900"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3pPr>
            <a:lvl4pPr marL="1714500" indent="-342900"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171700" indent="-342900"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Inhaltsplatzhalter 6"/>
          <p:cNvSpPr>
            <a:spLocks noGrp="1"/>
          </p:cNvSpPr>
          <p:nvPr>
            <p:ph sz="quarter" idx="14"/>
          </p:nvPr>
        </p:nvSpPr>
        <p:spPr>
          <a:xfrm>
            <a:off x="4644008" y="1772816"/>
            <a:ext cx="4104456" cy="3959225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15"/>
          </p:nvPr>
        </p:nvSpPr>
        <p:spPr>
          <a:xfrm>
            <a:off x="468313" y="63817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de-AT"/>
              <a:t>© FH Technikum Wien</a:t>
            </a:r>
            <a:endParaRPr lang="de-AT" dirty="0"/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7BD6EAF-3CC9-4F5C-BF07-0B228823BFAA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59877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ata\asterics-academy\AP1-Management\Logos&amp;Templates\asterics_academy_logo_vd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60350"/>
            <a:ext cx="1157287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92155" y="335963"/>
            <a:ext cx="5916149" cy="62230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>
                <a:solidFill>
                  <a:srgbClr val="626B71"/>
                </a:solidFill>
              </a:rPr>
              <a:pPr>
                <a:defRPr/>
              </a:pPr>
              <a:t>‹Nr.›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/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383753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data\asterics-academy\AP1-Management\Logos&amp;Templates\asterics_academy_logo_vd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60350"/>
            <a:ext cx="1157287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92155" y="349578"/>
            <a:ext cx="5995472" cy="62230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617538" y="1844675"/>
            <a:ext cx="3882454" cy="41751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6" name="Inhaltsplatzhalter 2"/>
          <p:cNvSpPr>
            <a:spLocks noGrp="1"/>
          </p:cNvSpPr>
          <p:nvPr>
            <p:ph idx="12"/>
          </p:nvPr>
        </p:nvSpPr>
        <p:spPr>
          <a:xfrm>
            <a:off x="4572000" y="1844824"/>
            <a:ext cx="3882454" cy="41751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AT"/>
          </a:p>
          <a:p>
            <a:pPr>
              <a:defRPr/>
            </a:pPr>
            <a:fld id="{36A51E1A-F5E8-4BAC-92C6-728F8ED9610B}" type="slidenum">
              <a:rPr lang="de-AT" sz="800">
                <a:solidFill>
                  <a:srgbClr val="626B71"/>
                </a:solidFill>
              </a:rPr>
              <a:pPr>
                <a:defRPr/>
              </a:pPr>
              <a:t>‹Nr.›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/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3758820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ata\asterics-academy\AP1-Management\Logos&amp;Templates\asterics_academy_logo_vd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341313"/>
            <a:ext cx="1158875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7700" y="1412776"/>
            <a:ext cx="7848600" cy="622300"/>
          </a:xfrm>
        </p:spPr>
        <p:txBody>
          <a:bodyPr/>
          <a:lstStyle>
            <a:lvl1pPr algn="ctr">
              <a:defRPr baseline="0">
                <a:solidFill>
                  <a:srgbClr val="00659C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647527" y="2420888"/>
            <a:ext cx="7860637" cy="450366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AT"/>
          </a:p>
          <a:p>
            <a:pPr>
              <a:defRPr/>
            </a:pPr>
            <a:fld id="{EF59C002-A548-4E35-B4E9-B2ECD6D25F6A}" type="slidenum">
              <a:rPr lang="de-AT" sz="800">
                <a:solidFill>
                  <a:srgbClr val="626B71"/>
                </a:solidFill>
              </a:rPr>
              <a:pPr>
                <a:defRPr/>
              </a:pPr>
              <a:t>‹Nr.›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/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2252347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ata\asterics-academy\AP1-Management\Logos&amp;Templates\asterics_academy_logo_vd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341313"/>
            <a:ext cx="1158875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5157192"/>
            <a:ext cx="7848600" cy="622300"/>
          </a:xfrm>
        </p:spPr>
        <p:txBody>
          <a:bodyPr/>
          <a:lstStyle>
            <a:lvl1pPr>
              <a:defRPr sz="1400"/>
            </a:lvl1pPr>
          </a:lstStyle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1931078" y="1268611"/>
            <a:ext cx="5273480" cy="374456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AT"/>
          </a:p>
          <a:p>
            <a:pPr>
              <a:defRPr/>
            </a:pPr>
            <a:fld id="{E8A67930-9789-40C0-A4F9-309ECC63FEB4}" type="slidenum">
              <a:rPr lang="de-AT" sz="800">
                <a:solidFill>
                  <a:srgbClr val="626B71"/>
                </a:solidFill>
              </a:rPr>
              <a:pPr>
                <a:defRPr/>
              </a:pPr>
              <a:t>‹Nr.›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/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273294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5" descr="asterics_academy_logo_vd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5373688"/>
            <a:ext cx="1339850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Bild 4" descr="ma23-gefoerdertvon-ohneH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5"/>
          <a:stretch>
            <a:fillRect/>
          </a:stretch>
        </p:blipFill>
        <p:spPr bwMode="auto">
          <a:xfrm>
            <a:off x="3675063" y="5503863"/>
            <a:ext cx="7223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2492896"/>
            <a:ext cx="7772400" cy="1470025"/>
          </a:xfrm>
        </p:spPr>
        <p:txBody>
          <a:bodyPr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395288" y="6484938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de-AT"/>
              <a:t>© FH Technikum Wien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6516688" y="6492875"/>
            <a:ext cx="2133600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C8FB717-2360-4695-9988-B5D50000E48D}" type="slidenum">
              <a:rPr lang="de-AT"/>
              <a:pPr>
                <a:defRPr/>
              </a:pPr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53118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5" descr="asterics_academy_logo_vd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5373688"/>
            <a:ext cx="1339850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Bild 4" descr="ma23-gefoerdertvon-ohneH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5"/>
          <a:stretch>
            <a:fillRect/>
          </a:stretch>
        </p:blipFill>
        <p:spPr bwMode="auto">
          <a:xfrm>
            <a:off x="3675063" y="5503863"/>
            <a:ext cx="7223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2492896"/>
            <a:ext cx="7772400" cy="1470025"/>
          </a:xfrm>
        </p:spPr>
        <p:txBody>
          <a:bodyPr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395288" y="6484938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de-AT"/>
              <a:t>© FH Technikum Wien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6516688" y="6492875"/>
            <a:ext cx="2133600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6A494D7-3204-4183-B448-734A8EE35BD4}" type="slidenum">
              <a:rPr lang="de-AT"/>
              <a:pPr>
                <a:defRPr/>
              </a:pPr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9413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ata\asterics-academy\AP1-Management\Logos&amp;Templates\asterics_academy_logo_vd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423863"/>
            <a:ext cx="13589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835696" y="260648"/>
            <a:ext cx="5256584" cy="1143000"/>
          </a:xfrm>
        </p:spPr>
        <p:txBody>
          <a:bodyPr>
            <a:normAutofit/>
          </a:bodyPr>
          <a:lstStyle>
            <a:lvl1pPr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68313" y="1700213"/>
            <a:ext cx="8280400" cy="4249737"/>
          </a:xfrm>
        </p:spPr>
        <p:txBody>
          <a:bodyPr>
            <a:normAutofit/>
          </a:bodyPr>
          <a:lstStyle>
            <a:lvl1pPr marL="7302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0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marR="0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462"/>
              </a:buClr>
              <a:buSzTx/>
              <a:buFont typeface="Arial" charset="0"/>
              <a:buChar char="–"/>
              <a:tabLst/>
              <a:defRPr baseline="0">
                <a:solidFill>
                  <a:schemeClr val="tx1"/>
                </a:solidFill>
              </a:defRPr>
            </a:lvl2pPr>
            <a:lvl3pPr marL="1143000" marR="0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462"/>
              </a:buClr>
              <a:buSzTx/>
              <a:buFont typeface="Wingdings" pitchFamily="2" charset="2"/>
              <a:buChar char="§"/>
              <a:tabLst/>
              <a:defRPr baseline="0">
                <a:solidFill>
                  <a:schemeClr val="tx1"/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4"/>
          </p:nvPr>
        </p:nvSpPr>
        <p:spPr>
          <a:xfrm>
            <a:off x="468313" y="63817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de-AT"/>
              <a:t>© FH Technikum Wien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36AD4E5-1625-472E-8737-0ABEE49CB98C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7864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ata\asterics-academy\AP1-Management\Logos&amp;Templates\asterics_academy_logo_vd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423863"/>
            <a:ext cx="13589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1484784"/>
            <a:ext cx="8229600" cy="1143000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rgbClr val="00659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395288" y="2781300"/>
            <a:ext cx="8208962" cy="93503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4"/>
          </p:nvPr>
        </p:nvSpPr>
        <p:spPr>
          <a:xfrm>
            <a:off x="468313" y="63817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de-AT"/>
              <a:t>© FH Technikum Wien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8B66000-6EDD-4B09-A5D0-53929185F164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613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92238" y="341313"/>
            <a:ext cx="6059487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altLang="de-DE" smtClean="0"/>
              <a:t>Titelmasterformat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7538" y="1844675"/>
            <a:ext cx="7848600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altLang="de-DE" smtClean="0"/>
              <a:t>Textmasterformate durch Klicken bearbeiten</a:t>
            </a:r>
          </a:p>
          <a:p>
            <a:pPr lvl="1"/>
            <a:r>
              <a:rPr lang="de-AT" altLang="de-DE" smtClean="0"/>
              <a:t>Zweite Ebene</a:t>
            </a:r>
          </a:p>
          <a:p>
            <a:pPr lvl="2"/>
            <a:r>
              <a:rPr lang="de-AT" altLang="de-DE" smtClean="0"/>
              <a:t>Dritte Ebene</a:t>
            </a:r>
          </a:p>
          <a:p>
            <a:pPr lvl="3"/>
            <a:r>
              <a:rPr lang="de-AT" altLang="de-DE" smtClean="0"/>
              <a:t>Vierte Ebene</a:t>
            </a:r>
          </a:p>
          <a:p>
            <a:pPr lvl="4"/>
            <a:r>
              <a:rPr lang="de-AT" altLang="de-DE" smtClean="0"/>
              <a:t>Fünfte Ebene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00788" y="623728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626B71"/>
                </a:solidFill>
              </a:defRPr>
            </a:lvl1pPr>
          </a:lstStyle>
          <a:p>
            <a:pPr>
              <a:defRPr/>
            </a:pPr>
            <a:endParaRPr lang="de-AT" sz="1000">
              <a:solidFill>
                <a:schemeClr val="tx1"/>
              </a:solidFill>
            </a:endParaRPr>
          </a:p>
          <a:p>
            <a:pPr>
              <a:defRPr/>
            </a:pPr>
            <a:fld id="{E65D397E-B209-4E77-8FFD-1DD3D21B03E3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1188" y="6237288"/>
            <a:ext cx="504031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626B71"/>
                </a:solidFill>
              </a:defRPr>
            </a:lvl1pPr>
          </a:lstStyle>
          <a:p>
            <a:pPr>
              <a:defRPr/>
            </a:pPr>
            <a:r>
              <a:rPr lang="de-AT"/>
              <a:t>© FH Technikum Wien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659C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659C"/>
        </a:buClr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65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659C"/>
        </a:buClr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659C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oracle.com/javase/7/docs/api/java/util/Formatt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tortoisegit/wiki/Download" TargetMode="External"/><Relationship Id="rId2" Type="http://schemas.openxmlformats.org/officeDocument/2006/relationships/hyperlink" Target="http://code.google.com/p/msysgit/downloads/list?can=2&amp;q=%22Full+installer+for+official+Git+for+Windows%2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downloads/" TargetMode="External"/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sterics/AsTeRICS/blob/master/Documentation/DeveloperManual.pdf?raw=true%5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395288" y="2565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de-AT" altLang="de-DE" dirty="0" err="1" smtClean="0">
                <a:latin typeface="Arial" charset="0"/>
                <a:cs typeface="Arial" charset="0"/>
              </a:rPr>
              <a:t>AsTeRICS</a:t>
            </a:r>
            <a:r>
              <a:rPr lang="de-AT" altLang="de-DE" dirty="0" smtClean="0">
                <a:latin typeface="Arial" charset="0"/>
                <a:cs typeface="Arial" charset="0"/>
              </a:rPr>
              <a:t> </a:t>
            </a:r>
            <a:r>
              <a:rPr lang="de-AT" altLang="de-DE" dirty="0" smtClean="0">
                <a:latin typeface="Arial" charset="0"/>
                <a:cs typeface="Arial" charset="0"/>
              </a:rPr>
              <a:t>v2.8 </a:t>
            </a:r>
            <a:r>
              <a:rPr lang="de-AT" altLang="de-DE" dirty="0" err="1" smtClean="0">
                <a:latin typeface="Arial" charset="0"/>
                <a:cs typeface="Arial" charset="0"/>
              </a:rPr>
              <a:t>Plugin</a:t>
            </a:r>
            <a:r>
              <a:rPr lang="de-AT" altLang="de-DE" dirty="0" smtClean="0">
                <a:latin typeface="Arial" charset="0"/>
                <a:cs typeface="Arial" charset="0"/>
              </a:rPr>
              <a:t> Development</a:t>
            </a:r>
            <a:br>
              <a:rPr lang="de-AT" altLang="de-DE" dirty="0" smtClean="0">
                <a:latin typeface="Arial" charset="0"/>
                <a:cs typeface="Arial" charset="0"/>
              </a:rPr>
            </a:br>
            <a:r>
              <a:rPr lang="de-AT" altLang="de-DE" dirty="0" err="1" smtClean="0">
                <a:latin typeface="Arial" charset="0"/>
                <a:cs typeface="Arial" charset="0"/>
              </a:rPr>
              <a:t>StringFormatter</a:t>
            </a:r>
            <a:r>
              <a:rPr lang="de-AT" altLang="de-DE" dirty="0" smtClean="0">
                <a:latin typeface="Arial" charset="0"/>
                <a:cs typeface="Arial" charset="0"/>
              </a:rPr>
              <a:t> </a:t>
            </a:r>
            <a:r>
              <a:rPr lang="de-AT" altLang="de-DE" dirty="0" err="1" smtClean="0">
                <a:latin typeface="Arial" charset="0"/>
                <a:cs typeface="Arial" charset="0"/>
              </a:rPr>
              <a:t>Example</a:t>
            </a:r>
            <a:r>
              <a:rPr lang="de-AT" altLang="de-DE" dirty="0" smtClean="0">
                <a:latin typeface="Arial" charset="0"/>
                <a:cs typeface="Arial" charset="0"/>
              </a:rPr>
              <a:t/>
            </a:r>
            <a:br>
              <a:rPr lang="de-AT" altLang="de-DE" dirty="0" smtClean="0">
                <a:latin typeface="Arial" charset="0"/>
                <a:cs typeface="Arial" charset="0"/>
              </a:rPr>
            </a:br>
            <a:r>
              <a:rPr lang="de-AT" altLang="de-DE" dirty="0">
                <a:latin typeface="Arial" charset="0"/>
                <a:cs typeface="Arial" charset="0"/>
              </a:rPr>
              <a:t/>
            </a:r>
            <a:br>
              <a:rPr lang="de-AT" altLang="de-DE" dirty="0">
                <a:latin typeface="Arial" charset="0"/>
                <a:cs typeface="Arial" charset="0"/>
              </a:rPr>
            </a:br>
            <a:r>
              <a:rPr lang="de-AT" altLang="de-DE" sz="2200" dirty="0" smtClean="0">
                <a:latin typeface="Arial" charset="0"/>
                <a:cs typeface="Arial" charset="0"/>
              </a:rPr>
              <a:t>Martin </a:t>
            </a:r>
            <a:r>
              <a:rPr lang="de-AT" altLang="de-DE" sz="2200" dirty="0" err="1" smtClean="0">
                <a:latin typeface="Arial" charset="0"/>
                <a:cs typeface="Arial" charset="0"/>
              </a:rPr>
              <a:t>Deinhofer</a:t>
            </a:r>
            <a:r>
              <a:rPr lang="de-AT" altLang="de-DE" sz="2200" dirty="0" smtClean="0">
                <a:latin typeface="Arial" charset="0"/>
                <a:cs typeface="Arial" charset="0"/>
              </a:rPr>
              <a:t>, Department </a:t>
            </a:r>
            <a:r>
              <a:rPr lang="de-AT" altLang="de-DE" sz="2200" dirty="0" err="1" smtClean="0">
                <a:latin typeface="Arial" charset="0"/>
                <a:cs typeface="Arial" charset="0"/>
              </a:rPr>
              <a:t>of</a:t>
            </a:r>
            <a:r>
              <a:rPr lang="de-AT" altLang="de-DE" sz="2200" dirty="0" smtClean="0">
                <a:latin typeface="Arial" charset="0"/>
                <a:cs typeface="Arial" charset="0"/>
              </a:rPr>
              <a:t> Embedded Systems</a:t>
            </a:r>
            <a:endParaRPr lang="de-AT" altLang="de-DE" sz="310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Build</a:t>
            </a:r>
            <a:r>
              <a:rPr lang="de-AT" dirty="0" smtClean="0"/>
              <a:t> ARE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7538" y="1844675"/>
            <a:ext cx="7842894" cy="1584325"/>
          </a:xfrm>
        </p:spPr>
        <p:txBody>
          <a:bodyPr/>
          <a:lstStyle/>
          <a:p>
            <a:pPr marL="0" indent="0">
              <a:buNone/>
            </a:pPr>
            <a:r>
              <a:rPr lang="de-AT" dirty="0" err="1" smtClean="0"/>
              <a:t>Right</a:t>
            </a:r>
            <a:r>
              <a:rPr lang="de-AT" dirty="0" smtClean="0"/>
              <a:t> </a:t>
            </a:r>
            <a:r>
              <a:rPr lang="de-AT" dirty="0" err="1" smtClean="0"/>
              <a:t>click</a:t>
            </a:r>
            <a:r>
              <a:rPr lang="de-AT" dirty="0" smtClean="0"/>
              <a:t> on </a:t>
            </a:r>
            <a:r>
              <a:rPr lang="de-AT" b="1" dirty="0" smtClean="0"/>
              <a:t>bulid.xml </a:t>
            </a:r>
            <a:r>
              <a:rPr lang="de-AT" dirty="0" smtClean="0"/>
              <a:t>in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root</a:t>
            </a:r>
            <a:r>
              <a:rPr lang="de-AT" dirty="0" smtClean="0"/>
              <a:t> </a:t>
            </a:r>
            <a:r>
              <a:rPr lang="de-AT" dirty="0" err="1" smtClean="0"/>
              <a:t>folder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ARE </a:t>
            </a:r>
            <a:r>
              <a:rPr lang="de-AT" dirty="0" err="1" smtClean="0"/>
              <a:t>project</a:t>
            </a:r>
            <a:r>
              <a:rPr lang="de-AT" dirty="0" smtClean="0"/>
              <a:t> </a:t>
            </a:r>
          </a:p>
          <a:p>
            <a:pPr marL="0" indent="0">
              <a:buNone/>
            </a:pPr>
            <a:r>
              <a:rPr lang="de-AT" b="1" dirty="0" smtClean="0"/>
              <a:t>Run As -&gt; </a:t>
            </a:r>
            <a:r>
              <a:rPr lang="de-AT" b="1" dirty="0" err="1" smtClean="0"/>
              <a:t>Ant</a:t>
            </a:r>
            <a:r>
              <a:rPr lang="de-AT" b="1" dirty="0" smtClean="0"/>
              <a:t> </a:t>
            </a:r>
            <a:r>
              <a:rPr lang="de-AT" b="1" dirty="0" err="1" smtClean="0"/>
              <a:t>Build</a:t>
            </a:r>
            <a:r>
              <a:rPr lang="de-AT" b="1" dirty="0" smtClean="0"/>
              <a:t/>
            </a:r>
            <a:br>
              <a:rPr lang="de-AT" b="1" dirty="0" smtClean="0"/>
            </a:br>
            <a:r>
              <a:rPr lang="de-AT" b="1" dirty="0" smtClean="0"/>
              <a:t/>
            </a:r>
            <a:br>
              <a:rPr lang="de-AT" b="1" dirty="0" smtClean="0"/>
            </a:br>
            <a:r>
              <a:rPr lang="de-AT" b="1" dirty="0" smtClean="0"/>
              <a:t>Note: ARE must not </a:t>
            </a:r>
            <a:r>
              <a:rPr lang="de-AT" b="1" dirty="0" err="1" smtClean="0"/>
              <a:t>run</a:t>
            </a:r>
            <a:r>
              <a:rPr lang="de-AT" b="1" dirty="0" smtClean="0"/>
              <a:t> </a:t>
            </a:r>
            <a:r>
              <a:rPr lang="de-AT" b="1" dirty="0" err="1" smtClean="0"/>
              <a:t>during</a:t>
            </a:r>
            <a:r>
              <a:rPr lang="de-AT" b="1" dirty="0" smtClean="0"/>
              <a:t> </a:t>
            </a:r>
            <a:r>
              <a:rPr lang="de-AT" b="1" dirty="0" err="1" smtClean="0"/>
              <a:t>build</a:t>
            </a:r>
            <a:endParaRPr lang="en-US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10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© FH Technikum Wien</a:t>
            </a:r>
            <a:endParaRPr lang="de-AT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72066"/>
            <a:ext cx="761047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066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Setup Development Environment</a:t>
            </a:r>
            <a:br>
              <a:rPr lang="de-AT" dirty="0" smtClean="0"/>
            </a:br>
            <a:r>
              <a:rPr lang="de-AT" dirty="0" smtClean="0"/>
              <a:t>Run ARE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11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© FH Technikum Wien</a:t>
            </a:r>
            <a:endParaRPr lang="de-AT"/>
          </a:p>
        </p:txBody>
      </p:sp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611560" y="1860550"/>
            <a:ext cx="8064896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462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462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462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462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de-AT" kern="0" dirty="0" smtClean="0"/>
              <a:t>Go </a:t>
            </a:r>
            <a:r>
              <a:rPr lang="de-AT" kern="0" dirty="0" err="1" smtClean="0"/>
              <a:t>to</a:t>
            </a:r>
            <a:r>
              <a:rPr lang="de-AT" kern="0" dirty="0" smtClean="0"/>
              <a:t> </a:t>
            </a:r>
            <a:r>
              <a:rPr lang="de-AT" kern="0" dirty="0" smtClean="0">
                <a:latin typeface="Source Code Pro" panose="020B0509030403020204" pitchFamily="49" charset="0"/>
              </a:rPr>
              <a:t>bin/ARE</a:t>
            </a:r>
            <a:r>
              <a:rPr lang="de-AT" kern="0" dirty="0" smtClean="0"/>
              <a:t> </a:t>
            </a:r>
            <a:r>
              <a:rPr lang="de-AT" kern="0" dirty="0" err="1" smtClean="0"/>
              <a:t>folder</a:t>
            </a:r>
            <a:endParaRPr lang="de-AT" kern="0" dirty="0" smtClean="0"/>
          </a:p>
          <a:p>
            <a:pPr marL="457200" indent="-457200">
              <a:buFont typeface="+mj-lt"/>
              <a:buAutoNum type="arabicPeriod"/>
            </a:pPr>
            <a:endParaRPr lang="de-AT" kern="0" dirty="0" smtClean="0"/>
          </a:p>
          <a:p>
            <a:pPr marL="457200" indent="-457200">
              <a:buFont typeface="+mj-lt"/>
              <a:buAutoNum type="arabicPeriod"/>
            </a:pPr>
            <a:r>
              <a:rPr lang="de-AT" kern="0" dirty="0" smtClean="0"/>
              <a:t>Start ARE </a:t>
            </a:r>
            <a:r>
              <a:rPr lang="de-AT" kern="0" dirty="0" err="1" smtClean="0"/>
              <a:t>with</a:t>
            </a:r>
            <a:r>
              <a:rPr lang="de-AT" kern="0" dirty="0" smtClean="0"/>
              <a:t> </a:t>
            </a:r>
            <a:r>
              <a:rPr lang="de-AT" kern="0" dirty="0" err="1" smtClean="0"/>
              <a:t>debug</a:t>
            </a:r>
            <a:r>
              <a:rPr lang="de-AT" kern="0" dirty="0" smtClean="0"/>
              <a:t>* </a:t>
            </a:r>
            <a:r>
              <a:rPr lang="de-AT" kern="0" dirty="0" err="1" smtClean="0"/>
              <a:t>output</a:t>
            </a:r>
            <a:r>
              <a:rPr lang="de-AT" kern="0" dirty="0" smtClean="0"/>
              <a:t/>
            </a:r>
            <a:br>
              <a:rPr lang="de-AT" kern="0" dirty="0" smtClean="0"/>
            </a:br>
            <a:r>
              <a:rPr lang="de-AT" kern="0" dirty="0" smtClean="0">
                <a:latin typeface="Source Code Pro" panose="020B0509030403020204" pitchFamily="49" charset="0"/>
              </a:rPr>
              <a:t>start_debug.bat</a:t>
            </a:r>
            <a:r>
              <a:rPr lang="de-AT" kern="0" dirty="0" smtClean="0"/>
              <a:t/>
            </a:r>
            <a:br>
              <a:rPr lang="de-AT" kern="0" dirty="0" smtClean="0"/>
            </a:br>
            <a:endParaRPr lang="en-US" kern="0" dirty="0"/>
          </a:p>
        </p:txBody>
      </p:sp>
      <p:sp>
        <p:nvSpPr>
          <p:cNvPr id="7" name="Textfeld 6"/>
          <p:cNvSpPr txBox="1"/>
          <p:nvPr/>
        </p:nvSpPr>
        <p:spPr>
          <a:xfrm>
            <a:off x="2738392" y="6237312"/>
            <a:ext cx="413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* Other </a:t>
            </a:r>
            <a:r>
              <a:rPr lang="de-AT" dirty="0" err="1" smtClean="0"/>
              <a:t>start</a:t>
            </a:r>
            <a:r>
              <a:rPr lang="de-AT" dirty="0" smtClean="0"/>
              <a:t> </a:t>
            </a:r>
            <a:r>
              <a:rPr lang="de-AT" dirty="0" err="1" smtClean="0"/>
              <a:t>files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: ARE.exe </a:t>
            </a:r>
            <a:r>
              <a:rPr lang="de-AT" dirty="0" err="1" smtClean="0"/>
              <a:t>or</a:t>
            </a:r>
            <a:r>
              <a:rPr lang="de-AT" dirty="0" smtClean="0"/>
              <a:t> start.bat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9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ARE </a:t>
            </a:r>
            <a:r>
              <a:rPr lang="de-AT" dirty="0" err="1" smtClean="0"/>
              <a:t>folder</a:t>
            </a:r>
            <a:r>
              <a:rPr lang="de-AT" dirty="0" smtClean="0"/>
              <a:t> </a:t>
            </a:r>
            <a:r>
              <a:rPr lang="de-AT" dirty="0" err="1" smtClean="0"/>
              <a:t>structure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Important folders of source </a:t>
            </a:r>
            <a:r>
              <a:rPr lang="en-GB" dirty="0"/>
              <a:t>code </a:t>
            </a:r>
            <a:r>
              <a:rPr lang="en-GB" dirty="0" smtClean="0"/>
              <a:t>repository</a:t>
            </a:r>
          </a:p>
          <a:p>
            <a:pPr lvl="1"/>
            <a:r>
              <a:rPr lang="en-US" b="1" dirty="0" smtClean="0"/>
              <a:t>ACS:</a:t>
            </a:r>
            <a:r>
              <a:rPr lang="en-US" dirty="0" smtClean="0"/>
              <a:t> </a:t>
            </a:r>
            <a:r>
              <a:rPr lang="en-US" dirty="0" err="1" smtClean="0"/>
              <a:t>AsTeRICS</a:t>
            </a:r>
            <a:r>
              <a:rPr lang="en-US" dirty="0" smtClean="0"/>
              <a:t> </a:t>
            </a:r>
            <a:r>
              <a:rPr lang="en-US" dirty="0"/>
              <a:t>Configuration Suite source code. </a:t>
            </a:r>
          </a:p>
          <a:p>
            <a:pPr lvl="1"/>
            <a:r>
              <a:rPr lang="en-US" b="1" dirty="0"/>
              <a:t>ARE:</a:t>
            </a:r>
            <a:r>
              <a:rPr lang="en-US" dirty="0" smtClean="0"/>
              <a:t> middleware </a:t>
            </a:r>
            <a:r>
              <a:rPr lang="en-US" dirty="0"/>
              <a:t>and service layers and ARE </a:t>
            </a:r>
            <a:r>
              <a:rPr lang="en-US" dirty="0" smtClean="0"/>
              <a:t>components/plugins. </a:t>
            </a:r>
            <a:endParaRPr lang="en-US" dirty="0" smtClean="0"/>
          </a:p>
          <a:p>
            <a:pPr lvl="1"/>
            <a:r>
              <a:rPr lang="de-AT" b="1" dirty="0" smtClean="0"/>
              <a:t>ARE/</a:t>
            </a:r>
            <a:r>
              <a:rPr lang="de-AT" b="1" dirty="0" err="1" smtClean="0"/>
              <a:t>components</a:t>
            </a:r>
            <a:r>
              <a:rPr lang="de-AT" dirty="0" smtClean="0"/>
              <a:t>: Source-code </a:t>
            </a:r>
            <a:r>
              <a:rPr lang="de-AT" dirty="0" err="1" smtClean="0"/>
              <a:t>location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plugins</a:t>
            </a:r>
            <a:r>
              <a:rPr lang="de-AT" dirty="0" smtClean="0"/>
              <a:t>, </a:t>
            </a:r>
            <a:r>
              <a:rPr lang="de-AT" dirty="0" err="1" smtClean="0"/>
              <a:t>one</a:t>
            </a:r>
            <a:r>
              <a:rPr lang="de-AT" dirty="0" smtClean="0"/>
              <a:t> </a:t>
            </a:r>
            <a:r>
              <a:rPr lang="de-AT" dirty="0" err="1" smtClean="0"/>
              <a:t>folder</a:t>
            </a:r>
            <a:r>
              <a:rPr lang="de-AT" dirty="0" smtClean="0"/>
              <a:t> per </a:t>
            </a:r>
            <a:r>
              <a:rPr lang="de-AT" dirty="0" err="1" smtClean="0"/>
              <a:t>plugin</a:t>
            </a:r>
            <a:r>
              <a:rPr lang="de-AT" dirty="0" smtClean="0"/>
              <a:t>. (</a:t>
            </a:r>
            <a:r>
              <a:rPr lang="de-AT" b="1" dirty="0" smtClean="0"/>
              <a:t>LICENSE</a:t>
            </a:r>
            <a:r>
              <a:rPr lang="de-AT" dirty="0" smtClean="0"/>
              <a:t> </a:t>
            </a:r>
            <a:r>
              <a:rPr lang="de-AT" dirty="0" err="1" smtClean="0"/>
              <a:t>subfolder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involved</a:t>
            </a:r>
            <a:r>
              <a:rPr lang="de-AT" dirty="0" smtClean="0"/>
              <a:t> </a:t>
            </a:r>
            <a:r>
              <a:rPr lang="de-AT" dirty="0" err="1" smtClean="0"/>
              <a:t>licenses</a:t>
            </a:r>
            <a:r>
              <a:rPr lang="de-AT" dirty="0" smtClean="0"/>
              <a:t>)</a:t>
            </a:r>
            <a:endParaRPr lang="en-US" dirty="0" smtClean="0"/>
          </a:p>
          <a:p>
            <a:pPr lvl="1"/>
            <a:r>
              <a:rPr lang="de-AT" b="1" dirty="0" smtClean="0"/>
              <a:t>APE</a:t>
            </a:r>
            <a:r>
              <a:rPr lang="de-AT" dirty="0" smtClean="0"/>
              <a:t>: </a:t>
            </a:r>
            <a:r>
              <a:rPr lang="de-AT" dirty="0" err="1" smtClean="0"/>
              <a:t>tool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project</a:t>
            </a:r>
            <a:r>
              <a:rPr lang="de-AT" dirty="0" smtClean="0"/>
              <a:t> </a:t>
            </a:r>
            <a:r>
              <a:rPr lang="de-AT" dirty="0" err="1" smtClean="0"/>
              <a:t>template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creating</a:t>
            </a:r>
            <a:r>
              <a:rPr lang="de-AT" dirty="0" smtClean="0"/>
              <a:t> </a:t>
            </a:r>
            <a:r>
              <a:rPr lang="de-AT" dirty="0" err="1" smtClean="0"/>
              <a:t>standalone</a:t>
            </a:r>
            <a:r>
              <a:rPr lang="de-AT" dirty="0" smtClean="0"/>
              <a:t> </a:t>
            </a:r>
            <a:r>
              <a:rPr lang="de-AT" dirty="0" err="1" smtClean="0"/>
              <a:t>AsTeRICS-based</a:t>
            </a:r>
            <a:r>
              <a:rPr lang="de-AT" dirty="0" smtClean="0"/>
              <a:t> SW </a:t>
            </a:r>
            <a:r>
              <a:rPr lang="de-AT" dirty="0" err="1" smtClean="0"/>
              <a:t>packages</a:t>
            </a:r>
            <a:endParaRPr lang="en-US" dirty="0"/>
          </a:p>
          <a:p>
            <a:pPr lvl="1"/>
            <a:r>
              <a:rPr lang="en-US" b="1" dirty="0" smtClean="0"/>
              <a:t>bin</a:t>
            </a:r>
            <a:r>
              <a:rPr lang="en-US" b="1" dirty="0"/>
              <a:t>:</a:t>
            </a:r>
            <a:r>
              <a:rPr lang="en-US" dirty="0" smtClean="0"/>
              <a:t> subfolders </a:t>
            </a:r>
            <a:r>
              <a:rPr lang="en-US" dirty="0"/>
              <a:t>where </a:t>
            </a:r>
            <a:r>
              <a:rPr lang="en-US" dirty="0" smtClean="0"/>
              <a:t>ARE, ACS and APE executable </a:t>
            </a:r>
            <a:r>
              <a:rPr lang="en-US" dirty="0"/>
              <a:t>files are placed during the build flow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b="1" dirty="0" smtClean="0"/>
              <a:t>Documentation:</a:t>
            </a:r>
            <a:r>
              <a:rPr lang="en-US" dirty="0" smtClean="0"/>
              <a:t> contains </a:t>
            </a:r>
            <a:r>
              <a:rPr lang="en-US" dirty="0"/>
              <a:t>the User- and the Developer </a:t>
            </a:r>
            <a:r>
              <a:rPr lang="en-US" dirty="0" smtClean="0"/>
              <a:t>Manual, an OSKA </a:t>
            </a:r>
            <a:r>
              <a:rPr lang="en-US" dirty="0"/>
              <a:t>manual and the </a:t>
            </a:r>
            <a:r>
              <a:rPr lang="en-US" dirty="0" smtClean="0"/>
              <a:t>license </a:t>
            </a:r>
            <a:r>
              <a:rPr lang="en-US" dirty="0"/>
              <a:t>information </a:t>
            </a:r>
            <a:r>
              <a:rPr lang="en-US" dirty="0" smtClean="0"/>
              <a:t>for </a:t>
            </a:r>
            <a:r>
              <a:rPr lang="en-US" dirty="0" err="1" smtClean="0"/>
              <a:t>AsTeRICS</a:t>
            </a:r>
            <a:r>
              <a:rPr lang="en-US" dirty="0" smtClean="0"/>
              <a:t> source code and third party libraries.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12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© FH Technikum Wien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781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ARE </a:t>
            </a:r>
            <a:r>
              <a:rPr lang="de-AT" dirty="0" err="1" smtClean="0"/>
              <a:t>concept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7538" y="1844675"/>
            <a:ext cx="5250606" cy="4175125"/>
          </a:xfrm>
        </p:spPr>
        <p:txBody>
          <a:bodyPr/>
          <a:lstStyle/>
          <a:p>
            <a:r>
              <a:rPr lang="de-AT" dirty="0" smtClean="0"/>
              <a:t>ARE </a:t>
            </a:r>
            <a:r>
              <a:rPr lang="de-AT" dirty="0" err="1" smtClean="0"/>
              <a:t>middleware</a:t>
            </a:r>
            <a:r>
              <a:rPr lang="de-AT" dirty="0" smtClean="0"/>
              <a:t> </a:t>
            </a:r>
            <a:r>
              <a:rPr lang="de-AT" dirty="0" err="1" smtClean="0"/>
              <a:t>provides</a:t>
            </a:r>
            <a:r>
              <a:rPr lang="de-AT" dirty="0" smtClean="0"/>
              <a:t> </a:t>
            </a:r>
            <a:r>
              <a:rPr lang="de-AT" b="1" dirty="0" err="1" smtClean="0"/>
              <a:t>Runtime</a:t>
            </a:r>
            <a:r>
              <a:rPr lang="de-AT" b="1" dirty="0" smtClean="0"/>
              <a:t> Environment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components</a:t>
            </a:r>
            <a:r>
              <a:rPr lang="de-AT" dirty="0" smtClean="0"/>
              <a:t>/</a:t>
            </a:r>
            <a:r>
              <a:rPr lang="de-AT" dirty="0" err="1" smtClean="0"/>
              <a:t>plugins</a:t>
            </a:r>
            <a:endParaRPr lang="en-US" dirty="0"/>
          </a:p>
          <a:p>
            <a:r>
              <a:rPr lang="de-AT" dirty="0" smtClean="0"/>
              <a:t>Components </a:t>
            </a:r>
            <a:r>
              <a:rPr lang="de-AT" dirty="0" err="1" smtClean="0"/>
              <a:t>based</a:t>
            </a:r>
            <a:r>
              <a:rPr lang="de-AT" dirty="0" smtClean="0"/>
              <a:t> on </a:t>
            </a:r>
            <a:r>
              <a:rPr lang="de-AT" b="1" dirty="0" err="1" smtClean="0"/>
              <a:t>OSGi</a:t>
            </a:r>
            <a:endParaRPr lang="de-AT" b="1" dirty="0" smtClean="0"/>
          </a:p>
          <a:p>
            <a:r>
              <a:rPr lang="de-AT" dirty="0" smtClean="0"/>
              <a:t>Components </a:t>
            </a:r>
            <a:r>
              <a:rPr lang="de-AT" dirty="0" err="1" smtClean="0"/>
              <a:t>can</a:t>
            </a:r>
            <a:r>
              <a:rPr lang="de-AT" dirty="0" smtClean="0"/>
              <a:t> </a:t>
            </a:r>
            <a:r>
              <a:rPr lang="de-AT" dirty="0" err="1" smtClean="0"/>
              <a:t>be</a:t>
            </a:r>
            <a:endParaRPr lang="de-AT" dirty="0"/>
          </a:p>
          <a:p>
            <a:pPr lvl="1"/>
            <a:r>
              <a:rPr lang="de-AT" b="1" dirty="0" smtClean="0"/>
              <a:t>Sensors</a:t>
            </a:r>
            <a:r>
              <a:rPr lang="de-AT" dirty="0" smtClean="0"/>
              <a:t>: Sense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create</a:t>
            </a:r>
            <a:r>
              <a:rPr lang="de-AT" dirty="0" smtClean="0"/>
              <a:t>/send </a:t>
            </a:r>
            <a:r>
              <a:rPr lang="de-AT" dirty="0" err="1" smtClean="0"/>
              <a:t>data</a:t>
            </a:r>
            <a:r>
              <a:rPr lang="de-AT" dirty="0" smtClean="0"/>
              <a:t> (e.g. </a:t>
            </a:r>
            <a:r>
              <a:rPr lang="de-AT" dirty="0" err="1" smtClean="0"/>
              <a:t>face</a:t>
            </a:r>
            <a:r>
              <a:rPr lang="de-AT" dirty="0" smtClean="0"/>
              <a:t> </a:t>
            </a:r>
            <a:r>
              <a:rPr lang="de-AT" dirty="0" err="1" smtClean="0"/>
              <a:t>tracker</a:t>
            </a:r>
            <a:r>
              <a:rPr lang="de-AT" dirty="0" smtClean="0"/>
              <a:t>)</a:t>
            </a:r>
          </a:p>
          <a:p>
            <a:pPr lvl="1"/>
            <a:r>
              <a:rPr lang="de-AT" b="1" dirty="0" err="1" smtClean="0"/>
              <a:t>Processors</a:t>
            </a:r>
            <a:r>
              <a:rPr lang="de-AT" dirty="0" smtClean="0"/>
              <a:t>: </a:t>
            </a:r>
            <a:r>
              <a:rPr lang="de-AT" dirty="0" err="1" smtClean="0"/>
              <a:t>Process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r>
              <a:rPr lang="de-AT" dirty="0" smtClean="0"/>
              <a:t> </a:t>
            </a:r>
            <a:br>
              <a:rPr lang="de-AT" dirty="0" smtClean="0"/>
            </a:br>
            <a:r>
              <a:rPr lang="de-AT" dirty="0" smtClean="0"/>
              <a:t>(e.g. </a:t>
            </a:r>
            <a:r>
              <a:rPr lang="de-AT" dirty="0" err="1" smtClean="0"/>
              <a:t>calculate</a:t>
            </a:r>
            <a:r>
              <a:rPr lang="de-AT" dirty="0" smtClean="0"/>
              <a:t> </a:t>
            </a:r>
            <a:r>
              <a:rPr lang="de-AT" dirty="0" err="1" smtClean="0"/>
              <a:t>moving</a:t>
            </a:r>
            <a:r>
              <a:rPr lang="de-AT" dirty="0" smtClean="0"/>
              <a:t> </a:t>
            </a:r>
            <a:r>
              <a:rPr lang="de-AT" dirty="0" err="1" smtClean="0"/>
              <a:t>average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r>
              <a:rPr lang="de-AT" dirty="0" smtClean="0"/>
              <a:t>)</a:t>
            </a:r>
          </a:p>
          <a:p>
            <a:pPr lvl="1"/>
            <a:r>
              <a:rPr lang="de-AT" b="1" dirty="0" err="1" smtClean="0"/>
              <a:t>Actuators</a:t>
            </a:r>
            <a:r>
              <a:rPr lang="de-AT" dirty="0" smtClean="0"/>
              <a:t>: Control </a:t>
            </a:r>
            <a:r>
              <a:rPr lang="de-AT" dirty="0" err="1" smtClean="0"/>
              <a:t>environment</a:t>
            </a:r>
            <a:r>
              <a:rPr lang="de-AT" dirty="0" smtClean="0"/>
              <a:t> (e.g. </a:t>
            </a:r>
            <a:r>
              <a:rPr lang="de-AT" dirty="0" err="1" smtClean="0"/>
              <a:t>mouse</a:t>
            </a:r>
            <a:r>
              <a:rPr lang="de-AT" dirty="0" smtClean="0"/>
              <a:t> </a:t>
            </a:r>
            <a:r>
              <a:rPr lang="de-AT" dirty="0" err="1" smtClean="0"/>
              <a:t>cursor</a:t>
            </a:r>
            <a:r>
              <a:rPr lang="de-AT" dirty="0" smtClean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13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© FH Technikum Wien</a:t>
            </a:r>
            <a:endParaRPr lang="de-AT"/>
          </a:p>
        </p:txBody>
      </p:sp>
      <p:pic>
        <p:nvPicPr>
          <p:cNvPr id="307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564904"/>
            <a:ext cx="3189082" cy="299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281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Plugin</a:t>
            </a:r>
            <a:r>
              <a:rPr lang="de-AT" dirty="0" smtClean="0"/>
              <a:t> Development Workflow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AT" dirty="0" err="1" smtClean="0"/>
              <a:t>Plugin</a:t>
            </a:r>
            <a:r>
              <a:rPr lang="de-AT" dirty="0" smtClean="0"/>
              <a:t> </a:t>
            </a:r>
            <a:r>
              <a:rPr lang="de-AT" dirty="0" err="1" smtClean="0"/>
              <a:t>Creation</a:t>
            </a:r>
            <a:r>
              <a:rPr lang="de-AT" dirty="0" smtClean="0"/>
              <a:t> Wizard </a:t>
            </a:r>
            <a:r>
              <a:rPr lang="de-AT" dirty="0" smtClean="0">
                <a:sym typeface="Wingdings" panose="05000000000000000000" pitchFamily="2" charset="2"/>
              </a:rPr>
              <a:t></a:t>
            </a:r>
            <a:r>
              <a:rPr lang="de-AT" dirty="0" err="1" smtClean="0">
                <a:sym typeface="Wingdings" panose="05000000000000000000" pitchFamily="2" charset="2"/>
              </a:rPr>
              <a:t>Generate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plugin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folder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structure</a:t>
            </a:r>
            <a:endParaRPr lang="de-AT" dirty="0" smtClean="0">
              <a:sym typeface="Wingdings" panose="05000000000000000000" pitchFamily="2" charset="2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de-AT" dirty="0" err="1" smtClean="0">
                <a:sym typeface="Wingdings" panose="05000000000000000000" pitchFamily="2" charset="2"/>
              </a:rPr>
              <a:t>src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folder</a:t>
            </a:r>
            <a:endParaRPr lang="de-AT" dirty="0" smtClean="0">
              <a:sym typeface="Wingdings" panose="05000000000000000000" pitchFamily="2" charset="2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de-AT" dirty="0" err="1" smtClean="0">
                <a:sym typeface="Wingdings" panose="05000000000000000000" pitchFamily="2" charset="2"/>
              </a:rPr>
              <a:t>ant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build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script</a:t>
            </a:r>
            <a:endParaRPr lang="de-AT" dirty="0" smtClean="0">
              <a:sym typeface="Wingdings" panose="05000000000000000000" pitchFamily="2" charset="2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de-AT" dirty="0" smtClean="0">
                <a:sym typeface="Wingdings" panose="05000000000000000000" pitchFamily="2" charset="2"/>
              </a:rPr>
              <a:t>Manifest </a:t>
            </a:r>
            <a:r>
              <a:rPr lang="de-AT" dirty="0" err="1" smtClean="0">
                <a:sym typeface="Wingdings" panose="05000000000000000000" pitchFamily="2" charset="2"/>
              </a:rPr>
              <a:t>file</a:t>
            </a:r>
            <a:endParaRPr lang="de-AT" dirty="0" smtClean="0">
              <a:sym typeface="Wingdings" panose="05000000000000000000" pitchFamily="2" charset="2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de-AT" dirty="0" smtClean="0">
                <a:sym typeface="Wingdings" panose="05000000000000000000" pitchFamily="2" charset="2"/>
              </a:rPr>
              <a:t>Bundle </a:t>
            </a:r>
            <a:r>
              <a:rPr lang="de-AT" dirty="0" err="1" smtClean="0">
                <a:sym typeface="Wingdings" panose="05000000000000000000" pitchFamily="2" charset="2"/>
              </a:rPr>
              <a:t>descriptor</a:t>
            </a:r>
            <a:endParaRPr lang="de-AT" dirty="0" smtClean="0">
              <a:sym typeface="Wingdings" panose="05000000000000000000" pitchFamily="2" charset="2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de-AT" dirty="0" smtClean="0">
                <a:sym typeface="Wingdings" panose="05000000000000000000" pitchFamily="2" charset="2"/>
              </a:rPr>
              <a:t>…</a:t>
            </a:r>
          </a:p>
          <a:p>
            <a:pPr marL="457200" indent="-457200">
              <a:buFont typeface="+mj-lt"/>
              <a:buAutoNum type="arabicPeriod"/>
            </a:pPr>
            <a:r>
              <a:rPr lang="de-AT" dirty="0" smtClean="0">
                <a:sym typeface="Wingdings" panose="05000000000000000000" pitchFamily="2" charset="2"/>
              </a:rPr>
              <a:t>Add </a:t>
            </a:r>
            <a:r>
              <a:rPr lang="de-AT" dirty="0" err="1" smtClean="0">
                <a:sym typeface="Wingdings" panose="05000000000000000000" pitchFamily="2" charset="2"/>
              </a:rPr>
              <a:t>plugin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to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Eclipse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project</a:t>
            </a:r>
            <a:endParaRPr lang="de-AT" dirty="0" smtClean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de-AT" dirty="0" err="1" smtClean="0">
                <a:sym typeface="Wingdings" panose="05000000000000000000" pitchFamily="2" charset="2"/>
              </a:rPr>
              <a:t>Implement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plugin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functionality</a:t>
            </a:r>
            <a:endParaRPr lang="de-AT" dirty="0" smtClean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de-AT" dirty="0" err="1" smtClean="0">
                <a:sym typeface="Wingdings" panose="05000000000000000000" pitchFamily="2" charset="2"/>
              </a:rPr>
              <a:t>Build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project</a:t>
            </a:r>
            <a:endParaRPr lang="de-AT" dirty="0" smtClean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de-AT" dirty="0" smtClean="0">
                <a:sym typeface="Wingdings" panose="05000000000000000000" pitchFamily="2" charset="2"/>
              </a:rPr>
              <a:t>Activate </a:t>
            </a:r>
            <a:r>
              <a:rPr lang="de-AT" dirty="0" err="1" smtClean="0">
                <a:sym typeface="Wingdings" panose="05000000000000000000" pitchFamily="2" charset="2"/>
              </a:rPr>
              <a:t>Plugin</a:t>
            </a:r>
            <a:r>
              <a:rPr lang="de-AT" dirty="0" smtClean="0">
                <a:sym typeface="Wingdings" panose="05000000000000000000" pitchFamily="2" charset="2"/>
              </a:rPr>
              <a:t> in </a:t>
            </a:r>
            <a:r>
              <a:rPr lang="de-AT" dirty="0" smtClean="0">
                <a:sym typeface="Wingdings" panose="05000000000000000000" pitchFamily="2" charset="2"/>
              </a:rPr>
              <a:t>ACS</a:t>
            </a:r>
            <a:endParaRPr lang="de-AT" dirty="0" smtClean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de-AT" dirty="0" smtClean="0">
                <a:sym typeface="Wingdings" panose="05000000000000000000" pitchFamily="2" charset="2"/>
              </a:rPr>
              <a:t>Create </a:t>
            </a:r>
            <a:r>
              <a:rPr lang="de-AT" dirty="0" err="1" smtClean="0">
                <a:sym typeface="Wingdings" panose="05000000000000000000" pitchFamily="2" charset="2"/>
              </a:rPr>
              <a:t>test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model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with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plugin</a:t>
            </a:r>
            <a:endParaRPr lang="de-AT" dirty="0" smtClean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endParaRPr lang="de-AT" dirty="0" smtClean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endParaRPr lang="de-AT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14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© FH Technikum Wien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1660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2152650"/>
            <a:ext cx="64579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Plugin</a:t>
            </a:r>
            <a:r>
              <a:rPr lang="de-AT" dirty="0" smtClean="0"/>
              <a:t> </a:t>
            </a:r>
            <a:r>
              <a:rPr lang="de-AT" dirty="0" err="1" smtClean="0"/>
              <a:t>Creation</a:t>
            </a:r>
            <a:r>
              <a:rPr lang="de-AT" dirty="0" smtClean="0"/>
              <a:t> Wizard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15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© FH Technikum Wien</a:t>
            </a:r>
            <a:endParaRPr lang="de-AT"/>
          </a:p>
        </p:txBody>
      </p:sp>
      <p:sp>
        <p:nvSpPr>
          <p:cNvPr id="6" name="Ellipse 5"/>
          <p:cNvSpPr/>
          <p:nvPr/>
        </p:nvSpPr>
        <p:spPr>
          <a:xfrm>
            <a:off x="4283968" y="2564904"/>
            <a:ext cx="1008112" cy="10081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8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Plugin</a:t>
            </a:r>
            <a:r>
              <a:rPr lang="de-AT" dirty="0" smtClean="0"/>
              <a:t> </a:t>
            </a:r>
            <a:r>
              <a:rPr lang="de-AT" dirty="0" err="1" smtClean="0"/>
              <a:t>Creation</a:t>
            </a:r>
            <a:r>
              <a:rPr lang="de-AT" dirty="0" smtClean="0"/>
              <a:t> Wizard</a:t>
            </a:r>
            <a:br>
              <a:rPr lang="de-AT" dirty="0" smtClean="0"/>
            </a:b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7538" y="1196752"/>
            <a:ext cx="8130926" cy="4175125"/>
          </a:xfrm>
        </p:spPr>
        <p:txBody>
          <a:bodyPr/>
          <a:lstStyle/>
          <a:p>
            <a:r>
              <a:rPr lang="de-AT" dirty="0" err="1" smtClean="0"/>
              <a:t>Define</a:t>
            </a:r>
            <a:r>
              <a:rPr lang="de-AT" dirty="0" smtClean="0"/>
              <a:t> </a:t>
            </a:r>
            <a:r>
              <a:rPr lang="de-AT" dirty="0" err="1" smtClean="0"/>
              <a:t>characteristics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plugin</a:t>
            </a:r>
            <a:endParaRPr lang="de-AT" dirty="0" smtClean="0"/>
          </a:p>
          <a:p>
            <a:r>
              <a:rPr lang="de-AT" dirty="0" err="1" smtClean="0"/>
              <a:t>Generate</a:t>
            </a:r>
            <a:r>
              <a:rPr lang="de-AT" dirty="0" smtClean="0"/>
              <a:t> </a:t>
            </a:r>
            <a:r>
              <a:rPr lang="de-AT" dirty="0" err="1" smtClean="0"/>
              <a:t>folder</a:t>
            </a:r>
            <a:r>
              <a:rPr lang="de-AT" dirty="0" smtClean="0"/>
              <a:t> </a:t>
            </a:r>
            <a:r>
              <a:rPr lang="de-AT" dirty="0" err="1" smtClean="0"/>
              <a:t>structure</a:t>
            </a:r>
            <a:r>
              <a:rPr lang="de-AT" dirty="0" smtClean="0"/>
              <a:t>, </a:t>
            </a:r>
            <a:r>
              <a:rPr lang="de-AT" dirty="0" err="1" smtClean="0"/>
              <a:t>source</a:t>
            </a:r>
            <a:r>
              <a:rPr lang="de-AT" dirty="0" smtClean="0"/>
              <a:t> </a:t>
            </a:r>
            <a:r>
              <a:rPr lang="de-AT" dirty="0" err="1" smtClean="0"/>
              <a:t>code</a:t>
            </a:r>
            <a:r>
              <a:rPr lang="de-AT" dirty="0" smtClean="0"/>
              <a:t> </a:t>
            </a:r>
            <a:r>
              <a:rPr lang="de-AT" dirty="0" err="1" smtClean="0"/>
              <a:t>stubs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build</a:t>
            </a:r>
            <a:r>
              <a:rPr lang="de-AT" dirty="0" smtClean="0"/>
              <a:t> </a:t>
            </a:r>
            <a:r>
              <a:rPr lang="de-AT" dirty="0" err="1" smtClean="0"/>
              <a:t>script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16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© FH Technikum Wien</a:t>
            </a:r>
            <a:endParaRPr lang="de-AT"/>
          </a:p>
        </p:txBody>
      </p:sp>
      <p:pic>
        <p:nvPicPr>
          <p:cNvPr id="2050" name="Grafik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007" y="2132856"/>
            <a:ext cx="5795987" cy="4054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264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Plugin</a:t>
            </a:r>
            <a:r>
              <a:rPr lang="de-AT" dirty="0" smtClean="0"/>
              <a:t> </a:t>
            </a:r>
            <a:r>
              <a:rPr lang="de-AT" dirty="0" err="1" smtClean="0"/>
              <a:t>Creation</a:t>
            </a:r>
            <a:r>
              <a:rPr lang="de-AT" dirty="0" smtClean="0"/>
              <a:t> Wizard</a:t>
            </a:r>
            <a:br>
              <a:rPr lang="de-AT" dirty="0" smtClean="0"/>
            </a:br>
            <a:r>
              <a:rPr lang="de-AT" dirty="0" smtClean="0"/>
              <a:t>Common Parameter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PluginName</a:t>
            </a:r>
            <a:r>
              <a:rPr lang="de-AT" dirty="0" smtClean="0"/>
              <a:t>: </a:t>
            </a:r>
            <a:r>
              <a:rPr lang="de-AT" dirty="0">
                <a:latin typeface="Source Code Pro" panose="020B0509030403020204" pitchFamily="49" charset="0"/>
              </a:rPr>
              <a:t>„</a:t>
            </a:r>
            <a:r>
              <a:rPr lang="de-AT" dirty="0" err="1">
                <a:latin typeface="Source Code Pro" panose="020B0509030403020204" pitchFamily="49" charset="0"/>
              </a:rPr>
              <a:t>MyStringFormatter</a:t>
            </a:r>
            <a:r>
              <a:rPr lang="de-AT" dirty="0" smtClean="0">
                <a:latin typeface="Source Code Pro" panose="020B0509030403020204" pitchFamily="49" charset="0"/>
              </a:rPr>
              <a:t>“</a:t>
            </a:r>
            <a:br>
              <a:rPr lang="de-AT" dirty="0" smtClean="0">
                <a:latin typeface="Source Code Pro" panose="020B0509030403020204" pitchFamily="49" charset="0"/>
              </a:rPr>
            </a:br>
            <a:r>
              <a:rPr lang="de-AT" dirty="0" smtClean="0"/>
              <a:t>(</a:t>
            </a:r>
            <a:r>
              <a:rPr lang="de-AT" dirty="0" err="1" smtClean="0"/>
              <a:t>CamelCase</a:t>
            </a:r>
            <a:r>
              <a:rPr lang="de-AT" dirty="0" smtClean="0"/>
              <a:t> </a:t>
            </a:r>
            <a:r>
              <a:rPr lang="de-AT" dirty="0" err="1" smtClean="0"/>
              <a:t>notation</a:t>
            </a:r>
            <a:r>
              <a:rPr lang="de-AT" dirty="0" smtClean="0"/>
              <a:t>)</a:t>
            </a:r>
          </a:p>
          <a:p>
            <a:r>
              <a:rPr lang="de-AT" dirty="0" smtClean="0"/>
              <a:t>Type: </a:t>
            </a:r>
            <a:r>
              <a:rPr lang="de-AT" dirty="0">
                <a:latin typeface="Source Code Pro" panose="020B0509030403020204" pitchFamily="49" charset="0"/>
              </a:rPr>
              <a:t>„</a:t>
            </a:r>
            <a:r>
              <a:rPr lang="de-AT" dirty="0" err="1">
                <a:latin typeface="Source Code Pro" panose="020B0509030403020204" pitchFamily="49" charset="0"/>
              </a:rPr>
              <a:t>processor</a:t>
            </a:r>
            <a:r>
              <a:rPr lang="de-AT" dirty="0">
                <a:latin typeface="Source Code Pro" panose="020B0509030403020204" pitchFamily="49" charset="0"/>
              </a:rPr>
              <a:t>“ </a:t>
            </a:r>
            <a:r>
              <a:rPr lang="de-AT" dirty="0" smtClean="0"/>
              <a:t>(</a:t>
            </a:r>
            <a:r>
              <a:rPr lang="de-AT" dirty="0" err="1" smtClean="0"/>
              <a:t>others</a:t>
            </a:r>
            <a:r>
              <a:rPr lang="de-AT" dirty="0" smtClean="0"/>
              <a:t>: </a:t>
            </a:r>
            <a:r>
              <a:rPr lang="de-AT" dirty="0" err="1">
                <a:latin typeface="Source Code Pro" panose="020B0509030403020204" pitchFamily="49" charset="0"/>
              </a:rPr>
              <a:t>sensor</a:t>
            </a:r>
            <a:r>
              <a:rPr lang="de-AT" dirty="0" smtClean="0"/>
              <a:t>, </a:t>
            </a:r>
            <a:r>
              <a:rPr lang="de-AT" dirty="0" err="1">
                <a:latin typeface="Source Code Pro" panose="020B0509030403020204" pitchFamily="49" charset="0"/>
              </a:rPr>
              <a:t>actuator</a:t>
            </a:r>
            <a:r>
              <a:rPr lang="de-AT" dirty="0" smtClean="0"/>
              <a:t>)</a:t>
            </a:r>
          </a:p>
          <a:p>
            <a:r>
              <a:rPr lang="de-AT" dirty="0" err="1" smtClean="0"/>
              <a:t>Subcategory</a:t>
            </a:r>
            <a:r>
              <a:rPr lang="de-AT" dirty="0" smtClean="0"/>
              <a:t>: </a:t>
            </a:r>
            <a:r>
              <a:rPr lang="de-AT" dirty="0">
                <a:latin typeface="Source Code Pro" panose="020B0509030403020204" pitchFamily="49" charset="0"/>
              </a:rPr>
              <a:t>„Event </a:t>
            </a:r>
            <a:r>
              <a:rPr lang="de-AT" dirty="0" err="1">
                <a:latin typeface="Source Code Pro" panose="020B0509030403020204" pitchFamily="49" charset="0"/>
              </a:rPr>
              <a:t>and</a:t>
            </a:r>
            <a:r>
              <a:rPr lang="de-AT" dirty="0">
                <a:latin typeface="Source Code Pro" panose="020B0509030403020204" pitchFamily="49" charset="0"/>
              </a:rPr>
              <a:t> String Processing“ 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>(See </a:t>
            </a:r>
            <a:r>
              <a:rPr lang="de-AT" dirty="0" err="1" smtClean="0"/>
              <a:t>existing</a:t>
            </a:r>
            <a:r>
              <a:rPr lang="de-AT" dirty="0" smtClean="0"/>
              <a:t> ACS </a:t>
            </a:r>
            <a:r>
              <a:rPr lang="de-AT" dirty="0" err="1" smtClean="0"/>
              <a:t>components</a:t>
            </a:r>
            <a:r>
              <a:rPr lang="de-AT" dirty="0" smtClean="0"/>
              <a:t>)</a:t>
            </a:r>
          </a:p>
          <a:p>
            <a:r>
              <a:rPr lang="de-AT" dirty="0" smtClean="0"/>
              <a:t>Path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existing</a:t>
            </a:r>
            <a:r>
              <a:rPr lang="de-AT" dirty="0" smtClean="0"/>
              <a:t> </a:t>
            </a:r>
            <a:r>
              <a:rPr lang="de-AT" dirty="0" err="1" smtClean="0"/>
              <a:t>target</a:t>
            </a:r>
            <a:r>
              <a:rPr lang="de-AT" dirty="0" smtClean="0"/>
              <a:t> </a:t>
            </a:r>
            <a:r>
              <a:rPr lang="de-AT" dirty="0" err="1" smtClean="0"/>
              <a:t>folder</a:t>
            </a:r>
            <a:r>
              <a:rPr lang="de-AT" dirty="0" smtClean="0"/>
              <a:t>: </a:t>
            </a:r>
            <a:br>
              <a:rPr lang="de-AT" dirty="0" smtClean="0"/>
            </a:br>
            <a:r>
              <a:rPr lang="de-AT" dirty="0">
                <a:latin typeface="Source Code Pro" panose="020B0509030403020204" pitchFamily="49" charset="0"/>
              </a:rPr>
              <a:t>&lt;</a:t>
            </a:r>
            <a:r>
              <a:rPr lang="de-AT" dirty="0" err="1">
                <a:latin typeface="Source Code Pro" panose="020B0509030403020204" pitchFamily="49" charset="0"/>
              </a:rPr>
              <a:t>AsTeRICS</a:t>
            </a:r>
            <a:r>
              <a:rPr lang="de-AT" dirty="0">
                <a:latin typeface="Source Code Pro" panose="020B0509030403020204" pitchFamily="49" charset="0"/>
              </a:rPr>
              <a:t> ROOT&gt;/ARE/</a:t>
            </a:r>
            <a:r>
              <a:rPr lang="de-AT" dirty="0" err="1">
                <a:latin typeface="Source Code Pro" panose="020B0509030403020204" pitchFamily="49" charset="0"/>
              </a:rPr>
              <a:t>components</a:t>
            </a:r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17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© FH Technikum Wien</a:t>
            </a:r>
            <a:endParaRPr lang="de-AT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989956"/>
            <a:ext cx="8584332" cy="599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778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Plugin</a:t>
            </a:r>
            <a:r>
              <a:rPr lang="de-AT" dirty="0" smtClean="0"/>
              <a:t> </a:t>
            </a:r>
            <a:r>
              <a:rPr lang="de-AT" dirty="0" err="1" smtClean="0"/>
              <a:t>Creation</a:t>
            </a:r>
            <a:r>
              <a:rPr lang="de-AT" dirty="0" smtClean="0"/>
              <a:t> Wizard</a:t>
            </a:r>
            <a:br>
              <a:rPr lang="de-AT" dirty="0" smtClean="0"/>
            </a:br>
            <a:r>
              <a:rPr lang="de-AT" dirty="0" smtClean="0"/>
              <a:t>Input Ports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18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© FH Technikum Wien</a:t>
            </a:r>
            <a:endParaRPr lang="de-AT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1814513"/>
            <a:ext cx="264795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740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Plugin</a:t>
            </a:r>
            <a:r>
              <a:rPr lang="de-AT" dirty="0" smtClean="0"/>
              <a:t> </a:t>
            </a:r>
            <a:r>
              <a:rPr lang="de-AT" dirty="0" err="1" smtClean="0"/>
              <a:t>Creation</a:t>
            </a:r>
            <a:r>
              <a:rPr lang="de-AT" dirty="0" smtClean="0"/>
              <a:t> Wizard</a:t>
            </a:r>
            <a:br>
              <a:rPr lang="de-AT" dirty="0" smtClean="0"/>
            </a:br>
            <a:r>
              <a:rPr lang="de-AT" dirty="0" smtClean="0"/>
              <a:t>Output Ports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19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© FH Technikum Wien</a:t>
            </a:r>
            <a:endParaRPr lang="de-AT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1800225"/>
            <a:ext cx="26289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35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Agenda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Plugin</a:t>
            </a:r>
            <a:r>
              <a:rPr lang="de-AT" dirty="0"/>
              <a:t> </a:t>
            </a:r>
            <a:r>
              <a:rPr lang="de-AT" dirty="0" err="1" smtClean="0"/>
              <a:t>characteristics</a:t>
            </a:r>
            <a:endParaRPr lang="de-AT" dirty="0" smtClean="0"/>
          </a:p>
          <a:p>
            <a:r>
              <a:rPr lang="de-AT" dirty="0" err="1" smtClean="0"/>
              <a:t>Exercise</a:t>
            </a:r>
            <a:r>
              <a:rPr lang="de-AT" dirty="0" smtClean="0"/>
              <a:t> </a:t>
            </a:r>
            <a:r>
              <a:rPr lang="de-AT" dirty="0" err="1" smtClean="0"/>
              <a:t>definition</a:t>
            </a:r>
            <a:endParaRPr lang="de-AT" dirty="0" smtClean="0"/>
          </a:p>
          <a:p>
            <a:r>
              <a:rPr lang="de-AT" dirty="0" smtClean="0"/>
              <a:t>Setup </a:t>
            </a:r>
            <a:r>
              <a:rPr lang="de-AT" dirty="0" err="1" smtClean="0"/>
              <a:t>development</a:t>
            </a:r>
            <a:r>
              <a:rPr lang="de-AT" dirty="0" smtClean="0"/>
              <a:t> </a:t>
            </a:r>
            <a:r>
              <a:rPr lang="de-AT" dirty="0" err="1" smtClean="0"/>
              <a:t>environment</a:t>
            </a:r>
            <a:endParaRPr lang="de-AT" dirty="0" smtClean="0"/>
          </a:p>
          <a:p>
            <a:r>
              <a:rPr lang="de-AT" dirty="0" smtClean="0"/>
              <a:t>ARE </a:t>
            </a:r>
            <a:r>
              <a:rPr lang="de-AT" dirty="0" err="1" smtClean="0"/>
              <a:t>concept</a:t>
            </a:r>
            <a:r>
              <a:rPr lang="de-AT" dirty="0" smtClean="0"/>
              <a:t> </a:t>
            </a:r>
            <a:r>
              <a:rPr lang="de-AT" dirty="0" err="1" smtClean="0"/>
              <a:t>overview</a:t>
            </a:r>
            <a:endParaRPr lang="de-AT" dirty="0" smtClean="0"/>
          </a:p>
          <a:p>
            <a:r>
              <a:rPr lang="de-AT" dirty="0" err="1" smtClean="0"/>
              <a:t>Plugin</a:t>
            </a:r>
            <a:r>
              <a:rPr lang="de-AT" dirty="0" smtClean="0"/>
              <a:t> </a:t>
            </a:r>
            <a:r>
              <a:rPr lang="de-AT" dirty="0" err="1" smtClean="0"/>
              <a:t>creation</a:t>
            </a:r>
            <a:endParaRPr lang="de-AT" dirty="0" smtClean="0"/>
          </a:p>
          <a:p>
            <a:r>
              <a:rPr lang="de-AT" dirty="0" err="1"/>
              <a:t>Build</a:t>
            </a:r>
            <a:r>
              <a:rPr lang="de-AT" dirty="0"/>
              <a:t> </a:t>
            </a:r>
            <a:r>
              <a:rPr lang="de-AT" dirty="0" err="1" smtClean="0"/>
              <a:t>plugin</a:t>
            </a:r>
            <a:endParaRPr lang="de-AT" dirty="0"/>
          </a:p>
          <a:p>
            <a:r>
              <a:rPr lang="de-AT" dirty="0" err="1" smtClean="0"/>
              <a:t>Plugin</a:t>
            </a:r>
            <a:r>
              <a:rPr lang="de-AT" dirty="0" smtClean="0"/>
              <a:t> </a:t>
            </a:r>
            <a:r>
              <a:rPr lang="de-AT" dirty="0" err="1" smtClean="0"/>
              <a:t>activation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testing</a:t>
            </a:r>
            <a:endParaRPr lang="de-AT" dirty="0" smtClean="0"/>
          </a:p>
          <a:p>
            <a:endParaRPr lang="de-AT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2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© FH Technikum Wien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4906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Plugin</a:t>
            </a:r>
            <a:r>
              <a:rPr lang="de-AT" dirty="0" smtClean="0"/>
              <a:t> </a:t>
            </a:r>
            <a:r>
              <a:rPr lang="de-AT" dirty="0" err="1" smtClean="0"/>
              <a:t>Creation</a:t>
            </a:r>
            <a:r>
              <a:rPr lang="de-AT" dirty="0" smtClean="0"/>
              <a:t> Wizard</a:t>
            </a:r>
            <a:br>
              <a:rPr lang="de-AT" dirty="0" smtClean="0"/>
            </a:br>
            <a:r>
              <a:rPr lang="de-AT" dirty="0" smtClean="0"/>
              <a:t>Event </a:t>
            </a:r>
            <a:r>
              <a:rPr lang="de-AT" dirty="0" err="1" smtClean="0"/>
              <a:t>Listener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20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© FH Technikum Wien</a:t>
            </a:r>
            <a:endParaRPr lang="de-AT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814513"/>
            <a:ext cx="259080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165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Plugin</a:t>
            </a:r>
            <a:r>
              <a:rPr lang="de-AT" dirty="0" smtClean="0"/>
              <a:t> </a:t>
            </a:r>
            <a:r>
              <a:rPr lang="de-AT" dirty="0" err="1" smtClean="0"/>
              <a:t>Creation</a:t>
            </a:r>
            <a:r>
              <a:rPr lang="de-AT" dirty="0" smtClean="0"/>
              <a:t> Wizard</a:t>
            </a:r>
            <a:br>
              <a:rPr lang="de-AT" dirty="0" smtClean="0"/>
            </a:br>
            <a:r>
              <a:rPr lang="de-AT" dirty="0" smtClean="0"/>
              <a:t>Event Trigger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21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© FH Technikum Wien</a:t>
            </a:r>
            <a:endParaRPr lang="de-AT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75" y="1824038"/>
            <a:ext cx="260985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435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Plugin</a:t>
            </a:r>
            <a:r>
              <a:rPr lang="de-AT" dirty="0" smtClean="0"/>
              <a:t> </a:t>
            </a:r>
            <a:r>
              <a:rPr lang="de-AT" dirty="0" err="1" smtClean="0"/>
              <a:t>Creation</a:t>
            </a:r>
            <a:r>
              <a:rPr lang="de-AT" dirty="0" smtClean="0"/>
              <a:t> Wizard</a:t>
            </a:r>
            <a:br>
              <a:rPr lang="de-AT" dirty="0" smtClean="0"/>
            </a:br>
            <a:r>
              <a:rPr lang="de-AT" dirty="0" smtClean="0"/>
              <a:t>Properties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22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© FH Technikum Wien</a:t>
            </a:r>
            <a:endParaRPr lang="de-AT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13" y="2024063"/>
            <a:ext cx="6200775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75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Plugin</a:t>
            </a:r>
            <a:r>
              <a:rPr lang="de-AT" dirty="0" smtClean="0"/>
              <a:t> </a:t>
            </a:r>
            <a:r>
              <a:rPr lang="de-AT" dirty="0" err="1" smtClean="0"/>
              <a:t>Creation</a:t>
            </a:r>
            <a:r>
              <a:rPr lang="de-AT" dirty="0" smtClean="0"/>
              <a:t> Wizard</a:t>
            </a:r>
            <a:br>
              <a:rPr lang="de-AT" dirty="0" smtClean="0"/>
            </a:br>
            <a:r>
              <a:rPr lang="de-AT" dirty="0" err="1" smtClean="0"/>
              <a:t>Generate</a:t>
            </a:r>
            <a:r>
              <a:rPr lang="de-AT" dirty="0" smtClean="0"/>
              <a:t> </a:t>
            </a:r>
            <a:r>
              <a:rPr lang="de-AT" dirty="0" err="1" smtClean="0"/>
              <a:t>Plugin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23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© FH Technikum Wien</a:t>
            </a:r>
            <a:endParaRPr lang="de-AT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2081213"/>
            <a:ext cx="32861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Gerade Verbindung mit Pfeil 5"/>
          <p:cNvCxnSpPr>
            <a:endCxn id="7" idx="1"/>
          </p:cNvCxnSpPr>
          <p:nvPr/>
        </p:nvCxnSpPr>
        <p:spPr>
          <a:xfrm>
            <a:off x="5364088" y="4322713"/>
            <a:ext cx="1512168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6876256" y="4138047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 smtClean="0"/>
              <a:t>Click </a:t>
            </a:r>
            <a:r>
              <a:rPr lang="de-AT" b="1" dirty="0" err="1" smtClean="0"/>
              <a:t>to</a:t>
            </a:r>
            <a:r>
              <a:rPr lang="de-AT" b="1" dirty="0" smtClean="0"/>
              <a:t> </a:t>
            </a:r>
            <a:r>
              <a:rPr lang="de-AT" b="1" dirty="0" err="1" smtClean="0"/>
              <a:t>generate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893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Plugin</a:t>
            </a:r>
            <a:r>
              <a:rPr lang="de-AT" dirty="0" smtClean="0"/>
              <a:t> </a:t>
            </a:r>
            <a:r>
              <a:rPr lang="de-AT" dirty="0" err="1" smtClean="0"/>
              <a:t>Creation</a:t>
            </a:r>
            <a:r>
              <a:rPr lang="de-AT" dirty="0" smtClean="0"/>
              <a:t> Wizard</a:t>
            </a:r>
            <a:br>
              <a:rPr lang="de-AT" dirty="0" smtClean="0"/>
            </a:br>
            <a:r>
              <a:rPr lang="de-AT" dirty="0" err="1" smtClean="0"/>
              <a:t>Created</a:t>
            </a:r>
            <a:r>
              <a:rPr lang="de-AT" dirty="0" smtClean="0"/>
              <a:t> </a:t>
            </a:r>
            <a:r>
              <a:rPr lang="de-AT" dirty="0" err="1" smtClean="0"/>
              <a:t>folder</a:t>
            </a:r>
            <a:r>
              <a:rPr lang="de-AT" dirty="0" smtClean="0"/>
              <a:t> </a:t>
            </a:r>
            <a:r>
              <a:rPr lang="de-AT" dirty="0" err="1" smtClean="0"/>
              <a:t>structure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24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© FH Technikum Wien</a:t>
            </a:r>
            <a:endParaRPr lang="de-AT"/>
          </a:p>
        </p:txBody>
      </p:sp>
      <p:grpSp>
        <p:nvGrpSpPr>
          <p:cNvPr id="30" name="Gruppieren 29"/>
          <p:cNvGrpSpPr/>
          <p:nvPr/>
        </p:nvGrpSpPr>
        <p:grpSpPr>
          <a:xfrm>
            <a:off x="1113190" y="2204864"/>
            <a:ext cx="6917620" cy="3537684"/>
            <a:chOff x="478437" y="2204864"/>
            <a:chExt cx="6917620" cy="353768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437" y="2204864"/>
              <a:ext cx="3943350" cy="263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" name="Gerade Verbindung mit Pfeil 9"/>
            <p:cNvCxnSpPr>
              <a:endCxn id="11" idx="1"/>
            </p:cNvCxnSpPr>
            <p:nvPr/>
          </p:nvCxnSpPr>
          <p:spPr>
            <a:xfrm flipV="1">
              <a:off x="1979712" y="2749570"/>
              <a:ext cx="2520280" cy="51683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/>
          </p:nvSpPr>
          <p:spPr>
            <a:xfrm>
              <a:off x="4499992" y="2564904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b="1" dirty="0" smtClean="0"/>
                <a:t>Java Source </a:t>
              </a:r>
              <a:r>
                <a:rPr lang="de-AT" b="1" dirty="0" err="1" smtClean="0"/>
                <a:t>folder</a:t>
              </a:r>
              <a:endParaRPr lang="en-US" b="1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4171940" y="4130313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b="1" dirty="0" smtClean="0"/>
                <a:t>OSGI/</a:t>
              </a:r>
              <a:r>
                <a:rPr lang="de-AT" b="1" dirty="0" err="1" smtClean="0"/>
                <a:t>Jar</a:t>
              </a:r>
              <a:r>
                <a:rPr lang="de-AT" b="1" dirty="0" smtClean="0"/>
                <a:t> MANIFEST </a:t>
              </a:r>
              <a:r>
                <a:rPr lang="de-AT" b="1" dirty="0" err="1" smtClean="0"/>
                <a:t>file</a:t>
              </a:r>
              <a:endParaRPr lang="en-US" b="1" dirty="0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4659753" y="3678295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b="1" dirty="0" smtClean="0"/>
                <a:t>Java </a:t>
              </a:r>
              <a:r>
                <a:rPr lang="de-AT" b="1" dirty="0" err="1" smtClean="0"/>
                <a:t>template</a:t>
              </a:r>
              <a:r>
                <a:rPr lang="de-AT" b="1" dirty="0" smtClean="0"/>
                <a:t> </a:t>
              </a:r>
              <a:r>
                <a:rPr lang="de-AT" b="1" dirty="0" err="1" smtClean="0"/>
                <a:t>code</a:t>
              </a:r>
              <a:endParaRPr lang="en-US" b="1" dirty="0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2771799" y="4843289"/>
              <a:ext cx="3613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b="1" dirty="0" err="1" smtClean="0"/>
                <a:t>Plugin</a:t>
              </a:r>
              <a:r>
                <a:rPr lang="de-AT" b="1" dirty="0" smtClean="0"/>
                <a:t> </a:t>
              </a:r>
              <a:r>
                <a:rPr lang="de-AT" b="1" dirty="0" err="1" smtClean="0"/>
                <a:t>definition</a:t>
              </a:r>
              <a:r>
                <a:rPr lang="de-AT" b="1" dirty="0" smtClean="0"/>
                <a:t> in </a:t>
              </a:r>
              <a:r>
                <a:rPr lang="de-AT" b="1" dirty="0" err="1" smtClean="0"/>
                <a:t>xml</a:t>
              </a:r>
              <a:r>
                <a:rPr lang="de-AT" b="1" dirty="0" smtClean="0"/>
                <a:t> </a:t>
              </a:r>
              <a:r>
                <a:rPr lang="de-AT" b="1" dirty="0" err="1" smtClean="0"/>
                <a:t>notation</a:t>
              </a:r>
              <a:endParaRPr lang="en-US" b="1" dirty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827584" y="5373216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b="1" dirty="0" err="1" smtClean="0"/>
                <a:t>Ant</a:t>
              </a:r>
              <a:r>
                <a:rPr lang="de-AT" b="1" dirty="0" smtClean="0"/>
                <a:t> </a:t>
              </a:r>
              <a:r>
                <a:rPr lang="de-AT" b="1" dirty="0" err="1" smtClean="0"/>
                <a:t>build</a:t>
              </a:r>
              <a:r>
                <a:rPr lang="de-AT" b="1" dirty="0" smtClean="0"/>
                <a:t> </a:t>
              </a:r>
              <a:r>
                <a:rPr lang="de-AT" b="1" dirty="0" err="1" smtClean="0"/>
                <a:t>script</a:t>
              </a:r>
              <a:r>
                <a:rPr lang="de-AT" b="1" dirty="0" smtClean="0"/>
                <a:t> </a:t>
              </a:r>
              <a:r>
                <a:rPr lang="de-AT" b="1" dirty="0" err="1" smtClean="0"/>
                <a:t>for</a:t>
              </a:r>
              <a:r>
                <a:rPr lang="de-AT" b="1" dirty="0" smtClean="0"/>
                <a:t> </a:t>
              </a:r>
              <a:r>
                <a:rPr lang="de-AT" b="1" dirty="0" err="1" smtClean="0"/>
                <a:t>plugin</a:t>
              </a:r>
              <a:endParaRPr lang="en-US" b="1" dirty="0"/>
            </a:p>
          </p:txBody>
        </p:sp>
        <p:cxnSp>
          <p:nvCxnSpPr>
            <p:cNvPr id="18" name="Gerade Verbindung mit Pfeil 17"/>
            <p:cNvCxnSpPr>
              <a:endCxn id="17" idx="0"/>
            </p:cNvCxnSpPr>
            <p:nvPr/>
          </p:nvCxnSpPr>
          <p:spPr>
            <a:xfrm>
              <a:off x="1403648" y="4840545"/>
              <a:ext cx="792088" cy="53267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>
              <a:endCxn id="16" idx="1"/>
            </p:cNvCxnSpPr>
            <p:nvPr/>
          </p:nvCxnSpPr>
          <p:spPr>
            <a:xfrm>
              <a:off x="2450112" y="4653136"/>
              <a:ext cx="321687" cy="37481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>
              <a:endCxn id="14" idx="1"/>
            </p:cNvCxnSpPr>
            <p:nvPr/>
          </p:nvCxnSpPr>
          <p:spPr>
            <a:xfrm flipV="1">
              <a:off x="2627784" y="4314979"/>
              <a:ext cx="1544156" cy="5012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>
              <a:endCxn id="15" idx="1"/>
            </p:cNvCxnSpPr>
            <p:nvPr/>
          </p:nvCxnSpPr>
          <p:spPr>
            <a:xfrm>
              <a:off x="4283968" y="3862961"/>
              <a:ext cx="37578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25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Source </a:t>
            </a:r>
            <a:r>
              <a:rPr lang="de-AT" dirty="0" err="1" smtClean="0"/>
              <a:t>folder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Build</a:t>
            </a:r>
            <a:r>
              <a:rPr lang="de-AT" dirty="0" smtClean="0"/>
              <a:t> Path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7538" y="1844675"/>
            <a:ext cx="3522414" cy="4175125"/>
          </a:xfrm>
        </p:spPr>
        <p:txBody>
          <a:bodyPr/>
          <a:lstStyle/>
          <a:p>
            <a:pPr marL="0" indent="0" algn="just">
              <a:buNone/>
            </a:pPr>
            <a:r>
              <a:rPr lang="de-AT" dirty="0" smtClean="0"/>
              <a:t>Add </a:t>
            </a:r>
            <a:r>
              <a:rPr lang="de-AT" b="1" dirty="0" smtClean="0"/>
              <a:t>Java </a:t>
            </a:r>
            <a:r>
              <a:rPr lang="de-AT" b="1" dirty="0" err="1" smtClean="0"/>
              <a:t>source</a:t>
            </a:r>
            <a:r>
              <a:rPr lang="de-AT" b="1" dirty="0" smtClean="0"/>
              <a:t> </a:t>
            </a:r>
            <a:r>
              <a:rPr lang="de-AT" b="1" dirty="0" err="1" smtClean="0"/>
              <a:t>folder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b="1" dirty="0" err="1" smtClean="0"/>
              <a:t>Build</a:t>
            </a:r>
            <a:r>
              <a:rPr lang="de-AT" b="1" dirty="0" smtClean="0"/>
              <a:t> Path</a:t>
            </a:r>
            <a:endParaRPr lang="en-US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25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© FH Technikum Wien</a:t>
            </a:r>
            <a:endParaRPr lang="de-AT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556792"/>
            <a:ext cx="4411663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998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Build</a:t>
            </a:r>
            <a:r>
              <a:rPr lang="de-AT" dirty="0" smtClean="0"/>
              <a:t> </a:t>
            </a:r>
            <a:r>
              <a:rPr lang="de-AT" dirty="0" err="1" smtClean="0"/>
              <a:t>Plugin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7538" y="1844675"/>
            <a:ext cx="7842894" cy="1584325"/>
          </a:xfrm>
        </p:spPr>
        <p:txBody>
          <a:bodyPr/>
          <a:lstStyle/>
          <a:p>
            <a:pPr marL="0" indent="0">
              <a:buNone/>
            </a:pPr>
            <a:r>
              <a:rPr lang="de-AT" dirty="0" err="1" smtClean="0"/>
              <a:t>Right</a:t>
            </a:r>
            <a:r>
              <a:rPr lang="de-AT" dirty="0" smtClean="0"/>
              <a:t> </a:t>
            </a:r>
            <a:r>
              <a:rPr lang="de-AT" dirty="0" err="1" smtClean="0"/>
              <a:t>click</a:t>
            </a:r>
            <a:r>
              <a:rPr lang="de-AT" dirty="0" smtClean="0"/>
              <a:t> on </a:t>
            </a:r>
            <a:r>
              <a:rPr lang="de-AT" b="1" dirty="0" smtClean="0"/>
              <a:t>bulid.xml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</a:p>
          <a:p>
            <a:pPr marL="0" indent="0">
              <a:buNone/>
            </a:pPr>
            <a:r>
              <a:rPr lang="de-AT" b="1" dirty="0" smtClean="0"/>
              <a:t>Run As -&gt; </a:t>
            </a:r>
            <a:r>
              <a:rPr lang="de-AT" b="1" dirty="0" err="1" smtClean="0"/>
              <a:t>Ant</a:t>
            </a:r>
            <a:r>
              <a:rPr lang="de-AT" b="1" dirty="0" smtClean="0"/>
              <a:t> </a:t>
            </a:r>
            <a:r>
              <a:rPr lang="de-AT" b="1" dirty="0" err="1" smtClean="0"/>
              <a:t>Build</a:t>
            </a:r>
            <a:r>
              <a:rPr lang="de-AT" b="1" dirty="0" smtClean="0"/>
              <a:t/>
            </a:r>
            <a:br>
              <a:rPr lang="de-AT" b="1" dirty="0" smtClean="0"/>
            </a:br>
            <a:r>
              <a:rPr lang="de-AT" b="1" dirty="0" smtClean="0"/>
              <a:t/>
            </a:r>
            <a:br>
              <a:rPr lang="de-AT" b="1" dirty="0" smtClean="0"/>
            </a:br>
            <a:r>
              <a:rPr lang="de-AT" b="1" dirty="0" smtClean="0"/>
              <a:t>Note: ARE must not </a:t>
            </a:r>
            <a:r>
              <a:rPr lang="de-AT" b="1" dirty="0" err="1" smtClean="0"/>
              <a:t>run</a:t>
            </a:r>
            <a:r>
              <a:rPr lang="de-AT" b="1" dirty="0" smtClean="0"/>
              <a:t> </a:t>
            </a:r>
            <a:r>
              <a:rPr lang="de-AT" b="1" dirty="0" err="1" smtClean="0"/>
              <a:t>during</a:t>
            </a:r>
            <a:r>
              <a:rPr lang="de-AT" b="1" dirty="0" smtClean="0"/>
              <a:t> </a:t>
            </a:r>
            <a:r>
              <a:rPr lang="de-AT" b="1" dirty="0" err="1" smtClean="0"/>
              <a:t>build</a:t>
            </a:r>
            <a:endParaRPr lang="en-US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26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© FH Technikum Wien</a:t>
            </a:r>
            <a:endParaRPr lang="de-AT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72066"/>
            <a:ext cx="761047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119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Activate </a:t>
            </a:r>
            <a:r>
              <a:rPr lang="de-AT" dirty="0" err="1" smtClean="0"/>
              <a:t>Plugin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6" y="1844675"/>
            <a:ext cx="4170486" cy="1584325"/>
          </a:xfrm>
        </p:spPr>
        <p:txBody>
          <a:bodyPr/>
          <a:lstStyle/>
          <a:p>
            <a:pPr marL="0" indent="0" algn="ctr">
              <a:buNone/>
            </a:pPr>
            <a:r>
              <a:rPr lang="de-AT" sz="2800" b="1" dirty="0" smtClean="0"/>
              <a:t>ARE</a:t>
            </a:r>
            <a:endParaRPr lang="de-AT" b="1" dirty="0" smtClean="0"/>
          </a:p>
          <a:p>
            <a:endParaRPr lang="de-AT" dirty="0" smtClean="0"/>
          </a:p>
          <a:p>
            <a:pPr marL="457200" indent="-457200">
              <a:buFont typeface="+mj-lt"/>
              <a:buAutoNum type="arabicPeriod"/>
            </a:pPr>
            <a:r>
              <a:rPr lang="de-AT" dirty="0" smtClean="0"/>
              <a:t>Go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smtClean="0">
                <a:latin typeface="Source Code Pro" panose="020B0509030403020204" pitchFamily="49" charset="0"/>
              </a:rPr>
              <a:t>bin/ARE</a:t>
            </a:r>
            <a:r>
              <a:rPr lang="de-AT" dirty="0" smtClean="0"/>
              <a:t> </a:t>
            </a:r>
            <a:r>
              <a:rPr lang="de-AT" dirty="0" err="1" smtClean="0"/>
              <a:t>folder</a:t>
            </a:r>
            <a:endParaRPr lang="de-AT" dirty="0" smtClean="0"/>
          </a:p>
          <a:p>
            <a:pPr marL="457200" indent="-457200">
              <a:buFont typeface="+mj-lt"/>
              <a:buAutoNum type="arabicPeriod"/>
            </a:pPr>
            <a:endParaRPr lang="de-AT" dirty="0" smtClean="0"/>
          </a:p>
          <a:p>
            <a:pPr marL="457200" indent="-457200">
              <a:buFont typeface="+mj-lt"/>
              <a:buAutoNum type="arabicPeriod"/>
            </a:pPr>
            <a:r>
              <a:rPr lang="de-AT" dirty="0" smtClean="0"/>
              <a:t>Start </a:t>
            </a:r>
            <a:r>
              <a:rPr lang="de-AT" dirty="0" smtClean="0"/>
              <a:t>ARE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debug</a:t>
            </a:r>
            <a:r>
              <a:rPr lang="de-AT" dirty="0" smtClean="0"/>
              <a:t> </a:t>
            </a:r>
            <a:r>
              <a:rPr lang="de-AT" dirty="0" err="1" smtClean="0"/>
              <a:t>output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dirty="0">
                <a:latin typeface="Source Code Pro" panose="020B0509030403020204" pitchFamily="49" charset="0"/>
              </a:rPr>
              <a:t>start_debug.bat</a:t>
            </a:r>
            <a:r>
              <a:rPr lang="de-AT" dirty="0" smtClean="0"/>
              <a:t/>
            </a:r>
            <a:br>
              <a:rPr lang="de-AT" dirty="0" smtClean="0"/>
            </a:b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27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© FH Technikum Wien</a:t>
            </a:r>
            <a:endParaRPr lang="de-AT"/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4644008" y="1844675"/>
            <a:ext cx="4248472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462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462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462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462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de-AT" sz="2800" b="1" kern="0" dirty="0" smtClean="0"/>
              <a:t>ACS</a:t>
            </a:r>
            <a:endParaRPr lang="de-AT" b="1" kern="0" dirty="0" smtClean="0"/>
          </a:p>
          <a:p>
            <a:endParaRPr lang="de-AT" kern="0" dirty="0" smtClean="0"/>
          </a:p>
          <a:p>
            <a:pPr marL="457200" indent="-457200">
              <a:buFont typeface="+mj-lt"/>
              <a:buAutoNum type="arabicPeriod"/>
            </a:pPr>
            <a:r>
              <a:rPr lang="de-AT" kern="0" dirty="0" smtClean="0"/>
              <a:t>Go </a:t>
            </a:r>
            <a:r>
              <a:rPr lang="de-AT" kern="0" dirty="0" err="1" smtClean="0"/>
              <a:t>to</a:t>
            </a:r>
            <a:r>
              <a:rPr lang="de-AT" kern="0" dirty="0" smtClean="0"/>
              <a:t> </a:t>
            </a:r>
            <a:r>
              <a:rPr lang="de-AT" kern="0" dirty="0" smtClean="0">
                <a:latin typeface="Source Code Pro" panose="020B0509030403020204" pitchFamily="49" charset="0"/>
              </a:rPr>
              <a:t>bin/ACS</a:t>
            </a:r>
            <a:r>
              <a:rPr lang="de-AT" kern="0" dirty="0" smtClean="0"/>
              <a:t> </a:t>
            </a:r>
            <a:r>
              <a:rPr lang="de-AT" kern="0" dirty="0" err="1" smtClean="0"/>
              <a:t>folder</a:t>
            </a:r>
            <a:endParaRPr lang="de-AT" kern="0" dirty="0" smtClean="0"/>
          </a:p>
          <a:p>
            <a:pPr marL="457200" indent="-457200">
              <a:buFont typeface="+mj-lt"/>
              <a:buAutoNum type="arabicPeriod"/>
            </a:pPr>
            <a:endParaRPr lang="de-AT" kern="0" dirty="0" smtClean="0"/>
          </a:p>
          <a:p>
            <a:pPr marL="457200" indent="-457200">
              <a:buFont typeface="+mj-lt"/>
              <a:buAutoNum type="arabicPeriod"/>
            </a:pPr>
            <a:r>
              <a:rPr lang="de-AT" kern="0" dirty="0" smtClean="0"/>
              <a:t>Start </a:t>
            </a:r>
            <a:r>
              <a:rPr lang="de-AT" kern="0" dirty="0" smtClean="0">
                <a:latin typeface="Source Code Pro" panose="020B0509030403020204" pitchFamily="49" charset="0"/>
              </a:rPr>
              <a:t>ACS.exe</a:t>
            </a:r>
          </a:p>
          <a:p>
            <a:pPr marL="457200" indent="-457200">
              <a:buFont typeface="+mj-lt"/>
              <a:buAutoNum type="arabicPeriod"/>
            </a:pPr>
            <a:endParaRPr lang="de-AT" kern="0" dirty="0" smtClean="0"/>
          </a:p>
          <a:p>
            <a:pPr marL="457200" indent="-457200">
              <a:buFont typeface="+mj-lt"/>
              <a:buAutoNum type="arabicPeriod"/>
            </a:pPr>
            <a:r>
              <a:rPr lang="de-AT" kern="0" dirty="0" smtClean="0">
                <a:latin typeface="Source Code Pro" panose="020B0509030403020204" pitchFamily="49" charset="0"/>
              </a:rPr>
              <a:t>System/</a:t>
            </a:r>
            <a:br>
              <a:rPr lang="de-AT" kern="0" dirty="0" smtClean="0">
                <a:latin typeface="Source Code Pro" panose="020B0509030403020204" pitchFamily="49" charset="0"/>
              </a:rPr>
            </a:br>
            <a:r>
              <a:rPr lang="de-AT" kern="0" dirty="0" smtClean="0">
                <a:latin typeface="Source Code Pro" panose="020B0509030403020204" pitchFamily="49" charset="0"/>
              </a:rPr>
              <a:t>Download </a:t>
            </a:r>
            <a:r>
              <a:rPr lang="de-AT" kern="0" dirty="0" err="1" smtClean="0">
                <a:latin typeface="Source Code Pro" panose="020B0509030403020204" pitchFamily="49" charset="0"/>
              </a:rPr>
              <a:t>Component</a:t>
            </a:r>
            <a:r>
              <a:rPr lang="de-AT" kern="0" dirty="0" smtClean="0">
                <a:latin typeface="Source Code Pro" panose="020B0509030403020204" pitchFamily="49" charset="0"/>
              </a:rPr>
              <a:t> Collection</a:t>
            </a:r>
            <a:r>
              <a:rPr lang="de-AT" kern="0" dirty="0" smtClean="0"/>
              <a:t/>
            </a:r>
            <a:br>
              <a:rPr lang="de-AT" kern="0" dirty="0" smtClean="0"/>
            </a:b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80486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Member variables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28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© FH Technikum Wien</a:t>
            </a:r>
            <a:endParaRPr lang="de-AT"/>
          </a:p>
        </p:txBody>
      </p:sp>
      <p:sp>
        <p:nvSpPr>
          <p:cNvPr id="8" name="Textfeld 7"/>
          <p:cNvSpPr txBox="1"/>
          <p:nvPr/>
        </p:nvSpPr>
        <p:spPr>
          <a:xfrm>
            <a:off x="755576" y="1340768"/>
            <a:ext cx="75608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IRuntimeOutputPort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opFormattedStr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DefaultRuntimeOutputPort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 Usage of an output port e.g.: </a:t>
            </a:r>
            <a:r>
              <a:rPr lang="en-US" dirty="0" err="1">
                <a:solidFill>
                  <a:srgbClr val="3F7F5F"/>
                </a:solidFill>
                <a:latin typeface="Consolas"/>
              </a:rPr>
              <a:t>opMyOutPort.sendData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3F7F5F"/>
                </a:solidFill>
                <a:latin typeface="Consolas"/>
              </a:rPr>
              <a:t>ConversionUtils.intToBytes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(10)); 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IRuntimeEventTriggererPort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etpFormattedStrSent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DefaultRuntimeEventTriggererPort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 Usage of an event trigger port e.g.: </a:t>
            </a:r>
            <a:r>
              <a:rPr lang="en-US" dirty="0" err="1">
                <a:solidFill>
                  <a:srgbClr val="3F7F5F"/>
                </a:solidFill>
                <a:latin typeface="Consolas"/>
              </a:rPr>
              <a:t>etpMyEtPort.raiseEvent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();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dirty="0" err="1">
                <a:solidFill>
                  <a:srgbClr val="0000C0"/>
                </a:solidFill>
                <a:latin typeface="Consolas"/>
              </a:rPr>
              <a:t>propFormatString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"%1$4.2f"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 declare member variables here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//Hold values of incoming input port data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Double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in1Double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Long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in2Integer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String </a:t>
            </a:r>
            <a:r>
              <a:rPr lang="en-US" b="1" dirty="0">
                <a:solidFill>
                  <a:srgbClr val="0000C0"/>
                </a:solidFill>
                <a:highlight>
                  <a:srgbClr val="F0D8A8"/>
                </a:highlight>
                <a:latin typeface="Consolas"/>
              </a:rPr>
              <a:t>in3String</a:t>
            </a:r>
            <a:r>
              <a:rPr lang="en-US" b="1" dirty="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23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Property </a:t>
            </a:r>
            <a:r>
              <a:rPr lang="de-AT" dirty="0" err="1" smtClean="0"/>
              <a:t>setting</a:t>
            </a:r>
            <a:r>
              <a:rPr lang="de-AT" dirty="0" smtClean="0"/>
              <a:t> &amp; </a:t>
            </a:r>
            <a:r>
              <a:rPr lang="de-AT" dirty="0" err="1" smtClean="0"/>
              <a:t>getting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29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© FH Technikum Wien</a:t>
            </a:r>
            <a:endParaRPr lang="de-AT"/>
          </a:p>
        </p:txBody>
      </p:sp>
      <p:sp>
        <p:nvSpPr>
          <p:cNvPr id="8" name="Textfeld 7"/>
          <p:cNvSpPr txBox="1"/>
          <p:nvPr/>
        </p:nvSpPr>
        <p:spPr>
          <a:xfrm>
            <a:off x="756951" y="1196752"/>
            <a:ext cx="756084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3F5FBF"/>
                </a:solidFill>
                <a:latin typeface="Consolas"/>
              </a:rPr>
              <a:t>/**</a:t>
            </a:r>
          </a:p>
          <a:p>
            <a:r>
              <a:rPr lang="en-US" sz="1000" dirty="0">
                <a:solidFill>
                  <a:srgbClr val="3F5FBF"/>
                </a:solidFill>
                <a:latin typeface="Consolas"/>
              </a:rPr>
              <a:t> * returns the value of the given property.</a:t>
            </a:r>
          </a:p>
          <a:p>
            <a:r>
              <a:rPr lang="en-US" sz="1000" dirty="0">
                <a:solidFill>
                  <a:srgbClr val="3F5FBF"/>
                </a:solidFill>
                <a:latin typeface="Consolas"/>
              </a:rPr>
              <a:t> * </a:t>
            </a:r>
            <a:r>
              <a:rPr lang="en-US" sz="1000" b="1" dirty="0">
                <a:solidFill>
                  <a:srgbClr val="7F9FBF"/>
                </a:solidFill>
                <a:latin typeface="Consolas"/>
              </a:rPr>
              <a:t>@</a:t>
            </a:r>
            <a:r>
              <a:rPr lang="en-US" sz="1000" b="1" dirty="0" err="1">
                <a:solidFill>
                  <a:srgbClr val="7F9FBF"/>
                </a:solidFill>
                <a:latin typeface="Consolas"/>
              </a:rPr>
              <a:t>param</a:t>
            </a:r>
            <a:r>
              <a:rPr lang="en-US" sz="1000" b="1" dirty="0">
                <a:solidFill>
                  <a:srgbClr val="3F5FBF"/>
                </a:solidFill>
                <a:latin typeface="Consolas"/>
              </a:rPr>
              <a:t> </a:t>
            </a:r>
            <a:r>
              <a:rPr lang="en-US" sz="1000" b="1" dirty="0" err="1">
                <a:solidFill>
                  <a:srgbClr val="3F5FBF"/>
                </a:solidFill>
                <a:latin typeface="Consolas"/>
              </a:rPr>
              <a:t>propertyName</a:t>
            </a:r>
            <a:r>
              <a:rPr lang="en-US" sz="1000" b="1" dirty="0">
                <a:solidFill>
                  <a:srgbClr val="3F5FBF"/>
                </a:solidFill>
                <a:latin typeface="Consolas"/>
              </a:rPr>
              <a:t>   the name of the property</a:t>
            </a:r>
          </a:p>
          <a:p>
            <a:r>
              <a:rPr lang="en-US" sz="1000" dirty="0">
                <a:solidFill>
                  <a:srgbClr val="3F5FBF"/>
                </a:solidFill>
                <a:latin typeface="Consolas"/>
              </a:rPr>
              <a:t> * </a:t>
            </a:r>
            <a:r>
              <a:rPr lang="en-US" sz="1000" b="1" dirty="0">
                <a:solidFill>
                  <a:srgbClr val="7F9FBF"/>
                </a:solidFill>
                <a:latin typeface="Consolas"/>
              </a:rPr>
              <a:t>@return</a:t>
            </a:r>
            <a:r>
              <a:rPr lang="en-US" sz="1000" b="1" dirty="0">
                <a:solidFill>
                  <a:srgbClr val="3F5FBF"/>
                </a:solidFill>
                <a:latin typeface="Consolas"/>
              </a:rPr>
              <a:t>               the property value or null if not found</a:t>
            </a:r>
          </a:p>
          <a:p>
            <a:r>
              <a:rPr lang="en-US" sz="1000" dirty="0">
                <a:solidFill>
                  <a:srgbClr val="3F5FBF"/>
                </a:solidFill>
                <a:latin typeface="Consolas"/>
              </a:rPr>
              <a:t> */</a:t>
            </a:r>
          </a:p>
          <a:p>
            <a:r>
              <a:rPr lang="en-US" sz="10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 Object </a:t>
            </a:r>
            <a:r>
              <a:rPr lang="en-US" sz="1000" b="1" dirty="0" err="1">
                <a:solidFill>
                  <a:srgbClr val="000000"/>
                </a:solidFill>
                <a:latin typeface="Consolas"/>
              </a:rPr>
              <a:t>getRuntimePropertyValue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(String </a:t>
            </a:r>
            <a:r>
              <a:rPr lang="en-US" sz="1000" b="1" dirty="0" err="1">
                <a:solidFill>
                  <a:srgbClr val="000000"/>
                </a:solidFill>
                <a:latin typeface="Consolas"/>
              </a:rPr>
              <a:t>propertyName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000" b="1" dirty="0" smtClean="0">
                <a:solidFill>
                  <a:srgbClr val="7F0055"/>
                </a:solidFill>
                <a:latin typeface="Consolas"/>
              </a:rPr>
              <a:t>  if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0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000" b="1" dirty="0" err="1">
                <a:solidFill>
                  <a:srgbClr val="2A00FF"/>
                </a:solidFill>
                <a:latin typeface="Consolas"/>
              </a:rPr>
              <a:t>formatString</a:t>
            </a:r>
            <a:r>
              <a:rPr lang="en-US" sz="10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000" b="1" dirty="0" err="1">
                <a:solidFill>
                  <a:srgbClr val="000000"/>
                </a:solidFill>
                <a:latin typeface="Consolas"/>
              </a:rPr>
              <a:t>equalsIgnoreCase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000" b="1" dirty="0" err="1">
                <a:solidFill>
                  <a:srgbClr val="000000"/>
                </a:solidFill>
                <a:latin typeface="Consolas"/>
              </a:rPr>
              <a:t>propertyName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  {</a:t>
            </a:r>
            <a:endParaRPr lang="en-US" sz="1000" dirty="0">
              <a:solidFill>
                <a:srgbClr val="000000"/>
              </a:solidFill>
              <a:latin typeface="Consolas"/>
            </a:endParaRPr>
          </a:p>
          <a:p>
            <a:r>
              <a:rPr lang="en-US" sz="1000" b="1" dirty="0" smtClean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 err="1">
                <a:solidFill>
                  <a:srgbClr val="0000C0"/>
                </a:solidFill>
                <a:latin typeface="Consolas"/>
              </a:rPr>
              <a:t>propFormatString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  }</a:t>
            </a:r>
            <a:endParaRPr lang="en-US" sz="1000" dirty="0">
              <a:solidFill>
                <a:srgbClr val="000000"/>
              </a:solidFill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0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sz="1000" dirty="0">
              <a:latin typeface="Consolas"/>
            </a:endParaRPr>
          </a:p>
          <a:p>
            <a:r>
              <a:rPr lang="en-US" sz="1000" dirty="0">
                <a:solidFill>
                  <a:srgbClr val="3F5FBF"/>
                </a:solidFill>
                <a:latin typeface="Consolas"/>
              </a:rPr>
              <a:t>/**</a:t>
            </a:r>
          </a:p>
          <a:p>
            <a:r>
              <a:rPr lang="en-US" sz="1000" dirty="0">
                <a:solidFill>
                  <a:srgbClr val="3F5FBF"/>
                </a:solidFill>
                <a:latin typeface="Consolas"/>
              </a:rPr>
              <a:t> * sets a new value for the given property.</a:t>
            </a:r>
          </a:p>
          <a:p>
            <a:r>
              <a:rPr lang="en-US" sz="1000" dirty="0">
                <a:solidFill>
                  <a:srgbClr val="3F5FBF"/>
                </a:solidFill>
                <a:latin typeface="Consolas"/>
              </a:rPr>
              <a:t> * </a:t>
            </a:r>
            <a:r>
              <a:rPr lang="en-US" sz="1000" b="1" dirty="0">
                <a:solidFill>
                  <a:srgbClr val="7F9FBF"/>
                </a:solidFill>
                <a:latin typeface="Consolas"/>
              </a:rPr>
              <a:t>@</a:t>
            </a:r>
            <a:r>
              <a:rPr lang="en-US" sz="1000" b="1" dirty="0" err="1">
                <a:solidFill>
                  <a:srgbClr val="7F9FBF"/>
                </a:solidFill>
                <a:latin typeface="Consolas"/>
              </a:rPr>
              <a:t>param</a:t>
            </a:r>
            <a:r>
              <a:rPr lang="en-US" sz="1000" b="1" dirty="0">
                <a:solidFill>
                  <a:srgbClr val="3F5FBF"/>
                </a:solidFill>
                <a:latin typeface="Consolas"/>
              </a:rPr>
              <a:t> </a:t>
            </a:r>
            <a:r>
              <a:rPr lang="en-US" sz="1000" b="1" dirty="0" err="1">
                <a:solidFill>
                  <a:srgbClr val="3F5FBF"/>
                </a:solidFill>
                <a:latin typeface="Consolas"/>
              </a:rPr>
              <a:t>propertyName</a:t>
            </a:r>
            <a:r>
              <a:rPr lang="en-US" sz="1000" b="1" dirty="0">
                <a:solidFill>
                  <a:srgbClr val="3F5FBF"/>
                </a:solidFill>
                <a:latin typeface="Consolas"/>
              </a:rPr>
              <a:t>   the name of the property</a:t>
            </a:r>
          </a:p>
          <a:p>
            <a:r>
              <a:rPr lang="en-US" sz="1000" dirty="0">
                <a:solidFill>
                  <a:srgbClr val="3F5FBF"/>
                </a:solidFill>
                <a:latin typeface="Consolas"/>
              </a:rPr>
              <a:t> * </a:t>
            </a:r>
            <a:r>
              <a:rPr lang="en-US" sz="1000" b="1" dirty="0">
                <a:solidFill>
                  <a:srgbClr val="7F9FBF"/>
                </a:solidFill>
                <a:latin typeface="Consolas"/>
              </a:rPr>
              <a:t>@</a:t>
            </a:r>
            <a:r>
              <a:rPr lang="en-US" sz="1000" b="1" dirty="0" err="1">
                <a:solidFill>
                  <a:srgbClr val="7F9FBF"/>
                </a:solidFill>
                <a:latin typeface="Consolas"/>
              </a:rPr>
              <a:t>param</a:t>
            </a:r>
            <a:r>
              <a:rPr lang="en-US" sz="1000" b="1" dirty="0">
                <a:solidFill>
                  <a:srgbClr val="3F5FBF"/>
                </a:solidFill>
                <a:latin typeface="Consolas"/>
              </a:rPr>
              <a:t> </a:t>
            </a:r>
            <a:r>
              <a:rPr lang="en-US" sz="1000" b="1" dirty="0" err="1">
                <a:solidFill>
                  <a:srgbClr val="3F5FBF"/>
                </a:solidFill>
                <a:latin typeface="Consolas"/>
              </a:rPr>
              <a:t>newValue</a:t>
            </a:r>
            <a:r>
              <a:rPr lang="en-US" sz="1000" b="1" dirty="0">
                <a:solidFill>
                  <a:srgbClr val="3F5FBF"/>
                </a:solidFill>
                <a:latin typeface="Consolas"/>
              </a:rPr>
              <a:t>       the desired property value or null if not found</a:t>
            </a:r>
          </a:p>
          <a:p>
            <a:r>
              <a:rPr lang="en-US" sz="1000" dirty="0">
                <a:solidFill>
                  <a:srgbClr val="3F5FBF"/>
                </a:solidFill>
                <a:latin typeface="Consolas"/>
              </a:rPr>
              <a:t> */</a:t>
            </a:r>
          </a:p>
          <a:p>
            <a:r>
              <a:rPr lang="en-US" sz="10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 Object </a:t>
            </a:r>
            <a:r>
              <a:rPr lang="en-US" sz="1000" b="1" dirty="0" err="1">
                <a:solidFill>
                  <a:srgbClr val="000000"/>
                </a:solidFill>
                <a:latin typeface="Consolas"/>
              </a:rPr>
              <a:t>setRuntimePropertyValue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(String </a:t>
            </a:r>
            <a:r>
              <a:rPr lang="en-US" sz="1000" b="1" dirty="0" err="1">
                <a:solidFill>
                  <a:srgbClr val="000000"/>
                </a:solidFill>
                <a:latin typeface="Consolas"/>
              </a:rPr>
              <a:t>propertyName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, Object </a:t>
            </a:r>
            <a:r>
              <a:rPr lang="en-US" sz="1000" b="1" dirty="0" err="1">
                <a:solidFill>
                  <a:srgbClr val="000000"/>
                </a:solidFill>
                <a:latin typeface="Consolas"/>
              </a:rPr>
              <a:t>newValue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000" b="1" dirty="0" smtClean="0">
                <a:solidFill>
                  <a:srgbClr val="7F0055"/>
                </a:solidFill>
                <a:latin typeface="Consolas"/>
              </a:rPr>
              <a:t>  if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0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000" b="1" dirty="0" err="1">
                <a:solidFill>
                  <a:srgbClr val="2A00FF"/>
                </a:solidFill>
                <a:latin typeface="Consolas"/>
              </a:rPr>
              <a:t>formatString</a:t>
            </a:r>
            <a:r>
              <a:rPr lang="en-US" sz="10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000" b="1" dirty="0" err="1">
                <a:solidFill>
                  <a:srgbClr val="000000"/>
                </a:solidFill>
                <a:latin typeface="Consolas"/>
              </a:rPr>
              <a:t>equalsIgnoreCase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000" b="1" dirty="0" err="1">
                <a:solidFill>
                  <a:srgbClr val="000000"/>
                </a:solidFill>
                <a:latin typeface="Consolas"/>
              </a:rPr>
              <a:t>propertyName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  {</a:t>
            </a:r>
            <a:endParaRPr lang="en-US" sz="1000" dirty="0">
              <a:solidFill>
                <a:srgbClr val="000000"/>
              </a:solidFill>
              <a:latin typeface="Consolas"/>
            </a:endParaRPr>
          </a:p>
          <a:p>
            <a:r>
              <a:rPr lang="en-US" sz="1000" b="1" dirty="0" smtClean="0">
                <a:solidFill>
                  <a:srgbClr val="7F0055"/>
                </a:solidFill>
                <a:latin typeface="Consolas"/>
              </a:rPr>
              <a:t>    final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Object </a:t>
            </a:r>
            <a:r>
              <a:rPr lang="en-US" sz="1000" b="1" dirty="0" err="1">
                <a:solidFill>
                  <a:srgbClr val="000000"/>
                </a:solidFill>
                <a:latin typeface="Consolas"/>
              </a:rPr>
              <a:t>oldValue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000" b="1" dirty="0" err="1">
                <a:solidFill>
                  <a:srgbClr val="0000C0"/>
                </a:solidFill>
                <a:latin typeface="Consolas"/>
              </a:rPr>
              <a:t>propFormatString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000" dirty="0" smtClean="0">
                <a:solidFill>
                  <a:srgbClr val="0000C0"/>
                </a:solidFill>
                <a:latin typeface="Consolas"/>
              </a:rPr>
              <a:t>    </a:t>
            </a:r>
            <a:r>
              <a:rPr lang="en-US" sz="1000" dirty="0" err="1" smtClean="0">
                <a:solidFill>
                  <a:srgbClr val="0000C0"/>
                </a:solidFill>
                <a:latin typeface="Consolas"/>
              </a:rPr>
              <a:t>propFormatString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= (String)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newValue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000" b="1" dirty="0" smtClean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nsolas"/>
              </a:rPr>
              <a:t>oldValue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  }</a:t>
            </a:r>
            <a:endParaRPr lang="en-US" sz="1000" dirty="0">
              <a:solidFill>
                <a:srgbClr val="000000"/>
              </a:solidFill>
              <a:latin typeface="Consolas"/>
            </a:endParaRPr>
          </a:p>
          <a:p>
            <a:endParaRPr lang="en-US" sz="1000" dirty="0">
              <a:latin typeface="Consolas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0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8838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>
          <a:xfrm>
            <a:off x="1392238" y="336550"/>
            <a:ext cx="5916612" cy="622300"/>
          </a:xfrm>
        </p:spPr>
        <p:txBody>
          <a:bodyPr/>
          <a:lstStyle/>
          <a:p>
            <a:r>
              <a:rPr lang="de-AT" altLang="en-US" dirty="0" err="1" smtClean="0"/>
              <a:t>AsTeRICS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Plugin</a:t>
            </a:r>
            <a:endParaRPr lang="en-US" altLang="en-US" dirty="0" smtClean="0"/>
          </a:p>
        </p:txBody>
      </p:sp>
      <p:sp>
        <p:nvSpPr>
          <p:cNvPr id="13315" name="Textplatzhalter 2"/>
          <p:cNvSpPr>
            <a:spLocks noGrp="1"/>
          </p:cNvSpPr>
          <p:nvPr>
            <p:ph idx="1"/>
          </p:nvPr>
        </p:nvSpPr>
        <p:spPr>
          <a:xfrm>
            <a:off x="395536" y="1844675"/>
            <a:ext cx="6408712" cy="4175125"/>
          </a:xfrm>
        </p:spPr>
        <p:txBody>
          <a:bodyPr/>
          <a:lstStyle/>
          <a:p>
            <a:r>
              <a:rPr lang="de-AT" altLang="en-US" dirty="0" err="1" smtClean="0"/>
              <a:t>Is</a:t>
            </a:r>
            <a:r>
              <a:rPr lang="de-AT" altLang="en-US" dirty="0" smtClean="0"/>
              <a:t> a </a:t>
            </a:r>
            <a:r>
              <a:rPr lang="de-AT" altLang="en-US" dirty="0" err="1" smtClean="0"/>
              <a:t>functional</a:t>
            </a:r>
            <a:r>
              <a:rPr lang="de-AT" altLang="en-US" dirty="0" smtClean="0"/>
              <a:t> block (</a:t>
            </a:r>
            <a:r>
              <a:rPr lang="de-AT" altLang="en-US" dirty="0" err="1" smtClean="0"/>
              <a:t>component</a:t>
            </a:r>
            <a:r>
              <a:rPr lang="de-AT" altLang="en-US" dirty="0" smtClean="0"/>
              <a:t>) </a:t>
            </a:r>
            <a:r>
              <a:rPr lang="de-AT" altLang="en-US" dirty="0" err="1" smtClean="0"/>
              <a:t>with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defined</a:t>
            </a:r>
            <a:endParaRPr lang="de-AT" altLang="en-US" dirty="0" smtClean="0"/>
          </a:p>
          <a:p>
            <a:pPr lvl="1"/>
            <a:r>
              <a:rPr lang="de-AT" altLang="en-US" b="1" dirty="0" err="1" smtClean="0"/>
              <a:t>input</a:t>
            </a:r>
            <a:r>
              <a:rPr lang="de-AT" altLang="en-US" b="1" dirty="0" smtClean="0"/>
              <a:t> </a:t>
            </a:r>
            <a:r>
              <a:rPr lang="de-AT" altLang="en-US" b="1" dirty="0" err="1" smtClean="0"/>
              <a:t>ports</a:t>
            </a:r>
            <a:r>
              <a:rPr lang="de-AT" altLang="en-US" dirty="0" smtClean="0"/>
              <a:t>: </a:t>
            </a:r>
            <a:r>
              <a:rPr lang="de-AT" altLang="en-US" dirty="0" err="1" smtClean="0"/>
              <a:t>receives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data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to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be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processed</a:t>
            </a:r>
            <a:r>
              <a:rPr lang="de-AT" altLang="en-US" dirty="0" smtClean="0"/>
              <a:t> </a:t>
            </a:r>
            <a:br>
              <a:rPr lang="de-AT" altLang="en-US" dirty="0" smtClean="0"/>
            </a:br>
            <a:r>
              <a:rPr lang="de-AT" altLang="en-US" dirty="0" smtClean="0"/>
              <a:t>(e.g. </a:t>
            </a:r>
            <a:r>
              <a:rPr lang="de-AT" altLang="en-US" dirty="0" err="1" smtClean="0"/>
              <a:t>face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tracked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coordinates</a:t>
            </a:r>
            <a:r>
              <a:rPr lang="de-AT" altLang="en-US" dirty="0" smtClean="0"/>
              <a:t>)</a:t>
            </a:r>
          </a:p>
          <a:p>
            <a:pPr lvl="1"/>
            <a:r>
              <a:rPr lang="de-AT" altLang="en-US" b="1" dirty="0" err="1"/>
              <a:t>output</a:t>
            </a:r>
            <a:r>
              <a:rPr lang="de-AT" altLang="en-US" b="1" dirty="0"/>
              <a:t> </a:t>
            </a:r>
            <a:r>
              <a:rPr lang="de-AT" altLang="en-US" b="1" dirty="0" err="1"/>
              <a:t>ports</a:t>
            </a:r>
            <a:r>
              <a:rPr lang="de-AT" altLang="en-US" dirty="0" smtClean="0"/>
              <a:t>: send </a:t>
            </a:r>
            <a:r>
              <a:rPr lang="de-AT" altLang="en-US" dirty="0" err="1" smtClean="0"/>
              <a:t>processed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data</a:t>
            </a:r>
            <a:r>
              <a:rPr lang="de-AT" altLang="en-US" dirty="0" smtClean="0"/>
              <a:t> </a:t>
            </a:r>
            <a:br>
              <a:rPr lang="de-AT" altLang="en-US" dirty="0" smtClean="0"/>
            </a:br>
            <a:r>
              <a:rPr lang="de-AT" altLang="en-US" dirty="0" smtClean="0"/>
              <a:t>(e.g. </a:t>
            </a:r>
            <a:r>
              <a:rPr lang="de-AT" altLang="en-US" dirty="0" err="1" smtClean="0"/>
              <a:t>formatted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string</a:t>
            </a:r>
            <a:r>
              <a:rPr lang="de-AT" altLang="en-US" dirty="0" smtClean="0"/>
              <a:t>)</a:t>
            </a:r>
          </a:p>
          <a:p>
            <a:pPr lvl="1"/>
            <a:r>
              <a:rPr lang="de-AT" altLang="en-US" b="1" dirty="0" err="1"/>
              <a:t>event</a:t>
            </a:r>
            <a:r>
              <a:rPr lang="de-AT" altLang="en-US" b="1" dirty="0"/>
              <a:t> </a:t>
            </a:r>
            <a:r>
              <a:rPr lang="de-AT" altLang="en-US" b="1" dirty="0" err="1"/>
              <a:t>listener</a:t>
            </a:r>
            <a:r>
              <a:rPr lang="de-AT" altLang="en-US" dirty="0" smtClean="0"/>
              <a:t>: </a:t>
            </a:r>
            <a:r>
              <a:rPr lang="de-AT" altLang="en-US" dirty="0" err="1" smtClean="0"/>
              <a:t>receive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event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and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execute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assigned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action</a:t>
            </a:r>
            <a:r>
              <a:rPr lang="de-AT" altLang="en-US" dirty="0" smtClean="0"/>
              <a:t> (e.g. </a:t>
            </a:r>
            <a:r>
              <a:rPr lang="de-AT" altLang="en-US" dirty="0" err="1" smtClean="0"/>
              <a:t>left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mouse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click</a:t>
            </a:r>
            <a:r>
              <a:rPr lang="de-AT" altLang="en-US" dirty="0" smtClean="0"/>
              <a:t>)</a:t>
            </a:r>
          </a:p>
          <a:p>
            <a:pPr lvl="1"/>
            <a:r>
              <a:rPr lang="de-AT" altLang="en-US" b="1" dirty="0" err="1"/>
              <a:t>event</a:t>
            </a:r>
            <a:r>
              <a:rPr lang="de-AT" altLang="en-US" b="1" dirty="0"/>
              <a:t> </a:t>
            </a:r>
            <a:r>
              <a:rPr lang="de-AT" altLang="en-US" b="1" dirty="0" err="1"/>
              <a:t>trigger</a:t>
            </a:r>
            <a:r>
              <a:rPr lang="de-AT" altLang="en-US" dirty="0" smtClean="0"/>
              <a:t>: send </a:t>
            </a:r>
            <a:r>
              <a:rPr lang="de-AT" altLang="en-US" dirty="0" err="1" smtClean="0"/>
              <a:t>event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to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other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functional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blocks</a:t>
            </a:r>
            <a:r>
              <a:rPr lang="de-AT" altLang="en-US" dirty="0" smtClean="0"/>
              <a:t> (e.g. time </a:t>
            </a:r>
            <a:r>
              <a:rPr lang="de-AT" altLang="en-US" dirty="0" err="1" smtClean="0"/>
              <a:t>elapsed</a:t>
            </a:r>
            <a:r>
              <a:rPr lang="de-AT" altLang="en-US" dirty="0" smtClean="0"/>
              <a:t>)</a:t>
            </a:r>
          </a:p>
          <a:p>
            <a:pPr lvl="1"/>
            <a:r>
              <a:rPr lang="de-AT" altLang="en-US" b="1" dirty="0" err="1"/>
              <a:t>properties</a:t>
            </a:r>
            <a:r>
              <a:rPr lang="de-AT" altLang="en-US" dirty="0" smtClean="0"/>
              <a:t>: </a:t>
            </a:r>
            <a:r>
              <a:rPr lang="de-AT" altLang="en-US" dirty="0" err="1" smtClean="0"/>
              <a:t>Configure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behaviour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through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property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values</a:t>
            </a:r>
            <a:r>
              <a:rPr lang="de-AT" altLang="en-US" dirty="0" smtClean="0"/>
              <a:t> </a:t>
            </a:r>
            <a:endParaRPr lang="en-US" altLang="en-US" dirty="0" smtClean="0"/>
          </a:p>
        </p:txBody>
      </p:sp>
      <p:sp>
        <p:nvSpPr>
          <p:cNvPr id="13316" name="Foliennummernplatzhalt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5879BC25-7D94-4E0E-B9AF-1E90196F28CC}" type="slidenum">
              <a:rPr lang="de-AT" altLang="en-US" sz="800" smtClean="0">
                <a:solidFill>
                  <a:srgbClr val="626B71"/>
                </a:solidFill>
              </a:rPr>
              <a:pPr eaLnBrk="1" hangingPunct="1"/>
              <a:t>3</a:t>
            </a:fld>
            <a:endParaRPr lang="de-AT" altLang="en-US" sz="800" smtClean="0">
              <a:solidFill>
                <a:srgbClr val="626B71"/>
              </a:solidFill>
            </a:endParaRPr>
          </a:p>
        </p:txBody>
      </p:sp>
      <p:sp>
        <p:nvSpPr>
          <p:cNvPr id="13317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de-AT" altLang="en-US" smtClean="0">
                <a:solidFill>
                  <a:srgbClr val="626B71"/>
                </a:solidFill>
              </a:rPr>
              <a:t>© FH Technikum Wien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2132856"/>
            <a:ext cx="1302643" cy="1723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048273"/>
            <a:ext cx="22193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265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Converting</a:t>
            </a:r>
            <a:r>
              <a:rPr lang="de-AT" dirty="0" smtClean="0"/>
              <a:t> </a:t>
            </a:r>
            <a:r>
              <a:rPr lang="de-AT" dirty="0" err="1" smtClean="0"/>
              <a:t>incoming</a:t>
            </a:r>
            <a:r>
              <a:rPr lang="de-AT" dirty="0" smtClean="0"/>
              <a:t> </a:t>
            </a:r>
            <a:r>
              <a:rPr lang="de-AT" dirty="0" err="1" smtClean="0"/>
              <a:t>port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30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© FH Technikum Wien</a:t>
            </a:r>
            <a:endParaRPr lang="de-AT"/>
          </a:p>
        </p:txBody>
      </p:sp>
      <p:sp>
        <p:nvSpPr>
          <p:cNvPr id="8" name="Textfeld 7"/>
          <p:cNvSpPr txBox="1"/>
          <p:nvPr/>
        </p:nvSpPr>
        <p:spPr>
          <a:xfrm>
            <a:off x="755576" y="1340768"/>
            <a:ext cx="75608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3F5FBF"/>
                </a:solidFill>
                <a:latin typeface="Consolas"/>
              </a:rPr>
              <a:t>/**</a:t>
            </a:r>
          </a:p>
          <a:p>
            <a:r>
              <a:rPr lang="en-US" sz="1100" dirty="0">
                <a:solidFill>
                  <a:srgbClr val="3F5FBF"/>
                </a:solidFill>
                <a:latin typeface="Consolas"/>
              </a:rPr>
              <a:t>      * Input Ports for receiving values.</a:t>
            </a:r>
          </a:p>
          <a:p>
            <a:r>
              <a:rPr lang="en-US" sz="1100" dirty="0">
                <a:solidFill>
                  <a:srgbClr val="3F5FBF"/>
                </a:solidFill>
                <a:latin typeface="Consolas"/>
              </a:rPr>
              <a:t>      */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IRuntimeInputPort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0000C0"/>
                </a:solidFill>
                <a:latin typeface="Consolas"/>
              </a:rPr>
              <a:t>ipIn1Double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 =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DefaultRuntimeInputPort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receiveData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byte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[] data)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100" dirty="0" smtClean="0">
                <a:solidFill>
                  <a:srgbClr val="3F7F5F"/>
                </a:solidFill>
                <a:latin typeface="Consolas"/>
              </a:rPr>
              <a:t>  //</a:t>
            </a:r>
            <a:r>
              <a:rPr lang="en-US" sz="1100" dirty="0">
                <a:solidFill>
                  <a:srgbClr val="3F7F5F"/>
                </a:solidFill>
                <a:latin typeface="Consolas"/>
              </a:rPr>
              <a:t>Convert incoming data to a double value.</a:t>
            </a:r>
          </a:p>
          <a:p>
            <a:r>
              <a:rPr lang="en-US" sz="1100" dirty="0" smtClean="0">
                <a:solidFill>
                  <a:srgbClr val="0000C0"/>
                </a:solidFill>
                <a:latin typeface="Consolas"/>
              </a:rPr>
              <a:t>  in1Double</a:t>
            </a: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100" dirty="0" err="1">
                <a:solidFill>
                  <a:srgbClr val="000000"/>
                </a:solidFill>
                <a:latin typeface="Consolas"/>
              </a:rPr>
              <a:t>ConversionUtils.</a:t>
            </a:r>
            <a:r>
              <a:rPr lang="en-US" sz="1100" i="1" dirty="0" err="1">
                <a:solidFill>
                  <a:srgbClr val="000000"/>
                </a:solidFill>
                <a:latin typeface="Consolas"/>
              </a:rPr>
              <a:t>doubleFromBytes</a:t>
            </a:r>
            <a:r>
              <a:rPr lang="en-US" sz="1100" i="1" dirty="0">
                <a:solidFill>
                  <a:srgbClr val="000000"/>
                </a:solidFill>
                <a:latin typeface="Consolas"/>
              </a:rPr>
              <a:t>(data);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IRuntimeInputPort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0000C0"/>
                </a:solidFill>
                <a:latin typeface="Consolas"/>
              </a:rPr>
              <a:t>ipIn2Integer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 =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DefaultRuntimeInputPort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receiveData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byte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[] data)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100" dirty="0" smtClean="0">
                <a:solidFill>
                  <a:srgbClr val="3F7F5F"/>
                </a:solidFill>
                <a:latin typeface="Consolas"/>
              </a:rPr>
              <a:t>  //</a:t>
            </a:r>
            <a:r>
              <a:rPr lang="en-US" sz="1100" dirty="0">
                <a:solidFill>
                  <a:srgbClr val="3F7F5F"/>
                </a:solidFill>
                <a:latin typeface="Consolas"/>
              </a:rPr>
              <a:t>Convert incoming data to a Long (not </a:t>
            </a:r>
            <a:r>
              <a:rPr lang="en-US" sz="1100" dirty="0" err="1">
                <a:solidFill>
                  <a:srgbClr val="3F7F5F"/>
                </a:solidFill>
                <a:latin typeface="Consolas"/>
              </a:rPr>
              <a:t>int</a:t>
            </a:r>
            <a:r>
              <a:rPr lang="en-US" sz="1100" dirty="0">
                <a:solidFill>
                  <a:srgbClr val="3F7F5F"/>
                </a:solidFill>
                <a:latin typeface="Consolas"/>
              </a:rPr>
              <a:t>) value, because Formatter class expects Long </a:t>
            </a:r>
            <a:r>
              <a:rPr lang="en-US" sz="1100" dirty="0" smtClean="0">
                <a:solidFill>
                  <a:srgbClr val="3F7F5F"/>
                </a:solidFill>
                <a:latin typeface="Consolas"/>
              </a:rPr>
              <a:t>value instead </a:t>
            </a:r>
            <a:r>
              <a:rPr lang="en-US" sz="1100" dirty="0">
                <a:solidFill>
                  <a:srgbClr val="3F7F5F"/>
                </a:solidFill>
                <a:latin typeface="Consolas"/>
              </a:rPr>
              <a:t>of int.</a:t>
            </a:r>
          </a:p>
          <a:p>
            <a:r>
              <a:rPr lang="en-US" sz="1100" dirty="0" smtClean="0">
                <a:solidFill>
                  <a:srgbClr val="0000C0"/>
                </a:solidFill>
                <a:latin typeface="Consolas"/>
              </a:rPr>
              <a:t>  in2Integer</a:t>
            </a: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Long(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ConversionUtils.</a:t>
            </a:r>
            <a:r>
              <a:rPr lang="en-US" sz="1100" b="1" i="1" dirty="0" err="1">
                <a:solidFill>
                  <a:srgbClr val="000000"/>
                </a:solidFill>
                <a:latin typeface="Consolas"/>
              </a:rPr>
              <a:t>intFromBytes</a:t>
            </a:r>
            <a:r>
              <a:rPr lang="en-US" sz="1100" b="1" i="1" dirty="0">
                <a:solidFill>
                  <a:srgbClr val="000000"/>
                </a:solidFill>
                <a:latin typeface="Consolas"/>
              </a:rPr>
              <a:t>(data));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IRuntimeInputPort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0000C0"/>
                </a:solidFill>
                <a:latin typeface="Consolas"/>
              </a:rPr>
              <a:t>ipIn3String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 =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DefaultRuntimeInputPort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receiveData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byte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[] data)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100" dirty="0" smtClean="0">
                <a:solidFill>
                  <a:srgbClr val="3F7F5F"/>
                </a:solidFill>
                <a:latin typeface="Consolas"/>
              </a:rPr>
              <a:t>  //</a:t>
            </a:r>
            <a:r>
              <a:rPr lang="en-US" sz="1100" dirty="0">
                <a:solidFill>
                  <a:srgbClr val="3F7F5F"/>
                </a:solidFill>
                <a:latin typeface="Consolas"/>
              </a:rPr>
              <a:t>Convert </a:t>
            </a:r>
            <a:r>
              <a:rPr lang="en-US" sz="1100" dirty="0" err="1">
                <a:solidFill>
                  <a:srgbClr val="3F7F5F"/>
                </a:solidFill>
                <a:latin typeface="Consolas"/>
              </a:rPr>
              <a:t>incomding</a:t>
            </a:r>
            <a:r>
              <a:rPr lang="en-US" sz="1100" dirty="0">
                <a:solidFill>
                  <a:srgbClr val="3F7F5F"/>
                </a:solidFill>
                <a:latin typeface="Consolas"/>
              </a:rPr>
              <a:t> data to a String value.</a:t>
            </a:r>
          </a:p>
          <a:p>
            <a:r>
              <a:rPr lang="en-US" sz="1100" dirty="0" smtClean="0">
                <a:solidFill>
                  <a:srgbClr val="0000C0"/>
                </a:solidFill>
                <a:latin typeface="Consolas"/>
              </a:rPr>
              <a:t>  in3String</a:t>
            </a: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</a:rPr>
              <a:t>ConversionUtils.</a:t>
            </a:r>
            <a:r>
              <a:rPr lang="en-US" sz="1100" i="1" dirty="0" err="1" smtClean="0">
                <a:solidFill>
                  <a:srgbClr val="000000"/>
                </a:solidFill>
                <a:latin typeface="Consolas"/>
              </a:rPr>
              <a:t>stringFromBytes</a:t>
            </a:r>
            <a:r>
              <a:rPr lang="en-US" sz="1100" i="1" dirty="0" smtClean="0">
                <a:solidFill>
                  <a:srgbClr val="000000"/>
                </a:solidFill>
                <a:latin typeface="Consolas"/>
              </a:rPr>
              <a:t>(data</a:t>
            </a:r>
            <a:r>
              <a:rPr lang="en-US" sz="11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};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6420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Formatting</a:t>
            </a:r>
            <a:r>
              <a:rPr lang="de-AT" dirty="0" smtClean="0"/>
              <a:t> &amp; </a:t>
            </a:r>
            <a:r>
              <a:rPr lang="de-AT" dirty="0" err="1" smtClean="0"/>
              <a:t>Sending</a:t>
            </a:r>
            <a:r>
              <a:rPr lang="de-AT" dirty="0" smtClean="0"/>
              <a:t> Data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31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© FH Technikum Wien</a:t>
            </a:r>
            <a:endParaRPr lang="de-AT"/>
          </a:p>
        </p:txBody>
      </p:sp>
      <p:sp>
        <p:nvSpPr>
          <p:cNvPr id="8" name="Textfeld 7"/>
          <p:cNvSpPr txBox="1"/>
          <p:nvPr/>
        </p:nvSpPr>
        <p:spPr>
          <a:xfrm>
            <a:off x="755576" y="1340768"/>
            <a:ext cx="784887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3F5FBF"/>
                </a:solidFill>
                <a:latin typeface="Consolas"/>
              </a:rPr>
              <a:t>/**</a:t>
            </a:r>
          </a:p>
          <a:p>
            <a:r>
              <a:rPr lang="en-US" sz="1200" dirty="0">
                <a:solidFill>
                  <a:srgbClr val="3F5FBF"/>
                </a:solidFill>
                <a:latin typeface="Consolas"/>
              </a:rPr>
              <a:t>   * Formats and sends the resulting </a:t>
            </a:r>
            <a:r>
              <a:rPr lang="en-US" sz="1200" dirty="0" err="1">
                <a:solidFill>
                  <a:srgbClr val="3F5FBF"/>
                </a:solidFill>
                <a:latin typeface="Consolas"/>
              </a:rPr>
              <a:t>foramtted</a:t>
            </a:r>
            <a:r>
              <a:rPr lang="en-US" sz="1200" dirty="0">
                <a:solidFill>
                  <a:srgbClr val="3F5FBF"/>
                </a:solidFill>
                <a:latin typeface="Consolas"/>
              </a:rPr>
              <a:t> string to the output port.</a:t>
            </a:r>
          </a:p>
          <a:p>
            <a:r>
              <a:rPr lang="en-US" sz="1200" dirty="0">
                <a:solidFill>
                  <a:srgbClr val="3F5FBF"/>
                </a:solidFill>
                <a:latin typeface="Consolas"/>
              </a:rPr>
              <a:t>   */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</a:rPr>
              <a:t>formatAndSendString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//get current format string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String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curFormatString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=(String)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getRuntimePropertyValue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200" dirty="0" err="1">
                <a:solidFill>
                  <a:srgbClr val="2A00FF"/>
                </a:solidFill>
                <a:latin typeface="Consolas"/>
              </a:rPr>
              <a:t>formatString</a:t>
            </a:r>
            <a:r>
              <a:rPr lang="en-US" sz="12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//Execute actual formatting of string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String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formattedString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String.</a:t>
            </a:r>
            <a:r>
              <a:rPr lang="en-US" sz="1200" i="1" dirty="0" err="1" smtClean="0">
                <a:solidFill>
                  <a:srgbClr val="000000"/>
                </a:solidFill>
                <a:latin typeface="Consolas"/>
              </a:rPr>
              <a:t>format</a:t>
            </a:r>
            <a:r>
              <a:rPr lang="en-US" sz="12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i="1" dirty="0" err="1" smtClean="0">
                <a:solidFill>
                  <a:srgbClr val="000000"/>
                </a:solidFill>
                <a:latin typeface="Consolas"/>
              </a:rPr>
              <a:t>curFormatString</a:t>
            </a:r>
            <a:r>
              <a:rPr lang="en-US" sz="1200" i="1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200" i="1" dirty="0">
                <a:solidFill>
                  <a:srgbClr val="0000C0"/>
                </a:solidFill>
                <a:latin typeface="Consolas"/>
              </a:rPr>
              <a:t> in1Double</a:t>
            </a:r>
            <a:r>
              <a:rPr lang="en-US" sz="1200" i="1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200" i="1" dirty="0">
                <a:solidFill>
                  <a:srgbClr val="0000C0"/>
                </a:solidFill>
                <a:latin typeface="Consolas"/>
              </a:rPr>
              <a:t>in2Integer</a:t>
            </a:r>
            <a:r>
              <a:rPr lang="en-US" sz="1200" i="1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200" i="1" dirty="0">
                <a:solidFill>
                  <a:srgbClr val="0000C0"/>
                </a:solidFill>
                <a:latin typeface="Consolas"/>
              </a:rPr>
              <a:t>in3String</a:t>
            </a:r>
            <a:r>
              <a:rPr lang="en-US" sz="12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//Convert formatted string to byte[] and send it to the output port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200" dirty="0" err="1" smtClean="0">
                <a:solidFill>
                  <a:srgbClr val="0000C0"/>
                </a:solidFill>
                <a:latin typeface="Consolas"/>
              </a:rPr>
              <a:t>opFormattedStr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.sendData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ConversionUtils.</a:t>
            </a:r>
            <a:r>
              <a:rPr lang="en-US" sz="1200" i="1" dirty="0" err="1" smtClean="0">
                <a:solidFill>
                  <a:srgbClr val="000000"/>
                </a:solidFill>
                <a:latin typeface="Consolas"/>
              </a:rPr>
              <a:t>stringToBytes</a:t>
            </a:r>
            <a:r>
              <a:rPr lang="en-US" sz="12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i="1" dirty="0" err="1" smtClean="0">
                <a:solidFill>
                  <a:srgbClr val="000000"/>
                </a:solidFill>
                <a:latin typeface="Consolas"/>
              </a:rPr>
              <a:t>formattedString</a:t>
            </a:r>
            <a:r>
              <a:rPr lang="en-US" sz="1200" i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//Inform others, trigger event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200" dirty="0" err="1" smtClean="0">
                <a:solidFill>
                  <a:srgbClr val="0000C0"/>
                </a:solidFill>
                <a:latin typeface="Consolas"/>
              </a:rPr>
              <a:t>etpFormattedStrSent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.raiseEvent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565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Implement</a:t>
            </a:r>
            <a:r>
              <a:rPr lang="de-AT" dirty="0" smtClean="0"/>
              <a:t> Event </a:t>
            </a:r>
            <a:r>
              <a:rPr lang="de-AT" dirty="0" err="1" smtClean="0"/>
              <a:t>Listener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32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© FH Technikum Wien</a:t>
            </a:r>
            <a:endParaRPr lang="de-AT"/>
          </a:p>
        </p:txBody>
      </p:sp>
      <p:sp>
        <p:nvSpPr>
          <p:cNvPr id="8" name="Textfeld 7"/>
          <p:cNvSpPr txBox="1"/>
          <p:nvPr/>
        </p:nvSpPr>
        <p:spPr>
          <a:xfrm>
            <a:off x="755576" y="1340768"/>
            <a:ext cx="75608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F5FBF"/>
                </a:solidFill>
                <a:latin typeface="Consolas"/>
              </a:rPr>
              <a:t>/**</a:t>
            </a:r>
          </a:p>
          <a:p>
            <a:r>
              <a:rPr lang="en-US" dirty="0">
                <a:solidFill>
                  <a:srgbClr val="3F5FBF"/>
                </a:solidFill>
                <a:latin typeface="Consolas"/>
              </a:rPr>
              <a:t>  * Event </a:t>
            </a:r>
            <a:r>
              <a:rPr lang="en-US" dirty="0" err="1">
                <a:solidFill>
                  <a:srgbClr val="3F5FBF"/>
                </a:solidFill>
                <a:latin typeface="Consolas"/>
              </a:rPr>
              <a:t>Listerner</a:t>
            </a:r>
            <a:r>
              <a:rPr lang="en-US" dirty="0">
                <a:solidFill>
                  <a:srgbClr val="3F5FBF"/>
                </a:solidFill>
                <a:latin typeface="Consolas"/>
              </a:rPr>
              <a:t> Ports.</a:t>
            </a:r>
          </a:p>
          <a:p>
            <a:r>
              <a:rPr lang="en-US" dirty="0">
                <a:solidFill>
                  <a:srgbClr val="3F5FBF"/>
                </a:solidFill>
                <a:latin typeface="Consolas"/>
              </a:rPr>
              <a:t>  */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IRuntimeEventListenerPort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elpSendFormattedStr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</a:t>
            </a:r>
            <a:endParaRPr lang="en-US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IRuntimeEventListenerPort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receiveEvent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String data)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formatAndSendString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9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Test </a:t>
            </a:r>
            <a:r>
              <a:rPr lang="de-AT" dirty="0" err="1" smtClean="0"/>
              <a:t>model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33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© FH Technikum Wien</a:t>
            </a:r>
            <a:endParaRPr lang="de-AT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854989"/>
            <a:ext cx="481012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73246"/>
            <a:ext cx="1554484" cy="363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733" y="1380217"/>
            <a:ext cx="1690113" cy="2843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941168"/>
            <a:ext cx="1798712" cy="140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3731866" y="3617946"/>
            <a:ext cx="16802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dirty="0" smtClean="0"/>
              <a:t>button1</a:t>
            </a:r>
            <a:r>
              <a:rPr lang="de-AT" sz="1000" dirty="0" smtClean="0">
                <a:sym typeface="Wingdings" panose="05000000000000000000" pitchFamily="2" charset="2"/>
              </a:rPr>
              <a:t>sendFormattedStr</a:t>
            </a:r>
            <a:endParaRPr lang="en-US" sz="1000" dirty="0"/>
          </a:p>
        </p:txBody>
      </p:sp>
      <p:sp>
        <p:nvSpPr>
          <p:cNvPr id="11" name="Textfeld 10"/>
          <p:cNvSpPr txBox="1"/>
          <p:nvPr/>
        </p:nvSpPr>
        <p:spPr>
          <a:xfrm>
            <a:off x="5564534" y="3741056"/>
            <a:ext cx="1949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dirty="0" err="1" smtClean="0">
                <a:sym typeface="Wingdings" panose="05000000000000000000" pitchFamily="2" charset="2"/>
              </a:rPr>
              <a:t>formattedStrSent</a:t>
            </a:r>
            <a:r>
              <a:rPr lang="de-AT" sz="1000" dirty="0" smtClean="0">
                <a:sym typeface="Wingdings" panose="05000000000000000000" pitchFamily="2" charset="2"/>
              </a:rPr>
              <a:t>  </a:t>
            </a:r>
            <a:r>
              <a:rPr lang="de-AT" sz="1000" dirty="0" err="1" smtClean="0">
                <a:sym typeface="Wingdings" panose="05000000000000000000" pitchFamily="2" charset="2"/>
              </a:rPr>
              <a:t>eventDisplay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763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Test </a:t>
            </a:r>
            <a:r>
              <a:rPr lang="de-AT" dirty="0" err="1" smtClean="0"/>
              <a:t>model</a:t>
            </a:r>
            <a:r>
              <a:rPr lang="de-AT" dirty="0" smtClean="0"/>
              <a:t> – GUI Designer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34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© FH Technikum Wien</a:t>
            </a:r>
            <a:endParaRPr lang="de-AT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1981200"/>
            <a:ext cx="46672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87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Model </a:t>
            </a:r>
            <a:r>
              <a:rPr lang="de-AT" dirty="0" err="1" smtClean="0"/>
              <a:t>Result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7538" y="1700808"/>
            <a:ext cx="7848600" cy="432197"/>
          </a:xfrm>
        </p:spPr>
        <p:txBody>
          <a:bodyPr/>
          <a:lstStyle/>
          <a:p>
            <a:pPr marL="0" indent="0">
              <a:buNone/>
            </a:pPr>
            <a:r>
              <a:rPr lang="de-AT" dirty="0" smtClean="0"/>
              <a:t>Click on </a:t>
            </a:r>
            <a:r>
              <a:rPr lang="de-AT" dirty="0" err="1" smtClean="0"/>
              <a:t>button</a:t>
            </a:r>
            <a:r>
              <a:rPr lang="de-AT" dirty="0" smtClean="0"/>
              <a:t> </a:t>
            </a:r>
            <a:r>
              <a:rPr lang="de-AT" dirty="0" smtClean="0">
                <a:latin typeface="Source Code Pro" panose="020B0509030403020204" pitchFamily="49" charset="0"/>
              </a:rPr>
              <a:t>„Send </a:t>
            </a:r>
            <a:r>
              <a:rPr lang="de-AT" dirty="0" err="1" smtClean="0">
                <a:latin typeface="Source Code Pro" panose="020B0509030403020204" pitchFamily="49" charset="0"/>
              </a:rPr>
              <a:t>formatted</a:t>
            </a:r>
            <a:r>
              <a:rPr lang="de-AT" dirty="0" smtClean="0">
                <a:latin typeface="Source Code Pro" panose="020B0509030403020204" pitchFamily="49" charset="0"/>
              </a:rPr>
              <a:t> </a:t>
            </a:r>
            <a:r>
              <a:rPr lang="de-AT" dirty="0" err="1" smtClean="0">
                <a:latin typeface="Source Code Pro" panose="020B0509030403020204" pitchFamily="49" charset="0"/>
              </a:rPr>
              <a:t>string</a:t>
            </a:r>
            <a:r>
              <a:rPr lang="de-AT" dirty="0" smtClean="0">
                <a:latin typeface="Source Code Pro" panose="020B0509030403020204" pitchFamily="49" charset="0"/>
              </a:rPr>
              <a:t>“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35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© FH Technikum Wien</a:t>
            </a:r>
            <a:endParaRPr lang="de-AT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20888"/>
            <a:ext cx="8686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839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>
          <a:xfrm>
            <a:off x="1392238" y="336550"/>
            <a:ext cx="5916612" cy="622300"/>
          </a:xfrm>
        </p:spPr>
        <p:txBody>
          <a:bodyPr/>
          <a:lstStyle/>
          <a:p>
            <a:r>
              <a:rPr lang="de-AT" altLang="en-US" dirty="0" err="1" smtClean="0"/>
              <a:t>Exercise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definition</a:t>
            </a:r>
            <a:endParaRPr lang="en-US" altLang="en-US" dirty="0" smtClean="0"/>
          </a:p>
        </p:txBody>
      </p:sp>
      <p:sp>
        <p:nvSpPr>
          <p:cNvPr id="13315" name="Textplatzhalter 2"/>
          <p:cNvSpPr>
            <a:spLocks noGrp="1"/>
          </p:cNvSpPr>
          <p:nvPr>
            <p:ph idx="1"/>
          </p:nvPr>
        </p:nvSpPr>
        <p:spPr>
          <a:xfrm>
            <a:off x="617538" y="1844675"/>
            <a:ext cx="6546750" cy="4175125"/>
          </a:xfrm>
        </p:spPr>
        <p:txBody>
          <a:bodyPr/>
          <a:lstStyle/>
          <a:p>
            <a:r>
              <a:rPr lang="de-AT" altLang="en-US" dirty="0" smtClean="0"/>
              <a:t>Create </a:t>
            </a:r>
            <a:r>
              <a:rPr lang="de-AT" altLang="en-US" dirty="0" err="1" smtClean="0"/>
              <a:t>AsTeRICS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plugin</a:t>
            </a:r>
            <a:r>
              <a:rPr lang="de-AT" altLang="en-US" dirty="0" smtClean="0"/>
              <a:t>: </a:t>
            </a:r>
            <a:r>
              <a:rPr lang="de-AT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MyStringFormatter</a:t>
            </a:r>
            <a:endParaRPr lang="de-AT" alt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AT" altLang="en-US" dirty="0" smtClean="0"/>
              <a:t>User </a:t>
            </a:r>
            <a:r>
              <a:rPr lang="de-AT" altLang="en-US" dirty="0" err="1" smtClean="0"/>
              <a:t>can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define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string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formats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similar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to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printf</a:t>
            </a:r>
            <a:r>
              <a:rPr lang="de-AT" altLang="en-US" dirty="0"/>
              <a:t> </a:t>
            </a:r>
            <a:r>
              <a:rPr lang="de-AT" altLang="en-US" dirty="0" err="1" smtClean="0"/>
              <a:t>function</a:t>
            </a:r>
            <a:r>
              <a:rPr lang="de-AT" altLang="en-US" dirty="0" smtClean="0"/>
              <a:t> in C </a:t>
            </a:r>
            <a:r>
              <a:rPr lang="en-US" altLang="en-US" dirty="0" smtClean="0"/>
              <a:t>(</a:t>
            </a:r>
            <a:r>
              <a:rPr lang="en-US" altLang="en-US" dirty="0" smtClean="0">
                <a:hlinkClick r:id="rId2"/>
              </a:rPr>
              <a:t>See Java-Class: Formatter</a:t>
            </a:r>
            <a:r>
              <a:rPr lang="en-US" altLang="en-US" dirty="0" smtClean="0"/>
              <a:t>)</a:t>
            </a:r>
          </a:p>
          <a:p>
            <a:r>
              <a:rPr lang="de-AT" altLang="en-US" dirty="0" smtClean="0"/>
              <a:t>Input </a:t>
            </a:r>
            <a:r>
              <a:rPr lang="de-AT" altLang="en-US" dirty="0" err="1" smtClean="0"/>
              <a:t>port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values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to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be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formatted</a:t>
            </a:r>
            <a:endParaRPr lang="de-AT" altLang="en-US" dirty="0" smtClean="0"/>
          </a:p>
          <a:p>
            <a:r>
              <a:rPr lang="de-AT" altLang="en-US" dirty="0" smtClean="0"/>
              <a:t>Output </a:t>
            </a:r>
            <a:r>
              <a:rPr lang="de-AT" altLang="en-US" dirty="0" err="1" smtClean="0"/>
              <a:t>port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sends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resulting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formatted</a:t>
            </a:r>
            <a:r>
              <a:rPr lang="de-AT" altLang="en-US" dirty="0" smtClean="0"/>
              <a:t> String</a:t>
            </a:r>
          </a:p>
          <a:p>
            <a:r>
              <a:rPr lang="de-AT" altLang="en-US" dirty="0" smtClean="0"/>
              <a:t>Event </a:t>
            </a:r>
            <a:r>
              <a:rPr lang="de-AT" altLang="en-US" dirty="0" err="1" smtClean="0"/>
              <a:t>Listener</a:t>
            </a:r>
            <a:r>
              <a:rPr lang="de-AT" altLang="en-US" dirty="0" smtClean="0"/>
              <a:t> </a:t>
            </a:r>
            <a:r>
              <a:rPr lang="de-AT" altLang="en-US" b="1" dirty="0" err="1" smtClean="0">
                <a:latin typeface="Source Code Pro" panose="020B0509030403020204" pitchFamily="49" charset="0"/>
              </a:rPr>
              <a:t>sendFormattedStr</a:t>
            </a:r>
            <a:endParaRPr lang="de-AT" altLang="en-US" b="1" dirty="0">
              <a:latin typeface="Source Code Pro" panose="020B0509030403020204" pitchFamily="49" charset="0"/>
            </a:endParaRPr>
          </a:p>
          <a:p>
            <a:pPr lvl="1"/>
            <a:r>
              <a:rPr lang="de-AT" altLang="en-US" dirty="0" err="1" smtClean="0"/>
              <a:t>formats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and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sends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formatted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string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to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port</a:t>
            </a:r>
            <a:r>
              <a:rPr lang="de-AT" altLang="en-US" dirty="0" smtClean="0"/>
              <a:t> </a:t>
            </a:r>
            <a:r>
              <a:rPr lang="de-AT" altLang="en-US" sz="2200" b="1" dirty="0" err="1">
                <a:latin typeface="Source Code Pro" panose="020B0509030403020204" pitchFamily="49" charset="0"/>
                <a:ea typeface="+mn-ea"/>
              </a:rPr>
              <a:t>formattedStr</a:t>
            </a:r>
            <a:endParaRPr lang="de-AT" altLang="en-US" sz="2200" b="1" dirty="0">
              <a:latin typeface="Source Code Pro" panose="020B0509030403020204" pitchFamily="49" charset="0"/>
              <a:ea typeface="+mn-ea"/>
            </a:endParaRPr>
          </a:p>
          <a:p>
            <a:pPr lvl="1"/>
            <a:r>
              <a:rPr lang="de-AT" altLang="en-US" dirty="0" smtClean="0"/>
              <a:t>Triggers </a:t>
            </a:r>
            <a:r>
              <a:rPr lang="de-AT" altLang="en-US" dirty="0" err="1" smtClean="0"/>
              <a:t>event</a:t>
            </a:r>
            <a:r>
              <a:rPr lang="de-AT" altLang="en-US" dirty="0" smtClean="0"/>
              <a:t> </a:t>
            </a:r>
            <a:r>
              <a:rPr lang="de-AT" altLang="en-US" sz="2200" b="1" dirty="0" err="1">
                <a:latin typeface="Source Code Pro" panose="020B0509030403020204" pitchFamily="49" charset="0"/>
                <a:ea typeface="+mn-ea"/>
              </a:rPr>
              <a:t>formattedStrSent</a:t>
            </a:r>
            <a:endParaRPr lang="de-AT" altLang="en-US" sz="2200" b="1" dirty="0">
              <a:latin typeface="Source Code Pro" panose="020B0509030403020204" pitchFamily="49" charset="0"/>
              <a:ea typeface="+mn-ea"/>
            </a:endParaRPr>
          </a:p>
          <a:p>
            <a:pPr marL="0" indent="0">
              <a:buNone/>
            </a:pPr>
            <a:endParaRPr lang="de-AT" altLang="en-US" dirty="0" smtClean="0">
              <a:latin typeface="Source Code Pro" panose="020B0509030403020204" pitchFamily="49" charset="0"/>
            </a:endParaRPr>
          </a:p>
        </p:txBody>
      </p:sp>
      <p:sp>
        <p:nvSpPr>
          <p:cNvPr id="13316" name="Foliennummernplatzhalt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5879BC25-7D94-4E0E-B9AF-1E90196F28CC}" type="slidenum">
              <a:rPr lang="de-AT" altLang="en-US" sz="800" smtClean="0">
                <a:solidFill>
                  <a:srgbClr val="626B71"/>
                </a:solidFill>
              </a:rPr>
              <a:pPr eaLnBrk="1" hangingPunct="1"/>
              <a:t>4</a:t>
            </a:fld>
            <a:endParaRPr lang="de-AT" altLang="en-US" sz="800" smtClean="0">
              <a:solidFill>
                <a:srgbClr val="626B71"/>
              </a:solidFill>
            </a:endParaRPr>
          </a:p>
        </p:txBody>
      </p:sp>
      <p:sp>
        <p:nvSpPr>
          <p:cNvPr id="13317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de-AT" altLang="en-US" smtClean="0">
                <a:solidFill>
                  <a:srgbClr val="626B71"/>
                </a:solidFill>
              </a:rPr>
              <a:t>© FH Technikum Wien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844824"/>
            <a:ext cx="159067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293096"/>
            <a:ext cx="22193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>
          <a:xfrm>
            <a:off x="1392238" y="336550"/>
            <a:ext cx="5916612" cy="622300"/>
          </a:xfrm>
        </p:spPr>
        <p:txBody>
          <a:bodyPr/>
          <a:lstStyle/>
          <a:p>
            <a:r>
              <a:rPr lang="de-AT" altLang="en-US" dirty="0" err="1" smtClean="0"/>
              <a:t>Exercise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Example</a:t>
            </a:r>
            <a:endParaRPr lang="en-US" altLang="en-US" dirty="0" smtClean="0"/>
          </a:p>
        </p:txBody>
      </p:sp>
      <p:sp>
        <p:nvSpPr>
          <p:cNvPr id="13315" name="Text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altLang="en-US" dirty="0" smtClean="0"/>
              <a:t>String </a:t>
            </a:r>
            <a:r>
              <a:rPr lang="de-AT" altLang="en-US" dirty="0" err="1" smtClean="0"/>
              <a:t>format</a:t>
            </a:r>
            <a:endParaRPr lang="de-AT" altLang="en-US" dirty="0"/>
          </a:p>
          <a:p>
            <a:pPr marL="0" indent="0">
              <a:buNone/>
            </a:pPr>
            <a:r>
              <a:rPr lang="de-AT" altLang="en-US" sz="1800" dirty="0" smtClean="0"/>
              <a:t/>
            </a:r>
            <a:br>
              <a:rPr lang="de-AT" altLang="en-US" sz="1800" dirty="0" smtClean="0"/>
            </a:br>
            <a:r>
              <a:rPr lang="de-AT" altLang="en-US" sz="1800" dirty="0" smtClean="0">
                <a:latin typeface="Source Code Pro" panose="020B0509030403020204" pitchFamily="49" charset="0"/>
              </a:rPr>
              <a:t>„%</a:t>
            </a:r>
            <a:r>
              <a:rPr lang="de-AT" altLang="en-US" sz="1800" dirty="0">
                <a:latin typeface="Source Code Pro" panose="020B0509030403020204" pitchFamily="49" charset="0"/>
              </a:rPr>
              <a:t>1$4.2f“</a:t>
            </a:r>
            <a:endParaRPr lang="de-AT" altLang="en-US" sz="1800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endParaRPr lang="de-AT" altLang="en-US" sz="1800" dirty="0" smtClean="0"/>
          </a:p>
          <a:p>
            <a:r>
              <a:rPr lang="de-AT" dirty="0" smtClean="0"/>
              <a:t>Code </a:t>
            </a:r>
            <a:r>
              <a:rPr lang="de-AT" dirty="0" err="1" smtClean="0"/>
              <a:t>example</a:t>
            </a:r>
            <a:endParaRPr lang="de-AT" dirty="0"/>
          </a:p>
          <a:p>
            <a:pPr marL="0" indent="0">
              <a:buNone/>
            </a:pPr>
            <a:endParaRPr lang="de-AT" sz="1800" dirty="0"/>
          </a:p>
          <a:p>
            <a:pPr marL="0" indent="0">
              <a:buNone/>
            </a:pPr>
            <a:r>
              <a:rPr lang="en-US" sz="1800" dirty="0" smtClean="0">
                <a:latin typeface="Source Code Pro" panose="020B0509030403020204" pitchFamily="49" charset="0"/>
              </a:rPr>
              <a:t>String formatted=</a:t>
            </a:r>
            <a:r>
              <a:rPr lang="en-US" sz="1800" dirty="0" err="1" smtClean="0">
                <a:latin typeface="Source Code Pro" panose="020B0509030403020204" pitchFamily="49" charset="0"/>
              </a:rPr>
              <a:t>String.format</a:t>
            </a:r>
            <a:r>
              <a:rPr lang="en-US" sz="1800" dirty="0" smtClean="0">
                <a:latin typeface="Source Code Pro" panose="020B0509030403020204" pitchFamily="49" charset="0"/>
              </a:rPr>
              <a:t>("</a:t>
            </a:r>
            <a:r>
              <a:rPr lang="de-AT" altLang="en-US" sz="1800" dirty="0" smtClean="0">
                <a:latin typeface="Source Code Pro" panose="020B0509030403020204" pitchFamily="49" charset="0"/>
              </a:rPr>
              <a:t>%1$4.2f</a:t>
            </a:r>
            <a:r>
              <a:rPr lang="en-US" sz="1800" dirty="0" smtClean="0">
                <a:latin typeface="Source Code Pro" panose="020B0509030403020204" pitchFamily="49" charset="0"/>
              </a:rPr>
              <a:t>",3.32643423</a:t>
            </a:r>
            <a:r>
              <a:rPr lang="en-US" sz="1800" dirty="0">
                <a:latin typeface="Source Code Pro" panose="020B0509030403020204" pitchFamily="49" charset="0"/>
              </a:rPr>
              <a:t>);</a:t>
            </a:r>
            <a:endParaRPr lang="en-US" sz="1800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r>
              <a:rPr lang="de-AT" altLang="en-US" dirty="0" err="1" smtClean="0"/>
              <a:t>Resulting</a:t>
            </a:r>
            <a:r>
              <a:rPr lang="de-AT" altLang="en-US" dirty="0" smtClean="0"/>
              <a:t> </a:t>
            </a:r>
            <a:r>
              <a:rPr lang="de-AT" altLang="en-US" dirty="0" err="1"/>
              <a:t>output</a:t>
            </a:r>
            <a:r>
              <a:rPr lang="de-AT" altLang="en-US" dirty="0"/>
              <a:t> </a:t>
            </a:r>
            <a:r>
              <a:rPr lang="de-AT" altLang="en-US" dirty="0" err="1" smtClean="0"/>
              <a:t>string</a:t>
            </a:r>
            <a:endParaRPr lang="de-AT" altLang="en-US" dirty="0"/>
          </a:p>
          <a:p>
            <a:pPr marL="0" indent="0">
              <a:buNone/>
            </a:pPr>
            <a:endParaRPr lang="de-AT" altLang="en-US" sz="1800" dirty="0"/>
          </a:p>
          <a:p>
            <a:pPr marL="0" indent="0">
              <a:buNone/>
            </a:pPr>
            <a:r>
              <a:rPr lang="de-AT" altLang="en-US" sz="1800" dirty="0" smtClean="0">
                <a:latin typeface="Source Code Pro" panose="020B0509030403020204" pitchFamily="49" charset="0"/>
              </a:rPr>
              <a:t>3.33</a:t>
            </a:r>
            <a:endParaRPr lang="en-US" altLang="en-US" sz="1800" dirty="0">
              <a:latin typeface="Source Code Pro" panose="020B0509030403020204" pitchFamily="49" charset="0"/>
            </a:endParaRPr>
          </a:p>
        </p:txBody>
      </p:sp>
      <p:sp>
        <p:nvSpPr>
          <p:cNvPr id="13316" name="Foliennummernplatzhalt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5879BC25-7D94-4E0E-B9AF-1E90196F28CC}" type="slidenum">
              <a:rPr lang="de-AT" altLang="en-US" sz="800" smtClean="0">
                <a:solidFill>
                  <a:srgbClr val="626B71"/>
                </a:solidFill>
              </a:rPr>
              <a:pPr eaLnBrk="1" hangingPunct="1"/>
              <a:t>5</a:t>
            </a:fld>
            <a:endParaRPr lang="de-AT" altLang="en-US" sz="800" smtClean="0">
              <a:solidFill>
                <a:srgbClr val="626B71"/>
              </a:solidFill>
            </a:endParaRPr>
          </a:p>
        </p:txBody>
      </p:sp>
      <p:sp>
        <p:nvSpPr>
          <p:cNvPr id="13317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de-AT" altLang="en-US" smtClean="0">
                <a:solidFill>
                  <a:srgbClr val="626B71"/>
                </a:solidFill>
              </a:rPr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404855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Setup Development Environment</a:t>
            </a:r>
            <a:br>
              <a:rPr lang="de-AT" dirty="0" smtClean="0"/>
            </a:br>
            <a:r>
              <a:rPr lang="de-AT" dirty="0" err="1" smtClean="0"/>
              <a:t>git</a:t>
            </a:r>
            <a:r>
              <a:rPr lang="de-AT" dirty="0" smtClean="0"/>
              <a:t> Installation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7538" y="1844675"/>
            <a:ext cx="4602534" cy="417512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Install GIT </a:t>
            </a:r>
            <a:r>
              <a:rPr lang="en-US" dirty="0">
                <a:hlinkClick r:id="rId2"/>
              </a:rPr>
              <a:t>for </a:t>
            </a:r>
            <a:r>
              <a:rPr lang="en-US" dirty="0" smtClean="0">
                <a:hlinkClick r:id="rId2"/>
              </a:rPr>
              <a:t>Windows</a:t>
            </a:r>
            <a:r>
              <a:rPr lang="en-US" dirty="0" smtClean="0"/>
              <a:t>*</a:t>
            </a:r>
            <a:endParaRPr lang="en-US" dirty="0" smtClean="0"/>
          </a:p>
          <a:p>
            <a:pPr marL="400050" lvl="1" indent="0">
              <a:buNone/>
            </a:pP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recommended</a:t>
            </a:r>
            <a:r>
              <a:rPr lang="de-AT" dirty="0" smtClean="0"/>
              <a:t> </a:t>
            </a:r>
            <a:r>
              <a:rPr lang="de-AT" dirty="0" err="1" smtClean="0"/>
              <a:t>settings</a:t>
            </a:r>
            <a:r>
              <a:rPr lang="de-AT" dirty="0" smtClean="0"/>
              <a:t> in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screenshot</a:t>
            </a:r>
            <a:r>
              <a:rPr lang="de-AT" dirty="0" smtClean="0"/>
              <a:t> (</a:t>
            </a:r>
            <a:r>
              <a:rPr lang="de-AT" dirty="0" err="1" smtClean="0"/>
              <a:t>disable</a:t>
            </a:r>
            <a:r>
              <a:rPr lang="de-AT" dirty="0" smtClean="0"/>
              <a:t> </a:t>
            </a:r>
            <a:r>
              <a:rPr lang="de-AT" dirty="0" err="1" smtClean="0"/>
              <a:t>shell</a:t>
            </a:r>
            <a:r>
              <a:rPr lang="de-AT" dirty="0" smtClean="0"/>
              <a:t> </a:t>
            </a:r>
            <a:r>
              <a:rPr lang="de-AT" dirty="0" err="1" smtClean="0"/>
              <a:t>integration</a:t>
            </a:r>
            <a:r>
              <a:rPr lang="de-AT" dirty="0" smtClean="0"/>
              <a:t>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hlinkClick r:id="rId3"/>
              </a:rPr>
              <a:t>TortoiseGIT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predefined options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6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dirty="0" smtClean="0"/>
              <a:t>© FH Technikum Wien</a:t>
            </a:r>
            <a:endParaRPr lang="de-AT" dirty="0"/>
          </a:p>
        </p:txBody>
      </p:sp>
      <p:sp>
        <p:nvSpPr>
          <p:cNvPr id="6" name="AutoShape 2" descr="Install options of GIT for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Install options of GIT for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 descr="C:\Users\mad\Pictures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773185"/>
            <a:ext cx="3258394" cy="251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2915816" y="6268670"/>
            <a:ext cx="392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* 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use</a:t>
            </a:r>
            <a:r>
              <a:rPr lang="de-AT" dirty="0" smtClean="0"/>
              <a:t> </a:t>
            </a:r>
            <a:r>
              <a:rPr lang="de-AT" dirty="0" err="1" smtClean="0"/>
              <a:t>git</a:t>
            </a:r>
            <a:r>
              <a:rPr lang="de-AT" dirty="0" smtClean="0"/>
              <a:t> </a:t>
            </a:r>
            <a:r>
              <a:rPr lang="de-AT" dirty="0" err="1" smtClean="0"/>
              <a:t>client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your</a:t>
            </a:r>
            <a:r>
              <a:rPr lang="de-AT" dirty="0" smtClean="0"/>
              <a:t> </a:t>
            </a:r>
            <a:r>
              <a:rPr lang="de-AT" dirty="0" err="1" smtClean="0"/>
              <a:t>choice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06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Setup Development Environment</a:t>
            </a:r>
            <a:br>
              <a:rPr lang="de-AT" dirty="0" smtClean="0"/>
            </a:br>
            <a:r>
              <a:rPr lang="de-AT" dirty="0" err="1" smtClean="0"/>
              <a:t>Clone</a:t>
            </a:r>
            <a:r>
              <a:rPr lang="de-AT" dirty="0" smtClean="0"/>
              <a:t> </a:t>
            </a:r>
            <a:r>
              <a:rPr lang="de-AT" dirty="0" err="1" smtClean="0"/>
              <a:t>AsTeRICS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844675"/>
            <a:ext cx="3240360" cy="4175125"/>
          </a:xfrm>
        </p:spPr>
        <p:txBody>
          <a:bodyPr/>
          <a:lstStyle/>
          <a:p>
            <a:r>
              <a:rPr lang="de-AT" dirty="0" err="1" smtClean="0"/>
              <a:t>Choose</a:t>
            </a:r>
            <a:r>
              <a:rPr lang="de-AT" dirty="0" smtClean="0"/>
              <a:t> </a:t>
            </a:r>
            <a:r>
              <a:rPr lang="de-AT" dirty="0" err="1" smtClean="0"/>
              <a:t>target</a:t>
            </a:r>
            <a:r>
              <a:rPr lang="de-AT" dirty="0" smtClean="0"/>
              <a:t> </a:t>
            </a:r>
            <a:r>
              <a:rPr lang="de-AT" dirty="0" err="1" smtClean="0"/>
              <a:t>folder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clone</a:t>
            </a:r>
            <a:endParaRPr lang="de-AT" dirty="0" smtClean="0"/>
          </a:p>
          <a:p>
            <a:r>
              <a:rPr lang="de-AT" dirty="0" err="1" smtClean="0"/>
              <a:t>Rightclick</a:t>
            </a:r>
            <a:r>
              <a:rPr lang="de-AT" dirty="0" smtClean="0"/>
              <a:t> in </a:t>
            </a:r>
            <a:r>
              <a:rPr lang="de-AT" dirty="0" err="1" smtClean="0"/>
              <a:t>explorer</a:t>
            </a:r>
            <a:r>
              <a:rPr lang="de-AT" dirty="0" smtClean="0"/>
              <a:t> </a:t>
            </a:r>
            <a:r>
              <a:rPr lang="de-AT" dirty="0" err="1" smtClean="0"/>
              <a:t>folder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select</a:t>
            </a:r>
            <a:endParaRPr lang="de-AT" dirty="0" smtClean="0"/>
          </a:p>
          <a:p>
            <a:pPr lvl="1"/>
            <a:r>
              <a:rPr lang="de-AT" dirty="0" err="1" smtClean="0">
                <a:latin typeface="Source Code Pro" panose="020B0509030403020204" pitchFamily="49" charset="0"/>
              </a:rPr>
              <a:t>Git</a:t>
            </a:r>
            <a:r>
              <a:rPr lang="de-AT" dirty="0" smtClean="0">
                <a:latin typeface="Source Code Pro" panose="020B0509030403020204" pitchFamily="49" charset="0"/>
              </a:rPr>
              <a:t> </a:t>
            </a:r>
            <a:r>
              <a:rPr lang="de-AT" dirty="0" err="1">
                <a:latin typeface="Source Code Pro" panose="020B0509030403020204" pitchFamily="49" charset="0"/>
              </a:rPr>
              <a:t>C</a:t>
            </a:r>
            <a:r>
              <a:rPr lang="de-AT" dirty="0" err="1" smtClean="0">
                <a:latin typeface="Source Code Pro" panose="020B0509030403020204" pitchFamily="49" charset="0"/>
              </a:rPr>
              <a:t>lone</a:t>
            </a:r>
            <a:endParaRPr lang="de-AT" dirty="0">
              <a:latin typeface="Source Code Pro" panose="020B05090304030202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7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© FH Technikum Wien</a:t>
            </a:r>
            <a:endParaRPr lang="de-AT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012810"/>
            <a:ext cx="528637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373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Setup Development Environment</a:t>
            </a:r>
            <a:br>
              <a:rPr lang="de-AT" dirty="0" smtClean="0"/>
            </a:br>
            <a:r>
              <a:rPr lang="de-AT" dirty="0" smtClean="0"/>
              <a:t>JDK &amp; </a:t>
            </a:r>
            <a:r>
              <a:rPr lang="de-AT" dirty="0" err="1" smtClean="0"/>
              <a:t>Eclipse</a:t>
            </a:r>
            <a:r>
              <a:rPr lang="de-AT" dirty="0" smtClean="0"/>
              <a:t> </a:t>
            </a:r>
            <a:r>
              <a:rPr lang="de-AT" dirty="0" err="1" smtClean="0"/>
              <a:t>installation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Download and Install the </a:t>
            </a:r>
            <a:r>
              <a:rPr lang="en-GB" dirty="0">
                <a:hlinkClick r:id="rId2"/>
              </a:rPr>
              <a:t>Java Development Kit</a:t>
            </a:r>
            <a:r>
              <a:rPr lang="en-GB" dirty="0"/>
              <a:t> </a:t>
            </a:r>
            <a:r>
              <a:rPr lang="en-GB" dirty="0" smtClean="0"/>
              <a:t>(JDK8</a:t>
            </a:r>
            <a:r>
              <a:rPr lang="en-GB" dirty="0" smtClean="0"/>
              <a:t>, </a:t>
            </a:r>
            <a:r>
              <a:rPr lang="en-GB" b="1" dirty="0" smtClean="0"/>
              <a:t>32 bit-version</a:t>
            </a:r>
            <a:r>
              <a:rPr lang="en-GB" dirty="0" smtClean="0"/>
              <a:t>)</a:t>
            </a:r>
            <a:endParaRPr lang="de-AT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Download </a:t>
            </a:r>
            <a:r>
              <a:rPr lang="en-GB" dirty="0"/>
              <a:t>and </a:t>
            </a:r>
            <a:r>
              <a:rPr lang="en-GB" dirty="0" smtClean="0"/>
              <a:t>install/extract </a:t>
            </a:r>
            <a:r>
              <a:rPr lang="en-GB" dirty="0">
                <a:hlinkClick r:id="rId3"/>
              </a:rPr>
              <a:t>Eclipse Luna</a:t>
            </a:r>
            <a:r>
              <a:rPr lang="en-GB" dirty="0"/>
              <a:t> </a:t>
            </a:r>
            <a:r>
              <a:rPr lang="en-GB" dirty="0" smtClean="0"/>
              <a:t>(32 bit-version)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In case of </a:t>
            </a:r>
            <a:r>
              <a:rPr lang="en-GB" dirty="0" smtClean="0"/>
              <a:t>trouble, try to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Set “</a:t>
            </a:r>
            <a:r>
              <a:rPr lang="en-US" b="1" dirty="0"/>
              <a:t>JAVA_HOME</a:t>
            </a:r>
            <a:r>
              <a:rPr lang="en-US" dirty="0"/>
              <a:t>” to the JDK installation folder and add the JDK/bin path to the Environment Variable “</a:t>
            </a:r>
            <a:r>
              <a:rPr lang="en-US" b="1" dirty="0"/>
              <a:t>Path</a:t>
            </a:r>
            <a:r>
              <a:rPr lang="en-US" dirty="0" smtClean="0"/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</a:t>
            </a:r>
            <a:r>
              <a:rPr lang="en-GB" dirty="0" smtClean="0"/>
              <a:t>nd/o</a:t>
            </a:r>
            <a:r>
              <a:rPr lang="en-GB" dirty="0" smtClean="0"/>
              <a:t>r check </a:t>
            </a:r>
            <a:r>
              <a:rPr lang="en-GB" dirty="0" smtClean="0"/>
              <a:t>the </a:t>
            </a:r>
            <a:r>
              <a:rPr lang="en-GB" b="1" dirty="0" smtClean="0">
                <a:hlinkClick r:id="rId4"/>
              </a:rPr>
              <a:t>Developer Manual</a:t>
            </a:r>
            <a:endParaRPr lang="en-GB" b="1" dirty="0" smtClean="0"/>
          </a:p>
          <a:p>
            <a:pPr marL="457200" indent="-457200">
              <a:buFont typeface="+mj-lt"/>
              <a:buAutoNum type="arabicPeriod"/>
            </a:pPr>
            <a:endParaRPr lang="en-GB" u="sng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8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© FH Technikum Wien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6846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Setup Development Environment</a:t>
            </a:r>
            <a:br>
              <a:rPr lang="de-AT" dirty="0" smtClean="0"/>
            </a:br>
            <a:r>
              <a:rPr lang="de-AT" dirty="0" smtClean="0"/>
              <a:t>Create </a:t>
            </a:r>
            <a:r>
              <a:rPr lang="de-AT" dirty="0" err="1" smtClean="0"/>
              <a:t>Eclipse</a:t>
            </a:r>
            <a:r>
              <a:rPr lang="de-AT" dirty="0" smtClean="0"/>
              <a:t> Project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7538" y="1844675"/>
            <a:ext cx="7848600" cy="1368301"/>
          </a:xfrm>
        </p:spPr>
        <p:txBody>
          <a:bodyPr/>
          <a:lstStyle/>
          <a:p>
            <a:r>
              <a:rPr lang="de-AT" sz="1800" dirty="0" smtClean="0"/>
              <a:t>Start eclipse.exe</a:t>
            </a:r>
          </a:p>
          <a:p>
            <a:r>
              <a:rPr lang="en-GB" sz="1800" dirty="0"/>
              <a:t>Choose </a:t>
            </a:r>
            <a:r>
              <a:rPr lang="en-GB" sz="1800" dirty="0">
                <a:latin typeface="Source Code Pro" panose="020B0509030403020204" pitchFamily="49" charset="0"/>
              </a:rPr>
              <a:t>File -&gt; New -&gt; </a:t>
            </a:r>
            <a:r>
              <a:rPr lang="en-GB" sz="1800" dirty="0" smtClean="0">
                <a:latin typeface="Source Code Pro" panose="020B0509030403020204" pitchFamily="49" charset="0"/>
              </a:rPr>
              <a:t>Java Project</a:t>
            </a:r>
            <a:r>
              <a:rPr lang="en-GB" sz="1800" dirty="0" smtClean="0"/>
              <a:t>  </a:t>
            </a:r>
            <a:r>
              <a:rPr lang="en-GB" sz="1800" dirty="0"/>
              <a:t>in the Eclipse main menu, disable the option </a:t>
            </a:r>
            <a:r>
              <a:rPr lang="en-GB" sz="1800" i="1" dirty="0">
                <a:latin typeface="Source Code Pro" panose="020B0509030403020204" pitchFamily="49" charset="0"/>
              </a:rPr>
              <a:t>“Use default location”</a:t>
            </a:r>
            <a:r>
              <a:rPr lang="en-GB" sz="1800" dirty="0">
                <a:latin typeface="Source Code Pro" panose="020B0509030403020204" pitchFamily="49" charset="0"/>
              </a:rPr>
              <a:t>  </a:t>
            </a:r>
            <a:r>
              <a:rPr lang="en-GB" sz="1800" dirty="0"/>
              <a:t>and browse to the </a:t>
            </a:r>
            <a:r>
              <a:rPr lang="en-GB" sz="1800" i="1" dirty="0"/>
              <a:t>ARE</a:t>
            </a:r>
            <a:r>
              <a:rPr lang="en-GB" sz="1800" dirty="0"/>
              <a:t> </a:t>
            </a:r>
            <a:r>
              <a:rPr lang="en-GB" sz="1800" dirty="0" smtClean="0"/>
              <a:t>subfolder</a:t>
            </a:r>
          </a:p>
          <a:p>
            <a:r>
              <a:rPr lang="en-GB" sz="1800" dirty="0" smtClean="0"/>
              <a:t>You should get a project as shown in the right picture</a:t>
            </a:r>
            <a:endParaRPr lang="en-US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9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© FH Technikum Wien</a:t>
            </a:r>
            <a:endParaRPr lang="de-AT"/>
          </a:p>
        </p:txBody>
      </p:sp>
      <p:pic>
        <p:nvPicPr>
          <p:cNvPr id="2050" name="Grafik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59" y="3535741"/>
            <a:ext cx="2678113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Grafik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524845"/>
            <a:ext cx="4932362" cy="278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386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A_Vorlage">
  <a:themeElements>
    <a:clrScheme name="ppt_Vorlage_FHTW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pt_Vorlage_FHTW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t_Vorlage_FHT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AA_Vorlage</Template>
  <TotalTime>0</TotalTime>
  <Words>1224</Words>
  <Application>Microsoft Office PowerPoint</Application>
  <PresentationFormat>Bildschirmpräsentation (4:3)</PresentationFormat>
  <Paragraphs>336</Paragraphs>
  <Slides>35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36" baseType="lpstr">
      <vt:lpstr>AA_Vorlage</vt:lpstr>
      <vt:lpstr>AsTeRICS v2.8 Plugin Development StringFormatter Example  Martin Deinhofer, Department of Embedded Systems</vt:lpstr>
      <vt:lpstr>Agenda</vt:lpstr>
      <vt:lpstr>AsTeRICS Plugin</vt:lpstr>
      <vt:lpstr>Exercise definition</vt:lpstr>
      <vt:lpstr>Exercise Example</vt:lpstr>
      <vt:lpstr>Setup Development Environment git Installation</vt:lpstr>
      <vt:lpstr>Setup Development Environment Clone AsTeRICS</vt:lpstr>
      <vt:lpstr>Setup Development Environment JDK &amp; Eclipse installation</vt:lpstr>
      <vt:lpstr>Setup Development Environment Create Eclipse Project</vt:lpstr>
      <vt:lpstr>Build ARE</vt:lpstr>
      <vt:lpstr>Setup Development Environment Run ARE</vt:lpstr>
      <vt:lpstr>ARE folder structure</vt:lpstr>
      <vt:lpstr>ARE concept</vt:lpstr>
      <vt:lpstr>Plugin Development Workflow</vt:lpstr>
      <vt:lpstr>Plugin Creation Wizard</vt:lpstr>
      <vt:lpstr>Plugin Creation Wizard </vt:lpstr>
      <vt:lpstr>Plugin Creation Wizard Common Parameter</vt:lpstr>
      <vt:lpstr>Plugin Creation Wizard Input Ports</vt:lpstr>
      <vt:lpstr>Plugin Creation Wizard Output Ports</vt:lpstr>
      <vt:lpstr>Plugin Creation Wizard Event Listener</vt:lpstr>
      <vt:lpstr>Plugin Creation Wizard Event Trigger</vt:lpstr>
      <vt:lpstr>Plugin Creation Wizard Properties</vt:lpstr>
      <vt:lpstr>Plugin Creation Wizard Generate Plugin</vt:lpstr>
      <vt:lpstr>Plugin Creation Wizard Created folder structure</vt:lpstr>
      <vt:lpstr>Source folder to Build Path</vt:lpstr>
      <vt:lpstr>Build Plugin</vt:lpstr>
      <vt:lpstr>Activate Plugin</vt:lpstr>
      <vt:lpstr>Member variables</vt:lpstr>
      <vt:lpstr>Property setting &amp; getting</vt:lpstr>
      <vt:lpstr>Converting incoming port data</vt:lpstr>
      <vt:lpstr>Formatting &amp; Sending Data</vt:lpstr>
      <vt:lpstr>Implement Event Listener</vt:lpstr>
      <vt:lpstr>Test model</vt:lpstr>
      <vt:lpstr>Test model – GUI Designer</vt:lpstr>
      <vt:lpstr>Model Result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AsTeRICS Plugin Development</dc:title>
  <dc:creator>mad</dc:creator>
  <cp:lastModifiedBy>mad</cp:lastModifiedBy>
  <cp:revision>56</cp:revision>
  <dcterms:created xsi:type="dcterms:W3CDTF">2015-10-06T07:26:36Z</dcterms:created>
  <dcterms:modified xsi:type="dcterms:W3CDTF">2016-07-15T09:42:17Z</dcterms:modified>
</cp:coreProperties>
</file>