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256" r:id="rId2"/>
    <p:sldId id="257" r:id="rId3"/>
    <p:sldId id="305" r:id="rId4"/>
    <p:sldId id="258" r:id="rId5"/>
    <p:sldId id="259" r:id="rId6"/>
    <p:sldId id="306" r:id="rId7"/>
    <p:sldId id="307" r:id="rId8"/>
    <p:sldId id="308" r:id="rId9"/>
  </p:sldIdLst>
  <p:sldSz cx="9144000" cy="5143500" type="screen16x9"/>
  <p:notesSz cx="6858000" cy="9144000"/>
  <p:embeddedFontLst>
    <p:embeddedFont>
      <p:font typeface="Montserrat" panose="00000500000000000000" pitchFamily="2" charset="0"/>
      <p:regular r:id="rId11"/>
      <p:bold r:id="rId12"/>
      <p:italic r:id="rId13"/>
      <p:boldItalic r:id="rId14"/>
    </p:embeddedFont>
    <p:embeddedFont>
      <p:font typeface="Montserrat ExtraBold" panose="00000900000000000000" pitchFamily="2" charset="0"/>
      <p:bold r:id="rId15"/>
      <p:boldItalic r:id="rId16"/>
    </p:embeddedFont>
    <p:embeddedFont>
      <p:font typeface="Montserrat ExtraLight" panose="000003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3BFBC2-30FC-46E0-A4D2-0D0ED9B9AD91}">
  <a:tblStyle styleId="{4B3BFBC2-30FC-46E0-A4D2-0D0ED9B9AD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72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28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676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colab.research.google.com/corgiredirector?site=http%3A%2F%2Fwww.kaggle.com%22&amp;link_redirector=1"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002889" y="1641987"/>
            <a:ext cx="6508955" cy="952813"/>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Relevamiento de cafeterías en New York</a:t>
            </a:r>
            <a:endParaRPr dirty="0"/>
          </a:p>
        </p:txBody>
      </p:sp>
      <p:sp>
        <p:nvSpPr>
          <p:cNvPr id="163" name="Google Shape;163;p38"/>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Autor: Néstor Alfredo Fuenzalida Troyano</a:t>
            </a:r>
            <a:endParaRPr dirty="0"/>
          </a:p>
        </p:txBody>
      </p:sp>
      <p:sp>
        <p:nvSpPr>
          <p:cNvPr id="164" name="Google Shape;164;p38"/>
          <p:cNvSpPr txBox="1">
            <a:spLocks noGrp="1"/>
          </p:cNvSpPr>
          <p:nvPr>
            <p:ph type="ctrTitle"/>
          </p:nvPr>
        </p:nvSpPr>
        <p:spPr>
          <a:xfrm>
            <a:off x="1877962" y="2701287"/>
            <a:ext cx="5055600" cy="590774"/>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ES" sz="1800" b="0" i="0" dirty="0">
                <a:solidFill>
                  <a:schemeClr val="accent4">
                    <a:lumMod val="60000"/>
                    <a:lumOff val="40000"/>
                  </a:schemeClr>
                </a:solidFill>
                <a:effectLst/>
                <a:latin typeface="Roboto" panose="02000000000000000000" pitchFamily="2" charset="0"/>
              </a:rPr>
              <a:t>¿Qué tipo de producto que el cliente desea ordenar?</a:t>
            </a:r>
            <a:endParaRPr sz="3200" b="0" dirty="0">
              <a:solidFill>
                <a:schemeClr val="accent4">
                  <a:lumMod val="60000"/>
                  <a:lumOff val="40000"/>
                </a:schemeClr>
              </a:solidFill>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Tabla de contenido</a:t>
            </a:r>
            <a:endParaRPr dirty="0"/>
          </a:p>
        </p:txBody>
      </p:sp>
      <p:sp>
        <p:nvSpPr>
          <p:cNvPr id="171" name="Google Shape;171;p39"/>
          <p:cNvSpPr txBox="1">
            <a:spLocks noGrp="1"/>
          </p:cNvSpPr>
          <p:nvPr>
            <p:ph type="body" idx="1"/>
          </p:nvPr>
        </p:nvSpPr>
        <p:spPr>
          <a:xfrm>
            <a:off x="938500" y="1246024"/>
            <a:ext cx="7172100" cy="2511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En esa presentación encontraremos: </a:t>
            </a:r>
            <a:endParaRPr sz="1600" dirty="0"/>
          </a:p>
          <a:p>
            <a:pPr marL="0" lvl="0" indent="0" algn="l" rtl="0">
              <a:spcBef>
                <a:spcPts val="0"/>
              </a:spcBef>
              <a:spcAft>
                <a:spcPts val="0"/>
              </a:spcAft>
              <a:buNone/>
            </a:pPr>
            <a:endParaRPr sz="1600" dirty="0"/>
          </a:p>
          <a:p>
            <a:pPr marL="457200" lvl="0" indent="-301625" algn="l" rtl="0">
              <a:spcBef>
                <a:spcPts val="0"/>
              </a:spcBef>
              <a:spcAft>
                <a:spcPts val="0"/>
              </a:spcAft>
              <a:buClr>
                <a:schemeClr val="accent1"/>
              </a:buClr>
              <a:buSzPts val="1150"/>
              <a:buFont typeface="Montserrat ExtraBold"/>
              <a:buAutoNum type="arabicPeriod"/>
            </a:pPr>
            <a:r>
              <a:rPr lang="es-ES" sz="1600" dirty="0"/>
              <a:t>Contexto comercial y Audiencia del proyecto.</a:t>
            </a:r>
            <a:endParaRPr sz="1600" dirty="0"/>
          </a:p>
          <a:p>
            <a:pPr marL="457200" lvl="0" indent="-301625" algn="l" rtl="0">
              <a:spcBef>
                <a:spcPts val="0"/>
              </a:spcBef>
              <a:spcAft>
                <a:spcPts val="0"/>
              </a:spcAft>
              <a:buClr>
                <a:schemeClr val="accent1"/>
              </a:buClr>
              <a:buSzPts val="1150"/>
              <a:buFont typeface="Montserrat ExtraBold"/>
              <a:buAutoNum type="arabicPeriod"/>
            </a:pPr>
            <a:r>
              <a:rPr lang="es-ES" sz="1600" dirty="0"/>
              <a:t>Interrogantes principales del </a:t>
            </a:r>
            <a:r>
              <a:rPr lang="es-ES" sz="1600" dirty="0" err="1"/>
              <a:t>dataset</a:t>
            </a:r>
            <a:r>
              <a:rPr lang="es-ES" sz="1600" dirty="0"/>
              <a:t>.</a:t>
            </a:r>
            <a:endParaRPr sz="1600" dirty="0"/>
          </a:p>
          <a:p>
            <a:pPr marL="457200" lvl="0" indent="-301625" algn="l" rtl="0">
              <a:spcBef>
                <a:spcPts val="0"/>
              </a:spcBef>
              <a:spcAft>
                <a:spcPts val="0"/>
              </a:spcAft>
              <a:buClr>
                <a:schemeClr val="accent1"/>
              </a:buClr>
              <a:buSzPts val="1150"/>
              <a:buFont typeface="Montserrat ExtraBold"/>
              <a:buAutoNum type="arabicPeriod"/>
            </a:pPr>
            <a:r>
              <a:rPr lang="es-ES" sz="1600" dirty="0"/>
              <a:t>Productos más consumidos por agrupación</a:t>
            </a:r>
            <a:endParaRPr sz="1600" dirty="0"/>
          </a:p>
          <a:p>
            <a:pPr marL="457200" lvl="0" indent="-301625" algn="l" rtl="0">
              <a:spcBef>
                <a:spcPts val="0"/>
              </a:spcBef>
              <a:spcAft>
                <a:spcPts val="0"/>
              </a:spcAft>
              <a:buClr>
                <a:schemeClr val="accent1"/>
              </a:buClr>
              <a:buSzPts val="1150"/>
              <a:buFont typeface="Montserrat ExtraBold"/>
              <a:buAutoNum type="arabicPeriod"/>
            </a:pPr>
            <a:r>
              <a:rPr lang="en" sz="1600" dirty="0"/>
              <a:t>Patrones estacionales entre volumen de transacciones y ventas.</a:t>
            </a:r>
            <a:endParaRPr sz="1600" dirty="0"/>
          </a:p>
          <a:p>
            <a:pPr marL="457200" lvl="0" indent="-301625" algn="l" rtl="0">
              <a:spcBef>
                <a:spcPts val="0"/>
              </a:spcBef>
              <a:spcAft>
                <a:spcPts val="0"/>
              </a:spcAft>
              <a:buClr>
                <a:schemeClr val="accent1"/>
              </a:buClr>
              <a:buSzPts val="1150"/>
              <a:buFont typeface="Montserrat ExtraBold"/>
              <a:buAutoNum type="arabicPeriod"/>
            </a:pPr>
            <a:r>
              <a:rPr lang="es-ES" sz="1600" dirty="0"/>
              <a:t>Patrones estacionales a lo largo del la jornada  para el volumen de transacciones.</a:t>
            </a:r>
          </a:p>
          <a:p>
            <a:pPr marL="457200" lvl="0" indent="-301625" algn="l" rtl="0">
              <a:spcBef>
                <a:spcPts val="0"/>
              </a:spcBef>
              <a:spcAft>
                <a:spcPts val="0"/>
              </a:spcAft>
              <a:buClr>
                <a:schemeClr val="accent1"/>
              </a:buClr>
              <a:buSzPts val="1150"/>
              <a:buFont typeface="Montserrat ExtraBold"/>
              <a:buAutoNum type="arabicPeriod"/>
            </a:pPr>
            <a:r>
              <a:rPr lang="es-AR" sz="1600" dirty="0" err="1"/>
              <a:t>Insights</a:t>
            </a:r>
            <a:r>
              <a:rPr lang="es-AR" sz="1600" dirty="0"/>
              <a:t> &amp; recomendaciones.</a:t>
            </a:r>
            <a:endParaRPr sz="1600"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DCD2-FFCF-90EA-1EE2-A983CCC8E0B6}"/>
              </a:ext>
            </a:extLst>
          </p:cNvPr>
          <p:cNvSpPr>
            <a:spLocks noGrp="1"/>
          </p:cNvSpPr>
          <p:nvPr>
            <p:ph type="title"/>
          </p:nvPr>
        </p:nvSpPr>
        <p:spPr>
          <a:xfrm>
            <a:off x="938499" y="445025"/>
            <a:ext cx="7487746" cy="941400"/>
          </a:xfrm>
        </p:spPr>
        <p:txBody>
          <a:bodyPr/>
          <a:lstStyle/>
          <a:p>
            <a:r>
              <a:rPr lang="es-ES" dirty="0"/>
              <a:t>Contexto comercial y audiencia del proyecto</a:t>
            </a:r>
            <a:endParaRPr lang="es-AR" dirty="0"/>
          </a:p>
        </p:txBody>
      </p:sp>
      <p:sp>
        <p:nvSpPr>
          <p:cNvPr id="3" name="Marcador de texto 2">
            <a:extLst>
              <a:ext uri="{FF2B5EF4-FFF2-40B4-BE49-F238E27FC236}">
                <a16:creationId xmlns:a16="http://schemas.microsoft.com/office/drawing/2014/main" id="{113E152D-3F91-7829-51B5-044DE3C28F84}"/>
              </a:ext>
            </a:extLst>
          </p:cNvPr>
          <p:cNvSpPr>
            <a:spLocks noGrp="1"/>
          </p:cNvSpPr>
          <p:nvPr>
            <p:ph type="body" idx="1"/>
          </p:nvPr>
        </p:nvSpPr>
        <p:spPr>
          <a:xfrm>
            <a:off x="938500" y="1246025"/>
            <a:ext cx="7172100" cy="3522620"/>
          </a:xfrm>
        </p:spPr>
        <p:txBody>
          <a:bodyPr/>
          <a:lstStyle/>
          <a:p>
            <a:pPr marL="155575" indent="0" algn="just">
              <a:buNone/>
            </a:pPr>
            <a:r>
              <a:rPr lang="es-ES" b="1" i="0" u="sng" dirty="0">
                <a:solidFill>
                  <a:schemeClr val="accent1"/>
                </a:solidFill>
                <a:effectLst/>
                <a:latin typeface="Roboto" panose="02000000000000000000" pitchFamily="2" charset="0"/>
              </a:rPr>
              <a:t>Contexto comercial</a:t>
            </a:r>
            <a:r>
              <a:rPr lang="es-ES" b="1" i="0" dirty="0">
                <a:solidFill>
                  <a:schemeClr val="accent1"/>
                </a:solidFill>
                <a:effectLst/>
                <a:latin typeface="Roboto" panose="02000000000000000000" pitchFamily="2" charset="0"/>
              </a:rPr>
              <a:t>: </a:t>
            </a:r>
            <a:r>
              <a:rPr lang="es-ES" b="0" i="0" dirty="0">
                <a:solidFill>
                  <a:schemeClr val="bg1"/>
                </a:solidFill>
                <a:effectLst/>
                <a:latin typeface="Roboto" panose="02000000000000000000" pitchFamily="2" charset="0"/>
              </a:rPr>
              <a:t>El presente proyecto se basa en un dataset que posee información comercial (ficticia), de ventas entre abril y marzo del 2019 de una cadena comercial de bebidas de cafetería, con tres ubicaciones en la ciudad de Nueva York, EEUU. Esta información si bien se encuentra en la página "/</a:t>
            </a:r>
            <a:r>
              <a:rPr lang="es-ES" b="0" i="0" dirty="0">
                <a:solidFill>
                  <a:schemeClr val="bg1"/>
                </a:solidFill>
                <a:effectLst/>
                <a:latin typeface="Roboto" panose="02000000000000000000" pitchFamily="2" charset="0"/>
                <a:hlinkClick r:id="rId2">
                  <a:extLst>
                    <a:ext uri="{A12FA001-AC4F-418D-AE19-62706E023703}">
                      <ahyp:hlinkClr xmlns:ahyp="http://schemas.microsoft.com/office/drawing/2018/hyperlinkcolor" val="tx"/>
                    </a:ext>
                  </a:extLst>
                </a:hlinkClick>
              </a:rPr>
              <a:t>www.kaggle.com"</a:t>
            </a:r>
            <a:r>
              <a:rPr lang="es-ES" b="0" i="0" dirty="0">
                <a:solidFill>
                  <a:schemeClr val="bg1"/>
                </a:solidFill>
                <a:effectLst/>
                <a:latin typeface="Roboto" panose="02000000000000000000" pitchFamily="2" charset="0"/>
              </a:rPr>
              <a:t>, proviene de la empresa "IBM" como un caso estudio para sus productos.</a:t>
            </a:r>
          </a:p>
          <a:p>
            <a:pPr marL="155575" indent="0" algn="just">
              <a:buNone/>
            </a:pPr>
            <a:endParaRPr lang="es-ES" dirty="0">
              <a:latin typeface="Roboto" panose="02000000000000000000" pitchFamily="2" charset="0"/>
            </a:endParaRPr>
          </a:p>
          <a:p>
            <a:pPr marL="155575" indent="0" algn="just">
              <a:buNone/>
            </a:pPr>
            <a:r>
              <a:rPr lang="es-ES" b="1" u="sng" dirty="0">
                <a:solidFill>
                  <a:schemeClr val="accent1"/>
                </a:solidFill>
                <a:latin typeface="Roboto" panose="02000000000000000000" pitchFamily="2" charset="0"/>
              </a:rPr>
              <a:t>Audiencia del proyecto</a:t>
            </a:r>
            <a:r>
              <a:rPr lang="es-ES" b="1" dirty="0">
                <a:solidFill>
                  <a:schemeClr val="accent1"/>
                </a:solidFill>
                <a:latin typeface="Roboto" panose="02000000000000000000" pitchFamily="2" charset="0"/>
              </a:rPr>
              <a:t>: </a:t>
            </a:r>
            <a:r>
              <a:rPr lang="es-ES" b="0" i="0" dirty="0">
                <a:solidFill>
                  <a:schemeClr val="bg1"/>
                </a:solidFill>
                <a:effectLst/>
                <a:latin typeface="Roboto" panose="02000000000000000000" pitchFamily="2" charset="0"/>
              </a:rPr>
              <a:t>El proyecto está destinado a todas aquellas personas que estén interesadas en este tipo de mercados, como así también a todos aquellos estudiantes y particulares que deseen ver la implementación de técnicas de ciencia de datos y modelos de machine </a:t>
            </a:r>
            <a:r>
              <a:rPr lang="es-ES" b="0" i="0" dirty="0" err="1">
                <a:solidFill>
                  <a:schemeClr val="bg1"/>
                </a:solidFill>
                <a:effectLst/>
                <a:latin typeface="Roboto" panose="02000000000000000000" pitchFamily="2" charset="0"/>
              </a:rPr>
              <a:t>learning</a:t>
            </a:r>
            <a:r>
              <a:rPr lang="es-ES" b="0" i="0" dirty="0">
                <a:solidFill>
                  <a:schemeClr val="bg1"/>
                </a:solidFill>
                <a:effectLst/>
                <a:latin typeface="Roboto" panose="02000000000000000000" pitchFamily="2" charset="0"/>
              </a:rPr>
              <a:t> a ejemplos reales de aplicación.</a:t>
            </a:r>
          </a:p>
          <a:p>
            <a:pPr marL="155575" indent="0" algn="just">
              <a:buNone/>
            </a:pPr>
            <a:endParaRPr lang="es-ES" b="0" i="0" dirty="0">
              <a:solidFill>
                <a:schemeClr val="bg1"/>
              </a:solidFill>
              <a:effectLst/>
              <a:latin typeface="Roboto" panose="02000000000000000000" pitchFamily="2" charset="0"/>
            </a:endParaRPr>
          </a:p>
          <a:p>
            <a:pPr marL="155575" indent="0" algn="just">
              <a:buNone/>
            </a:pPr>
            <a:r>
              <a:rPr lang="es-ES" b="1" u="sng" dirty="0">
                <a:solidFill>
                  <a:schemeClr val="accent1"/>
                </a:solidFill>
                <a:latin typeface="Roboto" panose="02000000000000000000" pitchFamily="2" charset="0"/>
              </a:rPr>
              <a:t>Motivación y propósito de la investigación</a:t>
            </a:r>
            <a:r>
              <a:rPr lang="es-ES" b="1" dirty="0">
                <a:solidFill>
                  <a:schemeClr val="accent1"/>
                </a:solidFill>
                <a:latin typeface="Roboto" panose="02000000000000000000" pitchFamily="2" charset="0"/>
              </a:rPr>
              <a:t>: </a:t>
            </a:r>
            <a:r>
              <a:rPr lang="es-ES" b="0" i="0" dirty="0">
                <a:solidFill>
                  <a:schemeClr val="bg1"/>
                </a:solidFill>
                <a:effectLst/>
                <a:latin typeface="Roboto" panose="02000000000000000000" pitchFamily="2" charset="0"/>
              </a:rPr>
              <a:t>La principal motivación a la hora de abordar este dataset en particular es la de conocer desde adentro el comportamiento de los distintos productos del mercado de cafeterías ya que, además de ser un mercado muy interesante dentro de la gastronomía, el mismo presenta características muy atractivas de análisis de tendencias para futuras inversiones.</a:t>
            </a:r>
          </a:p>
          <a:p>
            <a:pPr marL="155575" indent="0" algn="just">
              <a:buNone/>
            </a:pPr>
            <a:endParaRPr lang="es-ES" b="0" i="0" dirty="0">
              <a:solidFill>
                <a:schemeClr val="bg1"/>
              </a:solidFill>
              <a:effectLst/>
              <a:latin typeface="Roboto" panose="02000000000000000000" pitchFamily="2" charset="0"/>
            </a:endParaRPr>
          </a:p>
          <a:p>
            <a:pPr marL="155575" indent="0" algn="just">
              <a:buNone/>
            </a:pPr>
            <a:r>
              <a:rPr lang="es-ES" b="0" i="0" dirty="0">
                <a:solidFill>
                  <a:schemeClr val="bg1"/>
                </a:solidFill>
                <a:effectLst/>
                <a:latin typeface="Roboto" panose="02000000000000000000" pitchFamily="2" charset="0"/>
              </a:rPr>
              <a:t>Con respecto al propósito, el objetivo es poder determinar un modelo que, por medio de la interacción y relación entre las variables del conjunto de datos, pueda responder preguntas 	tales como la canasta de productos más importantes, si existe un patrón de estacionalidad en las ventas, y en que horarios se reporta su mayor cantidad.</a:t>
            </a:r>
          </a:p>
          <a:p>
            <a:endParaRPr lang="es-AR" dirty="0">
              <a:solidFill>
                <a:schemeClr val="bg1"/>
              </a:solidFill>
            </a:endParaRPr>
          </a:p>
        </p:txBody>
      </p:sp>
    </p:spTree>
    <p:extLst>
      <p:ext uri="{BB962C8B-B14F-4D97-AF65-F5344CB8AC3E}">
        <p14:creationId xmlns:p14="http://schemas.microsoft.com/office/powerpoint/2010/main" val="309874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0"/>
          <p:cNvSpPr txBox="1">
            <a:spLocks noGrp="1"/>
          </p:cNvSpPr>
          <p:nvPr>
            <p:ph type="title" idx="6"/>
          </p:nvPr>
        </p:nvSpPr>
        <p:spPr>
          <a:xfrm>
            <a:off x="1082190" y="2972188"/>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180" name="Google Shape;180;p40"/>
          <p:cNvSpPr txBox="1">
            <a:spLocks noGrp="1"/>
          </p:cNvSpPr>
          <p:nvPr>
            <p:ph type="subTitle" idx="1"/>
          </p:nvPr>
        </p:nvSpPr>
        <p:spPr>
          <a:xfrm>
            <a:off x="3560223" y="3730850"/>
            <a:ext cx="2067000" cy="9020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¿Existe un patrón de estacionalidad en las ventas?</a:t>
            </a:r>
            <a:endParaRPr dirty="0"/>
          </a:p>
        </p:txBody>
      </p:sp>
      <p:sp>
        <p:nvSpPr>
          <p:cNvPr id="182" name="Google Shape;182;p40"/>
          <p:cNvSpPr txBox="1">
            <a:spLocks noGrp="1"/>
          </p:cNvSpPr>
          <p:nvPr>
            <p:ph type="subTitle" idx="3"/>
          </p:nvPr>
        </p:nvSpPr>
        <p:spPr>
          <a:xfrm>
            <a:off x="6038256" y="3730850"/>
            <a:ext cx="2067000" cy="11359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 que horarios se reporta la mayor cantidad de transacciones?</a:t>
            </a:r>
            <a:endParaRPr dirty="0"/>
          </a:p>
        </p:txBody>
      </p:sp>
      <p:sp>
        <p:nvSpPr>
          <p:cNvPr id="184" name="Google Shape;184;p40"/>
          <p:cNvSpPr txBox="1">
            <a:spLocks noGrp="1"/>
          </p:cNvSpPr>
          <p:nvPr>
            <p:ph type="subTitle" idx="5"/>
          </p:nvPr>
        </p:nvSpPr>
        <p:spPr>
          <a:xfrm>
            <a:off x="1082190" y="3730850"/>
            <a:ext cx="2067000" cy="9020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t>
            </a:r>
            <a:r>
              <a:rPr lang="es-AR" dirty="0"/>
              <a:t>Cuáles</a:t>
            </a:r>
            <a:r>
              <a:rPr lang="en-US" dirty="0"/>
              <a:t> son </a:t>
            </a:r>
            <a:r>
              <a:rPr lang="es-AR" dirty="0"/>
              <a:t>los</a:t>
            </a:r>
            <a:r>
              <a:rPr lang="en-US" dirty="0"/>
              <a:t> productos más </a:t>
            </a:r>
            <a:r>
              <a:rPr lang="es-AR" dirty="0"/>
              <a:t>consumidos</a:t>
            </a:r>
            <a:r>
              <a:rPr lang="en-US" dirty="0"/>
              <a:t>?</a:t>
            </a:r>
          </a:p>
        </p:txBody>
      </p:sp>
      <p:sp>
        <p:nvSpPr>
          <p:cNvPr id="185" name="Google Shape;185;p40"/>
          <p:cNvSpPr txBox="1">
            <a:spLocks noGrp="1"/>
          </p:cNvSpPr>
          <p:nvPr>
            <p:ph type="title" idx="7"/>
          </p:nvPr>
        </p:nvSpPr>
        <p:spPr>
          <a:xfrm>
            <a:off x="3572240" y="2972188"/>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86" name="Google Shape;186;p40"/>
          <p:cNvSpPr txBox="1">
            <a:spLocks noGrp="1"/>
          </p:cNvSpPr>
          <p:nvPr>
            <p:ph type="title" idx="8"/>
          </p:nvPr>
        </p:nvSpPr>
        <p:spPr>
          <a:xfrm>
            <a:off x="6062290" y="2972188"/>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cxnSp>
        <p:nvCxnSpPr>
          <p:cNvPr id="187" name="Google Shape;187;p40"/>
          <p:cNvCxnSpPr/>
          <p:nvPr/>
        </p:nvCxnSpPr>
        <p:spPr>
          <a:xfrm>
            <a:off x="1917090" y="3747648"/>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8" name="Google Shape;188;p40"/>
          <p:cNvCxnSpPr/>
          <p:nvPr/>
        </p:nvCxnSpPr>
        <p:spPr>
          <a:xfrm>
            <a:off x="4407140" y="3747648"/>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9" name="Google Shape;189;p40"/>
          <p:cNvCxnSpPr/>
          <p:nvPr/>
        </p:nvCxnSpPr>
        <p:spPr>
          <a:xfrm>
            <a:off x="6897190" y="3747648"/>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ítulo 1">
            <a:extLst>
              <a:ext uri="{FF2B5EF4-FFF2-40B4-BE49-F238E27FC236}">
                <a16:creationId xmlns:a16="http://schemas.microsoft.com/office/drawing/2014/main" id="{1C11C3CA-906A-B2C8-3AB6-51587BD3D03D}"/>
              </a:ext>
            </a:extLst>
          </p:cNvPr>
          <p:cNvSpPr txBox="1">
            <a:spLocks/>
          </p:cNvSpPr>
          <p:nvPr/>
        </p:nvSpPr>
        <p:spPr>
          <a:xfrm>
            <a:off x="629527" y="189550"/>
            <a:ext cx="7487746" cy="72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s-ES" sz="2400" dirty="0">
                <a:solidFill>
                  <a:schemeClr val="accent1"/>
                </a:solidFill>
              </a:rPr>
              <a:t>Interrogantes principales del dataset</a:t>
            </a:r>
            <a:endParaRPr lang="es-AR" sz="2400" dirty="0">
              <a:solidFill>
                <a:schemeClr val="accent1"/>
              </a:solidFill>
            </a:endParaRPr>
          </a:p>
        </p:txBody>
      </p:sp>
      <p:sp>
        <p:nvSpPr>
          <p:cNvPr id="15" name="Título 1">
            <a:extLst>
              <a:ext uri="{FF2B5EF4-FFF2-40B4-BE49-F238E27FC236}">
                <a16:creationId xmlns:a16="http://schemas.microsoft.com/office/drawing/2014/main" id="{C1BB547A-238D-B571-263B-F9B32DF5A718}"/>
              </a:ext>
            </a:extLst>
          </p:cNvPr>
          <p:cNvSpPr txBox="1">
            <a:spLocks/>
          </p:cNvSpPr>
          <p:nvPr/>
        </p:nvSpPr>
        <p:spPr>
          <a:xfrm>
            <a:off x="1559469" y="2483666"/>
            <a:ext cx="6025061" cy="72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s-ES" sz="2000" dirty="0">
                <a:solidFill>
                  <a:schemeClr val="bg1"/>
                </a:solidFill>
              </a:rPr>
              <a:t>Interrogantes </a:t>
            </a:r>
            <a:r>
              <a:rPr lang="es-ES" sz="2000" dirty="0">
                <a:solidFill>
                  <a:schemeClr val="tx2"/>
                </a:solidFill>
              </a:rPr>
              <a:t>secundarias</a:t>
            </a:r>
            <a:r>
              <a:rPr lang="es-ES" sz="2000" dirty="0">
                <a:solidFill>
                  <a:schemeClr val="bg1"/>
                </a:solidFill>
              </a:rPr>
              <a:t> del dataset</a:t>
            </a:r>
            <a:endParaRPr lang="es-AR" sz="2000" dirty="0">
              <a:solidFill>
                <a:schemeClr val="bg1"/>
              </a:solidFill>
            </a:endParaRPr>
          </a:p>
        </p:txBody>
      </p:sp>
      <p:sp>
        <p:nvSpPr>
          <p:cNvPr id="16" name="Título 1">
            <a:extLst>
              <a:ext uri="{FF2B5EF4-FFF2-40B4-BE49-F238E27FC236}">
                <a16:creationId xmlns:a16="http://schemas.microsoft.com/office/drawing/2014/main" id="{FEEBBD19-9770-EC19-F6B7-BF2D92CAC13C}"/>
              </a:ext>
            </a:extLst>
          </p:cNvPr>
          <p:cNvSpPr txBox="1">
            <a:spLocks/>
          </p:cNvSpPr>
          <p:nvPr/>
        </p:nvSpPr>
        <p:spPr>
          <a:xfrm>
            <a:off x="1559468" y="913450"/>
            <a:ext cx="6025061" cy="72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s-ES" sz="2000" dirty="0">
                <a:solidFill>
                  <a:schemeClr val="bg1"/>
                </a:solidFill>
              </a:rPr>
              <a:t>Interrogante </a:t>
            </a:r>
            <a:r>
              <a:rPr lang="es-ES" sz="2000" dirty="0">
                <a:solidFill>
                  <a:schemeClr val="tx2"/>
                </a:solidFill>
              </a:rPr>
              <a:t>primaria</a:t>
            </a:r>
            <a:r>
              <a:rPr lang="es-ES" sz="2000" dirty="0">
                <a:solidFill>
                  <a:schemeClr val="bg1"/>
                </a:solidFill>
              </a:rPr>
              <a:t> del dataset</a:t>
            </a:r>
            <a:endParaRPr lang="es-AR" sz="2000" dirty="0">
              <a:solidFill>
                <a:schemeClr val="bg1"/>
              </a:solidFill>
            </a:endParaRPr>
          </a:p>
        </p:txBody>
      </p:sp>
      <p:sp>
        <p:nvSpPr>
          <p:cNvPr id="18" name="Google Shape;180;p40">
            <a:extLst>
              <a:ext uri="{FF2B5EF4-FFF2-40B4-BE49-F238E27FC236}">
                <a16:creationId xmlns:a16="http://schemas.microsoft.com/office/drawing/2014/main" id="{6C5E308F-E6DE-0FD1-2BAD-F679045D2967}"/>
              </a:ext>
            </a:extLst>
          </p:cNvPr>
          <p:cNvSpPr txBox="1">
            <a:spLocks/>
          </p:cNvSpPr>
          <p:nvPr/>
        </p:nvSpPr>
        <p:spPr>
          <a:xfrm>
            <a:off x="870154" y="1581637"/>
            <a:ext cx="7403691" cy="902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r>
              <a:rPr lang="es-ES" dirty="0"/>
              <a:t>¿A partir de las variables suministradas en el conjunto de datos, es posible determinar por un modelo de machine </a:t>
            </a:r>
            <a:r>
              <a:rPr lang="es-ES" dirty="0" err="1"/>
              <a:t>learning</a:t>
            </a:r>
            <a:r>
              <a:rPr lang="es-ES" dirty="0"/>
              <a:t> el tipo de producto que un cliente ordenará en una determinada transacción?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Título 1">
            <a:extLst>
              <a:ext uri="{FF2B5EF4-FFF2-40B4-BE49-F238E27FC236}">
                <a16:creationId xmlns:a16="http://schemas.microsoft.com/office/drawing/2014/main" id="{B5C5A7F1-B357-2581-8FEB-804A8B644F11}"/>
              </a:ext>
            </a:extLst>
          </p:cNvPr>
          <p:cNvSpPr txBox="1">
            <a:spLocks/>
          </p:cNvSpPr>
          <p:nvPr/>
        </p:nvSpPr>
        <p:spPr>
          <a:xfrm>
            <a:off x="550869" y="209214"/>
            <a:ext cx="7885208" cy="72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s-ES" sz="2100" dirty="0">
                <a:solidFill>
                  <a:schemeClr val="accent1"/>
                </a:solidFill>
              </a:rPr>
              <a:t>1_ </a:t>
            </a:r>
            <a:r>
              <a:rPr lang="en-US" sz="2100" dirty="0">
                <a:solidFill>
                  <a:schemeClr val="accent1"/>
                </a:solidFill>
              </a:rPr>
              <a:t>¿</a:t>
            </a:r>
            <a:r>
              <a:rPr lang="es-AR" sz="2100" dirty="0">
                <a:solidFill>
                  <a:schemeClr val="accent1"/>
                </a:solidFill>
              </a:rPr>
              <a:t>Cuáles</a:t>
            </a:r>
            <a:r>
              <a:rPr lang="en-US" sz="2100" dirty="0">
                <a:solidFill>
                  <a:schemeClr val="accent1"/>
                </a:solidFill>
              </a:rPr>
              <a:t> son </a:t>
            </a:r>
            <a:r>
              <a:rPr lang="es-AR" sz="2100" dirty="0">
                <a:solidFill>
                  <a:schemeClr val="accent1"/>
                </a:solidFill>
              </a:rPr>
              <a:t>los</a:t>
            </a:r>
            <a:r>
              <a:rPr lang="en-US" sz="2100" dirty="0">
                <a:solidFill>
                  <a:schemeClr val="accent1"/>
                </a:solidFill>
              </a:rPr>
              <a:t> productos más </a:t>
            </a:r>
            <a:r>
              <a:rPr lang="es-AR" sz="2100" dirty="0">
                <a:solidFill>
                  <a:schemeClr val="accent1"/>
                </a:solidFill>
              </a:rPr>
              <a:t>consumidos</a:t>
            </a:r>
            <a:r>
              <a:rPr lang="en-US" sz="2100" dirty="0">
                <a:solidFill>
                  <a:schemeClr val="accent1"/>
                </a:solidFill>
              </a:rPr>
              <a:t>?</a:t>
            </a:r>
          </a:p>
          <a:p>
            <a:endParaRPr lang="es-AR" sz="2400" dirty="0">
              <a:solidFill>
                <a:schemeClr val="accent1"/>
              </a:solidFill>
            </a:endParaRPr>
          </a:p>
        </p:txBody>
      </p:sp>
      <p:pic>
        <p:nvPicPr>
          <p:cNvPr id="1026" name="Picture 2">
            <a:extLst>
              <a:ext uri="{FF2B5EF4-FFF2-40B4-BE49-F238E27FC236}">
                <a16:creationId xmlns:a16="http://schemas.microsoft.com/office/drawing/2014/main" id="{36E14974-B38B-D554-13B5-C092182DD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6" y="2162946"/>
            <a:ext cx="4296434" cy="27713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C72928F-359D-6464-B630-494CAF3C0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9652" y="2162946"/>
            <a:ext cx="4271627" cy="277134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6D5FF34-BB0F-71A8-F8EA-7F5AEA90F18B}"/>
              </a:ext>
            </a:extLst>
          </p:cNvPr>
          <p:cNvSpPr txBox="1"/>
          <p:nvPr/>
        </p:nvSpPr>
        <p:spPr>
          <a:xfrm>
            <a:off x="275566" y="571164"/>
            <a:ext cx="8705713" cy="1384995"/>
          </a:xfrm>
          <a:prstGeom prst="rect">
            <a:avLst/>
          </a:prstGeom>
          <a:noFill/>
        </p:spPr>
        <p:txBody>
          <a:bodyPr wrap="square">
            <a:spAutoFit/>
          </a:bodyPr>
          <a:lstStyle/>
          <a:p>
            <a:pPr marL="155575" indent="0" algn="just">
              <a:buNone/>
            </a:pPr>
            <a:r>
              <a:rPr lang="es-ES" dirty="0">
                <a:solidFill>
                  <a:schemeClr val="bg1"/>
                </a:solidFill>
                <a:latin typeface="Roboto" panose="02000000000000000000" pitchFamily="2" charset="0"/>
              </a:rPr>
              <a:t>En primer lugar, tengamos en cuenta que la variable “</a:t>
            </a:r>
            <a:r>
              <a:rPr lang="es-ES" dirty="0" err="1">
                <a:solidFill>
                  <a:schemeClr val="bg1"/>
                </a:solidFill>
                <a:latin typeface="Roboto" panose="02000000000000000000" pitchFamily="2" charset="0"/>
              </a:rPr>
              <a:t>product_id</a:t>
            </a:r>
            <a:r>
              <a:rPr lang="es-ES" dirty="0">
                <a:solidFill>
                  <a:schemeClr val="bg1"/>
                </a:solidFill>
                <a:latin typeface="Roboto" panose="02000000000000000000" pitchFamily="2" charset="0"/>
              </a:rPr>
              <a:t>” será la variable objetivo del proyecto.</a:t>
            </a:r>
          </a:p>
          <a:p>
            <a:pPr marL="155575" indent="0" algn="just">
              <a:buNone/>
            </a:pPr>
            <a:r>
              <a:rPr lang="es-ES" dirty="0">
                <a:solidFill>
                  <a:schemeClr val="bg1"/>
                </a:solidFill>
                <a:latin typeface="Roboto" panose="02000000000000000000" pitchFamily="2" charset="0"/>
              </a:rPr>
              <a:t>Mediante las herramientas gráficas podemos observar dos cosas:</a:t>
            </a:r>
          </a:p>
          <a:p>
            <a:pPr marL="498475" indent="-342900" algn="just">
              <a:buFont typeface="+mj-lt"/>
              <a:buAutoNum type="alphaLcParenR"/>
            </a:pPr>
            <a:r>
              <a:rPr lang="es-ES" dirty="0">
                <a:solidFill>
                  <a:schemeClr val="bg1"/>
                </a:solidFill>
                <a:latin typeface="Roboto" panose="02000000000000000000" pitchFamily="2" charset="0"/>
              </a:rPr>
              <a:t>Que la lista de productos más elegidos forma una canasta extensa (de 25 productos).</a:t>
            </a:r>
          </a:p>
          <a:p>
            <a:pPr marL="498475" indent="-342900" algn="just">
              <a:buFont typeface="+mj-lt"/>
              <a:buAutoNum type="alphaLcParenR"/>
            </a:pPr>
            <a:r>
              <a:rPr lang="es-ES" dirty="0">
                <a:solidFill>
                  <a:schemeClr val="bg1"/>
                </a:solidFill>
                <a:latin typeface="Roboto" panose="02000000000000000000" pitchFamily="2" charset="0"/>
              </a:rPr>
              <a:t>Que se podrían definir 3 grupos de productos en función de su frecuencia de demanda.</a:t>
            </a:r>
          </a:p>
          <a:p>
            <a:pPr marL="498475" indent="-342900" algn="just">
              <a:buFont typeface="+mj-lt"/>
              <a:buAutoNum type="alphaLcParenR"/>
            </a:pPr>
            <a:r>
              <a:rPr lang="es-ES" dirty="0">
                <a:solidFill>
                  <a:schemeClr val="bg1"/>
                </a:solidFill>
                <a:latin typeface="Roboto" panose="02000000000000000000" pitchFamily="2" charset="0"/>
              </a:rPr>
              <a:t>Que Las clases anteriores (demanda alta, media y baja), están naturalmente balanceadas para entrenar a nuestro modelo.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Título 1">
            <a:extLst>
              <a:ext uri="{FF2B5EF4-FFF2-40B4-BE49-F238E27FC236}">
                <a16:creationId xmlns:a16="http://schemas.microsoft.com/office/drawing/2014/main" id="{B5C5A7F1-B357-2581-8FEB-804A8B644F11}"/>
              </a:ext>
            </a:extLst>
          </p:cNvPr>
          <p:cNvSpPr txBox="1">
            <a:spLocks/>
          </p:cNvSpPr>
          <p:nvPr/>
        </p:nvSpPr>
        <p:spPr>
          <a:xfrm>
            <a:off x="550869" y="209214"/>
            <a:ext cx="7885208" cy="72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s-ES" sz="2100" dirty="0">
                <a:solidFill>
                  <a:schemeClr val="accent1"/>
                </a:solidFill>
              </a:rPr>
              <a:t>2_ </a:t>
            </a:r>
            <a:r>
              <a:rPr lang="en-US" sz="2100" dirty="0">
                <a:solidFill>
                  <a:schemeClr val="accent1"/>
                </a:solidFill>
              </a:rPr>
              <a:t>¿</a:t>
            </a:r>
            <a:r>
              <a:rPr lang="es-ES" sz="2100" dirty="0">
                <a:solidFill>
                  <a:schemeClr val="accent1"/>
                </a:solidFill>
              </a:rPr>
              <a:t>Existe un patrón de estacionalidad en las ventas</a:t>
            </a:r>
            <a:r>
              <a:rPr lang="en-US" sz="2100" dirty="0">
                <a:solidFill>
                  <a:schemeClr val="accent1"/>
                </a:solidFill>
              </a:rPr>
              <a:t>?</a:t>
            </a:r>
          </a:p>
          <a:p>
            <a:endParaRPr lang="es-AR" sz="2400" dirty="0">
              <a:solidFill>
                <a:schemeClr val="accent1"/>
              </a:solidFill>
            </a:endParaRPr>
          </a:p>
        </p:txBody>
      </p:sp>
      <p:sp>
        <p:nvSpPr>
          <p:cNvPr id="8" name="CuadroTexto 7">
            <a:extLst>
              <a:ext uri="{FF2B5EF4-FFF2-40B4-BE49-F238E27FC236}">
                <a16:creationId xmlns:a16="http://schemas.microsoft.com/office/drawing/2014/main" id="{D6D5FF34-BB0F-71A8-F8EA-7F5AEA90F18B}"/>
              </a:ext>
            </a:extLst>
          </p:cNvPr>
          <p:cNvSpPr txBox="1"/>
          <p:nvPr/>
        </p:nvSpPr>
        <p:spPr>
          <a:xfrm>
            <a:off x="275566" y="571164"/>
            <a:ext cx="8705713" cy="2031325"/>
          </a:xfrm>
          <a:prstGeom prst="rect">
            <a:avLst/>
          </a:prstGeom>
          <a:noFill/>
        </p:spPr>
        <p:txBody>
          <a:bodyPr wrap="square">
            <a:spAutoFit/>
          </a:bodyPr>
          <a:lstStyle/>
          <a:p>
            <a:pPr marL="155575" indent="0" algn="just">
              <a:buNone/>
            </a:pPr>
            <a:r>
              <a:rPr lang="es-ES" dirty="0">
                <a:solidFill>
                  <a:schemeClr val="bg1"/>
                </a:solidFill>
                <a:latin typeface="Roboto" panose="02000000000000000000" pitchFamily="2" charset="0"/>
              </a:rPr>
              <a:t>Para esta interrogante se procedió a comprobar primero el volumen de transacciones a través del tiempo, y luego, no encontrando un fuerte fenómeno de estacionalidad, se procedió a hacer lo mismo con el volumen de importes de ventas. Tengamos en cuenta que la muestra temporal consta de 29 días de abril de 2019.</a:t>
            </a:r>
          </a:p>
          <a:p>
            <a:pPr marL="155575" indent="0" algn="just">
              <a:buNone/>
            </a:pPr>
            <a:endParaRPr lang="es-ES" dirty="0">
              <a:solidFill>
                <a:schemeClr val="bg1"/>
              </a:solidFill>
              <a:latin typeface="Roboto" panose="02000000000000000000" pitchFamily="2" charset="0"/>
            </a:endParaRPr>
          </a:p>
          <a:p>
            <a:pPr marL="155575" indent="0" algn="just">
              <a:buNone/>
            </a:pPr>
            <a:r>
              <a:rPr lang="es-ES" dirty="0">
                <a:solidFill>
                  <a:schemeClr val="bg1"/>
                </a:solidFill>
                <a:latin typeface="Roboto" panose="02000000000000000000" pitchFamily="2" charset="0"/>
              </a:rPr>
              <a:t>Se puede concluir que en base a las fechas anteriormente descriptas, no se observa un fenómeno de estacionalidad apreciable entre los días intervalo de la muestra.</a:t>
            </a:r>
          </a:p>
          <a:p>
            <a:pPr marL="155575" indent="0" algn="just">
              <a:buNone/>
            </a:pPr>
            <a:endParaRPr lang="es-ES" dirty="0">
              <a:solidFill>
                <a:schemeClr val="bg1"/>
              </a:solidFill>
              <a:latin typeface="Roboto" panose="02000000000000000000" pitchFamily="2" charset="0"/>
            </a:endParaRPr>
          </a:p>
          <a:p>
            <a:pPr marL="155575" indent="0" algn="just">
              <a:buNone/>
            </a:pPr>
            <a:endParaRPr lang="es-ES" dirty="0">
              <a:solidFill>
                <a:schemeClr val="bg1"/>
              </a:solidFill>
              <a:latin typeface="Roboto" panose="02000000000000000000" pitchFamily="2" charset="0"/>
            </a:endParaRPr>
          </a:p>
        </p:txBody>
      </p:sp>
      <p:pic>
        <p:nvPicPr>
          <p:cNvPr id="2052" name="Picture 4">
            <a:extLst>
              <a:ext uri="{FF2B5EF4-FFF2-40B4-BE49-F238E27FC236}">
                <a16:creationId xmlns:a16="http://schemas.microsoft.com/office/drawing/2014/main" id="{9714D1A4-E588-F85C-6381-61751EC77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0" y="2487560"/>
            <a:ext cx="4365523" cy="2186551"/>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BBAEEEAB-6877-8BBE-2107-5CC6B8C79FD6}"/>
              </a:ext>
            </a:extLst>
          </p:cNvPr>
          <p:cNvPicPr>
            <a:picLocks noChangeAspect="1"/>
          </p:cNvPicPr>
          <p:nvPr/>
        </p:nvPicPr>
        <p:blipFill>
          <a:blip r:embed="rId4"/>
          <a:stretch>
            <a:fillRect/>
          </a:stretch>
        </p:blipFill>
        <p:spPr>
          <a:xfrm>
            <a:off x="4614185" y="2486931"/>
            <a:ext cx="4367094" cy="2187180"/>
          </a:xfrm>
          <a:prstGeom prst="rect">
            <a:avLst/>
          </a:prstGeom>
        </p:spPr>
      </p:pic>
    </p:spTree>
    <p:extLst>
      <p:ext uri="{BB962C8B-B14F-4D97-AF65-F5344CB8AC3E}">
        <p14:creationId xmlns:p14="http://schemas.microsoft.com/office/powerpoint/2010/main" val="111833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Título 1">
            <a:extLst>
              <a:ext uri="{FF2B5EF4-FFF2-40B4-BE49-F238E27FC236}">
                <a16:creationId xmlns:a16="http://schemas.microsoft.com/office/drawing/2014/main" id="{B5C5A7F1-B357-2581-8FEB-804A8B644F11}"/>
              </a:ext>
            </a:extLst>
          </p:cNvPr>
          <p:cNvSpPr txBox="1">
            <a:spLocks/>
          </p:cNvSpPr>
          <p:nvPr/>
        </p:nvSpPr>
        <p:spPr>
          <a:xfrm>
            <a:off x="550869" y="209214"/>
            <a:ext cx="7885208" cy="72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s-ES" sz="2100" dirty="0">
                <a:solidFill>
                  <a:schemeClr val="accent1"/>
                </a:solidFill>
              </a:rPr>
              <a:t>3_ </a:t>
            </a:r>
            <a:r>
              <a:rPr lang="en-US" sz="2100" dirty="0">
                <a:solidFill>
                  <a:schemeClr val="accent1"/>
                </a:solidFill>
              </a:rPr>
              <a:t>¿</a:t>
            </a:r>
            <a:r>
              <a:rPr lang="es-ES" sz="2100" dirty="0">
                <a:solidFill>
                  <a:schemeClr val="accent1"/>
                </a:solidFill>
              </a:rPr>
              <a:t>En que horarios se reporta la mayor cantidad de transacciones</a:t>
            </a:r>
            <a:r>
              <a:rPr lang="en-US" sz="2100" dirty="0">
                <a:solidFill>
                  <a:schemeClr val="accent1"/>
                </a:solidFill>
              </a:rPr>
              <a:t>?</a:t>
            </a:r>
          </a:p>
          <a:p>
            <a:endParaRPr lang="es-AR" sz="2400" dirty="0">
              <a:solidFill>
                <a:schemeClr val="accent1"/>
              </a:solidFill>
            </a:endParaRPr>
          </a:p>
        </p:txBody>
      </p:sp>
      <p:sp>
        <p:nvSpPr>
          <p:cNvPr id="8" name="CuadroTexto 7">
            <a:extLst>
              <a:ext uri="{FF2B5EF4-FFF2-40B4-BE49-F238E27FC236}">
                <a16:creationId xmlns:a16="http://schemas.microsoft.com/office/drawing/2014/main" id="{D6D5FF34-BB0F-71A8-F8EA-7F5AEA90F18B}"/>
              </a:ext>
            </a:extLst>
          </p:cNvPr>
          <p:cNvSpPr txBox="1"/>
          <p:nvPr/>
        </p:nvSpPr>
        <p:spPr>
          <a:xfrm>
            <a:off x="275566" y="933114"/>
            <a:ext cx="8705713" cy="954107"/>
          </a:xfrm>
          <a:prstGeom prst="rect">
            <a:avLst/>
          </a:prstGeom>
          <a:noFill/>
        </p:spPr>
        <p:txBody>
          <a:bodyPr wrap="square">
            <a:spAutoFit/>
          </a:bodyPr>
          <a:lstStyle/>
          <a:p>
            <a:pPr marL="155575" indent="0" algn="just">
              <a:buNone/>
            </a:pPr>
            <a:r>
              <a:rPr lang="es-ES" dirty="0">
                <a:solidFill>
                  <a:schemeClr val="bg1"/>
                </a:solidFill>
                <a:latin typeface="Roboto" panose="02000000000000000000" pitchFamily="2" charset="0"/>
              </a:rPr>
              <a:t>Mediante un gráfico de barras, y agrupando los horarios registrados en las 24 horas del día se observó una fuerte tendencia estacional del volumen de transacciones a lo largo del día.  Dicha tendencia se puede definir nuevamente en un horario de alta, media y baja demanda. Hay que destacar que esta información constituye una herramienta valiosa para la toma de decisiones.</a:t>
            </a:r>
          </a:p>
        </p:txBody>
      </p:sp>
      <p:pic>
        <p:nvPicPr>
          <p:cNvPr id="3074" name="Picture 2">
            <a:extLst>
              <a:ext uri="{FF2B5EF4-FFF2-40B4-BE49-F238E27FC236}">
                <a16:creationId xmlns:a16="http://schemas.microsoft.com/office/drawing/2014/main" id="{7256CA06-0274-7AF6-9D48-B62A0683B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21" y="2378041"/>
            <a:ext cx="4290982" cy="214921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E97A6BDD-2558-1DBF-D1C7-25E2E5796F89}"/>
              </a:ext>
            </a:extLst>
          </p:cNvPr>
          <p:cNvPicPr>
            <a:picLocks noChangeAspect="1"/>
          </p:cNvPicPr>
          <p:nvPr/>
        </p:nvPicPr>
        <p:blipFill>
          <a:blip r:embed="rId4"/>
          <a:stretch>
            <a:fillRect/>
          </a:stretch>
        </p:blipFill>
        <p:spPr>
          <a:xfrm>
            <a:off x="4572000" y="2378041"/>
            <a:ext cx="4409279" cy="2149216"/>
          </a:xfrm>
          <a:prstGeom prst="rect">
            <a:avLst/>
          </a:prstGeom>
        </p:spPr>
      </p:pic>
    </p:spTree>
    <p:extLst>
      <p:ext uri="{BB962C8B-B14F-4D97-AF65-F5344CB8AC3E}">
        <p14:creationId xmlns:p14="http://schemas.microsoft.com/office/powerpoint/2010/main" val="316759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6" name="Título 1">
            <a:extLst>
              <a:ext uri="{FF2B5EF4-FFF2-40B4-BE49-F238E27FC236}">
                <a16:creationId xmlns:a16="http://schemas.microsoft.com/office/drawing/2014/main" id="{B5C5A7F1-B357-2581-8FEB-804A8B644F11}"/>
              </a:ext>
            </a:extLst>
          </p:cNvPr>
          <p:cNvSpPr txBox="1">
            <a:spLocks/>
          </p:cNvSpPr>
          <p:nvPr/>
        </p:nvSpPr>
        <p:spPr>
          <a:xfrm>
            <a:off x="550869" y="209214"/>
            <a:ext cx="7885208" cy="72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es-AR" sz="2400" dirty="0" err="1">
                <a:solidFill>
                  <a:schemeClr val="accent1"/>
                </a:solidFill>
              </a:rPr>
              <a:t>Insights</a:t>
            </a:r>
            <a:r>
              <a:rPr lang="es-AR" sz="2400" dirty="0">
                <a:solidFill>
                  <a:schemeClr val="accent1"/>
                </a:solidFill>
              </a:rPr>
              <a:t> &amp; recomendaciones</a:t>
            </a:r>
          </a:p>
        </p:txBody>
      </p:sp>
      <p:sp>
        <p:nvSpPr>
          <p:cNvPr id="8" name="CuadroTexto 7">
            <a:extLst>
              <a:ext uri="{FF2B5EF4-FFF2-40B4-BE49-F238E27FC236}">
                <a16:creationId xmlns:a16="http://schemas.microsoft.com/office/drawing/2014/main" id="{D6D5FF34-BB0F-71A8-F8EA-7F5AEA90F18B}"/>
              </a:ext>
            </a:extLst>
          </p:cNvPr>
          <p:cNvSpPr txBox="1"/>
          <p:nvPr/>
        </p:nvSpPr>
        <p:spPr>
          <a:xfrm>
            <a:off x="275566" y="933114"/>
            <a:ext cx="4139118" cy="4154984"/>
          </a:xfrm>
          <a:prstGeom prst="rect">
            <a:avLst/>
          </a:prstGeom>
          <a:noFill/>
        </p:spPr>
        <p:txBody>
          <a:bodyPr wrap="square">
            <a:spAutoFit/>
          </a:bodyPr>
          <a:lstStyle/>
          <a:p>
            <a:pPr marL="155575" indent="0" algn="just">
              <a:buNone/>
            </a:pPr>
            <a:r>
              <a:rPr lang="es-ES" sz="1100" b="1" dirty="0">
                <a:solidFill>
                  <a:schemeClr val="accent1"/>
                </a:solidFill>
                <a:latin typeface="Roboto" panose="02000000000000000000" pitchFamily="2" charset="0"/>
              </a:rPr>
              <a:t>Mapa de </a:t>
            </a:r>
            <a:r>
              <a:rPr lang="es-ES" sz="1100" b="1" dirty="0" err="1">
                <a:solidFill>
                  <a:schemeClr val="accent1"/>
                </a:solidFill>
                <a:latin typeface="Roboto" panose="02000000000000000000" pitchFamily="2" charset="0"/>
              </a:rPr>
              <a:t>correalción</a:t>
            </a:r>
            <a:r>
              <a:rPr lang="es-ES" sz="1100" b="1" dirty="0">
                <a:solidFill>
                  <a:schemeClr val="accent1"/>
                </a:solidFill>
                <a:latin typeface="Roboto" panose="02000000000000000000" pitchFamily="2" charset="0"/>
              </a:rPr>
              <a:t>: </a:t>
            </a:r>
          </a:p>
          <a:p>
            <a:pPr marL="155575" indent="0" algn="just">
              <a:buNone/>
            </a:pPr>
            <a:r>
              <a:rPr lang="es-ES" sz="1100" dirty="0">
                <a:solidFill>
                  <a:schemeClr val="bg1"/>
                </a:solidFill>
                <a:latin typeface="Roboto" panose="02000000000000000000" pitchFamily="2" charset="0"/>
              </a:rPr>
              <a:t>Por medio del grafico de correlación construido a través del coeficiente de correlación de Pearson, podemos inferir los mas relevante que se observa es que existe un grado de correlación media positiva entre la variable “</a:t>
            </a:r>
            <a:r>
              <a:rPr lang="es-ES" sz="1100" dirty="0" err="1">
                <a:solidFill>
                  <a:schemeClr val="bg1"/>
                </a:solidFill>
                <a:latin typeface="Roboto" panose="02000000000000000000" pitchFamily="2" charset="0"/>
              </a:rPr>
              <a:t>line_item_id</a:t>
            </a:r>
            <a:r>
              <a:rPr lang="es-ES" sz="1100" dirty="0">
                <a:solidFill>
                  <a:schemeClr val="bg1"/>
                </a:solidFill>
                <a:latin typeface="Roboto" panose="02000000000000000000" pitchFamily="2" charset="0"/>
              </a:rPr>
              <a:t>” y nuestra variable objetivo “</a:t>
            </a:r>
            <a:r>
              <a:rPr lang="es-ES" sz="1100" dirty="0" err="1">
                <a:solidFill>
                  <a:schemeClr val="bg1"/>
                </a:solidFill>
                <a:latin typeface="Roboto" panose="02000000000000000000" pitchFamily="2" charset="0"/>
              </a:rPr>
              <a:t>producto_id</a:t>
            </a:r>
            <a:r>
              <a:rPr lang="es-ES" sz="1100" dirty="0">
                <a:solidFill>
                  <a:schemeClr val="bg1"/>
                </a:solidFill>
                <a:latin typeface="Roboto" panose="02000000000000000000" pitchFamily="2" charset="0"/>
              </a:rPr>
              <a:t>”. </a:t>
            </a:r>
          </a:p>
          <a:p>
            <a:pPr marL="155575" indent="0" algn="just">
              <a:buNone/>
            </a:pPr>
            <a:endParaRPr lang="es-ES" sz="1100" dirty="0">
              <a:solidFill>
                <a:schemeClr val="bg1"/>
              </a:solidFill>
              <a:latin typeface="Roboto" panose="02000000000000000000" pitchFamily="2" charset="0"/>
            </a:endParaRPr>
          </a:p>
          <a:p>
            <a:pPr marL="155575" indent="0" algn="just">
              <a:buNone/>
            </a:pPr>
            <a:r>
              <a:rPr lang="es-ES" sz="1100" dirty="0">
                <a:solidFill>
                  <a:schemeClr val="bg1"/>
                </a:solidFill>
                <a:latin typeface="Roboto" panose="02000000000000000000" pitchFamily="2" charset="0"/>
              </a:rPr>
              <a:t>Es difícil de explicar dicha relación dado que falta la descripción detallada de la primer variable en la fuente </a:t>
            </a:r>
            <a:r>
              <a:rPr lang="es-ES" sz="1100" dirty="0" err="1">
                <a:solidFill>
                  <a:schemeClr val="bg1"/>
                </a:solidFill>
                <a:latin typeface="Roboto" panose="02000000000000000000" pitchFamily="2" charset="0"/>
              </a:rPr>
              <a:t>dataset</a:t>
            </a:r>
            <a:r>
              <a:rPr lang="es-ES" sz="1100" dirty="0">
                <a:solidFill>
                  <a:schemeClr val="bg1"/>
                </a:solidFill>
                <a:latin typeface="Roboto" panose="02000000000000000000" pitchFamily="2" charset="0"/>
              </a:rPr>
              <a:t>, pero podemos deducir que no es una relación importante, ya que ambas variables son cualitativas nominales.</a:t>
            </a:r>
          </a:p>
          <a:p>
            <a:pPr marL="155575" indent="0" algn="just">
              <a:buNone/>
            </a:pPr>
            <a:endParaRPr lang="es-ES" sz="1100" dirty="0">
              <a:solidFill>
                <a:schemeClr val="bg1"/>
              </a:solidFill>
              <a:latin typeface="Roboto" panose="02000000000000000000" pitchFamily="2" charset="0"/>
            </a:endParaRPr>
          </a:p>
          <a:p>
            <a:pPr marL="155575" indent="0" algn="just">
              <a:buNone/>
            </a:pPr>
            <a:r>
              <a:rPr lang="es-ES" sz="1100" b="1" dirty="0" err="1">
                <a:solidFill>
                  <a:schemeClr val="accent1"/>
                </a:solidFill>
                <a:latin typeface="Roboto" panose="02000000000000000000" pitchFamily="2" charset="0"/>
              </a:rPr>
              <a:t>Insight</a:t>
            </a:r>
            <a:r>
              <a:rPr lang="es-ES" sz="1100" dirty="0">
                <a:solidFill>
                  <a:schemeClr val="bg1"/>
                </a:solidFill>
                <a:latin typeface="Roboto" panose="02000000000000000000" pitchFamily="2" charset="0"/>
              </a:rPr>
              <a:t>: </a:t>
            </a:r>
          </a:p>
          <a:p>
            <a:pPr marL="155575" indent="0" algn="just">
              <a:buNone/>
            </a:pPr>
            <a:r>
              <a:rPr lang="es-ES" sz="1100" dirty="0">
                <a:solidFill>
                  <a:schemeClr val="bg1"/>
                </a:solidFill>
                <a:latin typeface="Roboto" panose="02000000000000000000" pitchFamily="2" charset="0"/>
              </a:rPr>
              <a:t>Si bien el mapa de correlación no lo muestra, hay que prestar atención a la variable precio unitario “</a:t>
            </a:r>
            <a:r>
              <a:rPr lang="es-ES" sz="1100" dirty="0" err="1">
                <a:solidFill>
                  <a:schemeClr val="bg1"/>
                </a:solidFill>
                <a:latin typeface="Roboto" panose="02000000000000000000" pitchFamily="2" charset="0"/>
              </a:rPr>
              <a:t>unit_price</a:t>
            </a:r>
            <a:r>
              <a:rPr lang="es-ES" sz="1100" dirty="0">
                <a:solidFill>
                  <a:schemeClr val="bg1"/>
                </a:solidFill>
                <a:latin typeface="Roboto" panose="02000000000000000000" pitchFamily="2" charset="0"/>
              </a:rPr>
              <a:t>”, ya que esta podría ser muy relevante a la hora de predecir el tipo de producto ordenado por el cliente.</a:t>
            </a:r>
          </a:p>
          <a:p>
            <a:pPr marL="155575" indent="0" algn="just">
              <a:buNone/>
            </a:pPr>
            <a:endParaRPr lang="es-ES" sz="1100" dirty="0">
              <a:solidFill>
                <a:schemeClr val="bg1"/>
              </a:solidFill>
              <a:latin typeface="Roboto" panose="02000000000000000000" pitchFamily="2" charset="0"/>
            </a:endParaRPr>
          </a:p>
          <a:p>
            <a:pPr marL="155575" indent="0" algn="just">
              <a:buNone/>
            </a:pPr>
            <a:r>
              <a:rPr lang="es-ES" sz="1100" b="1" dirty="0">
                <a:solidFill>
                  <a:schemeClr val="accent1"/>
                </a:solidFill>
                <a:latin typeface="Roboto" panose="02000000000000000000" pitchFamily="2" charset="0"/>
              </a:rPr>
              <a:t>Recomendación:</a:t>
            </a:r>
          </a:p>
          <a:p>
            <a:pPr marL="155575" indent="0" algn="just">
              <a:buNone/>
            </a:pPr>
            <a:r>
              <a:rPr lang="es-ES" sz="1100" b="1" dirty="0">
                <a:solidFill>
                  <a:schemeClr val="accent1"/>
                </a:solidFill>
                <a:latin typeface="Roboto" panose="02000000000000000000" pitchFamily="2" charset="0"/>
              </a:rPr>
              <a:t> </a:t>
            </a:r>
            <a:r>
              <a:rPr lang="es-ES" sz="1100" dirty="0">
                <a:solidFill>
                  <a:schemeClr val="bg1"/>
                </a:solidFill>
                <a:latin typeface="Roboto" panose="02000000000000000000" pitchFamily="2" charset="0"/>
              </a:rPr>
              <a:t>La principal recomendación es utilizar uno de los algoritmos de clasificación estudiados y las técnicas de evaluación del modelo para poder predecir con el menor grado de error nuestra variable objetivo.</a:t>
            </a:r>
          </a:p>
        </p:txBody>
      </p:sp>
      <p:pic>
        <p:nvPicPr>
          <p:cNvPr id="2" name="Imagen 1">
            <a:extLst>
              <a:ext uri="{FF2B5EF4-FFF2-40B4-BE49-F238E27FC236}">
                <a16:creationId xmlns:a16="http://schemas.microsoft.com/office/drawing/2014/main" id="{293C715D-1ACE-15B0-2E93-1FFDC74AB96B}"/>
              </a:ext>
            </a:extLst>
          </p:cNvPr>
          <p:cNvPicPr>
            <a:picLocks noChangeAspect="1"/>
          </p:cNvPicPr>
          <p:nvPr/>
        </p:nvPicPr>
        <p:blipFill>
          <a:blip r:embed="rId3"/>
          <a:stretch>
            <a:fillRect/>
          </a:stretch>
        </p:blipFill>
        <p:spPr>
          <a:xfrm>
            <a:off x="4571999" y="938645"/>
            <a:ext cx="4409279" cy="4119698"/>
          </a:xfrm>
          <a:prstGeom prst="rect">
            <a:avLst/>
          </a:prstGeom>
        </p:spPr>
      </p:pic>
    </p:spTree>
    <p:extLst>
      <p:ext uri="{BB962C8B-B14F-4D97-AF65-F5344CB8AC3E}">
        <p14:creationId xmlns:p14="http://schemas.microsoft.com/office/powerpoint/2010/main" val="1511858271"/>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7279</TotalTime>
  <Words>869</Words>
  <Application>Microsoft Office PowerPoint</Application>
  <PresentationFormat>Presentación en pantalla (16:9)</PresentationFormat>
  <Paragraphs>53</Paragraphs>
  <Slides>8</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Montserrat ExtraLight</vt:lpstr>
      <vt:lpstr>Arial</vt:lpstr>
      <vt:lpstr>Montserrat ExtraBold</vt:lpstr>
      <vt:lpstr>Roboto</vt:lpstr>
      <vt:lpstr>Montserrat</vt:lpstr>
      <vt:lpstr>Futuristic Background by Slidesgo</vt:lpstr>
      <vt:lpstr>Relevamiento de cafeterías en New York</vt:lpstr>
      <vt:lpstr>Tabla de contenido</vt:lpstr>
      <vt:lpstr>Contexto comercial y audiencia del proyecto</vt:lpstr>
      <vt:lpstr>01</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Relevamiento de cafeterías en New York</dc:title>
  <dc:creator>Usr</dc:creator>
  <cp:lastModifiedBy>Usr</cp:lastModifiedBy>
  <cp:revision>4</cp:revision>
  <dcterms:modified xsi:type="dcterms:W3CDTF">2023-08-09T23:32:03Z</dcterms:modified>
</cp:coreProperties>
</file>