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9" r:id="rId4"/>
    <p:sldId id="288" r:id="rId5"/>
    <p:sldId id="307" r:id="rId6"/>
    <p:sldId id="310" r:id="rId7"/>
    <p:sldId id="301" r:id="rId8"/>
    <p:sldId id="315" r:id="rId9"/>
    <p:sldId id="316" r:id="rId10"/>
    <p:sldId id="297" r:id="rId11"/>
    <p:sldId id="299" r:id="rId12"/>
    <p:sldId id="311" r:id="rId13"/>
    <p:sldId id="305" r:id="rId14"/>
    <p:sldId id="306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0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54CD9-B26A-40B3-8034-DADCF8851108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848B3-7E53-4CF1-BC8E-4F521DE3D0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Predicting Home Values Through Random Forest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Alfredo Martinez</a:t>
            </a:r>
          </a:p>
          <a:p>
            <a:r>
              <a:rPr lang="en-US" dirty="0" smtClean="0"/>
              <a:t>MENTOR: Lucas Allen </a:t>
            </a:r>
          </a:p>
          <a:p>
            <a:r>
              <a:rPr lang="en-US" dirty="0" smtClean="0"/>
              <a:t>2017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3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 Forest Predictive Algorithm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Continues Target variable(Regression)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Decision Trees Models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Bootstrapping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 Error Accuracy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Importance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1845734"/>
            <a:ext cx="3609975" cy="2838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13" y="3554569"/>
            <a:ext cx="2921834" cy="23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Main packages and libraries</a:t>
            </a:r>
          </a:p>
          <a:p>
            <a:endParaRPr lang="en-US" sz="2400" dirty="0"/>
          </a:p>
          <a:p>
            <a:r>
              <a:rPr lang="en-US" dirty="0" err="1" smtClean="0"/>
              <a:t>Scikit</a:t>
            </a:r>
            <a:r>
              <a:rPr lang="en-US" dirty="0" smtClean="0"/>
              <a:t>-learn and math 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RandomForestRegressor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Param_grid</a:t>
            </a:r>
            <a:r>
              <a:rPr lang="en-US" dirty="0" smtClean="0"/>
              <a:t>(</a:t>
            </a:r>
            <a:r>
              <a:rPr lang="en-US" dirty="0" err="1" smtClean="0"/>
              <a:t>GridSearchCV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Fit()</a:t>
            </a:r>
          </a:p>
          <a:p>
            <a:pPr lvl="1"/>
            <a:r>
              <a:rPr lang="en-US" dirty="0" err="1" smtClean="0"/>
              <a:t>Best_estimators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Predict()</a:t>
            </a:r>
          </a:p>
          <a:p>
            <a:pPr lvl="1"/>
            <a:r>
              <a:rPr lang="en-US" dirty="0" smtClean="0"/>
              <a:t>RMSE 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</a:t>
            </a:r>
            <a:r>
              <a:rPr lang="en-US" dirty="0" smtClean="0"/>
              <a:t>, </a:t>
            </a:r>
            <a:r>
              <a:rPr lang="en-US" dirty="0" err="1" smtClean="0"/>
              <a:t>y_predict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Root Mean Square Error = $4,202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Low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Small variance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Fitted line is close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Small average distance </a:t>
            </a:r>
          </a:p>
          <a:p>
            <a:pPr marL="0" indent="0">
              <a:buNone/>
            </a:pPr>
            <a:r>
              <a:rPr lang="en-US" sz="2800" dirty="0" smtClean="0"/>
              <a:t> from data points to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Strong predictive outcome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79" y="2279561"/>
            <a:ext cx="5901101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en-US"/>
              <a:t>Feature Importance in relationship to determine price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81837"/>
            <a:ext cx="5102292" cy="3178697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91026"/>
            <a:ext cx="4247452" cy="3269508"/>
          </a:xfrm>
        </p:spPr>
      </p:pic>
    </p:spTree>
    <p:extLst>
      <p:ext uri="{BB962C8B-B14F-4D97-AF65-F5344CB8AC3E}">
        <p14:creationId xmlns:p14="http://schemas.microsoft.com/office/powerpoint/2010/main" val="16176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6890"/>
          </a:xfrm>
        </p:spPr>
        <p:txBody>
          <a:bodyPr/>
          <a:lstStyle/>
          <a:p>
            <a:r>
              <a:rPr lang="en-US" sz="5400" dirty="0" smtClean="0"/>
              <a:t>Business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600" dirty="0" smtClean="0"/>
              <a:t>Sharper </a:t>
            </a:r>
            <a:r>
              <a:rPr lang="en-US" sz="3600" dirty="0"/>
              <a:t>report analyses to </a:t>
            </a:r>
            <a:r>
              <a:rPr lang="en-US" sz="3600" dirty="0" smtClean="0"/>
              <a:t>help:</a:t>
            </a:r>
          </a:p>
          <a:p>
            <a:pPr marL="201168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2400" dirty="0"/>
              <a:t>N</a:t>
            </a:r>
            <a:r>
              <a:rPr lang="en-US" sz="2400" dirty="0" smtClean="0"/>
              <a:t>egotiation </a:t>
            </a:r>
            <a:r>
              <a:rPr lang="en-US" sz="2400" dirty="0"/>
              <a:t>of </a:t>
            </a:r>
            <a:r>
              <a:rPr lang="en-US" sz="2400" dirty="0" smtClean="0"/>
              <a:t>sales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P</a:t>
            </a:r>
            <a:r>
              <a:rPr lang="en-US" sz="2400" dirty="0" smtClean="0"/>
              <a:t>urchases 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</a:t>
            </a:r>
            <a:r>
              <a:rPr lang="en-US" sz="2400" dirty="0" smtClean="0"/>
              <a:t>ther </a:t>
            </a:r>
            <a:r>
              <a:rPr lang="en-US" sz="2400" dirty="0"/>
              <a:t>strategic agreements related to real estate properties.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5400" dirty="0"/>
              <a:t>Thank </a:t>
            </a:r>
            <a:r>
              <a:rPr lang="en-US" sz="5400" dirty="0" smtClean="0"/>
              <a:t>you!  </a:t>
            </a:r>
            <a:endParaRPr lang="en-US" sz="5400" dirty="0">
              <a:sym typeface="Wingdings" panose="05000000000000000000" pitchFamily="2" charset="2"/>
            </a:endParaRPr>
          </a:p>
          <a:p>
            <a:pPr algn="ctr"/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167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1678"/>
            <a:ext cx="10058400" cy="441745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</a:t>
            </a:r>
            <a:endParaRPr lang="en-US" sz="4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Build a Predictive Model System for Home Prices</a:t>
            </a:r>
          </a:p>
          <a:p>
            <a:pPr marL="201168" lvl="1" indent="0">
              <a:buNone/>
            </a:pPr>
            <a:endParaRPr lang="en-US" dirty="0" smtClean="0"/>
          </a:p>
          <a:p>
            <a:r>
              <a:rPr lang="en-US" sz="4000" dirty="0" smtClean="0"/>
              <a:t>Client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Keller </a:t>
            </a:r>
            <a:r>
              <a:rPr lang="en-US" sz="2400" dirty="0"/>
              <a:t>Williams Realty, Inc.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Other </a:t>
            </a:r>
            <a:r>
              <a:rPr lang="en-US" sz="2400" dirty="0"/>
              <a:t>Real Estate Investment </a:t>
            </a:r>
            <a:r>
              <a:rPr lang="en-US" sz="2400" dirty="0" smtClean="0"/>
              <a:t>Companies</a:t>
            </a:r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50" y="3374266"/>
            <a:ext cx="2550016" cy="17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0828"/>
          </a:xfrm>
        </p:spPr>
        <p:txBody>
          <a:bodyPr/>
          <a:lstStyle/>
          <a:p>
            <a:r>
              <a:rPr lang="en-US" dirty="0" smtClean="0"/>
              <a:t>Exploratory Data Analysis(EDA)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3043"/>
            <a:ext cx="10058400" cy="4340180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200" b="1" dirty="0" smtClean="0"/>
              <a:t>Housing Dataset</a:t>
            </a:r>
          </a:p>
          <a:p>
            <a:pPr marL="201168" lvl="1" indent="0">
              <a:buNone/>
            </a:pPr>
            <a:endParaRPr lang="en-US" sz="2200" dirty="0" smtClean="0"/>
          </a:p>
          <a:p>
            <a:pPr marL="201168" lvl="1" indent="0">
              <a:buNone/>
            </a:pPr>
            <a:r>
              <a:rPr lang="en-US" sz="2000" dirty="0" smtClean="0"/>
              <a:t>Categorical(Qualitative) data</a:t>
            </a:r>
            <a:r>
              <a:rPr lang="en-US" dirty="0" smtClean="0"/>
              <a:t>: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/>
              <a:t>23 </a:t>
            </a:r>
            <a:r>
              <a:rPr lang="en-US" dirty="0" smtClean="0"/>
              <a:t>nominal (There was no natural order, e.g. Type of house)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23 </a:t>
            </a:r>
            <a:r>
              <a:rPr lang="en-US" dirty="0" smtClean="0"/>
              <a:t>ordinal (</a:t>
            </a:r>
            <a:r>
              <a:rPr lang="en-US" dirty="0"/>
              <a:t>O</a:t>
            </a:r>
            <a:r>
              <a:rPr lang="en-US" dirty="0" smtClean="0"/>
              <a:t>rder do exist, e.g. Property condition; bad, fair, good excellent)</a:t>
            </a:r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sz="2000" dirty="0" smtClean="0"/>
              <a:t>Numerical data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14 </a:t>
            </a:r>
            <a:r>
              <a:rPr lang="en-US" dirty="0" smtClean="0"/>
              <a:t>discrete(Integers, e.g. Number of rooms)</a:t>
            </a:r>
          </a:p>
          <a:p>
            <a:pPr lvl="1"/>
            <a:r>
              <a:rPr lang="en-US" dirty="0" smtClean="0"/>
              <a:t>20 continuous(Can take on any value, e.g. Square Feet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sz="2200" dirty="0" smtClean="0"/>
              <a:t>  </a:t>
            </a:r>
            <a:r>
              <a:rPr lang="en-US" sz="2200" b="1" dirty="0" smtClean="0"/>
              <a:t>Weather </a:t>
            </a:r>
            <a:r>
              <a:rPr lang="en-US" sz="2200" b="1" dirty="0"/>
              <a:t>Dataset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/>
            <a:r>
              <a:rPr lang="en-US" sz="1800" dirty="0"/>
              <a:t>Subtracted from the National Center for Environmental Information Webpage.</a:t>
            </a:r>
          </a:p>
          <a:p>
            <a:pPr lvl="2"/>
            <a:r>
              <a:rPr lang="en-US" sz="1800" dirty="0"/>
              <a:t>Includes daily, monthly and yearly records from different weather stations in the city.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Bad Data and </a:t>
            </a:r>
            <a:r>
              <a:rPr lang="en-US" sz="2800" dirty="0" smtClean="0"/>
              <a:t>Outliers</a:t>
            </a:r>
          </a:p>
          <a:p>
            <a:pPr marL="0" indent="0">
              <a:buNone/>
            </a:pPr>
            <a:r>
              <a:rPr lang="en-US" dirty="0" smtClean="0"/>
              <a:t>Random Forest: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Different people, different arguments weather to keep all </a:t>
            </a:r>
            <a:r>
              <a:rPr lang="en-US" dirty="0" smtClean="0"/>
              <a:t>data or not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Ideas</a:t>
            </a:r>
            <a:endParaRPr lang="en-US" dirty="0"/>
          </a:p>
          <a:p>
            <a:pPr lvl="1"/>
            <a:r>
              <a:rPr lang="en-US" dirty="0" smtClean="0"/>
              <a:t>Not sensitive to </a:t>
            </a:r>
            <a:r>
              <a:rPr lang="en-US" dirty="0" smtClean="0"/>
              <a:t>outliers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Sensitive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3296992"/>
            <a:ext cx="7085957" cy="29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Monthly Homes’ Sales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Above ground living area in relationship to sale price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91027"/>
            <a:ext cx="4938712" cy="3465074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3798"/>
            <a:ext cx="4937125" cy="3202303"/>
          </a:xfrm>
        </p:spPr>
      </p:pic>
    </p:spTree>
    <p:extLst>
      <p:ext uri="{BB962C8B-B14F-4D97-AF65-F5344CB8AC3E}">
        <p14:creationId xmlns:p14="http://schemas.microsoft.com/office/powerpoint/2010/main" val="8806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Home’s lot area in relationship to price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Yearly Weather Temperature 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53375"/>
            <a:ext cx="4938712" cy="3073938"/>
          </a:xfrm>
        </p:spPr>
      </p:pic>
      <p:pic>
        <p:nvPicPr>
          <p:cNvPr id="8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3375"/>
            <a:ext cx="4937125" cy="3073938"/>
          </a:xfrm>
        </p:spPr>
      </p:pic>
    </p:spTree>
    <p:extLst>
      <p:ext uri="{BB962C8B-B14F-4D97-AF65-F5344CB8AC3E}">
        <p14:creationId xmlns:p14="http://schemas.microsoft.com/office/powerpoint/2010/main" val="8553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Alpha set at .05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ignificant price difference analysis about population.</a:t>
            </a:r>
          </a:p>
          <a:p>
            <a:endParaRPr lang="en-US" dirty="0" smtClean="0"/>
          </a:p>
          <a:p>
            <a:r>
              <a:rPr lang="en-US" b="1" dirty="0" smtClean="0"/>
              <a:t>Central unit vs not a central unit</a:t>
            </a:r>
          </a:p>
          <a:p>
            <a:r>
              <a:rPr lang="en-US" sz="1800" dirty="0" smtClean="0"/>
              <a:t>P-value: </a:t>
            </a:r>
            <a:r>
              <a:rPr lang="en-US" sz="1800" dirty="0" smtClean="0"/>
              <a:t>0.010090621217186681 (</a:t>
            </a:r>
            <a:r>
              <a:rPr lang="en-US" sz="1800" b="1" dirty="0" smtClean="0"/>
              <a:t>Significant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b="1" dirty="0" smtClean="0"/>
              <a:t>One story houses  vs Two story houses </a:t>
            </a:r>
          </a:p>
          <a:p>
            <a:r>
              <a:rPr lang="en-US" sz="1800" dirty="0" smtClean="0"/>
              <a:t>P-value: </a:t>
            </a:r>
            <a:r>
              <a:rPr lang="en-US" sz="1800" dirty="0" smtClean="0"/>
              <a:t>3.5535259636604621e-13 (</a:t>
            </a:r>
            <a:r>
              <a:rPr lang="en-US" sz="1800" b="1" dirty="0" smtClean="0"/>
              <a:t>Significant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b="1" dirty="0"/>
              <a:t>G</a:t>
            </a:r>
            <a:r>
              <a:rPr lang="en-US" b="1" dirty="0" smtClean="0"/>
              <a:t>ood privacy fence vs minimum privacy fence</a:t>
            </a:r>
          </a:p>
          <a:p>
            <a:r>
              <a:rPr lang="en-US" sz="1800" dirty="0" smtClean="0"/>
              <a:t>P-value: </a:t>
            </a:r>
            <a:r>
              <a:rPr lang="en-US" sz="1800" dirty="0" smtClean="0"/>
              <a:t>0.37003494954970051 (</a:t>
            </a:r>
            <a:r>
              <a:rPr lang="en-US" sz="1800" b="1" dirty="0" smtClean="0"/>
              <a:t>Needs further research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76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284"/>
          </a:xfrm>
        </p:spPr>
        <p:txBody>
          <a:bodyPr/>
          <a:lstStyle/>
          <a:p>
            <a:r>
              <a:rPr lang="en-US" dirty="0" smtClean="0"/>
              <a:t>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523" y="1750238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Missing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N/A Values</a:t>
            </a:r>
          </a:p>
          <a:p>
            <a:pPr marL="0" indent="0">
              <a:buNone/>
            </a:pPr>
            <a:r>
              <a:rPr lang="en-US" sz="2400" b="1" dirty="0" smtClean="0"/>
              <a:t>Corrupted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Present as (-999) values</a:t>
            </a:r>
          </a:p>
          <a:p>
            <a:pPr marL="0" indent="0">
              <a:buNone/>
            </a:pPr>
            <a:r>
              <a:rPr lang="en-US" sz="2400" b="1" dirty="0" smtClean="0"/>
              <a:t>Categorical to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Transforming values to be able to use in predictive model(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  <a:p>
            <a:pPr marL="0" indent="0">
              <a:buNone/>
            </a:pPr>
            <a:r>
              <a:rPr lang="en-US" sz="2400" b="1" dirty="0" smtClean="0"/>
              <a:t>Fixed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Mean, Median, Mode, and dummy variables indexing(from train to test)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859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u="sng" dirty="0" smtClean="0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open and merge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filter and drop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group by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Etc..</a:t>
            </a:r>
          </a:p>
          <a:p>
            <a:pPr marL="0" indent="0">
              <a:buNone/>
            </a:pPr>
            <a:r>
              <a:rPr lang="en-US" sz="8000" b="1" u="sng" dirty="0" err="1" smtClean="0"/>
              <a:t>Numpy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fill in Not a number values(</a:t>
            </a:r>
            <a:r>
              <a:rPr lang="en-US" sz="6400" dirty="0" err="1" smtClean="0"/>
              <a:t>NaN</a:t>
            </a:r>
            <a:r>
              <a:rPr lang="en-US" sz="64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Etc..</a:t>
            </a:r>
          </a:p>
          <a:p>
            <a:pPr marL="0" indent="0">
              <a:buNone/>
            </a:pPr>
            <a:r>
              <a:rPr lang="en-US" sz="8000" b="1" u="sng" dirty="0" err="1" smtClean="0"/>
              <a:t>Datetime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To fix and edit date times</a:t>
            </a:r>
          </a:p>
          <a:p>
            <a:pPr marL="0" indent="0">
              <a:buNone/>
            </a:pPr>
            <a:r>
              <a:rPr lang="en-US" sz="8000" b="1" u="sng" dirty="0" err="1" smtClean="0"/>
              <a:t>Scipy</a:t>
            </a:r>
            <a:endParaRPr lang="en-US" sz="8000" b="1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 smtClean="0"/>
              <a:t>T-test for inferential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3922</TotalTime>
  <Words>457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Retrospect</vt:lpstr>
      <vt:lpstr>Predicting Home Values Through Random Forest</vt:lpstr>
      <vt:lpstr>Introduction </vt:lpstr>
      <vt:lpstr>Exploratory Data Analysis(EDA)</vt:lpstr>
      <vt:lpstr>Exploratory Data Analysis(EDA)</vt:lpstr>
      <vt:lpstr>Exploratory Data Analysis</vt:lpstr>
      <vt:lpstr>Exploratory Data Analysis</vt:lpstr>
      <vt:lpstr>Inferential Analysis</vt:lpstr>
      <vt:lpstr>Data Challenges</vt:lpstr>
      <vt:lpstr>Technology</vt:lpstr>
      <vt:lpstr>Modeling and Analysis</vt:lpstr>
      <vt:lpstr>Modeling and Analysis</vt:lpstr>
      <vt:lpstr>Results</vt:lpstr>
      <vt:lpstr>Modeling and Analysis</vt:lpstr>
      <vt:lpstr>Business Value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Martinez</dc:creator>
  <cp:lastModifiedBy>Alfredo Martinez</cp:lastModifiedBy>
  <cp:revision>61</cp:revision>
  <dcterms:created xsi:type="dcterms:W3CDTF">2017-11-07T02:06:37Z</dcterms:created>
  <dcterms:modified xsi:type="dcterms:W3CDTF">2017-11-27T05:15:16Z</dcterms:modified>
</cp:coreProperties>
</file>