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64" r:id="rId2"/>
    <p:sldMasterId id="2147483666" r:id="rId3"/>
  </p:sldMasterIdLst>
  <p:notesMasterIdLst>
    <p:notesMasterId r:id="rId25"/>
  </p:notesMasterIdLst>
  <p:sldIdLst>
    <p:sldId id="257" r:id="rId4"/>
    <p:sldId id="256" r:id="rId5"/>
    <p:sldId id="265" r:id="rId6"/>
    <p:sldId id="266" r:id="rId7"/>
    <p:sldId id="267" r:id="rId8"/>
    <p:sldId id="260" r:id="rId9"/>
    <p:sldId id="261" r:id="rId10"/>
    <p:sldId id="262" r:id="rId11"/>
    <p:sldId id="258" r:id="rId12"/>
    <p:sldId id="269" r:id="rId13"/>
    <p:sldId id="25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3" d="100"/>
          <a:sy n="93" d="100"/>
        </p:scale>
        <p:origin x="9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54617-ADF9-494F-A1AD-1152F3681D84}"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5A246C-A5E9-4B75-ACEF-F752EF46F2A9}" type="slidenum">
              <a:rPr lang="en-US" smtClean="0"/>
              <a:t>‹#›</a:t>
            </a:fld>
            <a:endParaRPr lang="en-US"/>
          </a:p>
        </p:txBody>
      </p:sp>
    </p:spTree>
    <p:extLst>
      <p:ext uri="{BB962C8B-B14F-4D97-AF65-F5344CB8AC3E}">
        <p14:creationId xmlns:p14="http://schemas.microsoft.com/office/powerpoint/2010/main" val="2865777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Alfred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803581863c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803581863c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rPr>
              <a:t>1) Project idea</a:t>
            </a: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2) User requirements (Basic operations and questions)</a:t>
            </a:r>
            <a:endParaRPr sz="1500">
              <a:solidFill>
                <a:schemeClr val="dk1"/>
              </a:solidFill>
            </a:endParaRPr>
          </a:p>
          <a:p>
            <a:pPr marL="0" lvl="0" indent="0" algn="l" rtl="0">
              <a:spcBef>
                <a:spcPts val="0"/>
              </a:spcBef>
              <a:spcAft>
                <a:spcPts val="0"/>
              </a:spcAft>
              <a:buNone/>
            </a:pPr>
            <a:r>
              <a:rPr lang="en" sz="1500">
                <a:solidFill>
                  <a:schemeClr val="dk1"/>
                </a:solidFill>
              </a:rPr>
              <a:t>3) ERD with Database tables, relationships, constraints etc</a:t>
            </a:r>
            <a:endParaRPr sz="15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803581863c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803581863c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solidFill>
                  <a:schemeClr val="dk1"/>
                </a:solidFill>
              </a:rPr>
              <a:t>4) Data sources, if exists</a:t>
            </a: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8) Description of the Technology used for your interface</a:t>
            </a:r>
            <a:endParaRPr sz="1500">
              <a:solidFill>
                <a:schemeClr val="dk1"/>
              </a:solidFill>
            </a:endParaRPr>
          </a:p>
          <a:p>
            <a:pPr marL="0" lvl="0" indent="0" algn="l" rtl="0">
              <a:spcBef>
                <a:spcPts val="0"/>
              </a:spcBef>
              <a:spcAft>
                <a:spcPts val="0"/>
              </a:spcAft>
              <a:buNone/>
            </a:pPr>
            <a:r>
              <a:rPr lang="en" sz="1500">
                <a:solidFill>
                  <a:schemeClr val="dk1"/>
                </a:solidFill>
              </a:rPr>
              <a:t>Implementation.</a:t>
            </a:r>
            <a:br>
              <a:rPr lang="en" sz="1500">
                <a:solidFill>
                  <a:schemeClr val="dk1"/>
                </a:solidFill>
              </a:rPr>
            </a:br>
            <a:r>
              <a:rPr lang="en" sz="1200">
                <a:solidFill>
                  <a:schemeClr val="dk1"/>
                </a:solidFill>
              </a:rPr>
              <a:t>YFinance is Yahoo Finances API and can be used to comb through their data for information such as stock names, prices, volumes, market cap, and many other data points. Python scripts can pull data from Yahoo into Excel sheets that can then be imported into MYSQL. React is a free and open-source front-end JavaScript library for building user interfaces. In React, applications are developed by creating reusable components. These components are individual pieces of a final interface. When assembled they form the application’s entire user interface.  </a:t>
            </a:r>
            <a:endParaRPr sz="1200">
              <a:solidFill>
                <a:schemeClr val="dk1"/>
              </a:solidFill>
            </a:endParaRPr>
          </a:p>
          <a:p>
            <a:pPr marL="0" lvl="0" indent="0" algn="l" rtl="0">
              <a:spcBef>
                <a:spcPts val="0"/>
              </a:spcBef>
              <a:spcAft>
                <a:spcPts val="0"/>
              </a:spcAft>
              <a:buNone/>
            </a:pPr>
            <a:endParaRPr sz="15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803581863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803581863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solidFill>
                  <a:schemeClr val="dk1"/>
                </a:solidFill>
              </a:rPr>
              <a:t>5) SQL queries and sample results for each, (cover different types of</a:t>
            </a:r>
            <a:endParaRPr sz="1500">
              <a:solidFill>
                <a:schemeClr val="dk1"/>
              </a:solidFill>
            </a:endParaRPr>
          </a:p>
          <a:p>
            <a:pPr marL="0" lvl="0" indent="0" algn="l" rtl="0">
              <a:spcBef>
                <a:spcPts val="0"/>
              </a:spcBef>
              <a:spcAft>
                <a:spcPts val="0"/>
              </a:spcAft>
              <a:buNone/>
            </a:pPr>
            <a:r>
              <a:rPr lang="en" sz="1500">
                <a:solidFill>
                  <a:schemeClr val="dk1"/>
                </a:solidFill>
              </a:rPr>
              <a:t>queries DDL, DML, DCL,)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8045628f5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8045628f5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solidFill>
                  <a:schemeClr val="dk1"/>
                </a:solidFill>
              </a:rPr>
              <a:t>5) SQL queries and sample results for each, (cover different types of</a:t>
            </a:r>
            <a:endParaRPr sz="1500">
              <a:solidFill>
                <a:schemeClr val="dk1"/>
              </a:solidFill>
            </a:endParaRPr>
          </a:p>
          <a:p>
            <a:pPr marL="0" lvl="0" indent="0" algn="l" rtl="0">
              <a:spcBef>
                <a:spcPts val="0"/>
              </a:spcBef>
              <a:spcAft>
                <a:spcPts val="0"/>
              </a:spcAft>
              <a:buNone/>
            </a:pPr>
            <a:r>
              <a:rPr lang="en" sz="1500">
                <a:solidFill>
                  <a:schemeClr val="dk1"/>
                </a:solidFill>
              </a:rPr>
              <a:t>queries DDL, DML, DCL,)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803581863c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803581863c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solidFill>
                  <a:schemeClr val="dk1"/>
                </a:solidFill>
              </a:rPr>
              <a:t>5) SQL queries and sample results for each, (cover different types of</a:t>
            </a:r>
            <a:endParaRPr sz="1500">
              <a:solidFill>
                <a:schemeClr val="dk1"/>
              </a:solidFill>
            </a:endParaRPr>
          </a:p>
          <a:p>
            <a:pPr marL="0" lvl="0" indent="0" algn="l" rtl="0">
              <a:spcBef>
                <a:spcPts val="0"/>
              </a:spcBef>
              <a:spcAft>
                <a:spcPts val="0"/>
              </a:spcAft>
              <a:buNone/>
            </a:pPr>
            <a:r>
              <a:rPr lang="en" sz="1500">
                <a:solidFill>
                  <a:schemeClr val="dk1"/>
                </a:solidFill>
              </a:rPr>
              <a:t>queries DDL, DML, DCL,)</a:t>
            </a:r>
            <a:endParaRPr sz="1500">
              <a:solidFill>
                <a:schemeClr val="dk1"/>
              </a:solidFill>
            </a:endParaRPr>
          </a:p>
          <a:p>
            <a:pPr marL="0" lvl="0" indent="0" algn="l" rtl="0">
              <a:spcBef>
                <a:spcPts val="0"/>
              </a:spcBef>
              <a:spcAft>
                <a:spcPts val="0"/>
              </a:spcAft>
              <a:buNone/>
            </a:pPr>
            <a:r>
              <a:rPr lang="en" sz="1500">
                <a:solidFill>
                  <a:schemeClr val="dk1"/>
                </a:solidFill>
              </a:rPr>
              <a:t>"TDAmeritrade", 4, 'N', 9000</a:t>
            </a: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"Robinhood", 2, 'Y', 4000</a:t>
            </a:r>
            <a:endParaRPr sz="15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8045628f57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8045628f57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solidFill>
                  <a:schemeClr val="dk1"/>
                </a:solidFill>
              </a:rPr>
              <a:t>5) SQL queries and sample results for each, (cover different types of</a:t>
            </a:r>
            <a:endParaRPr sz="1500">
              <a:solidFill>
                <a:schemeClr val="dk1"/>
              </a:solidFill>
            </a:endParaRPr>
          </a:p>
          <a:p>
            <a:pPr marL="0" lvl="0" indent="0" algn="l" rtl="0">
              <a:spcBef>
                <a:spcPts val="0"/>
              </a:spcBef>
              <a:spcAft>
                <a:spcPts val="0"/>
              </a:spcAft>
              <a:buNone/>
            </a:pPr>
            <a:r>
              <a:rPr lang="en" sz="1500">
                <a:solidFill>
                  <a:schemeClr val="dk1"/>
                </a:solidFill>
              </a:rPr>
              <a:t>queries DDL, DML, DCL,)</a:t>
            </a:r>
            <a:endParaRPr sz="1500">
              <a:solidFill>
                <a:schemeClr val="dk1"/>
              </a:solidFill>
            </a:endParaRPr>
          </a:p>
          <a:p>
            <a:pPr marL="0" lvl="0" indent="0" algn="l" rtl="0">
              <a:spcBef>
                <a:spcPts val="0"/>
              </a:spcBef>
              <a:spcAft>
                <a:spcPts val="0"/>
              </a:spcAft>
              <a:buNone/>
            </a:pPr>
            <a:r>
              <a:rPr lang="en" sz="1500">
                <a:solidFill>
                  <a:schemeClr val="dk1"/>
                </a:solidFill>
              </a:rPr>
              <a:t>"TDAmeritrade", 4, 'N', 9000</a:t>
            </a: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"Robinhood", 2, 'Y', 4000</a:t>
            </a:r>
            <a:endParaRPr sz="15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803581863c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803581863c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solidFill>
                  <a:schemeClr val="dk1"/>
                </a:solidFill>
              </a:rPr>
              <a:t>5) SQL queries and sample results for each, (cover different types of</a:t>
            </a: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queries DDL, DML, DCL,)</a:t>
            </a: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SELECT SHid, Ticker, Number_of_shares</a:t>
            </a: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FROM Corporation NATURAL LEFT JOIN Portfolio</a:t>
            </a: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WHERE Ticker IS NOT NULL;</a:t>
            </a:r>
            <a:endParaRPr sz="1500">
              <a:solidFill>
                <a:schemeClr val="dk1"/>
              </a:solidFill>
            </a:endParaRPr>
          </a:p>
          <a:p>
            <a:pPr marL="0" lvl="0" indent="0" algn="l" rtl="0">
              <a:spcBef>
                <a:spcPts val="0"/>
              </a:spcBef>
              <a:spcAft>
                <a:spcPts val="0"/>
              </a:spcAft>
              <a:buClr>
                <a:schemeClr val="dk1"/>
              </a:buClr>
              <a:buSzPts val="1100"/>
              <a:buFont typeface="Arial"/>
              <a:buNone/>
            </a:pPr>
            <a:endParaRPr sz="15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8045692a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8045692a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solidFill>
                  <a:schemeClr val="dk1"/>
                </a:solidFill>
              </a:rPr>
              <a:t>5) SQL queries and sample results for each, (cover different types of</a:t>
            </a: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queries DDL, DML, DCL,)</a:t>
            </a: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SELECT SHid, Ticker, Number_of_shares</a:t>
            </a: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FROM Corporation NATURAL LEFT JOIN Portfolio</a:t>
            </a: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WHERE Ticker IS NOT NULL;</a:t>
            </a:r>
            <a:endParaRPr sz="1500">
              <a:solidFill>
                <a:schemeClr val="dk1"/>
              </a:solidFill>
            </a:endParaRPr>
          </a:p>
          <a:p>
            <a:pPr marL="0" lvl="0" indent="0" algn="l" rtl="0">
              <a:spcBef>
                <a:spcPts val="0"/>
              </a:spcBef>
              <a:spcAft>
                <a:spcPts val="0"/>
              </a:spcAft>
              <a:buClr>
                <a:schemeClr val="dk1"/>
              </a:buClr>
              <a:buSzPts val="1100"/>
              <a:buFont typeface="Arial"/>
              <a:buNone/>
            </a:pPr>
            <a:endParaRPr sz="15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803581863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803581863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f135dd7c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f135dd7c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Quinn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f135dd7cd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f135dd7c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Alfred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f135dd7c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f135dd7c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Quinn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f135dd7c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f135dd7c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Bennett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f135dd7c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f135dd7c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Bennett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57accd66d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57accd66d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36412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1" name="Google Shape;11;p2"/>
          <p:cNvGrpSpPr/>
          <p:nvPr/>
        </p:nvGrpSpPr>
        <p:grpSpPr>
          <a:xfrm>
            <a:off x="1107190" y="1588342"/>
            <a:ext cx="994351" cy="61101"/>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4" name="Google Shape;14;p2"/>
          <p:cNvSpPr txBox="1">
            <a:spLocks noGrp="1"/>
          </p:cNvSpPr>
          <p:nvPr>
            <p:ph type="ctrTitle"/>
          </p:nvPr>
        </p:nvSpPr>
        <p:spPr>
          <a:xfrm>
            <a:off x="972600" y="1763267"/>
            <a:ext cx="10250800" cy="22196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15" name="Google Shape;15;p2"/>
          <p:cNvSpPr txBox="1">
            <a:spLocks noGrp="1"/>
          </p:cNvSpPr>
          <p:nvPr>
            <p:ph type="subTitle" idx="1"/>
          </p:nvPr>
        </p:nvSpPr>
        <p:spPr>
          <a:xfrm>
            <a:off x="972836" y="4230533"/>
            <a:ext cx="10250800" cy="721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16" name="Google Shape;16;p2"/>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508002"/>
            <a:ext cx="138380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10000400" y="673"/>
            <a:ext cx="2191600" cy="21916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1" name="Google Shape;11;p2"/>
          <p:cNvGrpSpPr/>
          <p:nvPr/>
        </p:nvGrpSpPr>
        <p:grpSpPr>
          <a:xfrm>
            <a:off x="1" y="654"/>
            <a:ext cx="6871607" cy="6845865"/>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6" name="Google Shape;16;p2"/>
          <p:cNvSpPr txBox="1">
            <a:spLocks noGrp="1"/>
          </p:cNvSpPr>
          <p:nvPr>
            <p:ph type="ctrTitle"/>
          </p:nvPr>
        </p:nvSpPr>
        <p:spPr>
          <a:xfrm>
            <a:off x="4716200" y="2104533"/>
            <a:ext cx="6690000" cy="2105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5333"/>
            </a:lvl1pPr>
            <a:lvl2pPr lvl="1">
              <a:spcBef>
                <a:spcPts val="0"/>
              </a:spcBef>
              <a:spcAft>
                <a:spcPts val="0"/>
              </a:spcAft>
              <a:buSzPts val="4000"/>
              <a:buNone/>
              <a:defRPr sz="5333"/>
            </a:lvl2pPr>
            <a:lvl3pPr lvl="2">
              <a:spcBef>
                <a:spcPts val="0"/>
              </a:spcBef>
              <a:spcAft>
                <a:spcPts val="0"/>
              </a:spcAft>
              <a:buSzPts val="4000"/>
              <a:buNone/>
              <a:defRPr sz="5333"/>
            </a:lvl3pPr>
            <a:lvl4pPr lvl="3">
              <a:spcBef>
                <a:spcPts val="0"/>
              </a:spcBef>
              <a:spcAft>
                <a:spcPts val="0"/>
              </a:spcAft>
              <a:buSzPts val="4000"/>
              <a:buNone/>
              <a:defRPr sz="5333"/>
            </a:lvl4pPr>
            <a:lvl5pPr lvl="4">
              <a:spcBef>
                <a:spcPts val="0"/>
              </a:spcBef>
              <a:spcAft>
                <a:spcPts val="0"/>
              </a:spcAft>
              <a:buSzPts val="4000"/>
              <a:buNone/>
              <a:defRPr sz="5333"/>
            </a:lvl5pPr>
            <a:lvl6pPr lvl="5">
              <a:spcBef>
                <a:spcPts val="0"/>
              </a:spcBef>
              <a:spcAft>
                <a:spcPts val="0"/>
              </a:spcAft>
              <a:buSzPts val="4000"/>
              <a:buNone/>
              <a:defRPr sz="5333"/>
            </a:lvl6pPr>
            <a:lvl7pPr lvl="6">
              <a:spcBef>
                <a:spcPts val="0"/>
              </a:spcBef>
              <a:spcAft>
                <a:spcPts val="0"/>
              </a:spcAft>
              <a:buSzPts val="4000"/>
              <a:buNone/>
              <a:defRPr sz="5333"/>
            </a:lvl7pPr>
            <a:lvl8pPr lvl="7">
              <a:spcBef>
                <a:spcPts val="0"/>
              </a:spcBef>
              <a:spcAft>
                <a:spcPts val="0"/>
              </a:spcAft>
              <a:buSzPts val="4000"/>
              <a:buNone/>
              <a:defRPr sz="5333"/>
            </a:lvl8pPr>
            <a:lvl9pPr lvl="8">
              <a:spcBef>
                <a:spcPts val="0"/>
              </a:spcBef>
              <a:spcAft>
                <a:spcPts val="0"/>
              </a:spcAft>
              <a:buSzPts val="4000"/>
              <a:buNone/>
              <a:defRPr sz="5333"/>
            </a:lvl9pPr>
          </a:lstStyle>
          <a:p>
            <a:endParaRPr/>
          </a:p>
        </p:txBody>
      </p:sp>
      <p:sp>
        <p:nvSpPr>
          <p:cNvPr id="17" name="Google Shape;17;p2"/>
          <p:cNvSpPr txBox="1">
            <a:spLocks noGrp="1"/>
          </p:cNvSpPr>
          <p:nvPr>
            <p:ph type="subTitle" idx="1"/>
          </p:nvPr>
        </p:nvSpPr>
        <p:spPr>
          <a:xfrm>
            <a:off x="6778600" y="5233233"/>
            <a:ext cx="46276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733"/>
            </a:lvl2pPr>
            <a:lvl3pPr lvl="2">
              <a:lnSpc>
                <a:spcPct val="100000"/>
              </a:lnSpc>
              <a:spcBef>
                <a:spcPts val="0"/>
              </a:spcBef>
              <a:spcAft>
                <a:spcPts val="0"/>
              </a:spcAft>
              <a:buSzPts val="1300"/>
              <a:buNone/>
              <a:defRPr sz="1733"/>
            </a:lvl3pPr>
            <a:lvl4pPr lvl="3">
              <a:lnSpc>
                <a:spcPct val="100000"/>
              </a:lnSpc>
              <a:spcBef>
                <a:spcPts val="0"/>
              </a:spcBef>
              <a:spcAft>
                <a:spcPts val="0"/>
              </a:spcAft>
              <a:buSzPts val="1300"/>
              <a:buNone/>
              <a:defRPr sz="1733"/>
            </a:lvl4pPr>
            <a:lvl5pPr lvl="4">
              <a:lnSpc>
                <a:spcPct val="100000"/>
              </a:lnSpc>
              <a:spcBef>
                <a:spcPts val="0"/>
              </a:spcBef>
              <a:spcAft>
                <a:spcPts val="0"/>
              </a:spcAft>
              <a:buSzPts val="1300"/>
              <a:buNone/>
              <a:defRPr sz="1733"/>
            </a:lvl5pPr>
            <a:lvl6pPr lvl="5">
              <a:lnSpc>
                <a:spcPct val="100000"/>
              </a:lnSpc>
              <a:spcBef>
                <a:spcPts val="0"/>
              </a:spcBef>
              <a:spcAft>
                <a:spcPts val="0"/>
              </a:spcAft>
              <a:buSzPts val="1300"/>
              <a:buNone/>
              <a:defRPr sz="1733"/>
            </a:lvl6pPr>
            <a:lvl7pPr lvl="6">
              <a:lnSpc>
                <a:spcPct val="100000"/>
              </a:lnSpc>
              <a:spcBef>
                <a:spcPts val="0"/>
              </a:spcBef>
              <a:spcAft>
                <a:spcPts val="0"/>
              </a:spcAft>
              <a:buSzPts val="1300"/>
              <a:buNone/>
              <a:defRPr sz="1733"/>
            </a:lvl7pPr>
            <a:lvl8pPr lvl="7">
              <a:lnSpc>
                <a:spcPct val="100000"/>
              </a:lnSpc>
              <a:spcBef>
                <a:spcPts val="0"/>
              </a:spcBef>
              <a:spcAft>
                <a:spcPts val="0"/>
              </a:spcAft>
              <a:buSzPts val="1300"/>
              <a:buNone/>
              <a:defRPr sz="1733"/>
            </a:lvl8pPr>
            <a:lvl9pPr lvl="8">
              <a:lnSpc>
                <a:spcPct val="100000"/>
              </a:lnSpc>
              <a:spcBef>
                <a:spcPts val="0"/>
              </a:spcBef>
              <a:spcAft>
                <a:spcPts val="0"/>
              </a:spcAft>
              <a:buSzPts val="1300"/>
              <a:buNone/>
              <a:defRPr sz="1733"/>
            </a:lvl9pPr>
          </a:lstStyle>
          <a:p>
            <a:endParaRPr/>
          </a:p>
        </p:txBody>
      </p:sp>
      <p:sp>
        <p:nvSpPr>
          <p:cNvPr id="18" name="Google Shape;18;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lt2"/>
                </a:solidFill>
              </a:defRPr>
            </a:lvl1pPr>
            <a:lvl2pPr lvl="1" algn="r">
              <a:buNone/>
              <a:defRPr sz="1333">
                <a:solidFill>
                  <a:schemeClr val="lt2"/>
                </a:solidFill>
              </a:defRPr>
            </a:lvl2pPr>
            <a:lvl3pPr lvl="2" algn="r">
              <a:buNone/>
              <a:defRPr sz="1333">
                <a:solidFill>
                  <a:schemeClr val="lt2"/>
                </a:solidFill>
              </a:defRPr>
            </a:lvl3pPr>
            <a:lvl4pPr lvl="3" algn="r">
              <a:buNone/>
              <a:defRPr sz="1333">
                <a:solidFill>
                  <a:schemeClr val="lt2"/>
                </a:solidFill>
              </a:defRPr>
            </a:lvl4pPr>
            <a:lvl5pPr lvl="4" algn="r">
              <a:buNone/>
              <a:defRPr sz="1333">
                <a:solidFill>
                  <a:schemeClr val="lt2"/>
                </a:solidFill>
              </a:defRPr>
            </a:lvl5pPr>
            <a:lvl6pPr lvl="5" algn="r">
              <a:buNone/>
              <a:defRPr sz="1333">
                <a:solidFill>
                  <a:schemeClr val="lt2"/>
                </a:solidFill>
              </a:defRPr>
            </a:lvl6pPr>
            <a:lvl7pPr lvl="6" algn="r">
              <a:buNone/>
              <a:defRPr sz="1333">
                <a:solidFill>
                  <a:schemeClr val="lt2"/>
                </a:solidFill>
              </a:defRPr>
            </a:lvl7pPr>
            <a:lvl8pPr lvl="7" algn="r">
              <a:buNone/>
              <a:defRPr sz="1333">
                <a:solidFill>
                  <a:schemeClr val="lt2"/>
                </a:solidFill>
              </a:defRPr>
            </a:lvl8pPr>
            <a:lvl9pPr lvl="8" algn="r">
              <a:buNone/>
              <a:defRPr sz="1333">
                <a:solidFill>
                  <a:schemeClr val="lt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48" r:id="rId2"/>
    <p:sldLayoutId id="214748366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81736" y="6333135"/>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accent1"/>
                </a:solidFill>
                <a:latin typeface="Lato"/>
                <a:ea typeface="Lato"/>
                <a:cs typeface="Lato"/>
                <a:sym typeface="Lato"/>
              </a:defRPr>
            </a:lvl1pPr>
            <a:lvl2pPr lvl="1" algn="r">
              <a:buNone/>
              <a:defRPr sz="1333">
                <a:solidFill>
                  <a:schemeClr val="accent1"/>
                </a:solidFill>
                <a:latin typeface="Lato"/>
                <a:ea typeface="Lato"/>
                <a:cs typeface="Lato"/>
                <a:sym typeface="Lato"/>
              </a:defRPr>
            </a:lvl2pPr>
            <a:lvl3pPr lvl="2" algn="r">
              <a:buNone/>
              <a:defRPr sz="1333">
                <a:solidFill>
                  <a:schemeClr val="accent1"/>
                </a:solidFill>
                <a:latin typeface="Lato"/>
                <a:ea typeface="Lato"/>
                <a:cs typeface="Lato"/>
                <a:sym typeface="Lato"/>
              </a:defRPr>
            </a:lvl3pPr>
            <a:lvl4pPr lvl="3" algn="r">
              <a:buNone/>
              <a:defRPr sz="1333">
                <a:solidFill>
                  <a:schemeClr val="accent1"/>
                </a:solidFill>
                <a:latin typeface="Lato"/>
                <a:ea typeface="Lato"/>
                <a:cs typeface="Lato"/>
                <a:sym typeface="Lato"/>
              </a:defRPr>
            </a:lvl4pPr>
            <a:lvl5pPr lvl="4" algn="r">
              <a:buNone/>
              <a:defRPr sz="1333">
                <a:solidFill>
                  <a:schemeClr val="accent1"/>
                </a:solidFill>
                <a:latin typeface="Lato"/>
                <a:ea typeface="Lato"/>
                <a:cs typeface="Lato"/>
                <a:sym typeface="Lato"/>
              </a:defRPr>
            </a:lvl5pPr>
            <a:lvl6pPr lvl="5" algn="r">
              <a:buNone/>
              <a:defRPr sz="1333">
                <a:solidFill>
                  <a:schemeClr val="accent1"/>
                </a:solidFill>
                <a:latin typeface="Lato"/>
                <a:ea typeface="Lato"/>
                <a:cs typeface="Lato"/>
                <a:sym typeface="Lato"/>
              </a:defRPr>
            </a:lvl6pPr>
            <a:lvl7pPr lvl="6" algn="r">
              <a:buNone/>
              <a:defRPr sz="1333">
                <a:solidFill>
                  <a:schemeClr val="accent1"/>
                </a:solidFill>
                <a:latin typeface="Lato"/>
                <a:ea typeface="Lato"/>
                <a:cs typeface="Lato"/>
                <a:sym typeface="Lato"/>
              </a:defRPr>
            </a:lvl7pPr>
            <a:lvl8pPr lvl="7" algn="r">
              <a:buNone/>
              <a:defRPr sz="1333">
                <a:solidFill>
                  <a:schemeClr val="accent1"/>
                </a:solidFill>
                <a:latin typeface="Lato"/>
                <a:ea typeface="Lato"/>
                <a:cs typeface="Lato"/>
                <a:sym typeface="Lato"/>
              </a:defRPr>
            </a:lvl8pPr>
            <a:lvl9pPr lvl="8" algn="r">
              <a:buNone/>
              <a:defRPr sz="1333">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lt1"/>
                </a:solidFill>
                <a:latin typeface="Lato"/>
                <a:ea typeface="Lato"/>
                <a:cs typeface="Lato"/>
                <a:sym typeface="Lato"/>
              </a:defRPr>
            </a:lvl1pPr>
            <a:lvl2pPr lvl="1" algn="r">
              <a:buNone/>
              <a:defRPr sz="1333">
                <a:solidFill>
                  <a:schemeClr val="lt1"/>
                </a:solidFill>
                <a:latin typeface="Lato"/>
                <a:ea typeface="Lato"/>
                <a:cs typeface="Lato"/>
                <a:sym typeface="Lato"/>
              </a:defRPr>
            </a:lvl2pPr>
            <a:lvl3pPr lvl="2" algn="r">
              <a:buNone/>
              <a:defRPr sz="1333">
                <a:solidFill>
                  <a:schemeClr val="lt1"/>
                </a:solidFill>
                <a:latin typeface="Lato"/>
                <a:ea typeface="Lato"/>
                <a:cs typeface="Lato"/>
                <a:sym typeface="Lato"/>
              </a:defRPr>
            </a:lvl3pPr>
            <a:lvl4pPr lvl="3" algn="r">
              <a:buNone/>
              <a:defRPr sz="1333">
                <a:solidFill>
                  <a:schemeClr val="lt1"/>
                </a:solidFill>
                <a:latin typeface="Lato"/>
                <a:ea typeface="Lato"/>
                <a:cs typeface="Lato"/>
                <a:sym typeface="Lato"/>
              </a:defRPr>
            </a:lvl4pPr>
            <a:lvl5pPr lvl="4" algn="r">
              <a:buNone/>
              <a:defRPr sz="1333">
                <a:solidFill>
                  <a:schemeClr val="lt1"/>
                </a:solidFill>
                <a:latin typeface="Lato"/>
                <a:ea typeface="Lato"/>
                <a:cs typeface="Lato"/>
                <a:sym typeface="Lato"/>
              </a:defRPr>
            </a:lvl5pPr>
            <a:lvl6pPr lvl="5" algn="r">
              <a:buNone/>
              <a:defRPr sz="1333">
                <a:solidFill>
                  <a:schemeClr val="lt1"/>
                </a:solidFill>
                <a:latin typeface="Lato"/>
                <a:ea typeface="Lato"/>
                <a:cs typeface="Lato"/>
                <a:sym typeface="Lato"/>
              </a:defRPr>
            </a:lvl6pPr>
            <a:lvl7pPr lvl="6" algn="r">
              <a:buNone/>
              <a:defRPr sz="1333">
                <a:solidFill>
                  <a:schemeClr val="lt1"/>
                </a:solidFill>
                <a:latin typeface="Lato"/>
                <a:ea typeface="Lato"/>
                <a:cs typeface="Lato"/>
                <a:sym typeface="Lato"/>
              </a:defRPr>
            </a:lvl7pPr>
            <a:lvl8pPr lvl="7" algn="r">
              <a:buNone/>
              <a:defRPr sz="1333">
                <a:solidFill>
                  <a:schemeClr val="lt1"/>
                </a:solidFill>
                <a:latin typeface="Lato"/>
                <a:ea typeface="Lato"/>
                <a:cs typeface="Lato"/>
                <a:sym typeface="Lato"/>
              </a:defRPr>
            </a:lvl8pPr>
            <a:lvl9pPr lvl="8" algn="r">
              <a:buNone/>
              <a:defRPr sz="1333">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9" r:id="rId1"/>
    <p:sldLayoutId id="2147483658" r:id="rId2"/>
    <p:sldLayoutId id="214748366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B8FA-84C0-0E78-2CFC-F6D3FDFBA0F2}"/>
              </a:ext>
            </a:extLst>
          </p:cNvPr>
          <p:cNvSpPr>
            <a:spLocks noGrp="1"/>
          </p:cNvSpPr>
          <p:nvPr>
            <p:ph type="ctrTitle"/>
          </p:nvPr>
        </p:nvSpPr>
        <p:spPr/>
        <p:txBody>
          <a:bodyPr/>
          <a:lstStyle/>
          <a:p>
            <a:r>
              <a:rPr lang="en-US" dirty="0"/>
              <a:t>Presentation 1</a:t>
            </a:r>
          </a:p>
        </p:txBody>
      </p:sp>
    </p:spTree>
    <p:extLst>
      <p:ext uri="{BB962C8B-B14F-4D97-AF65-F5344CB8AC3E}">
        <p14:creationId xmlns:p14="http://schemas.microsoft.com/office/powerpoint/2010/main" val="37660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972836" y="1763267"/>
            <a:ext cx="10250800" cy="22196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kumimoji="0" lang="en" sz="5400" b="1" i="0" u="none" strike="noStrike" kern="0" cap="none" spc="0" normalizeH="0" baseline="0" noProof="0" dirty="0">
                <a:ln>
                  <a:noFill/>
                </a:ln>
                <a:solidFill>
                  <a:srgbClr val="1A1A1A"/>
                </a:solidFill>
                <a:effectLst/>
                <a:uLnTx/>
                <a:uFillTx/>
                <a:latin typeface="Raleway"/>
                <a:sym typeface="Raleway"/>
              </a:rPr>
              <a:t>Stock Market Database</a:t>
            </a:r>
            <a:endParaRPr lang="en-US" sz="2800" dirty="0"/>
          </a:p>
        </p:txBody>
      </p:sp>
      <p:sp>
        <p:nvSpPr>
          <p:cNvPr id="87" name="Google Shape;87;p13"/>
          <p:cNvSpPr txBox="1">
            <a:spLocks noGrp="1"/>
          </p:cNvSpPr>
          <p:nvPr>
            <p:ph type="subTitle" idx="1"/>
          </p:nvPr>
        </p:nvSpPr>
        <p:spPr>
          <a:xfrm>
            <a:off x="972836" y="4230533"/>
            <a:ext cx="10250800" cy="7216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595959"/>
              </a:buClr>
              <a:buSzPts val="1600"/>
              <a:buFont typeface="Lato"/>
              <a:buNone/>
              <a:tabLst/>
              <a:defRPr/>
            </a:pPr>
            <a:r>
              <a:rPr kumimoji="0" lang="en-US" sz="2400" b="0" i="0" u="none" strike="noStrike" kern="0" cap="none" spc="0" normalizeH="0" baseline="0" noProof="0" dirty="0">
                <a:ln>
                  <a:noFill/>
                </a:ln>
                <a:solidFill>
                  <a:srgbClr val="595959"/>
                </a:solidFill>
                <a:effectLst/>
                <a:uLnTx/>
                <a:uFillTx/>
                <a:latin typeface="Lato"/>
                <a:ea typeface="Lato"/>
                <a:cs typeface="Lato"/>
                <a:sym typeface="Lato"/>
              </a:rPr>
              <a:t>By: Alfred, Bennett, and Quinn</a:t>
            </a:r>
          </a:p>
        </p:txBody>
      </p:sp>
    </p:spTree>
    <p:extLst>
      <p:ext uri="{BB962C8B-B14F-4D97-AF65-F5344CB8AC3E}">
        <p14:creationId xmlns:p14="http://schemas.microsoft.com/office/powerpoint/2010/main" val="423284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B8FA-84C0-0E78-2CFC-F6D3FDFBA0F2}"/>
              </a:ext>
            </a:extLst>
          </p:cNvPr>
          <p:cNvSpPr>
            <a:spLocks noGrp="1"/>
          </p:cNvSpPr>
          <p:nvPr>
            <p:ph type="ctrTitle"/>
          </p:nvPr>
        </p:nvSpPr>
        <p:spPr/>
        <p:txBody>
          <a:bodyPr/>
          <a:lstStyle/>
          <a:p>
            <a:r>
              <a:rPr lang="en-US" dirty="0"/>
              <a:t>Presentation 3</a:t>
            </a:r>
          </a:p>
        </p:txBody>
      </p:sp>
    </p:spTree>
    <p:extLst>
      <p:ext uri="{BB962C8B-B14F-4D97-AF65-F5344CB8AC3E}">
        <p14:creationId xmlns:p14="http://schemas.microsoft.com/office/powerpoint/2010/main" val="2192543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4716200" y="2104533"/>
            <a:ext cx="6690000" cy="21052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kumimoji="0" lang="en" sz="5400" b="0" i="0" u="none" strike="noStrike" kern="0" cap="none" spc="0" normalizeH="0" baseline="0" noProof="0" dirty="0">
                <a:ln>
                  <a:noFill/>
                </a:ln>
                <a:solidFill>
                  <a:srgbClr val="FFFFFF"/>
                </a:solidFill>
                <a:effectLst/>
                <a:uLnTx/>
                <a:uFillTx/>
                <a:latin typeface="Montserrat"/>
                <a:sym typeface="Montserrat"/>
              </a:rPr>
              <a:t>MYSQL Stock Database GUI</a:t>
            </a:r>
            <a:endParaRPr lang="en-US" sz="2800" dirty="0"/>
          </a:p>
        </p:txBody>
      </p:sp>
      <p:sp>
        <p:nvSpPr>
          <p:cNvPr id="135" name="Google Shape;135;p13"/>
          <p:cNvSpPr txBox="1">
            <a:spLocks noGrp="1"/>
          </p:cNvSpPr>
          <p:nvPr>
            <p:ph type="subTitle" idx="1"/>
          </p:nvPr>
        </p:nvSpPr>
        <p:spPr>
          <a:xfrm>
            <a:off x="6778600" y="5233233"/>
            <a:ext cx="4627600" cy="674800"/>
          </a:xfrm>
          <a:prstGeom prst="rect">
            <a:avLst/>
          </a:prstGeom>
        </p:spPr>
        <p:txBody>
          <a:bodyPr spcFirstLastPara="1" wrap="square" lIns="121900" tIns="121900" rIns="121900" bIns="121900" anchor="t" anchorCtr="0">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FFFFFF"/>
              </a:buClr>
              <a:buSzPts val="1300"/>
              <a:buFont typeface="Lato"/>
              <a:buNone/>
              <a:tabLst/>
              <a:defRPr/>
            </a:pPr>
            <a:r>
              <a:rPr kumimoji="0" lang="nb-NO" sz="1800" b="0" i="0" u="none" strike="noStrike" kern="0" cap="none" spc="0" normalizeH="0" baseline="0" noProof="0" dirty="0">
                <a:ln>
                  <a:noFill/>
                </a:ln>
                <a:solidFill>
                  <a:srgbClr val="FFFFFF"/>
                </a:solidFill>
                <a:effectLst/>
                <a:uLnTx/>
                <a:uFillTx/>
                <a:latin typeface="Lato"/>
                <a:ea typeface="Lato"/>
                <a:cs typeface="Lato"/>
                <a:sym typeface="Lato"/>
              </a:rPr>
              <a:t>Quinn Smith, Bennett Lou, Alfred Timperley</a:t>
            </a:r>
          </a:p>
        </p:txBody>
      </p:sp>
    </p:spTree>
    <p:extLst>
      <p:ext uri="{BB962C8B-B14F-4D97-AF65-F5344CB8AC3E}">
        <p14:creationId xmlns:p14="http://schemas.microsoft.com/office/powerpoint/2010/main" val="3337176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4"/>
          <p:cNvPicPr preferRelativeResize="0"/>
          <p:nvPr/>
        </p:nvPicPr>
        <p:blipFill>
          <a:blip r:embed="rId3">
            <a:alphaModFix/>
          </a:blip>
          <a:stretch>
            <a:fillRect/>
          </a:stretch>
        </p:blipFill>
        <p:spPr>
          <a:xfrm>
            <a:off x="1" y="1"/>
            <a:ext cx="12259801" cy="6858001"/>
          </a:xfrm>
          <a:prstGeom prst="rect">
            <a:avLst/>
          </a:prstGeom>
          <a:noFill/>
          <a:ln>
            <a:noFill/>
          </a:ln>
        </p:spPr>
      </p:pic>
    </p:spTree>
    <p:extLst>
      <p:ext uri="{BB962C8B-B14F-4D97-AF65-F5344CB8AC3E}">
        <p14:creationId xmlns:p14="http://schemas.microsoft.com/office/powerpoint/2010/main" val="2132094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kumimoji="0" lang="en" sz="3600" b="0" i="0" u="none" strike="noStrike" kern="0" cap="none" spc="0" normalizeH="0" baseline="0" noProof="0" dirty="0">
                <a:ln>
                  <a:noFill/>
                </a:ln>
                <a:solidFill>
                  <a:srgbClr val="FFFFFF"/>
                </a:solidFill>
                <a:effectLst/>
                <a:uLnTx/>
                <a:uFillTx/>
                <a:latin typeface="Montserrat"/>
                <a:sym typeface="Montserrat"/>
              </a:rPr>
              <a:t>Tools We Used</a:t>
            </a:r>
            <a:endParaRPr lang="en-US" sz="2800" dirty="0"/>
          </a:p>
        </p:txBody>
      </p:sp>
      <p:sp>
        <p:nvSpPr>
          <p:cNvPr id="146" name="Google Shape;146;p15"/>
          <p:cNvSpPr txBox="1">
            <a:spLocks noGrp="1"/>
          </p:cNvSpPr>
          <p:nvPr>
            <p:ph type="body" idx="1"/>
          </p:nvPr>
        </p:nvSpPr>
        <p:spPr>
          <a:xfrm>
            <a:off x="1730000" y="2090067"/>
            <a:ext cx="5103937" cy="2110673"/>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15000"/>
              </a:lnSpc>
              <a:spcBef>
                <a:spcPts val="0"/>
              </a:spcBef>
              <a:spcAft>
                <a:spcPts val="0"/>
              </a:spcAft>
              <a:buClr>
                <a:srgbClr val="FFFFFF"/>
              </a:buClr>
              <a:buSzPts val="1300"/>
              <a:buFont typeface="Lato"/>
              <a:buNone/>
              <a:tabLst/>
              <a:defRPr/>
            </a:pPr>
            <a:r>
              <a:rPr kumimoji="0" lang="en-US" sz="1800" b="0" i="0" u="none" strike="noStrike" kern="0" cap="none" spc="0" normalizeH="0" baseline="0" noProof="0" dirty="0" err="1">
                <a:ln>
                  <a:noFill/>
                </a:ln>
                <a:solidFill>
                  <a:srgbClr val="FFFFFF"/>
                </a:solidFill>
                <a:effectLst/>
                <a:uLnTx/>
                <a:uFillTx/>
                <a:latin typeface="Lato"/>
                <a:ea typeface="Lato"/>
                <a:cs typeface="Lato"/>
                <a:sym typeface="Lato"/>
              </a:rPr>
              <a:t>YFinance</a:t>
            </a:r>
            <a:r>
              <a:rPr kumimoji="0" lang="en-US" sz="1800" b="0" i="0" u="none" strike="noStrike" kern="0" cap="none" spc="0" normalizeH="0" baseline="0" noProof="0" dirty="0">
                <a:ln>
                  <a:noFill/>
                </a:ln>
                <a:solidFill>
                  <a:srgbClr val="FFFFFF"/>
                </a:solidFill>
                <a:effectLst/>
                <a:uLnTx/>
                <a:uFillTx/>
                <a:latin typeface="Lato"/>
                <a:ea typeface="Lato"/>
                <a:cs typeface="Lato"/>
                <a:sym typeface="Lato"/>
              </a:rPr>
              <a:t> (Stock Data real, Portfolio data fake)</a:t>
            </a:r>
          </a:p>
          <a:p>
            <a:pPr marL="0" marR="0" lvl="0" indent="0" algn="l" defTabSz="914400" rtl="0" eaLnBrk="1" fontAlgn="auto" latinLnBrk="0" hangingPunct="1">
              <a:lnSpc>
                <a:spcPct val="115000"/>
              </a:lnSpc>
              <a:spcBef>
                <a:spcPts val="1200"/>
              </a:spcBef>
              <a:spcAft>
                <a:spcPts val="0"/>
              </a:spcAft>
              <a:buClr>
                <a:srgbClr val="FFFFFF"/>
              </a:buClr>
              <a:buSzPts val="1300"/>
              <a:buFont typeface="Lato"/>
              <a:buNone/>
              <a:tabLst/>
              <a:defRPr/>
            </a:pPr>
            <a:r>
              <a:rPr kumimoji="0" lang="en-US" sz="1800" b="0" i="0" u="none" strike="noStrike" kern="0" cap="none" spc="0" normalizeH="0" baseline="0" noProof="0" dirty="0">
                <a:ln>
                  <a:noFill/>
                </a:ln>
                <a:solidFill>
                  <a:srgbClr val="FFFFFF"/>
                </a:solidFill>
                <a:effectLst/>
                <a:uLnTx/>
                <a:uFillTx/>
                <a:latin typeface="Lato"/>
                <a:ea typeface="Lato"/>
                <a:cs typeface="Lato"/>
                <a:sym typeface="Lato"/>
              </a:rPr>
              <a:t>Visual Studio Code</a:t>
            </a:r>
          </a:p>
          <a:p>
            <a:pPr marL="0" marR="0" lvl="0" indent="0" algn="l" defTabSz="914400" rtl="0" eaLnBrk="1" fontAlgn="auto" latinLnBrk="0" hangingPunct="1">
              <a:lnSpc>
                <a:spcPct val="115000"/>
              </a:lnSpc>
              <a:spcBef>
                <a:spcPts val="1200"/>
              </a:spcBef>
              <a:spcAft>
                <a:spcPts val="0"/>
              </a:spcAft>
              <a:buClr>
                <a:srgbClr val="FFFFFF"/>
              </a:buClr>
              <a:buSzPts val="1300"/>
              <a:buFont typeface="Lato"/>
              <a:buNone/>
              <a:tabLst/>
              <a:defRPr/>
            </a:pPr>
            <a:r>
              <a:rPr kumimoji="0" lang="en-US" sz="1800" b="0" i="0" u="none" strike="noStrike" kern="0" cap="none" spc="0" normalizeH="0" baseline="0" noProof="0" dirty="0">
                <a:ln>
                  <a:noFill/>
                </a:ln>
                <a:solidFill>
                  <a:srgbClr val="FFFFFF"/>
                </a:solidFill>
                <a:effectLst/>
                <a:uLnTx/>
                <a:uFillTx/>
                <a:latin typeface="Lato"/>
                <a:ea typeface="Lato"/>
                <a:cs typeface="Lato"/>
                <a:sym typeface="Lato"/>
              </a:rPr>
              <a:t>Node</a:t>
            </a:r>
          </a:p>
          <a:p>
            <a:pPr marL="0" marR="0" lvl="0" indent="0" algn="l" defTabSz="914400" rtl="0" eaLnBrk="1" fontAlgn="auto" latinLnBrk="0" hangingPunct="1">
              <a:lnSpc>
                <a:spcPct val="115000"/>
              </a:lnSpc>
              <a:spcBef>
                <a:spcPts val="1200"/>
              </a:spcBef>
              <a:spcAft>
                <a:spcPts val="0"/>
              </a:spcAft>
              <a:buClr>
                <a:srgbClr val="FFFFFF"/>
              </a:buClr>
              <a:buSzPts val="1300"/>
              <a:buFont typeface="Lato"/>
              <a:buNone/>
              <a:tabLst/>
              <a:defRPr/>
            </a:pPr>
            <a:r>
              <a:rPr kumimoji="0" lang="en-US" sz="1800" b="0" i="0" u="none" strike="noStrike" kern="0" cap="none" spc="0" normalizeH="0" baseline="0" noProof="0" dirty="0">
                <a:ln>
                  <a:noFill/>
                </a:ln>
                <a:solidFill>
                  <a:srgbClr val="FFFFFF"/>
                </a:solidFill>
                <a:effectLst/>
                <a:uLnTx/>
                <a:uFillTx/>
                <a:latin typeface="Lato"/>
                <a:ea typeface="Lato"/>
                <a:cs typeface="Lato"/>
                <a:sym typeface="Lato"/>
              </a:rPr>
              <a:t>React</a:t>
            </a:r>
          </a:p>
          <a:p>
            <a:pPr marL="0" marR="0" lvl="0" indent="0" algn="l" defTabSz="914400" rtl="0" eaLnBrk="1" fontAlgn="auto" latinLnBrk="0" hangingPunct="1">
              <a:lnSpc>
                <a:spcPct val="115000"/>
              </a:lnSpc>
              <a:spcBef>
                <a:spcPts val="1200"/>
              </a:spcBef>
              <a:spcAft>
                <a:spcPts val="1200"/>
              </a:spcAft>
              <a:buClr>
                <a:srgbClr val="FFFFFF"/>
              </a:buClr>
              <a:buSzPts val="1300"/>
              <a:buFont typeface="Lato"/>
              <a:buNone/>
              <a:tabLst/>
              <a:defRPr/>
            </a:pPr>
            <a:endParaRPr kumimoji="0" lang="en-US" sz="1800" b="0" i="0" u="none" strike="noStrike" kern="0" cap="none" spc="0" normalizeH="0" baseline="0" noProof="0" dirty="0">
              <a:ln>
                <a:noFill/>
              </a:ln>
              <a:solidFill>
                <a:srgbClr val="FFFFFF"/>
              </a:solidFill>
              <a:effectLst/>
              <a:uLnTx/>
              <a:uFillTx/>
              <a:latin typeface="Lato"/>
              <a:ea typeface="Lato"/>
              <a:cs typeface="Lato"/>
              <a:sym typeface="Lato"/>
            </a:endParaRPr>
          </a:p>
        </p:txBody>
      </p:sp>
      <p:pic>
        <p:nvPicPr>
          <p:cNvPr id="147" name="Google Shape;147;p15"/>
          <p:cNvPicPr preferRelativeResize="0"/>
          <p:nvPr/>
        </p:nvPicPr>
        <p:blipFill>
          <a:blip r:embed="rId3">
            <a:alphaModFix/>
          </a:blip>
          <a:stretch>
            <a:fillRect/>
          </a:stretch>
        </p:blipFill>
        <p:spPr>
          <a:xfrm>
            <a:off x="196334" y="4777167"/>
            <a:ext cx="11390268" cy="1903667"/>
          </a:xfrm>
          <a:prstGeom prst="rect">
            <a:avLst/>
          </a:prstGeom>
          <a:noFill/>
          <a:ln>
            <a:noFill/>
          </a:ln>
        </p:spPr>
      </p:pic>
      <p:pic>
        <p:nvPicPr>
          <p:cNvPr id="148" name="Google Shape;148;p15"/>
          <p:cNvPicPr preferRelativeResize="0"/>
          <p:nvPr/>
        </p:nvPicPr>
        <p:blipFill>
          <a:blip r:embed="rId4">
            <a:alphaModFix/>
          </a:blip>
          <a:stretch>
            <a:fillRect/>
          </a:stretch>
        </p:blipFill>
        <p:spPr>
          <a:xfrm>
            <a:off x="8162785" y="1743785"/>
            <a:ext cx="3060700" cy="2654300"/>
          </a:xfrm>
          <a:prstGeom prst="rect">
            <a:avLst/>
          </a:prstGeom>
          <a:noFill/>
          <a:ln>
            <a:noFill/>
          </a:ln>
        </p:spPr>
      </p:pic>
    </p:spTree>
    <p:extLst>
      <p:ext uri="{BB962C8B-B14F-4D97-AF65-F5344CB8AC3E}">
        <p14:creationId xmlns:p14="http://schemas.microsoft.com/office/powerpoint/2010/main" val="3614369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kumimoji="0" lang="en" sz="3600" b="0" i="0" u="none" strike="noStrike" kern="0" cap="none" spc="0" normalizeH="0" baseline="0" noProof="0" dirty="0">
                <a:ln>
                  <a:noFill/>
                </a:ln>
                <a:solidFill>
                  <a:srgbClr val="FFFFFF"/>
                </a:solidFill>
                <a:effectLst/>
                <a:uLnTx/>
                <a:uFillTx/>
                <a:latin typeface="Montserrat"/>
                <a:sym typeface="Montserrat"/>
              </a:rPr>
              <a:t>GUI DDL</a:t>
            </a:r>
            <a:endParaRPr lang="en-US" sz="2800" dirty="0"/>
          </a:p>
        </p:txBody>
      </p:sp>
      <p:sp>
        <p:nvSpPr>
          <p:cNvPr id="154" name="Google Shape;154;p16"/>
          <p:cNvSpPr txBox="1">
            <a:spLocks noGrp="1"/>
          </p:cNvSpPr>
          <p:nvPr>
            <p:ph type="body" idx="1"/>
          </p:nvPr>
        </p:nvSpPr>
        <p:spPr>
          <a:xfrm>
            <a:off x="1730000" y="2090067"/>
            <a:ext cx="9385200" cy="3881600"/>
          </a:xfrm>
          <a:prstGeom prst="rect">
            <a:avLst/>
          </a:prstGeom>
        </p:spPr>
        <p:txBody>
          <a:bodyPr spcFirstLastPara="1" wrap="square" lIns="121900" tIns="121900" rIns="121900" bIns="121900" anchor="t"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1600"/>
              </a:spcBef>
              <a:spcAft>
                <a:spcPts val="0"/>
              </a:spcAft>
              <a:buNone/>
            </a:pPr>
            <a:r>
              <a:rPr lang="en"/>
              <a:t>Create Table</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Alter Table Add</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Alter Table Modify</a:t>
            </a:r>
            <a:endParaRPr/>
          </a:p>
        </p:txBody>
      </p:sp>
      <p:graphicFrame>
        <p:nvGraphicFramePr>
          <p:cNvPr id="155" name="Google Shape;155;p16"/>
          <p:cNvGraphicFramePr/>
          <p:nvPr>
            <p:extLst>
              <p:ext uri="{D42A27DB-BD31-4B8C-83A1-F6EECF244321}">
                <p14:modId xmlns:p14="http://schemas.microsoft.com/office/powerpoint/2010/main" val="916879249"/>
              </p:ext>
            </p:extLst>
          </p:nvPr>
        </p:nvGraphicFramePr>
        <p:xfrm>
          <a:off x="1330300" y="2616233"/>
          <a:ext cx="5893934" cy="1112480"/>
        </p:xfrm>
        <a:graphic>
          <a:graphicData uri="http://schemas.openxmlformats.org/drawingml/2006/table">
            <a:tbl>
              <a:tblPr>
                <a:tableStyleId>{073A0DAA-6AF3-43AB-8588-CEC1D06C72B9}</a:tableStyleId>
              </a:tblPr>
              <a:tblGrid>
                <a:gridCol w="2946967">
                  <a:extLst>
                    <a:ext uri="{9D8B030D-6E8A-4147-A177-3AD203B41FA5}">
                      <a16:colId xmlns:a16="http://schemas.microsoft.com/office/drawing/2014/main" val="20000"/>
                    </a:ext>
                  </a:extLst>
                </a:gridCol>
                <a:gridCol w="2946967">
                  <a:extLst>
                    <a:ext uri="{9D8B030D-6E8A-4147-A177-3AD203B41FA5}">
                      <a16:colId xmlns:a16="http://schemas.microsoft.com/office/drawing/2014/main" val="20001"/>
                    </a:ext>
                  </a:extLst>
                </a:gridCol>
              </a:tblGrid>
              <a:tr h="1097240">
                <a:tc>
                  <a:txBody>
                    <a:bodyPr/>
                    <a:lstStyle/>
                    <a:p>
                      <a:pPr marL="0" lvl="0" indent="0" algn="l" rtl="0">
                        <a:spcBef>
                          <a:spcPts val="0"/>
                        </a:spcBef>
                        <a:spcAft>
                          <a:spcPts val="0"/>
                        </a:spcAft>
                        <a:buNone/>
                      </a:pPr>
                      <a:r>
                        <a:rPr lang="en" sz="1900" dirty="0">
                          <a:solidFill>
                            <a:srgbClr val="FFFFFF"/>
                          </a:solidFill>
                        </a:rPr>
                        <a:t>Brokerage_Firm</a:t>
                      </a:r>
                      <a:endParaRPr sz="1900" dirty="0">
                        <a:solidFill>
                          <a:srgbClr val="FFFFFF"/>
                        </a:solidFill>
                      </a:endParaRPr>
                    </a:p>
                  </a:txBody>
                  <a:tcPr marL="121900" marR="121900" marT="121900" marB="121900">
                    <a:noFill/>
                  </a:tcPr>
                </a:tc>
                <a:tc>
                  <a:txBody>
                    <a:bodyPr/>
                    <a:lstStyle/>
                    <a:p>
                      <a:pPr marL="0" lvl="0" indent="0" algn="l" rtl="0">
                        <a:spcBef>
                          <a:spcPts val="0"/>
                        </a:spcBef>
                        <a:spcAft>
                          <a:spcPts val="0"/>
                        </a:spcAft>
                        <a:buNone/>
                      </a:pPr>
                      <a:r>
                        <a:rPr lang="en" sz="1900" dirty="0">
                          <a:solidFill>
                            <a:srgbClr val="FFFFFF"/>
                          </a:solidFill>
                        </a:rPr>
                        <a:t>Name varchar(20), RevenueInBillions int, Crypto char</a:t>
                      </a:r>
                      <a:endParaRPr sz="1900" dirty="0">
                        <a:solidFill>
                          <a:srgbClr val="FFFFFF"/>
                        </a:solidFill>
                      </a:endParaRPr>
                    </a:p>
                  </a:txBody>
                  <a:tcPr marL="121900" marR="121900" marT="121900" marB="121900">
                    <a:noFill/>
                  </a:tcPr>
                </a:tc>
                <a:extLst>
                  <a:ext uri="{0D108BD9-81ED-4DB2-BD59-A6C34878D82A}">
                    <a16:rowId xmlns:a16="http://schemas.microsoft.com/office/drawing/2014/main" val="10000"/>
                  </a:ext>
                </a:extLst>
              </a:tr>
            </a:tbl>
          </a:graphicData>
        </a:graphic>
      </p:graphicFrame>
      <p:pic>
        <p:nvPicPr>
          <p:cNvPr id="156" name="Google Shape;156;p16"/>
          <p:cNvPicPr preferRelativeResize="0"/>
          <p:nvPr/>
        </p:nvPicPr>
        <p:blipFill>
          <a:blip r:embed="rId3">
            <a:alphaModFix/>
          </a:blip>
          <a:stretch>
            <a:fillRect/>
          </a:stretch>
        </p:blipFill>
        <p:spPr>
          <a:xfrm>
            <a:off x="7965533" y="2936234"/>
            <a:ext cx="3149667" cy="732733"/>
          </a:xfrm>
          <a:prstGeom prst="rect">
            <a:avLst/>
          </a:prstGeom>
          <a:noFill/>
          <a:ln>
            <a:noFill/>
          </a:ln>
        </p:spPr>
      </p:pic>
      <p:pic>
        <p:nvPicPr>
          <p:cNvPr id="157" name="Google Shape;157;p16"/>
          <p:cNvPicPr preferRelativeResize="0"/>
          <p:nvPr/>
        </p:nvPicPr>
        <p:blipFill>
          <a:blip r:embed="rId4">
            <a:alphaModFix/>
          </a:blip>
          <a:stretch>
            <a:fillRect/>
          </a:stretch>
        </p:blipFill>
        <p:spPr>
          <a:xfrm>
            <a:off x="7965533" y="4034567"/>
            <a:ext cx="3149667" cy="681887"/>
          </a:xfrm>
          <a:prstGeom prst="rect">
            <a:avLst/>
          </a:prstGeom>
          <a:noFill/>
          <a:ln>
            <a:noFill/>
          </a:ln>
        </p:spPr>
      </p:pic>
      <p:graphicFrame>
        <p:nvGraphicFramePr>
          <p:cNvPr id="158" name="Google Shape;158;p16"/>
          <p:cNvGraphicFramePr/>
          <p:nvPr>
            <p:extLst>
              <p:ext uri="{D42A27DB-BD31-4B8C-83A1-F6EECF244321}">
                <p14:modId xmlns:p14="http://schemas.microsoft.com/office/powerpoint/2010/main" val="1801704084"/>
              </p:ext>
            </p:extLst>
          </p:nvPr>
        </p:nvGraphicFramePr>
        <p:xfrm>
          <a:off x="1330300" y="4138533"/>
          <a:ext cx="5893934" cy="681900"/>
        </p:xfrm>
        <a:graphic>
          <a:graphicData uri="http://schemas.openxmlformats.org/drawingml/2006/table">
            <a:tbl>
              <a:tblPr>
                <a:tableStyleId>{073A0DAA-6AF3-43AB-8588-CEC1D06C72B9}</a:tableStyleId>
              </a:tblPr>
              <a:tblGrid>
                <a:gridCol w="2946967">
                  <a:extLst>
                    <a:ext uri="{9D8B030D-6E8A-4147-A177-3AD203B41FA5}">
                      <a16:colId xmlns:a16="http://schemas.microsoft.com/office/drawing/2014/main" val="20000"/>
                    </a:ext>
                  </a:extLst>
                </a:gridCol>
                <a:gridCol w="2946967">
                  <a:extLst>
                    <a:ext uri="{9D8B030D-6E8A-4147-A177-3AD203B41FA5}">
                      <a16:colId xmlns:a16="http://schemas.microsoft.com/office/drawing/2014/main" val="20001"/>
                    </a:ext>
                  </a:extLst>
                </a:gridCol>
              </a:tblGrid>
              <a:tr h="681900">
                <a:tc>
                  <a:txBody>
                    <a:bodyPr/>
                    <a:lstStyle/>
                    <a:p>
                      <a:pPr marL="0" lvl="0" indent="0" algn="l" rtl="0">
                        <a:spcBef>
                          <a:spcPts val="0"/>
                        </a:spcBef>
                        <a:spcAft>
                          <a:spcPts val="0"/>
                        </a:spcAft>
                        <a:buNone/>
                      </a:pPr>
                      <a:r>
                        <a:rPr lang="en" sz="1900" dirty="0">
                          <a:solidFill>
                            <a:srgbClr val="FFFFFF"/>
                          </a:solidFill>
                        </a:rPr>
                        <a:t>Brokerage_Firm</a:t>
                      </a:r>
                      <a:endParaRPr sz="1900" dirty="0">
                        <a:solidFill>
                          <a:srgbClr val="FFFFFF"/>
                        </a:solidFill>
                      </a:endParaRPr>
                    </a:p>
                  </a:txBody>
                  <a:tcPr marL="121900" marR="121900" marT="121900" marB="121900">
                    <a:noFill/>
                  </a:tcPr>
                </a:tc>
                <a:tc>
                  <a:txBody>
                    <a:bodyPr/>
                    <a:lstStyle/>
                    <a:p>
                      <a:pPr marL="0" lvl="0" indent="0" algn="l" rtl="0">
                        <a:spcBef>
                          <a:spcPts val="0"/>
                        </a:spcBef>
                        <a:spcAft>
                          <a:spcPts val="0"/>
                        </a:spcAft>
                        <a:buNone/>
                      </a:pPr>
                      <a:r>
                        <a:rPr lang="en" sz="1900" dirty="0">
                          <a:solidFill>
                            <a:srgbClr val="FFFFFF"/>
                          </a:solidFill>
                        </a:rPr>
                        <a:t>Size varchar(20)</a:t>
                      </a:r>
                      <a:endParaRPr sz="1900" dirty="0">
                        <a:solidFill>
                          <a:srgbClr val="FFFFFF"/>
                        </a:solidFill>
                      </a:endParaRPr>
                    </a:p>
                  </a:txBody>
                  <a:tcPr marL="121900" marR="121900" marT="121900" marB="121900">
                    <a:noFill/>
                  </a:tcPr>
                </a:tc>
                <a:extLst>
                  <a:ext uri="{0D108BD9-81ED-4DB2-BD59-A6C34878D82A}">
                    <a16:rowId xmlns:a16="http://schemas.microsoft.com/office/drawing/2014/main" val="10000"/>
                  </a:ext>
                </a:extLst>
              </a:tr>
            </a:tbl>
          </a:graphicData>
        </a:graphic>
      </p:graphicFrame>
      <p:pic>
        <p:nvPicPr>
          <p:cNvPr id="159" name="Google Shape;159;p16"/>
          <p:cNvPicPr preferRelativeResize="0"/>
          <p:nvPr/>
        </p:nvPicPr>
        <p:blipFill>
          <a:blip r:embed="rId5">
            <a:alphaModFix/>
          </a:blip>
          <a:stretch>
            <a:fillRect/>
          </a:stretch>
        </p:blipFill>
        <p:spPr>
          <a:xfrm>
            <a:off x="6212396" y="5245501"/>
            <a:ext cx="4902800" cy="1409700"/>
          </a:xfrm>
          <a:prstGeom prst="rect">
            <a:avLst/>
          </a:prstGeom>
          <a:noFill/>
          <a:ln>
            <a:noFill/>
          </a:ln>
        </p:spPr>
      </p:pic>
      <p:graphicFrame>
        <p:nvGraphicFramePr>
          <p:cNvPr id="160" name="Google Shape;160;p16"/>
          <p:cNvGraphicFramePr/>
          <p:nvPr>
            <p:extLst>
              <p:ext uri="{D42A27DB-BD31-4B8C-83A1-F6EECF244321}">
                <p14:modId xmlns:p14="http://schemas.microsoft.com/office/powerpoint/2010/main" val="3342861380"/>
              </p:ext>
            </p:extLst>
          </p:nvPr>
        </p:nvGraphicFramePr>
        <p:xfrm>
          <a:off x="1330300" y="5909300"/>
          <a:ext cx="4902800" cy="681900"/>
        </p:xfrm>
        <a:graphic>
          <a:graphicData uri="http://schemas.openxmlformats.org/drawingml/2006/table">
            <a:tbl>
              <a:tblPr>
                <a:tableStyleId>{073A0DAA-6AF3-43AB-8588-CEC1D06C72B9}</a:tableStyleId>
              </a:tblPr>
              <a:tblGrid>
                <a:gridCol w="2451400">
                  <a:extLst>
                    <a:ext uri="{9D8B030D-6E8A-4147-A177-3AD203B41FA5}">
                      <a16:colId xmlns:a16="http://schemas.microsoft.com/office/drawing/2014/main" val="20000"/>
                    </a:ext>
                  </a:extLst>
                </a:gridCol>
                <a:gridCol w="2451400">
                  <a:extLst>
                    <a:ext uri="{9D8B030D-6E8A-4147-A177-3AD203B41FA5}">
                      <a16:colId xmlns:a16="http://schemas.microsoft.com/office/drawing/2014/main" val="20001"/>
                    </a:ext>
                  </a:extLst>
                </a:gridCol>
              </a:tblGrid>
              <a:tr h="681900">
                <a:tc>
                  <a:txBody>
                    <a:bodyPr/>
                    <a:lstStyle/>
                    <a:p>
                      <a:pPr marL="0" lvl="0" indent="0" algn="l" rtl="0">
                        <a:spcBef>
                          <a:spcPts val="0"/>
                        </a:spcBef>
                        <a:spcAft>
                          <a:spcPts val="0"/>
                        </a:spcAft>
                        <a:buNone/>
                      </a:pPr>
                      <a:r>
                        <a:rPr lang="en" sz="1900" dirty="0">
                          <a:solidFill>
                            <a:srgbClr val="FFFFFF"/>
                          </a:solidFill>
                        </a:rPr>
                        <a:t>Brokerage_Firm</a:t>
                      </a:r>
                      <a:endParaRPr sz="1900" dirty="0">
                        <a:solidFill>
                          <a:srgbClr val="FFFFFF"/>
                        </a:solidFill>
                      </a:endParaRPr>
                    </a:p>
                  </a:txBody>
                  <a:tcPr marL="121900" marR="121900" marT="121900" marB="121900">
                    <a:noFill/>
                  </a:tcPr>
                </a:tc>
                <a:tc>
                  <a:txBody>
                    <a:bodyPr/>
                    <a:lstStyle/>
                    <a:p>
                      <a:pPr marL="0" lvl="0" indent="0" algn="l" rtl="0">
                        <a:spcBef>
                          <a:spcPts val="0"/>
                        </a:spcBef>
                        <a:spcAft>
                          <a:spcPts val="0"/>
                        </a:spcAft>
                        <a:buNone/>
                      </a:pPr>
                      <a:r>
                        <a:rPr lang="en" sz="1900" dirty="0">
                          <a:solidFill>
                            <a:srgbClr val="FFFFFF"/>
                          </a:solidFill>
                        </a:rPr>
                        <a:t>Size int</a:t>
                      </a:r>
                      <a:endParaRPr sz="1900" dirty="0">
                        <a:solidFill>
                          <a:srgbClr val="FFFFFF"/>
                        </a:solidFill>
                      </a:endParaRPr>
                    </a:p>
                  </a:txBody>
                  <a:tcPr marL="121900" marR="121900" marT="121900" marB="121900">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49977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kumimoji="0" lang="en" sz="3600" b="0" i="0" u="none" strike="noStrike" kern="0" cap="none" spc="0" normalizeH="0" baseline="0" noProof="0" dirty="0">
                <a:ln>
                  <a:noFill/>
                </a:ln>
                <a:solidFill>
                  <a:srgbClr val="FFFFFF"/>
                </a:solidFill>
                <a:effectLst/>
                <a:uLnTx/>
                <a:uFillTx/>
                <a:latin typeface="Montserrat"/>
                <a:sym typeface="Montserrat"/>
              </a:rPr>
              <a:t>GUI DDL</a:t>
            </a:r>
            <a:endParaRPr lang="en-US" sz="2800" dirty="0"/>
          </a:p>
        </p:txBody>
      </p:sp>
      <p:sp>
        <p:nvSpPr>
          <p:cNvPr id="166" name="Google Shape;166;p17"/>
          <p:cNvSpPr txBox="1">
            <a:spLocks noGrp="1"/>
          </p:cNvSpPr>
          <p:nvPr>
            <p:ph type="body" idx="1"/>
          </p:nvPr>
        </p:nvSpPr>
        <p:spPr>
          <a:xfrm>
            <a:off x="1815891" y="2007564"/>
            <a:ext cx="1473836" cy="780548"/>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15000"/>
              </a:lnSpc>
              <a:spcBef>
                <a:spcPts val="1200"/>
              </a:spcBef>
              <a:spcAft>
                <a:spcPts val="0"/>
              </a:spcAft>
              <a:buClr>
                <a:srgbClr val="FFFFFF"/>
              </a:buClr>
              <a:buSzPts val="1300"/>
              <a:buFont typeface="Lato"/>
              <a:buNone/>
              <a:tabLst/>
              <a:defRPr/>
            </a:pPr>
            <a:r>
              <a:rPr kumimoji="0" lang="en-US" sz="1400" b="0" i="0" u="none" strike="noStrike" kern="0" cap="none" spc="0" normalizeH="0" baseline="0" noProof="0" dirty="0">
                <a:ln>
                  <a:noFill/>
                </a:ln>
                <a:solidFill>
                  <a:srgbClr val="FFFFFF"/>
                </a:solidFill>
                <a:effectLst/>
                <a:uLnTx/>
                <a:uFillTx/>
                <a:latin typeface="Lato"/>
                <a:ea typeface="Lato"/>
                <a:cs typeface="Lato"/>
                <a:sym typeface="Lato"/>
              </a:rPr>
              <a:t>Create Index</a:t>
            </a:r>
          </a:p>
        </p:txBody>
      </p:sp>
      <p:graphicFrame>
        <p:nvGraphicFramePr>
          <p:cNvPr id="167" name="Google Shape;167;p17"/>
          <p:cNvGraphicFramePr/>
          <p:nvPr>
            <p:extLst>
              <p:ext uri="{D42A27DB-BD31-4B8C-83A1-F6EECF244321}">
                <p14:modId xmlns:p14="http://schemas.microsoft.com/office/powerpoint/2010/main" val="4061804081"/>
              </p:ext>
            </p:extLst>
          </p:nvPr>
        </p:nvGraphicFramePr>
        <p:xfrm>
          <a:off x="1330300" y="2616233"/>
          <a:ext cx="5893934" cy="812767"/>
        </p:xfrm>
        <a:graphic>
          <a:graphicData uri="http://schemas.openxmlformats.org/drawingml/2006/table">
            <a:tbl>
              <a:tblPr>
                <a:tableStyleId>{073A0DAA-6AF3-43AB-8588-CEC1D06C72B9}</a:tableStyleId>
              </a:tblPr>
              <a:tblGrid>
                <a:gridCol w="2946967">
                  <a:extLst>
                    <a:ext uri="{9D8B030D-6E8A-4147-A177-3AD203B41FA5}">
                      <a16:colId xmlns:a16="http://schemas.microsoft.com/office/drawing/2014/main" val="20000"/>
                    </a:ext>
                  </a:extLst>
                </a:gridCol>
                <a:gridCol w="2946967">
                  <a:extLst>
                    <a:ext uri="{9D8B030D-6E8A-4147-A177-3AD203B41FA5}">
                      <a16:colId xmlns:a16="http://schemas.microsoft.com/office/drawing/2014/main" val="20001"/>
                    </a:ext>
                  </a:extLst>
                </a:gridCol>
              </a:tblGrid>
              <a:tr h="812767">
                <a:tc>
                  <a:txBody>
                    <a:bodyPr/>
                    <a:lstStyle/>
                    <a:p>
                      <a:pPr marL="0" lvl="0" indent="0" algn="l" rtl="0">
                        <a:spcBef>
                          <a:spcPts val="0"/>
                        </a:spcBef>
                        <a:spcAft>
                          <a:spcPts val="0"/>
                        </a:spcAft>
                        <a:buNone/>
                      </a:pPr>
                      <a:r>
                        <a:rPr lang="en" sz="1900" dirty="0">
                          <a:solidFill>
                            <a:srgbClr val="FFFFFF"/>
                          </a:solidFill>
                        </a:rPr>
                        <a:t>fast_brokerage</a:t>
                      </a:r>
                      <a:endParaRPr sz="1900" dirty="0">
                        <a:solidFill>
                          <a:srgbClr val="FFFFFF"/>
                        </a:solidFill>
                      </a:endParaRPr>
                    </a:p>
                  </a:txBody>
                  <a:tcPr marL="121900" marR="121900" marT="121900" marB="121900">
                    <a:noFill/>
                  </a:tcPr>
                </a:tc>
                <a:tc>
                  <a:txBody>
                    <a:bodyPr/>
                    <a:lstStyle/>
                    <a:p>
                      <a:pPr marL="0" lvl="0" indent="0" algn="l" rtl="0">
                        <a:spcBef>
                          <a:spcPts val="0"/>
                        </a:spcBef>
                        <a:spcAft>
                          <a:spcPts val="0"/>
                        </a:spcAft>
                        <a:buNone/>
                      </a:pPr>
                      <a:r>
                        <a:rPr lang="en" sz="1900" dirty="0">
                          <a:solidFill>
                            <a:srgbClr val="FFFFFF"/>
                          </a:solidFill>
                        </a:rPr>
                        <a:t>Brokerage_firm(Name)</a:t>
                      </a:r>
                      <a:endParaRPr sz="1900" dirty="0">
                        <a:solidFill>
                          <a:srgbClr val="FFFFFF"/>
                        </a:solidFill>
                      </a:endParaRPr>
                    </a:p>
                  </a:txBody>
                  <a:tcPr marL="121900" marR="121900" marT="121900" marB="121900">
                    <a:noFill/>
                  </a:tcPr>
                </a:tc>
                <a:extLst>
                  <a:ext uri="{0D108BD9-81ED-4DB2-BD59-A6C34878D82A}">
                    <a16:rowId xmlns:a16="http://schemas.microsoft.com/office/drawing/2014/main" val="10000"/>
                  </a:ext>
                </a:extLst>
              </a:tr>
            </a:tbl>
          </a:graphicData>
        </a:graphic>
      </p:graphicFrame>
      <p:graphicFrame>
        <p:nvGraphicFramePr>
          <p:cNvPr id="168" name="Google Shape;168;p17"/>
          <p:cNvGraphicFramePr/>
          <p:nvPr>
            <p:extLst>
              <p:ext uri="{D42A27DB-BD31-4B8C-83A1-F6EECF244321}">
                <p14:modId xmlns:p14="http://schemas.microsoft.com/office/powerpoint/2010/main" val="1898226847"/>
              </p:ext>
            </p:extLst>
          </p:nvPr>
        </p:nvGraphicFramePr>
        <p:xfrm>
          <a:off x="1330300" y="4138533"/>
          <a:ext cx="8018799" cy="1097233"/>
        </p:xfrm>
        <a:graphic>
          <a:graphicData uri="http://schemas.openxmlformats.org/drawingml/2006/table">
            <a:tbl>
              <a:tblPr>
                <a:tableStyleId>{073A0DAA-6AF3-43AB-8588-CEC1D06C72B9}</a:tableStyleId>
              </a:tblPr>
              <a:tblGrid>
                <a:gridCol w="2672933">
                  <a:extLst>
                    <a:ext uri="{9D8B030D-6E8A-4147-A177-3AD203B41FA5}">
                      <a16:colId xmlns:a16="http://schemas.microsoft.com/office/drawing/2014/main" val="20000"/>
                    </a:ext>
                  </a:extLst>
                </a:gridCol>
                <a:gridCol w="2672933">
                  <a:extLst>
                    <a:ext uri="{9D8B030D-6E8A-4147-A177-3AD203B41FA5}">
                      <a16:colId xmlns:a16="http://schemas.microsoft.com/office/drawing/2014/main" val="20001"/>
                    </a:ext>
                  </a:extLst>
                </a:gridCol>
                <a:gridCol w="2672933">
                  <a:extLst>
                    <a:ext uri="{9D8B030D-6E8A-4147-A177-3AD203B41FA5}">
                      <a16:colId xmlns:a16="http://schemas.microsoft.com/office/drawing/2014/main" val="20002"/>
                    </a:ext>
                  </a:extLst>
                </a:gridCol>
              </a:tblGrid>
              <a:tr h="1097233">
                <a:tc>
                  <a:txBody>
                    <a:bodyPr/>
                    <a:lstStyle/>
                    <a:p>
                      <a:pPr marL="0" lvl="0" indent="0" algn="l" rtl="0">
                        <a:spcBef>
                          <a:spcPts val="0"/>
                        </a:spcBef>
                        <a:spcAft>
                          <a:spcPts val="0"/>
                        </a:spcAft>
                        <a:buNone/>
                      </a:pPr>
                      <a:r>
                        <a:rPr lang="en" sz="1900" dirty="0">
                          <a:solidFill>
                            <a:srgbClr val="FFFFFF"/>
                          </a:solidFill>
                        </a:rPr>
                        <a:t>Brokerage_view</a:t>
                      </a:r>
                      <a:endParaRPr sz="1900" dirty="0">
                        <a:solidFill>
                          <a:srgbClr val="FFFFFF"/>
                        </a:solidFill>
                      </a:endParaRPr>
                    </a:p>
                  </a:txBody>
                  <a:tcPr marL="121900" marR="121900" marT="121900" marB="121900">
                    <a:noFill/>
                  </a:tcPr>
                </a:tc>
                <a:tc>
                  <a:txBody>
                    <a:bodyPr/>
                    <a:lstStyle/>
                    <a:p>
                      <a:pPr marL="0" lvl="0" indent="0" algn="l" rtl="0">
                        <a:spcBef>
                          <a:spcPts val="0"/>
                        </a:spcBef>
                        <a:spcAft>
                          <a:spcPts val="0"/>
                        </a:spcAft>
                        <a:buNone/>
                      </a:pPr>
                      <a:r>
                        <a:rPr lang="en" sz="1900" dirty="0">
                          <a:solidFill>
                            <a:srgbClr val="FFFFFF"/>
                          </a:solidFill>
                        </a:rPr>
                        <a:t>Name, RevenueInBillions</a:t>
                      </a:r>
                      <a:endParaRPr sz="1900" dirty="0">
                        <a:solidFill>
                          <a:srgbClr val="FFFFFF"/>
                        </a:solidFill>
                      </a:endParaRPr>
                    </a:p>
                  </a:txBody>
                  <a:tcPr marL="121900" marR="121900" marT="121900" marB="121900">
                    <a:noFill/>
                  </a:tcPr>
                </a:tc>
                <a:tc>
                  <a:txBody>
                    <a:bodyPr/>
                    <a:lstStyle/>
                    <a:p>
                      <a:pPr marL="0" lvl="0" indent="0" algn="l" rtl="0">
                        <a:spcBef>
                          <a:spcPts val="0"/>
                        </a:spcBef>
                        <a:spcAft>
                          <a:spcPts val="0"/>
                        </a:spcAft>
                        <a:buNone/>
                      </a:pPr>
                      <a:r>
                        <a:rPr lang="en" sz="1900" dirty="0">
                          <a:solidFill>
                            <a:srgbClr val="FFFFFF"/>
                          </a:solidFill>
                        </a:rPr>
                        <a:t>Brokerage_firm</a:t>
                      </a:r>
                      <a:endParaRPr sz="1900" dirty="0">
                        <a:solidFill>
                          <a:srgbClr val="FFFFFF"/>
                        </a:solidFill>
                      </a:endParaRPr>
                    </a:p>
                  </a:txBody>
                  <a:tcPr marL="121900" marR="121900" marT="121900" marB="121900">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32841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kumimoji="0" lang="en" sz="3600" b="0" i="0" u="none" strike="noStrike" kern="0" cap="none" spc="0" normalizeH="0" baseline="0" noProof="0" dirty="0">
                <a:ln>
                  <a:noFill/>
                </a:ln>
                <a:solidFill>
                  <a:srgbClr val="FFFFFF"/>
                </a:solidFill>
                <a:effectLst/>
                <a:uLnTx/>
                <a:uFillTx/>
                <a:latin typeface="Montserrat"/>
                <a:sym typeface="Montserrat"/>
              </a:rPr>
              <a:t>GUI DML</a:t>
            </a:r>
            <a:endParaRPr lang="en-US" sz="2800" dirty="0"/>
          </a:p>
        </p:txBody>
      </p:sp>
      <p:sp>
        <p:nvSpPr>
          <p:cNvPr id="174" name="Google Shape;174;p18"/>
          <p:cNvSpPr txBox="1">
            <a:spLocks noGrp="1"/>
          </p:cNvSpPr>
          <p:nvPr>
            <p:ph type="body" idx="1"/>
          </p:nvPr>
        </p:nvSpPr>
        <p:spPr>
          <a:xfrm>
            <a:off x="1730000" y="2090067"/>
            <a:ext cx="9385200" cy="38816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lang="en" dirty="0">
              <a:solidFill>
                <a:schemeClr val="bg1"/>
              </a:solidFill>
            </a:endParaRPr>
          </a:p>
          <a:p>
            <a:pPr marL="0" lvl="0" indent="0" algn="l" rtl="0">
              <a:spcBef>
                <a:spcPts val="0"/>
              </a:spcBef>
              <a:spcAft>
                <a:spcPts val="0"/>
              </a:spcAft>
              <a:buNone/>
            </a:pPr>
            <a:r>
              <a:rPr lang="en" dirty="0">
                <a:solidFill>
                  <a:schemeClr val="bg1"/>
                </a:solidFill>
              </a:rPr>
              <a:t>Insert Into Table</a:t>
            </a:r>
            <a:endParaRPr dirty="0">
              <a:solidFill>
                <a:schemeClr val="bg1"/>
              </a:solidFill>
            </a:endParaRPr>
          </a:p>
          <a:p>
            <a:pPr marL="0" lvl="0" indent="0" algn="l" rtl="0">
              <a:spcBef>
                <a:spcPts val="1600"/>
              </a:spcBef>
              <a:spcAft>
                <a:spcPts val="0"/>
              </a:spcAft>
              <a:buNone/>
            </a:pPr>
            <a:endParaRPr dirty="0">
              <a:solidFill>
                <a:schemeClr val="bg1"/>
              </a:solidFill>
            </a:endParaRPr>
          </a:p>
          <a:p>
            <a:pPr marL="0" lvl="0" indent="0" algn="l" rtl="0">
              <a:spcBef>
                <a:spcPts val="1600"/>
              </a:spcBef>
              <a:spcAft>
                <a:spcPts val="0"/>
              </a:spcAft>
              <a:buNone/>
            </a:pPr>
            <a:endParaRPr dirty="0">
              <a:solidFill>
                <a:schemeClr val="bg1"/>
              </a:solidFill>
            </a:endParaRPr>
          </a:p>
          <a:p>
            <a:pPr marL="0" lvl="0" indent="0" algn="l" rtl="0">
              <a:spcBef>
                <a:spcPts val="1600"/>
              </a:spcBef>
              <a:spcAft>
                <a:spcPts val="0"/>
              </a:spcAft>
              <a:buNone/>
            </a:pPr>
            <a:br>
              <a:rPr lang="en-US" dirty="0">
                <a:solidFill>
                  <a:schemeClr val="bg1"/>
                </a:solidFill>
              </a:rPr>
            </a:br>
            <a:endParaRPr dirty="0">
              <a:solidFill>
                <a:schemeClr val="bg1"/>
              </a:solidFill>
            </a:endParaRPr>
          </a:p>
          <a:p>
            <a:pPr marL="0" lvl="0" indent="0" algn="l" rtl="0">
              <a:spcBef>
                <a:spcPts val="1600"/>
              </a:spcBef>
              <a:spcAft>
                <a:spcPts val="1600"/>
              </a:spcAft>
              <a:buNone/>
            </a:pPr>
            <a:r>
              <a:rPr lang="en" dirty="0">
                <a:solidFill>
                  <a:schemeClr val="bg1"/>
                </a:solidFill>
              </a:rPr>
              <a:t>Update Table</a:t>
            </a:r>
            <a:endParaRPr dirty="0">
              <a:solidFill>
                <a:schemeClr val="bg1"/>
              </a:solidFill>
            </a:endParaRPr>
          </a:p>
        </p:txBody>
      </p:sp>
      <p:graphicFrame>
        <p:nvGraphicFramePr>
          <p:cNvPr id="175" name="Google Shape;175;p18"/>
          <p:cNvGraphicFramePr/>
          <p:nvPr>
            <p:extLst>
              <p:ext uri="{D42A27DB-BD31-4B8C-83A1-F6EECF244321}">
                <p14:modId xmlns:p14="http://schemas.microsoft.com/office/powerpoint/2010/main" val="3656381273"/>
              </p:ext>
            </p:extLst>
          </p:nvPr>
        </p:nvGraphicFramePr>
        <p:xfrm>
          <a:off x="1730000" y="3024267"/>
          <a:ext cx="5969301" cy="1402040"/>
        </p:xfrm>
        <a:graphic>
          <a:graphicData uri="http://schemas.openxmlformats.org/drawingml/2006/table">
            <a:tbl>
              <a:tblPr>
                <a:tableStyleId>{073A0DAA-6AF3-43AB-8588-CEC1D06C72B9}</a:tableStyleId>
              </a:tblPr>
              <a:tblGrid>
                <a:gridCol w="2360167">
                  <a:extLst>
                    <a:ext uri="{9D8B030D-6E8A-4147-A177-3AD203B41FA5}">
                      <a16:colId xmlns:a16="http://schemas.microsoft.com/office/drawing/2014/main" val="20000"/>
                    </a:ext>
                  </a:extLst>
                </a:gridCol>
                <a:gridCol w="2360167">
                  <a:extLst>
                    <a:ext uri="{9D8B030D-6E8A-4147-A177-3AD203B41FA5}">
                      <a16:colId xmlns:a16="http://schemas.microsoft.com/office/drawing/2014/main" val="20001"/>
                    </a:ext>
                  </a:extLst>
                </a:gridCol>
                <a:gridCol w="1248967">
                  <a:extLst>
                    <a:ext uri="{9D8B030D-6E8A-4147-A177-3AD203B41FA5}">
                      <a16:colId xmlns:a16="http://schemas.microsoft.com/office/drawing/2014/main" val="20002"/>
                    </a:ext>
                  </a:extLst>
                </a:gridCol>
              </a:tblGrid>
              <a:tr h="1381720">
                <a:tc>
                  <a:txBody>
                    <a:bodyPr/>
                    <a:lstStyle/>
                    <a:p>
                      <a:pPr marL="0" lvl="0" indent="0" algn="l" rtl="0">
                        <a:spcBef>
                          <a:spcPts val="0"/>
                        </a:spcBef>
                        <a:spcAft>
                          <a:spcPts val="0"/>
                        </a:spcAft>
                        <a:buNone/>
                      </a:pPr>
                      <a:r>
                        <a:rPr lang="en" sz="1900" dirty="0">
                          <a:solidFill>
                            <a:schemeClr val="lt1"/>
                          </a:solidFill>
                        </a:rPr>
                        <a:t>Brokerage_Firm</a:t>
                      </a:r>
                      <a:endParaRPr sz="1900" dirty="0">
                        <a:solidFill>
                          <a:schemeClr val="lt1"/>
                        </a:solidFill>
                      </a:endParaRPr>
                    </a:p>
                  </a:txBody>
                  <a:tcPr marL="121900" marR="121900" marT="121900" marB="121900">
                    <a:noFill/>
                  </a:tcPr>
                </a:tc>
                <a:tc>
                  <a:txBody>
                    <a:bodyPr/>
                    <a:lstStyle/>
                    <a:p>
                      <a:pPr marL="0" lvl="0" indent="0" algn="l" rtl="0">
                        <a:spcBef>
                          <a:spcPts val="0"/>
                        </a:spcBef>
                        <a:spcAft>
                          <a:spcPts val="0"/>
                        </a:spcAft>
                        <a:buNone/>
                      </a:pPr>
                      <a:r>
                        <a:rPr lang="en" sz="1900" dirty="0">
                          <a:solidFill>
                            <a:schemeClr val="lt1"/>
                          </a:solidFill>
                        </a:rPr>
                        <a:t>Name, RevenueInBillions, Crypto, Size</a:t>
                      </a:r>
                      <a:endParaRPr sz="1900" dirty="0">
                        <a:solidFill>
                          <a:schemeClr val="lt1"/>
                        </a:solidFill>
                      </a:endParaRPr>
                    </a:p>
                  </a:txBody>
                  <a:tcPr marL="121900" marR="121900" marT="121900" marB="121900">
                    <a:noFill/>
                  </a:tcPr>
                </a:tc>
                <a:tc>
                  <a:txBody>
                    <a:bodyPr/>
                    <a:lstStyle/>
                    <a:p>
                      <a:pPr marL="0" lvl="0" indent="0" algn="l" rtl="0">
                        <a:spcBef>
                          <a:spcPts val="0"/>
                        </a:spcBef>
                        <a:spcAft>
                          <a:spcPts val="0"/>
                        </a:spcAft>
                        <a:buNone/>
                      </a:pPr>
                      <a:r>
                        <a:rPr lang="en" sz="1900" dirty="0">
                          <a:solidFill>
                            <a:schemeClr val="lt1"/>
                          </a:solidFill>
                        </a:rPr>
                        <a:t>"Fidelity", 24, 'Y', 57000</a:t>
                      </a:r>
                      <a:endParaRPr sz="1900" dirty="0">
                        <a:solidFill>
                          <a:schemeClr val="lt1"/>
                        </a:solidFill>
                      </a:endParaRPr>
                    </a:p>
                    <a:p>
                      <a:pPr marL="0" lvl="0" indent="0" algn="l" rtl="0">
                        <a:spcBef>
                          <a:spcPts val="0"/>
                        </a:spcBef>
                        <a:spcAft>
                          <a:spcPts val="0"/>
                        </a:spcAft>
                        <a:buNone/>
                      </a:pPr>
                      <a:endParaRPr sz="1900" dirty="0">
                        <a:solidFill>
                          <a:schemeClr val="lt1"/>
                        </a:solidFill>
                      </a:endParaRPr>
                    </a:p>
                  </a:txBody>
                  <a:tcPr marL="121900" marR="121900" marT="121900" marB="121900">
                    <a:noFill/>
                  </a:tcPr>
                </a:tc>
                <a:extLst>
                  <a:ext uri="{0D108BD9-81ED-4DB2-BD59-A6C34878D82A}">
                    <a16:rowId xmlns:a16="http://schemas.microsoft.com/office/drawing/2014/main" val="10000"/>
                  </a:ext>
                </a:extLst>
              </a:tr>
            </a:tbl>
          </a:graphicData>
        </a:graphic>
      </p:graphicFrame>
      <p:pic>
        <p:nvPicPr>
          <p:cNvPr id="176" name="Google Shape;176;p18"/>
          <p:cNvPicPr preferRelativeResize="0"/>
          <p:nvPr/>
        </p:nvPicPr>
        <p:blipFill>
          <a:blip r:embed="rId3">
            <a:alphaModFix/>
          </a:blip>
          <a:stretch>
            <a:fillRect/>
          </a:stretch>
        </p:blipFill>
        <p:spPr>
          <a:xfrm>
            <a:off x="7992900" y="2887918"/>
            <a:ext cx="4267200" cy="1384300"/>
          </a:xfrm>
          <a:prstGeom prst="rect">
            <a:avLst/>
          </a:prstGeom>
          <a:noFill/>
          <a:ln>
            <a:noFill/>
          </a:ln>
        </p:spPr>
      </p:pic>
      <p:graphicFrame>
        <p:nvGraphicFramePr>
          <p:cNvPr id="177" name="Google Shape;177;p18"/>
          <p:cNvGraphicFramePr/>
          <p:nvPr>
            <p:extLst>
              <p:ext uri="{D42A27DB-BD31-4B8C-83A1-F6EECF244321}">
                <p14:modId xmlns:p14="http://schemas.microsoft.com/office/powerpoint/2010/main" val="3761663866"/>
              </p:ext>
            </p:extLst>
          </p:nvPr>
        </p:nvGraphicFramePr>
        <p:xfrm>
          <a:off x="1730000" y="5141667"/>
          <a:ext cx="5969301" cy="1402040"/>
        </p:xfrm>
        <a:graphic>
          <a:graphicData uri="http://schemas.openxmlformats.org/drawingml/2006/table">
            <a:tbl>
              <a:tblPr>
                <a:tableStyleId>{073A0DAA-6AF3-43AB-8588-CEC1D06C72B9}</a:tableStyleId>
              </a:tblPr>
              <a:tblGrid>
                <a:gridCol w="2360167">
                  <a:extLst>
                    <a:ext uri="{9D8B030D-6E8A-4147-A177-3AD203B41FA5}">
                      <a16:colId xmlns:a16="http://schemas.microsoft.com/office/drawing/2014/main" val="20000"/>
                    </a:ext>
                  </a:extLst>
                </a:gridCol>
                <a:gridCol w="2360167">
                  <a:extLst>
                    <a:ext uri="{9D8B030D-6E8A-4147-A177-3AD203B41FA5}">
                      <a16:colId xmlns:a16="http://schemas.microsoft.com/office/drawing/2014/main" val="20001"/>
                    </a:ext>
                  </a:extLst>
                </a:gridCol>
                <a:gridCol w="1248967">
                  <a:extLst>
                    <a:ext uri="{9D8B030D-6E8A-4147-A177-3AD203B41FA5}">
                      <a16:colId xmlns:a16="http://schemas.microsoft.com/office/drawing/2014/main" val="20002"/>
                    </a:ext>
                  </a:extLst>
                </a:gridCol>
              </a:tblGrid>
              <a:tr h="1381720">
                <a:tc>
                  <a:txBody>
                    <a:bodyPr/>
                    <a:lstStyle/>
                    <a:p>
                      <a:pPr marL="0" lvl="0" indent="0" algn="l" rtl="0">
                        <a:spcBef>
                          <a:spcPts val="0"/>
                        </a:spcBef>
                        <a:spcAft>
                          <a:spcPts val="0"/>
                        </a:spcAft>
                        <a:buNone/>
                      </a:pPr>
                      <a:r>
                        <a:rPr lang="en" sz="1900" dirty="0">
                          <a:solidFill>
                            <a:schemeClr val="lt1"/>
                          </a:solidFill>
                        </a:rPr>
                        <a:t>Brokerage_Firm</a:t>
                      </a:r>
                      <a:endParaRPr sz="1900" dirty="0">
                        <a:solidFill>
                          <a:schemeClr val="lt1"/>
                        </a:solidFill>
                      </a:endParaRPr>
                    </a:p>
                  </a:txBody>
                  <a:tcPr marL="121900" marR="121900" marT="121900" marB="121900">
                    <a:noFill/>
                  </a:tcPr>
                </a:tc>
                <a:tc>
                  <a:txBody>
                    <a:bodyPr/>
                    <a:lstStyle/>
                    <a:p>
                      <a:pPr marL="0" lvl="0" indent="0" algn="l" rtl="0">
                        <a:spcBef>
                          <a:spcPts val="0"/>
                        </a:spcBef>
                        <a:spcAft>
                          <a:spcPts val="0"/>
                        </a:spcAft>
                        <a:buNone/>
                      </a:pPr>
                      <a:r>
                        <a:rPr lang="en" sz="1900" dirty="0">
                          <a:solidFill>
                            <a:schemeClr val="lt1"/>
                          </a:solidFill>
                        </a:rPr>
                        <a:t>Crypto = 'N'</a:t>
                      </a:r>
                      <a:endParaRPr sz="1900" dirty="0">
                        <a:solidFill>
                          <a:schemeClr val="lt1"/>
                        </a:solidFill>
                      </a:endParaRPr>
                    </a:p>
                  </a:txBody>
                  <a:tcPr marL="121900" marR="121900" marT="121900" marB="121900">
                    <a:noFill/>
                  </a:tcPr>
                </a:tc>
                <a:tc>
                  <a:txBody>
                    <a:bodyPr/>
                    <a:lstStyle/>
                    <a:p>
                      <a:pPr marL="0" lvl="0" indent="0" algn="l" rtl="0">
                        <a:spcBef>
                          <a:spcPts val="0"/>
                        </a:spcBef>
                        <a:spcAft>
                          <a:spcPts val="0"/>
                        </a:spcAft>
                        <a:buNone/>
                      </a:pPr>
                      <a:r>
                        <a:rPr lang="en" sz="1900" dirty="0">
                          <a:solidFill>
                            <a:schemeClr val="lt1"/>
                          </a:solidFill>
                        </a:rPr>
                        <a:t>Name = "Robinhood"</a:t>
                      </a:r>
                      <a:endParaRPr sz="1900" dirty="0">
                        <a:solidFill>
                          <a:schemeClr val="lt1"/>
                        </a:solidFill>
                      </a:endParaRPr>
                    </a:p>
                    <a:p>
                      <a:pPr marL="0" lvl="0" indent="0" algn="l" rtl="0">
                        <a:spcBef>
                          <a:spcPts val="0"/>
                        </a:spcBef>
                        <a:spcAft>
                          <a:spcPts val="0"/>
                        </a:spcAft>
                        <a:buNone/>
                      </a:pPr>
                      <a:endParaRPr sz="1900" dirty="0">
                        <a:solidFill>
                          <a:schemeClr val="lt1"/>
                        </a:solidFill>
                      </a:endParaRPr>
                    </a:p>
                  </a:txBody>
                  <a:tcPr marL="121900" marR="121900" marT="121900" marB="121900">
                    <a:noFill/>
                  </a:tcPr>
                </a:tc>
                <a:extLst>
                  <a:ext uri="{0D108BD9-81ED-4DB2-BD59-A6C34878D82A}">
                    <a16:rowId xmlns:a16="http://schemas.microsoft.com/office/drawing/2014/main" val="10000"/>
                  </a:ext>
                </a:extLst>
              </a:tr>
            </a:tbl>
          </a:graphicData>
        </a:graphic>
      </p:graphicFrame>
      <p:pic>
        <p:nvPicPr>
          <p:cNvPr id="178" name="Google Shape;178;p18"/>
          <p:cNvPicPr preferRelativeResize="0"/>
          <p:nvPr/>
        </p:nvPicPr>
        <p:blipFill>
          <a:blip r:embed="rId4">
            <a:alphaModFix/>
          </a:blip>
          <a:stretch>
            <a:fillRect/>
          </a:stretch>
        </p:blipFill>
        <p:spPr>
          <a:xfrm>
            <a:off x="7858367" y="5075600"/>
            <a:ext cx="4267200" cy="1447800"/>
          </a:xfrm>
          <a:prstGeom prst="rect">
            <a:avLst/>
          </a:prstGeom>
          <a:noFill/>
          <a:ln>
            <a:noFill/>
          </a:ln>
        </p:spPr>
      </p:pic>
    </p:spTree>
    <p:extLst>
      <p:ext uri="{BB962C8B-B14F-4D97-AF65-F5344CB8AC3E}">
        <p14:creationId xmlns:p14="http://schemas.microsoft.com/office/powerpoint/2010/main" val="1927975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kumimoji="0" lang="en" sz="3600" b="0" i="0" u="none" strike="noStrike" kern="0" cap="none" spc="0" normalizeH="0" baseline="0" noProof="0" dirty="0">
                <a:ln>
                  <a:noFill/>
                </a:ln>
                <a:solidFill>
                  <a:srgbClr val="FFFFFF"/>
                </a:solidFill>
                <a:effectLst/>
                <a:uLnTx/>
                <a:uFillTx/>
                <a:latin typeface="Montserrat"/>
                <a:sym typeface="Montserrat"/>
              </a:rPr>
              <a:t>GUI DML</a:t>
            </a:r>
            <a:endParaRPr lang="en-US" sz="2800" dirty="0"/>
          </a:p>
        </p:txBody>
      </p:sp>
      <p:sp>
        <p:nvSpPr>
          <p:cNvPr id="184" name="Google Shape;184;p19"/>
          <p:cNvSpPr txBox="1">
            <a:spLocks noGrp="1"/>
          </p:cNvSpPr>
          <p:nvPr>
            <p:ph type="body" idx="1"/>
          </p:nvPr>
        </p:nvSpPr>
        <p:spPr>
          <a:xfrm>
            <a:off x="1730000" y="2451400"/>
            <a:ext cx="9385200" cy="38816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chemeClr val="bg1"/>
                </a:solidFill>
              </a:rPr>
              <a:t>Delete From Table</a:t>
            </a:r>
            <a:endParaRPr dirty="0">
              <a:solidFill>
                <a:schemeClr val="bg1"/>
              </a:solidFill>
            </a:endParaRPr>
          </a:p>
          <a:p>
            <a:pPr marL="0" lvl="0" indent="0" algn="l" rtl="0">
              <a:spcBef>
                <a:spcPts val="1600"/>
              </a:spcBef>
              <a:spcAft>
                <a:spcPts val="0"/>
              </a:spcAft>
              <a:buNone/>
            </a:pPr>
            <a:endParaRPr dirty="0">
              <a:solidFill>
                <a:schemeClr val="bg1"/>
              </a:solidFill>
            </a:endParaRPr>
          </a:p>
          <a:p>
            <a:pPr marL="0" lvl="0" indent="0" algn="l" rtl="0">
              <a:spcBef>
                <a:spcPts val="1600"/>
              </a:spcBef>
              <a:spcAft>
                <a:spcPts val="0"/>
              </a:spcAft>
              <a:buNone/>
            </a:pPr>
            <a:endParaRPr dirty="0">
              <a:solidFill>
                <a:schemeClr val="bg1"/>
              </a:solidFill>
            </a:endParaRPr>
          </a:p>
          <a:p>
            <a:pPr marL="0" lvl="0" indent="0" algn="l" rtl="0">
              <a:spcBef>
                <a:spcPts val="1600"/>
              </a:spcBef>
              <a:spcAft>
                <a:spcPts val="0"/>
              </a:spcAft>
              <a:buNone/>
            </a:pPr>
            <a:endParaRPr dirty="0">
              <a:solidFill>
                <a:schemeClr val="bg1"/>
              </a:solidFill>
            </a:endParaRPr>
          </a:p>
          <a:p>
            <a:pPr marL="0" lvl="0" indent="0" algn="l" rtl="0">
              <a:spcBef>
                <a:spcPts val="1600"/>
              </a:spcBef>
              <a:spcAft>
                <a:spcPts val="0"/>
              </a:spcAft>
              <a:buNone/>
            </a:pPr>
            <a:endParaRPr dirty="0">
              <a:solidFill>
                <a:schemeClr val="bg1"/>
              </a:solidFill>
            </a:endParaRPr>
          </a:p>
          <a:p>
            <a:pPr marL="0" lvl="0" indent="0" algn="l" rtl="0">
              <a:spcBef>
                <a:spcPts val="1600"/>
              </a:spcBef>
              <a:spcAft>
                <a:spcPts val="1600"/>
              </a:spcAft>
              <a:buNone/>
            </a:pPr>
            <a:endParaRPr dirty="0">
              <a:solidFill>
                <a:schemeClr val="bg1"/>
              </a:solidFill>
            </a:endParaRPr>
          </a:p>
        </p:txBody>
      </p:sp>
      <p:graphicFrame>
        <p:nvGraphicFramePr>
          <p:cNvPr id="185" name="Google Shape;185;p19"/>
          <p:cNvGraphicFramePr/>
          <p:nvPr>
            <p:extLst>
              <p:ext uri="{D42A27DB-BD31-4B8C-83A1-F6EECF244321}">
                <p14:modId xmlns:p14="http://schemas.microsoft.com/office/powerpoint/2010/main" val="2993173556"/>
              </p:ext>
            </p:extLst>
          </p:nvPr>
        </p:nvGraphicFramePr>
        <p:xfrm>
          <a:off x="1730000" y="3024267"/>
          <a:ext cx="6569066" cy="1247967"/>
        </p:xfrm>
        <a:graphic>
          <a:graphicData uri="http://schemas.openxmlformats.org/drawingml/2006/table">
            <a:tbl>
              <a:tblPr>
                <a:tableStyleId>{073A0DAA-6AF3-43AB-8588-CEC1D06C72B9}</a:tableStyleId>
              </a:tblPr>
              <a:tblGrid>
                <a:gridCol w="3284533">
                  <a:extLst>
                    <a:ext uri="{9D8B030D-6E8A-4147-A177-3AD203B41FA5}">
                      <a16:colId xmlns:a16="http://schemas.microsoft.com/office/drawing/2014/main" val="20000"/>
                    </a:ext>
                  </a:extLst>
                </a:gridCol>
                <a:gridCol w="3284533">
                  <a:extLst>
                    <a:ext uri="{9D8B030D-6E8A-4147-A177-3AD203B41FA5}">
                      <a16:colId xmlns:a16="http://schemas.microsoft.com/office/drawing/2014/main" val="20001"/>
                    </a:ext>
                  </a:extLst>
                </a:gridCol>
              </a:tblGrid>
              <a:tr h="1247967">
                <a:tc>
                  <a:txBody>
                    <a:bodyPr/>
                    <a:lstStyle/>
                    <a:p>
                      <a:pPr marL="0" lvl="0" indent="0" algn="l" rtl="0">
                        <a:spcBef>
                          <a:spcPts val="0"/>
                        </a:spcBef>
                        <a:spcAft>
                          <a:spcPts val="0"/>
                        </a:spcAft>
                        <a:buNone/>
                      </a:pPr>
                      <a:r>
                        <a:rPr lang="en" sz="1900" dirty="0">
                          <a:solidFill>
                            <a:schemeClr val="lt1"/>
                          </a:solidFill>
                        </a:rPr>
                        <a:t>Brokerage_Firm</a:t>
                      </a:r>
                      <a:endParaRPr sz="1900" dirty="0">
                        <a:solidFill>
                          <a:schemeClr val="lt1"/>
                        </a:solidFill>
                      </a:endParaRPr>
                    </a:p>
                  </a:txBody>
                  <a:tcPr marL="121900" marR="121900" marT="121900" marB="121900">
                    <a:noFill/>
                  </a:tcPr>
                </a:tc>
                <a:tc>
                  <a:txBody>
                    <a:bodyPr/>
                    <a:lstStyle/>
                    <a:p>
                      <a:pPr marL="0" lvl="0" indent="0" algn="l" rtl="0">
                        <a:spcBef>
                          <a:spcPts val="0"/>
                        </a:spcBef>
                        <a:spcAft>
                          <a:spcPts val="0"/>
                        </a:spcAft>
                        <a:buNone/>
                      </a:pPr>
                      <a:r>
                        <a:rPr lang="en" sz="1900" dirty="0">
                          <a:solidFill>
                            <a:schemeClr val="lt1"/>
                          </a:solidFill>
                        </a:rPr>
                        <a:t>Name = “Fidelity”</a:t>
                      </a:r>
                      <a:endParaRPr sz="1900" dirty="0">
                        <a:solidFill>
                          <a:schemeClr val="lt1"/>
                        </a:solidFill>
                      </a:endParaRPr>
                    </a:p>
                  </a:txBody>
                  <a:tcPr marL="121900" marR="121900" marT="121900" marB="121900">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06061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0"/>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kumimoji="0" lang="en" sz="3600" b="0" i="0" u="none" strike="noStrike" kern="0" cap="none" spc="0" normalizeH="0" baseline="0" noProof="0" dirty="0">
                <a:ln>
                  <a:noFill/>
                </a:ln>
                <a:solidFill>
                  <a:srgbClr val="FFFFFF"/>
                </a:solidFill>
                <a:effectLst/>
                <a:uLnTx/>
                <a:uFillTx/>
                <a:latin typeface="Montserrat"/>
                <a:sym typeface="Montserrat"/>
              </a:rPr>
              <a:t>GUI DQL</a:t>
            </a:r>
            <a:endParaRPr lang="en-US" sz="2800" dirty="0"/>
          </a:p>
        </p:txBody>
      </p:sp>
      <p:sp>
        <p:nvSpPr>
          <p:cNvPr id="191" name="Google Shape;191;p20"/>
          <p:cNvSpPr txBox="1">
            <a:spLocks noGrp="1"/>
          </p:cNvSpPr>
          <p:nvPr>
            <p:ph type="body" idx="1"/>
          </p:nvPr>
        </p:nvSpPr>
        <p:spPr>
          <a:xfrm>
            <a:off x="1730000" y="2090067"/>
            <a:ext cx="9385200" cy="38816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chemeClr val="bg1"/>
                </a:solidFill>
              </a:rPr>
              <a:t>Select from Table</a:t>
            </a:r>
            <a:endParaRPr dirty="0">
              <a:solidFill>
                <a:schemeClr val="bg1"/>
              </a:solidFill>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92" name="Google Shape;192;p20"/>
          <p:cNvPicPr preferRelativeResize="0"/>
          <p:nvPr/>
        </p:nvPicPr>
        <p:blipFill>
          <a:blip r:embed="rId3">
            <a:alphaModFix/>
          </a:blip>
          <a:stretch>
            <a:fillRect/>
          </a:stretch>
        </p:blipFill>
        <p:spPr>
          <a:xfrm>
            <a:off x="7674067" y="1211618"/>
            <a:ext cx="3657600" cy="4127500"/>
          </a:xfrm>
          <a:prstGeom prst="rect">
            <a:avLst/>
          </a:prstGeom>
          <a:noFill/>
          <a:ln>
            <a:noFill/>
          </a:ln>
        </p:spPr>
      </p:pic>
      <p:graphicFrame>
        <p:nvGraphicFramePr>
          <p:cNvPr id="193" name="Google Shape;193;p20"/>
          <p:cNvGraphicFramePr/>
          <p:nvPr>
            <p:extLst>
              <p:ext uri="{D42A27DB-BD31-4B8C-83A1-F6EECF244321}">
                <p14:modId xmlns:p14="http://schemas.microsoft.com/office/powerpoint/2010/main" val="1948387139"/>
              </p:ext>
            </p:extLst>
          </p:nvPr>
        </p:nvGraphicFramePr>
        <p:xfrm>
          <a:off x="576700" y="2610033"/>
          <a:ext cx="5519301" cy="1426100"/>
        </p:xfrm>
        <a:graphic>
          <a:graphicData uri="http://schemas.openxmlformats.org/drawingml/2006/table">
            <a:tbl>
              <a:tblPr>
                <a:tableStyleId>{073A0DAA-6AF3-43AB-8588-CEC1D06C72B9}</a:tableStyleId>
              </a:tblPr>
              <a:tblGrid>
                <a:gridCol w="1839767">
                  <a:extLst>
                    <a:ext uri="{9D8B030D-6E8A-4147-A177-3AD203B41FA5}">
                      <a16:colId xmlns:a16="http://schemas.microsoft.com/office/drawing/2014/main" val="20000"/>
                    </a:ext>
                  </a:extLst>
                </a:gridCol>
                <a:gridCol w="1839767">
                  <a:extLst>
                    <a:ext uri="{9D8B030D-6E8A-4147-A177-3AD203B41FA5}">
                      <a16:colId xmlns:a16="http://schemas.microsoft.com/office/drawing/2014/main" val="20001"/>
                    </a:ext>
                  </a:extLst>
                </a:gridCol>
                <a:gridCol w="1839767">
                  <a:extLst>
                    <a:ext uri="{9D8B030D-6E8A-4147-A177-3AD203B41FA5}">
                      <a16:colId xmlns:a16="http://schemas.microsoft.com/office/drawing/2014/main" val="20002"/>
                    </a:ext>
                  </a:extLst>
                </a:gridCol>
              </a:tblGrid>
              <a:tr h="1426100">
                <a:tc>
                  <a:txBody>
                    <a:bodyPr/>
                    <a:lstStyle/>
                    <a:p>
                      <a:pPr marL="0" lvl="0" indent="0" algn="l" rtl="0">
                        <a:spcBef>
                          <a:spcPts val="0"/>
                        </a:spcBef>
                        <a:spcAft>
                          <a:spcPts val="0"/>
                        </a:spcAft>
                        <a:buNone/>
                      </a:pPr>
                      <a:r>
                        <a:rPr lang="en" sz="1900" dirty="0">
                          <a:solidFill>
                            <a:schemeClr val="lt1"/>
                          </a:solidFill>
                        </a:rPr>
                        <a:t>Ticker, Stock_date, Open_Price, Close_Price</a:t>
                      </a:r>
                      <a:endParaRPr sz="1900" dirty="0">
                        <a:solidFill>
                          <a:schemeClr val="lt1"/>
                        </a:solidFill>
                      </a:endParaRPr>
                    </a:p>
                  </a:txBody>
                  <a:tcPr marL="121900" marR="121900" marT="121900" marB="121900">
                    <a:noFill/>
                  </a:tcPr>
                </a:tc>
                <a:tc>
                  <a:txBody>
                    <a:bodyPr/>
                    <a:lstStyle/>
                    <a:p>
                      <a:pPr marL="0" lvl="0" indent="0" algn="l" rtl="0">
                        <a:spcBef>
                          <a:spcPts val="0"/>
                        </a:spcBef>
                        <a:spcAft>
                          <a:spcPts val="0"/>
                        </a:spcAft>
                        <a:buNone/>
                      </a:pPr>
                      <a:r>
                        <a:rPr lang="en" sz="1900" dirty="0">
                          <a:solidFill>
                            <a:schemeClr val="lt1"/>
                          </a:solidFill>
                        </a:rPr>
                        <a:t>public_stock</a:t>
                      </a:r>
                      <a:endParaRPr sz="1900" dirty="0">
                        <a:solidFill>
                          <a:schemeClr val="lt1"/>
                        </a:solidFill>
                      </a:endParaRPr>
                    </a:p>
                  </a:txBody>
                  <a:tcPr marL="121900" marR="121900" marT="121900" marB="121900">
                    <a:noFill/>
                  </a:tcPr>
                </a:tc>
                <a:tc>
                  <a:txBody>
                    <a:bodyPr/>
                    <a:lstStyle/>
                    <a:p>
                      <a:pPr marL="0" lvl="0" indent="0" algn="l" rtl="0">
                        <a:spcBef>
                          <a:spcPts val="0"/>
                        </a:spcBef>
                        <a:spcAft>
                          <a:spcPts val="0"/>
                        </a:spcAft>
                        <a:buNone/>
                      </a:pPr>
                      <a:r>
                        <a:rPr lang="en" sz="1900" dirty="0">
                          <a:solidFill>
                            <a:schemeClr val="lt1"/>
                          </a:solidFill>
                        </a:rPr>
                        <a:t>Close_Price &gt; 200 and Close_Price &gt; Open_Price;</a:t>
                      </a:r>
                      <a:endParaRPr sz="1900" dirty="0">
                        <a:solidFill>
                          <a:schemeClr val="lt1"/>
                        </a:solidFill>
                      </a:endParaRPr>
                    </a:p>
                  </a:txBody>
                  <a:tcPr marL="121900" marR="121900" marT="121900" marB="121900">
                    <a:noFill/>
                  </a:tcPr>
                </a:tc>
                <a:extLst>
                  <a:ext uri="{0D108BD9-81ED-4DB2-BD59-A6C34878D82A}">
                    <a16:rowId xmlns:a16="http://schemas.microsoft.com/office/drawing/2014/main" val="10000"/>
                  </a:ext>
                </a:extLst>
              </a:tr>
            </a:tbl>
          </a:graphicData>
        </a:graphic>
      </p:graphicFrame>
      <p:graphicFrame>
        <p:nvGraphicFramePr>
          <p:cNvPr id="194" name="Google Shape;194;p20"/>
          <p:cNvGraphicFramePr/>
          <p:nvPr>
            <p:extLst>
              <p:ext uri="{D42A27DB-BD31-4B8C-83A1-F6EECF244321}">
                <p14:modId xmlns:p14="http://schemas.microsoft.com/office/powerpoint/2010/main" val="2904410642"/>
              </p:ext>
            </p:extLst>
          </p:nvPr>
        </p:nvGraphicFramePr>
        <p:xfrm>
          <a:off x="232700" y="5435033"/>
          <a:ext cx="8375800" cy="975320"/>
        </p:xfrm>
        <a:graphic>
          <a:graphicData uri="http://schemas.openxmlformats.org/drawingml/2006/table">
            <a:tbl>
              <a:tblPr>
                <a:tableStyleId>{073A0DAA-6AF3-43AB-8588-CEC1D06C72B9}</a:tableStyleId>
              </a:tblPr>
              <a:tblGrid>
                <a:gridCol w="2474167">
                  <a:extLst>
                    <a:ext uri="{9D8B030D-6E8A-4147-A177-3AD203B41FA5}">
                      <a16:colId xmlns:a16="http://schemas.microsoft.com/office/drawing/2014/main" val="20000"/>
                    </a:ext>
                  </a:extLst>
                </a:gridCol>
                <a:gridCol w="1386633">
                  <a:extLst>
                    <a:ext uri="{9D8B030D-6E8A-4147-A177-3AD203B41FA5}">
                      <a16:colId xmlns:a16="http://schemas.microsoft.com/office/drawing/2014/main" val="20001"/>
                    </a:ext>
                  </a:extLst>
                </a:gridCol>
                <a:gridCol w="1297867">
                  <a:extLst>
                    <a:ext uri="{9D8B030D-6E8A-4147-A177-3AD203B41FA5}">
                      <a16:colId xmlns:a16="http://schemas.microsoft.com/office/drawing/2014/main" val="20002"/>
                    </a:ext>
                  </a:extLst>
                </a:gridCol>
                <a:gridCol w="1042633">
                  <a:extLst>
                    <a:ext uri="{9D8B030D-6E8A-4147-A177-3AD203B41FA5}">
                      <a16:colId xmlns:a16="http://schemas.microsoft.com/office/drawing/2014/main" val="20003"/>
                    </a:ext>
                  </a:extLst>
                </a:gridCol>
                <a:gridCol w="2174500">
                  <a:extLst>
                    <a:ext uri="{9D8B030D-6E8A-4147-A177-3AD203B41FA5}">
                      <a16:colId xmlns:a16="http://schemas.microsoft.com/office/drawing/2014/main" val="20004"/>
                    </a:ext>
                  </a:extLst>
                </a:gridCol>
              </a:tblGrid>
              <a:tr h="975320">
                <a:tc>
                  <a:txBody>
                    <a:bodyPr/>
                    <a:lstStyle/>
                    <a:p>
                      <a:pPr marL="0" lvl="0" indent="0" algn="l" rtl="0">
                        <a:spcBef>
                          <a:spcPts val="0"/>
                        </a:spcBef>
                        <a:spcAft>
                          <a:spcPts val="0"/>
                        </a:spcAft>
                        <a:buNone/>
                      </a:pPr>
                      <a:r>
                        <a:rPr lang="en" sz="1600" dirty="0">
                          <a:solidFill>
                            <a:schemeClr val="lt1"/>
                          </a:solidFill>
                        </a:rPr>
                        <a:t>SHid,</a:t>
                      </a:r>
                      <a:endParaRPr sz="1600" dirty="0">
                        <a:solidFill>
                          <a:schemeClr val="lt1"/>
                        </a:solidFill>
                      </a:endParaRPr>
                    </a:p>
                    <a:p>
                      <a:pPr marL="0" lvl="0" indent="0" algn="l" rtl="0">
                        <a:spcBef>
                          <a:spcPts val="0"/>
                        </a:spcBef>
                        <a:spcAft>
                          <a:spcPts val="0"/>
                        </a:spcAft>
                        <a:buNone/>
                      </a:pPr>
                      <a:r>
                        <a:rPr lang="en" sz="1600" dirty="0">
                          <a:solidFill>
                            <a:schemeClr val="lt1"/>
                          </a:solidFill>
                        </a:rPr>
                        <a:t>Ticker, </a:t>
                      </a:r>
                      <a:endParaRPr sz="1600" dirty="0">
                        <a:solidFill>
                          <a:schemeClr val="lt1"/>
                        </a:solidFill>
                      </a:endParaRPr>
                    </a:p>
                    <a:p>
                      <a:pPr marL="0" lvl="0" indent="0" algn="l" rtl="0">
                        <a:spcBef>
                          <a:spcPts val="0"/>
                        </a:spcBef>
                        <a:spcAft>
                          <a:spcPts val="0"/>
                        </a:spcAft>
                        <a:buNone/>
                      </a:pPr>
                      <a:r>
                        <a:rPr lang="en" sz="1600" dirty="0">
                          <a:solidFill>
                            <a:schemeClr val="lt1"/>
                          </a:solidFill>
                        </a:rPr>
                        <a:t>Number_of_shares</a:t>
                      </a:r>
                      <a:endParaRPr sz="1500" dirty="0">
                        <a:solidFill>
                          <a:schemeClr val="lt1"/>
                        </a:solidFill>
                      </a:endParaRPr>
                    </a:p>
                  </a:txBody>
                  <a:tcPr marL="121900" marR="121900" marT="121900" marB="121900">
                    <a:noFill/>
                  </a:tcPr>
                </a:tc>
                <a:tc>
                  <a:txBody>
                    <a:bodyPr/>
                    <a:lstStyle/>
                    <a:p>
                      <a:pPr marL="0" lvl="0" indent="0" algn="l" rtl="0">
                        <a:spcBef>
                          <a:spcPts val="0"/>
                        </a:spcBef>
                        <a:spcAft>
                          <a:spcPts val="0"/>
                        </a:spcAft>
                        <a:buNone/>
                      </a:pPr>
                      <a:r>
                        <a:rPr lang="en" sz="1600" dirty="0">
                          <a:solidFill>
                            <a:schemeClr val="lt1"/>
                          </a:solidFill>
                        </a:rPr>
                        <a:t>Corporation </a:t>
                      </a:r>
                      <a:endParaRPr sz="1500" dirty="0">
                        <a:solidFill>
                          <a:schemeClr val="lt1"/>
                        </a:solidFill>
                      </a:endParaRPr>
                    </a:p>
                  </a:txBody>
                  <a:tcPr marL="121900" marR="121900" marT="121900" marB="121900">
                    <a:noFill/>
                  </a:tcPr>
                </a:tc>
                <a:tc>
                  <a:txBody>
                    <a:bodyPr/>
                    <a:lstStyle/>
                    <a:p>
                      <a:pPr marL="0" lvl="0" indent="0" algn="l" rtl="0">
                        <a:spcBef>
                          <a:spcPts val="0"/>
                        </a:spcBef>
                        <a:spcAft>
                          <a:spcPts val="0"/>
                        </a:spcAft>
                        <a:buNone/>
                      </a:pPr>
                      <a:r>
                        <a:rPr lang="en" sz="1600" dirty="0">
                          <a:solidFill>
                            <a:schemeClr val="lt1"/>
                          </a:solidFill>
                        </a:rPr>
                        <a:t>NATURAL LEFT JOIN</a:t>
                      </a:r>
                      <a:endParaRPr sz="1500" dirty="0">
                        <a:solidFill>
                          <a:schemeClr val="lt1"/>
                        </a:solidFill>
                      </a:endParaRPr>
                    </a:p>
                  </a:txBody>
                  <a:tcPr marL="121900" marR="121900" marT="121900" marB="121900">
                    <a:noFill/>
                  </a:tcPr>
                </a:tc>
                <a:tc>
                  <a:txBody>
                    <a:bodyPr/>
                    <a:lstStyle/>
                    <a:p>
                      <a:pPr marL="0" lvl="0" indent="0" algn="l" rtl="0">
                        <a:spcBef>
                          <a:spcPts val="0"/>
                        </a:spcBef>
                        <a:spcAft>
                          <a:spcPts val="0"/>
                        </a:spcAft>
                        <a:buNone/>
                      </a:pPr>
                      <a:r>
                        <a:rPr lang="en" sz="1600" dirty="0">
                          <a:solidFill>
                            <a:schemeClr val="lt1"/>
                          </a:solidFill>
                        </a:rPr>
                        <a:t>Portfolio</a:t>
                      </a:r>
                      <a:endParaRPr sz="1500" dirty="0">
                        <a:solidFill>
                          <a:schemeClr val="lt1"/>
                        </a:solidFill>
                      </a:endParaRPr>
                    </a:p>
                  </a:txBody>
                  <a:tcPr marL="121900" marR="121900" marT="121900" marB="121900">
                    <a:noFill/>
                  </a:tcPr>
                </a:tc>
                <a:tc>
                  <a:txBody>
                    <a:bodyPr/>
                    <a:lstStyle/>
                    <a:p>
                      <a:pPr marL="0" lvl="0" indent="0" algn="l" rtl="0">
                        <a:spcBef>
                          <a:spcPts val="0"/>
                        </a:spcBef>
                        <a:spcAft>
                          <a:spcPts val="0"/>
                        </a:spcAft>
                        <a:buNone/>
                      </a:pPr>
                      <a:r>
                        <a:rPr lang="en" sz="1600" dirty="0">
                          <a:solidFill>
                            <a:schemeClr val="lt1"/>
                          </a:solidFill>
                        </a:rPr>
                        <a:t>Ticker IS NOT NULL</a:t>
                      </a:r>
                      <a:endParaRPr sz="1500" dirty="0">
                        <a:solidFill>
                          <a:schemeClr val="lt1"/>
                        </a:solidFill>
                      </a:endParaRPr>
                    </a:p>
                  </a:txBody>
                  <a:tcPr marL="121900" marR="121900" marT="121900" marB="121900">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557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800" cy="2736800"/>
          </a:xfrm>
          <a:prstGeom prst="rect">
            <a:avLst/>
          </a:prstGeom>
        </p:spPr>
        <p:txBody>
          <a:bodyPr spcFirstLastPara="1" wrap="square" lIns="121900" tIns="121900" rIns="121900" bIns="121900" anchor="b" anchorCtr="0">
            <a:normAutofit/>
          </a:bodyPr>
          <a:lstStyle/>
          <a:p>
            <a:r>
              <a:rPr lang="en"/>
              <a:t>Equities Database</a:t>
            </a:r>
            <a:endParaRPr/>
          </a:p>
        </p:txBody>
      </p:sp>
      <p:sp>
        <p:nvSpPr>
          <p:cNvPr id="55" name="Google Shape;55;p13"/>
          <p:cNvSpPr txBox="1">
            <a:spLocks noGrp="1"/>
          </p:cNvSpPr>
          <p:nvPr>
            <p:ph type="subTitle" idx="1"/>
          </p:nvPr>
        </p:nvSpPr>
        <p:spPr>
          <a:xfrm>
            <a:off x="415600" y="3778833"/>
            <a:ext cx="11360800" cy="1056800"/>
          </a:xfrm>
          <a:prstGeom prst="rect">
            <a:avLst/>
          </a:prstGeom>
        </p:spPr>
        <p:txBody>
          <a:bodyPr spcFirstLastPara="1" wrap="square" lIns="121900" tIns="121900" rIns="121900" bIns="121900" anchor="t" anchorCtr="0">
            <a:normAutofit/>
          </a:bodyPr>
          <a:lstStyle/>
          <a:p>
            <a:pPr marL="0" indent="0"/>
            <a:r>
              <a:rPr lang="en"/>
              <a:t>By: Alfred Timperley, Quinn Smith, Bennet Lou</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1"/>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kumimoji="0" lang="en" sz="3600" b="0" i="0" u="none" strike="noStrike" kern="0" cap="none" spc="0" normalizeH="0" baseline="0" noProof="0" dirty="0">
                <a:ln>
                  <a:noFill/>
                </a:ln>
                <a:solidFill>
                  <a:srgbClr val="FFFFFF"/>
                </a:solidFill>
                <a:effectLst/>
                <a:uLnTx/>
                <a:uFillTx/>
                <a:latin typeface="Montserrat"/>
                <a:sym typeface="Montserrat"/>
              </a:rPr>
              <a:t>GUI DQL</a:t>
            </a:r>
            <a:endParaRPr lang="en-US" sz="2800" dirty="0"/>
          </a:p>
        </p:txBody>
      </p:sp>
      <p:sp>
        <p:nvSpPr>
          <p:cNvPr id="200" name="Google Shape;200;p21"/>
          <p:cNvSpPr txBox="1">
            <a:spLocks noGrp="1"/>
          </p:cNvSpPr>
          <p:nvPr>
            <p:ph type="body" idx="1"/>
          </p:nvPr>
        </p:nvSpPr>
        <p:spPr>
          <a:xfrm>
            <a:off x="1730000" y="2090067"/>
            <a:ext cx="9385200" cy="38816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chemeClr val="bg1"/>
                </a:solidFill>
              </a:rPr>
              <a:t>Select from Table joins and subqueries</a:t>
            </a:r>
            <a:endParaRPr dirty="0">
              <a:solidFill>
                <a:schemeClr val="bg1"/>
              </a:solidFill>
            </a:endParaRPr>
          </a:p>
          <a:p>
            <a:pPr marL="0" lvl="0" indent="0" algn="l" rtl="0">
              <a:spcBef>
                <a:spcPts val="1600"/>
              </a:spcBef>
              <a:spcAft>
                <a:spcPts val="0"/>
              </a:spcAft>
              <a:buNone/>
            </a:pPr>
            <a:endParaRPr dirty="0">
              <a:solidFill>
                <a:schemeClr val="bg1"/>
              </a:solidFill>
            </a:endParaRPr>
          </a:p>
          <a:p>
            <a:pPr marL="0" lvl="0" indent="0" algn="l" rtl="0">
              <a:spcBef>
                <a:spcPts val="1600"/>
              </a:spcBef>
              <a:spcAft>
                <a:spcPts val="1600"/>
              </a:spcAft>
              <a:buNone/>
            </a:pPr>
            <a:endParaRPr dirty="0">
              <a:solidFill>
                <a:schemeClr val="bg1"/>
              </a:solidFill>
            </a:endParaRPr>
          </a:p>
        </p:txBody>
      </p:sp>
      <p:graphicFrame>
        <p:nvGraphicFramePr>
          <p:cNvPr id="201" name="Google Shape;201;p21"/>
          <p:cNvGraphicFramePr/>
          <p:nvPr>
            <p:extLst>
              <p:ext uri="{D42A27DB-BD31-4B8C-83A1-F6EECF244321}">
                <p14:modId xmlns:p14="http://schemas.microsoft.com/office/powerpoint/2010/main" val="1636542111"/>
              </p:ext>
            </p:extLst>
          </p:nvPr>
        </p:nvGraphicFramePr>
        <p:xfrm>
          <a:off x="576700" y="2610033"/>
          <a:ext cx="9311301" cy="2270720"/>
        </p:xfrm>
        <a:graphic>
          <a:graphicData uri="http://schemas.openxmlformats.org/drawingml/2006/table">
            <a:tbl>
              <a:tblPr>
                <a:tableStyleId>{073A0DAA-6AF3-43AB-8588-CEC1D06C72B9}</a:tableStyleId>
              </a:tblPr>
              <a:tblGrid>
                <a:gridCol w="1839767">
                  <a:extLst>
                    <a:ext uri="{9D8B030D-6E8A-4147-A177-3AD203B41FA5}">
                      <a16:colId xmlns:a16="http://schemas.microsoft.com/office/drawing/2014/main" val="20000"/>
                    </a:ext>
                  </a:extLst>
                </a:gridCol>
                <a:gridCol w="1839767">
                  <a:extLst>
                    <a:ext uri="{9D8B030D-6E8A-4147-A177-3AD203B41FA5}">
                      <a16:colId xmlns:a16="http://schemas.microsoft.com/office/drawing/2014/main" val="20001"/>
                    </a:ext>
                  </a:extLst>
                </a:gridCol>
                <a:gridCol w="5631767">
                  <a:extLst>
                    <a:ext uri="{9D8B030D-6E8A-4147-A177-3AD203B41FA5}">
                      <a16:colId xmlns:a16="http://schemas.microsoft.com/office/drawing/2014/main" val="20002"/>
                    </a:ext>
                  </a:extLst>
                </a:gridCol>
              </a:tblGrid>
              <a:tr h="2235160">
                <a:tc>
                  <a:txBody>
                    <a:bodyPr/>
                    <a:lstStyle/>
                    <a:p>
                      <a:pPr marL="0" lvl="0" indent="0" algn="l" rtl="0">
                        <a:spcBef>
                          <a:spcPts val="0"/>
                        </a:spcBef>
                        <a:spcAft>
                          <a:spcPts val="0"/>
                        </a:spcAft>
                        <a:buNone/>
                      </a:pPr>
                      <a:r>
                        <a:rPr lang="en" sz="1900" dirty="0">
                          <a:solidFill>
                            <a:schemeClr val="lt1"/>
                          </a:solidFill>
                        </a:rPr>
                        <a:t>Name, Ticker, Sector_Name</a:t>
                      </a:r>
                      <a:endParaRPr sz="1900" dirty="0">
                        <a:solidFill>
                          <a:schemeClr val="lt1"/>
                        </a:solidFill>
                      </a:endParaRPr>
                    </a:p>
                  </a:txBody>
                  <a:tcPr marL="121900" marR="121900" marT="121900" marB="121900">
                    <a:noFill/>
                  </a:tcPr>
                </a:tc>
                <a:tc>
                  <a:txBody>
                    <a:bodyPr/>
                    <a:lstStyle/>
                    <a:p>
                      <a:pPr marL="0" lvl="0" indent="0" algn="l" rtl="0">
                        <a:spcBef>
                          <a:spcPts val="0"/>
                        </a:spcBef>
                        <a:spcAft>
                          <a:spcPts val="0"/>
                        </a:spcAft>
                        <a:buNone/>
                      </a:pPr>
                      <a:r>
                        <a:rPr lang="en" sz="1900" dirty="0">
                          <a:solidFill>
                            <a:schemeClr val="lt1"/>
                          </a:solidFill>
                        </a:rPr>
                        <a:t>Share_Holders</a:t>
                      </a:r>
                      <a:endParaRPr sz="1900" dirty="0">
                        <a:solidFill>
                          <a:schemeClr val="lt1"/>
                        </a:solidFill>
                      </a:endParaRPr>
                    </a:p>
                  </a:txBody>
                  <a:tcPr marL="121900" marR="121900" marT="121900" marB="121900">
                    <a:noFill/>
                  </a:tcPr>
                </a:tc>
                <a:tc>
                  <a:txBody>
                    <a:bodyPr/>
                    <a:lstStyle/>
                    <a:p>
                      <a:pPr marL="0" lvl="0" indent="0" algn="l" rtl="0">
                        <a:spcBef>
                          <a:spcPts val="0"/>
                        </a:spcBef>
                        <a:spcAft>
                          <a:spcPts val="0"/>
                        </a:spcAft>
                        <a:buNone/>
                      </a:pPr>
                      <a:r>
                        <a:rPr lang="en" sz="1900" dirty="0">
                          <a:solidFill>
                            <a:schemeClr val="lt1"/>
                          </a:solidFill>
                        </a:rPr>
                        <a:t>NATURAL JOIN Portfolio</a:t>
                      </a:r>
                      <a:endParaRPr sz="1900" dirty="0">
                        <a:solidFill>
                          <a:schemeClr val="lt1"/>
                        </a:solidFill>
                      </a:endParaRPr>
                    </a:p>
                    <a:p>
                      <a:pPr marL="0" lvl="0" indent="0" algn="l" rtl="0">
                        <a:spcBef>
                          <a:spcPts val="0"/>
                        </a:spcBef>
                        <a:spcAft>
                          <a:spcPts val="0"/>
                        </a:spcAft>
                        <a:buNone/>
                      </a:pPr>
                      <a:r>
                        <a:rPr lang="en" sz="1900" dirty="0">
                          <a:solidFill>
                            <a:schemeClr val="lt1"/>
                          </a:solidFill>
                        </a:rPr>
                        <a:t>LEFT JOIN (SELECT DISTINCT Ticker, Sector_Name</a:t>
                      </a:r>
                      <a:endParaRPr sz="1900" dirty="0">
                        <a:solidFill>
                          <a:schemeClr val="lt1"/>
                        </a:solidFill>
                      </a:endParaRPr>
                    </a:p>
                    <a:p>
                      <a:pPr marL="0" lvl="0" indent="0" algn="l" rtl="0">
                        <a:spcBef>
                          <a:spcPts val="0"/>
                        </a:spcBef>
                        <a:spcAft>
                          <a:spcPts val="0"/>
                        </a:spcAft>
                        <a:buNone/>
                      </a:pPr>
                      <a:r>
                        <a:rPr lang="en" sz="1900" dirty="0">
                          <a:solidFill>
                            <a:schemeClr val="lt1"/>
                          </a:solidFill>
                        </a:rPr>
                        <a:t>FROM Public_Stock</a:t>
                      </a:r>
                      <a:endParaRPr sz="1900" dirty="0">
                        <a:solidFill>
                          <a:schemeClr val="lt1"/>
                        </a:solidFill>
                      </a:endParaRPr>
                    </a:p>
                    <a:p>
                      <a:pPr marL="0" lvl="0" indent="0" algn="l" rtl="0">
                        <a:spcBef>
                          <a:spcPts val="0"/>
                        </a:spcBef>
                        <a:spcAft>
                          <a:spcPts val="0"/>
                        </a:spcAft>
                        <a:buNone/>
                      </a:pPr>
                      <a:r>
                        <a:rPr lang="en" sz="1900" dirty="0">
                          <a:solidFill>
                            <a:schemeClr val="lt1"/>
                          </a:solidFill>
                        </a:rPr>
                        <a:t>LEFT JOIN Sector</a:t>
                      </a:r>
                      <a:endParaRPr sz="1900" dirty="0">
                        <a:solidFill>
                          <a:schemeClr val="lt1"/>
                        </a:solidFill>
                      </a:endParaRPr>
                    </a:p>
                    <a:p>
                      <a:pPr marL="0" lvl="0" indent="0" algn="l" rtl="0">
                        <a:spcBef>
                          <a:spcPts val="0"/>
                        </a:spcBef>
                        <a:spcAft>
                          <a:spcPts val="0"/>
                        </a:spcAft>
                        <a:buNone/>
                      </a:pPr>
                      <a:r>
                        <a:rPr lang="en" sz="1900" dirty="0">
                          <a:solidFill>
                            <a:schemeClr val="lt1"/>
                          </a:solidFill>
                        </a:rPr>
                        <a:t>USING(Sector_ID)) as sub</a:t>
                      </a:r>
                      <a:endParaRPr sz="1900" dirty="0">
                        <a:solidFill>
                          <a:schemeClr val="lt1"/>
                        </a:solidFill>
                      </a:endParaRPr>
                    </a:p>
                    <a:p>
                      <a:pPr marL="0" lvl="0" indent="0" algn="l" rtl="0">
                        <a:spcBef>
                          <a:spcPts val="0"/>
                        </a:spcBef>
                        <a:spcAft>
                          <a:spcPts val="0"/>
                        </a:spcAft>
                        <a:buNone/>
                      </a:pPr>
                      <a:r>
                        <a:rPr lang="en" sz="1900" dirty="0">
                          <a:solidFill>
                            <a:schemeClr val="lt1"/>
                          </a:solidFill>
                        </a:rPr>
                        <a:t>USING(Ticker);</a:t>
                      </a:r>
                      <a:endParaRPr sz="1900" dirty="0">
                        <a:solidFill>
                          <a:schemeClr val="lt1"/>
                        </a:solidFill>
                      </a:endParaRPr>
                    </a:p>
                  </a:txBody>
                  <a:tcPr marL="121900" marR="121900" marT="121900" marB="121900">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61651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2"/>
          <p:cNvSpPr txBox="1">
            <a:spLocks noGrp="1"/>
          </p:cNvSpPr>
          <p:nvPr>
            <p:ph type="title"/>
          </p:nvPr>
        </p:nvSpPr>
        <p:spPr>
          <a:xfrm>
            <a:off x="1730000" y="525000"/>
            <a:ext cx="9385200" cy="12188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kumimoji="0" lang="en" sz="3600" b="0" i="0" u="none" strike="noStrike" kern="0" cap="none" spc="0" normalizeH="0" baseline="0" noProof="0" dirty="0">
                <a:ln>
                  <a:noFill/>
                </a:ln>
                <a:solidFill>
                  <a:srgbClr val="FFFFFF"/>
                </a:solidFill>
                <a:effectLst/>
                <a:uLnTx/>
                <a:uFillTx/>
                <a:latin typeface="Montserrat"/>
                <a:sym typeface="Montserrat"/>
              </a:rPr>
              <a:t>Questions?</a:t>
            </a:r>
            <a:endParaRPr lang="en-US" sz="2800" dirty="0"/>
          </a:p>
        </p:txBody>
      </p:sp>
    </p:spTree>
    <p:extLst>
      <p:ext uri="{BB962C8B-B14F-4D97-AF65-F5344CB8AC3E}">
        <p14:creationId xmlns:p14="http://schemas.microsoft.com/office/powerpoint/2010/main" val="407016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a:bodyPr>
          <a:lstStyle/>
          <a:p>
            <a:r>
              <a:rPr lang="en"/>
              <a:t>Project Idea</a:t>
            </a:r>
            <a:endParaRPr/>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rmAutofit/>
          </a:bodyPr>
          <a:lstStyle/>
          <a:p>
            <a:pPr>
              <a:buChar char="-"/>
            </a:pPr>
            <a:r>
              <a:rPr lang="en" sz="2400" dirty="0"/>
              <a:t>Create a database that stores all relevant information about equities</a:t>
            </a:r>
            <a:endParaRPr sz="2400" dirty="0"/>
          </a:p>
          <a:p>
            <a:pPr>
              <a:buChar char="-"/>
            </a:pPr>
            <a:r>
              <a:rPr lang="en" sz="2400" dirty="0"/>
              <a:t>Stores information like:</a:t>
            </a:r>
            <a:endParaRPr sz="2400" dirty="0"/>
          </a:p>
          <a:p>
            <a:pPr lvl="1">
              <a:buChar char="-"/>
            </a:pPr>
            <a:r>
              <a:rPr lang="en" sz="1800" dirty="0"/>
              <a:t>Shareholders for a stock</a:t>
            </a:r>
            <a:endParaRPr sz="1800" dirty="0"/>
          </a:p>
          <a:p>
            <a:pPr lvl="1">
              <a:buChar char="-"/>
            </a:pPr>
            <a:r>
              <a:rPr lang="en" sz="1800" dirty="0"/>
              <a:t>What exchange the stock is listed on</a:t>
            </a:r>
            <a:endParaRPr sz="1800" dirty="0"/>
          </a:p>
          <a:p>
            <a:pPr lvl="1">
              <a:buChar char="-"/>
            </a:pPr>
            <a:r>
              <a:rPr lang="en" sz="1800" dirty="0"/>
              <a:t>What indexes is the stock apart of</a:t>
            </a:r>
            <a:endParaRPr sz="1800" dirty="0"/>
          </a:p>
          <a:p>
            <a:pPr lvl="1">
              <a:buChar char="-"/>
            </a:pPr>
            <a:r>
              <a:rPr lang="en" sz="1800" dirty="0"/>
              <a:t>What sector the stock is in</a:t>
            </a:r>
            <a:endParaRPr sz="1800" dirty="0"/>
          </a:p>
          <a:p>
            <a:pPr>
              <a:buChar char="-"/>
            </a:pPr>
            <a:r>
              <a:rPr lang="en" sz="2400" dirty="0"/>
              <a:t>Create a UI to be able to easily add / remove / update the database</a:t>
            </a:r>
            <a:endParaRPr sz="2400" dirty="0"/>
          </a:p>
          <a:p>
            <a:pPr>
              <a:buChar char="-"/>
            </a:pPr>
            <a:r>
              <a:rPr lang="en" sz="2400" dirty="0"/>
              <a:t>Create an application to visualize the prices</a:t>
            </a:r>
            <a:endParaRPr sz="2400" dirty="0"/>
          </a:p>
          <a:p>
            <a:pPr>
              <a:buChar char="-"/>
            </a:pPr>
            <a:r>
              <a:rPr lang="en" sz="2400" dirty="0"/>
              <a:t>If time allows create an application to ‘paper trade’ on the market</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53110" y="1"/>
            <a:ext cx="10085772" cy="6858001"/>
          </a:xfrm>
          <a:prstGeom prst="rect">
            <a:avLst/>
          </a:prstGeom>
          <a:noFill/>
          <a:ln>
            <a:noFill/>
          </a:ln>
        </p:spPr>
      </p:pic>
      <p:sp>
        <p:nvSpPr>
          <p:cNvPr id="67" name="Google Shape;67;p15"/>
          <p:cNvSpPr txBox="1">
            <a:spLocks noGrp="1"/>
          </p:cNvSpPr>
          <p:nvPr>
            <p:ph type="title"/>
          </p:nvPr>
        </p:nvSpPr>
        <p:spPr>
          <a:xfrm>
            <a:off x="1053100" y="0"/>
            <a:ext cx="11360800" cy="763600"/>
          </a:xfrm>
          <a:prstGeom prst="rect">
            <a:avLst/>
          </a:prstGeom>
        </p:spPr>
        <p:txBody>
          <a:bodyPr spcFirstLastPara="1" wrap="square" lIns="121900" tIns="121900" rIns="121900" bIns="121900" anchor="t" anchorCtr="0">
            <a:normAutofit/>
          </a:bodyPr>
          <a:lstStyle/>
          <a:p>
            <a:pPr>
              <a:buSzPts val="990"/>
            </a:pPr>
            <a:r>
              <a:rPr lang="en" sz="2827">
                <a:solidFill>
                  <a:schemeClr val="dk2"/>
                </a:solidFill>
              </a:rPr>
              <a:t>Initial E-R Diagram</a:t>
            </a:r>
            <a:endParaRPr sz="2827">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a:bodyPr>
          <a:lstStyle/>
          <a:p>
            <a:r>
              <a:rPr lang="en"/>
              <a:t>Data Sources</a:t>
            </a:r>
            <a:endParaRPr/>
          </a:p>
        </p:txBody>
      </p:sp>
      <p:sp>
        <p:nvSpPr>
          <p:cNvPr id="73" name="Google Shape;73;p16"/>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rmAutofit/>
          </a:bodyPr>
          <a:lstStyle/>
          <a:p>
            <a:pPr>
              <a:buChar char="-"/>
            </a:pPr>
            <a:r>
              <a:rPr lang="en" sz="2400" dirty="0"/>
              <a:t>yfinance</a:t>
            </a:r>
            <a:endParaRPr sz="2400" dirty="0"/>
          </a:p>
          <a:p>
            <a:pPr lvl="1">
              <a:buChar char="-"/>
            </a:pPr>
            <a:r>
              <a:rPr lang="en" sz="1800" dirty="0"/>
              <a:t>A python library that scraps data off of the yahoo finance website</a:t>
            </a:r>
            <a:endParaRPr sz="1800" dirty="0"/>
          </a:p>
          <a:p>
            <a:pPr lvl="1">
              <a:buChar char="-"/>
            </a:pPr>
            <a:r>
              <a:rPr lang="en" sz="1800" dirty="0"/>
              <a:t>Contains historical stock data</a:t>
            </a:r>
            <a:endParaRPr sz="1800" dirty="0"/>
          </a:p>
          <a:p>
            <a:pPr lvl="2">
              <a:buChar char="-"/>
            </a:pPr>
            <a:r>
              <a:rPr lang="en" sz="1800" dirty="0"/>
              <a:t>Pricing data</a:t>
            </a:r>
            <a:endParaRPr sz="1800" dirty="0"/>
          </a:p>
          <a:p>
            <a:pPr lvl="2">
              <a:buChar char="-"/>
            </a:pPr>
            <a:r>
              <a:rPr lang="en" sz="1800" dirty="0"/>
              <a:t>Volume</a:t>
            </a:r>
            <a:endParaRPr sz="1800" dirty="0"/>
          </a:p>
          <a:p>
            <a:pPr lvl="2">
              <a:buChar char="-"/>
            </a:pPr>
            <a:r>
              <a:rPr lang="en" sz="1800" dirty="0"/>
              <a:t>Dividends</a:t>
            </a:r>
            <a:endParaRPr sz="1800" dirty="0"/>
          </a:p>
          <a:p>
            <a:pPr lvl="1">
              <a:buChar char="-"/>
            </a:pPr>
            <a:r>
              <a:rPr lang="en" sz="1800" dirty="0"/>
              <a:t>Major Shareholders</a:t>
            </a:r>
            <a:endParaRPr sz="1800" dirty="0"/>
          </a:p>
          <a:p>
            <a:pPr lvl="1">
              <a:buChar char="-"/>
            </a:pPr>
            <a:r>
              <a:rPr lang="en" sz="1800" dirty="0"/>
              <a:t>Balance Sheets</a:t>
            </a:r>
            <a:endParaRPr sz="1800" dirty="0"/>
          </a:p>
          <a:p>
            <a:pPr lvl="1">
              <a:buChar char="-"/>
            </a:pPr>
            <a:r>
              <a:rPr lang="en" sz="1800" dirty="0"/>
              <a:t>Financials</a:t>
            </a:r>
            <a:endParaRPr sz="1800" dirty="0"/>
          </a:p>
          <a:p>
            <a:pPr>
              <a:buChar char="-"/>
            </a:pPr>
            <a:r>
              <a:rPr lang="en" sz="2400" dirty="0"/>
              <a:t>Nasdaq stock screener</a:t>
            </a:r>
            <a:endParaRPr sz="2400" dirty="0"/>
          </a:p>
          <a:p>
            <a:pPr lvl="1">
              <a:buChar char="-"/>
            </a:pPr>
            <a:r>
              <a:rPr lang="en" sz="1800" dirty="0"/>
              <a:t>Can get .csv of stocks listed on nasdaq, nyse, and amex</a:t>
            </a:r>
            <a:endParaRPr sz="1800" dirty="0"/>
          </a:p>
          <a:p>
            <a:pPr>
              <a:buChar char="-"/>
            </a:pPr>
            <a:r>
              <a:rPr lang="en" sz="2400" dirty="0"/>
              <a:t>Stocks tracked by Indexes are publicly available </a:t>
            </a: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a:bodyPr>
          <a:lstStyle/>
          <a:p>
            <a:r>
              <a:rPr lang="en"/>
              <a:t>High Level Operations</a:t>
            </a:r>
            <a:endParaRPr/>
          </a:p>
        </p:txBody>
      </p:sp>
      <p:sp>
        <p:nvSpPr>
          <p:cNvPr id="79" name="Google Shape;79;p17"/>
          <p:cNvSpPr txBox="1">
            <a:spLocks noGrp="1"/>
          </p:cNvSpPr>
          <p:nvPr>
            <p:ph type="body" idx="1"/>
          </p:nvPr>
        </p:nvSpPr>
        <p:spPr>
          <a:xfrm>
            <a:off x="415600" y="1536633"/>
            <a:ext cx="6175200" cy="4555200"/>
          </a:xfrm>
          <a:prstGeom prst="rect">
            <a:avLst/>
          </a:prstGeom>
        </p:spPr>
        <p:txBody>
          <a:bodyPr spcFirstLastPara="1" wrap="square" lIns="121900" tIns="121900" rIns="121900" bIns="121900" anchor="t" anchorCtr="0">
            <a:normAutofit fontScale="92500"/>
          </a:bodyPr>
          <a:lstStyle/>
          <a:p>
            <a:pPr>
              <a:buChar char="-"/>
            </a:pPr>
            <a:r>
              <a:rPr lang="en" sz="2400" dirty="0"/>
              <a:t>Stocks</a:t>
            </a:r>
            <a:endParaRPr sz="2400" dirty="0"/>
          </a:p>
          <a:p>
            <a:pPr lvl="1">
              <a:buChar char="-"/>
            </a:pPr>
            <a:r>
              <a:rPr lang="en" sz="1800" dirty="0"/>
              <a:t>Add a stock to the database</a:t>
            </a:r>
            <a:endParaRPr sz="1800" dirty="0"/>
          </a:p>
          <a:p>
            <a:pPr lvl="1">
              <a:buChar char="-"/>
            </a:pPr>
            <a:r>
              <a:rPr lang="en" sz="1800" dirty="0"/>
              <a:t>Update a stock or a stock attributes in database</a:t>
            </a:r>
            <a:endParaRPr sz="1800" dirty="0"/>
          </a:p>
          <a:p>
            <a:pPr lvl="1">
              <a:buChar char="-"/>
            </a:pPr>
            <a:r>
              <a:rPr lang="en" sz="1800" dirty="0"/>
              <a:t>Remove a stock from the database</a:t>
            </a:r>
            <a:endParaRPr sz="1800" dirty="0"/>
          </a:p>
          <a:p>
            <a:pPr>
              <a:buChar char="-"/>
            </a:pPr>
            <a:r>
              <a:rPr lang="en" sz="2400" dirty="0"/>
              <a:t>Shareholders</a:t>
            </a:r>
            <a:endParaRPr sz="2400" dirty="0"/>
          </a:p>
          <a:p>
            <a:pPr lvl="1">
              <a:buChar char="-"/>
            </a:pPr>
            <a:r>
              <a:rPr lang="en" sz="1800" dirty="0"/>
              <a:t>Add a shareholder</a:t>
            </a:r>
            <a:endParaRPr sz="1800" dirty="0"/>
          </a:p>
          <a:p>
            <a:pPr lvl="1">
              <a:buChar char="-"/>
            </a:pPr>
            <a:r>
              <a:rPr lang="en" sz="1800" dirty="0"/>
              <a:t>Remove a shareholder</a:t>
            </a:r>
            <a:endParaRPr sz="1800" dirty="0"/>
          </a:p>
          <a:p>
            <a:pPr lvl="1">
              <a:buChar char="-"/>
            </a:pPr>
            <a:r>
              <a:rPr lang="en" sz="1800" dirty="0"/>
              <a:t>Update the shareholder’s portfolio</a:t>
            </a:r>
            <a:endParaRPr sz="1800" dirty="0"/>
          </a:p>
          <a:p>
            <a:pPr lvl="1">
              <a:buChar char="-"/>
            </a:pPr>
            <a:r>
              <a:rPr lang="en" sz="1800" dirty="0"/>
              <a:t>Update shareholder info</a:t>
            </a:r>
            <a:endParaRPr sz="1800" dirty="0"/>
          </a:p>
          <a:p>
            <a:pPr>
              <a:buChar char="-"/>
            </a:pPr>
            <a:r>
              <a:rPr lang="en" sz="2400" dirty="0"/>
              <a:t>Indexes</a:t>
            </a:r>
            <a:endParaRPr sz="2400" dirty="0"/>
          </a:p>
          <a:p>
            <a:pPr lvl="1">
              <a:buChar char="-"/>
            </a:pPr>
            <a:r>
              <a:rPr lang="en" sz="1800" dirty="0"/>
              <a:t>Add an index</a:t>
            </a:r>
            <a:endParaRPr sz="1800" dirty="0"/>
          </a:p>
          <a:p>
            <a:pPr lvl="1">
              <a:buChar char="-"/>
            </a:pPr>
            <a:r>
              <a:rPr lang="en" sz="1800" dirty="0"/>
              <a:t>Remove an index</a:t>
            </a:r>
            <a:endParaRPr sz="1800" dirty="0"/>
          </a:p>
          <a:p>
            <a:pPr lvl="1">
              <a:buChar char="-"/>
            </a:pPr>
            <a:r>
              <a:rPr lang="en" sz="1800" dirty="0"/>
              <a:t>Update the stocks tracked by the index</a:t>
            </a:r>
            <a:endParaRPr sz="1800" dirty="0"/>
          </a:p>
        </p:txBody>
      </p:sp>
      <p:sp>
        <p:nvSpPr>
          <p:cNvPr id="80" name="Google Shape;80;p17"/>
          <p:cNvSpPr txBox="1"/>
          <p:nvPr/>
        </p:nvSpPr>
        <p:spPr>
          <a:xfrm>
            <a:off x="6622700" y="1548067"/>
            <a:ext cx="5133600" cy="4139554"/>
          </a:xfrm>
          <a:prstGeom prst="rect">
            <a:avLst/>
          </a:prstGeom>
          <a:noFill/>
          <a:ln>
            <a:noFill/>
          </a:ln>
        </p:spPr>
        <p:txBody>
          <a:bodyPr spcFirstLastPara="1" wrap="square" lIns="121900" tIns="121900" rIns="121900" bIns="121900" anchor="t" anchorCtr="0">
            <a:spAutoFit/>
          </a:bodyPr>
          <a:lstStyle/>
          <a:p>
            <a:pPr marL="609585" indent="-457189">
              <a:lnSpc>
                <a:spcPct val="115000"/>
              </a:lnSpc>
              <a:buClr>
                <a:schemeClr val="lt2"/>
              </a:buClr>
              <a:buSzPts val="1800"/>
              <a:buChar char="-"/>
            </a:pPr>
            <a:r>
              <a:rPr lang="en" sz="2200" dirty="0">
                <a:solidFill>
                  <a:schemeClr val="lt2"/>
                </a:solidFill>
              </a:rPr>
              <a:t>Sector</a:t>
            </a:r>
            <a:endParaRPr sz="2200" dirty="0">
              <a:solidFill>
                <a:schemeClr val="lt2"/>
              </a:solidFill>
            </a:endParaRPr>
          </a:p>
          <a:p>
            <a:pPr marL="1219170" lvl="1" indent="-423323">
              <a:lnSpc>
                <a:spcPct val="115000"/>
              </a:lnSpc>
              <a:buClr>
                <a:schemeClr val="lt2"/>
              </a:buClr>
              <a:buSzPts val="1400"/>
              <a:buChar char="-"/>
            </a:pPr>
            <a:r>
              <a:rPr lang="en" sz="2200" dirty="0">
                <a:solidFill>
                  <a:schemeClr val="lt2"/>
                </a:solidFill>
              </a:rPr>
              <a:t>Add a sector</a:t>
            </a:r>
            <a:endParaRPr sz="2200" dirty="0">
              <a:solidFill>
                <a:schemeClr val="lt2"/>
              </a:solidFill>
            </a:endParaRPr>
          </a:p>
          <a:p>
            <a:pPr marL="1219170" lvl="1" indent="-423323">
              <a:lnSpc>
                <a:spcPct val="115000"/>
              </a:lnSpc>
              <a:buClr>
                <a:schemeClr val="lt2"/>
              </a:buClr>
              <a:buSzPts val="1400"/>
              <a:buChar char="-"/>
            </a:pPr>
            <a:r>
              <a:rPr lang="en" sz="2200" dirty="0">
                <a:solidFill>
                  <a:schemeClr val="lt2"/>
                </a:solidFill>
              </a:rPr>
              <a:t>Remove a sector</a:t>
            </a:r>
            <a:endParaRPr sz="2200" dirty="0">
              <a:solidFill>
                <a:schemeClr val="lt2"/>
              </a:solidFill>
            </a:endParaRPr>
          </a:p>
          <a:p>
            <a:pPr marL="1219170" lvl="1" indent="-423323">
              <a:lnSpc>
                <a:spcPct val="115000"/>
              </a:lnSpc>
              <a:buClr>
                <a:schemeClr val="lt2"/>
              </a:buClr>
              <a:buSzPts val="1400"/>
              <a:buChar char="-"/>
            </a:pPr>
            <a:r>
              <a:rPr lang="en" sz="2200" dirty="0">
                <a:solidFill>
                  <a:schemeClr val="lt2"/>
                </a:solidFill>
              </a:rPr>
              <a:t>Update the stocks/total market</a:t>
            </a:r>
            <a:endParaRPr sz="2200" dirty="0">
              <a:solidFill>
                <a:schemeClr val="lt2"/>
              </a:solidFill>
            </a:endParaRPr>
          </a:p>
          <a:p>
            <a:pPr marL="609585" indent="-457189">
              <a:lnSpc>
                <a:spcPct val="115000"/>
              </a:lnSpc>
              <a:buClr>
                <a:schemeClr val="lt2"/>
              </a:buClr>
              <a:buSzPts val="1800"/>
              <a:buChar char="-"/>
            </a:pPr>
            <a:r>
              <a:rPr lang="en" sz="2200" dirty="0">
                <a:solidFill>
                  <a:schemeClr val="lt2"/>
                </a:solidFill>
              </a:rPr>
              <a:t>Exchange</a:t>
            </a:r>
            <a:endParaRPr sz="2200" dirty="0">
              <a:solidFill>
                <a:schemeClr val="lt2"/>
              </a:solidFill>
            </a:endParaRPr>
          </a:p>
          <a:p>
            <a:pPr marL="1219170" lvl="1" indent="-423323">
              <a:lnSpc>
                <a:spcPct val="115000"/>
              </a:lnSpc>
              <a:buClr>
                <a:schemeClr val="lt2"/>
              </a:buClr>
              <a:buSzPts val="1400"/>
              <a:buChar char="-"/>
            </a:pPr>
            <a:r>
              <a:rPr lang="en" sz="2200" dirty="0">
                <a:solidFill>
                  <a:schemeClr val="lt2"/>
                </a:solidFill>
              </a:rPr>
              <a:t>Add an exchange</a:t>
            </a:r>
            <a:endParaRPr sz="2200" dirty="0">
              <a:solidFill>
                <a:schemeClr val="lt2"/>
              </a:solidFill>
            </a:endParaRPr>
          </a:p>
          <a:p>
            <a:pPr marL="1219170" lvl="1" indent="-423323">
              <a:lnSpc>
                <a:spcPct val="115000"/>
              </a:lnSpc>
              <a:buClr>
                <a:schemeClr val="lt2"/>
              </a:buClr>
              <a:buSzPts val="1400"/>
              <a:buChar char="-"/>
            </a:pPr>
            <a:r>
              <a:rPr lang="en" sz="2200" dirty="0">
                <a:solidFill>
                  <a:schemeClr val="lt2"/>
                </a:solidFill>
              </a:rPr>
              <a:t>Remove an exchange</a:t>
            </a:r>
            <a:endParaRPr sz="2200" dirty="0">
              <a:solidFill>
                <a:schemeClr val="lt2"/>
              </a:solidFill>
            </a:endParaRPr>
          </a:p>
          <a:p>
            <a:pPr marL="1219170" lvl="1" indent="-423323">
              <a:lnSpc>
                <a:spcPct val="115000"/>
              </a:lnSpc>
              <a:buClr>
                <a:schemeClr val="lt2"/>
              </a:buClr>
              <a:buSzPts val="1400"/>
              <a:buChar char="-"/>
            </a:pPr>
            <a:r>
              <a:rPr lang="en" sz="2200" dirty="0">
                <a:solidFill>
                  <a:schemeClr val="lt2"/>
                </a:solidFill>
              </a:rPr>
              <a:t>Update what stocks are listed on the exchange</a:t>
            </a:r>
            <a:endParaRPr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a:bodyPr>
          <a:lstStyle/>
          <a:p>
            <a:r>
              <a:rPr lang="en"/>
              <a:t>Example Questions</a:t>
            </a:r>
            <a:endParaRPr/>
          </a:p>
        </p:txBody>
      </p:sp>
      <p:sp>
        <p:nvSpPr>
          <p:cNvPr id="86" name="Google Shape;86;p18"/>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rmAutofit lnSpcReduction="10000"/>
          </a:bodyPr>
          <a:lstStyle/>
          <a:p>
            <a:pPr indent="-434329">
              <a:buSzPct val="100000"/>
              <a:buChar char="-"/>
            </a:pPr>
            <a:r>
              <a:rPr lang="en" dirty="0"/>
              <a:t>What stocks are under $XXX market cap?</a:t>
            </a:r>
            <a:endParaRPr dirty="0"/>
          </a:p>
          <a:p>
            <a:pPr marL="0" indent="0">
              <a:spcBef>
                <a:spcPts val="1600"/>
              </a:spcBef>
              <a:buNone/>
            </a:pPr>
            <a:endParaRPr dirty="0"/>
          </a:p>
          <a:p>
            <a:pPr indent="-434329">
              <a:spcBef>
                <a:spcPts val="1600"/>
              </a:spcBef>
              <a:buSzPct val="100000"/>
              <a:buChar char="-"/>
            </a:pPr>
            <a:r>
              <a:rPr lang="en" dirty="0"/>
              <a:t>What stocks within the XXX sector are held by the XXX corporation?</a:t>
            </a:r>
            <a:endParaRPr dirty="0"/>
          </a:p>
          <a:p>
            <a:pPr marL="0" indent="0">
              <a:spcBef>
                <a:spcPts val="1600"/>
              </a:spcBef>
              <a:buNone/>
            </a:pPr>
            <a:endParaRPr dirty="0"/>
          </a:p>
          <a:p>
            <a:pPr indent="-434329">
              <a:spcBef>
                <a:spcPts val="1600"/>
              </a:spcBef>
              <a:buSzPct val="100000"/>
              <a:buChar char="-"/>
            </a:pPr>
            <a:r>
              <a:rPr lang="en" dirty="0"/>
              <a:t>What is the XXX sectors total market cap that is listed on the XXX exchange?</a:t>
            </a:r>
            <a:endParaRPr dirty="0"/>
          </a:p>
          <a:p>
            <a:pPr marL="0" indent="0">
              <a:spcBef>
                <a:spcPts val="1600"/>
              </a:spcBef>
              <a:buNone/>
            </a:pPr>
            <a:endParaRPr dirty="0"/>
          </a:p>
          <a:p>
            <a:pPr indent="-434329">
              <a:spcBef>
                <a:spcPts val="1600"/>
              </a:spcBef>
              <a:buSzPct val="100000"/>
              <a:buChar char="-"/>
            </a:pPr>
            <a:r>
              <a:rPr lang="en" dirty="0"/>
              <a:t>What was the average price of a stock a shareholder has?</a:t>
            </a:r>
            <a:endParaRPr dirty="0"/>
          </a:p>
          <a:p>
            <a:pPr marL="0" indent="0">
              <a:spcBef>
                <a:spcPts val="1600"/>
              </a:spcBef>
              <a:buNone/>
            </a:pPr>
            <a:endParaRPr dirty="0"/>
          </a:p>
          <a:p>
            <a:pPr indent="-434329">
              <a:spcBef>
                <a:spcPts val="1600"/>
              </a:spcBef>
              <a:buSzPct val="100000"/>
              <a:buChar char="-"/>
            </a:pPr>
            <a:r>
              <a:rPr lang="en" dirty="0"/>
              <a:t>What stocks are in the XXX index and within the XXX sector?</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867800"/>
            <a:ext cx="11360800" cy="1122400"/>
          </a:xfrm>
          <a:prstGeom prst="rect">
            <a:avLst/>
          </a:prstGeom>
        </p:spPr>
        <p:txBody>
          <a:bodyPr spcFirstLastPara="1" wrap="square" lIns="121900" tIns="121900" rIns="121900" bIns="121900" anchor="ctr" anchorCtr="0">
            <a:normAutofit/>
          </a:bodyPr>
          <a:lstStyle/>
          <a:p>
            <a:r>
              <a:rPr lang="en"/>
              <a:t>Questions?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B8FA-84C0-0E78-2CFC-F6D3FDFBA0F2}"/>
              </a:ext>
            </a:extLst>
          </p:cNvPr>
          <p:cNvSpPr>
            <a:spLocks noGrp="1"/>
          </p:cNvSpPr>
          <p:nvPr>
            <p:ph type="ctrTitle"/>
          </p:nvPr>
        </p:nvSpPr>
        <p:spPr/>
        <p:txBody>
          <a:bodyPr/>
          <a:lstStyle/>
          <a:p>
            <a:r>
              <a:rPr lang="en-US" dirty="0"/>
              <a:t>Presentation 2</a:t>
            </a:r>
          </a:p>
        </p:txBody>
      </p:sp>
    </p:spTree>
    <p:extLst>
      <p:ext uri="{BB962C8B-B14F-4D97-AF65-F5344CB8AC3E}">
        <p14:creationId xmlns:p14="http://schemas.microsoft.com/office/powerpoint/2010/main" val="4030257956"/>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908</Words>
  <Application>Microsoft Office PowerPoint</Application>
  <PresentationFormat>Widescreen</PresentationFormat>
  <Paragraphs>171</Paragraphs>
  <Slides>21</Slides>
  <Notes>18</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21</vt:i4>
      </vt:variant>
    </vt:vector>
  </HeadingPairs>
  <TitlesOfParts>
    <vt:vector size="29" baseType="lpstr">
      <vt:lpstr>Arial</vt:lpstr>
      <vt:lpstr>Calibri</vt:lpstr>
      <vt:lpstr>Lato</vt:lpstr>
      <vt:lpstr>Montserrat</vt:lpstr>
      <vt:lpstr>Raleway</vt:lpstr>
      <vt:lpstr>Simple Dark</vt:lpstr>
      <vt:lpstr>Streamline</vt:lpstr>
      <vt:lpstr>Focus</vt:lpstr>
      <vt:lpstr>Presentation 1</vt:lpstr>
      <vt:lpstr>Equities Database</vt:lpstr>
      <vt:lpstr>Project Idea</vt:lpstr>
      <vt:lpstr>Initial E-R Diagram</vt:lpstr>
      <vt:lpstr>Data Sources</vt:lpstr>
      <vt:lpstr>High Level Operations</vt:lpstr>
      <vt:lpstr>Example Questions</vt:lpstr>
      <vt:lpstr>Questions?</vt:lpstr>
      <vt:lpstr>Presentation 2</vt:lpstr>
      <vt:lpstr>Stock Market Database</vt:lpstr>
      <vt:lpstr>Presentation 3</vt:lpstr>
      <vt:lpstr>MYSQL Stock Database GUI</vt:lpstr>
      <vt:lpstr>PowerPoint Presentation</vt:lpstr>
      <vt:lpstr>Tools We Used</vt:lpstr>
      <vt:lpstr>GUI DDL</vt:lpstr>
      <vt:lpstr>GUI DDL</vt:lpstr>
      <vt:lpstr>GUI DML</vt:lpstr>
      <vt:lpstr>GUI DML</vt:lpstr>
      <vt:lpstr>GUI DQL</vt:lpstr>
      <vt:lpstr>GUI DQL</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1</dc:title>
  <dc:creator>Bennett Lou</dc:creator>
  <cp:lastModifiedBy>Bennett Lou</cp:lastModifiedBy>
  <cp:revision>1</cp:revision>
  <dcterms:created xsi:type="dcterms:W3CDTF">2022-12-12T19:15:38Z</dcterms:created>
  <dcterms:modified xsi:type="dcterms:W3CDTF">2022-12-13T03:22:12Z</dcterms:modified>
</cp:coreProperties>
</file>