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1"/>
  </p:notesMasterIdLst>
  <p:sldIdLst>
    <p:sldId id="256" r:id="rId3"/>
    <p:sldId id="257" r:id="rId4"/>
    <p:sldId id="263" r:id="rId5"/>
    <p:sldId id="429" r:id="rId6"/>
    <p:sldId id="417" r:id="rId7"/>
    <p:sldId id="418" r:id="rId8"/>
    <p:sldId id="419" r:id="rId9"/>
    <p:sldId id="425" r:id="rId10"/>
    <p:sldId id="430" r:id="rId11"/>
    <p:sldId id="356" r:id="rId12"/>
    <p:sldId id="357" r:id="rId13"/>
    <p:sldId id="369" r:id="rId14"/>
    <p:sldId id="306" r:id="rId15"/>
    <p:sldId id="313" r:id="rId16"/>
    <p:sldId id="431" r:id="rId17"/>
    <p:sldId id="314" r:id="rId18"/>
    <p:sldId id="315" r:id="rId19"/>
    <p:sldId id="344" r:id="rId20"/>
    <p:sldId id="424" r:id="rId21"/>
    <p:sldId id="350" r:id="rId22"/>
    <p:sldId id="345" r:id="rId23"/>
    <p:sldId id="347" r:id="rId24"/>
    <p:sldId id="349" r:id="rId25"/>
    <p:sldId id="443" r:id="rId26"/>
    <p:sldId id="312" r:id="rId27"/>
    <p:sldId id="391" r:id="rId28"/>
    <p:sldId id="258" r:id="rId29"/>
    <p:sldId id="25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/>
    <p:restoredTop sz="78938"/>
  </p:normalViewPr>
  <p:slideViewPr>
    <p:cSldViewPr snapToGrid="0" snapToObjects="1">
      <p:cViewPr varScale="1">
        <p:scale>
          <a:sx n="72" d="100"/>
          <a:sy n="72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8E89F27-B0BD-4D12-915E-DCEA79CBC18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C86B9DD-A8A2-45B5-A9C9-527DFD526E7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Zongtai Qi, 1/17/2016</a:t>
            </a:r>
          </a:p>
          <a:p>
            <a:r>
              <a:rPr lang="en-US" sz="1600" b="1" dirty="0"/>
              <a:t>Before</a:t>
            </a:r>
            <a:r>
              <a:rPr lang="en-US" sz="1600" b="1" baseline="0" dirty="0"/>
              <a:t> introducing the Hidden Markov Model (HMM), start with the Markov Model. </a:t>
            </a:r>
          </a:p>
          <a:p>
            <a:pPr marL="228600" indent="-228600">
              <a:buAutoNum type="arabicParenR"/>
            </a:pPr>
            <a:r>
              <a:rPr lang="en-US" sz="1600" b="1" baseline="0" dirty="0"/>
              <a:t>The definition of a Markov Model;</a:t>
            </a:r>
          </a:p>
          <a:p>
            <a:pPr marL="228600" indent="-228600">
              <a:buAutoNum type="arabicParenR"/>
            </a:pPr>
            <a:r>
              <a:rPr lang="en-US" sz="1600" b="1" baseline="0" dirty="0"/>
              <a:t>a schematic illustration of a chained-structured process where </a:t>
            </a:r>
            <a:r>
              <a:rPr lang="en-US" sz="1600" b="1" baseline="0" dirty="0" err="1"/>
              <a:t>Xn</a:t>
            </a:r>
            <a:r>
              <a:rPr lang="en-US" sz="1600" b="1" baseline="0" dirty="0"/>
              <a:t> depends only on Xn-1; </a:t>
            </a:r>
          </a:p>
          <a:p>
            <a:pPr marL="228600" indent="-228600">
              <a:buAutoNum type="arabicParenR"/>
            </a:pPr>
            <a:r>
              <a:rPr lang="en-US" sz="1600" b="1" baseline="0" dirty="0"/>
              <a:t>introduce the concept of “state”;</a:t>
            </a:r>
          </a:p>
          <a:p>
            <a:pPr marL="228600" indent="-228600">
              <a:buAutoNum type="arabicParenR"/>
            </a:pPr>
            <a:r>
              <a:rPr lang="en-US" sz="1600" b="1" baseline="0" dirty="0"/>
              <a:t>an example of how the Markov Model concept was applied in a weather report; tomorrow’s weather is dependent only on today’s weather, not yesterday’s.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A7D6D-8F8C-4BC9-B3CA-A22B772F0FA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10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Based on the Markov</a:t>
            </a:r>
            <a:r>
              <a:rPr lang="en-US" b="1" baseline="0" dirty="0"/>
              <a:t> Model, introduce the Hidden Markov Model.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1" baseline="0" dirty="0"/>
              <a:t>Definition of Hidden Markov model;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1" baseline="0" dirty="0"/>
              <a:t>schematic illustration of the differences between the Markov model and the Hidden Markov Model: the X state is now hidden.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1" baseline="0" dirty="0"/>
              <a:t>Introduce the concept of “Hidden States.”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1" baseline="0" dirty="0"/>
              <a:t>Introduce the concept of “Observed States.”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A7D6D-8F8C-4BC9-B3CA-A22B772F0FA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2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8A2AE1-B988-CF4D-B3B1-FA6D5B6199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DB3D3-104D-EC41-818C-7B6C3162D64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05224D7-0856-364D-9309-7EB675B84F16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4BDFAE1-8DAA-7C4F-A7ED-0ACDBE7D522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61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772354-48BC-1644-B501-2FF4B493A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9E62C-D362-6C41-8004-8A951857045D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252930" name="Rectangle 2">
            <a:extLst>
              <a:ext uri="{FF2B5EF4-FFF2-40B4-BE49-F238E27FC236}">
                <a16:creationId xmlns:a16="http://schemas.microsoft.com/office/drawing/2014/main" id="{89CEBCB1-6168-6D40-A983-82667693E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D56B9052-E553-D341-9839-B9269E00D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13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508408D-DCA2-6E47-869F-87BDE0D2BF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DD5C5-BBC1-9448-8AB3-C43D968C0E4F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254978" name="Rectangle 2">
            <a:extLst>
              <a:ext uri="{FF2B5EF4-FFF2-40B4-BE49-F238E27FC236}">
                <a16:creationId xmlns:a16="http://schemas.microsoft.com/office/drawing/2014/main" id="{6FA708A7-BDFF-3B4B-BF98-5FB5363CD4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D6257651-04BA-FA4A-9C31-53F6A79C2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18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9AA604-78F7-1B4B-9D73-1F5D1D4AF6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6BE8E-181B-2543-96AB-723E4AF1B255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83650" name="Rectangle 2">
            <a:extLst>
              <a:ext uri="{FF2B5EF4-FFF2-40B4-BE49-F238E27FC236}">
                <a16:creationId xmlns:a16="http://schemas.microsoft.com/office/drawing/2014/main" id="{4A525F16-1144-C140-9A4F-595BC748E0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3E40111D-A32C-9A43-98BD-D9FFCB019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B5925F5-4A7D-1A4C-A999-355FB50A56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6329FA-6E1B-E143-8635-028F5C244A8C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F8238262-FA39-2144-A405-EB44623550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48B9F3F0-A4AF-E74C-97E2-9101967B4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527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CE57EC-1D31-3544-8BF7-95DC8A267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84386-ED26-8D4F-942A-75CA772C277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91554" name="Rectangle 2">
            <a:extLst>
              <a:ext uri="{FF2B5EF4-FFF2-40B4-BE49-F238E27FC236}">
                <a16:creationId xmlns:a16="http://schemas.microsoft.com/office/drawing/2014/main" id="{5ECFBA5B-8DA3-0940-9ABD-6EFFF90196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791555" name="Rectangle 3">
            <a:extLst>
              <a:ext uri="{FF2B5EF4-FFF2-40B4-BE49-F238E27FC236}">
                <a16:creationId xmlns:a16="http://schemas.microsoft.com/office/drawing/2014/main" id="{4932B3E1-BE12-5E4E-B3D9-8E069CEF4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These three subproblems roughly fall into the following three classes of problems in statistical machine learning, namely, supervised learning, model based prediction, and unsupervised learning. </a:t>
            </a:r>
          </a:p>
        </p:txBody>
      </p:sp>
    </p:spTree>
    <p:extLst>
      <p:ext uri="{BB962C8B-B14F-4D97-AF65-F5344CB8AC3E}">
        <p14:creationId xmlns:p14="http://schemas.microsoft.com/office/powerpoint/2010/main" val="3051229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2A489A39-B1A2-5C4F-BDD9-8D9CE11D0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75C37A-E1FE-7D48-B803-4D915BDDF88C}" type="slidenum">
              <a:rPr lang="en-GB" altLang="en-US"/>
              <a:pPr/>
              <a:t>25</a:t>
            </a:fld>
            <a:endParaRPr lang="en-GB" altLang="en-US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7CCDBB34-ED08-0448-9081-C8AABA7D5E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69B1689B-40E9-064B-A8F6-FA6C3FEBF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53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AAF7B46-6BEF-0347-9E45-8B4FCFA228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54490E-B2C7-B741-B963-87F6D8D467A8}" type="slidenum">
              <a:rPr lang="en-GB" altLang="en-US"/>
              <a:pPr/>
              <a:t>26</a:t>
            </a:fld>
            <a:endParaRPr lang="en-GB" altLang="en-US"/>
          </a:p>
        </p:txBody>
      </p:sp>
      <p:sp>
        <p:nvSpPr>
          <p:cNvPr id="249858" name="Rectangle 2">
            <a:extLst>
              <a:ext uri="{FF2B5EF4-FFF2-40B4-BE49-F238E27FC236}">
                <a16:creationId xmlns:a16="http://schemas.microsoft.com/office/drawing/2014/main" id="{A4521046-588C-E942-95A7-C381CC6410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E5772BD3-F39B-E347-B5D1-E399FE819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90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E0BC-55CC-BB43-AE58-00BBDB1A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1509-B898-5141-A4D1-C3D07CFFD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0E12-E81A-3741-9A6E-A9064324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2E0A7-AD30-994D-9DC4-E536DD79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7CB0-371D-9E48-B848-1D2BC975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9C3CF-648D-864B-B279-15007B8D068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577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/>
          <p:nvPr/>
        </p:nvPicPr>
        <p:blipFill>
          <a:blip r:embed="rId14"/>
          <a:stretch/>
        </p:blipFill>
        <p:spPr>
          <a:xfrm>
            <a:off x="0" y="0"/>
            <a:ext cx="12191400" cy="52862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5"/>
          <a:stretch/>
        </p:blipFill>
        <p:spPr>
          <a:xfrm rot="5400000">
            <a:off x="-3123000" y="3123720"/>
            <a:ext cx="6857280" cy="608760"/>
          </a:xfrm>
          <a:prstGeom prst="rect">
            <a:avLst/>
          </a:prstGeom>
          <a:ln w="19080">
            <a:solidFill>
              <a:srgbClr val="9D1924"/>
            </a:solidFill>
            <a:round/>
          </a:ln>
        </p:spPr>
      </p:pic>
      <p:sp>
        <p:nvSpPr>
          <p:cNvPr id="40" name="Line 1"/>
          <p:cNvSpPr/>
          <p:nvPr/>
        </p:nvSpPr>
        <p:spPr>
          <a:xfrm>
            <a:off x="609480" y="1174320"/>
            <a:ext cx="11582280" cy="360"/>
          </a:xfrm>
          <a:prstGeom prst="line">
            <a:avLst/>
          </a:prstGeom>
          <a:ln w="38160">
            <a:solidFill>
              <a:srgbClr val="9D1924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emf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CE-MALI-ADMIN-L@LIST.NIH.GOV" TargetMode="External"/><Relationship Id="rId2" Type="http://schemas.openxmlformats.org/officeDocument/2006/relationships/hyperlink" Target="mailto:ace@icermali.org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74640" y="5398200"/>
            <a:ext cx="10939680" cy="12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COMPUTATIONAL BIOLOGY TRAINING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7802CB1-AD2E-47E7-9AC5-FFBD2647E5A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32EEB91F-5054-804F-A06B-0A7C7C214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Scoring - Estimating </a:t>
            </a:r>
            <a:r>
              <a:rPr lang="en-US" altLang="zh-TW" i="1" dirty="0">
                <a:latin typeface="Comic Sans MS" panose="030F0902030302020204" pitchFamily="66" charset="0"/>
              </a:rPr>
              <a:t>p(·,·)</a:t>
            </a:r>
            <a:r>
              <a:rPr lang="en-US" altLang="zh-TW" dirty="0">
                <a:sym typeface="Symbol" pitchFamily="2" charset="2"/>
              </a:rPr>
              <a:t> for proteins</a:t>
            </a:r>
          </a:p>
        </p:txBody>
      </p:sp>
      <p:sp>
        <p:nvSpPr>
          <p:cNvPr id="251908" name="Text Box 4">
            <a:extLst>
              <a:ext uri="{FF2B5EF4-FFF2-40B4-BE49-F238E27FC236}">
                <a16:creationId xmlns:a16="http://schemas.microsoft.com/office/drawing/2014/main" id="{46B66CB0-AF5F-FF48-B48A-C15C2136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336340"/>
            <a:ext cx="82026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Generate a large diverse collection of accepted mutations.  An </a:t>
            </a:r>
            <a:r>
              <a:rPr lang="en-US" altLang="zh-TW" sz="2400" b="1" i="1" u="sng" dirty="0">
                <a:solidFill>
                  <a:srgbClr val="00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accepted mutation</a:t>
            </a:r>
            <a:r>
              <a:rPr lang="en-US" altLang="zh-TW" sz="240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is a mutation due to an alignment of closely related protein sequences. For example, Hemoglobin alpha chain in humans and other organisms (</a:t>
            </a:r>
            <a:r>
              <a:rPr lang="en-US" altLang="zh-TW" sz="240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homologous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proteins).</a:t>
            </a:r>
          </a:p>
          <a:p>
            <a:endParaRPr lang="en-US" altLang="zh-TW" sz="24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Let 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p</a:t>
            </a:r>
            <a:r>
              <a:rPr lang="en-US" altLang="zh-TW" sz="2400" baseline="-25000" dirty="0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 = </a:t>
            </a:r>
            <a:r>
              <a:rPr lang="en-US" altLang="zh-TW" sz="2400" dirty="0" err="1">
                <a:latin typeface="Comic Sans MS" panose="030F0902030302020204" pitchFamily="66" charset="0"/>
                <a:ea typeface="PMingLiU" panose="02020500000000000000" pitchFamily="18" charset="-120"/>
              </a:rPr>
              <a:t>n</a:t>
            </a:r>
            <a:r>
              <a:rPr lang="en-US" altLang="zh-TW" sz="2400" baseline="-25000" dirty="0" err="1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/n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where </a:t>
            </a:r>
            <a:r>
              <a:rPr lang="en-US" altLang="zh-TW" sz="2400" dirty="0" err="1">
                <a:latin typeface="Comic Sans MS" panose="030F0902030302020204" pitchFamily="66" charset="0"/>
                <a:ea typeface="PMingLiU" panose="02020500000000000000" pitchFamily="18" charset="-120"/>
              </a:rPr>
              <a:t>n</a:t>
            </a:r>
            <a:r>
              <a:rPr lang="en-US" altLang="zh-TW" sz="2400" baseline="-25000" dirty="0" err="1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is the number of occurrences of letter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and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is the total number of letters in the collection, so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n =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  <a:sym typeface="Symbol" pitchFamily="2" charset="2"/>
              </a:rPr>
              <a:t></a:t>
            </a:r>
            <a:r>
              <a:rPr lang="en-US" altLang="zh-TW" sz="2400" baseline="-25000" dirty="0" err="1">
                <a:latin typeface="Comic Sans MS" panose="030F0902030302020204" pitchFamily="66" charset="0"/>
                <a:ea typeface="PMingLiU" panose="02020500000000000000" pitchFamily="18" charset="-120"/>
                <a:sym typeface="Symbol" pitchFamily="2" charset="2"/>
              </a:rPr>
              <a:t>a</a:t>
            </a:r>
            <a:r>
              <a:rPr lang="en-US" altLang="zh-TW" sz="2400" dirty="0" err="1">
                <a:latin typeface="Comic Sans MS" panose="030F0902030302020204" pitchFamily="66" charset="0"/>
                <a:ea typeface="PMingLiU" panose="02020500000000000000" pitchFamily="18" charset="-120"/>
              </a:rPr>
              <a:t>n</a:t>
            </a:r>
            <a:r>
              <a:rPr lang="en-US" altLang="zh-TW" sz="2400" baseline="-25000" dirty="0" err="1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</a:p>
        </p:txBody>
      </p:sp>
      <p:sp>
        <p:nvSpPr>
          <p:cNvPr id="251910" name="Text Box 6">
            <a:extLst>
              <a:ext uri="{FF2B5EF4-FFF2-40B4-BE49-F238E27FC236}">
                <a16:creationId xmlns:a16="http://schemas.microsoft.com/office/drawing/2014/main" id="{C4A1C2C7-D305-834B-8AB2-DC21787FF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4195764"/>
            <a:ext cx="8882062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 u="sng">
                <a:latin typeface="Times New Roman" panose="02020603050405020304" pitchFamily="18" charset="0"/>
                <a:ea typeface="PMingLiU" panose="02020500000000000000" pitchFamily="18" charset="-120"/>
              </a:rPr>
              <a:t>Mutation counts</a:t>
            </a:r>
            <a:endParaRPr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               </a:t>
            </a:r>
            <a:r>
              <a:rPr lang="en-US" altLang="zh-TW" sz="2400" baseline="-25000">
                <a:latin typeface="Times New Roman" panose="02020603050405020304" pitchFamily="18" charset="0"/>
                <a:ea typeface="PMingLiU" panose="02020500000000000000" pitchFamily="18" charset="-120"/>
              </a:rPr>
              <a:t>       </a:t>
            </a:r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be the number of mutations </a:t>
            </a:r>
            <a:r>
              <a:rPr lang="en-US" altLang="zh-TW" sz="2400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  <a:sym typeface="Symbol" pitchFamily="2" charset="2"/>
              </a:rPr>
              <a:t></a:t>
            </a:r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400">
                <a:latin typeface="Comic Sans MS" panose="030F0902030302020204" pitchFamily="66" charset="0"/>
                <a:ea typeface="PMingLiU" panose="02020500000000000000" pitchFamily="18" charset="-120"/>
              </a:rPr>
              <a:t>b</a:t>
            </a:r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,                       </a:t>
            </a:r>
          </a:p>
          <a:p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                    be the total number of mutations that involve </a:t>
            </a:r>
            <a:r>
              <a:rPr lang="en-US" altLang="zh-TW" sz="2400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,</a:t>
            </a:r>
          </a:p>
          <a:p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                be the total number of amino acids involved in a mutation.</a:t>
            </a:r>
          </a:p>
        </p:txBody>
      </p:sp>
      <p:graphicFrame>
        <p:nvGraphicFramePr>
          <p:cNvPr id="251912" name="Object 8">
            <a:extLst>
              <a:ext uri="{FF2B5EF4-FFF2-40B4-BE49-F238E27FC236}">
                <a16:creationId xmlns:a16="http://schemas.microsoft.com/office/drawing/2014/main" id="{C08C7687-9D72-E542-A0B2-9F8C6F0785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4941889"/>
          <a:ext cx="1533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21653500" imgH="6438900" progId="Equation.3">
                  <p:embed/>
                </p:oleObj>
              </mc:Choice>
              <mc:Fallback>
                <p:oleObj name="Equation" r:id="rId4" imgW="21653500" imgH="6438900" progId="Equation.3">
                  <p:embed/>
                  <p:pic>
                    <p:nvPicPr>
                      <p:cNvPr id="251912" name="Object 8">
                        <a:extLst>
                          <a:ext uri="{FF2B5EF4-FFF2-40B4-BE49-F238E27FC236}">
                            <a16:creationId xmlns:a16="http://schemas.microsoft.com/office/drawing/2014/main" id="{C08C7687-9D72-E542-A0B2-9F8C6F078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941889"/>
                        <a:ext cx="15335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3" name="Object 9">
            <a:extLst>
              <a:ext uri="{FF2B5EF4-FFF2-40B4-BE49-F238E27FC236}">
                <a16:creationId xmlns:a16="http://schemas.microsoft.com/office/drawing/2014/main" id="{D1D82B72-878B-3A40-9736-DA8354654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4513" y="4618039"/>
          <a:ext cx="9112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6" imgW="12877800" imgH="5270500" progId="Equation.3">
                  <p:embed/>
                </p:oleObj>
              </mc:Choice>
              <mc:Fallback>
                <p:oleObj name="Equation" r:id="rId6" imgW="12877800" imgH="5270500" progId="Equation.3">
                  <p:embed/>
                  <p:pic>
                    <p:nvPicPr>
                      <p:cNvPr id="251913" name="Object 9">
                        <a:extLst>
                          <a:ext uri="{FF2B5EF4-FFF2-40B4-BE49-F238E27FC236}">
                            <a16:creationId xmlns:a16="http://schemas.microsoft.com/office/drawing/2014/main" id="{D1D82B72-878B-3A40-9736-DA8354654D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4618039"/>
                        <a:ext cx="9112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4" name="Text Box 10">
            <a:extLst>
              <a:ext uri="{FF2B5EF4-FFF2-40B4-BE49-F238E27FC236}">
                <a16:creationId xmlns:a16="http://schemas.microsoft.com/office/drawing/2014/main" id="{EC8A070E-5F86-0F45-9531-6D516D15D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5889627"/>
            <a:ext cx="5749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Note that </a:t>
            </a:r>
            <a:r>
              <a:rPr lang="en-US" altLang="zh-TW" sz="2400" i="1">
                <a:latin typeface="Times New Roman" panose="02020603050405020304" pitchFamily="18" charset="0"/>
                <a:ea typeface="PMingLiU" panose="02020500000000000000" pitchFamily="18" charset="-120"/>
              </a:rPr>
              <a:t>f</a:t>
            </a:r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  is twice the number of mutations.</a:t>
            </a:r>
          </a:p>
        </p:txBody>
      </p:sp>
      <p:graphicFrame>
        <p:nvGraphicFramePr>
          <p:cNvPr id="251915" name="Object 11">
            <a:extLst>
              <a:ext uri="{FF2B5EF4-FFF2-40B4-BE49-F238E27FC236}">
                <a16:creationId xmlns:a16="http://schemas.microsoft.com/office/drawing/2014/main" id="{98B13B81-EB5E-6341-8A46-2D0E520CFC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1663" y="5351464"/>
          <a:ext cx="11191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8" imgW="15798800" imgH="6146800" progId="Equation.3">
                  <p:embed/>
                </p:oleObj>
              </mc:Choice>
              <mc:Fallback>
                <p:oleObj name="Equation" r:id="rId8" imgW="15798800" imgH="6146800" progId="Equation.3">
                  <p:embed/>
                  <p:pic>
                    <p:nvPicPr>
                      <p:cNvPr id="251915" name="Object 11">
                        <a:extLst>
                          <a:ext uri="{FF2B5EF4-FFF2-40B4-BE49-F238E27FC236}">
                            <a16:creationId xmlns:a16="http://schemas.microsoft.com/office/drawing/2014/main" id="{98B13B81-EB5E-6341-8A46-2D0E520CFC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5351464"/>
                        <a:ext cx="11191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33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FDB5013A-BE34-C64D-8C3B-9CFC64945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Scoring - PAM-1 matrices</a:t>
            </a:r>
            <a:endParaRPr lang="en-US" altLang="zh-TW" dirty="0">
              <a:sym typeface="Symbol" pitchFamily="2" charset="2"/>
            </a:endParaRPr>
          </a:p>
        </p:txBody>
      </p:sp>
      <p:sp>
        <p:nvSpPr>
          <p:cNvPr id="253956" name="Text Box 4">
            <a:extLst>
              <a:ext uri="{FF2B5EF4-FFF2-40B4-BE49-F238E27FC236}">
                <a16:creationId xmlns:a16="http://schemas.microsoft.com/office/drawing/2014/main" id="{2AE80098-CF75-5641-8462-8B4E5D99C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0952" y="1418400"/>
            <a:ext cx="86741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Define 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M</a:t>
            </a:r>
            <a:r>
              <a:rPr lang="en-US" altLang="zh-TW" sz="2400" baseline="-25000" dirty="0">
                <a:latin typeface="Comic Sans MS" panose="030F0902030302020204" pitchFamily="66" charset="0"/>
                <a:ea typeface="PMingLiU" panose="02020500000000000000" pitchFamily="18" charset="-120"/>
              </a:rPr>
              <a:t>ab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to be the symmetric probability matrix for switching between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and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. We set, </a:t>
            </a:r>
            <a:r>
              <a:rPr lang="en-US" altLang="zh-TW" sz="2400" dirty="0" err="1">
                <a:latin typeface="Comic Sans MS" panose="030F0902030302020204" pitchFamily="66" charset="0"/>
                <a:ea typeface="PMingLiU" panose="02020500000000000000" pitchFamily="18" charset="-120"/>
              </a:rPr>
              <a:t>M</a:t>
            </a:r>
            <a:r>
              <a:rPr lang="en-US" altLang="zh-TW" sz="2400" baseline="-25000" dirty="0" err="1">
                <a:latin typeface="Comic Sans MS" panose="030F0902030302020204" pitchFamily="66" charset="0"/>
                <a:ea typeface="PMingLiU" panose="02020500000000000000" pitchFamily="18" charset="-120"/>
              </a:rPr>
              <a:t>aa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 = 1 – m</a:t>
            </a:r>
            <a:r>
              <a:rPr lang="en-US" altLang="zh-TW" sz="2400" baseline="-25000" dirty="0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, so that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m</a:t>
            </a:r>
            <a:r>
              <a:rPr lang="en-US" altLang="zh-TW" sz="2400" baseline="-25000" dirty="0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is the probability that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is involved in a change.</a:t>
            </a:r>
          </a:p>
        </p:txBody>
      </p:sp>
      <p:graphicFrame>
        <p:nvGraphicFramePr>
          <p:cNvPr id="253959" name="Object 7">
            <a:extLst>
              <a:ext uri="{FF2B5EF4-FFF2-40B4-BE49-F238E27FC236}">
                <a16:creationId xmlns:a16="http://schemas.microsoft.com/office/drawing/2014/main" id="{2B54A64C-31AA-E744-BDA7-1B2D4757D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5652" y="2514601"/>
          <a:ext cx="81676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4" imgW="91579700" imgH="9944100" progId="Equation.3">
                  <p:embed/>
                </p:oleObj>
              </mc:Choice>
              <mc:Fallback>
                <p:oleObj name="Equation" r:id="rId4" imgW="91579700" imgH="9944100" progId="Equation.3">
                  <p:embed/>
                  <p:pic>
                    <p:nvPicPr>
                      <p:cNvPr id="253959" name="Object 7">
                        <a:extLst>
                          <a:ext uri="{FF2B5EF4-FFF2-40B4-BE49-F238E27FC236}">
                            <a16:creationId xmlns:a16="http://schemas.microsoft.com/office/drawing/2014/main" id="{2B54A64C-31AA-E744-BDA7-1B2D4757D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2" y="2514601"/>
                        <a:ext cx="816768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1" name="Text Box 9">
            <a:extLst>
              <a:ext uri="{FF2B5EF4-FFF2-40B4-BE49-F238E27FC236}">
                <a16:creationId xmlns:a16="http://schemas.microsoft.com/office/drawing/2014/main" id="{0F318666-2A29-E746-817D-0D2F95C8D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9" y="3841750"/>
            <a:ext cx="86899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We define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M</a:t>
            </a:r>
            <a:r>
              <a:rPr lang="en-US" altLang="zh-TW" sz="2400" baseline="-25000" dirty="0">
                <a:latin typeface="Comic Sans MS" panose="030F0902030302020204" pitchFamily="66" charset="0"/>
                <a:ea typeface="PMingLiU" panose="02020500000000000000" pitchFamily="18" charset="-120"/>
              </a:rPr>
              <a:t>ab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, such that only 1% of amino acids change according to this matrix or 99% don’t.  Hence the name, </a:t>
            </a:r>
            <a:r>
              <a:rPr lang="en-US" altLang="zh-TW" sz="2400" b="1" dirty="0">
                <a:solidFill>
                  <a:srgbClr val="00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-</a:t>
            </a:r>
            <a:r>
              <a:rPr lang="en-US" altLang="zh-TW" sz="2400" b="1" dirty="0">
                <a:solidFill>
                  <a:srgbClr val="00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P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ercent </a:t>
            </a:r>
            <a:r>
              <a:rPr lang="en-US" altLang="zh-TW" sz="2400" b="1" dirty="0">
                <a:solidFill>
                  <a:srgbClr val="00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ccepted </a:t>
            </a:r>
            <a:r>
              <a:rPr lang="en-US" altLang="zh-TW" sz="2400" b="1" dirty="0">
                <a:solidFill>
                  <a:srgbClr val="00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utation (</a:t>
            </a:r>
            <a:r>
              <a:rPr lang="en-US" altLang="zh-TW" sz="2400" b="1" dirty="0">
                <a:solidFill>
                  <a:srgbClr val="00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PAM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).  In other words,</a:t>
            </a:r>
          </a:p>
        </p:txBody>
      </p:sp>
      <p:graphicFrame>
        <p:nvGraphicFramePr>
          <p:cNvPr id="253963" name="Object 11">
            <a:extLst>
              <a:ext uri="{FF2B5EF4-FFF2-40B4-BE49-F238E27FC236}">
                <a16:creationId xmlns:a16="http://schemas.microsoft.com/office/drawing/2014/main" id="{FCD03AC9-8719-754A-9391-55272705C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7152" y="5459413"/>
          <a:ext cx="71707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6" imgW="69049900" imgH="6146800" progId="Equation.3">
                  <p:embed/>
                </p:oleObj>
              </mc:Choice>
              <mc:Fallback>
                <p:oleObj name="Equation" r:id="rId6" imgW="69049900" imgH="6146800" progId="Equation.3">
                  <p:embed/>
                  <p:pic>
                    <p:nvPicPr>
                      <p:cNvPr id="253963" name="Object 11">
                        <a:extLst>
                          <a:ext uri="{FF2B5EF4-FFF2-40B4-BE49-F238E27FC236}">
                            <a16:creationId xmlns:a16="http://schemas.microsoft.com/office/drawing/2014/main" id="{FCD03AC9-8719-754A-9391-55272705C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2" y="5459413"/>
                        <a:ext cx="717073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44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0F80D161-6D71-7942-A22A-230B581F5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685800"/>
          </a:xfrm>
        </p:spPr>
        <p:txBody>
          <a:bodyPr/>
          <a:lstStyle/>
          <a:p>
            <a:pPr algn="ctr"/>
            <a:r>
              <a:rPr lang="en-US" altLang="zh-TW" sz="4000" dirty="0">
                <a:ea typeface="PMingLiU" panose="02020500000000000000" pitchFamily="18" charset="-120"/>
              </a:rPr>
              <a:t>Scoring - BLOSUM Outline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75D8884E-5738-AA4C-8319-BACE46BFD2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433514"/>
            <a:ext cx="8229600" cy="4876800"/>
          </a:xfrm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en-US" altLang="zh-TW" b="1" dirty="0">
                <a:ea typeface="PMingLiU" panose="02020500000000000000" pitchFamily="18" charset="-120"/>
              </a:rPr>
              <a:t>Idea</a:t>
            </a:r>
            <a:r>
              <a:rPr lang="en-US" altLang="zh-TW" dirty="0">
                <a:ea typeface="PMingLiU" panose="02020500000000000000" pitchFamily="18" charset="-120"/>
              </a:rPr>
              <a:t>: use aligned </a:t>
            </a:r>
            <a:r>
              <a:rPr lang="en-US" altLang="zh-TW" dirty="0" err="1">
                <a:ea typeface="PMingLiU" panose="02020500000000000000" pitchFamily="18" charset="-120"/>
              </a:rPr>
              <a:t>ungapped</a:t>
            </a:r>
            <a:r>
              <a:rPr lang="en-US" altLang="zh-TW" dirty="0">
                <a:ea typeface="PMingLiU" panose="02020500000000000000" pitchFamily="18" charset="-120"/>
              </a:rPr>
              <a:t> regions of </a:t>
            </a:r>
            <a:r>
              <a:rPr lang="en-US" altLang="zh-TW" b="1" i="1" u="sng" dirty="0">
                <a:ea typeface="PMingLiU" panose="02020500000000000000" pitchFamily="18" charset="-120"/>
              </a:rPr>
              <a:t>protein </a:t>
            </a:r>
            <a:r>
              <a:rPr lang="en-US" altLang="zh-TW" b="1" i="1" u="sng" dirty="0" err="1">
                <a:ea typeface="PMingLiU" panose="02020500000000000000" pitchFamily="18" charset="-120"/>
              </a:rPr>
              <a:t>families</a:t>
            </a:r>
            <a:r>
              <a:rPr lang="en-US" altLang="zh-TW" i="1" dirty="0" err="1">
                <a:ea typeface="PMingLiU" panose="02020500000000000000" pitchFamily="18" charset="-120"/>
              </a:rPr>
              <a:t>.</a:t>
            </a:r>
            <a:r>
              <a:rPr lang="en-US" altLang="zh-TW" dirty="0" err="1">
                <a:ea typeface="PMingLiU" panose="02020500000000000000" pitchFamily="18" charset="-120"/>
              </a:rPr>
              <a:t>These</a:t>
            </a:r>
            <a:r>
              <a:rPr lang="en-US" altLang="zh-TW" dirty="0">
                <a:ea typeface="PMingLiU" panose="02020500000000000000" pitchFamily="18" charset="-120"/>
              </a:rPr>
              <a:t> are assumed to have a common ancestor.  Similar ideas but better statistics and modeling. It uses 2000 conserved blocks from 500 families.</a:t>
            </a:r>
          </a:p>
          <a:p>
            <a:pPr marL="285750" indent="-285750">
              <a:lnSpc>
                <a:spcPct val="80000"/>
              </a:lnSpc>
            </a:pPr>
            <a:r>
              <a:rPr lang="en-US" altLang="zh-TW" b="1" dirty="0">
                <a:ea typeface="PMingLiU" panose="02020500000000000000" pitchFamily="18" charset="-120"/>
              </a:rPr>
              <a:t>Procedure:</a:t>
            </a:r>
            <a:endParaRPr lang="en-US" altLang="zh-TW" dirty="0">
              <a:ea typeface="PMingLiU" panose="02020500000000000000" pitchFamily="18" charset="-120"/>
            </a:endParaRPr>
          </a:p>
          <a:p>
            <a:pPr marL="762000" lvl="1">
              <a:lnSpc>
                <a:spcPct val="80000"/>
              </a:lnSpc>
            </a:pPr>
            <a:r>
              <a:rPr lang="en-US" altLang="zh-TW" u="sng" dirty="0">
                <a:ea typeface="PMingLiU" panose="02020500000000000000" pitchFamily="18" charset="-120"/>
              </a:rPr>
              <a:t>Cluster</a:t>
            </a:r>
            <a:r>
              <a:rPr lang="en-US" altLang="zh-TW" dirty="0">
                <a:ea typeface="PMingLiU" panose="02020500000000000000" pitchFamily="18" charset="-120"/>
              </a:rPr>
              <a:t> together sequences in a family whenever more than L% identical residues are shared, for BLOSUM-L.</a:t>
            </a:r>
          </a:p>
          <a:p>
            <a:pPr marL="762000" lvl="1">
              <a:lnSpc>
                <a:spcPct val="80000"/>
              </a:lnSpc>
            </a:pPr>
            <a:r>
              <a:rPr lang="en-US" altLang="zh-TW" dirty="0">
                <a:ea typeface="PMingLiU" panose="02020500000000000000" pitchFamily="18" charset="-120"/>
              </a:rPr>
              <a:t>Count number of substitutions across </a:t>
            </a:r>
            <a:r>
              <a:rPr lang="en-US" altLang="zh-TW" u="sng" dirty="0">
                <a:ea typeface="PMingLiU" panose="02020500000000000000" pitchFamily="18" charset="-120"/>
              </a:rPr>
              <a:t>different clusters</a:t>
            </a:r>
            <a:r>
              <a:rPr lang="en-US" altLang="zh-TW" dirty="0">
                <a:ea typeface="PMingLiU" panose="02020500000000000000" pitchFamily="18" charset="-120"/>
              </a:rPr>
              <a:t> (in the same family).</a:t>
            </a:r>
          </a:p>
          <a:p>
            <a:pPr marL="762000" lvl="1">
              <a:lnSpc>
                <a:spcPct val="80000"/>
              </a:lnSpc>
            </a:pPr>
            <a:r>
              <a:rPr lang="en-US" altLang="zh-TW" dirty="0">
                <a:ea typeface="PMingLiU" panose="02020500000000000000" pitchFamily="18" charset="-120"/>
              </a:rPr>
              <a:t>Estimate frequencies using the counts.</a:t>
            </a:r>
          </a:p>
          <a:p>
            <a:pPr marL="285750" indent="-285750">
              <a:lnSpc>
                <a:spcPct val="80000"/>
              </a:lnSpc>
            </a:pPr>
            <a:r>
              <a:rPr lang="en-US" altLang="zh-TW" b="1" dirty="0">
                <a:ea typeface="PMingLiU" panose="02020500000000000000" pitchFamily="18" charset="-120"/>
              </a:rPr>
              <a:t>Practice</a:t>
            </a:r>
            <a:r>
              <a:rPr lang="en-US" altLang="zh-TW" dirty="0">
                <a:ea typeface="PMingLiU" panose="02020500000000000000" pitchFamily="18" charset="-120"/>
              </a:rPr>
              <a:t>:  BlOSUM-50 and BLOSOM62 are widely used.</a:t>
            </a:r>
          </a:p>
        </p:txBody>
      </p:sp>
      <p:sp>
        <p:nvSpPr>
          <p:cNvPr id="282628" name="Text Box 4">
            <a:extLst>
              <a:ext uri="{FF2B5EF4-FFF2-40B4-BE49-F238E27FC236}">
                <a16:creationId xmlns:a16="http://schemas.microsoft.com/office/drawing/2014/main" id="{66D9BE52-F64D-BF42-88A5-2A59B0C0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681" y="6180945"/>
            <a:ext cx="6777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Considered the state of the art nowadays.</a:t>
            </a:r>
          </a:p>
        </p:txBody>
      </p:sp>
    </p:spTree>
    <p:extLst>
      <p:ext uri="{BB962C8B-B14F-4D97-AF65-F5344CB8AC3E}">
        <p14:creationId xmlns:p14="http://schemas.microsoft.com/office/powerpoint/2010/main" val="259816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2">
            <a:extLst>
              <a:ext uri="{FF2B5EF4-FFF2-40B4-BE49-F238E27FC236}">
                <a16:creationId xmlns:a16="http://schemas.microsoft.com/office/drawing/2014/main" id="{16CDD8B2-EC83-B34C-896B-1D8033A5940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28800" y="2362201"/>
          <a:ext cx="86106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16459200" imgH="3263900" progId="Word.Document.8">
                  <p:embed/>
                </p:oleObj>
              </mc:Choice>
              <mc:Fallback>
                <p:oleObj name="Document" r:id="rId4" imgW="16459200" imgH="3263900" progId="Word.Document.8">
                  <p:embed/>
                  <p:pic>
                    <p:nvPicPr>
                      <p:cNvPr id="83970" name="Object 2">
                        <a:extLst>
                          <a:ext uri="{FF2B5EF4-FFF2-40B4-BE49-F238E27FC236}">
                            <a16:creationId xmlns:a16="http://schemas.microsoft.com/office/drawing/2014/main" id="{16CDD8B2-EC83-B34C-896B-1D8033A594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62201"/>
                        <a:ext cx="8610600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1" name="Text Box 3">
            <a:extLst>
              <a:ext uri="{FF2B5EF4-FFF2-40B4-BE49-F238E27FC236}">
                <a16:creationId xmlns:a16="http://schemas.microsoft.com/office/drawing/2014/main" id="{57AA38DB-3235-1B4B-8DD8-366B8EFE8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67201"/>
            <a:ext cx="14157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Rat versus </a:t>
            </a:r>
          </a:p>
          <a:p>
            <a:r>
              <a:rPr lang="en-US" altLang="en-US">
                <a:latin typeface="Arial" panose="020B0604020202020204" pitchFamily="34" charset="0"/>
              </a:rPr>
              <a:t>mouse RBP</a:t>
            </a:r>
            <a:endParaRPr lang="en-US" altLang="en-US"/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CA4F6670-39EF-FA48-91B8-64A6EE57E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267200"/>
            <a:ext cx="13516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Rat versus </a:t>
            </a:r>
          </a:p>
          <a:p>
            <a:r>
              <a:rPr lang="en-US" altLang="en-US">
                <a:latin typeface="Arial" panose="020B0604020202020204" pitchFamily="34" charset="0"/>
              </a:rPr>
              <a:t>bacterial</a:t>
            </a:r>
          </a:p>
          <a:p>
            <a:r>
              <a:rPr lang="en-US" altLang="en-US">
                <a:latin typeface="Arial" panose="020B0604020202020204" pitchFamily="34" charset="0"/>
              </a:rPr>
              <a:t>lipocalin</a:t>
            </a:r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41530B-E1EE-184F-8C93-AA1B94DEC0A4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0" y="152400"/>
            <a:ext cx="7772400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dirty="0">
                <a:ea typeface="PMingLiU" panose="02020500000000000000" pitchFamily="18" charset="-120"/>
              </a:rPr>
              <a:t>Scoring - BLOSUM vs PAM</a:t>
            </a:r>
          </a:p>
        </p:txBody>
      </p:sp>
    </p:spTree>
    <p:extLst>
      <p:ext uri="{BB962C8B-B14F-4D97-AF65-F5344CB8AC3E}">
        <p14:creationId xmlns:p14="http://schemas.microsoft.com/office/powerpoint/2010/main" val="350630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917B0B4-8DC5-FC40-8F20-134AAECE7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277906"/>
            <a:ext cx="7162800" cy="64135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MSA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1D228DC-B553-C845-A20D-EFEF4AF51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696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u="sng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ultiple </a:t>
            </a:r>
            <a:r>
              <a:rPr lang="en-US" altLang="en-US" u="sng">
                <a:ea typeface="ＭＳ Ｐゴシック" panose="020B0600070205080204" pitchFamily="34" charset="-128"/>
              </a:rPr>
              <a:t>s</a:t>
            </a:r>
            <a:r>
              <a:rPr lang="en-US" altLang="en-US">
                <a:ea typeface="ＭＳ Ｐゴシック" panose="020B0600070205080204" pitchFamily="34" charset="-128"/>
              </a:rPr>
              <a:t>equence </a:t>
            </a:r>
            <a:r>
              <a:rPr lang="en-US" altLang="en-US" u="sng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lignment (MSA)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Generalize DP to 3 sequence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Impractical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Heuristic approaches to MSA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Progressive alignment – ClustalW (using substitution matrix based scoring function)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Consistency-based approach – T-Coffee (consistency-based scoring function)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MUSCLE (MUSCLE-fast, MUSCLE-prog): reduces 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06910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CE327537-D3F4-A64A-9602-E4403700B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1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Alignment of 2 sequences is represented as a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2-row matrix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In a similar way, we represent alignment of 3 sequences as a 3-row matrix 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      A T _ G C G 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      A _ C G T _ 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      A T C A C _ 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Score: more conserved columns, better alignment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0EBF32D2-D02D-464A-8F9B-D45E6319F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03412"/>
            <a:ext cx="9305365" cy="64135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ea typeface="ＭＳ Ｐゴシック" panose="020B0600070205080204" pitchFamily="34" charset="-128"/>
              </a:rPr>
              <a:t>MSA -From pairwise to multiple alignment</a:t>
            </a:r>
          </a:p>
        </p:txBody>
      </p:sp>
    </p:spTree>
    <p:extLst>
      <p:ext uri="{BB962C8B-B14F-4D97-AF65-F5344CB8AC3E}">
        <p14:creationId xmlns:p14="http://schemas.microsoft.com/office/powerpoint/2010/main" val="197210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694C86F-4657-0048-90F4-E1110EA60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471" y="273050"/>
            <a:ext cx="10954870" cy="64135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multiple sequence alignment (MSA)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08DACCD-40EF-EE44-B653-E129D623E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696200" cy="434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model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Indicates relationship between residues of different sequences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Reveals similarity/disimilarity</a:t>
            </a:r>
          </a:p>
        </p:txBody>
      </p:sp>
    </p:spTree>
    <p:extLst>
      <p:ext uri="{BB962C8B-B14F-4D97-AF65-F5344CB8AC3E}">
        <p14:creationId xmlns:p14="http://schemas.microsoft.com/office/powerpoint/2010/main" val="303728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2060400-F57C-3E46-BA42-0E5AF8058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ea typeface="ＭＳ Ｐゴシック" panose="020B0600070205080204" pitchFamily="34" charset="-128"/>
              </a:rPr>
              <a:t>Why we need MSA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60C92BB-FC25-3B4E-9B2A-7BA8AFFC9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MSA is central to many bioinformatics applications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Phylogenetic tree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Motifs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Patterns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Structure prediction (RNA, protein)</a:t>
            </a:r>
          </a:p>
        </p:txBody>
      </p:sp>
    </p:spTree>
    <p:extLst>
      <p:ext uri="{BB962C8B-B14F-4D97-AF65-F5344CB8AC3E}">
        <p14:creationId xmlns:p14="http://schemas.microsoft.com/office/powerpoint/2010/main" val="2682598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698" name="Picture 2" descr="rat2">
            <a:extLst>
              <a:ext uri="{FF2B5EF4-FFF2-40B4-BE49-F238E27FC236}">
                <a16:creationId xmlns:a16="http://schemas.microsoft.com/office/drawing/2014/main" id="{744A3567-AC8D-A74A-B721-809C521B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0" r="11111" b="8244"/>
          <a:stretch>
            <a:fillRect/>
          </a:stretch>
        </p:blipFill>
        <p:spPr bwMode="auto">
          <a:xfrm>
            <a:off x="2362200" y="5705476"/>
            <a:ext cx="1143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9699" name="Picture 3" descr="horse">
            <a:extLst>
              <a:ext uri="{FF2B5EF4-FFF2-40B4-BE49-F238E27FC236}">
                <a16:creationId xmlns:a16="http://schemas.microsoft.com/office/drawing/2014/main" id="{9A03C07A-18E0-DC4E-BB2D-D07C36878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705475"/>
            <a:ext cx="984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9700" name="Picture 4" descr="dog">
            <a:extLst>
              <a:ext uri="{FF2B5EF4-FFF2-40B4-BE49-F238E27FC236}">
                <a16:creationId xmlns:a16="http://schemas.microsoft.com/office/drawing/2014/main" id="{7FFDA843-B856-554E-BDAE-F2DAAE39A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74357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9701" name="Rectangle 5">
            <a:extLst>
              <a:ext uri="{FF2B5EF4-FFF2-40B4-BE49-F238E27FC236}">
                <a16:creationId xmlns:a16="http://schemas.microsoft.com/office/drawing/2014/main" id="{60225E3B-B3A3-4445-98AD-2856337CE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Motif</a:t>
            </a:r>
          </a:p>
        </p:txBody>
      </p:sp>
      <p:sp>
        <p:nvSpPr>
          <p:cNvPr id="669702" name="Rectangle 6">
            <a:extLst>
              <a:ext uri="{FF2B5EF4-FFF2-40B4-BE49-F238E27FC236}">
                <a16:creationId xmlns:a16="http://schemas.microsoft.com/office/drawing/2014/main" id="{95EC9594-5DAF-E448-AA26-574689F1A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Set of similar substrings, </a:t>
            </a:r>
          </a:p>
          <a:p>
            <a:pPr lvl="1"/>
            <a:r>
              <a:rPr lang="en-US" altLang="en-US"/>
              <a:t>within a single long sequence 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 sz="1200"/>
          </a:p>
          <a:p>
            <a:pPr lvl="1"/>
            <a:r>
              <a:rPr lang="en-US" altLang="en-US"/>
              <a:t>or a family of diverged sequences</a:t>
            </a:r>
          </a:p>
        </p:txBody>
      </p:sp>
      <p:sp>
        <p:nvSpPr>
          <p:cNvPr id="669703" name="Line 7">
            <a:extLst>
              <a:ext uri="{FF2B5EF4-FFF2-40B4-BE49-F238E27FC236}">
                <a16:creationId xmlns:a16="http://schemas.microsoft.com/office/drawing/2014/main" id="{8DFF9CDD-5B71-C040-9B5F-E0F3AA560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781675"/>
            <a:ext cx="2209800" cy="0"/>
          </a:xfrm>
          <a:prstGeom prst="line">
            <a:avLst/>
          </a:prstGeom>
          <a:noFill/>
          <a:ln w="762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9704" name="Line 8">
            <a:extLst>
              <a:ext uri="{FF2B5EF4-FFF2-40B4-BE49-F238E27FC236}">
                <a16:creationId xmlns:a16="http://schemas.microsoft.com/office/drawing/2014/main" id="{0A139FC7-08F6-0D47-9778-EC05C3DE7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781675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9705" name="Line 9">
            <a:extLst>
              <a:ext uri="{FF2B5EF4-FFF2-40B4-BE49-F238E27FC236}">
                <a16:creationId xmlns:a16="http://schemas.microsoft.com/office/drawing/2014/main" id="{4EC87705-5DAB-BA43-9C59-5CD94D226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81675"/>
            <a:ext cx="2209800" cy="0"/>
          </a:xfrm>
          <a:prstGeom prst="line">
            <a:avLst/>
          </a:prstGeom>
          <a:noFill/>
          <a:ln w="76200">
            <a:solidFill>
              <a:srgbClr val="2B03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9706" name="Line 10">
            <a:extLst>
              <a:ext uri="{FF2B5EF4-FFF2-40B4-BE49-F238E27FC236}">
                <a16:creationId xmlns:a16="http://schemas.microsoft.com/office/drawing/2014/main" id="{7542DA77-3589-EB45-99C6-D52FB8DB0E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781675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9707" name="Line 11">
            <a:extLst>
              <a:ext uri="{FF2B5EF4-FFF2-40B4-BE49-F238E27FC236}">
                <a16:creationId xmlns:a16="http://schemas.microsoft.com/office/drawing/2014/main" id="{DE3C3026-E5B2-0548-B900-71D843DF1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781675"/>
            <a:ext cx="2209800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9708" name="Line 12">
            <a:extLst>
              <a:ext uri="{FF2B5EF4-FFF2-40B4-BE49-F238E27FC236}">
                <a16:creationId xmlns:a16="http://schemas.microsoft.com/office/drawing/2014/main" id="{A8452105-3A12-D74D-BD76-E9A80C324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5781675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69716" name="Group 20">
            <a:extLst>
              <a:ext uri="{FF2B5EF4-FFF2-40B4-BE49-F238E27FC236}">
                <a16:creationId xmlns:a16="http://schemas.microsoft.com/office/drawing/2014/main" id="{286A5222-B24A-1843-83C8-0087065C74E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105400"/>
            <a:ext cx="5638800" cy="609600"/>
            <a:chOff x="1488" y="2496"/>
            <a:chExt cx="3552" cy="1008"/>
          </a:xfrm>
        </p:grpSpPr>
        <p:sp>
          <p:nvSpPr>
            <p:cNvPr id="669709" name="Line 13">
              <a:extLst>
                <a:ext uri="{FF2B5EF4-FFF2-40B4-BE49-F238E27FC236}">
                  <a16:creationId xmlns:a16="http://schemas.microsoft.com/office/drawing/2014/main" id="{C8A8C52F-7F2B-F647-AE11-E359B5C3B2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496"/>
              <a:ext cx="124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9710" name="Line 14">
              <a:extLst>
                <a:ext uri="{FF2B5EF4-FFF2-40B4-BE49-F238E27FC236}">
                  <a16:creationId xmlns:a16="http://schemas.microsoft.com/office/drawing/2014/main" id="{00B79D19-4976-274F-9272-70EA117C4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496"/>
              <a:ext cx="14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9711" name="Line 15">
              <a:extLst>
                <a:ext uri="{FF2B5EF4-FFF2-40B4-BE49-F238E27FC236}">
                  <a16:creationId xmlns:a16="http://schemas.microsoft.com/office/drawing/2014/main" id="{3FC81FD6-04CD-CB47-A04B-CB1F6FAC0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496"/>
              <a:ext cx="192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9712" name="Text Box 16">
            <a:extLst>
              <a:ext uri="{FF2B5EF4-FFF2-40B4-BE49-F238E27FC236}">
                <a16:creationId xmlns:a16="http://schemas.microsoft.com/office/drawing/2014/main" id="{52E69250-EB9B-D94B-843A-612A411E5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0" y="48148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669900"/>
                </a:solidFill>
              </a:rPr>
              <a:t>Motif</a:t>
            </a:r>
          </a:p>
        </p:txBody>
      </p:sp>
      <p:sp>
        <p:nvSpPr>
          <p:cNvPr id="669713" name="Line 17">
            <a:extLst>
              <a:ext uri="{FF2B5EF4-FFF2-40B4-BE49-F238E27FC236}">
                <a16:creationId xmlns:a16="http://schemas.microsoft.com/office/drawing/2014/main" id="{6FBB25E5-534D-5F42-9AE6-2619A6F91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257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9714" name="Text Box 18">
            <a:extLst>
              <a:ext uri="{FF2B5EF4-FFF2-40B4-BE49-F238E27FC236}">
                <a16:creationId xmlns:a16="http://schemas.microsoft.com/office/drawing/2014/main" id="{57634EF8-94EF-FF44-8052-ED903E1A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1" y="4860926"/>
            <a:ext cx="2176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9966"/>
                </a:solidFill>
              </a:rPr>
              <a:t>long biosequence</a:t>
            </a:r>
          </a:p>
        </p:txBody>
      </p:sp>
      <p:pic>
        <p:nvPicPr>
          <p:cNvPr id="669715" name="Picture 19" descr="EVE2">
            <a:extLst>
              <a:ext uri="{FF2B5EF4-FFF2-40B4-BE49-F238E27FC236}">
                <a16:creationId xmlns:a16="http://schemas.microsoft.com/office/drawing/2014/main" id="{803167BB-8B71-8442-81F8-F6CE7A3C7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86000"/>
            <a:ext cx="41148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599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669" name="Picture 5">
            <a:extLst>
              <a:ext uri="{FF2B5EF4-FFF2-40B4-BE49-F238E27FC236}">
                <a16:creationId xmlns:a16="http://schemas.microsoft.com/office/drawing/2014/main" id="{6497D9A0-C833-9642-AE21-1C8565A0D55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1"/>
            <a:ext cx="2686050" cy="353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3670" name="Picture 6">
            <a:extLst>
              <a:ext uri="{FF2B5EF4-FFF2-40B4-BE49-F238E27FC236}">
                <a16:creationId xmlns:a16="http://schemas.microsoft.com/office/drawing/2014/main" id="{574BA8DB-ABD6-2B4C-950D-0C5AD092D45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6" y="3416301"/>
            <a:ext cx="51212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3671" name="Text Box 7">
            <a:extLst>
              <a:ext uri="{FF2B5EF4-FFF2-40B4-BE49-F238E27FC236}">
                <a16:creationId xmlns:a16="http://schemas.microsoft.com/office/drawing/2014/main" id="{4F02711D-8B08-8346-8A34-8EEC52FEF3D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2451" y="2292351"/>
            <a:ext cx="3668713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AU" altLang="en-US" sz="2400" b="1">
                <a:latin typeface="Helvetica" pitchFamily="2" charset="0"/>
                <a:cs typeface="Arial" panose="020B0604020202020204" pitchFamily="34" charset="0"/>
              </a:rPr>
              <a:t>..</a:t>
            </a:r>
            <a:r>
              <a:rPr lang="en-AU" altLang="en-US" sz="2400" b="1">
                <a:solidFill>
                  <a:srgbClr val="66AB21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AU" altLang="en-US" sz="2400" b="1">
                <a:latin typeface="Helvetica" pitchFamily="2" charset="0"/>
                <a:cs typeface="Arial" panose="020B0604020202020204" pitchFamily="34" charset="0"/>
              </a:rPr>
              <a:t>KFST</a:t>
            </a:r>
            <a:r>
              <a:rPr lang="en-AU" altLang="en-US" sz="2400" b="1">
                <a:solidFill>
                  <a:srgbClr val="66AB21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AU" altLang="en-US" sz="2400" b="1">
                <a:latin typeface="Helvetica" pitchFamily="2" charset="0"/>
                <a:cs typeface="Arial" panose="020B0604020202020204" pitchFamily="34" charset="0"/>
              </a:rPr>
              <a:t>AT</a:t>
            </a:r>
            <a:r>
              <a:rPr lang="en-AU" altLang="en-US" sz="2400" b="1">
                <a:solidFill>
                  <a:srgbClr val="66AB21"/>
                </a:solidFill>
                <a:latin typeface="Helvetica" pitchFamily="2" charset="0"/>
                <a:cs typeface="Arial" panose="020B0604020202020204" pitchFamily="34" charset="0"/>
              </a:rPr>
              <a:t>WW</a:t>
            </a:r>
            <a:r>
              <a:rPr lang="en-AU" altLang="en-US" sz="2400" b="1">
                <a:latin typeface="Helvetica" pitchFamily="2" charset="0"/>
                <a:cs typeface="Arial" panose="020B0604020202020204" pitchFamily="34" charset="0"/>
              </a:rPr>
              <a:t>IR</a:t>
            </a:r>
            <a:r>
              <a:rPr lang="en-AU" altLang="en-US" sz="2400" b="1">
                <a:solidFill>
                  <a:srgbClr val="66AB21"/>
                </a:solidFill>
                <a:latin typeface="Helvetica" pitchFamily="2" charset="0"/>
                <a:cs typeface="Arial" panose="020B0604020202020204" pitchFamily="34" charset="0"/>
              </a:rPr>
              <a:t>Q</a:t>
            </a:r>
            <a:r>
              <a:rPr lang="en-AU" altLang="en-US" sz="2400" b="1">
                <a:latin typeface="Helvetica" pitchFamily="2" charset="0"/>
                <a:cs typeface="Arial" panose="020B0604020202020204" pitchFamily="34" charset="0"/>
              </a:rPr>
              <a:t>AIT</a:t>
            </a:r>
            <a:r>
              <a:rPr lang="en-AU" altLang="en-US" sz="2400" b="1">
                <a:solidFill>
                  <a:srgbClr val="66AB21"/>
                </a:solidFill>
                <a:latin typeface="Helvetica" pitchFamily="2" charset="0"/>
                <a:cs typeface="Arial" panose="020B0604020202020204" pitchFamily="34" charset="0"/>
              </a:rPr>
              <a:t>R</a:t>
            </a:r>
            <a:r>
              <a:rPr lang="en-AU" altLang="en-US" sz="2400" b="1">
                <a:latin typeface="Helvetica" pitchFamily="2" charset="0"/>
                <a:cs typeface="Arial" panose="020B0604020202020204" pitchFamily="34" charset="0"/>
              </a:rPr>
              <a:t>..</a:t>
            </a:r>
            <a:endParaRPr lang="en-AU" altLang="en-US" sz="3200" b="1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753672" name="Rectangle 8">
            <a:extLst>
              <a:ext uri="{FF2B5EF4-FFF2-40B4-BE49-F238E27FC236}">
                <a16:creationId xmlns:a16="http://schemas.microsoft.com/office/drawing/2014/main" id="{BBC1D08A-89F7-034F-B2BD-0091C4D94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en-US" dirty="0"/>
              <a:t>Protein Motif: Activity Sites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217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09480" y="84600"/>
            <a:ext cx="1158156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Today’s Instructor</a:t>
            </a:r>
          </a:p>
        </p:txBody>
      </p:sp>
      <p:sp>
        <p:nvSpPr>
          <p:cNvPr id="87" name="CustomShape 2"/>
          <p:cNvSpPr/>
          <p:nvPr/>
        </p:nvSpPr>
        <p:spPr>
          <a:xfrm>
            <a:off x="3915720" y="1600200"/>
            <a:ext cx="792792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Bioinformatics and Computational Biosciences Branch (BCBB), Rocky Mountain Laboratories (RML), NIAID,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NIH, Hamilton, MT USA.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Contact our team via email: </a:t>
            </a: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Email: 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ace@icermali.org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Listserv: 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ACE-MALI-L@LIST.NIH.GOV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Instructor: 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amitava.roy@nih.gov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89" name="CustomShape 3"/>
          <p:cNvSpPr/>
          <p:nvPr/>
        </p:nvSpPr>
        <p:spPr>
          <a:xfrm>
            <a:off x="866880" y="4039560"/>
            <a:ext cx="3179160" cy="22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Dr. Amitava Roy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Ph.D. in Physics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Ongoing Computational Biology projects: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Vaccine development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Structure determination of prion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6EA7408-7745-4C49-830F-40269CFE001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9BD0B-6E67-5843-BD73-1DA0216E3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0" y="1317215"/>
            <a:ext cx="3048840" cy="2778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3" name="Rectangle 3">
            <a:extLst>
              <a:ext uri="{FF2B5EF4-FFF2-40B4-BE49-F238E27FC236}">
                <a16:creationId xmlns:a16="http://schemas.microsoft.com/office/drawing/2014/main" id="{06985F22-C848-EA42-98D6-C0749B5B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87500"/>
            <a:ext cx="8763000" cy="511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xxxxxxxxxxx.xxxxxxxxx.xxxxx..........xxxxxx.xxxxxxx.xxxxxxxxxx.xxxxxxxxx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HAHU    V.LSPADKTN..VKAAWGKVG.AHAGE..........YGAEAL.ERMFLSF..</a:t>
            </a:r>
            <a:r>
              <a:rPr lang="en-US" altLang="en-US" sz="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PTTKTY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FPH.FDLS.HGSA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HAOR    M.LTDAEKKE..VTALWGKAA.GHGEE..........YGAEAL.ERLFQAF..</a:t>
            </a:r>
            <a:r>
              <a:rPr lang="en-US" altLang="en-US" sz="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PTTKTY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FSH.FDLS.HGSA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HADK    V.LSAADKTN..VKGVFSKIG.GHAEE..........YGAETL.ERMFIAY..</a:t>
            </a:r>
            <a:r>
              <a:rPr lang="en-US" altLang="en-US" sz="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PQTKTY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FPH.FDLS.HGSA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HBHU    VHLTPEEKSA..VTALWGKVN.VDEVG...........G.EAL.GRLLVVY..</a:t>
            </a:r>
            <a:r>
              <a:rPr lang="en-US" altLang="en-US" sz="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PWTQRF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FES.FGDL.STPD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HBOR    VHLSGGEKSA..VTNLWGKVN.INELG...........G.EAL.GRLLVVY..</a:t>
            </a:r>
            <a:r>
              <a:rPr lang="en-US" altLang="en-US" sz="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PWTQRF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FEA.FGDL.SSAG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HBDK    VHWTAEEKQL..ITGLWGKVNvAD.CG...........A.EAL.ARLLIVY..</a:t>
            </a:r>
            <a:r>
              <a:rPr lang="en-US" altLang="en-US" sz="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PWTQRF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FAS.FGNL.SSPT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MYHU    G.LSDGEWQL..VLNVWGKVE.ADIPG..........HGQEVL.IRLFKGH..</a:t>
            </a:r>
            <a:r>
              <a:rPr lang="en-US" altLang="en-US" sz="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PETLEK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FDK.FKHL.KSED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MYOR    G.LSDGEWQL..VLKVWGKVE.GDLPG..........HGQEVL.IRLFKTH..</a:t>
            </a:r>
            <a:r>
              <a:rPr lang="en-US" altLang="en-US" sz="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PETLEK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FDK.FKGL.KTED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IGLOB   M.KFFAVLALCiVGAIASPLT.ADEASlvqsswkavsHNEVEIlAAVFAAY.</a:t>
            </a:r>
            <a:r>
              <a:rPr lang="en-US" altLang="en-US" sz="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PDIQNK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FSQFaGKDLASIKD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GPUGNI  A.LTEKQEAL..LKQSWEVLK.QNIPA..........HS.LRL.FALIIEA.A</a:t>
            </a:r>
            <a:r>
              <a:rPr lang="en-US" altLang="en-US" sz="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PESKYV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FSF.LKDSNEIPE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GPYL    GVLTDVQVAL..VKSSFEEFN.ANIPK...........N.THR.FFTLVLEiA</a:t>
            </a:r>
            <a:r>
              <a:rPr lang="en-US" altLang="en-US" sz="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PGAKDL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FSF.LKGSSEVPQ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GGZLB   M.L.DQQTIN..IIKATVPVLkEHGVT...........ITTTF.YKNLFAK.H</a:t>
            </a:r>
            <a:r>
              <a:rPr lang="en-US" altLang="en-US" sz="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PEVRPL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FDM.GRQ..ESLE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xxxxx.xxxxxxxxxxxxx..xxxxxxxxxxxxxxx..xxxxxxx.xxxxxxx...xxxxxxxxxxxxxxxx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HAHU    Q</a:t>
            </a:r>
            <a:r>
              <a:rPr lang="en-US" altLang="en-US" sz="8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VKGH.G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KKVADA.LTN......AVA.HVDDMPNA...LSA</a:t>
            </a:r>
            <a:r>
              <a:rPr lang="en-US" altLang="en-US" sz="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LS.D.LH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AHKL....RVDPVNF.KLLSHC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endParaRPr lang="en-US" alt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HAOR    Q</a:t>
            </a:r>
            <a:r>
              <a:rPr lang="en-US" altLang="en-US" sz="8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IKAH.G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KKVADA.L.S......TAAGHFDDMDSA...LSA</a:t>
            </a:r>
            <a:r>
              <a:rPr lang="en-US" altLang="en-US" sz="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LS.D.LH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AHKL....RVDPVNF.KLLAHC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</a:t>
            </a:r>
            <a:endParaRPr lang="en-US" alt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HADK    Q</a:t>
            </a:r>
            <a:r>
              <a:rPr lang="en-US" altLang="en-US" sz="8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IKAH.G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KKVAAA.LVE......AVN.HVDDIAGA...LSK</a:t>
            </a:r>
            <a:r>
              <a:rPr lang="en-US" altLang="en-US" sz="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LS.D.LH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AQKL....RVDPVNF.KFLGHC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endParaRPr lang="en-US" alt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HBHU    AVMGNpK</a:t>
            </a:r>
            <a:r>
              <a:rPr lang="en-US" altLang="en-US" sz="8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VKAHG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K.KVLGA..FSDGLAHLDNLKGT...FAT</a:t>
            </a:r>
            <a:r>
              <a:rPr lang="en-US" altLang="en-US" sz="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LS.E.LH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CDKL....HVDPENF.RL.LGNV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alt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HBOR    AVMGNpK</a:t>
            </a:r>
            <a:r>
              <a:rPr lang="en-US" altLang="en-US" sz="8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VKAHG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A.KVLTS..FGDALKNLDDLKGT...FAK</a:t>
            </a:r>
            <a:r>
              <a:rPr lang="en-US" altLang="en-US" sz="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LS.E.LH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CDKL....HVDPENFNRL..GNV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alt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HBDK    AILGNpM</a:t>
            </a:r>
            <a:r>
              <a:rPr lang="en-US" altLang="en-US" sz="8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VRAHG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K.KVLTS..FGDAVKNLDNIKNT...FAQ</a:t>
            </a:r>
            <a:r>
              <a:rPr lang="en-US" altLang="en-US" sz="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LS.E.LH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CDKL....HVDPENF.RL.LGDI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alt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MYHU    EMKASeD</a:t>
            </a:r>
            <a:r>
              <a:rPr lang="en-US" altLang="en-US" sz="8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LKKHG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A.TVL......TALGGILKKKGHH..EAEIKP</a:t>
            </a:r>
            <a:r>
              <a:rPr lang="en-US" altLang="en-US" sz="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L.AQSH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ATK...HKIPVKYLEFISEC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</a:t>
            </a:r>
            <a:endParaRPr lang="en-US" alt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MYOR    EMKASaD</a:t>
            </a:r>
            <a:r>
              <a:rPr lang="en-US" altLang="en-US" sz="8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LKKHG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G.TVL......TALGNILKKKGQH..EAELKP</a:t>
            </a:r>
            <a:r>
              <a:rPr lang="en-US" altLang="en-US" sz="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L.AQSH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ATK...HKISIKFLEYISEA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</a:t>
            </a:r>
            <a:endParaRPr lang="en-US" alt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IGLOB   T.GA...</a:t>
            </a:r>
            <a:r>
              <a:rPr lang="en-US" altLang="en-US" sz="8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FATHA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TRIVSFLseVIALSGNTSNAAAV...NSLVSK</a:t>
            </a:r>
            <a:r>
              <a:rPr lang="en-US" altLang="en-US" sz="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L.GDDH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KA....R.GVSAA.QF..GEFR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GPUGNI  NNPK...</a:t>
            </a:r>
            <a:r>
              <a:rPr lang="en-US" altLang="en-US" sz="8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LKAHA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AVIFKTI...CESATELRQKGHAVwdNNTLKR</a:t>
            </a:r>
            <a:r>
              <a:rPr lang="en-US" altLang="en-US" sz="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L.GSIH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LK....N.KITDP.HF.EVMKG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GPYL    NNPD...</a:t>
            </a:r>
            <a:r>
              <a:rPr lang="en-US" altLang="en-US" sz="8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LQAHA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G.KVFKL..TYEAAIQLEVNGAVAs.DATLKS</a:t>
            </a:r>
            <a:r>
              <a:rPr lang="en-US" altLang="en-US" sz="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L.GSVH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VS....K.GVVDA.HF.PVVKE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GGZLB   Q......</a:t>
            </a:r>
            <a:r>
              <a:rPr lang="en-US" altLang="en-US" sz="8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PKALA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M.TVL......AAAQNIENLPAIL..PAVKK</a:t>
            </a:r>
            <a:r>
              <a:rPr lang="en-US" altLang="en-US" sz="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IAvKH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CQAGVaaaH.YPIVGQE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L.LGAI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xxxxxxxxx.xxxxxxxxx.xxxxxxxxxxxxxxxxxxxxxxx..x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HAHU    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VT.L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AA.H..LPAEFTPA..VH</a:t>
            </a:r>
            <a:r>
              <a:rPr lang="en-US" altLang="en-US" sz="800" b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DKFLASV.STVLTS..KY..R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HAOR    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VV.L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AR.H..CPGEFTPS..AH</a:t>
            </a:r>
            <a:r>
              <a:rPr lang="en-US" altLang="en-US" sz="800" b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AAM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DKFLSKV.ATVLTS..KY..R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HADK    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VV.V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AI.H..HPAALTPE..VH</a:t>
            </a:r>
            <a:r>
              <a:rPr lang="en-US" altLang="en-US" sz="800" b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DKFMCAV.GAVLTA..KY..R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HBHU    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VCVL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AH.H..FGKEFTPP..VQ</a:t>
            </a:r>
            <a:r>
              <a:rPr lang="en-US" altLang="en-US" sz="800" b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AAY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QKVVAGV.ANALAH..KY..H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HBOR    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IVVL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AR.H..FSKDFSPE..VQ</a:t>
            </a:r>
            <a:r>
              <a:rPr lang="en-US" altLang="en-US" sz="800" b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AAW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QKLVSGV.AHALGH..KY..H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HBDK    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IIVL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AA.H..FTKDFTPE..CQ</a:t>
            </a:r>
            <a:r>
              <a:rPr lang="en-US" altLang="en-US" sz="800" b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AAW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QKLVRVV.AHALAR..KY..H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MYHU    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QV.L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QSKHPgDFGADAQ</a:t>
            </a:r>
            <a:r>
              <a:rPr lang="en-US" altLang="en-US" sz="800" b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GA.M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NKALELFRKDM.ASNYKELGFQ..G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MYOR    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HV.L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QSKHSaDFGADAQ</a:t>
            </a:r>
            <a:r>
              <a:rPr lang="en-US" altLang="en-US" sz="800" b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AA.M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GKALELFRNDM.AAKYKEFGFQ..G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IGLOB   TA.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LVA.Y..L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QANVSWGDnVA</a:t>
            </a:r>
            <a:r>
              <a:rPr lang="en-US" altLang="en-US" sz="800" b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AAW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NKA.LDN.TFAIVV..PR..L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GPUGNI  A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LLGTI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KEA.IKENWSDE..MG</a:t>
            </a:r>
            <a:r>
              <a:rPr lang="en-US" altLang="en-US" sz="800" b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QAW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TEAYNQLVATIKAE..MK..E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GPYL    A</a:t>
            </a:r>
            <a:r>
              <a:rPr lang="en-US" altLang="en-US" sz="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ILKTI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KEV.VGDKWSEE..LN</a:t>
            </a:r>
            <a:r>
              <a:rPr lang="en-US" altLang="en-US" sz="800" b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TAW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TIAYDELAIIIKKE..MKdaA</a:t>
            </a:r>
          </a:p>
          <a:p>
            <a:pPr eaLnBrk="0" hangingPunct="0"/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GGZLB   EVLGDAAT..DDIL</a:t>
            </a:r>
            <a:r>
              <a:rPr lang="en-US" altLang="en-US" sz="800" b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DAW</a:t>
            </a: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GK.AYGVIADVFIQVEADLYAQ..AV..E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44" name="Rectangle 4">
            <a:extLst>
              <a:ext uri="{FF2B5EF4-FFF2-40B4-BE49-F238E27FC236}">
                <a16:creationId xmlns:a16="http://schemas.microsoft.com/office/drawing/2014/main" id="{ED1E551C-86C5-1541-96F3-48E313BCF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Example: Globin Motifs</a:t>
            </a:r>
          </a:p>
        </p:txBody>
      </p:sp>
      <p:pic>
        <p:nvPicPr>
          <p:cNvPr id="675845" name="Picture 5">
            <a:extLst>
              <a:ext uri="{FF2B5EF4-FFF2-40B4-BE49-F238E27FC236}">
                <a16:creationId xmlns:a16="http://schemas.microsoft.com/office/drawing/2014/main" id="{736559D7-20A3-8C41-8C9E-0BE25087D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3717926"/>
            <a:ext cx="3395663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5858" name="Group 18">
            <a:extLst>
              <a:ext uri="{FF2B5EF4-FFF2-40B4-BE49-F238E27FC236}">
                <a16:creationId xmlns:a16="http://schemas.microsoft.com/office/drawing/2014/main" id="{82E29E26-8802-5C4E-9D7F-551E058DCEAB}"/>
              </a:ext>
            </a:extLst>
          </p:cNvPr>
          <p:cNvGraphicFramePr>
            <a:graphicFrameLocks noGrp="1"/>
          </p:cNvGraphicFramePr>
          <p:nvPr/>
        </p:nvGraphicFramePr>
        <p:xfrm>
          <a:off x="7010401" y="3186113"/>
          <a:ext cx="3505517" cy="3962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449658813"/>
                    </a:ext>
                  </a:extLst>
                </a:gridCol>
                <a:gridCol w="3297237">
                  <a:extLst>
                    <a:ext uri="{9D8B030D-6E8A-4147-A177-3AD203B41FA5}">
                      <a16:colId xmlns:a16="http://schemas.microsoft.com/office/drawing/2014/main" val="3185726522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333399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rgbClr val="3366FF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500">
                          <a:solidFill>
                            <a:srgbClr val="669900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sz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sz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sz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sz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sz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333399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rgbClr val="3366FF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500">
                          <a:solidFill>
                            <a:srgbClr val="669900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sz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sz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sz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sz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 sz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</a:rPr>
                        <a:t>Hemoglobin alpha subunit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76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59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>
            <a:extLst>
              <a:ext uri="{FF2B5EF4-FFF2-40B4-BE49-F238E27FC236}">
                <a16:creationId xmlns:a16="http://schemas.microsoft.com/office/drawing/2014/main" id="{D0479C1C-C23A-FB48-9AD5-49DD011FB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Motif discovery problem</a:t>
            </a:r>
          </a:p>
        </p:txBody>
      </p:sp>
      <p:sp>
        <p:nvSpPr>
          <p:cNvPr id="670723" name="Rectangle 3">
            <a:extLst>
              <a:ext uri="{FF2B5EF4-FFF2-40B4-BE49-F238E27FC236}">
                <a16:creationId xmlns:a16="http://schemas.microsoft.com/office/drawing/2014/main" id="{90463F5B-AB52-3941-A154-F5585095C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sequences</a:t>
            </a:r>
          </a:p>
          <a:p>
            <a:endParaRPr lang="en-US" altLang="en-US"/>
          </a:p>
          <a:p>
            <a:r>
              <a:rPr lang="en-US" altLang="en-US"/>
              <a:t>Find motif </a:t>
            </a:r>
          </a:p>
          <a:p>
            <a:pPr lvl="1"/>
            <a:r>
              <a:rPr lang="en-US" altLang="en-US"/>
              <a:t>	the number of motifs</a:t>
            </a:r>
          </a:p>
          <a:p>
            <a:pPr lvl="1"/>
            <a:r>
              <a:rPr lang="en-US" altLang="en-US"/>
              <a:t>	the width of each motif</a:t>
            </a:r>
          </a:p>
          <a:p>
            <a:pPr lvl="1"/>
            <a:r>
              <a:rPr lang="en-US" altLang="en-US"/>
              <a:t>	the locations of motif occurrences</a:t>
            </a:r>
          </a:p>
          <a:p>
            <a:endParaRPr lang="en-US" altLang="en-US"/>
          </a:p>
        </p:txBody>
      </p:sp>
      <p:grpSp>
        <p:nvGrpSpPr>
          <p:cNvPr id="670741" name="Group 21">
            <a:extLst>
              <a:ext uri="{FF2B5EF4-FFF2-40B4-BE49-F238E27FC236}">
                <a16:creationId xmlns:a16="http://schemas.microsoft.com/office/drawing/2014/main" id="{7E6EBC46-8597-204F-870F-5B7C57E7C38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905000"/>
            <a:ext cx="7315200" cy="3962400"/>
            <a:chOff x="288" y="1200"/>
            <a:chExt cx="4608" cy="2496"/>
          </a:xfrm>
        </p:grpSpPr>
        <p:sp>
          <p:nvSpPr>
            <p:cNvPr id="670724" name="Line 4">
              <a:extLst>
                <a:ext uri="{FF2B5EF4-FFF2-40B4-BE49-F238E27FC236}">
                  <a16:creationId xmlns:a16="http://schemas.microsoft.com/office/drawing/2014/main" id="{2EBB100C-27F8-5B4F-8639-4530BC740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44"/>
              <a:ext cx="1392" cy="0"/>
            </a:xfrm>
            <a:prstGeom prst="line">
              <a:avLst/>
            </a:prstGeom>
            <a:noFill/>
            <a:ln w="76200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0725" name="Line 5">
              <a:extLst>
                <a:ext uri="{FF2B5EF4-FFF2-40B4-BE49-F238E27FC236}">
                  <a16:creationId xmlns:a16="http://schemas.microsoft.com/office/drawing/2014/main" id="{C841FFF4-2E76-CB49-A8E5-2332F4E7F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344"/>
              <a:ext cx="33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0726" name="Line 6">
              <a:extLst>
                <a:ext uri="{FF2B5EF4-FFF2-40B4-BE49-F238E27FC236}">
                  <a16:creationId xmlns:a16="http://schemas.microsoft.com/office/drawing/2014/main" id="{B360B3DC-3BBB-8644-BF97-30A5A625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536"/>
              <a:ext cx="1392" cy="0"/>
            </a:xfrm>
            <a:prstGeom prst="line">
              <a:avLst/>
            </a:prstGeom>
            <a:noFill/>
            <a:ln w="76200">
              <a:solidFill>
                <a:srgbClr val="2B03B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0727" name="Line 7">
              <a:extLst>
                <a:ext uri="{FF2B5EF4-FFF2-40B4-BE49-F238E27FC236}">
                  <a16:creationId xmlns:a16="http://schemas.microsoft.com/office/drawing/2014/main" id="{C9283A71-D7A6-DB4C-8D6E-1D2776402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536"/>
              <a:ext cx="33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0728" name="Line 8">
              <a:extLst>
                <a:ext uri="{FF2B5EF4-FFF2-40B4-BE49-F238E27FC236}">
                  <a16:creationId xmlns:a16="http://schemas.microsoft.com/office/drawing/2014/main" id="{E13A0E7E-9A24-E847-B2AD-4408F3F78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728"/>
              <a:ext cx="1392" cy="0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0729" name="Line 9">
              <a:extLst>
                <a:ext uri="{FF2B5EF4-FFF2-40B4-BE49-F238E27FC236}">
                  <a16:creationId xmlns:a16="http://schemas.microsoft.com/office/drawing/2014/main" id="{608B5CFD-2994-414C-815B-6EA103DD0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728"/>
              <a:ext cx="33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0730" name="Text Box 10">
              <a:extLst>
                <a:ext uri="{FF2B5EF4-FFF2-40B4-BE49-F238E27FC236}">
                  <a16:creationId xmlns:a16="http://schemas.microsoft.com/office/drawing/2014/main" id="{AA272288-A2B1-2549-81BE-9F84AFADF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792"/>
              <a:ext cx="210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CentSchbook Mono BT" pitchFamily="49" charset="0"/>
                </a:rPr>
                <a:t>IGR</a:t>
              </a:r>
              <a:r>
                <a:rPr lang="en-US" altLang="en-US" sz="2000" b="1">
                  <a:solidFill>
                    <a:srgbClr val="3366FF"/>
                  </a:solidFill>
                  <a:latin typeface="CentSchbook Mono BT" pitchFamily="49" charset="0"/>
                </a:rPr>
                <a:t>G</a:t>
              </a:r>
              <a:r>
                <a:rPr lang="en-US" altLang="en-US" sz="2000" b="1">
                  <a:latin typeface="CentSchbook Mono BT" pitchFamily="49" charset="0"/>
                </a:rPr>
                <a:t>G</a:t>
              </a:r>
              <a:r>
                <a:rPr lang="en-US" altLang="en-US" sz="2000" b="1">
                  <a:solidFill>
                    <a:srgbClr val="3366FF"/>
                  </a:solidFill>
                  <a:latin typeface="CentSchbook Mono BT" pitchFamily="49" charset="0"/>
                </a:rPr>
                <a:t>FG</a:t>
              </a:r>
              <a:r>
                <a:rPr lang="en-US" altLang="en-US" sz="2000" b="1">
                  <a:latin typeface="CentSchbook Mono BT" pitchFamily="49" charset="0"/>
                </a:rPr>
                <a:t>E</a:t>
              </a:r>
              <a:r>
                <a:rPr lang="en-US" altLang="en-US" sz="2000" b="1">
                  <a:solidFill>
                    <a:srgbClr val="3366FF"/>
                  </a:solidFill>
                  <a:latin typeface="CentSchbook Mono BT" pitchFamily="49" charset="0"/>
                </a:rPr>
                <a:t>V</a:t>
              </a:r>
              <a:r>
                <a:rPr lang="en-US" altLang="en-US" sz="2000" b="1">
                  <a:latin typeface="CentSchbook Mono BT" pitchFamily="49" charset="0"/>
                </a:rPr>
                <a:t>Y</a:t>
              </a:r>
              <a:r>
                <a:rPr lang="en-US" altLang="en-US" sz="2000">
                  <a:latin typeface="Times New Roman" panose="02020603050405020304" pitchFamily="18" charset="0"/>
                </a:rPr>
                <a:t>  at position 515</a:t>
              </a:r>
              <a:endParaRPr lang="en-US" altLang="en-US" sz="2000">
                <a:latin typeface="CentSchbook Mono BT" pitchFamily="49" charset="0"/>
              </a:endParaRPr>
            </a:p>
            <a:p>
              <a:r>
                <a:rPr lang="en-US" altLang="en-US" sz="2000" b="1">
                  <a:latin typeface="CentSchbook Mono BT" pitchFamily="49" charset="0"/>
                </a:rPr>
                <a:t>LGE</a:t>
              </a:r>
              <a:r>
                <a:rPr lang="en-US" altLang="en-US" sz="2000" b="1">
                  <a:solidFill>
                    <a:srgbClr val="3366FF"/>
                  </a:solidFill>
                  <a:latin typeface="CentSchbook Mono BT" pitchFamily="49" charset="0"/>
                </a:rPr>
                <a:t>G</a:t>
              </a:r>
              <a:r>
                <a:rPr lang="en-US" altLang="en-US" sz="2000" b="1">
                  <a:latin typeface="CentSchbook Mono BT" pitchFamily="49" charset="0"/>
                </a:rPr>
                <a:t>C</a:t>
              </a:r>
              <a:r>
                <a:rPr lang="en-US" altLang="en-US" sz="2000" b="1">
                  <a:solidFill>
                    <a:srgbClr val="3366FF"/>
                  </a:solidFill>
                  <a:latin typeface="CentSchbook Mono BT" pitchFamily="49" charset="0"/>
                </a:rPr>
                <a:t>FG</a:t>
              </a:r>
              <a:r>
                <a:rPr lang="en-US" altLang="en-US" sz="2000" b="1">
                  <a:latin typeface="CentSchbook Mono BT" pitchFamily="49" charset="0"/>
                </a:rPr>
                <a:t>Q</a:t>
              </a:r>
              <a:r>
                <a:rPr lang="en-US" altLang="en-US" sz="2000" b="1">
                  <a:solidFill>
                    <a:srgbClr val="3366FF"/>
                  </a:solidFill>
                  <a:latin typeface="CentSchbook Mono BT" pitchFamily="49" charset="0"/>
                </a:rPr>
                <a:t>V</a:t>
              </a:r>
              <a:r>
                <a:rPr lang="en-US" altLang="en-US" sz="2000" b="1">
                  <a:latin typeface="CentSchbook Mono BT" pitchFamily="49" charset="0"/>
                </a:rPr>
                <a:t>V</a:t>
              </a:r>
              <a:r>
                <a:rPr lang="en-US" altLang="en-US" sz="2000" b="1">
                  <a:latin typeface="Times New Roman" panose="02020603050405020304" pitchFamily="18" charset="0"/>
                </a:rPr>
                <a:t> </a:t>
              </a:r>
              <a:r>
                <a:rPr lang="en-US" altLang="en-US" sz="2000">
                  <a:latin typeface="Times New Roman" panose="02020603050405020304" pitchFamily="18" charset="0"/>
                </a:rPr>
                <a:t> at position 430</a:t>
              </a:r>
              <a:endParaRPr lang="en-US" altLang="en-US" sz="2000">
                <a:latin typeface="CentSchbook Mono BT" pitchFamily="49" charset="0"/>
              </a:endParaRPr>
            </a:p>
            <a:p>
              <a:r>
                <a:rPr lang="en-US" altLang="en-US" sz="2000" b="1">
                  <a:latin typeface="CentSchbook Mono BT" pitchFamily="49" charset="0"/>
                </a:rPr>
                <a:t>VGS</a:t>
              </a:r>
              <a:r>
                <a:rPr lang="en-US" altLang="en-US" sz="2000" b="1">
                  <a:solidFill>
                    <a:srgbClr val="3366FF"/>
                  </a:solidFill>
                  <a:latin typeface="CentSchbook Mono BT" pitchFamily="49" charset="0"/>
                </a:rPr>
                <a:t>G</a:t>
              </a:r>
              <a:r>
                <a:rPr lang="en-US" altLang="en-US" sz="2000" b="1">
                  <a:latin typeface="CentSchbook Mono BT" pitchFamily="49" charset="0"/>
                </a:rPr>
                <a:t>G</a:t>
              </a:r>
              <a:r>
                <a:rPr lang="en-US" altLang="en-US" sz="2000" b="1">
                  <a:solidFill>
                    <a:srgbClr val="3366FF"/>
                  </a:solidFill>
                  <a:latin typeface="CentSchbook Mono BT" pitchFamily="49" charset="0"/>
                </a:rPr>
                <a:t>FG</a:t>
              </a:r>
              <a:r>
                <a:rPr lang="en-US" altLang="en-US" sz="2000" b="1">
                  <a:latin typeface="CentSchbook Mono BT" pitchFamily="49" charset="0"/>
                </a:rPr>
                <a:t>Q</a:t>
              </a:r>
              <a:r>
                <a:rPr lang="en-US" altLang="en-US" sz="2000" b="1">
                  <a:solidFill>
                    <a:srgbClr val="3366FF"/>
                  </a:solidFill>
                  <a:latin typeface="CentSchbook Mono BT" pitchFamily="49" charset="0"/>
                </a:rPr>
                <a:t>V</a:t>
              </a:r>
              <a:r>
                <a:rPr lang="en-US" altLang="en-US" sz="2000" b="1">
                  <a:latin typeface="CentSchbook Mono BT" pitchFamily="49" charset="0"/>
                </a:rPr>
                <a:t>Y</a:t>
              </a:r>
              <a:r>
                <a:rPr lang="en-US" altLang="en-US" sz="2000">
                  <a:latin typeface="Times New Roman" panose="02020603050405020304" pitchFamily="18" charset="0"/>
                </a:rPr>
                <a:t>  at position 682</a:t>
              </a:r>
              <a:endParaRPr lang="en-US" altLang="en-US" sz="2000">
                <a:latin typeface="CentSchbook Mono BT" pitchFamily="49" charset="0"/>
              </a:endParaRPr>
            </a:p>
          </p:txBody>
        </p:sp>
        <p:sp>
          <p:nvSpPr>
            <p:cNvPr id="670731" name="Line 11">
              <a:extLst>
                <a:ext uri="{FF2B5EF4-FFF2-40B4-BE49-F238E27FC236}">
                  <a16:creationId xmlns:a16="http://schemas.microsoft.com/office/drawing/2014/main" id="{60B85C2D-E3CF-8448-8846-004FEF6DE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927"/>
              <a:ext cx="1392" cy="0"/>
            </a:xfrm>
            <a:prstGeom prst="line">
              <a:avLst/>
            </a:prstGeom>
            <a:noFill/>
            <a:ln w="76200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0732" name="Line 12">
              <a:extLst>
                <a:ext uri="{FF2B5EF4-FFF2-40B4-BE49-F238E27FC236}">
                  <a16:creationId xmlns:a16="http://schemas.microsoft.com/office/drawing/2014/main" id="{D1F69C8B-CD11-0645-8EB4-4124B96E9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27"/>
              <a:ext cx="33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0733" name="Line 13">
              <a:extLst>
                <a:ext uri="{FF2B5EF4-FFF2-40B4-BE49-F238E27FC236}">
                  <a16:creationId xmlns:a16="http://schemas.microsoft.com/office/drawing/2014/main" id="{B771D912-F87C-324C-BF42-8D75FD0C9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695"/>
              <a:ext cx="1392" cy="1"/>
            </a:xfrm>
            <a:prstGeom prst="line">
              <a:avLst/>
            </a:prstGeom>
            <a:noFill/>
            <a:ln w="76200">
              <a:solidFill>
                <a:srgbClr val="2B03B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0734" name="Line 14">
              <a:extLst>
                <a:ext uri="{FF2B5EF4-FFF2-40B4-BE49-F238E27FC236}">
                  <a16:creationId xmlns:a16="http://schemas.microsoft.com/office/drawing/2014/main" id="{3970DEAA-EC86-EA4C-8AD3-D41118526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695"/>
              <a:ext cx="336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0735" name="Line 15">
              <a:extLst>
                <a:ext uri="{FF2B5EF4-FFF2-40B4-BE49-F238E27FC236}">
                  <a16:creationId xmlns:a16="http://schemas.microsoft.com/office/drawing/2014/main" id="{B359CD21-384D-E94F-9E93-D7FCCA46C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312"/>
              <a:ext cx="1392" cy="0"/>
            </a:xfrm>
            <a:prstGeom prst="line">
              <a:avLst/>
            </a:prstGeom>
            <a:noFill/>
            <a:ln w="762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0736" name="Line 16">
              <a:extLst>
                <a:ext uri="{FF2B5EF4-FFF2-40B4-BE49-F238E27FC236}">
                  <a16:creationId xmlns:a16="http://schemas.microsoft.com/office/drawing/2014/main" id="{7FB6E4B1-8FAF-7648-9129-00DD6B18F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312"/>
              <a:ext cx="33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0737" name="AutoShape 17">
              <a:extLst>
                <a:ext uri="{FF2B5EF4-FFF2-40B4-BE49-F238E27FC236}">
                  <a16:creationId xmlns:a16="http://schemas.microsoft.com/office/drawing/2014/main" id="{D05123E1-035F-1D49-91FF-9594F47ED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591"/>
              <a:ext cx="1296" cy="240"/>
            </a:xfrm>
            <a:prstGeom prst="curvedDownArrow">
              <a:avLst>
                <a:gd name="adj1" fmla="val 76750"/>
                <a:gd name="adj2" fmla="val 184750"/>
                <a:gd name="adj3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0738" name="AutoShape 18">
              <a:extLst>
                <a:ext uri="{FF2B5EF4-FFF2-40B4-BE49-F238E27FC236}">
                  <a16:creationId xmlns:a16="http://schemas.microsoft.com/office/drawing/2014/main" id="{BC92E9D3-962C-C543-97D0-A2D727E9C2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648" y="2825"/>
              <a:ext cx="576" cy="973"/>
            </a:xfrm>
            <a:custGeom>
              <a:avLst/>
              <a:gdLst>
                <a:gd name="G0" fmla="+- 12749 0 0"/>
                <a:gd name="G1" fmla="+- 3518 0 0"/>
                <a:gd name="G2" fmla="+- 12158 0 3518"/>
                <a:gd name="G3" fmla="+- G2 0 3518"/>
                <a:gd name="G4" fmla="*/ G3 32768 32059"/>
                <a:gd name="G5" fmla="*/ G4 1 2"/>
                <a:gd name="G6" fmla="+- 21600 0 12749"/>
                <a:gd name="G7" fmla="*/ G6 3518 6079"/>
                <a:gd name="G8" fmla="+- G7 12749 0"/>
                <a:gd name="T0" fmla="*/ 12749 w 21600"/>
                <a:gd name="T1" fmla="*/ 0 h 21600"/>
                <a:gd name="T2" fmla="*/ 12749 w 21600"/>
                <a:gd name="T3" fmla="*/ 12158 h 21600"/>
                <a:gd name="T4" fmla="*/ 2618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749" y="0"/>
                  </a:lnTo>
                  <a:lnTo>
                    <a:pt x="12749" y="3518"/>
                  </a:lnTo>
                  <a:lnTo>
                    <a:pt x="12427" y="3518"/>
                  </a:lnTo>
                  <a:cubicBezTo>
                    <a:pt x="5564" y="3518"/>
                    <a:pt x="0" y="7386"/>
                    <a:pt x="0" y="12158"/>
                  </a:cubicBezTo>
                  <a:lnTo>
                    <a:pt x="0" y="21600"/>
                  </a:lnTo>
                  <a:lnTo>
                    <a:pt x="5235" y="21600"/>
                  </a:lnTo>
                  <a:lnTo>
                    <a:pt x="5235" y="12158"/>
                  </a:lnTo>
                  <a:cubicBezTo>
                    <a:pt x="5235" y="10215"/>
                    <a:pt x="8455" y="8640"/>
                    <a:pt x="12427" y="8640"/>
                  </a:cubicBezTo>
                  <a:lnTo>
                    <a:pt x="12749" y="8640"/>
                  </a:lnTo>
                  <a:lnTo>
                    <a:pt x="12749" y="1215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0739" name="AutoShape 19">
              <a:extLst>
                <a:ext uri="{FF2B5EF4-FFF2-40B4-BE49-F238E27FC236}">
                  <a16:creationId xmlns:a16="http://schemas.microsoft.com/office/drawing/2014/main" id="{939F1697-9DF8-8D40-88B1-E6D7EEBE64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024" y="3408"/>
              <a:ext cx="1584" cy="240"/>
            </a:xfrm>
            <a:prstGeom prst="curvedDownArrow">
              <a:avLst>
                <a:gd name="adj1" fmla="val 93806"/>
                <a:gd name="adj2" fmla="val 225806"/>
                <a:gd name="adj3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0740" name="Text Box 20">
              <a:extLst>
                <a:ext uri="{FF2B5EF4-FFF2-40B4-BE49-F238E27FC236}">
                  <a16:creationId xmlns:a16="http://schemas.microsoft.com/office/drawing/2014/main" id="{F3A190F9-5032-C647-9358-B350D3A76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200"/>
              <a:ext cx="48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imes New Roman" panose="02020603050405020304" pitchFamily="18" charset="0"/>
                </a:rPr>
                <a:t>seq. 1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seq. 2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seq.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15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E66F32E0-9009-CA42-AA0A-A2052CFD2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Why find motifs?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id="{4968BC4C-80D8-D94E-9853-20EDA6233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proteins—may be a critical component</a:t>
            </a:r>
          </a:p>
          <a:p>
            <a:pPr lvl="1"/>
            <a:r>
              <a:rPr lang="en-US" altLang="en-US"/>
              <a:t>Find similarities to known proteins</a:t>
            </a:r>
          </a:p>
          <a:p>
            <a:pPr lvl="1"/>
            <a:r>
              <a:rPr lang="en-US" altLang="en-US"/>
              <a:t>Find important areas of new protein family</a:t>
            </a:r>
          </a:p>
          <a:p>
            <a:r>
              <a:rPr lang="en-US" altLang="en-US"/>
              <a:t>In DNA—may be a </a:t>
            </a:r>
            <a:r>
              <a:rPr lang="en-US" altLang="en-US" i="1"/>
              <a:t>binding site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Discover how the gene expression is regulated</a:t>
            </a:r>
          </a:p>
        </p:txBody>
      </p:sp>
      <p:pic>
        <p:nvPicPr>
          <p:cNvPr id="672781" name="Picture 13" descr="rat2">
            <a:extLst>
              <a:ext uri="{FF2B5EF4-FFF2-40B4-BE49-F238E27FC236}">
                <a16:creationId xmlns:a16="http://schemas.microsoft.com/office/drawing/2014/main" id="{49471D05-5E87-F742-B4E4-BBDECBE4B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0" r="11111" b="8244"/>
          <a:stretch>
            <a:fillRect/>
          </a:stretch>
        </p:blipFill>
        <p:spPr bwMode="auto">
          <a:xfrm>
            <a:off x="2590800" y="5638801"/>
            <a:ext cx="1143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2782" name="Picture 14" descr="horse">
            <a:extLst>
              <a:ext uri="{FF2B5EF4-FFF2-40B4-BE49-F238E27FC236}">
                <a16:creationId xmlns:a16="http://schemas.microsoft.com/office/drawing/2014/main" id="{9CA1FBC2-562E-DA43-B641-464E89289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648325"/>
            <a:ext cx="984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2783" name="Picture 15" descr="dog">
            <a:extLst>
              <a:ext uri="{FF2B5EF4-FFF2-40B4-BE49-F238E27FC236}">
                <a16:creationId xmlns:a16="http://schemas.microsoft.com/office/drawing/2014/main" id="{EF5F1113-BD57-EE4D-AD0E-B73EC9757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68642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2784" name="Line 16">
            <a:extLst>
              <a:ext uri="{FF2B5EF4-FFF2-40B4-BE49-F238E27FC236}">
                <a16:creationId xmlns:a16="http://schemas.microsoft.com/office/drawing/2014/main" id="{54C3BF04-D736-1C48-B985-E2DFF13EE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715000"/>
            <a:ext cx="2209800" cy="0"/>
          </a:xfrm>
          <a:prstGeom prst="line">
            <a:avLst/>
          </a:prstGeom>
          <a:noFill/>
          <a:ln w="762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2785" name="Line 17">
            <a:extLst>
              <a:ext uri="{FF2B5EF4-FFF2-40B4-BE49-F238E27FC236}">
                <a16:creationId xmlns:a16="http://schemas.microsoft.com/office/drawing/2014/main" id="{53BF701D-11A3-CC40-A43C-34B375B16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7150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2786" name="Line 18">
            <a:extLst>
              <a:ext uri="{FF2B5EF4-FFF2-40B4-BE49-F238E27FC236}">
                <a16:creationId xmlns:a16="http://schemas.microsoft.com/office/drawing/2014/main" id="{6821DFD6-3364-8148-AF2B-334B94766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15000"/>
            <a:ext cx="2209800" cy="0"/>
          </a:xfrm>
          <a:prstGeom prst="line">
            <a:avLst/>
          </a:prstGeom>
          <a:noFill/>
          <a:ln w="76200">
            <a:solidFill>
              <a:srgbClr val="2B03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2787" name="Line 19">
            <a:extLst>
              <a:ext uri="{FF2B5EF4-FFF2-40B4-BE49-F238E27FC236}">
                <a16:creationId xmlns:a16="http://schemas.microsoft.com/office/drawing/2014/main" id="{D356DDB5-D424-5E4B-817E-8962F7DC0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7150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2788" name="Line 20">
            <a:extLst>
              <a:ext uri="{FF2B5EF4-FFF2-40B4-BE49-F238E27FC236}">
                <a16:creationId xmlns:a16="http://schemas.microsoft.com/office/drawing/2014/main" id="{4F789CCC-647D-EB43-80FA-CC7C63664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715000"/>
            <a:ext cx="2209800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2789" name="Line 21">
            <a:extLst>
              <a:ext uri="{FF2B5EF4-FFF2-40B4-BE49-F238E27FC236}">
                <a16:creationId xmlns:a16="http://schemas.microsoft.com/office/drawing/2014/main" id="{3C3D8A54-D288-3949-9862-B9B10CAEB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57150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38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>
            <a:extLst>
              <a:ext uri="{FF2B5EF4-FFF2-40B4-BE49-F238E27FC236}">
                <a16:creationId xmlns:a16="http://schemas.microsoft.com/office/drawing/2014/main" id="{C0C3142C-3316-7846-B888-5FBC29BFA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Why is this hard?</a:t>
            </a:r>
          </a:p>
        </p:txBody>
      </p:sp>
      <p:sp>
        <p:nvSpPr>
          <p:cNvPr id="674819" name="Rectangle 3">
            <a:extLst>
              <a:ext uri="{FF2B5EF4-FFF2-40B4-BE49-F238E27FC236}">
                <a16:creationId xmlns:a16="http://schemas.microsoft.com/office/drawing/2014/main" id="{BD294B72-3A98-674E-B9FE-0E5A1ED7B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Input sequences are long (thousands or millions of                 residues)</a:t>
            </a:r>
          </a:p>
          <a:p>
            <a:r>
              <a:rPr lang="en-US" altLang="en-US"/>
              <a:t>Motif may be </a:t>
            </a:r>
            <a:r>
              <a:rPr lang="en-US" altLang="en-US" i="1"/>
              <a:t>subtle</a:t>
            </a:r>
          </a:p>
          <a:p>
            <a:pPr lvl="1"/>
            <a:r>
              <a:rPr lang="en-US" altLang="en-US"/>
              <a:t>Instances are short.</a:t>
            </a:r>
          </a:p>
          <a:p>
            <a:pPr lvl="1"/>
            <a:r>
              <a:rPr lang="en-US" altLang="en-US"/>
              <a:t>Instances may be only slightly similar.</a:t>
            </a:r>
          </a:p>
        </p:txBody>
      </p:sp>
      <p:sp>
        <p:nvSpPr>
          <p:cNvPr id="674820" name="Line 4">
            <a:extLst>
              <a:ext uri="{FF2B5EF4-FFF2-40B4-BE49-F238E27FC236}">
                <a16:creationId xmlns:a16="http://schemas.microsoft.com/office/drawing/2014/main" id="{90D840D0-DBF0-5B4F-AFDD-938E2162C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2286000"/>
            <a:ext cx="2209800" cy="0"/>
          </a:xfrm>
          <a:prstGeom prst="line">
            <a:avLst/>
          </a:prstGeom>
          <a:noFill/>
          <a:ln w="762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21" name="Line 5">
            <a:extLst>
              <a:ext uri="{FF2B5EF4-FFF2-40B4-BE49-F238E27FC236}">
                <a16:creationId xmlns:a16="http://schemas.microsoft.com/office/drawing/2014/main" id="{236E9190-84F9-694A-BFA5-8BD68D814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2286000"/>
            <a:ext cx="1714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22" name="Line 6">
            <a:extLst>
              <a:ext uri="{FF2B5EF4-FFF2-40B4-BE49-F238E27FC236}">
                <a16:creationId xmlns:a16="http://schemas.microsoft.com/office/drawing/2014/main" id="{CC286628-C53C-274C-A0A2-2832A3DD3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2590800"/>
            <a:ext cx="2209800" cy="0"/>
          </a:xfrm>
          <a:prstGeom prst="line">
            <a:avLst/>
          </a:prstGeom>
          <a:noFill/>
          <a:ln w="76200">
            <a:solidFill>
              <a:srgbClr val="2B03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23" name="Line 7">
            <a:extLst>
              <a:ext uri="{FF2B5EF4-FFF2-40B4-BE49-F238E27FC236}">
                <a16:creationId xmlns:a16="http://schemas.microsoft.com/office/drawing/2014/main" id="{7391C749-B970-1A45-85CC-EC5D6E39E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2895600"/>
            <a:ext cx="2209800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24" name="Line 8">
            <a:extLst>
              <a:ext uri="{FF2B5EF4-FFF2-40B4-BE49-F238E27FC236}">
                <a16:creationId xmlns:a16="http://schemas.microsoft.com/office/drawing/2014/main" id="{DFB5A8AF-03ED-7940-B550-AF8A03408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2895600"/>
            <a:ext cx="1714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25" name="Line 9">
            <a:extLst>
              <a:ext uri="{FF2B5EF4-FFF2-40B4-BE49-F238E27FC236}">
                <a16:creationId xmlns:a16="http://schemas.microsoft.com/office/drawing/2014/main" id="{1E1FB7C8-FC6F-8443-91B6-2A2DCF98C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4191000"/>
            <a:ext cx="2209800" cy="0"/>
          </a:xfrm>
          <a:prstGeom prst="line">
            <a:avLst/>
          </a:prstGeom>
          <a:noFill/>
          <a:ln w="762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26" name="Line 10">
            <a:extLst>
              <a:ext uri="{FF2B5EF4-FFF2-40B4-BE49-F238E27FC236}">
                <a16:creationId xmlns:a16="http://schemas.microsoft.com/office/drawing/2014/main" id="{AC53C3C9-FC03-AB47-8843-40EEB2B1C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1050" y="41910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27" name="Line 11">
            <a:extLst>
              <a:ext uri="{FF2B5EF4-FFF2-40B4-BE49-F238E27FC236}">
                <a16:creationId xmlns:a16="http://schemas.microsoft.com/office/drawing/2014/main" id="{F54A2161-0AFE-594C-A811-A53EF1E8B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4495800"/>
            <a:ext cx="2209800" cy="0"/>
          </a:xfrm>
          <a:prstGeom prst="line">
            <a:avLst/>
          </a:prstGeom>
          <a:noFill/>
          <a:ln w="76200">
            <a:solidFill>
              <a:srgbClr val="2B03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28" name="Line 12">
            <a:extLst>
              <a:ext uri="{FF2B5EF4-FFF2-40B4-BE49-F238E27FC236}">
                <a16:creationId xmlns:a16="http://schemas.microsoft.com/office/drawing/2014/main" id="{8C9633E4-4149-6D41-9010-F89142A0A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8650" y="4495800"/>
            <a:ext cx="533400" cy="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29" name="Line 13">
            <a:extLst>
              <a:ext uri="{FF2B5EF4-FFF2-40B4-BE49-F238E27FC236}">
                <a16:creationId xmlns:a16="http://schemas.microsoft.com/office/drawing/2014/main" id="{F1E6A1A8-72C1-844D-8DBF-F88623F4C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4800600"/>
            <a:ext cx="2209800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30" name="Line 14">
            <a:extLst>
              <a:ext uri="{FF2B5EF4-FFF2-40B4-BE49-F238E27FC236}">
                <a16:creationId xmlns:a16="http://schemas.microsoft.com/office/drawing/2014/main" id="{D0F664AE-911C-B449-96EC-D0ACB947A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2050" y="4800600"/>
            <a:ext cx="533400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31" name="Line 15">
            <a:extLst>
              <a:ext uri="{FF2B5EF4-FFF2-40B4-BE49-F238E27FC236}">
                <a16:creationId xmlns:a16="http://schemas.microsoft.com/office/drawing/2014/main" id="{B939FADC-E3E8-9844-A28B-E9B3C78D2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5486400"/>
            <a:ext cx="2209800" cy="0"/>
          </a:xfrm>
          <a:prstGeom prst="line">
            <a:avLst/>
          </a:prstGeom>
          <a:noFill/>
          <a:ln w="762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32" name="Line 16">
            <a:extLst>
              <a:ext uri="{FF2B5EF4-FFF2-40B4-BE49-F238E27FC236}">
                <a16:creationId xmlns:a16="http://schemas.microsoft.com/office/drawing/2014/main" id="{9E321195-1122-8842-9FA2-5F58E6E61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1050" y="5486400"/>
            <a:ext cx="533400" cy="0"/>
          </a:xfrm>
          <a:prstGeom prst="line">
            <a:avLst/>
          </a:prstGeom>
          <a:noFill/>
          <a:ln w="76200">
            <a:solidFill>
              <a:srgbClr val="33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33" name="Line 17">
            <a:extLst>
              <a:ext uri="{FF2B5EF4-FFF2-40B4-BE49-F238E27FC236}">
                <a16:creationId xmlns:a16="http://schemas.microsoft.com/office/drawing/2014/main" id="{6683A8E9-123C-DF47-853D-B4F8456D1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5791200"/>
            <a:ext cx="2209800" cy="0"/>
          </a:xfrm>
          <a:prstGeom prst="line">
            <a:avLst/>
          </a:prstGeom>
          <a:noFill/>
          <a:ln w="76200">
            <a:solidFill>
              <a:srgbClr val="2B03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34" name="Line 18">
            <a:extLst>
              <a:ext uri="{FF2B5EF4-FFF2-40B4-BE49-F238E27FC236}">
                <a16:creationId xmlns:a16="http://schemas.microsoft.com/office/drawing/2014/main" id="{65012227-14AC-1548-8E85-E6260A17C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8650" y="5791200"/>
            <a:ext cx="533400" cy="0"/>
          </a:xfrm>
          <a:prstGeom prst="line">
            <a:avLst/>
          </a:prstGeom>
          <a:noFill/>
          <a:ln w="762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35" name="Line 19">
            <a:extLst>
              <a:ext uri="{FF2B5EF4-FFF2-40B4-BE49-F238E27FC236}">
                <a16:creationId xmlns:a16="http://schemas.microsoft.com/office/drawing/2014/main" id="{36219114-0F05-DA47-97BC-4A52A8CAE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6096000"/>
            <a:ext cx="2209800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36" name="Line 20">
            <a:extLst>
              <a:ext uri="{FF2B5EF4-FFF2-40B4-BE49-F238E27FC236}">
                <a16:creationId xmlns:a16="http://schemas.microsoft.com/office/drawing/2014/main" id="{93298C9D-E640-C449-8C5F-16D90080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2050" y="6096000"/>
            <a:ext cx="533400" cy="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37" name="Text Box 21">
            <a:extLst>
              <a:ext uri="{FF2B5EF4-FFF2-40B4-BE49-F238E27FC236}">
                <a16:creationId xmlns:a16="http://schemas.microsoft.com/office/drawing/2014/main" id="{A166FBF1-72AA-C545-834B-44AB19B3C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050" y="4281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674838" name="Text Box 22">
            <a:extLst>
              <a:ext uri="{FF2B5EF4-FFF2-40B4-BE49-F238E27FC236}">
                <a16:creationId xmlns:a16="http://schemas.microsoft.com/office/drawing/2014/main" id="{877BACB4-7B37-064B-B371-378656258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050" y="548640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674839" name="Line 23">
            <a:extLst>
              <a:ext uri="{FF2B5EF4-FFF2-40B4-BE49-F238E27FC236}">
                <a16:creationId xmlns:a16="http://schemas.microsoft.com/office/drawing/2014/main" id="{69E699FE-12FC-9849-AB41-5D0EACFC9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590800"/>
            <a:ext cx="1714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40" name="Line 24">
            <a:extLst>
              <a:ext uri="{FF2B5EF4-FFF2-40B4-BE49-F238E27FC236}">
                <a16:creationId xmlns:a16="http://schemas.microsoft.com/office/drawing/2014/main" id="{0C620027-C899-1E45-BFD8-9716A3F5C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2286000"/>
            <a:ext cx="95250" cy="0"/>
          </a:xfrm>
          <a:prstGeom prst="line">
            <a:avLst/>
          </a:prstGeom>
          <a:noFill/>
          <a:ln w="762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41" name="Line 25">
            <a:extLst>
              <a:ext uri="{FF2B5EF4-FFF2-40B4-BE49-F238E27FC236}">
                <a16:creationId xmlns:a16="http://schemas.microsoft.com/office/drawing/2014/main" id="{33E9CDC7-FCCB-B44A-9729-1D7D17685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800" y="2286000"/>
            <a:ext cx="95250" cy="0"/>
          </a:xfrm>
          <a:prstGeom prst="line">
            <a:avLst/>
          </a:prstGeom>
          <a:noFill/>
          <a:ln w="762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42" name="Line 26">
            <a:extLst>
              <a:ext uri="{FF2B5EF4-FFF2-40B4-BE49-F238E27FC236}">
                <a16:creationId xmlns:a16="http://schemas.microsoft.com/office/drawing/2014/main" id="{8F4122A7-5E0F-8A45-8FC1-6257E6C24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2200" y="2286000"/>
            <a:ext cx="95250" cy="0"/>
          </a:xfrm>
          <a:prstGeom prst="line">
            <a:avLst/>
          </a:prstGeom>
          <a:noFill/>
          <a:ln w="762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43" name="Line 27">
            <a:extLst>
              <a:ext uri="{FF2B5EF4-FFF2-40B4-BE49-F238E27FC236}">
                <a16:creationId xmlns:a16="http://schemas.microsoft.com/office/drawing/2014/main" id="{2248346B-2A24-0047-BD35-14E933DC5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9950" y="2286000"/>
            <a:ext cx="95250" cy="0"/>
          </a:xfrm>
          <a:prstGeom prst="line">
            <a:avLst/>
          </a:prstGeom>
          <a:noFill/>
          <a:ln w="762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44" name="Line 28">
            <a:extLst>
              <a:ext uri="{FF2B5EF4-FFF2-40B4-BE49-F238E27FC236}">
                <a16:creationId xmlns:a16="http://schemas.microsoft.com/office/drawing/2014/main" id="{7AEE6FDB-4E58-1D48-8D6D-4411FBE58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7550" y="2286000"/>
            <a:ext cx="95250" cy="0"/>
          </a:xfrm>
          <a:prstGeom prst="line">
            <a:avLst/>
          </a:prstGeom>
          <a:noFill/>
          <a:ln w="762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45" name="Line 29">
            <a:extLst>
              <a:ext uri="{FF2B5EF4-FFF2-40B4-BE49-F238E27FC236}">
                <a16:creationId xmlns:a16="http://schemas.microsoft.com/office/drawing/2014/main" id="{264D11F1-6FD4-3E4B-BA63-85635DC47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286000"/>
            <a:ext cx="95250" cy="0"/>
          </a:xfrm>
          <a:prstGeom prst="line">
            <a:avLst/>
          </a:prstGeom>
          <a:noFill/>
          <a:ln w="76200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46" name="Line 30">
            <a:extLst>
              <a:ext uri="{FF2B5EF4-FFF2-40B4-BE49-F238E27FC236}">
                <a16:creationId xmlns:a16="http://schemas.microsoft.com/office/drawing/2014/main" id="{D7B830DB-DBF4-4A4D-9DA3-2933C28C86B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2590800"/>
            <a:ext cx="95250" cy="0"/>
          </a:xfrm>
          <a:prstGeom prst="line">
            <a:avLst/>
          </a:prstGeom>
          <a:noFill/>
          <a:ln w="76200">
            <a:solidFill>
              <a:srgbClr val="2B03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47" name="Line 31">
            <a:extLst>
              <a:ext uri="{FF2B5EF4-FFF2-40B4-BE49-F238E27FC236}">
                <a16:creationId xmlns:a16="http://schemas.microsoft.com/office/drawing/2014/main" id="{56F68159-2673-4A42-9CF6-60CEBB013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800" y="2590800"/>
            <a:ext cx="95250" cy="0"/>
          </a:xfrm>
          <a:prstGeom prst="line">
            <a:avLst/>
          </a:prstGeom>
          <a:noFill/>
          <a:ln w="76200">
            <a:solidFill>
              <a:srgbClr val="2B03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48" name="Line 32">
            <a:extLst>
              <a:ext uri="{FF2B5EF4-FFF2-40B4-BE49-F238E27FC236}">
                <a16:creationId xmlns:a16="http://schemas.microsoft.com/office/drawing/2014/main" id="{7E321A6D-E8F2-144C-896C-814C3E6DB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2200" y="2590800"/>
            <a:ext cx="95250" cy="0"/>
          </a:xfrm>
          <a:prstGeom prst="line">
            <a:avLst/>
          </a:prstGeom>
          <a:noFill/>
          <a:ln w="76200">
            <a:solidFill>
              <a:srgbClr val="2B03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49" name="Line 33">
            <a:extLst>
              <a:ext uri="{FF2B5EF4-FFF2-40B4-BE49-F238E27FC236}">
                <a16:creationId xmlns:a16="http://schemas.microsoft.com/office/drawing/2014/main" id="{30A93E78-CF87-DA4A-997F-70AB50BBC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9950" y="2590800"/>
            <a:ext cx="95250" cy="0"/>
          </a:xfrm>
          <a:prstGeom prst="line">
            <a:avLst/>
          </a:prstGeom>
          <a:noFill/>
          <a:ln w="76200">
            <a:solidFill>
              <a:srgbClr val="2B03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50" name="Line 34">
            <a:extLst>
              <a:ext uri="{FF2B5EF4-FFF2-40B4-BE49-F238E27FC236}">
                <a16:creationId xmlns:a16="http://schemas.microsoft.com/office/drawing/2014/main" id="{D3719B06-3A44-444C-9C86-D9ECA8228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590800"/>
            <a:ext cx="76200" cy="0"/>
          </a:xfrm>
          <a:prstGeom prst="line">
            <a:avLst/>
          </a:prstGeom>
          <a:noFill/>
          <a:ln w="76200">
            <a:solidFill>
              <a:srgbClr val="2B03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51" name="Line 35">
            <a:extLst>
              <a:ext uri="{FF2B5EF4-FFF2-40B4-BE49-F238E27FC236}">
                <a16:creationId xmlns:a16="http://schemas.microsoft.com/office/drawing/2014/main" id="{020A6CC2-158E-EC43-94A6-83B10ABAE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590800"/>
            <a:ext cx="95250" cy="0"/>
          </a:xfrm>
          <a:prstGeom prst="line">
            <a:avLst/>
          </a:prstGeom>
          <a:noFill/>
          <a:ln w="76200">
            <a:solidFill>
              <a:srgbClr val="2B03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52" name="Line 36">
            <a:extLst>
              <a:ext uri="{FF2B5EF4-FFF2-40B4-BE49-F238E27FC236}">
                <a16:creationId xmlns:a16="http://schemas.microsoft.com/office/drawing/2014/main" id="{672BBD04-65BB-4D46-A244-97E1A9F89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2895600"/>
            <a:ext cx="95250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53" name="Line 37">
            <a:extLst>
              <a:ext uri="{FF2B5EF4-FFF2-40B4-BE49-F238E27FC236}">
                <a16:creationId xmlns:a16="http://schemas.microsoft.com/office/drawing/2014/main" id="{2EC1EA7E-E854-EB4A-8504-BEC7CD08C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800" y="2895600"/>
            <a:ext cx="95250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54" name="Line 38">
            <a:extLst>
              <a:ext uri="{FF2B5EF4-FFF2-40B4-BE49-F238E27FC236}">
                <a16:creationId xmlns:a16="http://schemas.microsoft.com/office/drawing/2014/main" id="{09CDD596-F361-A142-A462-31CE114B5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2200" y="2895600"/>
            <a:ext cx="95250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55" name="Line 39">
            <a:extLst>
              <a:ext uri="{FF2B5EF4-FFF2-40B4-BE49-F238E27FC236}">
                <a16:creationId xmlns:a16="http://schemas.microsoft.com/office/drawing/2014/main" id="{23D533CE-CCF0-3D46-AC22-63A43DDE8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9950" y="2895600"/>
            <a:ext cx="95250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56" name="Line 40">
            <a:extLst>
              <a:ext uri="{FF2B5EF4-FFF2-40B4-BE49-F238E27FC236}">
                <a16:creationId xmlns:a16="http://schemas.microsoft.com/office/drawing/2014/main" id="{2B1598BA-ABBC-6D45-81D9-8386CA624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7550" y="2895600"/>
            <a:ext cx="95250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4857" name="Line 41">
            <a:extLst>
              <a:ext uri="{FF2B5EF4-FFF2-40B4-BE49-F238E27FC236}">
                <a16:creationId xmlns:a16="http://schemas.microsoft.com/office/drawing/2014/main" id="{C63545A3-4E9B-234C-BA37-B60FE750F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95250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8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2" name="Text Box 4">
            <a:extLst>
              <a:ext uri="{FF2B5EF4-FFF2-40B4-BE49-F238E27FC236}">
                <a16:creationId xmlns:a16="http://schemas.microsoft.com/office/drawing/2014/main" id="{B7160432-434A-2B45-BAE9-F7E576F55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6" y="4159250"/>
            <a:ext cx="167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2" charset="0"/>
              </a:rPr>
              <a:t>Prediction</a:t>
            </a:r>
          </a:p>
        </p:txBody>
      </p:sp>
      <p:sp>
        <p:nvSpPr>
          <p:cNvPr id="790533" name="Text Box 5">
            <a:extLst>
              <a:ext uri="{FF2B5EF4-FFF2-40B4-BE49-F238E27FC236}">
                <a16:creationId xmlns:a16="http://schemas.microsoft.com/office/drawing/2014/main" id="{0D291439-DD1C-5948-A901-A7BCA77A1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6" y="2468563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2" charset="0"/>
              </a:rPr>
              <a:t>Supervised learning</a:t>
            </a:r>
          </a:p>
        </p:txBody>
      </p:sp>
      <p:sp>
        <p:nvSpPr>
          <p:cNvPr id="790534" name="Text Box 6">
            <a:extLst>
              <a:ext uri="{FF2B5EF4-FFF2-40B4-BE49-F238E27FC236}">
                <a16:creationId xmlns:a16="http://schemas.microsoft.com/office/drawing/2014/main" id="{8DED0A8D-7868-134D-9079-677D1C70F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414" y="5721350"/>
            <a:ext cx="346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2" charset="0"/>
              </a:rPr>
              <a:t>Unsupervised learning</a:t>
            </a:r>
          </a:p>
        </p:txBody>
      </p:sp>
      <p:sp>
        <p:nvSpPr>
          <p:cNvPr id="790535" name="Rectangle 7">
            <a:extLst>
              <a:ext uri="{FF2B5EF4-FFF2-40B4-BE49-F238E27FC236}">
                <a16:creationId xmlns:a16="http://schemas.microsoft.com/office/drawing/2014/main" id="{76557596-2732-8C4C-A272-3D05A693D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dirty="0"/>
              <a:t>Computational problems for </a:t>
            </a:r>
            <a:r>
              <a:rPr lang="en-US" altLang="en-US" sz="3600" i="1" dirty="0">
                <a:latin typeface="Times New Roman" panose="02020603050405020304" pitchFamily="18" charset="0"/>
              </a:rPr>
              <a:t>in silico</a:t>
            </a:r>
            <a:r>
              <a:rPr lang="en-US" altLang="en-US" sz="3600" dirty="0"/>
              <a:t> motif detection</a:t>
            </a:r>
          </a:p>
        </p:txBody>
      </p:sp>
      <p:sp>
        <p:nvSpPr>
          <p:cNvPr id="790536" name="Rectangle 8">
            <a:extLst>
              <a:ext uri="{FF2B5EF4-FFF2-40B4-BE49-F238E27FC236}">
                <a16:creationId xmlns:a16="http://schemas.microsoft.com/office/drawing/2014/main" id="{B3BFA785-F608-674E-893C-DD64B897B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00201"/>
            <a:ext cx="82296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200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3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>
                <a:solidFill>
                  <a:srgbClr val="3366FF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3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1700">
                <a:solidFill>
                  <a:srgbClr val="669900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400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3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1400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400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400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400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400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Extract a motif model based on (experimentally) identified motifs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Search for motif instances based on given motif model(s)</a:t>
            </a:r>
          </a:p>
          <a:p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Uncover novel motifs computationally from genomic sequences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351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970629DB-7947-0A42-9743-7BD4C62FA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789" y="217856"/>
            <a:ext cx="116493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3600" b="1" dirty="0">
                <a:latin typeface="Helvetica" pitchFamily="2" charset="0"/>
              </a:rPr>
              <a:t> Profile based predictors of protein domains / motifs</a:t>
            </a:r>
            <a:endParaRPr lang="en-GB" altLang="en-US" sz="3600" b="1" dirty="0"/>
          </a:p>
        </p:txBody>
      </p:sp>
      <p:pic>
        <p:nvPicPr>
          <p:cNvPr id="70659" name="Picture 3" descr="prosite">
            <a:extLst>
              <a:ext uri="{FF2B5EF4-FFF2-40B4-BE49-F238E27FC236}">
                <a16:creationId xmlns:a16="http://schemas.microsoft.com/office/drawing/2014/main" id="{731736B6-2E8E-2143-A305-7CF0BDC4D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1014"/>
            <a:ext cx="1866900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61" name="Text Box 5">
            <a:extLst>
              <a:ext uri="{FF2B5EF4-FFF2-40B4-BE49-F238E27FC236}">
                <a16:creationId xmlns:a16="http://schemas.microsoft.com/office/drawing/2014/main" id="{428874F1-66F7-474D-B95F-302434065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600111"/>
            <a:ext cx="84433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dirty="0"/>
              <a:t>Motif database in form of regular expressions. Not necessarily the whole domain.</a:t>
            </a:r>
          </a:p>
          <a:p>
            <a:pPr eaLnBrk="0" hangingPunct="0"/>
            <a:endParaRPr lang="en-GB" altLang="en-US" dirty="0"/>
          </a:p>
          <a:p>
            <a:pPr eaLnBrk="0" hangingPunct="0"/>
            <a:r>
              <a:rPr lang="en-GB" altLang="en-US" dirty="0"/>
              <a:t>K-x(12)-[DE]     = lysine, any 12, Aspartic acid or Glutamic acid.</a:t>
            </a:r>
          </a:p>
          <a:p>
            <a:pPr eaLnBrk="0" hangingPunct="0"/>
            <a:r>
              <a:rPr lang="en-GB" altLang="en-US" dirty="0"/>
              <a:t>Returns 1 or 0, i.e. very rigid and can be very inaccurate for small simple motifs</a:t>
            </a: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3601BAF8-A2F2-414D-A03E-C7678545A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119" y="3258429"/>
            <a:ext cx="74430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GB" altLang="en-US" dirty="0"/>
              <a:t>Motif search tools based on </a:t>
            </a:r>
            <a:r>
              <a:rPr lang="en-GB" altLang="en-US" dirty="0" err="1"/>
              <a:t>Prosite</a:t>
            </a:r>
            <a:r>
              <a:rPr lang="en-GB" altLang="en-US" dirty="0"/>
              <a:t> but with multiple alignment profiling</a:t>
            </a:r>
          </a:p>
        </p:txBody>
      </p:sp>
      <p:pic>
        <p:nvPicPr>
          <p:cNvPr id="70663" name="Picture 7" descr="smart">
            <a:extLst>
              <a:ext uri="{FF2B5EF4-FFF2-40B4-BE49-F238E27FC236}">
                <a16:creationId xmlns:a16="http://schemas.microsoft.com/office/drawing/2014/main" id="{AAFF563F-E690-6748-9BDC-6261CD828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787526" y="4322763"/>
            <a:ext cx="2149475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64" name="Text Box 8">
            <a:extLst>
              <a:ext uri="{FF2B5EF4-FFF2-40B4-BE49-F238E27FC236}">
                <a16:creationId xmlns:a16="http://schemas.microsoft.com/office/drawing/2014/main" id="{73612A83-28D6-664A-BAA2-6B8F6F90E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725" y="4824414"/>
            <a:ext cx="58230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dirty="0"/>
              <a:t>Collection of HMM’s usually covering the whole domain</a:t>
            </a:r>
          </a:p>
        </p:txBody>
      </p:sp>
      <p:pic>
        <p:nvPicPr>
          <p:cNvPr id="70665" name="Picture 9" descr="newprintslogo">
            <a:extLst>
              <a:ext uri="{FF2B5EF4-FFF2-40B4-BE49-F238E27FC236}">
                <a16:creationId xmlns:a16="http://schemas.microsoft.com/office/drawing/2014/main" id="{EEC36B8F-7A21-A044-94A8-33A7551BD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203575"/>
            <a:ext cx="22225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7" name="Picture 11">
            <a:extLst>
              <a:ext uri="{FF2B5EF4-FFF2-40B4-BE49-F238E27FC236}">
                <a16:creationId xmlns:a16="http://schemas.microsoft.com/office/drawing/2014/main" id="{FD22A34D-C40C-0449-AFB4-B0F66D16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41" t="22223" r="1875" b="70456"/>
          <a:stretch>
            <a:fillRect/>
          </a:stretch>
        </p:blipFill>
        <p:spPr bwMode="auto">
          <a:xfrm>
            <a:off x="1981200" y="5026025"/>
            <a:ext cx="1473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563458"/>
      </p:ext>
    </p:extLst>
  </p:cSld>
  <p:clrMapOvr>
    <a:masterClrMapping/>
  </p:clrMapOvr>
  <p:transition>
    <p:pull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>
            <a:extLst>
              <a:ext uri="{FF2B5EF4-FFF2-40B4-BE49-F238E27FC236}">
                <a16:creationId xmlns:a16="http://schemas.microsoft.com/office/drawing/2014/main" id="{94ABD32B-DC24-8648-810E-A8061C3BA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6" y="334963"/>
            <a:ext cx="8924925" cy="71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98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898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898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898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898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2800" b="1" dirty="0"/>
              <a:t>Exercises:</a:t>
            </a:r>
          </a:p>
          <a:p>
            <a:endParaRPr lang="en-GB" altLang="en-US" sz="16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en-GB" altLang="en-US" sz="16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en-GB" altLang="en-US" sz="16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Section A</a:t>
            </a:r>
            <a:r>
              <a:rPr lang="en-GB" altLang="en-US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:</a:t>
            </a:r>
            <a:r>
              <a:rPr lang="en-GB" altLang="en-US" dirty="0">
                <a:cs typeface="Times New Roman" panose="02020603050405020304" pitchFamily="18" charset="0"/>
              </a:rPr>
              <a:t> </a:t>
            </a:r>
          </a:p>
          <a:p>
            <a:r>
              <a:rPr lang="en-GB" altLang="en-US" sz="2000" dirty="0">
                <a:cs typeface="Times New Roman" panose="02020603050405020304" pitchFamily="18" charset="0"/>
              </a:rPr>
              <a:t>	•</a:t>
            </a:r>
            <a:r>
              <a:rPr lang="en-GB" altLang="en-US" dirty="0">
                <a:cs typeface="Times New Roman" panose="02020603050405020304" pitchFamily="18" charset="0"/>
              </a:rPr>
              <a:t> </a:t>
            </a:r>
            <a:r>
              <a:rPr lang="en-US" altLang="en-US" sz="1800" dirty="0"/>
              <a:t>Sequence retrieval of  a </a:t>
            </a:r>
            <a:r>
              <a:rPr lang="en-US" altLang="en-US" sz="1800" i="1" dirty="0"/>
              <a:t>P. falciparum </a:t>
            </a:r>
            <a:r>
              <a:rPr lang="en-US" altLang="en-US" sz="1800" dirty="0"/>
              <a:t>protein (cyclophilin) using SRS</a:t>
            </a:r>
          </a:p>
          <a:p>
            <a:r>
              <a:rPr lang="en-US" altLang="en-US" sz="1800" dirty="0"/>
              <a:t>	</a:t>
            </a:r>
            <a:r>
              <a:rPr lang="en-GB" altLang="en-US" sz="2000" dirty="0">
                <a:cs typeface="Times New Roman" panose="02020603050405020304" pitchFamily="18" charset="0"/>
              </a:rPr>
              <a:t>•</a:t>
            </a:r>
            <a:r>
              <a:rPr lang="en-US" altLang="en-US" sz="1800" dirty="0"/>
              <a:t> BLAST and </a:t>
            </a:r>
            <a:r>
              <a:rPr lang="en-US" altLang="en-US" sz="1800" dirty="0" err="1"/>
              <a:t>Fasta</a:t>
            </a:r>
            <a:r>
              <a:rPr lang="en-US" altLang="en-US" sz="1800" dirty="0"/>
              <a:t> searches by cutting &amp; pasting the sequence.</a:t>
            </a:r>
          </a:p>
          <a:p>
            <a:endParaRPr lang="en-US" altLang="en-US" sz="1800" dirty="0"/>
          </a:p>
          <a:p>
            <a:r>
              <a:rPr lang="en-US" altLang="en-US" sz="1600" b="1" u="sng" dirty="0">
                <a:solidFill>
                  <a:srgbClr val="FF0000"/>
                </a:solidFill>
              </a:rPr>
              <a:t>Section B</a:t>
            </a:r>
            <a:r>
              <a:rPr lang="en-US" altLang="en-US" sz="1600" dirty="0">
                <a:solidFill>
                  <a:srgbClr val="FF0000"/>
                </a:solidFill>
              </a:rPr>
              <a:t>:</a:t>
            </a:r>
          </a:p>
          <a:p>
            <a:r>
              <a:rPr lang="en-GB" altLang="en-US" sz="1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	</a:t>
            </a:r>
            <a:r>
              <a:rPr lang="en-GB" altLang="en-US" sz="1600" b="1" u="sng" dirty="0">
                <a:solidFill>
                  <a:schemeClr val="accent2"/>
                </a:solidFill>
                <a:cs typeface="Times New Roman" panose="02020603050405020304" pitchFamily="18" charset="0"/>
              </a:rPr>
              <a:t>Exercise 1 Part I</a:t>
            </a:r>
            <a:r>
              <a:rPr lang="en-GB" altLang="en-US" sz="1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(row 1): </a:t>
            </a:r>
          </a:p>
          <a:p>
            <a:r>
              <a:rPr lang="en-GB" altLang="en-US" sz="2000" dirty="0">
                <a:cs typeface="Times New Roman" panose="02020603050405020304" pitchFamily="18" charset="0"/>
              </a:rPr>
              <a:t>	•</a:t>
            </a:r>
            <a:r>
              <a:rPr lang="en-US" altLang="en-US" sz="1800" dirty="0"/>
              <a:t> Search PROSITE server by cutting &amp; pasting the cyclophilin sequence</a:t>
            </a:r>
            <a:endParaRPr lang="en-GB" altLang="en-US" sz="1800" dirty="0">
              <a:cs typeface="Times New Roman" panose="02020603050405020304" pitchFamily="18" charset="0"/>
            </a:endParaRPr>
          </a:p>
          <a:p>
            <a:r>
              <a:rPr lang="en-GB" altLang="en-US" sz="1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	</a:t>
            </a:r>
            <a:r>
              <a:rPr lang="en-GB" altLang="en-US" sz="1600" b="1" u="sng" dirty="0">
                <a:solidFill>
                  <a:schemeClr val="accent2"/>
                </a:solidFill>
                <a:cs typeface="Times New Roman" panose="02020603050405020304" pitchFamily="18" charset="0"/>
              </a:rPr>
              <a:t>Exercise 1 Part II</a:t>
            </a:r>
            <a:r>
              <a:rPr lang="en-GB" altLang="en-US" sz="1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(row2):</a:t>
            </a:r>
          </a:p>
          <a:p>
            <a:r>
              <a:rPr lang="en-GB" altLang="en-US" dirty="0">
                <a:cs typeface="Times New Roman" panose="02020603050405020304" pitchFamily="18" charset="0"/>
              </a:rPr>
              <a:t>	 </a:t>
            </a:r>
            <a:r>
              <a:rPr lang="en-GB" altLang="en-US" sz="2000" dirty="0">
                <a:cs typeface="Times New Roman" panose="02020603050405020304" pitchFamily="18" charset="0"/>
              </a:rPr>
              <a:t>•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Pfam</a:t>
            </a:r>
            <a:r>
              <a:rPr lang="en-US" altLang="en-US" sz="1800" dirty="0"/>
              <a:t> server</a:t>
            </a:r>
          </a:p>
          <a:p>
            <a:r>
              <a:rPr lang="en-GB" altLang="en-US" sz="1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	</a:t>
            </a:r>
            <a:r>
              <a:rPr lang="en-GB" altLang="en-US" sz="1600" b="1" u="sng" dirty="0">
                <a:solidFill>
                  <a:schemeClr val="accent2"/>
                </a:solidFill>
                <a:cs typeface="Times New Roman" panose="02020603050405020304" pitchFamily="18" charset="0"/>
              </a:rPr>
              <a:t>Exercise 1 Part III</a:t>
            </a:r>
            <a:r>
              <a:rPr lang="en-GB" altLang="en-US" sz="1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(row3):</a:t>
            </a:r>
            <a:endParaRPr lang="en-US" altLang="en-US" sz="1600" b="1" u="sng" dirty="0">
              <a:solidFill>
                <a:schemeClr val="accent2"/>
              </a:solidFill>
            </a:endParaRPr>
          </a:p>
          <a:p>
            <a:r>
              <a:rPr lang="en-GB" altLang="en-US" sz="2000" dirty="0">
                <a:cs typeface="Times New Roman" panose="02020603050405020304" pitchFamily="18" charset="0"/>
              </a:rPr>
              <a:t>	•</a:t>
            </a:r>
            <a:r>
              <a:rPr lang="en-US" altLang="en-US" sz="1800" dirty="0"/>
              <a:t> SMART server</a:t>
            </a:r>
          </a:p>
          <a:p>
            <a:r>
              <a:rPr lang="en-GB" altLang="en-US" sz="1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	</a:t>
            </a:r>
            <a:r>
              <a:rPr lang="en-GB" altLang="en-US" sz="1600" b="1" u="sng" dirty="0">
                <a:solidFill>
                  <a:schemeClr val="accent2"/>
                </a:solidFill>
                <a:cs typeface="Times New Roman" panose="02020603050405020304" pitchFamily="18" charset="0"/>
              </a:rPr>
              <a:t>Exercise 1 Part IV</a:t>
            </a:r>
            <a:r>
              <a:rPr lang="en-GB" altLang="en-US" sz="1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(row4):</a:t>
            </a:r>
            <a:endParaRPr lang="en-US" altLang="en-US" sz="1600" b="1" u="sng" dirty="0">
              <a:solidFill>
                <a:schemeClr val="accent2"/>
              </a:solidFill>
            </a:endParaRPr>
          </a:p>
          <a:p>
            <a:r>
              <a:rPr lang="en-GB" altLang="en-US" sz="2000" dirty="0">
                <a:cs typeface="Times New Roman" panose="02020603050405020304" pitchFamily="18" charset="0"/>
              </a:rPr>
              <a:t>	•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InterPro</a:t>
            </a:r>
            <a:r>
              <a:rPr lang="en-US" altLang="en-US" sz="1800" dirty="0"/>
              <a:t> server</a:t>
            </a:r>
            <a:endParaRPr lang="en-GB" altLang="en-US" sz="1800" dirty="0">
              <a:cs typeface="Times New Roman" panose="02020603050405020304" pitchFamily="18" charset="0"/>
            </a:endParaRPr>
          </a:p>
          <a:p>
            <a:r>
              <a:rPr lang="en-GB" altLang="en-US" sz="1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	</a:t>
            </a:r>
            <a:r>
              <a:rPr lang="en-GB" altLang="en-US" sz="1600" b="1" u="sng" dirty="0">
                <a:solidFill>
                  <a:schemeClr val="accent2"/>
                </a:solidFill>
                <a:cs typeface="Times New Roman" panose="02020603050405020304" pitchFamily="18" charset="0"/>
              </a:rPr>
              <a:t>Exercise 2</a:t>
            </a:r>
            <a:r>
              <a:rPr lang="en-GB" altLang="en-US" sz="1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:</a:t>
            </a:r>
          </a:p>
          <a:p>
            <a:r>
              <a:rPr lang="en-GB" altLang="en-US" sz="2000" dirty="0">
                <a:cs typeface="Times New Roman" panose="02020603050405020304" pitchFamily="18" charset="0"/>
              </a:rPr>
              <a:t>	 • </a:t>
            </a:r>
            <a:r>
              <a:rPr lang="en-US" altLang="en-US" sz="1800" dirty="0"/>
              <a:t>Sequence retrieval of </a:t>
            </a:r>
            <a:r>
              <a:rPr lang="en-US" altLang="en-US" sz="1800" i="1" dirty="0"/>
              <a:t>P. falciparum </a:t>
            </a:r>
            <a:r>
              <a:rPr lang="en-US" altLang="en-US" sz="1800" dirty="0"/>
              <a:t>PFC0125w protein using SRS.</a:t>
            </a:r>
            <a:r>
              <a:rPr lang="en-GB" altLang="en-US" sz="1800" dirty="0">
                <a:cs typeface="Times New Roman" panose="02020603050405020304" pitchFamily="18" charset="0"/>
              </a:rPr>
              <a:t>	</a:t>
            </a:r>
          </a:p>
          <a:p>
            <a:r>
              <a:rPr lang="en-GB" altLang="en-US" sz="1800" dirty="0">
                <a:cs typeface="Times New Roman" panose="02020603050405020304" pitchFamily="18" charset="0"/>
              </a:rPr>
              <a:t>	 </a:t>
            </a:r>
            <a:r>
              <a:rPr lang="en-GB" altLang="en-US" sz="2000" dirty="0">
                <a:cs typeface="Times New Roman" panose="02020603050405020304" pitchFamily="18" charset="0"/>
              </a:rPr>
              <a:t>•</a:t>
            </a:r>
            <a:r>
              <a:rPr lang="en-GB" altLang="en-US" sz="1800" dirty="0">
                <a:cs typeface="Times New Roman" panose="02020603050405020304" pitchFamily="18" charset="0"/>
              </a:rPr>
              <a:t> TMHMMv2.0 server.</a:t>
            </a:r>
          </a:p>
          <a:p>
            <a:r>
              <a:rPr lang="en-GB" altLang="en-US" sz="1800" dirty="0">
                <a:cs typeface="Times New Roman" panose="02020603050405020304" pitchFamily="18" charset="0"/>
              </a:rPr>
              <a:t>	 </a:t>
            </a:r>
            <a:r>
              <a:rPr lang="en-GB" altLang="en-US" sz="2000" dirty="0">
                <a:cs typeface="Times New Roman" panose="02020603050405020304" pitchFamily="18" charset="0"/>
              </a:rPr>
              <a:t>•</a:t>
            </a:r>
            <a:r>
              <a:rPr lang="en-GB" altLang="en-US" sz="1800" dirty="0">
                <a:cs typeface="Times New Roman" panose="02020603050405020304" pitchFamily="18" charset="0"/>
              </a:rPr>
              <a:t> SignalPv3.0 server. </a:t>
            </a:r>
          </a:p>
          <a:p>
            <a:r>
              <a:rPr lang="en-GB" altLang="en-US" sz="16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Section C</a:t>
            </a:r>
            <a:r>
              <a:rPr lang="en-GB" altLang="en-US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:</a:t>
            </a:r>
            <a:endParaRPr lang="en-GB" altLang="en-US" sz="16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r>
              <a:rPr lang="en-GB" altLang="en-US" sz="2000" dirty="0">
                <a:cs typeface="Times New Roman" panose="02020603050405020304" pitchFamily="18" charset="0"/>
              </a:rPr>
              <a:t>	•</a:t>
            </a:r>
            <a:r>
              <a:rPr lang="en-US" altLang="en-US" sz="1800" dirty="0"/>
              <a:t> Other web resources</a:t>
            </a:r>
            <a:endParaRPr lang="en-GB" altLang="en-US" sz="16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endParaRPr lang="en-GB" altLang="en-US" sz="16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en-GB" altLang="en-US" sz="1800" dirty="0"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15838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160" y="175024"/>
            <a:ext cx="10622280" cy="9864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Introducing Hidden Markov Models</a:t>
            </a:r>
            <a:br>
              <a:rPr lang="en-US" sz="4000" dirty="0"/>
            </a:br>
            <a:r>
              <a:rPr lang="en-US" sz="4000" dirty="0"/>
              <a:t>First – a </a:t>
            </a:r>
            <a:r>
              <a:rPr lang="en-US" sz="3600" dirty="0"/>
              <a:t>Markov Model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0881" y="5402334"/>
            <a:ext cx="5713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State</a:t>
            </a:r>
            <a:r>
              <a:rPr lang="en-US" sz="2000" dirty="0"/>
              <a:t> </a:t>
            </a:r>
            <a:r>
              <a:rPr lang="en-US" sz="2400" dirty="0"/>
              <a:t>:  </a:t>
            </a:r>
            <a:r>
              <a:rPr lang="en-US" sz="2200" dirty="0"/>
              <a:t>sunny   cloudy   rainy           sunny ? </a:t>
            </a:r>
          </a:p>
        </p:txBody>
      </p:sp>
      <p:pic>
        <p:nvPicPr>
          <p:cNvPr id="2" name="Picture 1" descr="rainy_weather_clip_a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708" y="4812852"/>
            <a:ext cx="571907" cy="543648"/>
          </a:xfrm>
          <a:prstGeom prst="rect">
            <a:avLst/>
          </a:prstGeom>
        </p:spPr>
      </p:pic>
      <p:pic>
        <p:nvPicPr>
          <p:cNvPr id="3" name="Picture 2" descr="sunny_happy_d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49" y="4796841"/>
            <a:ext cx="659846" cy="558807"/>
          </a:xfrm>
          <a:prstGeom prst="rect">
            <a:avLst/>
          </a:prstGeom>
        </p:spPr>
      </p:pic>
      <p:pic>
        <p:nvPicPr>
          <p:cNvPr id="4" name="Picture 3" descr="download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823" y="4853822"/>
            <a:ext cx="600148" cy="424824"/>
          </a:xfrm>
          <a:prstGeom prst="rect">
            <a:avLst/>
          </a:prstGeom>
        </p:spPr>
      </p:pic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381007" y="1285202"/>
            <a:ext cx="7869898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800000"/>
                </a:solidFill>
              </a:rPr>
              <a:t>A Markov Model </a:t>
            </a:r>
            <a:r>
              <a:rPr lang="en-US" sz="2400" dirty="0"/>
              <a:t>is a chain-structured process where future states depend only on the present state, not on the sequence of events that preceded it.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730" y="2562506"/>
            <a:ext cx="4303470" cy="1124152"/>
          </a:xfrm>
          <a:prstGeom prst="rect">
            <a:avLst/>
          </a:prstGeom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505394" y="3697531"/>
            <a:ext cx="531943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The X at a given time is called the </a:t>
            </a:r>
            <a:r>
              <a:rPr lang="en-US" sz="2400" b="1" dirty="0">
                <a:solidFill>
                  <a:srgbClr val="800000"/>
                </a:solidFill>
              </a:rPr>
              <a:t>state</a:t>
            </a:r>
            <a:r>
              <a:rPr lang="en-US" sz="2200" dirty="0"/>
              <a:t>. </a:t>
            </a:r>
          </a:p>
          <a:p>
            <a:pPr algn="ctr"/>
            <a:r>
              <a:rPr lang="en-US" sz="2200" dirty="0"/>
              <a:t>The value of </a:t>
            </a:r>
            <a:r>
              <a:rPr lang="en-US" sz="2200" dirty="0" err="1"/>
              <a:t>Xn</a:t>
            </a:r>
            <a:r>
              <a:rPr lang="en-US" sz="2200" dirty="0"/>
              <a:t> depends only on Xn-1.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9964" y="5095315"/>
            <a:ext cx="64669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15278" y="5083845"/>
            <a:ext cx="29922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7791" y="5083845"/>
            <a:ext cx="29922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flipH="1">
            <a:off x="7353300" y="4686300"/>
            <a:ext cx="57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89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6"/>
            <a:ext cx="7772400" cy="1143000"/>
          </a:xfrm>
        </p:spPr>
        <p:txBody>
          <a:bodyPr/>
          <a:lstStyle/>
          <a:p>
            <a:r>
              <a:rPr lang="en-US" sz="3600" dirty="0"/>
              <a:t>The Hidden Markov Model</a:t>
            </a:r>
            <a:endParaRPr lang="en-US" dirty="0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975342" y="5019035"/>
            <a:ext cx="6096000" cy="1759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000" b="1" dirty="0">
                <a:solidFill>
                  <a:srgbClr val="993300"/>
                </a:solidFill>
              </a:rPr>
              <a:t>Hidden states</a:t>
            </a:r>
            <a:r>
              <a:rPr lang="en-US" sz="2000" dirty="0"/>
              <a:t> : the (TRUE) states of a system that can be described by a Markov process (e.g., the weather).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000" b="1" dirty="0">
                <a:solidFill>
                  <a:srgbClr val="993300"/>
                </a:solidFill>
              </a:rPr>
              <a:t>Observed states</a:t>
            </a:r>
            <a:r>
              <a:rPr lang="en-US" sz="2000" dirty="0"/>
              <a:t> : the states of the process that are `visible' (e.g., umbrella). </a:t>
            </a:r>
          </a:p>
        </p:txBody>
      </p:sp>
      <p:sp>
        <p:nvSpPr>
          <p:cNvPr id="2" name="Rectangle 1"/>
          <p:cNvSpPr/>
          <p:nvPr/>
        </p:nvSpPr>
        <p:spPr>
          <a:xfrm>
            <a:off x="2456234" y="1130910"/>
            <a:ext cx="73087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A Hidden Markov Model </a:t>
            </a:r>
            <a:r>
              <a:rPr lang="en-US" sz="2000" dirty="0"/>
              <a:t>is a Markov chain for which the state is only partially observable.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218" y="1907530"/>
            <a:ext cx="4074900" cy="106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28" y="3095477"/>
            <a:ext cx="4065305" cy="17245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15501" y="2287867"/>
            <a:ext cx="2009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A Markov Model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25573" y="3686081"/>
            <a:ext cx="2856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A Hidden Markov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3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>
            <a:extLst>
              <a:ext uri="{FF2B5EF4-FFF2-40B4-BE49-F238E27FC236}">
                <a16:creationId xmlns:a16="http://schemas.microsoft.com/office/drawing/2014/main" id="{E70CDDE0-E959-AD4F-AFF9-B7D807C0F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7788" y="217488"/>
            <a:ext cx="7772400" cy="1143000"/>
          </a:xfrm>
        </p:spPr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Alignment methods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7335E66-A6B7-FD47-B6D8-E656117C0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0900" y="1809750"/>
            <a:ext cx="7861300" cy="41338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Introduction to global and local sequence alignment methods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Global : Needleman-Wunsch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Local : Smith-Waterman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BLAST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Scoring Matrices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PAM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BLOSUM</a:t>
            </a:r>
          </a:p>
        </p:txBody>
      </p:sp>
    </p:spTree>
    <p:extLst>
      <p:ext uri="{BB962C8B-B14F-4D97-AF65-F5344CB8AC3E}">
        <p14:creationId xmlns:p14="http://schemas.microsoft.com/office/powerpoint/2010/main" val="249109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>
            <a:extLst>
              <a:ext uri="{FF2B5EF4-FFF2-40B4-BE49-F238E27FC236}">
                <a16:creationId xmlns:a16="http://schemas.microsoft.com/office/drawing/2014/main" id="{E70CDDE0-E959-AD4F-AFF9-B7D807C0F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7788" y="217488"/>
            <a:ext cx="7772400" cy="1143000"/>
          </a:xfrm>
        </p:spPr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Function Prediction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7335E66-A6B7-FD47-B6D8-E656117C0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0900" y="1809749"/>
            <a:ext cx="7861300" cy="487792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Multiple  Sequence Alignment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    Dynamics Programming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800" dirty="0">
                <a:ea typeface="굴림" panose="020B0600000101010101" pitchFamily="34" charset="-127"/>
              </a:rPr>
              <a:t>    </a:t>
            </a:r>
            <a:r>
              <a:rPr lang="en-US" altLang="ko-KR" sz="2800" dirty="0" err="1">
                <a:ea typeface="굴림" panose="020B0600000101010101" pitchFamily="34" charset="-127"/>
              </a:rPr>
              <a:t>ClustlW</a:t>
            </a:r>
            <a:r>
              <a:rPr lang="en-US" altLang="ko-KR" sz="2800" dirty="0">
                <a:ea typeface="굴림" panose="020B0600000101010101" pitchFamily="34" charset="-127"/>
              </a:rPr>
              <a:t>, t-Coffee, Muscle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Motif Search and Function Prediction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      Expectation Maximization, MEME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Software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Markov Model and Hidden Markov Model</a:t>
            </a:r>
          </a:p>
        </p:txBody>
      </p:sp>
    </p:spTree>
    <p:extLst>
      <p:ext uri="{BB962C8B-B14F-4D97-AF65-F5344CB8AC3E}">
        <p14:creationId xmlns:p14="http://schemas.microsoft.com/office/powerpoint/2010/main" val="410818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 descr="Large confetti">
            <a:extLst>
              <a:ext uri="{FF2B5EF4-FFF2-40B4-BE49-F238E27FC236}">
                <a16:creationId xmlns:a16="http://schemas.microsoft.com/office/drawing/2014/main" id="{0CB18B37-80C1-404A-873A-ECE70E7D1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ea typeface="굴림" panose="020B0600000101010101" pitchFamily="34" charset="-127"/>
              </a:rPr>
              <a:t>       Alignment - Why search sequence databases?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E0AB8D60-9104-C546-B9BA-0772BFAAF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 have just sequenced something.  What is known about the thing I sequenced?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I have a unique sequence.  Is there similarity to another gene that has a known function?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I found a new protein in a lower organism.  Is it similar to a protein from another species?</a:t>
            </a:r>
          </a:p>
        </p:txBody>
      </p:sp>
    </p:spTree>
    <p:extLst>
      <p:ext uri="{BB962C8B-B14F-4D97-AF65-F5344CB8AC3E}">
        <p14:creationId xmlns:p14="http://schemas.microsoft.com/office/powerpoint/2010/main" val="357373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 descr="Large confetti">
            <a:extLst>
              <a:ext uri="{FF2B5EF4-FFF2-40B4-BE49-F238E27FC236}">
                <a16:creationId xmlns:a16="http://schemas.microsoft.com/office/drawing/2014/main" id="{F63F2CC0-91A0-E24A-9287-38BE7DDD3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Alignment - Perfect Searches</a:t>
            </a: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0969FCDF-BDEE-C944-ABE5-014767306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1"/>
            <a:ext cx="7772400" cy="4583113"/>
          </a:xfrm>
        </p:spPr>
        <p:txBody>
          <a:bodyPr/>
          <a:lstStyle/>
          <a:p>
            <a:r>
              <a:rPr lang="en-US" altLang="ko-KR" sz="3600">
                <a:ea typeface="굴림" panose="020B0600000101010101" pitchFamily="34" charset="-127"/>
              </a:rPr>
              <a:t>First “hit” should be an exact match.</a:t>
            </a:r>
          </a:p>
          <a:p>
            <a:r>
              <a:rPr lang="en-US" altLang="ko-KR" sz="3600">
                <a:ea typeface="굴림" panose="020B0600000101010101" pitchFamily="34" charset="-127"/>
              </a:rPr>
              <a:t>Next “hits” should contain all of the genes that are related to your gene (homologs)</a:t>
            </a:r>
          </a:p>
          <a:p>
            <a:r>
              <a:rPr lang="en-US" altLang="ko-KR" sz="3600">
                <a:ea typeface="굴림" panose="020B0600000101010101" pitchFamily="34" charset="-127"/>
              </a:rPr>
              <a:t>Next “hits” should be similar but are not homologs</a:t>
            </a:r>
          </a:p>
        </p:txBody>
      </p:sp>
    </p:spTree>
    <p:extLst>
      <p:ext uri="{BB962C8B-B14F-4D97-AF65-F5344CB8AC3E}">
        <p14:creationId xmlns:p14="http://schemas.microsoft.com/office/powerpoint/2010/main" val="116802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 descr="Large confetti">
            <a:extLst>
              <a:ext uri="{FF2B5EF4-FFF2-40B4-BE49-F238E27FC236}">
                <a16:creationId xmlns:a16="http://schemas.microsoft.com/office/drawing/2014/main" id="{4420F20C-0757-654E-8C66-9AAC819BF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479" y="273600"/>
            <a:ext cx="11157799" cy="1144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 How does one achieve the “perfect search”?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24001010-7978-D245-BFE0-392CCC31C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1"/>
            <a:ext cx="7772400" cy="4583113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Comparison Matrices (PAM vs. BLOSUM)</a:t>
            </a:r>
          </a:p>
          <a:p>
            <a:r>
              <a:rPr lang="en-US" altLang="ko-KR">
                <a:ea typeface="굴림" panose="020B0600000101010101" pitchFamily="34" charset="-127"/>
              </a:rPr>
              <a:t>Database Search Algorithms</a:t>
            </a:r>
          </a:p>
          <a:p>
            <a:r>
              <a:rPr lang="en-US" altLang="ko-KR">
                <a:ea typeface="굴림" panose="020B0600000101010101" pitchFamily="34" charset="-127"/>
              </a:rPr>
              <a:t>Databases</a:t>
            </a:r>
          </a:p>
          <a:p>
            <a:r>
              <a:rPr lang="en-US" altLang="ko-KR">
                <a:ea typeface="굴림" panose="020B0600000101010101" pitchFamily="34" charset="-127"/>
              </a:rPr>
              <a:t>Search Parameters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Expect Value-change threshold for score reporting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Translation-of DNA sequence into protein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Filtering-remove repeat sequences</a:t>
            </a:r>
          </a:p>
        </p:txBody>
      </p:sp>
    </p:spTree>
    <p:extLst>
      <p:ext uri="{BB962C8B-B14F-4D97-AF65-F5344CB8AC3E}">
        <p14:creationId xmlns:p14="http://schemas.microsoft.com/office/powerpoint/2010/main" val="356138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 descr="Large confetti">
            <a:extLst>
              <a:ext uri="{FF2B5EF4-FFF2-40B4-BE49-F238E27FC236}">
                <a16:creationId xmlns:a16="http://schemas.microsoft.com/office/drawing/2014/main" id="{4FF23475-4690-484D-BAB5-84707764C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Alignment Algorithms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014D8A31-E363-AC4A-BB90-64CE5D835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Global : Needleman-Wunch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Local : Smith-</a:t>
            </a:r>
            <a:r>
              <a:rPr lang="en-US" altLang="ko-KR" dirty="0" err="1">
                <a:ea typeface="굴림" panose="020B0600000101010101" pitchFamily="34" charset="-127"/>
              </a:rPr>
              <a:t>Watermann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  <a:sym typeface="Wingdings" pitchFamily="2" charset="2"/>
              </a:rPr>
              <a:t> These two dynamic programming alignment algorithm are guaranteed to give OPTIMAL alignments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  <a:sym typeface="Wingdings" pitchFamily="2" charset="2"/>
              </a:rPr>
              <a:t> But O(m*n) quadratic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굴림" panose="020B0600000101010101" pitchFamily="34" charset="-127"/>
              <a:sym typeface="Wingdings" pitchFamily="2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99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BDA1510-4E8D-2843-A763-751C011F7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Scoring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607DCDA-9427-D64B-B42E-2F41C315F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2209" y="1586590"/>
            <a:ext cx="10972440" cy="481420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b="1" u="sng" dirty="0"/>
              <a:t>Quality</a:t>
            </a:r>
            <a:r>
              <a:rPr lang="en-US" altLang="en-US" sz="2400" dirty="0"/>
              <a:t> = [10(match)] + [-1(mismatch)]  -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[(Gap Creation Penalty)(#of Gaps) +(Gap Ext. Pen.)(Total length of Gaps)]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Scoring scheme incorporates an evolutionary model--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Matches are conserved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Mismatches are divergences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Gaps are more likely to disrupt function, hence greater penalty than mismatch.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Introduction of a gap (indel) penalized more than extension of a gap.</a:t>
            </a:r>
          </a:p>
        </p:txBody>
      </p:sp>
    </p:spTree>
    <p:extLst>
      <p:ext uri="{BB962C8B-B14F-4D97-AF65-F5344CB8AC3E}">
        <p14:creationId xmlns:p14="http://schemas.microsoft.com/office/powerpoint/2010/main" val="58138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2215</TotalTime>
  <Words>1642</Words>
  <Application>Microsoft Macintosh PowerPoint</Application>
  <PresentationFormat>Widescreen</PresentationFormat>
  <Paragraphs>281</Paragraphs>
  <Slides>28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8" baseType="lpstr">
      <vt:lpstr>굴림</vt:lpstr>
      <vt:lpstr>MS Mincho</vt:lpstr>
      <vt:lpstr>ＭＳ Ｐゴシック</vt:lpstr>
      <vt:lpstr>PMingLiU</vt:lpstr>
      <vt:lpstr>Arial</vt:lpstr>
      <vt:lpstr>Calibri</vt:lpstr>
      <vt:lpstr>CentSchbook Mono BT</vt:lpstr>
      <vt:lpstr>Comic Sans MS</vt:lpstr>
      <vt:lpstr>Courier New</vt:lpstr>
      <vt:lpstr>DejaVu Sans</vt:lpstr>
      <vt:lpstr>Helvetica</vt:lpstr>
      <vt:lpstr>Lucida Console</vt:lpstr>
      <vt:lpstr>Symbol</vt:lpstr>
      <vt:lpstr>Times</vt:lpstr>
      <vt:lpstr>Times New Roman</vt:lpstr>
      <vt:lpstr>Wingdings</vt:lpstr>
      <vt:lpstr>Office Theme</vt:lpstr>
      <vt:lpstr>Office Theme</vt:lpstr>
      <vt:lpstr>Equation</vt:lpstr>
      <vt:lpstr>Document</vt:lpstr>
      <vt:lpstr>PowerPoint Presentation</vt:lpstr>
      <vt:lpstr>PowerPoint Presentation</vt:lpstr>
      <vt:lpstr>Alignment methods</vt:lpstr>
      <vt:lpstr>Function Prediction</vt:lpstr>
      <vt:lpstr>       Alignment - Why search sequence databases?</vt:lpstr>
      <vt:lpstr>Alignment - Perfect Searches</vt:lpstr>
      <vt:lpstr> How does one achieve the “perfect search”?</vt:lpstr>
      <vt:lpstr>Alignment Algorithms</vt:lpstr>
      <vt:lpstr>Scoring</vt:lpstr>
      <vt:lpstr>Scoring - Estimating p(·,·) for proteins</vt:lpstr>
      <vt:lpstr>Scoring - PAM-1 matrices</vt:lpstr>
      <vt:lpstr>Scoring - BLOSUM Outline</vt:lpstr>
      <vt:lpstr>PowerPoint Presentation</vt:lpstr>
      <vt:lpstr>MSA</vt:lpstr>
      <vt:lpstr>MSA -From pairwise to multiple alignment</vt:lpstr>
      <vt:lpstr>What’s multiple sequence alignment (MSA)</vt:lpstr>
      <vt:lpstr>Why we need MSA</vt:lpstr>
      <vt:lpstr>Motif</vt:lpstr>
      <vt:lpstr>Protein Motif: Activity Sites</vt:lpstr>
      <vt:lpstr>Example: Globin Motifs</vt:lpstr>
      <vt:lpstr>Motif discovery problem</vt:lpstr>
      <vt:lpstr>Why find motifs?</vt:lpstr>
      <vt:lpstr>Why is this hard?</vt:lpstr>
      <vt:lpstr>Computational problems for in silico motif detection</vt:lpstr>
      <vt:lpstr>PowerPoint Presentation</vt:lpstr>
      <vt:lpstr>PowerPoint Presentation</vt:lpstr>
      <vt:lpstr>Introducing Hidden Markov Models First – a Markov Model</vt:lpstr>
      <vt:lpstr>The Hidden Markov Model</vt:lpstr>
    </vt:vector>
  </TitlesOfParts>
  <Company>NIH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Karlynn Noble;meghan.coakley@nih.gov</dc:creator>
  <dc:description/>
  <cp:lastModifiedBy>Roy, Amitava (NIH/NIAID) [C]</cp:lastModifiedBy>
  <cp:revision>193</cp:revision>
  <cp:lastPrinted>2015-05-28T13:25:58Z</cp:lastPrinted>
  <dcterms:created xsi:type="dcterms:W3CDTF">2015-04-15T14:43:01Z</dcterms:created>
  <dcterms:modified xsi:type="dcterms:W3CDTF">2018-08-20T20:57:38Z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Company">
    <vt:lpwstr>NIH</vt:lpwstr>
  </property>
  <property fmtid="{D5CDD505-2E9C-101B-9397-08002B2CF9AE}" pid="4" name="ContentTypeId">
    <vt:lpwstr>0x0101001FD97383875710458463EDA0E89A10EA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4</vt:i4>
  </property>
</Properties>
</file>