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63" r:id="rId5"/>
    <p:sldId id="430" r:id="rId6"/>
    <p:sldId id="417" r:id="rId7"/>
    <p:sldId id="418" r:id="rId8"/>
    <p:sldId id="419" r:id="rId9"/>
    <p:sldId id="425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01" r:id="rId30"/>
    <p:sldId id="402" r:id="rId31"/>
    <p:sldId id="420" r:id="rId32"/>
    <p:sldId id="421" r:id="rId33"/>
    <p:sldId id="422" r:id="rId34"/>
    <p:sldId id="423" r:id="rId35"/>
    <p:sldId id="4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/>
    <p:restoredTop sz="78938"/>
  </p:normalViewPr>
  <p:slideViewPr>
    <p:cSldViewPr snapToGrid="0" snapToObjects="1">
      <p:cViewPr varScale="1">
        <p:scale>
          <a:sx n="72" d="100"/>
          <a:sy n="7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0BC-55CC-BB43-AE58-00BBDB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1509-B898-5141-A4D1-C3D07CFF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0E12-E81A-3741-9A6E-A90643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E0A7-AD30-994D-9DC4-E536DD7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7CB0-371D-9E48-B848-1D2BC97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9C3CF-648D-864B-B279-15007B8D06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77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B55C-E696-D341-9000-C247E18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5BB7-8C15-A84F-87CA-F0C818B5A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A9DD-B243-E44E-B64C-32ABB40F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0B34-4147-7347-86B2-7C1CCAE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C510-BC2D-E54B-B858-4D194D82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AA20-108C-454D-84B9-36AA2F6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AA2B-A1FA-4244-8493-FE39AE4907C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5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6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 descr="Large confetti">
            <a:extLst>
              <a:ext uri="{FF2B5EF4-FFF2-40B4-BE49-F238E27FC236}">
                <a16:creationId xmlns:a16="http://schemas.microsoft.com/office/drawing/2014/main" id="{3FCDDF70-A939-CC47-AE10-5E3DDDDB2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(1970)</a:t>
            </a: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02E143FF-53E6-8C4C-93BF-070CCC1F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542" y="2103984"/>
            <a:ext cx="102803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>
                <a:ea typeface="굴림" panose="020B0600000101010101" pitchFamily="34" charset="-127"/>
              </a:rPr>
              <a:t>Output: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An alignment of two sequences is represented by three lines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The first line shows the first sequence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The third line shows the second sequence.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The second line has a row of symbols.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The symbol is a vertical bar wherever characters in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the two sequences match, and a space where ever they do not.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Dots may be inserted in either sequence to represent gaps.</a:t>
            </a:r>
          </a:p>
        </p:txBody>
      </p:sp>
    </p:spTree>
    <p:extLst>
      <p:ext uri="{BB962C8B-B14F-4D97-AF65-F5344CB8AC3E}">
        <p14:creationId xmlns:p14="http://schemas.microsoft.com/office/powerpoint/2010/main" val="30510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Large confetti">
            <a:extLst>
              <a:ext uri="{FF2B5EF4-FFF2-40B4-BE49-F238E27FC236}">
                <a16:creationId xmlns:a16="http://schemas.microsoft.com/office/drawing/2014/main" id="{F72236BF-FE4C-E44B-871D-6917EEF4F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(cont. 1)</a:t>
            </a:r>
          </a:p>
        </p:txBody>
      </p:sp>
      <p:sp>
        <p:nvSpPr>
          <p:cNvPr id="174083" name="Text Box 3">
            <a:extLst>
              <a:ext uri="{FF2B5EF4-FFF2-40B4-BE49-F238E27FC236}">
                <a16:creationId xmlns:a16="http://schemas.microsoft.com/office/drawing/2014/main" id="{FE51F9D0-AEEA-C045-8889-6246FD1F3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2193925"/>
            <a:ext cx="85619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For example, the two hypothetical sequences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abcdefghajklm</a:t>
            </a:r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abbdhijk</a:t>
            </a:r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could be aligned like this 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abcdefghajklm</a:t>
            </a:r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|| |   | || 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abbd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...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hijk</a:t>
            </a:r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As shown, there are 6 matches,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2 mismatches, and one gap of length 3. 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9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Large confetti">
            <a:extLst>
              <a:ext uri="{FF2B5EF4-FFF2-40B4-BE49-F238E27FC236}">
                <a16:creationId xmlns:a16="http://schemas.microsoft.com/office/drawing/2014/main" id="{C4BC9453-7AD7-B54C-88FF-D78547781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(cont. 2)</a:t>
            </a: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7D59FBF0-7AF8-1E43-91C7-FE6E2A7B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714" y="1834161"/>
            <a:ext cx="963597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The alignment is scored according to a payoff matrix </a:t>
            </a:r>
          </a:p>
          <a:p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$payoff = { match      =&gt; $match,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mismatch   =&gt; $mismatch,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gap_open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=&gt; $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gap_open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gap_extend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=&gt; $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gap_extend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};</a:t>
            </a:r>
          </a:p>
          <a:p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sz="2800" dirty="0">
                <a:ea typeface="굴림" panose="020B0600000101010101" pitchFamily="34" charset="-127"/>
              </a:rPr>
              <a:t>For correct operation, match must be positive,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and the other entries must be negative. </a:t>
            </a:r>
          </a:p>
          <a:p>
            <a:endParaRPr lang="en-US" altLang="ko-KR" sz="2800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 descr="Large confetti">
            <a:extLst>
              <a:ext uri="{FF2B5EF4-FFF2-40B4-BE49-F238E27FC236}">
                <a16:creationId xmlns:a16="http://schemas.microsoft.com/office/drawing/2014/main" id="{AC744BB9-0C98-884D-BCEA-D1A3A53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(cont. 3)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36B5B6DA-0A16-D24D-AFC0-11EE983C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6" y="2193926"/>
            <a:ext cx="7487947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ko-KR" sz="2800" b="1" dirty="0">
                <a:ea typeface="굴림" panose="020B0600000101010101" pitchFamily="34" charset="-127"/>
              </a:rPr>
              <a:t>Example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Given the payoff matrix 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$payoff = { match      =&gt;  4,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mismatch   =&gt; -3,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gap_open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=&gt; -2,</a:t>
            </a:r>
          </a:p>
          <a:p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</a:t>
            </a:r>
            <a:r>
              <a:rPr lang="en-US" altLang="ko-KR" sz="28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gap_extend</a:t>
            </a: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34" charset="-127"/>
              </a:rPr>
              <a:t> =&gt; -1 };</a:t>
            </a:r>
          </a:p>
        </p:txBody>
      </p:sp>
    </p:spTree>
    <p:extLst>
      <p:ext uri="{BB962C8B-B14F-4D97-AF65-F5344CB8AC3E}">
        <p14:creationId xmlns:p14="http://schemas.microsoft.com/office/powerpoint/2010/main" val="187210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 descr="Large confetti">
            <a:extLst>
              <a:ext uri="{FF2B5EF4-FFF2-40B4-BE49-F238E27FC236}">
                <a16:creationId xmlns:a16="http://schemas.microsoft.com/office/drawing/2014/main" id="{16CF8CDE-8A9A-EA47-99B6-790195A23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(cont. 4)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885E00BD-337B-E148-BDE1-088FB2BC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284" y="1879132"/>
            <a:ext cx="77428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The sequences 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abcdefghajklm</a:t>
            </a:r>
            <a:endParaRPr lang="en-US" altLang="ko-KR" sz="24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34" charset="-127"/>
              </a:rPr>
              <a:t>abbdhijk</a:t>
            </a:r>
            <a:endParaRPr lang="en-US" altLang="ko-KR" sz="24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are aligned and scored like this 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a b c d e f g h a j k l m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| |   |       |   | | 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     a b b d . . . h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j k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match       4 4   4       4   4 4  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mismatch       -3          -3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gap_open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       -2</a:t>
            </a:r>
          </a:p>
          <a:p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ea typeface="굴림" panose="020B0600000101010101" pitchFamily="34" charset="-127"/>
              </a:rPr>
              <a:t>gap_extend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        -1-1-1</a:t>
            </a:r>
          </a:p>
          <a:p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34" charset="-127"/>
              </a:rPr>
              <a:t>for a total score of 24-6-2-3 = 13.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17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 descr="Large confetti">
            <a:extLst>
              <a:ext uri="{FF2B5EF4-FFF2-40B4-BE49-F238E27FC236}">
                <a16:creationId xmlns:a16="http://schemas.microsoft.com/office/drawing/2014/main" id="{0E6250BB-FD07-AA44-AB5B-E0271DD0E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Needleman-Wunsch Method (cont. 5)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D82AE2FD-3B88-A742-BF34-8BFA2227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636" y="1781201"/>
            <a:ext cx="7374135" cy="1200329"/>
          </a:xfrm>
          <a:prstGeom prst="rect">
            <a:avLst/>
          </a:prstGeom>
          <a:noFill/>
          <a:ln w="9525">
            <a:solidFill>
              <a:srgbClr val="F92A2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F92A25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The algorithm guarantees that no other</a:t>
            </a:r>
          </a:p>
          <a:p>
            <a:r>
              <a:rPr lang="en-US" altLang="ko-KR" sz="2400" b="1">
                <a:solidFill>
                  <a:srgbClr val="F92A25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alignment of these two sequences has a</a:t>
            </a:r>
          </a:p>
          <a:p>
            <a:r>
              <a:rPr lang="en-US" altLang="ko-KR" sz="2400" b="1">
                <a:solidFill>
                  <a:srgbClr val="F92A25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higher score under this payoff matrix.</a:t>
            </a:r>
            <a:r>
              <a:rPr lang="en-US" altLang="ko-KR" sz="24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51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 descr="Large confetti">
            <a:extLst>
              <a:ext uri="{FF2B5EF4-FFF2-40B4-BE49-F238E27FC236}">
                <a16:creationId xmlns:a16="http://schemas.microsoft.com/office/drawing/2014/main" id="{B9753929-AFDE-0B49-843B-434DA973F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79" y="273600"/>
            <a:ext cx="11582521" cy="1144800"/>
          </a:xfrm>
        </p:spPr>
        <p:txBody>
          <a:bodyPr/>
          <a:lstStyle/>
          <a:p>
            <a:pPr algn="ctr"/>
            <a:r>
              <a:rPr lang="en-US" altLang="ko-KR" sz="3600" dirty="0">
                <a:ea typeface="굴림" panose="020B0600000101010101" pitchFamily="34" charset="-127"/>
              </a:rPr>
              <a:t>Needleman-Wunsch Method Dynamic Programming</a:t>
            </a: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17FC4AA0-3405-F44B-B01C-DA3074F3D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6" y="1908176"/>
            <a:ext cx="960872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Potential difficulty.  How does one come up with the optimal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alignment in the first place?  We now introduce the concept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of dynamic programming (DP).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DP can be applied to a large search space that can be structured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into a succession of stages such that: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1) the initial stage contains trivial solutions to sub-problems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2) each partial solution in a later stage can be calculated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               by recurring on only a fixed number of partial solutions in an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               earlier stage.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3) the final stage contains the overall solution.</a:t>
            </a:r>
          </a:p>
        </p:txBody>
      </p:sp>
    </p:spTree>
    <p:extLst>
      <p:ext uri="{BB962C8B-B14F-4D97-AF65-F5344CB8AC3E}">
        <p14:creationId xmlns:p14="http://schemas.microsoft.com/office/powerpoint/2010/main" val="90507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 descr="Large confetti">
            <a:extLst>
              <a:ext uri="{FF2B5EF4-FFF2-40B4-BE49-F238E27FC236}">
                <a16:creationId xmlns:a16="http://schemas.microsoft.com/office/drawing/2014/main" id="{195B1853-1683-C04A-92E0-11996F31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Three steps in Dynamic Programming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B1031D37-1122-A44F-ACE9-13BE5809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2565401"/>
            <a:ext cx="648818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ea typeface="굴림" panose="020B0600000101010101" pitchFamily="34" charset="-127"/>
              </a:rPr>
              <a:t>1. Initialization</a:t>
            </a:r>
          </a:p>
          <a:p>
            <a:endParaRPr lang="en-US" altLang="ko-KR" sz="4000">
              <a:ea typeface="굴림" panose="020B0600000101010101" pitchFamily="34" charset="-127"/>
            </a:endParaRPr>
          </a:p>
          <a:p>
            <a:r>
              <a:rPr lang="en-US" altLang="ko-KR" sz="4000">
                <a:ea typeface="굴림" panose="020B0600000101010101" pitchFamily="34" charset="-127"/>
              </a:rPr>
              <a:t>2 Matrix fill or scoring</a:t>
            </a:r>
          </a:p>
          <a:p>
            <a:endParaRPr lang="en-US" altLang="ko-KR" sz="4000">
              <a:ea typeface="굴림" panose="020B0600000101010101" pitchFamily="34" charset="-127"/>
            </a:endParaRPr>
          </a:p>
          <a:p>
            <a:r>
              <a:rPr lang="en-US" altLang="ko-KR" sz="4000">
                <a:ea typeface="굴림" panose="020B0600000101010101" pitchFamily="34" charset="-127"/>
              </a:rPr>
              <a:t>3. Traceback and alignment</a:t>
            </a:r>
          </a:p>
        </p:txBody>
      </p:sp>
    </p:spTree>
    <p:extLst>
      <p:ext uri="{BB962C8B-B14F-4D97-AF65-F5344CB8AC3E}">
        <p14:creationId xmlns:p14="http://schemas.microsoft.com/office/powerpoint/2010/main" val="177992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B91C4CA9-8B3F-B74A-BB11-2CF592F8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144" y="1511379"/>
            <a:ext cx="89146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Two sequences will be aligned.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GAATTCAGTTA (sequence #1)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GGATCGA (sequence #2)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A simple scoring scheme will be used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 err="1">
                <a:ea typeface="굴림" panose="020B0600000101010101" pitchFamily="34" charset="-127"/>
              </a:rPr>
              <a:t>S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i,j</a:t>
            </a:r>
            <a:r>
              <a:rPr lang="en-US" altLang="ko-KR" sz="2400" dirty="0">
                <a:ea typeface="굴림" panose="020B0600000101010101" pitchFamily="34" charset="-127"/>
              </a:rPr>
              <a:t> = 1 if the residue at position I of sequence #1 is the same as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the residue at position j of the sequence #2 (called match score)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 err="1">
                <a:ea typeface="굴림" panose="020B0600000101010101" pitchFamily="34" charset="-127"/>
              </a:rPr>
              <a:t>S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i,j</a:t>
            </a:r>
            <a:r>
              <a:rPr lang="en-US" altLang="ko-KR" sz="2400" dirty="0">
                <a:ea typeface="굴림" panose="020B0600000101010101" pitchFamily="34" charset="-127"/>
              </a:rPr>
              <a:t> = 0 for mismatch score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  <a:p>
            <a:r>
              <a:rPr lang="en-US" altLang="ko-KR" sz="2400" dirty="0">
                <a:ea typeface="굴림" panose="020B0600000101010101" pitchFamily="34" charset="-127"/>
              </a:rPr>
              <a:t>w = 0 gap penalty</a:t>
            </a:r>
          </a:p>
        </p:txBody>
      </p:sp>
    </p:spTree>
    <p:extLst>
      <p:ext uri="{BB962C8B-B14F-4D97-AF65-F5344CB8AC3E}">
        <p14:creationId xmlns:p14="http://schemas.microsoft.com/office/powerpoint/2010/main" val="122954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initial">
            <a:extLst>
              <a:ext uri="{FF2B5EF4-FFF2-40B4-BE49-F238E27FC236}">
                <a16:creationId xmlns:a16="http://schemas.microsoft.com/office/drawing/2014/main" id="{B58BCA75-1D6E-FC4E-B898-31C57875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4" y="2660129"/>
            <a:ext cx="5641975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3" name="Text Box 3">
            <a:extLst>
              <a:ext uri="{FF2B5EF4-FFF2-40B4-BE49-F238E27FC236}">
                <a16:creationId xmlns:a16="http://schemas.microsoft.com/office/drawing/2014/main" id="{69D99906-8777-DE4A-B2F3-E8AEEE6A7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021" y="1653108"/>
            <a:ext cx="5448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Initialization step: Create Matrix with M + 1 columns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and N + 1 rows.  First row and column filled with 0.</a:t>
            </a:r>
          </a:p>
        </p:txBody>
      </p:sp>
    </p:spTree>
    <p:extLst>
      <p:ext uri="{BB962C8B-B14F-4D97-AF65-F5344CB8AC3E}">
        <p14:creationId xmlns:p14="http://schemas.microsoft.com/office/powerpoint/2010/main" val="29816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BD0B-6E67-5843-BD73-1DA0216E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17215"/>
            <a:ext cx="3048840" cy="27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Text Box 3">
            <a:extLst>
              <a:ext uri="{FF2B5EF4-FFF2-40B4-BE49-F238E27FC236}">
                <a16:creationId xmlns:a16="http://schemas.microsoft.com/office/drawing/2014/main" id="{C9080976-A4E1-8749-A9F3-D94D47A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36" y="1348384"/>
            <a:ext cx="468062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Matrix fill step: Each position </a:t>
            </a:r>
            <a:r>
              <a:rPr lang="en-US" altLang="ko-KR" dirty="0" err="1">
                <a:ea typeface="굴림" panose="020B0600000101010101" pitchFamily="34" charset="-127"/>
              </a:rPr>
              <a:t>M</a:t>
            </a:r>
            <a:r>
              <a:rPr lang="en-US" altLang="ko-KR" baseline="-25000" dirty="0" err="1">
                <a:ea typeface="굴림" panose="020B0600000101010101" pitchFamily="34" charset="-127"/>
              </a:rPr>
              <a:t>i,j</a:t>
            </a:r>
            <a:r>
              <a:rPr lang="en-US" altLang="ko-KR" dirty="0">
                <a:ea typeface="굴림" panose="020B0600000101010101" pitchFamily="34" charset="-127"/>
              </a:rPr>
              <a:t> is defined to be the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MAXIMUM score at position </a:t>
            </a:r>
            <a:r>
              <a:rPr lang="en-US" altLang="ko-KR" dirty="0" err="1">
                <a:ea typeface="굴림" panose="020B0600000101010101" pitchFamily="34" charset="-127"/>
              </a:rPr>
              <a:t>i,j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</a:p>
          <a:p>
            <a:r>
              <a:rPr lang="en-US" altLang="ko-KR" dirty="0" err="1">
                <a:ea typeface="굴림" panose="020B0600000101010101" pitchFamily="34" charset="-127"/>
              </a:rPr>
              <a:t>M</a:t>
            </a:r>
            <a:r>
              <a:rPr lang="en-US" altLang="ko-KR" baseline="-25000" dirty="0" err="1">
                <a:ea typeface="굴림" panose="020B0600000101010101" pitchFamily="34" charset="-127"/>
              </a:rPr>
              <a:t>i,j</a:t>
            </a:r>
            <a:r>
              <a:rPr lang="en-US" altLang="ko-KR" dirty="0">
                <a:ea typeface="굴림" panose="020B0600000101010101" pitchFamily="34" charset="-127"/>
              </a:rPr>
              <a:t> = MAXIMUM </a:t>
            </a:r>
            <a:r>
              <a:rPr lang="en-US" altLang="ko-KR" b="1" dirty="0">
                <a:ea typeface="굴림" panose="020B0600000101010101" pitchFamily="34" charset="-127"/>
              </a:rPr>
              <a:t>[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F92A25"/>
                </a:solidFill>
                <a:ea typeface="굴림" panose="020B0600000101010101" pitchFamily="34" charset="-127"/>
              </a:rPr>
              <a:t>M</a:t>
            </a:r>
            <a:r>
              <a:rPr lang="en-US" altLang="ko-KR" sz="2000" baseline="-25000" dirty="0">
                <a:solidFill>
                  <a:srgbClr val="F92A25"/>
                </a:solidFill>
                <a:ea typeface="굴림" panose="020B0600000101010101" pitchFamily="34" charset="-127"/>
              </a:rPr>
              <a:t>i-1, j-1</a:t>
            </a:r>
            <a:r>
              <a:rPr lang="en-US" altLang="ko-KR" sz="2000" dirty="0">
                <a:ea typeface="굴림" panose="020B0600000101010101" pitchFamily="34" charset="-127"/>
              </a:rPr>
              <a:t> + </a:t>
            </a:r>
            <a:r>
              <a:rPr lang="en-US" altLang="ko-KR" sz="2000" dirty="0" err="1">
                <a:ea typeface="굴림" panose="020B0600000101010101" pitchFamily="34" charset="-127"/>
              </a:rPr>
              <a:t>s</a:t>
            </a:r>
            <a:r>
              <a:rPr lang="en-US" altLang="ko-KR" sz="2000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sz="2000" baseline="-25000" dirty="0">
                <a:ea typeface="굴림" panose="020B0600000101010101" pitchFamily="34" charset="-127"/>
              </a:rPr>
              <a:t>,,j</a:t>
            </a:r>
            <a:r>
              <a:rPr lang="en-US" altLang="ko-KR" sz="2000" dirty="0">
                <a:ea typeface="굴림" panose="020B0600000101010101" pitchFamily="34" charset="-127"/>
              </a:rPr>
              <a:t> (match or mismatch in the diagonal)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1FE60A"/>
                </a:solidFill>
                <a:ea typeface="굴림" panose="020B0600000101010101" pitchFamily="34" charset="-127"/>
              </a:rPr>
              <a:t>M</a:t>
            </a:r>
            <a:r>
              <a:rPr lang="en-US" altLang="ko-KR" sz="2000" baseline="-25000" dirty="0">
                <a:solidFill>
                  <a:srgbClr val="1FE60A"/>
                </a:solidFill>
                <a:ea typeface="굴림" panose="020B0600000101010101" pitchFamily="34" charset="-127"/>
              </a:rPr>
              <a:t>i, j-1</a:t>
            </a:r>
            <a:r>
              <a:rPr lang="en-US" altLang="ko-KR" sz="2000" dirty="0">
                <a:ea typeface="굴림" panose="020B0600000101010101" pitchFamily="34" charset="-127"/>
              </a:rPr>
              <a:t> + w (gap in sequence #1)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3C22FC"/>
                </a:solidFill>
                <a:ea typeface="굴림" panose="020B0600000101010101" pitchFamily="34" charset="-127"/>
              </a:rPr>
              <a:t>M</a:t>
            </a:r>
            <a:r>
              <a:rPr lang="en-US" altLang="ko-KR" sz="2000" baseline="-25000" dirty="0">
                <a:solidFill>
                  <a:srgbClr val="3C22FC"/>
                </a:solidFill>
                <a:ea typeface="굴림" panose="020B0600000101010101" pitchFamily="34" charset="-127"/>
              </a:rPr>
              <a:t>i-1, j</a:t>
            </a:r>
            <a:r>
              <a:rPr lang="en-US" altLang="ko-KR" sz="2000" dirty="0">
                <a:ea typeface="굴림" panose="020B0600000101010101" pitchFamily="34" charset="-127"/>
              </a:rPr>
              <a:t> + w (gap in sequence #2)</a:t>
            </a:r>
            <a:r>
              <a:rPr lang="en-US" altLang="ko-KR" sz="2000" b="1" dirty="0">
                <a:ea typeface="굴림" panose="020B0600000101010101" pitchFamily="34" charset="-127"/>
              </a:rPr>
              <a:t>]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</a:p>
        </p:txBody>
      </p:sp>
      <p:pic>
        <p:nvPicPr>
          <p:cNvPr id="195588" name="Picture 4" descr="Position1_1">
            <a:extLst>
              <a:ext uri="{FF2B5EF4-FFF2-40B4-BE49-F238E27FC236}">
                <a16:creationId xmlns:a16="http://schemas.microsoft.com/office/drawing/2014/main" id="{36FA3385-AB87-1942-86F3-F751881A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95" y="2406625"/>
            <a:ext cx="6235700" cy="42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8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96719676-AEEF-0641-B9A9-0F8732C4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64" y="1320805"/>
            <a:ext cx="6740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Fill in rest of row 1 and column 1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196612" name="Picture 4" descr="Row1Col1">
            <a:extLst>
              <a:ext uri="{FF2B5EF4-FFF2-40B4-BE49-F238E27FC236}">
                <a16:creationId xmlns:a16="http://schemas.microsoft.com/office/drawing/2014/main" id="{B57BE6EB-9B32-9443-86FC-090AC100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26" y="1690137"/>
            <a:ext cx="7418387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8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>
            <a:extLst>
              <a:ext uri="{FF2B5EF4-FFF2-40B4-BE49-F238E27FC236}">
                <a16:creationId xmlns:a16="http://schemas.microsoft.com/office/drawing/2014/main" id="{C030C3BD-08AC-514B-BB70-C756DDE2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399" y="1556822"/>
            <a:ext cx="6740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Fill in column 2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197636" name="Picture 4" descr="Col2">
            <a:extLst>
              <a:ext uri="{FF2B5EF4-FFF2-40B4-BE49-F238E27FC236}">
                <a16:creationId xmlns:a16="http://schemas.microsoft.com/office/drawing/2014/main" id="{A52866C5-85D0-484F-978C-3A6570A7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31" y="1741488"/>
            <a:ext cx="7399338" cy="51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70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B4417692-8C5C-984E-8E07-9CE9F5C3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715" y="1347198"/>
            <a:ext cx="6740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Fill in column 3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198660" name="Picture 4" descr="Col3">
            <a:extLst>
              <a:ext uri="{FF2B5EF4-FFF2-40B4-BE49-F238E27FC236}">
                <a16:creationId xmlns:a16="http://schemas.microsoft.com/office/drawing/2014/main" id="{058EAFC6-D222-F142-B4BD-F0CCF072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37" y="1789555"/>
            <a:ext cx="7119938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1" name="Rectangle 5">
            <a:extLst>
              <a:ext uri="{FF2B5EF4-FFF2-40B4-BE49-F238E27FC236}">
                <a16:creationId xmlns:a16="http://schemas.microsoft.com/office/drawing/2014/main" id="{262C92F9-93AC-1B47-A6F4-78811DD2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37" y="3351655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FA9E5D17-4986-FD47-B19B-C194EE127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50" y="3881880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72D80B2-0EA4-8D44-A1DC-A8A1BE59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62" y="4412105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2AA58DF6-DD74-E741-AB6A-E932B47F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075" y="4942330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BC0D6A59-DCF1-6540-B6B7-828F1381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75" y="5472555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F6A69CAD-B857-894C-9CF1-80E74BF2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25" y="6002780"/>
            <a:ext cx="4381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>
            <a:extLst>
              <a:ext uri="{FF2B5EF4-FFF2-40B4-BE49-F238E27FC236}">
                <a16:creationId xmlns:a16="http://schemas.microsoft.com/office/drawing/2014/main" id="{191C673B-0FC5-E34E-BD69-F75CAF670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539" y="1332145"/>
            <a:ext cx="6740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Column 3 with answers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199683" name="Picture 3" descr="Col3">
            <a:extLst>
              <a:ext uri="{FF2B5EF4-FFF2-40B4-BE49-F238E27FC236}">
                <a16:creationId xmlns:a16="http://schemas.microsoft.com/office/drawing/2014/main" id="{5EB6C9AF-A8EB-C54F-BCB5-31A96015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32" y="1624660"/>
            <a:ext cx="7119938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2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CF93CC67-A495-D64E-B8F8-875C3222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960" y="1442649"/>
            <a:ext cx="6740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Fill in rest of matrix with answers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4E57B1-6F3D-E74D-8BB9-88C3F6C22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81763"/>
              </p:ext>
            </p:extLst>
          </p:nvPr>
        </p:nvGraphicFramePr>
        <p:xfrm>
          <a:off x="3702049" y="1930400"/>
          <a:ext cx="6071533" cy="463529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7041">
                  <a:extLst>
                    <a:ext uri="{9D8B030D-6E8A-4147-A177-3AD203B41FA5}">
                      <a16:colId xmlns:a16="http://schemas.microsoft.com/office/drawing/2014/main" val="1880366129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3416555391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506270343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3036420472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499381525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1140916668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531384400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53122226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4192404498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726582175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385217041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2405286207"/>
                    </a:ext>
                  </a:extLst>
                </a:gridCol>
                <a:gridCol w="467041">
                  <a:extLst>
                    <a:ext uri="{9D8B030D-6E8A-4147-A177-3AD203B41FA5}">
                      <a16:colId xmlns:a16="http://schemas.microsoft.com/office/drawing/2014/main" val="1235564916"/>
                    </a:ext>
                  </a:extLst>
                </a:gridCol>
              </a:tblGrid>
              <a:tr h="530309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567761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988500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511878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931824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668239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157245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672908"/>
                  </a:ext>
                </a:extLst>
              </a:tr>
              <a:tr h="510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674104"/>
                  </a:ext>
                </a:extLst>
              </a:tr>
              <a:tr h="530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98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>
            <a:extLst>
              <a:ext uri="{FF2B5EF4-FFF2-40B4-BE49-F238E27FC236}">
                <a16:creationId xmlns:a16="http://schemas.microsoft.com/office/drawing/2014/main" id="{9E197063-8F41-5440-A51B-57C93DF7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231480"/>
            <a:ext cx="42377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Traceback step: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Position at current cell and look at direct predecessors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201732" name="Picture 4" descr="Traceback1">
            <a:extLst>
              <a:ext uri="{FF2B5EF4-FFF2-40B4-BE49-F238E27FC236}">
                <a16:creationId xmlns:a16="http://schemas.microsoft.com/office/drawing/2014/main" id="{C0AF79A2-9AB6-D94D-9801-32D9CFF6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15" y="1310153"/>
            <a:ext cx="6613525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736" name="Group 8">
            <a:extLst>
              <a:ext uri="{FF2B5EF4-FFF2-40B4-BE49-F238E27FC236}">
                <a16:creationId xmlns:a16="http://schemas.microsoft.com/office/drawing/2014/main" id="{6AC17448-5555-3641-A11C-DCD35BAFE2FD}"/>
              </a:ext>
            </a:extLst>
          </p:cNvPr>
          <p:cNvGrpSpPr>
            <a:grpSpLocks/>
          </p:cNvGrpSpPr>
          <p:nvPr/>
        </p:nvGrpSpPr>
        <p:grpSpPr bwMode="auto">
          <a:xfrm>
            <a:off x="5701464" y="1768940"/>
            <a:ext cx="5924550" cy="5099051"/>
            <a:chOff x="1064" y="916"/>
            <a:chExt cx="3732" cy="3212"/>
          </a:xfrm>
        </p:grpSpPr>
        <p:sp>
          <p:nvSpPr>
            <p:cNvPr id="201733" name="Rectangle 5">
              <a:extLst>
                <a:ext uri="{FF2B5EF4-FFF2-40B4-BE49-F238E27FC236}">
                  <a16:creationId xmlns:a16="http://schemas.microsoft.com/office/drawing/2014/main" id="{43C960FB-C2FC-BE49-8449-CFD22B88C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916"/>
              <a:ext cx="313" cy="21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4" name="Rectangle 6">
              <a:extLst>
                <a:ext uri="{FF2B5EF4-FFF2-40B4-BE49-F238E27FC236}">
                  <a16:creationId xmlns:a16="http://schemas.microsoft.com/office/drawing/2014/main" id="{0CD4827A-4637-674F-A30F-A34E05C1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094"/>
              <a:ext cx="3419" cy="2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5" name="Text Box 7">
              <a:extLst>
                <a:ext uri="{FF2B5EF4-FFF2-40B4-BE49-F238E27FC236}">
                  <a16:creationId xmlns:a16="http://schemas.microsoft.com/office/drawing/2014/main" id="{A103A7B2-7D0C-8848-AA90-7BB439747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3546"/>
              <a:ext cx="298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Courier New" panose="02070309020205020404" pitchFamily="49" charset="0"/>
                  <a:ea typeface="굴림" panose="020B0600000101010101" pitchFamily="34" charset="-127"/>
                </a:rPr>
                <a:t>Seq#1 A</a:t>
              </a:r>
            </a:p>
            <a:p>
              <a:r>
                <a:rPr lang="en-US" altLang="ko-KR" dirty="0">
                  <a:latin typeface="Courier New" panose="02070309020205020404" pitchFamily="49" charset="0"/>
                  <a:ea typeface="굴림" panose="020B0600000101010101" pitchFamily="34" charset="-127"/>
                </a:rPr>
                <a:t>      |</a:t>
              </a:r>
            </a:p>
            <a:p>
              <a:r>
                <a:rPr lang="en-US" altLang="ko-KR" dirty="0">
                  <a:latin typeface="Courier New" panose="02070309020205020404" pitchFamily="49" charset="0"/>
                  <a:ea typeface="굴림" panose="020B0600000101010101" pitchFamily="34" charset="-127"/>
                </a:rPr>
                <a:t>Seq#2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>
            <a:extLst>
              <a:ext uri="{FF2B5EF4-FFF2-40B4-BE49-F238E27FC236}">
                <a16:creationId xmlns:a16="http://schemas.microsoft.com/office/drawing/2014/main" id="{7F679392-BE81-2C49-A99B-AFF2083F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158" y="1289134"/>
            <a:ext cx="43100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Traceback step: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Position at current cell and look at direct predecessors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pic>
        <p:nvPicPr>
          <p:cNvPr id="202755" name="Picture 3" descr="Traceback1">
            <a:extLst>
              <a:ext uri="{FF2B5EF4-FFF2-40B4-BE49-F238E27FC236}">
                <a16:creationId xmlns:a16="http://schemas.microsoft.com/office/drawing/2014/main" id="{3D15AF42-7052-D940-B566-2C834279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9" y="1355125"/>
            <a:ext cx="6613525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783" name="Group 31">
            <a:extLst>
              <a:ext uri="{FF2B5EF4-FFF2-40B4-BE49-F238E27FC236}">
                <a16:creationId xmlns:a16="http://schemas.microsoft.com/office/drawing/2014/main" id="{5BD588DF-FF69-6042-A902-BE1B138AC4FB}"/>
              </a:ext>
            </a:extLst>
          </p:cNvPr>
          <p:cNvGrpSpPr>
            <a:grpSpLocks/>
          </p:cNvGrpSpPr>
          <p:nvPr/>
        </p:nvGrpSpPr>
        <p:grpSpPr bwMode="auto">
          <a:xfrm>
            <a:off x="5941308" y="1813912"/>
            <a:ext cx="5924550" cy="3856038"/>
            <a:chOff x="1064" y="916"/>
            <a:chExt cx="3732" cy="2429"/>
          </a:xfrm>
        </p:grpSpPr>
        <p:sp>
          <p:nvSpPr>
            <p:cNvPr id="202757" name="Rectangle 5">
              <a:extLst>
                <a:ext uri="{FF2B5EF4-FFF2-40B4-BE49-F238E27FC236}">
                  <a16:creationId xmlns:a16="http://schemas.microsoft.com/office/drawing/2014/main" id="{F7DC4B56-9830-9843-BAA9-E69BA22F8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916"/>
              <a:ext cx="313" cy="21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Rectangle 6">
              <a:extLst>
                <a:ext uri="{FF2B5EF4-FFF2-40B4-BE49-F238E27FC236}">
                  <a16:creationId xmlns:a16="http://schemas.microsoft.com/office/drawing/2014/main" id="{97FED626-1CFE-574C-AA8E-58278171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094"/>
              <a:ext cx="3419" cy="2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759" name="Text Box 7">
            <a:extLst>
              <a:ext uri="{FF2B5EF4-FFF2-40B4-BE49-F238E27FC236}">
                <a16:creationId xmlns:a16="http://schemas.microsoft.com/office/drawing/2014/main" id="{FD85EB09-3850-9644-A823-C9DF45DC1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309" y="5989037"/>
            <a:ext cx="40446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Seq#1  G A A T T C A G T T A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       |   | |   |   |     |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Seq#2  G G A T - C - G - - A</a:t>
            </a:r>
          </a:p>
        </p:txBody>
      </p:sp>
      <p:sp>
        <p:nvSpPr>
          <p:cNvPr id="202760" name="Rectangle 8">
            <a:extLst>
              <a:ext uri="{FF2B5EF4-FFF2-40B4-BE49-F238E27FC236}">
                <a16:creationId xmlns:a16="http://schemas.microsoft.com/office/drawing/2014/main" id="{50432486-D600-6A43-A988-E630297D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71" y="1831375"/>
            <a:ext cx="457200" cy="292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Rectangle 9">
            <a:extLst>
              <a:ext uri="{FF2B5EF4-FFF2-40B4-BE49-F238E27FC236}">
                <a16:creationId xmlns:a16="http://schemas.microsoft.com/office/drawing/2014/main" id="{8E7159AB-6348-164B-8077-AB00C3D6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946" y="1805975"/>
            <a:ext cx="457200" cy="292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Rectangle 11">
            <a:extLst>
              <a:ext uri="{FF2B5EF4-FFF2-40B4-BE49-F238E27FC236}">
                <a16:creationId xmlns:a16="http://schemas.microsoft.com/office/drawing/2014/main" id="{CEABCA42-BC02-1249-810F-7EAE3346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984" y="1796450"/>
            <a:ext cx="417513" cy="2482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784" name="Group 32">
            <a:extLst>
              <a:ext uri="{FF2B5EF4-FFF2-40B4-BE49-F238E27FC236}">
                <a16:creationId xmlns:a16="http://schemas.microsoft.com/office/drawing/2014/main" id="{5FB31C97-3EEE-CF44-94D5-0500572EA434}"/>
              </a:ext>
            </a:extLst>
          </p:cNvPr>
          <p:cNvGrpSpPr>
            <a:grpSpLocks/>
          </p:cNvGrpSpPr>
          <p:nvPr/>
        </p:nvGrpSpPr>
        <p:grpSpPr bwMode="auto">
          <a:xfrm>
            <a:off x="5941309" y="1801213"/>
            <a:ext cx="4418013" cy="3408363"/>
            <a:chOff x="1064" y="908"/>
            <a:chExt cx="2783" cy="2147"/>
          </a:xfrm>
        </p:grpSpPr>
        <p:sp>
          <p:nvSpPr>
            <p:cNvPr id="202762" name="Rectangle 10">
              <a:extLst>
                <a:ext uri="{FF2B5EF4-FFF2-40B4-BE49-F238E27FC236}">
                  <a16:creationId xmlns:a16="http://schemas.microsoft.com/office/drawing/2014/main" id="{5C81E4E1-A8C4-174D-BFB5-274C5941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908"/>
              <a:ext cx="288" cy="18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Rectangle 12">
              <a:extLst>
                <a:ext uri="{FF2B5EF4-FFF2-40B4-BE49-F238E27FC236}">
                  <a16:creationId xmlns:a16="http://schemas.microsoft.com/office/drawing/2014/main" id="{715226F6-E722-BA49-AB4A-FB82705E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780"/>
              <a:ext cx="2467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85" name="Group 33">
            <a:extLst>
              <a:ext uri="{FF2B5EF4-FFF2-40B4-BE49-F238E27FC236}">
                <a16:creationId xmlns:a16="http://schemas.microsoft.com/office/drawing/2014/main" id="{41AEF149-30F1-C548-B665-DE177EFE36AB}"/>
              </a:ext>
            </a:extLst>
          </p:cNvPr>
          <p:cNvGrpSpPr>
            <a:grpSpLocks/>
          </p:cNvGrpSpPr>
          <p:nvPr/>
        </p:nvGrpSpPr>
        <p:grpSpPr bwMode="auto">
          <a:xfrm>
            <a:off x="6001633" y="1831375"/>
            <a:ext cx="3359150" cy="2881312"/>
            <a:chOff x="1102" y="927"/>
            <a:chExt cx="2116" cy="1815"/>
          </a:xfrm>
        </p:grpSpPr>
        <p:sp>
          <p:nvSpPr>
            <p:cNvPr id="202767" name="Rectangle 15">
              <a:extLst>
                <a:ext uri="{FF2B5EF4-FFF2-40B4-BE49-F238E27FC236}">
                  <a16:creationId xmlns:a16="http://schemas.microsoft.com/office/drawing/2014/main" id="{3C729BC9-35A0-0D4C-B1BF-C4F9954F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927"/>
              <a:ext cx="263" cy="15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8" name="Rectangle 16">
              <a:extLst>
                <a:ext uri="{FF2B5EF4-FFF2-40B4-BE49-F238E27FC236}">
                  <a16:creationId xmlns:a16="http://schemas.microsoft.com/office/drawing/2014/main" id="{01B49E96-2F70-A34F-892B-294FFD6C1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2454"/>
              <a:ext cx="1803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34454ED1-D4E1-BB45-8DC6-4B710140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383" y="1791688"/>
            <a:ext cx="438150" cy="194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773" name="Group 21">
            <a:extLst>
              <a:ext uri="{FF2B5EF4-FFF2-40B4-BE49-F238E27FC236}">
                <a16:creationId xmlns:a16="http://schemas.microsoft.com/office/drawing/2014/main" id="{8C49CECD-F219-D348-A9B0-C9F5D11AE5B0}"/>
              </a:ext>
            </a:extLst>
          </p:cNvPr>
          <p:cNvGrpSpPr>
            <a:grpSpLocks/>
          </p:cNvGrpSpPr>
          <p:nvPr/>
        </p:nvGrpSpPr>
        <p:grpSpPr bwMode="auto">
          <a:xfrm>
            <a:off x="5961946" y="1850426"/>
            <a:ext cx="2405062" cy="2346325"/>
            <a:chOff x="1077" y="939"/>
            <a:chExt cx="1515" cy="1478"/>
          </a:xfrm>
        </p:grpSpPr>
        <p:sp>
          <p:nvSpPr>
            <p:cNvPr id="202771" name="Rectangle 19">
              <a:extLst>
                <a:ext uri="{FF2B5EF4-FFF2-40B4-BE49-F238E27FC236}">
                  <a16:creationId xmlns:a16="http://schemas.microsoft.com/office/drawing/2014/main" id="{F76DF84E-1F0C-E547-B125-1C6DF746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154"/>
              <a:ext cx="1227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2" name="Rectangle 20">
              <a:extLst>
                <a:ext uri="{FF2B5EF4-FFF2-40B4-BE49-F238E27FC236}">
                  <a16:creationId xmlns:a16="http://schemas.microsoft.com/office/drawing/2014/main" id="{82ACD76F-F59C-CD4D-952B-7784E310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39"/>
              <a:ext cx="288" cy="11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76" name="Group 24">
            <a:extLst>
              <a:ext uri="{FF2B5EF4-FFF2-40B4-BE49-F238E27FC236}">
                <a16:creationId xmlns:a16="http://schemas.microsoft.com/office/drawing/2014/main" id="{D0123F6A-7E19-7E46-BA4B-DDC10555A12C}"/>
              </a:ext>
            </a:extLst>
          </p:cNvPr>
          <p:cNvGrpSpPr>
            <a:grpSpLocks/>
          </p:cNvGrpSpPr>
          <p:nvPr/>
        </p:nvGrpSpPr>
        <p:grpSpPr bwMode="auto">
          <a:xfrm>
            <a:off x="5980997" y="1831376"/>
            <a:ext cx="1908175" cy="1868487"/>
            <a:chOff x="1089" y="927"/>
            <a:chExt cx="1202" cy="1177"/>
          </a:xfrm>
        </p:grpSpPr>
        <p:sp>
          <p:nvSpPr>
            <p:cNvPr id="202774" name="Rectangle 22">
              <a:extLst>
                <a:ext uri="{FF2B5EF4-FFF2-40B4-BE49-F238E27FC236}">
                  <a16:creationId xmlns:a16="http://schemas.microsoft.com/office/drawing/2014/main" id="{56CF85F6-BE77-D446-B951-284A87E1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27"/>
              <a:ext cx="275" cy="8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Rectangle 23">
              <a:extLst>
                <a:ext uri="{FF2B5EF4-FFF2-40B4-BE49-F238E27FC236}">
                  <a16:creationId xmlns:a16="http://schemas.microsoft.com/office/drawing/2014/main" id="{AD0ECCC5-9581-404E-A6C3-4E9CE1197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866"/>
              <a:ext cx="889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79" name="Group 27">
            <a:extLst>
              <a:ext uri="{FF2B5EF4-FFF2-40B4-BE49-F238E27FC236}">
                <a16:creationId xmlns:a16="http://schemas.microsoft.com/office/drawing/2014/main" id="{2AC4718F-C087-684A-AAC4-5B52A79A2CF5}"/>
              </a:ext>
            </a:extLst>
          </p:cNvPr>
          <p:cNvGrpSpPr>
            <a:grpSpLocks/>
          </p:cNvGrpSpPr>
          <p:nvPr/>
        </p:nvGrpSpPr>
        <p:grpSpPr bwMode="auto">
          <a:xfrm>
            <a:off x="5941309" y="1850425"/>
            <a:ext cx="1450975" cy="1371600"/>
            <a:chOff x="1064" y="939"/>
            <a:chExt cx="914" cy="864"/>
          </a:xfrm>
        </p:grpSpPr>
        <p:sp>
          <p:nvSpPr>
            <p:cNvPr id="202777" name="Rectangle 25">
              <a:extLst>
                <a:ext uri="{FF2B5EF4-FFF2-40B4-BE49-F238E27FC236}">
                  <a16:creationId xmlns:a16="http://schemas.microsoft.com/office/drawing/2014/main" id="{A746BC8F-1882-8645-8DCD-54423A49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939"/>
              <a:ext cx="27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Rectangle 26">
              <a:extLst>
                <a:ext uri="{FF2B5EF4-FFF2-40B4-BE49-F238E27FC236}">
                  <a16:creationId xmlns:a16="http://schemas.microsoft.com/office/drawing/2014/main" id="{AA6F9CFB-92AC-FD43-852A-A39C58FF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540"/>
              <a:ext cx="62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82" name="Group 30">
            <a:extLst>
              <a:ext uri="{FF2B5EF4-FFF2-40B4-BE49-F238E27FC236}">
                <a16:creationId xmlns:a16="http://schemas.microsoft.com/office/drawing/2014/main" id="{53CED12B-9C89-9F41-AD51-8CEAA0A5E0A9}"/>
              </a:ext>
            </a:extLst>
          </p:cNvPr>
          <p:cNvGrpSpPr>
            <a:grpSpLocks/>
          </p:cNvGrpSpPr>
          <p:nvPr/>
        </p:nvGrpSpPr>
        <p:grpSpPr bwMode="auto">
          <a:xfrm>
            <a:off x="5980996" y="1831375"/>
            <a:ext cx="914400" cy="933450"/>
            <a:chOff x="1089" y="927"/>
            <a:chExt cx="576" cy="588"/>
          </a:xfrm>
        </p:grpSpPr>
        <p:sp>
          <p:nvSpPr>
            <p:cNvPr id="202780" name="Rectangle 28">
              <a:extLst>
                <a:ext uri="{FF2B5EF4-FFF2-40B4-BE49-F238E27FC236}">
                  <a16:creationId xmlns:a16="http://schemas.microsoft.com/office/drawing/2014/main" id="{A129FD0C-8968-B442-A3BC-3CBA34BE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927"/>
              <a:ext cx="3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1" name="Rectangle 29">
              <a:extLst>
                <a:ext uri="{FF2B5EF4-FFF2-40B4-BE49-F238E27FC236}">
                  <a16:creationId xmlns:a16="http://schemas.microsoft.com/office/drawing/2014/main" id="{E3295169-13C1-194A-A69E-723D9FA5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227"/>
              <a:ext cx="263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7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 descr="Large confetti">
            <a:extLst>
              <a:ext uri="{FF2B5EF4-FFF2-40B4-BE49-F238E27FC236}">
                <a16:creationId xmlns:a16="http://schemas.microsoft.com/office/drawing/2014/main" id="{EB450E65-8B78-F74D-BA08-6BF948901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20" y="198650"/>
            <a:ext cx="10972440" cy="1144800"/>
          </a:xfrm>
        </p:spPr>
        <p:txBody>
          <a:bodyPr/>
          <a:lstStyle/>
          <a:p>
            <a:r>
              <a:rPr lang="en-US" altLang="ko-KR" sz="3600" dirty="0">
                <a:ea typeface="굴림" panose="020B0600000101010101" pitchFamily="34" charset="-127"/>
              </a:rPr>
              <a:t>Needleman-Wunsch Method Dynamic Programming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1A18F8EB-A9D0-BA40-A2CC-56F18D744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2212975"/>
            <a:ext cx="86469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The problem with Needleman-Wunsch is the amount of 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processor memory resources it requires. Because of this 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it is not favored for practical use, despite the guarantee of an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optimal alignment. The other difficulty is that the concept of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global alignment is not used in pairwise sequence comparison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searches.</a:t>
            </a:r>
          </a:p>
        </p:txBody>
      </p:sp>
    </p:spTree>
    <p:extLst>
      <p:ext uri="{BB962C8B-B14F-4D97-AF65-F5344CB8AC3E}">
        <p14:creationId xmlns:p14="http://schemas.microsoft.com/office/powerpoint/2010/main" val="346241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 descr="Large confetti">
            <a:extLst>
              <a:ext uri="{FF2B5EF4-FFF2-40B4-BE49-F238E27FC236}">
                <a16:creationId xmlns:a16="http://schemas.microsoft.com/office/drawing/2014/main" id="{438999FE-1572-7741-BEDF-F66EC38D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20" y="273600"/>
            <a:ext cx="10972440" cy="1144800"/>
          </a:xfrm>
        </p:spPr>
        <p:txBody>
          <a:bodyPr/>
          <a:lstStyle/>
          <a:p>
            <a:r>
              <a:rPr lang="en-US" altLang="ko-KR" sz="4000" dirty="0">
                <a:ea typeface="굴림" panose="020B0600000101010101" pitchFamily="34" charset="-127"/>
              </a:rPr>
              <a:t>Needleman-Wunsch Method Typical output file</a:t>
            </a:r>
          </a:p>
        </p:txBody>
      </p:sp>
      <p:sp>
        <p:nvSpPr>
          <p:cNvPr id="189443" name="Text Box 1027">
            <a:extLst>
              <a:ext uri="{FF2B5EF4-FFF2-40B4-BE49-F238E27FC236}">
                <a16:creationId xmlns:a16="http://schemas.microsoft.com/office/drawing/2014/main" id="{386F3CAB-69E1-5149-976F-A279241C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6" y="1833563"/>
            <a:ext cx="816927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34" charset="-127"/>
              </a:rPr>
              <a:t>Global: HBA_HUMAN vs HBB_HUMAN</a:t>
            </a:r>
          </a:p>
          <a:p>
            <a:r>
              <a:rPr lang="en-US" altLang="ko-KR" sz="1600">
                <a:latin typeface="Courier New" panose="02070309020205020404" pitchFamily="49" charset="0"/>
                <a:ea typeface="굴림" panose="020B0600000101010101" pitchFamily="34" charset="-127"/>
              </a:rPr>
              <a:t>Score: 290.50</a:t>
            </a:r>
          </a:p>
          <a:p>
            <a:endParaRPr lang="en-US" altLang="ko-KR" sz="16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HBA_HUMAN       1         VLSPADKTNVKAAWGKVGAHAGEYGAEALERMFLSFPTTKTYFP 44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                           |:| :|: | | ||||  :  | | ||| |: : :| |: :|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HBB_HUMAN       1        VHLTPEEKSAVTALWGKV..NVDEVGGEALGRLLVVYPWTQRFFE 43</a:t>
            </a:r>
          </a:p>
          <a:p>
            <a:endParaRPr lang="en-US" altLang="ko-KR" sz="14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HBA_HUMAN       45       HF.DLS.....HGSAQVKGHGKKVADALTNAVAHVDDMPNALSAL 83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                          | |||      |: :|| |||||  | :: :||:|::    : |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HBB_HUMAN       44       SFGDLSTPDAVMGNPKVKAHGKKVLGAFSDGLAHLDNLKGTFATL 88</a:t>
            </a:r>
          </a:p>
          <a:p>
            <a:endParaRPr lang="en-US" altLang="ko-KR" sz="14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HBA_HUMAN       84       SDLHAHKLRVDPVNFKLLSHCLLVTLAAHLPAEFTPAVHASLDKF 128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                         |:||  || ||| ||:|| : |:  || |   |||| | |:  |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HBB_HUMAN       89       SELHCDKLHVDPENFRLLGNVLVCVLAHHFGKEFTPPVQAAYQKV 133</a:t>
            </a:r>
          </a:p>
          <a:p>
            <a:endParaRPr lang="en-US" altLang="ko-KR" sz="14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HBA_HUMAN       129      LASVSTVLTSKYR                                 141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                         :| |:  |  ||</a:t>
            </a:r>
          </a:p>
          <a:p>
            <a:r>
              <a:rPr lang="en-US" altLang="ko-KR" sz="1400">
                <a:latin typeface="Courier New" panose="02070309020205020404" pitchFamily="49" charset="0"/>
                <a:ea typeface="굴림" panose="020B0600000101010101" pitchFamily="34" charset="-127"/>
              </a:rPr>
              <a:t>HBB_HUMAN       134      VAGVANALAHKYH                                 146</a:t>
            </a:r>
          </a:p>
          <a:p>
            <a:endParaRPr lang="en-US" altLang="ko-KR" sz="14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%id = 45.32          %similarity = 63.31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Overall %id = 43.15; Overall %similarity = 60.27</a:t>
            </a:r>
          </a:p>
        </p:txBody>
      </p:sp>
    </p:spTree>
    <p:extLst>
      <p:ext uri="{BB962C8B-B14F-4D97-AF65-F5344CB8AC3E}">
        <p14:creationId xmlns:p14="http://schemas.microsoft.com/office/powerpoint/2010/main" val="945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methods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50"/>
            <a:ext cx="7861300" cy="4133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Introduction to global and local sequence alignment methods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Global : Needleman-Wunsch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Local : Smith-Waterman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BLAST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Scoring Matrices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PAM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2491098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 descr="Large confetti">
            <a:extLst>
              <a:ext uri="{FF2B5EF4-FFF2-40B4-BE49-F238E27FC236}">
                <a16:creationId xmlns:a16="http://schemas.microsoft.com/office/drawing/2014/main" id="{60AFBE68-97C8-884E-9D18-9927AB3F6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80" y="108710"/>
            <a:ext cx="10972440" cy="11448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Smith-Waterman Algorithm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Advances in Applied Mathematics, 2:482-489 (1981)</a:t>
            </a: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D54F3B29-8C29-F54A-948B-964E28EC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36" y="1729231"/>
            <a:ext cx="100349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굴림" panose="020B0600000101010101" pitchFamily="34" charset="-127"/>
              </a:rPr>
              <a:t>The Smith-Waterman algorithm is a local alignment tool used 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to obtain sensitive pairwise similarity alignments.  Smith-Waterman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algorithm uses dynamic programming. Operating via a matrix, 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the algorithm uses </a:t>
            </a:r>
            <a:r>
              <a:rPr lang="en-US" altLang="ko-KR" sz="2400" b="1" dirty="0" err="1">
                <a:ea typeface="굴림" panose="020B0600000101010101" pitchFamily="34" charset="-127"/>
              </a:rPr>
              <a:t>backtracing</a:t>
            </a:r>
            <a:r>
              <a:rPr lang="en-US" altLang="ko-KR" sz="2400" b="1" dirty="0">
                <a:ea typeface="굴림" panose="020B0600000101010101" pitchFamily="34" charset="-127"/>
              </a:rPr>
              <a:t> and tests alternative paths to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the highest scoring alignments, and selects the optimal path as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the highest ranked alignment. The sensitivity of the 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Smith-Waterman algorithm makes it useful for finding local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areas of similarity between sequences that are too dissimilar for 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alignment. The S-W algorithm uses a lot of computer memory.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BLAST and FASTA are other search algorithms that use some</a:t>
            </a:r>
          </a:p>
          <a:p>
            <a:r>
              <a:rPr lang="en-US" altLang="ko-KR" sz="2400" b="1" dirty="0">
                <a:ea typeface="굴림" panose="020B0600000101010101" pitchFamily="34" charset="-127"/>
              </a:rPr>
              <a:t>aspects of S-W.</a:t>
            </a:r>
          </a:p>
        </p:txBody>
      </p:sp>
    </p:spTree>
    <p:extLst>
      <p:ext uri="{BB962C8B-B14F-4D97-AF65-F5344CB8AC3E}">
        <p14:creationId xmlns:p14="http://schemas.microsoft.com/office/powerpoint/2010/main" val="426634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 descr="Large confetti">
            <a:extLst>
              <a:ext uri="{FF2B5EF4-FFF2-40B4-BE49-F238E27FC236}">
                <a16:creationId xmlns:a16="http://schemas.microsoft.com/office/drawing/2014/main" id="{D4208BE6-EB30-6243-8C9D-89862271C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anose="020B0600000101010101" pitchFamily="34" charset="-127"/>
              </a:rPr>
              <a:t>Smith-Waterman (cont. </a:t>
            </a:r>
            <a:r>
              <a:rPr lang="en-US" altLang="ko-KR" dirty="0">
                <a:ea typeface="굴림" panose="020B0600000101010101" pitchFamily="34" charset="-127"/>
              </a:rPr>
              <a:t>1)</a:t>
            </a: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1503110D-D726-DF43-AA13-D93647E4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051" y="1629557"/>
            <a:ext cx="872129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a. It searches for both full and partial sequence matches .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b. Assigns a score to each pair of amino acids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-uses similarity scores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-uses positive scores for related residues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	-uses negative scores for substitutions and gaps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c. Initializes edges of the matrix with zeros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d. As the scores are summed in the matrix, any sum below 0 is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    recorded as a zero.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e. Begins </a:t>
            </a:r>
            <a:r>
              <a:rPr lang="en-US" altLang="ko-KR" sz="2400" dirty="0" err="1">
                <a:ea typeface="굴림" panose="020B0600000101010101" pitchFamily="34" charset="-127"/>
              </a:rPr>
              <a:t>backtracing</a:t>
            </a:r>
            <a:r>
              <a:rPr lang="en-US" altLang="ko-KR" sz="2400" dirty="0">
                <a:ea typeface="굴림" panose="020B0600000101010101" pitchFamily="34" charset="-127"/>
              </a:rPr>
              <a:t> at the maximum value found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    anywhere in the matrix.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f. Continues the </a:t>
            </a:r>
            <a:r>
              <a:rPr lang="en-US" altLang="ko-KR" sz="2400" dirty="0" err="1">
                <a:ea typeface="굴림" panose="020B0600000101010101" pitchFamily="34" charset="-127"/>
              </a:rPr>
              <a:t>backtrace</a:t>
            </a:r>
            <a:r>
              <a:rPr lang="en-US" altLang="ko-KR" sz="2400" dirty="0">
                <a:ea typeface="굴림" panose="020B0600000101010101" pitchFamily="34" charset="-127"/>
              </a:rPr>
              <a:t> until the score falls to 0.</a:t>
            </a:r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70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>
            <a:extLst>
              <a:ext uri="{FF2B5EF4-FFF2-40B4-BE49-F238E27FC236}">
                <a16:creationId xmlns:a16="http://schemas.microsoft.com/office/drawing/2014/main" id="{1B5DB56C-B7E2-8341-82F9-3896B6C2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049464"/>
            <a:ext cx="47561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0 0  0 5 0 5  0 0 0 0  0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0 0  0 0 3 0 2012 4 0  0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0 10 2 0 0 0 12182214  6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0 2 16 8 0 0  4101828 20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0 0  82113 5  0 41020 27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0 0  6131812  4 0 416 26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FD9FA37A-FD4E-0B42-891B-6326992F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063750"/>
            <a:ext cx="5129212" cy="3441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4" name="Line 4">
            <a:extLst>
              <a:ext uri="{FF2B5EF4-FFF2-40B4-BE49-F238E27FC236}">
                <a16:creationId xmlns:a16="http://schemas.microsoft.com/office/drawing/2014/main" id="{305209DA-8B9B-9D42-AF73-4D3AC189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063750"/>
            <a:ext cx="5137150" cy="269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C8549D17-4EAD-3747-B9A7-22BB7F89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1558926"/>
            <a:ext cx="486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800">
                <a:latin typeface="Courier New" panose="02070309020205020404" pitchFamily="49" charset="0"/>
                <a:ea typeface="굴림" panose="020B0600000101010101" pitchFamily="34" charset="-127"/>
              </a:rPr>
              <a:t>H E A G A W G H E E </a:t>
            </a:r>
          </a:p>
        </p:txBody>
      </p:sp>
      <p:sp>
        <p:nvSpPr>
          <p:cNvPr id="209926" name="Text Box 6">
            <a:extLst>
              <a:ext uri="{FF2B5EF4-FFF2-40B4-BE49-F238E27FC236}">
                <a16:creationId xmlns:a16="http://schemas.microsoft.com/office/drawing/2014/main" id="{68888515-9FF3-7E4C-AE37-C78E9063D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022476"/>
            <a:ext cx="374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P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W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H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209927" name="Line 7">
            <a:extLst>
              <a:ext uri="{FF2B5EF4-FFF2-40B4-BE49-F238E27FC236}">
                <a16:creationId xmlns:a16="http://schemas.microsoft.com/office/drawing/2014/main" id="{2C69E008-604A-7749-A0D4-6960FBC77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5" y="20447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28" name="Line 8">
            <a:extLst>
              <a:ext uri="{FF2B5EF4-FFF2-40B4-BE49-F238E27FC236}">
                <a16:creationId xmlns:a16="http://schemas.microsoft.com/office/drawing/2014/main" id="{5E426A97-5A56-E743-B83F-8AA644938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62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29" name="Line 9">
            <a:extLst>
              <a:ext uri="{FF2B5EF4-FFF2-40B4-BE49-F238E27FC236}">
                <a16:creationId xmlns:a16="http://schemas.microsoft.com/office/drawing/2014/main" id="{C5CB3149-ED20-8447-8599-9A91114CC7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8100" y="20828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0" name="Line 10">
            <a:extLst>
              <a:ext uri="{FF2B5EF4-FFF2-40B4-BE49-F238E27FC236}">
                <a16:creationId xmlns:a16="http://schemas.microsoft.com/office/drawing/2014/main" id="{F250D84F-C836-F542-B60F-F1E88E11B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7575" y="21018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1" name="Line 11">
            <a:extLst>
              <a:ext uri="{FF2B5EF4-FFF2-40B4-BE49-F238E27FC236}">
                <a16:creationId xmlns:a16="http://schemas.microsoft.com/office/drawing/2014/main" id="{D1472EC2-B131-7542-8578-5D235B929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7050" y="21209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2" name="Line 12">
            <a:extLst>
              <a:ext uri="{FF2B5EF4-FFF2-40B4-BE49-F238E27FC236}">
                <a16:creationId xmlns:a16="http://schemas.microsoft.com/office/drawing/2014/main" id="{14631223-D70F-8349-AA0C-F6DCB60CC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375" y="21399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3" name="Line 13">
            <a:extLst>
              <a:ext uri="{FF2B5EF4-FFF2-40B4-BE49-F238E27FC236}">
                <a16:creationId xmlns:a16="http://schemas.microsoft.com/office/drawing/2014/main" id="{D2FD6F60-2696-004D-A06D-04DBCCCCA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20828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4" name="Line 14">
            <a:extLst>
              <a:ext uri="{FF2B5EF4-FFF2-40B4-BE49-F238E27FC236}">
                <a16:creationId xmlns:a16="http://schemas.microsoft.com/office/drawing/2014/main" id="{2CA84D59-1B20-2043-87D6-518780EEE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5" y="21018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5" name="Line 15">
            <a:extLst>
              <a:ext uri="{FF2B5EF4-FFF2-40B4-BE49-F238E27FC236}">
                <a16:creationId xmlns:a16="http://schemas.microsoft.com/office/drawing/2014/main" id="{9BE88148-8DC1-FE4D-9CF5-34D800F12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4075" y="209232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6" name="Line 16">
            <a:extLst>
              <a:ext uri="{FF2B5EF4-FFF2-40B4-BE49-F238E27FC236}">
                <a16:creationId xmlns:a16="http://schemas.microsoft.com/office/drawing/2014/main" id="{133FF3C5-0577-264B-939F-613B36DD46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32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3FD6376A-1D50-EC41-A213-6B651CE64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8" name="Line 18">
            <a:extLst>
              <a:ext uri="{FF2B5EF4-FFF2-40B4-BE49-F238E27FC236}">
                <a16:creationId xmlns:a16="http://schemas.microsoft.com/office/drawing/2014/main" id="{A08CF023-2BF7-1249-B96E-B6EE87D90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24336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9" name="Line 19">
            <a:extLst>
              <a:ext uri="{FF2B5EF4-FFF2-40B4-BE49-F238E27FC236}">
                <a16:creationId xmlns:a16="http://schemas.microsoft.com/office/drawing/2014/main" id="{0006326B-5DF8-D24B-B989-DD0373BFC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28051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0" name="Line 20">
            <a:extLst>
              <a:ext uri="{FF2B5EF4-FFF2-40B4-BE49-F238E27FC236}">
                <a16:creationId xmlns:a16="http://schemas.microsoft.com/office/drawing/2014/main" id="{D72D31FA-5B68-8847-BB37-A31B8CA8B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17658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1" name="Line 21">
            <a:extLst>
              <a:ext uri="{FF2B5EF4-FFF2-40B4-BE49-F238E27FC236}">
                <a16:creationId xmlns:a16="http://schemas.microsoft.com/office/drawing/2014/main" id="{58B44D87-8FB9-6D41-854A-8DC3322B6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54806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2" name="Line 22">
            <a:extLst>
              <a:ext uri="{FF2B5EF4-FFF2-40B4-BE49-F238E27FC236}">
                <a16:creationId xmlns:a16="http://schemas.microsoft.com/office/drawing/2014/main" id="{3CC07552-B59A-3248-AA98-2FB4050D8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9195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3" name="Line 23">
            <a:extLst>
              <a:ext uri="{FF2B5EF4-FFF2-40B4-BE49-F238E27FC236}">
                <a16:creationId xmlns:a16="http://schemas.microsoft.com/office/drawing/2014/main" id="{AE5A13E3-18DF-3F4F-AA64-ABF192C55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4291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4" name="Line 24">
            <a:extLst>
              <a:ext uri="{FF2B5EF4-FFF2-40B4-BE49-F238E27FC236}">
                <a16:creationId xmlns:a16="http://schemas.microsoft.com/office/drawing/2014/main" id="{17DA907E-9ED3-4247-9605-0E6801CB3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4672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5" name="Line 25">
            <a:extLst>
              <a:ext uri="{FF2B5EF4-FFF2-40B4-BE49-F238E27FC236}">
                <a16:creationId xmlns:a16="http://schemas.microsoft.com/office/drawing/2014/main" id="{7118DA0A-8305-1C4A-920D-22BC25EDA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5053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6" name="Rectangle 26" descr="Large confetti">
            <a:extLst>
              <a:ext uri="{FF2B5EF4-FFF2-40B4-BE49-F238E27FC236}">
                <a16:creationId xmlns:a16="http://schemas.microsoft.com/office/drawing/2014/main" id="{B82EEEAD-B6AF-464F-B9B7-953EF1EA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-4983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4400" dirty="0">
                <a:solidFill>
                  <a:schemeClr val="tx2"/>
                </a:solidFill>
                <a:ea typeface="굴림" panose="020B0600000101010101" pitchFamily="34" charset="-127"/>
              </a:rPr>
              <a:t>Smith-Waterman (cont. 2)</a:t>
            </a:r>
          </a:p>
        </p:txBody>
      </p:sp>
      <p:sp>
        <p:nvSpPr>
          <p:cNvPr id="209947" name="Text Box 27">
            <a:extLst>
              <a:ext uri="{FF2B5EF4-FFF2-40B4-BE49-F238E27FC236}">
                <a16:creationId xmlns:a16="http://schemas.microsoft.com/office/drawing/2014/main" id="{D55717D5-0678-3A43-AA0F-89D24995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1851026"/>
            <a:ext cx="2851150" cy="3139321"/>
          </a:xfrm>
          <a:prstGeom prst="rect">
            <a:avLst/>
          </a:prstGeom>
          <a:noFill/>
          <a:ln w="9525">
            <a:solidFill>
              <a:srgbClr val="52F74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Put zeros on</a:t>
            </a:r>
          </a:p>
          <a:p>
            <a:r>
              <a:rPr lang="en-US" altLang="ko-KR">
                <a:ea typeface="굴림" panose="020B0600000101010101" pitchFamily="34" charset="-127"/>
              </a:rPr>
              <a:t>borders. Assign initial scores</a:t>
            </a:r>
          </a:p>
          <a:p>
            <a:r>
              <a:rPr lang="en-US" altLang="ko-KR">
                <a:ea typeface="굴림" panose="020B0600000101010101" pitchFamily="34" charset="-127"/>
              </a:rPr>
              <a:t>based on a scoring</a:t>
            </a:r>
          </a:p>
          <a:p>
            <a:r>
              <a:rPr lang="en-US" altLang="ko-KR">
                <a:ea typeface="굴림" panose="020B0600000101010101" pitchFamily="34" charset="-127"/>
              </a:rPr>
              <a:t>matrix. Calculate new scores based on</a:t>
            </a:r>
          </a:p>
          <a:p>
            <a:r>
              <a:rPr lang="en-US" altLang="ko-KR">
                <a:ea typeface="굴림" panose="020B0600000101010101" pitchFamily="34" charset="-127"/>
              </a:rPr>
              <a:t>adjacent cell scores.</a:t>
            </a:r>
          </a:p>
          <a:p>
            <a:r>
              <a:rPr lang="en-US" altLang="ko-KR">
                <a:ea typeface="굴림" panose="020B0600000101010101" pitchFamily="34" charset="-127"/>
              </a:rPr>
              <a:t>If sum is less than</a:t>
            </a:r>
          </a:p>
          <a:p>
            <a:r>
              <a:rPr lang="en-US" altLang="ko-KR">
                <a:ea typeface="굴림" panose="020B0600000101010101" pitchFamily="34" charset="-127"/>
              </a:rPr>
              <a:t>zero or equal to zero</a:t>
            </a:r>
          </a:p>
          <a:p>
            <a:r>
              <a:rPr lang="en-US" altLang="ko-KR">
                <a:ea typeface="굴림" panose="020B0600000101010101" pitchFamily="34" charset="-127"/>
              </a:rPr>
              <a:t>begin new scoring </a:t>
            </a:r>
          </a:p>
          <a:p>
            <a:r>
              <a:rPr lang="en-US" altLang="ko-KR">
                <a:ea typeface="굴림" panose="020B0600000101010101" pitchFamily="34" charset="-127"/>
              </a:rPr>
              <a:t>with next cell.</a:t>
            </a:r>
          </a:p>
        </p:txBody>
      </p:sp>
      <p:sp>
        <p:nvSpPr>
          <p:cNvPr id="209948" name="Text Box 28">
            <a:extLst>
              <a:ext uri="{FF2B5EF4-FFF2-40B4-BE49-F238E27FC236}">
                <a16:creationId xmlns:a16="http://schemas.microsoft.com/office/drawing/2014/main" id="{3749F213-CF46-3D4D-9B70-788797DB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6035676"/>
            <a:ext cx="74943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This example uses the BLOSUM45 Scoring Matrix with a gap extension</a:t>
            </a:r>
          </a:p>
          <a:p>
            <a:r>
              <a:rPr lang="en-US" altLang="ko-KR">
                <a:ea typeface="굴림" panose="020B0600000101010101" pitchFamily="34" charset="-127"/>
              </a:rPr>
              <a:t>penalty of -3</a:t>
            </a:r>
          </a:p>
        </p:txBody>
      </p:sp>
    </p:spTree>
    <p:extLst>
      <p:ext uri="{BB962C8B-B14F-4D97-AF65-F5344CB8AC3E}">
        <p14:creationId xmlns:p14="http://schemas.microsoft.com/office/powerpoint/2010/main" val="358907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4A684096-4AFB-3F4F-9D2A-5AF67849F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1952859"/>
            <a:ext cx="47561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0 0  0 5 0 5  0 0 0 0  0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0 0  0 0 3 0 2012 4 0  0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0 10 2 0 0 0 12182214  6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0 2 16 8 0 0  4101828 20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0 0  82113 5  0 41020 27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0 0  6131812  4 0 416 26</a:t>
            </a:r>
          </a:p>
          <a:p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8B21953C-1A33-6148-8D2B-63A0E674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967145"/>
            <a:ext cx="5129212" cy="3441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48" name="Line 4">
            <a:extLst>
              <a:ext uri="{FF2B5EF4-FFF2-40B4-BE49-F238E27FC236}">
                <a16:creationId xmlns:a16="http://schemas.microsoft.com/office/drawing/2014/main" id="{19EB5403-6B3C-5744-BCFA-7D3AE3670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738" y="1967145"/>
            <a:ext cx="5137150" cy="269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49" name="Text Box 5">
            <a:extLst>
              <a:ext uri="{FF2B5EF4-FFF2-40B4-BE49-F238E27FC236}">
                <a16:creationId xmlns:a16="http://schemas.microsoft.com/office/drawing/2014/main" id="{AF36A0E9-B5F5-8E47-BFC6-6693F060D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1462321"/>
            <a:ext cx="486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800">
                <a:latin typeface="Courier New" panose="02070309020205020404" pitchFamily="49" charset="0"/>
                <a:ea typeface="굴림" panose="020B0600000101010101" pitchFamily="34" charset="-127"/>
              </a:rPr>
              <a:t>H E A G A W G H E E </a:t>
            </a:r>
          </a:p>
        </p:txBody>
      </p:sp>
      <p:sp>
        <p:nvSpPr>
          <p:cNvPr id="210950" name="Text Box 6">
            <a:extLst>
              <a:ext uri="{FF2B5EF4-FFF2-40B4-BE49-F238E27FC236}">
                <a16:creationId xmlns:a16="http://schemas.microsoft.com/office/drawing/2014/main" id="{CAB75C99-46B0-B147-8BAB-87F83F23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925871"/>
            <a:ext cx="374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P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W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H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5B9345D5-61C3-8F40-9F36-DFCC0645A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525" y="194809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0C85C97F-5A06-AF43-8C78-8FC06DEB0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5275" y="19671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8C1B50D9-CDD1-AB46-908B-AB1872B2D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0" y="198619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767850EF-2E27-6B46-AA89-959DA8C72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20052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681EC3D4-D1BE-8A47-BAAA-F05A9A14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202429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6" name="Line 12">
            <a:extLst>
              <a:ext uri="{FF2B5EF4-FFF2-40B4-BE49-F238E27FC236}">
                <a16:creationId xmlns:a16="http://schemas.microsoft.com/office/drawing/2014/main" id="{8CDB082D-728B-FE47-B3D9-87EFD0920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025" y="20433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7" name="Line 13">
            <a:extLst>
              <a:ext uri="{FF2B5EF4-FFF2-40B4-BE49-F238E27FC236}">
                <a16:creationId xmlns:a16="http://schemas.microsoft.com/office/drawing/2014/main" id="{2C8EA447-2ECF-EC45-B51B-F22182713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725" y="198619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78350948-FC44-AE4E-AAEA-F821B58E5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725" y="20052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E4E2B050-27D7-3548-A662-BFD6C9DD6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725" y="199572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A2E6883F-2A62-E445-95FC-E810888E0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6975" y="19671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A0FCF7BA-EF24-C449-8EA5-B2D569745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1325" y="196714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2" name="Line 18">
            <a:extLst>
              <a:ext uri="{FF2B5EF4-FFF2-40B4-BE49-F238E27FC236}">
                <a16:creationId xmlns:a16="http://schemas.microsoft.com/office/drawing/2014/main" id="{53BB007B-A3EB-6646-A859-4E4A4236B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233703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3" name="Line 19">
            <a:extLst>
              <a:ext uri="{FF2B5EF4-FFF2-40B4-BE49-F238E27FC236}">
                <a16:creationId xmlns:a16="http://schemas.microsoft.com/office/drawing/2014/main" id="{91399B0E-6F6C-1446-A6A9-E6C3396EE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270850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4" name="Line 20">
            <a:extLst>
              <a:ext uri="{FF2B5EF4-FFF2-40B4-BE49-F238E27FC236}">
                <a16:creationId xmlns:a16="http://schemas.microsoft.com/office/drawing/2014/main" id="{03FEA9F4-6E1F-334B-B543-303D72658D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07998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5" name="Line 21">
            <a:extLst>
              <a:ext uri="{FF2B5EF4-FFF2-40B4-BE49-F238E27FC236}">
                <a16:creationId xmlns:a16="http://schemas.microsoft.com/office/drawing/2014/main" id="{3E8EA385-FEBC-9245-A5AC-843D228879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45145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6" name="Line 22">
            <a:extLst>
              <a:ext uri="{FF2B5EF4-FFF2-40B4-BE49-F238E27FC236}">
                <a16:creationId xmlns:a16="http://schemas.microsoft.com/office/drawing/2014/main" id="{5D972EA4-04EB-9A4E-AB79-2E4173B3B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82293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7" name="Line 23">
            <a:extLst>
              <a:ext uri="{FF2B5EF4-FFF2-40B4-BE49-F238E27FC236}">
                <a16:creationId xmlns:a16="http://schemas.microsoft.com/office/drawing/2014/main" id="{7265D8D6-855E-9B40-A6FF-40A7E1C8B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419440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8" name="Line 24">
            <a:extLst>
              <a:ext uri="{FF2B5EF4-FFF2-40B4-BE49-F238E27FC236}">
                <a16:creationId xmlns:a16="http://schemas.microsoft.com/office/drawing/2014/main" id="{4D54EE51-3C43-B640-AD3D-A331BB317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457540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9" name="Line 25">
            <a:extLst>
              <a:ext uri="{FF2B5EF4-FFF2-40B4-BE49-F238E27FC236}">
                <a16:creationId xmlns:a16="http://schemas.microsoft.com/office/drawing/2014/main" id="{FDC658A0-3FAC-8C46-A4D3-4560AC925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495640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0" name="Rectangle 26" descr="Large confetti">
            <a:extLst>
              <a:ext uri="{FF2B5EF4-FFF2-40B4-BE49-F238E27FC236}">
                <a16:creationId xmlns:a16="http://schemas.microsoft.com/office/drawing/2014/main" id="{1863AE81-D3D7-8543-A3A9-87C1E36E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6" y="230189"/>
            <a:ext cx="7281863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>
                <a:solidFill>
                  <a:schemeClr val="tx2"/>
                </a:solidFill>
                <a:ea typeface="굴림" panose="020B0600000101010101" pitchFamily="34" charset="-127"/>
              </a:rPr>
              <a:t>Smith-Waterman (cont. 3)</a:t>
            </a:r>
          </a:p>
        </p:txBody>
      </p:sp>
      <p:sp>
        <p:nvSpPr>
          <p:cNvPr id="210971" name="Text Box 27">
            <a:extLst>
              <a:ext uri="{FF2B5EF4-FFF2-40B4-BE49-F238E27FC236}">
                <a16:creationId xmlns:a16="http://schemas.microsoft.com/office/drawing/2014/main" id="{B9A2DBC9-5441-1E49-92C3-34F71111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7" y="2083668"/>
            <a:ext cx="2617788" cy="1477328"/>
          </a:xfrm>
          <a:prstGeom prst="rect">
            <a:avLst/>
          </a:prstGeom>
          <a:noFill/>
          <a:ln w="9525">
            <a:solidFill>
              <a:srgbClr val="52F74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Begin backtrace at the</a:t>
            </a:r>
          </a:p>
          <a:p>
            <a:r>
              <a:rPr lang="en-US" altLang="ko-KR" b="1">
                <a:ea typeface="굴림" panose="020B0600000101010101" pitchFamily="34" charset="-127"/>
              </a:rPr>
              <a:t>maximum</a:t>
            </a:r>
            <a:r>
              <a:rPr lang="en-US" altLang="ko-KR">
                <a:ea typeface="굴림" panose="020B0600000101010101" pitchFamily="34" charset="-127"/>
              </a:rPr>
              <a:t> value found</a:t>
            </a:r>
          </a:p>
          <a:p>
            <a:r>
              <a:rPr lang="en-US" altLang="ko-KR">
                <a:ea typeface="굴림" panose="020B0600000101010101" pitchFamily="34" charset="-127"/>
              </a:rPr>
              <a:t>anywhere on the matrix.</a:t>
            </a:r>
          </a:p>
          <a:p>
            <a:r>
              <a:rPr lang="en-US" altLang="ko-KR">
                <a:ea typeface="굴림" panose="020B0600000101010101" pitchFamily="34" charset="-127"/>
              </a:rPr>
              <a:t>Continue the backtrace</a:t>
            </a:r>
          </a:p>
          <a:p>
            <a:r>
              <a:rPr lang="en-US" altLang="ko-KR">
                <a:ea typeface="굴림" panose="020B0600000101010101" pitchFamily="34" charset="-127"/>
              </a:rPr>
              <a:t>until score falls to zero</a:t>
            </a:r>
          </a:p>
        </p:txBody>
      </p:sp>
      <p:sp>
        <p:nvSpPr>
          <p:cNvPr id="210972" name="Line 28">
            <a:extLst>
              <a:ext uri="{FF2B5EF4-FFF2-40B4-BE49-F238E27FC236}">
                <a16:creationId xmlns:a16="http://schemas.microsoft.com/office/drawing/2014/main" id="{10989C52-5B6B-DC41-9ADA-F044F8E3A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2608495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73" name="Line 29">
            <a:extLst>
              <a:ext uri="{FF2B5EF4-FFF2-40B4-BE49-F238E27FC236}">
                <a16:creationId xmlns:a16="http://schemas.microsoft.com/office/drawing/2014/main" id="{71B2EBB4-BDF1-B04C-AE2B-70975EF49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008545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74" name="Line 30">
            <a:extLst>
              <a:ext uri="{FF2B5EF4-FFF2-40B4-BE49-F238E27FC236}">
                <a16:creationId xmlns:a16="http://schemas.microsoft.com/office/drawing/2014/main" id="{88D2D809-DD7B-F143-9687-FE5E7612C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589" y="3318109"/>
            <a:ext cx="331787" cy="242887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75" name="Line 31">
            <a:extLst>
              <a:ext uri="{FF2B5EF4-FFF2-40B4-BE49-F238E27FC236}">
                <a16:creationId xmlns:a16="http://schemas.microsoft.com/office/drawing/2014/main" id="{CE551ADD-EFF6-ED42-B262-062AA657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3761020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76" name="Text Box 32">
            <a:extLst>
              <a:ext uri="{FF2B5EF4-FFF2-40B4-BE49-F238E27FC236}">
                <a16:creationId xmlns:a16="http://schemas.microsoft.com/office/drawing/2014/main" id="{21C13EF1-9F80-E542-B836-E451C870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5631095"/>
            <a:ext cx="8739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</a:rPr>
              <a:t>AWGHE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|| ||</a:t>
            </a:r>
          </a:p>
          <a:p>
            <a:r>
              <a:rPr lang="en-US" altLang="ko-KR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AW-HE</a:t>
            </a:r>
            <a:endParaRPr lang="en-US" altLang="ko-KR" sz="160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210977" name="Line 33">
            <a:extLst>
              <a:ext uri="{FF2B5EF4-FFF2-40B4-BE49-F238E27FC236}">
                <a16:creationId xmlns:a16="http://schemas.microsoft.com/office/drawing/2014/main" id="{0B635893-A708-C943-8147-7D4843C52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751" y="3145070"/>
            <a:ext cx="276225" cy="1588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78" name="Text Box 34">
            <a:extLst>
              <a:ext uri="{FF2B5EF4-FFF2-40B4-BE49-F238E27FC236}">
                <a16:creationId xmlns:a16="http://schemas.microsoft.com/office/drawing/2014/main" id="{86E03F08-400C-114F-B54A-D81FC960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9" y="6099408"/>
            <a:ext cx="1717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34" charset="-127"/>
              </a:rPr>
              <a:t>Path Score=28</a:t>
            </a:r>
          </a:p>
        </p:txBody>
      </p:sp>
    </p:spTree>
    <p:extLst>
      <p:ext uri="{BB962C8B-B14F-4D97-AF65-F5344CB8AC3E}">
        <p14:creationId xmlns:p14="http://schemas.microsoft.com/office/powerpoint/2010/main" val="341138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 descr="Large confetti">
            <a:extLst>
              <a:ext uri="{FF2B5EF4-FFF2-40B4-BE49-F238E27FC236}">
                <a16:creationId xmlns:a16="http://schemas.microsoft.com/office/drawing/2014/main" id="{945AD0C4-0904-AD49-B55B-BD471E103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80" y="166920"/>
            <a:ext cx="10972440" cy="11448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BLAST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sz="1800" dirty="0" err="1">
                <a:ea typeface="굴림" panose="020B0600000101010101" pitchFamily="34" charset="-127"/>
              </a:rPr>
              <a:t>Altschul</a:t>
            </a:r>
            <a:r>
              <a:rPr lang="en-US" altLang="ko-KR" sz="1800" dirty="0">
                <a:ea typeface="굴림" panose="020B0600000101010101" pitchFamily="34" charset="-127"/>
              </a:rPr>
              <a:t> et al. 1990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6F9A-8599-AE49-8EE1-448564862384}"/>
              </a:ext>
            </a:extLst>
          </p:cNvPr>
          <p:cNvSpPr txBox="1"/>
          <p:nvPr/>
        </p:nvSpPr>
        <p:spPr>
          <a:xfrm>
            <a:off x="975360" y="1874520"/>
            <a:ext cx="94644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word list from the </a:t>
            </a:r>
            <a:r>
              <a:rPr lang="en-US" sz="2400" dirty="0" err="1"/>
              <a:t>querry</a:t>
            </a:r>
            <a:r>
              <a:rPr lang="en-US" sz="2400" dirty="0"/>
              <a:t>;</a:t>
            </a:r>
          </a:p>
          <a:p>
            <a:r>
              <a:rPr lang="en-US" sz="2400" dirty="0"/>
              <a:t>– word length =3 for protein and 12 for DNA.</a:t>
            </a:r>
          </a:p>
          <a:p>
            <a:r>
              <a:rPr lang="en-US" sz="2400" dirty="0"/>
              <a:t>• For each listed word, find “neighboring words” (~ 50),</a:t>
            </a:r>
          </a:p>
          <a:p>
            <a:r>
              <a:rPr lang="en-US" sz="2400" dirty="0"/>
              <a:t>• For each sequence in the database, search exact matches to each</a:t>
            </a:r>
          </a:p>
          <a:p>
            <a:r>
              <a:rPr lang="en-US" sz="2400" dirty="0"/>
              <a:t>word in the set.</a:t>
            </a:r>
          </a:p>
          <a:p>
            <a:r>
              <a:rPr lang="en-US" sz="2400" dirty="0"/>
              <a:t>• Extend the hits in both directions until score drops below X</a:t>
            </a:r>
          </a:p>
          <a:p>
            <a:r>
              <a:rPr lang="en-US" sz="2400" dirty="0"/>
              <a:t>• No gap allowed; use </a:t>
            </a:r>
            <a:r>
              <a:rPr lang="en-US" sz="2400" dirty="0" err="1"/>
              <a:t>Karlin-Altschul</a:t>
            </a:r>
            <a:r>
              <a:rPr lang="en-US" sz="2400" dirty="0"/>
              <a:t> statistics for significance</a:t>
            </a:r>
          </a:p>
          <a:p>
            <a:r>
              <a:rPr lang="en-US" sz="2400" dirty="0"/>
              <a:t>• New versions (&gt;1.4) of BLAST gives gapped alignments.</a:t>
            </a:r>
          </a:p>
          <a:p>
            <a:r>
              <a:rPr lang="en-US" sz="2400" dirty="0"/>
              <a:t>• Compute Smith-Waterman for “significant” alignments</a:t>
            </a:r>
          </a:p>
          <a:p>
            <a:r>
              <a:rPr lang="en-US" sz="2400" dirty="0"/>
              <a:t>• BLASTP (protein), BLASTN (DNA), BLASTX (</a:t>
            </a:r>
            <a:r>
              <a:rPr lang="en-US" sz="2400" dirty="0" err="1"/>
              <a:t>pr</a:t>
            </a:r>
            <a:r>
              <a:rPr lang="en-US" sz="2400" dirty="0"/>
              <a:t> DNA).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95F95-08EF-FF45-94ED-FFD66ABF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0" y="1311720"/>
            <a:ext cx="3606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Function Prediction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49"/>
            <a:ext cx="7861300" cy="48779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Multiple  Sequence Alignment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Dynamics Programming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ea typeface="굴림" panose="020B0600000101010101" pitchFamily="34" charset="-127"/>
              </a:rPr>
              <a:t>ClustlW</a:t>
            </a:r>
            <a:r>
              <a:rPr lang="en-US" altLang="ko-KR" sz="2800" dirty="0">
                <a:ea typeface="굴림" panose="020B0600000101010101" pitchFamily="34" charset="-127"/>
              </a:rPr>
              <a:t>, t-Coffee, Muscle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Motif Search and Function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Expectation Maximization, MEME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Markov Model and Hidden Markov Model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98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 descr="Large confetti">
            <a:extLst>
              <a:ext uri="{FF2B5EF4-FFF2-40B4-BE49-F238E27FC236}">
                <a16:creationId xmlns:a16="http://schemas.microsoft.com/office/drawing/2014/main" id="{0CB18B37-80C1-404A-873A-ECE70E7D1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       Why search sequence databases?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0AB8D60-9104-C546-B9BA-0772BFAAF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 have just sequenced something.  What is known about the thing I sequenced?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 have a unique sequence.  Is there similarity to another gene that has a known function?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 found a new protein in a lower organism.  Is it similar to a protein from another species?</a:t>
            </a:r>
          </a:p>
        </p:txBody>
      </p:sp>
    </p:spTree>
    <p:extLst>
      <p:ext uri="{BB962C8B-B14F-4D97-AF65-F5344CB8AC3E}">
        <p14:creationId xmlns:p14="http://schemas.microsoft.com/office/powerpoint/2010/main" val="13897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 descr="Large confetti">
            <a:extLst>
              <a:ext uri="{FF2B5EF4-FFF2-40B4-BE49-F238E27FC236}">
                <a16:creationId xmlns:a16="http://schemas.microsoft.com/office/drawing/2014/main" id="{F63F2CC0-91A0-E24A-9287-38BE7DDD3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Perfect Searches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969FCDF-BDEE-C944-ABE5-0147673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1"/>
            <a:ext cx="7772400" cy="4583113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34" charset="-127"/>
              </a:rPr>
              <a:t>First “hit” should be an exact match.</a:t>
            </a:r>
          </a:p>
          <a:p>
            <a:r>
              <a:rPr lang="en-US" altLang="ko-KR" sz="3600">
                <a:ea typeface="굴림" panose="020B0600000101010101" pitchFamily="34" charset="-127"/>
              </a:rPr>
              <a:t>Next “hits” should contain all of the genes that are related to your gene (homologs)</a:t>
            </a:r>
          </a:p>
          <a:p>
            <a:r>
              <a:rPr lang="en-US" altLang="ko-KR" sz="3600">
                <a:ea typeface="굴림" panose="020B0600000101010101" pitchFamily="34" charset="-127"/>
              </a:rPr>
              <a:t>Next “hits” should be similar but are not homologs</a:t>
            </a:r>
          </a:p>
        </p:txBody>
      </p:sp>
    </p:spTree>
    <p:extLst>
      <p:ext uri="{BB962C8B-B14F-4D97-AF65-F5344CB8AC3E}">
        <p14:creationId xmlns:p14="http://schemas.microsoft.com/office/powerpoint/2010/main" val="27783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 descr="Large confetti">
            <a:extLst>
              <a:ext uri="{FF2B5EF4-FFF2-40B4-BE49-F238E27FC236}">
                <a16:creationId xmlns:a16="http://schemas.microsoft.com/office/drawing/2014/main" id="{4420F20C-0757-654E-8C66-9AAC819BF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79" y="273600"/>
            <a:ext cx="11157799" cy="1144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 How does one achieve the “perfect search”?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4001010-7978-D245-BFE0-392CCC31C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1"/>
            <a:ext cx="7772400" cy="4583113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Comparison Matrices (PAM vs. BLOSUM)</a:t>
            </a:r>
          </a:p>
          <a:p>
            <a:r>
              <a:rPr lang="en-US" altLang="ko-KR">
                <a:ea typeface="굴림" panose="020B0600000101010101" pitchFamily="34" charset="-127"/>
              </a:rPr>
              <a:t>Database Search Algorithms</a:t>
            </a:r>
          </a:p>
          <a:p>
            <a:r>
              <a:rPr lang="en-US" altLang="ko-KR">
                <a:ea typeface="굴림" panose="020B0600000101010101" pitchFamily="34" charset="-127"/>
              </a:rPr>
              <a:t>Databases</a:t>
            </a:r>
          </a:p>
          <a:p>
            <a:r>
              <a:rPr lang="en-US" altLang="ko-KR">
                <a:ea typeface="굴림" panose="020B0600000101010101" pitchFamily="34" charset="-127"/>
              </a:rPr>
              <a:t>Search Parameters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Expect Value-change threshold for score reporting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Translation-of DNA sequence into protein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Filtering-remove repeat sequences</a:t>
            </a:r>
          </a:p>
        </p:txBody>
      </p:sp>
    </p:spTree>
    <p:extLst>
      <p:ext uri="{BB962C8B-B14F-4D97-AF65-F5344CB8AC3E}">
        <p14:creationId xmlns:p14="http://schemas.microsoft.com/office/powerpoint/2010/main" val="277862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 descr="Large confetti">
            <a:extLst>
              <a:ext uri="{FF2B5EF4-FFF2-40B4-BE49-F238E27FC236}">
                <a16:creationId xmlns:a16="http://schemas.microsoft.com/office/drawing/2014/main" id="{4FF23475-4690-484D-BAB5-84707764C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Algorithms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14D8A31-E363-AC4A-BB90-64CE5D835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Global : Needleman-Wunch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Local : Smith-</a:t>
            </a:r>
            <a:r>
              <a:rPr lang="en-US" altLang="ko-KR" dirty="0" err="1">
                <a:ea typeface="굴림" panose="020B0600000101010101" pitchFamily="34" charset="-127"/>
              </a:rPr>
              <a:t>Watermann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  <a:sym typeface="Wingdings" pitchFamily="2" charset="2"/>
              </a:rPr>
              <a:t> These two dynamic programming alignment algorithm are guaranteed to give OPTIMAL alignments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  <a:sym typeface="Wingdings" pitchFamily="2" charset="2"/>
              </a:rPr>
              <a:t> But O(m*n) quadratic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58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 descr="Large confetti">
            <a:extLst>
              <a:ext uri="{FF2B5EF4-FFF2-40B4-BE49-F238E27FC236}">
                <a16:creationId xmlns:a16="http://schemas.microsoft.com/office/drawing/2014/main" id="{B65E68A5-2D9D-2B49-BD70-A7588A04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Alignment Methods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8EDC0229-FB9A-844C-BA2C-38927AE11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09750"/>
            <a:ext cx="7772400" cy="5159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ea typeface="굴림" panose="020B0600000101010101" pitchFamily="34" charset="-127"/>
              </a:rPr>
              <a:t>Learning objectives-Understand the principles behind the </a:t>
            </a:r>
            <a:r>
              <a:rPr lang="en-US" altLang="ko-KR" sz="3200" b="1" dirty="0">
                <a:solidFill>
                  <a:srgbClr val="F92A25"/>
                </a:solidFill>
                <a:ea typeface="굴림" panose="020B0600000101010101" pitchFamily="34" charset="-127"/>
              </a:rPr>
              <a:t>Needleman-Wunsch</a:t>
            </a:r>
            <a:r>
              <a:rPr lang="en-US" altLang="ko-KR" sz="3200" dirty="0">
                <a:ea typeface="굴림" panose="020B0600000101010101" pitchFamily="34" charset="-127"/>
              </a:rPr>
              <a:t> method of alignment.  Understand how software operates to optimally align two sequences</a:t>
            </a:r>
          </a:p>
          <a:p>
            <a:pPr>
              <a:lnSpc>
                <a:spcPct val="90000"/>
              </a:lnSpc>
            </a:pPr>
            <a:endParaRPr lang="ko-KR" altLang="en-US" sz="3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74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1795</Words>
  <Application>Microsoft Macintosh PowerPoint</Application>
  <PresentationFormat>Widescreen</PresentationFormat>
  <Paragraphs>403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굴림</vt:lpstr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Alignment methods</vt:lpstr>
      <vt:lpstr>Function Prediction</vt:lpstr>
      <vt:lpstr>       Why search sequence databases?</vt:lpstr>
      <vt:lpstr>Perfect Searches</vt:lpstr>
      <vt:lpstr> How does one achieve the “perfect search”?</vt:lpstr>
      <vt:lpstr>Alignment Algorithms</vt:lpstr>
      <vt:lpstr>Alignment Methods</vt:lpstr>
      <vt:lpstr>Needleman-Wunsch Method (1970)</vt:lpstr>
      <vt:lpstr>Needleman-Wunsch Method (cont. 1)</vt:lpstr>
      <vt:lpstr>Needleman-Wunsch Method (cont. 2)</vt:lpstr>
      <vt:lpstr>Needleman-Wunsch Method (cont. 3)</vt:lpstr>
      <vt:lpstr>Needleman-Wunsch Method (cont. 4)</vt:lpstr>
      <vt:lpstr>Needleman-Wunsch Method (cont. 5)</vt:lpstr>
      <vt:lpstr>Needleman-Wunsch Method Dynamic Programming</vt:lpstr>
      <vt:lpstr>Three steps in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Needleman-Wunsch Method Dynamic Programming</vt:lpstr>
      <vt:lpstr>Needleman-Wunsch Method Typical output file</vt:lpstr>
      <vt:lpstr>Smith-Waterman Algorithm  Advances in Applied Mathematics, 2:482-489 (1981)</vt:lpstr>
      <vt:lpstr>Smith-Waterman (cont. 1)</vt:lpstr>
      <vt:lpstr>PowerPoint Presentation</vt:lpstr>
      <vt:lpstr>PowerPoint Presentation</vt:lpstr>
      <vt:lpstr>BLAST  Altschul et al. 1990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191</cp:revision>
  <cp:lastPrinted>2015-05-28T13:25:58Z</cp:lastPrinted>
  <dcterms:created xsi:type="dcterms:W3CDTF">2015-04-15T14:43:01Z</dcterms:created>
  <dcterms:modified xsi:type="dcterms:W3CDTF">2018-08-20T18:55:52Z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