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63" r:id="rId5"/>
    <p:sldId id="430" r:id="rId6"/>
    <p:sldId id="258" r:id="rId7"/>
    <p:sldId id="261" r:id="rId8"/>
    <p:sldId id="427" r:id="rId9"/>
    <p:sldId id="259" r:id="rId10"/>
    <p:sldId id="267" r:id="rId11"/>
    <p:sldId id="270" r:id="rId12"/>
    <p:sldId id="280" r:id="rId13"/>
    <p:sldId id="274" r:id="rId14"/>
    <p:sldId id="276" r:id="rId15"/>
    <p:sldId id="279" r:id="rId16"/>
    <p:sldId id="277" r:id="rId17"/>
    <p:sldId id="268" r:id="rId18"/>
    <p:sldId id="266"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p:restoredTop sz="78938"/>
  </p:normalViewPr>
  <p:slideViewPr>
    <p:cSldViewPr snapToGrid="0" snapToObjects="1">
      <p:cViewPr varScale="1">
        <p:scale>
          <a:sx n="72" d="100"/>
          <a:sy n="72" d="100"/>
        </p:scale>
        <p:origin x="712"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0"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81"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82"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3" name="PlaceHolder 5"/>
          <p:cNvSpPr>
            <a:spLocks noGrp="1"/>
          </p:cNvSpPr>
          <p:nvPr>
            <p:ph type="sldNum"/>
          </p:nvPr>
        </p:nvSpPr>
        <p:spPr>
          <a:xfrm>
            <a:off x="4399200" y="9555480"/>
            <a:ext cx="3372840" cy="502560"/>
          </a:xfrm>
          <a:prstGeom prst="rect">
            <a:avLst/>
          </a:prstGeom>
        </p:spPr>
        <p:txBody>
          <a:bodyPr lIns="0" tIns="0" rIns="0" bIns="0" anchor="b"/>
          <a:lstStyle/>
          <a:p>
            <a:pPr algn="r"/>
            <a:fld id="{C8E89F27-B0BD-4D12-915E-DCEA79CBC18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1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86B9DD-A8A2-45B5-A9C9-527DFD526E72}" type="slidenum">
              <a:rPr lang="en-US" sz="1200" b="0" strike="noStrike" spc="-1">
                <a:solidFill>
                  <a:srgbClr val="000000"/>
                </a:solidFill>
                <a:uFill>
                  <a:solidFill>
                    <a:srgbClr val="FFFFFF"/>
                  </a:solidFill>
                </a:uFill>
                <a:latin typeface="+mn-lt"/>
                <a:ea typeface="+mn-ea"/>
              </a:rPr>
              <a:t>1</a:t>
            </a:fld>
            <a:endParaRPr lang="en-US" sz="12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Next, we</a:t>
            </a:r>
            <a:r>
              <a:rPr lang="en-US" b="1" baseline="0" dirty="0"/>
              <a:t> calculate the </a:t>
            </a:r>
            <a:r>
              <a:rPr lang="en-US" altLang="zh-CN" sz="1200" b="1" i="1" dirty="0">
                <a:solidFill>
                  <a:schemeClr val="accent2">
                    <a:lumMod val="50000"/>
                  </a:schemeClr>
                </a:solidFill>
              </a:rPr>
              <a:t>likelihood</a:t>
            </a:r>
            <a:r>
              <a:rPr lang="en-US" altLang="zh-CN" sz="1200" b="1" dirty="0">
                <a:solidFill>
                  <a:schemeClr val="accent2">
                    <a:lumMod val="50000"/>
                  </a:schemeClr>
                </a:solidFill>
              </a:rPr>
              <a:t> of a splice site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2">
                    <a:lumMod val="50000"/>
                  </a:schemeClr>
                </a:solidFill>
              </a:rPr>
              <a:t>1)</a:t>
            </a:r>
            <a:r>
              <a:rPr lang="en-US" sz="1200" b="1" baseline="0" dirty="0">
                <a:solidFill>
                  <a:schemeClr val="accent2">
                    <a:lumMod val="50000"/>
                  </a:schemeClr>
                </a:solidFill>
              </a:rPr>
              <a:t> This was</a:t>
            </a:r>
            <a:r>
              <a:rPr lang="en-US" altLang="zh-CN" sz="1200" b="1" dirty="0">
                <a:solidFill>
                  <a:schemeClr val="accent2">
                    <a:lumMod val="50000"/>
                  </a:schemeClr>
                </a:solidFill>
              </a:rPr>
              <a:t> calculated by taking the probability of the state path that assigns the splice site at a given position and dividing it by the sum of the probabilities of all state paths.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accent2">
                    <a:lumMod val="50000"/>
                  </a:schemeClr>
                </a:solidFill>
              </a:rPr>
              <a:t>2)</a:t>
            </a:r>
            <a:r>
              <a:rPr lang="en-US" altLang="zh-CN" sz="1200" b="1" baseline="0" dirty="0">
                <a:solidFill>
                  <a:schemeClr val="accent2">
                    <a:lumMod val="50000"/>
                  </a:schemeClr>
                </a:solidFill>
              </a:rPr>
              <a:t> The calculations are shown on the slide.</a:t>
            </a:r>
            <a:endParaRPr lang="en-US" altLang="zh-CN" sz="1200" b="1" dirty="0">
              <a:solidFill>
                <a:schemeClr val="accent2">
                  <a:lumMod val="50000"/>
                </a:schemeClr>
              </a:solidFill>
            </a:endParaRPr>
          </a:p>
          <a:p>
            <a:endParaRPr lang="en-US" dirty="0"/>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13</a:t>
            </a:fld>
            <a:endParaRPr lang="zh-CN" altLang="en-US"/>
          </a:p>
        </p:txBody>
      </p:sp>
    </p:spTree>
    <p:extLst>
      <p:ext uri="{BB962C8B-B14F-4D97-AF65-F5344CB8AC3E}">
        <p14:creationId xmlns:p14="http://schemas.microsoft.com/office/powerpoint/2010/main" val="2400020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Further</a:t>
            </a:r>
            <a:r>
              <a:rPr lang="en-US" b="1" baseline="0" dirty="0"/>
              <a:t> exploration of using a HMM for the gene prediction. </a:t>
            </a:r>
          </a:p>
          <a:p>
            <a:pPr marL="228600" indent="-228600">
              <a:buAutoNum type="arabicParenR"/>
            </a:pPr>
            <a:r>
              <a:rPr lang="en-US" b="1" baseline="0" dirty="0"/>
              <a:t>We need to have at least 8 hidden states for gene prediction (promoter, 5UTR, exon, splice donor, intron, splice acceptor, 3UTR and </a:t>
            </a:r>
            <a:r>
              <a:rPr lang="en-US" b="1" baseline="0" dirty="0" err="1"/>
              <a:t>polyA</a:t>
            </a:r>
            <a:r>
              <a:rPr lang="en-US" b="1" baseline="0" dirty="0"/>
              <a:t> site).</a:t>
            </a:r>
          </a:p>
          <a:p>
            <a:pPr marL="228600" indent="-228600">
              <a:buAutoNum type="arabicParenR"/>
            </a:pPr>
            <a:r>
              <a:rPr lang="en-US" b="1" baseline="0" dirty="0"/>
              <a:t>More hidden states usually results in more accurate gene predictions.</a:t>
            </a:r>
            <a:endParaRPr lang="en-US" b="1" dirty="0"/>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14</a:t>
            </a:fld>
            <a:endParaRPr lang="zh-CN" altLang="en-US"/>
          </a:p>
        </p:txBody>
      </p:sp>
    </p:spTree>
    <p:extLst>
      <p:ext uri="{BB962C8B-B14F-4D97-AF65-F5344CB8AC3E}">
        <p14:creationId xmlns:p14="http://schemas.microsoft.com/office/powerpoint/2010/main" val="22633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t>Further</a:t>
            </a:r>
            <a:r>
              <a:rPr lang="en-US" altLang="zh-CN" sz="1200" b="1" baseline="0" dirty="0"/>
              <a:t> explore how the </a:t>
            </a:r>
            <a:r>
              <a:rPr lang="en-US" altLang="zh-CN" sz="1200" b="1" dirty="0">
                <a:solidFill>
                  <a:srgbClr val="00B050"/>
                </a:solidFill>
              </a:rPr>
              <a:t>emission probabilities </a:t>
            </a:r>
            <a:r>
              <a:rPr lang="en-US" altLang="zh-CN" sz="1200" b="1" dirty="0"/>
              <a:t>and </a:t>
            </a:r>
            <a:r>
              <a:rPr lang="en-US" altLang="zh-CN" sz="1200" b="1" dirty="0">
                <a:solidFill>
                  <a:srgbClr val="0070C0"/>
                </a:solidFill>
              </a:rPr>
              <a:t>transition probabilities</a:t>
            </a:r>
            <a:r>
              <a:rPr lang="en-US" altLang="zh-CN" sz="1200" b="1" baseline="0" dirty="0">
                <a:solidFill>
                  <a:schemeClr val="tx1"/>
                </a:solidFill>
              </a:rPr>
              <a:t> was calculated for gene prediction and how those affect the gene prediction.</a:t>
            </a:r>
            <a:endParaRPr lang="en-US" altLang="zh-CN" sz="1200" b="1" baseline="0" dirty="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N" sz="1200" b="1" dirty="0"/>
              <a:t>The accuracy of HMM</a:t>
            </a:r>
            <a:r>
              <a:rPr lang="zh-CN" altLang="en-US" sz="1200" b="1" dirty="0"/>
              <a:t> </a:t>
            </a:r>
            <a:r>
              <a:rPr lang="en-US" altLang="zh-CN" sz="1200" b="1" dirty="0"/>
              <a:t>gene prediction depends on </a:t>
            </a:r>
            <a:r>
              <a:rPr lang="en-US" altLang="zh-CN" sz="1200" b="1" dirty="0">
                <a:solidFill>
                  <a:srgbClr val="00B050"/>
                </a:solidFill>
              </a:rPr>
              <a:t>emission probabilities </a:t>
            </a:r>
            <a:r>
              <a:rPr lang="en-US" altLang="zh-CN" sz="1200" b="1" dirty="0"/>
              <a:t>and </a:t>
            </a:r>
            <a:r>
              <a:rPr lang="en-US" altLang="zh-CN" sz="1200" b="1" dirty="0">
                <a:solidFill>
                  <a:srgbClr val="0070C0"/>
                </a:solidFill>
              </a:rPr>
              <a:t>transition probabilities</a:t>
            </a:r>
            <a:r>
              <a:rPr lang="en-US" altLang="zh-CN" sz="1200" b="1" dirty="0">
                <a:solidFill>
                  <a:schemeClr val="tx1"/>
                </a:solidFill>
              </a:rPr>
              <a:t>;</a:t>
            </a:r>
            <a:endParaRPr lang="en-US" altLang="zh-CN" sz="1200" b="1" dirty="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N" sz="1200" b="1" dirty="0">
                <a:solidFill>
                  <a:srgbClr val="00B050"/>
                </a:solidFill>
              </a:rPr>
              <a:t>Emission probabilities </a:t>
            </a:r>
            <a:r>
              <a:rPr lang="en-US" altLang="zh-CN" sz="1200" b="1" dirty="0"/>
              <a:t>are calculated based on base composition in that particular state in the training data;</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N" sz="1200" b="1" dirty="0">
                <a:solidFill>
                  <a:srgbClr val="0070C0"/>
                </a:solidFill>
              </a:rPr>
              <a:t>Transition probabilities </a:t>
            </a:r>
            <a:r>
              <a:rPr lang="en-US" altLang="zh-CN" sz="1200" b="1" dirty="0"/>
              <a:t>are calculated based on the average lengths of that particular state in the training data;</a:t>
            </a:r>
          </a:p>
          <a:p>
            <a:r>
              <a:rPr lang="en-US" sz="1200" kern="1200" dirty="0">
                <a:solidFill>
                  <a:schemeClr val="tx1"/>
                </a:solidFill>
                <a:effectLst/>
                <a:latin typeface="+mn-lt"/>
                <a:ea typeface="+mn-ea"/>
                <a:cs typeface="+mn-cs"/>
              </a:rPr>
              <a:t>One question to think about is: how do the transition probabilities affect the length of the genes they predict? (Answer: higher transition probabilities for exon </a:t>
            </a:r>
            <a:r>
              <a:rPr lang="en-US" sz="1200" kern="1200" dirty="0">
                <a:solidFill>
                  <a:schemeClr val="tx1"/>
                </a:solidFill>
                <a:effectLst/>
                <a:latin typeface="+mn-lt"/>
                <a:ea typeface="+mn-ea"/>
                <a:cs typeface="+mn-cs"/>
                <a:sym typeface="Wingdings"/>
              </a:rPr>
              <a:t></a:t>
            </a:r>
            <a:r>
              <a:rPr lang="en-US" sz="1200" kern="1200" dirty="0">
                <a:solidFill>
                  <a:schemeClr val="tx1"/>
                </a:solidFill>
                <a:effectLst/>
                <a:latin typeface="+mn-lt"/>
                <a:ea typeface="+mn-ea"/>
                <a:cs typeface="+mn-cs"/>
              </a:rPr>
              <a:t> intron mean shorter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exons, and smaller transition probabilities for exon </a:t>
            </a:r>
            <a:r>
              <a:rPr lang="en-US" sz="1200" kern="1200" dirty="0">
                <a:solidFill>
                  <a:schemeClr val="tx1"/>
                </a:solidFill>
                <a:effectLst/>
                <a:latin typeface="+mn-lt"/>
                <a:ea typeface="+mn-ea"/>
                <a:cs typeface="+mn-cs"/>
                <a:sym typeface="Wingdings"/>
              </a:rPr>
              <a:t></a:t>
            </a:r>
            <a:r>
              <a:rPr lang="en-US" sz="1200" kern="1200" dirty="0">
                <a:solidFill>
                  <a:schemeClr val="tx1"/>
                </a:solidFill>
                <a:effectLst/>
                <a:latin typeface="+mn-lt"/>
                <a:ea typeface="+mn-ea"/>
                <a:cs typeface="+mn-cs"/>
              </a:rPr>
              <a:t> intron mean longer exons. The same goes for any of the other transition probabilities). How do the emission probabilities affect the accuracy of splice site predictions? (Answer: emission probabilities that are roughly equal for each base in a 5’ splice site will cause the HMM to label a genome sequence with a higher number of splice sites than the actual number of splice sites that are truly present in a genome.) It is also worth mentioning that a gene prediction algorithm may come up with multiple equally likely state paths, making it impossible to select the correct one based only on the HMM predictions. What are some other data that would be useful for identifying the correct state path? (Answer: RNA-</a:t>
            </a:r>
            <a:r>
              <a:rPr lang="en-US" sz="1200" kern="1200" dirty="0" err="1">
                <a:solidFill>
                  <a:schemeClr val="tx1"/>
                </a:solidFill>
                <a:effectLst/>
                <a:latin typeface="+mn-lt"/>
                <a:ea typeface="+mn-ea"/>
                <a:cs typeface="+mn-cs"/>
              </a:rPr>
              <a:t>seq</a:t>
            </a:r>
            <a:r>
              <a:rPr lang="en-US" sz="1200" kern="1200" dirty="0">
                <a:solidFill>
                  <a:schemeClr val="tx1"/>
                </a:solidFill>
                <a:effectLst/>
                <a:latin typeface="+mn-lt"/>
                <a:ea typeface="+mn-ea"/>
                <a:cs typeface="+mn-cs"/>
              </a:rPr>
              <a:t>/gene expression data. If there are RNA-</a:t>
            </a:r>
            <a:r>
              <a:rPr lang="en-US" sz="1200" kern="1200" dirty="0" err="1">
                <a:solidFill>
                  <a:schemeClr val="tx1"/>
                </a:solidFill>
                <a:effectLst/>
                <a:latin typeface="+mn-lt"/>
                <a:ea typeface="+mn-ea"/>
                <a:cs typeface="+mn-cs"/>
              </a:rPr>
              <a:t>seq</a:t>
            </a:r>
            <a:r>
              <a:rPr lang="en-US" sz="1200" kern="1200" dirty="0">
                <a:solidFill>
                  <a:schemeClr val="tx1"/>
                </a:solidFill>
                <a:effectLst/>
                <a:latin typeface="+mn-lt"/>
                <a:ea typeface="+mn-ea"/>
                <a:cs typeface="+mn-cs"/>
              </a:rPr>
              <a:t> tracks overlap one state path, but not another, then the state path covered by the RNA-</a:t>
            </a:r>
            <a:r>
              <a:rPr lang="en-US" sz="1200" kern="1200" dirty="0" err="1">
                <a:solidFill>
                  <a:schemeClr val="tx1"/>
                </a:solidFill>
                <a:effectLst/>
                <a:latin typeface="+mn-lt"/>
                <a:ea typeface="+mn-ea"/>
                <a:cs typeface="+mn-cs"/>
              </a:rPr>
              <a:t>seq</a:t>
            </a:r>
            <a:r>
              <a:rPr lang="en-US" sz="1200" kern="1200" dirty="0">
                <a:solidFill>
                  <a:schemeClr val="tx1"/>
                </a:solidFill>
                <a:effectLst/>
                <a:latin typeface="+mn-lt"/>
                <a:ea typeface="+mn-ea"/>
                <a:cs typeface="+mn-cs"/>
              </a:rPr>
              <a:t> tracks is likely to be a real gene.)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(Try not to tell the students the answers to these questions because they will need to think about them for the homework.)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 mention to the students that they need to think about the consequences of using the wrong training data for an HMM. For example, if I trained an HMM on yeast exons, which are shorter than human exons, then ran the HMM on a human genome, then it would label the human genome with very short genes, which is inaccurate.)</a:t>
            </a:r>
            <a:endParaRPr lang="en-US" dirty="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altLang="zh-CN" sz="1200" b="1" dirty="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15</a:t>
            </a:fld>
            <a:endParaRPr lang="zh-CN" altLang="en-US"/>
          </a:p>
        </p:txBody>
      </p:sp>
    </p:spTree>
    <p:extLst>
      <p:ext uri="{BB962C8B-B14F-4D97-AF65-F5344CB8AC3E}">
        <p14:creationId xmlns:p14="http://schemas.microsoft.com/office/powerpoint/2010/main" val="53028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of the gene prediction algorithms I talked about on the last slide depend a lot on what we already know about the genome. For instance, the transition probabilities in an HMM are often based on experimentally-determined average lengths of exons, 5’ splice sites and introns within a given genome (gesture to the figure). From the figure on the right, you can tell that most exons are 100-250 </a:t>
            </a:r>
            <a:r>
              <a:rPr lang="en-US" sz="1200" kern="1200" dirty="0" err="1">
                <a:solidFill>
                  <a:schemeClr val="tx1"/>
                </a:solidFill>
                <a:effectLst/>
                <a:latin typeface="+mn-lt"/>
                <a:ea typeface="+mn-ea"/>
                <a:cs typeface="+mn-cs"/>
              </a:rPr>
              <a:t>bp</a:t>
            </a:r>
            <a:r>
              <a:rPr lang="en-US" sz="1200" kern="1200" dirty="0">
                <a:solidFill>
                  <a:schemeClr val="tx1"/>
                </a:solidFill>
                <a:effectLst/>
                <a:latin typeface="+mn-lt"/>
                <a:ea typeface="+mn-ea"/>
                <a:cs typeface="+mn-cs"/>
              </a:rPr>
              <a:t> long, and the average intron length ranges from 25-250 </a:t>
            </a:r>
            <a:r>
              <a:rPr lang="en-US" sz="1200" kern="1200" dirty="0" err="1">
                <a:solidFill>
                  <a:schemeClr val="tx1"/>
                </a:solidFill>
                <a:effectLst/>
                <a:latin typeface="+mn-lt"/>
                <a:ea typeface="+mn-ea"/>
                <a:cs typeface="+mn-cs"/>
              </a:rPr>
              <a:t>bp.</a:t>
            </a:r>
            <a:r>
              <a:rPr lang="en-US" sz="1200" kern="1200" dirty="0">
                <a:solidFill>
                  <a:schemeClr val="tx1"/>
                </a:solidFill>
                <a:effectLst/>
                <a:latin typeface="+mn-lt"/>
                <a:ea typeface="+mn-ea"/>
                <a:cs typeface="+mn-cs"/>
              </a:rPr>
              <a:t> However, this is not the only way to determine the transition probabilities. For instance, </a:t>
            </a:r>
            <a:r>
              <a:rPr lang="en-US" sz="1200" i="1" kern="1200" dirty="0" err="1">
                <a:solidFill>
                  <a:schemeClr val="tx1"/>
                </a:solidFill>
                <a:effectLst/>
                <a:latin typeface="+mn-lt"/>
                <a:ea typeface="+mn-ea"/>
                <a:cs typeface="+mn-cs"/>
              </a:rPr>
              <a:t>ab</a:t>
            </a:r>
            <a:r>
              <a:rPr lang="en-US" sz="1200" i="1" kern="1200" dirty="0">
                <a:solidFill>
                  <a:schemeClr val="tx1"/>
                </a:solidFill>
                <a:effectLst/>
                <a:latin typeface="+mn-lt"/>
                <a:ea typeface="+mn-ea"/>
                <a:cs typeface="+mn-cs"/>
              </a:rPr>
              <a:t> initio</a:t>
            </a:r>
            <a:r>
              <a:rPr lang="en-US" sz="1200" kern="1200" dirty="0">
                <a:solidFill>
                  <a:schemeClr val="tx1"/>
                </a:solidFill>
                <a:effectLst/>
                <a:latin typeface="+mn-lt"/>
                <a:ea typeface="+mn-ea"/>
                <a:cs typeface="+mn-cs"/>
              </a:rPr>
              <a:t> gene prediction methods begin with initial guesses for what the transition probabilities are, and these guesses</a:t>
            </a:r>
            <a:r>
              <a:rPr lang="en-US" sz="1200" kern="1200" baseline="0" dirty="0">
                <a:solidFill>
                  <a:schemeClr val="tx1"/>
                </a:solidFill>
                <a:effectLst/>
                <a:latin typeface="+mn-lt"/>
                <a:ea typeface="+mn-ea"/>
                <a:cs typeface="+mn-cs"/>
              </a:rPr>
              <a:t> </a:t>
            </a:r>
            <a:r>
              <a:rPr lang="en-US" sz="1200" kern="1200" baseline="0">
                <a:solidFill>
                  <a:schemeClr val="tx1"/>
                </a:solidFill>
                <a:effectLst/>
                <a:latin typeface="+mn-lt"/>
                <a:ea typeface="+mn-ea"/>
                <a:cs typeface="+mn-cs"/>
              </a:rPr>
              <a:t>are updated</a:t>
            </a:r>
            <a:r>
              <a:rPr lang="en-US" sz="1200" kern="1200">
                <a:solidFill>
                  <a:schemeClr val="tx1"/>
                </a:solidFill>
                <a:effectLst/>
                <a:latin typeface="+mn-lt"/>
                <a:ea typeface="+mn-ea"/>
                <a:cs typeface="+mn-cs"/>
              </a:rPr>
              <a:t> </a:t>
            </a:r>
            <a:r>
              <a:rPr lang="en-US" sz="1200" kern="1200" dirty="0">
                <a:solidFill>
                  <a:schemeClr val="tx1"/>
                </a:solidFill>
                <a:effectLst/>
                <a:latin typeface="+mn-lt"/>
                <a:ea typeface="+mn-ea"/>
                <a:cs typeface="+mn-cs"/>
              </a:rPr>
              <a:t>as it labels the genome with a state path.</a:t>
            </a:r>
            <a:r>
              <a:rPr lang="en-US" dirty="0">
                <a:effectLst/>
              </a:rPr>
              <a:t> </a:t>
            </a:r>
            <a:endParaRPr lang="en-US" baseline="0" dirty="0"/>
          </a:p>
        </p:txBody>
      </p:sp>
      <p:sp>
        <p:nvSpPr>
          <p:cNvPr id="4" name="Slide Number Placeholder 3"/>
          <p:cNvSpPr>
            <a:spLocks noGrp="1"/>
          </p:cNvSpPr>
          <p:nvPr>
            <p:ph type="sldNum" sz="quarter" idx="10"/>
          </p:nvPr>
        </p:nvSpPr>
        <p:spPr/>
        <p:txBody>
          <a:bodyPr/>
          <a:lstStyle/>
          <a:p>
            <a:fld id="{7F0D6A4D-1FBF-44F1-B256-C0B4941C5ABB}" type="slidenum">
              <a:rPr lang="en-US" smtClean="0"/>
              <a:pPr/>
              <a:t>16</a:t>
            </a:fld>
            <a:endParaRPr lang="en-US"/>
          </a:p>
        </p:txBody>
      </p:sp>
      <p:sp>
        <p:nvSpPr>
          <p:cNvPr id="5" name="Date Placeholder 4"/>
          <p:cNvSpPr>
            <a:spLocks noGrp="1"/>
          </p:cNvSpPr>
          <p:nvPr>
            <p:ph type="dt" idx="11"/>
          </p:nvPr>
        </p:nvSpPr>
        <p:spPr/>
        <p:txBody>
          <a:bodyPr/>
          <a:lstStyle/>
          <a:p>
            <a:r>
              <a:rPr lang="en-US"/>
              <a:t>3/20/2013</a:t>
            </a:r>
          </a:p>
        </p:txBody>
      </p:sp>
    </p:spTree>
    <p:extLst>
      <p:ext uri="{BB962C8B-B14F-4D97-AF65-F5344CB8AC3E}">
        <p14:creationId xmlns:p14="http://schemas.microsoft.com/office/powerpoint/2010/main" val="268546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reasons why it is really</a:t>
            </a:r>
            <a:r>
              <a:rPr lang="en-US" baseline="0" dirty="0"/>
              <a:t> important to understand how a hidden Markov model works is because HMMs are the core of many gene prediction algorithms. Here is a list of gene prediction algorithms that use HMMs.</a:t>
            </a:r>
            <a:endParaRPr lang="en-US" dirty="0"/>
          </a:p>
        </p:txBody>
      </p:sp>
      <p:sp>
        <p:nvSpPr>
          <p:cNvPr id="4" name="Slide Number Placeholder 3"/>
          <p:cNvSpPr>
            <a:spLocks noGrp="1"/>
          </p:cNvSpPr>
          <p:nvPr>
            <p:ph type="sldNum" sz="quarter" idx="10"/>
          </p:nvPr>
        </p:nvSpPr>
        <p:spPr/>
        <p:txBody>
          <a:bodyPr/>
          <a:lstStyle/>
          <a:p>
            <a:fld id="{7F0D6A4D-1FBF-44F1-B256-C0B4941C5ABB}" type="slidenum">
              <a:rPr lang="en-US" smtClean="0"/>
              <a:pPr/>
              <a:t>17</a:t>
            </a:fld>
            <a:endParaRPr lang="en-US"/>
          </a:p>
        </p:txBody>
      </p:sp>
      <p:sp>
        <p:nvSpPr>
          <p:cNvPr id="5" name="Date Placeholder 4"/>
          <p:cNvSpPr>
            <a:spLocks noGrp="1"/>
          </p:cNvSpPr>
          <p:nvPr>
            <p:ph type="dt" idx="11"/>
          </p:nvPr>
        </p:nvSpPr>
        <p:spPr/>
        <p:txBody>
          <a:bodyPr/>
          <a:lstStyle/>
          <a:p>
            <a:r>
              <a:rPr lang="en-US"/>
              <a:t>3/20/2013</a:t>
            </a:r>
          </a:p>
        </p:txBody>
      </p:sp>
    </p:spTree>
    <p:extLst>
      <p:ext uri="{BB962C8B-B14F-4D97-AF65-F5344CB8AC3E}">
        <p14:creationId xmlns:p14="http://schemas.microsoft.com/office/powerpoint/2010/main" val="1948505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Summary slide</a:t>
            </a:r>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18</a:t>
            </a:fld>
            <a:endParaRPr lang="zh-CN" altLang="en-US"/>
          </a:p>
        </p:txBody>
      </p:sp>
    </p:spTree>
    <p:extLst>
      <p:ext uri="{BB962C8B-B14F-4D97-AF65-F5344CB8AC3E}">
        <p14:creationId xmlns:p14="http://schemas.microsoft.com/office/powerpoint/2010/main" val="211747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Zongtai Qi, 1/17/2016</a:t>
            </a:r>
          </a:p>
          <a:p>
            <a:r>
              <a:rPr lang="en-US" sz="1600" b="1" dirty="0"/>
              <a:t>Before</a:t>
            </a:r>
            <a:r>
              <a:rPr lang="en-US" sz="1600" b="1" baseline="0" dirty="0"/>
              <a:t> introducing the Hidden Markov Model (HMM), start with the Markov Model. </a:t>
            </a:r>
          </a:p>
          <a:p>
            <a:pPr marL="228600" indent="-228600">
              <a:buAutoNum type="arabicParenR"/>
            </a:pPr>
            <a:r>
              <a:rPr lang="en-US" sz="1600" b="1" baseline="0" dirty="0"/>
              <a:t>The definition of a Markov Model;</a:t>
            </a:r>
          </a:p>
          <a:p>
            <a:pPr marL="228600" indent="-228600">
              <a:buAutoNum type="arabicParenR"/>
            </a:pPr>
            <a:r>
              <a:rPr lang="en-US" sz="1600" b="1" baseline="0" dirty="0"/>
              <a:t>a schematic illustration of a chained-structured process where </a:t>
            </a:r>
            <a:r>
              <a:rPr lang="en-US" sz="1600" b="1" baseline="0" dirty="0" err="1"/>
              <a:t>Xn</a:t>
            </a:r>
            <a:r>
              <a:rPr lang="en-US" sz="1600" b="1" baseline="0" dirty="0"/>
              <a:t> depends only on Xn-1; </a:t>
            </a:r>
          </a:p>
          <a:p>
            <a:pPr marL="228600" indent="-228600">
              <a:buAutoNum type="arabicParenR"/>
            </a:pPr>
            <a:r>
              <a:rPr lang="en-US" sz="1600" b="1" baseline="0" dirty="0"/>
              <a:t>introduce the concept of “state”;</a:t>
            </a:r>
          </a:p>
          <a:p>
            <a:pPr marL="228600" indent="-228600">
              <a:buAutoNum type="arabicParenR"/>
            </a:pPr>
            <a:r>
              <a:rPr lang="en-US" sz="1600" b="1" baseline="0" dirty="0"/>
              <a:t>an example of how the Markov Model concept was applied in a weather report; tomorrow’s weather is dependent only on today’s weather, not yesterday’s.   </a:t>
            </a:r>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5</a:t>
            </a:fld>
            <a:endParaRPr lang="zh-CN" altLang="en-US"/>
          </a:p>
        </p:txBody>
      </p:sp>
    </p:spTree>
    <p:extLst>
      <p:ext uri="{BB962C8B-B14F-4D97-AF65-F5344CB8AC3E}">
        <p14:creationId xmlns:p14="http://schemas.microsoft.com/office/powerpoint/2010/main" val="4009413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Based</a:t>
            </a:r>
            <a:r>
              <a:rPr lang="en-US" b="1" baseline="0" dirty="0"/>
              <a:t> on the “state” concept, i</a:t>
            </a:r>
            <a:r>
              <a:rPr lang="en-US" b="1" dirty="0"/>
              <a:t>ntroduce</a:t>
            </a:r>
            <a:r>
              <a:rPr lang="en-US" b="1" baseline="0" dirty="0"/>
              <a:t> the concept of “state transition probability”.</a:t>
            </a:r>
          </a:p>
          <a:p>
            <a:r>
              <a:rPr lang="en-US" b="1" baseline="0" dirty="0"/>
              <a:t>1) “State transition probability” is one of the key parameters used to predict the future state.</a:t>
            </a:r>
          </a:p>
          <a:p>
            <a:r>
              <a:rPr lang="en-US" b="1" baseline="0" dirty="0"/>
              <a:t>2) In general, there are three output formats to describe the state transition probability. Given two states (sunny and rainy), the three formats are shown.</a:t>
            </a:r>
            <a:endParaRPr lang="en-US" b="1" dirty="0"/>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6</a:t>
            </a:fld>
            <a:endParaRPr lang="zh-CN" altLang="en-US"/>
          </a:p>
        </p:txBody>
      </p:sp>
    </p:spTree>
    <p:extLst>
      <p:ext uri="{BB962C8B-B14F-4D97-AF65-F5344CB8AC3E}">
        <p14:creationId xmlns:p14="http://schemas.microsoft.com/office/powerpoint/2010/main" val="426925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Continue with</a:t>
            </a:r>
            <a:r>
              <a:rPr lang="en-US" b="1" baseline="0" dirty="0"/>
              <a:t> the “state transition probability”.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a:t>Now we have three states (sunny, rainy and cloudy).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a:t>Given these three states, two formats describing “state transition probability” are shown.</a:t>
            </a:r>
          </a:p>
          <a:p>
            <a:endParaRPr lang="en-US" dirty="0"/>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7</a:t>
            </a:fld>
            <a:endParaRPr lang="zh-CN" altLang="en-US"/>
          </a:p>
        </p:txBody>
      </p:sp>
    </p:spTree>
    <p:extLst>
      <p:ext uri="{BB962C8B-B14F-4D97-AF65-F5344CB8AC3E}">
        <p14:creationId xmlns:p14="http://schemas.microsoft.com/office/powerpoint/2010/main" val="3510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Based on the Markov</a:t>
            </a:r>
            <a:r>
              <a:rPr lang="en-US" b="1" baseline="0" dirty="0"/>
              <a:t> Model, introduce the Hidden Markov Model.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a:t>Definition of Hidden Markov model;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a:t>schematic illustration of the differences between the Markov model and the Hidden Markov Model: the X state is now hidden.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a:t>Introduce the concept of “Hidden States.”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a:t>Introduce the concept of “Observed States.” </a:t>
            </a:r>
            <a:endParaRPr lang="en-US" b="1" dirty="0"/>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8</a:t>
            </a:fld>
            <a:endParaRPr lang="zh-CN" altLang="en-US"/>
          </a:p>
        </p:txBody>
      </p:sp>
    </p:spTree>
    <p:extLst>
      <p:ext uri="{BB962C8B-B14F-4D97-AF65-F5344CB8AC3E}">
        <p14:creationId xmlns:p14="http://schemas.microsoft.com/office/powerpoint/2010/main" val="244886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Continue to use</a:t>
            </a:r>
            <a:r>
              <a:rPr lang="en-US" b="1" baseline="0" dirty="0"/>
              <a:t> the weather example to further explain the HMM based on the Markov Model.</a:t>
            </a:r>
          </a:p>
          <a:p>
            <a:pPr marL="228600" indent="-228600">
              <a:buAutoNum type="arabicParenR"/>
            </a:pPr>
            <a:r>
              <a:rPr lang="en-US" b="1" baseline="0" dirty="0"/>
              <a:t>Given three states (sunny, rainy and cloudy), the “state transition probability” is shown in format 2.</a:t>
            </a:r>
          </a:p>
          <a:p>
            <a:pPr marL="228600" indent="-228600">
              <a:buAutoNum type="arabicParenR"/>
            </a:pPr>
            <a:r>
              <a:rPr lang="en-US" b="1" baseline="0" dirty="0"/>
              <a:t>For an HMM, the three states are hidden but predicted by the observed states.</a:t>
            </a:r>
          </a:p>
          <a:p>
            <a:pPr marL="228600" indent="-228600">
              <a:buAutoNum type="arabicParenR"/>
            </a:pPr>
            <a:r>
              <a:rPr lang="en-US" b="1" baseline="0" dirty="0"/>
              <a:t>Introduce the “state emission probability.”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a:t>For an HMM, we need to construct the state emission probability table, which is one of the key parameters in prediction. </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9</a:t>
            </a:fld>
            <a:endParaRPr lang="zh-CN" altLang="en-US"/>
          </a:p>
        </p:txBody>
      </p:sp>
    </p:spTree>
    <p:extLst>
      <p:ext uri="{BB962C8B-B14F-4D97-AF65-F5344CB8AC3E}">
        <p14:creationId xmlns:p14="http://schemas.microsoft.com/office/powerpoint/2010/main" val="82932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Move from</a:t>
            </a:r>
            <a:r>
              <a:rPr lang="en-US" b="1" baseline="0" dirty="0"/>
              <a:t> the weather example to the real biology example using an HMM.</a:t>
            </a:r>
          </a:p>
          <a:p>
            <a:pPr marL="228600" indent="-228600">
              <a:buAutoNum type="arabicParenR"/>
            </a:pPr>
            <a:r>
              <a:rPr lang="en-US" b="1" baseline="0" dirty="0"/>
              <a:t>This is similar to the weather example; just replace the three weather states with three biological states. </a:t>
            </a:r>
          </a:p>
          <a:p>
            <a:pPr marL="228600" indent="-228600">
              <a:buAutoNum type="arabicParenR"/>
            </a:pPr>
            <a:r>
              <a:rPr lang="en-US" b="1" baseline="0" dirty="0"/>
              <a:t>Here, we are using Exon, 5’ Splice Site (5’SS), Intron as the hidden states; the bases (A, C, G, T) are the observed states. </a:t>
            </a:r>
          </a:p>
          <a:p>
            <a:pPr marL="228600" indent="-228600">
              <a:buAutoNum type="arabicParenR"/>
            </a:pPr>
            <a:r>
              <a:rPr lang="en-US" b="1" baseline="0" dirty="0"/>
              <a:t>Remake the state transition probability table, making sure that the probabilities in each row sum up to 1 (but note our model is incomplete, so the third row does not sum to one in this case).</a:t>
            </a:r>
          </a:p>
          <a:p>
            <a:pPr marL="228600" indent="-228600">
              <a:buAutoNum type="arabicParenR"/>
            </a:pPr>
            <a:r>
              <a:rPr lang="en-US" b="1" baseline="0" dirty="0"/>
              <a:t>remake the state emission probability table, making sure the probabilities in each row sum up to 1.</a:t>
            </a:r>
            <a:endParaRPr lang="en-US" b="1" dirty="0"/>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10</a:t>
            </a:fld>
            <a:endParaRPr lang="zh-CN" altLang="en-US"/>
          </a:p>
        </p:txBody>
      </p:sp>
    </p:spTree>
    <p:extLst>
      <p:ext uri="{BB962C8B-B14F-4D97-AF65-F5344CB8AC3E}">
        <p14:creationId xmlns:p14="http://schemas.microsoft.com/office/powerpoint/2010/main" val="989491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 the same example</a:t>
            </a:r>
            <a:r>
              <a:rPr lang="en-US" b="1" baseline="0" dirty="0"/>
              <a:t> from the previous slide, just output the results in a s</a:t>
            </a:r>
            <a:r>
              <a:rPr lang="en-US" b="1" dirty="0"/>
              <a:t>chematic</a:t>
            </a:r>
            <a:r>
              <a:rPr lang="en-US" b="1" baseline="0" dirty="0"/>
              <a:t> way. </a:t>
            </a:r>
            <a:endParaRPr lang="en-US" b="1" dirty="0"/>
          </a:p>
          <a:p>
            <a:r>
              <a:rPr lang="en-US" b="1" baseline="0" dirty="0"/>
              <a:t>1) Here we have five hidden states: start, exon, 5’SS, intron and stop;</a:t>
            </a:r>
          </a:p>
          <a:p>
            <a:pPr marL="0" indent="0">
              <a:buNone/>
            </a:pPr>
            <a:r>
              <a:rPr lang="en-US" b="1" baseline="0" dirty="0"/>
              <a:t>2) We still have four observed states: A, C, G, T. </a:t>
            </a:r>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11</a:t>
            </a:fld>
            <a:endParaRPr lang="zh-CN" altLang="en-US"/>
          </a:p>
        </p:txBody>
      </p:sp>
    </p:spTree>
    <p:extLst>
      <p:ext uri="{BB962C8B-B14F-4D97-AF65-F5344CB8AC3E}">
        <p14:creationId xmlns:p14="http://schemas.microsoft.com/office/powerpoint/2010/main" val="3590588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600" b="1" dirty="0"/>
              <a:t>Here we use an HMM to predict</a:t>
            </a:r>
            <a:r>
              <a:rPr lang="en-US" altLang="zh-CN" sz="1600" b="1" baseline="0" dirty="0"/>
              <a:t> the splice site.</a:t>
            </a:r>
          </a:p>
          <a:p>
            <a:pPr marL="228600" indent="-228600">
              <a:buAutoNum type="arabicParenR"/>
            </a:pPr>
            <a:r>
              <a:rPr lang="en-US" altLang="zh-CN" sz="1600" b="1" baseline="0" dirty="0"/>
              <a:t>The key parameters of the HMM were built up on the previous slide. For convenience, the graph is shown on the right corner.</a:t>
            </a:r>
          </a:p>
          <a:p>
            <a:pPr marL="228600" indent="-228600">
              <a:buAutoNum type="arabicParenR"/>
            </a:pPr>
            <a:r>
              <a:rPr lang="en-US" altLang="zh-CN" sz="1600" b="1" baseline="0" dirty="0"/>
              <a:t>The sequence we try to analyze is shown on the top. According to the state emission table, the 5’SS state can only emit a G and not for the other three nucleotides. (This is of course an extreme example.)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N" sz="1600" b="1" dirty="0">
                <a:solidFill>
                  <a:schemeClr val="accent2">
                    <a:lumMod val="50000"/>
                  </a:schemeClr>
                </a:solidFill>
              </a:rPr>
              <a:t>Since</a:t>
            </a:r>
            <a:r>
              <a:rPr lang="en-US" altLang="zh-CN" sz="1600" b="1" baseline="0" dirty="0">
                <a:solidFill>
                  <a:schemeClr val="accent2">
                    <a:lumMod val="50000"/>
                  </a:schemeClr>
                </a:solidFill>
              </a:rPr>
              <a:t> there are four G’s in this sequence, there are four possible state paths with non-zero probability.  </a:t>
            </a:r>
            <a:r>
              <a:rPr lang="en-US" altLang="zh-CN" sz="1600" b="1" dirty="0">
                <a:solidFill>
                  <a:schemeClr val="accent2">
                    <a:lumMod val="50000"/>
                  </a:schemeClr>
                </a:solidFill>
              </a:rPr>
              <a:t>The state path with the highest probability is most likely the correct state path.</a:t>
            </a:r>
            <a:endParaRPr lang="en-US" altLang="zh-CN" sz="1600" b="1" baseline="0" dirty="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N" sz="1600" b="1" dirty="0"/>
              <a:t>State path probability = </a:t>
            </a:r>
            <a:r>
              <a:rPr lang="en-US" altLang="zh-CN" sz="1600" b="1" dirty="0">
                <a:solidFill>
                  <a:srgbClr val="00B050"/>
                </a:solidFill>
              </a:rPr>
              <a:t>Emission</a:t>
            </a:r>
            <a:r>
              <a:rPr lang="en-US" altLang="zh-CN" sz="1600" b="1" dirty="0"/>
              <a:t> x </a:t>
            </a:r>
            <a:r>
              <a:rPr lang="en-US" altLang="zh-CN" sz="1600" b="1" dirty="0">
                <a:solidFill>
                  <a:schemeClr val="bg2">
                    <a:lumMod val="10000"/>
                  </a:schemeClr>
                </a:solidFill>
              </a:rPr>
              <a:t>Transition;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N" sz="1600" b="1" dirty="0">
                <a:solidFill>
                  <a:schemeClr val="bg2">
                    <a:lumMod val="10000"/>
                  </a:schemeClr>
                </a:solidFill>
              </a:rPr>
              <a:t>Emission = the product of the probabilities</a:t>
            </a:r>
            <a:r>
              <a:rPr lang="en-US" altLang="zh-CN" sz="1600" b="1" baseline="0" dirty="0">
                <a:solidFill>
                  <a:schemeClr val="bg2">
                    <a:lumMod val="10000"/>
                  </a:schemeClr>
                </a:solidFill>
              </a:rPr>
              <a:t> from </a:t>
            </a:r>
            <a:r>
              <a:rPr lang="en-US" altLang="zh-CN" sz="1600" b="1" dirty="0">
                <a:solidFill>
                  <a:schemeClr val="bg2">
                    <a:lumMod val="10000"/>
                  </a:schemeClr>
                </a:solidFill>
              </a:rPr>
              <a:t>each observed state;</a:t>
            </a:r>
            <a:r>
              <a:rPr lang="en-US" altLang="zh-CN" sz="1600" b="1" baseline="0" dirty="0">
                <a:solidFill>
                  <a:schemeClr val="bg2">
                    <a:lumMod val="10000"/>
                  </a:schemeClr>
                </a:solidFill>
              </a:rPr>
              <a:t>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N" sz="1600" b="1" dirty="0">
                <a:solidFill>
                  <a:schemeClr val="bg2">
                    <a:lumMod val="10000"/>
                  </a:schemeClr>
                </a:solidFill>
              </a:rPr>
              <a:t>Transition = the product of the probabilities</a:t>
            </a:r>
            <a:r>
              <a:rPr lang="en-US" altLang="zh-CN" sz="1600" b="1" baseline="0" dirty="0">
                <a:solidFill>
                  <a:schemeClr val="bg2">
                    <a:lumMod val="10000"/>
                  </a:schemeClr>
                </a:solidFill>
              </a:rPr>
              <a:t> from </a:t>
            </a:r>
            <a:r>
              <a:rPr lang="en-US" altLang="zh-CN" sz="1600" b="1" dirty="0">
                <a:solidFill>
                  <a:schemeClr val="bg2">
                    <a:lumMod val="10000"/>
                  </a:schemeClr>
                </a:solidFill>
              </a:rPr>
              <a:t>each hidden state.</a:t>
            </a:r>
            <a:r>
              <a:rPr lang="en-US" altLang="zh-CN" sz="1600" b="1" baseline="0" dirty="0">
                <a:solidFill>
                  <a:schemeClr val="bg2">
                    <a:lumMod val="10000"/>
                  </a:schemeClr>
                </a:solidFill>
              </a:rPr>
              <a:t> </a:t>
            </a:r>
            <a:endParaRPr lang="en-US" altLang="zh-CN" sz="1600" b="1" baseline="0" dirty="0">
              <a:solidFill>
                <a:srgbClr val="FF0000"/>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N" sz="1600" b="1" baseline="0" dirty="0">
                <a:solidFill>
                  <a:srgbClr val="FF0000"/>
                </a:solidFill>
              </a:rPr>
              <a:t>The calculations are shown on the slide.</a:t>
            </a:r>
            <a:endParaRPr lang="zh-CN" altLang="en-US" sz="1600" b="1" dirty="0">
              <a:solidFill>
                <a:srgbClr val="FF0000"/>
              </a:solidFill>
            </a:endParaRPr>
          </a:p>
        </p:txBody>
      </p:sp>
      <p:sp>
        <p:nvSpPr>
          <p:cNvPr id="4" name="Slide Number Placeholder 3"/>
          <p:cNvSpPr>
            <a:spLocks noGrp="1"/>
          </p:cNvSpPr>
          <p:nvPr>
            <p:ph type="sldNum" sz="quarter" idx="10"/>
          </p:nvPr>
        </p:nvSpPr>
        <p:spPr/>
        <p:txBody>
          <a:bodyPr/>
          <a:lstStyle/>
          <a:p>
            <a:fld id="{9D8A7D6D-8F8C-4BC9-B3CA-A22B772F0FAD}" type="slidenum">
              <a:rPr lang="zh-CN" altLang="en-US" smtClean="0"/>
              <a:pPr/>
              <a:t>12</a:t>
            </a:fld>
            <a:endParaRPr lang="zh-CN" altLang="en-US"/>
          </a:p>
        </p:txBody>
      </p:sp>
    </p:spTree>
    <p:extLst>
      <p:ext uri="{BB962C8B-B14F-4D97-AF65-F5344CB8AC3E}">
        <p14:creationId xmlns:p14="http://schemas.microsoft.com/office/powerpoint/2010/main" val="345203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1"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6"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8"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E0BC-55CC-BB43-AE58-00BBDB1A3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DA1509-B898-5141-A4D1-C3D07CFFD2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60E12-E81A-3741-9A6E-A9064324DD6A}"/>
              </a:ext>
            </a:extLst>
          </p:cNvPr>
          <p:cNvSpPr>
            <a:spLocks noGrp="1"/>
          </p:cNvSpPr>
          <p:nvPr>
            <p:ph type="dt" sz="half" idx="10"/>
          </p:nvPr>
        </p:nvSpPr>
        <p:spPr/>
        <p:txBody>
          <a:bodyPr/>
          <a:lstStyle>
            <a:lvl1pPr>
              <a:defRPr/>
            </a:lvl1pPr>
          </a:lstStyle>
          <a:p>
            <a:endParaRPr lang="en-US" altLang="ko-KR"/>
          </a:p>
        </p:txBody>
      </p:sp>
      <p:sp>
        <p:nvSpPr>
          <p:cNvPr id="5" name="Footer Placeholder 4">
            <a:extLst>
              <a:ext uri="{FF2B5EF4-FFF2-40B4-BE49-F238E27FC236}">
                <a16:creationId xmlns:a16="http://schemas.microsoft.com/office/drawing/2014/main" id="{8F92E0A7-AD30-994D-9DC4-E536DD7930B6}"/>
              </a:ext>
            </a:extLst>
          </p:cNvPr>
          <p:cNvSpPr>
            <a:spLocks noGrp="1"/>
          </p:cNvSpPr>
          <p:nvPr>
            <p:ph type="ftr" sz="quarter" idx="11"/>
          </p:nvPr>
        </p:nvSpPr>
        <p:spPr/>
        <p:txBody>
          <a:bodyPr/>
          <a:lstStyle>
            <a:lvl1pPr>
              <a:defRPr/>
            </a:lvl1pPr>
          </a:lstStyle>
          <a:p>
            <a:r>
              <a:rPr lang="en-US" altLang="ko-KR"/>
              <a:t>Weisstein et al. A Hands-on Introduction to Hidden Markov Models </a:t>
            </a:r>
          </a:p>
        </p:txBody>
      </p:sp>
      <p:sp>
        <p:nvSpPr>
          <p:cNvPr id="6" name="Slide Number Placeholder 5">
            <a:extLst>
              <a:ext uri="{FF2B5EF4-FFF2-40B4-BE49-F238E27FC236}">
                <a16:creationId xmlns:a16="http://schemas.microsoft.com/office/drawing/2014/main" id="{12E17CB0-371D-9E48-B848-1D2BC9755A7E}"/>
              </a:ext>
            </a:extLst>
          </p:cNvPr>
          <p:cNvSpPr>
            <a:spLocks noGrp="1"/>
          </p:cNvSpPr>
          <p:nvPr>
            <p:ph type="sldNum" sz="quarter" idx="12"/>
          </p:nvPr>
        </p:nvSpPr>
        <p:spPr/>
        <p:txBody>
          <a:bodyPr/>
          <a:lstStyle>
            <a:lvl1pPr>
              <a:defRPr/>
            </a:lvl1pPr>
          </a:lstStyle>
          <a:p>
            <a:fld id="{F169C3CF-648D-864B-B279-15007B8D068F}" type="slidenum">
              <a:rPr lang="ko-KR" altLang="en-US"/>
              <a:pPr/>
              <a:t>‹#›</a:t>
            </a:fld>
            <a:endParaRPr lang="en-US" altLang="ko-KR"/>
          </a:p>
        </p:txBody>
      </p:sp>
    </p:spTree>
    <p:extLst>
      <p:ext uri="{BB962C8B-B14F-4D97-AF65-F5344CB8AC3E}">
        <p14:creationId xmlns:p14="http://schemas.microsoft.com/office/powerpoint/2010/main" val="326577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4"/>
          <p:cNvPicPr/>
          <p:nvPr/>
        </p:nvPicPr>
        <p:blipFill>
          <a:blip r:embed="rId14"/>
          <a:stretch/>
        </p:blipFill>
        <p:spPr>
          <a:xfrm>
            <a:off x="0" y="0"/>
            <a:ext cx="12191400" cy="5286240"/>
          </a:xfrm>
          <a:prstGeom prst="rect">
            <a:avLst/>
          </a:prstGeom>
          <a:ln>
            <a:noFill/>
          </a:ln>
        </p:spPr>
      </p:pic>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6"/>
          <p:cNvPicPr/>
          <p:nvPr/>
        </p:nvPicPr>
        <p:blipFill>
          <a:blip r:embed="rId15"/>
          <a:stretch/>
        </p:blipFill>
        <p:spPr>
          <a:xfrm rot="5400000">
            <a:off x="-3123000" y="3123720"/>
            <a:ext cx="6857280" cy="608760"/>
          </a:xfrm>
          <a:prstGeom prst="rect">
            <a:avLst/>
          </a:prstGeom>
          <a:ln w="19080">
            <a:solidFill>
              <a:srgbClr val="9D1924"/>
            </a:solidFill>
            <a:round/>
          </a:ln>
        </p:spPr>
      </p:pic>
      <p:sp>
        <p:nvSpPr>
          <p:cNvPr id="40" name="Line 1"/>
          <p:cNvSpPr/>
          <p:nvPr/>
        </p:nvSpPr>
        <p:spPr>
          <a:xfrm>
            <a:off x="609480" y="1174320"/>
            <a:ext cx="11582280" cy="360"/>
          </a:xfrm>
          <a:prstGeom prst="line">
            <a:avLst/>
          </a:prstGeom>
          <a:ln w="38160">
            <a:solidFill>
              <a:srgbClr val="9D1924"/>
            </a:solidFill>
            <a:round/>
          </a:ln>
        </p:spPr>
        <p:style>
          <a:lnRef idx="2">
            <a:schemeClr val="accent1"/>
          </a:lnRef>
          <a:fillRef idx="0">
            <a:schemeClr val="accent1"/>
          </a:fillRef>
          <a:effectRef idx="1">
            <a:schemeClr val="accent1"/>
          </a:effectRef>
          <a:fontRef idx="minor"/>
        </p:style>
      </p:sp>
      <p:sp>
        <p:nvSpPr>
          <p:cNvPr id="41"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mailto:ACE-MALI-ADMIN-L@LIST.NIH.GOV" TargetMode="External"/><Relationship Id="rId2" Type="http://schemas.openxmlformats.org/officeDocument/2006/relationships/hyperlink" Target="mailto:ace@icermali.org" TargetMode="Externa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74640" y="5398200"/>
            <a:ext cx="10939680" cy="12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641"/>
              </a:spcBef>
            </a:pPr>
            <a:r>
              <a:rPr lang="en-US" sz="3200" b="1" strike="noStrike" spc="-1">
                <a:solidFill>
                  <a:srgbClr val="8B8B8B"/>
                </a:solidFill>
                <a:uFill>
                  <a:solidFill>
                    <a:srgbClr val="FFFFFF"/>
                  </a:solidFill>
                </a:uFill>
                <a:latin typeface="Arial"/>
              </a:rPr>
              <a:t>WEB COMPUTATIONAL BIOLOGY TRAINING</a:t>
            </a:r>
            <a:endParaRPr lang="en-US" sz="3200" b="0" strike="noStrike" spc="-1">
              <a:solidFill>
                <a:srgbClr val="000000"/>
              </a:solidFill>
              <a:uFill>
                <a:solidFill>
                  <a:srgbClr val="FFFFFF"/>
                </a:solidFill>
              </a:uFill>
              <a:latin typeface="Arial"/>
            </a:endParaRPr>
          </a:p>
        </p:txBody>
      </p:sp>
      <p:sp>
        <p:nvSpPr>
          <p:cNvPr id="85" name="CustomShape 2"/>
          <p:cNvSpPr/>
          <p:nvPr/>
        </p:nvSpPr>
        <p:spPr>
          <a:xfrm>
            <a:off x="8737560" y="6356520"/>
            <a:ext cx="284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7802CB1-AD2E-47E7-9AC5-FFBD2647E5AF}" type="slidenum">
              <a:rPr lang="en-US" sz="1200" b="0" strike="noStrike" spc="-1">
                <a:solidFill>
                  <a:srgbClr val="8B8B8B"/>
                </a:solidFill>
                <a:uFill>
                  <a:solidFill>
                    <a:srgbClr val="FFFFFF"/>
                  </a:solidFill>
                </a:uFill>
                <a:latin typeface="Calibri"/>
              </a:rPr>
              <a:t>1</a:t>
            </a:fld>
            <a:endParaRPr lang="en-US" sz="1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09800" y="-42225"/>
            <a:ext cx="7772400" cy="1143000"/>
          </a:xfrm>
        </p:spPr>
        <p:txBody>
          <a:bodyPr/>
          <a:lstStyle/>
          <a:p>
            <a:pPr algn="ctr"/>
            <a:r>
              <a:rPr lang="en-US" sz="3600" dirty="0"/>
              <a:t>The Hidden Markov Model</a:t>
            </a:r>
          </a:p>
        </p:txBody>
      </p:sp>
      <p:sp>
        <p:nvSpPr>
          <p:cNvPr id="25" name="Text Box 11"/>
          <p:cNvSpPr txBox="1">
            <a:spLocks noChangeArrowheads="1"/>
          </p:cNvSpPr>
          <p:nvPr/>
        </p:nvSpPr>
        <p:spPr bwMode="auto">
          <a:xfrm>
            <a:off x="1041403" y="3513966"/>
            <a:ext cx="166015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b="1" dirty="0">
                <a:solidFill>
                  <a:srgbClr val="993300"/>
                </a:solidFill>
              </a:rPr>
              <a:t>Hidden States</a:t>
            </a:r>
            <a:endParaRPr lang="en-US" sz="2000" dirty="0"/>
          </a:p>
        </p:txBody>
      </p:sp>
      <p:cxnSp>
        <p:nvCxnSpPr>
          <p:cNvPr id="30" name="Straight Arrow Connector 29"/>
          <p:cNvCxnSpPr/>
          <p:nvPr/>
        </p:nvCxnSpPr>
        <p:spPr>
          <a:xfrm>
            <a:off x="4602298" y="3742741"/>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508031" y="3742741"/>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0" name="Text Box 11"/>
          <p:cNvSpPr txBox="1">
            <a:spLocks noChangeArrowheads="1"/>
          </p:cNvSpPr>
          <p:nvPr/>
        </p:nvSpPr>
        <p:spPr bwMode="auto">
          <a:xfrm>
            <a:off x="741015" y="4325443"/>
            <a:ext cx="201243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b="1" dirty="0">
                <a:solidFill>
                  <a:srgbClr val="993300"/>
                </a:solidFill>
              </a:rPr>
              <a:t>Observed  States</a:t>
            </a:r>
            <a:endParaRPr lang="en-US" sz="2000" dirty="0"/>
          </a:p>
        </p:txBody>
      </p:sp>
      <p:sp>
        <p:nvSpPr>
          <p:cNvPr id="10" name="Rounded Rectangle 9"/>
          <p:cNvSpPr/>
          <p:nvPr/>
        </p:nvSpPr>
        <p:spPr>
          <a:xfrm>
            <a:off x="2710870" y="3361848"/>
            <a:ext cx="4195723" cy="724913"/>
          </a:xfrm>
          <a:prstGeom prst="roundRect">
            <a:avLst/>
          </a:prstGeom>
          <a:gradFill flip="none" rotWithShape="1">
            <a:gsLst>
              <a:gs pos="0">
                <a:schemeClr val="accent1">
                  <a:tint val="100000"/>
                  <a:shade val="100000"/>
                  <a:satMod val="130000"/>
                  <a:alpha val="47000"/>
                </a:schemeClr>
              </a:gs>
              <a:gs pos="100000">
                <a:schemeClr val="accent1">
                  <a:tint val="50000"/>
                  <a:shade val="100000"/>
                  <a:satMod val="350000"/>
                  <a:alpha val="4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3524343" y="455539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4546808" y="455539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3146931" y="4166477"/>
            <a:ext cx="0" cy="228588"/>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4175452" y="4166477"/>
            <a:ext cx="0" cy="228588"/>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5284352" y="4166477"/>
            <a:ext cx="0" cy="228588"/>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6465587" y="4166477"/>
            <a:ext cx="0" cy="228588"/>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9" name="Left Brace 38"/>
          <p:cNvSpPr/>
          <p:nvPr/>
        </p:nvSpPr>
        <p:spPr>
          <a:xfrm rot="16200000">
            <a:off x="4656790" y="3075109"/>
            <a:ext cx="289975" cy="3915603"/>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Left Brace 40"/>
          <p:cNvSpPr/>
          <p:nvPr/>
        </p:nvSpPr>
        <p:spPr>
          <a:xfrm rot="5400000">
            <a:off x="4660081" y="1179210"/>
            <a:ext cx="289975" cy="3915603"/>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2764106" y="3377159"/>
            <a:ext cx="749574" cy="700900"/>
          </a:xfrm>
          <a:prstGeom prst="rect">
            <a:avLst/>
          </a:prstGeom>
        </p:spPr>
      </p:pic>
      <p:pic>
        <p:nvPicPr>
          <p:cNvPr id="90" name="Picture 89"/>
          <p:cNvPicPr>
            <a:picLocks noChangeAspect="1"/>
          </p:cNvPicPr>
          <p:nvPr/>
        </p:nvPicPr>
        <p:blipFill>
          <a:blip r:embed="rId4"/>
          <a:stretch>
            <a:fillRect/>
          </a:stretch>
        </p:blipFill>
        <p:spPr>
          <a:xfrm>
            <a:off x="3833662" y="3372917"/>
            <a:ext cx="749574" cy="700900"/>
          </a:xfrm>
          <a:prstGeom prst="rect">
            <a:avLst/>
          </a:prstGeom>
        </p:spPr>
      </p:pic>
      <p:pic>
        <p:nvPicPr>
          <p:cNvPr id="11" name="Picture 10"/>
          <p:cNvPicPr>
            <a:picLocks noChangeAspect="1"/>
          </p:cNvPicPr>
          <p:nvPr/>
        </p:nvPicPr>
        <p:blipFill>
          <a:blip r:embed="rId5"/>
          <a:stretch>
            <a:fillRect/>
          </a:stretch>
        </p:blipFill>
        <p:spPr>
          <a:xfrm>
            <a:off x="4917339" y="3377159"/>
            <a:ext cx="750102" cy="701394"/>
          </a:xfrm>
          <a:prstGeom prst="rect">
            <a:avLst/>
          </a:prstGeom>
        </p:spPr>
      </p:pic>
      <p:cxnSp>
        <p:nvCxnSpPr>
          <p:cNvPr id="91" name="Straight Arrow Connector 90"/>
          <p:cNvCxnSpPr/>
          <p:nvPr/>
        </p:nvCxnSpPr>
        <p:spPr>
          <a:xfrm>
            <a:off x="5720635" y="3742790"/>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6"/>
          <a:stretch>
            <a:fillRect/>
          </a:stretch>
        </p:blipFill>
        <p:spPr>
          <a:xfrm>
            <a:off x="6060659" y="3361847"/>
            <a:ext cx="773591" cy="732876"/>
          </a:xfrm>
          <a:prstGeom prst="rect">
            <a:avLst/>
          </a:prstGeom>
        </p:spPr>
      </p:pic>
      <p:cxnSp>
        <p:nvCxnSpPr>
          <p:cNvPr id="38" name="Straight Arrow Connector 37"/>
          <p:cNvCxnSpPr/>
          <p:nvPr/>
        </p:nvCxnSpPr>
        <p:spPr>
          <a:xfrm>
            <a:off x="5753074" y="4572386"/>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87816" y="4339493"/>
            <a:ext cx="407484" cy="461665"/>
          </a:xfrm>
          <a:prstGeom prst="rect">
            <a:avLst/>
          </a:prstGeom>
          <a:noFill/>
        </p:spPr>
        <p:txBody>
          <a:bodyPr wrap="none" rtlCol="0">
            <a:spAutoFit/>
          </a:bodyPr>
          <a:lstStyle/>
          <a:p>
            <a:r>
              <a:rPr lang="en-US" sz="2400" b="1" dirty="0"/>
              <a:t>A</a:t>
            </a:r>
          </a:p>
        </p:txBody>
      </p:sp>
      <p:sp>
        <p:nvSpPr>
          <p:cNvPr id="45" name="TextBox 44"/>
          <p:cNvSpPr txBox="1"/>
          <p:nvPr/>
        </p:nvSpPr>
        <p:spPr>
          <a:xfrm>
            <a:off x="4016337" y="4322502"/>
            <a:ext cx="407484" cy="461665"/>
          </a:xfrm>
          <a:prstGeom prst="rect">
            <a:avLst/>
          </a:prstGeom>
          <a:noFill/>
        </p:spPr>
        <p:txBody>
          <a:bodyPr wrap="none" rtlCol="0">
            <a:spAutoFit/>
          </a:bodyPr>
          <a:lstStyle/>
          <a:p>
            <a:r>
              <a:rPr lang="en-US" sz="2400" b="1" dirty="0"/>
              <a:t>C</a:t>
            </a:r>
          </a:p>
        </p:txBody>
      </p:sp>
      <p:sp>
        <p:nvSpPr>
          <p:cNvPr id="46" name="TextBox 45"/>
          <p:cNvSpPr txBox="1"/>
          <p:nvPr/>
        </p:nvSpPr>
        <p:spPr>
          <a:xfrm>
            <a:off x="5108121" y="4316032"/>
            <a:ext cx="423514" cy="461665"/>
          </a:xfrm>
          <a:prstGeom prst="rect">
            <a:avLst/>
          </a:prstGeom>
          <a:noFill/>
        </p:spPr>
        <p:txBody>
          <a:bodyPr wrap="none" rtlCol="0">
            <a:spAutoFit/>
          </a:bodyPr>
          <a:lstStyle/>
          <a:p>
            <a:r>
              <a:rPr lang="en-US" sz="2400" b="1" dirty="0"/>
              <a:t>G</a:t>
            </a:r>
          </a:p>
        </p:txBody>
      </p:sp>
      <p:sp>
        <p:nvSpPr>
          <p:cNvPr id="47" name="TextBox 46"/>
          <p:cNvSpPr txBox="1"/>
          <p:nvPr/>
        </p:nvSpPr>
        <p:spPr>
          <a:xfrm>
            <a:off x="6296746" y="4322502"/>
            <a:ext cx="372218" cy="461665"/>
          </a:xfrm>
          <a:prstGeom prst="rect">
            <a:avLst/>
          </a:prstGeom>
          <a:noFill/>
        </p:spPr>
        <p:txBody>
          <a:bodyPr wrap="none" rtlCol="0">
            <a:spAutoFit/>
          </a:bodyPr>
          <a:lstStyle/>
          <a:p>
            <a:r>
              <a:rPr lang="en-US" sz="2400" b="1" dirty="0"/>
              <a:t>T</a:t>
            </a:r>
          </a:p>
        </p:txBody>
      </p:sp>
      <p:graphicFrame>
        <p:nvGraphicFramePr>
          <p:cNvPr id="48" name="Table 47"/>
          <p:cNvGraphicFramePr>
            <a:graphicFrameLocks noGrp="1"/>
          </p:cNvGraphicFramePr>
          <p:nvPr>
            <p:extLst>
              <p:ext uri="{D42A27DB-BD31-4B8C-83A1-F6EECF244321}">
                <p14:modId xmlns:p14="http://schemas.microsoft.com/office/powerpoint/2010/main" val="1499714691"/>
              </p:ext>
            </p:extLst>
          </p:nvPr>
        </p:nvGraphicFramePr>
        <p:xfrm>
          <a:off x="7442121" y="1399328"/>
          <a:ext cx="2951436" cy="1582488"/>
        </p:xfrm>
        <a:graphic>
          <a:graphicData uri="http://schemas.openxmlformats.org/drawingml/2006/table">
            <a:tbl>
              <a:tblPr firstRow="1" bandRow="1">
                <a:tableStyleId>{5C22544A-7EE6-4342-B048-85BDC9FD1C3A}</a:tableStyleId>
              </a:tblPr>
              <a:tblGrid>
                <a:gridCol w="737859">
                  <a:extLst>
                    <a:ext uri="{9D8B030D-6E8A-4147-A177-3AD203B41FA5}">
                      <a16:colId xmlns:a16="http://schemas.microsoft.com/office/drawing/2014/main" val="20000"/>
                    </a:ext>
                  </a:extLst>
                </a:gridCol>
                <a:gridCol w="737859">
                  <a:extLst>
                    <a:ext uri="{9D8B030D-6E8A-4147-A177-3AD203B41FA5}">
                      <a16:colId xmlns:a16="http://schemas.microsoft.com/office/drawing/2014/main" val="20001"/>
                    </a:ext>
                  </a:extLst>
                </a:gridCol>
                <a:gridCol w="737859">
                  <a:extLst>
                    <a:ext uri="{9D8B030D-6E8A-4147-A177-3AD203B41FA5}">
                      <a16:colId xmlns:a16="http://schemas.microsoft.com/office/drawing/2014/main" val="20002"/>
                    </a:ext>
                  </a:extLst>
                </a:gridCol>
                <a:gridCol w="737859">
                  <a:extLst>
                    <a:ext uri="{9D8B030D-6E8A-4147-A177-3AD203B41FA5}">
                      <a16:colId xmlns:a16="http://schemas.microsoft.com/office/drawing/2014/main" val="20003"/>
                    </a:ext>
                  </a:extLst>
                </a:gridCol>
              </a:tblGrid>
              <a:tr h="483599">
                <a:tc>
                  <a:txBody>
                    <a:bodyPr/>
                    <a:lstStyle/>
                    <a:p>
                      <a:pPr algn="ctr"/>
                      <a:endParaRPr lang="en-US" sz="1400" dirty="0"/>
                    </a:p>
                  </a:txBody>
                  <a:tcPr/>
                </a:tc>
                <a:tc>
                  <a:txBody>
                    <a:bodyPr/>
                    <a:lstStyle/>
                    <a:p>
                      <a:pPr algn="ctr"/>
                      <a:r>
                        <a:rPr lang="en-US" sz="1400" dirty="0">
                          <a:solidFill>
                            <a:srgbClr val="660066"/>
                          </a:solidFill>
                        </a:rPr>
                        <a:t>exon</a:t>
                      </a:r>
                    </a:p>
                  </a:txBody>
                  <a:tcPr/>
                </a:tc>
                <a:tc>
                  <a:txBody>
                    <a:bodyPr/>
                    <a:lstStyle/>
                    <a:p>
                      <a:pPr algn="ctr"/>
                      <a:r>
                        <a:rPr lang="en-US" sz="1400" dirty="0">
                          <a:solidFill>
                            <a:srgbClr val="660066"/>
                          </a:solidFill>
                        </a:rPr>
                        <a:t>5’SS</a:t>
                      </a:r>
                    </a:p>
                  </a:txBody>
                  <a:tcPr/>
                </a:tc>
                <a:tc>
                  <a:txBody>
                    <a:bodyPr/>
                    <a:lstStyle/>
                    <a:p>
                      <a:pPr algn="ctr"/>
                      <a:r>
                        <a:rPr lang="en-US" sz="1400" dirty="0">
                          <a:solidFill>
                            <a:srgbClr val="660066"/>
                          </a:solidFill>
                        </a:rPr>
                        <a:t>intron</a:t>
                      </a:r>
                    </a:p>
                  </a:txBody>
                  <a:tcPr/>
                </a:tc>
                <a:extLst>
                  <a:ext uri="{0D108BD9-81ED-4DB2-BD59-A6C34878D82A}">
                    <a16:rowId xmlns:a16="http://schemas.microsoft.com/office/drawing/2014/main" val="10000"/>
                  </a:ext>
                </a:extLst>
              </a:tr>
              <a:tr h="307645">
                <a:tc>
                  <a:txBody>
                    <a:bodyPr/>
                    <a:lstStyle/>
                    <a:p>
                      <a:pPr algn="ctr"/>
                      <a:r>
                        <a:rPr lang="en-US" sz="1400" b="1" dirty="0">
                          <a:solidFill>
                            <a:srgbClr val="660066"/>
                          </a:solidFill>
                        </a:rPr>
                        <a:t>exon</a:t>
                      </a:r>
                    </a:p>
                  </a:txBody>
                  <a:tcPr/>
                </a:tc>
                <a:tc>
                  <a:txBody>
                    <a:bodyPr/>
                    <a:lstStyle/>
                    <a:p>
                      <a:pPr algn="ctr"/>
                      <a:r>
                        <a:rPr lang="en-US" sz="1400" dirty="0"/>
                        <a:t>0.9</a:t>
                      </a:r>
                    </a:p>
                  </a:txBody>
                  <a:tcPr/>
                </a:tc>
                <a:tc>
                  <a:txBody>
                    <a:bodyPr/>
                    <a:lstStyle/>
                    <a:p>
                      <a:pPr algn="ctr"/>
                      <a:r>
                        <a:rPr lang="en-US" sz="1400" dirty="0"/>
                        <a:t>0.1</a:t>
                      </a:r>
                    </a:p>
                  </a:txBody>
                  <a:tcPr/>
                </a:tc>
                <a:tc>
                  <a:txBody>
                    <a:bodyPr/>
                    <a:lstStyle/>
                    <a:p>
                      <a:pPr algn="ctr"/>
                      <a:r>
                        <a:rPr lang="en-US" sz="1400" dirty="0"/>
                        <a:t>0</a:t>
                      </a:r>
                    </a:p>
                  </a:txBody>
                  <a:tcPr/>
                </a:tc>
                <a:extLst>
                  <a:ext uri="{0D108BD9-81ED-4DB2-BD59-A6C34878D82A}">
                    <a16:rowId xmlns:a16="http://schemas.microsoft.com/office/drawing/2014/main" val="10001"/>
                  </a:ext>
                </a:extLst>
              </a:tr>
              <a:tr h="307645">
                <a:tc>
                  <a:txBody>
                    <a:bodyPr/>
                    <a:lstStyle/>
                    <a:p>
                      <a:pPr algn="ctr"/>
                      <a:r>
                        <a:rPr lang="en-US" sz="1400" b="1" dirty="0">
                          <a:solidFill>
                            <a:srgbClr val="660066"/>
                          </a:solidFill>
                        </a:rPr>
                        <a:t>5’SS</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1</a:t>
                      </a:r>
                    </a:p>
                  </a:txBody>
                  <a:tcPr/>
                </a:tc>
                <a:extLst>
                  <a:ext uri="{0D108BD9-81ED-4DB2-BD59-A6C34878D82A}">
                    <a16:rowId xmlns:a16="http://schemas.microsoft.com/office/drawing/2014/main" val="10002"/>
                  </a:ext>
                </a:extLst>
              </a:tr>
              <a:tr h="483599">
                <a:tc>
                  <a:txBody>
                    <a:bodyPr/>
                    <a:lstStyle/>
                    <a:p>
                      <a:pPr algn="ctr"/>
                      <a:r>
                        <a:rPr lang="en-US" sz="1400" b="1" dirty="0">
                          <a:solidFill>
                            <a:srgbClr val="660066"/>
                          </a:solidFill>
                        </a:rPr>
                        <a:t>intron</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0.9</a:t>
                      </a:r>
                    </a:p>
                  </a:txBody>
                  <a:tcPr/>
                </a:tc>
                <a:extLst>
                  <a:ext uri="{0D108BD9-81ED-4DB2-BD59-A6C34878D82A}">
                    <a16:rowId xmlns:a16="http://schemas.microsoft.com/office/drawing/2014/main" val="10003"/>
                  </a:ext>
                </a:extLst>
              </a:tr>
            </a:tbl>
          </a:graphicData>
        </a:graphic>
      </p:graphicFrame>
      <p:sp>
        <p:nvSpPr>
          <p:cNvPr id="49" name="Down Arrow 48"/>
          <p:cNvSpPr/>
          <p:nvPr/>
        </p:nvSpPr>
        <p:spPr>
          <a:xfrm rot="16200000">
            <a:off x="10544561" y="2249139"/>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Down Arrow 49"/>
          <p:cNvSpPr/>
          <p:nvPr/>
        </p:nvSpPr>
        <p:spPr>
          <a:xfrm rot="16200000">
            <a:off x="10544561" y="1919013"/>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11005027" y="2110770"/>
            <a:ext cx="870751" cy="307777"/>
          </a:xfrm>
          <a:prstGeom prst="rect">
            <a:avLst/>
          </a:prstGeom>
          <a:ln>
            <a:noFill/>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z="1400" dirty="0"/>
              <a:t>sum to 1</a:t>
            </a:r>
            <a:endParaRPr lang="en-US" sz="1400" dirty="0"/>
          </a:p>
        </p:txBody>
      </p:sp>
      <p:sp>
        <p:nvSpPr>
          <p:cNvPr id="54" name="Down Arrow 53"/>
          <p:cNvSpPr/>
          <p:nvPr/>
        </p:nvSpPr>
        <p:spPr>
          <a:xfrm rot="16200000">
            <a:off x="10562493" y="2631529"/>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6" name="Table 55"/>
          <p:cNvGraphicFramePr>
            <a:graphicFrameLocks noGrp="1"/>
          </p:cNvGraphicFramePr>
          <p:nvPr>
            <p:extLst>
              <p:ext uri="{D42A27DB-BD31-4B8C-83A1-F6EECF244321}">
                <p14:modId xmlns:p14="http://schemas.microsoft.com/office/powerpoint/2010/main" val="1077115347"/>
              </p:ext>
            </p:extLst>
          </p:nvPr>
        </p:nvGraphicFramePr>
        <p:xfrm>
          <a:off x="2675630" y="5629707"/>
          <a:ext cx="4252885" cy="1219200"/>
        </p:xfrm>
        <a:graphic>
          <a:graphicData uri="http://schemas.openxmlformats.org/drawingml/2006/table">
            <a:tbl>
              <a:tblPr firstRow="1" bandRow="1">
                <a:tableStyleId>{5C22544A-7EE6-4342-B048-85BDC9FD1C3A}</a:tableStyleId>
              </a:tblPr>
              <a:tblGrid>
                <a:gridCol w="850577">
                  <a:extLst>
                    <a:ext uri="{9D8B030D-6E8A-4147-A177-3AD203B41FA5}">
                      <a16:colId xmlns:a16="http://schemas.microsoft.com/office/drawing/2014/main" val="20000"/>
                    </a:ext>
                  </a:extLst>
                </a:gridCol>
                <a:gridCol w="850577">
                  <a:extLst>
                    <a:ext uri="{9D8B030D-6E8A-4147-A177-3AD203B41FA5}">
                      <a16:colId xmlns:a16="http://schemas.microsoft.com/office/drawing/2014/main" val="20001"/>
                    </a:ext>
                  </a:extLst>
                </a:gridCol>
                <a:gridCol w="850577">
                  <a:extLst>
                    <a:ext uri="{9D8B030D-6E8A-4147-A177-3AD203B41FA5}">
                      <a16:colId xmlns:a16="http://schemas.microsoft.com/office/drawing/2014/main" val="20002"/>
                    </a:ext>
                  </a:extLst>
                </a:gridCol>
                <a:gridCol w="850577">
                  <a:extLst>
                    <a:ext uri="{9D8B030D-6E8A-4147-A177-3AD203B41FA5}">
                      <a16:colId xmlns:a16="http://schemas.microsoft.com/office/drawing/2014/main" val="20003"/>
                    </a:ext>
                  </a:extLst>
                </a:gridCol>
                <a:gridCol w="850577">
                  <a:extLst>
                    <a:ext uri="{9D8B030D-6E8A-4147-A177-3AD203B41FA5}">
                      <a16:colId xmlns:a16="http://schemas.microsoft.com/office/drawing/2014/main" val="20004"/>
                    </a:ext>
                  </a:extLst>
                </a:gridCol>
              </a:tblGrid>
              <a:tr h="279675">
                <a:tc>
                  <a:txBody>
                    <a:bodyPr/>
                    <a:lstStyle/>
                    <a:p>
                      <a:pPr algn="ctr"/>
                      <a:endParaRPr lang="en-US" sz="1400" dirty="0"/>
                    </a:p>
                  </a:txBody>
                  <a:tcPr/>
                </a:tc>
                <a:tc>
                  <a:txBody>
                    <a:bodyPr/>
                    <a:lstStyle/>
                    <a:p>
                      <a:pPr algn="ctr"/>
                      <a:r>
                        <a:rPr lang="en-US" sz="1400" dirty="0">
                          <a:solidFill>
                            <a:srgbClr val="660066"/>
                          </a:solidFill>
                        </a:rPr>
                        <a:t>A</a:t>
                      </a:r>
                    </a:p>
                  </a:txBody>
                  <a:tcPr/>
                </a:tc>
                <a:tc>
                  <a:txBody>
                    <a:bodyPr/>
                    <a:lstStyle/>
                    <a:p>
                      <a:pPr algn="ctr"/>
                      <a:r>
                        <a:rPr lang="en-US" sz="1400" dirty="0">
                          <a:solidFill>
                            <a:srgbClr val="660066"/>
                          </a:solidFill>
                        </a:rPr>
                        <a:t>C</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rgbClr val="660066"/>
                          </a:solidFill>
                        </a:rPr>
                        <a:t>G</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rgbClr val="660066"/>
                          </a:solidFill>
                        </a:rPr>
                        <a:t>T</a:t>
                      </a:r>
                    </a:p>
                  </a:txBody>
                  <a:tcPr/>
                </a:tc>
                <a:extLst>
                  <a:ext uri="{0D108BD9-81ED-4DB2-BD59-A6C34878D82A}">
                    <a16:rowId xmlns:a16="http://schemas.microsoft.com/office/drawing/2014/main" val="10000"/>
                  </a:ext>
                </a:extLst>
              </a:tr>
              <a:tr h="279675">
                <a:tc>
                  <a:txBody>
                    <a:bodyPr/>
                    <a:lstStyle/>
                    <a:p>
                      <a:pPr algn="ctr"/>
                      <a:r>
                        <a:rPr lang="en-US" altLang="zh-CN" sz="1400" b="1" dirty="0">
                          <a:solidFill>
                            <a:srgbClr val="660066"/>
                          </a:solidFill>
                        </a:rPr>
                        <a:t>exon</a:t>
                      </a:r>
                      <a:endParaRPr lang="en-US" sz="1400" b="1" dirty="0">
                        <a:solidFill>
                          <a:srgbClr val="660066"/>
                        </a:solidFill>
                      </a:endParaRPr>
                    </a:p>
                  </a:txBody>
                  <a:tcPr/>
                </a:tc>
                <a:tc>
                  <a:txBody>
                    <a:bodyPr/>
                    <a:lstStyle/>
                    <a:p>
                      <a:pPr algn="ctr"/>
                      <a:r>
                        <a:rPr lang="en-US" sz="1400" dirty="0"/>
                        <a:t>0.25</a:t>
                      </a:r>
                    </a:p>
                  </a:txBody>
                  <a:tcPr/>
                </a:tc>
                <a:tc>
                  <a:txBody>
                    <a:bodyPr/>
                    <a:lstStyle/>
                    <a:p>
                      <a:pPr algn="ctr"/>
                      <a:r>
                        <a:rPr lang="en-US" sz="1400" dirty="0"/>
                        <a:t>0.25</a:t>
                      </a:r>
                    </a:p>
                  </a:txBody>
                  <a:tcPr/>
                </a:tc>
                <a:tc>
                  <a:txBody>
                    <a:bodyPr/>
                    <a:lstStyle/>
                    <a:p>
                      <a:pPr algn="ctr"/>
                      <a:r>
                        <a:rPr lang="en-US" sz="1400" dirty="0"/>
                        <a:t>0</a:t>
                      </a:r>
                      <a:r>
                        <a:rPr lang="en-US" altLang="zh-CN" sz="1400" dirty="0"/>
                        <a:t>.25</a:t>
                      </a:r>
                      <a:endParaRPr lang="en-US" sz="1400" dirty="0"/>
                    </a:p>
                  </a:txBody>
                  <a:tcPr/>
                </a:tc>
                <a:tc>
                  <a:txBody>
                    <a:bodyPr/>
                    <a:lstStyle/>
                    <a:p>
                      <a:pPr algn="ctr"/>
                      <a:r>
                        <a:rPr lang="en-US" sz="1400" dirty="0"/>
                        <a:t>0</a:t>
                      </a:r>
                      <a:r>
                        <a:rPr lang="en-US" altLang="zh-CN" sz="1400" dirty="0"/>
                        <a:t>.25</a:t>
                      </a:r>
                      <a:endParaRPr lang="en-US" sz="1400" dirty="0"/>
                    </a:p>
                  </a:txBody>
                  <a:tcPr/>
                </a:tc>
                <a:extLst>
                  <a:ext uri="{0D108BD9-81ED-4DB2-BD59-A6C34878D82A}">
                    <a16:rowId xmlns:a16="http://schemas.microsoft.com/office/drawing/2014/main" val="10001"/>
                  </a:ext>
                </a:extLst>
              </a:tr>
              <a:tr h="279675">
                <a:tc>
                  <a:txBody>
                    <a:bodyPr/>
                    <a:lstStyle/>
                    <a:p>
                      <a:pPr algn="ctr"/>
                      <a:r>
                        <a:rPr lang="en-US" sz="1400" b="1" dirty="0">
                          <a:solidFill>
                            <a:srgbClr val="660066"/>
                          </a:solidFill>
                        </a:rPr>
                        <a:t>5’SS</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1</a:t>
                      </a:r>
                    </a:p>
                  </a:txBody>
                  <a:tcPr/>
                </a:tc>
                <a:tc>
                  <a:txBody>
                    <a:bodyPr/>
                    <a:lstStyle/>
                    <a:p>
                      <a:pPr algn="ctr"/>
                      <a:r>
                        <a:rPr lang="en-US" sz="1400" dirty="0"/>
                        <a:t>0</a:t>
                      </a:r>
                    </a:p>
                  </a:txBody>
                  <a:tcPr/>
                </a:tc>
                <a:extLst>
                  <a:ext uri="{0D108BD9-81ED-4DB2-BD59-A6C34878D82A}">
                    <a16:rowId xmlns:a16="http://schemas.microsoft.com/office/drawing/2014/main" val="10002"/>
                  </a:ext>
                </a:extLst>
              </a:tr>
              <a:tr h="279675">
                <a:tc>
                  <a:txBody>
                    <a:bodyPr/>
                    <a:lstStyle/>
                    <a:p>
                      <a:pPr algn="ctr"/>
                      <a:r>
                        <a:rPr lang="en-US" sz="1400" b="1" dirty="0">
                          <a:solidFill>
                            <a:srgbClr val="660066"/>
                          </a:solidFill>
                        </a:rPr>
                        <a:t>intron</a:t>
                      </a:r>
                    </a:p>
                  </a:txBody>
                  <a:tcPr/>
                </a:tc>
                <a:tc>
                  <a:txBody>
                    <a:bodyPr/>
                    <a:lstStyle/>
                    <a:p>
                      <a:pPr algn="ctr"/>
                      <a:r>
                        <a:rPr lang="en-US" sz="1400" dirty="0"/>
                        <a:t>0.4</a:t>
                      </a:r>
                    </a:p>
                  </a:txBody>
                  <a:tcPr/>
                </a:tc>
                <a:tc>
                  <a:txBody>
                    <a:bodyPr/>
                    <a:lstStyle/>
                    <a:p>
                      <a:pPr algn="ctr"/>
                      <a:r>
                        <a:rPr lang="en-US" sz="1400" dirty="0"/>
                        <a:t>0.1</a:t>
                      </a:r>
                    </a:p>
                  </a:txBody>
                  <a:tcPr/>
                </a:tc>
                <a:tc>
                  <a:txBody>
                    <a:bodyPr/>
                    <a:lstStyle/>
                    <a:p>
                      <a:pPr algn="ctr"/>
                      <a:r>
                        <a:rPr lang="en-US" sz="1400" dirty="0"/>
                        <a:t>0.1</a:t>
                      </a:r>
                    </a:p>
                  </a:txBody>
                  <a:tcPr/>
                </a:tc>
                <a:tc>
                  <a:txBody>
                    <a:bodyPr/>
                    <a:lstStyle/>
                    <a:p>
                      <a:pPr algn="ctr"/>
                      <a:r>
                        <a:rPr lang="en-US" sz="1400" dirty="0"/>
                        <a:t>0.4</a:t>
                      </a:r>
                    </a:p>
                  </a:txBody>
                  <a:tcPr/>
                </a:tc>
                <a:extLst>
                  <a:ext uri="{0D108BD9-81ED-4DB2-BD59-A6C34878D82A}">
                    <a16:rowId xmlns:a16="http://schemas.microsoft.com/office/drawing/2014/main" val="10003"/>
                  </a:ext>
                </a:extLst>
              </a:tr>
            </a:tbl>
          </a:graphicData>
        </a:graphic>
      </p:graphicFrame>
      <p:sp>
        <p:nvSpPr>
          <p:cNvPr id="58" name="Down Arrow 57"/>
          <p:cNvSpPr/>
          <p:nvPr/>
        </p:nvSpPr>
        <p:spPr>
          <a:xfrm rot="16200000">
            <a:off x="6986216" y="6289848"/>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Down Arrow 58"/>
          <p:cNvSpPr/>
          <p:nvPr/>
        </p:nvSpPr>
        <p:spPr>
          <a:xfrm rot="16200000">
            <a:off x="6986216" y="5905935"/>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7446682" y="6259053"/>
            <a:ext cx="870751" cy="307777"/>
          </a:xfrm>
          <a:prstGeom prst="rect">
            <a:avLst/>
          </a:prstGeom>
          <a:ln>
            <a:noFill/>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z="1400" dirty="0"/>
              <a:t>sum to 1</a:t>
            </a:r>
            <a:endParaRPr lang="en-US" sz="1400" dirty="0"/>
          </a:p>
        </p:txBody>
      </p:sp>
      <p:sp>
        <p:nvSpPr>
          <p:cNvPr id="61" name="Down Arrow 60"/>
          <p:cNvSpPr/>
          <p:nvPr/>
        </p:nvSpPr>
        <p:spPr>
          <a:xfrm rot="16200000">
            <a:off x="6986216" y="6654299"/>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2960418" y="5121708"/>
            <a:ext cx="4182555" cy="353943"/>
          </a:xfrm>
          <a:prstGeom prst="rect">
            <a:avLst/>
          </a:prstGeom>
        </p:spPr>
        <p:txBody>
          <a:bodyPr wrap="none">
            <a:spAutoFit/>
          </a:bodyPr>
          <a:lstStyle/>
          <a:p>
            <a:pPr>
              <a:lnSpc>
                <a:spcPct val="85000"/>
              </a:lnSpc>
            </a:pPr>
            <a:r>
              <a:rPr lang="en-US" sz="2000" b="1" dirty="0">
                <a:solidFill>
                  <a:srgbClr val="993300"/>
                </a:solidFill>
              </a:rPr>
              <a:t> </a:t>
            </a:r>
            <a:r>
              <a:rPr lang="en-US" altLang="zh-CN" sz="2000" b="1" dirty="0">
                <a:solidFill>
                  <a:srgbClr val="993300"/>
                </a:solidFill>
              </a:rPr>
              <a:t>State emission</a:t>
            </a:r>
            <a:r>
              <a:rPr lang="en-US" sz="2000" b="1" dirty="0">
                <a:solidFill>
                  <a:srgbClr val="993300"/>
                </a:solidFill>
              </a:rPr>
              <a:t> probability table</a:t>
            </a:r>
            <a:r>
              <a:rPr lang="en-US" sz="2000" dirty="0"/>
              <a:t> </a:t>
            </a:r>
          </a:p>
        </p:txBody>
      </p:sp>
      <p:sp>
        <p:nvSpPr>
          <p:cNvPr id="63" name="Rectangle 62"/>
          <p:cNvSpPr/>
          <p:nvPr/>
        </p:nvSpPr>
        <p:spPr>
          <a:xfrm>
            <a:off x="2988029" y="2699589"/>
            <a:ext cx="4097597" cy="353943"/>
          </a:xfrm>
          <a:prstGeom prst="rect">
            <a:avLst/>
          </a:prstGeom>
        </p:spPr>
        <p:txBody>
          <a:bodyPr wrap="none">
            <a:spAutoFit/>
          </a:bodyPr>
          <a:lstStyle/>
          <a:p>
            <a:pPr>
              <a:lnSpc>
                <a:spcPct val="85000"/>
              </a:lnSpc>
            </a:pPr>
            <a:r>
              <a:rPr lang="en-US" sz="2000" b="1" dirty="0">
                <a:solidFill>
                  <a:srgbClr val="993300"/>
                </a:solidFill>
              </a:rPr>
              <a:t>State transition probability table</a:t>
            </a:r>
            <a:endParaRPr lang="en-US" sz="2000" b="1" dirty="0">
              <a:solidFill>
                <a:srgbClr val="800000"/>
              </a:solidFill>
            </a:endParaRPr>
          </a:p>
        </p:txBody>
      </p:sp>
      <p:grpSp>
        <p:nvGrpSpPr>
          <p:cNvPr id="42" name="Group 41"/>
          <p:cNvGrpSpPr/>
          <p:nvPr/>
        </p:nvGrpSpPr>
        <p:grpSpPr>
          <a:xfrm>
            <a:off x="2950603" y="1427879"/>
            <a:ext cx="4491517" cy="1542014"/>
            <a:chOff x="104491" y="1622193"/>
            <a:chExt cx="2323142" cy="1477328"/>
          </a:xfrm>
        </p:grpSpPr>
        <p:sp>
          <p:nvSpPr>
            <p:cNvPr id="43" name="Rectangle 42"/>
            <p:cNvSpPr/>
            <p:nvPr/>
          </p:nvSpPr>
          <p:spPr>
            <a:xfrm>
              <a:off x="184230" y="1622193"/>
              <a:ext cx="2243403" cy="1477328"/>
            </a:xfrm>
            <a:prstGeom prst="rect">
              <a:avLst/>
            </a:prstGeom>
          </p:spPr>
          <p:txBody>
            <a:bodyPr wrap="square">
              <a:spAutoFit/>
            </a:bodyPr>
            <a:lstStyle/>
            <a:p>
              <a:r>
                <a:rPr lang="en-US" dirty="0"/>
                <a:t>The probability of switching from one state type to another (ex. Exon - </a:t>
              </a:r>
              <a:r>
                <a:rPr lang="en-US" dirty="0" err="1"/>
                <a:t>Intron</a:t>
              </a:r>
              <a:r>
                <a:rPr lang="en-US" dirty="0"/>
                <a:t>).</a:t>
              </a:r>
            </a:p>
          </p:txBody>
        </p:sp>
        <p:sp>
          <p:nvSpPr>
            <p:cNvPr id="44" name="Rounded Rectangle 43"/>
            <p:cNvSpPr/>
            <p:nvPr/>
          </p:nvSpPr>
          <p:spPr>
            <a:xfrm>
              <a:off x="104491" y="1622193"/>
              <a:ext cx="2280562" cy="120032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7132611" y="4166478"/>
            <a:ext cx="3872416" cy="1769665"/>
            <a:chOff x="6615896" y="3428288"/>
            <a:chExt cx="2441697" cy="1769665"/>
          </a:xfrm>
        </p:grpSpPr>
        <p:sp>
          <p:nvSpPr>
            <p:cNvPr id="52" name="Rectangle 51"/>
            <p:cNvSpPr/>
            <p:nvPr/>
          </p:nvSpPr>
          <p:spPr>
            <a:xfrm>
              <a:off x="6623934" y="3443627"/>
              <a:ext cx="2433659" cy="1754326"/>
            </a:xfrm>
            <a:prstGeom prst="rect">
              <a:avLst/>
            </a:prstGeom>
          </p:spPr>
          <p:txBody>
            <a:bodyPr wrap="square">
              <a:spAutoFit/>
            </a:bodyPr>
            <a:lstStyle/>
            <a:p>
              <a:r>
                <a:rPr lang="en-US" dirty="0"/>
                <a:t>The probability of observing a nucleotide (A, T, C, G) that is of a certain state (exon, intron, splice site)</a:t>
              </a:r>
            </a:p>
          </p:txBody>
        </p:sp>
        <p:sp>
          <p:nvSpPr>
            <p:cNvPr id="64" name="Rounded Rectangle 63"/>
            <p:cNvSpPr/>
            <p:nvPr/>
          </p:nvSpPr>
          <p:spPr>
            <a:xfrm>
              <a:off x="6615896" y="3428288"/>
              <a:ext cx="2227195" cy="1492668"/>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541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p:cNvSpPr/>
          <p:nvPr/>
        </p:nvSpPr>
        <p:spPr>
          <a:xfrm>
            <a:off x="4050060" y="2252988"/>
            <a:ext cx="1108266" cy="1200329"/>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6" name="Frame 5"/>
          <p:cNvSpPr/>
          <p:nvPr/>
        </p:nvSpPr>
        <p:spPr>
          <a:xfrm>
            <a:off x="7234516" y="2249007"/>
            <a:ext cx="1108266" cy="1200329"/>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Frame 6"/>
          <p:cNvSpPr/>
          <p:nvPr/>
        </p:nvSpPr>
        <p:spPr>
          <a:xfrm>
            <a:off x="5634316" y="2275166"/>
            <a:ext cx="1108266" cy="1200329"/>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8" name="Frame 7"/>
          <p:cNvSpPr/>
          <p:nvPr/>
        </p:nvSpPr>
        <p:spPr>
          <a:xfrm>
            <a:off x="3750583" y="4608386"/>
            <a:ext cx="488215" cy="348565"/>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Frame 8"/>
          <p:cNvSpPr/>
          <p:nvPr/>
        </p:nvSpPr>
        <p:spPr>
          <a:xfrm>
            <a:off x="8170183" y="4608386"/>
            <a:ext cx="488215" cy="348565"/>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0" name="Frame 9"/>
          <p:cNvSpPr/>
          <p:nvPr/>
        </p:nvSpPr>
        <p:spPr>
          <a:xfrm>
            <a:off x="6691368" y="4608386"/>
            <a:ext cx="488215" cy="348565"/>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Frame 10"/>
          <p:cNvSpPr/>
          <p:nvPr/>
        </p:nvSpPr>
        <p:spPr>
          <a:xfrm>
            <a:off x="5198383" y="4608386"/>
            <a:ext cx="488215" cy="348565"/>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cxnSp>
        <p:nvCxnSpPr>
          <p:cNvPr id="12" name="Straight Arrow Connector 11"/>
          <p:cNvCxnSpPr>
            <a:stCxn id="8" idx="2"/>
          </p:cNvCxnSpPr>
          <p:nvPr/>
        </p:nvCxnSpPr>
        <p:spPr>
          <a:xfrm>
            <a:off x="3994691" y="4956951"/>
            <a:ext cx="2107459" cy="105569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p:cNvCxnSpPr>
          <p:nvPr/>
        </p:nvCxnSpPr>
        <p:spPr>
          <a:xfrm flipH="1">
            <a:off x="6102150" y="4956951"/>
            <a:ext cx="2312141" cy="105569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p:cNvCxnSpPr>
          <p:nvPr/>
        </p:nvCxnSpPr>
        <p:spPr>
          <a:xfrm flipH="1">
            <a:off x="6102149" y="4956951"/>
            <a:ext cx="833326" cy="105569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p:cNvCxnSpPr>
          <p:nvPr/>
        </p:nvCxnSpPr>
        <p:spPr>
          <a:xfrm>
            <a:off x="5442491" y="4956951"/>
            <a:ext cx="659659" cy="105569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0"/>
            <a:endCxn id="20" idx="2"/>
          </p:cNvCxnSpPr>
          <p:nvPr/>
        </p:nvCxnSpPr>
        <p:spPr>
          <a:xfrm flipV="1">
            <a:off x="4604194" y="1756551"/>
            <a:ext cx="1554595" cy="496437"/>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0" idx="2"/>
          </p:cNvCxnSpPr>
          <p:nvPr/>
        </p:nvCxnSpPr>
        <p:spPr>
          <a:xfrm flipV="1">
            <a:off x="6137180" y="1756551"/>
            <a:ext cx="21609" cy="51861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0"/>
            <a:endCxn id="20" idx="2"/>
          </p:cNvCxnSpPr>
          <p:nvPr/>
        </p:nvCxnSpPr>
        <p:spPr>
          <a:xfrm flipH="1" flipV="1">
            <a:off x="6158789" y="1756550"/>
            <a:ext cx="1629861" cy="492456"/>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46"/>
          <p:cNvSpPr txBox="1"/>
          <p:nvPr/>
        </p:nvSpPr>
        <p:spPr>
          <a:xfrm>
            <a:off x="3729316" y="5980211"/>
            <a:ext cx="4745666" cy="461665"/>
          </a:xfrm>
          <a:prstGeom prst="rect">
            <a:avLst/>
          </a:prstGeom>
          <a:solidFill>
            <a:schemeClr val="bg1"/>
          </a:solid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FF0000"/>
                </a:solidFill>
              </a:rPr>
              <a:t>Transition Probabilities</a:t>
            </a:r>
            <a:endParaRPr lang="en-US" b="1" dirty="0">
              <a:solidFill>
                <a:srgbClr val="FF0000"/>
              </a:solidFill>
            </a:endParaRPr>
          </a:p>
        </p:txBody>
      </p:sp>
      <p:sp>
        <p:nvSpPr>
          <p:cNvPr id="20" name="TextBox 47"/>
          <p:cNvSpPr txBox="1"/>
          <p:nvPr/>
        </p:nvSpPr>
        <p:spPr>
          <a:xfrm>
            <a:off x="3785955" y="1294886"/>
            <a:ext cx="4745666"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FF0000"/>
                </a:solidFill>
              </a:rPr>
              <a:t>Emission Probabilities</a:t>
            </a:r>
            <a:endParaRPr lang="en-US" b="1" dirty="0">
              <a:solidFill>
                <a:srgbClr val="FF0000"/>
              </a:solidFill>
            </a:endParaRPr>
          </a:p>
        </p:txBody>
      </p:sp>
      <p:cxnSp>
        <p:nvCxnSpPr>
          <p:cNvPr id="21" name="Straight Arrow Connector 20"/>
          <p:cNvCxnSpPr>
            <a:stCxn id="25" idx="3"/>
          </p:cNvCxnSpPr>
          <p:nvPr/>
        </p:nvCxnSpPr>
        <p:spPr>
          <a:xfrm>
            <a:off x="4969783" y="5849469"/>
            <a:ext cx="1132367" cy="163177"/>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4" idx="1"/>
          </p:cNvCxnSpPr>
          <p:nvPr/>
        </p:nvCxnSpPr>
        <p:spPr>
          <a:xfrm flipH="1">
            <a:off x="6102150" y="5849469"/>
            <a:ext cx="1382233" cy="163177"/>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738716" y="2153446"/>
            <a:ext cx="6896100" cy="3888136"/>
            <a:chOff x="762000" y="1676400"/>
            <a:chExt cx="7391400" cy="4085375"/>
          </a:xfrm>
        </p:grpSpPr>
        <p:grpSp>
          <p:nvGrpSpPr>
            <p:cNvPr id="26" name="Group 25"/>
            <p:cNvGrpSpPr/>
            <p:nvPr/>
          </p:nvGrpSpPr>
          <p:grpSpPr>
            <a:xfrm>
              <a:off x="762000" y="3533239"/>
              <a:ext cx="1600200" cy="914400"/>
              <a:chOff x="762000" y="3886200"/>
              <a:chExt cx="1600200" cy="914400"/>
            </a:xfrm>
          </p:grpSpPr>
          <p:sp>
            <p:nvSpPr>
              <p:cNvPr id="59" name="Oval 58"/>
              <p:cNvSpPr/>
              <p:nvPr/>
            </p:nvSpPr>
            <p:spPr>
              <a:xfrm>
                <a:off x="762000" y="3886200"/>
                <a:ext cx="990600" cy="914400"/>
              </a:xfrm>
              <a:prstGeom prst="ellipse">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0" name="Straight Arrow Connector 59"/>
              <p:cNvCxnSpPr>
                <a:stCxn id="59" idx="6"/>
              </p:cNvCxnSpPr>
              <p:nvPr/>
            </p:nvCxnSpPr>
            <p:spPr>
              <a:xfrm>
                <a:off x="1752600" y="4343400"/>
                <a:ext cx="60960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117"/>
              <p:cNvSpPr txBox="1"/>
              <p:nvPr/>
            </p:nvSpPr>
            <p:spPr>
              <a:xfrm>
                <a:off x="914400" y="4163216"/>
                <a:ext cx="838200" cy="3880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Start</a:t>
                </a:r>
              </a:p>
            </p:txBody>
          </p:sp>
        </p:grpSp>
        <p:grpSp>
          <p:nvGrpSpPr>
            <p:cNvPr id="27" name="Group 26"/>
            <p:cNvGrpSpPr/>
            <p:nvPr/>
          </p:nvGrpSpPr>
          <p:grpSpPr>
            <a:xfrm>
              <a:off x="2362200" y="3533239"/>
              <a:ext cx="1600200" cy="914400"/>
              <a:chOff x="762000" y="3886200"/>
              <a:chExt cx="1600200" cy="914400"/>
            </a:xfrm>
          </p:grpSpPr>
          <p:sp>
            <p:nvSpPr>
              <p:cNvPr id="56" name="Oval 55"/>
              <p:cNvSpPr/>
              <p:nvPr/>
            </p:nvSpPr>
            <p:spPr>
              <a:xfrm>
                <a:off x="762000" y="3886200"/>
                <a:ext cx="990600" cy="914400"/>
              </a:xfrm>
              <a:prstGeom prst="ellipse">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7" name="Straight Arrow Connector 56"/>
              <p:cNvCxnSpPr>
                <a:stCxn id="56" idx="6"/>
              </p:cNvCxnSpPr>
              <p:nvPr/>
            </p:nvCxnSpPr>
            <p:spPr>
              <a:xfrm>
                <a:off x="1752600" y="4343400"/>
                <a:ext cx="60960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114"/>
              <p:cNvSpPr txBox="1"/>
              <p:nvPr/>
            </p:nvSpPr>
            <p:spPr>
              <a:xfrm>
                <a:off x="914400" y="4163216"/>
                <a:ext cx="829165" cy="3880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Exon</a:t>
                </a:r>
              </a:p>
            </p:txBody>
          </p:sp>
        </p:grpSp>
        <p:grpSp>
          <p:nvGrpSpPr>
            <p:cNvPr id="28" name="Group 27"/>
            <p:cNvGrpSpPr/>
            <p:nvPr/>
          </p:nvGrpSpPr>
          <p:grpSpPr>
            <a:xfrm>
              <a:off x="3962400" y="3533239"/>
              <a:ext cx="1600200" cy="914400"/>
              <a:chOff x="762000" y="3886200"/>
              <a:chExt cx="1600200" cy="914400"/>
            </a:xfrm>
          </p:grpSpPr>
          <p:sp>
            <p:nvSpPr>
              <p:cNvPr id="53" name="Oval 52"/>
              <p:cNvSpPr/>
              <p:nvPr/>
            </p:nvSpPr>
            <p:spPr>
              <a:xfrm>
                <a:off x="762000" y="3886200"/>
                <a:ext cx="990600" cy="914400"/>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4" name="Straight Arrow Connector 53"/>
              <p:cNvCxnSpPr>
                <a:stCxn id="53" idx="6"/>
              </p:cNvCxnSpPr>
              <p:nvPr/>
            </p:nvCxnSpPr>
            <p:spPr>
              <a:xfrm>
                <a:off x="1752600" y="4343400"/>
                <a:ext cx="60960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111"/>
              <p:cNvSpPr txBox="1"/>
              <p:nvPr/>
            </p:nvSpPr>
            <p:spPr>
              <a:xfrm>
                <a:off x="914399" y="4163216"/>
                <a:ext cx="868557" cy="3880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5’ SS</a:t>
                </a:r>
              </a:p>
            </p:txBody>
          </p:sp>
        </p:grpSp>
        <p:grpSp>
          <p:nvGrpSpPr>
            <p:cNvPr id="29" name="Group 28"/>
            <p:cNvGrpSpPr/>
            <p:nvPr/>
          </p:nvGrpSpPr>
          <p:grpSpPr>
            <a:xfrm>
              <a:off x="5562600" y="3533239"/>
              <a:ext cx="1600200" cy="914400"/>
              <a:chOff x="762000" y="3886200"/>
              <a:chExt cx="1600200" cy="914400"/>
            </a:xfrm>
          </p:grpSpPr>
          <p:sp>
            <p:nvSpPr>
              <p:cNvPr id="50" name="Oval 49"/>
              <p:cNvSpPr/>
              <p:nvPr/>
            </p:nvSpPr>
            <p:spPr>
              <a:xfrm>
                <a:off x="762000" y="3886200"/>
                <a:ext cx="990600" cy="914400"/>
              </a:xfrm>
              <a:prstGeom prst="ellipse">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1" name="Straight Arrow Connector 50"/>
              <p:cNvCxnSpPr>
                <a:stCxn id="50" idx="6"/>
              </p:cNvCxnSpPr>
              <p:nvPr/>
            </p:nvCxnSpPr>
            <p:spPr>
              <a:xfrm>
                <a:off x="1752600" y="4343400"/>
                <a:ext cx="60960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108"/>
              <p:cNvSpPr txBox="1"/>
              <p:nvPr/>
            </p:nvSpPr>
            <p:spPr>
              <a:xfrm>
                <a:off x="818317" y="4163216"/>
                <a:ext cx="909348" cy="3880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Intron</a:t>
                </a:r>
              </a:p>
            </p:txBody>
          </p:sp>
        </p:grpSp>
        <p:grpSp>
          <p:nvGrpSpPr>
            <p:cNvPr id="30" name="Group 29"/>
            <p:cNvGrpSpPr/>
            <p:nvPr/>
          </p:nvGrpSpPr>
          <p:grpSpPr>
            <a:xfrm>
              <a:off x="7162800" y="3533239"/>
              <a:ext cx="990600" cy="914400"/>
              <a:chOff x="762000" y="3886200"/>
              <a:chExt cx="990600" cy="914400"/>
            </a:xfrm>
          </p:grpSpPr>
          <p:sp>
            <p:nvSpPr>
              <p:cNvPr id="48" name="Oval 47"/>
              <p:cNvSpPr/>
              <p:nvPr/>
            </p:nvSpPr>
            <p:spPr>
              <a:xfrm>
                <a:off x="762000" y="3886200"/>
                <a:ext cx="990600" cy="9144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extBox 105"/>
              <p:cNvSpPr txBox="1"/>
              <p:nvPr/>
            </p:nvSpPr>
            <p:spPr>
              <a:xfrm>
                <a:off x="856750" y="4163216"/>
                <a:ext cx="812624" cy="3880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Stop</a:t>
                </a:r>
              </a:p>
            </p:txBody>
          </p:sp>
        </p:grpSp>
        <p:sp>
          <p:nvSpPr>
            <p:cNvPr id="31" name="TextBox 87"/>
            <p:cNvSpPr txBox="1"/>
            <p:nvPr/>
          </p:nvSpPr>
          <p:spPr>
            <a:xfrm>
              <a:off x="1752600" y="4230706"/>
              <a:ext cx="609601" cy="388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1.0</a:t>
              </a:r>
            </a:p>
          </p:txBody>
        </p:sp>
        <p:sp>
          <p:nvSpPr>
            <p:cNvPr id="32" name="TextBox 88"/>
            <p:cNvSpPr txBox="1"/>
            <p:nvPr/>
          </p:nvSpPr>
          <p:spPr>
            <a:xfrm>
              <a:off x="3366247" y="4230707"/>
              <a:ext cx="609601" cy="388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0.1</a:t>
              </a:r>
            </a:p>
          </p:txBody>
        </p:sp>
        <p:sp>
          <p:nvSpPr>
            <p:cNvPr id="33" name="TextBox 89"/>
            <p:cNvSpPr txBox="1"/>
            <p:nvPr/>
          </p:nvSpPr>
          <p:spPr>
            <a:xfrm>
              <a:off x="4953000" y="4219039"/>
              <a:ext cx="609601" cy="388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1.0</a:t>
              </a:r>
            </a:p>
          </p:txBody>
        </p:sp>
        <p:sp>
          <p:nvSpPr>
            <p:cNvPr id="34" name="TextBox 90"/>
            <p:cNvSpPr txBox="1"/>
            <p:nvPr/>
          </p:nvSpPr>
          <p:spPr>
            <a:xfrm>
              <a:off x="6553200" y="4219039"/>
              <a:ext cx="609601" cy="388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0.1</a:t>
              </a:r>
            </a:p>
          </p:txBody>
        </p:sp>
        <p:cxnSp>
          <p:nvCxnSpPr>
            <p:cNvPr id="35" name="Curved Connector 34"/>
            <p:cNvCxnSpPr>
              <a:stCxn id="56" idx="5"/>
              <a:endCxn id="56" idx="3"/>
            </p:cNvCxnSpPr>
            <p:nvPr/>
          </p:nvCxnSpPr>
          <p:spPr>
            <a:xfrm rot="5400000">
              <a:off x="2857500" y="3963498"/>
              <a:ext cx="12700" cy="700460"/>
            </a:xfrm>
            <a:prstGeom prst="curvedConnector3">
              <a:avLst>
                <a:gd name="adj1" fmla="val 793677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5400000">
              <a:off x="6061121" y="3951359"/>
              <a:ext cx="12700" cy="700460"/>
            </a:xfrm>
            <a:prstGeom prst="curvedConnector3">
              <a:avLst>
                <a:gd name="adj1" fmla="val 793677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93"/>
            <p:cNvSpPr txBox="1"/>
            <p:nvPr/>
          </p:nvSpPr>
          <p:spPr>
            <a:xfrm>
              <a:off x="2590800" y="5373707"/>
              <a:ext cx="609601" cy="388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0.9</a:t>
              </a:r>
            </a:p>
          </p:txBody>
        </p:sp>
        <p:sp>
          <p:nvSpPr>
            <p:cNvPr id="38" name="TextBox 94"/>
            <p:cNvSpPr txBox="1"/>
            <p:nvPr/>
          </p:nvSpPr>
          <p:spPr>
            <a:xfrm>
              <a:off x="5791200" y="5362039"/>
              <a:ext cx="609601" cy="388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0.9</a:t>
              </a:r>
            </a:p>
          </p:txBody>
        </p:sp>
        <p:sp>
          <p:nvSpPr>
            <p:cNvPr id="39" name="Left Bracket 38"/>
            <p:cNvSpPr/>
            <p:nvPr/>
          </p:nvSpPr>
          <p:spPr>
            <a:xfrm rot="-5400000">
              <a:off x="6047885" y="2342124"/>
              <a:ext cx="152400" cy="1163030"/>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0" name="Left Bracket 39"/>
            <p:cNvSpPr/>
            <p:nvPr/>
          </p:nvSpPr>
          <p:spPr>
            <a:xfrm rot="-5400000">
              <a:off x="2695085" y="2342124"/>
              <a:ext cx="152400" cy="1163030"/>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1" name="Left Bracket 40"/>
            <p:cNvSpPr/>
            <p:nvPr/>
          </p:nvSpPr>
          <p:spPr>
            <a:xfrm rot="-5400000">
              <a:off x="4371485" y="2342124"/>
              <a:ext cx="152400" cy="1163030"/>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42" name="Straight Connector 41"/>
            <p:cNvCxnSpPr>
              <a:stCxn id="56" idx="0"/>
            </p:cNvCxnSpPr>
            <p:nvPr/>
          </p:nvCxnSpPr>
          <p:spPr>
            <a:xfrm flipH="1" flipV="1">
              <a:off x="2771285" y="2999839"/>
              <a:ext cx="86215"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4457701" y="2999839"/>
              <a:ext cx="1"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057901" y="2999839"/>
              <a:ext cx="38099"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101"/>
            <p:cNvSpPr txBox="1"/>
            <p:nvPr/>
          </p:nvSpPr>
          <p:spPr>
            <a:xfrm>
              <a:off x="3971435" y="1676400"/>
              <a:ext cx="1133965" cy="13905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A = 0</a:t>
              </a:r>
            </a:p>
            <a:p>
              <a:r>
                <a:rPr lang="en-US" sz="2000" b="1" dirty="0"/>
                <a:t>C = 0</a:t>
              </a:r>
            </a:p>
            <a:p>
              <a:r>
                <a:rPr lang="en-US" sz="2000" b="1" dirty="0"/>
                <a:t>G = 1</a:t>
              </a:r>
            </a:p>
            <a:p>
              <a:r>
                <a:rPr lang="en-US" sz="2000" b="1" dirty="0"/>
                <a:t>T = 0</a:t>
              </a:r>
            </a:p>
          </p:txBody>
        </p:sp>
        <p:sp>
          <p:nvSpPr>
            <p:cNvPr id="46" name="TextBox 102"/>
            <p:cNvSpPr txBox="1"/>
            <p:nvPr/>
          </p:nvSpPr>
          <p:spPr>
            <a:xfrm>
              <a:off x="2209799" y="1676400"/>
              <a:ext cx="1324467" cy="13905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A = 0.25</a:t>
              </a:r>
            </a:p>
            <a:p>
              <a:r>
                <a:rPr lang="en-US" sz="2000" b="1" dirty="0"/>
                <a:t>C = 0.25</a:t>
              </a:r>
            </a:p>
            <a:p>
              <a:r>
                <a:rPr lang="en-US" sz="2000" b="1" dirty="0"/>
                <a:t>G = 0.25</a:t>
              </a:r>
            </a:p>
            <a:p>
              <a:r>
                <a:rPr lang="en-US" sz="2000" b="1" dirty="0"/>
                <a:t>T = 0.25</a:t>
              </a:r>
            </a:p>
          </p:txBody>
        </p:sp>
        <p:sp>
          <p:nvSpPr>
            <p:cNvPr id="47" name="TextBox 103"/>
            <p:cNvSpPr txBox="1"/>
            <p:nvPr/>
          </p:nvSpPr>
          <p:spPr>
            <a:xfrm>
              <a:off x="5647835" y="1676400"/>
              <a:ext cx="1133965" cy="13905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A = 0.4</a:t>
              </a:r>
            </a:p>
            <a:p>
              <a:r>
                <a:rPr lang="en-US" sz="2000" b="1" dirty="0"/>
                <a:t>C = 0.1</a:t>
              </a:r>
            </a:p>
            <a:p>
              <a:r>
                <a:rPr lang="en-US" sz="2000" b="1" dirty="0"/>
                <a:t>G = 0.1</a:t>
              </a:r>
            </a:p>
            <a:p>
              <a:r>
                <a:rPr lang="en-US" sz="2000" b="1" dirty="0"/>
                <a:t>T = 0.4</a:t>
              </a:r>
            </a:p>
          </p:txBody>
        </p:sp>
      </p:grpSp>
      <p:sp>
        <p:nvSpPr>
          <p:cNvPr id="24" name="Frame 23"/>
          <p:cNvSpPr/>
          <p:nvPr/>
        </p:nvSpPr>
        <p:spPr>
          <a:xfrm>
            <a:off x="7484383" y="5675186"/>
            <a:ext cx="488215" cy="348565"/>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5" name="Frame 24"/>
          <p:cNvSpPr/>
          <p:nvPr/>
        </p:nvSpPr>
        <p:spPr>
          <a:xfrm>
            <a:off x="4481568" y="5675186"/>
            <a:ext cx="488215" cy="348565"/>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62" name="Rectangle 2"/>
          <p:cNvSpPr>
            <a:spLocks noGrp="1" noChangeArrowheads="1"/>
          </p:cNvSpPr>
          <p:nvPr>
            <p:ph type="title"/>
          </p:nvPr>
        </p:nvSpPr>
        <p:spPr>
          <a:xfrm>
            <a:off x="2209800" y="62263"/>
            <a:ext cx="7772400" cy="1143000"/>
          </a:xfrm>
        </p:spPr>
        <p:txBody>
          <a:bodyPr/>
          <a:lstStyle/>
          <a:p>
            <a:pPr algn="ctr"/>
            <a:r>
              <a:rPr lang="en-US" sz="3600" dirty="0"/>
              <a:t>The Hidden Markov Model</a:t>
            </a:r>
          </a:p>
        </p:txBody>
      </p:sp>
    </p:spTree>
    <p:extLst>
      <p:ext uri="{BB962C8B-B14F-4D97-AF65-F5344CB8AC3E}">
        <p14:creationId xmlns:p14="http://schemas.microsoft.com/office/powerpoint/2010/main" val="128101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8042716" y="1084949"/>
            <a:ext cx="0" cy="154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401036" y="1084949"/>
            <a:ext cx="0" cy="154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445968" y="1084949"/>
            <a:ext cx="0" cy="154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491468" y="1084949"/>
            <a:ext cx="0" cy="15480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2"/>
          <p:cNvSpPr>
            <a:spLocks noGrp="1" noChangeArrowheads="1"/>
          </p:cNvSpPr>
          <p:nvPr>
            <p:ph type="title"/>
          </p:nvPr>
        </p:nvSpPr>
        <p:spPr>
          <a:xfrm>
            <a:off x="2209800" y="-33989"/>
            <a:ext cx="7772400" cy="1143000"/>
          </a:xfrm>
        </p:spPr>
        <p:txBody>
          <a:bodyPr/>
          <a:lstStyle/>
          <a:p>
            <a:r>
              <a:rPr lang="en-US" sz="3600" dirty="0"/>
              <a:t>Splicing Site Prediction Using HMMs </a:t>
            </a:r>
          </a:p>
        </p:txBody>
      </p:sp>
      <p:sp>
        <p:nvSpPr>
          <p:cNvPr id="13" name="TextBox 12"/>
          <p:cNvSpPr txBox="1"/>
          <p:nvPr/>
        </p:nvSpPr>
        <p:spPr>
          <a:xfrm>
            <a:off x="4371471" y="1100518"/>
            <a:ext cx="4911246" cy="400110"/>
          </a:xfrm>
          <a:prstGeom prst="rect">
            <a:avLst/>
          </a:prstGeom>
          <a:noFill/>
        </p:spPr>
        <p:txBody>
          <a:bodyPr wrap="square" rtlCol="0">
            <a:spAutoFit/>
          </a:bodyPr>
          <a:lstStyle/>
          <a:p>
            <a:r>
              <a:rPr lang="en-US" altLang="zh-CN" sz="2000" b="1" dirty="0"/>
              <a:t>C  T  </a:t>
            </a:r>
            <a:r>
              <a:rPr lang="en-US" altLang="zh-CN" sz="2000" b="1" dirty="0" err="1"/>
              <a:t>T</a:t>
            </a:r>
            <a:r>
              <a:rPr lang="en-US" altLang="zh-CN" sz="2000" b="1" dirty="0"/>
              <a:t>  G  A  C  G  C  A  G  A  G  T  C  A</a:t>
            </a:r>
            <a:endParaRPr lang="zh-CN" altLang="en-US" sz="2000" b="1" dirty="0"/>
          </a:p>
        </p:txBody>
      </p:sp>
      <p:sp>
        <p:nvSpPr>
          <p:cNvPr id="14" name="TextBox 13"/>
          <p:cNvSpPr txBox="1"/>
          <p:nvPr/>
        </p:nvSpPr>
        <p:spPr>
          <a:xfrm>
            <a:off x="2607605" y="1082589"/>
            <a:ext cx="1739808" cy="461665"/>
          </a:xfrm>
          <a:prstGeom prst="rect">
            <a:avLst/>
          </a:prstGeom>
          <a:noFill/>
        </p:spPr>
        <p:txBody>
          <a:bodyPr wrap="square" rtlCol="0">
            <a:spAutoFit/>
          </a:bodyPr>
          <a:lstStyle/>
          <a:p>
            <a:r>
              <a:rPr lang="en-US" altLang="zh-CN" sz="2400" b="1" dirty="0"/>
              <a:t>Sequence:</a:t>
            </a:r>
            <a:endParaRPr lang="zh-CN" altLang="en-US" sz="2400" b="1" dirty="0"/>
          </a:p>
        </p:txBody>
      </p:sp>
      <p:sp>
        <p:nvSpPr>
          <p:cNvPr id="17" name="TextBox 16"/>
          <p:cNvSpPr txBox="1"/>
          <p:nvPr/>
        </p:nvSpPr>
        <p:spPr>
          <a:xfrm>
            <a:off x="2589198" y="1782212"/>
            <a:ext cx="1739808" cy="461665"/>
          </a:xfrm>
          <a:prstGeom prst="rect">
            <a:avLst/>
          </a:prstGeom>
          <a:noFill/>
        </p:spPr>
        <p:txBody>
          <a:bodyPr wrap="square" rtlCol="0">
            <a:spAutoFit/>
          </a:bodyPr>
          <a:lstStyle/>
          <a:p>
            <a:r>
              <a:rPr lang="en-US" altLang="zh-CN" sz="2400" b="1" dirty="0"/>
              <a:t>State path:</a:t>
            </a:r>
            <a:endParaRPr lang="zh-CN" altLang="en-US" sz="2400" b="1" dirty="0"/>
          </a:p>
        </p:txBody>
      </p:sp>
      <p:sp>
        <p:nvSpPr>
          <p:cNvPr id="18" name="Rectangle 17"/>
          <p:cNvSpPr/>
          <p:nvPr/>
        </p:nvSpPr>
        <p:spPr>
          <a:xfrm>
            <a:off x="4529514" y="1586718"/>
            <a:ext cx="792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Rectangle 18"/>
          <p:cNvSpPr/>
          <p:nvPr/>
        </p:nvSpPr>
        <p:spPr>
          <a:xfrm>
            <a:off x="5355678" y="1578698"/>
            <a:ext cx="216000" cy="10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0" name="Rectangle 19"/>
          <p:cNvSpPr/>
          <p:nvPr/>
        </p:nvSpPr>
        <p:spPr>
          <a:xfrm>
            <a:off x="5603762" y="1586718"/>
            <a:ext cx="3456000" cy="10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Rectangle 20"/>
          <p:cNvSpPr/>
          <p:nvPr/>
        </p:nvSpPr>
        <p:spPr>
          <a:xfrm>
            <a:off x="4537536" y="1851412"/>
            <a:ext cx="1764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2" name="Rectangle 21"/>
          <p:cNvSpPr/>
          <p:nvPr/>
        </p:nvSpPr>
        <p:spPr>
          <a:xfrm>
            <a:off x="6342262" y="1843392"/>
            <a:ext cx="216000" cy="10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Rectangle 22"/>
          <p:cNvSpPr/>
          <p:nvPr/>
        </p:nvSpPr>
        <p:spPr>
          <a:xfrm>
            <a:off x="6590346" y="1851412"/>
            <a:ext cx="2484000" cy="10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 name="Rectangle 23"/>
          <p:cNvSpPr/>
          <p:nvPr/>
        </p:nvSpPr>
        <p:spPr>
          <a:xfrm>
            <a:off x="4545556" y="2139602"/>
            <a:ext cx="273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Rectangle 24"/>
          <p:cNvSpPr/>
          <p:nvPr/>
        </p:nvSpPr>
        <p:spPr>
          <a:xfrm>
            <a:off x="4537536" y="2404296"/>
            <a:ext cx="3348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6" name="Rectangle 25"/>
          <p:cNvSpPr/>
          <p:nvPr/>
        </p:nvSpPr>
        <p:spPr>
          <a:xfrm>
            <a:off x="7528804" y="2132148"/>
            <a:ext cx="1548000" cy="10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7" name="Rectangle 26"/>
          <p:cNvSpPr/>
          <p:nvPr/>
        </p:nvSpPr>
        <p:spPr>
          <a:xfrm>
            <a:off x="7280720" y="2140170"/>
            <a:ext cx="216000" cy="10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Rectangle 27"/>
          <p:cNvSpPr/>
          <p:nvPr/>
        </p:nvSpPr>
        <p:spPr>
          <a:xfrm>
            <a:off x="8143342" y="2404296"/>
            <a:ext cx="936000" cy="10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9" name="Rectangle 28"/>
          <p:cNvSpPr/>
          <p:nvPr/>
        </p:nvSpPr>
        <p:spPr>
          <a:xfrm>
            <a:off x="7914380" y="2404864"/>
            <a:ext cx="216000" cy="10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Left Brace 29"/>
          <p:cNvSpPr/>
          <p:nvPr/>
        </p:nvSpPr>
        <p:spPr>
          <a:xfrm>
            <a:off x="4199612" y="1618802"/>
            <a:ext cx="216000" cy="864000"/>
          </a:xfrm>
          <a:prstGeom prst="leftBrace">
            <a:avLst/>
          </a:pr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6" name="Rectangle 35"/>
          <p:cNvSpPr/>
          <p:nvPr/>
        </p:nvSpPr>
        <p:spPr>
          <a:xfrm>
            <a:off x="2624414" y="2642308"/>
            <a:ext cx="7357786" cy="707886"/>
          </a:xfrm>
          <a:prstGeom prst="rect">
            <a:avLst/>
          </a:prstGeom>
        </p:spPr>
        <p:txBody>
          <a:bodyPr wrap="square">
            <a:spAutoFit/>
          </a:bodyPr>
          <a:lstStyle/>
          <a:p>
            <a:r>
              <a:rPr lang="en-US" altLang="zh-CN" sz="2000" b="1" dirty="0">
                <a:solidFill>
                  <a:schemeClr val="accent2">
                    <a:lumMod val="50000"/>
                  </a:schemeClr>
                </a:solidFill>
              </a:rPr>
              <a:t>To calculate the </a:t>
            </a:r>
            <a:r>
              <a:rPr lang="en-US" altLang="zh-CN" sz="2000" b="1" i="1" dirty="0">
                <a:solidFill>
                  <a:schemeClr val="accent2">
                    <a:lumMod val="50000"/>
                  </a:schemeClr>
                </a:solidFill>
              </a:rPr>
              <a:t>probability</a:t>
            </a:r>
            <a:r>
              <a:rPr lang="en-US" altLang="zh-CN" sz="2000" b="1" dirty="0">
                <a:solidFill>
                  <a:schemeClr val="accent2">
                    <a:lumMod val="50000"/>
                  </a:schemeClr>
                </a:solidFill>
              </a:rPr>
              <a:t> of each state path, multiply all transition and emission probabilities in the state path.</a:t>
            </a:r>
            <a:endParaRPr lang="zh-CN" altLang="en-US" sz="2000" b="1" dirty="0">
              <a:solidFill>
                <a:schemeClr val="accent2">
                  <a:lumMod val="50000"/>
                </a:schemeClr>
              </a:solidFill>
            </a:endParaRPr>
          </a:p>
        </p:txBody>
      </p:sp>
      <p:sp>
        <p:nvSpPr>
          <p:cNvPr id="74" name="TextBox 73"/>
          <p:cNvSpPr txBox="1"/>
          <p:nvPr/>
        </p:nvSpPr>
        <p:spPr>
          <a:xfrm>
            <a:off x="1974712" y="3384522"/>
            <a:ext cx="9892452" cy="430887"/>
          </a:xfrm>
          <a:prstGeom prst="rect">
            <a:avLst/>
          </a:prstGeom>
          <a:noFill/>
        </p:spPr>
        <p:txBody>
          <a:bodyPr wrap="none" rtlCol="0">
            <a:spAutoFit/>
          </a:bodyPr>
          <a:lstStyle/>
          <a:p>
            <a:r>
              <a:rPr lang="en-US" altLang="zh-CN" sz="2200" b="1" dirty="0">
                <a:solidFill>
                  <a:srgbClr val="00B050"/>
                </a:solidFill>
              </a:rPr>
              <a:t>Emission</a:t>
            </a:r>
            <a:r>
              <a:rPr lang="en-US" altLang="zh-CN" sz="2200" dirty="0"/>
              <a:t> =  </a:t>
            </a:r>
            <a:r>
              <a:rPr lang="en-US" altLang="zh-CN" sz="2200" b="1" dirty="0">
                <a:solidFill>
                  <a:srgbClr val="002060"/>
                </a:solidFill>
              </a:rPr>
              <a:t>(0.25^3) </a:t>
            </a:r>
            <a:r>
              <a:rPr lang="en-US" altLang="zh-CN" sz="2200" dirty="0"/>
              <a:t>x 1 x </a:t>
            </a:r>
            <a:r>
              <a:rPr lang="en-US" altLang="zh-CN" sz="2200" b="1" dirty="0">
                <a:solidFill>
                  <a:srgbClr val="7030A0"/>
                </a:solidFill>
              </a:rPr>
              <a:t>(0.4x0.1x0.1x0.1x0.4x0.1x0.4x0.1x0.4x0.1x0.4)  </a:t>
            </a:r>
            <a:endParaRPr lang="zh-CN" altLang="en-US" sz="2200" b="1" dirty="0">
              <a:solidFill>
                <a:srgbClr val="7030A0"/>
              </a:solidFill>
            </a:endParaRPr>
          </a:p>
        </p:txBody>
      </p:sp>
      <p:sp>
        <p:nvSpPr>
          <p:cNvPr id="75" name="TextBox 74"/>
          <p:cNvSpPr txBox="1"/>
          <p:nvPr/>
        </p:nvSpPr>
        <p:spPr>
          <a:xfrm>
            <a:off x="1982734" y="3825678"/>
            <a:ext cx="6823150" cy="430887"/>
          </a:xfrm>
          <a:prstGeom prst="rect">
            <a:avLst/>
          </a:prstGeom>
          <a:noFill/>
        </p:spPr>
        <p:txBody>
          <a:bodyPr wrap="none" rtlCol="0">
            <a:spAutoFit/>
          </a:bodyPr>
          <a:lstStyle/>
          <a:p>
            <a:r>
              <a:rPr lang="en-US" altLang="zh-CN" sz="2200" b="1" dirty="0">
                <a:solidFill>
                  <a:schemeClr val="bg2">
                    <a:lumMod val="10000"/>
                  </a:schemeClr>
                </a:solidFill>
              </a:rPr>
              <a:t>Transition</a:t>
            </a:r>
            <a:r>
              <a:rPr lang="en-US" altLang="zh-CN" sz="2200" dirty="0"/>
              <a:t> = </a:t>
            </a:r>
            <a:r>
              <a:rPr lang="en-US" altLang="zh-CN" sz="2200" b="1" dirty="0">
                <a:solidFill>
                  <a:schemeClr val="accent3">
                    <a:lumMod val="50000"/>
                  </a:schemeClr>
                </a:solidFill>
              </a:rPr>
              <a:t>1.0</a:t>
            </a:r>
            <a:r>
              <a:rPr lang="en-US" altLang="zh-CN" sz="2200" dirty="0"/>
              <a:t> x </a:t>
            </a:r>
            <a:r>
              <a:rPr lang="en-US" altLang="zh-CN" sz="2200" b="1" dirty="0">
                <a:solidFill>
                  <a:schemeClr val="tx2">
                    <a:lumMod val="50000"/>
                  </a:schemeClr>
                </a:solidFill>
              </a:rPr>
              <a:t>(0.9^2) </a:t>
            </a:r>
            <a:r>
              <a:rPr lang="en-US" altLang="zh-CN" sz="2200" dirty="0"/>
              <a:t>x </a:t>
            </a:r>
            <a:r>
              <a:rPr lang="en-US" altLang="zh-CN" sz="2200" b="1" dirty="0">
                <a:solidFill>
                  <a:schemeClr val="accent6">
                    <a:lumMod val="75000"/>
                  </a:schemeClr>
                </a:solidFill>
              </a:rPr>
              <a:t>0.1 x 1 </a:t>
            </a:r>
            <a:r>
              <a:rPr lang="en-US" altLang="zh-CN" sz="2200" dirty="0"/>
              <a:t>x  </a:t>
            </a:r>
            <a:r>
              <a:rPr lang="en-US" altLang="zh-CN" sz="2200" b="1" dirty="0">
                <a:solidFill>
                  <a:srgbClr val="7030A0"/>
                </a:solidFill>
              </a:rPr>
              <a:t>(0.9^10) </a:t>
            </a:r>
            <a:r>
              <a:rPr lang="en-US" altLang="zh-CN" sz="2200" dirty="0"/>
              <a:t>x </a:t>
            </a:r>
            <a:r>
              <a:rPr lang="en-US" altLang="zh-CN" sz="2200" b="1" dirty="0">
                <a:solidFill>
                  <a:srgbClr val="FF0000"/>
                </a:solidFill>
              </a:rPr>
              <a:t>0.1 </a:t>
            </a:r>
            <a:endParaRPr lang="zh-CN" altLang="en-US" sz="2200" b="1" dirty="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6723809" y="4268038"/>
            <a:ext cx="4768944" cy="2518247"/>
          </a:xfrm>
          <a:prstGeom prst="rect">
            <a:avLst/>
          </a:prstGeom>
          <a:noFill/>
          <a:ln w="9525">
            <a:noFill/>
            <a:miter lim="800000"/>
            <a:headEnd/>
            <a:tailEnd/>
          </a:ln>
          <a:effectLst/>
        </p:spPr>
      </p:pic>
      <p:sp>
        <p:nvSpPr>
          <p:cNvPr id="79" name="TextBox 78"/>
          <p:cNvSpPr txBox="1"/>
          <p:nvPr/>
        </p:nvSpPr>
        <p:spPr>
          <a:xfrm>
            <a:off x="1975084" y="4275586"/>
            <a:ext cx="4699172" cy="430887"/>
          </a:xfrm>
          <a:prstGeom prst="rect">
            <a:avLst/>
          </a:prstGeom>
          <a:noFill/>
        </p:spPr>
        <p:txBody>
          <a:bodyPr wrap="none" rtlCol="0">
            <a:spAutoFit/>
          </a:bodyPr>
          <a:lstStyle/>
          <a:p>
            <a:r>
              <a:rPr lang="en-US" altLang="zh-CN" sz="2200" dirty="0"/>
              <a:t>State path = </a:t>
            </a:r>
            <a:r>
              <a:rPr lang="en-US" altLang="zh-CN" sz="2200" b="1" dirty="0">
                <a:solidFill>
                  <a:srgbClr val="00B050"/>
                </a:solidFill>
              </a:rPr>
              <a:t>Emission</a:t>
            </a:r>
            <a:r>
              <a:rPr lang="en-US" altLang="zh-CN" sz="2200" dirty="0"/>
              <a:t> x </a:t>
            </a:r>
            <a:r>
              <a:rPr lang="en-US" altLang="zh-CN" sz="2200" b="1" dirty="0">
                <a:solidFill>
                  <a:schemeClr val="bg2">
                    <a:lumMod val="10000"/>
                  </a:schemeClr>
                </a:solidFill>
              </a:rPr>
              <a:t>Transition</a:t>
            </a:r>
            <a:endParaRPr lang="zh-CN" altLang="en-US" sz="2200" b="1" dirty="0">
              <a:solidFill>
                <a:srgbClr val="FF0000"/>
              </a:solidFill>
            </a:endParaRPr>
          </a:p>
        </p:txBody>
      </p:sp>
      <p:sp>
        <p:nvSpPr>
          <p:cNvPr id="80" name="TextBox 79"/>
          <p:cNvSpPr txBox="1"/>
          <p:nvPr/>
        </p:nvSpPr>
        <p:spPr>
          <a:xfrm>
            <a:off x="3181596" y="4689125"/>
            <a:ext cx="3098925" cy="430887"/>
          </a:xfrm>
          <a:prstGeom prst="rect">
            <a:avLst/>
          </a:prstGeom>
          <a:noFill/>
        </p:spPr>
        <p:txBody>
          <a:bodyPr wrap="none" rtlCol="0">
            <a:spAutoFit/>
          </a:bodyPr>
          <a:lstStyle/>
          <a:p>
            <a:r>
              <a:rPr lang="en-US" altLang="zh-CN" sz="2200" dirty="0"/>
              <a:t>=  1.6e-10  x 0.00282   </a:t>
            </a:r>
            <a:endParaRPr lang="zh-CN" altLang="en-US" sz="2200" b="1" dirty="0">
              <a:solidFill>
                <a:srgbClr val="FF0000"/>
              </a:solidFill>
            </a:endParaRPr>
          </a:p>
        </p:txBody>
      </p:sp>
      <p:sp>
        <p:nvSpPr>
          <p:cNvPr id="81" name="TextBox 80"/>
          <p:cNvSpPr txBox="1"/>
          <p:nvPr/>
        </p:nvSpPr>
        <p:spPr>
          <a:xfrm>
            <a:off x="3198174" y="5126728"/>
            <a:ext cx="1779654" cy="430887"/>
          </a:xfrm>
          <a:prstGeom prst="rect">
            <a:avLst/>
          </a:prstGeom>
          <a:noFill/>
        </p:spPr>
        <p:txBody>
          <a:bodyPr wrap="none" rtlCol="0">
            <a:spAutoFit/>
          </a:bodyPr>
          <a:lstStyle/>
          <a:p>
            <a:r>
              <a:rPr lang="en-US" altLang="zh-CN" sz="2200" dirty="0"/>
              <a:t>=  </a:t>
            </a:r>
            <a:r>
              <a:rPr lang="en-US" altLang="zh-CN" sz="2200" b="1" dirty="0"/>
              <a:t>4.519e-13</a:t>
            </a:r>
            <a:endParaRPr lang="zh-CN" altLang="en-US" sz="2200" b="1" dirty="0">
              <a:solidFill>
                <a:srgbClr val="FF0000"/>
              </a:solidFill>
            </a:endParaRPr>
          </a:p>
        </p:txBody>
      </p:sp>
      <p:sp>
        <p:nvSpPr>
          <p:cNvPr id="86" name="Rectangle 85"/>
          <p:cNvSpPr/>
          <p:nvPr/>
        </p:nvSpPr>
        <p:spPr>
          <a:xfrm>
            <a:off x="1872642" y="5573657"/>
            <a:ext cx="4268932" cy="1015663"/>
          </a:xfrm>
          <a:prstGeom prst="rect">
            <a:avLst/>
          </a:prstGeom>
        </p:spPr>
        <p:txBody>
          <a:bodyPr wrap="square">
            <a:spAutoFit/>
          </a:bodyPr>
          <a:lstStyle/>
          <a:p>
            <a:r>
              <a:rPr lang="en-US" altLang="zh-CN" sz="2000" b="1" dirty="0">
                <a:solidFill>
                  <a:schemeClr val="accent2">
                    <a:lumMod val="50000"/>
                  </a:schemeClr>
                </a:solidFill>
              </a:rPr>
              <a:t>The state path with the highest probability is most likely the correct state path</a:t>
            </a:r>
            <a:r>
              <a:rPr lang="en-US" altLang="zh-CN" sz="2000" dirty="0"/>
              <a:t>.</a:t>
            </a:r>
          </a:p>
        </p:txBody>
      </p:sp>
      <p:sp>
        <p:nvSpPr>
          <p:cNvPr id="87" name="Rectangle 86"/>
          <p:cNvSpPr/>
          <p:nvPr/>
        </p:nvSpPr>
        <p:spPr>
          <a:xfrm>
            <a:off x="9047258" y="1444963"/>
            <a:ext cx="1223412" cy="369332"/>
          </a:xfrm>
          <a:prstGeom prst="rect">
            <a:avLst/>
          </a:prstGeom>
        </p:spPr>
        <p:txBody>
          <a:bodyPr wrap="none">
            <a:spAutoFit/>
          </a:bodyPr>
          <a:lstStyle/>
          <a:p>
            <a:r>
              <a:rPr lang="en-US" altLang="zh-CN" b="1" dirty="0"/>
              <a:t>4.519e-13</a:t>
            </a:r>
            <a:endParaRPr lang="zh-CN" altLang="en-US" b="1" dirty="0">
              <a:solidFill>
                <a:srgbClr val="FF0000"/>
              </a:solidFill>
            </a:endParaRPr>
          </a:p>
        </p:txBody>
      </p:sp>
      <p:sp>
        <p:nvSpPr>
          <p:cNvPr id="88" name="Rectangle 87"/>
          <p:cNvSpPr/>
          <p:nvPr/>
        </p:nvSpPr>
        <p:spPr>
          <a:xfrm>
            <a:off x="9135490" y="1718043"/>
            <a:ext cx="489774" cy="369332"/>
          </a:xfrm>
          <a:prstGeom prst="rect">
            <a:avLst/>
          </a:prstGeom>
        </p:spPr>
        <p:txBody>
          <a:bodyPr wrap="square">
            <a:spAutoFit/>
          </a:bodyPr>
          <a:lstStyle/>
          <a:p>
            <a:r>
              <a:rPr lang="en-US" altLang="zh-CN" b="1" dirty="0"/>
              <a:t>P2</a:t>
            </a:r>
            <a:endParaRPr lang="zh-CN" altLang="en-US" b="1" dirty="0">
              <a:solidFill>
                <a:srgbClr val="FF0000"/>
              </a:solidFill>
            </a:endParaRPr>
          </a:p>
        </p:txBody>
      </p:sp>
      <p:sp>
        <p:nvSpPr>
          <p:cNvPr id="89" name="Rectangle 88"/>
          <p:cNvSpPr/>
          <p:nvPr/>
        </p:nvSpPr>
        <p:spPr>
          <a:xfrm>
            <a:off x="9143512" y="1998779"/>
            <a:ext cx="489774" cy="369332"/>
          </a:xfrm>
          <a:prstGeom prst="rect">
            <a:avLst/>
          </a:prstGeom>
        </p:spPr>
        <p:txBody>
          <a:bodyPr wrap="square">
            <a:spAutoFit/>
          </a:bodyPr>
          <a:lstStyle/>
          <a:p>
            <a:r>
              <a:rPr lang="en-US" altLang="zh-CN" b="1" dirty="0"/>
              <a:t>P3</a:t>
            </a:r>
            <a:endParaRPr lang="zh-CN" altLang="en-US" b="1" dirty="0">
              <a:solidFill>
                <a:srgbClr val="FF0000"/>
              </a:solidFill>
            </a:endParaRPr>
          </a:p>
        </p:txBody>
      </p:sp>
      <p:sp>
        <p:nvSpPr>
          <p:cNvPr id="90" name="Rectangle 89"/>
          <p:cNvSpPr/>
          <p:nvPr/>
        </p:nvSpPr>
        <p:spPr>
          <a:xfrm>
            <a:off x="9151534" y="2279515"/>
            <a:ext cx="489774" cy="369332"/>
          </a:xfrm>
          <a:prstGeom prst="rect">
            <a:avLst/>
          </a:prstGeom>
        </p:spPr>
        <p:txBody>
          <a:bodyPr wrap="square">
            <a:spAutoFit/>
          </a:bodyPr>
          <a:lstStyle/>
          <a:p>
            <a:r>
              <a:rPr lang="en-US" altLang="zh-CN" b="1" dirty="0"/>
              <a:t>P4</a:t>
            </a:r>
            <a:endParaRPr lang="zh-CN" altLang="en-US" b="1" dirty="0">
              <a:solidFill>
                <a:srgbClr val="FF0000"/>
              </a:solidFill>
            </a:endParaRPr>
          </a:p>
        </p:txBody>
      </p:sp>
    </p:spTree>
    <p:extLst>
      <p:ext uri="{BB962C8B-B14F-4D97-AF65-F5344CB8AC3E}">
        <p14:creationId xmlns:p14="http://schemas.microsoft.com/office/powerpoint/2010/main" val="161737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36851" y="2925458"/>
            <a:ext cx="8272699" cy="1015663"/>
          </a:xfrm>
          <a:prstGeom prst="rect">
            <a:avLst/>
          </a:prstGeom>
        </p:spPr>
        <p:txBody>
          <a:bodyPr wrap="square">
            <a:spAutoFit/>
          </a:bodyPr>
          <a:lstStyle/>
          <a:p>
            <a:pPr>
              <a:buNone/>
            </a:pPr>
            <a:r>
              <a:rPr lang="en-US" altLang="zh-CN" sz="2000" b="1" dirty="0">
                <a:solidFill>
                  <a:schemeClr val="accent2">
                    <a:lumMod val="50000"/>
                  </a:schemeClr>
                </a:solidFill>
              </a:rPr>
              <a:t>The </a:t>
            </a:r>
            <a:r>
              <a:rPr lang="en-US" altLang="zh-CN" sz="2000" b="1" i="1" dirty="0">
                <a:solidFill>
                  <a:schemeClr val="accent2">
                    <a:lumMod val="50000"/>
                  </a:schemeClr>
                </a:solidFill>
              </a:rPr>
              <a:t>likelihood</a:t>
            </a:r>
            <a:r>
              <a:rPr lang="en-US" altLang="zh-CN" sz="2000" b="1" dirty="0">
                <a:solidFill>
                  <a:schemeClr val="accent2">
                    <a:lumMod val="50000"/>
                  </a:schemeClr>
                </a:solidFill>
              </a:rPr>
              <a:t> of a splice site at a particular position can be calculated by taking the probability of a state path and dividing it by the sum of the probabilities of all state paths.</a:t>
            </a:r>
          </a:p>
        </p:txBody>
      </p:sp>
      <p:cxnSp>
        <p:nvCxnSpPr>
          <p:cNvPr id="12" name="Straight Connector 11"/>
          <p:cNvCxnSpPr/>
          <p:nvPr/>
        </p:nvCxnSpPr>
        <p:spPr>
          <a:xfrm>
            <a:off x="7930422" y="1277453"/>
            <a:ext cx="0" cy="154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288742" y="1277453"/>
            <a:ext cx="0" cy="154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333674" y="1277453"/>
            <a:ext cx="0" cy="154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379174" y="1277453"/>
            <a:ext cx="0" cy="1548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2"/>
          <p:cNvSpPr txBox="1">
            <a:spLocks noChangeArrowheads="1"/>
          </p:cNvSpPr>
          <p:nvPr/>
        </p:nvSpPr>
        <p:spPr>
          <a:xfrm>
            <a:off x="1909704" y="46221"/>
            <a:ext cx="9314108" cy="1143000"/>
          </a:xfrm>
          <a:prstGeom prst="rect">
            <a:avLst/>
          </a:prstGeom>
        </p:spPr>
        <p:txBody>
          <a:bodyPr vert="horz" lIns="91440" tIns="45720" rIns="91440" bIns="45720" rtlCol="0" anchor="ctr">
            <a:normAutofit/>
          </a:bodyPr>
          <a:lstStyle/>
          <a:p>
            <a:pPr algn="ctr" defTabSz="457200">
              <a:spcBef>
                <a:spcPct val="0"/>
              </a:spcBef>
              <a:defRPr/>
            </a:pPr>
            <a:r>
              <a:rPr lang="en-US" sz="3600" dirty="0">
                <a:latin typeface="+mj-lt"/>
                <a:ea typeface="+mj-ea"/>
                <a:cs typeface="+mj-cs"/>
              </a:rPr>
              <a:t>Identification of the Most Likely S</a:t>
            </a:r>
            <a:r>
              <a:rPr lang="en-US" sz="3600" dirty="0" err="1">
                <a:latin typeface="+mj-lt"/>
                <a:ea typeface="+mj-ea"/>
                <a:cs typeface="+mj-cs"/>
              </a:rPr>
              <a:t>plice</a:t>
            </a:r>
            <a:r>
              <a:rPr lang="en-US" sz="3600" dirty="0">
                <a:latin typeface="+mj-lt"/>
                <a:ea typeface="+mj-ea"/>
                <a:cs typeface="+mj-cs"/>
              </a:rPr>
              <a:t> S</a:t>
            </a:r>
            <a:r>
              <a:rPr lang="en-US" sz="3600" dirty="0" err="1">
                <a:latin typeface="+mj-lt"/>
                <a:ea typeface="+mj-ea"/>
                <a:cs typeface="+mj-cs"/>
              </a:rPr>
              <a:t>ite</a:t>
            </a:r>
            <a:endParaRPr lang="en-US" sz="3600" dirty="0">
              <a:latin typeface="+mj-lt"/>
              <a:ea typeface="+mj-ea"/>
              <a:cs typeface="+mj-cs"/>
            </a:endParaRPr>
          </a:p>
        </p:txBody>
      </p:sp>
      <p:sp>
        <p:nvSpPr>
          <p:cNvPr id="17" name="TextBox 16"/>
          <p:cNvSpPr txBox="1"/>
          <p:nvPr/>
        </p:nvSpPr>
        <p:spPr>
          <a:xfrm>
            <a:off x="4259177" y="1257164"/>
            <a:ext cx="4911246" cy="400110"/>
          </a:xfrm>
          <a:prstGeom prst="rect">
            <a:avLst/>
          </a:prstGeom>
          <a:noFill/>
        </p:spPr>
        <p:txBody>
          <a:bodyPr wrap="square" rtlCol="0">
            <a:spAutoFit/>
          </a:bodyPr>
          <a:lstStyle/>
          <a:p>
            <a:r>
              <a:rPr lang="en-US" altLang="zh-CN" sz="2000" b="1" dirty="0"/>
              <a:t>C  T  </a:t>
            </a:r>
            <a:r>
              <a:rPr lang="en-US" altLang="zh-CN" sz="2000" b="1" dirty="0" err="1"/>
              <a:t>T</a:t>
            </a:r>
            <a:r>
              <a:rPr lang="en-US" altLang="zh-CN" sz="2000" b="1" dirty="0"/>
              <a:t>  G  A  C  G  C  A  G  A  G  T  C  A</a:t>
            </a:r>
            <a:endParaRPr lang="zh-CN" altLang="en-US" sz="2000" b="1" dirty="0"/>
          </a:p>
        </p:txBody>
      </p:sp>
      <p:sp>
        <p:nvSpPr>
          <p:cNvPr id="18" name="TextBox 17"/>
          <p:cNvSpPr txBox="1"/>
          <p:nvPr/>
        </p:nvSpPr>
        <p:spPr>
          <a:xfrm>
            <a:off x="2441524" y="1257164"/>
            <a:ext cx="1739808" cy="461665"/>
          </a:xfrm>
          <a:prstGeom prst="rect">
            <a:avLst/>
          </a:prstGeom>
          <a:noFill/>
        </p:spPr>
        <p:txBody>
          <a:bodyPr wrap="square" rtlCol="0">
            <a:spAutoFit/>
          </a:bodyPr>
          <a:lstStyle/>
          <a:p>
            <a:r>
              <a:rPr lang="en-US" altLang="zh-CN" sz="2400" b="1" dirty="0"/>
              <a:t>Sequence:</a:t>
            </a:r>
            <a:endParaRPr lang="zh-CN" altLang="en-US" sz="2400" b="1" dirty="0"/>
          </a:p>
        </p:txBody>
      </p:sp>
      <p:sp>
        <p:nvSpPr>
          <p:cNvPr id="19" name="TextBox 18"/>
          <p:cNvSpPr txBox="1"/>
          <p:nvPr/>
        </p:nvSpPr>
        <p:spPr>
          <a:xfrm>
            <a:off x="2476904" y="1974716"/>
            <a:ext cx="1739808" cy="461665"/>
          </a:xfrm>
          <a:prstGeom prst="rect">
            <a:avLst/>
          </a:prstGeom>
          <a:noFill/>
        </p:spPr>
        <p:txBody>
          <a:bodyPr wrap="square" rtlCol="0">
            <a:spAutoFit/>
          </a:bodyPr>
          <a:lstStyle/>
          <a:p>
            <a:r>
              <a:rPr lang="en-US" altLang="zh-CN" sz="2400" b="1" dirty="0"/>
              <a:t>State path:</a:t>
            </a:r>
            <a:endParaRPr lang="zh-CN" altLang="en-US" sz="2400" b="1" dirty="0"/>
          </a:p>
        </p:txBody>
      </p:sp>
      <p:sp>
        <p:nvSpPr>
          <p:cNvPr id="20" name="Rectangle 19"/>
          <p:cNvSpPr/>
          <p:nvPr/>
        </p:nvSpPr>
        <p:spPr>
          <a:xfrm>
            <a:off x="4417220" y="1779222"/>
            <a:ext cx="792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Rectangle 20"/>
          <p:cNvSpPr/>
          <p:nvPr/>
        </p:nvSpPr>
        <p:spPr>
          <a:xfrm>
            <a:off x="5243384" y="1771202"/>
            <a:ext cx="216000" cy="10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Rectangle 21"/>
          <p:cNvSpPr/>
          <p:nvPr/>
        </p:nvSpPr>
        <p:spPr>
          <a:xfrm>
            <a:off x="5491468" y="1779222"/>
            <a:ext cx="3456000" cy="10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3" name="Rectangle 22"/>
          <p:cNvSpPr/>
          <p:nvPr/>
        </p:nvSpPr>
        <p:spPr>
          <a:xfrm>
            <a:off x="4425242" y="2043916"/>
            <a:ext cx="1764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4" name="Rectangle 23"/>
          <p:cNvSpPr/>
          <p:nvPr/>
        </p:nvSpPr>
        <p:spPr>
          <a:xfrm>
            <a:off x="6229968" y="2035896"/>
            <a:ext cx="216000" cy="10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Rectangle 24"/>
          <p:cNvSpPr/>
          <p:nvPr/>
        </p:nvSpPr>
        <p:spPr>
          <a:xfrm>
            <a:off x="6478052" y="2043916"/>
            <a:ext cx="2484000" cy="10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 name="Rectangle 25"/>
          <p:cNvSpPr/>
          <p:nvPr/>
        </p:nvSpPr>
        <p:spPr>
          <a:xfrm>
            <a:off x="4433262" y="2332106"/>
            <a:ext cx="273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Rectangle 26"/>
          <p:cNvSpPr/>
          <p:nvPr/>
        </p:nvSpPr>
        <p:spPr>
          <a:xfrm>
            <a:off x="4425242" y="2596800"/>
            <a:ext cx="3348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8" name="Rectangle 27"/>
          <p:cNvSpPr/>
          <p:nvPr/>
        </p:nvSpPr>
        <p:spPr>
          <a:xfrm>
            <a:off x="7416510" y="2324652"/>
            <a:ext cx="1548000" cy="10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9" name="Rectangle 28"/>
          <p:cNvSpPr/>
          <p:nvPr/>
        </p:nvSpPr>
        <p:spPr>
          <a:xfrm>
            <a:off x="7168426" y="2332674"/>
            <a:ext cx="216000" cy="10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Rectangle 29"/>
          <p:cNvSpPr/>
          <p:nvPr/>
        </p:nvSpPr>
        <p:spPr>
          <a:xfrm>
            <a:off x="8031048" y="2596800"/>
            <a:ext cx="936000" cy="10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1" name="Rectangle 30"/>
          <p:cNvSpPr/>
          <p:nvPr/>
        </p:nvSpPr>
        <p:spPr>
          <a:xfrm>
            <a:off x="7802086" y="2597368"/>
            <a:ext cx="216000" cy="10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2" name="Left Brace 31"/>
          <p:cNvSpPr/>
          <p:nvPr/>
        </p:nvSpPr>
        <p:spPr>
          <a:xfrm>
            <a:off x="4087318" y="1811306"/>
            <a:ext cx="216000" cy="864000"/>
          </a:xfrm>
          <a:prstGeom prst="leftBrace">
            <a:avLst/>
          </a:pr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3" name="Rectangle 32"/>
          <p:cNvSpPr/>
          <p:nvPr/>
        </p:nvSpPr>
        <p:spPr>
          <a:xfrm>
            <a:off x="8999132" y="1637467"/>
            <a:ext cx="1223412" cy="369332"/>
          </a:xfrm>
          <a:prstGeom prst="rect">
            <a:avLst/>
          </a:prstGeom>
        </p:spPr>
        <p:txBody>
          <a:bodyPr wrap="none">
            <a:spAutoFit/>
          </a:bodyPr>
          <a:lstStyle/>
          <a:p>
            <a:r>
              <a:rPr lang="en-US" altLang="zh-CN" b="1" dirty="0"/>
              <a:t>4.519e-13</a:t>
            </a:r>
            <a:endParaRPr lang="zh-CN" altLang="en-US" b="1" dirty="0">
              <a:solidFill>
                <a:srgbClr val="FF0000"/>
              </a:solidFill>
            </a:endParaRPr>
          </a:p>
        </p:txBody>
      </p:sp>
      <p:sp>
        <p:nvSpPr>
          <p:cNvPr id="36" name="Rectangle 35"/>
          <p:cNvSpPr/>
          <p:nvPr/>
        </p:nvSpPr>
        <p:spPr>
          <a:xfrm>
            <a:off x="3526303" y="3942579"/>
            <a:ext cx="5290231" cy="400110"/>
          </a:xfrm>
          <a:prstGeom prst="rect">
            <a:avLst/>
          </a:prstGeom>
        </p:spPr>
        <p:txBody>
          <a:bodyPr wrap="none">
            <a:spAutoFit/>
          </a:bodyPr>
          <a:lstStyle/>
          <a:p>
            <a:r>
              <a:rPr lang="en-US" altLang="zh-CN" sz="2000" b="1" i="1" dirty="0"/>
              <a:t>likelihood</a:t>
            </a:r>
            <a:r>
              <a:rPr lang="en-US" altLang="zh-CN" sz="2000" b="1" dirty="0"/>
              <a:t> of a splice site in state path #1  </a:t>
            </a:r>
            <a:endParaRPr lang="zh-CN" altLang="en-US" sz="2000" dirty="0"/>
          </a:p>
        </p:txBody>
      </p:sp>
      <p:sp>
        <p:nvSpPr>
          <p:cNvPr id="37" name="TextBox 36"/>
          <p:cNvSpPr txBox="1"/>
          <p:nvPr/>
        </p:nvSpPr>
        <p:spPr>
          <a:xfrm>
            <a:off x="3181999" y="4426893"/>
            <a:ext cx="364202" cy="461665"/>
          </a:xfrm>
          <a:prstGeom prst="rect">
            <a:avLst/>
          </a:prstGeom>
          <a:noFill/>
        </p:spPr>
        <p:txBody>
          <a:bodyPr wrap="none" rtlCol="0">
            <a:spAutoFit/>
          </a:bodyPr>
          <a:lstStyle/>
          <a:p>
            <a:r>
              <a:rPr lang="en-US" altLang="zh-CN" sz="2400" b="1" dirty="0"/>
              <a:t>=</a:t>
            </a:r>
            <a:endParaRPr lang="zh-CN" altLang="en-US" sz="2400" b="1" dirty="0"/>
          </a:p>
        </p:txBody>
      </p:sp>
      <p:sp>
        <p:nvSpPr>
          <p:cNvPr id="38" name="Rectangle 37"/>
          <p:cNvSpPr/>
          <p:nvPr/>
        </p:nvSpPr>
        <p:spPr>
          <a:xfrm>
            <a:off x="9087364" y="1910547"/>
            <a:ext cx="489774" cy="369332"/>
          </a:xfrm>
          <a:prstGeom prst="rect">
            <a:avLst/>
          </a:prstGeom>
        </p:spPr>
        <p:txBody>
          <a:bodyPr wrap="square">
            <a:spAutoFit/>
          </a:bodyPr>
          <a:lstStyle/>
          <a:p>
            <a:r>
              <a:rPr lang="en-US" altLang="zh-CN" b="1" dirty="0"/>
              <a:t>P2</a:t>
            </a:r>
            <a:endParaRPr lang="zh-CN" altLang="en-US" b="1" dirty="0">
              <a:solidFill>
                <a:srgbClr val="FF0000"/>
              </a:solidFill>
            </a:endParaRPr>
          </a:p>
        </p:txBody>
      </p:sp>
      <p:sp>
        <p:nvSpPr>
          <p:cNvPr id="39" name="Rectangle 38"/>
          <p:cNvSpPr/>
          <p:nvPr/>
        </p:nvSpPr>
        <p:spPr>
          <a:xfrm>
            <a:off x="9095386" y="2191283"/>
            <a:ext cx="489774" cy="369332"/>
          </a:xfrm>
          <a:prstGeom prst="rect">
            <a:avLst/>
          </a:prstGeom>
        </p:spPr>
        <p:txBody>
          <a:bodyPr wrap="square">
            <a:spAutoFit/>
          </a:bodyPr>
          <a:lstStyle/>
          <a:p>
            <a:r>
              <a:rPr lang="en-US" altLang="zh-CN" b="1" dirty="0"/>
              <a:t>P3</a:t>
            </a:r>
            <a:endParaRPr lang="zh-CN" altLang="en-US" b="1" dirty="0">
              <a:solidFill>
                <a:srgbClr val="FF0000"/>
              </a:solidFill>
            </a:endParaRPr>
          </a:p>
        </p:txBody>
      </p:sp>
      <p:sp>
        <p:nvSpPr>
          <p:cNvPr id="40" name="Rectangle 39"/>
          <p:cNvSpPr/>
          <p:nvPr/>
        </p:nvSpPr>
        <p:spPr>
          <a:xfrm>
            <a:off x="9103408" y="2472019"/>
            <a:ext cx="489774" cy="369332"/>
          </a:xfrm>
          <a:prstGeom prst="rect">
            <a:avLst/>
          </a:prstGeom>
        </p:spPr>
        <p:txBody>
          <a:bodyPr wrap="square">
            <a:spAutoFit/>
          </a:bodyPr>
          <a:lstStyle/>
          <a:p>
            <a:r>
              <a:rPr lang="en-US" altLang="zh-CN" b="1" dirty="0"/>
              <a:t>P4</a:t>
            </a:r>
            <a:endParaRPr lang="zh-CN" altLang="en-US" b="1" dirty="0">
              <a:solidFill>
                <a:srgbClr val="FF0000"/>
              </a:solidFill>
            </a:endParaRPr>
          </a:p>
        </p:txBody>
      </p:sp>
      <p:cxnSp>
        <p:nvCxnSpPr>
          <p:cNvPr id="42" name="Straight Connector 41"/>
          <p:cNvCxnSpPr/>
          <p:nvPr/>
        </p:nvCxnSpPr>
        <p:spPr>
          <a:xfrm>
            <a:off x="3574428" y="4719497"/>
            <a:ext cx="4002502"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3987318" y="4703455"/>
            <a:ext cx="3222357" cy="400110"/>
          </a:xfrm>
          <a:prstGeom prst="rect">
            <a:avLst/>
          </a:prstGeom>
        </p:spPr>
        <p:txBody>
          <a:bodyPr wrap="none">
            <a:spAutoFit/>
          </a:bodyPr>
          <a:lstStyle/>
          <a:p>
            <a:r>
              <a:rPr lang="en-US" altLang="zh-CN" sz="2000" b="1" dirty="0"/>
              <a:t>4.519e-13 + P2 + P3 + P4 </a:t>
            </a:r>
            <a:endParaRPr lang="zh-CN" altLang="en-US" sz="2000" b="1" dirty="0">
              <a:solidFill>
                <a:srgbClr val="FF0000"/>
              </a:solidFill>
            </a:endParaRPr>
          </a:p>
        </p:txBody>
      </p:sp>
      <p:sp>
        <p:nvSpPr>
          <p:cNvPr id="44" name="Rectangle 43"/>
          <p:cNvSpPr/>
          <p:nvPr/>
        </p:nvSpPr>
        <p:spPr>
          <a:xfrm>
            <a:off x="4958333" y="4327225"/>
            <a:ext cx="1338828" cy="400110"/>
          </a:xfrm>
          <a:prstGeom prst="rect">
            <a:avLst/>
          </a:prstGeom>
        </p:spPr>
        <p:txBody>
          <a:bodyPr wrap="none">
            <a:spAutoFit/>
          </a:bodyPr>
          <a:lstStyle/>
          <a:p>
            <a:r>
              <a:rPr lang="en-US" altLang="zh-CN" sz="2000" b="1" dirty="0"/>
              <a:t>4.519e-13</a:t>
            </a:r>
            <a:endParaRPr lang="zh-CN" altLang="en-US" sz="2000" b="1" dirty="0"/>
          </a:p>
        </p:txBody>
      </p:sp>
    </p:spTree>
    <p:extLst>
      <p:ext uri="{BB962C8B-B14F-4D97-AF65-F5344CB8AC3E}">
        <p14:creationId xmlns:p14="http://schemas.microsoft.com/office/powerpoint/2010/main" val="346211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010380-9.tif                                                   00008EB5Mac 485                        B71840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832" y="1274930"/>
            <a:ext cx="7595772" cy="5580783"/>
          </a:xfrm>
          <a:prstGeom prst="rect">
            <a:avLst/>
          </a:prstGeom>
          <a:noFill/>
          <a:extLst>
            <a:ext uri="{909E8E84-426E-40dd-AFC4-6F175D3DCCD1}">
              <a14:hiddenFill xmlns:a14="http://schemas.microsoft.com/office/drawing/2010/main" xmlns="">
                <a:solidFill>
                  <a:srgbClr val="FFFFFF"/>
                </a:solidFill>
              </a14:hiddenFill>
            </a:ext>
          </a:extLst>
        </p:spPr>
      </p:pic>
      <p:sp>
        <p:nvSpPr>
          <p:cNvPr id="67587" name="Text Box 3"/>
          <p:cNvSpPr txBox="1">
            <a:spLocks noChangeArrowheads="1"/>
          </p:cNvSpPr>
          <p:nvPr/>
        </p:nvSpPr>
        <p:spPr bwMode="auto">
          <a:xfrm>
            <a:off x="2445211" y="1304955"/>
            <a:ext cx="195438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AU" sz="2000" b="1" dirty="0">
                <a:solidFill>
                  <a:schemeClr val="accent2">
                    <a:lumMod val="50000"/>
                  </a:schemeClr>
                </a:solidFill>
                <a:latin typeface="Helvetica" charset="0"/>
              </a:rPr>
              <a:t>(</a:t>
            </a:r>
            <a:r>
              <a:rPr lang="en-AU" sz="2000" b="1" dirty="0" err="1">
                <a:solidFill>
                  <a:schemeClr val="accent2">
                    <a:lumMod val="50000"/>
                  </a:schemeClr>
                </a:solidFill>
                <a:latin typeface="Helvetica" charset="0"/>
              </a:rPr>
              <a:t>color</a:t>
            </a:r>
            <a:r>
              <a:rPr lang="en-AU" sz="2000" b="1" dirty="0">
                <a:solidFill>
                  <a:schemeClr val="accent2">
                    <a:lumMod val="50000"/>
                  </a:schemeClr>
                </a:solidFill>
                <a:latin typeface="Helvetica" charset="0"/>
              </a:rPr>
              <a:t> -&gt; state)</a:t>
            </a:r>
          </a:p>
        </p:txBody>
      </p:sp>
      <p:sp>
        <p:nvSpPr>
          <p:cNvPr id="7" name="Rectangle 2"/>
          <p:cNvSpPr txBox="1">
            <a:spLocks noChangeArrowheads="1"/>
          </p:cNvSpPr>
          <p:nvPr/>
        </p:nvSpPr>
        <p:spPr>
          <a:xfrm>
            <a:off x="2209800" y="46221"/>
            <a:ext cx="7772400" cy="1143000"/>
          </a:xfrm>
          <a:prstGeom prst="rect">
            <a:avLst/>
          </a:prstGeom>
        </p:spPr>
        <p:txBody>
          <a:bodyPr vert="horz" lIns="91440" tIns="45720" rIns="91440" bIns="45720" rtlCol="0" anchor="ctr">
            <a:normAutofit/>
          </a:bodyPr>
          <a:lstStyle/>
          <a:p>
            <a:pPr lvl="0" algn="ctr">
              <a:spcBef>
                <a:spcPct val="0"/>
              </a:spcBef>
            </a:pPr>
            <a:r>
              <a:rPr lang="en-US" altLang="zh-CN" sz="3600" dirty="0"/>
              <a:t>HMMs and Gene Prediction</a:t>
            </a:r>
            <a:endParaRPr lang="en-US" sz="3600" dirty="0">
              <a:latin typeface="+mj-lt"/>
              <a:ea typeface="+mj-ea"/>
              <a:cs typeface="+mj-cs"/>
            </a:endParaRPr>
          </a:p>
        </p:txBody>
      </p:sp>
      <p:sp>
        <p:nvSpPr>
          <p:cNvPr id="2" name="Rectangle 1"/>
          <p:cNvSpPr/>
          <p:nvPr/>
        </p:nvSpPr>
        <p:spPr>
          <a:xfrm>
            <a:off x="8006324" y="1627155"/>
            <a:ext cx="914400" cy="19317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H="1">
            <a:off x="8263467" y="1651001"/>
            <a:ext cx="8466" cy="1481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48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2209800" y="46221"/>
            <a:ext cx="7772400" cy="1143000"/>
          </a:xfrm>
          <a:prstGeom prst="rect">
            <a:avLst/>
          </a:prstGeom>
        </p:spPr>
        <p:txBody>
          <a:bodyPr vert="horz" lIns="91440" tIns="45720" rIns="91440" bIns="45720" rtlCol="0" anchor="ctr">
            <a:normAutofit/>
          </a:bodyPr>
          <a:lstStyle/>
          <a:p>
            <a:pPr lvl="0" algn="ctr">
              <a:spcBef>
                <a:spcPct val="0"/>
              </a:spcBef>
            </a:pPr>
            <a:r>
              <a:rPr lang="en-US" altLang="zh-CN" sz="3600" dirty="0"/>
              <a:t>HMMs and Gene Prediction</a:t>
            </a:r>
            <a:endParaRPr lang="en-US" sz="3600" dirty="0">
              <a:latin typeface="+mj-lt"/>
              <a:ea typeface="+mj-ea"/>
              <a:cs typeface="+mj-cs"/>
            </a:endParaRPr>
          </a:p>
        </p:txBody>
      </p:sp>
      <p:sp>
        <p:nvSpPr>
          <p:cNvPr id="10" name="Rectangle 9"/>
          <p:cNvSpPr/>
          <p:nvPr/>
        </p:nvSpPr>
        <p:spPr>
          <a:xfrm>
            <a:off x="2008451" y="2280079"/>
            <a:ext cx="9053999" cy="707886"/>
          </a:xfrm>
          <a:prstGeom prst="rect">
            <a:avLst/>
          </a:prstGeom>
        </p:spPr>
        <p:txBody>
          <a:bodyPr wrap="square">
            <a:spAutoFit/>
          </a:bodyPr>
          <a:lstStyle/>
          <a:p>
            <a:r>
              <a:rPr lang="en-US" altLang="zh-CN" sz="2000" b="1" dirty="0"/>
              <a:t>The accuracy of HMM</a:t>
            </a:r>
            <a:r>
              <a:rPr lang="zh-CN" altLang="en-US" sz="2000" b="1" dirty="0"/>
              <a:t> </a:t>
            </a:r>
            <a:r>
              <a:rPr lang="en-US" altLang="zh-CN" sz="2000" b="1" dirty="0"/>
              <a:t>gene prediction depends on </a:t>
            </a:r>
            <a:r>
              <a:rPr lang="en-US" altLang="zh-CN" sz="2000" b="1" dirty="0">
                <a:solidFill>
                  <a:srgbClr val="00B050"/>
                </a:solidFill>
              </a:rPr>
              <a:t>emission probabilities </a:t>
            </a:r>
            <a:r>
              <a:rPr lang="en-US" altLang="zh-CN" sz="2000" b="1" dirty="0"/>
              <a:t>and </a:t>
            </a:r>
            <a:r>
              <a:rPr lang="en-US" altLang="zh-CN" sz="2000" b="1" dirty="0">
                <a:solidFill>
                  <a:srgbClr val="0070C0"/>
                </a:solidFill>
              </a:rPr>
              <a:t>transition probabilities</a:t>
            </a:r>
            <a:r>
              <a:rPr lang="en-US" altLang="zh-CN" sz="2000" b="1" dirty="0"/>
              <a:t>. </a:t>
            </a:r>
          </a:p>
        </p:txBody>
      </p:sp>
      <p:sp>
        <p:nvSpPr>
          <p:cNvPr id="11" name="Rectangle 10"/>
          <p:cNvSpPr/>
          <p:nvPr/>
        </p:nvSpPr>
        <p:spPr>
          <a:xfrm>
            <a:off x="2025168" y="3749320"/>
            <a:ext cx="9037282" cy="707886"/>
          </a:xfrm>
          <a:prstGeom prst="rect">
            <a:avLst/>
          </a:prstGeom>
        </p:spPr>
        <p:txBody>
          <a:bodyPr wrap="square">
            <a:spAutoFit/>
          </a:bodyPr>
          <a:lstStyle/>
          <a:p>
            <a:r>
              <a:rPr lang="en-US" altLang="zh-CN" sz="2000" b="1" dirty="0">
                <a:solidFill>
                  <a:srgbClr val="0070C0"/>
                </a:solidFill>
              </a:rPr>
              <a:t>Transition probabilities </a:t>
            </a:r>
            <a:r>
              <a:rPr lang="en-US" altLang="zh-CN" sz="2000" dirty="0"/>
              <a:t>are calculated based on the average lengths of that particular state in the training data.</a:t>
            </a:r>
          </a:p>
        </p:txBody>
      </p:sp>
      <p:sp>
        <p:nvSpPr>
          <p:cNvPr id="12" name="Rectangle 11"/>
          <p:cNvSpPr/>
          <p:nvPr/>
        </p:nvSpPr>
        <p:spPr>
          <a:xfrm>
            <a:off x="1999768" y="3029949"/>
            <a:ext cx="9062682" cy="707886"/>
          </a:xfrm>
          <a:prstGeom prst="rect">
            <a:avLst/>
          </a:prstGeom>
        </p:spPr>
        <p:txBody>
          <a:bodyPr wrap="square">
            <a:spAutoFit/>
          </a:bodyPr>
          <a:lstStyle/>
          <a:p>
            <a:r>
              <a:rPr lang="en-US" altLang="zh-CN" sz="2000" b="1" dirty="0">
                <a:solidFill>
                  <a:srgbClr val="00B050"/>
                </a:solidFill>
              </a:rPr>
              <a:t>Emission probabilities </a:t>
            </a:r>
            <a:r>
              <a:rPr lang="en-US" altLang="zh-CN" sz="2000" dirty="0"/>
              <a:t>are calculated based on the base composition in that particular state in the training data. </a:t>
            </a:r>
            <a:endParaRPr lang="zh-CN" altLang="en-US" sz="2000" dirty="0"/>
          </a:p>
        </p:txBody>
      </p:sp>
    </p:spTree>
    <p:extLst>
      <p:ext uri="{BB962C8B-B14F-4D97-AF65-F5344CB8AC3E}">
        <p14:creationId xmlns:p14="http://schemas.microsoft.com/office/powerpoint/2010/main" val="304310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HMMs and Gene Prediction</a:t>
            </a:r>
          </a:p>
        </p:txBody>
      </p:sp>
      <p:sp>
        <p:nvSpPr>
          <p:cNvPr id="3" name="Content Placeholder 2"/>
          <p:cNvSpPr>
            <a:spLocks noGrp="1"/>
          </p:cNvSpPr>
          <p:nvPr>
            <p:ph idx="1"/>
          </p:nvPr>
        </p:nvSpPr>
        <p:spPr/>
        <p:txBody>
          <a:bodyPr>
            <a:normAutofit/>
          </a:bodyPr>
          <a:lstStyle/>
          <a:p>
            <a:r>
              <a:rPr lang="en-US" dirty="0"/>
              <a:t>Gene prediction algorithm accuracy depends partly on transition probabilities.</a:t>
            </a:r>
          </a:p>
          <a:p>
            <a:pPr marL="0" indent="0">
              <a:buNone/>
            </a:pPr>
            <a:endParaRPr lang="en-US" sz="500" dirty="0"/>
          </a:p>
          <a:p>
            <a:r>
              <a:rPr lang="en-US" dirty="0"/>
              <a:t>Transition probabilities are calculated based on the distribution of exon and intron lengths in the training data.</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3477"/>
          <a:stretch/>
        </p:blipFill>
        <p:spPr bwMode="auto">
          <a:xfrm>
            <a:off x="3810000" y="4036134"/>
            <a:ext cx="4800600" cy="228846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3"/>
          <p:cNvSpPr txBox="1"/>
          <p:nvPr/>
        </p:nvSpPr>
        <p:spPr>
          <a:xfrm>
            <a:off x="7391400" y="6488668"/>
            <a:ext cx="3276600" cy="369332"/>
          </a:xfrm>
          <a:prstGeom prst="rect">
            <a:avLst/>
          </a:prstGeom>
          <a:noFill/>
        </p:spPr>
        <p:txBody>
          <a:bodyPr wrap="square" rtlCol="0">
            <a:spAutoFit/>
          </a:bodyPr>
          <a:lstStyle/>
          <a:p>
            <a:endParaRPr lang="en-US" dirty="0"/>
          </a:p>
        </p:txBody>
      </p:sp>
      <p:sp>
        <p:nvSpPr>
          <p:cNvPr id="5" name="TextBox 4"/>
          <p:cNvSpPr txBox="1"/>
          <p:nvPr/>
        </p:nvSpPr>
        <p:spPr>
          <a:xfrm>
            <a:off x="3311839" y="6296835"/>
            <a:ext cx="6961714" cy="276999"/>
          </a:xfrm>
          <a:prstGeom prst="rect">
            <a:avLst/>
          </a:prstGeom>
          <a:noFill/>
        </p:spPr>
        <p:txBody>
          <a:bodyPr wrap="square" rtlCol="0">
            <a:spAutoFit/>
          </a:bodyPr>
          <a:lstStyle/>
          <a:p>
            <a:r>
              <a:rPr lang="en-US" sz="1200" dirty="0"/>
              <a:t>Intron–exon structures of eukaryotic model organisms.  Michael Deutsch and </a:t>
            </a:r>
            <a:r>
              <a:rPr lang="en-US" sz="1200" dirty="0" err="1"/>
              <a:t>Manyuan</a:t>
            </a:r>
            <a:r>
              <a:rPr lang="en-US" sz="1200" dirty="0"/>
              <a:t> Long* 1999</a:t>
            </a:r>
          </a:p>
        </p:txBody>
      </p:sp>
    </p:spTree>
    <p:extLst>
      <p:ext uri="{BB962C8B-B14F-4D97-AF65-F5344CB8AC3E}">
        <p14:creationId xmlns:p14="http://schemas.microsoft.com/office/powerpoint/2010/main" val="541054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HMMs and Gene Prediction</a:t>
            </a:r>
          </a:p>
        </p:txBody>
      </p:sp>
      <p:sp>
        <p:nvSpPr>
          <p:cNvPr id="3" name="Content Placeholder 2"/>
          <p:cNvSpPr>
            <a:spLocks noGrp="1"/>
          </p:cNvSpPr>
          <p:nvPr>
            <p:ph idx="1"/>
          </p:nvPr>
        </p:nvSpPr>
        <p:spPr/>
        <p:txBody>
          <a:bodyPr>
            <a:normAutofit/>
          </a:bodyPr>
          <a:lstStyle/>
          <a:p>
            <a:r>
              <a:rPr lang="en-US" dirty="0"/>
              <a:t>Hidden Markov Models are the core of a number of gene prediction algorithms.</a:t>
            </a:r>
          </a:p>
          <a:p>
            <a:pPr lvl="2"/>
            <a:r>
              <a:rPr lang="en-US" sz="2800" dirty="0"/>
              <a:t>GENSCAN</a:t>
            </a:r>
          </a:p>
          <a:p>
            <a:pPr lvl="2"/>
            <a:r>
              <a:rPr lang="en-US" sz="2800" dirty="0"/>
              <a:t>Augustus</a:t>
            </a:r>
          </a:p>
          <a:p>
            <a:pPr lvl="2"/>
            <a:r>
              <a:rPr lang="en-US" sz="2800" dirty="0" err="1"/>
              <a:t>GeneId</a:t>
            </a:r>
            <a:r>
              <a:rPr lang="en-US" sz="2800" dirty="0"/>
              <a:t> </a:t>
            </a:r>
          </a:p>
          <a:p>
            <a:pPr lvl="2"/>
            <a:r>
              <a:rPr lang="en-US" sz="2800" dirty="0" err="1"/>
              <a:t>Genemark</a:t>
            </a:r>
            <a:endParaRPr lang="en-US" sz="2800" dirty="0"/>
          </a:p>
          <a:p>
            <a:pPr lvl="2"/>
            <a:r>
              <a:rPr lang="en-US" sz="2800" dirty="0"/>
              <a:t>GRAIL</a:t>
            </a:r>
          </a:p>
          <a:p>
            <a:pPr lvl="2"/>
            <a:r>
              <a:rPr lang="en-US" sz="2800" dirty="0" err="1"/>
              <a:t>Twinscan</a:t>
            </a:r>
            <a:endParaRPr lang="en-US" sz="2800" dirty="0"/>
          </a:p>
        </p:txBody>
      </p:sp>
    </p:spTree>
    <p:extLst>
      <p:ext uri="{BB962C8B-B14F-4D97-AF65-F5344CB8AC3E}">
        <p14:creationId xmlns:p14="http://schemas.microsoft.com/office/powerpoint/2010/main" val="2052665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lstStyle/>
          <a:p>
            <a:r>
              <a:rPr lang="en-US" dirty="0"/>
              <a:t>Conclusions</a:t>
            </a:r>
          </a:p>
        </p:txBody>
      </p:sp>
      <p:sp>
        <p:nvSpPr>
          <p:cNvPr id="5" name="Content Placeholder 2"/>
          <p:cNvSpPr>
            <a:spLocks noGrp="1"/>
          </p:cNvSpPr>
          <p:nvPr>
            <p:ph idx="1"/>
          </p:nvPr>
        </p:nvSpPr>
        <p:spPr>
          <a:xfrm>
            <a:off x="1740570" y="1450739"/>
            <a:ext cx="8686800" cy="4748390"/>
          </a:xfrm>
        </p:spPr>
        <p:txBody>
          <a:bodyPr>
            <a:normAutofit fontScale="92500" lnSpcReduction="20000"/>
          </a:bodyPr>
          <a:lstStyle/>
          <a:p>
            <a:r>
              <a:rPr lang="en-US" dirty="0"/>
              <a:t>Hidden Markov Models have proven to be useful for finding genes in unlabeled genomic sequence. </a:t>
            </a:r>
            <a:r>
              <a:rPr lang="en-US" altLang="zh-CN" dirty="0"/>
              <a:t>HMMs are the core of a number of gene prediction algorithms (such as </a:t>
            </a:r>
            <a:r>
              <a:rPr lang="en-US" altLang="zh-CN" dirty="0" err="1"/>
              <a:t>Genscan</a:t>
            </a:r>
            <a:r>
              <a:rPr lang="en-US" altLang="zh-CN" dirty="0"/>
              <a:t>, </a:t>
            </a:r>
            <a:r>
              <a:rPr lang="en-US" altLang="zh-CN" dirty="0" err="1"/>
              <a:t>Genemark</a:t>
            </a:r>
            <a:r>
              <a:rPr lang="en-US" altLang="zh-CN" dirty="0"/>
              <a:t>, </a:t>
            </a:r>
            <a:r>
              <a:rPr lang="en-US" altLang="zh-CN" dirty="0" err="1"/>
              <a:t>Twinscan</a:t>
            </a:r>
            <a:r>
              <a:rPr lang="en-US" altLang="zh-CN" dirty="0"/>
              <a:t>).</a:t>
            </a:r>
          </a:p>
          <a:p>
            <a:pPr>
              <a:buNone/>
            </a:pPr>
            <a:endParaRPr lang="en-US" dirty="0"/>
          </a:p>
          <a:p>
            <a:r>
              <a:rPr lang="en-US" dirty="0"/>
              <a:t>Hidden Markov Models are machine learning algorithms that use </a:t>
            </a:r>
            <a:r>
              <a:rPr lang="en-US" b="1" i="1" dirty="0"/>
              <a:t>transition probabilities</a:t>
            </a:r>
            <a:r>
              <a:rPr lang="en-US" dirty="0"/>
              <a:t> and </a:t>
            </a:r>
            <a:r>
              <a:rPr lang="en-US" b="1" i="1" dirty="0"/>
              <a:t>emission probabilities</a:t>
            </a:r>
            <a:r>
              <a:rPr lang="en-US" dirty="0"/>
              <a:t>.  </a:t>
            </a:r>
          </a:p>
          <a:p>
            <a:endParaRPr lang="en-US" dirty="0"/>
          </a:p>
          <a:p>
            <a:r>
              <a:rPr lang="en-US" dirty="0"/>
              <a:t>Hidden Markov Models label a series of observations with a </a:t>
            </a:r>
            <a:r>
              <a:rPr lang="en-US" b="1" i="1" dirty="0"/>
              <a:t>state path</a:t>
            </a:r>
            <a:r>
              <a:rPr lang="en-US" dirty="0"/>
              <a:t>, and they can create multiple state paths.  </a:t>
            </a:r>
          </a:p>
          <a:p>
            <a:endParaRPr lang="en-US" dirty="0"/>
          </a:p>
          <a:p>
            <a:r>
              <a:rPr lang="en-US" dirty="0"/>
              <a:t>It is mathematically possible to determine which state path is most likely to be correct.</a:t>
            </a:r>
          </a:p>
          <a:p>
            <a:pPr>
              <a:buNone/>
            </a:pPr>
            <a:endParaRPr lang="en-US" dirty="0"/>
          </a:p>
          <a:p>
            <a:endParaRPr lang="en-US" dirty="0"/>
          </a:p>
        </p:txBody>
      </p:sp>
    </p:spTree>
    <p:extLst>
      <p:ext uri="{BB962C8B-B14F-4D97-AF65-F5344CB8AC3E}">
        <p14:creationId xmlns:p14="http://schemas.microsoft.com/office/powerpoint/2010/main" val="54355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84600"/>
            <a:ext cx="11581560" cy="96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rPr>
              <a:t>Today’s Instructor</a:t>
            </a:r>
          </a:p>
        </p:txBody>
      </p:sp>
      <p:sp>
        <p:nvSpPr>
          <p:cNvPr id="87" name="CustomShape 2"/>
          <p:cNvSpPr/>
          <p:nvPr/>
        </p:nvSpPr>
        <p:spPr>
          <a:xfrm>
            <a:off x="3915720" y="1600200"/>
            <a:ext cx="792792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Arial"/>
              <a:buChar char="•"/>
            </a:pPr>
            <a:r>
              <a:rPr lang="en-US" sz="3200" b="0" strike="noStrike" spc="-1">
                <a:solidFill>
                  <a:srgbClr val="000000"/>
                </a:solidFill>
                <a:uFill>
                  <a:solidFill>
                    <a:srgbClr val="FFFFFF"/>
                  </a:solidFill>
                </a:uFill>
                <a:latin typeface="Arial"/>
              </a:rPr>
              <a:t>Bioinformatics and Computational Biosciences Branch (BCBB), Rocky Mountain Laboratories (RML), NIAID,</a:t>
            </a:r>
          </a:p>
          <a:p>
            <a:pPr marL="343080" indent="-342360">
              <a:lnSpc>
                <a:spcPct val="100000"/>
              </a:lnSpc>
              <a:spcBef>
                <a:spcPts val="641"/>
              </a:spcBef>
              <a:buClr>
                <a:srgbClr val="000000"/>
              </a:buClr>
              <a:buFont typeface="Arial"/>
              <a:buChar char="•"/>
            </a:pPr>
            <a:r>
              <a:rPr lang="en-US" sz="3200" b="0" strike="noStrike" spc="-1">
                <a:solidFill>
                  <a:srgbClr val="000000"/>
                </a:solidFill>
                <a:uFill>
                  <a:solidFill>
                    <a:srgbClr val="FFFFFF"/>
                  </a:solidFill>
                </a:uFill>
                <a:latin typeface="Arial"/>
              </a:rPr>
              <a:t>NIH, Hamilton, MT USA.</a:t>
            </a:r>
          </a:p>
          <a:p>
            <a:pPr marL="343080" indent="-342360">
              <a:lnSpc>
                <a:spcPct val="100000"/>
              </a:lnSpc>
              <a:spcBef>
                <a:spcPts val="641"/>
              </a:spcBef>
              <a:buClr>
                <a:srgbClr val="000000"/>
              </a:buClr>
              <a:buFont typeface="Arial"/>
              <a:buChar char="•"/>
            </a:pPr>
            <a:r>
              <a:rPr lang="en-US" sz="3200" b="0" strike="noStrike" spc="-1">
                <a:solidFill>
                  <a:srgbClr val="000000"/>
                </a:solidFill>
                <a:uFill>
                  <a:solidFill>
                    <a:srgbClr val="FFFFFF"/>
                  </a:solidFill>
                </a:uFill>
                <a:latin typeface="Arial"/>
              </a:rPr>
              <a:t>Contact our team via email: </a:t>
            </a:r>
          </a:p>
          <a:p>
            <a:pPr marL="743040" lvl="1" indent="-285120">
              <a:lnSpc>
                <a:spcPct val="100000"/>
              </a:lnSpc>
              <a:spcBef>
                <a:spcPts val="561"/>
              </a:spcBef>
              <a:buClr>
                <a:srgbClr val="000000"/>
              </a:buClr>
              <a:buFont typeface="Arial"/>
              <a:buChar char="–"/>
            </a:pPr>
            <a:r>
              <a:rPr lang="en-US" sz="2800" b="0" strike="noStrike" spc="-1">
                <a:solidFill>
                  <a:srgbClr val="000000"/>
                </a:solidFill>
                <a:uFill>
                  <a:solidFill>
                    <a:srgbClr val="FFFFFF"/>
                  </a:solidFill>
                </a:uFill>
                <a:latin typeface="Arial"/>
              </a:rPr>
              <a:t>Email: </a:t>
            </a:r>
            <a:r>
              <a:rPr lang="en-US" sz="2800" b="0" u="sng" strike="noStrike" spc="-1">
                <a:solidFill>
                  <a:srgbClr val="0000FF"/>
                </a:solidFill>
                <a:uFill>
                  <a:solidFill>
                    <a:srgbClr val="FFFFFF"/>
                  </a:solidFill>
                </a:uFill>
                <a:latin typeface="Arial"/>
                <a:hlinkClick r:id="rId2"/>
              </a:rPr>
              <a:t>ace@icermali.org</a:t>
            </a:r>
            <a:endParaRPr lang="en-US" sz="2800" b="0" strike="noStrike" spc="-1">
              <a:solidFill>
                <a:srgbClr val="000000"/>
              </a:solidFill>
              <a:uFill>
                <a:solidFill>
                  <a:srgbClr val="FFFFFF"/>
                </a:solidFill>
              </a:uFill>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uFill>
                  <a:solidFill>
                    <a:srgbClr val="FFFFFF"/>
                  </a:solidFill>
                </a:uFill>
                <a:latin typeface="Arial"/>
              </a:rPr>
              <a:t>Listserv: </a:t>
            </a:r>
            <a:r>
              <a:rPr lang="en-US" sz="2800" b="0" u="sng" strike="noStrike" spc="-1">
                <a:solidFill>
                  <a:srgbClr val="0000FF"/>
                </a:solidFill>
                <a:uFill>
                  <a:solidFill>
                    <a:srgbClr val="FFFFFF"/>
                  </a:solidFill>
                </a:uFill>
                <a:latin typeface="Arial"/>
                <a:hlinkClick r:id="rId3"/>
              </a:rPr>
              <a:t>ACE-MALI-L@LIST.NIH.GOV</a:t>
            </a:r>
            <a:endParaRPr lang="en-US" sz="2800" b="0" strike="noStrike" spc="-1">
              <a:solidFill>
                <a:srgbClr val="000000"/>
              </a:solidFill>
              <a:uFill>
                <a:solidFill>
                  <a:srgbClr val="FFFFFF"/>
                </a:solidFill>
              </a:uFill>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uFill>
                  <a:solidFill>
                    <a:srgbClr val="FFFFFF"/>
                  </a:solidFill>
                </a:uFill>
                <a:latin typeface="Arial"/>
              </a:rPr>
              <a:t>Instructor: </a:t>
            </a:r>
            <a:r>
              <a:rPr lang="en-US" sz="2800" b="0" u="sng" strike="noStrike" spc="-1">
                <a:solidFill>
                  <a:srgbClr val="0000FF"/>
                </a:solidFill>
                <a:uFill>
                  <a:solidFill>
                    <a:srgbClr val="FFFFFF"/>
                  </a:solidFill>
                </a:uFill>
                <a:latin typeface="Arial"/>
              </a:rPr>
              <a:t>amitava.roy@nih.gov</a:t>
            </a:r>
            <a:r>
              <a:rPr lang="en-US" sz="2800" b="0" strike="noStrike" spc="-1">
                <a:solidFill>
                  <a:srgbClr val="000000"/>
                </a:solidFill>
                <a:uFill>
                  <a:solidFill>
                    <a:srgbClr val="FFFFFF"/>
                  </a:solidFill>
                </a:uFill>
                <a:latin typeface="Arial"/>
              </a:rPr>
              <a:t> </a:t>
            </a:r>
          </a:p>
        </p:txBody>
      </p:sp>
      <p:sp>
        <p:nvSpPr>
          <p:cNvPr id="89" name="CustomShape 3"/>
          <p:cNvSpPr/>
          <p:nvPr/>
        </p:nvSpPr>
        <p:spPr>
          <a:xfrm>
            <a:off x="866880" y="4039560"/>
            <a:ext cx="317916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Arial"/>
                <a:ea typeface="DejaVu Sans"/>
              </a:rPr>
              <a:t>Dr. Amitava Roy</a:t>
            </a:r>
            <a:r>
              <a:rPr lang="en-US" sz="18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DejaVu Sans"/>
              </a:rPr>
              <a:t>Ph.D. in Physics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DejaVu Sans"/>
              </a:rPr>
              <a:t>Ongoing Computational Biology projects:</a:t>
            </a:r>
            <a:endParaRPr lang="en-US" sz="1800" b="0" strike="noStrike" spc="-1">
              <a:solidFill>
                <a:srgbClr val="000000"/>
              </a:solidFill>
              <a:uFill>
                <a:solidFill>
                  <a:srgbClr val="FFFFFF"/>
                </a:solidFill>
              </a:uFill>
              <a:latin typeface="Arial"/>
            </a:endParaRPr>
          </a:p>
          <a:p>
            <a:pPr marL="285840" indent="-285120">
              <a:lnSpc>
                <a:spcPct val="100000"/>
              </a:lnSpc>
              <a:buClr>
                <a:srgbClr val="000000"/>
              </a:buClr>
              <a:buFont typeface="Arial"/>
              <a:buChar char="•"/>
            </a:pPr>
            <a:r>
              <a:rPr lang="en-US" sz="1800" b="0" strike="noStrike" spc="-1">
                <a:solidFill>
                  <a:srgbClr val="000000"/>
                </a:solidFill>
                <a:uFill>
                  <a:solidFill>
                    <a:srgbClr val="FFFFFF"/>
                  </a:solidFill>
                </a:uFill>
                <a:latin typeface="Arial"/>
                <a:ea typeface="DejaVu Sans"/>
              </a:rPr>
              <a:t>Vaccine development</a:t>
            </a:r>
            <a:endParaRPr lang="en-US" sz="1800" b="0" strike="noStrike" spc="-1">
              <a:solidFill>
                <a:srgbClr val="000000"/>
              </a:solidFill>
              <a:uFill>
                <a:solidFill>
                  <a:srgbClr val="FFFFFF"/>
                </a:solidFill>
              </a:uFill>
              <a:latin typeface="Arial"/>
            </a:endParaRPr>
          </a:p>
          <a:p>
            <a:pPr marL="285840" indent="-285120">
              <a:lnSpc>
                <a:spcPct val="100000"/>
              </a:lnSpc>
              <a:buClr>
                <a:srgbClr val="000000"/>
              </a:buClr>
              <a:buFont typeface="Arial"/>
              <a:buChar char="•"/>
            </a:pPr>
            <a:r>
              <a:rPr lang="en-US" sz="1800" b="0" strike="noStrike" spc="-1">
                <a:solidFill>
                  <a:srgbClr val="000000"/>
                </a:solidFill>
                <a:uFill>
                  <a:solidFill>
                    <a:srgbClr val="FFFFFF"/>
                  </a:solidFill>
                </a:uFill>
                <a:latin typeface="Arial"/>
                <a:ea typeface="DejaVu Sans"/>
              </a:rPr>
              <a:t>Structure determination of prion</a:t>
            </a:r>
            <a:endParaRPr lang="en-US" sz="1800" b="0" strike="noStrike" spc="-1">
              <a:solidFill>
                <a:srgbClr val="000000"/>
              </a:solidFill>
              <a:uFill>
                <a:solidFill>
                  <a:srgbClr val="FFFFFF"/>
                </a:solidFill>
              </a:uFill>
              <a:latin typeface="Arial"/>
            </a:endParaRPr>
          </a:p>
        </p:txBody>
      </p:sp>
      <p:sp>
        <p:nvSpPr>
          <p:cNvPr id="90" name="CustomShape 4"/>
          <p:cNvSpPr/>
          <p:nvPr/>
        </p:nvSpPr>
        <p:spPr>
          <a:xfrm>
            <a:off x="8737560" y="6356520"/>
            <a:ext cx="284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6EA7408-7745-4C49-830F-40269CFE0018}" type="slidenum">
              <a:rPr lang="en-US" sz="1200" b="0" strike="noStrike" spc="-1">
                <a:solidFill>
                  <a:srgbClr val="8B8B8B"/>
                </a:solidFill>
                <a:uFill>
                  <a:solidFill>
                    <a:srgbClr val="FFFFFF"/>
                  </a:solidFill>
                </a:uFill>
                <a:latin typeface="Calibri"/>
              </a:rPr>
              <a:t>2</a:t>
            </a:fld>
            <a:endParaRPr lang="en-US" sz="1200" b="0" strike="noStrike" spc="-1">
              <a:solidFill>
                <a:srgbClr val="000000"/>
              </a:solidFill>
              <a:uFill>
                <a:solidFill>
                  <a:srgbClr val="FFFFFF"/>
                </a:solidFill>
              </a:uFill>
              <a:latin typeface="Arial"/>
            </a:endParaRPr>
          </a:p>
        </p:txBody>
      </p:sp>
      <p:pic>
        <p:nvPicPr>
          <p:cNvPr id="5" name="Picture 4">
            <a:extLst>
              <a:ext uri="{FF2B5EF4-FFF2-40B4-BE49-F238E27FC236}">
                <a16:creationId xmlns:a16="http://schemas.microsoft.com/office/drawing/2014/main" id="{A569BD0B-6E67-5843-BD73-1DA0216E38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80" y="1317215"/>
            <a:ext cx="3048840" cy="277884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a:extLst>
              <a:ext uri="{FF2B5EF4-FFF2-40B4-BE49-F238E27FC236}">
                <a16:creationId xmlns:a16="http://schemas.microsoft.com/office/drawing/2014/main" id="{E70CDDE0-E959-AD4F-AFF9-B7D807C0F351}"/>
              </a:ext>
            </a:extLst>
          </p:cNvPr>
          <p:cNvSpPr>
            <a:spLocks noGrp="1" noChangeArrowheads="1"/>
          </p:cNvSpPr>
          <p:nvPr>
            <p:ph type="title"/>
          </p:nvPr>
        </p:nvSpPr>
        <p:spPr>
          <a:xfrm>
            <a:off x="2617788" y="217488"/>
            <a:ext cx="7772400" cy="1143000"/>
          </a:xfrm>
        </p:spPr>
        <p:txBody>
          <a:bodyPr/>
          <a:lstStyle/>
          <a:p>
            <a:pPr algn="ctr"/>
            <a:r>
              <a:rPr lang="en-US" altLang="ko-KR" dirty="0">
                <a:ea typeface="굴림" panose="020B0600000101010101" pitchFamily="34" charset="-127"/>
              </a:rPr>
              <a:t>Alignment methods</a:t>
            </a:r>
          </a:p>
        </p:txBody>
      </p:sp>
      <p:sp>
        <p:nvSpPr>
          <p:cNvPr id="3075" name="Rectangle 3">
            <a:extLst>
              <a:ext uri="{FF2B5EF4-FFF2-40B4-BE49-F238E27FC236}">
                <a16:creationId xmlns:a16="http://schemas.microsoft.com/office/drawing/2014/main" id="{77335E66-A6B7-FD47-B6D8-E656117C0B89}"/>
              </a:ext>
            </a:extLst>
          </p:cNvPr>
          <p:cNvSpPr>
            <a:spLocks noGrp="1" noChangeArrowheads="1"/>
          </p:cNvSpPr>
          <p:nvPr>
            <p:ph type="body" idx="1"/>
          </p:nvPr>
        </p:nvSpPr>
        <p:spPr>
          <a:xfrm>
            <a:off x="2120900" y="1809750"/>
            <a:ext cx="7861300" cy="4133850"/>
          </a:xfrm>
        </p:spPr>
        <p:txBody>
          <a:bodyPr>
            <a:normAutofit/>
          </a:bodyPr>
          <a:lstStyle/>
          <a:p>
            <a:pPr>
              <a:lnSpc>
                <a:spcPct val="90000"/>
              </a:lnSpc>
            </a:pPr>
            <a:r>
              <a:rPr lang="en-US" altLang="ko-KR" dirty="0">
                <a:ea typeface="굴림" panose="020B0600000101010101" pitchFamily="34" charset="-127"/>
              </a:rPr>
              <a:t>Introduction to global and local sequence alignment methods</a:t>
            </a:r>
          </a:p>
          <a:p>
            <a:pPr lvl="1">
              <a:lnSpc>
                <a:spcPct val="90000"/>
              </a:lnSpc>
            </a:pPr>
            <a:r>
              <a:rPr lang="en-US" altLang="ko-KR" sz="2800" dirty="0">
                <a:ea typeface="굴림" panose="020B0600000101010101" pitchFamily="34" charset="-127"/>
              </a:rPr>
              <a:t>Global : Needleman-Wunsch</a:t>
            </a:r>
          </a:p>
          <a:p>
            <a:pPr lvl="1">
              <a:lnSpc>
                <a:spcPct val="90000"/>
              </a:lnSpc>
            </a:pPr>
            <a:r>
              <a:rPr lang="en-US" altLang="ko-KR" sz="2800" dirty="0">
                <a:ea typeface="굴림" panose="020B0600000101010101" pitchFamily="34" charset="-127"/>
              </a:rPr>
              <a:t>Local : Smith-Waterman</a:t>
            </a:r>
          </a:p>
          <a:p>
            <a:pPr lvl="1">
              <a:lnSpc>
                <a:spcPct val="90000"/>
              </a:lnSpc>
            </a:pPr>
            <a:r>
              <a:rPr lang="en-US" altLang="ko-KR" sz="2800" dirty="0">
                <a:ea typeface="굴림" panose="020B0600000101010101" pitchFamily="34" charset="-127"/>
              </a:rPr>
              <a:t>BLAST</a:t>
            </a:r>
          </a:p>
          <a:p>
            <a:pPr>
              <a:lnSpc>
                <a:spcPct val="90000"/>
              </a:lnSpc>
            </a:pPr>
            <a:r>
              <a:rPr lang="en-US" altLang="ko-KR" dirty="0">
                <a:ea typeface="굴림" panose="020B0600000101010101" pitchFamily="34" charset="-127"/>
              </a:rPr>
              <a:t>Scoring Matrices</a:t>
            </a:r>
          </a:p>
          <a:p>
            <a:pPr lvl="1">
              <a:lnSpc>
                <a:spcPct val="90000"/>
              </a:lnSpc>
            </a:pPr>
            <a:r>
              <a:rPr lang="en-US" altLang="ko-KR" sz="2800" dirty="0">
                <a:ea typeface="굴림" panose="020B0600000101010101" pitchFamily="34" charset="-127"/>
              </a:rPr>
              <a:t>PAM</a:t>
            </a:r>
          </a:p>
          <a:p>
            <a:pPr lvl="1">
              <a:lnSpc>
                <a:spcPct val="90000"/>
              </a:lnSpc>
            </a:pPr>
            <a:r>
              <a:rPr lang="en-US" altLang="ko-KR" sz="2800" dirty="0">
                <a:ea typeface="굴림" panose="020B0600000101010101" pitchFamily="34" charset="-127"/>
              </a:rPr>
              <a:t>BLOSUM</a:t>
            </a:r>
          </a:p>
        </p:txBody>
      </p:sp>
    </p:spTree>
    <p:extLst>
      <p:ext uri="{BB962C8B-B14F-4D97-AF65-F5344CB8AC3E}">
        <p14:creationId xmlns:p14="http://schemas.microsoft.com/office/powerpoint/2010/main" val="249109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a:extLst>
              <a:ext uri="{FF2B5EF4-FFF2-40B4-BE49-F238E27FC236}">
                <a16:creationId xmlns:a16="http://schemas.microsoft.com/office/drawing/2014/main" id="{E70CDDE0-E959-AD4F-AFF9-B7D807C0F351}"/>
              </a:ext>
            </a:extLst>
          </p:cNvPr>
          <p:cNvSpPr>
            <a:spLocks noGrp="1" noChangeArrowheads="1"/>
          </p:cNvSpPr>
          <p:nvPr>
            <p:ph type="title"/>
          </p:nvPr>
        </p:nvSpPr>
        <p:spPr>
          <a:xfrm>
            <a:off x="2617788" y="217488"/>
            <a:ext cx="7772400" cy="1143000"/>
          </a:xfrm>
        </p:spPr>
        <p:txBody>
          <a:bodyPr/>
          <a:lstStyle/>
          <a:p>
            <a:pPr algn="ctr"/>
            <a:r>
              <a:rPr lang="en-US" altLang="ko-KR" dirty="0">
                <a:ea typeface="굴림" panose="020B0600000101010101" pitchFamily="34" charset="-127"/>
              </a:rPr>
              <a:t>Function Prediction</a:t>
            </a:r>
          </a:p>
        </p:txBody>
      </p:sp>
      <p:sp>
        <p:nvSpPr>
          <p:cNvPr id="3075" name="Rectangle 3">
            <a:extLst>
              <a:ext uri="{FF2B5EF4-FFF2-40B4-BE49-F238E27FC236}">
                <a16:creationId xmlns:a16="http://schemas.microsoft.com/office/drawing/2014/main" id="{77335E66-A6B7-FD47-B6D8-E656117C0B89}"/>
              </a:ext>
            </a:extLst>
          </p:cNvPr>
          <p:cNvSpPr>
            <a:spLocks noGrp="1" noChangeArrowheads="1"/>
          </p:cNvSpPr>
          <p:nvPr>
            <p:ph type="body" idx="1"/>
          </p:nvPr>
        </p:nvSpPr>
        <p:spPr>
          <a:xfrm>
            <a:off x="2120900" y="1809749"/>
            <a:ext cx="7861300" cy="4877921"/>
          </a:xfrm>
        </p:spPr>
        <p:txBody>
          <a:bodyPr>
            <a:normAutofit lnSpcReduction="10000"/>
          </a:bodyPr>
          <a:lstStyle/>
          <a:p>
            <a:pPr>
              <a:lnSpc>
                <a:spcPct val="90000"/>
              </a:lnSpc>
            </a:pPr>
            <a:r>
              <a:rPr lang="en-US" altLang="ko-KR" dirty="0">
                <a:ea typeface="굴림" panose="020B0600000101010101" pitchFamily="34" charset="-127"/>
              </a:rPr>
              <a:t>Multiple  Sequence Alignment</a:t>
            </a:r>
          </a:p>
          <a:p>
            <a:pPr marL="0" indent="0">
              <a:lnSpc>
                <a:spcPct val="90000"/>
              </a:lnSpc>
              <a:buNone/>
            </a:pPr>
            <a:r>
              <a:rPr lang="en-US" altLang="ko-KR" dirty="0">
                <a:ea typeface="굴림" panose="020B0600000101010101" pitchFamily="34" charset="-127"/>
              </a:rPr>
              <a:t>    Dynamics Programming</a:t>
            </a:r>
          </a:p>
          <a:p>
            <a:pPr marL="0" indent="0">
              <a:lnSpc>
                <a:spcPct val="90000"/>
              </a:lnSpc>
              <a:buNone/>
            </a:pPr>
            <a:r>
              <a:rPr lang="en-US" altLang="ko-KR" sz="2800" dirty="0">
                <a:ea typeface="굴림" panose="020B0600000101010101" pitchFamily="34" charset="-127"/>
              </a:rPr>
              <a:t>    </a:t>
            </a:r>
            <a:r>
              <a:rPr lang="en-US" altLang="ko-KR" sz="2800" dirty="0" err="1">
                <a:ea typeface="굴림" panose="020B0600000101010101" pitchFamily="34" charset="-127"/>
              </a:rPr>
              <a:t>ClustlW</a:t>
            </a:r>
            <a:r>
              <a:rPr lang="en-US" altLang="ko-KR" sz="2800" dirty="0">
                <a:ea typeface="굴림" panose="020B0600000101010101" pitchFamily="34" charset="-127"/>
              </a:rPr>
              <a:t>, t-Coffee, Muscle</a:t>
            </a:r>
          </a:p>
          <a:p>
            <a:pPr marL="0" indent="0">
              <a:lnSpc>
                <a:spcPct val="90000"/>
              </a:lnSpc>
              <a:buNone/>
            </a:pPr>
            <a:endParaRPr lang="en-US" altLang="ko-KR" sz="2800" dirty="0">
              <a:ea typeface="굴림" panose="020B0600000101010101" pitchFamily="34" charset="-127"/>
            </a:endParaRPr>
          </a:p>
          <a:p>
            <a:r>
              <a:rPr lang="en-US" altLang="ko-KR" dirty="0">
                <a:ea typeface="굴림" panose="020B0600000101010101" pitchFamily="34" charset="-127"/>
              </a:rPr>
              <a:t>Motif Search and Function Prediction</a:t>
            </a:r>
          </a:p>
          <a:p>
            <a:pPr marL="0" indent="0">
              <a:lnSpc>
                <a:spcPct val="90000"/>
              </a:lnSpc>
              <a:buNone/>
            </a:pPr>
            <a:r>
              <a:rPr lang="en-US" altLang="ko-KR" dirty="0">
                <a:ea typeface="굴림" panose="020B0600000101010101" pitchFamily="34" charset="-127"/>
              </a:rPr>
              <a:t>      Expectation Maximization, MEME</a:t>
            </a:r>
          </a:p>
          <a:p>
            <a:pPr marL="0" indent="0">
              <a:lnSpc>
                <a:spcPct val="90000"/>
              </a:lnSpc>
              <a:buNone/>
            </a:pPr>
            <a:endParaRPr lang="en-US" altLang="ko-KR" dirty="0">
              <a:ea typeface="굴림" panose="020B0600000101010101" pitchFamily="34" charset="-127"/>
            </a:endParaRPr>
          </a:p>
          <a:p>
            <a:pPr>
              <a:lnSpc>
                <a:spcPct val="90000"/>
              </a:lnSpc>
            </a:pPr>
            <a:r>
              <a:rPr lang="en-US" altLang="ko-KR" dirty="0">
                <a:ea typeface="굴림" panose="020B0600000101010101" pitchFamily="34" charset="-127"/>
              </a:rPr>
              <a:t>Markov Model and Hidden Markov Model</a:t>
            </a:r>
          </a:p>
          <a:p>
            <a:pPr>
              <a:lnSpc>
                <a:spcPct val="90000"/>
              </a:lnSpc>
            </a:pPr>
            <a:endParaRPr lang="en-US" altLang="ko-KR" dirty="0">
              <a:ea typeface="굴림" panose="020B0600000101010101" pitchFamily="34" charset="-127"/>
            </a:endParaRPr>
          </a:p>
          <a:p>
            <a:pPr>
              <a:lnSpc>
                <a:spcPct val="90000"/>
              </a:lnSpc>
            </a:pPr>
            <a:r>
              <a:rPr lang="en-US" altLang="ko-KR" dirty="0">
                <a:ea typeface="굴림" panose="020B0600000101010101" pitchFamily="34" charset="-127"/>
              </a:rPr>
              <a:t>Software</a:t>
            </a:r>
          </a:p>
        </p:txBody>
      </p:sp>
    </p:spTree>
    <p:extLst>
      <p:ext uri="{BB962C8B-B14F-4D97-AF65-F5344CB8AC3E}">
        <p14:creationId xmlns:p14="http://schemas.microsoft.com/office/powerpoint/2010/main" val="389507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99160" y="175024"/>
            <a:ext cx="10622280" cy="986490"/>
          </a:xfrm>
        </p:spPr>
        <p:txBody>
          <a:bodyPr>
            <a:normAutofit fontScale="90000"/>
          </a:bodyPr>
          <a:lstStyle/>
          <a:p>
            <a:pPr algn="ctr"/>
            <a:r>
              <a:rPr lang="en-US" sz="4000" dirty="0"/>
              <a:t>Introducing Hidden Markov Models</a:t>
            </a:r>
            <a:br>
              <a:rPr lang="en-US" sz="4000" dirty="0"/>
            </a:br>
            <a:r>
              <a:rPr lang="en-US" sz="4000" dirty="0"/>
              <a:t>First – a </a:t>
            </a:r>
            <a:r>
              <a:rPr lang="en-US" sz="3600" dirty="0"/>
              <a:t>Markov Model</a:t>
            </a:r>
          </a:p>
        </p:txBody>
      </p:sp>
      <p:sp>
        <p:nvSpPr>
          <p:cNvPr id="16" name="Text Box 11"/>
          <p:cNvSpPr txBox="1">
            <a:spLocks noChangeArrowheads="1"/>
          </p:cNvSpPr>
          <p:nvPr/>
        </p:nvSpPr>
        <p:spPr bwMode="auto">
          <a:xfrm>
            <a:off x="3110881" y="5402334"/>
            <a:ext cx="571394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400" b="1" dirty="0">
                <a:solidFill>
                  <a:schemeClr val="accent2">
                    <a:lumMod val="50000"/>
                  </a:schemeClr>
                </a:solidFill>
              </a:rPr>
              <a:t>State</a:t>
            </a:r>
            <a:r>
              <a:rPr lang="en-US" sz="2000" dirty="0"/>
              <a:t> </a:t>
            </a:r>
            <a:r>
              <a:rPr lang="en-US" sz="2400" dirty="0"/>
              <a:t>:  </a:t>
            </a:r>
            <a:r>
              <a:rPr lang="en-US" sz="2200" dirty="0"/>
              <a:t>sunny   cloudy   rainy           sunny ? </a:t>
            </a:r>
          </a:p>
        </p:txBody>
      </p:sp>
      <p:pic>
        <p:nvPicPr>
          <p:cNvPr id="2" name="Picture 1" descr="rainy_weather_clip_a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708" y="4812852"/>
            <a:ext cx="571907" cy="543648"/>
          </a:xfrm>
          <a:prstGeom prst="rect">
            <a:avLst/>
          </a:prstGeom>
        </p:spPr>
      </p:pic>
      <p:pic>
        <p:nvPicPr>
          <p:cNvPr id="3" name="Picture 2" descr="sunny_happy_d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549" y="4796841"/>
            <a:ext cx="659846" cy="558807"/>
          </a:xfrm>
          <a:prstGeom prst="rect">
            <a:avLst/>
          </a:prstGeom>
        </p:spPr>
      </p:pic>
      <p:pic>
        <p:nvPicPr>
          <p:cNvPr id="4" name="Picture 3" descr="download.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8823" y="4853822"/>
            <a:ext cx="600148" cy="424824"/>
          </a:xfrm>
          <a:prstGeom prst="rect">
            <a:avLst/>
          </a:prstGeom>
        </p:spPr>
      </p:pic>
      <p:sp>
        <p:nvSpPr>
          <p:cNvPr id="17" name="Text Box 4"/>
          <p:cNvSpPr txBox="1">
            <a:spLocks noChangeArrowheads="1"/>
          </p:cNvSpPr>
          <p:nvPr/>
        </p:nvSpPr>
        <p:spPr bwMode="auto">
          <a:xfrm>
            <a:off x="2381007" y="1285202"/>
            <a:ext cx="7869898"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400" b="1" dirty="0">
                <a:solidFill>
                  <a:srgbClr val="800000"/>
                </a:solidFill>
              </a:rPr>
              <a:t>A Markov Model </a:t>
            </a:r>
            <a:r>
              <a:rPr lang="en-US" sz="2400" dirty="0"/>
              <a:t>is a chain-structured process where future states depend only on the present state, not on the sequence of events that preceded it.</a:t>
            </a:r>
            <a:endParaRPr lang="en-US" sz="2000" dirty="0"/>
          </a:p>
        </p:txBody>
      </p:sp>
      <p:pic>
        <p:nvPicPr>
          <p:cNvPr id="6" name="Picture 5"/>
          <p:cNvPicPr>
            <a:picLocks noChangeAspect="1"/>
          </p:cNvPicPr>
          <p:nvPr/>
        </p:nvPicPr>
        <p:blipFill>
          <a:blip r:embed="rId6"/>
          <a:stretch>
            <a:fillRect/>
          </a:stretch>
        </p:blipFill>
        <p:spPr>
          <a:xfrm>
            <a:off x="3773730" y="2562506"/>
            <a:ext cx="4303470" cy="1124152"/>
          </a:xfrm>
          <a:prstGeom prst="rect">
            <a:avLst/>
          </a:prstGeom>
        </p:spPr>
      </p:pic>
      <p:sp>
        <p:nvSpPr>
          <p:cNvPr id="18" name="Text Box 4"/>
          <p:cNvSpPr txBox="1">
            <a:spLocks noChangeArrowheads="1"/>
          </p:cNvSpPr>
          <p:nvPr/>
        </p:nvSpPr>
        <p:spPr bwMode="auto">
          <a:xfrm>
            <a:off x="3505394" y="3697531"/>
            <a:ext cx="5319430"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r>
              <a:rPr lang="en-US" sz="2200" dirty="0"/>
              <a:t>The X at a given time is called the </a:t>
            </a:r>
            <a:r>
              <a:rPr lang="en-US" sz="2400" b="1" dirty="0">
                <a:solidFill>
                  <a:srgbClr val="800000"/>
                </a:solidFill>
              </a:rPr>
              <a:t>state</a:t>
            </a:r>
            <a:r>
              <a:rPr lang="en-US" sz="2200" dirty="0"/>
              <a:t>. </a:t>
            </a:r>
          </a:p>
          <a:p>
            <a:pPr algn="ctr"/>
            <a:r>
              <a:rPr lang="en-US" sz="2200" dirty="0"/>
              <a:t>The value of </a:t>
            </a:r>
            <a:r>
              <a:rPr lang="en-US" sz="2200" dirty="0" err="1"/>
              <a:t>Xn</a:t>
            </a:r>
            <a:r>
              <a:rPr lang="en-US" sz="2200" dirty="0"/>
              <a:t> depends only on Xn-1.</a:t>
            </a:r>
          </a:p>
        </p:txBody>
      </p:sp>
      <p:cxnSp>
        <p:nvCxnSpPr>
          <p:cNvPr id="21" name="Straight Arrow Connector 20"/>
          <p:cNvCxnSpPr/>
          <p:nvPr/>
        </p:nvCxnSpPr>
        <p:spPr>
          <a:xfrm>
            <a:off x="6509964" y="5095315"/>
            <a:ext cx="646699" cy="0"/>
          </a:xfrm>
          <a:prstGeom prst="straightConnector1">
            <a:avLst/>
          </a:prstGeom>
          <a:ln w="12700" cmpd="sng">
            <a:solidFill>
              <a:srgbClr val="00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515278" y="508384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647791" y="508384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flipH="1">
            <a:off x="7353300" y="4686300"/>
            <a:ext cx="571500" cy="707886"/>
          </a:xfrm>
          <a:prstGeom prst="rect">
            <a:avLst/>
          </a:prstGeom>
          <a:noFill/>
        </p:spPr>
        <p:txBody>
          <a:bodyPr wrap="square" rtlCol="0">
            <a:spAutoFit/>
          </a:bodyPr>
          <a:lstStyle/>
          <a:p>
            <a:r>
              <a:rPr lang="en-US" sz="4000" b="1" dirty="0">
                <a:solidFill>
                  <a:srgbClr val="FF0000"/>
                </a:solidFill>
              </a:rPr>
              <a:t>?</a:t>
            </a:r>
          </a:p>
        </p:txBody>
      </p:sp>
    </p:spTree>
    <p:extLst>
      <p:ext uri="{BB962C8B-B14F-4D97-AF65-F5344CB8AC3E}">
        <p14:creationId xmlns:p14="http://schemas.microsoft.com/office/powerpoint/2010/main" val="256326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par>
                                <p:cTn id="23" presetID="3" presetClass="entr" presetSubtype="1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09800" y="-42225"/>
            <a:ext cx="7772400" cy="1143000"/>
          </a:xfrm>
        </p:spPr>
        <p:txBody>
          <a:bodyPr/>
          <a:lstStyle/>
          <a:p>
            <a:pPr algn="ctr"/>
            <a:r>
              <a:rPr lang="en-US" sz="3600" dirty="0"/>
              <a:t>The Markov Model</a:t>
            </a:r>
          </a:p>
        </p:txBody>
      </p:sp>
      <p:sp>
        <p:nvSpPr>
          <p:cNvPr id="14" name="Text Box 9"/>
          <p:cNvSpPr txBox="1">
            <a:spLocks noChangeArrowheads="1"/>
          </p:cNvSpPr>
          <p:nvPr/>
        </p:nvSpPr>
        <p:spPr bwMode="auto">
          <a:xfrm>
            <a:off x="2990028" y="2708368"/>
            <a:ext cx="6789939" cy="406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85000"/>
              </a:lnSpc>
            </a:pPr>
            <a:r>
              <a:rPr lang="en-US" dirty="0"/>
              <a:t>(The probability of tomorrow’s weather given today’s weather)</a:t>
            </a:r>
            <a:r>
              <a:rPr lang="en-US" sz="2400" dirty="0"/>
              <a:t> </a:t>
            </a:r>
          </a:p>
        </p:txBody>
      </p:sp>
      <p:sp>
        <p:nvSpPr>
          <p:cNvPr id="25" name="Text Box 11"/>
          <p:cNvSpPr txBox="1">
            <a:spLocks noChangeArrowheads="1"/>
          </p:cNvSpPr>
          <p:nvPr/>
        </p:nvSpPr>
        <p:spPr bwMode="auto">
          <a:xfrm>
            <a:off x="2418499" y="1710343"/>
            <a:ext cx="531637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b="1" dirty="0">
                <a:solidFill>
                  <a:srgbClr val="993300"/>
                </a:solidFill>
              </a:rPr>
              <a:t>State</a:t>
            </a:r>
            <a:r>
              <a:rPr lang="en-US" sz="2000" dirty="0"/>
              <a:t> :    sunny     sunny      rainy              sunny </a:t>
            </a:r>
          </a:p>
        </p:txBody>
      </p:sp>
      <p:pic>
        <p:nvPicPr>
          <p:cNvPr id="26" name="Picture 25" descr="rainy_weather_clip_a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340" y="1242180"/>
            <a:ext cx="571907" cy="543648"/>
          </a:xfrm>
          <a:prstGeom prst="rect">
            <a:avLst/>
          </a:prstGeom>
        </p:spPr>
      </p:pic>
      <p:pic>
        <p:nvPicPr>
          <p:cNvPr id="27" name="Picture 26" descr="sunny_happy_d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7047" y="1209781"/>
            <a:ext cx="659846" cy="558807"/>
          </a:xfrm>
          <a:prstGeom prst="rect">
            <a:avLst/>
          </a:prstGeom>
        </p:spPr>
      </p:pic>
      <p:cxnSp>
        <p:nvCxnSpPr>
          <p:cNvPr id="29" name="Straight Arrow Connector 28"/>
          <p:cNvCxnSpPr/>
          <p:nvPr/>
        </p:nvCxnSpPr>
        <p:spPr>
          <a:xfrm>
            <a:off x="6022044" y="1508255"/>
            <a:ext cx="646699" cy="0"/>
          </a:xfrm>
          <a:prstGeom prst="straightConnector1">
            <a:avLst/>
          </a:prstGeom>
          <a:ln w="12700" cmpd="sng">
            <a:solidFill>
              <a:srgbClr val="00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5092910" y="149678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135289" y="149678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784675" y="1119126"/>
            <a:ext cx="497252" cy="707886"/>
          </a:xfrm>
          <a:prstGeom prst="rect">
            <a:avLst/>
          </a:prstGeom>
          <a:noFill/>
        </p:spPr>
        <p:txBody>
          <a:bodyPr wrap="none" rtlCol="0">
            <a:spAutoFit/>
          </a:bodyPr>
          <a:lstStyle/>
          <a:p>
            <a:r>
              <a:rPr lang="en-US" sz="4000" b="1" dirty="0">
                <a:solidFill>
                  <a:srgbClr val="FF0000"/>
                </a:solidFill>
              </a:rPr>
              <a:t>?</a:t>
            </a:r>
          </a:p>
        </p:txBody>
      </p:sp>
      <p:pic>
        <p:nvPicPr>
          <p:cNvPr id="36" name="Picture 35" descr="sunny_happy_d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709" y="1209781"/>
            <a:ext cx="659846" cy="558807"/>
          </a:xfrm>
          <a:prstGeom prst="rect">
            <a:avLst/>
          </a:prstGeom>
        </p:spPr>
      </p:pic>
      <p:sp>
        <p:nvSpPr>
          <p:cNvPr id="37" name="Left Brace 36"/>
          <p:cNvSpPr/>
          <p:nvPr/>
        </p:nvSpPr>
        <p:spPr>
          <a:xfrm rot="16200000">
            <a:off x="5187797" y="599013"/>
            <a:ext cx="289975" cy="3395328"/>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38" name="Table 37"/>
          <p:cNvGraphicFramePr>
            <a:graphicFrameLocks noGrp="1"/>
          </p:cNvGraphicFramePr>
          <p:nvPr>
            <p:extLst/>
          </p:nvPr>
        </p:nvGraphicFramePr>
        <p:xfrm>
          <a:off x="2568481" y="3562900"/>
          <a:ext cx="3565704" cy="1534960"/>
        </p:xfrm>
        <a:graphic>
          <a:graphicData uri="http://schemas.openxmlformats.org/drawingml/2006/table">
            <a:tbl>
              <a:tblPr firstRow="1" bandRow="1">
                <a:tableStyleId>{5C22544A-7EE6-4342-B048-85BDC9FD1C3A}</a:tableStyleId>
              </a:tblPr>
              <a:tblGrid>
                <a:gridCol w="1188568">
                  <a:extLst>
                    <a:ext uri="{9D8B030D-6E8A-4147-A177-3AD203B41FA5}">
                      <a16:colId xmlns:a16="http://schemas.microsoft.com/office/drawing/2014/main" val="20000"/>
                    </a:ext>
                  </a:extLst>
                </a:gridCol>
                <a:gridCol w="1188568">
                  <a:extLst>
                    <a:ext uri="{9D8B030D-6E8A-4147-A177-3AD203B41FA5}">
                      <a16:colId xmlns:a16="http://schemas.microsoft.com/office/drawing/2014/main" val="20001"/>
                    </a:ext>
                  </a:extLst>
                </a:gridCol>
                <a:gridCol w="1188568">
                  <a:extLst>
                    <a:ext uri="{9D8B030D-6E8A-4147-A177-3AD203B41FA5}">
                      <a16:colId xmlns:a16="http://schemas.microsoft.com/office/drawing/2014/main" val="20002"/>
                    </a:ext>
                  </a:extLst>
                </a:gridCol>
              </a:tblGrid>
              <a:tr h="306992">
                <a:tc>
                  <a:txBody>
                    <a:bodyPr/>
                    <a:lstStyle/>
                    <a:p>
                      <a:pPr algn="ctr"/>
                      <a:r>
                        <a:rPr lang="en-US" sz="1400" dirty="0"/>
                        <a:t>Today</a:t>
                      </a:r>
                    </a:p>
                  </a:txBody>
                  <a:tcPr/>
                </a:tc>
                <a:tc>
                  <a:txBody>
                    <a:bodyPr/>
                    <a:lstStyle/>
                    <a:p>
                      <a:pPr algn="ctr"/>
                      <a:r>
                        <a:rPr lang="en-US" sz="1400" dirty="0"/>
                        <a:t>Tomorrow</a:t>
                      </a:r>
                    </a:p>
                  </a:txBody>
                  <a:tcPr/>
                </a:tc>
                <a:tc>
                  <a:txBody>
                    <a:bodyPr/>
                    <a:lstStyle/>
                    <a:p>
                      <a:pPr algn="ctr"/>
                      <a:r>
                        <a:rPr lang="en-US" sz="1400" dirty="0"/>
                        <a:t>Probability</a:t>
                      </a:r>
                    </a:p>
                  </a:txBody>
                  <a:tcPr/>
                </a:tc>
                <a:extLst>
                  <a:ext uri="{0D108BD9-81ED-4DB2-BD59-A6C34878D82A}">
                    <a16:rowId xmlns:a16="http://schemas.microsoft.com/office/drawing/2014/main" val="10000"/>
                  </a:ext>
                </a:extLst>
              </a:tr>
              <a:tr h="306992">
                <a:tc>
                  <a:txBody>
                    <a:bodyPr/>
                    <a:lstStyle/>
                    <a:p>
                      <a:pPr algn="ctr"/>
                      <a:r>
                        <a:rPr lang="en-US" sz="1400" dirty="0"/>
                        <a:t>sunny</a:t>
                      </a:r>
                    </a:p>
                  </a:txBody>
                  <a:tcPr/>
                </a:tc>
                <a:tc>
                  <a:txBody>
                    <a:bodyPr/>
                    <a:lstStyle/>
                    <a:p>
                      <a:pPr algn="ctr"/>
                      <a:r>
                        <a:rPr lang="en-US" sz="1400" dirty="0"/>
                        <a:t>sunny</a:t>
                      </a:r>
                    </a:p>
                  </a:txBody>
                  <a:tcPr/>
                </a:tc>
                <a:tc>
                  <a:txBody>
                    <a:bodyPr/>
                    <a:lstStyle/>
                    <a:p>
                      <a:pPr algn="ctr"/>
                      <a:r>
                        <a:rPr lang="en-US" sz="1400" dirty="0"/>
                        <a:t>0.9</a:t>
                      </a:r>
                    </a:p>
                  </a:txBody>
                  <a:tcPr/>
                </a:tc>
                <a:extLst>
                  <a:ext uri="{0D108BD9-81ED-4DB2-BD59-A6C34878D82A}">
                    <a16:rowId xmlns:a16="http://schemas.microsoft.com/office/drawing/2014/main" val="10001"/>
                  </a:ext>
                </a:extLst>
              </a:tr>
              <a:tr h="306992">
                <a:tc>
                  <a:txBody>
                    <a:bodyPr/>
                    <a:lstStyle/>
                    <a:p>
                      <a:pPr algn="ctr"/>
                      <a:r>
                        <a:rPr lang="en-US" sz="1400" dirty="0"/>
                        <a:t>sunny</a:t>
                      </a:r>
                    </a:p>
                  </a:txBody>
                  <a:tcPr/>
                </a:tc>
                <a:tc>
                  <a:txBody>
                    <a:bodyPr/>
                    <a:lstStyle/>
                    <a:p>
                      <a:pPr algn="ctr"/>
                      <a:r>
                        <a:rPr lang="en-US" sz="1400" dirty="0"/>
                        <a:t>rainy</a:t>
                      </a:r>
                    </a:p>
                  </a:txBody>
                  <a:tcPr/>
                </a:tc>
                <a:tc>
                  <a:txBody>
                    <a:bodyPr/>
                    <a:lstStyle/>
                    <a:p>
                      <a:pPr algn="ctr"/>
                      <a:r>
                        <a:rPr lang="en-US" sz="1400"/>
                        <a:t>0.1</a:t>
                      </a:r>
                    </a:p>
                  </a:txBody>
                  <a:tcPr/>
                </a:tc>
                <a:extLst>
                  <a:ext uri="{0D108BD9-81ED-4DB2-BD59-A6C34878D82A}">
                    <a16:rowId xmlns:a16="http://schemas.microsoft.com/office/drawing/2014/main" val="10002"/>
                  </a:ext>
                </a:extLst>
              </a:tr>
              <a:tr h="306992">
                <a:tc>
                  <a:txBody>
                    <a:bodyPr/>
                    <a:lstStyle/>
                    <a:p>
                      <a:pPr algn="ctr"/>
                      <a:r>
                        <a:rPr lang="en-US" sz="1400" dirty="0"/>
                        <a:t>rainy</a:t>
                      </a:r>
                    </a:p>
                  </a:txBody>
                  <a:tcPr/>
                </a:tc>
                <a:tc>
                  <a:txBody>
                    <a:bodyPr/>
                    <a:lstStyle/>
                    <a:p>
                      <a:pPr algn="ctr"/>
                      <a:r>
                        <a:rPr lang="en-US" sz="1400" dirty="0"/>
                        <a:t>sunny</a:t>
                      </a:r>
                    </a:p>
                  </a:txBody>
                  <a:tcPr/>
                </a:tc>
                <a:tc>
                  <a:txBody>
                    <a:bodyPr/>
                    <a:lstStyle/>
                    <a:p>
                      <a:pPr algn="ctr"/>
                      <a:r>
                        <a:rPr lang="en-US" sz="1400" dirty="0"/>
                        <a:t>0.3</a:t>
                      </a:r>
                    </a:p>
                  </a:txBody>
                  <a:tcPr/>
                </a:tc>
                <a:extLst>
                  <a:ext uri="{0D108BD9-81ED-4DB2-BD59-A6C34878D82A}">
                    <a16:rowId xmlns:a16="http://schemas.microsoft.com/office/drawing/2014/main" val="10003"/>
                  </a:ext>
                </a:extLst>
              </a:tr>
              <a:tr h="306992">
                <a:tc>
                  <a:txBody>
                    <a:bodyPr/>
                    <a:lstStyle/>
                    <a:p>
                      <a:pPr algn="ctr"/>
                      <a:r>
                        <a:rPr lang="en-US" sz="1400" dirty="0"/>
                        <a:t>rainy</a:t>
                      </a:r>
                    </a:p>
                  </a:txBody>
                  <a:tcPr/>
                </a:tc>
                <a:tc>
                  <a:txBody>
                    <a:bodyPr/>
                    <a:lstStyle/>
                    <a:p>
                      <a:pPr algn="ctr"/>
                      <a:r>
                        <a:rPr lang="en-US" sz="1400" dirty="0"/>
                        <a:t>rainy</a:t>
                      </a:r>
                    </a:p>
                  </a:txBody>
                  <a:tcPr/>
                </a:tc>
                <a:tc>
                  <a:txBody>
                    <a:bodyPr/>
                    <a:lstStyle/>
                    <a:p>
                      <a:pPr algn="ctr"/>
                      <a:r>
                        <a:rPr lang="en-US" sz="1400" dirty="0"/>
                        <a:t>0.7</a:t>
                      </a:r>
                    </a:p>
                  </a:txBody>
                  <a:tcPr/>
                </a:tc>
                <a:extLst>
                  <a:ext uri="{0D108BD9-81ED-4DB2-BD59-A6C34878D82A}">
                    <a16:rowId xmlns:a16="http://schemas.microsoft.com/office/drawing/2014/main" val="10004"/>
                  </a:ext>
                </a:extLst>
              </a:tr>
            </a:tbl>
          </a:graphicData>
        </a:graphic>
      </p:graphicFrame>
      <p:sp>
        <p:nvSpPr>
          <p:cNvPr id="39" name="Rectangle 38"/>
          <p:cNvSpPr/>
          <p:nvPr/>
        </p:nvSpPr>
        <p:spPr>
          <a:xfrm>
            <a:off x="2953119" y="2443684"/>
            <a:ext cx="5121915" cy="353943"/>
          </a:xfrm>
          <a:prstGeom prst="rect">
            <a:avLst/>
          </a:prstGeom>
        </p:spPr>
        <p:txBody>
          <a:bodyPr wrap="none">
            <a:spAutoFit/>
          </a:bodyPr>
          <a:lstStyle/>
          <a:p>
            <a:pPr>
              <a:lnSpc>
                <a:spcPct val="85000"/>
              </a:lnSpc>
            </a:pPr>
            <a:r>
              <a:rPr lang="en-US" sz="2000" b="1" dirty="0">
                <a:solidFill>
                  <a:srgbClr val="993300"/>
                </a:solidFill>
              </a:rPr>
              <a:t>State transition probability (table/graph)</a:t>
            </a:r>
            <a:r>
              <a:rPr lang="en-US" sz="2000" dirty="0"/>
              <a:t> </a:t>
            </a:r>
          </a:p>
        </p:txBody>
      </p:sp>
      <p:grpSp>
        <p:nvGrpSpPr>
          <p:cNvPr id="3" name="Group 2"/>
          <p:cNvGrpSpPr/>
          <p:nvPr/>
        </p:nvGrpSpPr>
        <p:grpSpPr>
          <a:xfrm>
            <a:off x="4473037" y="4805217"/>
            <a:ext cx="3594765" cy="1953461"/>
            <a:chOff x="2288636" y="4792516"/>
            <a:chExt cx="3594765" cy="1953461"/>
          </a:xfrm>
        </p:grpSpPr>
        <p:pic>
          <p:nvPicPr>
            <p:cNvPr id="41" name="Picture 40" descr="sunny_happy_d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879" y="5463798"/>
              <a:ext cx="659846" cy="558807"/>
            </a:xfrm>
            <a:prstGeom prst="rect">
              <a:avLst/>
            </a:prstGeom>
          </p:spPr>
        </p:pic>
        <p:pic>
          <p:nvPicPr>
            <p:cNvPr id="42" name="Picture 41" descr="rainy_weather_clip_a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658" y="5551299"/>
              <a:ext cx="571907" cy="543648"/>
            </a:xfrm>
            <a:prstGeom prst="rect">
              <a:avLst/>
            </a:prstGeom>
          </p:spPr>
        </p:pic>
        <p:sp>
          <p:nvSpPr>
            <p:cNvPr id="46" name="Arc 45"/>
            <p:cNvSpPr/>
            <p:nvPr/>
          </p:nvSpPr>
          <p:spPr>
            <a:xfrm rot="19261356">
              <a:off x="3212401" y="5218852"/>
              <a:ext cx="1651998" cy="1527125"/>
            </a:xfrm>
            <a:prstGeom prst="arc">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Arc 46"/>
            <p:cNvSpPr/>
            <p:nvPr/>
          </p:nvSpPr>
          <p:spPr>
            <a:xfrm rot="8502857">
              <a:off x="3380877" y="4792516"/>
              <a:ext cx="1651998" cy="1527125"/>
            </a:xfrm>
            <a:prstGeom prst="arc">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p:cNvSpPr txBox="1"/>
            <p:nvPr/>
          </p:nvSpPr>
          <p:spPr>
            <a:xfrm>
              <a:off x="3892250" y="5191738"/>
              <a:ext cx="470000" cy="338554"/>
            </a:xfrm>
            <a:prstGeom prst="rect">
              <a:avLst/>
            </a:prstGeom>
            <a:noFill/>
          </p:spPr>
          <p:txBody>
            <a:bodyPr wrap="none" rtlCol="0">
              <a:spAutoFit/>
            </a:bodyPr>
            <a:lstStyle/>
            <a:p>
              <a:r>
                <a:rPr lang="en-US" sz="1600" dirty="0"/>
                <a:t>0.1</a:t>
              </a:r>
            </a:p>
          </p:txBody>
        </p:sp>
        <p:sp>
          <p:nvSpPr>
            <p:cNvPr id="49" name="TextBox 48"/>
            <p:cNvSpPr txBox="1"/>
            <p:nvPr/>
          </p:nvSpPr>
          <p:spPr>
            <a:xfrm>
              <a:off x="3918263" y="5998491"/>
              <a:ext cx="470000" cy="338554"/>
            </a:xfrm>
            <a:prstGeom prst="rect">
              <a:avLst/>
            </a:prstGeom>
            <a:noFill/>
          </p:spPr>
          <p:txBody>
            <a:bodyPr wrap="none" rtlCol="0">
              <a:spAutoFit/>
            </a:bodyPr>
            <a:lstStyle/>
            <a:p>
              <a:r>
                <a:rPr lang="en-US" sz="1600" dirty="0"/>
                <a:t>0.3</a:t>
              </a:r>
            </a:p>
          </p:txBody>
        </p:sp>
        <p:sp>
          <p:nvSpPr>
            <p:cNvPr id="52" name="Freeform 51"/>
            <p:cNvSpPr/>
            <p:nvPr/>
          </p:nvSpPr>
          <p:spPr>
            <a:xfrm>
              <a:off x="4878938" y="5250964"/>
              <a:ext cx="538532" cy="941160"/>
            </a:xfrm>
            <a:custGeom>
              <a:avLst/>
              <a:gdLst>
                <a:gd name="connsiteX0" fmla="*/ 0 w 538532"/>
                <a:gd name="connsiteY0" fmla="*/ 262757 h 941160"/>
                <a:gd name="connsiteX1" fmla="*/ 241133 w 538532"/>
                <a:gd name="connsiteY1" fmla="*/ 5557 h 941160"/>
                <a:gd name="connsiteX2" fmla="*/ 538532 w 538532"/>
                <a:gd name="connsiteY2" fmla="*/ 479770 h 941160"/>
                <a:gd name="connsiteX3" fmla="*/ 241133 w 538532"/>
                <a:gd name="connsiteY3" fmla="*/ 937907 h 941160"/>
                <a:gd name="connsiteX4" fmla="*/ 32151 w 538532"/>
                <a:gd name="connsiteY4" fmla="*/ 696782 h 94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32" h="941160">
                  <a:moveTo>
                    <a:pt x="0" y="262757"/>
                  </a:moveTo>
                  <a:cubicBezTo>
                    <a:pt x="75689" y="116072"/>
                    <a:pt x="151378" y="-30612"/>
                    <a:pt x="241133" y="5557"/>
                  </a:cubicBezTo>
                  <a:cubicBezTo>
                    <a:pt x="330888" y="41726"/>
                    <a:pt x="538532" y="324378"/>
                    <a:pt x="538532" y="479770"/>
                  </a:cubicBezTo>
                  <a:cubicBezTo>
                    <a:pt x="538532" y="635162"/>
                    <a:pt x="325530" y="901738"/>
                    <a:pt x="241133" y="937907"/>
                  </a:cubicBezTo>
                  <a:cubicBezTo>
                    <a:pt x="156736" y="974076"/>
                    <a:pt x="32151" y="696782"/>
                    <a:pt x="32151" y="696782"/>
                  </a:cubicBezTo>
                </a:path>
              </a:pathLst>
            </a:cu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TextBox 52"/>
            <p:cNvSpPr txBox="1"/>
            <p:nvPr/>
          </p:nvSpPr>
          <p:spPr>
            <a:xfrm>
              <a:off x="5413401" y="5535223"/>
              <a:ext cx="470000" cy="338554"/>
            </a:xfrm>
            <a:prstGeom prst="rect">
              <a:avLst/>
            </a:prstGeom>
            <a:noFill/>
          </p:spPr>
          <p:txBody>
            <a:bodyPr wrap="none" rtlCol="0">
              <a:spAutoFit/>
            </a:bodyPr>
            <a:lstStyle/>
            <a:p>
              <a:r>
                <a:rPr lang="en-US" sz="1600" dirty="0"/>
                <a:t>0.7</a:t>
              </a:r>
            </a:p>
          </p:txBody>
        </p:sp>
        <p:sp>
          <p:nvSpPr>
            <p:cNvPr id="54" name="Freeform 53"/>
            <p:cNvSpPr/>
            <p:nvPr/>
          </p:nvSpPr>
          <p:spPr>
            <a:xfrm rot="10800000">
              <a:off x="2751961" y="5283116"/>
              <a:ext cx="538532" cy="941160"/>
            </a:xfrm>
            <a:custGeom>
              <a:avLst/>
              <a:gdLst>
                <a:gd name="connsiteX0" fmla="*/ 0 w 538532"/>
                <a:gd name="connsiteY0" fmla="*/ 262757 h 941160"/>
                <a:gd name="connsiteX1" fmla="*/ 241133 w 538532"/>
                <a:gd name="connsiteY1" fmla="*/ 5557 h 941160"/>
                <a:gd name="connsiteX2" fmla="*/ 538532 w 538532"/>
                <a:gd name="connsiteY2" fmla="*/ 479770 h 941160"/>
                <a:gd name="connsiteX3" fmla="*/ 241133 w 538532"/>
                <a:gd name="connsiteY3" fmla="*/ 937907 h 941160"/>
                <a:gd name="connsiteX4" fmla="*/ 32151 w 538532"/>
                <a:gd name="connsiteY4" fmla="*/ 696782 h 94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32" h="941160">
                  <a:moveTo>
                    <a:pt x="0" y="262757"/>
                  </a:moveTo>
                  <a:cubicBezTo>
                    <a:pt x="75689" y="116072"/>
                    <a:pt x="151378" y="-30612"/>
                    <a:pt x="241133" y="5557"/>
                  </a:cubicBezTo>
                  <a:cubicBezTo>
                    <a:pt x="330888" y="41726"/>
                    <a:pt x="538532" y="324378"/>
                    <a:pt x="538532" y="479770"/>
                  </a:cubicBezTo>
                  <a:cubicBezTo>
                    <a:pt x="538532" y="635162"/>
                    <a:pt x="325530" y="901738"/>
                    <a:pt x="241133" y="937907"/>
                  </a:cubicBezTo>
                  <a:cubicBezTo>
                    <a:pt x="156736" y="974076"/>
                    <a:pt x="32151" y="696782"/>
                    <a:pt x="32151" y="696782"/>
                  </a:cubicBezTo>
                </a:path>
              </a:pathLst>
            </a:cu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TextBox 54"/>
            <p:cNvSpPr txBox="1"/>
            <p:nvPr/>
          </p:nvSpPr>
          <p:spPr>
            <a:xfrm>
              <a:off x="2288636" y="5546368"/>
              <a:ext cx="470000" cy="338554"/>
            </a:xfrm>
            <a:prstGeom prst="rect">
              <a:avLst/>
            </a:prstGeom>
            <a:noFill/>
          </p:spPr>
          <p:txBody>
            <a:bodyPr wrap="none" rtlCol="0">
              <a:spAutoFit/>
            </a:bodyPr>
            <a:lstStyle/>
            <a:p>
              <a:r>
                <a:rPr lang="en-US" sz="1600" dirty="0"/>
                <a:t>0.9</a:t>
              </a:r>
            </a:p>
          </p:txBody>
        </p:sp>
      </p:grpSp>
      <p:sp>
        <p:nvSpPr>
          <p:cNvPr id="28" name="Text Box 11"/>
          <p:cNvSpPr txBox="1">
            <a:spLocks noChangeArrowheads="1"/>
          </p:cNvSpPr>
          <p:nvPr/>
        </p:nvSpPr>
        <p:spPr bwMode="auto">
          <a:xfrm>
            <a:off x="8285322" y="1128913"/>
            <a:ext cx="194269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000" dirty="0"/>
              <a:t>90 % sunny</a:t>
            </a:r>
          </a:p>
          <a:p>
            <a:r>
              <a:rPr lang="en-US" sz="2000" dirty="0"/>
              <a:t>10% rainy</a:t>
            </a:r>
          </a:p>
        </p:txBody>
      </p:sp>
      <p:graphicFrame>
        <p:nvGraphicFramePr>
          <p:cNvPr id="2" name="Table 1"/>
          <p:cNvGraphicFramePr>
            <a:graphicFrameLocks noGrp="1"/>
          </p:cNvGraphicFramePr>
          <p:nvPr>
            <p:extLst/>
          </p:nvPr>
        </p:nvGraphicFramePr>
        <p:xfrm>
          <a:off x="6684820" y="3572828"/>
          <a:ext cx="2711919" cy="988896"/>
        </p:xfrm>
        <a:graphic>
          <a:graphicData uri="http://schemas.openxmlformats.org/drawingml/2006/table">
            <a:tbl>
              <a:tblPr firstRow="1" bandRow="1">
                <a:tableStyleId>{5C22544A-7EE6-4342-B048-85BDC9FD1C3A}</a:tableStyleId>
              </a:tblPr>
              <a:tblGrid>
                <a:gridCol w="903973">
                  <a:extLst>
                    <a:ext uri="{9D8B030D-6E8A-4147-A177-3AD203B41FA5}">
                      <a16:colId xmlns:a16="http://schemas.microsoft.com/office/drawing/2014/main" val="20000"/>
                    </a:ext>
                  </a:extLst>
                </a:gridCol>
                <a:gridCol w="903973">
                  <a:extLst>
                    <a:ext uri="{9D8B030D-6E8A-4147-A177-3AD203B41FA5}">
                      <a16:colId xmlns:a16="http://schemas.microsoft.com/office/drawing/2014/main" val="20001"/>
                    </a:ext>
                  </a:extLst>
                </a:gridCol>
                <a:gridCol w="903973">
                  <a:extLst>
                    <a:ext uri="{9D8B030D-6E8A-4147-A177-3AD203B41FA5}">
                      <a16:colId xmlns:a16="http://schemas.microsoft.com/office/drawing/2014/main" val="20002"/>
                    </a:ext>
                  </a:extLst>
                </a:gridCol>
              </a:tblGrid>
              <a:tr h="329632">
                <a:tc>
                  <a:txBody>
                    <a:bodyPr/>
                    <a:lstStyle/>
                    <a:p>
                      <a:pPr algn="ctr"/>
                      <a:endParaRPr lang="en-US" sz="1400" dirty="0"/>
                    </a:p>
                  </a:txBody>
                  <a:tcPr/>
                </a:tc>
                <a:tc>
                  <a:txBody>
                    <a:bodyPr/>
                    <a:lstStyle/>
                    <a:p>
                      <a:pPr algn="ctr"/>
                      <a:r>
                        <a:rPr lang="en-US" sz="1400" dirty="0"/>
                        <a:t>sunny</a:t>
                      </a:r>
                    </a:p>
                  </a:txBody>
                  <a:tcPr/>
                </a:tc>
                <a:tc>
                  <a:txBody>
                    <a:bodyPr/>
                    <a:lstStyle/>
                    <a:p>
                      <a:pPr algn="ctr"/>
                      <a:r>
                        <a:rPr lang="en-US" sz="1400" dirty="0"/>
                        <a:t>rainy</a:t>
                      </a:r>
                    </a:p>
                  </a:txBody>
                  <a:tcPr/>
                </a:tc>
                <a:extLst>
                  <a:ext uri="{0D108BD9-81ED-4DB2-BD59-A6C34878D82A}">
                    <a16:rowId xmlns:a16="http://schemas.microsoft.com/office/drawing/2014/main" val="10000"/>
                  </a:ext>
                </a:extLst>
              </a:tr>
              <a:tr h="329632">
                <a:tc>
                  <a:txBody>
                    <a:bodyPr/>
                    <a:lstStyle/>
                    <a:p>
                      <a:pPr algn="ctr"/>
                      <a:r>
                        <a:rPr lang="en-US" sz="1400" dirty="0"/>
                        <a:t>sunny</a:t>
                      </a:r>
                    </a:p>
                  </a:txBody>
                  <a:tcPr/>
                </a:tc>
                <a:tc>
                  <a:txBody>
                    <a:bodyPr/>
                    <a:lstStyle/>
                    <a:p>
                      <a:pPr algn="ctr"/>
                      <a:r>
                        <a:rPr lang="en-US" sz="1400" dirty="0"/>
                        <a:t>0.9</a:t>
                      </a:r>
                    </a:p>
                  </a:txBody>
                  <a:tcPr/>
                </a:tc>
                <a:tc>
                  <a:txBody>
                    <a:bodyPr/>
                    <a:lstStyle/>
                    <a:p>
                      <a:pPr algn="ctr"/>
                      <a:r>
                        <a:rPr lang="en-US" sz="1400" dirty="0"/>
                        <a:t>0.1</a:t>
                      </a:r>
                    </a:p>
                  </a:txBody>
                  <a:tcPr/>
                </a:tc>
                <a:extLst>
                  <a:ext uri="{0D108BD9-81ED-4DB2-BD59-A6C34878D82A}">
                    <a16:rowId xmlns:a16="http://schemas.microsoft.com/office/drawing/2014/main" val="10001"/>
                  </a:ext>
                </a:extLst>
              </a:tr>
              <a:tr h="329632">
                <a:tc>
                  <a:txBody>
                    <a:bodyPr/>
                    <a:lstStyle/>
                    <a:p>
                      <a:pPr algn="ctr"/>
                      <a:r>
                        <a:rPr lang="en-US" sz="1400" dirty="0"/>
                        <a:t>rainy</a:t>
                      </a:r>
                    </a:p>
                  </a:txBody>
                  <a:tcPr/>
                </a:tc>
                <a:tc>
                  <a:txBody>
                    <a:bodyPr/>
                    <a:lstStyle/>
                    <a:p>
                      <a:pPr algn="ctr"/>
                      <a:r>
                        <a:rPr lang="en-US" sz="1400" dirty="0"/>
                        <a:t>0.3</a:t>
                      </a:r>
                    </a:p>
                  </a:txBody>
                  <a:tcPr/>
                </a:tc>
                <a:tc>
                  <a:txBody>
                    <a:bodyPr/>
                    <a:lstStyle/>
                    <a:p>
                      <a:pPr algn="ctr"/>
                      <a:r>
                        <a:rPr lang="en-US" sz="1400" dirty="0"/>
                        <a:t>0.7</a:t>
                      </a:r>
                    </a:p>
                  </a:txBody>
                  <a:tcPr/>
                </a:tc>
                <a:extLst>
                  <a:ext uri="{0D108BD9-81ED-4DB2-BD59-A6C34878D82A}">
                    <a16:rowId xmlns:a16="http://schemas.microsoft.com/office/drawing/2014/main" val="10002"/>
                  </a:ext>
                </a:extLst>
              </a:tr>
            </a:tbl>
          </a:graphicData>
        </a:graphic>
      </p:graphicFrame>
      <p:pic>
        <p:nvPicPr>
          <p:cNvPr id="33" name="Picture 32" descr="sunny_happy_d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500" y="1216152"/>
            <a:ext cx="659846" cy="558807"/>
          </a:xfrm>
          <a:prstGeom prst="rect">
            <a:avLst/>
          </a:prstGeom>
        </p:spPr>
      </p:pic>
      <p:cxnSp>
        <p:nvCxnSpPr>
          <p:cNvPr id="40" name="Straight Arrow Connector 39"/>
          <p:cNvCxnSpPr/>
          <p:nvPr/>
        </p:nvCxnSpPr>
        <p:spPr>
          <a:xfrm>
            <a:off x="7448996" y="150825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3" name="Text Box 9"/>
          <p:cNvSpPr txBox="1">
            <a:spLocks noChangeArrowheads="1"/>
          </p:cNvSpPr>
          <p:nvPr/>
        </p:nvSpPr>
        <p:spPr bwMode="auto">
          <a:xfrm>
            <a:off x="3383728" y="3127468"/>
            <a:ext cx="2091166" cy="406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85000"/>
              </a:lnSpc>
            </a:pPr>
            <a:r>
              <a:rPr lang="en-US" b="1" dirty="0"/>
              <a:t>Output format 1:</a:t>
            </a:r>
            <a:r>
              <a:rPr lang="en-US" sz="2400" b="1" dirty="0"/>
              <a:t> </a:t>
            </a:r>
          </a:p>
        </p:txBody>
      </p:sp>
      <p:sp>
        <p:nvSpPr>
          <p:cNvPr id="44" name="Text Box 9"/>
          <p:cNvSpPr txBox="1">
            <a:spLocks noChangeArrowheads="1"/>
          </p:cNvSpPr>
          <p:nvPr/>
        </p:nvSpPr>
        <p:spPr bwMode="auto">
          <a:xfrm>
            <a:off x="7168328" y="3140168"/>
            <a:ext cx="2228411" cy="406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85000"/>
              </a:lnSpc>
            </a:pPr>
            <a:r>
              <a:rPr lang="en-US" b="1" dirty="0"/>
              <a:t>Output format 2:</a:t>
            </a:r>
            <a:r>
              <a:rPr lang="en-US" sz="2400" b="1" dirty="0"/>
              <a:t> </a:t>
            </a:r>
          </a:p>
        </p:txBody>
      </p:sp>
      <p:sp>
        <p:nvSpPr>
          <p:cNvPr id="45" name="Text Box 9"/>
          <p:cNvSpPr txBox="1">
            <a:spLocks noChangeArrowheads="1"/>
          </p:cNvSpPr>
          <p:nvPr/>
        </p:nvSpPr>
        <p:spPr bwMode="auto">
          <a:xfrm>
            <a:off x="2209801" y="5413468"/>
            <a:ext cx="2255074" cy="406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85000"/>
              </a:lnSpc>
            </a:pPr>
            <a:r>
              <a:rPr lang="en-US" b="1" dirty="0"/>
              <a:t>Output format 3:</a:t>
            </a:r>
            <a:r>
              <a:rPr lang="en-US" sz="2400" b="1" dirty="0"/>
              <a:t> </a:t>
            </a:r>
          </a:p>
        </p:txBody>
      </p:sp>
    </p:spTree>
    <p:extLst>
      <p:ext uri="{BB962C8B-B14F-4D97-AF65-F5344CB8AC3E}">
        <p14:creationId xmlns:p14="http://schemas.microsoft.com/office/powerpoint/2010/main" val="63645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09800" y="-42225"/>
            <a:ext cx="7772400" cy="1143000"/>
          </a:xfrm>
        </p:spPr>
        <p:txBody>
          <a:bodyPr/>
          <a:lstStyle/>
          <a:p>
            <a:pPr algn="ctr"/>
            <a:r>
              <a:rPr lang="en-US" sz="3600" dirty="0"/>
              <a:t>The Markov Model</a:t>
            </a:r>
          </a:p>
        </p:txBody>
      </p:sp>
      <p:sp>
        <p:nvSpPr>
          <p:cNvPr id="25" name="Text Box 11"/>
          <p:cNvSpPr txBox="1">
            <a:spLocks noChangeArrowheads="1"/>
          </p:cNvSpPr>
          <p:nvPr/>
        </p:nvSpPr>
        <p:spPr bwMode="auto">
          <a:xfrm>
            <a:off x="2103709" y="1890223"/>
            <a:ext cx="531637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b="1" dirty="0">
                <a:solidFill>
                  <a:srgbClr val="993300"/>
                </a:solidFill>
              </a:rPr>
              <a:t>State</a:t>
            </a:r>
            <a:r>
              <a:rPr lang="en-US" sz="2000" dirty="0"/>
              <a:t> :    sunny     </a:t>
            </a:r>
            <a:r>
              <a:rPr lang="en-US" altLang="zh-CN" sz="2000" dirty="0"/>
              <a:t>cloudy</a:t>
            </a:r>
            <a:r>
              <a:rPr lang="en-US" sz="2000" dirty="0"/>
              <a:t>      rainy              sunny </a:t>
            </a:r>
          </a:p>
        </p:txBody>
      </p:sp>
      <p:pic>
        <p:nvPicPr>
          <p:cNvPr id="26" name="Picture 25" descr="rainy_weather_clip_a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500" y="1317130"/>
            <a:ext cx="571907" cy="543648"/>
          </a:xfrm>
          <a:prstGeom prst="rect">
            <a:avLst/>
          </a:prstGeom>
        </p:spPr>
      </p:pic>
      <p:pic>
        <p:nvPicPr>
          <p:cNvPr id="27" name="Picture 26" descr="sunny_happy_d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207" y="1284731"/>
            <a:ext cx="659846" cy="558807"/>
          </a:xfrm>
          <a:prstGeom prst="rect">
            <a:avLst/>
          </a:prstGeom>
        </p:spPr>
      </p:pic>
      <p:cxnSp>
        <p:nvCxnSpPr>
          <p:cNvPr id="29" name="Straight Arrow Connector 28"/>
          <p:cNvCxnSpPr/>
          <p:nvPr/>
        </p:nvCxnSpPr>
        <p:spPr>
          <a:xfrm>
            <a:off x="5782204" y="1583205"/>
            <a:ext cx="646699" cy="0"/>
          </a:xfrm>
          <a:prstGeom prst="straightConnector1">
            <a:avLst/>
          </a:prstGeom>
          <a:ln w="12700" cmpd="sng">
            <a:solidFill>
              <a:srgbClr val="00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853070" y="157173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895449" y="157173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582935" y="1181376"/>
            <a:ext cx="497252" cy="707886"/>
          </a:xfrm>
          <a:prstGeom prst="rect">
            <a:avLst/>
          </a:prstGeom>
          <a:noFill/>
        </p:spPr>
        <p:txBody>
          <a:bodyPr wrap="none" rtlCol="0">
            <a:spAutoFit/>
          </a:bodyPr>
          <a:lstStyle/>
          <a:p>
            <a:r>
              <a:rPr lang="en-US" sz="4000" b="1" dirty="0">
                <a:solidFill>
                  <a:srgbClr val="FF0000"/>
                </a:solidFill>
              </a:rPr>
              <a:t>?</a:t>
            </a:r>
          </a:p>
        </p:txBody>
      </p:sp>
      <p:pic>
        <p:nvPicPr>
          <p:cNvPr id="34" name="Picture 33" descr="sunny_happy_d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260" y="1303802"/>
            <a:ext cx="659846" cy="558807"/>
          </a:xfrm>
          <a:prstGeom prst="rect">
            <a:avLst/>
          </a:prstGeom>
        </p:spPr>
      </p:pic>
      <p:cxnSp>
        <p:nvCxnSpPr>
          <p:cNvPr id="35" name="Straight Arrow Connector 34"/>
          <p:cNvCxnSpPr/>
          <p:nvPr/>
        </p:nvCxnSpPr>
        <p:spPr>
          <a:xfrm>
            <a:off x="7209156" y="158320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7" name="Left Brace 36"/>
          <p:cNvSpPr/>
          <p:nvPr/>
        </p:nvSpPr>
        <p:spPr>
          <a:xfrm rot="16200000">
            <a:off x="4873007" y="778893"/>
            <a:ext cx="289975" cy="3395328"/>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38" name="Table 37"/>
          <p:cNvGraphicFramePr>
            <a:graphicFrameLocks noGrp="1"/>
          </p:cNvGraphicFramePr>
          <p:nvPr>
            <p:extLst/>
          </p:nvPr>
        </p:nvGraphicFramePr>
        <p:xfrm>
          <a:off x="2128603" y="3178847"/>
          <a:ext cx="3565704" cy="3069920"/>
        </p:xfrm>
        <a:graphic>
          <a:graphicData uri="http://schemas.openxmlformats.org/drawingml/2006/table">
            <a:tbl>
              <a:tblPr firstRow="1" bandRow="1">
                <a:tableStyleId>{5C22544A-7EE6-4342-B048-85BDC9FD1C3A}</a:tableStyleId>
              </a:tblPr>
              <a:tblGrid>
                <a:gridCol w="1188568">
                  <a:extLst>
                    <a:ext uri="{9D8B030D-6E8A-4147-A177-3AD203B41FA5}">
                      <a16:colId xmlns:a16="http://schemas.microsoft.com/office/drawing/2014/main" val="20000"/>
                    </a:ext>
                  </a:extLst>
                </a:gridCol>
                <a:gridCol w="1188568">
                  <a:extLst>
                    <a:ext uri="{9D8B030D-6E8A-4147-A177-3AD203B41FA5}">
                      <a16:colId xmlns:a16="http://schemas.microsoft.com/office/drawing/2014/main" val="20001"/>
                    </a:ext>
                  </a:extLst>
                </a:gridCol>
                <a:gridCol w="1188568">
                  <a:extLst>
                    <a:ext uri="{9D8B030D-6E8A-4147-A177-3AD203B41FA5}">
                      <a16:colId xmlns:a16="http://schemas.microsoft.com/office/drawing/2014/main" val="20002"/>
                    </a:ext>
                  </a:extLst>
                </a:gridCol>
              </a:tblGrid>
              <a:tr h="306992">
                <a:tc>
                  <a:txBody>
                    <a:bodyPr/>
                    <a:lstStyle/>
                    <a:p>
                      <a:pPr algn="ctr"/>
                      <a:r>
                        <a:rPr lang="en-US" sz="1400" dirty="0"/>
                        <a:t>Today</a:t>
                      </a:r>
                    </a:p>
                  </a:txBody>
                  <a:tcPr/>
                </a:tc>
                <a:tc>
                  <a:txBody>
                    <a:bodyPr/>
                    <a:lstStyle/>
                    <a:p>
                      <a:pPr algn="ctr"/>
                      <a:r>
                        <a:rPr lang="en-US" sz="1400" dirty="0"/>
                        <a:t>Tomorrow</a:t>
                      </a:r>
                    </a:p>
                  </a:txBody>
                  <a:tcPr/>
                </a:tc>
                <a:tc>
                  <a:txBody>
                    <a:bodyPr/>
                    <a:lstStyle/>
                    <a:p>
                      <a:pPr algn="ctr"/>
                      <a:r>
                        <a:rPr lang="en-US" sz="1400" dirty="0"/>
                        <a:t>Probability</a:t>
                      </a:r>
                    </a:p>
                  </a:txBody>
                  <a:tcPr/>
                </a:tc>
                <a:extLst>
                  <a:ext uri="{0D108BD9-81ED-4DB2-BD59-A6C34878D82A}">
                    <a16:rowId xmlns:a16="http://schemas.microsoft.com/office/drawing/2014/main" val="10000"/>
                  </a:ext>
                </a:extLst>
              </a:tr>
              <a:tr h="306992">
                <a:tc>
                  <a:txBody>
                    <a:bodyPr/>
                    <a:lstStyle/>
                    <a:p>
                      <a:pPr algn="ctr"/>
                      <a:r>
                        <a:rPr lang="en-US" sz="1400" dirty="0"/>
                        <a:t>sunny</a:t>
                      </a:r>
                    </a:p>
                  </a:txBody>
                  <a:tcPr/>
                </a:tc>
                <a:tc>
                  <a:txBody>
                    <a:bodyPr/>
                    <a:lstStyle/>
                    <a:p>
                      <a:pPr algn="ctr"/>
                      <a:r>
                        <a:rPr lang="en-US" sz="1400" dirty="0"/>
                        <a:t>sunny</a:t>
                      </a:r>
                    </a:p>
                  </a:txBody>
                  <a:tcPr/>
                </a:tc>
                <a:tc>
                  <a:txBody>
                    <a:bodyPr/>
                    <a:lstStyle/>
                    <a:p>
                      <a:pPr algn="ctr"/>
                      <a:r>
                        <a:rPr lang="en-US" sz="1400" dirty="0"/>
                        <a:t>0.8</a:t>
                      </a:r>
                    </a:p>
                  </a:txBody>
                  <a:tcPr/>
                </a:tc>
                <a:extLst>
                  <a:ext uri="{0D108BD9-81ED-4DB2-BD59-A6C34878D82A}">
                    <a16:rowId xmlns:a16="http://schemas.microsoft.com/office/drawing/2014/main" val="10001"/>
                  </a:ext>
                </a:extLst>
              </a:tr>
              <a:tr h="306992">
                <a:tc>
                  <a:txBody>
                    <a:bodyPr/>
                    <a:lstStyle/>
                    <a:p>
                      <a:pPr algn="ctr"/>
                      <a:r>
                        <a:rPr lang="en-US" sz="1400" dirty="0"/>
                        <a:t>sunny</a:t>
                      </a:r>
                    </a:p>
                  </a:txBody>
                  <a:tcPr/>
                </a:tc>
                <a:tc>
                  <a:txBody>
                    <a:bodyPr/>
                    <a:lstStyle/>
                    <a:p>
                      <a:pPr algn="ctr"/>
                      <a:r>
                        <a:rPr lang="en-US" sz="1400" dirty="0"/>
                        <a:t>rainy</a:t>
                      </a:r>
                    </a:p>
                  </a:txBody>
                  <a:tcPr/>
                </a:tc>
                <a:tc>
                  <a:txBody>
                    <a:bodyPr/>
                    <a:lstStyle/>
                    <a:p>
                      <a:pPr algn="ctr"/>
                      <a:r>
                        <a:rPr lang="en-US" sz="1400"/>
                        <a:t>0.05</a:t>
                      </a:r>
                    </a:p>
                  </a:txBody>
                  <a:tcPr/>
                </a:tc>
                <a:extLst>
                  <a:ext uri="{0D108BD9-81ED-4DB2-BD59-A6C34878D82A}">
                    <a16:rowId xmlns:a16="http://schemas.microsoft.com/office/drawing/2014/main" val="10002"/>
                  </a:ext>
                </a:extLst>
              </a:tr>
              <a:tr h="306992">
                <a:tc>
                  <a:txBody>
                    <a:bodyPr/>
                    <a:lstStyle/>
                    <a:p>
                      <a:pPr algn="ctr"/>
                      <a:r>
                        <a:rPr lang="en-US" sz="1400" dirty="0"/>
                        <a:t>sunny</a:t>
                      </a:r>
                    </a:p>
                  </a:txBody>
                  <a:tcPr/>
                </a:tc>
                <a:tc>
                  <a:txBody>
                    <a:bodyPr/>
                    <a:lstStyle/>
                    <a:p>
                      <a:pPr algn="ctr"/>
                      <a:r>
                        <a:rPr lang="en-US" sz="1400" dirty="0"/>
                        <a:t>cloudy</a:t>
                      </a:r>
                    </a:p>
                  </a:txBody>
                  <a:tcPr/>
                </a:tc>
                <a:tc>
                  <a:txBody>
                    <a:bodyPr/>
                    <a:lstStyle/>
                    <a:p>
                      <a:pPr algn="ctr"/>
                      <a:r>
                        <a:rPr lang="en-US" sz="1400" dirty="0"/>
                        <a:t>0.15</a:t>
                      </a:r>
                    </a:p>
                  </a:txBody>
                  <a:tcPr/>
                </a:tc>
                <a:extLst>
                  <a:ext uri="{0D108BD9-81ED-4DB2-BD59-A6C34878D82A}">
                    <a16:rowId xmlns:a16="http://schemas.microsoft.com/office/drawing/2014/main" val="10003"/>
                  </a:ext>
                </a:extLst>
              </a:tr>
              <a:tr h="306992">
                <a:tc>
                  <a:txBody>
                    <a:bodyPr/>
                    <a:lstStyle/>
                    <a:p>
                      <a:pPr algn="ctr"/>
                      <a:r>
                        <a:rPr lang="en-US" sz="1400" dirty="0"/>
                        <a:t>rainy</a:t>
                      </a:r>
                    </a:p>
                  </a:txBody>
                  <a:tcPr/>
                </a:tc>
                <a:tc>
                  <a:txBody>
                    <a:bodyPr/>
                    <a:lstStyle/>
                    <a:p>
                      <a:pPr algn="ctr"/>
                      <a:r>
                        <a:rPr lang="en-US" sz="1400" dirty="0"/>
                        <a:t>sunny</a:t>
                      </a:r>
                    </a:p>
                  </a:txBody>
                  <a:tcPr/>
                </a:tc>
                <a:tc>
                  <a:txBody>
                    <a:bodyPr/>
                    <a:lstStyle/>
                    <a:p>
                      <a:pPr algn="ctr"/>
                      <a:r>
                        <a:rPr lang="en-US" sz="1400" dirty="0"/>
                        <a:t>0.2</a:t>
                      </a:r>
                    </a:p>
                  </a:txBody>
                  <a:tcPr/>
                </a:tc>
                <a:extLst>
                  <a:ext uri="{0D108BD9-81ED-4DB2-BD59-A6C34878D82A}">
                    <a16:rowId xmlns:a16="http://schemas.microsoft.com/office/drawing/2014/main" val="10004"/>
                  </a:ext>
                </a:extLst>
              </a:tr>
              <a:tr h="306992">
                <a:tc>
                  <a:txBody>
                    <a:bodyPr/>
                    <a:lstStyle/>
                    <a:p>
                      <a:pPr algn="ctr"/>
                      <a:r>
                        <a:rPr lang="en-US" sz="1400" dirty="0"/>
                        <a:t>rainy</a:t>
                      </a:r>
                    </a:p>
                  </a:txBody>
                  <a:tcPr/>
                </a:tc>
                <a:tc>
                  <a:txBody>
                    <a:bodyPr/>
                    <a:lstStyle/>
                    <a:p>
                      <a:pPr algn="ctr"/>
                      <a:r>
                        <a:rPr lang="en-US" sz="1400" dirty="0"/>
                        <a:t>rainy</a:t>
                      </a:r>
                    </a:p>
                  </a:txBody>
                  <a:tcPr/>
                </a:tc>
                <a:tc>
                  <a:txBody>
                    <a:bodyPr/>
                    <a:lstStyle/>
                    <a:p>
                      <a:pPr algn="ctr"/>
                      <a:r>
                        <a:rPr lang="en-US" sz="1400" dirty="0"/>
                        <a:t>0.6</a:t>
                      </a:r>
                    </a:p>
                  </a:txBody>
                  <a:tcPr/>
                </a:tc>
                <a:extLst>
                  <a:ext uri="{0D108BD9-81ED-4DB2-BD59-A6C34878D82A}">
                    <a16:rowId xmlns:a16="http://schemas.microsoft.com/office/drawing/2014/main" val="10005"/>
                  </a:ext>
                </a:extLst>
              </a:tr>
              <a:tr h="306992">
                <a:tc>
                  <a:txBody>
                    <a:bodyPr/>
                    <a:lstStyle/>
                    <a:p>
                      <a:pPr algn="ctr"/>
                      <a:r>
                        <a:rPr lang="en-US" sz="1400" dirty="0"/>
                        <a:t>rainy</a:t>
                      </a:r>
                    </a:p>
                  </a:txBody>
                  <a:tcPr/>
                </a:tc>
                <a:tc>
                  <a:txBody>
                    <a:bodyPr/>
                    <a:lstStyle/>
                    <a:p>
                      <a:pPr algn="ctr"/>
                      <a:r>
                        <a:rPr lang="en-US" sz="1400" dirty="0"/>
                        <a:t>cloudy</a:t>
                      </a:r>
                    </a:p>
                  </a:txBody>
                  <a:tcPr/>
                </a:tc>
                <a:tc>
                  <a:txBody>
                    <a:bodyPr/>
                    <a:lstStyle/>
                    <a:p>
                      <a:pPr algn="ctr"/>
                      <a:r>
                        <a:rPr lang="en-US" sz="1400" dirty="0"/>
                        <a:t>0.2</a:t>
                      </a:r>
                    </a:p>
                  </a:txBody>
                  <a:tcPr/>
                </a:tc>
                <a:extLst>
                  <a:ext uri="{0D108BD9-81ED-4DB2-BD59-A6C34878D82A}">
                    <a16:rowId xmlns:a16="http://schemas.microsoft.com/office/drawing/2014/main" val="10006"/>
                  </a:ext>
                </a:extLst>
              </a:tr>
              <a:tr h="306992">
                <a:tc>
                  <a:txBody>
                    <a:bodyPr/>
                    <a:lstStyle/>
                    <a:p>
                      <a:pPr algn="ctr"/>
                      <a:r>
                        <a:rPr lang="en-US" sz="1400" dirty="0"/>
                        <a:t>cloudy</a:t>
                      </a:r>
                    </a:p>
                  </a:txBody>
                  <a:tcPr/>
                </a:tc>
                <a:tc>
                  <a:txBody>
                    <a:bodyPr/>
                    <a:lstStyle/>
                    <a:p>
                      <a:pPr algn="ctr"/>
                      <a:r>
                        <a:rPr lang="en-US" sz="1400" dirty="0"/>
                        <a:t>sunny</a:t>
                      </a:r>
                    </a:p>
                  </a:txBody>
                  <a:tcPr/>
                </a:tc>
                <a:tc>
                  <a:txBody>
                    <a:bodyPr/>
                    <a:lstStyle/>
                    <a:p>
                      <a:pPr algn="ctr"/>
                      <a:r>
                        <a:rPr lang="en-US" sz="1400" dirty="0"/>
                        <a:t>0.2</a:t>
                      </a:r>
                    </a:p>
                  </a:txBody>
                  <a:tcPr/>
                </a:tc>
                <a:extLst>
                  <a:ext uri="{0D108BD9-81ED-4DB2-BD59-A6C34878D82A}">
                    <a16:rowId xmlns:a16="http://schemas.microsoft.com/office/drawing/2014/main" val="10007"/>
                  </a:ext>
                </a:extLst>
              </a:tr>
              <a:tr h="306992">
                <a:tc>
                  <a:txBody>
                    <a:bodyPr/>
                    <a:lstStyle/>
                    <a:p>
                      <a:pPr algn="ctr"/>
                      <a:r>
                        <a:rPr lang="en-US" sz="1400" dirty="0"/>
                        <a:t>cloudy</a:t>
                      </a:r>
                    </a:p>
                  </a:txBody>
                  <a:tcPr/>
                </a:tc>
                <a:tc>
                  <a:txBody>
                    <a:bodyPr/>
                    <a:lstStyle/>
                    <a:p>
                      <a:pPr algn="ctr"/>
                      <a:r>
                        <a:rPr lang="en-US" sz="1400" dirty="0"/>
                        <a:t>rainy</a:t>
                      </a:r>
                    </a:p>
                  </a:txBody>
                  <a:tcPr/>
                </a:tc>
                <a:tc>
                  <a:txBody>
                    <a:bodyPr/>
                    <a:lstStyle/>
                    <a:p>
                      <a:pPr algn="ctr"/>
                      <a:r>
                        <a:rPr lang="en-US" sz="1400" dirty="0"/>
                        <a:t>0.3</a:t>
                      </a:r>
                    </a:p>
                  </a:txBody>
                  <a:tcPr/>
                </a:tc>
                <a:extLst>
                  <a:ext uri="{0D108BD9-81ED-4DB2-BD59-A6C34878D82A}">
                    <a16:rowId xmlns:a16="http://schemas.microsoft.com/office/drawing/2014/main" val="10008"/>
                  </a:ext>
                </a:extLst>
              </a:tr>
              <a:tr h="306992">
                <a:tc>
                  <a:txBody>
                    <a:bodyPr/>
                    <a:lstStyle/>
                    <a:p>
                      <a:pPr algn="ctr"/>
                      <a:r>
                        <a:rPr lang="en-US" sz="1400" dirty="0"/>
                        <a:t>cloudy</a:t>
                      </a:r>
                    </a:p>
                  </a:txBody>
                  <a:tcPr/>
                </a:tc>
                <a:tc>
                  <a:txBody>
                    <a:bodyPr/>
                    <a:lstStyle/>
                    <a:p>
                      <a:pPr algn="ctr"/>
                      <a:r>
                        <a:rPr lang="en-US" sz="1400" dirty="0"/>
                        <a:t>cloudy</a:t>
                      </a:r>
                    </a:p>
                  </a:txBody>
                  <a:tcPr/>
                </a:tc>
                <a:tc>
                  <a:txBody>
                    <a:bodyPr/>
                    <a:lstStyle/>
                    <a:p>
                      <a:pPr algn="ctr"/>
                      <a:r>
                        <a:rPr lang="en-US" sz="1400" dirty="0"/>
                        <a:t>0.5</a:t>
                      </a:r>
                    </a:p>
                  </a:txBody>
                  <a:tcPr/>
                </a:tc>
                <a:extLst>
                  <a:ext uri="{0D108BD9-81ED-4DB2-BD59-A6C34878D82A}">
                    <a16:rowId xmlns:a16="http://schemas.microsoft.com/office/drawing/2014/main" val="10009"/>
                  </a:ext>
                </a:extLst>
              </a:tr>
            </a:tbl>
          </a:graphicData>
        </a:graphic>
      </p:graphicFrame>
      <p:pic>
        <p:nvPicPr>
          <p:cNvPr id="41" name="Picture 40" descr="sunny_happy_d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277" y="5227906"/>
            <a:ext cx="659846" cy="558807"/>
          </a:xfrm>
          <a:prstGeom prst="rect">
            <a:avLst/>
          </a:prstGeom>
        </p:spPr>
      </p:pic>
      <p:pic>
        <p:nvPicPr>
          <p:cNvPr id="42" name="Picture 41" descr="rainy_weather_clip_a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8629" y="5323444"/>
            <a:ext cx="571907" cy="543648"/>
          </a:xfrm>
          <a:prstGeom prst="rect">
            <a:avLst/>
          </a:prstGeom>
        </p:spPr>
      </p:pic>
      <p:sp>
        <p:nvSpPr>
          <p:cNvPr id="46" name="Arc 45"/>
          <p:cNvSpPr/>
          <p:nvPr/>
        </p:nvSpPr>
        <p:spPr>
          <a:xfrm rot="21311916">
            <a:off x="7572903" y="4439852"/>
            <a:ext cx="1651998" cy="1527125"/>
          </a:xfrm>
          <a:prstGeom prst="arc">
            <a:avLst>
              <a:gd name="adj1" fmla="val 17283667"/>
              <a:gd name="adj2" fmla="val 0"/>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Arc 46"/>
          <p:cNvSpPr/>
          <p:nvPr/>
        </p:nvSpPr>
        <p:spPr>
          <a:xfrm rot="8502857">
            <a:off x="7582902" y="4343821"/>
            <a:ext cx="1651998" cy="1527125"/>
          </a:xfrm>
          <a:prstGeom prst="arc">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p:cNvSpPr txBox="1"/>
          <p:nvPr/>
        </p:nvSpPr>
        <p:spPr>
          <a:xfrm>
            <a:off x="9004731" y="4379993"/>
            <a:ext cx="470000" cy="338554"/>
          </a:xfrm>
          <a:prstGeom prst="rect">
            <a:avLst/>
          </a:prstGeom>
          <a:noFill/>
        </p:spPr>
        <p:txBody>
          <a:bodyPr wrap="none" rtlCol="0">
            <a:spAutoFit/>
          </a:bodyPr>
          <a:lstStyle/>
          <a:p>
            <a:r>
              <a:rPr lang="en-US" sz="1600" dirty="0"/>
              <a:t>0.3</a:t>
            </a:r>
          </a:p>
        </p:txBody>
      </p:sp>
      <p:sp>
        <p:nvSpPr>
          <p:cNvPr id="49" name="TextBox 48"/>
          <p:cNvSpPr txBox="1"/>
          <p:nvPr/>
        </p:nvSpPr>
        <p:spPr>
          <a:xfrm>
            <a:off x="8029711" y="5266606"/>
            <a:ext cx="583814" cy="338554"/>
          </a:xfrm>
          <a:prstGeom prst="rect">
            <a:avLst/>
          </a:prstGeom>
          <a:noFill/>
        </p:spPr>
        <p:txBody>
          <a:bodyPr wrap="none" rtlCol="0">
            <a:spAutoFit/>
          </a:bodyPr>
          <a:lstStyle/>
          <a:p>
            <a:r>
              <a:rPr lang="en-US" sz="1600" dirty="0"/>
              <a:t>0.05</a:t>
            </a:r>
          </a:p>
        </p:txBody>
      </p:sp>
      <p:sp>
        <p:nvSpPr>
          <p:cNvPr id="52" name="Freeform 51"/>
          <p:cNvSpPr/>
          <p:nvPr/>
        </p:nvSpPr>
        <p:spPr>
          <a:xfrm>
            <a:off x="9427908" y="5055261"/>
            <a:ext cx="538532" cy="941160"/>
          </a:xfrm>
          <a:custGeom>
            <a:avLst/>
            <a:gdLst>
              <a:gd name="connsiteX0" fmla="*/ 0 w 538532"/>
              <a:gd name="connsiteY0" fmla="*/ 262757 h 941160"/>
              <a:gd name="connsiteX1" fmla="*/ 241133 w 538532"/>
              <a:gd name="connsiteY1" fmla="*/ 5557 h 941160"/>
              <a:gd name="connsiteX2" fmla="*/ 538532 w 538532"/>
              <a:gd name="connsiteY2" fmla="*/ 479770 h 941160"/>
              <a:gd name="connsiteX3" fmla="*/ 241133 w 538532"/>
              <a:gd name="connsiteY3" fmla="*/ 937907 h 941160"/>
              <a:gd name="connsiteX4" fmla="*/ 32151 w 538532"/>
              <a:gd name="connsiteY4" fmla="*/ 696782 h 94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32" h="941160">
                <a:moveTo>
                  <a:pt x="0" y="262757"/>
                </a:moveTo>
                <a:cubicBezTo>
                  <a:pt x="75689" y="116072"/>
                  <a:pt x="151378" y="-30612"/>
                  <a:pt x="241133" y="5557"/>
                </a:cubicBezTo>
                <a:cubicBezTo>
                  <a:pt x="330888" y="41726"/>
                  <a:pt x="538532" y="324378"/>
                  <a:pt x="538532" y="479770"/>
                </a:cubicBezTo>
                <a:cubicBezTo>
                  <a:pt x="538532" y="635162"/>
                  <a:pt x="325530" y="901738"/>
                  <a:pt x="241133" y="937907"/>
                </a:cubicBezTo>
                <a:cubicBezTo>
                  <a:pt x="156736" y="974076"/>
                  <a:pt x="32151" y="696782"/>
                  <a:pt x="32151" y="696782"/>
                </a:cubicBezTo>
              </a:path>
            </a:pathLst>
          </a:cu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TextBox 52"/>
          <p:cNvSpPr txBox="1"/>
          <p:nvPr/>
        </p:nvSpPr>
        <p:spPr>
          <a:xfrm>
            <a:off x="9962371" y="5339520"/>
            <a:ext cx="470000" cy="338554"/>
          </a:xfrm>
          <a:prstGeom prst="rect">
            <a:avLst/>
          </a:prstGeom>
          <a:noFill/>
        </p:spPr>
        <p:txBody>
          <a:bodyPr wrap="none" rtlCol="0">
            <a:spAutoFit/>
          </a:bodyPr>
          <a:lstStyle/>
          <a:p>
            <a:r>
              <a:rPr lang="en-US" sz="1600" dirty="0"/>
              <a:t>0.6</a:t>
            </a:r>
          </a:p>
        </p:txBody>
      </p:sp>
      <p:sp>
        <p:nvSpPr>
          <p:cNvPr id="54" name="Freeform 53"/>
          <p:cNvSpPr/>
          <p:nvPr/>
        </p:nvSpPr>
        <p:spPr>
          <a:xfrm rot="10800000">
            <a:off x="6545359" y="5047223"/>
            <a:ext cx="538532" cy="941160"/>
          </a:xfrm>
          <a:custGeom>
            <a:avLst/>
            <a:gdLst>
              <a:gd name="connsiteX0" fmla="*/ 0 w 538532"/>
              <a:gd name="connsiteY0" fmla="*/ 262757 h 941160"/>
              <a:gd name="connsiteX1" fmla="*/ 241133 w 538532"/>
              <a:gd name="connsiteY1" fmla="*/ 5557 h 941160"/>
              <a:gd name="connsiteX2" fmla="*/ 538532 w 538532"/>
              <a:gd name="connsiteY2" fmla="*/ 479770 h 941160"/>
              <a:gd name="connsiteX3" fmla="*/ 241133 w 538532"/>
              <a:gd name="connsiteY3" fmla="*/ 937907 h 941160"/>
              <a:gd name="connsiteX4" fmla="*/ 32151 w 538532"/>
              <a:gd name="connsiteY4" fmla="*/ 696782 h 94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32" h="941160">
                <a:moveTo>
                  <a:pt x="0" y="262757"/>
                </a:moveTo>
                <a:cubicBezTo>
                  <a:pt x="75689" y="116072"/>
                  <a:pt x="151378" y="-30612"/>
                  <a:pt x="241133" y="5557"/>
                </a:cubicBezTo>
                <a:cubicBezTo>
                  <a:pt x="330888" y="41726"/>
                  <a:pt x="538532" y="324378"/>
                  <a:pt x="538532" y="479770"/>
                </a:cubicBezTo>
                <a:cubicBezTo>
                  <a:pt x="538532" y="635162"/>
                  <a:pt x="325530" y="901738"/>
                  <a:pt x="241133" y="937907"/>
                </a:cubicBezTo>
                <a:cubicBezTo>
                  <a:pt x="156736" y="974076"/>
                  <a:pt x="32151" y="696782"/>
                  <a:pt x="32151" y="696782"/>
                </a:cubicBezTo>
              </a:path>
            </a:pathLst>
          </a:cu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TextBox 54"/>
          <p:cNvSpPr txBox="1"/>
          <p:nvPr/>
        </p:nvSpPr>
        <p:spPr>
          <a:xfrm>
            <a:off x="6114186" y="5302437"/>
            <a:ext cx="470000" cy="338554"/>
          </a:xfrm>
          <a:prstGeom prst="rect">
            <a:avLst/>
          </a:prstGeom>
          <a:noFill/>
        </p:spPr>
        <p:txBody>
          <a:bodyPr wrap="none" rtlCol="0">
            <a:spAutoFit/>
          </a:bodyPr>
          <a:lstStyle/>
          <a:p>
            <a:r>
              <a:rPr lang="en-US" sz="1600" dirty="0"/>
              <a:t>0.8</a:t>
            </a:r>
          </a:p>
        </p:txBody>
      </p:sp>
      <p:pic>
        <p:nvPicPr>
          <p:cNvPr id="56" name="Picture 55" descr="download.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0141" y="1284730"/>
            <a:ext cx="600148" cy="424824"/>
          </a:xfrm>
          <a:prstGeom prst="rect">
            <a:avLst/>
          </a:prstGeom>
        </p:spPr>
      </p:pic>
      <p:pic>
        <p:nvPicPr>
          <p:cNvPr id="57" name="Picture 56" descr="download.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8858" y="4071293"/>
            <a:ext cx="600148" cy="424824"/>
          </a:xfrm>
          <a:prstGeom prst="rect">
            <a:avLst/>
          </a:prstGeom>
        </p:spPr>
      </p:pic>
      <p:sp>
        <p:nvSpPr>
          <p:cNvPr id="58" name="Freeform 57"/>
          <p:cNvSpPr/>
          <p:nvPr/>
        </p:nvSpPr>
        <p:spPr>
          <a:xfrm rot="16355922">
            <a:off x="7932443" y="3437207"/>
            <a:ext cx="538532" cy="941160"/>
          </a:xfrm>
          <a:custGeom>
            <a:avLst/>
            <a:gdLst>
              <a:gd name="connsiteX0" fmla="*/ 0 w 538532"/>
              <a:gd name="connsiteY0" fmla="*/ 262757 h 941160"/>
              <a:gd name="connsiteX1" fmla="*/ 241133 w 538532"/>
              <a:gd name="connsiteY1" fmla="*/ 5557 h 941160"/>
              <a:gd name="connsiteX2" fmla="*/ 538532 w 538532"/>
              <a:gd name="connsiteY2" fmla="*/ 479770 h 941160"/>
              <a:gd name="connsiteX3" fmla="*/ 241133 w 538532"/>
              <a:gd name="connsiteY3" fmla="*/ 937907 h 941160"/>
              <a:gd name="connsiteX4" fmla="*/ 32151 w 538532"/>
              <a:gd name="connsiteY4" fmla="*/ 696782 h 94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32" h="941160">
                <a:moveTo>
                  <a:pt x="0" y="262757"/>
                </a:moveTo>
                <a:cubicBezTo>
                  <a:pt x="75689" y="116072"/>
                  <a:pt x="151378" y="-30612"/>
                  <a:pt x="241133" y="5557"/>
                </a:cubicBezTo>
                <a:cubicBezTo>
                  <a:pt x="330888" y="41726"/>
                  <a:pt x="538532" y="324378"/>
                  <a:pt x="538532" y="479770"/>
                </a:cubicBezTo>
                <a:cubicBezTo>
                  <a:pt x="538532" y="635162"/>
                  <a:pt x="325530" y="901738"/>
                  <a:pt x="241133" y="937907"/>
                </a:cubicBezTo>
                <a:cubicBezTo>
                  <a:pt x="156736" y="974076"/>
                  <a:pt x="32151" y="696782"/>
                  <a:pt x="32151" y="696782"/>
                </a:cubicBezTo>
              </a:path>
            </a:pathLst>
          </a:cu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Arc 58"/>
          <p:cNvSpPr/>
          <p:nvPr/>
        </p:nvSpPr>
        <p:spPr>
          <a:xfrm rot="10305465">
            <a:off x="8435801" y="3669717"/>
            <a:ext cx="1651998" cy="1527125"/>
          </a:xfrm>
          <a:prstGeom prst="arc">
            <a:avLst>
              <a:gd name="adj1" fmla="val 17283667"/>
              <a:gd name="adj2" fmla="val 0"/>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Arc 59"/>
          <p:cNvSpPr/>
          <p:nvPr/>
        </p:nvSpPr>
        <p:spPr>
          <a:xfrm rot="19497556">
            <a:off x="7383932" y="5294027"/>
            <a:ext cx="1651998" cy="1482672"/>
          </a:xfrm>
          <a:prstGeom prst="arc">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Arc 60"/>
          <p:cNvSpPr/>
          <p:nvPr/>
        </p:nvSpPr>
        <p:spPr>
          <a:xfrm rot="15436075">
            <a:off x="7231793" y="4456487"/>
            <a:ext cx="1651998" cy="1527125"/>
          </a:xfrm>
          <a:prstGeom prst="arc">
            <a:avLst>
              <a:gd name="adj1" fmla="val 17283667"/>
              <a:gd name="adj2" fmla="val 0"/>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Arc 61"/>
          <p:cNvSpPr/>
          <p:nvPr/>
        </p:nvSpPr>
        <p:spPr>
          <a:xfrm rot="4373205">
            <a:off x="6420119" y="3706583"/>
            <a:ext cx="1651998" cy="1527125"/>
          </a:xfrm>
          <a:prstGeom prst="arc">
            <a:avLst>
              <a:gd name="adj1" fmla="val 17283667"/>
              <a:gd name="adj2" fmla="val 0"/>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TextBox 62"/>
          <p:cNvSpPr txBox="1"/>
          <p:nvPr/>
        </p:nvSpPr>
        <p:spPr>
          <a:xfrm>
            <a:off x="8001387" y="3278907"/>
            <a:ext cx="470000" cy="338554"/>
          </a:xfrm>
          <a:prstGeom prst="rect">
            <a:avLst/>
          </a:prstGeom>
          <a:noFill/>
        </p:spPr>
        <p:txBody>
          <a:bodyPr wrap="none" rtlCol="0">
            <a:spAutoFit/>
          </a:bodyPr>
          <a:lstStyle/>
          <a:p>
            <a:r>
              <a:rPr lang="en-US" sz="1600" dirty="0"/>
              <a:t>0.5</a:t>
            </a:r>
          </a:p>
        </p:txBody>
      </p:sp>
      <p:sp>
        <p:nvSpPr>
          <p:cNvPr id="64" name="TextBox 63"/>
          <p:cNvSpPr txBox="1"/>
          <p:nvPr/>
        </p:nvSpPr>
        <p:spPr>
          <a:xfrm>
            <a:off x="7846823" y="4797669"/>
            <a:ext cx="470000" cy="338554"/>
          </a:xfrm>
          <a:prstGeom prst="rect">
            <a:avLst/>
          </a:prstGeom>
          <a:noFill/>
        </p:spPr>
        <p:txBody>
          <a:bodyPr wrap="none" rtlCol="0">
            <a:spAutoFit/>
          </a:bodyPr>
          <a:lstStyle/>
          <a:p>
            <a:r>
              <a:rPr lang="en-US" sz="1600" dirty="0"/>
              <a:t>0.2</a:t>
            </a:r>
          </a:p>
        </p:txBody>
      </p:sp>
      <p:sp>
        <p:nvSpPr>
          <p:cNvPr id="65" name="TextBox 64"/>
          <p:cNvSpPr txBox="1"/>
          <p:nvPr/>
        </p:nvSpPr>
        <p:spPr>
          <a:xfrm>
            <a:off x="8126592" y="5873464"/>
            <a:ext cx="470000" cy="338554"/>
          </a:xfrm>
          <a:prstGeom prst="rect">
            <a:avLst/>
          </a:prstGeom>
          <a:noFill/>
        </p:spPr>
        <p:txBody>
          <a:bodyPr wrap="none" rtlCol="0">
            <a:spAutoFit/>
          </a:bodyPr>
          <a:lstStyle/>
          <a:p>
            <a:r>
              <a:rPr lang="en-US" sz="1600" dirty="0"/>
              <a:t>0.2</a:t>
            </a:r>
          </a:p>
        </p:txBody>
      </p:sp>
      <p:sp>
        <p:nvSpPr>
          <p:cNvPr id="66" name="TextBox 65"/>
          <p:cNvSpPr txBox="1"/>
          <p:nvPr/>
        </p:nvSpPr>
        <p:spPr>
          <a:xfrm>
            <a:off x="8260400" y="4805605"/>
            <a:ext cx="470000" cy="338554"/>
          </a:xfrm>
          <a:prstGeom prst="rect">
            <a:avLst/>
          </a:prstGeom>
          <a:noFill/>
        </p:spPr>
        <p:txBody>
          <a:bodyPr wrap="none" rtlCol="0">
            <a:spAutoFit/>
          </a:bodyPr>
          <a:lstStyle/>
          <a:p>
            <a:r>
              <a:rPr lang="en-US" sz="1600" dirty="0"/>
              <a:t>0.2</a:t>
            </a:r>
          </a:p>
        </p:txBody>
      </p:sp>
      <p:sp>
        <p:nvSpPr>
          <p:cNvPr id="67" name="TextBox 66"/>
          <p:cNvSpPr txBox="1"/>
          <p:nvPr/>
        </p:nvSpPr>
        <p:spPr>
          <a:xfrm>
            <a:off x="6992889" y="4381430"/>
            <a:ext cx="583814" cy="338554"/>
          </a:xfrm>
          <a:prstGeom prst="rect">
            <a:avLst/>
          </a:prstGeom>
          <a:noFill/>
        </p:spPr>
        <p:txBody>
          <a:bodyPr wrap="none" rtlCol="0">
            <a:spAutoFit/>
          </a:bodyPr>
          <a:lstStyle/>
          <a:p>
            <a:r>
              <a:rPr lang="en-US" sz="1600" dirty="0"/>
              <a:t>0.15</a:t>
            </a:r>
          </a:p>
        </p:txBody>
      </p:sp>
      <p:sp>
        <p:nvSpPr>
          <p:cNvPr id="69" name="Text Box 11"/>
          <p:cNvSpPr txBox="1">
            <a:spLocks noChangeArrowheads="1"/>
          </p:cNvSpPr>
          <p:nvPr/>
        </p:nvSpPr>
        <p:spPr bwMode="auto">
          <a:xfrm>
            <a:off x="8121233" y="1168834"/>
            <a:ext cx="1699069"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000" dirty="0"/>
              <a:t>80 % sunny</a:t>
            </a:r>
          </a:p>
          <a:p>
            <a:r>
              <a:rPr lang="en-US" sz="2000" dirty="0"/>
              <a:t>15% cloudy 5% rainy</a:t>
            </a:r>
          </a:p>
        </p:txBody>
      </p:sp>
      <p:sp>
        <p:nvSpPr>
          <p:cNvPr id="40" name="Rectangle 39"/>
          <p:cNvSpPr/>
          <p:nvPr/>
        </p:nvSpPr>
        <p:spPr>
          <a:xfrm>
            <a:off x="2773507" y="2645224"/>
            <a:ext cx="5121915" cy="353943"/>
          </a:xfrm>
          <a:prstGeom prst="rect">
            <a:avLst/>
          </a:prstGeom>
        </p:spPr>
        <p:txBody>
          <a:bodyPr wrap="none">
            <a:spAutoFit/>
          </a:bodyPr>
          <a:lstStyle/>
          <a:p>
            <a:pPr>
              <a:lnSpc>
                <a:spcPct val="85000"/>
              </a:lnSpc>
            </a:pPr>
            <a:r>
              <a:rPr lang="en-US" sz="2000" b="1" dirty="0">
                <a:solidFill>
                  <a:srgbClr val="993300"/>
                </a:solidFill>
              </a:rPr>
              <a:t>State transition probability (table/graph)</a:t>
            </a:r>
            <a:r>
              <a:rPr lang="en-US" sz="2000" dirty="0"/>
              <a:t> </a:t>
            </a:r>
          </a:p>
        </p:txBody>
      </p:sp>
      <p:sp>
        <p:nvSpPr>
          <p:cNvPr id="39" name="Text Box 9"/>
          <p:cNvSpPr txBox="1">
            <a:spLocks noChangeArrowheads="1"/>
          </p:cNvSpPr>
          <p:nvPr/>
        </p:nvSpPr>
        <p:spPr bwMode="auto">
          <a:xfrm>
            <a:off x="2358539" y="6330244"/>
            <a:ext cx="2389408" cy="406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85000"/>
              </a:lnSpc>
            </a:pPr>
            <a:r>
              <a:rPr lang="en-US" b="1" dirty="0"/>
              <a:t>Output format 1:</a:t>
            </a:r>
            <a:r>
              <a:rPr lang="en-US" sz="2400" b="1" dirty="0"/>
              <a:t> </a:t>
            </a:r>
          </a:p>
        </p:txBody>
      </p:sp>
      <p:sp>
        <p:nvSpPr>
          <p:cNvPr id="43" name="Text Box 9"/>
          <p:cNvSpPr txBox="1">
            <a:spLocks noChangeArrowheads="1"/>
          </p:cNvSpPr>
          <p:nvPr/>
        </p:nvSpPr>
        <p:spPr bwMode="auto">
          <a:xfrm>
            <a:off x="7116520" y="6318957"/>
            <a:ext cx="2145280" cy="406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85000"/>
              </a:lnSpc>
            </a:pPr>
            <a:r>
              <a:rPr lang="en-US" b="1" dirty="0"/>
              <a:t>Output format 3:</a:t>
            </a:r>
            <a:r>
              <a:rPr lang="en-US" sz="2400" b="1" dirty="0"/>
              <a:t> </a:t>
            </a:r>
          </a:p>
        </p:txBody>
      </p:sp>
    </p:spTree>
    <p:extLst>
      <p:ext uri="{BB962C8B-B14F-4D97-AF65-F5344CB8AC3E}">
        <p14:creationId xmlns:p14="http://schemas.microsoft.com/office/powerpoint/2010/main" val="295521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09800" y="-6"/>
            <a:ext cx="7772400" cy="1143000"/>
          </a:xfrm>
        </p:spPr>
        <p:txBody>
          <a:bodyPr/>
          <a:lstStyle/>
          <a:p>
            <a:r>
              <a:rPr lang="en-US" sz="3600" dirty="0"/>
              <a:t>The Hidden Markov Model</a:t>
            </a:r>
            <a:endParaRPr lang="en-US" dirty="0"/>
          </a:p>
        </p:txBody>
      </p:sp>
      <p:sp>
        <p:nvSpPr>
          <p:cNvPr id="94212" name="Text Box 4"/>
          <p:cNvSpPr txBox="1">
            <a:spLocks noChangeArrowheads="1"/>
          </p:cNvSpPr>
          <p:nvPr/>
        </p:nvSpPr>
        <p:spPr bwMode="auto">
          <a:xfrm>
            <a:off x="2975342" y="5019035"/>
            <a:ext cx="6096000" cy="1759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ts val="500"/>
              </a:spcBef>
              <a:spcAft>
                <a:spcPts val="500"/>
              </a:spcAft>
            </a:pPr>
            <a:r>
              <a:rPr lang="en-US" sz="2000" b="1" dirty="0">
                <a:solidFill>
                  <a:srgbClr val="993300"/>
                </a:solidFill>
              </a:rPr>
              <a:t>Hidden states</a:t>
            </a:r>
            <a:r>
              <a:rPr lang="en-US" sz="2000" dirty="0"/>
              <a:t> : the (TRUE) states of a system that can be described by a Markov process (e.g., the weather). </a:t>
            </a:r>
          </a:p>
          <a:p>
            <a:pPr>
              <a:spcBef>
                <a:spcPts val="500"/>
              </a:spcBef>
              <a:spcAft>
                <a:spcPts val="500"/>
              </a:spcAft>
            </a:pPr>
            <a:r>
              <a:rPr lang="en-US" sz="2000" b="1" dirty="0">
                <a:solidFill>
                  <a:srgbClr val="993300"/>
                </a:solidFill>
              </a:rPr>
              <a:t>Observed states</a:t>
            </a:r>
            <a:r>
              <a:rPr lang="en-US" sz="2000" dirty="0"/>
              <a:t> : the states of the process that are `visible' (e.g., umbrella). </a:t>
            </a:r>
          </a:p>
        </p:txBody>
      </p:sp>
      <p:sp>
        <p:nvSpPr>
          <p:cNvPr id="2" name="Rectangle 1"/>
          <p:cNvSpPr/>
          <p:nvPr/>
        </p:nvSpPr>
        <p:spPr>
          <a:xfrm>
            <a:off x="2456234" y="1130910"/>
            <a:ext cx="7308795" cy="707886"/>
          </a:xfrm>
          <a:prstGeom prst="rect">
            <a:avLst/>
          </a:prstGeom>
        </p:spPr>
        <p:txBody>
          <a:bodyPr wrap="square">
            <a:spAutoFit/>
          </a:bodyPr>
          <a:lstStyle/>
          <a:p>
            <a:r>
              <a:rPr lang="en-US" sz="2000" b="1" dirty="0">
                <a:solidFill>
                  <a:srgbClr val="800000"/>
                </a:solidFill>
              </a:rPr>
              <a:t>A Hidden Markov Model </a:t>
            </a:r>
            <a:r>
              <a:rPr lang="en-US" sz="2000" dirty="0"/>
              <a:t>is a Markov chain for which the state is only partially observable.</a:t>
            </a:r>
          </a:p>
        </p:txBody>
      </p:sp>
      <p:pic>
        <p:nvPicPr>
          <p:cNvPr id="7" name="Picture 6"/>
          <p:cNvPicPr>
            <a:picLocks noChangeAspect="1"/>
          </p:cNvPicPr>
          <p:nvPr/>
        </p:nvPicPr>
        <p:blipFill>
          <a:blip r:embed="rId3"/>
          <a:stretch>
            <a:fillRect/>
          </a:stretch>
        </p:blipFill>
        <p:spPr>
          <a:xfrm>
            <a:off x="4755218" y="1907530"/>
            <a:ext cx="4074900" cy="1064445"/>
          </a:xfrm>
          <a:prstGeom prst="rect">
            <a:avLst/>
          </a:prstGeom>
        </p:spPr>
      </p:pic>
      <p:pic>
        <p:nvPicPr>
          <p:cNvPr id="3" name="Picture 2"/>
          <p:cNvPicPr>
            <a:picLocks noChangeAspect="1"/>
          </p:cNvPicPr>
          <p:nvPr/>
        </p:nvPicPr>
        <p:blipFill>
          <a:blip r:embed="rId4"/>
          <a:stretch>
            <a:fillRect/>
          </a:stretch>
        </p:blipFill>
        <p:spPr>
          <a:xfrm>
            <a:off x="4797228" y="3095477"/>
            <a:ext cx="4065305" cy="1724536"/>
          </a:xfrm>
          <a:prstGeom prst="rect">
            <a:avLst/>
          </a:prstGeom>
        </p:spPr>
      </p:pic>
      <p:sp>
        <p:nvSpPr>
          <p:cNvPr id="4" name="Rectangle 3"/>
          <p:cNvSpPr/>
          <p:nvPr/>
        </p:nvSpPr>
        <p:spPr>
          <a:xfrm>
            <a:off x="2815501" y="2287867"/>
            <a:ext cx="2009909" cy="369332"/>
          </a:xfrm>
          <a:prstGeom prst="rect">
            <a:avLst/>
          </a:prstGeom>
        </p:spPr>
        <p:txBody>
          <a:bodyPr wrap="none">
            <a:spAutoFit/>
          </a:bodyPr>
          <a:lstStyle/>
          <a:p>
            <a:r>
              <a:rPr lang="en-US" b="1" dirty="0">
                <a:solidFill>
                  <a:srgbClr val="800000"/>
                </a:solidFill>
              </a:rPr>
              <a:t>A Markov Model </a:t>
            </a:r>
            <a:endParaRPr lang="en-US" dirty="0"/>
          </a:p>
        </p:txBody>
      </p:sp>
      <p:sp>
        <p:nvSpPr>
          <p:cNvPr id="10" name="Rectangle 9"/>
          <p:cNvSpPr/>
          <p:nvPr/>
        </p:nvSpPr>
        <p:spPr>
          <a:xfrm>
            <a:off x="2125573" y="3686081"/>
            <a:ext cx="2856295" cy="369332"/>
          </a:xfrm>
          <a:prstGeom prst="rect">
            <a:avLst/>
          </a:prstGeom>
        </p:spPr>
        <p:txBody>
          <a:bodyPr wrap="none">
            <a:spAutoFit/>
          </a:bodyPr>
          <a:lstStyle/>
          <a:p>
            <a:r>
              <a:rPr lang="en-US" b="1" dirty="0">
                <a:solidFill>
                  <a:srgbClr val="800000"/>
                </a:solidFill>
              </a:rPr>
              <a:t>A Hidden Markov Model </a:t>
            </a:r>
            <a:endParaRPr lang="en-US" dirty="0"/>
          </a:p>
        </p:txBody>
      </p:sp>
    </p:spTree>
    <p:extLst>
      <p:ext uri="{BB962C8B-B14F-4D97-AF65-F5344CB8AC3E}">
        <p14:creationId xmlns:p14="http://schemas.microsoft.com/office/powerpoint/2010/main" val="187112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descr="download.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003" y="3129546"/>
            <a:ext cx="600148" cy="424824"/>
          </a:xfrm>
          <a:prstGeom prst="rect">
            <a:avLst/>
          </a:prstGeom>
        </p:spPr>
      </p:pic>
      <p:pic>
        <p:nvPicPr>
          <p:cNvPr id="61" name="Picture 60" descr="rainy_weather_clip_ar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266" y="3129546"/>
            <a:ext cx="571907" cy="543648"/>
          </a:xfrm>
          <a:prstGeom prst="rect">
            <a:avLst/>
          </a:prstGeom>
        </p:spPr>
      </p:pic>
      <p:sp>
        <p:nvSpPr>
          <p:cNvPr id="7" name="Rectangle 2"/>
          <p:cNvSpPr>
            <a:spLocks noGrp="1" noChangeArrowheads="1"/>
          </p:cNvSpPr>
          <p:nvPr>
            <p:ph type="title"/>
          </p:nvPr>
        </p:nvSpPr>
        <p:spPr>
          <a:xfrm>
            <a:off x="2209800" y="-42225"/>
            <a:ext cx="7772400" cy="1143000"/>
          </a:xfrm>
        </p:spPr>
        <p:txBody>
          <a:bodyPr/>
          <a:lstStyle/>
          <a:p>
            <a:pPr algn="ctr"/>
            <a:r>
              <a:rPr lang="en-US" sz="3600" dirty="0"/>
              <a:t>The Hidden Markov Model</a:t>
            </a:r>
          </a:p>
        </p:txBody>
      </p:sp>
      <p:sp>
        <p:nvSpPr>
          <p:cNvPr id="25" name="Text Box 11"/>
          <p:cNvSpPr txBox="1">
            <a:spLocks noChangeArrowheads="1"/>
          </p:cNvSpPr>
          <p:nvPr/>
        </p:nvSpPr>
        <p:spPr bwMode="auto">
          <a:xfrm>
            <a:off x="1399997" y="3155376"/>
            <a:ext cx="166015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b="1" dirty="0">
                <a:solidFill>
                  <a:srgbClr val="993300"/>
                </a:solidFill>
              </a:rPr>
              <a:t>Hidden States</a:t>
            </a:r>
            <a:endParaRPr lang="en-US" sz="2000" dirty="0"/>
          </a:p>
        </p:txBody>
      </p:sp>
      <p:pic>
        <p:nvPicPr>
          <p:cNvPr id="26" name="Picture 25" descr="rainy_weather_clip_ar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9866" y="3129546"/>
            <a:ext cx="571907" cy="543648"/>
          </a:xfrm>
          <a:prstGeom prst="rect">
            <a:avLst/>
          </a:prstGeom>
        </p:spPr>
      </p:pic>
      <p:pic>
        <p:nvPicPr>
          <p:cNvPr id="27" name="Picture 26" descr="sunny_happy_da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079" y="3097147"/>
            <a:ext cx="659846" cy="558807"/>
          </a:xfrm>
          <a:prstGeom prst="rect">
            <a:avLst/>
          </a:prstGeom>
        </p:spPr>
      </p:pic>
      <p:cxnSp>
        <p:nvCxnSpPr>
          <p:cNvPr id="29" name="Straight Arrow Connector 28"/>
          <p:cNvCxnSpPr/>
          <p:nvPr/>
        </p:nvCxnSpPr>
        <p:spPr>
          <a:xfrm>
            <a:off x="5793570" y="3395621"/>
            <a:ext cx="646699" cy="0"/>
          </a:xfrm>
          <a:prstGeom prst="straightConnector1">
            <a:avLst/>
          </a:prstGeom>
          <a:ln w="12700" cmpd="sng">
            <a:solidFill>
              <a:srgbClr val="00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864436" y="3384151"/>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898777" y="3384151"/>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0" name="Text Box 11"/>
          <p:cNvSpPr txBox="1">
            <a:spLocks noChangeArrowheads="1"/>
          </p:cNvSpPr>
          <p:nvPr/>
        </p:nvSpPr>
        <p:spPr bwMode="auto">
          <a:xfrm>
            <a:off x="1099609" y="3966853"/>
            <a:ext cx="201243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b="1" dirty="0">
                <a:solidFill>
                  <a:srgbClr val="993300"/>
                </a:solidFill>
              </a:rPr>
              <a:t>Observed  States</a:t>
            </a:r>
            <a:endParaRPr lang="en-US" sz="2000" dirty="0"/>
          </a:p>
        </p:txBody>
      </p:sp>
      <p:sp>
        <p:nvSpPr>
          <p:cNvPr id="85" name="Rectangle 84"/>
          <p:cNvSpPr/>
          <p:nvPr/>
        </p:nvSpPr>
        <p:spPr>
          <a:xfrm>
            <a:off x="3319012" y="4763118"/>
            <a:ext cx="4182555" cy="353943"/>
          </a:xfrm>
          <a:prstGeom prst="rect">
            <a:avLst/>
          </a:prstGeom>
        </p:spPr>
        <p:txBody>
          <a:bodyPr wrap="none">
            <a:spAutoFit/>
          </a:bodyPr>
          <a:lstStyle/>
          <a:p>
            <a:pPr>
              <a:lnSpc>
                <a:spcPct val="85000"/>
              </a:lnSpc>
            </a:pPr>
            <a:r>
              <a:rPr lang="en-US" sz="2000" b="1" dirty="0">
                <a:solidFill>
                  <a:srgbClr val="993300"/>
                </a:solidFill>
              </a:rPr>
              <a:t> </a:t>
            </a:r>
            <a:r>
              <a:rPr lang="en-US" altLang="zh-CN" sz="2000" b="1" dirty="0">
                <a:solidFill>
                  <a:srgbClr val="993300"/>
                </a:solidFill>
              </a:rPr>
              <a:t>State emission</a:t>
            </a:r>
            <a:r>
              <a:rPr lang="en-US" sz="2000" b="1" dirty="0">
                <a:solidFill>
                  <a:srgbClr val="993300"/>
                </a:solidFill>
              </a:rPr>
              <a:t> probability table</a:t>
            </a:r>
            <a:r>
              <a:rPr lang="en-US" sz="2000" dirty="0"/>
              <a:t> </a:t>
            </a:r>
          </a:p>
        </p:txBody>
      </p:sp>
      <p:sp>
        <p:nvSpPr>
          <p:cNvPr id="10" name="Rounded Rectangle 9"/>
          <p:cNvSpPr/>
          <p:nvPr/>
        </p:nvSpPr>
        <p:spPr>
          <a:xfrm>
            <a:off x="3076332" y="2981855"/>
            <a:ext cx="4195723" cy="705247"/>
          </a:xfrm>
          <a:prstGeom prst="roundRect">
            <a:avLst/>
          </a:prstGeom>
          <a:gradFill flip="none" rotWithShape="1">
            <a:gsLst>
              <a:gs pos="0">
                <a:schemeClr val="accent1">
                  <a:tint val="100000"/>
                  <a:shade val="100000"/>
                  <a:satMod val="130000"/>
                  <a:alpha val="47000"/>
                </a:schemeClr>
              </a:gs>
              <a:gs pos="100000">
                <a:schemeClr val="accent1">
                  <a:tint val="50000"/>
                  <a:shade val="100000"/>
                  <a:satMod val="350000"/>
                  <a:alpha val="4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3221116" y="1964490"/>
            <a:ext cx="4097597" cy="353943"/>
          </a:xfrm>
          <a:prstGeom prst="rect">
            <a:avLst/>
          </a:prstGeom>
        </p:spPr>
        <p:txBody>
          <a:bodyPr wrap="none">
            <a:spAutoFit/>
          </a:bodyPr>
          <a:lstStyle/>
          <a:p>
            <a:pPr>
              <a:lnSpc>
                <a:spcPct val="85000"/>
              </a:lnSpc>
            </a:pPr>
            <a:r>
              <a:rPr lang="en-US" sz="2000" b="1" dirty="0">
                <a:solidFill>
                  <a:srgbClr val="993300"/>
                </a:solidFill>
              </a:rPr>
              <a:t>State transition probability table</a:t>
            </a:r>
            <a:endParaRPr lang="en-US" sz="2000" b="1" dirty="0">
              <a:solidFill>
                <a:srgbClr val="800000"/>
              </a:solidFill>
            </a:endParaRPr>
          </a:p>
        </p:txBody>
      </p:sp>
      <p:graphicFrame>
        <p:nvGraphicFramePr>
          <p:cNvPr id="51" name="Table 50"/>
          <p:cNvGraphicFramePr>
            <a:graphicFrameLocks noGrp="1"/>
          </p:cNvGraphicFramePr>
          <p:nvPr>
            <p:extLst>
              <p:ext uri="{D42A27DB-BD31-4B8C-83A1-F6EECF244321}">
                <p14:modId xmlns:p14="http://schemas.microsoft.com/office/powerpoint/2010/main" val="2551881313"/>
              </p:ext>
            </p:extLst>
          </p:nvPr>
        </p:nvGraphicFramePr>
        <p:xfrm>
          <a:off x="7663715" y="1453116"/>
          <a:ext cx="2950392" cy="1702260"/>
        </p:xfrm>
        <a:graphic>
          <a:graphicData uri="http://schemas.openxmlformats.org/drawingml/2006/table">
            <a:tbl>
              <a:tblPr firstRow="1" bandRow="1">
                <a:tableStyleId>{5C22544A-7EE6-4342-B048-85BDC9FD1C3A}</a:tableStyleId>
              </a:tblPr>
              <a:tblGrid>
                <a:gridCol w="737598">
                  <a:extLst>
                    <a:ext uri="{9D8B030D-6E8A-4147-A177-3AD203B41FA5}">
                      <a16:colId xmlns:a16="http://schemas.microsoft.com/office/drawing/2014/main" val="20000"/>
                    </a:ext>
                  </a:extLst>
                </a:gridCol>
                <a:gridCol w="737598">
                  <a:extLst>
                    <a:ext uri="{9D8B030D-6E8A-4147-A177-3AD203B41FA5}">
                      <a16:colId xmlns:a16="http://schemas.microsoft.com/office/drawing/2014/main" val="20001"/>
                    </a:ext>
                  </a:extLst>
                </a:gridCol>
                <a:gridCol w="737598">
                  <a:extLst>
                    <a:ext uri="{9D8B030D-6E8A-4147-A177-3AD203B41FA5}">
                      <a16:colId xmlns:a16="http://schemas.microsoft.com/office/drawing/2014/main" val="20002"/>
                    </a:ext>
                  </a:extLst>
                </a:gridCol>
                <a:gridCol w="737598">
                  <a:extLst>
                    <a:ext uri="{9D8B030D-6E8A-4147-A177-3AD203B41FA5}">
                      <a16:colId xmlns:a16="http://schemas.microsoft.com/office/drawing/2014/main" val="20003"/>
                    </a:ext>
                  </a:extLst>
                </a:gridCol>
              </a:tblGrid>
              <a:tr h="520200">
                <a:tc>
                  <a:txBody>
                    <a:bodyPr/>
                    <a:lstStyle/>
                    <a:p>
                      <a:pPr algn="ctr"/>
                      <a:endParaRPr lang="en-US" sz="1400" dirty="0"/>
                    </a:p>
                  </a:txBody>
                  <a:tcPr/>
                </a:tc>
                <a:tc>
                  <a:txBody>
                    <a:bodyPr/>
                    <a:lstStyle/>
                    <a:p>
                      <a:pPr algn="ctr"/>
                      <a:r>
                        <a:rPr lang="en-US" sz="1400" dirty="0"/>
                        <a:t>sunny</a:t>
                      </a:r>
                    </a:p>
                  </a:txBody>
                  <a:tcPr/>
                </a:tc>
                <a:tc>
                  <a:txBody>
                    <a:bodyPr/>
                    <a:lstStyle/>
                    <a:p>
                      <a:pPr algn="ctr"/>
                      <a:r>
                        <a:rPr lang="en-US" sz="1400" dirty="0"/>
                        <a:t>rainy</a:t>
                      </a:r>
                    </a:p>
                  </a:txBody>
                  <a:tcPr/>
                </a:tc>
                <a:tc>
                  <a:txBody>
                    <a:bodyPr/>
                    <a:lstStyle/>
                    <a:p>
                      <a:pPr algn="ctr"/>
                      <a:r>
                        <a:rPr lang="en-US" sz="1400" dirty="0"/>
                        <a:t>cloudy</a:t>
                      </a:r>
                    </a:p>
                  </a:txBody>
                  <a:tcPr/>
                </a:tc>
                <a:extLst>
                  <a:ext uri="{0D108BD9-81ED-4DB2-BD59-A6C34878D82A}">
                    <a16:rowId xmlns:a16="http://schemas.microsoft.com/office/drawing/2014/main" val="10000"/>
                  </a:ext>
                </a:extLst>
              </a:tr>
              <a:tr h="330930">
                <a:tc>
                  <a:txBody>
                    <a:bodyPr/>
                    <a:lstStyle/>
                    <a:p>
                      <a:pPr algn="ctr"/>
                      <a:r>
                        <a:rPr lang="en-US" sz="1400" dirty="0"/>
                        <a:t>sunny</a:t>
                      </a:r>
                    </a:p>
                  </a:txBody>
                  <a:tcPr/>
                </a:tc>
                <a:tc>
                  <a:txBody>
                    <a:bodyPr/>
                    <a:lstStyle/>
                    <a:p>
                      <a:pPr algn="ctr"/>
                      <a:r>
                        <a:rPr lang="en-US" sz="1400" dirty="0"/>
                        <a:t>0.8</a:t>
                      </a:r>
                    </a:p>
                  </a:txBody>
                  <a:tcPr/>
                </a:tc>
                <a:tc>
                  <a:txBody>
                    <a:bodyPr/>
                    <a:lstStyle/>
                    <a:p>
                      <a:pPr algn="ctr"/>
                      <a:r>
                        <a:rPr lang="en-US" sz="1400" dirty="0"/>
                        <a:t>0.05</a:t>
                      </a:r>
                    </a:p>
                  </a:txBody>
                  <a:tcPr/>
                </a:tc>
                <a:tc>
                  <a:txBody>
                    <a:bodyPr/>
                    <a:lstStyle/>
                    <a:p>
                      <a:pPr algn="ctr"/>
                      <a:r>
                        <a:rPr lang="en-US" sz="1400" dirty="0"/>
                        <a:t>0.15</a:t>
                      </a:r>
                    </a:p>
                  </a:txBody>
                  <a:tcPr/>
                </a:tc>
                <a:extLst>
                  <a:ext uri="{0D108BD9-81ED-4DB2-BD59-A6C34878D82A}">
                    <a16:rowId xmlns:a16="http://schemas.microsoft.com/office/drawing/2014/main" val="10001"/>
                  </a:ext>
                </a:extLst>
              </a:tr>
              <a:tr h="330930">
                <a:tc>
                  <a:txBody>
                    <a:bodyPr/>
                    <a:lstStyle/>
                    <a:p>
                      <a:pPr algn="ctr"/>
                      <a:r>
                        <a:rPr lang="en-US" sz="1400" dirty="0"/>
                        <a:t>rainy</a:t>
                      </a:r>
                    </a:p>
                  </a:txBody>
                  <a:tcPr/>
                </a:tc>
                <a:tc>
                  <a:txBody>
                    <a:bodyPr/>
                    <a:lstStyle/>
                    <a:p>
                      <a:pPr algn="ctr"/>
                      <a:r>
                        <a:rPr lang="en-US" sz="1400" dirty="0"/>
                        <a:t>0.2</a:t>
                      </a:r>
                    </a:p>
                  </a:txBody>
                  <a:tcPr/>
                </a:tc>
                <a:tc>
                  <a:txBody>
                    <a:bodyPr/>
                    <a:lstStyle/>
                    <a:p>
                      <a:pPr algn="ctr"/>
                      <a:r>
                        <a:rPr lang="en-US" sz="1400" dirty="0"/>
                        <a:t>0.6</a:t>
                      </a:r>
                    </a:p>
                  </a:txBody>
                  <a:tcPr/>
                </a:tc>
                <a:tc>
                  <a:txBody>
                    <a:bodyPr/>
                    <a:lstStyle/>
                    <a:p>
                      <a:pPr algn="ctr"/>
                      <a:r>
                        <a:rPr lang="en-US" sz="1400" dirty="0"/>
                        <a:t>0.2</a:t>
                      </a:r>
                    </a:p>
                  </a:txBody>
                  <a:tcPr/>
                </a:tc>
                <a:extLst>
                  <a:ext uri="{0D108BD9-81ED-4DB2-BD59-A6C34878D82A}">
                    <a16:rowId xmlns:a16="http://schemas.microsoft.com/office/drawing/2014/main" val="10002"/>
                  </a:ext>
                </a:extLst>
              </a:tr>
              <a:tr h="520200">
                <a:tc>
                  <a:txBody>
                    <a:bodyPr/>
                    <a:lstStyle/>
                    <a:p>
                      <a:pPr algn="ctr"/>
                      <a:r>
                        <a:rPr lang="en-US" sz="1400" dirty="0"/>
                        <a:t>cloudy</a:t>
                      </a:r>
                    </a:p>
                  </a:txBody>
                  <a:tcPr/>
                </a:tc>
                <a:tc>
                  <a:txBody>
                    <a:bodyPr/>
                    <a:lstStyle/>
                    <a:p>
                      <a:pPr algn="ctr"/>
                      <a:r>
                        <a:rPr lang="en-US" sz="1400" dirty="0"/>
                        <a:t>0.2</a:t>
                      </a:r>
                    </a:p>
                  </a:txBody>
                  <a:tcPr/>
                </a:tc>
                <a:tc>
                  <a:txBody>
                    <a:bodyPr/>
                    <a:lstStyle/>
                    <a:p>
                      <a:pPr algn="ctr"/>
                      <a:r>
                        <a:rPr lang="en-US" sz="1400" dirty="0"/>
                        <a:t>0.3</a:t>
                      </a:r>
                    </a:p>
                  </a:txBody>
                  <a:tcPr/>
                </a:tc>
                <a:tc>
                  <a:txBody>
                    <a:bodyPr/>
                    <a:lstStyle/>
                    <a:p>
                      <a:pPr algn="ctr"/>
                      <a:r>
                        <a:rPr lang="en-US" sz="1400" dirty="0"/>
                        <a:t>0.5</a:t>
                      </a:r>
                    </a:p>
                  </a:txBody>
                  <a:tcPr/>
                </a:tc>
                <a:extLst>
                  <a:ext uri="{0D108BD9-81ED-4DB2-BD59-A6C34878D82A}">
                    <a16:rowId xmlns:a16="http://schemas.microsoft.com/office/drawing/2014/main" val="10003"/>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103865978"/>
              </p:ext>
            </p:extLst>
          </p:nvPr>
        </p:nvGraphicFramePr>
        <p:xfrm>
          <a:off x="2675960" y="5271115"/>
          <a:ext cx="5077309" cy="1526691"/>
        </p:xfrm>
        <a:graphic>
          <a:graphicData uri="http://schemas.openxmlformats.org/drawingml/2006/table">
            <a:tbl>
              <a:tblPr firstRow="1" bandRow="1">
                <a:tableStyleId>{5C22544A-7EE6-4342-B048-85BDC9FD1C3A}</a:tableStyleId>
              </a:tblPr>
              <a:tblGrid>
                <a:gridCol w="1015462">
                  <a:extLst>
                    <a:ext uri="{9D8B030D-6E8A-4147-A177-3AD203B41FA5}">
                      <a16:colId xmlns:a16="http://schemas.microsoft.com/office/drawing/2014/main" val="20000"/>
                    </a:ext>
                  </a:extLst>
                </a:gridCol>
                <a:gridCol w="1155767">
                  <a:extLst>
                    <a:ext uri="{9D8B030D-6E8A-4147-A177-3AD203B41FA5}">
                      <a16:colId xmlns:a16="http://schemas.microsoft.com/office/drawing/2014/main" val="20001"/>
                    </a:ext>
                  </a:extLst>
                </a:gridCol>
                <a:gridCol w="875156">
                  <a:extLst>
                    <a:ext uri="{9D8B030D-6E8A-4147-A177-3AD203B41FA5}">
                      <a16:colId xmlns:a16="http://schemas.microsoft.com/office/drawing/2014/main" val="20002"/>
                    </a:ext>
                  </a:extLst>
                </a:gridCol>
                <a:gridCol w="1015462">
                  <a:extLst>
                    <a:ext uri="{9D8B030D-6E8A-4147-A177-3AD203B41FA5}">
                      <a16:colId xmlns:a16="http://schemas.microsoft.com/office/drawing/2014/main" val="20003"/>
                    </a:ext>
                  </a:extLst>
                </a:gridCol>
                <a:gridCol w="1015462">
                  <a:extLst>
                    <a:ext uri="{9D8B030D-6E8A-4147-A177-3AD203B41FA5}">
                      <a16:colId xmlns:a16="http://schemas.microsoft.com/office/drawing/2014/main" val="20004"/>
                    </a:ext>
                  </a:extLst>
                </a:gridCol>
              </a:tblGrid>
              <a:tr h="552207">
                <a:tc>
                  <a:txBody>
                    <a:bodyPr/>
                    <a:lstStyle/>
                    <a:p>
                      <a:pPr algn="ctr"/>
                      <a:endParaRPr lang="en-US" sz="1400" dirty="0"/>
                    </a:p>
                  </a:txBody>
                  <a:tcPr/>
                </a:tc>
                <a:tc>
                  <a:txBody>
                    <a:bodyPr/>
                    <a:lstStyle/>
                    <a:p>
                      <a:pPr algn="ctr"/>
                      <a:r>
                        <a:rPr lang="en-US" sz="1400" dirty="0"/>
                        <a:t>sunglasses</a:t>
                      </a:r>
                    </a:p>
                  </a:txBody>
                  <a:tcPr/>
                </a:tc>
                <a:tc>
                  <a:txBody>
                    <a:bodyPr/>
                    <a:lstStyle/>
                    <a:p>
                      <a:pPr algn="ctr"/>
                      <a:r>
                        <a:rPr lang="en-US" sz="1400" dirty="0"/>
                        <a:t>T-shirt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umbrella</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Jacket</a:t>
                      </a:r>
                    </a:p>
                  </a:txBody>
                  <a:tcPr/>
                </a:tc>
                <a:extLst>
                  <a:ext uri="{0D108BD9-81ED-4DB2-BD59-A6C34878D82A}">
                    <a16:rowId xmlns:a16="http://schemas.microsoft.com/office/drawing/2014/main" val="10000"/>
                  </a:ext>
                </a:extLst>
              </a:tr>
              <a:tr h="324828">
                <a:tc>
                  <a:txBody>
                    <a:bodyPr/>
                    <a:lstStyle/>
                    <a:p>
                      <a:pPr algn="ctr"/>
                      <a:r>
                        <a:rPr lang="en-US" altLang="zh-CN" sz="1400" dirty="0"/>
                        <a:t>sunny</a:t>
                      </a:r>
                      <a:endParaRPr lang="en-US" sz="1400" dirty="0"/>
                    </a:p>
                  </a:txBody>
                  <a:tcPr/>
                </a:tc>
                <a:tc>
                  <a:txBody>
                    <a:bodyPr/>
                    <a:lstStyle/>
                    <a:p>
                      <a:pPr algn="ctr"/>
                      <a:r>
                        <a:rPr lang="en-US" sz="1400" dirty="0"/>
                        <a:t>0.4</a:t>
                      </a:r>
                    </a:p>
                  </a:txBody>
                  <a:tcPr/>
                </a:tc>
                <a:tc>
                  <a:txBody>
                    <a:bodyPr/>
                    <a:lstStyle/>
                    <a:p>
                      <a:pPr algn="ctr"/>
                      <a:r>
                        <a:rPr lang="en-US" sz="1400" dirty="0"/>
                        <a:t>0.4</a:t>
                      </a:r>
                    </a:p>
                  </a:txBody>
                  <a:tcPr/>
                </a:tc>
                <a:tc>
                  <a:txBody>
                    <a:bodyPr/>
                    <a:lstStyle/>
                    <a:p>
                      <a:pPr algn="ctr"/>
                      <a:r>
                        <a:rPr lang="en-US" sz="1400" dirty="0"/>
                        <a:t>0</a:t>
                      </a:r>
                      <a:r>
                        <a:rPr lang="en-US" altLang="zh-CN" sz="1400" dirty="0"/>
                        <a:t>.1</a:t>
                      </a:r>
                      <a:endParaRPr lang="en-US" sz="1400" dirty="0"/>
                    </a:p>
                  </a:txBody>
                  <a:tcPr/>
                </a:tc>
                <a:tc>
                  <a:txBody>
                    <a:bodyPr/>
                    <a:lstStyle/>
                    <a:p>
                      <a:pPr algn="ctr"/>
                      <a:r>
                        <a:rPr lang="en-US" sz="1400" dirty="0"/>
                        <a:t>0</a:t>
                      </a:r>
                      <a:r>
                        <a:rPr lang="en-US" altLang="zh-CN" sz="1400" dirty="0"/>
                        <a:t>.1</a:t>
                      </a:r>
                      <a:endParaRPr lang="en-US" sz="1400" dirty="0"/>
                    </a:p>
                  </a:txBody>
                  <a:tcPr/>
                </a:tc>
                <a:extLst>
                  <a:ext uri="{0D108BD9-81ED-4DB2-BD59-A6C34878D82A}">
                    <a16:rowId xmlns:a16="http://schemas.microsoft.com/office/drawing/2014/main" val="10001"/>
                  </a:ext>
                </a:extLst>
              </a:tr>
              <a:tr h="324828">
                <a:tc>
                  <a:txBody>
                    <a:bodyPr/>
                    <a:lstStyle/>
                    <a:p>
                      <a:pPr algn="ctr"/>
                      <a:r>
                        <a:rPr lang="en-US" sz="1400" dirty="0"/>
                        <a:t>rainy</a:t>
                      </a:r>
                    </a:p>
                  </a:txBody>
                  <a:tcPr/>
                </a:tc>
                <a:tc>
                  <a:txBody>
                    <a:bodyPr/>
                    <a:lstStyle/>
                    <a:p>
                      <a:pPr algn="ctr"/>
                      <a:r>
                        <a:rPr lang="en-US" sz="1400" dirty="0"/>
                        <a:t>0.1</a:t>
                      </a:r>
                    </a:p>
                  </a:txBody>
                  <a:tcPr/>
                </a:tc>
                <a:tc>
                  <a:txBody>
                    <a:bodyPr/>
                    <a:lstStyle/>
                    <a:p>
                      <a:pPr algn="ctr"/>
                      <a:r>
                        <a:rPr lang="en-US" sz="1400" dirty="0"/>
                        <a:t>0.1</a:t>
                      </a:r>
                    </a:p>
                  </a:txBody>
                  <a:tcPr/>
                </a:tc>
                <a:tc>
                  <a:txBody>
                    <a:bodyPr/>
                    <a:lstStyle/>
                    <a:p>
                      <a:pPr algn="ctr"/>
                      <a:r>
                        <a:rPr lang="en-US" sz="1400" dirty="0"/>
                        <a:t>0</a:t>
                      </a:r>
                      <a:r>
                        <a:rPr lang="en-US" altLang="zh-CN" sz="1400" dirty="0"/>
                        <a:t>.5</a:t>
                      </a:r>
                      <a:endParaRPr lang="en-US" sz="1400" dirty="0"/>
                    </a:p>
                  </a:txBody>
                  <a:tcPr/>
                </a:tc>
                <a:tc>
                  <a:txBody>
                    <a:bodyPr/>
                    <a:lstStyle/>
                    <a:p>
                      <a:pPr algn="ctr"/>
                      <a:r>
                        <a:rPr lang="en-US" sz="1400" dirty="0"/>
                        <a:t>0</a:t>
                      </a:r>
                      <a:r>
                        <a:rPr lang="en-US" altLang="zh-CN" sz="1400" dirty="0"/>
                        <a:t>.3</a:t>
                      </a:r>
                      <a:endParaRPr lang="en-US" sz="1400" dirty="0"/>
                    </a:p>
                  </a:txBody>
                  <a:tcPr/>
                </a:tc>
                <a:extLst>
                  <a:ext uri="{0D108BD9-81ED-4DB2-BD59-A6C34878D82A}">
                    <a16:rowId xmlns:a16="http://schemas.microsoft.com/office/drawing/2014/main" val="10002"/>
                  </a:ext>
                </a:extLst>
              </a:tr>
              <a:tr h="324828">
                <a:tc>
                  <a:txBody>
                    <a:bodyPr/>
                    <a:lstStyle/>
                    <a:p>
                      <a:pPr algn="ctr"/>
                      <a:r>
                        <a:rPr lang="en-US" sz="1400" dirty="0"/>
                        <a:t>cloudy</a:t>
                      </a:r>
                    </a:p>
                  </a:txBody>
                  <a:tcPr/>
                </a:tc>
                <a:tc>
                  <a:txBody>
                    <a:bodyPr/>
                    <a:lstStyle/>
                    <a:p>
                      <a:pPr algn="ctr"/>
                      <a:r>
                        <a:rPr lang="en-US" sz="1400" dirty="0"/>
                        <a:t>0.2</a:t>
                      </a:r>
                    </a:p>
                  </a:txBody>
                  <a:tcPr/>
                </a:tc>
                <a:tc>
                  <a:txBody>
                    <a:bodyPr/>
                    <a:lstStyle/>
                    <a:p>
                      <a:pPr algn="ctr"/>
                      <a:r>
                        <a:rPr lang="en-US" sz="1400" dirty="0"/>
                        <a:t>0.3</a:t>
                      </a:r>
                    </a:p>
                  </a:txBody>
                  <a:tcPr/>
                </a:tc>
                <a:tc>
                  <a:txBody>
                    <a:bodyPr/>
                    <a:lstStyle/>
                    <a:p>
                      <a:pPr algn="ctr"/>
                      <a:r>
                        <a:rPr lang="en-US" sz="1400" dirty="0"/>
                        <a:t>0.1</a:t>
                      </a:r>
                    </a:p>
                  </a:txBody>
                  <a:tcPr/>
                </a:tc>
                <a:tc>
                  <a:txBody>
                    <a:bodyPr/>
                    <a:lstStyle/>
                    <a:p>
                      <a:pPr algn="ctr"/>
                      <a:r>
                        <a:rPr lang="en-US" sz="1400" dirty="0"/>
                        <a:t>0.4</a:t>
                      </a:r>
                    </a:p>
                  </a:txBody>
                  <a:tcPr/>
                </a:tc>
                <a:extLst>
                  <a:ext uri="{0D108BD9-81ED-4DB2-BD59-A6C34878D82A}">
                    <a16:rowId xmlns:a16="http://schemas.microsoft.com/office/drawing/2014/main" val="10003"/>
                  </a:ext>
                </a:extLst>
              </a:tr>
            </a:tbl>
          </a:graphicData>
        </a:graphic>
      </p:graphicFrame>
      <p:pic>
        <p:nvPicPr>
          <p:cNvPr id="53" name="Picture 52" descr="Salt-Optics-Sunglasses-Quinn_2376.jpg"/>
          <p:cNvPicPr>
            <a:picLocks noChangeAspect="1"/>
          </p:cNvPicPr>
          <p:nvPr/>
        </p:nvPicPr>
        <p:blipFill rotWithShape="1">
          <a:blip r:embed="rId6">
            <a:extLst>
              <a:ext uri="{28A0092B-C50C-407E-A947-70E740481C1C}">
                <a14:useLocalDpi xmlns:a14="http://schemas.microsoft.com/office/drawing/2010/main" val="0"/>
              </a:ext>
            </a:extLst>
          </a:blip>
          <a:srcRect t="13111" b="27985"/>
          <a:stretch/>
        </p:blipFill>
        <p:spPr>
          <a:xfrm>
            <a:off x="3158659" y="4080319"/>
            <a:ext cx="694698" cy="272803"/>
          </a:xfrm>
          <a:prstGeom prst="rect">
            <a:avLst/>
          </a:prstGeom>
        </p:spPr>
      </p:pic>
      <p:pic>
        <p:nvPicPr>
          <p:cNvPr id="54" name="Picture 53" descr="blue-umbrella.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0017" y="3863607"/>
            <a:ext cx="936871" cy="749497"/>
          </a:xfrm>
          <a:prstGeom prst="rect">
            <a:avLst/>
          </a:prstGeom>
        </p:spPr>
      </p:pic>
      <p:cxnSp>
        <p:nvCxnSpPr>
          <p:cNvPr id="55" name="Straight Arrow Connector 54"/>
          <p:cNvCxnSpPr/>
          <p:nvPr/>
        </p:nvCxnSpPr>
        <p:spPr>
          <a:xfrm>
            <a:off x="3882937" y="419680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4905402" y="4196805"/>
            <a:ext cx="299226" cy="0"/>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5836538" y="4212881"/>
            <a:ext cx="646699" cy="0"/>
          </a:xfrm>
          <a:prstGeom prst="straightConnector1">
            <a:avLst/>
          </a:prstGeom>
          <a:ln w="12700" cmpd="sng">
            <a:solidFill>
              <a:srgbClr val="00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pic>
        <p:nvPicPr>
          <p:cNvPr id="59" name="Picture 58" descr="images.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2164" y="3912505"/>
            <a:ext cx="719113" cy="600752"/>
          </a:xfrm>
          <a:prstGeom prst="rect">
            <a:avLst/>
          </a:prstGeom>
        </p:spPr>
      </p:pic>
      <p:pic>
        <p:nvPicPr>
          <p:cNvPr id="60" name="Picture 59" descr="cartoon-jackets-006.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2995" y="3871645"/>
            <a:ext cx="816920" cy="700509"/>
          </a:xfrm>
          <a:prstGeom prst="rect">
            <a:avLst/>
          </a:prstGeom>
        </p:spPr>
      </p:pic>
      <p:cxnSp>
        <p:nvCxnSpPr>
          <p:cNvPr id="80" name="Straight Arrow Connector 79"/>
          <p:cNvCxnSpPr/>
          <p:nvPr/>
        </p:nvCxnSpPr>
        <p:spPr>
          <a:xfrm>
            <a:off x="3537677" y="3719469"/>
            <a:ext cx="0" cy="182868"/>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4534046" y="3719469"/>
            <a:ext cx="0" cy="182868"/>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5562566" y="3719469"/>
            <a:ext cx="0" cy="182868"/>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6832219" y="3719469"/>
            <a:ext cx="0" cy="182868"/>
          </a:xfrm>
          <a:prstGeom prst="straightConnector1">
            <a:avLst/>
          </a:prstGeom>
          <a:ln w="12700" cmpd="sng">
            <a:solidFill>
              <a:srgbClr val="00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9" name="Left Brace 38"/>
          <p:cNvSpPr/>
          <p:nvPr/>
        </p:nvSpPr>
        <p:spPr>
          <a:xfrm rot="16200000">
            <a:off x="5015384" y="2716519"/>
            <a:ext cx="289975" cy="3915603"/>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Left Brace 40"/>
          <p:cNvSpPr/>
          <p:nvPr/>
        </p:nvSpPr>
        <p:spPr>
          <a:xfrm rot="5400000">
            <a:off x="5018675" y="820620"/>
            <a:ext cx="289975" cy="3915603"/>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Down Arrow 41"/>
          <p:cNvSpPr/>
          <p:nvPr/>
        </p:nvSpPr>
        <p:spPr>
          <a:xfrm rot="16200000">
            <a:off x="10526638" y="2195354"/>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Down Arrow 42"/>
          <p:cNvSpPr/>
          <p:nvPr/>
        </p:nvSpPr>
        <p:spPr>
          <a:xfrm rot="16200000">
            <a:off x="10526638" y="1811441"/>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10987104" y="2164559"/>
            <a:ext cx="870751" cy="307777"/>
          </a:xfrm>
          <a:prstGeom prst="rect">
            <a:avLst/>
          </a:prstGeom>
          <a:ln>
            <a:noFill/>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z="1400" dirty="0"/>
              <a:t>sum to 1</a:t>
            </a:r>
            <a:endParaRPr lang="en-US" sz="1400" dirty="0"/>
          </a:p>
        </p:txBody>
      </p:sp>
      <p:sp>
        <p:nvSpPr>
          <p:cNvPr id="37" name="Down Arrow 36"/>
          <p:cNvSpPr/>
          <p:nvPr/>
        </p:nvSpPr>
        <p:spPr>
          <a:xfrm rot="16200000">
            <a:off x="10526638" y="2559805"/>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Down Arrow 44"/>
          <p:cNvSpPr/>
          <p:nvPr/>
        </p:nvSpPr>
        <p:spPr>
          <a:xfrm rot="16200000">
            <a:off x="7810970" y="5931258"/>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Down Arrow 45"/>
          <p:cNvSpPr/>
          <p:nvPr/>
        </p:nvSpPr>
        <p:spPr>
          <a:xfrm rot="16200000">
            <a:off x="7810970" y="5547345"/>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8271436" y="5900463"/>
            <a:ext cx="870751" cy="307777"/>
          </a:xfrm>
          <a:prstGeom prst="rect">
            <a:avLst/>
          </a:prstGeom>
          <a:ln>
            <a:noFill/>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z="1400" dirty="0"/>
              <a:t>sum to 1</a:t>
            </a:r>
            <a:endParaRPr lang="en-US" sz="1400" dirty="0"/>
          </a:p>
        </p:txBody>
      </p:sp>
      <p:sp>
        <p:nvSpPr>
          <p:cNvPr id="48" name="Down Arrow 47"/>
          <p:cNvSpPr/>
          <p:nvPr/>
        </p:nvSpPr>
        <p:spPr>
          <a:xfrm rot="16200000">
            <a:off x="7810970" y="6295709"/>
            <a:ext cx="391951" cy="217013"/>
          </a:xfrm>
          <a:prstGeom prst="down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2" name="Group 61"/>
          <p:cNvGrpSpPr/>
          <p:nvPr/>
        </p:nvGrpSpPr>
        <p:grpSpPr>
          <a:xfrm>
            <a:off x="8164451" y="4140130"/>
            <a:ext cx="3239525" cy="1703658"/>
            <a:chOff x="6643377" y="3902337"/>
            <a:chExt cx="2500623" cy="1477328"/>
          </a:xfrm>
        </p:grpSpPr>
        <p:sp>
          <p:nvSpPr>
            <p:cNvPr id="50" name="Rectangle 49"/>
            <p:cNvSpPr/>
            <p:nvPr/>
          </p:nvSpPr>
          <p:spPr>
            <a:xfrm>
              <a:off x="6643377" y="3902337"/>
              <a:ext cx="2500623" cy="1477328"/>
            </a:xfrm>
            <a:prstGeom prst="rect">
              <a:avLst/>
            </a:prstGeom>
          </p:spPr>
          <p:txBody>
            <a:bodyPr wrap="square">
              <a:spAutoFit/>
            </a:bodyPr>
            <a:lstStyle/>
            <a:p>
              <a:r>
                <a:rPr lang="en-US" dirty="0"/>
                <a:t>The probability of observing a particular observable state given a particular hidden state</a:t>
              </a:r>
            </a:p>
          </p:txBody>
        </p:sp>
        <p:sp>
          <p:nvSpPr>
            <p:cNvPr id="56" name="Rounded Rectangle 55"/>
            <p:cNvSpPr/>
            <p:nvPr/>
          </p:nvSpPr>
          <p:spPr>
            <a:xfrm>
              <a:off x="6643377" y="3912505"/>
              <a:ext cx="2354966" cy="121224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15466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2205</TotalTime>
  <Words>2403</Words>
  <Application>Microsoft Macintosh PowerPoint</Application>
  <PresentationFormat>Widescreen</PresentationFormat>
  <Paragraphs>374</Paragraphs>
  <Slides>18</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굴림</vt:lpstr>
      <vt:lpstr>Arial</vt:lpstr>
      <vt:lpstr>Calibri</vt:lpstr>
      <vt:lpstr>DejaVu Sans</vt:lpstr>
      <vt:lpstr>Helvetica</vt:lpstr>
      <vt:lpstr>Symbol</vt:lpstr>
      <vt:lpstr>Times New Roman</vt:lpstr>
      <vt:lpstr>Wingdings</vt:lpstr>
      <vt:lpstr>Office Theme</vt:lpstr>
      <vt:lpstr>Office Theme</vt:lpstr>
      <vt:lpstr>PowerPoint Presentation</vt:lpstr>
      <vt:lpstr>PowerPoint Presentation</vt:lpstr>
      <vt:lpstr>Alignment methods</vt:lpstr>
      <vt:lpstr>Function Prediction</vt:lpstr>
      <vt:lpstr>Introducing Hidden Markov Models First – a Markov Model</vt:lpstr>
      <vt:lpstr>The Markov Model</vt:lpstr>
      <vt:lpstr>The Markov Model</vt:lpstr>
      <vt:lpstr>The Hidden Markov Model</vt:lpstr>
      <vt:lpstr>The Hidden Markov Model</vt:lpstr>
      <vt:lpstr>The Hidden Markov Model</vt:lpstr>
      <vt:lpstr>The Hidden Markov Model</vt:lpstr>
      <vt:lpstr>Splicing Site Prediction Using HMMs </vt:lpstr>
      <vt:lpstr>PowerPoint Presentation</vt:lpstr>
      <vt:lpstr>PowerPoint Presentation</vt:lpstr>
      <vt:lpstr>PowerPoint Presentation</vt:lpstr>
      <vt:lpstr>HMMs and Gene Prediction</vt:lpstr>
      <vt:lpstr>HMMs and Gene Prediction</vt:lpstr>
      <vt:lpstr>Conclusions</vt:lpstr>
    </vt:vector>
  </TitlesOfParts>
  <Company>NIH</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Karlynn Noble;meghan.coakley@nih.gov</dc:creator>
  <dc:description/>
  <cp:lastModifiedBy>Roy, Amitava (NIH/NIAID) [C]</cp:lastModifiedBy>
  <cp:revision>196</cp:revision>
  <cp:lastPrinted>2015-05-28T13:25:58Z</cp:lastPrinted>
  <dcterms:created xsi:type="dcterms:W3CDTF">2015-04-15T14:43:01Z</dcterms:created>
  <dcterms:modified xsi:type="dcterms:W3CDTF">2018-08-20T18:50:43Z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16.0015</vt:lpwstr>
  </property>
  <property fmtid="{D5CDD505-2E9C-101B-9397-08002B2CF9AE}" pid="3" name="Company">
    <vt:lpwstr>NIH</vt:lpwstr>
  </property>
  <property fmtid="{D5CDD505-2E9C-101B-9397-08002B2CF9AE}" pid="4" name="ContentTypeId">
    <vt:lpwstr>0x0101001FD97383875710458463EDA0E89A10EA</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4</vt:i4>
  </property>
</Properties>
</file>