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1"/>
  </p:notesMasterIdLst>
  <p:sldIdLst>
    <p:sldId id="256" r:id="rId3"/>
    <p:sldId id="257" r:id="rId4"/>
    <p:sldId id="263" r:id="rId5"/>
    <p:sldId id="457" r:id="rId6"/>
    <p:sldId id="423" r:id="rId7"/>
    <p:sldId id="344" r:id="rId8"/>
    <p:sldId id="424" r:id="rId9"/>
    <p:sldId id="350" r:id="rId10"/>
    <p:sldId id="425" r:id="rId11"/>
    <p:sldId id="426" r:id="rId12"/>
    <p:sldId id="345" r:id="rId13"/>
    <p:sldId id="347" r:id="rId14"/>
    <p:sldId id="349" r:id="rId15"/>
    <p:sldId id="427" r:id="rId16"/>
    <p:sldId id="428" r:id="rId17"/>
    <p:sldId id="352" r:id="rId18"/>
    <p:sldId id="429" r:id="rId19"/>
    <p:sldId id="430" r:id="rId20"/>
    <p:sldId id="431" r:id="rId21"/>
    <p:sldId id="433" r:id="rId22"/>
    <p:sldId id="456" r:id="rId23"/>
    <p:sldId id="356" r:id="rId24"/>
    <p:sldId id="434" r:id="rId25"/>
    <p:sldId id="442" r:id="rId26"/>
    <p:sldId id="435" r:id="rId27"/>
    <p:sldId id="441" r:id="rId28"/>
    <p:sldId id="443" r:id="rId29"/>
    <p:sldId id="439" r:id="rId30"/>
    <p:sldId id="437" r:id="rId31"/>
    <p:sldId id="444" r:id="rId32"/>
    <p:sldId id="445" r:id="rId33"/>
    <p:sldId id="363" r:id="rId34"/>
    <p:sldId id="364" r:id="rId35"/>
    <p:sldId id="365" r:id="rId36"/>
    <p:sldId id="366" r:id="rId37"/>
    <p:sldId id="367" r:id="rId38"/>
    <p:sldId id="368" r:id="rId39"/>
    <p:sldId id="369" r:id="rId40"/>
    <p:sldId id="370" r:id="rId41"/>
    <p:sldId id="371" r:id="rId42"/>
    <p:sldId id="446" r:id="rId43"/>
    <p:sldId id="374" r:id="rId44"/>
    <p:sldId id="375" r:id="rId45"/>
    <p:sldId id="377" r:id="rId46"/>
    <p:sldId id="378" r:id="rId47"/>
    <p:sldId id="379" r:id="rId48"/>
    <p:sldId id="454" r:id="rId49"/>
    <p:sldId id="45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2"/>
    <p:restoredTop sz="78938"/>
  </p:normalViewPr>
  <p:slideViewPr>
    <p:cSldViewPr snapToGrid="0" snapToObjects="1">
      <p:cViewPr varScale="1">
        <p:scale>
          <a:sx n="72" d="100"/>
          <a:sy n="72" d="100"/>
        </p:scale>
        <p:origin x="712"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0"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81"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82"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83" name="PlaceHolder 5"/>
          <p:cNvSpPr>
            <a:spLocks noGrp="1"/>
          </p:cNvSpPr>
          <p:nvPr>
            <p:ph type="sldNum"/>
          </p:nvPr>
        </p:nvSpPr>
        <p:spPr>
          <a:xfrm>
            <a:off x="4399200" y="9555480"/>
            <a:ext cx="3372840" cy="502560"/>
          </a:xfrm>
          <a:prstGeom prst="rect">
            <a:avLst/>
          </a:prstGeom>
        </p:spPr>
        <p:txBody>
          <a:bodyPr lIns="0" tIns="0" rIns="0" bIns="0" anchor="b"/>
          <a:lstStyle/>
          <a:p>
            <a:pPr algn="r"/>
            <a:fld id="{C8E89F27-B0BD-4D12-915E-DCEA79CBC18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13"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86B9DD-A8A2-45B5-A9C9-527DFD526E72}" type="slidenum">
              <a:rPr lang="en-US" sz="1200" b="0" strike="noStrike" spc="-1">
                <a:solidFill>
                  <a:srgbClr val="000000"/>
                </a:solidFill>
                <a:uFill>
                  <a:solidFill>
                    <a:srgbClr val="FFFFFF"/>
                  </a:solidFill>
                </a:uFill>
                <a:latin typeface="+mn-lt"/>
                <a:ea typeface="+mn-ea"/>
              </a:rPr>
              <a:t>1</a:t>
            </a:fld>
            <a:endParaRPr lang="en-US" sz="12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C8E89F27-B0BD-4D12-915E-DCEA79CBC18A}" type="slidenum">
              <a:rPr lang="en-US" sz="1400" b="0" strike="noStrike" spc="-1" smtClean="0">
                <a:solidFill>
                  <a:srgbClr val="000000"/>
                </a:solidFill>
                <a:uFill>
                  <a:solidFill>
                    <a:srgbClr val="FFFFFF"/>
                  </a:solidFill>
                </a:uFill>
                <a:latin typeface="Times New Roman"/>
              </a:rPr>
              <a:t>20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0455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C8E89F27-B0BD-4D12-915E-DCEA79CBC18A}" type="slidenum">
              <a:rPr lang="en-US" sz="1400" b="0" strike="noStrike" spc="-1" smtClean="0">
                <a:solidFill>
                  <a:srgbClr val="000000"/>
                </a:solidFill>
                <a:uFill>
                  <a:solidFill>
                    <a:srgbClr val="FFFFFF"/>
                  </a:solidFill>
                </a:uFill>
                <a:latin typeface="Times New Roman"/>
              </a:rPr>
              <a:t>22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269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89023F-8F4A-474D-A03A-A01EFB17C6FD}"/>
              </a:ext>
            </a:extLst>
          </p:cNvPr>
          <p:cNvSpPr>
            <a:spLocks noGrp="1" noChangeArrowheads="1"/>
          </p:cNvSpPr>
          <p:nvPr>
            <p:ph type="sldNum" sz="quarter" idx="5"/>
          </p:nvPr>
        </p:nvSpPr>
        <p:spPr>
          <a:ln/>
        </p:spPr>
        <p:txBody>
          <a:bodyPr/>
          <a:lstStyle/>
          <a:p>
            <a:fld id="{1DC182CF-B938-7A42-9801-226816187CF9}" type="slidenum">
              <a:rPr lang="en-US" altLang="en-US"/>
              <a:pPr/>
              <a:t>24</a:t>
            </a:fld>
            <a:endParaRPr lang="en-US" altLang="en-US"/>
          </a:p>
        </p:txBody>
      </p:sp>
      <p:sp>
        <p:nvSpPr>
          <p:cNvPr id="787458" name="Rectangle 2">
            <a:extLst>
              <a:ext uri="{FF2B5EF4-FFF2-40B4-BE49-F238E27FC236}">
                <a16:creationId xmlns:a16="http://schemas.microsoft.com/office/drawing/2014/main" id="{7249A7C0-4DDA-2249-B521-11314DF892F2}"/>
              </a:ext>
            </a:extLst>
          </p:cNvPr>
          <p:cNvSpPr>
            <a:spLocks noGrp="1" noRot="1" noChangeAspect="1" noChangeArrowheads="1" noTextEdit="1"/>
          </p:cNvSpPr>
          <p:nvPr>
            <p:ph type="sldImg"/>
          </p:nvPr>
        </p:nvSpPr>
        <p:spPr>
          <a:xfrm>
            <a:off x="458788" y="720725"/>
            <a:ext cx="6400800" cy="3600450"/>
          </a:xfrm>
          <a:ln/>
        </p:spPr>
      </p:sp>
      <p:sp>
        <p:nvSpPr>
          <p:cNvPr id="787459" name="Rectangle 3">
            <a:extLst>
              <a:ext uri="{FF2B5EF4-FFF2-40B4-BE49-F238E27FC236}">
                <a16:creationId xmlns:a16="http://schemas.microsoft.com/office/drawing/2014/main" id="{EAA5E01D-1448-904E-A32A-1A54503ED0D3}"/>
              </a:ext>
            </a:extLst>
          </p:cNvPr>
          <p:cNvSpPr>
            <a:spLocks noGrp="1" noChangeArrowheads="1"/>
          </p:cNvSpPr>
          <p:nvPr>
            <p:ph type="body" idx="1"/>
          </p:nvPr>
        </p:nvSpPr>
        <p:spPr>
          <a:xfrm>
            <a:off x="974725" y="4560888"/>
            <a:ext cx="5365750" cy="4319587"/>
          </a:xfrm>
        </p:spPr>
        <p:txBody>
          <a:bodyPr/>
          <a:lstStyle/>
          <a:p>
            <a:r>
              <a:rPr lang="en-US" altLang="en-US">
                <a:effectLst>
                  <a:outerShdw blurRad="38100" dist="38100" dir="2700000" algn="tl">
                    <a:srgbClr val="C0C0C0"/>
                  </a:outerShdw>
                </a:effectLst>
                <a:latin typeface="Times New Roman" panose="02020603050405020304" pitchFamily="18" charset="0"/>
              </a:rPr>
              <a:t>Before presenting our approach to model the meta-sequence features of motifs, let me briefly review a popular baseline model for motif to set up a reference point and to get familiar with the relevant terminologies. This model is called a product multinomial model. It assumes that the probability of a nucleotide at a particular position of a motif is defined by a positional specific multinomial distribution parameterized by a 4-deiemsional vector theta, and given theta, all nucleotides observed at the corresponding position from all instances of the same motif are iid. In the graphical model representation, we use a plate over the node to denote iid replicates of the random variable. The entire motif can be represented by a list of such multinomial distributions, whose parameters form a matrix called a position weight matrix (PWM). Note that in the PM model the nucleotide distribution at different motif positions are assumed to be independent. </a:t>
            </a:r>
          </a:p>
        </p:txBody>
      </p:sp>
    </p:spTree>
    <p:extLst>
      <p:ext uri="{BB962C8B-B14F-4D97-AF65-F5344CB8AC3E}">
        <p14:creationId xmlns:p14="http://schemas.microsoft.com/office/powerpoint/2010/main" val="93021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C8E89F27-B0BD-4D12-915E-DCEA79CBC18A}" type="slidenum">
              <a:rPr lang="en-US" sz="1400" b="0" strike="noStrike" spc="-1" smtClean="0">
                <a:solidFill>
                  <a:srgbClr val="000000"/>
                </a:solidFill>
                <a:uFill>
                  <a:solidFill>
                    <a:srgbClr val="FFFFFF"/>
                  </a:solidFill>
                </a:uFill>
                <a:latin typeface="Times New Roman"/>
              </a:rPr>
              <a:t>25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29850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1634C4-6034-9845-A254-28058995B003}"/>
              </a:ext>
            </a:extLst>
          </p:cNvPr>
          <p:cNvSpPr>
            <a:spLocks noGrp="1" noChangeArrowheads="1"/>
          </p:cNvSpPr>
          <p:nvPr>
            <p:ph type="sldNum" sz="quarter" idx="5"/>
          </p:nvPr>
        </p:nvSpPr>
        <p:spPr>
          <a:ln/>
        </p:spPr>
        <p:txBody>
          <a:bodyPr/>
          <a:lstStyle/>
          <a:p>
            <a:fld id="{ED03ECF2-A065-9C4B-A76D-1978EFC7458E}" type="slidenum">
              <a:rPr lang="en-US" altLang="en-US"/>
              <a:pPr/>
              <a:t>26</a:t>
            </a:fld>
            <a:endParaRPr lang="en-US" altLang="en-US"/>
          </a:p>
        </p:txBody>
      </p:sp>
      <p:sp>
        <p:nvSpPr>
          <p:cNvPr id="782338" name="Rectangle 2">
            <a:extLst>
              <a:ext uri="{FF2B5EF4-FFF2-40B4-BE49-F238E27FC236}">
                <a16:creationId xmlns:a16="http://schemas.microsoft.com/office/drawing/2014/main" id="{82547073-8006-D048-9D43-CBAA4976D1AF}"/>
              </a:ext>
            </a:extLst>
          </p:cNvPr>
          <p:cNvSpPr>
            <a:spLocks noGrp="1" noRot="1" noChangeAspect="1" noChangeArrowheads="1" noTextEdit="1"/>
          </p:cNvSpPr>
          <p:nvPr>
            <p:ph type="sldImg"/>
          </p:nvPr>
        </p:nvSpPr>
        <p:spPr>
          <a:xfrm>
            <a:off x="458788" y="720725"/>
            <a:ext cx="6400800" cy="3600450"/>
          </a:xfrm>
          <a:ln/>
        </p:spPr>
      </p:sp>
      <p:sp>
        <p:nvSpPr>
          <p:cNvPr id="782339" name="Rectangle 3">
            <a:extLst>
              <a:ext uri="{FF2B5EF4-FFF2-40B4-BE49-F238E27FC236}">
                <a16:creationId xmlns:a16="http://schemas.microsoft.com/office/drawing/2014/main" id="{384F68D0-C3DC-CB48-9D38-20EFD435F3F7}"/>
              </a:ext>
            </a:extLst>
          </p:cNvPr>
          <p:cNvSpPr>
            <a:spLocks noGrp="1" noChangeArrowheads="1"/>
          </p:cNvSpPr>
          <p:nvPr>
            <p:ph type="body" idx="1"/>
          </p:nvPr>
        </p:nvSpPr>
        <p:spPr>
          <a:xfrm>
            <a:off x="974725" y="4560888"/>
            <a:ext cx="5365750" cy="4319587"/>
          </a:xfrm>
        </p:spPr>
        <p:txBody>
          <a:bodyPr/>
          <a:lstStyle/>
          <a:p>
            <a:r>
              <a:rPr lang="en-US" altLang="en-US">
                <a:ea typeface="MS Mincho" panose="02020609040205080304" pitchFamily="49" charset="-128"/>
              </a:rPr>
              <a:t>To improve over the naive approach, let</a:t>
            </a:r>
            <a:r>
              <a:rPr lang="en-US" altLang="en-US">
                <a:latin typeface="Times" pitchFamily="2" charset="0"/>
                <a:ea typeface="MS Mincho" panose="02020609040205080304" pitchFamily="49" charset="-128"/>
              </a:rPr>
              <a:t>’</a:t>
            </a:r>
            <a:r>
              <a:rPr lang="en-US" altLang="en-US">
                <a:ea typeface="MS Mincho" panose="02020609040205080304" pitchFamily="49" charset="-128"/>
              </a:rPr>
              <a:t>s take a close look at the motif detection problem to see how it can be reformulated. We felt that this complex problem can be best underatood by decomposing it into three subproblems. First, a biologist may begin with a set of experimentally identified instances of a motif, and he wants to extract a good model from it for later applications, such as the task addressed in the second subproblem, which is to search for presence of this motif in an new set of sequences. In the third scenario, all we have is just the row sequences, and we want to discover previously uncharacterized motifs, and learn a model for such motifs. </a:t>
            </a:r>
          </a:p>
        </p:txBody>
      </p:sp>
    </p:spTree>
    <p:extLst>
      <p:ext uri="{BB962C8B-B14F-4D97-AF65-F5344CB8AC3E}">
        <p14:creationId xmlns:p14="http://schemas.microsoft.com/office/powerpoint/2010/main" val="1389361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CE57EC-1D31-3544-8BF7-95DC8A267701}"/>
              </a:ext>
            </a:extLst>
          </p:cNvPr>
          <p:cNvSpPr>
            <a:spLocks noGrp="1" noChangeArrowheads="1"/>
          </p:cNvSpPr>
          <p:nvPr>
            <p:ph type="sldNum" sz="quarter" idx="5"/>
          </p:nvPr>
        </p:nvSpPr>
        <p:spPr>
          <a:ln/>
        </p:spPr>
        <p:txBody>
          <a:bodyPr/>
          <a:lstStyle/>
          <a:p>
            <a:fld id="{1CF84386-ED26-8D4F-942A-75CA772C2779}" type="slidenum">
              <a:rPr lang="en-US" altLang="en-US"/>
              <a:pPr/>
              <a:t>27</a:t>
            </a:fld>
            <a:endParaRPr lang="en-US" altLang="en-US"/>
          </a:p>
        </p:txBody>
      </p:sp>
      <p:sp>
        <p:nvSpPr>
          <p:cNvPr id="791554" name="Rectangle 2">
            <a:extLst>
              <a:ext uri="{FF2B5EF4-FFF2-40B4-BE49-F238E27FC236}">
                <a16:creationId xmlns:a16="http://schemas.microsoft.com/office/drawing/2014/main" id="{5ECFBA5B-8DA3-0940-9ABD-6EFFF901961C}"/>
              </a:ext>
            </a:extLst>
          </p:cNvPr>
          <p:cNvSpPr>
            <a:spLocks noGrp="1" noRot="1" noChangeAspect="1" noChangeArrowheads="1" noTextEdit="1"/>
          </p:cNvSpPr>
          <p:nvPr>
            <p:ph type="sldImg"/>
          </p:nvPr>
        </p:nvSpPr>
        <p:spPr>
          <a:xfrm>
            <a:off x="457200" y="719138"/>
            <a:ext cx="6400800" cy="3600450"/>
          </a:xfrm>
          <a:ln/>
        </p:spPr>
      </p:sp>
      <p:sp>
        <p:nvSpPr>
          <p:cNvPr id="791555" name="Rectangle 3">
            <a:extLst>
              <a:ext uri="{FF2B5EF4-FFF2-40B4-BE49-F238E27FC236}">
                <a16:creationId xmlns:a16="http://schemas.microsoft.com/office/drawing/2014/main" id="{4932B3E1-BE12-5E4E-B3D9-8E069CEF4E1A}"/>
              </a:ext>
            </a:extLst>
          </p:cNvPr>
          <p:cNvSpPr>
            <a:spLocks noGrp="1" noChangeArrowheads="1"/>
          </p:cNvSpPr>
          <p:nvPr>
            <p:ph type="body" idx="1"/>
          </p:nvPr>
        </p:nvSpPr>
        <p:spPr>
          <a:xfrm>
            <a:off x="976313" y="4560888"/>
            <a:ext cx="5362575" cy="4321175"/>
          </a:xfrm>
        </p:spPr>
        <p:txBody>
          <a:bodyPr/>
          <a:lstStyle/>
          <a:p>
            <a:r>
              <a:rPr lang="en-US" altLang="en-US">
                <a:ea typeface="MS Mincho" panose="02020609040205080304" pitchFamily="49" charset="-128"/>
              </a:rPr>
              <a:t>These three subproblems roughly fall into the following three classes of problems in statistical machine learning, namely, supervised learning, model based prediction, and unsupervised learning. </a:t>
            </a:r>
          </a:p>
        </p:txBody>
      </p:sp>
    </p:spTree>
    <p:extLst>
      <p:ext uri="{BB962C8B-B14F-4D97-AF65-F5344CB8AC3E}">
        <p14:creationId xmlns:p14="http://schemas.microsoft.com/office/powerpoint/2010/main" val="3909979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C8E89F27-B0BD-4D12-915E-DCEA79CBC18A}" type="slidenum">
              <a:rPr lang="en-US" sz="1400" b="0" strike="noStrike" spc="-1" smtClean="0">
                <a:solidFill>
                  <a:srgbClr val="000000"/>
                </a:solidFill>
                <a:uFill>
                  <a:solidFill>
                    <a:srgbClr val="FFFFFF"/>
                  </a:solidFill>
                </a:uFill>
                <a:latin typeface="Times New Roman"/>
              </a:rPr>
              <a:t>41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076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C8E89F27-B0BD-4D12-915E-DCEA79CBC18A}" type="slidenum">
              <a:rPr lang="en-US" sz="1400" b="0" strike="noStrike" spc="-1" smtClean="0">
                <a:solidFill>
                  <a:srgbClr val="000000"/>
                </a:solidFill>
                <a:uFill>
                  <a:solidFill>
                    <a:srgbClr val="FFFFFF"/>
                  </a:solidFill>
                </a:uFill>
                <a:latin typeface="Times New Roman"/>
              </a:rPr>
              <a:t>48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8851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1"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6"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8"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0560-20EB-354E-9BEF-8B9C0D7D4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E538C1-2552-7A41-897D-3A3C6ED014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3E6F2-F492-5B44-8C64-EFAE5F1E0C2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D1B680A-3789-F048-A5EB-87AAC3A8EED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E7D29D8-F905-FD42-B999-5EFA280876C8}"/>
              </a:ext>
            </a:extLst>
          </p:cNvPr>
          <p:cNvSpPr>
            <a:spLocks noGrp="1"/>
          </p:cNvSpPr>
          <p:nvPr>
            <p:ph type="sldNum" sz="quarter" idx="12"/>
          </p:nvPr>
        </p:nvSpPr>
        <p:spPr/>
        <p:txBody>
          <a:bodyPr/>
          <a:lstStyle>
            <a:lvl1pPr>
              <a:defRPr/>
            </a:lvl1pPr>
          </a:lstStyle>
          <a:p>
            <a:fld id="{99424E7C-A647-B449-94FD-9CA7E4491EF9}" type="slidenum">
              <a:rPr lang="en-US" altLang="en-US"/>
              <a:pPr/>
              <a:t>‹#›</a:t>
            </a:fld>
            <a:endParaRPr lang="en-US" altLang="en-US"/>
          </a:p>
        </p:txBody>
      </p:sp>
    </p:spTree>
    <p:extLst>
      <p:ext uri="{BB962C8B-B14F-4D97-AF65-F5344CB8AC3E}">
        <p14:creationId xmlns:p14="http://schemas.microsoft.com/office/powerpoint/2010/main" val="246509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4"/>
          <p:cNvPicPr/>
          <p:nvPr/>
        </p:nvPicPr>
        <p:blipFill>
          <a:blip r:embed="rId14"/>
          <a:stretch/>
        </p:blipFill>
        <p:spPr>
          <a:xfrm>
            <a:off x="0" y="0"/>
            <a:ext cx="12191400" cy="5286240"/>
          </a:xfrm>
          <a:prstGeom prst="rect">
            <a:avLst/>
          </a:prstGeom>
          <a:ln>
            <a:noFill/>
          </a:ln>
        </p:spPr>
      </p:pic>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6"/>
          <p:cNvPicPr/>
          <p:nvPr/>
        </p:nvPicPr>
        <p:blipFill>
          <a:blip r:embed="rId15"/>
          <a:stretch/>
        </p:blipFill>
        <p:spPr>
          <a:xfrm rot="5400000">
            <a:off x="-3123000" y="3123720"/>
            <a:ext cx="6857280" cy="608760"/>
          </a:xfrm>
          <a:prstGeom prst="rect">
            <a:avLst/>
          </a:prstGeom>
          <a:ln w="19080">
            <a:solidFill>
              <a:srgbClr val="9D1924"/>
            </a:solidFill>
            <a:round/>
          </a:ln>
        </p:spPr>
      </p:pic>
      <p:sp>
        <p:nvSpPr>
          <p:cNvPr id="40" name="Line 1"/>
          <p:cNvSpPr/>
          <p:nvPr/>
        </p:nvSpPr>
        <p:spPr>
          <a:xfrm>
            <a:off x="609480" y="1174320"/>
            <a:ext cx="11582280" cy="360"/>
          </a:xfrm>
          <a:prstGeom prst="line">
            <a:avLst/>
          </a:prstGeom>
          <a:ln w="38160">
            <a:solidFill>
              <a:srgbClr val="9D1924"/>
            </a:solidFill>
            <a:round/>
          </a:ln>
        </p:spPr>
        <p:style>
          <a:lnRef idx="2">
            <a:schemeClr val="accent1"/>
          </a:lnRef>
          <a:fillRef idx="0">
            <a:schemeClr val="accent1"/>
          </a:fillRef>
          <a:effectRef idx="1">
            <a:schemeClr val="accent1"/>
          </a:effectRef>
          <a:fontRef idx="minor"/>
        </p:style>
      </p:sp>
      <p:sp>
        <p:nvSpPr>
          <p:cNvPr id="41"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mailto:ACE-MALI-ADMIN-L@LIST.NIH.GOV" TargetMode="External"/><Relationship Id="rId2" Type="http://schemas.openxmlformats.org/officeDocument/2006/relationships/hyperlink" Target="mailto:ace@icermali.org" TargetMode="Externa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4.emf"/><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5.bin"/><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vmlDrawing" Target="../drawings/vmlDrawing4.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5.xml"/><Relationship Id="rId7" Type="http://schemas.openxmlformats.org/officeDocument/2006/relationships/image" Target="../media/image20.emf"/><Relationship Id="rId12" Type="http://schemas.openxmlformats.org/officeDocument/2006/relationships/image" Target="../media/image22.emf"/><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oleObject" Target="../embeddings/oleObject10.bin"/><Relationship Id="rId5" Type="http://schemas.openxmlformats.org/officeDocument/2006/relationships/image" Target="../media/image19.emf"/><Relationship Id="rId10" Type="http://schemas.openxmlformats.org/officeDocument/2006/relationships/image" Target="../media/image23.png"/><Relationship Id="rId4" Type="http://schemas.openxmlformats.org/officeDocument/2006/relationships/oleObject" Target="../embeddings/oleObject7.bin"/><Relationship Id="rId9"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5.xml"/><Relationship Id="rId1" Type="http://schemas.openxmlformats.org/officeDocument/2006/relationships/vmlDrawing" Target="../drawings/vmlDrawing6.vml"/><Relationship Id="rId5" Type="http://schemas.openxmlformats.org/officeDocument/2006/relationships/image" Target="../media/image26.jpeg"/><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5.xml"/><Relationship Id="rId1" Type="http://schemas.openxmlformats.org/officeDocument/2006/relationships/vmlDrawing" Target="../drawings/vmlDrawing7.vml"/><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5.xml"/><Relationship Id="rId5" Type="http://schemas.openxmlformats.org/officeDocument/2006/relationships/image" Target="../media/image7.emf"/><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674640" y="5398200"/>
            <a:ext cx="10939680" cy="122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641"/>
              </a:spcBef>
            </a:pPr>
            <a:r>
              <a:rPr lang="en-US" sz="3200" b="1" strike="noStrike" spc="-1">
                <a:solidFill>
                  <a:srgbClr val="8B8B8B"/>
                </a:solidFill>
                <a:uFill>
                  <a:solidFill>
                    <a:srgbClr val="FFFFFF"/>
                  </a:solidFill>
                </a:uFill>
                <a:latin typeface="Arial"/>
              </a:rPr>
              <a:t>WEB COMPUTATIONAL BIOLOGY TRAINING</a:t>
            </a:r>
            <a:endParaRPr lang="en-US" sz="3200" b="0" strike="noStrike" spc="-1">
              <a:solidFill>
                <a:srgbClr val="000000"/>
              </a:solidFill>
              <a:uFill>
                <a:solidFill>
                  <a:srgbClr val="FFFFFF"/>
                </a:solidFill>
              </a:uFill>
              <a:latin typeface="Arial"/>
            </a:endParaRPr>
          </a:p>
        </p:txBody>
      </p:sp>
      <p:sp>
        <p:nvSpPr>
          <p:cNvPr id="85" name="CustomShape 2"/>
          <p:cNvSpPr/>
          <p:nvPr/>
        </p:nvSpPr>
        <p:spPr>
          <a:xfrm>
            <a:off x="8737560" y="6356520"/>
            <a:ext cx="2844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7802CB1-AD2E-47E7-9AC5-FFBD2647E5AF}" type="slidenum">
              <a:rPr lang="en-US" sz="1200" b="0" strike="noStrike" spc="-1">
                <a:solidFill>
                  <a:srgbClr val="8B8B8B"/>
                </a:solidFill>
                <a:uFill>
                  <a:solidFill>
                    <a:srgbClr val="FFFFFF"/>
                  </a:solidFill>
                </a:uFill>
                <a:latin typeface="Calibri"/>
              </a:rPr>
              <a:t>1</a:t>
            </a:fld>
            <a:endParaRPr lang="en-US" sz="1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7" name="Rectangle 5">
            <a:extLst>
              <a:ext uri="{FF2B5EF4-FFF2-40B4-BE49-F238E27FC236}">
                <a16:creationId xmlns:a16="http://schemas.microsoft.com/office/drawing/2014/main" id="{F0518C36-D5B6-5146-8ADA-45510CD1AE20}"/>
              </a:ext>
            </a:extLst>
          </p:cNvPr>
          <p:cNvSpPr>
            <a:spLocks noChangeArrowheads="1"/>
          </p:cNvSpPr>
          <p:nvPr/>
        </p:nvSpPr>
        <p:spPr bwMode="auto">
          <a:xfrm>
            <a:off x="2243138" y="5356225"/>
            <a:ext cx="767715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0000"/>
              </a:spcBef>
              <a:buClr>
                <a:schemeClr val="tx2"/>
              </a:buClr>
              <a:buSzPct val="70000"/>
              <a:buFont typeface="Wingdings" pitchFamily="2" charset="2"/>
              <a:buChar char="l"/>
              <a:defRPr sz="2200">
                <a:solidFill>
                  <a:srgbClr val="333399"/>
                </a:solidFill>
                <a:latin typeface="Arial" panose="020B0604020202020204" pitchFamily="34" charset="0"/>
              </a:defRPr>
            </a:lvl1pPr>
            <a:lvl2pPr marL="692150" indent="-347663">
              <a:spcBef>
                <a:spcPct val="30000"/>
              </a:spcBef>
              <a:buClr>
                <a:schemeClr val="accent2"/>
              </a:buClr>
              <a:buSzPct val="70000"/>
              <a:buFont typeface="Wingdings" pitchFamily="2" charset="2"/>
              <a:buChar char="l"/>
              <a:defRPr>
                <a:solidFill>
                  <a:srgbClr val="3366FF"/>
                </a:solidFill>
                <a:latin typeface="Arial" panose="020B0604020202020204" pitchFamily="34" charset="0"/>
              </a:defRPr>
            </a:lvl2pPr>
            <a:lvl3pPr marL="987425" indent="-293688">
              <a:spcBef>
                <a:spcPct val="30000"/>
              </a:spcBef>
              <a:buClr>
                <a:schemeClr val="accent1"/>
              </a:buClr>
              <a:buSzPct val="70000"/>
              <a:buFont typeface="Wingdings" pitchFamily="2" charset="2"/>
              <a:buChar char="l"/>
              <a:defRPr sz="1700">
                <a:solidFill>
                  <a:srgbClr val="669900"/>
                </a:solidFill>
                <a:latin typeface="Arial" panose="020B0604020202020204" pitchFamily="34" charset="0"/>
              </a:defRPr>
            </a:lvl3pPr>
            <a:lvl4pPr marL="1281113" indent="-292100">
              <a:spcBef>
                <a:spcPct val="30000"/>
              </a:spcBef>
              <a:buClr>
                <a:schemeClr val="tx2"/>
              </a:buClr>
              <a:buSzPct val="75000"/>
              <a:buFont typeface="Wingdings" pitchFamily="2" charset="2"/>
              <a:buChar char="§"/>
              <a:defRPr sz="1400">
                <a:solidFill>
                  <a:srgbClr val="333399"/>
                </a:solidFill>
                <a:latin typeface="Arial" panose="020B0604020202020204" pitchFamily="34" charset="0"/>
              </a:defRPr>
            </a:lvl4pPr>
            <a:lvl5pPr marL="1598613" indent="-315913">
              <a:spcBef>
                <a:spcPct val="30000"/>
              </a:spcBef>
              <a:buClr>
                <a:schemeClr val="folHlink"/>
              </a:buClr>
              <a:buSzPct val="80000"/>
              <a:buFont typeface="Wingdings" pitchFamily="2" charset="2"/>
              <a:buChar char="§"/>
              <a:defRPr sz="1400">
                <a:solidFill>
                  <a:srgbClr val="333399"/>
                </a:solidFill>
                <a:latin typeface="Arial" panose="020B0604020202020204" pitchFamily="34" charset="0"/>
              </a:defRPr>
            </a:lvl5pPr>
            <a:lvl6pPr marL="20558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6pPr>
            <a:lvl7pPr marL="25130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7pPr>
            <a:lvl8pPr marL="29702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8pPr>
            <a:lvl9pPr marL="34274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9pPr>
          </a:lstStyle>
          <a:p>
            <a:pPr>
              <a:buFont typeface="Wingdings" pitchFamily="2" charset="2"/>
              <a:buNone/>
            </a:pPr>
            <a:r>
              <a:rPr lang="en-US" altLang="en-US" sz="2400" dirty="0">
                <a:solidFill>
                  <a:srgbClr val="FF0000"/>
                </a:solidFill>
              </a:rPr>
              <a:t>Given</a:t>
            </a:r>
            <a:r>
              <a:rPr lang="en-US" altLang="en-US" sz="2400" dirty="0"/>
              <a:t> a collection of genes with common expression,</a:t>
            </a:r>
          </a:p>
          <a:p>
            <a:pPr>
              <a:buFont typeface="Wingdings" pitchFamily="2" charset="2"/>
              <a:buNone/>
            </a:pPr>
            <a:r>
              <a:rPr lang="en-US" altLang="en-US" sz="2400" dirty="0"/>
              <a:t>Can we</a:t>
            </a:r>
            <a:r>
              <a:rPr lang="en-US" altLang="en-US" sz="2400" dirty="0">
                <a:solidFill>
                  <a:srgbClr val="FF0000"/>
                </a:solidFill>
              </a:rPr>
              <a:t> find</a:t>
            </a:r>
            <a:r>
              <a:rPr lang="en-US" altLang="en-US" sz="2400" dirty="0"/>
              <a:t> the TF-binding site in common?</a:t>
            </a:r>
          </a:p>
        </p:txBody>
      </p:sp>
      <p:sp>
        <p:nvSpPr>
          <p:cNvPr id="755735" name="Text Box 23">
            <a:extLst>
              <a:ext uri="{FF2B5EF4-FFF2-40B4-BE49-F238E27FC236}">
                <a16:creationId xmlns:a16="http://schemas.microsoft.com/office/drawing/2014/main" id="{C3036ABE-19B2-1844-94FC-AF7076B90BF4}"/>
              </a:ext>
            </a:extLst>
          </p:cNvPr>
          <p:cNvSpPr txBox="1">
            <a:spLocks noChangeArrowheads="1"/>
          </p:cNvSpPr>
          <p:nvPr/>
        </p:nvSpPr>
        <p:spPr bwMode="auto">
          <a:xfrm>
            <a:off x="1828800" y="2611998"/>
            <a:ext cx="815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1">
                <a:solidFill>
                  <a:srgbClr val="3366FF"/>
                </a:solidFill>
                <a:latin typeface="Courier New" panose="02070309020205020404" pitchFamily="49" charset="0"/>
              </a:rPr>
              <a:t>5’- TCTCTCTCCACGGCTAATTAGGTGATCATGAAAAAATGAAAAATTCATGAG</a:t>
            </a:r>
            <a:r>
              <a:rPr lang="en-US" altLang="en-US" sz="1200" b="1">
                <a:solidFill>
                  <a:srgbClr val="FF9966"/>
                </a:solidFill>
                <a:latin typeface="Courier New" panose="02070309020205020404" pitchFamily="49" charset="0"/>
              </a:rPr>
              <a:t>AAAAGAGTCA</a:t>
            </a:r>
            <a:r>
              <a:rPr lang="en-US" altLang="en-US" sz="1200" b="1">
                <a:solidFill>
                  <a:srgbClr val="3366FF"/>
                </a:solidFill>
                <a:latin typeface="Courier New" panose="02070309020205020404" pitchFamily="49" charset="0"/>
              </a:rPr>
              <a:t>GACATCGAAACATACAT</a:t>
            </a:r>
          </a:p>
        </p:txBody>
      </p:sp>
      <p:sp>
        <p:nvSpPr>
          <p:cNvPr id="755736" name="Rectangle 24">
            <a:extLst>
              <a:ext uri="{FF2B5EF4-FFF2-40B4-BE49-F238E27FC236}">
                <a16:creationId xmlns:a16="http://schemas.microsoft.com/office/drawing/2014/main" id="{43B41BDD-0699-DF4F-8865-A7C68B0BA888}"/>
              </a:ext>
            </a:extLst>
          </p:cNvPr>
          <p:cNvSpPr>
            <a:spLocks noChangeArrowheads="1"/>
          </p:cNvSpPr>
          <p:nvPr/>
        </p:nvSpPr>
        <p:spPr bwMode="auto">
          <a:xfrm>
            <a:off x="1828800" y="2929498"/>
            <a:ext cx="77343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a:solidFill>
                  <a:srgbClr val="3366FF"/>
                </a:solidFill>
                <a:latin typeface="Courier New" panose="02070309020205020404" pitchFamily="49" charset="0"/>
              </a:rPr>
              <a:t>5’- ATGGCAGAATCACTTTAAAACGTGGCCCCACCCGCTGCACCCTGTGCATTTTGTACGTTACTGCG</a:t>
            </a:r>
            <a:r>
              <a:rPr lang="en-US" altLang="en-US" sz="1200" b="1">
                <a:solidFill>
                  <a:srgbClr val="FF9966"/>
                </a:solidFill>
                <a:latin typeface="Courier New" panose="02070309020205020404" pitchFamily="49" charset="0"/>
              </a:rPr>
              <a:t>AAATGACTCA</a:t>
            </a:r>
            <a:r>
              <a:rPr lang="en-US" altLang="en-US" sz="1200" b="1">
                <a:solidFill>
                  <a:srgbClr val="3366FF"/>
                </a:solidFill>
                <a:latin typeface="Courier New" panose="02070309020205020404" pitchFamily="49" charset="0"/>
              </a:rPr>
              <a:t>ACG</a:t>
            </a:r>
          </a:p>
        </p:txBody>
      </p:sp>
      <p:sp>
        <p:nvSpPr>
          <p:cNvPr id="755737" name="Rectangle 25">
            <a:extLst>
              <a:ext uri="{FF2B5EF4-FFF2-40B4-BE49-F238E27FC236}">
                <a16:creationId xmlns:a16="http://schemas.microsoft.com/office/drawing/2014/main" id="{C7558D15-696C-FE4C-948D-50CCF5ED7528}"/>
              </a:ext>
            </a:extLst>
          </p:cNvPr>
          <p:cNvSpPr>
            <a:spLocks noChangeArrowheads="1"/>
          </p:cNvSpPr>
          <p:nvPr/>
        </p:nvSpPr>
        <p:spPr bwMode="auto">
          <a:xfrm>
            <a:off x="1828800" y="3221598"/>
            <a:ext cx="77343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a:solidFill>
                  <a:srgbClr val="3366FF"/>
                </a:solidFill>
                <a:latin typeface="Courier New" panose="02070309020205020404" pitchFamily="49" charset="0"/>
              </a:rPr>
              <a:t>5’- CACATCCAACGAATCACCTCACCGTTATCG</a:t>
            </a:r>
            <a:r>
              <a:rPr lang="en-US" altLang="en-US" sz="1200" b="1">
                <a:solidFill>
                  <a:srgbClr val="FF9966"/>
                </a:solidFill>
                <a:latin typeface="Courier New" panose="02070309020205020404" pitchFamily="49" charset="0"/>
              </a:rPr>
              <a:t>TGACTCACTT</a:t>
            </a:r>
            <a:r>
              <a:rPr lang="en-US" altLang="en-US" sz="1200" b="1">
                <a:solidFill>
                  <a:srgbClr val="3366FF"/>
                </a:solidFill>
                <a:latin typeface="Courier New" panose="02070309020205020404" pitchFamily="49" charset="0"/>
              </a:rPr>
              <a:t>TCTTTCGCATCGCCGAAGTGCCATAAAAAATATTTTTT</a:t>
            </a:r>
          </a:p>
        </p:txBody>
      </p:sp>
      <p:sp>
        <p:nvSpPr>
          <p:cNvPr id="755738" name="Rectangle 26">
            <a:extLst>
              <a:ext uri="{FF2B5EF4-FFF2-40B4-BE49-F238E27FC236}">
                <a16:creationId xmlns:a16="http://schemas.microsoft.com/office/drawing/2014/main" id="{C45CD35F-57B0-324B-9890-D43EDD715105}"/>
              </a:ext>
            </a:extLst>
          </p:cNvPr>
          <p:cNvSpPr>
            <a:spLocks noChangeArrowheads="1"/>
          </p:cNvSpPr>
          <p:nvPr/>
        </p:nvSpPr>
        <p:spPr bwMode="auto">
          <a:xfrm>
            <a:off x="1828800" y="3513698"/>
            <a:ext cx="77343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a:solidFill>
                  <a:srgbClr val="3366FF"/>
                </a:solidFill>
                <a:latin typeface="Courier New" panose="02070309020205020404" pitchFamily="49" charset="0"/>
              </a:rPr>
              <a:t>5’- TGCGAAC</a:t>
            </a:r>
            <a:r>
              <a:rPr lang="en-US" altLang="en-US" sz="1200" b="1">
                <a:solidFill>
                  <a:srgbClr val="FF9966"/>
                </a:solidFill>
                <a:latin typeface="Courier New" panose="02070309020205020404" pitchFamily="49" charset="0"/>
              </a:rPr>
              <a:t>AAAAGAGTCA</a:t>
            </a:r>
            <a:r>
              <a:rPr lang="en-US" altLang="en-US" sz="1200" b="1">
                <a:solidFill>
                  <a:srgbClr val="3366FF"/>
                </a:solidFill>
                <a:latin typeface="Courier New" panose="02070309020205020404" pitchFamily="49" charset="0"/>
              </a:rPr>
              <a:t>TTACAACGAGGAAATAGAAGAAAATGAAAAATTTTCGACAAAATGTATAGTCATTTCTATC</a:t>
            </a:r>
          </a:p>
        </p:txBody>
      </p:sp>
      <p:sp>
        <p:nvSpPr>
          <p:cNvPr id="755739" name="Rectangle 27">
            <a:extLst>
              <a:ext uri="{FF2B5EF4-FFF2-40B4-BE49-F238E27FC236}">
                <a16:creationId xmlns:a16="http://schemas.microsoft.com/office/drawing/2014/main" id="{ECEB10D3-7DA8-1A4E-9FA8-2107BEA01F5E}"/>
              </a:ext>
            </a:extLst>
          </p:cNvPr>
          <p:cNvSpPr>
            <a:spLocks noChangeArrowheads="1"/>
          </p:cNvSpPr>
          <p:nvPr/>
        </p:nvSpPr>
        <p:spPr bwMode="auto">
          <a:xfrm>
            <a:off x="1828800" y="3843898"/>
            <a:ext cx="77343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a:solidFill>
                  <a:srgbClr val="3366FF"/>
                </a:solidFill>
                <a:latin typeface="Courier New" panose="02070309020205020404" pitchFamily="49" charset="0"/>
              </a:rPr>
              <a:t>5’- ACAAAGGTACCTTCCTGGCCAATCTCACAGATTTAATATAGTAAATTGTCATGCATA</a:t>
            </a:r>
            <a:r>
              <a:rPr lang="en-US" altLang="en-US" sz="1200" b="1">
                <a:solidFill>
                  <a:srgbClr val="FF9966"/>
                </a:solidFill>
                <a:latin typeface="Courier New" panose="02070309020205020404" pitchFamily="49" charset="0"/>
              </a:rPr>
              <a:t>TGACTCATCC</a:t>
            </a:r>
            <a:r>
              <a:rPr lang="en-US" altLang="en-US" sz="1200" b="1">
                <a:solidFill>
                  <a:srgbClr val="3366FF"/>
                </a:solidFill>
                <a:latin typeface="Courier New" panose="02070309020205020404" pitchFamily="49" charset="0"/>
              </a:rPr>
              <a:t>CGAACATGAAA</a:t>
            </a:r>
          </a:p>
        </p:txBody>
      </p:sp>
      <p:sp>
        <p:nvSpPr>
          <p:cNvPr id="755740" name="Rectangle 28">
            <a:extLst>
              <a:ext uri="{FF2B5EF4-FFF2-40B4-BE49-F238E27FC236}">
                <a16:creationId xmlns:a16="http://schemas.microsoft.com/office/drawing/2014/main" id="{26B77C47-71CD-C742-9FFF-370DC7DF0516}"/>
              </a:ext>
            </a:extLst>
          </p:cNvPr>
          <p:cNvSpPr>
            <a:spLocks noChangeArrowheads="1"/>
          </p:cNvSpPr>
          <p:nvPr/>
        </p:nvSpPr>
        <p:spPr bwMode="auto">
          <a:xfrm>
            <a:off x="1828800" y="4135998"/>
            <a:ext cx="77343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a:solidFill>
                  <a:srgbClr val="3366FF"/>
                </a:solidFill>
                <a:latin typeface="Courier New" panose="02070309020205020404" pitchFamily="49" charset="0"/>
              </a:rPr>
              <a:t>5’- ATTGAT</a:t>
            </a:r>
            <a:r>
              <a:rPr lang="en-US" altLang="en-US" sz="1200" b="1">
                <a:solidFill>
                  <a:srgbClr val="FF9966"/>
                </a:solidFill>
                <a:latin typeface="Courier New" panose="02070309020205020404" pitchFamily="49" charset="0"/>
              </a:rPr>
              <a:t>TGACTCATTT</a:t>
            </a:r>
            <a:r>
              <a:rPr lang="en-US" altLang="en-US" sz="1200" b="1">
                <a:solidFill>
                  <a:srgbClr val="3366FF"/>
                </a:solidFill>
                <a:latin typeface="Courier New" panose="02070309020205020404" pitchFamily="49" charset="0"/>
              </a:rPr>
              <a:t>TCCTCTGACTACTACCAGTTCAAAATGTTAGAGAAAAATAGAAAAGCAGAAAAAATAAATAA</a:t>
            </a:r>
          </a:p>
        </p:txBody>
      </p:sp>
      <p:sp>
        <p:nvSpPr>
          <p:cNvPr id="755741" name="Rectangle 29">
            <a:extLst>
              <a:ext uri="{FF2B5EF4-FFF2-40B4-BE49-F238E27FC236}">
                <a16:creationId xmlns:a16="http://schemas.microsoft.com/office/drawing/2014/main" id="{6C806A82-5981-8F4B-BFED-649C0608160A}"/>
              </a:ext>
            </a:extLst>
          </p:cNvPr>
          <p:cNvSpPr>
            <a:spLocks noChangeArrowheads="1"/>
          </p:cNvSpPr>
          <p:nvPr/>
        </p:nvSpPr>
        <p:spPr bwMode="auto">
          <a:xfrm>
            <a:off x="1828800" y="4440798"/>
            <a:ext cx="77343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a:solidFill>
                  <a:srgbClr val="3366FF"/>
                </a:solidFill>
                <a:latin typeface="Courier New" panose="02070309020205020404" pitchFamily="49" charset="0"/>
              </a:rPr>
              <a:t>5’- GGCGCCACAGTCCGCGTTTGGTTATCCGGC</a:t>
            </a:r>
            <a:r>
              <a:rPr lang="en-US" altLang="en-US" sz="1200" b="1">
                <a:solidFill>
                  <a:srgbClr val="FF9966"/>
                </a:solidFill>
                <a:latin typeface="Courier New" panose="02070309020205020404" pitchFamily="49" charset="0"/>
              </a:rPr>
              <a:t>TGACTCATTC</a:t>
            </a:r>
            <a:r>
              <a:rPr lang="en-US" altLang="en-US" sz="1200" b="1">
                <a:solidFill>
                  <a:srgbClr val="3366FF"/>
                </a:solidFill>
                <a:latin typeface="Courier New" panose="02070309020205020404" pitchFamily="49" charset="0"/>
              </a:rPr>
              <a:t>TGACTCTTTTTTGGAAAGTGTGGCATGTGCTTCACACA</a:t>
            </a:r>
          </a:p>
        </p:txBody>
      </p:sp>
      <p:sp>
        <p:nvSpPr>
          <p:cNvPr id="755742" name="Line 30">
            <a:extLst>
              <a:ext uri="{FF2B5EF4-FFF2-40B4-BE49-F238E27FC236}">
                <a16:creationId xmlns:a16="http://schemas.microsoft.com/office/drawing/2014/main" id="{A6D482F0-570B-BC4E-BD1A-3B51F6638264}"/>
              </a:ext>
            </a:extLst>
          </p:cNvPr>
          <p:cNvSpPr>
            <a:spLocks noChangeShapeType="1"/>
          </p:cNvSpPr>
          <p:nvPr/>
        </p:nvSpPr>
        <p:spPr bwMode="auto">
          <a:xfrm flipH="1">
            <a:off x="5029200" y="3450197"/>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43" name="Line 31">
            <a:extLst>
              <a:ext uri="{FF2B5EF4-FFF2-40B4-BE49-F238E27FC236}">
                <a16:creationId xmlns:a16="http://schemas.microsoft.com/office/drawing/2014/main" id="{03B46CB6-13D6-DA47-9E50-A73635790FA8}"/>
              </a:ext>
            </a:extLst>
          </p:cNvPr>
          <p:cNvSpPr>
            <a:spLocks noChangeShapeType="1"/>
          </p:cNvSpPr>
          <p:nvPr/>
        </p:nvSpPr>
        <p:spPr bwMode="auto">
          <a:xfrm>
            <a:off x="6985000" y="2611997"/>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44" name="Line 32">
            <a:extLst>
              <a:ext uri="{FF2B5EF4-FFF2-40B4-BE49-F238E27FC236}">
                <a16:creationId xmlns:a16="http://schemas.microsoft.com/office/drawing/2014/main" id="{EE45B48C-67C1-0142-BE46-BC30C9FB6DD6}"/>
              </a:ext>
            </a:extLst>
          </p:cNvPr>
          <p:cNvSpPr>
            <a:spLocks noChangeShapeType="1"/>
          </p:cNvSpPr>
          <p:nvPr/>
        </p:nvSpPr>
        <p:spPr bwMode="auto">
          <a:xfrm>
            <a:off x="8267700" y="2937434"/>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45" name="Line 33">
            <a:extLst>
              <a:ext uri="{FF2B5EF4-FFF2-40B4-BE49-F238E27FC236}">
                <a16:creationId xmlns:a16="http://schemas.microsoft.com/office/drawing/2014/main" id="{D86AF8E5-D829-1042-8874-03097A359C99}"/>
              </a:ext>
            </a:extLst>
          </p:cNvPr>
          <p:cNvSpPr>
            <a:spLocks noChangeShapeType="1"/>
          </p:cNvSpPr>
          <p:nvPr/>
        </p:nvSpPr>
        <p:spPr bwMode="auto">
          <a:xfrm>
            <a:off x="2895600" y="3526397"/>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46" name="Line 34">
            <a:extLst>
              <a:ext uri="{FF2B5EF4-FFF2-40B4-BE49-F238E27FC236}">
                <a16:creationId xmlns:a16="http://schemas.microsoft.com/office/drawing/2014/main" id="{9E5BC93C-6CED-0342-8153-6C9979FBF088}"/>
              </a:ext>
            </a:extLst>
          </p:cNvPr>
          <p:cNvSpPr>
            <a:spLocks noChangeShapeType="1"/>
          </p:cNvSpPr>
          <p:nvPr/>
        </p:nvSpPr>
        <p:spPr bwMode="auto">
          <a:xfrm flipH="1">
            <a:off x="7518400" y="4072497"/>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47" name="Line 35">
            <a:extLst>
              <a:ext uri="{FF2B5EF4-FFF2-40B4-BE49-F238E27FC236}">
                <a16:creationId xmlns:a16="http://schemas.microsoft.com/office/drawing/2014/main" id="{23F6CF52-1665-CB48-85B7-A33AF2D7C0EA}"/>
              </a:ext>
            </a:extLst>
          </p:cNvPr>
          <p:cNvSpPr>
            <a:spLocks noChangeShapeType="1"/>
          </p:cNvSpPr>
          <p:nvPr/>
        </p:nvSpPr>
        <p:spPr bwMode="auto">
          <a:xfrm flipH="1">
            <a:off x="2819400" y="4364597"/>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48" name="Line 36">
            <a:extLst>
              <a:ext uri="{FF2B5EF4-FFF2-40B4-BE49-F238E27FC236}">
                <a16:creationId xmlns:a16="http://schemas.microsoft.com/office/drawing/2014/main" id="{DECD9182-B3F7-1445-901B-71AF7C3E0D09}"/>
              </a:ext>
            </a:extLst>
          </p:cNvPr>
          <p:cNvSpPr>
            <a:spLocks noChangeShapeType="1"/>
          </p:cNvSpPr>
          <p:nvPr/>
        </p:nvSpPr>
        <p:spPr bwMode="auto">
          <a:xfrm flipH="1">
            <a:off x="5029200" y="4669397"/>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49" name="Text Box 37">
            <a:extLst>
              <a:ext uri="{FF2B5EF4-FFF2-40B4-BE49-F238E27FC236}">
                <a16:creationId xmlns:a16="http://schemas.microsoft.com/office/drawing/2014/main" id="{9747A84E-67E7-2B4C-B750-8A565684EE91}"/>
              </a:ext>
            </a:extLst>
          </p:cNvPr>
          <p:cNvSpPr txBox="1">
            <a:spLocks noChangeArrowheads="1"/>
          </p:cNvSpPr>
          <p:nvPr/>
        </p:nvSpPr>
        <p:spPr bwMode="auto">
          <a:xfrm>
            <a:off x="9525000" y="2611998"/>
            <a:ext cx="736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i="1">
                <a:solidFill>
                  <a:srgbClr val="669900"/>
                </a:solidFill>
                <a:latin typeface="Courier New" panose="02070309020205020404" pitchFamily="49" charset="0"/>
              </a:rPr>
              <a:t>…HIS7 </a:t>
            </a:r>
          </a:p>
        </p:txBody>
      </p:sp>
      <p:sp>
        <p:nvSpPr>
          <p:cNvPr id="755750" name="Text Box 38">
            <a:extLst>
              <a:ext uri="{FF2B5EF4-FFF2-40B4-BE49-F238E27FC236}">
                <a16:creationId xmlns:a16="http://schemas.microsoft.com/office/drawing/2014/main" id="{A3EAE8E8-4F70-8B41-A5FF-026755AD2EAC}"/>
              </a:ext>
            </a:extLst>
          </p:cNvPr>
          <p:cNvSpPr txBox="1">
            <a:spLocks noChangeArrowheads="1"/>
          </p:cNvSpPr>
          <p:nvPr/>
        </p:nvSpPr>
        <p:spPr bwMode="auto">
          <a:xfrm>
            <a:off x="9525001" y="2916798"/>
            <a:ext cx="644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i="1">
                <a:solidFill>
                  <a:srgbClr val="669900"/>
                </a:solidFill>
                <a:latin typeface="Courier New" panose="02070309020205020404" pitchFamily="49" charset="0"/>
              </a:rPr>
              <a:t>…ARO4</a:t>
            </a:r>
          </a:p>
        </p:txBody>
      </p:sp>
      <p:sp>
        <p:nvSpPr>
          <p:cNvPr id="755751" name="Text Box 39">
            <a:extLst>
              <a:ext uri="{FF2B5EF4-FFF2-40B4-BE49-F238E27FC236}">
                <a16:creationId xmlns:a16="http://schemas.microsoft.com/office/drawing/2014/main" id="{04530EE2-F9BE-7841-90A2-FA7E83391D26}"/>
              </a:ext>
            </a:extLst>
          </p:cNvPr>
          <p:cNvSpPr txBox="1">
            <a:spLocks noChangeArrowheads="1"/>
          </p:cNvSpPr>
          <p:nvPr/>
        </p:nvSpPr>
        <p:spPr bwMode="auto">
          <a:xfrm>
            <a:off x="9525001" y="3221598"/>
            <a:ext cx="644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i="1">
                <a:solidFill>
                  <a:srgbClr val="669900"/>
                </a:solidFill>
                <a:latin typeface="Courier New" panose="02070309020205020404" pitchFamily="49" charset="0"/>
              </a:rPr>
              <a:t>…ILV6</a:t>
            </a:r>
          </a:p>
        </p:txBody>
      </p:sp>
      <p:sp>
        <p:nvSpPr>
          <p:cNvPr id="755752" name="Text Box 40">
            <a:extLst>
              <a:ext uri="{FF2B5EF4-FFF2-40B4-BE49-F238E27FC236}">
                <a16:creationId xmlns:a16="http://schemas.microsoft.com/office/drawing/2014/main" id="{43022651-0F44-0F47-A3D3-BF22C1711D93}"/>
              </a:ext>
            </a:extLst>
          </p:cNvPr>
          <p:cNvSpPr txBox="1">
            <a:spLocks noChangeArrowheads="1"/>
          </p:cNvSpPr>
          <p:nvPr/>
        </p:nvSpPr>
        <p:spPr bwMode="auto">
          <a:xfrm>
            <a:off x="9525001" y="3526398"/>
            <a:ext cx="644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i="1">
                <a:solidFill>
                  <a:srgbClr val="669900"/>
                </a:solidFill>
                <a:latin typeface="Courier New" panose="02070309020205020404" pitchFamily="49" charset="0"/>
              </a:rPr>
              <a:t>…THR4</a:t>
            </a:r>
          </a:p>
        </p:txBody>
      </p:sp>
      <p:sp>
        <p:nvSpPr>
          <p:cNvPr id="755753" name="Text Box 41">
            <a:extLst>
              <a:ext uri="{FF2B5EF4-FFF2-40B4-BE49-F238E27FC236}">
                <a16:creationId xmlns:a16="http://schemas.microsoft.com/office/drawing/2014/main" id="{6138DCE5-45B8-6447-8A90-D1EE25FC6BC7}"/>
              </a:ext>
            </a:extLst>
          </p:cNvPr>
          <p:cNvSpPr txBox="1">
            <a:spLocks noChangeArrowheads="1"/>
          </p:cNvSpPr>
          <p:nvPr/>
        </p:nvSpPr>
        <p:spPr bwMode="auto">
          <a:xfrm>
            <a:off x="9525001" y="3831198"/>
            <a:ext cx="644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i="1">
                <a:solidFill>
                  <a:srgbClr val="669900"/>
                </a:solidFill>
                <a:latin typeface="Courier New" panose="02070309020205020404" pitchFamily="49" charset="0"/>
              </a:rPr>
              <a:t>…ARO1</a:t>
            </a:r>
          </a:p>
        </p:txBody>
      </p:sp>
      <p:sp>
        <p:nvSpPr>
          <p:cNvPr id="755754" name="Text Box 42">
            <a:extLst>
              <a:ext uri="{FF2B5EF4-FFF2-40B4-BE49-F238E27FC236}">
                <a16:creationId xmlns:a16="http://schemas.microsoft.com/office/drawing/2014/main" id="{4E8A4340-D470-9E44-B539-3FC06DA3E27E}"/>
              </a:ext>
            </a:extLst>
          </p:cNvPr>
          <p:cNvSpPr txBox="1">
            <a:spLocks noChangeArrowheads="1"/>
          </p:cNvSpPr>
          <p:nvPr/>
        </p:nvSpPr>
        <p:spPr bwMode="auto">
          <a:xfrm>
            <a:off x="9525001" y="4135998"/>
            <a:ext cx="644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i="1">
                <a:solidFill>
                  <a:srgbClr val="669900"/>
                </a:solidFill>
                <a:latin typeface="Courier New" panose="02070309020205020404" pitchFamily="49" charset="0"/>
              </a:rPr>
              <a:t>…HOM2</a:t>
            </a:r>
          </a:p>
        </p:txBody>
      </p:sp>
      <p:sp>
        <p:nvSpPr>
          <p:cNvPr id="755755" name="Text Box 43">
            <a:extLst>
              <a:ext uri="{FF2B5EF4-FFF2-40B4-BE49-F238E27FC236}">
                <a16:creationId xmlns:a16="http://schemas.microsoft.com/office/drawing/2014/main" id="{FFAE9447-DDFA-734D-95AD-C9ED00DCEBE9}"/>
              </a:ext>
            </a:extLst>
          </p:cNvPr>
          <p:cNvSpPr txBox="1">
            <a:spLocks noChangeArrowheads="1"/>
          </p:cNvSpPr>
          <p:nvPr/>
        </p:nvSpPr>
        <p:spPr bwMode="auto">
          <a:xfrm>
            <a:off x="9525001" y="4440798"/>
            <a:ext cx="644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i="1">
                <a:solidFill>
                  <a:srgbClr val="669900"/>
                </a:solidFill>
                <a:latin typeface="Courier New" panose="02070309020205020404" pitchFamily="49" charset="0"/>
              </a:rPr>
              <a:t>…PRO3</a:t>
            </a:r>
          </a:p>
        </p:txBody>
      </p:sp>
      <p:sp>
        <p:nvSpPr>
          <p:cNvPr id="755756" name="Line 44">
            <a:extLst>
              <a:ext uri="{FF2B5EF4-FFF2-40B4-BE49-F238E27FC236}">
                <a16:creationId xmlns:a16="http://schemas.microsoft.com/office/drawing/2014/main" id="{DB0AE997-D1DF-EC49-9BBD-1D5136F6C0D2}"/>
              </a:ext>
            </a:extLst>
          </p:cNvPr>
          <p:cNvSpPr>
            <a:spLocks noChangeShapeType="1"/>
          </p:cNvSpPr>
          <p:nvPr/>
        </p:nvSpPr>
        <p:spPr bwMode="auto">
          <a:xfrm>
            <a:off x="9753600" y="2611997"/>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57" name="Line 45">
            <a:extLst>
              <a:ext uri="{FF2B5EF4-FFF2-40B4-BE49-F238E27FC236}">
                <a16:creationId xmlns:a16="http://schemas.microsoft.com/office/drawing/2014/main" id="{9768A69E-554D-674C-B10D-0A93AAAF0ACC}"/>
              </a:ext>
            </a:extLst>
          </p:cNvPr>
          <p:cNvSpPr>
            <a:spLocks noChangeShapeType="1"/>
          </p:cNvSpPr>
          <p:nvPr/>
        </p:nvSpPr>
        <p:spPr bwMode="auto">
          <a:xfrm>
            <a:off x="9753600" y="2611997"/>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58" name="Line 46">
            <a:extLst>
              <a:ext uri="{FF2B5EF4-FFF2-40B4-BE49-F238E27FC236}">
                <a16:creationId xmlns:a16="http://schemas.microsoft.com/office/drawing/2014/main" id="{3DCA1724-66D6-4242-9813-42349B137375}"/>
              </a:ext>
            </a:extLst>
          </p:cNvPr>
          <p:cNvSpPr>
            <a:spLocks noChangeShapeType="1"/>
          </p:cNvSpPr>
          <p:nvPr/>
        </p:nvSpPr>
        <p:spPr bwMode="auto">
          <a:xfrm>
            <a:off x="9753600" y="2916797"/>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59" name="Line 47">
            <a:extLst>
              <a:ext uri="{FF2B5EF4-FFF2-40B4-BE49-F238E27FC236}">
                <a16:creationId xmlns:a16="http://schemas.microsoft.com/office/drawing/2014/main" id="{CB2BEB1B-38E7-1943-8706-283B46B280AB}"/>
              </a:ext>
            </a:extLst>
          </p:cNvPr>
          <p:cNvSpPr>
            <a:spLocks noChangeShapeType="1"/>
          </p:cNvSpPr>
          <p:nvPr/>
        </p:nvSpPr>
        <p:spPr bwMode="auto">
          <a:xfrm>
            <a:off x="9753600" y="2916797"/>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60" name="Line 48">
            <a:extLst>
              <a:ext uri="{FF2B5EF4-FFF2-40B4-BE49-F238E27FC236}">
                <a16:creationId xmlns:a16="http://schemas.microsoft.com/office/drawing/2014/main" id="{63511108-DC1C-E147-A98E-4D9B9B76ED26}"/>
              </a:ext>
            </a:extLst>
          </p:cNvPr>
          <p:cNvSpPr>
            <a:spLocks noChangeShapeType="1"/>
          </p:cNvSpPr>
          <p:nvPr/>
        </p:nvSpPr>
        <p:spPr bwMode="auto">
          <a:xfrm>
            <a:off x="9753600" y="3221597"/>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61" name="Line 49">
            <a:extLst>
              <a:ext uri="{FF2B5EF4-FFF2-40B4-BE49-F238E27FC236}">
                <a16:creationId xmlns:a16="http://schemas.microsoft.com/office/drawing/2014/main" id="{2DD92184-297E-0A40-9E80-42582AA257D9}"/>
              </a:ext>
            </a:extLst>
          </p:cNvPr>
          <p:cNvSpPr>
            <a:spLocks noChangeShapeType="1"/>
          </p:cNvSpPr>
          <p:nvPr/>
        </p:nvSpPr>
        <p:spPr bwMode="auto">
          <a:xfrm>
            <a:off x="9753600" y="3221597"/>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62" name="Line 50">
            <a:extLst>
              <a:ext uri="{FF2B5EF4-FFF2-40B4-BE49-F238E27FC236}">
                <a16:creationId xmlns:a16="http://schemas.microsoft.com/office/drawing/2014/main" id="{066B55AF-B309-B348-A86F-64DC7E6FA547}"/>
              </a:ext>
            </a:extLst>
          </p:cNvPr>
          <p:cNvSpPr>
            <a:spLocks noChangeShapeType="1"/>
          </p:cNvSpPr>
          <p:nvPr/>
        </p:nvSpPr>
        <p:spPr bwMode="auto">
          <a:xfrm>
            <a:off x="9753600" y="3526397"/>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63" name="Line 51">
            <a:extLst>
              <a:ext uri="{FF2B5EF4-FFF2-40B4-BE49-F238E27FC236}">
                <a16:creationId xmlns:a16="http://schemas.microsoft.com/office/drawing/2014/main" id="{40D2ED90-865E-294F-A8AA-1ED737BCFDB0}"/>
              </a:ext>
            </a:extLst>
          </p:cNvPr>
          <p:cNvSpPr>
            <a:spLocks noChangeShapeType="1"/>
          </p:cNvSpPr>
          <p:nvPr/>
        </p:nvSpPr>
        <p:spPr bwMode="auto">
          <a:xfrm>
            <a:off x="9753600" y="3526397"/>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64" name="Line 52">
            <a:extLst>
              <a:ext uri="{FF2B5EF4-FFF2-40B4-BE49-F238E27FC236}">
                <a16:creationId xmlns:a16="http://schemas.microsoft.com/office/drawing/2014/main" id="{DAAE69C4-07C8-B446-950F-B6411D43F915}"/>
              </a:ext>
            </a:extLst>
          </p:cNvPr>
          <p:cNvSpPr>
            <a:spLocks noChangeShapeType="1"/>
          </p:cNvSpPr>
          <p:nvPr/>
        </p:nvSpPr>
        <p:spPr bwMode="auto">
          <a:xfrm>
            <a:off x="9753600" y="3831197"/>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65" name="Line 53">
            <a:extLst>
              <a:ext uri="{FF2B5EF4-FFF2-40B4-BE49-F238E27FC236}">
                <a16:creationId xmlns:a16="http://schemas.microsoft.com/office/drawing/2014/main" id="{CA2C6166-C875-7E40-929D-DB0B8FAF18F9}"/>
              </a:ext>
            </a:extLst>
          </p:cNvPr>
          <p:cNvSpPr>
            <a:spLocks noChangeShapeType="1"/>
          </p:cNvSpPr>
          <p:nvPr/>
        </p:nvSpPr>
        <p:spPr bwMode="auto">
          <a:xfrm>
            <a:off x="9753600" y="3831197"/>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66" name="Line 54">
            <a:extLst>
              <a:ext uri="{FF2B5EF4-FFF2-40B4-BE49-F238E27FC236}">
                <a16:creationId xmlns:a16="http://schemas.microsoft.com/office/drawing/2014/main" id="{174AB949-278C-724D-A49A-DC0623702B0A}"/>
              </a:ext>
            </a:extLst>
          </p:cNvPr>
          <p:cNvSpPr>
            <a:spLocks noChangeShapeType="1"/>
          </p:cNvSpPr>
          <p:nvPr/>
        </p:nvSpPr>
        <p:spPr bwMode="auto">
          <a:xfrm>
            <a:off x="9753600" y="4135997"/>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67" name="Line 55">
            <a:extLst>
              <a:ext uri="{FF2B5EF4-FFF2-40B4-BE49-F238E27FC236}">
                <a16:creationId xmlns:a16="http://schemas.microsoft.com/office/drawing/2014/main" id="{9ACFB377-EB31-9347-A5F8-4DB22C934821}"/>
              </a:ext>
            </a:extLst>
          </p:cNvPr>
          <p:cNvSpPr>
            <a:spLocks noChangeShapeType="1"/>
          </p:cNvSpPr>
          <p:nvPr/>
        </p:nvSpPr>
        <p:spPr bwMode="auto">
          <a:xfrm>
            <a:off x="9753600" y="4135997"/>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68" name="Line 56">
            <a:extLst>
              <a:ext uri="{FF2B5EF4-FFF2-40B4-BE49-F238E27FC236}">
                <a16:creationId xmlns:a16="http://schemas.microsoft.com/office/drawing/2014/main" id="{93042DB2-00C8-604E-A739-915A4633F4A6}"/>
              </a:ext>
            </a:extLst>
          </p:cNvPr>
          <p:cNvSpPr>
            <a:spLocks noChangeShapeType="1"/>
          </p:cNvSpPr>
          <p:nvPr/>
        </p:nvSpPr>
        <p:spPr bwMode="auto">
          <a:xfrm>
            <a:off x="9753600" y="4440797"/>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69" name="Line 57">
            <a:extLst>
              <a:ext uri="{FF2B5EF4-FFF2-40B4-BE49-F238E27FC236}">
                <a16:creationId xmlns:a16="http://schemas.microsoft.com/office/drawing/2014/main" id="{13417234-03CE-9B43-B5B1-09777F6DDFA9}"/>
              </a:ext>
            </a:extLst>
          </p:cNvPr>
          <p:cNvSpPr>
            <a:spLocks noChangeShapeType="1"/>
          </p:cNvSpPr>
          <p:nvPr/>
        </p:nvSpPr>
        <p:spPr bwMode="auto">
          <a:xfrm>
            <a:off x="9753600" y="4440797"/>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70" name="Rectangle 58">
            <a:extLst>
              <a:ext uri="{FF2B5EF4-FFF2-40B4-BE49-F238E27FC236}">
                <a16:creationId xmlns:a16="http://schemas.microsoft.com/office/drawing/2014/main" id="{AEFD504E-2412-D846-A706-88145802C48C}"/>
              </a:ext>
            </a:extLst>
          </p:cNvPr>
          <p:cNvSpPr>
            <a:spLocks noGrp="1" noChangeArrowheads="1"/>
          </p:cNvSpPr>
          <p:nvPr>
            <p:ph type="title"/>
          </p:nvPr>
        </p:nvSpPr>
        <p:spPr/>
        <p:txBody>
          <a:bodyPr/>
          <a:lstStyle/>
          <a:p>
            <a:pPr algn="ctr"/>
            <a:r>
              <a:rPr lang="en-US" altLang="en-US" dirty="0"/>
              <a:t>Example: Gcn4</a:t>
            </a:r>
          </a:p>
        </p:txBody>
      </p:sp>
      <p:sp>
        <p:nvSpPr>
          <p:cNvPr id="755771" name="Rectangle 59">
            <a:extLst>
              <a:ext uri="{FF2B5EF4-FFF2-40B4-BE49-F238E27FC236}">
                <a16:creationId xmlns:a16="http://schemas.microsoft.com/office/drawing/2014/main" id="{9A0E5093-899C-594F-BF61-77425104C53C}"/>
              </a:ext>
            </a:extLst>
          </p:cNvPr>
          <p:cNvSpPr>
            <a:spLocks noChangeArrowheads="1"/>
          </p:cNvSpPr>
          <p:nvPr/>
        </p:nvSpPr>
        <p:spPr bwMode="auto">
          <a:xfrm>
            <a:off x="1828800" y="1889126"/>
            <a:ext cx="30556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solidFill>
                  <a:schemeClr val="tx2"/>
                </a:solidFill>
              </a:rPr>
              <a:t>Regulatory Signals</a:t>
            </a:r>
            <a:r>
              <a:rPr lang="en-US" altLang="en-US" sz="2400" dirty="0"/>
              <a:t> </a:t>
            </a:r>
          </a:p>
        </p:txBody>
      </p:sp>
    </p:spTree>
    <p:extLst>
      <p:ext uri="{BB962C8B-B14F-4D97-AF65-F5344CB8AC3E}">
        <p14:creationId xmlns:p14="http://schemas.microsoft.com/office/powerpoint/2010/main" val="322989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a:extLst>
              <a:ext uri="{FF2B5EF4-FFF2-40B4-BE49-F238E27FC236}">
                <a16:creationId xmlns:a16="http://schemas.microsoft.com/office/drawing/2014/main" id="{D0479C1C-C23A-FB48-9AD5-49DD011FB923}"/>
              </a:ext>
            </a:extLst>
          </p:cNvPr>
          <p:cNvSpPr>
            <a:spLocks noGrp="1" noChangeArrowheads="1"/>
          </p:cNvSpPr>
          <p:nvPr>
            <p:ph type="title"/>
          </p:nvPr>
        </p:nvSpPr>
        <p:spPr/>
        <p:txBody>
          <a:bodyPr/>
          <a:lstStyle/>
          <a:p>
            <a:pPr algn="ctr"/>
            <a:r>
              <a:rPr lang="en-US" altLang="en-US" dirty="0"/>
              <a:t>Motif discovery problem</a:t>
            </a:r>
          </a:p>
        </p:txBody>
      </p:sp>
      <p:sp>
        <p:nvSpPr>
          <p:cNvPr id="670723" name="Rectangle 3">
            <a:extLst>
              <a:ext uri="{FF2B5EF4-FFF2-40B4-BE49-F238E27FC236}">
                <a16:creationId xmlns:a16="http://schemas.microsoft.com/office/drawing/2014/main" id="{90463F5B-AB52-3941-A154-F5585095C9BC}"/>
              </a:ext>
            </a:extLst>
          </p:cNvPr>
          <p:cNvSpPr>
            <a:spLocks noGrp="1" noChangeArrowheads="1"/>
          </p:cNvSpPr>
          <p:nvPr>
            <p:ph type="body" idx="1"/>
          </p:nvPr>
        </p:nvSpPr>
        <p:spPr/>
        <p:txBody>
          <a:bodyPr/>
          <a:lstStyle/>
          <a:p>
            <a:r>
              <a:rPr lang="en-US" altLang="en-US"/>
              <a:t>Given sequences</a:t>
            </a:r>
          </a:p>
          <a:p>
            <a:endParaRPr lang="en-US" altLang="en-US"/>
          </a:p>
          <a:p>
            <a:r>
              <a:rPr lang="en-US" altLang="en-US"/>
              <a:t>Find motif </a:t>
            </a:r>
          </a:p>
          <a:p>
            <a:pPr lvl="1"/>
            <a:r>
              <a:rPr lang="en-US" altLang="en-US"/>
              <a:t>	the number of motifs</a:t>
            </a:r>
          </a:p>
          <a:p>
            <a:pPr lvl="1"/>
            <a:r>
              <a:rPr lang="en-US" altLang="en-US"/>
              <a:t>	the width of each motif</a:t>
            </a:r>
          </a:p>
          <a:p>
            <a:pPr lvl="1"/>
            <a:r>
              <a:rPr lang="en-US" altLang="en-US"/>
              <a:t>	the locations of motif occurrences</a:t>
            </a:r>
          </a:p>
          <a:p>
            <a:endParaRPr lang="en-US" altLang="en-US"/>
          </a:p>
        </p:txBody>
      </p:sp>
      <p:grpSp>
        <p:nvGrpSpPr>
          <p:cNvPr id="670741" name="Group 21">
            <a:extLst>
              <a:ext uri="{FF2B5EF4-FFF2-40B4-BE49-F238E27FC236}">
                <a16:creationId xmlns:a16="http://schemas.microsoft.com/office/drawing/2014/main" id="{7E6EBC46-8597-204F-870F-5B7C57E7C38F}"/>
              </a:ext>
            </a:extLst>
          </p:cNvPr>
          <p:cNvGrpSpPr>
            <a:grpSpLocks/>
          </p:cNvGrpSpPr>
          <p:nvPr/>
        </p:nvGrpSpPr>
        <p:grpSpPr bwMode="auto">
          <a:xfrm>
            <a:off x="1981200" y="1905000"/>
            <a:ext cx="7315200" cy="3962400"/>
            <a:chOff x="288" y="1200"/>
            <a:chExt cx="4608" cy="2496"/>
          </a:xfrm>
        </p:grpSpPr>
        <p:sp>
          <p:nvSpPr>
            <p:cNvPr id="670724" name="Line 4">
              <a:extLst>
                <a:ext uri="{FF2B5EF4-FFF2-40B4-BE49-F238E27FC236}">
                  <a16:creationId xmlns:a16="http://schemas.microsoft.com/office/drawing/2014/main" id="{2EBB100C-27F8-5B4F-8639-4530BC7406D2}"/>
                </a:ext>
              </a:extLst>
            </p:cNvPr>
            <p:cNvSpPr>
              <a:spLocks noChangeShapeType="1"/>
            </p:cNvSpPr>
            <p:nvPr/>
          </p:nvSpPr>
          <p:spPr bwMode="auto">
            <a:xfrm>
              <a:off x="3504" y="1344"/>
              <a:ext cx="1392"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25" name="Line 5">
              <a:extLst>
                <a:ext uri="{FF2B5EF4-FFF2-40B4-BE49-F238E27FC236}">
                  <a16:creationId xmlns:a16="http://schemas.microsoft.com/office/drawing/2014/main" id="{C841FFF4-2E76-CB49-A8E5-2332F4E7F933}"/>
                </a:ext>
              </a:extLst>
            </p:cNvPr>
            <p:cNvSpPr>
              <a:spLocks noChangeShapeType="1"/>
            </p:cNvSpPr>
            <p:nvPr/>
          </p:nvSpPr>
          <p:spPr bwMode="auto">
            <a:xfrm>
              <a:off x="4128" y="1344"/>
              <a:ext cx="33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26" name="Line 6">
              <a:extLst>
                <a:ext uri="{FF2B5EF4-FFF2-40B4-BE49-F238E27FC236}">
                  <a16:creationId xmlns:a16="http://schemas.microsoft.com/office/drawing/2014/main" id="{B360B3DC-3BBB-8644-BF97-30A5A6257B4A}"/>
                </a:ext>
              </a:extLst>
            </p:cNvPr>
            <p:cNvSpPr>
              <a:spLocks noChangeShapeType="1"/>
            </p:cNvSpPr>
            <p:nvPr/>
          </p:nvSpPr>
          <p:spPr bwMode="auto">
            <a:xfrm>
              <a:off x="3504" y="1536"/>
              <a:ext cx="1392"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27" name="Line 7">
              <a:extLst>
                <a:ext uri="{FF2B5EF4-FFF2-40B4-BE49-F238E27FC236}">
                  <a16:creationId xmlns:a16="http://schemas.microsoft.com/office/drawing/2014/main" id="{C9283A71-D7A6-DB4C-8D6E-1D27764025B6}"/>
                </a:ext>
              </a:extLst>
            </p:cNvPr>
            <p:cNvSpPr>
              <a:spLocks noChangeShapeType="1"/>
            </p:cNvSpPr>
            <p:nvPr/>
          </p:nvSpPr>
          <p:spPr bwMode="auto">
            <a:xfrm>
              <a:off x="4032" y="1536"/>
              <a:ext cx="33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28" name="Line 8">
              <a:extLst>
                <a:ext uri="{FF2B5EF4-FFF2-40B4-BE49-F238E27FC236}">
                  <a16:creationId xmlns:a16="http://schemas.microsoft.com/office/drawing/2014/main" id="{E13A0E7E-9A24-E847-B2AD-4408F3F78555}"/>
                </a:ext>
              </a:extLst>
            </p:cNvPr>
            <p:cNvSpPr>
              <a:spLocks noChangeShapeType="1"/>
            </p:cNvSpPr>
            <p:nvPr/>
          </p:nvSpPr>
          <p:spPr bwMode="auto">
            <a:xfrm>
              <a:off x="3504" y="1728"/>
              <a:ext cx="1392"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29" name="Line 9">
              <a:extLst>
                <a:ext uri="{FF2B5EF4-FFF2-40B4-BE49-F238E27FC236}">
                  <a16:creationId xmlns:a16="http://schemas.microsoft.com/office/drawing/2014/main" id="{608B5CFD-2994-414C-815B-6EA103DD0EE8}"/>
                </a:ext>
              </a:extLst>
            </p:cNvPr>
            <p:cNvSpPr>
              <a:spLocks noChangeShapeType="1"/>
            </p:cNvSpPr>
            <p:nvPr/>
          </p:nvSpPr>
          <p:spPr bwMode="auto">
            <a:xfrm>
              <a:off x="4368" y="1728"/>
              <a:ext cx="33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30" name="Text Box 10">
              <a:extLst>
                <a:ext uri="{FF2B5EF4-FFF2-40B4-BE49-F238E27FC236}">
                  <a16:creationId xmlns:a16="http://schemas.microsoft.com/office/drawing/2014/main" id="{AA272288-A2B1-2549-81BE-9F84AFADF9EE}"/>
                </a:ext>
              </a:extLst>
            </p:cNvPr>
            <p:cNvSpPr txBox="1">
              <a:spLocks noChangeArrowheads="1"/>
            </p:cNvSpPr>
            <p:nvPr/>
          </p:nvSpPr>
          <p:spPr bwMode="auto">
            <a:xfrm>
              <a:off x="1190" y="2792"/>
              <a:ext cx="210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entSchbook Mono BT" pitchFamily="49" charset="0"/>
                </a:rPr>
                <a:t>IGR</a:t>
              </a:r>
              <a:r>
                <a:rPr lang="en-US" altLang="en-US" sz="2000" b="1">
                  <a:solidFill>
                    <a:srgbClr val="3366FF"/>
                  </a:solidFill>
                  <a:latin typeface="CentSchbook Mono BT" pitchFamily="49" charset="0"/>
                </a:rPr>
                <a:t>G</a:t>
              </a:r>
              <a:r>
                <a:rPr lang="en-US" altLang="en-US" sz="2000" b="1">
                  <a:latin typeface="CentSchbook Mono BT" pitchFamily="49" charset="0"/>
                </a:rPr>
                <a:t>G</a:t>
              </a:r>
              <a:r>
                <a:rPr lang="en-US" altLang="en-US" sz="2000" b="1">
                  <a:solidFill>
                    <a:srgbClr val="3366FF"/>
                  </a:solidFill>
                  <a:latin typeface="CentSchbook Mono BT" pitchFamily="49" charset="0"/>
                </a:rPr>
                <a:t>FG</a:t>
              </a:r>
              <a:r>
                <a:rPr lang="en-US" altLang="en-US" sz="2000" b="1">
                  <a:latin typeface="CentSchbook Mono BT" pitchFamily="49" charset="0"/>
                </a:rPr>
                <a:t>E</a:t>
              </a:r>
              <a:r>
                <a:rPr lang="en-US" altLang="en-US" sz="2000" b="1">
                  <a:solidFill>
                    <a:srgbClr val="3366FF"/>
                  </a:solidFill>
                  <a:latin typeface="CentSchbook Mono BT" pitchFamily="49" charset="0"/>
                </a:rPr>
                <a:t>V</a:t>
              </a:r>
              <a:r>
                <a:rPr lang="en-US" altLang="en-US" sz="2000" b="1">
                  <a:latin typeface="CentSchbook Mono BT" pitchFamily="49" charset="0"/>
                </a:rPr>
                <a:t>Y</a:t>
              </a:r>
              <a:r>
                <a:rPr lang="en-US" altLang="en-US" sz="2000">
                  <a:latin typeface="Times New Roman" panose="02020603050405020304" pitchFamily="18" charset="0"/>
                </a:rPr>
                <a:t>  at position 515</a:t>
              </a:r>
              <a:endParaRPr lang="en-US" altLang="en-US" sz="2000">
                <a:latin typeface="CentSchbook Mono BT" pitchFamily="49" charset="0"/>
              </a:endParaRPr>
            </a:p>
            <a:p>
              <a:r>
                <a:rPr lang="en-US" altLang="en-US" sz="2000" b="1">
                  <a:latin typeface="CentSchbook Mono BT" pitchFamily="49" charset="0"/>
                </a:rPr>
                <a:t>LGE</a:t>
              </a:r>
              <a:r>
                <a:rPr lang="en-US" altLang="en-US" sz="2000" b="1">
                  <a:solidFill>
                    <a:srgbClr val="3366FF"/>
                  </a:solidFill>
                  <a:latin typeface="CentSchbook Mono BT" pitchFamily="49" charset="0"/>
                </a:rPr>
                <a:t>G</a:t>
              </a:r>
              <a:r>
                <a:rPr lang="en-US" altLang="en-US" sz="2000" b="1">
                  <a:latin typeface="CentSchbook Mono BT" pitchFamily="49" charset="0"/>
                </a:rPr>
                <a:t>C</a:t>
              </a:r>
              <a:r>
                <a:rPr lang="en-US" altLang="en-US" sz="2000" b="1">
                  <a:solidFill>
                    <a:srgbClr val="3366FF"/>
                  </a:solidFill>
                  <a:latin typeface="CentSchbook Mono BT" pitchFamily="49" charset="0"/>
                </a:rPr>
                <a:t>FG</a:t>
              </a:r>
              <a:r>
                <a:rPr lang="en-US" altLang="en-US" sz="2000" b="1">
                  <a:latin typeface="CentSchbook Mono BT" pitchFamily="49" charset="0"/>
                </a:rPr>
                <a:t>Q</a:t>
              </a:r>
              <a:r>
                <a:rPr lang="en-US" altLang="en-US" sz="2000" b="1">
                  <a:solidFill>
                    <a:srgbClr val="3366FF"/>
                  </a:solidFill>
                  <a:latin typeface="CentSchbook Mono BT" pitchFamily="49" charset="0"/>
                </a:rPr>
                <a:t>V</a:t>
              </a:r>
              <a:r>
                <a:rPr lang="en-US" altLang="en-US" sz="2000" b="1">
                  <a:latin typeface="CentSchbook Mono BT" pitchFamily="49" charset="0"/>
                </a:rPr>
                <a:t>V</a:t>
              </a:r>
              <a:r>
                <a:rPr lang="en-US" altLang="en-US" sz="2000" b="1">
                  <a:latin typeface="Times New Roman" panose="02020603050405020304" pitchFamily="18" charset="0"/>
                </a:rPr>
                <a:t> </a:t>
              </a:r>
              <a:r>
                <a:rPr lang="en-US" altLang="en-US" sz="2000">
                  <a:latin typeface="Times New Roman" panose="02020603050405020304" pitchFamily="18" charset="0"/>
                </a:rPr>
                <a:t> at position 430</a:t>
              </a:r>
              <a:endParaRPr lang="en-US" altLang="en-US" sz="2000">
                <a:latin typeface="CentSchbook Mono BT" pitchFamily="49" charset="0"/>
              </a:endParaRPr>
            </a:p>
            <a:p>
              <a:r>
                <a:rPr lang="en-US" altLang="en-US" sz="2000" b="1">
                  <a:latin typeface="CentSchbook Mono BT" pitchFamily="49" charset="0"/>
                </a:rPr>
                <a:t>VGS</a:t>
              </a:r>
              <a:r>
                <a:rPr lang="en-US" altLang="en-US" sz="2000" b="1">
                  <a:solidFill>
                    <a:srgbClr val="3366FF"/>
                  </a:solidFill>
                  <a:latin typeface="CentSchbook Mono BT" pitchFamily="49" charset="0"/>
                </a:rPr>
                <a:t>G</a:t>
              </a:r>
              <a:r>
                <a:rPr lang="en-US" altLang="en-US" sz="2000" b="1">
                  <a:latin typeface="CentSchbook Mono BT" pitchFamily="49" charset="0"/>
                </a:rPr>
                <a:t>G</a:t>
              </a:r>
              <a:r>
                <a:rPr lang="en-US" altLang="en-US" sz="2000" b="1">
                  <a:solidFill>
                    <a:srgbClr val="3366FF"/>
                  </a:solidFill>
                  <a:latin typeface="CentSchbook Mono BT" pitchFamily="49" charset="0"/>
                </a:rPr>
                <a:t>FG</a:t>
              </a:r>
              <a:r>
                <a:rPr lang="en-US" altLang="en-US" sz="2000" b="1">
                  <a:latin typeface="CentSchbook Mono BT" pitchFamily="49" charset="0"/>
                </a:rPr>
                <a:t>Q</a:t>
              </a:r>
              <a:r>
                <a:rPr lang="en-US" altLang="en-US" sz="2000" b="1">
                  <a:solidFill>
                    <a:srgbClr val="3366FF"/>
                  </a:solidFill>
                  <a:latin typeface="CentSchbook Mono BT" pitchFamily="49" charset="0"/>
                </a:rPr>
                <a:t>V</a:t>
              </a:r>
              <a:r>
                <a:rPr lang="en-US" altLang="en-US" sz="2000" b="1">
                  <a:latin typeface="CentSchbook Mono BT" pitchFamily="49" charset="0"/>
                </a:rPr>
                <a:t>Y</a:t>
              </a:r>
              <a:r>
                <a:rPr lang="en-US" altLang="en-US" sz="2000">
                  <a:latin typeface="Times New Roman" panose="02020603050405020304" pitchFamily="18" charset="0"/>
                </a:rPr>
                <a:t>  at position 682</a:t>
              </a:r>
              <a:endParaRPr lang="en-US" altLang="en-US" sz="2000">
                <a:latin typeface="CentSchbook Mono BT" pitchFamily="49" charset="0"/>
              </a:endParaRPr>
            </a:p>
          </p:txBody>
        </p:sp>
        <p:sp>
          <p:nvSpPr>
            <p:cNvPr id="670731" name="Line 11">
              <a:extLst>
                <a:ext uri="{FF2B5EF4-FFF2-40B4-BE49-F238E27FC236}">
                  <a16:creationId xmlns:a16="http://schemas.microsoft.com/office/drawing/2014/main" id="{60B85C2D-E3CF-8448-8846-004FEF6DE3CA}"/>
                </a:ext>
              </a:extLst>
            </p:cNvPr>
            <p:cNvSpPr>
              <a:spLocks noChangeShapeType="1"/>
            </p:cNvSpPr>
            <p:nvPr/>
          </p:nvSpPr>
          <p:spPr bwMode="auto">
            <a:xfrm>
              <a:off x="3456" y="2927"/>
              <a:ext cx="1392"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32" name="Line 12">
              <a:extLst>
                <a:ext uri="{FF2B5EF4-FFF2-40B4-BE49-F238E27FC236}">
                  <a16:creationId xmlns:a16="http://schemas.microsoft.com/office/drawing/2014/main" id="{D1F69C8B-CD11-0645-8EB4-4124B96E99D6}"/>
                </a:ext>
              </a:extLst>
            </p:cNvPr>
            <p:cNvSpPr>
              <a:spLocks noChangeShapeType="1"/>
            </p:cNvSpPr>
            <p:nvPr/>
          </p:nvSpPr>
          <p:spPr bwMode="auto">
            <a:xfrm>
              <a:off x="4080" y="2927"/>
              <a:ext cx="33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33" name="Line 13">
              <a:extLst>
                <a:ext uri="{FF2B5EF4-FFF2-40B4-BE49-F238E27FC236}">
                  <a16:creationId xmlns:a16="http://schemas.microsoft.com/office/drawing/2014/main" id="{B771D912-F87C-324C-BF42-8D75FD0C9BBE}"/>
                </a:ext>
              </a:extLst>
            </p:cNvPr>
            <p:cNvSpPr>
              <a:spLocks noChangeShapeType="1"/>
            </p:cNvSpPr>
            <p:nvPr/>
          </p:nvSpPr>
          <p:spPr bwMode="auto">
            <a:xfrm>
              <a:off x="288" y="3695"/>
              <a:ext cx="1392" cy="1"/>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34" name="Line 14">
              <a:extLst>
                <a:ext uri="{FF2B5EF4-FFF2-40B4-BE49-F238E27FC236}">
                  <a16:creationId xmlns:a16="http://schemas.microsoft.com/office/drawing/2014/main" id="{3970DEAA-EC86-EA4C-8AD3-D4111852664F}"/>
                </a:ext>
              </a:extLst>
            </p:cNvPr>
            <p:cNvSpPr>
              <a:spLocks noChangeShapeType="1"/>
            </p:cNvSpPr>
            <p:nvPr/>
          </p:nvSpPr>
          <p:spPr bwMode="auto">
            <a:xfrm>
              <a:off x="816" y="3695"/>
              <a:ext cx="336" cy="1"/>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35" name="Line 15">
              <a:extLst>
                <a:ext uri="{FF2B5EF4-FFF2-40B4-BE49-F238E27FC236}">
                  <a16:creationId xmlns:a16="http://schemas.microsoft.com/office/drawing/2014/main" id="{B359CD21-384D-E94F-9E93-D7FCCA46CFFC}"/>
                </a:ext>
              </a:extLst>
            </p:cNvPr>
            <p:cNvSpPr>
              <a:spLocks noChangeShapeType="1"/>
            </p:cNvSpPr>
            <p:nvPr/>
          </p:nvSpPr>
          <p:spPr bwMode="auto">
            <a:xfrm>
              <a:off x="3456" y="3312"/>
              <a:ext cx="1392"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36" name="Line 16">
              <a:extLst>
                <a:ext uri="{FF2B5EF4-FFF2-40B4-BE49-F238E27FC236}">
                  <a16:creationId xmlns:a16="http://schemas.microsoft.com/office/drawing/2014/main" id="{7FB6E4B1-8FAF-7648-9129-00DD6B18F6D6}"/>
                </a:ext>
              </a:extLst>
            </p:cNvPr>
            <p:cNvSpPr>
              <a:spLocks noChangeShapeType="1"/>
            </p:cNvSpPr>
            <p:nvPr/>
          </p:nvSpPr>
          <p:spPr bwMode="auto">
            <a:xfrm>
              <a:off x="4320" y="3312"/>
              <a:ext cx="33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37" name="AutoShape 17">
              <a:extLst>
                <a:ext uri="{FF2B5EF4-FFF2-40B4-BE49-F238E27FC236}">
                  <a16:creationId xmlns:a16="http://schemas.microsoft.com/office/drawing/2014/main" id="{D05123E1-035F-1D49-91FF-9594F47ED411}"/>
                </a:ext>
              </a:extLst>
            </p:cNvPr>
            <p:cNvSpPr>
              <a:spLocks noChangeArrowheads="1"/>
            </p:cNvSpPr>
            <p:nvPr/>
          </p:nvSpPr>
          <p:spPr bwMode="auto">
            <a:xfrm>
              <a:off x="3024" y="2591"/>
              <a:ext cx="1296" cy="240"/>
            </a:xfrm>
            <a:prstGeom prst="curvedDownArrow">
              <a:avLst>
                <a:gd name="adj1" fmla="val 76750"/>
                <a:gd name="adj2" fmla="val 184750"/>
                <a:gd name="adj3"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38" name="AutoShape 18">
              <a:extLst>
                <a:ext uri="{FF2B5EF4-FFF2-40B4-BE49-F238E27FC236}">
                  <a16:creationId xmlns:a16="http://schemas.microsoft.com/office/drawing/2014/main" id="{BC92E9D3-962C-C543-97D0-A2D727E9C23E}"/>
                </a:ext>
              </a:extLst>
            </p:cNvPr>
            <p:cNvSpPr>
              <a:spLocks noChangeArrowheads="1"/>
            </p:cNvSpPr>
            <p:nvPr/>
          </p:nvSpPr>
          <p:spPr bwMode="auto">
            <a:xfrm rot="16200000" flipH="1">
              <a:off x="648" y="2825"/>
              <a:ext cx="576" cy="973"/>
            </a:xfrm>
            <a:custGeom>
              <a:avLst/>
              <a:gdLst>
                <a:gd name="G0" fmla="+- 12749 0 0"/>
                <a:gd name="G1" fmla="+- 3518 0 0"/>
                <a:gd name="G2" fmla="+- 12158 0 3518"/>
                <a:gd name="G3" fmla="+- G2 0 3518"/>
                <a:gd name="G4" fmla="*/ G3 32768 32059"/>
                <a:gd name="G5" fmla="*/ G4 1 2"/>
                <a:gd name="G6" fmla="+- 21600 0 12749"/>
                <a:gd name="G7" fmla="*/ G6 3518 6079"/>
                <a:gd name="G8" fmla="+- G7 12749 0"/>
                <a:gd name="T0" fmla="*/ 12749 w 21600"/>
                <a:gd name="T1" fmla="*/ 0 h 21600"/>
                <a:gd name="T2" fmla="*/ 12749 w 21600"/>
                <a:gd name="T3" fmla="*/ 12158 h 21600"/>
                <a:gd name="T4" fmla="*/ 2618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2749" y="0"/>
                  </a:lnTo>
                  <a:lnTo>
                    <a:pt x="12749" y="3518"/>
                  </a:lnTo>
                  <a:lnTo>
                    <a:pt x="12427" y="3518"/>
                  </a:lnTo>
                  <a:cubicBezTo>
                    <a:pt x="5564" y="3518"/>
                    <a:pt x="0" y="7386"/>
                    <a:pt x="0" y="12158"/>
                  </a:cubicBezTo>
                  <a:lnTo>
                    <a:pt x="0" y="21600"/>
                  </a:lnTo>
                  <a:lnTo>
                    <a:pt x="5235" y="21600"/>
                  </a:lnTo>
                  <a:lnTo>
                    <a:pt x="5235" y="12158"/>
                  </a:lnTo>
                  <a:cubicBezTo>
                    <a:pt x="5235" y="10215"/>
                    <a:pt x="8455" y="8640"/>
                    <a:pt x="12427" y="8640"/>
                  </a:cubicBezTo>
                  <a:lnTo>
                    <a:pt x="12749" y="8640"/>
                  </a:lnTo>
                  <a:lnTo>
                    <a:pt x="12749" y="12158"/>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39" name="AutoShape 19">
              <a:extLst>
                <a:ext uri="{FF2B5EF4-FFF2-40B4-BE49-F238E27FC236}">
                  <a16:creationId xmlns:a16="http://schemas.microsoft.com/office/drawing/2014/main" id="{939F1697-9DF8-8D40-88B1-E6D7EEBE6420}"/>
                </a:ext>
              </a:extLst>
            </p:cNvPr>
            <p:cNvSpPr>
              <a:spLocks noChangeArrowheads="1"/>
            </p:cNvSpPr>
            <p:nvPr/>
          </p:nvSpPr>
          <p:spPr bwMode="auto">
            <a:xfrm flipV="1">
              <a:off x="3024" y="3408"/>
              <a:ext cx="1584" cy="240"/>
            </a:xfrm>
            <a:prstGeom prst="curvedDownArrow">
              <a:avLst>
                <a:gd name="adj1" fmla="val 93806"/>
                <a:gd name="adj2" fmla="val 225806"/>
                <a:gd name="adj3"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0740" name="Text Box 20">
              <a:extLst>
                <a:ext uri="{FF2B5EF4-FFF2-40B4-BE49-F238E27FC236}">
                  <a16:creationId xmlns:a16="http://schemas.microsoft.com/office/drawing/2014/main" id="{F3A190F9-5032-C647-9358-B350D3A760B0}"/>
                </a:ext>
              </a:extLst>
            </p:cNvPr>
            <p:cNvSpPr txBox="1">
              <a:spLocks noChangeArrowheads="1"/>
            </p:cNvSpPr>
            <p:nvPr/>
          </p:nvSpPr>
          <p:spPr bwMode="auto">
            <a:xfrm>
              <a:off x="2976" y="1200"/>
              <a:ext cx="48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seq. 1</a:t>
              </a:r>
            </a:p>
            <a:p>
              <a:r>
                <a:rPr lang="en-US" altLang="en-US" sz="2000">
                  <a:latin typeface="Times New Roman" panose="02020603050405020304" pitchFamily="18" charset="0"/>
                </a:rPr>
                <a:t>seq. 2</a:t>
              </a:r>
            </a:p>
            <a:p>
              <a:r>
                <a:rPr lang="en-US" altLang="en-US" sz="2000">
                  <a:latin typeface="Times New Roman" panose="02020603050405020304" pitchFamily="18" charset="0"/>
                </a:rPr>
                <a:t>seq. 3</a:t>
              </a:r>
            </a:p>
          </p:txBody>
        </p:sp>
      </p:grpSp>
    </p:spTree>
    <p:extLst>
      <p:ext uri="{BB962C8B-B14F-4D97-AF65-F5344CB8AC3E}">
        <p14:creationId xmlns:p14="http://schemas.microsoft.com/office/powerpoint/2010/main" val="379450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0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a:extLst>
              <a:ext uri="{FF2B5EF4-FFF2-40B4-BE49-F238E27FC236}">
                <a16:creationId xmlns:a16="http://schemas.microsoft.com/office/drawing/2014/main" id="{E66F32E0-9009-CA42-AA0A-A2052CFD2641}"/>
              </a:ext>
            </a:extLst>
          </p:cNvPr>
          <p:cNvSpPr>
            <a:spLocks noGrp="1" noChangeArrowheads="1"/>
          </p:cNvSpPr>
          <p:nvPr>
            <p:ph type="title"/>
          </p:nvPr>
        </p:nvSpPr>
        <p:spPr/>
        <p:txBody>
          <a:bodyPr/>
          <a:lstStyle/>
          <a:p>
            <a:pPr algn="ctr"/>
            <a:r>
              <a:rPr lang="en-US" altLang="en-US" dirty="0"/>
              <a:t>Why find motifs?</a:t>
            </a:r>
          </a:p>
        </p:txBody>
      </p:sp>
      <p:sp>
        <p:nvSpPr>
          <p:cNvPr id="672771" name="Rectangle 3">
            <a:extLst>
              <a:ext uri="{FF2B5EF4-FFF2-40B4-BE49-F238E27FC236}">
                <a16:creationId xmlns:a16="http://schemas.microsoft.com/office/drawing/2014/main" id="{4968BC4C-80D8-D94E-9853-20EDA6233EC1}"/>
              </a:ext>
            </a:extLst>
          </p:cNvPr>
          <p:cNvSpPr>
            <a:spLocks noGrp="1" noChangeArrowheads="1"/>
          </p:cNvSpPr>
          <p:nvPr>
            <p:ph type="body" idx="1"/>
          </p:nvPr>
        </p:nvSpPr>
        <p:spPr/>
        <p:txBody>
          <a:bodyPr/>
          <a:lstStyle/>
          <a:p>
            <a:r>
              <a:rPr lang="en-US" altLang="en-US"/>
              <a:t>In proteins—may be a critical component</a:t>
            </a:r>
          </a:p>
          <a:p>
            <a:pPr lvl="1"/>
            <a:r>
              <a:rPr lang="en-US" altLang="en-US"/>
              <a:t>Find similarities to known proteins</a:t>
            </a:r>
          </a:p>
          <a:p>
            <a:pPr lvl="1"/>
            <a:r>
              <a:rPr lang="en-US" altLang="en-US"/>
              <a:t>Find important areas of new protein family</a:t>
            </a:r>
          </a:p>
          <a:p>
            <a:r>
              <a:rPr lang="en-US" altLang="en-US"/>
              <a:t>In DNA—may be a </a:t>
            </a:r>
            <a:r>
              <a:rPr lang="en-US" altLang="en-US" i="1"/>
              <a:t>binding site</a:t>
            </a:r>
            <a:r>
              <a:rPr lang="en-US" altLang="en-US"/>
              <a:t> </a:t>
            </a:r>
          </a:p>
          <a:p>
            <a:pPr lvl="1"/>
            <a:r>
              <a:rPr lang="en-US" altLang="en-US"/>
              <a:t>Discover how the gene expression is regulated</a:t>
            </a:r>
          </a:p>
        </p:txBody>
      </p:sp>
      <p:pic>
        <p:nvPicPr>
          <p:cNvPr id="672781" name="Picture 13" descr="rat2">
            <a:extLst>
              <a:ext uri="{FF2B5EF4-FFF2-40B4-BE49-F238E27FC236}">
                <a16:creationId xmlns:a16="http://schemas.microsoft.com/office/drawing/2014/main" id="{49471D05-5E87-F742-B4E4-BBDECBE4B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470" r="11111" b="8244"/>
          <a:stretch>
            <a:fillRect/>
          </a:stretch>
        </p:blipFill>
        <p:spPr bwMode="auto">
          <a:xfrm>
            <a:off x="2590800" y="5638801"/>
            <a:ext cx="114300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672782" name="Picture 14" descr="horse">
            <a:extLst>
              <a:ext uri="{FF2B5EF4-FFF2-40B4-BE49-F238E27FC236}">
                <a16:creationId xmlns:a16="http://schemas.microsoft.com/office/drawing/2014/main" id="{9CA1FBC2-562E-DA43-B641-464E89289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5648325"/>
            <a:ext cx="98425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72783" name="Picture 15" descr="dog">
            <a:extLst>
              <a:ext uri="{FF2B5EF4-FFF2-40B4-BE49-F238E27FC236}">
                <a16:creationId xmlns:a16="http://schemas.microsoft.com/office/drawing/2014/main" id="{EF5F1113-BD57-EE4D-AD0E-B73EC9757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686425"/>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672784" name="Line 16">
            <a:extLst>
              <a:ext uri="{FF2B5EF4-FFF2-40B4-BE49-F238E27FC236}">
                <a16:creationId xmlns:a16="http://schemas.microsoft.com/office/drawing/2014/main" id="{54C3BF04-D736-1C48-B985-E2DFF13EEF2C}"/>
              </a:ext>
            </a:extLst>
          </p:cNvPr>
          <p:cNvSpPr>
            <a:spLocks noChangeShapeType="1"/>
          </p:cNvSpPr>
          <p:nvPr/>
        </p:nvSpPr>
        <p:spPr bwMode="auto">
          <a:xfrm>
            <a:off x="2514600" y="5715000"/>
            <a:ext cx="220980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2785" name="Line 17">
            <a:extLst>
              <a:ext uri="{FF2B5EF4-FFF2-40B4-BE49-F238E27FC236}">
                <a16:creationId xmlns:a16="http://schemas.microsoft.com/office/drawing/2014/main" id="{53BF701D-11A3-CC40-A43C-34B375B166AF}"/>
              </a:ext>
            </a:extLst>
          </p:cNvPr>
          <p:cNvSpPr>
            <a:spLocks noChangeShapeType="1"/>
          </p:cNvSpPr>
          <p:nvPr/>
        </p:nvSpPr>
        <p:spPr bwMode="auto">
          <a:xfrm>
            <a:off x="3505200" y="5715000"/>
            <a:ext cx="53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2786" name="Line 18">
            <a:extLst>
              <a:ext uri="{FF2B5EF4-FFF2-40B4-BE49-F238E27FC236}">
                <a16:creationId xmlns:a16="http://schemas.microsoft.com/office/drawing/2014/main" id="{6821DFD6-3364-8148-AF2B-334B947665C4}"/>
              </a:ext>
            </a:extLst>
          </p:cNvPr>
          <p:cNvSpPr>
            <a:spLocks noChangeShapeType="1"/>
          </p:cNvSpPr>
          <p:nvPr/>
        </p:nvSpPr>
        <p:spPr bwMode="auto">
          <a:xfrm>
            <a:off x="5257800" y="5715000"/>
            <a:ext cx="220980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2787" name="Line 19">
            <a:extLst>
              <a:ext uri="{FF2B5EF4-FFF2-40B4-BE49-F238E27FC236}">
                <a16:creationId xmlns:a16="http://schemas.microsoft.com/office/drawing/2014/main" id="{D356DDB5-D424-5E4B-817E-8962F7DC0838}"/>
              </a:ext>
            </a:extLst>
          </p:cNvPr>
          <p:cNvSpPr>
            <a:spLocks noChangeShapeType="1"/>
          </p:cNvSpPr>
          <p:nvPr/>
        </p:nvSpPr>
        <p:spPr bwMode="auto">
          <a:xfrm>
            <a:off x="6096000" y="5715000"/>
            <a:ext cx="53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2788" name="Line 20">
            <a:extLst>
              <a:ext uri="{FF2B5EF4-FFF2-40B4-BE49-F238E27FC236}">
                <a16:creationId xmlns:a16="http://schemas.microsoft.com/office/drawing/2014/main" id="{4F789CCC-647D-EB43-80FA-CC7C6366439A}"/>
              </a:ext>
            </a:extLst>
          </p:cNvPr>
          <p:cNvSpPr>
            <a:spLocks noChangeShapeType="1"/>
          </p:cNvSpPr>
          <p:nvPr/>
        </p:nvSpPr>
        <p:spPr bwMode="auto">
          <a:xfrm>
            <a:off x="8001000" y="5715000"/>
            <a:ext cx="220980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2789" name="Line 21">
            <a:extLst>
              <a:ext uri="{FF2B5EF4-FFF2-40B4-BE49-F238E27FC236}">
                <a16:creationId xmlns:a16="http://schemas.microsoft.com/office/drawing/2014/main" id="{3C3D8A54-D288-3949-9862-B9B10CAEBD02}"/>
              </a:ext>
            </a:extLst>
          </p:cNvPr>
          <p:cNvSpPr>
            <a:spLocks noChangeShapeType="1"/>
          </p:cNvSpPr>
          <p:nvPr/>
        </p:nvSpPr>
        <p:spPr bwMode="auto">
          <a:xfrm>
            <a:off x="9372600" y="5715000"/>
            <a:ext cx="53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445784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a:extLst>
              <a:ext uri="{FF2B5EF4-FFF2-40B4-BE49-F238E27FC236}">
                <a16:creationId xmlns:a16="http://schemas.microsoft.com/office/drawing/2014/main" id="{C0C3142C-3316-7846-B888-5FBC29BFABC0}"/>
              </a:ext>
            </a:extLst>
          </p:cNvPr>
          <p:cNvSpPr>
            <a:spLocks noGrp="1" noChangeArrowheads="1"/>
          </p:cNvSpPr>
          <p:nvPr>
            <p:ph type="title"/>
          </p:nvPr>
        </p:nvSpPr>
        <p:spPr/>
        <p:txBody>
          <a:bodyPr/>
          <a:lstStyle/>
          <a:p>
            <a:pPr algn="ctr"/>
            <a:r>
              <a:rPr lang="en-US" altLang="en-US" dirty="0"/>
              <a:t>Why is this hard?</a:t>
            </a:r>
          </a:p>
        </p:txBody>
      </p:sp>
      <p:sp>
        <p:nvSpPr>
          <p:cNvPr id="674819" name="Rectangle 3">
            <a:extLst>
              <a:ext uri="{FF2B5EF4-FFF2-40B4-BE49-F238E27FC236}">
                <a16:creationId xmlns:a16="http://schemas.microsoft.com/office/drawing/2014/main" id="{BD294B72-3A98-674E-B9FE-0E5A1ED7B144}"/>
              </a:ext>
            </a:extLst>
          </p:cNvPr>
          <p:cNvSpPr>
            <a:spLocks noGrp="1" noChangeArrowheads="1"/>
          </p:cNvSpPr>
          <p:nvPr>
            <p:ph type="body" idx="1"/>
          </p:nvPr>
        </p:nvSpPr>
        <p:spPr/>
        <p:txBody>
          <a:bodyPr/>
          <a:lstStyle/>
          <a:p>
            <a:r>
              <a:rPr lang="en-US" altLang="en-US"/>
              <a:t>Input sequences are long (thousands or millions of                 residues)</a:t>
            </a:r>
          </a:p>
          <a:p>
            <a:r>
              <a:rPr lang="en-US" altLang="en-US"/>
              <a:t>Motif may be </a:t>
            </a:r>
            <a:r>
              <a:rPr lang="en-US" altLang="en-US" i="1"/>
              <a:t>subtle</a:t>
            </a:r>
          </a:p>
          <a:p>
            <a:pPr lvl="1"/>
            <a:r>
              <a:rPr lang="en-US" altLang="en-US"/>
              <a:t>Instances are short.</a:t>
            </a:r>
          </a:p>
          <a:p>
            <a:pPr lvl="1"/>
            <a:r>
              <a:rPr lang="en-US" altLang="en-US"/>
              <a:t>Instances may be only slightly similar.</a:t>
            </a:r>
          </a:p>
        </p:txBody>
      </p:sp>
      <p:sp>
        <p:nvSpPr>
          <p:cNvPr id="674820" name="Line 4">
            <a:extLst>
              <a:ext uri="{FF2B5EF4-FFF2-40B4-BE49-F238E27FC236}">
                <a16:creationId xmlns:a16="http://schemas.microsoft.com/office/drawing/2014/main" id="{90D840D0-DBF0-5B4F-AFDD-938E2162CE19}"/>
              </a:ext>
            </a:extLst>
          </p:cNvPr>
          <p:cNvSpPr>
            <a:spLocks noChangeShapeType="1"/>
          </p:cNvSpPr>
          <p:nvPr/>
        </p:nvSpPr>
        <p:spPr bwMode="auto">
          <a:xfrm>
            <a:off x="7410450" y="2286000"/>
            <a:ext cx="220980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21" name="Line 5">
            <a:extLst>
              <a:ext uri="{FF2B5EF4-FFF2-40B4-BE49-F238E27FC236}">
                <a16:creationId xmlns:a16="http://schemas.microsoft.com/office/drawing/2014/main" id="{236E9190-84F9-694A-BFA5-8BD68D8144CF}"/>
              </a:ext>
            </a:extLst>
          </p:cNvPr>
          <p:cNvSpPr>
            <a:spLocks noChangeShapeType="1"/>
          </p:cNvSpPr>
          <p:nvPr/>
        </p:nvSpPr>
        <p:spPr bwMode="auto">
          <a:xfrm>
            <a:off x="8763000" y="2286000"/>
            <a:ext cx="17145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22" name="Line 6">
            <a:extLst>
              <a:ext uri="{FF2B5EF4-FFF2-40B4-BE49-F238E27FC236}">
                <a16:creationId xmlns:a16="http://schemas.microsoft.com/office/drawing/2014/main" id="{CC286628-C53C-274C-A0A2-2832A3DD33D2}"/>
              </a:ext>
            </a:extLst>
          </p:cNvPr>
          <p:cNvSpPr>
            <a:spLocks noChangeShapeType="1"/>
          </p:cNvSpPr>
          <p:nvPr/>
        </p:nvSpPr>
        <p:spPr bwMode="auto">
          <a:xfrm>
            <a:off x="7410450" y="2590800"/>
            <a:ext cx="220980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23" name="Line 7">
            <a:extLst>
              <a:ext uri="{FF2B5EF4-FFF2-40B4-BE49-F238E27FC236}">
                <a16:creationId xmlns:a16="http://schemas.microsoft.com/office/drawing/2014/main" id="{7391C749-B970-1A45-85CC-EC5D6E39EF85}"/>
              </a:ext>
            </a:extLst>
          </p:cNvPr>
          <p:cNvSpPr>
            <a:spLocks noChangeShapeType="1"/>
          </p:cNvSpPr>
          <p:nvPr/>
        </p:nvSpPr>
        <p:spPr bwMode="auto">
          <a:xfrm>
            <a:off x="7410450" y="2895600"/>
            <a:ext cx="220980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24" name="Line 8">
            <a:extLst>
              <a:ext uri="{FF2B5EF4-FFF2-40B4-BE49-F238E27FC236}">
                <a16:creationId xmlns:a16="http://schemas.microsoft.com/office/drawing/2014/main" id="{DFB5A8AF-03ED-7940-B550-AF8A03408B49}"/>
              </a:ext>
            </a:extLst>
          </p:cNvPr>
          <p:cNvSpPr>
            <a:spLocks noChangeShapeType="1"/>
          </p:cNvSpPr>
          <p:nvPr/>
        </p:nvSpPr>
        <p:spPr bwMode="auto">
          <a:xfrm>
            <a:off x="9144000" y="2895600"/>
            <a:ext cx="17145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25" name="Line 9">
            <a:extLst>
              <a:ext uri="{FF2B5EF4-FFF2-40B4-BE49-F238E27FC236}">
                <a16:creationId xmlns:a16="http://schemas.microsoft.com/office/drawing/2014/main" id="{1E1FB7C8-FC6F-8443-91B6-2A2DCF98C3E1}"/>
              </a:ext>
            </a:extLst>
          </p:cNvPr>
          <p:cNvSpPr>
            <a:spLocks noChangeShapeType="1"/>
          </p:cNvSpPr>
          <p:nvPr/>
        </p:nvSpPr>
        <p:spPr bwMode="auto">
          <a:xfrm>
            <a:off x="7410450" y="4191000"/>
            <a:ext cx="220980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26" name="Line 10">
            <a:extLst>
              <a:ext uri="{FF2B5EF4-FFF2-40B4-BE49-F238E27FC236}">
                <a16:creationId xmlns:a16="http://schemas.microsoft.com/office/drawing/2014/main" id="{AC53C3C9-FC03-AB47-8843-40EEB2B1C747}"/>
              </a:ext>
            </a:extLst>
          </p:cNvPr>
          <p:cNvSpPr>
            <a:spLocks noChangeShapeType="1"/>
          </p:cNvSpPr>
          <p:nvPr/>
        </p:nvSpPr>
        <p:spPr bwMode="auto">
          <a:xfrm>
            <a:off x="8401050" y="4191000"/>
            <a:ext cx="53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27" name="Line 11">
            <a:extLst>
              <a:ext uri="{FF2B5EF4-FFF2-40B4-BE49-F238E27FC236}">
                <a16:creationId xmlns:a16="http://schemas.microsoft.com/office/drawing/2014/main" id="{F54A2161-0AFE-594C-A811-A53EF1E8B101}"/>
              </a:ext>
            </a:extLst>
          </p:cNvPr>
          <p:cNvSpPr>
            <a:spLocks noChangeShapeType="1"/>
          </p:cNvSpPr>
          <p:nvPr/>
        </p:nvSpPr>
        <p:spPr bwMode="auto">
          <a:xfrm>
            <a:off x="7410450" y="4495800"/>
            <a:ext cx="220980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28" name="Line 12">
            <a:extLst>
              <a:ext uri="{FF2B5EF4-FFF2-40B4-BE49-F238E27FC236}">
                <a16:creationId xmlns:a16="http://schemas.microsoft.com/office/drawing/2014/main" id="{8C9633E4-4149-6D41-9010-F89142A0A303}"/>
              </a:ext>
            </a:extLst>
          </p:cNvPr>
          <p:cNvSpPr>
            <a:spLocks noChangeShapeType="1"/>
          </p:cNvSpPr>
          <p:nvPr/>
        </p:nvSpPr>
        <p:spPr bwMode="auto">
          <a:xfrm>
            <a:off x="8248650" y="4495800"/>
            <a:ext cx="533400" cy="0"/>
          </a:xfrm>
          <a:prstGeom prst="line">
            <a:avLst/>
          </a:prstGeom>
          <a:noFill/>
          <a:ln w="762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29" name="Line 13">
            <a:extLst>
              <a:ext uri="{FF2B5EF4-FFF2-40B4-BE49-F238E27FC236}">
                <a16:creationId xmlns:a16="http://schemas.microsoft.com/office/drawing/2014/main" id="{F1E6A1A8-72C1-844D-8DBF-F88623F4CB83}"/>
              </a:ext>
            </a:extLst>
          </p:cNvPr>
          <p:cNvSpPr>
            <a:spLocks noChangeShapeType="1"/>
          </p:cNvSpPr>
          <p:nvPr/>
        </p:nvSpPr>
        <p:spPr bwMode="auto">
          <a:xfrm>
            <a:off x="7410450" y="4800600"/>
            <a:ext cx="220980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30" name="Line 14">
            <a:extLst>
              <a:ext uri="{FF2B5EF4-FFF2-40B4-BE49-F238E27FC236}">
                <a16:creationId xmlns:a16="http://schemas.microsoft.com/office/drawing/2014/main" id="{D0F664AE-911C-B449-96EC-D0ACB947A18D}"/>
              </a:ext>
            </a:extLst>
          </p:cNvPr>
          <p:cNvSpPr>
            <a:spLocks noChangeShapeType="1"/>
          </p:cNvSpPr>
          <p:nvPr/>
        </p:nvSpPr>
        <p:spPr bwMode="auto">
          <a:xfrm>
            <a:off x="8782050" y="4800600"/>
            <a:ext cx="533400" cy="0"/>
          </a:xfrm>
          <a:prstGeom prst="line">
            <a:avLst/>
          </a:prstGeom>
          <a:noFill/>
          <a:ln w="762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31" name="Line 15">
            <a:extLst>
              <a:ext uri="{FF2B5EF4-FFF2-40B4-BE49-F238E27FC236}">
                <a16:creationId xmlns:a16="http://schemas.microsoft.com/office/drawing/2014/main" id="{B939FADC-E3E8-9844-A28B-E9B3C78D2474}"/>
              </a:ext>
            </a:extLst>
          </p:cNvPr>
          <p:cNvSpPr>
            <a:spLocks noChangeShapeType="1"/>
          </p:cNvSpPr>
          <p:nvPr/>
        </p:nvSpPr>
        <p:spPr bwMode="auto">
          <a:xfrm>
            <a:off x="7410450" y="5486400"/>
            <a:ext cx="220980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32" name="Line 16">
            <a:extLst>
              <a:ext uri="{FF2B5EF4-FFF2-40B4-BE49-F238E27FC236}">
                <a16:creationId xmlns:a16="http://schemas.microsoft.com/office/drawing/2014/main" id="{9E321195-1122-8842-9FA2-5F58E6E61809}"/>
              </a:ext>
            </a:extLst>
          </p:cNvPr>
          <p:cNvSpPr>
            <a:spLocks noChangeShapeType="1"/>
          </p:cNvSpPr>
          <p:nvPr/>
        </p:nvSpPr>
        <p:spPr bwMode="auto">
          <a:xfrm>
            <a:off x="8401050" y="5486400"/>
            <a:ext cx="533400" cy="0"/>
          </a:xfrm>
          <a:prstGeom prst="line">
            <a:avLst/>
          </a:prstGeom>
          <a:noFill/>
          <a:ln w="7620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33" name="Line 17">
            <a:extLst>
              <a:ext uri="{FF2B5EF4-FFF2-40B4-BE49-F238E27FC236}">
                <a16:creationId xmlns:a16="http://schemas.microsoft.com/office/drawing/2014/main" id="{6683A8E9-123C-DF47-853D-B4F8456D13AC}"/>
              </a:ext>
            </a:extLst>
          </p:cNvPr>
          <p:cNvSpPr>
            <a:spLocks noChangeShapeType="1"/>
          </p:cNvSpPr>
          <p:nvPr/>
        </p:nvSpPr>
        <p:spPr bwMode="auto">
          <a:xfrm>
            <a:off x="7410450" y="5791200"/>
            <a:ext cx="220980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34" name="Line 18">
            <a:extLst>
              <a:ext uri="{FF2B5EF4-FFF2-40B4-BE49-F238E27FC236}">
                <a16:creationId xmlns:a16="http://schemas.microsoft.com/office/drawing/2014/main" id="{65012227-14AC-1548-8E85-E6260A17C5B6}"/>
              </a:ext>
            </a:extLst>
          </p:cNvPr>
          <p:cNvSpPr>
            <a:spLocks noChangeShapeType="1"/>
          </p:cNvSpPr>
          <p:nvPr/>
        </p:nvSpPr>
        <p:spPr bwMode="auto">
          <a:xfrm>
            <a:off x="8248650" y="5791200"/>
            <a:ext cx="533400" cy="0"/>
          </a:xfrm>
          <a:prstGeom prst="line">
            <a:avLst/>
          </a:prstGeom>
          <a:noFill/>
          <a:ln w="762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35" name="Line 19">
            <a:extLst>
              <a:ext uri="{FF2B5EF4-FFF2-40B4-BE49-F238E27FC236}">
                <a16:creationId xmlns:a16="http://schemas.microsoft.com/office/drawing/2014/main" id="{36219114-0F05-DA47-97BC-4A52A8CAE4E6}"/>
              </a:ext>
            </a:extLst>
          </p:cNvPr>
          <p:cNvSpPr>
            <a:spLocks noChangeShapeType="1"/>
          </p:cNvSpPr>
          <p:nvPr/>
        </p:nvSpPr>
        <p:spPr bwMode="auto">
          <a:xfrm>
            <a:off x="7410450" y="6096000"/>
            <a:ext cx="220980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36" name="Line 20">
            <a:extLst>
              <a:ext uri="{FF2B5EF4-FFF2-40B4-BE49-F238E27FC236}">
                <a16:creationId xmlns:a16="http://schemas.microsoft.com/office/drawing/2014/main" id="{93298C9D-E640-C449-8C5F-16D900807E43}"/>
              </a:ext>
            </a:extLst>
          </p:cNvPr>
          <p:cNvSpPr>
            <a:spLocks noChangeShapeType="1"/>
          </p:cNvSpPr>
          <p:nvPr/>
        </p:nvSpPr>
        <p:spPr bwMode="auto">
          <a:xfrm>
            <a:off x="8782050" y="6096000"/>
            <a:ext cx="533400" cy="0"/>
          </a:xfrm>
          <a:prstGeom prst="line">
            <a:avLst/>
          </a:prstGeom>
          <a:noFill/>
          <a:ln w="762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37" name="Text Box 21">
            <a:extLst>
              <a:ext uri="{FF2B5EF4-FFF2-40B4-BE49-F238E27FC236}">
                <a16:creationId xmlns:a16="http://schemas.microsoft.com/office/drawing/2014/main" id="{A166FBF1-72AA-C545-834B-44AB19B3C65F}"/>
              </a:ext>
            </a:extLst>
          </p:cNvPr>
          <p:cNvSpPr txBox="1">
            <a:spLocks noChangeArrowheads="1"/>
          </p:cNvSpPr>
          <p:nvPr/>
        </p:nvSpPr>
        <p:spPr bwMode="auto">
          <a:xfrm>
            <a:off x="9925050" y="42814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latin typeface="Times New Roman" panose="02020603050405020304" pitchFamily="18" charset="0"/>
              </a:rPr>
              <a:t>?</a:t>
            </a:r>
          </a:p>
        </p:txBody>
      </p:sp>
      <p:sp>
        <p:nvSpPr>
          <p:cNvPr id="674838" name="Text Box 22">
            <a:extLst>
              <a:ext uri="{FF2B5EF4-FFF2-40B4-BE49-F238E27FC236}">
                <a16:creationId xmlns:a16="http://schemas.microsoft.com/office/drawing/2014/main" id="{877BACB4-7B37-064B-B371-378656258856}"/>
              </a:ext>
            </a:extLst>
          </p:cNvPr>
          <p:cNvSpPr txBox="1">
            <a:spLocks noChangeArrowheads="1"/>
          </p:cNvSpPr>
          <p:nvPr/>
        </p:nvSpPr>
        <p:spPr bwMode="auto">
          <a:xfrm>
            <a:off x="9925050" y="5486401"/>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latin typeface="Times New Roman" panose="02020603050405020304" pitchFamily="18" charset="0"/>
              </a:rPr>
              <a:t>?</a:t>
            </a:r>
          </a:p>
        </p:txBody>
      </p:sp>
      <p:sp>
        <p:nvSpPr>
          <p:cNvPr id="674839" name="Line 23">
            <a:extLst>
              <a:ext uri="{FF2B5EF4-FFF2-40B4-BE49-F238E27FC236}">
                <a16:creationId xmlns:a16="http://schemas.microsoft.com/office/drawing/2014/main" id="{69E699FE-12FC-9849-AB41-5D0EACFC9B09}"/>
              </a:ext>
            </a:extLst>
          </p:cNvPr>
          <p:cNvSpPr>
            <a:spLocks noChangeShapeType="1"/>
          </p:cNvSpPr>
          <p:nvPr/>
        </p:nvSpPr>
        <p:spPr bwMode="auto">
          <a:xfrm>
            <a:off x="8686800" y="2590800"/>
            <a:ext cx="17145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40" name="Line 24">
            <a:extLst>
              <a:ext uri="{FF2B5EF4-FFF2-40B4-BE49-F238E27FC236}">
                <a16:creationId xmlns:a16="http://schemas.microsoft.com/office/drawing/2014/main" id="{0C620027-C899-1E45-BFD8-9716A3F5CAC3}"/>
              </a:ext>
            </a:extLst>
          </p:cNvPr>
          <p:cNvSpPr>
            <a:spLocks noChangeShapeType="1"/>
          </p:cNvSpPr>
          <p:nvPr/>
        </p:nvSpPr>
        <p:spPr bwMode="auto">
          <a:xfrm>
            <a:off x="9677400" y="2286000"/>
            <a:ext cx="9525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41" name="Line 25">
            <a:extLst>
              <a:ext uri="{FF2B5EF4-FFF2-40B4-BE49-F238E27FC236}">
                <a16:creationId xmlns:a16="http://schemas.microsoft.com/office/drawing/2014/main" id="{33E9CDC7-FCCB-B44A-9729-1D7D17685DB2}"/>
              </a:ext>
            </a:extLst>
          </p:cNvPr>
          <p:cNvSpPr>
            <a:spLocks noChangeShapeType="1"/>
          </p:cNvSpPr>
          <p:nvPr/>
        </p:nvSpPr>
        <p:spPr bwMode="auto">
          <a:xfrm>
            <a:off x="9829800" y="2286000"/>
            <a:ext cx="9525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42" name="Line 26">
            <a:extLst>
              <a:ext uri="{FF2B5EF4-FFF2-40B4-BE49-F238E27FC236}">
                <a16:creationId xmlns:a16="http://schemas.microsoft.com/office/drawing/2014/main" id="{8F4122A7-5E0F-8A45-8FC1-6257E6C24097}"/>
              </a:ext>
            </a:extLst>
          </p:cNvPr>
          <p:cNvSpPr>
            <a:spLocks noChangeShapeType="1"/>
          </p:cNvSpPr>
          <p:nvPr/>
        </p:nvSpPr>
        <p:spPr bwMode="auto">
          <a:xfrm>
            <a:off x="9982200" y="2286000"/>
            <a:ext cx="9525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43" name="Line 27">
            <a:extLst>
              <a:ext uri="{FF2B5EF4-FFF2-40B4-BE49-F238E27FC236}">
                <a16:creationId xmlns:a16="http://schemas.microsoft.com/office/drawing/2014/main" id="{2248346B-2A24-0047-BD35-14E933DC585E}"/>
              </a:ext>
            </a:extLst>
          </p:cNvPr>
          <p:cNvSpPr>
            <a:spLocks noChangeShapeType="1"/>
          </p:cNvSpPr>
          <p:nvPr/>
        </p:nvSpPr>
        <p:spPr bwMode="auto">
          <a:xfrm>
            <a:off x="7219950" y="2286000"/>
            <a:ext cx="9525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44" name="Line 28">
            <a:extLst>
              <a:ext uri="{FF2B5EF4-FFF2-40B4-BE49-F238E27FC236}">
                <a16:creationId xmlns:a16="http://schemas.microsoft.com/office/drawing/2014/main" id="{7AEE6FDB-4E58-1D48-8D6D-4411FBE58806}"/>
              </a:ext>
            </a:extLst>
          </p:cNvPr>
          <p:cNvSpPr>
            <a:spLocks noChangeShapeType="1"/>
          </p:cNvSpPr>
          <p:nvPr/>
        </p:nvSpPr>
        <p:spPr bwMode="auto">
          <a:xfrm>
            <a:off x="7067550" y="2286000"/>
            <a:ext cx="9525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45" name="Line 29">
            <a:extLst>
              <a:ext uri="{FF2B5EF4-FFF2-40B4-BE49-F238E27FC236}">
                <a16:creationId xmlns:a16="http://schemas.microsoft.com/office/drawing/2014/main" id="{264D11F1-6FD4-3E4B-BA63-85635DC47003}"/>
              </a:ext>
            </a:extLst>
          </p:cNvPr>
          <p:cNvSpPr>
            <a:spLocks noChangeShapeType="1"/>
          </p:cNvSpPr>
          <p:nvPr/>
        </p:nvSpPr>
        <p:spPr bwMode="auto">
          <a:xfrm>
            <a:off x="6934200" y="2286000"/>
            <a:ext cx="9525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46" name="Line 30">
            <a:extLst>
              <a:ext uri="{FF2B5EF4-FFF2-40B4-BE49-F238E27FC236}">
                <a16:creationId xmlns:a16="http://schemas.microsoft.com/office/drawing/2014/main" id="{D7B830DB-DBF4-4A4D-9DA3-2933C28C86BA}"/>
              </a:ext>
            </a:extLst>
          </p:cNvPr>
          <p:cNvSpPr>
            <a:spLocks noChangeShapeType="1"/>
          </p:cNvSpPr>
          <p:nvPr/>
        </p:nvSpPr>
        <p:spPr bwMode="auto">
          <a:xfrm>
            <a:off x="9677400" y="2590800"/>
            <a:ext cx="9525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47" name="Line 31">
            <a:extLst>
              <a:ext uri="{FF2B5EF4-FFF2-40B4-BE49-F238E27FC236}">
                <a16:creationId xmlns:a16="http://schemas.microsoft.com/office/drawing/2014/main" id="{56F68159-2673-4A42-9CF6-60CEBB0136AB}"/>
              </a:ext>
            </a:extLst>
          </p:cNvPr>
          <p:cNvSpPr>
            <a:spLocks noChangeShapeType="1"/>
          </p:cNvSpPr>
          <p:nvPr/>
        </p:nvSpPr>
        <p:spPr bwMode="auto">
          <a:xfrm>
            <a:off x="9829800" y="2590800"/>
            <a:ext cx="9525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48" name="Line 32">
            <a:extLst>
              <a:ext uri="{FF2B5EF4-FFF2-40B4-BE49-F238E27FC236}">
                <a16:creationId xmlns:a16="http://schemas.microsoft.com/office/drawing/2014/main" id="{7E321A6D-E8F2-144C-896C-814C3E6DBAD8}"/>
              </a:ext>
            </a:extLst>
          </p:cNvPr>
          <p:cNvSpPr>
            <a:spLocks noChangeShapeType="1"/>
          </p:cNvSpPr>
          <p:nvPr/>
        </p:nvSpPr>
        <p:spPr bwMode="auto">
          <a:xfrm>
            <a:off x="9982200" y="2590800"/>
            <a:ext cx="9525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49" name="Line 33">
            <a:extLst>
              <a:ext uri="{FF2B5EF4-FFF2-40B4-BE49-F238E27FC236}">
                <a16:creationId xmlns:a16="http://schemas.microsoft.com/office/drawing/2014/main" id="{30A93E78-CF87-DA4A-997F-70AB50BBC675}"/>
              </a:ext>
            </a:extLst>
          </p:cNvPr>
          <p:cNvSpPr>
            <a:spLocks noChangeShapeType="1"/>
          </p:cNvSpPr>
          <p:nvPr/>
        </p:nvSpPr>
        <p:spPr bwMode="auto">
          <a:xfrm>
            <a:off x="7219950" y="2590800"/>
            <a:ext cx="9525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50" name="Line 34">
            <a:extLst>
              <a:ext uri="{FF2B5EF4-FFF2-40B4-BE49-F238E27FC236}">
                <a16:creationId xmlns:a16="http://schemas.microsoft.com/office/drawing/2014/main" id="{D3719B06-3A44-444C-9C86-D9ECA822878D}"/>
              </a:ext>
            </a:extLst>
          </p:cNvPr>
          <p:cNvSpPr>
            <a:spLocks noChangeShapeType="1"/>
          </p:cNvSpPr>
          <p:nvPr/>
        </p:nvSpPr>
        <p:spPr bwMode="auto">
          <a:xfrm>
            <a:off x="7086600" y="2590800"/>
            <a:ext cx="7620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51" name="Line 35">
            <a:extLst>
              <a:ext uri="{FF2B5EF4-FFF2-40B4-BE49-F238E27FC236}">
                <a16:creationId xmlns:a16="http://schemas.microsoft.com/office/drawing/2014/main" id="{020A6CC2-158E-EC43-94A6-83B10ABAE602}"/>
              </a:ext>
            </a:extLst>
          </p:cNvPr>
          <p:cNvSpPr>
            <a:spLocks noChangeShapeType="1"/>
          </p:cNvSpPr>
          <p:nvPr/>
        </p:nvSpPr>
        <p:spPr bwMode="auto">
          <a:xfrm>
            <a:off x="6934200" y="2590800"/>
            <a:ext cx="9525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52" name="Line 36">
            <a:extLst>
              <a:ext uri="{FF2B5EF4-FFF2-40B4-BE49-F238E27FC236}">
                <a16:creationId xmlns:a16="http://schemas.microsoft.com/office/drawing/2014/main" id="{672BBD04-65BB-4D46-A244-97E1A9F8925A}"/>
              </a:ext>
            </a:extLst>
          </p:cNvPr>
          <p:cNvSpPr>
            <a:spLocks noChangeShapeType="1"/>
          </p:cNvSpPr>
          <p:nvPr/>
        </p:nvSpPr>
        <p:spPr bwMode="auto">
          <a:xfrm>
            <a:off x="9677400" y="2895600"/>
            <a:ext cx="9525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53" name="Line 37">
            <a:extLst>
              <a:ext uri="{FF2B5EF4-FFF2-40B4-BE49-F238E27FC236}">
                <a16:creationId xmlns:a16="http://schemas.microsoft.com/office/drawing/2014/main" id="{2EC1EA7E-E854-EB4A-8504-BEC7CD08C620}"/>
              </a:ext>
            </a:extLst>
          </p:cNvPr>
          <p:cNvSpPr>
            <a:spLocks noChangeShapeType="1"/>
          </p:cNvSpPr>
          <p:nvPr/>
        </p:nvSpPr>
        <p:spPr bwMode="auto">
          <a:xfrm>
            <a:off x="9829800" y="2895600"/>
            <a:ext cx="9525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54" name="Line 38">
            <a:extLst>
              <a:ext uri="{FF2B5EF4-FFF2-40B4-BE49-F238E27FC236}">
                <a16:creationId xmlns:a16="http://schemas.microsoft.com/office/drawing/2014/main" id="{09CDD596-F361-A142-A462-31CE114B5919}"/>
              </a:ext>
            </a:extLst>
          </p:cNvPr>
          <p:cNvSpPr>
            <a:spLocks noChangeShapeType="1"/>
          </p:cNvSpPr>
          <p:nvPr/>
        </p:nvSpPr>
        <p:spPr bwMode="auto">
          <a:xfrm>
            <a:off x="9982200" y="2895600"/>
            <a:ext cx="9525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55" name="Line 39">
            <a:extLst>
              <a:ext uri="{FF2B5EF4-FFF2-40B4-BE49-F238E27FC236}">
                <a16:creationId xmlns:a16="http://schemas.microsoft.com/office/drawing/2014/main" id="{23D533CE-CCF0-3D46-AC22-63A43DDE84FE}"/>
              </a:ext>
            </a:extLst>
          </p:cNvPr>
          <p:cNvSpPr>
            <a:spLocks noChangeShapeType="1"/>
          </p:cNvSpPr>
          <p:nvPr/>
        </p:nvSpPr>
        <p:spPr bwMode="auto">
          <a:xfrm>
            <a:off x="7219950" y="2895600"/>
            <a:ext cx="9525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56" name="Line 40">
            <a:extLst>
              <a:ext uri="{FF2B5EF4-FFF2-40B4-BE49-F238E27FC236}">
                <a16:creationId xmlns:a16="http://schemas.microsoft.com/office/drawing/2014/main" id="{2B1598BA-ABBC-6D45-81D9-8386CA624F84}"/>
              </a:ext>
            </a:extLst>
          </p:cNvPr>
          <p:cNvSpPr>
            <a:spLocks noChangeShapeType="1"/>
          </p:cNvSpPr>
          <p:nvPr/>
        </p:nvSpPr>
        <p:spPr bwMode="auto">
          <a:xfrm>
            <a:off x="7067550" y="2895600"/>
            <a:ext cx="9525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57" name="Line 41">
            <a:extLst>
              <a:ext uri="{FF2B5EF4-FFF2-40B4-BE49-F238E27FC236}">
                <a16:creationId xmlns:a16="http://schemas.microsoft.com/office/drawing/2014/main" id="{C63545A3-4E9B-234C-BA37-B60FE750F648}"/>
              </a:ext>
            </a:extLst>
          </p:cNvPr>
          <p:cNvSpPr>
            <a:spLocks noChangeShapeType="1"/>
          </p:cNvSpPr>
          <p:nvPr/>
        </p:nvSpPr>
        <p:spPr bwMode="auto">
          <a:xfrm>
            <a:off x="6934200" y="2895600"/>
            <a:ext cx="9525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298175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65" name="Object 5">
            <a:extLst>
              <a:ext uri="{FF2B5EF4-FFF2-40B4-BE49-F238E27FC236}">
                <a16:creationId xmlns:a16="http://schemas.microsoft.com/office/drawing/2014/main" id="{BC5DF479-0A1B-4044-8E25-647922EDA47E}"/>
              </a:ext>
            </a:extLst>
          </p:cNvPr>
          <p:cNvGraphicFramePr>
            <a:graphicFrameLocks noChangeAspect="1"/>
          </p:cNvGraphicFramePr>
          <p:nvPr/>
        </p:nvGraphicFramePr>
        <p:xfrm>
          <a:off x="2371726" y="1733550"/>
          <a:ext cx="3114675" cy="4929188"/>
        </p:xfrm>
        <a:graphic>
          <a:graphicData uri="http://schemas.openxmlformats.org/presentationml/2006/ole">
            <mc:AlternateContent xmlns:mc="http://schemas.openxmlformats.org/markup-compatibility/2006">
              <mc:Choice xmlns:v="urn:schemas-microsoft-com:vml" Requires="v">
                <p:oleObj spid="_x0000_s93190" name="Photo Editor Photo" r:id="rId3" imgW="8115300" imgH="14287500" progId="MSPhotoEd.3">
                  <p:embed/>
                </p:oleObj>
              </mc:Choice>
              <mc:Fallback>
                <p:oleObj name="Photo Editor Photo" r:id="rId3" imgW="8115300" imgH="14287500" progId="MSPhotoEd.3">
                  <p:embed/>
                  <p:pic>
                    <p:nvPicPr>
                      <p:cNvPr id="757765" name="Object 5">
                        <a:extLst>
                          <a:ext uri="{FF2B5EF4-FFF2-40B4-BE49-F238E27FC236}">
                            <a16:creationId xmlns:a16="http://schemas.microsoft.com/office/drawing/2014/main" id="{BC5DF479-0A1B-4044-8E25-647922EDA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6" y="1733550"/>
                        <a:ext cx="3114675"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766" name="Rectangle 6">
            <a:extLst>
              <a:ext uri="{FF2B5EF4-FFF2-40B4-BE49-F238E27FC236}">
                <a16:creationId xmlns:a16="http://schemas.microsoft.com/office/drawing/2014/main" id="{C1EBD35D-35CE-994F-AE76-622AA17E2DCE}"/>
              </a:ext>
            </a:extLst>
          </p:cNvPr>
          <p:cNvSpPr>
            <a:spLocks noChangeArrowheads="1"/>
          </p:cNvSpPr>
          <p:nvPr/>
        </p:nvSpPr>
        <p:spPr bwMode="auto">
          <a:xfrm>
            <a:off x="5899151" y="1847850"/>
            <a:ext cx="4214813" cy="464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0000"/>
              </a:spcBef>
              <a:buClr>
                <a:schemeClr val="tx2"/>
              </a:buClr>
              <a:buSzPct val="70000"/>
              <a:buFont typeface="Wingdings" pitchFamily="2" charset="2"/>
              <a:buChar char="l"/>
              <a:defRPr sz="2200">
                <a:solidFill>
                  <a:srgbClr val="333399"/>
                </a:solidFill>
                <a:latin typeface="Arial" panose="020B0604020202020204" pitchFamily="34" charset="0"/>
              </a:defRPr>
            </a:lvl1pPr>
            <a:lvl2pPr marL="692150" indent="-347663">
              <a:spcBef>
                <a:spcPct val="30000"/>
              </a:spcBef>
              <a:buClr>
                <a:schemeClr val="accent2"/>
              </a:buClr>
              <a:buSzPct val="70000"/>
              <a:buFont typeface="Wingdings" pitchFamily="2" charset="2"/>
              <a:buChar char="l"/>
              <a:defRPr>
                <a:solidFill>
                  <a:srgbClr val="3366FF"/>
                </a:solidFill>
                <a:latin typeface="Arial" panose="020B0604020202020204" pitchFamily="34" charset="0"/>
              </a:defRPr>
            </a:lvl2pPr>
            <a:lvl3pPr marL="987425" indent="-293688">
              <a:spcBef>
                <a:spcPct val="30000"/>
              </a:spcBef>
              <a:buClr>
                <a:schemeClr val="accent1"/>
              </a:buClr>
              <a:buSzPct val="70000"/>
              <a:buFont typeface="Wingdings" pitchFamily="2" charset="2"/>
              <a:buChar char="l"/>
              <a:defRPr sz="1700">
                <a:solidFill>
                  <a:srgbClr val="669900"/>
                </a:solidFill>
                <a:latin typeface="Arial" panose="020B0604020202020204" pitchFamily="34" charset="0"/>
              </a:defRPr>
            </a:lvl3pPr>
            <a:lvl4pPr marL="1281113" indent="-292100">
              <a:spcBef>
                <a:spcPct val="30000"/>
              </a:spcBef>
              <a:buClr>
                <a:schemeClr val="tx2"/>
              </a:buClr>
              <a:buSzPct val="75000"/>
              <a:buFont typeface="Wingdings" pitchFamily="2" charset="2"/>
              <a:buChar char="§"/>
              <a:defRPr sz="1400">
                <a:solidFill>
                  <a:srgbClr val="333399"/>
                </a:solidFill>
                <a:latin typeface="Arial" panose="020B0604020202020204" pitchFamily="34" charset="0"/>
              </a:defRPr>
            </a:lvl4pPr>
            <a:lvl5pPr marL="1598613" indent="-315913">
              <a:spcBef>
                <a:spcPct val="30000"/>
              </a:spcBef>
              <a:buClr>
                <a:schemeClr val="folHlink"/>
              </a:buClr>
              <a:buSzPct val="80000"/>
              <a:buFont typeface="Wingdings" pitchFamily="2" charset="2"/>
              <a:buChar char="§"/>
              <a:defRPr sz="1400">
                <a:solidFill>
                  <a:srgbClr val="333399"/>
                </a:solidFill>
                <a:latin typeface="Arial" panose="020B0604020202020204" pitchFamily="34" charset="0"/>
              </a:defRPr>
            </a:lvl5pPr>
            <a:lvl6pPr marL="20558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6pPr>
            <a:lvl7pPr marL="25130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7pPr>
            <a:lvl8pPr marL="29702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8pPr>
            <a:lvl9pPr marL="34274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9pPr>
          </a:lstStyle>
          <a:p>
            <a:r>
              <a:rPr lang="en-US" altLang="en-US" sz="2000"/>
              <a:t>Tiny</a:t>
            </a:r>
          </a:p>
          <a:p>
            <a:endParaRPr lang="en-US" altLang="en-US" sz="2000"/>
          </a:p>
          <a:p>
            <a:r>
              <a:rPr lang="en-US" altLang="en-US" sz="2000"/>
              <a:t>Highly Variable</a:t>
            </a:r>
          </a:p>
          <a:p>
            <a:endParaRPr lang="en-US" altLang="en-US" sz="2000"/>
          </a:p>
          <a:p>
            <a:r>
              <a:rPr lang="en-US" altLang="en-US" sz="2000"/>
              <a:t>~Constant Size</a:t>
            </a:r>
          </a:p>
          <a:p>
            <a:pPr lvl="1"/>
            <a:r>
              <a:rPr lang="en-US" altLang="en-US"/>
              <a:t>Because a constant-size transcription factor binds</a:t>
            </a:r>
          </a:p>
          <a:p>
            <a:endParaRPr lang="en-US" altLang="en-US" sz="2000">
              <a:solidFill>
                <a:srgbClr val="3366FF"/>
              </a:solidFill>
            </a:endParaRPr>
          </a:p>
          <a:p>
            <a:r>
              <a:rPr lang="en-US" altLang="en-US" sz="2000"/>
              <a:t>Often repeated</a:t>
            </a:r>
          </a:p>
          <a:p>
            <a:endParaRPr lang="en-US" altLang="en-US" sz="2000"/>
          </a:p>
          <a:p>
            <a:r>
              <a:rPr lang="en-US" altLang="en-US" sz="2000"/>
              <a:t>Low-complexity-ish</a:t>
            </a:r>
          </a:p>
        </p:txBody>
      </p:sp>
      <p:sp>
        <p:nvSpPr>
          <p:cNvPr id="757767" name="Rectangle 7">
            <a:extLst>
              <a:ext uri="{FF2B5EF4-FFF2-40B4-BE49-F238E27FC236}">
                <a16:creationId xmlns:a16="http://schemas.microsoft.com/office/drawing/2014/main" id="{B8552983-337D-3346-A3D2-3A8A0C8A0848}"/>
              </a:ext>
            </a:extLst>
          </p:cNvPr>
          <p:cNvSpPr>
            <a:spLocks noGrp="1" noChangeArrowheads="1"/>
          </p:cNvSpPr>
          <p:nvPr>
            <p:ph type="title"/>
          </p:nvPr>
        </p:nvSpPr>
        <p:spPr/>
        <p:txBody>
          <a:bodyPr/>
          <a:lstStyle/>
          <a:p>
            <a:pPr algn="ctr"/>
            <a:r>
              <a:rPr lang="en-US" altLang="en-US" dirty="0"/>
              <a:t>Characteristics of Regulatory Motifs</a:t>
            </a:r>
          </a:p>
        </p:txBody>
      </p:sp>
    </p:spTree>
    <p:extLst>
      <p:ext uri="{BB962C8B-B14F-4D97-AF65-F5344CB8AC3E}">
        <p14:creationId xmlns:p14="http://schemas.microsoft.com/office/powerpoint/2010/main" val="22643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8" name="Rectangle 4">
            <a:extLst>
              <a:ext uri="{FF2B5EF4-FFF2-40B4-BE49-F238E27FC236}">
                <a16:creationId xmlns:a16="http://schemas.microsoft.com/office/drawing/2014/main" id="{8CCF337A-B137-7942-99E2-1F3376F328EF}"/>
              </a:ext>
            </a:extLst>
          </p:cNvPr>
          <p:cNvSpPr>
            <a:spLocks noChangeArrowheads="1"/>
          </p:cNvSpPr>
          <p:nvPr/>
        </p:nvSpPr>
        <p:spPr bwMode="auto">
          <a:xfrm>
            <a:off x="1839913" y="2209800"/>
            <a:ext cx="6781800" cy="165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r">
              <a:defRPr sz="4400" b="1">
                <a:solidFill>
                  <a:schemeClr val="tx2"/>
                </a:solidFill>
                <a:latin typeface="Arial" panose="020B0604020202020204" pitchFamily="34" charset="0"/>
              </a:defRPr>
            </a:lvl1pPr>
            <a:lvl2pPr algn="r">
              <a:defRPr sz="4400" b="1">
                <a:solidFill>
                  <a:schemeClr val="tx2"/>
                </a:solidFill>
                <a:latin typeface="Arial" panose="020B0604020202020204" pitchFamily="34" charset="0"/>
              </a:defRPr>
            </a:lvl2pPr>
            <a:lvl3pPr algn="r">
              <a:defRPr sz="4400" b="1">
                <a:solidFill>
                  <a:schemeClr val="tx2"/>
                </a:solidFill>
                <a:latin typeface="Arial" panose="020B0604020202020204" pitchFamily="34" charset="0"/>
              </a:defRPr>
            </a:lvl3pPr>
            <a:lvl4pPr algn="r">
              <a:defRPr sz="4400" b="1">
                <a:solidFill>
                  <a:schemeClr val="tx2"/>
                </a:solidFill>
                <a:latin typeface="Arial" panose="020B0604020202020204" pitchFamily="34" charset="0"/>
              </a:defRPr>
            </a:lvl4pPr>
            <a:lvl5pPr algn="r">
              <a:defRPr sz="4400" b="1">
                <a:solidFill>
                  <a:schemeClr val="tx2"/>
                </a:solidFill>
                <a:latin typeface="Arial" panose="020B0604020202020204" pitchFamily="34" charset="0"/>
              </a:defRPr>
            </a:lvl5pPr>
            <a:lvl6pPr marL="457200" algn="r" fontAlgn="base">
              <a:spcBef>
                <a:spcPct val="0"/>
              </a:spcBef>
              <a:spcAft>
                <a:spcPct val="0"/>
              </a:spcAft>
              <a:defRPr sz="4400" b="1">
                <a:solidFill>
                  <a:schemeClr val="tx2"/>
                </a:solidFill>
                <a:latin typeface="Arial" panose="020B0604020202020204" pitchFamily="34" charset="0"/>
              </a:defRPr>
            </a:lvl6pPr>
            <a:lvl7pPr marL="914400" algn="r" fontAlgn="base">
              <a:spcBef>
                <a:spcPct val="0"/>
              </a:spcBef>
              <a:spcAft>
                <a:spcPct val="0"/>
              </a:spcAft>
              <a:defRPr sz="4400" b="1">
                <a:solidFill>
                  <a:schemeClr val="tx2"/>
                </a:solidFill>
                <a:latin typeface="Arial" panose="020B0604020202020204" pitchFamily="34" charset="0"/>
              </a:defRPr>
            </a:lvl7pPr>
            <a:lvl8pPr marL="1371600" algn="r" fontAlgn="base">
              <a:spcBef>
                <a:spcPct val="0"/>
              </a:spcBef>
              <a:spcAft>
                <a:spcPct val="0"/>
              </a:spcAft>
              <a:defRPr sz="4400" b="1">
                <a:solidFill>
                  <a:schemeClr val="tx2"/>
                </a:solidFill>
                <a:latin typeface="Arial" panose="020B0604020202020204" pitchFamily="34" charset="0"/>
              </a:defRPr>
            </a:lvl8pPr>
            <a:lvl9pPr marL="1828800" algn="r" fontAlgn="base">
              <a:spcBef>
                <a:spcPct val="0"/>
              </a:spcBef>
              <a:spcAft>
                <a:spcPct val="0"/>
              </a:spcAft>
              <a:defRPr sz="4400" b="1">
                <a:solidFill>
                  <a:schemeClr val="tx2"/>
                </a:solidFill>
                <a:latin typeface="Arial" panose="020B0604020202020204" pitchFamily="34" charset="0"/>
              </a:defRPr>
            </a:lvl9pPr>
          </a:lstStyle>
          <a:p>
            <a:r>
              <a:rPr lang="en-US" altLang="en-US"/>
              <a:t>Motif Representation</a:t>
            </a:r>
          </a:p>
        </p:txBody>
      </p:sp>
    </p:spTree>
    <p:extLst>
      <p:ext uri="{BB962C8B-B14F-4D97-AF65-F5344CB8AC3E}">
        <p14:creationId xmlns:p14="http://schemas.microsoft.com/office/powerpoint/2010/main" val="253026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a:extLst>
              <a:ext uri="{FF2B5EF4-FFF2-40B4-BE49-F238E27FC236}">
                <a16:creationId xmlns:a16="http://schemas.microsoft.com/office/drawing/2014/main" id="{D2220571-7794-9C4C-9CCF-719DE7E82E3A}"/>
              </a:ext>
            </a:extLst>
          </p:cNvPr>
          <p:cNvSpPr>
            <a:spLocks noGrp="1" noChangeArrowheads="1"/>
          </p:cNvSpPr>
          <p:nvPr>
            <p:ph type="title"/>
          </p:nvPr>
        </p:nvSpPr>
        <p:spPr/>
        <p:txBody>
          <a:bodyPr/>
          <a:lstStyle/>
          <a:p>
            <a:pPr algn="ctr"/>
            <a:r>
              <a:rPr lang="en-US" altLang="en-US" dirty="0"/>
              <a:t>Measuring similarity</a:t>
            </a:r>
          </a:p>
        </p:txBody>
      </p:sp>
      <p:sp>
        <p:nvSpPr>
          <p:cNvPr id="677891" name="Rectangle 3">
            <a:extLst>
              <a:ext uri="{FF2B5EF4-FFF2-40B4-BE49-F238E27FC236}">
                <a16:creationId xmlns:a16="http://schemas.microsoft.com/office/drawing/2014/main" id="{72D1595C-BA05-3640-9A6A-D3E2A91A476E}"/>
              </a:ext>
            </a:extLst>
          </p:cNvPr>
          <p:cNvSpPr>
            <a:spLocks noGrp="1" noChangeArrowheads="1"/>
          </p:cNvSpPr>
          <p:nvPr>
            <p:ph type="body" idx="1"/>
          </p:nvPr>
        </p:nvSpPr>
        <p:spPr/>
        <p:txBody>
          <a:bodyPr/>
          <a:lstStyle/>
          <a:p>
            <a:pPr>
              <a:lnSpc>
                <a:spcPct val="90000"/>
              </a:lnSpc>
            </a:pPr>
            <a:r>
              <a:rPr lang="en-US" altLang="en-US"/>
              <a:t>What counts as a similarity?</a:t>
            </a:r>
          </a:p>
          <a:p>
            <a:pPr>
              <a:lnSpc>
                <a:spcPct val="90000"/>
              </a:lnSpc>
            </a:pPr>
            <a:r>
              <a:rPr lang="en-US" altLang="en-US"/>
              <a:t>How can such a pattern be searched for?</a:t>
            </a:r>
          </a:p>
          <a:p>
            <a:pPr>
              <a:lnSpc>
                <a:spcPct val="90000"/>
              </a:lnSpc>
            </a:pPr>
            <a:r>
              <a:rPr lang="en-US" altLang="en-US"/>
              <a:t>Need a </a:t>
            </a:r>
            <a:r>
              <a:rPr lang="en-US" altLang="en-US" i="1"/>
              <a:t>concrete measure </a:t>
            </a:r>
            <a:r>
              <a:rPr lang="en-US" altLang="en-US"/>
              <a:t>of how good a </a:t>
            </a:r>
            <a:r>
              <a:rPr lang="en-US" altLang="en-US" i="1"/>
              <a:t>motif</a:t>
            </a:r>
            <a:r>
              <a:rPr lang="en-US" altLang="en-US"/>
              <a:t> is,                             and how well-matched an </a:t>
            </a:r>
            <a:r>
              <a:rPr lang="en-US" altLang="en-US" i="1"/>
              <a:t>instance</a:t>
            </a:r>
            <a:r>
              <a:rPr lang="en-US" altLang="en-US"/>
              <a:t> is.</a:t>
            </a:r>
          </a:p>
        </p:txBody>
      </p:sp>
      <p:sp>
        <p:nvSpPr>
          <p:cNvPr id="677892" name="Line 4">
            <a:extLst>
              <a:ext uri="{FF2B5EF4-FFF2-40B4-BE49-F238E27FC236}">
                <a16:creationId xmlns:a16="http://schemas.microsoft.com/office/drawing/2014/main" id="{22A3BC3D-D2E6-5746-B033-F7F5E2DE9E14}"/>
              </a:ext>
            </a:extLst>
          </p:cNvPr>
          <p:cNvSpPr>
            <a:spLocks noChangeShapeType="1"/>
          </p:cNvSpPr>
          <p:nvPr/>
        </p:nvSpPr>
        <p:spPr bwMode="auto">
          <a:xfrm>
            <a:off x="7410450" y="3200400"/>
            <a:ext cx="220980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893" name="Line 5">
            <a:extLst>
              <a:ext uri="{FF2B5EF4-FFF2-40B4-BE49-F238E27FC236}">
                <a16:creationId xmlns:a16="http://schemas.microsoft.com/office/drawing/2014/main" id="{21316A22-B0A4-B142-95AC-93776D26703D}"/>
              </a:ext>
            </a:extLst>
          </p:cNvPr>
          <p:cNvSpPr>
            <a:spLocks noChangeShapeType="1"/>
          </p:cNvSpPr>
          <p:nvPr/>
        </p:nvSpPr>
        <p:spPr bwMode="auto">
          <a:xfrm>
            <a:off x="8401050" y="3200400"/>
            <a:ext cx="53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894" name="Line 6">
            <a:extLst>
              <a:ext uri="{FF2B5EF4-FFF2-40B4-BE49-F238E27FC236}">
                <a16:creationId xmlns:a16="http://schemas.microsoft.com/office/drawing/2014/main" id="{C18A136F-F9F3-5642-8946-5C9D5FABCCC7}"/>
              </a:ext>
            </a:extLst>
          </p:cNvPr>
          <p:cNvSpPr>
            <a:spLocks noChangeShapeType="1"/>
          </p:cNvSpPr>
          <p:nvPr/>
        </p:nvSpPr>
        <p:spPr bwMode="auto">
          <a:xfrm>
            <a:off x="7410450" y="3505200"/>
            <a:ext cx="220980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895" name="Line 7">
            <a:extLst>
              <a:ext uri="{FF2B5EF4-FFF2-40B4-BE49-F238E27FC236}">
                <a16:creationId xmlns:a16="http://schemas.microsoft.com/office/drawing/2014/main" id="{D2A84572-4433-0243-8E11-C91B6F390156}"/>
              </a:ext>
            </a:extLst>
          </p:cNvPr>
          <p:cNvSpPr>
            <a:spLocks noChangeShapeType="1"/>
          </p:cNvSpPr>
          <p:nvPr/>
        </p:nvSpPr>
        <p:spPr bwMode="auto">
          <a:xfrm>
            <a:off x="8248650" y="3505200"/>
            <a:ext cx="53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896" name="Line 8">
            <a:extLst>
              <a:ext uri="{FF2B5EF4-FFF2-40B4-BE49-F238E27FC236}">
                <a16:creationId xmlns:a16="http://schemas.microsoft.com/office/drawing/2014/main" id="{2DABDF43-2756-7149-AD23-FA2934ECEF73}"/>
              </a:ext>
            </a:extLst>
          </p:cNvPr>
          <p:cNvSpPr>
            <a:spLocks noChangeShapeType="1"/>
          </p:cNvSpPr>
          <p:nvPr/>
        </p:nvSpPr>
        <p:spPr bwMode="auto">
          <a:xfrm>
            <a:off x="7410450" y="3810000"/>
            <a:ext cx="220980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897" name="Line 9">
            <a:extLst>
              <a:ext uri="{FF2B5EF4-FFF2-40B4-BE49-F238E27FC236}">
                <a16:creationId xmlns:a16="http://schemas.microsoft.com/office/drawing/2014/main" id="{ADBB2A71-DC86-7D44-9539-3FAA764C5A2D}"/>
              </a:ext>
            </a:extLst>
          </p:cNvPr>
          <p:cNvSpPr>
            <a:spLocks noChangeShapeType="1"/>
          </p:cNvSpPr>
          <p:nvPr/>
        </p:nvSpPr>
        <p:spPr bwMode="auto">
          <a:xfrm>
            <a:off x="8782050" y="3810000"/>
            <a:ext cx="53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898" name="Line 10">
            <a:extLst>
              <a:ext uri="{FF2B5EF4-FFF2-40B4-BE49-F238E27FC236}">
                <a16:creationId xmlns:a16="http://schemas.microsoft.com/office/drawing/2014/main" id="{B5673F34-89E2-0240-97C7-1AF58E987D99}"/>
              </a:ext>
            </a:extLst>
          </p:cNvPr>
          <p:cNvSpPr>
            <a:spLocks noChangeShapeType="1"/>
          </p:cNvSpPr>
          <p:nvPr/>
        </p:nvSpPr>
        <p:spPr bwMode="auto">
          <a:xfrm>
            <a:off x="7410450" y="4495800"/>
            <a:ext cx="220980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899" name="Line 11">
            <a:extLst>
              <a:ext uri="{FF2B5EF4-FFF2-40B4-BE49-F238E27FC236}">
                <a16:creationId xmlns:a16="http://schemas.microsoft.com/office/drawing/2014/main" id="{4F842B9B-7D8C-3245-918A-2593D132A2B8}"/>
              </a:ext>
            </a:extLst>
          </p:cNvPr>
          <p:cNvSpPr>
            <a:spLocks noChangeShapeType="1"/>
          </p:cNvSpPr>
          <p:nvPr/>
        </p:nvSpPr>
        <p:spPr bwMode="auto">
          <a:xfrm>
            <a:off x="8401050" y="4495800"/>
            <a:ext cx="53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900" name="Line 12">
            <a:extLst>
              <a:ext uri="{FF2B5EF4-FFF2-40B4-BE49-F238E27FC236}">
                <a16:creationId xmlns:a16="http://schemas.microsoft.com/office/drawing/2014/main" id="{D1213635-C456-6E48-AF96-734CEB1C7796}"/>
              </a:ext>
            </a:extLst>
          </p:cNvPr>
          <p:cNvSpPr>
            <a:spLocks noChangeShapeType="1"/>
          </p:cNvSpPr>
          <p:nvPr/>
        </p:nvSpPr>
        <p:spPr bwMode="auto">
          <a:xfrm>
            <a:off x="7410450" y="4800600"/>
            <a:ext cx="220980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901" name="Line 13">
            <a:extLst>
              <a:ext uri="{FF2B5EF4-FFF2-40B4-BE49-F238E27FC236}">
                <a16:creationId xmlns:a16="http://schemas.microsoft.com/office/drawing/2014/main" id="{0951458F-7251-0748-8CE2-4BBFDF13BF25}"/>
              </a:ext>
            </a:extLst>
          </p:cNvPr>
          <p:cNvSpPr>
            <a:spLocks noChangeShapeType="1"/>
          </p:cNvSpPr>
          <p:nvPr/>
        </p:nvSpPr>
        <p:spPr bwMode="auto">
          <a:xfrm>
            <a:off x="8248650" y="4800600"/>
            <a:ext cx="533400" cy="0"/>
          </a:xfrm>
          <a:prstGeom prst="line">
            <a:avLst/>
          </a:prstGeom>
          <a:noFill/>
          <a:ln w="762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902" name="Line 14">
            <a:extLst>
              <a:ext uri="{FF2B5EF4-FFF2-40B4-BE49-F238E27FC236}">
                <a16:creationId xmlns:a16="http://schemas.microsoft.com/office/drawing/2014/main" id="{6EE27E57-4049-054C-99E5-80614E23D7DC}"/>
              </a:ext>
            </a:extLst>
          </p:cNvPr>
          <p:cNvSpPr>
            <a:spLocks noChangeShapeType="1"/>
          </p:cNvSpPr>
          <p:nvPr/>
        </p:nvSpPr>
        <p:spPr bwMode="auto">
          <a:xfrm>
            <a:off x="7410450" y="5105400"/>
            <a:ext cx="220980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903" name="Line 15">
            <a:extLst>
              <a:ext uri="{FF2B5EF4-FFF2-40B4-BE49-F238E27FC236}">
                <a16:creationId xmlns:a16="http://schemas.microsoft.com/office/drawing/2014/main" id="{74EBD937-942E-6D40-9791-3F3B13359F0B}"/>
              </a:ext>
            </a:extLst>
          </p:cNvPr>
          <p:cNvSpPr>
            <a:spLocks noChangeShapeType="1"/>
          </p:cNvSpPr>
          <p:nvPr/>
        </p:nvSpPr>
        <p:spPr bwMode="auto">
          <a:xfrm>
            <a:off x="8782050" y="5105400"/>
            <a:ext cx="533400" cy="0"/>
          </a:xfrm>
          <a:prstGeom prst="line">
            <a:avLst/>
          </a:prstGeom>
          <a:noFill/>
          <a:ln w="762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904" name="Line 16">
            <a:extLst>
              <a:ext uri="{FF2B5EF4-FFF2-40B4-BE49-F238E27FC236}">
                <a16:creationId xmlns:a16="http://schemas.microsoft.com/office/drawing/2014/main" id="{A94D3B47-4C8B-A541-97E8-9855231A74FC}"/>
              </a:ext>
            </a:extLst>
          </p:cNvPr>
          <p:cNvSpPr>
            <a:spLocks noChangeShapeType="1"/>
          </p:cNvSpPr>
          <p:nvPr/>
        </p:nvSpPr>
        <p:spPr bwMode="auto">
          <a:xfrm>
            <a:off x="7410450" y="5791200"/>
            <a:ext cx="220980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905" name="Line 17">
            <a:extLst>
              <a:ext uri="{FF2B5EF4-FFF2-40B4-BE49-F238E27FC236}">
                <a16:creationId xmlns:a16="http://schemas.microsoft.com/office/drawing/2014/main" id="{6EDC049B-C9ED-BA40-9631-F98EF369CAC6}"/>
              </a:ext>
            </a:extLst>
          </p:cNvPr>
          <p:cNvSpPr>
            <a:spLocks noChangeShapeType="1"/>
          </p:cNvSpPr>
          <p:nvPr/>
        </p:nvSpPr>
        <p:spPr bwMode="auto">
          <a:xfrm>
            <a:off x="8401050" y="5791200"/>
            <a:ext cx="533400" cy="0"/>
          </a:xfrm>
          <a:prstGeom prst="line">
            <a:avLst/>
          </a:prstGeom>
          <a:noFill/>
          <a:ln w="7620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906" name="Line 18">
            <a:extLst>
              <a:ext uri="{FF2B5EF4-FFF2-40B4-BE49-F238E27FC236}">
                <a16:creationId xmlns:a16="http://schemas.microsoft.com/office/drawing/2014/main" id="{17770D3B-65EA-144A-B30C-6A52704CBCD1}"/>
              </a:ext>
            </a:extLst>
          </p:cNvPr>
          <p:cNvSpPr>
            <a:spLocks noChangeShapeType="1"/>
          </p:cNvSpPr>
          <p:nvPr/>
        </p:nvSpPr>
        <p:spPr bwMode="auto">
          <a:xfrm>
            <a:off x="7410450" y="6096000"/>
            <a:ext cx="220980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907" name="Line 19">
            <a:extLst>
              <a:ext uri="{FF2B5EF4-FFF2-40B4-BE49-F238E27FC236}">
                <a16:creationId xmlns:a16="http://schemas.microsoft.com/office/drawing/2014/main" id="{AC0B11E2-4ED1-3949-BEA1-568DF0137CBC}"/>
              </a:ext>
            </a:extLst>
          </p:cNvPr>
          <p:cNvSpPr>
            <a:spLocks noChangeShapeType="1"/>
          </p:cNvSpPr>
          <p:nvPr/>
        </p:nvSpPr>
        <p:spPr bwMode="auto">
          <a:xfrm>
            <a:off x="8248650" y="6096000"/>
            <a:ext cx="533400" cy="0"/>
          </a:xfrm>
          <a:prstGeom prst="line">
            <a:avLst/>
          </a:prstGeom>
          <a:noFill/>
          <a:ln w="762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908" name="Line 20">
            <a:extLst>
              <a:ext uri="{FF2B5EF4-FFF2-40B4-BE49-F238E27FC236}">
                <a16:creationId xmlns:a16="http://schemas.microsoft.com/office/drawing/2014/main" id="{F0EA46B3-5D6A-E047-A195-919020D3D400}"/>
              </a:ext>
            </a:extLst>
          </p:cNvPr>
          <p:cNvSpPr>
            <a:spLocks noChangeShapeType="1"/>
          </p:cNvSpPr>
          <p:nvPr/>
        </p:nvSpPr>
        <p:spPr bwMode="auto">
          <a:xfrm>
            <a:off x="7410450" y="6400800"/>
            <a:ext cx="220980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909" name="Line 21">
            <a:extLst>
              <a:ext uri="{FF2B5EF4-FFF2-40B4-BE49-F238E27FC236}">
                <a16:creationId xmlns:a16="http://schemas.microsoft.com/office/drawing/2014/main" id="{D9E39AA0-A447-5944-A635-10C7FDBD77FF}"/>
              </a:ext>
            </a:extLst>
          </p:cNvPr>
          <p:cNvSpPr>
            <a:spLocks noChangeShapeType="1"/>
          </p:cNvSpPr>
          <p:nvPr/>
        </p:nvSpPr>
        <p:spPr bwMode="auto">
          <a:xfrm>
            <a:off x="8782050" y="6400800"/>
            <a:ext cx="533400" cy="0"/>
          </a:xfrm>
          <a:prstGeom prst="line">
            <a:avLst/>
          </a:prstGeom>
          <a:noFill/>
          <a:ln w="762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7910" name="Text Box 22">
            <a:extLst>
              <a:ext uri="{FF2B5EF4-FFF2-40B4-BE49-F238E27FC236}">
                <a16:creationId xmlns:a16="http://schemas.microsoft.com/office/drawing/2014/main" id="{D82888FC-6D15-F54D-BD3D-7B537CC00084}"/>
              </a:ext>
            </a:extLst>
          </p:cNvPr>
          <p:cNvSpPr txBox="1">
            <a:spLocks noChangeArrowheads="1"/>
          </p:cNvSpPr>
          <p:nvPr/>
        </p:nvSpPr>
        <p:spPr bwMode="auto">
          <a:xfrm>
            <a:off x="9906000" y="3200401"/>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latin typeface="Times New Roman" panose="02020603050405020304" pitchFamily="18" charset="0"/>
              </a:rPr>
              <a:t>?</a:t>
            </a:r>
          </a:p>
        </p:txBody>
      </p:sp>
      <p:sp>
        <p:nvSpPr>
          <p:cNvPr id="677911" name="Text Box 23">
            <a:extLst>
              <a:ext uri="{FF2B5EF4-FFF2-40B4-BE49-F238E27FC236}">
                <a16:creationId xmlns:a16="http://schemas.microsoft.com/office/drawing/2014/main" id="{C362BF5B-785F-F54D-BB1F-1BE41727EEA0}"/>
              </a:ext>
            </a:extLst>
          </p:cNvPr>
          <p:cNvSpPr txBox="1">
            <a:spLocks noChangeArrowheads="1"/>
          </p:cNvSpPr>
          <p:nvPr/>
        </p:nvSpPr>
        <p:spPr bwMode="auto">
          <a:xfrm>
            <a:off x="9925050" y="4586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latin typeface="Times New Roman" panose="02020603050405020304" pitchFamily="18" charset="0"/>
              </a:rPr>
              <a:t>?</a:t>
            </a:r>
          </a:p>
        </p:txBody>
      </p:sp>
      <p:sp>
        <p:nvSpPr>
          <p:cNvPr id="677912" name="Text Box 24">
            <a:extLst>
              <a:ext uri="{FF2B5EF4-FFF2-40B4-BE49-F238E27FC236}">
                <a16:creationId xmlns:a16="http://schemas.microsoft.com/office/drawing/2014/main" id="{3273F02F-F4B0-D346-9CF5-13FBEF1CE20D}"/>
              </a:ext>
            </a:extLst>
          </p:cNvPr>
          <p:cNvSpPr txBox="1">
            <a:spLocks noChangeArrowheads="1"/>
          </p:cNvSpPr>
          <p:nvPr/>
        </p:nvSpPr>
        <p:spPr bwMode="auto">
          <a:xfrm>
            <a:off x="9925050" y="5791201"/>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latin typeface="Times New Roman" panose="02020603050405020304" pitchFamily="18" charset="0"/>
              </a:rPr>
              <a:t>?</a:t>
            </a:r>
          </a:p>
        </p:txBody>
      </p:sp>
    </p:spTree>
    <p:extLst>
      <p:ext uri="{BB962C8B-B14F-4D97-AF65-F5344CB8AC3E}">
        <p14:creationId xmlns:p14="http://schemas.microsoft.com/office/powerpoint/2010/main" val="2982704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5" name="Rectangle 7">
            <a:extLst>
              <a:ext uri="{FF2B5EF4-FFF2-40B4-BE49-F238E27FC236}">
                <a16:creationId xmlns:a16="http://schemas.microsoft.com/office/drawing/2014/main" id="{16EF2795-E71E-9E4B-B3EC-524498F3A459}"/>
              </a:ext>
            </a:extLst>
          </p:cNvPr>
          <p:cNvSpPr>
            <a:spLocks noGrp="1" noChangeArrowheads="1"/>
          </p:cNvSpPr>
          <p:nvPr>
            <p:ph type="body" idx="1"/>
          </p:nvPr>
        </p:nvSpPr>
        <p:spPr/>
        <p:txBody>
          <a:bodyPr/>
          <a:lstStyle/>
          <a:p>
            <a:r>
              <a:rPr lang="en-AU" altLang="en-US" sz="2400" dirty="0">
                <a:solidFill>
                  <a:srgbClr val="E21E45"/>
                </a:solidFill>
                <a:sym typeface="Symbol" pitchFamily="2" charset="2"/>
              </a:rPr>
              <a:t></a:t>
            </a:r>
            <a:r>
              <a:rPr lang="en-AU" altLang="en-US" sz="2400" dirty="0">
                <a:solidFill>
                  <a:srgbClr val="E21E45"/>
                </a:solidFill>
              </a:rPr>
              <a:t> Factor     Promotor </a:t>
            </a:r>
            <a:r>
              <a:rPr lang="en-AU" altLang="en-US" sz="2400" b="1" i="1" dirty="0">
                <a:solidFill>
                  <a:srgbClr val="E21E45"/>
                </a:solidFill>
              </a:rPr>
              <a:t>consensus</a:t>
            </a:r>
            <a:r>
              <a:rPr lang="en-AU" altLang="en-US" sz="2400" dirty="0">
                <a:solidFill>
                  <a:srgbClr val="E21E45"/>
                </a:solidFill>
              </a:rPr>
              <a:t> sequence</a:t>
            </a:r>
            <a:endParaRPr lang="en-AU" altLang="en-US" sz="2400" dirty="0"/>
          </a:p>
          <a:p>
            <a:pPr>
              <a:lnSpc>
                <a:spcPct val="90000"/>
              </a:lnSpc>
              <a:buFont typeface="Wingdings" pitchFamily="2" charset="2"/>
              <a:buNone/>
            </a:pPr>
            <a:r>
              <a:rPr lang="en-AU" altLang="en-US" sz="2400" dirty="0"/>
              <a:t>                              </a:t>
            </a:r>
            <a:r>
              <a:rPr lang="en-AU" altLang="en-US" sz="2400" dirty="0">
                <a:solidFill>
                  <a:srgbClr val="E21E45"/>
                </a:solidFill>
              </a:rPr>
              <a:t>-35</a:t>
            </a:r>
            <a:r>
              <a:rPr lang="en-AU" altLang="en-US" sz="2400" dirty="0"/>
              <a:t>                        </a:t>
            </a:r>
            <a:r>
              <a:rPr lang="en-AU" altLang="en-US" sz="2400" dirty="0">
                <a:solidFill>
                  <a:srgbClr val="E21E45"/>
                </a:solidFill>
              </a:rPr>
              <a:t>-10</a:t>
            </a:r>
          </a:p>
          <a:p>
            <a:pPr>
              <a:lnSpc>
                <a:spcPct val="90000"/>
              </a:lnSpc>
              <a:buFont typeface="Wingdings" pitchFamily="2" charset="2"/>
              <a:buNone/>
            </a:pPr>
            <a:r>
              <a:rPr lang="en-AU" altLang="en-US" sz="2400" dirty="0"/>
              <a:t>     </a:t>
            </a:r>
            <a:r>
              <a:rPr lang="en-AU" altLang="en-US" sz="2400" dirty="0">
                <a:sym typeface="Symbol" pitchFamily="2" charset="2"/>
              </a:rPr>
              <a:t></a:t>
            </a:r>
            <a:r>
              <a:rPr lang="en-AU" altLang="en-US" sz="2400" baseline="30000" dirty="0"/>
              <a:t>70  </a:t>
            </a:r>
            <a:r>
              <a:rPr lang="en-AU" altLang="en-US" sz="2400" dirty="0"/>
              <a:t>                TTGACA               TATAAT</a:t>
            </a:r>
          </a:p>
          <a:p>
            <a:pPr>
              <a:lnSpc>
                <a:spcPct val="90000"/>
              </a:lnSpc>
              <a:buFont typeface="Wingdings" pitchFamily="2" charset="2"/>
              <a:buNone/>
            </a:pPr>
            <a:r>
              <a:rPr lang="en-AU" altLang="en-US" sz="2400" dirty="0">
                <a:sym typeface="Symbol" pitchFamily="2" charset="2"/>
              </a:rPr>
              <a:t>     </a:t>
            </a:r>
            <a:r>
              <a:rPr lang="en-AU" altLang="en-US" sz="2400" baseline="30000" dirty="0">
                <a:sym typeface="Symbol" pitchFamily="2" charset="2"/>
              </a:rPr>
              <a:t>28</a:t>
            </a:r>
            <a:r>
              <a:rPr lang="en-AU" altLang="en-US" sz="2400" baseline="30000" dirty="0"/>
              <a:t>  </a:t>
            </a:r>
            <a:r>
              <a:rPr lang="en-AU" altLang="en-US" sz="2400" dirty="0"/>
              <a:t>                CTAAA                  CCGATAT</a:t>
            </a:r>
          </a:p>
          <a:p>
            <a:pPr>
              <a:lnSpc>
                <a:spcPct val="90000"/>
              </a:lnSpc>
              <a:buFont typeface="Wingdings" pitchFamily="2" charset="2"/>
              <a:buNone/>
            </a:pPr>
            <a:r>
              <a:rPr lang="en-AU" altLang="en-US" sz="2400" dirty="0"/>
              <a:t> </a:t>
            </a:r>
          </a:p>
          <a:p>
            <a:pPr>
              <a:lnSpc>
                <a:spcPct val="90000"/>
              </a:lnSpc>
              <a:buFont typeface="Wingdings" pitchFamily="2" charset="2"/>
              <a:buNone/>
            </a:pPr>
            <a:r>
              <a:rPr lang="en-AU" altLang="en-US" sz="2400" dirty="0"/>
              <a:t>   Similarly for </a:t>
            </a:r>
            <a:r>
              <a:rPr lang="en-AU" altLang="en-US" sz="2400" dirty="0">
                <a:sym typeface="Symbol" pitchFamily="2" charset="2"/>
              </a:rPr>
              <a:t></a:t>
            </a:r>
            <a:r>
              <a:rPr lang="en-AU" altLang="en-US" sz="2400" baseline="30000" dirty="0">
                <a:sym typeface="Symbol" pitchFamily="2" charset="2"/>
              </a:rPr>
              <a:t>32 </a:t>
            </a:r>
            <a:r>
              <a:rPr lang="en-AU" altLang="en-US" sz="2400" dirty="0">
                <a:sym typeface="Symbol" pitchFamily="2" charset="2"/>
              </a:rPr>
              <a:t>,</a:t>
            </a:r>
            <a:r>
              <a:rPr lang="en-AU" altLang="en-US" sz="2400" baseline="30000" dirty="0"/>
              <a:t> </a:t>
            </a:r>
            <a:r>
              <a:rPr lang="en-AU" altLang="en-US" sz="2400" dirty="0">
                <a:sym typeface="Symbol" pitchFamily="2" charset="2"/>
              </a:rPr>
              <a:t></a:t>
            </a:r>
            <a:r>
              <a:rPr lang="en-AU" altLang="en-US" sz="2400" baseline="30000" dirty="0">
                <a:sym typeface="Symbol" pitchFamily="2" charset="2"/>
              </a:rPr>
              <a:t>38</a:t>
            </a:r>
            <a:r>
              <a:rPr lang="en-AU" altLang="en-US" sz="2400" baseline="30000" dirty="0"/>
              <a:t> </a:t>
            </a:r>
            <a:r>
              <a:rPr lang="en-AU" altLang="en-US" sz="2400" dirty="0">
                <a:sym typeface="Symbol" pitchFamily="2" charset="2"/>
              </a:rPr>
              <a:t>and </a:t>
            </a:r>
            <a:r>
              <a:rPr lang="en-AU" altLang="en-US" sz="2400" baseline="30000" dirty="0"/>
              <a:t> </a:t>
            </a:r>
            <a:r>
              <a:rPr lang="en-AU" altLang="en-US" sz="2400" dirty="0">
                <a:sym typeface="Symbol" pitchFamily="2" charset="2"/>
              </a:rPr>
              <a:t></a:t>
            </a:r>
            <a:r>
              <a:rPr lang="en-AU" altLang="en-US" sz="2400" baseline="30000" dirty="0">
                <a:sym typeface="Symbol" pitchFamily="2" charset="2"/>
              </a:rPr>
              <a:t>54</a:t>
            </a:r>
            <a:r>
              <a:rPr lang="en-AU" altLang="en-US" sz="2400" dirty="0">
                <a:sym typeface="Symbol" pitchFamily="2" charset="2"/>
              </a:rPr>
              <a:t>. </a:t>
            </a:r>
          </a:p>
          <a:p>
            <a:pPr>
              <a:lnSpc>
                <a:spcPct val="90000"/>
              </a:lnSpc>
              <a:buFont typeface="Wingdings" pitchFamily="2" charset="2"/>
              <a:buNone/>
            </a:pPr>
            <a:r>
              <a:rPr lang="en-AU" altLang="en-US" sz="2400" dirty="0">
                <a:sym typeface="Symbol" pitchFamily="2" charset="2"/>
              </a:rPr>
              <a:t>   </a:t>
            </a:r>
          </a:p>
          <a:p>
            <a:pPr>
              <a:lnSpc>
                <a:spcPct val="90000"/>
              </a:lnSpc>
            </a:pPr>
            <a:r>
              <a:rPr lang="en-AU" altLang="en-US" sz="2400" dirty="0">
                <a:sym typeface="Symbol" pitchFamily="2" charset="2"/>
              </a:rPr>
              <a:t>Consensus sequences have the obvious </a:t>
            </a:r>
            <a:r>
              <a:rPr lang="en-AU" altLang="en-US" sz="2400" dirty="0">
                <a:solidFill>
                  <a:srgbClr val="E21E45"/>
                </a:solidFill>
                <a:sym typeface="Symbol" pitchFamily="2" charset="2"/>
              </a:rPr>
              <a:t>limitation</a:t>
            </a:r>
            <a:r>
              <a:rPr lang="en-AU" altLang="en-US" sz="2400" dirty="0">
                <a:sym typeface="Symbol" pitchFamily="2" charset="2"/>
              </a:rPr>
              <a:t>: there is usually some </a:t>
            </a:r>
            <a:r>
              <a:rPr lang="en-AU" altLang="en-US" sz="2400" dirty="0">
                <a:solidFill>
                  <a:srgbClr val="E21E45"/>
                </a:solidFill>
                <a:sym typeface="Symbol" pitchFamily="2" charset="2"/>
              </a:rPr>
              <a:t>deviation</a:t>
            </a:r>
            <a:r>
              <a:rPr lang="en-AU" altLang="en-US" sz="2400" dirty="0">
                <a:sym typeface="Symbol" pitchFamily="2" charset="2"/>
              </a:rPr>
              <a:t> from them.</a:t>
            </a:r>
            <a:endParaRPr lang="en-AU" altLang="en-US" sz="2400" dirty="0"/>
          </a:p>
          <a:p>
            <a:pPr>
              <a:lnSpc>
                <a:spcPct val="90000"/>
              </a:lnSpc>
              <a:buFont typeface="Wingdings" pitchFamily="2" charset="2"/>
              <a:buNone/>
            </a:pPr>
            <a:endParaRPr lang="en-US" altLang="en-US" sz="3000" dirty="0"/>
          </a:p>
        </p:txBody>
      </p:sp>
      <p:sp>
        <p:nvSpPr>
          <p:cNvPr id="759814" name="Rectangle 6">
            <a:extLst>
              <a:ext uri="{FF2B5EF4-FFF2-40B4-BE49-F238E27FC236}">
                <a16:creationId xmlns:a16="http://schemas.microsoft.com/office/drawing/2014/main" id="{50D451A5-2C8D-0348-B96C-5B38943B7645}"/>
              </a:ext>
            </a:extLst>
          </p:cNvPr>
          <p:cNvSpPr>
            <a:spLocks noGrp="1" noChangeArrowheads="1"/>
          </p:cNvSpPr>
          <p:nvPr>
            <p:ph type="title"/>
          </p:nvPr>
        </p:nvSpPr>
        <p:spPr>
          <a:xfrm>
            <a:off x="609479" y="273600"/>
            <a:ext cx="11313579" cy="1144800"/>
          </a:xfrm>
        </p:spPr>
        <p:txBody>
          <a:bodyPr/>
          <a:lstStyle/>
          <a:p>
            <a:r>
              <a:rPr lang="en-AU" altLang="en-US" dirty="0"/>
              <a:t>Determinism 1: Consensus Sequences</a:t>
            </a:r>
            <a:endParaRPr lang="en-US" altLang="en-US" dirty="0"/>
          </a:p>
        </p:txBody>
      </p:sp>
    </p:spTree>
    <p:extLst>
      <p:ext uri="{BB962C8B-B14F-4D97-AF65-F5344CB8AC3E}">
        <p14:creationId xmlns:p14="http://schemas.microsoft.com/office/powerpoint/2010/main" val="224771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8" name="Rectangle 6">
            <a:extLst>
              <a:ext uri="{FF2B5EF4-FFF2-40B4-BE49-F238E27FC236}">
                <a16:creationId xmlns:a16="http://schemas.microsoft.com/office/drawing/2014/main" id="{0DC09581-2DF7-9B46-94F8-237419753B09}"/>
              </a:ext>
            </a:extLst>
          </p:cNvPr>
          <p:cNvSpPr>
            <a:spLocks noGrp="1" noChangeArrowheads="1"/>
          </p:cNvSpPr>
          <p:nvPr>
            <p:ph type="title"/>
          </p:nvPr>
        </p:nvSpPr>
        <p:spPr/>
        <p:txBody>
          <a:bodyPr/>
          <a:lstStyle/>
          <a:p>
            <a:r>
              <a:rPr lang="en-GB" altLang="en-US" dirty="0"/>
              <a:t>Determinism 2: Regular Expressions</a:t>
            </a:r>
            <a:endParaRPr lang="en-US" altLang="en-US" dirty="0"/>
          </a:p>
        </p:txBody>
      </p:sp>
      <p:sp>
        <p:nvSpPr>
          <p:cNvPr id="760839" name="Rectangle 7">
            <a:extLst>
              <a:ext uri="{FF2B5EF4-FFF2-40B4-BE49-F238E27FC236}">
                <a16:creationId xmlns:a16="http://schemas.microsoft.com/office/drawing/2014/main" id="{A451B498-8FEE-C747-B9FB-DF7D6C580525}"/>
              </a:ext>
            </a:extLst>
          </p:cNvPr>
          <p:cNvSpPr>
            <a:spLocks noGrp="1" noChangeArrowheads="1"/>
          </p:cNvSpPr>
          <p:nvPr>
            <p:ph type="body" idx="1"/>
          </p:nvPr>
        </p:nvSpPr>
        <p:spPr/>
        <p:txBody>
          <a:bodyPr>
            <a:normAutofit fontScale="92500" lnSpcReduction="10000"/>
          </a:bodyPr>
          <a:lstStyle/>
          <a:p>
            <a:r>
              <a:rPr lang="en-GB" altLang="en-US" sz="2100" dirty="0"/>
              <a:t>The characteristic</a:t>
            </a:r>
            <a:r>
              <a:rPr lang="en-GB" altLang="en-US" sz="2100" b="1" dirty="0"/>
              <a:t> </a:t>
            </a:r>
            <a:r>
              <a:rPr lang="en-GB" altLang="en-US" sz="2100" dirty="0"/>
              <a:t>motif  of a </a:t>
            </a:r>
            <a:r>
              <a:rPr lang="en-GB" altLang="en-US" sz="2100" dirty="0" err="1"/>
              <a:t>Cys</a:t>
            </a:r>
            <a:r>
              <a:rPr lang="en-GB" altLang="en-US" sz="2100" dirty="0"/>
              <a:t>-</a:t>
            </a:r>
            <a:r>
              <a:rPr lang="en-GB" altLang="en-US" sz="2100" dirty="0" err="1"/>
              <a:t>Cys</a:t>
            </a:r>
            <a:r>
              <a:rPr lang="en-GB" altLang="en-US" sz="2100" dirty="0"/>
              <a:t>-His-His</a:t>
            </a:r>
            <a:r>
              <a:rPr lang="en-GB" altLang="en-US" sz="2100" baseline="-25000" dirty="0"/>
              <a:t> </a:t>
            </a:r>
            <a:r>
              <a:rPr lang="en-GB" altLang="en-US" sz="2100" dirty="0"/>
              <a:t>zinc finger DNA binding domain has </a:t>
            </a:r>
            <a:r>
              <a:rPr lang="en-GB" altLang="en-US" sz="2100" b="1" i="1" dirty="0"/>
              <a:t>regular expression</a:t>
            </a:r>
          </a:p>
          <a:p>
            <a:pPr>
              <a:lnSpc>
                <a:spcPct val="90000"/>
              </a:lnSpc>
              <a:buFont typeface="Wingdings" pitchFamily="2" charset="2"/>
              <a:buNone/>
            </a:pPr>
            <a:endParaRPr lang="en-GB" altLang="en-US" sz="2100" b="1" i="1" dirty="0"/>
          </a:p>
          <a:p>
            <a:pPr>
              <a:lnSpc>
                <a:spcPct val="90000"/>
              </a:lnSpc>
              <a:buFont typeface="Wingdings" pitchFamily="2" charset="2"/>
              <a:buNone/>
            </a:pPr>
            <a:r>
              <a:rPr lang="en-GB" altLang="en-US" dirty="0"/>
              <a:t>  	</a:t>
            </a:r>
            <a:r>
              <a:rPr lang="en-GB" altLang="en-US" b="1" dirty="0">
                <a:solidFill>
                  <a:srgbClr val="CA0826"/>
                </a:solidFill>
              </a:rPr>
              <a:t>C</a:t>
            </a:r>
            <a:r>
              <a:rPr lang="en-GB" altLang="en-US" b="1" dirty="0"/>
              <a:t>-X(2,4)-</a:t>
            </a:r>
            <a:r>
              <a:rPr lang="en-GB" altLang="en-US" b="1" dirty="0">
                <a:solidFill>
                  <a:srgbClr val="CA0826"/>
                </a:solidFill>
              </a:rPr>
              <a:t>C</a:t>
            </a:r>
            <a:r>
              <a:rPr lang="en-GB" altLang="en-US" b="1" dirty="0"/>
              <a:t>-X(3)-</a:t>
            </a:r>
            <a:r>
              <a:rPr lang="en-GB" altLang="en-US" b="1" dirty="0">
                <a:solidFill>
                  <a:schemeClr val="accent2"/>
                </a:solidFill>
              </a:rPr>
              <a:t>[LIVMFYWC]</a:t>
            </a:r>
            <a:r>
              <a:rPr lang="en-GB" altLang="en-US" b="1" dirty="0"/>
              <a:t>-X(8)-</a:t>
            </a:r>
            <a:r>
              <a:rPr lang="en-GB" altLang="en-US" b="1" dirty="0">
                <a:solidFill>
                  <a:srgbClr val="CA0826"/>
                </a:solidFill>
              </a:rPr>
              <a:t>H</a:t>
            </a:r>
            <a:r>
              <a:rPr lang="en-GB" altLang="en-US" b="1" dirty="0"/>
              <a:t>-X(3,5)-</a:t>
            </a:r>
            <a:r>
              <a:rPr lang="en-GB" altLang="en-US" b="1" dirty="0">
                <a:solidFill>
                  <a:srgbClr val="CA0826"/>
                </a:solidFill>
              </a:rPr>
              <a:t>H</a:t>
            </a:r>
            <a:endParaRPr lang="en-GB" altLang="en-US" b="1" dirty="0"/>
          </a:p>
          <a:p>
            <a:pPr>
              <a:lnSpc>
                <a:spcPct val="90000"/>
              </a:lnSpc>
              <a:buFont typeface="Wingdings" pitchFamily="2" charset="2"/>
              <a:buNone/>
            </a:pPr>
            <a:r>
              <a:rPr lang="en-AU" altLang="en-US" sz="1900" b="1" dirty="0">
                <a:latin typeface="Times" pitchFamily="2" charset="0"/>
              </a:rPr>
              <a:t>   </a:t>
            </a:r>
          </a:p>
          <a:p>
            <a:pPr>
              <a:lnSpc>
                <a:spcPct val="90000"/>
              </a:lnSpc>
            </a:pPr>
            <a:r>
              <a:rPr lang="en-AU" altLang="en-US" sz="2100" dirty="0"/>
              <a:t>Here, as in algebra, </a:t>
            </a:r>
            <a:r>
              <a:rPr lang="en-AU" altLang="en-US" sz="2100" b="1" dirty="0"/>
              <a:t>X</a:t>
            </a:r>
            <a:r>
              <a:rPr lang="en-AU" altLang="en-US" sz="2100" dirty="0"/>
              <a:t> is unknown. The 29 </a:t>
            </a:r>
            <a:r>
              <a:rPr lang="en-AU" altLang="en-US" sz="2100" dirty="0" err="1"/>
              <a:t>a.a</a:t>
            </a:r>
            <a:r>
              <a:rPr lang="en-AU" altLang="en-US" sz="2100" dirty="0"/>
              <a:t>. sequence of an example domain 1SP1 is as follows, clearly fitting the model.</a:t>
            </a:r>
          </a:p>
          <a:p>
            <a:pPr>
              <a:lnSpc>
                <a:spcPct val="90000"/>
              </a:lnSpc>
              <a:buFont typeface="Wingdings" pitchFamily="2" charset="2"/>
              <a:buNone/>
            </a:pPr>
            <a:endParaRPr lang="en-AU" altLang="en-US" sz="2100" dirty="0"/>
          </a:p>
          <a:p>
            <a:pPr>
              <a:lnSpc>
                <a:spcPct val="90000"/>
              </a:lnSpc>
              <a:buFont typeface="Wingdings" pitchFamily="2" charset="2"/>
              <a:buNone/>
            </a:pPr>
            <a:r>
              <a:rPr lang="en-AU" altLang="en-US" sz="2100" dirty="0"/>
              <a:t> 	1SP1: </a:t>
            </a:r>
          </a:p>
          <a:p>
            <a:pPr>
              <a:lnSpc>
                <a:spcPct val="90000"/>
              </a:lnSpc>
              <a:buFont typeface="Wingdings" pitchFamily="2" charset="2"/>
              <a:buNone/>
            </a:pPr>
            <a:r>
              <a:rPr lang="en-AU" altLang="en-US" sz="2100" dirty="0"/>
              <a:t>	</a:t>
            </a:r>
            <a:r>
              <a:rPr lang="en-AU" altLang="en-US" b="1" dirty="0"/>
              <a:t>KKFA</a:t>
            </a:r>
            <a:r>
              <a:rPr lang="en-AU" altLang="en-US" b="1" dirty="0">
                <a:solidFill>
                  <a:srgbClr val="E21E45"/>
                </a:solidFill>
              </a:rPr>
              <a:t>C</a:t>
            </a:r>
            <a:r>
              <a:rPr lang="en-AU" altLang="en-US" b="1" dirty="0"/>
              <a:t>PE</a:t>
            </a:r>
            <a:r>
              <a:rPr lang="en-AU" altLang="en-US" b="1" dirty="0">
                <a:solidFill>
                  <a:srgbClr val="E21E45"/>
                </a:solidFill>
              </a:rPr>
              <a:t>C</a:t>
            </a:r>
            <a:r>
              <a:rPr lang="en-AU" altLang="en-US" b="1" dirty="0"/>
              <a:t>PKR</a:t>
            </a:r>
            <a:r>
              <a:rPr lang="en-AU" altLang="en-US" b="1" dirty="0">
                <a:solidFill>
                  <a:schemeClr val="accent2"/>
                </a:solidFill>
              </a:rPr>
              <a:t>F</a:t>
            </a:r>
            <a:r>
              <a:rPr lang="en-AU" altLang="en-US" b="1" dirty="0"/>
              <a:t>MRSDHLSK</a:t>
            </a:r>
            <a:r>
              <a:rPr lang="en-AU" altLang="en-US" b="1" dirty="0">
                <a:solidFill>
                  <a:srgbClr val="E21E45"/>
                </a:solidFill>
              </a:rPr>
              <a:t>H</a:t>
            </a:r>
            <a:r>
              <a:rPr lang="en-AU" altLang="en-US" b="1" dirty="0"/>
              <a:t>IKT</a:t>
            </a:r>
            <a:r>
              <a:rPr lang="en-AU" altLang="en-US" b="1" dirty="0">
                <a:solidFill>
                  <a:srgbClr val="E21E45"/>
                </a:solidFill>
              </a:rPr>
              <a:t>H</a:t>
            </a:r>
            <a:r>
              <a:rPr lang="en-AU" altLang="en-US" b="1" dirty="0"/>
              <a:t>QNKK</a:t>
            </a:r>
          </a:p>
          <a:p>
            <a:pPr>
              <a:lnSpc>
                <a:spcPct val="90000"/>
              </a:lnSpc>
              <a:buFont typeface="Wingdings" pitchFamily="2" charset="2"/>
              <a:buNone/>
            </a:pPr>
            <a:r>
              <a:rPr lang="en-AU" altLang="en-US" b="1" dirty="0"/>
              <a:t>    </a:t>
            </a:r>
            <a:endParaRPr lang="en-GB" altLang="en-US" b="1" dirty="0"/>
          </a:p>
          <a:p>
            <a:pPr>
              <a:lnSpc>
                <a:spcPct val="90000"/>
              </a:lnSpc>
              <a:buFont typeface="Wingdings" pitchFamily="2" charset="2"/>
              <a:buNone/>
            </a:pPr>
            <a:endParaRPr lang="en-US" altLang="en-US" sz="3400" dirty="0"/>
          </a:p>
        </p:txBody>
      </p:sp>
    </p:spTree>
    <p:extLst>
      <p:ext uri="{BB962C8B-B14F-4D97-AF65-F5344CB8AC3E}">
        <p14:creationId xmlns:p14="http://schemas.microsoft.com/office/powerpoint/2010/main" val="271113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62" name="Rectangle 6">
            <a:extLst>
              <a:ext uri="{FF2B5EF4-FFF2-40B4-BE49-F238E27FC236}">
                <a16:creationId xmlns:a16="http://schemas.microsoft.com/office/drawing/2014/main" id="{087AD62B-5447-1C41-955E-9E943107ED2C}"/>
              </a:ext>
            </a:extLst>
          </p:cNvPr>
          <p:cNvSpPr>
            <a:spLocks noGrp="1" noChangeArrowheads="1"/>
          </p:cNvSpPr>
          <p:nvPr>
            <p:ph type="title"/>
          </p:nvPr>
        </p:nvSpPr>
        <p:spPr/>
        <p:txBody>
          <a:bodyPr/>
          <a:lstStyle/>
          <a:p>
            <a:pPr algn="ctr"/>
            <a:r>
              <a:rPr lang="en-GB" altLang="en-US" dirty="0"/>
              <a:t>Regular Expressions Can Be Limiting</a:t>
            </a:r>
            <a:endParaRPr lang="en-US" altLang="en-US" dirty="0"/>
          </a:p>
        </p:txBody>
      </p:sp>
      <p:sp>
        <p:nvSpPr>
          <p:cNvPr id="761863" name="Rectangle 7">
            <a:extLst>
              <a:ext uri="{FF2B5EF4-FFF2-40B4-BE49-F238E27FC236}">
                <a16:creationId xmlns:a16="http://schemas.microsoft.com/office/drawing/2014/main" id="{A67522B8-0444-E14C-8A3E-A1AB09BB1817}"/>
              </a:ext>
            </a:extLst>
          </p:cNvPr>
          <p:cNvSpPr>
            <a:spLocks noGrp="1" noChangeArrowheads="1"/>
          </p:cNvSpPr>
          <p:nvPr>
            <p:ph type="body" idx="1"/>
          </p:nvPr>
        </p:nvSpPr>
        <p:spPr/>
        <p:txBody>
          <a:bodyPr>
            <a:normAutofit fontScale="92500" lnSpcReduction="20000"/>
          </a:bodyPr>
          <a:lstStyle/>
          <a:p>
            <a:pPr>
              <a:lnSpc>
                <a:spcPct val="90000"/>
              </a:lnSpc>
            </a:pPr>
            <a:r>
              <a:rPr lang="en-GB" altLang="en-US"/>
              <a:t>The regular expression syntax is still </a:t>
            </a:r>
            <a:r>
              <a:rPr lang="en-GB" altLang="en-US">
                <a:solidFill>
                  <a:srgbClr val="FF0000"/>
                </a:solidFill>
              </a:rPr>
              <a:t>too rigid</a:t>
            </a:r>
            <a:r>
              <a:rPr lang="en-GB" altLang="en-US"/>
              <a:t> to represent many </a:t>
            </a:r>
            <a:r>
              <a:rPr lang="en-GB" altLang="en-US">
                <a:solidFill>
                  <a:srgbClr val="FF0000"/>
                </a:solidFill>
              </a:rPr>
              <a:t>highly divergent</a:t>
            </a:r>
            <a:r>
              <a:rPr lang="en-GB" altLang="en-US"/>
              <a:t> protein motifs.</a:t>
            </a:r>
          </a:p>
          <a:p>
            <a:pPr>
              <a:lnSpc>
                <a:spcPct val="90000"/>
              </a:lnSpc>
            </a:pPr>
            <a:endParaRPr lang="en-GB" altLang="en-US"/>
          </a:p>
          <a:p>
            <a:pPr>
              <a:lnSpc>
                <a:spcPct val="90000"/>
              </a:lnSpc>
            </a:pPr>
            <a:r>
              <a:rPr lang="en-GB" altLang="en-US"/>
              <a:t>Also, </a:t>
            </a:r>
            <a:r>
              <a:rPr lang="en-GB" altLang="en-US">
                <a:solidFill>
                  <a:srgbClr val="FF0000"/>
                </a:solidFill>
              </a:rPr>
              <a:t>short</a:t>
            </a:r>
            <a:r>
              <a:rPr lang="en-GB" altLang="en-US"/>
              <a:t> patterns are sometimes insufficient with today’s large databases. Even requiring perfect matches you might find many </a:t>
            </a:r>
            <a:r>
              <a:rPr lang="en-GB" altLang="en-US">
                <a:solidFill>
                  <a:srgbClr val="FF0000"/>
                </a:solidFill>
              </a:rPr>
              <a:t>false positives</a:t>
            </a:r>
            <a:r>
              <a:rPr lang="en-GB" altLang="en-US"/>
              <a:t>.  On the other hand some real sites might not be perfect matches.</a:t>
            </a:r>
          </a:p>
          <a:p>
            <a:pPr>
              <a:lnSpc>
                <a:spcPct val="90000"/>
              </a:lnSpc>
            </a:pPr>
            <a:endParaRPr lang="en-GB" altLang="en-US"/>
          </a:p>
          <a:p>
            <a:pPr>
              <a:lnSpc>
                <a:spcPct val="90000"/>
              </a:lnSpc>
            </a:pPr>
            <a:r>
              <a:rPr lang="en-GB" altLang="en-US"/>
              <a:t>We need to go beyond apparently equally likely alternatives, and ranges for gaps. We deal with the former first, having a </a:t>
            </a:r>
            <a:r>
              <a:rPr lang="en-GB" altLang="en-US">
                <a:solidFill>
                  <a:srgbClr val="FF0000"/>
                </a:solidFill>
              </a:rPr>
              <a:t>distribution at each position</a:t>
            </a:r>
            <a:r>
              <a:rPr lang="en-GB" altLang="en-US"/>
              <a:t>. </a:t>
            </a:r>
            <a:endParaRPr lang="en-US" altLang="en-US"/>
          </a:p>
        </p:txBody>
      </p:sp>
    </p:spTree>
    <p:extLst>
      <p:ext uri="{BB962C8B-B14F-4D97-AF65-F5344CB8AC3E}">
        <p14:creationId xmlns:p14="http://schemas.microsoft.com/office/powerpoint/2010/main" val="375262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84600"/>
            <a:ext cx="11581560" cy="96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rPr>
              <a:t>Today’s Instructor</a:t>
            </a:r>
          </a:p>
        </p:txBody>
      </p:sp>
      <p:sp>
        <p:nvSpPr>
          <p:cNvPr id="87" name="CustomShape 2"/>
          <p:cNvSpPr/>
          <p:nvPr/>
        </p:nvSpPr>
        <p:spPr>
          <a:xfrm>
            <a:off x="3915720" y="1600200"/>
            <a:ext cx="792792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641"/>
              </a:spcBef>
              <a:buClr>
                <a:srgbClr val="000000"/>
              </a:buClr>
              <a:buFont typeface="Arial"/>
              <a:buChar char="•"/>
            </a:pPr>
            <a:r>
              <a:rPr lang="en-US" sz="3200" b="0" strike="noStrike" spc="-1">
                <a:solidFill>
                  <a:srgbClr val="000000"/>
                </a:solidFill>
                <a:uFill>
                  <a:solidFill>
                    <a:srgbClr val="FFFFFF"/>
                  </a:solidFill>
                </a:uFill>
                <a:latin typeface="Arial"/>
              </a:rPr>
              <a:t>Bioinformatics and Computational Biosciences Branch (BCBB), Rocky Mountain Laboratories (RML), NIAID,</a:t>
            </a:r>
          </a:p>
          <a:p>
            <a:pPr marL="343080" indent="-342360">
              <a:lnSpc>
                <a:spcPct val="100000"/>
              </a:lnSpc>
              <a:spcBef>
                <a:spcPts val="641"/>
              </a:spcBef>
              <a:buClr>
                <a:srgbClr val="000000"/>
              </a:buClr>
              <a:buFont typeface="Arial"/>
              <a:buChar char="•"/>
            </a:pPr>
            <a:r>
              <a:rPr lang="en-US" sz="3200" b="0" strike="noStrike" spc="-1">
                <a:solidFill>
                  <a:srgbClr val="000000"/>
                </a:solidFill>
                <a:uFill>
                  <a:solidFill>
                    <a:srgbClr val="FFFFFF"/>
                  </a:solidFill>
                </a:uFill>
                <a:latin typeface="Arial"/>
              </a:rPr>
              <a:t>NIH, Hamilton, MT USA.</a:t>
            </a:r>
          </a:p>
          <a:p>
            <a:pPr marL="343080" indent="-342360">
              <a:lnSpc>
                <a:spcPct val="100000"/>
              </a:lnSpc>
              <a:spcBef>
                <a:spcPts val="641"/>
              </a:spcBef>
              <a:buClr>
                <a:srgbClr val="000000"/>
              </a:buClr>
              <a:buFont typeface="Arial"/>
              <a:buChar char="•"/>
            </a:pPr>
            <a:r>
              <a:rPr lang="en-US" sz="3200" b="0" strike="noStrike" spc="-1">
                <a:solidFill>
                  <a:srgbClr val="000000"/>
                </a:solidFill>
                <a:uFill>
                  <a:solidFill>
                    <a:srgbClr val="FFFFFF"/>
                  </a:solidFill>
                </a:uFill>
                <a:latin typeface="Arial"/>
              </a:rPr>
              <a:t>Contact our team via email: </a:t>
            </a:r>
          </a:p>
          <a:p>
            <a:pPr marL="743040" lvl="1" indent="-285120">
              <a:lnSpc>
                <a:spcPct val="100000"/>
              </a:lnSpc>
              <a:spcBef>
                <a:spcPts val="561"/>
              </a:spcBef>
              <a:buClr>
                <a:srgbClr val="000000"/>
              </a:buClr>
              <a:buFont typeface="Arial"/>
              <a:buChar char="–"/>
            </a:pPr>
            <a:r>
              <a:rPr lang="en-US" sz="2800" b="0" strike="noStrike" spc="-1">
                <a:solidFill>
                  <a:srgbClr val="000000"/>
                </a:solidFill>
                <a:uFill>
                  <a:solidFill>
                    <a:srgbClr val="FFFFFF"/>
                  </a:solidFill>
                </a:uFill>
                <a:latin typeface="Arial"/>
              </a:rPr>
              <a:t>Email: </a:t>
            </a:r>
            <a:r>
              <a:rPr lang="en-US" sz="2800" b="0" u="sng" strike="noStrike" spc="-1">
                <a:solidFill>
                  <a:srgbClr val="0000FF"/>
                </a:solidFill>
                <a:uFill>
                  <a:solidFill>
                    <a:srgbClr val="FFFFFF"/>
                  </a:solidFill>
                </a:uFill>
                <a:latin typeface="Arial"/>
                <a:hlinkClick r:id="rId2"/>
              </a:rPr>
              <a:t>ace@icermali.org</a:t>
            </a:r>
            <a:endParaRPr lang="en-US" sz="2800" b="0" strike="noStrike" spc="-1">
              <a:solidFill>
                <a:srgbClr val="000000"/>
              </a:solidFill>
              <a:uFill>
                <a:solidFill>
                  <a:srgbClr val="FFFFFF"/>
                </a:solidFill>
              </a:uFill>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uFill>
                  <a:solidFill>
                    <a:srgbClr val="FFFFFF"/>
                  </a:solidFill>
                </a:uFill>
                <a:latin typeface="Arial"/>
              </a:rPr>
              <a:t>Listserv: </a:t>
            </a:r>
            <a:r>
              <a:rPr lang="en-US" sz="2800" b="0" u="sng" strike="noStrike" spc="-1">
                <a:solidFill>
                  <a:srgbClr val="0000FF"/>
                </a:solidFill>
                <a:uFill>
                  <a:solidFill>
                    <a:srgbClr val="FFFFFF"/>
                  </a:solidFill>
                </a:uFill>
                <a:latin typeface="Arial"/>
                <a:hlinkClick r:id="rId3"/>
              </a:rPr>
              <a:t>ACE-MALI-L@LIST.NIH.GOV</a:t>
            </a:r>
            <a:endParaRPr lang="en-US" sz="2800" b="0" strike="noStrike" spc="-1">
              <a:solidFill>
                <a:srgbClr val="000000"/>
              </a:solidFill>
              <a:uFill>
                <a:solidFill>
                  <a:srgbClr val="FFFFFF"/>
                </a:solidFill>
              </a:uFill>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uFill>
                  <a:solidFill>
                    <a:srgbClr val="FFFFFF"/>
                  </a:solidFill>
                </a:uFill>
                <a:latin typeface="Arial"/>
              </a:rPr>
              <a:t>Instructor: </a:t>
            </a:r>
            <a:r>
              <a:rPr lang="en-US" sz="2800" b="0" u="sng" strike="noStrike" spc="-1">
                <a:solidFill>
                  <a:srgbClr val="0000FF"/>
                </a:solidFill>
                <a:uFill>
                  <a:solidFill>
                    <a:srgbClr val="FFFFFF"/>
                  </a:solidFill>
                </a:uFill>
                <a:latin typeface="Arial"/>
              </a:rPr>
              <a:t>amitava.roy@nih.gov</a:t>
            </a:r>
            <a:r>
              <a:rPr lang="en-US" sz="2800" b="0" strike="noStrike" spc="-1">
                <a:solidFill>
                  <a:srgbClr val="000000"/>
                </a:solidFill>
                <a:uFill>
                  <a:solidFill>
                    <a:srgbClr val="FFFFFF"/>
                  </a:solidFill>
                </a:uFill>
                <a:latin typeface="Arial"/>
              </a:rPr>
              <a:t> </a:t>
            </a:r>
          </a:p>
        </p:txBody>
      </p:sp>
      <p:sp>
        <p:nvSpPr>
          <p:cNvPr id="89" name="CustomShape 3"/>
          <p:cNvSpPr/>
          <p:nvPr/>
        </p:nvSpPr>
        <p:spPr>
          <a:xfrm>
            <a:off x="866880" y="4039560"/>
            <a:ext cx="317916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Arial"/>
                <a:ea typeface="DejaVu Sans"/>
              </a:rPr>
              <a:t>Dr. Amitava Roy</a:t>
            </a:r>
            <a:r>
              <a:rPr lang="en-US" sz="18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DejaVu Sans"/>
              </a:rPr>
              <a:t>Ph.D. in Physics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DejaVu Sans"/>
              </a:rPr>
              <a:t>Ongoing Computational Biology projects:</a:t>
            </a:r>
            <a:endParaRPr lang="en-US" sz="1800" b="0" strike="noStrike" spc="-1">
              <a:solidFill>
                <a:srgbClr val="000000"/>
              </a:solidFill>
              <a:uFill>
                <a:solidFill>
                  <a:srgbClr val="FFFFFF"/>
                </a:solidFill>
              </a:uFill>
              <a:latin typeface="Arial"/>
            </a:endParaRPr>
          </a:p>
          <a:p>
            <a:pPr marL="285840" indent="-285120">
              <a:lnSpc>
                <a:spcPct val="100000"/>
              </a:lnSpc>
              <a:buClr>
                <a:srgbClr val="000000"/>
              </a:buClr>
              <a:buFont typeface="Arial"/>
              <a:buChar char="•"/>
            </a:pPr>
            <a:r>
              <a:rPr lang="en-US" sz="1800" b="0" strike="noStrike" spc="-1">
                <a:solidFill>
                  <a:srgbClr val="000000"/>
                </a:solidFill>
                <a:uFill>
                  <a:solidFill>
                    <a:srgbClr val="FFFFFF"/>
                  </a:solidFill>
                </a:uFill>
                <a:latin typeface="Arial"/>
                <a:ea typeface="DejaVu Sans"/>
              </a:rPr>
              <a:t>Vaccine development</a:t>
            </a:r>
            <a:endParaRPr lang="en-US" sz="1800" b="0" strike="noStrike" spc="-1">
              <a:solidFill>
                <a:srgbClr val="000000"/>
              </a:solidFill>
              <a:uFill>
                <a:solidFill>
                  <a:srgbClr val="FFFFFF"/>
                </a:solidFill>
              </a:uFill>
              <a:latin typeface="Arial"/>
            </a:endParaRPr>
          </a:p>
          <a:p>
            <a:pPr marL="285840" indent="-285120">
              <a:lnSpc>
                <a:spcPct val="100000"/>
              </a:lnSpc>
              <a:buClr>
                <a:srgbClr val="000000"/>
              </a:buClr>
              <a:buFont typeface="Arial"/>
              <a:buChar char="•"/>
            </a:pPr>
            <a:r>
              <a:rPr lang="en-US" sz="1800" b="0" strike="noStrike" spc="-1">
                <a:solidFill>
                  <a:srgbClr val="000000"/>
                </a:solidFill>
                <a:uFill>
                  <a:solidFill>
                    <a:srgbClr val="FFFFFF"/>
                  </a:solidFill>
                </a:uFill>
                <a:latin typeface="Arial"/>
                <a:ea typeface="DejaVu Sans"/>
              </a:rPr>
              <a:t>Structure determination of prion</a:t>
            </a:r>
            <a:endParaRPr lang="en-US" sz="1800" b="0" strike="noStrike" spc="-1">
              <a:solidFill>
                <a:srgbClr val="000000"/>
              </a:solidFill>
              <a:uFill>
                <a:solidFill>
                  <a:srgbClr val="FFFFFF"/>
                </a:solidFill>
              </a:uFill>
              <a:latin typeface="Arial"/>
            </a:endParaRPr>
          </a:p>
        </p:txBody>
      </p:sp>
      <p:sp>
        <p:nvSpPr>
          <p:cNvPr id="90" name="CustomShape 4"/>
          <p:cNvSpPr/>
          <p:nvPr/>
        </p:nvSpPr>
        <p:spPr>
          <a:xfrm>
            <a:off x="8737560" y="6356520"/>
            <a:ext cx="2844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6EA7408-7745-4C49-830F-40269CFE0018}" type="slidenum">
              <a:rPr lang="en-US" sz="1200" b="0" strike="noStrike" spc="-1">
                <a:solidFill>
                  <a:srgbClr val="8B8B8B"/>
                </a:solidFill>
                <a:uFill>
                  <a:solidFill>
                    <a:srgbClr val="FFFFFF"/>
                  </a:solidFill>
                </a:uFill>
                <a:latin typeface="Calibri"/>
              </a:rPr>
              <a:t>2</a:t>
            </a:fld>
            <a:endParaRPr lang="en-US" sz="1200" b="0" strike="noStrike" spc="-1">
              <a:solidFill>
                <a:srgbClr val="000000"/>
              </a:solidFill>
              <a:uFill>
                <a:solidFill>
                  <a:srgbClr val="FFFFFF"/>
                </a:solidFill>
              </a:uFill>
              <a:latin typeface="Arial"/>
            </a:endParaRPr>
          </a:p>
        </p:txBody>
      </p:sp>
      <p:pic>
        <p:nvPicPr>
          <p:cNvPr id="5" name="Picture 4">
            <a:extLst>
              <a:ext uri="{FF2B5EF4-FFF2-40B4-BE49-F238E27FC236}">
                <a16:creationId xmlns:a16="http://schemas.microsoft.com/office/drawing/2014/main" id="{A569BD0B-6E67-5843-BD73-1DA0216E38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80" y="1317215"/>
            <a:ext cx="3048840" cy="277884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7014" name="Object 38">
            <a:extLst>
              <a:ext uri="{FF2B5EF4-FFF2-40B4-BE49-F238E27FC236}">
                <a16:creationId xmlns:a16="http://schemas.microsoft.com/office/drawing/2014/main" id="{E290AAF7-D4DC-1546-BBC5-C8460B90A3F8}"/>
              </a:ext>
            </a:extLst>
          </p:cNvPr>
          <p:cNvGraphicFramePr>
            <a:graphicFrameLocks noChangeAspect="1"/>
          </p:cNvGraphicFramePr>
          <p:nvPr/>
        </p:nvGraphicFramePr>
        <p:xfrm>
          <a:off x="1524000" y="1"/>
          <a:ext cx="914400" cy="358775"/>
        </p:xfrm>
        <a:graphic>
          <a:graphicData uri="http://schemas.openxmlformats.org/presentationml/2006/ole">
            <mc:AlternateContent xmlns:mc="http://schemas.openxmlformats.org/markup-compatibility/2006">
              <mc:Choice xmlns:v="urn:schemas-microsoft-com:vml" Requires="v">
                <p:oleObj spid="_x0000_s99339" name="Equation" r:id="rId4" imgW="4686300" imgH="7899400" progId="Equation.DSMT4">
                  <p:embed/>
                </p:oleObj>
              </mc:Choice>
              <mc:Fallback>
                <p:oleObj name="Equation" r:id="rId4" imgW="4686300" imgH="7899400" progId="Equation.DSMT4">
                  <p:embed/>
                  <p:pic>
                    <p:nvPicPr>
                      <p:cNvPr id="767014" name="Object 38">
                        <a:extLst>
                          <a:ext uri="{FF2B5EF4-FFF2-40B4-BE49-F238E27FC236}">
                            <a16:creationId xmlns:a16="http://schemas.microsoft.com/office/drawing/2014/main" id="{E290AAF7-D4DC-1546-BBC5-C8460B90A3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
                        <a:ext cx="9144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7015" name="Object 39">
            <a:extLst>
              <a:ext uri="{FF2B5EF4-FFF2-40B4-BE49-F238E27FC236}">
                <a16:creationId xmlns:a16="http://schemas.microsoft.com/office/drawing/2014/main" id="{3E8F3D7D-9659-0847-A25A-615392731B2A}"/>
              </a:ext>
            </a:extLst>
          </p:cNvPr>
          <p:cNvGraphicFramePr>
            <a:graphicFrameLocks noChangeAspect="1"/>
          </p:cNvGraphicFramePr>
          <p:nvPr/>
        </p:nvGraphicFramePr>
        <p:xfrm>
          <a:off x="1524000" y="1"/>
          <a:ext cx="914400" cy="358775"/>
        </p:xfrm>
        <a:graphic>
          <a:graphicData uri="http://schemas.openxmlformats.org/presentationml/2006/ole">
            <mc:AlternateContent xmlns:mc="http://schemas.openxmlformats.org/markup-compatibility/2006">
              <mc:Choice xmlns:v="urn:schemas-microsoft-com:vml" Requires="v">
                <p:oleObj spid="_x0000_s99340" name="Equation" r:id="rId6" imgW="4686300" imgH="7899400" progId="Equation.DSMT4">
                  <p:embed/>
                </p:oleObj>
              </mc:Choice>
              <mc:Fallback>
                <p:oleObj name="Equation" r:id="rId6" imgW="4686300" imgH="7899400" progId="Equation.DSMT4">
                  <p:embed/>
                  <p:pic>
                    <p:nvPicPr>
                      <p:cNvPr id="767015" name="Object 39">
                        <a:extLst>
                          <a:ext uri="{FF2B5EF4-FFF2-40B4-BE49-F238E27FC236}">
                            <a16:creationId xmlns:a16="http://schemas.microsoft.com/office/drawing/2014/main" id="{3E8F3D7D-9659-0847-A25A-615392731B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
                        <a:ext cx="9144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7016" name="Group 40">
            <a:extLst>
              <a:ext uri="{FF2B5EF4-FFF2-40B4-BE49-F238E27FC236}">
                <a16:creationId xmlns:a16="http://schemas.microsoft.com/office/drawing/2014/main" id="{3C9CDB8D-4CE7-6440-8D99-71A51C4850B9}"/>
              </a:ext>
            </a:extLst>
          </p:cNvPr>
          <p:cNvGraphicFramePr>
            <a:graphicFrameLocks noGrp="1"/>
          </p:cNvGraphicFramePr>
          <p:nvPr>
            <p:extLst>
              <p:ext uri="{D42A27DB-BD31-4B8C-83A1-F6EECF244321}">
                <p14:modId xmlns:p14="http://schemas.microsoft.com/office/powerpoint/2010/main" val="4225803546"/>
              </p:ext>
            </p:extLst>
          </p:nvPr>
        </p:nvGraphicFramePr>
        <p:xfrm>
          <a:off x="3330386" y="2348755"/>
          <a:ext cx="2743200" cy="1219200"/>
        </p:xfrm>
        <a:graphic>
          <a:graphicData uri="http://schemas.openxmlformats.org/drawingml/2006/table">
            <a:tbl>
              <a:tblPr/>
              <a:tblGrid>
                <a:gridCol w="457200">
                  <a:extLst>
                    <a:ext uri="{9D8B030D-6E8A-4147-A177-3AD203B41FA5}">
                      <a16:colId xmlns:a16="http://schemas.microsoft.com/office/drawing/2014/main" val="2222945648"/>
                    </a:ext>
                  </a:extLst>
                </a:gridCol>
                <a:gridCol w="457200">
                  <a:extLst>
                    <a:ext uri="{9D8B030D-6E8A-4147-A177-3AD203B41FA5}">
                      <a16:colId xmlns:a16="http://schemas.microsoft.com/office/drawing/2014/main" val="3891679747"/>
                    </a:ext>
                  </a:extLst>
                </a:gridCol>
                <a:gridCol w="457200">
                  <a:extLst>
                    <a:ext uri="{9D8B030D-6E8A-4147-A177-3AD203B41FA5}">
                      <a16:colId xmlns:a16="http://schemas.microsoft.com/office/drawing/2014/main" val="2511578212"/>
                    </a:ext>
                  </a:extLst>
                </a:gridCol>
                <a:gridCol w="457200">
                  <a:extLst>
                    <a:ext uri="{9D8B030D-6E8A-4147-A177-3AD203B41FA5}">
                      <a16:colId xmlns:a16="http://schemas.microsoft.com/office/drawing/2014/main" val="155193891"/>
                    </a:ext>
                  </a:extLst>
                </a:gridCol>
                <a:gridCol w="457200">
                  <a:extLst>
                    <a:ext uri="{9D8B030D-6E8A-4147-A177-3AD203B41FA5}">
                      <a16:colId xmlns:a16="http://schemas.microsoft.com/office/drawing/2014/main" val="3495775072"/>
                    </a:ext>
                  </a:extLst>
                </a:gridCol>
                <a:gridCol w="457200">
                  <a:extLst>
                    <a:ext uri="{9D8B030D-6E8A-4147-A177-3AD203B41FA5}">
                      <a16:colId xmlns:a16="http://schemas.microsoft.com/office/drawing/2014/main" val="2963692408"/>
                    </a:ext>
                  </a:extLst>
                </a:gridCol>
              </a:tblGrid>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214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0513257"/>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5089902"/>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4344743"/>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193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216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8558504"/>
                  </a:ext>
                </a:extLst>
              </a:tr>
            </a:tbl>
          </a:graphicData>
        </a:graphic>
      </p:graphicFrame>
      <p:sp>
        <p:nvSpPr>
          <p:cNvPr id="767053" name="Text Box 77">
            <a:extLst>
              <a:ext uri="{FF2B5EF4-FFF2-40B4-BE49-F238E27FC236}">
                <a16:creationId xmlns:a16="http://schemas.microsoft.com/office/drawing/2014/main" id="{E4FFEE60-91AC-A049-ACE7-85759A60E5F1}"/>
              </a:ext>
            </a:extLst>
          </p:cNvPr>
          <p:cNvSpPr txBox="1">
            <a:spLocks noChangeArrowheads="1"/>
          </p:cNvSpPr>
          <p:nvPr/>
        </p:nvSpPr>
        <p:spPr bwMode="auto">
          <a:xfrm>
            <a:off x="2933512" y="2377331"/>
            <a:ext cx="320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66FF"/>
                </a:solidFill>
                <a:latin typeface="Courier New" panose="02070309020205020404" pitchFamily="49" charset="0"/>
              </a:rPr>
              <a:t>A</a:t>
            </a:r>
          </a:p>
          <a:p>
            <a:r>
              <a:rPr lang="en-US" altLang="en-US" b="1">
                <a:solidFill>
                  <a:srgbClr val="3366FF"/>
                </a:solidFill>
                <a:latin typeface="Courier New" panose="02070309020205020404" pitchFamily="49" charset="0"/>
              </a:rPr>
              <a:t>C</a:t>
            </a:r>
          </a:p>
          <a:p>
            <a:r>
              <a:rPr lang="en-US" altLang="en-US" b="1">
                <a:solidFill>
                  <a:srgbClr val="3366FF"/>
                </a:solidFill>
                <a:latin typeface="Courier New" panose="02070309020205020404" pitchFamily="49" charset="0"/>
              </a:rPr>
              <a:t>G</a:t>
            </a:r>
          </a:p>
          <a:p>
            <a:r>
              <a:rPr lang="en-US" altLang="en-US" b="1">
                <a:solidFill>
                  <a:srgbClr val="3366FF"/>
                </a:solidFill>
                <a:latin typeface="Courier New" panose="02070309020205020404" pitchFamily="49" charset="0"/>
              </a:rPr>
              <a:t>T</a:t>
            </a:r>
          </a:p>
        </p:txBody>
      </p:sp>
      <p:graphicFrame>
        <p:nvGraphicFramePr>
          <p:cNvPr id="767054" name="Group 78">
            <a:extLst>
              <a:ext uri="{FF2B5EF4-FFF2-40B4-BE49-F238E27FC236}">
                <a16:creationId xmlns:a16="http://schemas.microsoft.com/office/drawing/2014/main" id="{CF24A460-5089-3F40-8AAB-4742712C0715}"/>
              </a:ext>
            </a:extLst>
          </p:cNvPr>
          <p:cNvGraphicFramePr>
            <a:graphicFrameLocks noGrp="1"/>
          </p:cNvGraphicFramePr>
          <p:nvPr>
            <p:extLst>
              <p:ext uri="{D42A27DB-BD31-4B8C-83A1-F6EECF244321}">
                <p14:modId xmlns:p14="http://schemas.microsoft.com/office/powerpoint/2010/main" val="233593493"/>
              </p:ext>
            </p:extLst>
          </p:nvPr>
        </p:nvGraphicFramePr>
        <p:xfrm>
          <a:off x="6987986" y="2348755"/>
          <a:ext cx="2743200" cy="1219200"/>
        </p:xfrm>
        <a:graphic>
          <a:graphicData uri="http://schemas.openxmlformats.org/drawingml/2006/table">
            <a:tbl>
              <a:tblPr/>
              <a:tblGrid>
                <a:gridCol w="457200">
                  <a:extLst>
                    <a:ext uri="{9D8B030D-6E8A-4147-A177-3AD203B41FA5}">
                      <a16:colId xmlns:a16="http://schemas.microsoft.com/office/drawing/2014/main" val="1945788767"/>
                    </a:ext>
                  </a:extLst>
                </a:gridCol>
                <a:gridCol w="457200">
                  <a:extLst>
                    <a:ext uri="{9D8B030D-6E8A-4147-A177-3AD203B41FA5}">
                      <a16:colId xmlns:a16="http://schemas.microsoft.com/office/drawing/2014/main" val="1376876514"/>
                    </a:ext>
                  </a:extLst>
                </a:gridCol>
                <a:gridCol w="457200">
                  <a:extLst>
                    <a:ext uri="{9D8B030D-6E8A-4147-A177-3AD203B41FA5}">
                      <a16:colId xmlns:a16="http://schemas.microsoft.com/office/drawing/2014/main" val="3176654961"/>
                    </a:ext>
                  </a:extLst>
                </a:gridCol>
                <a:gridCol w="457200">
                  <a:extLst>
                    <a:ext uri="{9D8B030D-6E8A-4147-A177-3AD203B41FA5}">
                      <a16:colId xmlns:a16="http://schemas.microsoft.com/office/drawing/2014/main" val="3550397980"/>
                    </a:ext>
                  </a:extLst>
                </a:gridCol>
                <a:gridCol w="457200">
                  <a:extLst>
                    <a:ext uri="{9D8B030D-6E8A-4147-A177-3AD203B41FA5}">
                      <a16:colId xmlns:a16="http://schemas.microsoft.com/office/drawing/2014/main" val="3260180692"/>
                    </a:ext>
                  </a:extLst>
                </a:gridCol>
                <a:gridCol w="457200">
                  <a:extLst>
                    <a:ext uri="{9D8B030D-6E8A-4147-A177-3AD203B41FA5}">
                      <a16:colId xmlns:a16="http://schemas.microsoft.com/office/drawing/2014/main" val="2315317992"/>
                    </a:ext>
                  </a:extLst>
                </a:gridCol>
              </a:tblGrid>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4452368"/>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4649137"/>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8918146"/>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8942081"/>
                  </a:ext>
                </a:extLst>
              </a:tr>
            </a:tbl>
          </a:graphicData>
        </a:graphic>
      </p:graphicFrame>
      <p:sp>
        <p:nvSpPr>
          <p:cNvPr id="767091" name="Text Box 115">
            <a:extLst>
              <a:ext uri="{FF2B5EF4-FFF2-40B4-BE49-F238E27FC236}">
                <a16:creationId xmlns:a16="http://schemas.microsoft.com/office/drawing/2014/main" id="{7A459300-44F9-0043-988B-BD8092507007}"/>
              </a:ext>
            </a:extLst>
          </p:cNvPr>
          <p:cNvSpPr txBox="1">
            <a:spLocks noChangeArrowheads="1"/>
          </p:cNvSpPr>
          <p:nvPr/>
        </p:nvSpPr>
        <p:spPr bwMode="auto">
          <a:xfrm>
            <a:off x="6591112" y="2377331"/>
            <a:ext cx="320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66FF"/>
                </a:solidFill>
                <a:latin typeface="Courier New" panose="02070309020205020404" pitchFamily="49" charset="0"/>
              </a:rPr>
              <a:t>A</a:t>
            </a:r>
          </a:p>
          <a:p>
            <a:r>
              <a:rPr lang="en-US" altLang="en-US" b="1">
                <a:solidFill>
                  <a:srgbClr val="3366FF"/>
                </a:solidFill>
                <a:latin typeface="Courier New" panose="02070309020205020404" pitchFamily="49" charset="0"/>
              </a:rPr>
              <a:t>C</a:t>
            </a:r>
          </a:p>
          <a:p>
            <a:r>
              <a:rPr lang="en-US" altLang="en-US" b="1">
                <a:solidFill>
                  <a:srgbClr val="3366FF"/>
                </a:solidFill>
                <a:latin typeface="Courier New" panose="02070309020205020404" pitchFamily="49" charset="0"/>
              </a:rPr>
              <a:t>G</a:t>
            </a:r>
          </a:p>
          <a:p>
            <a:r>
              <a:rPr lang="en-US" altLang="en-US" b="1">
                <a:solidFill>
                  <a:srgbClr val="3366FF"/>
                </a:solidFill>
                <a:latin typeface="Courier New" panose="02070309020205020404" pitchFamily="49" charset="0"/>
              </a:rPr>
              <a:t>T</a:t>
            </a:r>
          </a:p>
        </p:txBody>
      </p:sp>
      <p:sp>
        <p:nvSpPr>
          <p:cNvPr id="767092" name="Rectangle 116">
            <a:extLst>
              <a:ext uri="{FF2B5EF4-FFF2-40B4-BE49-F238E27FC236}">
                <a16:creationId xmlns:a16="http://schemas.microsoft.com/office/drawing/2014/main" id="{EE57C557-78AF-3249-80C6-4C1CD6D76770}"/>
              </a:ext>
            </a:extLst>
          </p:cNvPr>
          <p:cNvSpPr>
            <a:spLocks noGrp="1" noChangeArrowheads="1"/>
          </p:cNvSpPr>
          <p:nvPr>
            <p:ph type="title"/>
          </p:nvPr>
        </p:nvSpPr>
        <p:spPr/>
        <p:txBody>
          <a:bodyPr/>
          <a:lstStyle/>
          <a:p>
            <a:pPr algn="ctr"/>
            <a:r>
              <a:rPr lang="en-AU" altLang="en-US" dirty="0"/>
              <a:t>Weight Matrix Model (WMM)</a:t>
            </a:r>
            <a:endParaRPr lang="en-US" altLang="en-US" dirty="0"/>
          </a:p>
        </p:txBody>
      </p:sp>
      <p:sp>
        <p:nvSpPr>
          <p:cNvPr id="767131" name="Rectangle 155">
            <a:extLst>
              <a:ext uri="{FF2B5EF4-FFF2-40B4-BE49-F238E27FC236}">
                <a16:creationId xmlns:a16="http://schemas.microsoft.com/office/drawing/2014/main" id="{3DF1D449-C361-2942-A910-54CC012D2BEE}"/>
              </a:ext>
            </a:extLst>
          </p:cNvPr>
          <p:cNvSpPr>
            <a:spLocks noGrp="1" noChangeArrowheads="1"/>
          </p:cNvSpPr>
          <p:nvPr>
            <p:ph type="body" idx="1"/>
          </p:nvPr>
        </p:nvSpPr>
        <p:spPr>
          <a:xfrm>
            <a:off x="968066" y="1514873"/>
            <a:ext cx="10972440" cy="5253481"/>
          </a:xfrm>
        </p:spPr>
        <p:txBody>
          <a:bodyPr>
            <a:normAutofit/>
          </a:bodyPr>
          <a:lstStyle/>
          <a:p>
            <a:r>
              <a:rPr lang="en-AU" altLang="en-US" sz="2100" b="1" dirty="0"/>
              <a:t>Weight matrix model (WMM) = Stochastic consensus sequence</a:t>
            </a:r>
          </a:p>
          <a:p>
            <a:endParaRPr lang="en-AU" altLang="en-US" sz="2100" b="1" dirty="0"/>
          </a:p>
          <a:p>
            <a:endParaRPr lang="en-AU" altLang="en-US" b="1" dirty="0"/>
          </a:p>
          <a:p>
            <a:endParaRPr lang="en-AU" altLang="en-US" b="1" dirty="0"/>
          </a:p>
          <a:p>
            <a:endParaRPr lang="en-AU" altLang="en-US" b="1" dirty="0"/>
          </a:p>
          <a:p>
            <a:endParaRPr lang="en-US" altLang="en-US" sz="1200" dirty="0"/>
          </a:p>
          <a:p>
            <a:endParaRPr lang="en-US" altLang="en-US" sz="1200" dirty="0"/>
          </a:p>
          <a:p>
            <a:r>
              <a:rPr lang="en-US" altLang="en-US" sz="2000" dirty="0"/>
              <a:t>Weight matrices are also known as</a:t>
            </a:r>
          </a:p>
          <a:p>
            <a:pPr lvl="1"/>
            <a:r>
              <a:rPr lang="en-US" altLang="en-US" sz="1600" dirty="0"/>
              <a:t>Position-specific scoring matrices</a:t>
            </a:r>
          </a:p>
          <a:p>
            <a:pPr lvl="1"/>
            <a:r>
              <a:rPr lang="en-US" altLang="en-US" sz="1600" dirty="0"/>
              <a:t>Position-specific probability matrices</a:t>
            </a:r>
          </a:p>
          <a:p>
            <a:pPr lvl="1"/>
            <a:r>
              <a:rPr lang="en-US" altLang="en-US" sz="1600" dirty="0"/>
              <a:t>Position-specific weight matrices</a:t>
            </a:r>
          </a:p>
          <a:p>
            <a:endParaRPr lang="en-US" altLang="en-US" sz="1200" dirty="0"/>
          </a:p>
          <a:p>
            <a:r>
              <a:rPr lang="en-US" altLang="en-US" sz="2000" dirty="0"/>
              <a:t>A motif is </a:t>
            </a:r>
            <a:r>
              <a:rPr lang="en-US" altLang="en-US" sz="2000" i="1" dirty="0"/>
              <a:t>interesting</a:t>
            </a:r>
            <a:r>
              <a:rPr lang="en-US" altLang="en-US" sz="2000" dirty="0"/>
              <a:t> if it is very different from the background distribution</a:t>
            </a:r>
            <a:endParaRPr lang="en-US" altLang="en-US" sz="2000" b="1" dirty="0"/>
          </a:p>
        </p:txBody>
      </p:sp>
      <p:sp>
        <p:nvSpPr>
          <p:cNvPr id="767132" name="AutoShape 156">
            <a:extLst>
              <a:ext uri="{FF2B5EF4-FFF2-40B4-BE49-F238E27FC236}">
                <a16:creationId xmlns:a16="http://schemas.microsoft.com/office/drawing/2014/main" id="{5E7C084C-A24F-A649-9ACD-F6B30653BF24}"/>
              </a:ext>
            </a:extLst>
          </p:cNvPr>
          <p:cNvSpPr>
            <a:spLocks noChangeArrowheads="1"/>
          </p:cNvSpPr>
          <p:nvPr/>
        </p:nvSpPr>
        <p:spPr bwMode="auto">
          <a:xfrm flipH="1">
            <a:off x="6987988" y="3316941"/>
            <a:ext cx="311630" cy="1241620"/>
          </a:xfrm>
          <a:custGeom>
            <a:avLst/>
            <a:gdLst>
              <a:gd name="G0" fmla="+- 10800 0 0"/>
              <a:gd name="G1" fmla="+- 18056 0 0"/>
              <a:gd name="G2" fmla="+- 10800 0 0"/>
              <a:gd name="G3" fmla="*/ 10800 1 2"/>
              <a:gd name="G4" fmla="+- G3 10800 0"/>
              <a:gd name="G5" fmla="+- 21600 10800 18056"/>
              <a:gd name="G6" fmla="+- 18056 10800 0"/>
              <a:gd name="G7" fmla="*/ G6 1 2"/>
              <a:gd name="G8" fmla="*/ 18056 2 1"/>
              <a:gd name="G9" fmla="+- G8 0 21600"/>
              <a:gd name="G10" fmla="*/ 21600 G0 G1"/>
              <a:gd name="G11" fmla="*/ 21600 G4 G1"/>
              <a:gd name="G12" fmla="*/ 21600 G5 G1"/>
              <a:gd name="G13" fmla="*/ 21600 G7 G1"/>
              <a:gd name="G14" fmla="*/ 18056 1 2"/>
              <a:gd name="G15" fmla="+- G5 0 G4"/>
              <a:gd name="G16" fmla="+- G0 0 G4"/>
              <a:gd name="G17" fmla="*/ G2 G15 G16"/>
              <a:gd name="T0" fmla="*/ 16200 w 21600"/>
              <a:gd name="T1" fmla="*/ 0 h 21600"/>
              <a:gd name="T2" fmla="*/ 10800 w 21600"/>
              <a:gd name="T3" fmla="*/ 10800 h 21600"/>
              <a:gd name="T4" fmla="*/ 0 w 21600"/>
              <a:gd name="T5" fmla="*/ 19380 h 21600"/>
              <a:gd name="T6" fmla="*/ 9028 w 21600"/>
              <a:gd name="T7" fmla="*/ 21600 h 21600"/>
              <a:gd name="T8" fmla="*/ 18056 w 21600"/>
              <a:gd name="T9" fmla="*/ 17260 h 21600"/>
              <a:gd name="T10" fmla="*/ 21600 w 21600"/>
              <a:gd name="T11" fmla="*/ 108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0"/>
                </a:moveTo>
                <a:lnTo>
                  <a:pt x="10800" y="10800"/>
                </a:lnTo>
                <a:lnTo>
                  <a:pt x="14344" y="10800"/>
                </a:lnTo>
                <a:lnTo>
                  <a:pt x="14344" y="17159"/>
                </a:lnTo>
                <a:lnTo>
                  <a:pt x="0" y="17159"/>
                </a:lnTo>
                <a:lnTo>
                  <a:pt x="0" y="21600"/>
                </a:lnTo>
                <a:lnTo>
                  <a:pt x="18056" y="21600"/>
                </a:lnTo>
                <a:lnTo>
                  <a:pt x="18056" y="10800"/>
                </a:lnTo>
                <a:lnTo>
                  <a:pt x="21600" y="108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767133" name="Text Box 157">
            <a:extLst>
              <a:ext uri="{FF2B5EF4-FFF2-40B4-BE49-F238E27FC236}">
                <a16:creationId xmlns:a16="http://schemas.microsoft.com/office/drawing/2014/main" id="{A6BB3135-F049-B34A-BB65-52F2B6B65274}"/>
              </a:ext>
            </a:extLst>
          </p:cNvPr>
          <p:cNvSpPr txBox="1">
            <a:spLocks noChangeArrowheads="1"/>
          </p:cNvSpPr>
          <p:nvPr/>
        </p:nvSpPr>
        <p:spPr bwMode="auto">
          <a:xfrm>
            <a:off x="6987988" y="4558561"/>
            <a:ext cx="19923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chemeClr val="accent2"/>
                </a:solidFill>
              </a:rPr>
              <a:t>more interesting</a:t>
            </a:r>
          </a:p>
        </p:txBody>
      </p:sp>
      <p:sp>
        <p:nvSpPr>
          <p:cNvPr id="767134" name="AutoShape 158">
            <a:extLst>
              <a:ext uri="{FF2B5EF4-FFF2-40B4-BE49-F238E27FC236}">
                <a16:creationId xmlns:a16="http://schemas.microsoft.com/office/drawing/2014/main" id="{AD5B6DE3-E5D4-1949-B780-86E8220D6E80}"/>
              </a:ext>
            </a:extLst>
          </p:cNvPr>
          <p:cNvSpPr>
            <a:spLocks noChangeArrowheads="1"/>
          </p:cNvSpPr>
          <p:nvPr/>
        </p:nvSpPr>
        <p:spPr bwMode="auto">
          <a:xfrm flipH="1">
            <a:off x="9585138" y="3064721"/>
            <a:ext cx="352425" cy="890589"/>
          </a:xfrm>
          <a:custGeom>
            <a:avLst/>
            <a:gdLst>
              <a:gd name="G0" fmla="+- 10800 0 0"/>
              <a:gd name="G1" fmla="+- 18056 0 0"/>
              <a:gd name="G2" fmla="+- 10800 0 0"/>
              <a:gd name="G3" fmla="*/ 10800 1 2"/>
              <a:gd name="G4" fmla="+- G3 10800 0"/>
              <a:gd name="G5" fmla="+- 21600 10800 18056"/>
              <a:gd name="G6" fmla="+- 18056 10800 0"/>
              <a:gd name="G7" fmla="*/ G6 1 2"/>
              <a:gd name="G8" fmla="*/ 18056 2 1"/>
              <a:gd name="G9" fmla="+- G8 0 21600"/>
              <a:gd name="G10" fmla="*/ 21600 G0 G1"/>
              <a:gd name="G11" fmla="*/ 21600 G4 G1"/>
              <a:gd name="G12" fmla="*/ 21600 G5 G1"/>
              <a:gd name="G13" fmla="*/ 21600 G7 G1"/>
              <a:gd name="G14" fmla="*/ 18056 1 2"/>
              <a:gd name="G15" fmla="+- G5 0 G4"/>
              <a:gd name="G16" fmla="+- G0 0 G4"/>
              <a:gd name="G17" fmla="*/ G2 G15 G16"/>
              <a:gd name="T0" fmla="*/ 16200 w 21600"/>
              <a:gd name="T1" fmla="*/ 0 h 21600"/>
              <a:gd name="T2" fmla="*/ 10800 w 21600"/>
              <a:gd name="T3" fmla="*/ 10800 h 21600"/>
              <a:gd name="T4" fmla="*/ 0 w 21600"/>
              <a:gd name="T5" fmla="*/ 19380 h 21600"/>
              <a:gd name="T6" fmla="*/ 9028 w 21600"/>
              <a:gd name="T7" fmla="*/ 21600 h 21600"/>
              <a:gd name="T8" fmla="*/ 18056 w 21600"/>
              <a:gd name="T9" fmla="*/ 17260 h 21600"/>
              <a:gd name="T10" fmla="*/ 21600 w 21600"/>
              <a:gd name="T11" fmla="*/ 108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0"/>
                </a:moveTo>
                <a:lnTo>
                  <a:pt x="10800" y="10800"/>
                </a:lnTo>
                <a:lnTo>
                  <a:pt x="14344" y="10800"/>
                </a:lnTo>
                <a:lnTo>
                  <a:pt x="14344" y="17159"/>
                </a:lnTo>
                <a:lnTo>
                  <a:pt x="0" y="17159"/>
                </a:lnTo>
                <a:lnTo>
                  <a:pt x="0" y="21600"/>
                </a:lnTo>
                <a:lnTo>
                  <a:pt x="18056" y="21600"/>
                </a:lnTo>
                <a:lnTo>
                  <a:pt x="18056" y="10800"/>
                </a:lnTo>
                <a:lnTo>
                  <a:pt x="21600" y="108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767135" name="Text Box 159">
            <a:extLst>
              <a:ext uri="{FF2B5EF4-FFF2-40B4-BE49-F238E27FC236}">
                <a16:creationId xmlns:a16="http://schemas.microsoft.com/office/drawing/2014/main" id="{DE8BCC2A-0CB6-8E40-B420-3D217243FA94}"/>
              </a:ext>
            </a:extLst>
          </p:cNvPr>
          <p:cNvSpPr txBox="1">
            <a:spLocks noChangeArrowheads="1"/>
          </p:cNvSpPr>
          <p:nvPr/>
        </p:nvSpPr>
        <p:spPr bwMode="auto">
          <a:xfrm>
            <a:off x="9273988" y="4025160"/>
            <a:ext cx="1878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chemeClr val="accent2"/>
                </a:solidFill>
              </a:rPr>
              <a:t>less interesting</a:t>
            </a:r>
          </a:p>
        </p:txBody>
      </p:sp>
      <p:sp>
        <p:nvSpPr>
          <p:cNvPr id="767012" name="Text Box 36">
            <a:extLst>
              <a:ext uri="{FF2B5EF4-FFF2-40B4-BE49-F238E27FC236}">
                <a16:creationId xmlns:a16="http://schemas.microsoft.com/office/drawing/2014/main" id="{99AB4E34-6B8F-234B-9D5B-E98D324E7A20}"/>
              </a:ext>
            </a:extLst>
          </p:cNvPr>
          <p:cNvSpPr txBox="1">
            <a:spLocks noChangeArrowheads="1"/>
          </p:cNvSpPr>
          <p:nvPr/>
        </p:nvSpPr>
        <p:spPr bwMode="auto">
          <a:xfrm>
            <a:off x="2949386" y="3720356"/>
            <a:ext cx="670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tLang="en-US" sz="1200" dirty="0">
                <a:solidFill>
                  <a:srgbClr val="3366FF"/>
                </a:solidFill>
                <a:latin typeface="Courier" pitchFamily="2" charset="0"/>
                <a:cs typeface="Arial" panose="020B0604020202020204" pitchFamily="34" charset="0"/>
              </a:rPr>
              <a:t> </a:t>
            </a:r>
            <a:r>
              <a:rPr lang="en-AU" altLang="en-US" b="1" dirty="0">
                <a:solidFill>
                  <a:srgbClr val="3366FF"/>
                </a:solidFill>
                <a:cs typeface="Arial" panose="020B0604020202020204" pitchFamily="34" charset="0"/>
              </a:rPr>
              <a:t>Counts from 242 known </a:t>
            </a:r>
            <a:r>
              <a:rPr lang="en-AU" altLang="en-US" b="1" dirty="0">
                <a:solidFill>
                  <a:srgbClr val="3366FF"/>
                </a:solidFill>
                <a:cs typeface="Arial" panose="020B0604020202020204" pitchFamily="34" charset="0"/>
                <a:sym typeface="Symbol" pitchFamily="2" charset="2"/>
              </a:rPr>
              <a:t></a:t>
            </a:r>
            <a:r>
              <a:rPr lang="en-AU" altLang="en-US" b="1" baseline="30000" dirty="0">
                <a:solidFill>
                  <a:srgbClr val="3366FF"/>
                </a:solidFill>
                <a:cs typeface="Arial" panose="020B0604020202020204" pitchFamily="34" charset="0"/>
                <a:sym typeface="Symbol" pitchFamily="2" charset="2"/>
              </a:rPr>
              <a:t>70 </a:t>
            </a:r>
            <a:r>
              <a:rPr lang="en-AU" altLang="en-US" b="1" dirty="0">
                <a:solidFill>
                  <a:srgbClr val="3366FF"/>
                </a:solidFill>
                <a:cs typeface="Arial" panose="020B0604020202020204" pitchFamily="34" charset="0"/>
              </a:rPr>
              <a:t>sites                Relative frequencies: </a:t>
            </a:r>
            <a:r>
              <a:rPr lang="en-AU" altLang="en-US" b="1" i="1" dirty="0" err="1">
                <a:solidFill>
                  <a:srgbClr val="3366FF"/>
                </a:solidFill>
                <a:latin typeface="Symbol" pitchFamily="2" charset="2"/>
                <a:cs typeface="Arial" panose="020B0604020202020204" pitchFamily="34" charset="0"/>
              </a:rPr>
              <a:t>q</a:t>
            </a:r>
            <a:r>
              <a:rPr lang="en-AU" altLang="en-US" b="1" i="1" baseline="-25000" dirty="0" err="1">
                <a:solidFill>
                  <a:srgbClr val="3366FF"/>
                </a:solidFill>
                <a:latin typeface="Comic Sans MS" panose="030F0902030302020204" pitchFamily="66" charset="0"/>
                <a:cs typeface="Arial" panose="020B0604020202020204" pitchFamily="34" charset="0"/>
              </a:rPr>
              <a:t>li</a:t>
            </a:r>
            <a:endParaRPr lang="en-AU" altLang="en-US" b="1" i="1" baseline="-25000" dirty="0">
              <a:solidFill>
                <a:srgbClr val="3366FF"/>
              </a:solidFill>
              <a:latin typeface="Comic Sans MS" panose="030F0902030302020204" pitchFamily="66" charset="0"/>
              <a:cs typeface="Arial" panose="020B0604020202020204" pitchFamily="34" charset="0"/>
            </a:endParaRPr>
          </a:p>
        </p:txBody>
      </p:sp>
    </p:spTree>
    <p:extLst>
      <p:ext uri="{BB962C8B-B14F-4D97-AF65-F5344CB8AC3E}">
        <p14:creationId xmlns:p14="http://schemas.microsoft.com/office/powerpoint/2010/main" val="3828610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713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713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713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7131">
                                            <p:txEl>
                                              <p:pRg st="10" end="1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671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a:extLst>
              <a:ext uri="{FF2B5EF4-FFF2-40B4-BE49-F238E27FC236}">
                <a16:creationId xmlns:a16="http://schemas.microsoft.com/office/drawing/2014/main" id="{7F691CD9-E1F5-F54E-91C3-46A5E4F47DE2}"/>
              </a:ext>
            </a:extLst>
          </p:cNvPr>
          <p:cNvSpPr>
            <a:spLocks noChangeArrowheads="1"/>
          </p:cNvSpPr>
          <p:nvPr/>
        </p:nvSpPr>
        <p:spPr bwMode="auto">
          <a:xfrm>
            <a:off x="2057400" y="1828801"/>
            <a:ext cx="792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2000" b="1">
                <a:solidFill>
                  <a:srgbClr val="333399"/>
                </a:solidFill>
                <a:cs typeface="Arial" panose="020B0604020202020204" pitchFamily="34" charset="0"/>
              </a:rPr>
              <a:t>Weight matrix model (WMM) = Stochastic consensus sequence</a:t>
            </a:r>
            <a:endParaRPr lang="en-US" altLang="en-US" sz="2000" b="1">
              <a:solidFill>
                <a:srgbClr val="333399"/>
              </a:solidFill>
              <a:cs typeface="Arial" panose="020B0604020202020204" pitchFamily="34" charset="0"/>
            </a:endParaRPr>
          </a:p>
        </p:txBody>
      </p:sp>
      <p:grpSp>
        <p:nvGrpSpPr>
          <p:cNvPr id="822275" name="Group 3">
            <a:extLst>
              <a:ext uri="{FF2B5EF4-FFF2-40B4-BE49-F238E27FC236}">
                <a16:creationId xmlns:a16="http://schemas.microsoft.com/office/drawing/2014/main" id="{83E30C55-D4B5-B145-BEDD-F2D30EE60D3F}"/>
              </a:ext>
            </a:extLst>
          </p:cNvPr>
          <p:cNvGrpSpPr>
            <a:grpSpLocks/>
          </p:cNvGrpSpPr>
          <p:nvPr/>
        </p:nvGrpSpPr>
        <p:grpSpPr bwMode="auto">
          <a:xfrm>
            <a:off x="6324600" y="4403726"/>
            <a:ext cx="2895600" cy="1768475"/>
            <a:chOff x="3504" y="2745"/>
            <a:chExt cx="1824" cy="1114"/>
          </a:xfrm>
        </p:grpSpPr>
        <p:grpSp>
          <p:nvGrpSpPr>
            <p:cNvPr id="822276" name="Group 4">
              <a:extLst>
                <a:ext uri="{FF2B5EF4-FFF2-40B4-BE49-F238E27FC236}">
                  <a16:creationId xmlns:a16="http://schemas.microsoft.com/office/drawing/2014/main" id="{BAF8E525-8B23-8344-AE2D-FA1DAB24D855}"/>
                </a:ext>
              </a:extLst>
            </p:cNvPr>
            <p:cNvGrpSpPr>
              <a:grpSpLocks/>
            </p:cNvGrpSpPr>
            <p:nvPr/>
          </p:nvGrpSpPr>
          <p:grpSpPr bwMode="auto">
            <a:xfrm>
              <a:off x="3672" y="2841"/>
              <a:ext cx="1464" cy="815"/>
              <a:chOff x="3552" y="2736"/>
              <a:chExt cx="1464" cy="815"/>
            </a:xfrm>
          </p:grpSpPr>
          <p:grpSp>
            <p:nvGrpSpPr>
              <p:cNvPr id="822277" name="Group 5">
                <a:extLst>
                  <a:ext uri="{FF2B5EF4-FFF2-40B4-BE49-F238E27FC236}">
                    <a16:creationId xmlns:a16="http://schemas.microsoft.com/office/drawing/2014/main" id="{4FC73F65-6049-F544-ABCC-6CC8042152BC}"/>
                  </a:ext>
                </a:extLst>
              </p:cNvPr>
              <p:cNvGrpSpPr>
                <a:grpSpLocks/>
              </p:cNvGrpSpPr>
              <p:nvPr/>
            </p:nvGrpSpPr>
            <p:grpSpPr bwMode="auto">
              <a:xfrm>
                <a:off x="3552" y="2736"/>
                <a:ext cx="48" cy="768"/>
                <a:chOff x="3216" y="2736"/>
                <a:chExt cx="96" cy="768"/>
              </a:xfrm>
            </p:grpSpPr>
            <p:sp>
              <p:nvSpPr>
                <p:cNvPr id="822278" name="Line 6">
                  <a:extLst>
                    <a:ext uri="{FF2B5EF4-FFF2-40B4-BE49-F238E27FC236}">
                      <a16:creationId xmlns:a16="http://schemas.microsoft.com/office/drawing/2014/main" id="{1F30570F-BE78-114E-9A8F-EED8DC8A8C82}"/>
                    </a:ext>
                  </a:extLst>
                </p:cNvPr>
                <p:cNvSpPr>
                  <a:spLocks noChangeShapeType="1"/>
                </p:cNvSpPr>
                <p:nvPr/>
              </p:nvSpPr>
              <p:spPr bwMode="auto">
                <a:xfrm>
                  <a:off x="3312" y="2736"/>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79" name="Line 7">
                  <a:extLst>
                    <a:ext uri="{FF2B5EF4-FFF2-40B4-BE49-F238E27FC236}">
                      <a16:creationId xmlns:a16="http://schemas.microsoft.com/office/drawing/2014/main" id="{E95660DE-61E1-6F4F-8C5F-E92812C0B970}"/>
                    </a:ext>
                  </a:extLst>
                </p:cNvPr>
                <p:cNvSpPr>
                  <a:spLocks noChangeShapeType="1"/>
                </p:cNvSpPr>
                <p:nvPr/>
              </p:nvSpPr>
              <p:spPr bwMode="auto">
                <a:xfrm>
                  <a:off x="3216" y="3360"/>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0" name="Line 8">
                  <a:extLst>
                    <a:ext uri="{FF2B5EF4-FFF2-40B4-BE49-F238E27FC236}">
                      <a16:creationId xmlns:a16="http://schemas.microsoft.com/office/drawing/2014/main" id="{905D155A-2DB6-AF43-8ABD-DFCBC1D630DC}"/>
                    </a:ext>
                  </a:extLst>
                </p:cNvPr>
                <p:cNvSpPr>
                  <a:spLocks noChangeShapeType="1"/>
                </p:cNvSpPr>
                <p:nvPr/>
              </p:nvSpPr>
              <p:spPr bwMode="auto">
                <a:xfrm>
                  <a:off x="3216" y="315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1" name="Line 9">
                  <a:extLst>
                    <a:ext uri="{FF2B5EF4-FFF2-40B4-BE49-F238E27FC236}">
                      <a16:creationId xmlns:a16="http://schemas.microsoft.com/office/drawing/2014/main" id="{C60BAC1B-A2BF-E444-B663-3AAC25FF996D}"/>
                    </a:ext>
                  </a:extLst>
                </p:cNvPr>
                <p:cNvSpPr>
                  <a:spLocks noChangeShapeType="1"/>
                </p:cNvSpPr>
                <p:nvPr/>
              </p:nvSpPr>
              <p:spPr bwMode="auto">
                <a:xfrm>
                  <a:off x="3216" y="2944"/>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2" name="Line 10">
                  <a:extLst>
                    <a:ext uri="{FF2B5EF4-FFF2-40B4-BE49-F238E27FC236}">
                      <a16:creationId xmlns:a16="http://schemas.microsoft.com/office/drawing/2014/main" id="{A1EB55C8-1855-0142-A5E0-97F22E959965}"/>
                    </a:ext>
                  </a:extLst>
                </p:cNvPr>
                <p:cNvSpPr>
                  <a:spLocks noChangeShapeType="1"/>
                </p:cNvSpPr>
                <p:nvPr/>
              </p:nvSpPr>
              <p:spPr bwMode="auto">
                <a:xfrm>
                  <a:off x="3216" y="2736"/>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2283" name="Line 11">
                <a:extLst>
                  <a:ext uri="{FF2B5EF4-FFF2-40B4-BE49-F238E27FC236}">
                    <a16:creationId xmlns:a16="http://schemas.microsoft.com/office/drawing/2014/main" id="{67466FF3-0616-264E-9593-175498293450}"/>
                  </a:ext>
                </a:extLst>
              </p:cNvPr>
              <p:cNvSpPr>
                <a:spLocks noChangeShapeType="1"/>
              </p:cNvSpPr>
              <p:nvPr/>
            </p:nvSpPr>
            <p:spPr bwMode="auto">
              <a:xfrm rot="5400000" flipH="1">
                <a:off x="4695" y="3527"/>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4" name="Line 12">
                <a:extLst>
                  <a:ext uri="{FF2B5EF4-FFF2-40B4-BE49-F238E27FC236}">
                    <a16:creationId xmlns:a16="http://schemas.microsoft.com/office/drawing/2014/main" id="{8C83C4C5-1C5B-8B4E-84C7-12546CBE34B3}"/>
                  </a:ext>
                </a:extLst>
              </p:cNvPr>
              <p:cNvSpPr>
                <a:spLocks noChangeShapeType="1"/>
              </p:cNvSpPr>
              <p:nvPr/>
            </p:nvSpPr>
            <p:spPr bwMode="auto">
              <a:xfrm rot="5400000" flipH="1">
                <a:off x="4159" y="2945"/>
                <a:ext cx="0" cy="11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5" name="Line 13">
                <a:extLst>
                  <a:ext uri="{FF2B5EF4-FFF2-40B4-BE49-F238E27FC236}">
                    <a16:creationId xmlns:a16="http://schemas.microsoft.com/office/drawing/2014/main" id="{5B65D2AD-5DB2-B04E-BC1A-8512438D6936}"/>
                  </a:ext>
                </a:extLst>
              </p:cNvPr>
              <p:cNvSpPr>
                <a:spLocks noChangeShapeType="1"/>
              </p:cNvSpPr>
              <p:nvPr/>
            </p:nvSpPr>
            <p:spPr bwMode="auto">
              <a:xfrm rot="5400000" flipH="1">
                <a:off x="3787" y="3527"/>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6" name="Line 14">
                <a:extLst>
                  <a:ext uri="{FF2B5EF4-FFF2-40B4-BE49-F238E27FC236}">
                    <a16:creationId xmlns:a16="http://schemas.microsoft.com/office/drawing/2014/main" id="{9940A4E1-1871-0949-8DD8-DB3A53CACD07}"/>
                  </a:ext>
                </a:extLst>
              </p:cNvPr>
              <p:cNvSpPr>
                <a:spLocks noChangeShapeType="1"/>
              </p:cNvSpPr>
              <p:nvPr/>
            </p:nvSpPr>
            <p:spPr bwMode="auto">
              <a:xfrm rot="5400000" flipH="1">
                <a:off x="4089" y="3527"/>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7" name="Line 15">
                <a:extLst>
                  <a:ext uri="{FF2B5EF4-FFF2-40B4-BE49-F238E27FC236}">
                    <a16:creationId xmlns:a16="http://schemas.microsoft.com/office/drawing/2014/main" id="{2CD6CD04-5B82-0F40-8E67-8B2071CCE7E2}"/>
                  </a:ext>
                </a:extLst>
              </p:cNvPr>
              <p:cNvSpPr>
                <a:spLocks noChangeShapeType="1"/>
              </p:cNvSpPr>
              <p:nvPr/>
            </p:nvSpPr>
            <p:spPr bwMode="auto">
              <a:xfrm rot="5400000" flipH="1">
                <a:off x="4392" y="3527"/>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8" name="Line 16">
                <a:extLst>
                  <a:ext uri="{FF2B5EF4-FFF2-40B4-BE49-F238E27FC236}">
                    <a16:creationId xmlns:a16="http://schemas.microsoft.com/office/drawing/2014/main" id="{DCBAFC67-9E2A-DF45-872A-A5C10B9BAC02}"/>
                  </a:ext>
                </a:extLst>
              </p:cNvPr>
              <p:cNvSpPr>
                <a:spLocks noChangeShapeType="1"/>
              </p:cNvSpPr>
              <p:nvPr/>
            </p:nvSpPr>
            <p:spPr bwMode="auto">
              <a:xfrm rot="-5400000" flipH="1" flipV="1">
                <a:off x="4855" y="3369"/>
                <a:ext cx="1"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9" name="Line 17">
                <a:extLst>
                  <a:ext uri="{FF2B5EF4-FFF2-40B4-BE49-F238E27FC236}">
                    <a16:creationId xmlns:a16="http://schemas.microsoft.com/office/drawing/2014/main" id="{869FCAD2-47F1-BB4C-89CA-52919BFE4C6E}"/>
                  </a:ext>
                </a:extLst>
              </p:cNvPr>
              <p:cNvSpPr>
                <a:spLocks noChangeShapeType="1"/>
              </p:cNvSpPr>
              <p:nvPr/>
            </p:nvSpPr>
            <p:spPr bwMode="auto">
              <a:xfrm rot="5400000" flipH="1">
                <a:off x="4976" y="3528"/>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90" name="Line 18">
                <a:extLst>
                  <a:ext uri="{FF2B5EF4-FFF2-40B4-BE49-F238E27FC236}">
                    <a16:creationId xmlns:a16="http://schemas.microsoft.com/office/drawing/2014/main" id="{3E083EFE-9260-6742-9A98-23BA08300EB9}"/>
                  </a:ext>
                </a:extLst>
              </p:cNvPr>
              <p:cNvSpPr>
                <a:spLocks noChangeShapeType="1"/>
              </p:cNvSpPr>
              <p:nvPr/>
            </p:nvSpPr>
            <p:spPr bwMode="auto">
              <a:xfrm flipV="1">
                <a:off x="3600" y="3024"/>
                <a:ext cx="192"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91" name="Line 19">
                <a:extLst>
                  <a:ext uri="{FF2B5EF4-FFF2-40B4-BE49-F238E27FC236}">
                    <a16:creationId xmlns:a16="http://schemas.microsoft.com/office/drawing/2014/main" id="{82C90F72-D7A4-2248-97EC-FC4E0D6E5608}"/>
                  </a:ext>
                </a:extLst>
              </p:cNvPr>
              <p:cNvSpPr>
                <a:spLocks noChangeShapeType="1"/>
              </p:cNvSpPr>
              <p:nvPr/>
            </p:nvSpPr>
            <p:spPr bwMode="auto">
              <a:xfrm>
                <a:off x="3792" y="3024"/>
                <a:ext cx="336"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92" name="Line 20">
                <a:extLst>
                  <a:ext uri="{FF2B5EF4-FFF2-40B4-BE49-F238E27FC236}">
                    <a16:creationId xmlns:a16="http://schemas.microsoft.com/office/drawing/2014/main" id="{EB69263D-901E-E544-89A8-FF03815E57BE}"/>
                  </a:ext>
                </a:extLst>
              </p:cNvPr>
              <p:cNvSpPr>
                <a:spLocks noChangeShapeType="1"/>
              </p:cNvSpPr>
              <p:nvPr/>
            </p:nvSpPr>
            <p:spPr bwMode="auto">
              <a:xfrm flipV="1">
                <a:off x="4128" y="3360"/>
                <a:ext cx="288"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93" name="Line 21">
                <a:extLst>
                  <a:ext uri="{FF2B5EF4-FFF2-40B4-BE49-F238E27FC236}">
                    <a16:creationId xmlns:a16="http://schemas.microsoft.com/office/drawing/2014/main" id="{CD3EE523-1611-A24B-B998-925531340C1D}"/>
                  </a:ext>
                </a:extLst>
              </p:cNvPr>
              <p:cNvSpPr>
                <a:spLocks noChangeShapeType="1"/>
              </p:cNvSpPr>
              <p:nvPr/>
            </p:nvSpPr>
            <p:spPr bwMode="auto">
              <a:xfrm>
                <a:off x="4416" y="3360"/>
                <a:ext cx="28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94" name="Line 22">
                <a:extLst>
                  <a:ext uri="{FF2B5EF4-FFF2-40B4-BE49-F238E27FC236}">
                    <a16:creationId xmlns:a16="http://schemas.microsoft.com/office/drawing/2014/main" id="{A2512591-BBE0-234B-85BC-8D7CF507A64F}"/>
                  </a:ext>
                </a:extLst>
              </p:cNvPr>
              <p:cNvSpPr>
                <a:spLocks noChangeShapeType="1"/>
              </p:cNvSpPr>
              <p:nvPr/>
            </p:nvSpPr>
            <p:spPr bwMode="auto">
              <a:xfrm flipV="1">
                <a:off x="4704" y="2880"/>
                <a:ext cx="288"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95" name="Oval 23">
                <a:extLst>
                  <a:ext uri="{FF2B5EF4-FFF2-40B4-BE49-F238E27FC236}">
                    <a16:creationId xmlns:a16="http://schemas.microsoft.com/office/drawing/2014/main" id="{C3BA2605-1CDB-614C-805F-4AC6DBB56E29}"/>
                  </a:ext>
                </a:extLst>
              </p:cNvPr>
              <p:cNvSpPr>
                <a:spLocks noChangeArrowheads="1"/>
              </p:cNvSpPr>
              <p:nvPr/>
            </p:nvSpPr>
            <p:spPr bwMode="auto">
              <a:xfrm>
                <a:off x="3576" y="3144"/>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96" name="Oval 24">
                <a:extLst>
                  <a:ext uri="{FF2B5EF4-FFF2-40B4-BE49-F238E27FC236}">
                    <a16:creationId xmlns:a16="http://schemas.microsoft.com/office/drawing/2014/main" id="{E3995118-2E2C-7240-91EC-753B9C758230}"/>
                  </a:ext>
                </a:extLst>
              </p:cNvPr>
              <p:cNvSpPr>
                <a:spLocks noChangeArrowheads="1"/>
              </p:cNvSpPr>
              <p:nvPr/>
            </p:nvSpPr>
            <p:spPr bwMode="auto">
              <a:xfrm>
                <a:off x="3768" y="3000"/>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97" name="Oval 25">
                <a:extLst>
                  <a:ext uri="{FF2B5EF4-FFF2-40B4-BE49-F238E27FC236}">
                    <a16:creationId xmlns:a16="http://schemas.microsoft.com/office/drawing/2014/main" id="{A1E6F3D0-96B7-644F-8F50-7B21F6C8A441}"/>
                  </a:ext>
                </a:extLst>
              </p:cNvPr>
              <p:cNvSpPr>
                <a:spLocks noChangeArrowheads="1"/>
              </p:cNvSpPr>
              <p:nvPr/>
            </p:nvSpPr>
            <p:spPr bwMode="auto">
              <a:xfrm>
                <a:off x="4104" y="3432"/>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98" name="Oval 26">
                <a:extLst>
                  <a:ext uri="{FF2B5EF4-FFF2-40B4-BE49-F238E27FC236}">
                    <a16:creationId xmlns:a16="http://schemas.microsoft.com/office/drawing/2014/main" id="{E08E8935-B76E-414E-AA3F-A7B7012F965E}"/>
                  </a:ext>
                </a:extLst>
              </p:cNvPr>
              <p:cNvSpPr>
                <a:spLocks noChangeArrowheads="1"/>
              </p:cNvSpPr>
              <p:nvPr/>
            </p:nvSpPr>
            <p:spPr bwMode="auto">
              <a:xfrm>
                <a:off x="4392" y="3336"/>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99" name="Oval 27">
                <a:extLst>
                  <a:ext uri="{FF2B5EF4-FFF2-40B4-BE49-F238E27FC236}">
                    <a16:creationId xmlns:a16="http://schemas.microsoft.com/office/drawing/2014/main" id="{4E06CD9A-4D24-F441-9937-1FCBEEB69D6D}"/>
                  </a:ext>
                </a:extLst>
              </p:cNvPr>
              <p:cNvSpPr>
                <a:spLocks noChangeArrowheads="1"/>
              </p:cNvSpPr>
              <p:nvPr/>
            </p:nvSpPr>
            <p:spPr bwMode="auto">
              <a:xfrm>
                <a:off x="4680" y="3384"/>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00" name="Oval 28">
                <a:extLst>
                  <a:ext uri="{FF2B5EF4-FFF2-40B4-BE49-F238E27FC236}">
                    <a16:creationId xmlns:a16="http://schemas.microsoft.com/office/drawing/2014/main" id="{CD3DEB43-CF9C-324A-9B34-661943672DA5}"/>
                  </a:ext>
                </a:extLst>
              </p:cNvPr>
              <p:cNvSpPr>
                <a:spLocks noChangeArrowheads="1"/>
              </p:cNvSpPr>
              <p:nvPr/>
            </p:nvSpPr>
            <p:spPr bwMode="auto">
              <a:xfrm>
                <a:off x="4968" y="2856"/>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2301" name="Text Box 29">
              <a:extLst>
                <a:ext uri="{FF2B5EF4-FFF2-40B4-BE49-F238E27FC236}">
                  <a16:creationId xmlns:a16="http://schemas.microsoft.com/office/drawing/2014/main" id="{0665C0DC-7D5D-1E4A-BF5D-529E5DAA91FF}"/>
                </a:ext>
              </a:extLst>
            </p:cNvPr>
            <p:cNvSpPr txBox="1">
              <a:spLocks noChangeArrowheads="1"/>
            </p:cNvSpPr>
            <p:nvPr/>
          </p:nvSpPr>
          <p:spPr bwMode="auto">
            <a:xfrm>
              <a:off x="3504" y="2745"/>
              <a:ext cx="192" cy="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tLang="en-US" sz="1000">
                  <a:latin typeface="Courier" pitchFamily="2" charset="0"/>
                  <a:cs typeface="Arial" panose="020B0604020202020204" pitchFamily="34" charset="0"/>
                </a:rPr>
                <a:t>2</a:t>
              </a:r>
            </a:p>
            <a:p>
              <a:pPr eaLnBrk="0" hangingPunct="0">
                <a:spcBef>
                  <a:spcPct val="50000"/>
                </a:spcBef>
              </a:pPr>
              <a:endParaRPr lang="en-AU" altLang="en-US" sz="1000">
                <a:latin typeface="Courier" pitchFamily="2" charset="0"/>
                <a:cs typeface="Arial" panose="020B0604020202020204" pitchFamily="34" charset="0"/>
              </a:endParaRPr>
            </a:p>
            <a:p>
              <a:pPr eaLnBrk="0" hangingPunct="0">
                <a:spcBef>
                  <a:spcPct val="50000"/>
                </a:spcBef>
              </a:pPr>
              <a:r>
                <a:rPr lang="en-AU" altLang="en-US" sz="1000">
                  <a:latin typeface="Courier" pitchFamily="2" charset="0"/>
                  <a:cs typeface="Arial" panose="020B0604020202020204" pitchFamily="34" charset="0"/>
                </a:rPr>
                <a:t>1</a:t>
              </a:r>
            </a:p>
            <a:p>
              <a:pPr eaLnBrk="0" hangingPunct="0">
                <a:spcBef>
                  <a:spcPct val="50000"/>
                </a:spcBef>
              </a:pPr>
              <a:endParaRPr lang="en-AU" altLang="en-US" sz="1000">
                <a:latin typeface="Courier" pitchFamily="2" charset="0"/>
                <a:cs typeface="Arial" panose="020B0604020202020204" pitchFamily="34" charset="0"/>
              </a:endParaRPr>
            </a:p>
            <a:p>
              <a:pPr eaLnBrk="0" hangingPunct="0">
                <a:spcBef>
                  <a:spcPct val="50000"/>
                </a:spcBef>
              </a:pPr>
              <a:r>
                <a:rPr lang="en-AU" altLang="en-US" sz="1000">
                  <a:latin typeface="Courier" pitchFamily="2" charset="0"/>
                  <a:cs typeface="Arial" panose="020B0604020202020204" pitchFamily="34" charset="0"/>
                </a:rPr>
                <a:t>0</a:t>
              </a:r>
            </a:p>
          </p:txBody>
        </p:sp>
        <p:sp>
          <p:nvSpPr>
            <p:cNvPr id="822302" name="Text Box 30">
              <a:extLst>
                <a:ext uri="{FF2B5EF4-FFF2-40B4-BE49-F238E27FC236}">
                  <a16:creationId xmlns:a16="http://schemas.microsoft.com/office/drawing/2014/main" id="{4869CD27-CF3B-2748-AD38-EE68D9DB2E21}"/>
                </a:ext>
              </a:extLst>
            </p:cNvPr>
            <p:cNvSpPr txBox="1">
              <a:spLocks noChangeArrowheads="1"/>
            </p:cNvSpPr>
            <p:nvPr/>
          </p:nvSpPr>
          <p:spPr bwMode="auto">
            <a:xfrm>
              <a:off x="3648" y="3705"/>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tLang="en-US" sz="1000">
                  <a:latin typeface="Courier" pitchFamily="2" charset="0"/>
                  <a:cs typeface="Arial" panose="020B0604020202020204" pitchFamily="34" charset="0"/>
                </a:rPr>
                <a:t>1</a:t>
              </a:r>
            </a:p>
          </p:txBody>
        </p:sp>
        <p:sp>
          <p:nvSpPr>
            <p:cNvPr id="822303" name="Text Box 31">
              <a:extLst>
                <a:ext uri="{FF2B5EF4-FFF2-40B4-BE49-F238E27FC236}">
                  <a16:creationId xmlns:a16="http://schemas.microsoft.com/office/drawing/2014/main" id="{ED7716CB-8971-F546-9F05-B6E237A52944}"/>
                </a:ext>
              </a:extLst>
            </p:cNvPr>
            <p:cNvSpPr txBox="1">
              <a:spLocks noChangeArrowheads="1"/>
            </p:cNvSpPr>
            <p:nvPr/>
          </p:nvSpPr>
          <p:spPr bwMode="auto">
            <a:xfrm>
              <a:off x="3888" y="3705"/>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tLang="en-US" sz="1000">
                  <a:latin typeface="Courier" pitchFamily="2" charset="0"/>
                  <a:cs typeface="Arial" panose="020B0604020202020204" pitchFamily="34" charset="0"/>
                </a:rPr>
                <a:t>2</a:t>
              </a:r>
            </a:p>
          </p:txBody>
        </p:sp>
        <p:sp>
          <p:nvSpPr>
            <p:cNvPr id="822304" name="Text Box 32">
              <a:extLst>
                <a:ext uri="{FF2B5EF4-FFF2-40B4-BE49-F238E27FC236}">
                  <a16:creationId xmlns:a16="http://schemas.microsoft.com/office/drawing/2014/main" id="{C5851F22-B3E9-6848-B739-8FA3EF6B0332}"/>
                </a:ext>
              </a:extLst>
            </p:cNvPr>
            <p:cNvSpPr txBox="1">
              <a:spLocks noChangeArrowheads="1"/>
            </p:cNvSpPr>
            <p:nvPr/>
          </p:nvSpPr>
          <p:spPr bwMode="auto">
            <a:xfrm>
              <a:off x="4176" y="3705"/>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tLang="en-US" sz="1000">
                  <a:latin typeface="Courier" pitchFamily="2" charset="0"/>
                  <a:cs typeface="Arial" panose="020B0604020202020204" pitchFamily="34" charset="0"/>
                </a:rPr>
                <a:t>3</a:t>
              </a:r>
            </a:p>
          </p:txBody>
        </p:sp>
        <p:sp>
          <p:nvSpPr>
            <p:cNvPr id="822305" name="Text Box 33">
              <a:extLst>
                <a:ext uri="{FF2B5EF4-FFF2-40B4-BE49-F238E27FC236}">
                  <a16:creationId xmlns:a16="http://schemas.microsoft.com/office/drawing/2014/main" id="{C308DDF7-6077-7B45-AA7E-CA01E9C3E2F5}"/>
                </a:ext>
              </a:extLst>
            </p:cNvPr>
            <p:cNvSpPr txBox="1">
              <a:spLocks noChangeArrowheads="1"/>
            </p:cNvSpPr>
            <p:nvPr/>
          </p:nvSpPr>
          <p:spPr bwMode="auto">
            <a:xfrm>
              <a:off x="4464" y="3705"/>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tLang="en-US" sz="1000">
                  <a:latin typeface="Courier" pitchFamily="2" charset="0"/>
                  <a:cs typeface="Arial" panose="020B0604020202020204" pitchFamily="34" charset="0"/>
                </a:rPr>
                <a:t>4</a:t>
              </a:r>
            </a:p>
          </p:txBody>
        </p:sp>
        <p:sp>
          <p:nvSpPr>
            <p:cNvPr id="822306" name="Text Box 34">
              <a:extLst>
                <a:ext uri="{FF2B5EF4-FFF2-40B4-BE49-F238E27FC236}">
                  <a16:creationId xmlns:a16="http://schemas.microsoft.com/office/drawing/2014/main" id="{C6CEA993-E399-024F-9607-F14FA53E741E}"/>
                </a:ext>
              </a:extLst>
            </p:cNvPr>
            <p:cNvSpPr txBox="1">
              <a:spLocks noChangeArrowheads="1"/>
            </p:cNvSpPr>
            <p:nvPr/>
          </p:nvSpPr>
          <p:spPr bwMode="auto">
            <a:xfrm>
              <a:off x="4752" y="3705"/>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tLang="en-US" sz="1000">
                  <a:latin typeface="Courier" pitchFamily="2" charset="0"/>
                  <a:cs typeface="Arial" panose="020B0604020202020204" pitchFamily="34" charset="0"/>
                </a:rPr>
                <a:t>5</a:t>
              </a:r>
            </a:p>
          </p:txBody>
        </p:sp>
        <p:sp>
          <p:nvSpPr>
            <p:cNvPr id="822307" name="Text Box 35">
              <a:extLst>
                <a:ext uri="{FF2B5EF4-FFF2-40B4-BE49-F238E27FC236}">
                  <a16:creationId xmlns:a16="http://schemas.microsoft.com/office/drawing/2014/main" id="{2CEF23EB-BDB9-C047-B6DC-2B52A05DE120}"/>
                </a:ext>
              </a:extLst>
            </p:cNvPr>
            <p:cNvSpPr txBox="1">
              <a:spLocks noChangeArrowheads="1"/>
            </p:cNvSpPr>
            <p:nvPr/>
          </p:nvSpPr>
          <p:spPr bwMode="auto">
            <a:xfrm>
              <a:off x="5040" y="3705"/>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tLang="en-US" sz="1000">
                  <a:latin typeface="Courier" pitchFamily="2" charset="0"/>
                  <a:cs typeface="Arial" panose="020B0604020202020204" pitchFamily="34" charset="0"/>
                </a:rPr>
                <a:t>6</a:t>
              </a:r>
            </a:p>
          </p:txBody>
        </p:sp>
      </p:grpSp>
      <p:sp>
        <p:nvSpPr>
          <p:cNvPr id="822308" name="Text Box 36">
            <a:extLst>
              <a:ext uri="{FF2B5EF4-FFF2-40B4-BE49-F238E27FC236}">
                <a16:creationId xmlns:a16="http://schemas.microsoft.com/office/drawing/2014/main" id="{EA0B1AFC-D0E1-D340-A7C0-C3562E0E0803}"/>
              </a:ext>
            </a:extLst>
          </p:cNvPr>
          <p:cNvSpPr txBox="1">
            <a:spLocks noChangeArrowheads="1"/>
          </p:cNvSpPr>
          <p:nvPr/>
        </p:nvSpPr>
        <p:spPr bwMode="auto">
          <a:xfrm>
            <a:off x="2590800" y="3810001"/>
            <a:ext cx="670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tLang="en-US" sz="1200">
                <a:solidFill>
                  <a:srgbClr val="3366FF"/>
                </a:solidFill>
                <a:latin typeface="Courier" pitchFamily="2" charset="0"/>
                <a:cs typeface="Arial" panose="020B0604020202020204" pitchFamily="34" charset="0"/>
              </a:rPr>
              <a:t> </a:t>
            </a:r>
            <a:r>
              <a:rPr lang="en-AU" altLang="en-US" b="1">
                <a:solidFill>
                  <a:srgbClr val="3366FF"/>
                </a:solidFill>
                <a:cs typeface="Arial" panose="020B0604020202020204" pitchFamily="34" charset="0"/>
              </a:rPr>
              <a:t>Counts from 242 known </a:t>
            </a:r>
            <a:r>
              <a:rPr lang="en-AU" altLang="en-US" b="1">
                <a:solidFill>
                  <a:srgbClr val="3366FF"/>
                </a:solidFill>
                <a:cs typeface="Arial" panose="020B0604020202020204" pitchFamily="34" charset="0"/>
                <a:sym typeface="Symbol" pitchFamily="2" charset="2"/>
              </a:rPr>
              <a:t></a:t>
            </a:r>
            <a:r>
              <a:rPr lang="en-AU" altLang="en-US" b="1" baseline="30000">
                <a:solidFill>
                  <a:srgbClr val="3366FF"/>
                </a:solidFill>
                <a:cs typeface="Arial" panose="020B0604020202020204" pitchFamily="34" charset="0"/>
                <a:sym typeface="Symbol" pitchFamily="2" charset="2"/>
              </a:rPr>
              <a:t>70 </a:t>
            </a:r>
            <a:r>
              <a:rPr lang="en-AU" altLang="en-US" b="1">
                <a:solidFill>
                  <a:srgbClr val="3366FF"/>
                </a:solidFill>
                <a:cs typeface="Arial" panose="020B0604020202020204" pitchFamily="34" charset="0"/>
              </a:rPr>
              <a:t>sites               Relative frequencies: f</a:t>
            </a:r>
            <a:r>
              <a:rPr lang="en-AU" altLang="en-US" b="1" baseline="-25000">
                <a:solidFill>
                  <a:srgbClr val="3366FF"/>
                </a:solidFill>
                <a:cs typeface="Arial" panose="020B0604020202020204" pitchFamily="34" charset="0"/>
              </a:rPr>
              <a:t>bl</a:t>
            </a:r>
          </a:p>
        </p:txBody>
      </p:sp>
      <p:sp>
        <p:nvSpPr>
          <p:cNvPr id="822309" name="Text Box 37">
            <a:extLst>
              <a:ext uri="{FF2B5EF4-FFF2-40B4-BE49-F238E27FC236}">
                <a16:creationId xmlns:a16="http://schemas.microsoft.com/office/drawing/2014/main" id="{B17AFD50-EB1C-A741-8B31-E7B9BCA9F27C}"/>
              </a:ext>
            </a:extLst>
          </p:cNvPr>
          <p:cNvSpPr txBox="1">
            <a:spLocks noChangeArrowheads="1"/>
          </p:cNvSpPr>
          <p:nvPr/>
        </p:nvSpPr>
        <p:spPr bwMode="auto">
          <a:xfrm>
            <a:off x="2895600" y="6126163"/>
            <a:ext cx="7391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tLang="en-US" b="1">
                <a:solidFill>
                  <a:srgbClr val="3366FF"/>
                </a:solidFill>
                <a:cs typeface="Arial" panose="020B0604020202020204" pitchFamily="34" charset="0"/>
              </a:rPr>
              <a:t>10</a:t>
            </a:r>
            <a:r>
              <a:rPr lang="en-AU" altLang="en-US" b="1">
                <a:solidFill>
                  <a:srgbClr val="3366FF"/>
                </a:solidFill>
                <a:cs typeface="Arial" panose="020B0604020202020204" pitchFamily="34" charset="0"/>
                <a:sym typeface="Symbol" pitchFamily="2" charset="2"/>
              </a:rPr>
              <a:t> </a:t>
            </a:r>
            <a:r>
              <a:rPr lang="en-AU" altLang="en-US" b="1">
                <a:solidFill>
                  <a:srgbClr val="3366FF"/>
                </a:solidFill>
                <a:cs typeface="Arial" panose="020B0604020202020204" pitchFamily="34" charset="0"/>
              </a:rPr>
              <a:t>log</a:t>
            </a:r>
            <a:r>
              <a:rPr lang="en-AU" altLang="en-US" b="1" baseline="-25000">
                <a:solidFill>
                  <a:srgbClr val="3366FF"/>
                </a:solidFill>
                <a:cs typeface="Arial" panose="020B0604020202020204" pitchFamily="34" charset="0"/>
              </a:rPr>
              <a:t>2</a:t>
            </a:r>
            <a:r>
              <a:rPr lang="en-AU" altLang="en-US" b="1" i="1">
                <a:solidFill>
                  <a:srgbClr val="3366FF"/>
                </a:solidFill>
                <a:latin typeface="Symbol" pitchFamily="2" charset="2"/>
              </a:rPr>
              <a:t>q</a:t>
            </a:r>
            <a:r>
              <a:rPr lang="en-AU" altLang="en-US" b="1" i="1" baseline="-25000">
                <a:solidFill>
                  <a:srgbClr val="3366FF"/>
                </a:solidFill>
              </a:rPr>
              <a:t>li</a:t>
            </a:r>
            <a:r>
              <a:rPr lang="en-AU" altLang="en-US" b="1">
                <a:solidFill>
                  <a:srgbClr val="3366FF"/>
                </a:solidFill>
                <a:cs typeface="Arial" panose="020B0604020202020204" pitchFamily="34" charset="0"/>
              </a:rPr>
              <a:t>/</a:t>
            </a:r>
            <a:r>
              <a:rPr lang="en-AU" altLang="en-US" b="1" i="1">
                <a:solidFill>
                  <a:srgbClr val="3366FF"/>
                </a:solidFill>
                <a:latin typeface="Symbol" pitchFamily="2" charset="2"/>
              </a:rPr>
              <a:t>q</a:t>
            </a:r>
            <a:r>
              <a:rPr lang="en-AU" altLang="en-US" b="1" i="1" baseline="-25000">
                <a:solidFill>
                  <a:srgbClr val="3366FF"/>
                </a:solidFill>
              </a:rPr>
              <a:t>0i</a:t>
            </a:r>
            <a:r>
              <a:rPr lang="en-AU" altLang="en-US" b="1">
                <a:solidFill>
                  <a:srgbClr val="3366FF"/>
                </a:solidFill>
                <a:cs typeface="Arial" panose="020B0604020202020204" pitchFamily="34" charset="0"/>
              </a:rPr>
              <a:t>        			Informativeness: 2-</a:t>
            </a:r>
            <a:r>
              <a:rPr lang="en-AU" altLang="en-US" b="1">
                <a:solidFill>
                  <a:srgbClr val="3366FF"/>
                </a:solidFill>
                <a:latin typeface="Symbol" pitchFamily="2" charset="2"/>
                <a:cs typeface="Arial" panose="020B0604020202020204" pitchFamily="34" charset="0"/>
              </a:rPr>
              <a:t>S</a:t>
            </a:r>
            <a:r>
              <a:rPr lang="en-AU" altLang="en-US" b="1" baseline="-25000">
                <a:solidFill>
                  <a:srgbClr val="3366FF"/>
                </a:solidFill>
                <a:cs typeface="Arial" panose="020B0604020202020204" pitchFamily="34" charset="0"/>
              </a:rPr>
              <a:t>i</a:t>
            </a:r>
            <a:r>
              <a:rPr lang="en-AU" altLang="en-US" b="1" i="1">
                <a:solidFill>
                  <a:srgbClr val="3366FF"/>
                </a:solidFill>
                <a:latin typeface="Symbol" pitchFamily="2" charset="2"/>
              </a:rPr>
              <a:t>q</a:t>
            </a:r>
            <a:r>
              <a:rPr lang="en-AU" altLang="en-US" b="1" i="1" baseline="-25000">
                <a:solidFill>
                  <a:srgbClr val="3366FF"/>
                </a:solidFill>
              </a:rPr>
              <a:t>li</a:t>
            </a:r>
            <a:r>
              <a:rPr lang="en-AU" altLang="en-US" b="1">
                <a:solidFill>
                  <a:srgbClr val="3366FF"/>
                </a:solidFill>
                <a:cs typeface="Arial" panose="020B0604020202020204" pitchFamily="34" charset="0"/>
              </a:rPr>
              <a:t> log</a:t>
            </a:r>
            <a:r>
              <a:rPr lang="en-AU" altLang="en-US" b="1" baseline="-25000">
                <a:solidFill>
                  <a:srgbClr val="3366FF"/>
                </a:solidFill>
                <a:cs typeface="Arial" panose="020B0604020202020204" pitchFamily="34" charset="0"/>
              </a:rPr>
              <a:t>2</a:t>
            </a:r>
            <a:r>
              <a:rPr lang="en-AU" altLang="en-US" b="1" i="1">
                <a:solidFill>
                  <a:srgbClr val="3366FF"/>
                </a:solidFill>
                <a:latin typeface="Symbol" pitchFamily="2" charset="2"/>
              </a:rPr>
              <a:t>q</a:t>
            </a:r>
            <a:r>
              <a:rPr lang="en-AU" altLang="en-US" b="1" i="1" baseline="-25000">
                <a:solidFill>
                  <a:srgbClr val="3366FF"/>
                </a:solidFill>
              </a:rPr>
              <a:t>li</a:t>
            </a:r>
            <a:r>
              <a:rPr lang="en-AU" altLang="en-US" b="1">
                <a:solidFill>
                  <a:srgbClr val="3366FF"/>
                </a:solidFill>
                <a:cs typeface="Arial" panose="020B0604020202020204" pitchFamily="34" charset="0"/>
              </a:rPr>
              <a:t>/</a:t>
            </a:r>
            <a:r>
              <a:rPr lang="en-AU" altLang="en-US" b="1" i="1">
                <a:solidFill>
                  <a:srgbClr val="3366FF"/>
                </a:solidFill>
                <a:latin typeface="Symbol" pitchFamily="2" charset="2"/>
              </a:rPr>
              <a:t>q</a:t>
            </a:r>
            <a:r>
              <a:rPr lang="en-AU" altLang="en-US" b="1" i="1" baseline="-25000">
                <a:solidFill>
                  <a:srgbClr val="3366FF"/>
                </a:solidFill>
              </a:rPr>
              <a:t>0i</a:t>
            </a:r>
            <a:r>
              <a:rPr lang="en-AU" altLang="en-US" b="1">
                <a:solidFill>
                  <a:srgbClr val="3366FF"/>
                </a:solidFill>
                <a:cs typeface="Arial" panose="020B0604020202020204" pitchFamily="34" charset="0"/>
              </a:rPr>
              <a:t>  </a:t>
            </a:r>
          </a:p>
        </p:txBody>
      </p:sp>
      <p:graphicFrame>
        <p:nvGraphicFramePr>
          <p:cNvPr id="822310" name="Object 38">
            <a:extLst>
              <a:ext uri="{FF2B5EF4-FFF2-40B4-BE49-F238E27FC236}">
                <a16:creationId xmlns:a16="http://schemas.microsoft.com/office/drawing/2014/main" id="{6F6F0902-03EE-B448-B22F-A88D957C29AB}"/>
              </a:ext>
            </a:extLst>
          </p:cNvPr>
          <p:cNvGraphicFramePr>
            <a:graphicFrameLocks noChangeAspect="1"/>
          </p:cNvGraphicFramePr>
          <p:nvPr/>
        </p:nvGraphicFramePr>
        <p:xfrm>
          <a:off x="1524000" y="1"/>
          <a:ext cx="914400" cy="358775"/>
        </p:xfrm>
        <a:graphic>
          <a:graphicData uri="http://schemas.openxmlformats.org/presentationml/2006/ole">
            <mc:AlternateContent xmlns:mc="http://schemas.openxmlformats.org/markup-compatibility/2006">
              <mc:Choice xmlns:v="urn:schemas-microsoft-com:vml" Requires="v">
                <p:oleObj spid="_x0000_s100363" name="Equation" r:id="rId3" imgW="4686300" imgH="7899400" progId="Equation.DSMT4">
                  <p:embed/>
                </p:oleObj>
              </mc:Choice>
              <mc:Fallback>
                <p:oleObj name="Equation" r:id="rId3" imgW="4686300" imgH="7899400" progId="Equation.DSMT4">
                  <p:embed/>
                  <p:pic>
                    <p:nvPicPr>
                      <p:cNvPr id="822310" name="Object 38">
                        <a:extLst>
                          <a:ext uri="{FF2B5EF4-FFF2-40B4-BE49-F238E27FC236}">
                            <a16:creationId xmlns:a16="http://schemas.microsoft.com/office/drawing/2014/main" id="{6F6F0902-03EE-B448-B22F-A88D957C2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
                        <a:ext cx="9144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311" name="Object 39">
            <a:extLst>
              <a:ext uri="{FF2B5EF4-FFF2-40B4-BE49-F238E27FC236}">
                <a16:creationId xmlns:a16="http://schemas.microsoft.com/office/drawing/2014/main" id="{9F6EFE4C-A894-6A46-B15A-C1B3D3100FFE}"/>
              </a:ext>
            </a:extLst>
          </p:cNvPr>
          <p:cNvGraphicFramePr>
            <a:graphicFrameLocks noChangeAspect="1"/>
          </p:cNvGraphicFramePr>
          <p:nvPr/>
        </p:nvGraphicFramePr>
        <p:xfrm>
          <a:off x="1524000" y="1"/>
          <a:ext cx="914400" cy="358775"/>
        </p:xfrm>
        <a:graphic>
          <a:graphicData uri="http://schemas.openxmlformats.org/presentationml/2006/ole">
            <mc:AlternateContent xmlns:mc="http://schemas.openxmlformats.org/markup-compatibility/2006">
              <mc:Choice xmlns:v="urn:schemas-microsoft-com:vml" Requires="v">
                <p:oleObj spid="_x0000_s100364" name="Equation" r:id="rId5" imgW="4686300" imgH="7899400" progId="Equation.DSMT4">
                  <p:embed/>
                </p:oleObj>
              </mc:Choice>
              <mc:Fallback>
                <p:oleObj name="Equation" r:id="rId5" imgW="4686300" imgH="7899400" progId="Equation.DSMT4">
                  <p:embed/>
                  <p:pic>
                    <p:nvPicPr>
                      <p:cNvPr id="822311" name="Object 39">
                        <a:extLst>
                          <a:ext uri="{FF2B5EF4-FFF2-40B4-BE49-F238E27FC236}">
                            <a16:creationId xmlns:a16="http://schemas.microsoft.com/office/drawing/2014/main" id="{9F6EFE4C-A894-6A46-B15A-C1B3D3100F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
                        <a:ext cx="9144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312" name="Group 40">
            <a:extLst>
              <a:ext uri="{FF2B5EF4-FFF2-40B4-BE49-F238E27FC236}">
                <a16:creationId xmlns:a16="http://schemas.microsoft.com/office/drawing/2014/main" id="{8EB51D0F-53D8-4E4E-A916-BE1875A8937E}"/>
              </a:ext>
            </a:extLst>
          </p:cNvPr>
          <p:cNvGraphicFramePr>
            <a:graphicFrameLocks noGrp="1"/>
          </p:cNvGraphicFramePr>
          <p:nvPr/>
        </p:nvGraphicFramePr>
        <p:xfrm>
          <a:off x="2971800" y="2438400"/>
          <a:ext cx="2743200" cy="1219200"/>
        </p:xfrm>
        <a:graphic>
          <a:graphicData uri="http://schemas.openxmlformats.org/drawingml/2006/table">
            <a:tbl>
              <a:tblPr/>
              <a:tblGrid>
                <a:gridCol w="457200">
                  <a:extLst>
                    <a:ext uri="{9D8B030D-6E8A-4147-A177-3AD203B41FA5}">
                      <a16:colId xmlns:a16="http://schemas.microsoft.com/office/drawing/2014/main" val="3538437039"/>
                    </a:ext>
                  </a:extLst>
                </a:gridCol>
                <a:gridCol w="457200">
                  <a:extLst>
                    <a:ext uri="{9D8B030D-6E8A-4147-A177-3AD203B41FA5}">
                      <a16:colId xmlns:a16="http://schemas.microsoft.com/office/drawing/2014/main" val="68792295"/>
                    </a:ext>
                  </a:extLst>
                </a:gridCol>
                <a:gridCol w="457200">
                  <a:extLst>
                    <a:ext uri="{9D8B030D-6E8A-4147-A177-3AD203B41FA5}">
                      <a16:colId xmlns:a16="http://schemas.microsoft.com/office/drawing/2014/main" val="165693502"/>
                    </a:ext>
                  </a:extLst>
                </a:gridCol>
                <a:gridCol w="457200">
                  <a:extLst>
                    <a:ext uri="{9D8B030D-6E8A-4147-A177-3AD203B41FA5}">
                      <a16:colId xmlns:a16="http://schemas.microsoft.com/office/drawing/2014/main" val="2815891150"/>
                    </a:ext>
                  </a:extLst>
                </a:gridCol>
                <a:gridCol w="457200">
                  <a:extLst>
                    <a:ext uri="{9D8B030D-6E8A-4147-A177-3AD203B41FA5}">
                      <a16:colId xmlns:a16="http://schemas.microsoft.com/office/drawing/2014/main" val="3416256929"/>
                    </a:ext>
                  </a:extLst>
                </a:gridCol>
                <a:gridCol w="457200">
                  <a:extLst>
                    <a:ext uri="{9D8B030D-6E8A-4147-A177-3AD203B41FA5}">
                      <a16:colId xmlns:a16="http://schemas.microsoft.com/office/drawing/2014/main" val="3933443916"/>
                    </a:ext>
                  </a:extLst>
                </a:gridCol>
              </a:tblGrid>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214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9916233"/>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7811678"/>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2839857"/>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193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216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8059577"/>
                  </a:ext>
                </a:extLst>
              </a:tr>
            </a:tbl>
          </a:graphicData>
        </a:graphic>
      </p:graphicFrame>
      <p:sp>
        <p:nvSpPr>
          <p:cNvPr id="822349" name="Text Box 77">
            <a:extLst>
              <a:ext uri="{FF2B5EF4-FFF2-40B4-BE49-F238E27FC236}">
                <a16:creationId xmlns:a16="http://schemas.microsoft.com/office/drawing/2014/main" id="{6F1DBEA2-B31B-FE40-8C6D-59D868DD1D6E}"/>
              </a:ext>
            </a:extLst>
          </p:cNvPr>
          <p:cNvSpPr txBox="1">
            <a:spLocks noChangeArrowheads="1"/>
          </p:cNvSpPr>
          <p:nvPr/>
        </p:nvSpPr>
        <p:spPr bwMode="auto">
          <a:xfrm>
            <a:off x="2574926" y="2466976"/>
            <a:ext cx="320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66FF"/>
                </a:solidFill>
                <a:latin typeface="Courier New" panose="02070309020205020404" pitchFamily="49" charset="0"/>
              </a:rPr>
              <a:t>A</a:t>
            </a:r>
          </a:p>
          <a:p>
            <a:r>
              <a:rPr lang="en-US" altLang="en-US" b="1">
                <a:solidFill>
                  <a:srgbClr val="3366FF"/>
                </a:solidFill>
                <a:latin typeface="Courier New" panose="02070309020205020404" pitchFamily="49" charset="0"/>
              </a:rPr>
              <a:t>C</a:t>
            </a:r>
          </a:p>
          <a:p>
            <a:r>
              <a:rPr lang="en-US" altLang="en-US" b="1">
                <a:solidFill>
                  <a:srgbClr val="3366FF"/>
                </a:solidFill>
                <a:latin typeface="Courier New" panose="02070309020205020404" pitchFamily="49" charset="0"/>
              </a:rPr>
              <a:t>G</a:t>
            </a:r>
          </a:p>
          <a:p>
            <a:r>
              <a:rPr lang="en-US" altLang="en-US" b="1">
                <a:solidFill>
                  <a:srgbClr val="3366FF"/>
                </a:solidFill>
                <a:latin typeface="Courier New" panose="02070309020205020404" pitchFamily="49" charset="0"/>
              </a:rPr>
              <a:t>T</a:t>
            </a:r>
          </a:p>
        </p:txBody>
      </p:sp>
      <p:graphicFrame>
        <p:nvGraphicFramePr>
          <p:cNvPr id="822350" name="Group 78">
            <a:extLst>
              <a:ext uri="{FF2B5EF4-FFF2-40B4-BE49-F238E27FC236}">
                <a16:creationId xmlns:a16="http://schemas.microsoft.com/office/drawing/2014/main" id="{301C9344-916D-4E4C-ADE0-4E64C8937268}"/>
              </a:ext>
            </a:extLst>
          </p:cNvPr>
          <p:cNvGraphicFramePr>
            <a:graphicFrameLocks noGrp="1"/>
          </p:cNvGraphicFramePr>
          <p:nvPr/>
        </p:nvGraphicFramePr>
        <p:xfrm>
          <a:off x="6629400" y="2438400"/>
          <a:ext cx="2743200" cy="1219200"/>
        </p:xfrm>
        <a:graphic>
          <a:graphicData uri="http://schemas.openxmlformats.org/drawingml/2006/table">
            <a:tbl>
              <a:tblPr/>
              <a:tblGrid>
                <a:gridCol w="457200">
                  <a:extLst>
                    <a:ext uri="{9D8B030D-6E8A-4147-A177-3AD203B41FA5}">
                      <a16:colId xmlns:a16="http://schemas.microsoft.com/office/drawing/2014/main" val="260442309"/>
                    </a:ext>
                  </a:extLst>
                </a:gridCol>
                <a:gridCol w="457200">
                  <a:extLst>
                    <a:ext uri="{9D8B030D-6E8A-4147-A177-3AD203B41FA5}">
                      <a16:colId xmlns:a16="http://schemas.microsoft.com/office/drawing/2014/main" val="79764234"/>
                    </a:ext>
                  </a:extLst>
                </a:gridCol>
                <a:gridCol w="457200">
                  <a:extLst>
                    <a:ext uri="{9D8B030D-6E8A-4147-A177-3AD203B41FA5}">
                      <a16:colId xmlns:a16="http://schemas.microsoft.com/office/drawing/2014/main" val="474781848"/>
                    </a:ext>
                  </a:extLst>
                </a:gridCol>
                <a:gridCol w="457200">
                  <a:extLst>
                    <a:ext uri="{9D8B030D-6E8A-4147-A177-3AD203B41FA5}">
                      <a16:colId xmlns:a16="http://schemas.microsoft.com/office/drawing/2014/main" val="809034053"/>
                    </a:ext>
                  </a:extLst>
                </a:gridCol>
                <a:gridCol w="457200">
                  <a:extLst>
                    <a:ext uri="{9D8B030D-6E8A-4147-A177-3AD203B41FA5}">
                      <a16:colId xmlns:a16="http://schemas.microsoft.com/office/drawing/2014/main" val="3658248042"/>
                    </a:ext>
                  </a:extLst>
                </a:gridCol>
                <a:gridCol w="457200">
                  <a:extLst>
                    <a:ext uri="{9D8B030D-6E8A-4147-A177-3AD203B41FA5}">
                      <a16:colId xmlns:a16="http://schemas.microsoft.com/office/drawing/2014/main" val="1849762879"/>
                    </a:ext>
                  </a:extLst>
                </a:gridCol>
              </a:tblGrid>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6291397"/>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4689525"/>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2723052"/>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8933280"/>
                  </a:ext>
                </a:extLst>
              </a:tr>
            </a:tbl>
          </a:graphicData>
        </a:graphic>
      </p:graphicFrame>
      <p:sp>
        <p:nvSpPr>
          <p:cNvPr id="822387" name="Text Box 115">
            <a:extLst>
              <a:ext uri="{FF2B5EF4-FFF2-40B4-BE49-F238E27FC236}">
                <a16:creationId xmlns:a16="http://schemas.microsoft.com/office/drawing/2014/main" id="{6DD292F6-2133-C344-9F30-0A934A19552B}"/>
              </a:ext>
            </a:extLst>
          </p:cNvPr>
          <p:cNvSpPr txBox="1">
            <a:spLocks noChangeArrowheads="1"/>
          </p:cNvSpPr>
          <p:nvPr/>
        </p:nvSpPr>
        <p:spPr bwMode="auto">
          <a:xfrm>
            <a:off x="6232526" y="2466976"/>
            <a:ext cx="320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66FF"/>
                </a:solidFill>
                <a:latin typeface="Courier New" panose="02070309020205020404" pitchFamily="49" charset="0"/>
              </a:rPr>
              <a:t>A</a:t>
            </a:r>
          </a:p>
          <a:p>
            <a:r>
              <a:rPr lang="en-US" altLang="en-US" b="1">
                <a:solidFill>
                  <a:srgbClr val="3366FF"/>
                </a:solidFill>
                <a:latin typeface="Courier New" panose="02070309020205020404" pitchFamily="49" charset="0"/>
              </a:rPr>
              <a:t>C</a:t>
            </a:r>
          </a:p>
          <a:p>
            <a:r>
              <a:rPr lang="en-US" altLang="en-US" b="1">
                <a:solidFill>
                  <a:srgbClr val="3366FF"/>
                </a:solidFill>
                <a:latin typeface="Courier New" panose="02070309020205020404" pitchFamily="49" charset="0"/>
              </a:rPr>
              <a:t>G</a:t>
            </a:r>
          </a:p>
          <a:p>
            <a:r>
              <a:rPr lang="en-US" altLang="en-US" b="1">
                <a:solidFill>
                  <a:srgbClr val="3366FF"/>
                </a:solidFill>
                <a:latin typeface="Courier New" panose="02070309020205020404" pitchFamily="49" charset="0"/>
              </a:rPr>
              <a:t>T</a:t>
            </a:r>
          </a:p>
        </p:txBody>
      </p:sp>
      <p:sp>
        <p:nvSpPr>
          <p:cNvPr id="822388" name="Rectangle 116">
            <a:extLst>
              <a:ext uri="{FF2B5EF4-FFF2-40B4-BE49-F238E27FC236}">
                <a16:creationId xmlns:a16="http://schemas.microsoft.com/office/drawing/2014/main" id="{A07A429B-AB4F-714C-A4ED-DAF467C03B36}"/>
              </a:ext>
            </a:extLst>
          </p:cNvPr>
          <p:cNvSpPr>
            <a:spLocks noGrp="1" noChangeArrowheads="1"/>
          </p:cNvSpPr>
          <p:nvPr>
            <p:ph type="title"/>
          </p:nvPr>
        </p:nvSpPr>
        <p:spPr/>
        <p:txBody>
          <a:bodyPr/>
          <a:lstStyle/>
          <a:p>
            <a:pPr algn="ctr"/>
            <a:r>
              <a:rPr lang="en-AU" altLang="en-US" dirty="0"/>
              <a:t>Weight Matrix Model (WMM)</a:t>
            </a:r>
            <a:endParaRPr lang="en-US" altLang="en-US" dirty="0"/>
          </a:p>
        </p:txBody>
      </p:sp>
      <p:graphicFrame>
        <p:nvGraphicFramePr>
          <p:cNvPr id="822389" name="Group 117">
            <a:extLst>
              <a:ext uri="{FF2B5EF4-FFF2-40B4-BE49-F238E27FC236}">
                <a16:creationId xmlns:a16="http://schemas.microsoft.com/office/drawing/2014/main" id="{E48F7698-2C3C-B244-9D27-BF46ED986F0D}"/>
              </a:ext>
            </a:extLst>
          </p:cNvPr>
          <p:cNvGraphicFramePr>
            <a:graphicFrameLocks noGrp="1"/>
          </p:cNvGraphicFramePr>
          <p:nvPr/>
        </p:nvGraphicFramePr>
        <p:xfrm>
          <a:off x="2971800" y="4678363"/>
          <a:ext cx="2743200" cy="1219200"/>
        </p:xfrm>
        <a:graphic>
          <a:graphicData uri="http://schemas.openxmlformats.org/drawingml/2006/table">
            <a:tbl>
              <a:tblPr/>
              <a:tblGrid>
                <a:gridCol w="457200">
                  <a:extLst>
                    <a:ext uri="{9D8B030D-6E8A-4147-A177-3AD203B41FA5}">
                      <a16:colId xmlns:a16="http://schemas.microsoft.com/office/drawing/2014/main" val="2963051628"/>
                    </a:ext>
                  </a:extLst>
                </a:gridCol>
                <a:gridCol w="457200">
                  <a:extLst>
                    <a:ext uri="{9D8B030D-6E8A-4147-A177-3AD203B41FA5}">
                      <a16:colId xmlns:a16="http://schemas.microsoft.com/office/drawing/2014/main" val="221304696"/>
                    </a:ext>
                  </a:extLst>
                </a:gridCol>
                <a:gridCol w="457200">
                  <a:extLst>
                    <a:ext uri="{9D8B030D-6E8A-4147-A177-3AD203B41FA5}">
                      <a16:colId xmlns:a16="http://schemas.microsoft.com/office/drawing/2014/main" val="2704566182"/>
                    </a:ext>
                  </a:extLst>
                </a:gridCol>
                <a:gridCol w="457200">
                  <a:extLst>
                    <a:ext uri="{9D8B030D-6E8A-4147-A177-3AD203B41FA5}">
                      <a16:colId xmlns:a16="http://schemas.microsoft.com/office/drawing/2014/main" val="740983420"/>
                    </a:ext>
                  </a:extLst>
                </a:gridCol>
                <a:gridCol w="457200">
                  <a:extLst>
                    <a:ext uri="{9D8B030D-6E8A-4147-A177-3AD203B41FA5}">
                      <a16:colId xmlns:a16="http://schemas.microsoft.com/office/drawing/2014/main" val="1276121408"/>
                    </a:ext>
                  </a:extLst>
                </a:gridCol>
                <a:gridCol w="457200">
                  <a:extLst>
                    <a:ext uri="{9D8B030D-6E8A-4147-A177-3AD203B41FA5}">
                      <a16:colId xmlns:a16="http://schemas.microsoft.com/office/drawing/2014/main" val="267538464"/>
                    </a:ext>
                  </a:extLst>
                </a:gridCol>
              </a:tblGrid>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-38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1727863"/>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568314"/>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067682"/>
                  </a:ext>
                </a:extLst>
              </a:tr>
              <a:tr h="3048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333399"/>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200" b="1" i="0" u="none" strike="noStrike" cap="none" normalizeH="0" baseline="0">
                          <a:ln>
                            <a:noFill/>
                          </a:ln>
                          <a:solidFill>
                            <a:srgbClr val="FF0000"/>
                          </a:solidFill>
                          <a:effectLst/>
                          <a:latin typeface="Arial" panose="020B0604020202020204" pitchFamily="34" charset="0"/>
                        </a:rPr>
                        <a:t>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6044297"/>
                  </a:ext>
                </a:extLst>
              </a:tr>
            </a:tbl>
          </a:graphicData>
        </a:graphic>
      </p:graphicFrame>
      <p:sp>
        <p:nvSpPr>
          <p:cNvPr id="822426" name="Text Box 154">
            <a:extLst>
              <a:ext uri="{FF2B5EF4-FFF2-40B4-BE49-F238E27FC236}">
                <a16:creationId xmlns:a16="http://schemas.microsoft.com/office/drawing/2014/main" id="{F1E6732B-E384-DA45-ADCE-EE919A17466C}"/>
              </a:ext>
            </a:extLst>
          </p:cNvPr>
          <p:cNvSpPr txBox="1">
            <a:spLocks noChangeArrowheads="1"/>
          </p:cNvSpPr>
          <p:nvPr/>
        </p:nvSpPr>
        <p:spPr bwMode="auto">
          <a:xfrm>
            <a:off x="2574926" y="4706939"/>
            <a:ext cx="320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66FF"/>
                </a:solidFill>
                <a:latin typeface="Courier New" panose="02070309020205020404" pitchFamily="49" charset="0"/>
              </a:rPr>
              <a:t>A</a:t>
            </a:r>
          </a:p>
          <a:p>
            <a:r>
              <a:rPr lang="en-US" altLang="en-US" b="1">
                <a:solidFill>
                  <a:srgbClr val="3366FF"/>
                </a:solidFill>
                <a:latin typeface="Courier New" panose="02070309020205020404" pitchFamily="49" charset="0"/>
              </a:rPr>
              <a:t>C</a:t>
            </a:r>
          </a:p>
          <a:p>
            <a:r>
              <a:rPr lang="en-US" altLang="en-US" b="1">
                <a:solidFill>
                  <a:srgbClr val="3366FF"/>
                </a:solidFill>
                <a:latin typeface="Courier New" panose="02070309020205020404" pitchFamily="49" charset="0"/>
              </a:rPr>
              <a:t>G</a:t>
            </a:r>
          </a:p>
          <a:p>
            <a:r>
              <a:rPr lang="en-US" altLang="en-US" b="1">
                <a:solidFill>
                  <a:srgbClr val="3366FF"/>
                </a:solidFill>
                <a:latin typeface="Courier New" panose="02070309020205020404" pitchFamily="49" charset="0"/>
              </a:rPr>
              <a:t>T</a:t>
            </a:r>
          </a:p>
        </p:txBody>
      </p:sp>
    </p:spTree>
    <p:extLst>
      <p:ext uri="{BB962C8B-B14F-4D97-AF65-F5344CB8AC3E}">
        <p14:creationId xmlns:p14="http://schemas.microsoft.com/office/powerpoint/2010/main" val="2192066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a:extLst>
              <a:ext uri="{FF2B5EF4-FFF2-40B4-BE49-F238E27FC236}">
                <a16:creationId xmlns:a16="http://schemas.microsoft.com/office/drawing/2014/main" id="{47ABA6E0-A458-CB4C-86B1-196AFC7C0EE1}"/>
              </a:ext>
            </a:extLst>
          </p:cNvPr>
          <p:cNvSpPr>
            <a:spLocks noGrp="1" noChangeArrowheads="1"/>
          </p:cNvSpPr>
          <p:nvPr>
            <p:ph type="title"/>
          </p:nvPr>
        </p:nvSpPr>
        <p:spPr/>
        <p:txBody>
          <a:bodyPr/>
          <a:lstStyle/>
          <a:p>
            <a:pPr algn="ctr"/>
            <a:r>
              <a:rPr lang="en-US" altLang="en-US" dirty="0"/>
              <a:t>Relative entropy</a:t>
            </a:r>
          </a:p>
        </p:txBody>
      </p:sp>
      <p:sp>
        <p:nvSpPr>
          <p:cNvPr id="681987" name="Rectangle 3">
            <a:extLst>
              <a:ext uri="{FF2B5EF4-FFF2-40B4-BE49-F238E27FC236}">
                <a16:creationId xmlns:a16="http://schemas.microsoft.com/office/drawing/2014/main" id="{6D7BFCFA-4FA9-9347-BD41-9FF85AC3AE7F}"/>
              </a:ext>
            </a:extLst>
          </p:cNvPr>
          <p:cNvSpPr>
            <a:spLocks noGrp="1" noChangeArrowheads="1"/>
          </p:cNvSpPr>
          <p:nvPr>
            <p:ph type="body" idx="1"/>
          </p:nvPr>
        </p:nvSpPr>
        <p:spPr>
          <a:xfrm>
            <a:off x="1241685" y="1472092"/>
            <a:ext cx="8229600" cy="4411663"/>
          </a:xfrm>
        </p:spPr>
        <p:txBody>
          <a:bodyPr/>
          <a:lstStyle/>
          <a:p>
            <a:r>
              <a:rPr lang="en-US" altLang="en-US" dirty="0"/>
              <a:t>A motif is </a:t>
            </a:r>
            <a:r>
              <a:rPr lang="en-US" altLang="en-US" i="1" dirty="0"/>
              <a:t>interesting</a:t>
            </a:r>
            <a:r>
              <a:rPr lang="en-US" altLang="en-US" dirty="0"/>
              <a:t> if it is very different from the background distribution</a:t>
            </a:r>
          </a:p>
          <a:p>
            <a:r>
              <a:rPr lang="en-US" altLang="en-US" dirty="0"/>
              <a:t>Use relative entropy:</a:t>
            </a:r>
          </a:p>
          <a:p>
            <a:endParaRPr lang="en-US" altLang="en-US" dirty="0"/>
          </a:p>
          <a:p>
            <a:endParaRPr lang="en-US" altLang="en-US" dirty="0"/>
          </a:p>
          <a:p>
            <a:endParaRPr lang="en-US" altLang="en-US" dirty="0"/>
          </a:p>
          <a:p>
            <a:endParaRPr lang="en-US" altLang="en-US" dirty="0"/>
          </a:p>
          <a:p>
            <a:pPr lvl="1"/>
            <a:r>
              <a:rPr lang="en-US" altLang="en-US" dirty="0"/>
              <a:t>Relative entropy is sometimes called </a:t>
            </a:r>
          </a:p>
          <a:p>
            <a:pPr lvl="1">
              <a:buFont typeface="Wingdings" pitchFamily="2" charset="2"/>
              <a:buNone/>
            </a:pPr>
            <a:r>
              <a:rPr lang="en-US" altLang="en-US" dirty="0"/>
              <a:t>	information content</a:t>
            </a:r>
          </a:p>
          <a:p>
            <a:pPr lvl="1">
              <a:buFont typeface="Wingdings" pitchFamily="2" charset="2"/>
              <a:buNone/>
            </a:pPr>
            <a:endParaRPr lang="en-US" altLang="en-US" dirty="0"/>
          </a:p>
        </p:txBody>
      </p:sp>
      <p:sp>
        <p:nvSpPr>
          <p:cNvPr id="681989" name="Text Box 5">
            <a:extLst>
              <a:ext uri="{FF2B5EF4-FFF2-40B4-BE49-F238E27FC236}">
                <a16:creationId xmlns:a16="http://schemas.microsoft.com/office/drawing/2014/main" id="{9E6655FB-895E-F549-8766-661A47936441}"/>
              </a:ext>
            </a:extLst>
          </p:cNvPr>
          <p:cNvSpPr txBox="1">
            <a:spLocks noChangeArrowheads="1"/>
          </p:cNvSpPr>
          <p:nvPr/>
        </p:nvSpPr>
        <p:spPr bwMode="auto">
          <a:xfrm>
            <a:off x="1851026" y="3762376"/>
            <a:ext cx="54793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i="1">
                <a:solidFill>
                  <a:srgbClr val="3366FF"/>
                </a:solidFill>
                <a:latin typeface="Symbol" pitchFamily="2" charset="2"/>
                <a:cs typeface="Arial" panose="020B0604020202020204" pitchFamily="34" charset="0"/>
              </a:rPr>
              <a:t>q</a:t>
            </a:r>
            <a:r>
              <a:rPr lang="en-AU" altLang="en-US" b="1" i="1" baseline="-25000">
                <a:solidFill>
                  <a:srgbClr val="3366FF"/>
                </a:solidFill>
                <a:latin typeface="Comic Sans MS" panose="030F0902030302020204" pitchFamily="66" charset="0"/>
                <a:cs typeface="Arial" panose="020B0604020202020204" pitchFamily="34" charset="0"/>
              </a:rPr>
              <a:t>li </a:t>
            </a:r>
            <a:r>
              <a:rPr lang="en-US" altLang="en-US">
                <a:solidFill>
                  <a:srgbClr val="3366FF"/>
                </a:solidFill>
              </a:rPr>
              <a:t>= probability of </a:t>
            </a:r>
            <a:r>
              <a:rPr lang="en-US" altLang="en-US" i="1">
                <a:solidFill>
                  <a:srgbClr val="3366FF"/>
                </a:solidFill>
                <a:sym typeface="Symbol" pitchFamily="2" charset="2"/>
              </a:rPr>
              <a:t>i</a:t>
            </a:r>
            <a:r>
              <a:rPr lang="en-US" altLang="en-US">
                <a:solidFill>
                  <a:srgbClr val="3366FF"/>
                </a:solidFill>
              </a:rPr>
              <a:t> in matrix position </a:t>
            </a:r>
            <a:r>
              <a:rPr lang="en-US" altLang="en-US" i="1">
                <a:solidFill>
                  <a:srgbClr val="3366FF"/>
                </a:solidFill>
              </a:rPr>
              <a:t>l</a:t>
            </a:r>
            <a:endParaRPr lang="en-US" altLang="en-US">
              <a:solidFill>
                <a:srgbClr val="3366FF"/>
              </a:solidFill>
            </a:endParaRPr>
          </a:p>
          <a:p>
            <a:r>
              <a:rPr lang="en-AU" altLang="en-US" b="1" i="1">
                <a:solidFill>
                  <a:srgbClr val="3366FF"/>
                </a:solidFill>
                <a:latin typeface="Symbol" pitchFamily="2" charset="2"/>
                <a:cs typeface="Arial" panose="020B0604020202020204" pitchFamily="34" charset="0"/>
              </a:rPr>
              <a:t>q</a:t>
            </a:r>
            <a:r>
              <a:rPr lang="en-AU" altLang="en-US" b="1" i="1" baseline="-25000">
                <a:solidFill>
                  <a:srgbClr val="3366FF"/>
                </a:solidFill>
                <a:latin typeface="Comic Sans MS" panose="030F0902030302020204" pitchFamily="66" charset="0"/>
                <a:cs typeface="Arial" panose="020B0604020202020204" pitchFamily="34" charset="0"/>
              </a:rPr>
              <a:t>0i </a:t>
            </a:r>
            <a:r>
              <a:rPr lang="en-US" altLang="en-US">
                <a:solidFill>
                  <a:srgbClr val="3366FF"/>
                </a:solidFill>
              </a:rPr>
              <a:t>= background frequency (in non-motif sequence)</a:t>
            </a:r>
          </a:p>
        </p:txBody>
      </p:sp>
      <p:graphicFrame>
        <p:nvGraphicFramePr>
          <p:cNvPr id="681992" name="Object 8">
            <a:extLst>
              <a:ext uri="{FF2B5EF4-FFF2-40B4-BE49-F238E27FC236}">
                <a16:creationId xmlns:a16="http://schemas.microsoft.com/office/drawing/2014/main" id="{BEC789ED-2363-C74D-9FF2-4813EED5A617}"/>
              </a:ext>
            </a:extLst>
          </p:cNvPr>
          <p:cNvGraphicFramePr>
            <a:graphicFrameLocks noChangeAspect="1"/>
          </p:cNvGraphicFramePr>
          <p:nvPr/>
        </p:nvGraphicFramePr>
        <p:xfrm>
          <a:off x="2362200" y="2835276"/>
          <a:ext cx="2533650" cy="822325"/>
        </p:xfrm>
        <a:graphic>
          <a:graphicData uri="http://schemas.openxmlformats.org/presentationml/2006/ole">
            <mc:AlternateContent xmlns:mc="http://schemas.openxmlformats.org/markup-compatibility/2006">
              <mc:Choice xmlns:v="urn:schemas-microsoft-com:vml" Requires="v">
                <p:oleObj spid="_x0000_s101382" name="Equation" r:id="rId4" imgW="34226500" imgH="11112500" progId="Equation.3">
                  <p:embed/>
                </p:oleObj>
              </mc:Choice>
              <mc:Fallback>
                <p:oleObj name="Equation" r:id="rId4" imgW="34226500" imgH="11112500" progId="Equation.3">
                  <p:embed/>
                  <p:pic>
                    <p:nvPicPr>
                      <p:cNvPr id="681992" name="Object 8">
                        <a:extLst>
                          <a:ext uri="{FF2B5EF4-FFF2-40B4-BE49-F238E27FC236}">
                            <a16:creationId xmlns:a16="http://schemas.microsoft.com/office/drawing/2014/main" id="{BEC789ED-2363-C74D-9FF2-4813EED5A6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835276"/>
                        <a:ext cx="25336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81993" name="Picture 9" descr="motif5">
            <a:extLst>
              <a:ext uri="{FF2B5EF4-FFF2-40B4-BE49-F238E27FC236}">
                <a16:creationId xmlns:a16="http://schemas.microsoft.com/office/drawing/2014/main" id="{531FED5B-7356-DB48-9B75-0BCCB76A21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7258" y="2743200"/>
            <a:ext cx="3786188" cy="3810000"/>
          </a:xfrm>
          <a:prstGeom prst="rect">
            <a:avLst/>
          </a:prstGeom>
          <a:noFill/>
          <a:extLst>
            <a:ext uri="{909E8E84-426E-40DD-AFC4-6F175D3DCCD1}">
              <a14:hiddenFill xmlns:a14="http://schemas.microsoft.com/office/drawing/2010/main">
                <a:solidFill>
                  <a:srgbClr val="FFFFFF"/>
                </a:solidFill>
              </a14:hiddenFill>
            </a:ext>
          </a:extLst>
        </p:spPr>
      </p:pic>
      <p:sp>
        <p:nvSpPr>
          <p:cNvPr id="682028" name="Text Box 44">
            <a:extLst>
              <a:ext uri="{FF2B5EF4-FFF2-40B4-BE49-F238E27FC236}">
                <a16:creationId xmlns:a16="http://schemas.microsoft.com/office/drawing/2014/main" id="{83B7EFAF-CA56-DD47-9041-E56283E91FC8}"/>
              </a:ext>
            </a:extLst>
          </p:cNvPr>
          <p:cNvSpPr txBox="1">
            <a:spLocks noChangeArrowheads="1"/>
          </p:cNvSpPr>
          <p:nvPr/>
        </p:nvSpPr>
        <p:spPr bwMode="auto">
          <a:xfrm>
            <a:off x="4343400" y="6324601"/>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tLang="en-US" sz="1000" b="1">
                <a:solidFill>
                  <a:srgbClr val="3366FF"/>
                </a:solidFill>
                <a:cs typeface="Arial" panose="020B0604020202020204" pitchFamily="34" charset="0"/>
              </a:rPr>
              <a:t>Informativeness: 2-</a:t>
            </a:r>
            <a:r>
              <a:rPr lang="en-AU" altLang="en-US" sz="1000" b="1">
                <a:solidFill>
                  <a:srgbClr val="3366FF"/>
                </a:solidFill>
                <a:latin typeface="Symbol" pitchFamily="2" charset="2"/>
                <a:cs typeface="Arial" panose="020B0604020202020204" pitchFamily="34" charset="0"/>
              </a:rPr>
              <a:t>S</a:t>
            </a:r>
            <a:r>
              <a:rPr lang="en-AU" altLang="en-US" sz="1000" b="1" baseline="-25000">
                <a:solidFill>
                  <a:srgbClr val="3366FF"/>
                </a:solidFill>
                <a:cs typeface="Arial" panose="020B0604020202020204" pitchFamily="34" charset="0"/>
              </a:rPr>
              <a:t>i</a:t>
            </a:r>
            <a:r>
              <a:rPr lang="en-AU" altLang="en-US" sz="1000" b="1" i="1">
                <a:solidFill>
                  <a:srgbClr val="3366FF"/>
                </a:solidFill>
                <a:latin typeface="Symbol" pitchFamily="2" charset="2"/>
              </a:rPr>
              <a:t>q</a:t>
            </a:r>
            <a:r>
              <a:rPr lang="en-AU" altLang="en-US" sz="1000" b="1" i="1" baseline="-25000">
                <a:solidFill>
                  <a:srgbClr val="3366FF"/>
                </a:solidFill>
              </a:rPr>
              <a:t>li</a:t>
            </a:r>
            <a:r>
              <a:rPr lang="en-AU" altLang="en-US" sz="1000" b="1">
                <a:solidFill>
                  <a:srgbClr val="3366FF"/>
                </a:solidFill>
                <a:cs typeface="Arial" panose="020B0604020202020204" pitchFamily="34" charset="0"/>
              </a:rPr>
              <a:t> log</a:t>
            </a:r>
            <a:r>
              <a:rPr lang="en-AU" altLang="en-US" sz="1000" b="1" baseline="-25000">
                <a:solidFill>
                  <a:srgbClr val="3366FF"/>
                </a:solidFill>
                <a:cs typeface="Arial" panose="020B0604020202020204" pitchFamily="34" charset="0"/>
              </a:rPr>
              <a:t>2</a:t>
            </a:r>
            <a:r>
              <a:rPr lang="en-AU" altLang="en-US" sz="1000" b="1" i="1">
                <a:solidFill>
                  <a:srgbClr val="3366FF"/>
                </a:solidFill>
                <a:latin typeface="Symbol" pitchFamily="2" charset="2"/>
              </a:rPr>
              <a:t>q</a:t>
            </a:r>
            <a:r>
              <a:rPr lang="en-AU" altLang="en-US" sz="1000" b="1" i="1" baseline="-25000">
                <a:solidFill>
                  <a:srgbClr val="3366FF"/>
                </a:solidFill>
              </a:rPr>
              <a:t>li</a:t>
            </a:r>
            <a:r>
              <a:rPr lang="en-AU" altLang="en-US" sz="1000" b="1">
                <a:solidFill>
                  <a:srgbClr val="3366FF"/>
                </a:solidFill>
                <a:cs typeface="Arial" panose="020B0604020202020204" pitchFamily="34" charset="0"/>
              </a:rPr>
              <a:t>/</a:t>
            </a:r>
            <a:r>
              <a:rPr lang="en-AU" altLang="en-US" sz="1000" b="1" i="1">
                <a:solidFill>
                  <a:srgbClr val="3366FF"/>
                </a:solidFill>
                <a:latin typeface="Symbol" pitchFamily="2" charset="2"/>
              </a:rPr>
              <a:t>q</a:t>
            </a:r>
            <a:r>
              <a:rPr lang="en-AU" altLang="en-US" sz="1000" b="1" i="1" baseline="-25000">
                <a:solidFill>
                  <a:srgbClr val="3366FF"/>
                </a:solidFill>
              </a:rPr>
              <a:t>0i</a:t>
            </a:r>
            <a:r>
              <a:rPr lang="en-AU" altLang="en-US" sz="1000" b="1">
                <a:solidFill>
                  <a:srgbClr val="3366FF"/>
                </a:solidFill>
                <a:cs typeface="Arial" panose="020B0604020202020204" pitchFamily="34" charset="0"/>
              </a:rPr>
              <a:t>  </a:t>
            </a:r>
          </a:p>
        </p:txBody>
      </p:sp>
      <p:sp>
        <p:nvSpPr>
          <p:cNvPr id="682066" name="Text Box 82">
            <a:extLst>
              <a:ext uri="{FF2B5EF4-FFF2-40B4-BE49-F238E27FC236}">
                <a16:creationId xmlns:a16="http://schemas.microsoft.com/office/drawing/2014/main" id="{7ABC8727-FABE-124D-8608-C9CB6445D87F}"/>
              </a:ext>
            </a:extLst>
          </p:cNvPr>
          <p:cNvSpPr txBox="1">
            <a:spLocks noChangeArrowheads="1"/>
          </p:cNvSpPr>
          <p:nvPr/>
        </p:nvSpPr>
        <p:spPr bwMode="auto">
          <a:xfrm>
            <a:off x="1690688" y="5534026"/>
            <a:ext cx="29206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3366FF"/>
                </a:solidFill>
                <a:latin typeface="Courier New" panose="02070309020205020404" pitchFamily="49" charset="0"/>
              </a:rPr>
              <a:t>A</a:t>
            </a:r>
          </a:p>
          <a:p>
            <a:r>
              <a:rPr lang="en-US" altLang="en-US" sz="1400" b="1">
                <a:solidFill>
                  <a:srgbClr val="3366FF"/>
                </a:solidFill>
                <a:latin typeface="Courier New" panose="02070309020205020404" pitchFamily="49" charset="0"/>
              </a:rPr>
              <a:t>C</a:t>
            </a:r>
          </a:p>
          <a:p>
            <a:r>
              <a:rPr lang="en-US" altLang="en-US" sz="1400" b="1">
                <a:solidFill>
                  <a:srgbClr val="3366FF"/>
                </a:solidFill>
                <a:latin typeface="Courier New" panose="02070309020205020404" pitchFamily="49" charset="0"/>
              </a:rPr>
              <a:t>G</a:t>
            </a:r>
          </a:p>
          <a:p>
            <a:r>
              <a:rPr lang="en-US" altLang="en-US" sz="1400" b="1">
                <a:solidFill>
                  <a:srgbClr val="3366FF"/>
                </a:solidFill>
                <a:latin typeface="Courier New" panose="02070309020205020404" pitchFamily="49" charset="0"/>
              </a:rPr>
              <a:t>T</a:t>
            </a:r>
          </a:p>
        </p:txBody>
      </p:sp>
      <p:graphicFrame>
        <p:nvGraphicFramePr>
          <p:cNvPr id="682108" name="Group 124">
            <a:extLst>
              <a:ext uri="{FF2B5EF4-FFF2-40B4-BE49-F238E27FC236}">
                <a16:creationId xmlns:a16="http://schemas.microsoft.com/office/drawing/2014/main" id="{6E77E47E-D634-8643-AC9E-2F7148BA8F7F}"/>
              </a:ext>
            </a:extLst>
          </p:cNvPr>
          <p:cNvGraphicFramePr>
            <a:graphicFrameLocks noGrp="1"/>
          </p:cNvGraphicFramePr>
          <p:nvPr/>
        </p:nvGraphicFramePr>
        <p:xfrm>
          <a:off x="1981200" y="5562600"/>
          <a:ext cx="2133600" cy="914400"/>
        </p:xfrm>
        <a:graphic>
          <a:graphicData uri="http://schemas.openxmlformats.org/drawingml/2006/table">
            <a:tbl>
              <a:tblPr/>
              <a:tblGrid>
                <a:gridCol w="355600">
                  <a:extLst>
                    <a:ext uri="{9D8B030D-6E8A-4147-A177-3AD203B41FA5}">
                      <a16:colId xmlns:a16="http://schemas.microsoft.com/office/drawing/2014/main" val="4060919711"/>
                    </a:ext>
                  </a:extLst>
                </a:gridCol>
                <a:gridCol w="355600">
                  <a:extLst>
                    <a:ext uri="{9D8B030D-6E8A-4147-A177-3AD203B41FA5}">
                      <a16:colId xmlns:a16="http://schemas.microsoft.com/office/drawing/2014/main" val="4120598102"/>
                    </a:ext>
                  </a:extLst>
                </a:gridCol>
                <a:gridCol w="355600">
                  <a:extLst>
                    <a:ext uri="{9D8B030D-6E8A-4147-A177-3AD203B41FA5}">
                      <a16:colId xmlns:a16="http://schemas.microsoft.com/office/drawing/2014/main" val="3141798901"/>
                    </a:ext>
                  </a:extLst>
                </a:gridCol>
                <a:gridCol w="355600">
                  <a:extLst>
                    <a:ext uri="{9D8B030D-6E8A-4147-A177-3AD203B41FA5}">
                      <a16:colId xmlns:a16="http://schemas.microsoft.com/office/drawing/2014/main" val="3030660486"/>
                    </a:ext>
                  </a:extLst>
                </a:gridCol>
                <a:gridCol w="355600">
                  <a:extLst>
                    <a:ext uri="{9D8B030D-6E8A-4147-A177-3AD203B41FA5}">
                      <a16:colId xmlns:a16="http://schemas.microsoft.com/office/drawing/2014/main" val="2075000093"/>
                    </a:ext>
                  </a:extLst>
                </a:gridCol>
                <a:gridCol w="355600">
                  <a:extLst>
                    <a:ext uri="{9D8B030D-6E8A-4147-A177-3AD203B41FA5}">
                      <a16:colId xmlns:a16="http://schemas.microsoft.com/office/drawing/2014/main" val="1326014582"/>
                    </a:ext>
                  </a:extLst>
                </a:gridCol>
              </a:tblGrid>
              <a:tr h="2286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FF0000"/>
                          </a:solidFill>
                          <a:effectLst/>
                          <a:latin typeface="Arial" panose="020B0604020202020204" pitchFamily="34"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FF0000"/>
                          </a:solidFill>
                          <a:effectLst/>
                          <a:latin typeface="Arial" panose="020B0604020202020204" pitchFamily="34"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FF0000"/>
                          </a:solidFill>
                          <a:effectLst/>
                          <a:latin typeface="Arial" panose="020B0604020202020204" pitchFamily="34" charset="0"/>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9524450"/>
                  </a:ext>
                </a:extLst>
              </a:tr>
              <a:tr h="2286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1427579"/>
                  </a:ext>
                </a:extLst>
              </a:tr>
              <a:tr h="2286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3590875"/>
                  </a:ext>
                </a:extLst>
              </a:tr>
              <a:tr h="2286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FF0000"/>
                          </a:solidFill>
                          <a:effectLst/>
                          <a:latin typeface="Arial" panose="020B0604020202020204" pitchFamily="34"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FF0000"/>
                          </a:solidFill>
                          <a:effectLst/>
                          <a:latin typeface="Arial" panose="020B0604020202020204"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FF0000"/>
                          </a:solidFill>
                          <a:effectLst/>
                          <a:latin typeface="Arial" panose="020B0604020202020204" pitchFamily="34" charset="0"/>
                        </a:rPr>
                        <a:t>.89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5431751"/>
                  </a:ext>
                </a:extLst>
              </a:tr>
            </a:tbl>
          </a:graphicData>
        </a:graphic>
      </p:graphicFrame>
      <p:grpSp>
        <p:nvGrpSpPr>
          <p:cNvPr id="682110" name="Group 126">
            <a:extLst>
              <a:ext uri="{FF2B5EF4-FFF2-40B4-BE49-F238E27FC236}">
                <a16:creationId xmlns:a16="http://schemas.microsoft.com/office/drawing/2014/main" id="{EA9E3110-6D72-A947-9268-91EAD08D5212}"/>
              </a:ext>
            </a:extLst>
          </p:cNvPr>
          <p:cNvGrpSpPr>
            <a:grpSpLocks/>
          </p:cNvGrpSpPr>
          <p:nvPr/>
        </p:nvGrpSpPr>
        <p:grpSpPr bwMode="auto">
          <a:xfrm>
            <a:off x="4419600" y="5575300"/>
            <a:ext cx="1905000" cy="749300"/>
            <a:chOff x="3552" y="2736"/>
            <a:chExt cx="1464" cy="815"/>
          </a:xfrm>
        </p:grpSpPr>
        <p:grpSp>
          <p:nvGrpSpPr>
            <p:cNvPr id="682111" name="Group 127">
              <a:extLst>
                <a:ext uri="{FF2B5EF4-FFF2-40B4-BE49-F238E27FC236}">
                  <a16:creationId xmlns:a16="http://schemas.microsoft.com/office/drawing/2014/main" id="{3BCF0A87-F2F3-3043-AD7B-9BF62F995CA1}"/>
                </a:ext>
              </a:extLst>
            </p:cNvPr>
            <p:cNvGrpSpPr>
              <a:grpSpLocks/>
            </p:cNvGrpSpPr>
            <p:nvPr/>
          </p:nvGrpSpPr>
          <p:grpSpPr bwMode="auto">
            <a:xfrm>
              <a:off x="3552" y="2736"/>
              <a:ext cx="48" cy="768"/>
              <a:chOff x="3216" y="2736"/>
              <a:chExt cx="96" cy="768"/>
            </a:xfrm>
          </p:grpSpPr>
          <p:sp>
            <p:nvSpPr>
              <p:cNvPr id="682112" name="Line 128">
                <a:extLst>
                  <a:ext uri="{FF2B5EF4-FFF2-40B4-BE49-F238E27FC236}">
                    <a16:creationId xmlns:a16="http://schemas.microsoft.com/office/drawing/2014/main" id="{1203A042-02D8-A846-A34A-0E4AFEAE2947}"/>
                  </a:ext>
                </a:extLst>
              </p:cNvPr>
              <p:cNvSpPr>
                <a:spLocks noChangeShapeType="1"/>
              </p:cNvSpPr>
              <p:nvPr/>
            </p:nvSpPr>
            <p:spPr bwMode="auto">
              <a:xfrm>
                <a:off x="3312" y="2736"/>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13" name="Line 129">
                <a:extLst>
                  <a:ext uri="{FF2B5EF4-FFF2-40B4-BE49-F238E27FC236}">
                    <a16:creationId xmlns:a16="http://schemas.microsoft.com/office/drawing/2014/main" id="{9C05E407-0727-1B4D-B2A2-08F2C41B084A}"/>
                  </a:ext>
                </a:extLst>
              </p:cNvPr>
              <p:cNvSpPr>
                <a:spLocks noChangeShapeType="1"/>
              </p:cNvSpPr>
              <p:nvPr/>
            </p:nvSpPr>
            <p:spPr bwMode="auto">
              <a:xfrm>
                <a:off x="3216" y="3360"/>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14" name="Line 130">
                <a:extLst>
                  <a:ext uri="{FF2B5EF4-FFF2-40B4-BE49-F238E27FC236}">
                    <a16:creationId xmlns:a16="http://schemas.microsoft.com/office/drawing/2014/main" id="{FD6672C3-180A-1442-AB8C-9CDDA2DC4B62}"/>
                  </a:ext>
                </a:extLst>
              </p:cNvPr>
              <p:cNvSpPr>
                <a:spLocks noChangeShapeType="1"/>
              </p:cNvSpPr>
              <p:nvPr/>
            </p:nvSpPr>
            <p:spPr bwMode="auto">
              <a:xfrm>
                <a:off x="3216" y="315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15" name="Line 131">
                <a:extLst>
                  <a:ext uri="{FF2B5EF4-FFF2-40B4-BE49-F238E27FC236}">
                    <a16:creationId xmlns:a16="http://schemas.microsoft.com/office/drawing/2014/main" id="{8E6D9A88-425F-3C49-BF96-8F1322EE4C35}"/>
                  </a:ext>
                </a:extLst>
              </p:cNvPr>
              <p:cNvSpPr>
                <a:spLocks noChangeShapeType="1"/>
              </p:cNvSpPr>
              <p:nvPr/>
            </p:nvSpPr>
            <p:spPr bwMode="auto">
              <a:xfrm>
                <a:off x="3216" y="2944"/>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16" name="Line 132">
                <a:extLst>
                  <a:ext uri="{FF2B5EF4-FFF2-40B4-BE49-F238E27FC236}">
                    <a16:creationId xmlns:a16="http://schemas.microsoft.com/office/drawing/2014/main" id="{3CAC4796-7FB1-A84E-801B-F729DAF0CABE}"/>
                  </a:ext>
                </a:extLst>
              </p:cNvPr>
              <p:cNvSpPr>
                <a:spLocks noChangeShapeType="1"/>
              </p:cNvSpPr>
              <p:nvPr/>
            </p:nvSpPr>
            <p:spPr bwMode="auto">
              <a:xfrm>
                <a:off x="3216" y="2736"/>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2117" name="Line 133">
              <a:extLst>
                <a:ext uri="{FF2B5EF4-FFF2-40B4-BE49-F238E27FC236}">
                  <a16:creationId xmlns:a16="http://schemas.microsoft.com/office/drawing/2014/main" id="{0F18B2FF-15B1-154C-AF7D-984A5410B57D}"/>
                </a:ext>
              </a:extLst>
            </p:cNvPr>
            <p:cNvSpPr>
              <a:spLocks noChangeShapeType="1"/>
            </p:cNvSpPr>
            <p:nvPr/>
          </p:nvSpPr>
          <p:spPr bwMode="auto">
            <a:xfrm rot="5400000" flipH="1">
              <a:off x="4695" y="3527"/>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18" name="Line 134">
              <a:extLst>
                <a:ext uri="{FF2B5EF4-FFF2-40B4-BE49-F238E27FC236}">
                  <a16:creationId xmlns:a16="http://schemas.microsoft.com/office/drawing/2014/main" id="{7476F374-274B-1D48-BB25-DDC141E943D6}"/>
                </a:ext>
              </a:extLst>
            </p:cNvPr>
            <p:cNvSpPr>
              <a:spLocks noChangeShapeType="1"/>
            </p:cNvSpPr>
            <p:nvPr/>
          </p:nvSpPr>
          <p:spPr bwMode="auto">
            <a:xfrm rot="5400000" flipH="1">
              <a:off x="4159" y="2945"/>
              <a:ext cx="0" cy="11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19" name="Line 135">
              <a:extLst>
                <a:ext uri="{FF2B5EF4-FFF2-40B4-BE49-F238E27FC236}">
                  <a16:creationId xmlns:a16="http://schemas.microsoft.com/office/drawing/2014/main" id="{DFFACD3D-DC52-1B43-9ECF-E367B1078797}"/>
                </a:ext>
              </a:extLst>
            </p:cNvPr>
            <p:cNvSpPr>
              <a:spLocks noChangeShapeType="1"/>
            </p:cNvSpPr>
            <p:nvPr/>
          </p:nvSpPr>
          <p:spPr bwMode="auto">
            <a:xfrm rot="5400000" flipH="1">
              <a:off x="3787" y="3527"/>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20" name="Line 136">
              <a:extLst>
                <a:ext uri="{FF2B5EF4-FFF2-40B4-BE49-F238E27FC236}">
                  <a16:creationId xmlns:a16="http://schemas.microsoft.com/office/drawing/2014/main" id="{86C073FB-F6BF-6E40-92E2-B0879A6C4F22}"/>
                </a:ext>
              </a:extLst>
            </p:cNvPr>
            <p:cNvSpPr>
              <a:spLocks noChangeShapeType="1"/>
            </p:cNvSpPr>
            <p:nvPr/>
          </p:nvSpPr>
          <p:spPr bwMode="auto">
            <a:xfrm rot="5400000" flipH="1">
              <a:off x="4089" y="3527"/>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21" name="Line 137">
              <a:extLst>
                <a:ext uri="{FF2B5EF4-FFF2-40B4-BE49-F238E27FC236}">
                  <a16:creationId xmlns:a16="http://schemas.microsoft.com/office/drawing/2014/main" id="{884B1652-17E2-7247-AEB3-382AAF754FB4}"/>
                </a:ext>
              </a:extLst>
            </p:cNvPr>
            <p:cNvSpPr>
              <a:spLocks noChangeShapeType="1"/>
            </p:cNvSpPr>
            <p:nvPr/>
          </p:nvSpPr>
          <p:spPr bwMode="auto">
            <a:xfrm rot="5400000" flipH="1">
              <a:off x="4392" y="3527"/>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22" name="Line 138">
              <a:extLst>
                <a:ext uri="{FF2B5EF4-FFF2-40B4-BE49-F238E27FC236}">
                  <a16:creationId xmlns:a16="http://schemas.microsoft.com/office/drawing/2014/main" id="{A9A7E226-7D05-3B4C-8DC5-FCA7369C03DF}"/>
                </a:ext>
              </a:extLst>
            </p:cNvPr>
            <p:cNvSpPr>
              <a:spLocks noChangeShapeType="1"/>
            </p:cNvSpPr>
            <p:nvPr/>
          </p:nvSpPr>
          <p:spPr bwMode="auto">
            <a:xfrm rot="-5400000" flipH="1" flipV="1">
              <a:off x="4855" y="3369"/>
              <a:ext cx="1"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23" name="Line 139">
              <a:extLst>
                <a:ext uri="{FF2B5EF4-FFF2-40B4-BE49-F238E27FC236}">
                  <a16:creationId xmlns:a16="http://schemas.microsoft.com/office/drawing/2014/main" id="{18F48CA0-9268-CD42-AFC3-999F2523289E}"/>
                </a:ext>
              </a:extLst>
            </p:cNvPr>
            <p:cNvSpPr>
              <a:spLocks noChangeShapeType="1"/>
            </p:cNvSpPr>
            <p:nvPr/>
          </p:nvSpPr>
          <p:spPr bwMode="auto">
            <a:xfrm rot="5400000" flipH="1">
              <a:off x="4976" y="3528"/>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24" name="Line 140">
              <a:extLst>
                <a:ext uri="{FF2B5EF4-FFF2-40B4-BE49-F238E27FC236}">
                  <a16:creationId xmlns:a16="http://schemas.microsoft.com/office/drawing/2014/main" id="{D956B768-13A0-B54F-8F25-D13E205521AE}"/>
                </a:ext>
              </a:extLst>
            </p:cNvPr>
            <p:cNvSpPr>
              <a:spLocks noChangeShapeType="1"/>
            </p:cNvSpPr>
            <p:nvPr/>
          </p:nvSpPr>
          <p:spPr bwMode="auto">
            <a:xfrm flipV="1">
              <a:off x="3600" y="3024"/>
              <a:ext cx="192"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25" name="Line 141">
              <a:extLst>
                <a:ext uri="{FF2B5EF4-FFF2-40B4-BE49-F238E27FC236}">
                  <a16:creationId xmlns:a16="http://schemas.microsoft.com/office/drawing/2014/main" id="{C45D1B06-611B-4241-BD2E-CD547E17B5D6}"/>
                </a:ext>
              </a:extLst>
            </p:cNvPr>
            <p:cNvSpPr>
              <a:spLocks noChangeShapeType="1"/>
            </p:cNvSpPr>
            <p:nvPr/>
          </p:nvSpPr>
          <p:spPr bwMode="auto">
            <a:xfrm>
              <a:off x="3792" y="3024"/>
              <a:ext cx="336"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26" name="Line 142">
              <a:extLst>
                <a:ext uri="{FF2B5EF4-FFF2-40B4-BE49-F238E27FC236}">
                  <a16:creationId xmlns:a16="http://schemas.microsoft.com/office/drawing/2014/main" id="{83A4CF67-7984-1640-94D5-C7F2F7880AB6}"/>
                </a:ext>
              </a:extLst>
            </p:cNvPr>
            <p:cNvSpPr>
              <a:spLocks noChangeShapeType="1"/>
            </p:cNvSpPr>
            <p:nvPr/>
          </p:nvSpPr>
          <p:spPr bwMode="auto">
            <a:xfrm flipV="1">
              <a:off x="4128" y="3360"/>
              <a:ext cx="288"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27" name="Line 143">
              <a:extLst>
                <a:ext uri="{FF2B5EF4-FFF2-40B4-BE49-F238E27FC236}">
                  <a16:creationId xmlns:a16="http://schemas.microsoft.com/office/drawing/2014/main" id="{22C2E00E-BC2C-6D41-9333-4D5B1B827762}"/>
                </a:ext>
              </a:extLst>
            </p:cNvPr>
            <p:cNvSpPr>
              <a:spLocks noChangeShapeType="1"/>
            </p:cNvSpPr>
            <p:nvPr/>
          </p:nvSpPr>
          <p:spPr bwMode="auto">
            <a:xfrm>
              <a:off x="4416" y="3360"/>
              <a:ext cx="28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28" name="Line 144">
              <a:extLst>
                <a:ext uri="{FF2B5EF4-FFF2-40B4-BE49-F238E27FC236}">
                  <a16:creationId xmlns:a16="http://schemas.microsoft.com/office/drawing/2014/main" id="{1A39BD61-6353-8E48-AD7E-CD1878426D25}"/>
                </a:ext>
              </a:extLst>
            </p:cNvPr>
            <p:cNvSpPr>
              <a:spLocks noChangeShapeType="1"/>
            </p:cNvSpPr>
            <p:nvPr/>
          </p:nvSpPr>
          <p:spPr bwMode="auto">
            <a:xfrm flipV="1">
              <a:off x="4704" y="2880"/>
              <a:ext cx="288"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29" name="Oval 145">
              <a:extLst>
                <a:ext uri="{FF2B5EF4-FFF2-40B4-BE49-F238E27FC236}">
                  <a16:creationId xmlns:a16="http://schemas.microsoft.com/office/drawing/2014/main" id="{C9DF00C6-5970-824F-83E5-1901B861381A}"/>
                </a:ext>
              </a:extLst>
            </p:cNvPr>
            <p:cNvSpPr>
              <a:spLocks noChangeArrowheads="1"/>
            </p:cNvSpPr>
            <p:nvPr/>
          </p:nvSpPr>
          <p:spPr bwMode="auto">
            <a:xfrm>
              <a:off x="3576" y="3144"/>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30" name="Oval 146">
              <a:extLst>
                <a:ext uri="{FF2B5EF4-FFF2-40B4-BE49-F238E27FC236}">
                  <a16:creationId xmlns:a16="http://schemas.microsoft.com/office/drawing/2014/main" id="{8D9BD920-FAE6-164A-A292-34B6C1D5DFD2}"/>
                </a:ext>
              </a:extLst>
            </p:cNvPr>
            <p:cNvSpPr>
              <a:spLocks noChangeArrowheads="1"/>
            </p:cNvSpPr>
            <p:nvPr/>
          </p:nvSpPr>
          <p:spPr bwMode="auto">
            <a:xfrm>
              <a:off x="3768" y="3000"/>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31" name="Oval 147">
              <a:extLst>
                <a:ext uri="{FF2B5EF4-FFF2-40B4-BE49-F238E27FC236}">
                  <a16:creationId xmlns:a16="http://schemas.microsoft.com/office/drawing/2014/main" id="{75FC4ABF-60D6-B344-A8FC-9D19DDF58513}"/>
                </a:ext>
              </a:extLst>
            </p:cNvPr>
            <p:cNvSpPr>
              <a:spLocks noChangeArrowheads="1"/>
            </p:cNvSpPr>
            <p:nvPr/>
          </p:nvSpPr>
          <p:spPr bwMode="auto">
            <a:xfrm>
              <a:off x="4104" y="3432"/>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32" name="Oval 148">
              <a:extLst>
                <a:ext uri="{FF2B5EF4-FFF2-40B4-BE49-F238E27FC236}">
                  <a16:creationId xmlns:a16="http://schemas.microsoft.com/office/drawing/2014/main" id="{FE95324C-D815-4C40-9B6A-01C567B169D6}"/>
                </a:ext>
              </a:extLst>
            </p:cNvPr>
            <p:cNvSpPr>
              <a:spLocks noChangeArrowheads="1"/>
            </p:cNvSpPr>
            <p:nvPr/>
          </p:nvSpPr>
          <p:spPr bwMode="auto">
            <a:xfrm>
              <a:off x="4392" y="3336"/>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33" name="Oval 149">
              <a:extLst>
                <a:ext uri="{FF2B5EF4-FFF2-40B4-BE49-F238E27FC236}">
                  <a16:creationId xmlns:a16="http://schemas.microsoft.com/office/drawing/2014/main" id="{200BD28B-E528-BB41-A3AD-D3B142141FE4}"/>
                </a:ext>
              </a:extLst>
            </p:cNvPr>
            <p:cNvSpPr>
              <a:spLocks noChangeArrowheads="1"/>
            </p:cNvSpPr>
            <p:nvPr/>
          </p:nvSpPr>
          <p:spPr bwMode="auto">
            <a:xfrm>
              <a:off x="4680" y="3384"/>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134" name="Oval 150">
              <a:extLst>
                <a:ext uri="{FF2B5EF4-FFF2-40B4-BE49-F238E27FC236}">
                  <a16:creationId xmlns:a16="http://schemas.microsoft.com/office/drawing/2014/main" id="{04575ADF-ED5D-2942-9F0D-529F598F8BD1}"/>
                </a:ext>
              </a:extLst>
            </p:cNvPr>
            <p:cNvSpPr>
              <a:spLocks noChangeArrowheads="1"/>
            </p:cNvSpPr>
            <p:nvPr/>
          </p:nvSpPr>
          <p:spPr bwMode="auto">
            <a:xfrm>
              <a:off x="4968" y="2856"/>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505056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1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9029" name="Picture 5" descr="seqlogo">
            <a:extLst>
              <a:ext uri="{FF2B5EF4-FFF2-40B4-BE49-F238E27FC236}">
                <a16:creationId xmlns:a16="http://schemas.microsoft.com/office/drawing/2014/main" id="{DEF8F487-5076-644A-BB07-D14125B14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38" y="1643064"/>
            <a:ext cx="3116262" cy="4014787"/>
          </a:xfrm>
          <a:prstGeom prst="rect">
            <a:avLst/>
          </a:prstGeom>
          <a:noFill/>
          <a:extLst>
            <a:ext uri="{909E8E84-426E-40DD-AFC4-6F175D3DCCD1}">
              <a14:hiddenFill xmlns:a14="http://schemas.microsoft.com/office/drawing/2010/main">
                <a:solidFill>
                  <a:srgbClr val="FFFFFF"/>
                </a:solidFill>
              </a14:hiddenFill>
            </a:ext>
          </a:extLst>
        </p:spPr>
      </p:pic>
      <p:sp>
        <p:nvSpPr>
          <p:cNvPr id="769030" name="Rectangle 6">
            <a:extLst>
              <a:ext uri="{FF2B5EF4-FFF2-40B4-BE49-F238E27FC236}">
                <a16:creationId xmlns:a16="http://schemas.microsoft.com/office/drawing/2014/main" id="{01522281-F81B-6543-81F3-80F76AAE37CF}"/>
              </a:ext>
            </a:extLst>
          </p:cNvPr>
          <p:cNvSpPr>
            <a:spLocks noChangeArrowheads="1"/>
          </p:cNvSpPr>
          <p:nvPr/>
        </p:nvSpPr>
        <p:spPr bwMode="auto">
          <a:xfrm>
            <a:off x="2286000" y="4953001"/>
            <a:ext cx="7670800" cy="1539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0000"/>
              </a:spcBef>
              <a:buClr>
                <a:schemeClr val="tx2"/>
              </a:buClr>
              <a:buSzPct val="70000"/>
              <a:buFont typeface="Wingdings" pitchFamily="2" charset="2"/>
              <a:buChar char="l"/>
              <a:defRPr sz="2200">
                <a:solidFill>
                  <a:srgbClr val="333399"/>
                </a:solidFill>
                <a:latin typeface="Arial" panose="020B0604020202020204" pitchFamily="34" charset="0"/>
              </a:defRPr>
            </a:lvl1pPr>
            <a:lvl2pPr marL="692150" indent="-347663">
              <a:spcBef>
                <a:spcPct val="30000"/>
              </a:spcBef>
              <a:buClr>
                <a:schemeClr val="accent2"/>
              </a:buClr>
              <a:buSzPct val="70000"/>
              <a:buFont typeface="Wingdings" pitchFamily="2" charset="2"/>
              <a:buChar char="l"/>
              <a:defRPr>
                <a:solidFill>
                  <a:srgbClr val="3366FF"/>
                </a:solidFill>
                <a:latin typeface="Arial" panose="020B0604020202020204" pitchFamily="34" charset="0"/>
              </a:defRPr>
            </a:lvl2pPr>
            <a:lvl3pPr marL="987425" indent="-293688">
              <a:spcBef>
                <a:spcPct val="30000"/>
              </a:spcBef>
              <a:buClr>
                <a:schemeClr val="accent1"/>
              </a:buClr>
              <a:buSzPct val="70000"/>
              <a:buFont typeface="Wingdings" pitchFamily="2" charset="2"/>
              <a:buChar char="l"/>
              <a:defRPr sz="1700">
                <a:solidFill>
                  <a:srgbClr val="669900"/>
                </a:solidFill>
                <a:latin typeface="Arial" panose="020B0604020202020204" pitchFamily="34" charset="0"/>
              </a:defRPr>
            </a:lvl3pPr>
            <a:lvl4pPr marL="1281113" indent="-292100">
              <a:spcBef>
                <a:spcPct val="30000"/>
              </a:spcBef>
              <a:buClr>
                <a:schemeClr val="tx2"/>
              </a:buClr>
              <a:buSzPct val="75000"/>
              <a:buFont typeface="Wingdings" pitchFamily="2" charset="2"/>
              <a:buChar char="§"/>
              <a:defRPr sz="1400">
                <a:solidFill>
                  <a:srgbClr val="333399"/>
                </a:solidFill>
                <a:latin typeface="Arial" panose="020B0604020202020204" pitchFamily="34" charset="0"/>
              </a:defRPr>
            </a:lvl4pPr>
            <a:lvl5pPr marL="1598613" indent="-315913">
              <a:spcBef>
                <a:spcPct val="30000"/>
              </a:spcBef>
              <a:buClr>
                <a:schemeClr val="folHlink"/>
              </a:buClr>
              <a:buSzPct val="80000"/>
              <a:buFont typeface="Wingdings" pitchFamily="2" charset="2"/>
              <a:buChar char="§"/>
              <a:defRPr sz="1400">
                <a:solidFill>
                  <a:srgbClr val="333399"/>
                </a:solidFill>
                <a:latin typeface="Arial" panose="020B0604020202020204" pitchFamily="34" charset="0"/>
              </a:defRPr>
            </a:lvl5pPr>
            <a:lvl6pPr marL="20558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6pPr>
            <a:lvl7pPr marL="25130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7pPr>
            <a:lvl8pPr marL="29702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8pPr>
            <a:lvl9pPr marL="34274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9pPr>
          </a:lstStyle>
          <a:p>
            <a:pPr>
              <a:lnSpc>
                <a:spcPct val="30000"/>
              </a:lnSpc>
              <a:spcBef>
                <a:spcPct val="0"/>
              </a:spcBef>
            </a:pPr>
            <a:endParaRPr lang="en-US" altLang="en-US" sz="1500"/>
          </a:p>
          <a:p>
            <a:pPr>
              <a:lnSpc>
                <a:spcPct val="90000"/>
              </a:lnSpc>
            </a:pPr>
            <a:r>
              <a:rPr lang="en-US" altLang="en-US" sz="1900"/>
              <a:t>Information at pos’n </a:t>
            </a:r>
            <a:r>
              <a:rPr lang="en-US" altLang="en-US" sz="1900" i="1">
                <a:latin typeface="Comic Sans MS" panose="030F0902030302020204" pitchFamily="66" charset="0"/>
              </a:rPr>
              <a:t>l</a:t>
            </a:r>
            <a:r>
              <a:rPr lang="en-US" altLang="en-US" sz="1900"/>
              <a:t>, H(</a:t>
            </a:r>
            <a:r>
              <a:rPr lang="en-US" altLang="en-US" sz="1900" i="1">
                <a:latin typeface="Comic Sans MS" panose="030F0902030302020204" pitchFamily="66" charset="0"/>
              </a:rPr>
              <a:t>l</a:t>
            </a:r>
            <a:r>
              <a:rPr lang="en-US" altLang="en-US" sz="1900"/>
              <a:t>) = – </a:t>
            </a:r>
            <a:r>
              <a:rPr lang="en-US" altLang="en-US" sz="1900">
                <a:sym typeface="Symbol" pitchFamily="2" charset="2"/>
              </a:rPr>
              <a:t></a:t>
            </a:r>
            <a:r>
              <a:rPr lang="en-US" altLang="en-US" sz="1900" baseline="-25000">
                <a:sym typeface="Symbol" pitchFamily="2" charset="2"/>
              </a:rPr>
              <a:t>{letter i}</a:t>
            </a:r>
            <a:r>
              <a:rPr lang="en-US" altLang="en-US" sz="1900">
                <a:sym typeface="Symbol" pitchFamily="2" charset="2"/>
              </a:rPr>
              <a:t> </a:t>
            </a:r>
            <a:r>
              <a:rPr lang="en-US" altLang="en-US" sz="1900" i="1">
                <a:latin typeface="Symbol" pitchFamily="2" charset="2"/>
                <a:sym typeface="Symbol" pitchFamily="2" charset="2"/>
              </a:rPr>
              <a:t>q</a:t>
            </a:r>
            <a:r>
              <a:rPr lang="en-US" altLang="en-US" sz="1900" i="1" baseline="-25000">
                <a:latin typeface="Comic Sans MS" panose="030F0902030302020204" pitchFamily="66" charset="0"/>
                <a:sym typeface="Symbol" pitchFamily="2" charset="2"/>
              </a:rPr>
              <a:t>li</a:t>
            </a:r>
            <a:r>
              <a:rPr lang="en-US" altLang="en-US" sz="1900">
                <a:sym typeface="Symbol" pitchFamily="2" charset="2"/>
              </a:rPr>
              <a:t> log</a:t>
            </a:r>
            <a:r>
              <a:rPr lang="en-US" altLang="en-US" sz="1900" baseline="-25000">
                <a:sym typeface="Symbol" pitchFamily="2" charset="2"/>
              </a:rPr>
              <a:t>2 </a:t>
            </a:r>
            <a:r>
              <a:rPr lang="en-US" altLang="en-US" sz="1900" i="1">
                <a:latin typeface="Symbol" pitchFamily="2" charset="2"/>
                <a:sym typeface="Symbol" pitchFamily="2" charset="2"/>
              </a:rPr>
              <a:t>q</a:t>
            </a:r>
            <a:r>
              <a:rPr lang="en-US" altLang="en-US" sz="1900" i="1" baseline="-25000">
                <a:latin typeface="Comic Sans MS" panose="030F0902030302020204" pitchFamily="66" charset="0"/>
                <a:sym typeface="Symbol" pitchFamily="2" charset="2"/>
              </a:rPr>
              <a:t>li</a:t>
            </a:r>
            <a:r>
              <a:rPr lang="en-US" altLang="en-US" sz="1900">
                <a:sym typeface="Symbol" pitchFamily="2" charset="2"/>
              </a:rPr>
              <a:t> </a:t>
            </a:r>
            <a:endParaRPr lang="en-US" altLang="en-US" sz="1900"/>
          </a:p>
          <a:p>
            <a:pPr>
              <a:lnSpc>
                <a:spcPct val="90000"/>
              </a:lnSpc>
            </a:pPr>
            <a:r>
              <a:rPr lang="en-US" altLang="en-US" sz="1900"/>
              <a:t>Height of x at pos’n </a:t>
            </a:r>
            <a:r>
              <a:rPr lang="en-US" altLang="en-US" sz="1900" i="1">
                <a:latin typeface="Comic Sans MS" panose="030F0902030302020204" pitchFamily="66" charset="0"/>
              </a:rPr>
              <a:t>l</a:t>
            </a:r>
            <a:r>
              <a:rPr lang="en-US" altLang="en-US" sz="1900"/>
              <a:t>, L(</a:t>
            </a:r>
            <a:r>
              <a:rPr lang="en-US" altLang="en-US" sz="1900" i="1">
                <a:latin typeface="Comic Sans MS" panose="030F0902030302020204" pitchFamily="66" charset="0"/>
              </a:rPr>
              <a:t>l,i</a:t>
            </a:r>
            <a:r>
              <a:rPr lang="en-US" altLang="en-US" sz="1900"/>
              <a:t>) = </a:t>
            </a:r>
            <a:r>
              <a:rPr lang="en-US" altLang="en-US" sz="1900" i="1">
                <a:latin typeface="Symbol" pitchFamily="2" charset="2"/>
                <a:sym typeface="Symbol" pitchFamily="2" charset="2"/>
              </a:rPr>
              <a:t>q</a:t>
            </a:r>
            <a:r>
              <a:rPr lang="en-US" altLang="en-US" sz="1900" i="1" baseline="-25000">
                <a:latin typeface="Comic Sans MS" panose="030F0902030302020204" pitchFamily="66" charset="0"/>
                <a:sym typeface="Symbol" pitchFamily="2" charset="2"/>
              </a:rPr>
              <a:t>li</a:t>
            </a:r>
            <a:r>
              <a:rPr lang="en-US" altLang="en-US" sz="1900">
                <a:sym typeface="Symbol" pitchFamily="2" charset="2"/>
              </a:rPr>
              <a:t> </a:t>
            </a:r>
            <a:r>
              <a:rPr lang="en-US" altLang="en-US" sz="1900"/>
              <a:t>(2 – H(</a:t>
            </a:r>
            <a:r>
              <a:rPr lang="en-US" altLang="en-US" sz="1900" i="1">
                <a:latin typeface="Comic Sans MS" panose="030F0902030302020204" pitchFamily="66" charset="0"/>
              </a:rPr>
              <a:t>l</a:t>
            </a:r>
            <a:r>
              <a:rPr lang="en-US" altLang="en-US" sz="1900"/>
              <a:t>))</a:t>
            </a:r>
          </a:p>
          <a:p>
            <a:pPr lvl="1">
              <a:lnSpc>
                <a:spcPct val="90000"/>
              </a:lnSpc>
            </a:pPr>
            <a:r>
              <a:rPr lang="en-US" altLang="en-US">
                <a:solidFill>
                  <a:srgbClr val="333399"/>
                </a:solidFill>
              </a:rPr>
              <a:t>Examples: </a:t>
            </a:r>
          </a:p>
          <a:p>
            <a:pPr lvl="2">
              <a:lnSpc>
                <a:spcPct val="90000"/>
              </a:lnSpc>
            </a:pPr>
            <a:r>
              <a:rPr lang="en-US" altLang="en-US" sz="1400" i="1">
                <a:solidFill>
                  <a:srgbClr val="333399"/>
                </a:solidFill>
                <a:latin typeface="Symbol" pitchFamily="2" charset="2"/>
                <a:sym typeface="Symbol" pitchFamily="2" charset="2"/>
              </a:rPr>
              <a:t>q</a:t>
            </a:r>
            <a:r>
              <a:rPr lang="en-US" altLang="en-US" sz="1400" i="1" baseline="-25000">
                <a:latin typeface="Comic Sans MS" panose="030F0902030302020204" pitchFamily="66" charset="0"/>
                <a:sym typeface="Symbol" pitchFamily="2" charset="2"/>
              </a:rPr>
              <a:t>l</a:t>
            </a:r>
            <a:r>
              <a:rPr lang="en-US" altLang="en-US" sz="1400" i="1" baseline="-25000">
                <a:solidFill>
                  <a:srgbClr val="333399"/>
                </a:solidFill>
                <a:latin typeface="Comic Sans MS" panose="030F0902030302020204" pitchFamily="66" charset="0"/>
                <a:sym typeface="Symbol" pitchFamily="2" charset="2"/>
              </a:rPr>
              <a:t>A</a:t>
            </a:r>
            <a:r>
              <a:rPr lang="en-US" altLang="en-US" sz="1400">
                <a:solidFill>
                  <a:srgbClr val="333399"/>
                </a:solidFill>
                <a:sym typeface="Symbol" pitchFamily="2" charset="2"/>
              </a:rPr>
              <a:t> </a:t>
            </a:r>
            <a:r>
              <a:rPr lang="en-US" altLang="en-US" sz="1500">
                <a:solidFill>
                  <a:srgbClr val="333399"/>
                </a:solidFill>
              </a:rPr>
              <a:t>= 1;		H(l) = 0;	L(l, A) = 2</a:t>
            </a:r>
          </a:p>
          <a:p>
            <a:pPr lvl="2">
              <a:lnSpc>
                <a:spcPct val="90000"/>
              </a:lnSpc>
            </a:pPr>
            <a:r>
              <a:rPr lang="en-US" altLang="en-US" sz="1500">
                <a:solidFill>
                  <a:srgbClr val="333399"/>
                </a:solidFill>
              </a:rPr>
              <a:t>A: ½;  C: ¼;  G: ¼; 	H(l) = 1.5; L(l, A) = ¼;  L(l, not T) = ¼</a:t>
            </a:r>
          </a:p>
        </p:txBody>
      </p:sp>
      <p:pic>
        <p:nvPicPr>
          <p:cNvPr id="769031" name="Picture 7" descr="logoprot">
            <a:extLst>
              <a:ext uri="{FF2B5EF4-FFF2-40B4-BE49-F238E27FC236}">
                <a16:creationId xmlns:a16="http://schemas.microsoft.com/office/drawing/2014/main" id="{139AF8DD-FA64-F343-94F9-B0D601FB2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014" y="2057400"/>
            <a:ext cx="3887787" cy="2846388"/>
          </a:xfrm>
          <a:prstGeom prst="rect">
            <a:avLst/>
          </a:prstGeom>
          <a:noFill/>
          <a:extLst>
            <a:ext uri="{909E8E84-426E-40DD-AFC4-6F175D3DCCD1}">
              <a14:hiddenFill xmlns:a14="http://schemas.microsoft.com/office/drawing/2010/main">
                <a:solidFill>
                  <a:srgbClr val="FFFFFF"/>
                </a:solidFill>
              </a14:hiddenFill>
            </a:ext>
          </a:extLst>
        </p:spPr>
      </p:pic>
      <p:sp>
        <p:nvSpPr>
          <p:cNvPr id="769032" name="Rectangle 8">
            <a:extLst>
              <a:ext uri="{FF2B5EF4-FFF2-40B4-BE49-F238E27FC236}">
                <a16:creationId xmlns:a16="http://schemas.microsoft.com/office/drawing/2014/main" id="{9DFB83E9-BDE3-A747-B6D5-529455C5BFC8}"/>
              </a:ext>
            </a:extLst>
          </p:cNvPr>
          <p:cNvSpPr>
            <a:spLocks noGrp="1" noChangeArrowheads="1"/>
          </p:cNvSpPr>
          <p:nvPr>
            <p:ph type="title"/>
          </p:nvPr>
        </p:nvSpPr>
        <p:spPr/>
        <p:txBody>
          <a:bodyPr/>
          <a:lstStyle/>
          <a:p>
            <a:pPr algn="ctr"/>
            <a:r>
              <a:rPr lang="en-US" altLang="en-US" dirty="0"/>
              <a:t>Sequence Logo</a:t>
            </a:r>
          </a:p>
        </p:txBody>
      </p:sp>
    </p:spTree>
    <p:extLst>
      <p:ext uri="{BB962C8B-B14F-4D97-AF65-F5344CB8AC3E}">
        <p14:creationId xmlns:p14="http://schemas.microsoft.com/office/powerpoint/2010/main" val="34248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7" name="Rectangle 5">
            <a:extLst>
              <a:ext uri="{FF2B5EF4-FFF2-40B4-BE49-F238E27FC236}">
                <a16:creationId xmlns:a16="http://schemas.microsoft.com/office/drawing/2014/main" id="{EF4315B1-57A9-AC4E-BFCA-7A5B50F7010D}"/>
              </a:ext>
            </a:extLst>
          </p:cNvPr>
          <p:cNvSpPr>
            <a:spLocks noChangeArrowheads="1"/>
          </p:cNvSpPr>
          <p:nvPr/>
        </p:nvSpPr>
        <p:spPr bwMode="auto">
          <a:xfrm>
            <a:off x="3276600" y="822326"/>
            <a:ext cx="3348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rgbClr val="333399"/>
                </a:solidFill>
                <a:latin typeface="Times New Roman" panose="02020603050405020304" pitchFamily="18" charset="0"/>
              </a:rPr>
              <a:t>[Lawrence </a:t>
            </a:r>
            <a:r>
              <a:rPr lang="en-US" altLang="en-US" sz="2000" i="1">
                <a:solidFill>
                  <a:srgbClr val="333399"/>
                </a:solidFill>
                <a:latin typeface="Times New Roman" panose="02020603050405020304" pitchFamily="18" charset="0"/>
              </a:rPr>
              <a:t>et al</a:t>
            </a:r>
            <a:r>
              <a:rPr lang="en-US" altLang="en-US" sz="2000">
                <a:solidFill>
                  <a:srgbClr val="333399"/>
                </a:solidFill>
                <a:latin typeface="Times New Roman" panose="02020603050405020304" pitchFamily="18" charset="0"/>
              </a:rPr>
              <a:t>. Science 1993]</a:t>
            </a:r>
          </a:p>
        </p:txBody>
      </p:sp>
      <p:sp>
        <p:nvSpPr>
          <p:cNvPr id="786438" name="Oval 6">
            <a:extLst>
              <a:ext uri="{FF2B5EF4-FFF2-40B4-BE49-F238E27FC236}">
                <a16:creationId xmlns:a16="http://schemas.microsoft.com/office/drawing/2014/main" id="{00A799C3-73C7-5C46-9DA7-583B0256428C}"/>
              </a:ext>
            </a:extLst>
          </p:cNvPr>
          <p:cNvSpPr>
            <a:spLocks noChangeArrowheads="1"/>
          </p:cNvSpPr>
          <p:nvPr/>
        </p:nvSpPr>
        <p:spPr bwMode="auto">
          <a:xfrm>
            <a:off x="4408488" y="3052763"/>
            <a:ext cx="457200" cy="457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i="1">
                <a:latin typeface="Times New Roman" panose="02020603050405020304" pitchFamily="18" charset="0"/>
              </a:rPr>
              <a:t>A</a:t>
            </a:r>
            <a:r>
              <a:rPr lang="en-US" altLang="en-US" sz="2000" i="1" baseline="-25000">
                <a:latin typeface="Times New Roman" panose="02020603050405020304" pitchFamily="18" charset="0"/>
              </a:rPr>
              <a:t>1</a:t>
            </a:r>
            <a:endParaRPr lang="en-US" altLang="en-US" sz="2000" i="1">
              <a:latin typeface="Times New Roman" panose="02020603050405020304" pitchFamily="18" charset="0"/>
            </a:endParaRPr>
          </a:p>
        </p:txBody>
      </p:sp>
      <p:sp>
        <p:nvSpPr>
          <p:cNvPr id="786439" name="Oval 7">
            <a:extLst>
              <a:ext uri="{FF2B5EF4-FFF2-40B4-BE49-F238E27FC236}">
                <a16:creationId xmlns:a16="http://schemas.microsoft.com/office/drawing/2014/main" id="{F5A70802-9FB3-B44F-BD74-3EBACE593EF1}"/>
              </a:ext>
            </a:extLst>
          </p:cNvPr>
          <p:cNvSpPr>
            <a:spLocks noChangeArrowheads="1"/>
          </p:cNvSpPr>
          <p:nvPr/>
        </p:nvSpPr>
        <p:spPr bwMode="auto">
          <a:xfrm>
            <a:off x="4468813" y="2209800"/>
            <a:ext cx="342900" cy="330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en-US" altLang="en-US" i="1">
                <a:latin typeface="Symbol" pitchFamily="2" charset="2"/>
              </a:rPr>
              <a:t>q</a:t>
            </a:r>
            <a:r>
              <a:rPr lang="en-US" altLang="en-US" i="1" baseline="-25000">
                <a:latin typeface="Symbol" pitchFamily="2" charset="2"/>
              </a:rPr>
              <a:t>1</a:t>
            </a:r>
          </a:p>
        </p:txBody>
      </p:sp>
      <p:cxnSp>
        <p:nvCxnSpPr>
          <p:cNvPr id="786440" name="AutoShape 8">
            <a:extLst>
              <a:ext uri="{FF2B5EF4-FFF2-40B4-BE49-F238E27FC236}">
                <a16:creationId xmlns:a16="http://schemas.microsoft.com/office/drawing/2014/main" id="{F4963436-54EC-684E-9ECE-05337793AF88}"/>
              </a:ext>
            </a:extLst>
          </p:cNvPr>
          <p:cNvCxnSpPr>
            <a:cxnSpLocks noChangeShapeType="1"/>
          </p:cNvCxnSpPr>
          <p:nvPr/>
        </p:nvCxnSpPr>
        <p:spPr bwMode="auto">
          <a:xfrm flipH="1">
            <a:off x="4637089" y="2608263"/>
            <a:ext cx="3175" cy="442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86441" name="Group 9">
            <a:extLst>
              <a:ext uri="{FF2B5EF4-FFF2-40B4-BE49-F238E27FC236}">
                <a16:creationId xmlns:a16="http://schemas.microsoft.com/office/drawing/2014/main" id="{872E10D7-0AFA-9E47-8AE2-6481F778C6D1}"/>
              </a:ext>
            </a:extLst>
          </p:cNvPr>
          <p:cNvGrpSpPr>
            <a:grpSpLocks/>
          </p:cNvGrpSpPr>
          <p:nvPr/>
        </p:nvGrpSpPr>
        <p:grpSpPr bwMode="auto">
          <a:xfrm>
            <a:off x="5078413" y="2209799"/>
            <a:ext cx="2882900" cy="1333500"/>
            <a:chOff x="1879" y="1916"/>
            <a:chExt cx="1816" cy="840"/>
          </a:xfrm>
        </p:grpSpPr>
        <p:sp>
          <p:nvSpPr>
            <p:cNvPr id="786442" name="Oval 10">
              <a:extLst>
                <a:ext uri="{FF2B5EF4-FFF2-40B4-BE49-F238E27FC236}">
                  <a16:creationId xmlns:a16="http://schemas.microsoft.com/office/drawing/2014/main" id="{84A2BC4B-6FE2-7D49-84F7-A7192A9AEC5D}"/>
                </a:ext>
              </a:extLst>
            </p:cNvPr>
            <p:cNvSpPr>
              <a:spLocks noChangeArrowheads="1"/>
            </p:cNvSpPr>
            <p:nvPr/>
          </p:nvSpPr>
          <p:spPr bwMode="auto">
            <a:xfrm>
              <a:off x="1960" y="1916"/>
              <a:ext cx="216" cy="20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en-US" altLang="en-US" i="1">
                  <a:latin typeface="Symbol" pitchFamily="2" charset="2"/>
                </a:rPr>
                <a:t>q</a:t>
              </a:r>
              <a:r>
                <a:rPr lang="en-US" altLang="en-US" i="1" baseline="-25000">
                  <a:latin typeface="Symbol" pitchFamily="2" charset="2"/>
                </a:rPr>
                <a:t>2</a:t>
              </a:r>
            </a:p>
          </p:txBody>
        </p:sp>
        <p:sp>
          <p:nvSpPr>
            <p:cNvPr id="786443" name="Oval 11">
              <a:extLst>
                <a:ext uri="{FF2B5EF4-FFF2-40B4-BE49-F238E27FC236}">
                  <a16:creationId xmlns:a16="http://schemas.microsoft.com/office/drawing/2014/main" id="{3DFC50EC-1694-5447-95D0-4AE54AFB8CF3}"/>
                </a:ext>
              </a:extLst>
            </p:cNvPr>
            <p:cNvSpPr>
              <a:spLocks noChangeArrowheads="1"/>
            </p:cNvSpPr>
            <p:nvPr/>
          </p:nvSpPr>
          <p:spPr bwMode="auto">
            <a:xfrm>
              <a:off x="2442" y="1924"/>
              <a:ext cx="216" cy="20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en-US" altLang="en-US" i="1">
                  <a:latin typeface="Symbol" pitchFamily="2" charset="2"/>
                </a:rPr>
                <a:t>q</a:t>
              </a:r>
              <a:r>
                <a:rPr lang="en-US" altLang="en-US" i="1" baseline="-25000">
                  <a:latin typeface="Symbol" pitchFamily="2" charset="2"/>
                </a:rPr>
                <a:t>3</a:t>
              </a:r>
            </a:p>
          </p:txBody>
        </p:sp>
        <p:sp>
          <p:nvSpPr>
            <p:cNvPr id="786444" name="Oval 12">
              <a:extLst>
                <a:ext uri="{FF2B5EF4-FFF2-40B4-BE49-F238E27FC236}">
                  <a16:creationId xmlns:a16="http://schemas.microsoft.com/office/drawing/2014/main" id="{F6B37576-42A8-8D44-83E0-3A499B9CC407}"/>
                </a:ext>
              </a:extLst>
            </p:cNvPr>
            <p:cNvSpPr>
              <a:spLocks noChangeArrowheads="1"/>
            </p:cNvSpPr>
            <p:nvPr/>
          </p:nvSpPr>
          <p:spPr bwMode="auto">
            <a:xfrm>
              <a:off x="2907" y="1924"/>
              <a:ext cx="216" cy="20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0" anchor="ctr"/>
            <a:lstStyle/>
            <a:p>
              <a:pPr algn="ctr" eaLnBrk="0" hangingPunct="0"/>
              <a:r>
                <a:rPr lang="en-US" altLang="en-US" sz="3200" i="1">
                  <a:latin typeface="Times New Roman" panose="02020603050405020304" pitchFamily="18" charset="0"/>
                </a:rPr>
                <a:t>...</a:t>
              </a:r>
            </a:p>
          </p:txBody>
        </p:sp>
        <p:sp>
          <p:nvSpPr>
            <p:cNvPr id="786445" name="Oval 13">
              <a:extLst>
                <a:ext uri="{FF2B5EF4-FFF2-40B4-BE49-F238E27FC236}">
                  <a16:creationId xmlns:a16="http://schemas.microsoft.com/office/drawing/2014/main" id="{F3A275F5-CC57-2B44-903F-FC9C699B8465}"/>
                </a:ext>
              </a:extLst>
            </p:cNvPr>
            <p:cNvSpPr>
              <a:spLocks noChangeArrowheads="1"/>
            </p:cNvSpPr>
            <p:nvPr/>
          </p:nvSpPr>
          <p:spPr bwMode="auto">
            <a:xfrm>
              <a:off x="3385" y="1924"/>
              <a:ext cx="216" cy="20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en-US" altLang="en-US" i="1">
                  <a:latin typeface="Symbol" pitchFamily="2" charset="2"/>
                </a:rPr>
                <a:t>q</a:t>
              </a:r>
              <a:r>
                <a:rPr lang="en-US" altLang="en-US" i="1" baseline="-25000">
                  <a:latin typeface="Times New Roman" panose="02020603050405020304" pitchFamily="18" charset="0"/>
                </a:rPr>
                <a:t>L</a:t>
              </a:r>
            </a:p>
          </p:txBody>
        </p:sp>
        <p:cxnSp>
          <p:nvCxnSpPr>
            <p:cNvPr id="786446" name="AutoShape 14">
              <a:extLst>
                <a:ext uri="{FF2B5EF4-FFF2-40B4-BE49-F238E27FC236}">
                  <a16:creationId xmlns:a16="http://schemas.microsoft.com/office/drawing/2014/main" id="{3CF1CD2D-EFF4-FE47-83BE-E477168E31A2}"/>
                </a:ext>
              </a:extLst>
            </p:cNvPr>
            <p:cNvCxnSpPr>
              <a:cxnSpLocks noChangeShapeType="1"/>
            </p:cNvCxnSpPr>
            <p:nvPr/>
          </p:nvCxnSpPr>
          <p:spPr bwMode="auto">
            <a:xfrm>
              <a:off x="2077" y="2167"/>
              <a:ext cx="1" cy="2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6447" name="AutoShape 15">
              <a:extLst>
                <a:ext uri="{FF2B5EF4-FFF2-40B4-BE49-F238E27FC236}">
                  <a16:creationId xmlns:a16="http://schemas.microsoft.com/office/drawing/2014/main" id="{39B6F3E5-448D-BD48-916D-7BAAB69FDC77}"/>
                </a:ext>
              </a:extLst>
            </p:cNvPr>
            <p:cNvCxnSpPr>
              <a:cxnSpLocks noChangeShapeType="1"/>
            </p:cNvCxnSpPr>
            <p:nvPr/>
          </p:nvCxnSpPr>
          <p:spPr bwMode="auto">
            <a:xfrm flipH="1">
              <a:off x="2548" y="2160"/>
              <a:ext cx="2" cy="2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6448" name="AutoShape 16">
              <a:extLst>
                <a:ext uri="{FF2B5EF4-FFF2-40B4-BE49-F238E27FC236}">
                  <a16:creationId xmlns:a16="http://schemas.microsoft.com/office/drawing/2014/main" id="{92EE5B5E-F7C9-3B46-AF35-378D015540BE}"/>
                </a:ext>
              </a:extLst>
            </p:cNvPr>
            <p:cNvCxnSpPr>
              <a:cxnSpLocks noChangeShapeType="1"/>
            </p:cNvCxnSpPr>
            <p:nvPr/>
          </p:nvCxnSpPr>
          <p:spPr bwMode="auto">
            <a:xfrm>
              <a:off x="3493" y="2160"/>
              <a:ext cx="1" cy="2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86449" name="Group 17">
              <a:extLst>
                <a:ext uri="{FF2B5EF4-FFF2-40B4-BE49-F238E27FC236}">
                  <a16:creationId xmlns:a16="http://schemas.microsoft.com/office/drawing/2014/main" id="{170F25B6-B44E-3D41-AA1B-531ABC82B06F}"/>
                </a:ext>
              </a:extLst>
            </p:cNvPr>
            <p:cNvGrpSpPr>
              <a:grpSpLocks/>
            </p:cNvGrpSpPr>
            <p:nvPr/>
          </p:nvGrpSpPr>
          <p:grpSpPr bwMode="auto">
            <a:xfrm>
              <a:off x="1879" y="2401"/>
              <a:ext cx="394" cy="349"/>
              <a:chOff x="1879" y="2401"/>
              <a:chExt cx="394" cy="349"/>
            </a:xfrm>
          </p:grpSpPr>
          <p:sp>
            <p:nvSpPr>
              <p:cNvPr id="786450" name="Oval 18">
                <a:extLst>
                  <a:ext uri="{FF2B5EF4-FFF2-40B4-BE49-F238E27FC236}">
                    <a16:creationId xmlns:a16="http://schemas.microsoft.com/office/drawing/2014/main" id="{21F6DB97-E7D5-6446-B56E-DE701C581966}"/>
                  </a:ext>
                </a:extLst>
              </p:cNvPr>
              <p:cNvSpPr>
                <a:spLocks noChangeArrowheads="1"/>
              </p:cNvSpPr>
              <p:nvPr/>
            </p:nvSpPr>
            <p:spPr bwMode="auto">
              <a:xfrm>
                <a:off x="1931" y="2444"/>
                <a:ext cx="288" cy="2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i="1">
                    <a:latin typeface="Times New Roman" panose="02020603050405020304" pitchFamily="18" charset="0"/>
                  </a:rPr>
                  <a:t>A</a:t>
                </a:r>
                <a:r>
                  <a:rPr lang="en-US" altLang="en-US" sz="2000" i="1" baseline="-25000">
                    <a:latin typeface="Times New Roman" panose="02020603050405020304" pitchFamily="18" charset="0"/>
                  </a:rPr>
                  <a:t>2</a:t>
                </a:r>
                <a:endParaRPr lang="en-US" altLang="en-US" sz="2000" i="1">
                  <a:latin typeface="Times New Roman" panose="02020603050405020304" pitchFamily="18" charset="0"/>
                </a:endParaRPr>
              </a:p>
            </p:txBody>
          </p:sp>
          <p:sp>
            <p:nvSpPr>
              <p:cNvPr id="786451" name="Rectangle 19">
                <a:extLst>
                  <a:ext uri="{FF2B5EF4-FFF2-40B4-BE49-F238E27FC236}">
                    <a16:creationId xmlns:a16="http://schemas.microsoft.com/office/drawing/2014/main" id="{A5CF063F-040D-7A4F-8BC3-7DF4F40973C7}"/>
                  </a:ext>
                </a:extLst>
              </p:cNvPr>
              <p:cNvSpPr>
                <a:spLocks noChangeArrowheads="1"/>
              </p:cNvSpPr>
              <p:nvPr/>
            </p:nvSpPr>
            <p:spPr bwMode="auto">
              <a:xfrm>
                <a:off x="1879" y="2401"/>
                <a:ext cx="394" cy="34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nchor="ctr">
                <a:spAutoFit/>
              </a:bodyPr>
              <a:lstStyle/>
              <a:p>
                <a:endParaRPr lang="en-US"/>
              </a:p>
            </p:txBody>
          </p:sp>
        </p:grpSp>
        <p:grpSp>
          <p:nvGrpSpPr>
            <p:cNvPr id="786452" name="Group 20">
              <a:extLst>
                <a:ext uri="{FF2B5EF4-FFF2-40B4-BE49-F238E27FC236}">
                  <a16:creationId xmlns:a16="http://schemas.microsoft.com/office/drawing/2014/main" id="{4050C6BA-D922-824D-A319-C90EB630CFEC}"/>
                </a:ext>
              </a:extLst>
            </p:cNvPr>
            <p:cNvGrpSpPr>
              <a:grpSpLocks/>
            </p:cNvGrpSpPr>
            <p:nvPr/>
          </p:nvGrpSpPr>
          <p:grpSpPr bwMode="auto">
            <a:xfrm>
              <a:off x="2353" y="2407"/>
              <a:ext cx="394" cy="349"/>
              <a:chOff x="2353" y="2407"/>
              <a:chExt cx="394" cy="349"/>
            </a:xfrm>
          </p:grpSpPr>
          <p:sp>
            <p:nvSpPr>
              <p:cNvPr id="786453" name="Oval 21">
                <a:extLst>
                  <a:ext uri="{FF2B5EF4-FFF2-40B4-BE49-F238E27FC236}">
                    <a16:creationId xmlns:a16="http://schemas.microsoft.com/office/drawing/2014/main" id="{AFA49F5B-ED1B-274B-B982-F16B85CF48B3}"/>
                  </a:ext>
                </a:extLst>
              </p:cNvPr>
              <p:cNvSpPr>
                <a:spLocks noChangeArrowheads="1"/>
              </p:cNvSpPr>
              <p:nvPr/>
            </p:nvSpPr>
            <p:spPr bwMode="auto">
              <a:xfrm>
                <a:off x="2405" y="2450"/>
                <a:ext cx="288" cy="2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i="1">
                    <a:latin typeface="Times New Roman" panose="02020603050405020304" pitchFamily="18" charset="0"/>
                  </a:rPr>
                  <a:t>A</a:t>
                </a:r>
                <a:r>
                  <a:rPr lang="en-US" altLang="en-US" sz="2000" i="1" baseline="-25000">
                    <a:latin typeface="Times New Roman" panose="02020603050405020304" pitchFamily="18" charset="0"/>
                  </a:rPr>
                  <a:t>3</a:t>
                </a:r>
                <a:endParaRPr lang="en-US" altLang="en-US" sz="2000" i="1">
                  <a:latin typeface="Times New Roman" panose="02020603050405020304" pitchFamily="18" charset="0"/>
                </a:endParaRPr>
              </a:p>
            </p:txBody>
          </p:sp>
          <p:sp>
            <p:nvSpPr>
              <p:cNvPr id="786454" name="Rectangle 22">
                <a:extLst>
                  <a:ext uri="{FF2B5EF4-FFF2-40B4-BE49-F238E27FC236}">
                    <a16:creationId xmlns:a16="http://schemas.microsoft.com/office/drawing/2014/main" id="{1EE47D4D-6D1E-6545-B71B-E0570247587A}"/>
                  </a:ext>
                </a:extLst>
              </p:cNvPr>
              <p:cNvSpPr>
                <a:spLocks noChangeArrowheads="1"/>
              </p:cNvSpPr>
              <p:nvPr/>
            </p:nvSpPr>
            <p:spPr bwMode="auto">
              <a:xfrm>
                <a:off x="2353" y="2407"/>
                <a:ext cx="394" cy="34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nchor="ctr">
                <a:spAutoFit/>
              </a:bodyPr>
              <a:lstStyle/>
              <a:p>
                <a:endParaRPr lang="en-US"/>
              </a:p>
            </p:txBody>
          </p:sp>
        </p:grpSp>
        <p:sp>
          <p:nvSpPr>
            <p:cNvPr id="786455" name="Oval 23">
              <a:extLst>
                <a:ext uri="{FF2B5EF4-FFF2-40B4-BE49-F238E27FC236}">
                  <a16:creationId xmlns:a16="http://schemas.microsoft.com/office/drawing/2014/main" id="{540793FF-5661-5B48-8C8D-FE3EF2BA256D}"/>
                </a:ext>
              </a:extLst>
            </p:cNvPr>
            <p:cNvSpPr>
              <a:spLocks noChangeArrowheads="1"/>
            </p:cNvSpPr>
            <p:nvPr/>
          </p:nvSpPr>
          <p:spPr bwMode="auto">
            <a:xfrm>
              <a:off x="2879" y="2447"/>
              <a:ext cx="288" cy="288"/>
            </a:xfrm>
            <a:prstGeom prst="ellipse">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182880" anchor="ctr"/>
            <a:lstStyle/>
            <a:p>
              <a:pPr algn="ctr" eaLnBrk="0" hangingPunct="0"/>
              <a:r>
                <a:rPr lang="en-US" altLang="en-US" sz="3200" i="1">
                  <a:latin typeface="Times New Roman" panose="02020603050405020304" pitchFamily="18" charset="0"/>
                </a:rPr>
                <a:t>...</a:t>
              </a:r>
            </a:p>
          </p:txBody>
        </p:sp>
        <p:grpSp>
          <p:nvGrpSpPr>
            <p:cNvPr id="786456" name="Group 24">
              <a:extLst>
                <a:ext uri="{FF2B5EF4-FFF2-40B4-BE49-F238E27FC236}">
                  <a16:creationId xmlns:a16="http://schemas.microsoft.com/office/drawing/2014/main" id="{73B57E19-D7C9-B547-8FD7-9AD7251B49D4}"/>
                </a:ext>
              </a:extLst>
            </p:cNvPr>
            <p:cNvGrpSpPr>
              <a:grpSpLocks/>
            </p:cNvGrpSpPr>
            <p:nvPr/>
          </p:nvGrpSpPr>
          <p:grpSpPr bwMode="auto">
            <a:xfrm>
              <a:off x="3301" y="2401"/>
              <a:ext cx="394" cy="349"/>
              <a:chOff x="3301" y="2401"/>
              <a:chExt cx="394" cy="349"/>
            </a:xfrm>
          </p:grpSpPr>
          <p:sp>
            <p:nvSpPr>
              <p:cNvPr id="786457" name="Oval 25">
                <a:extLst>
                  <a:ext uri="{FF2B5EF4-FFF2-40B4-BE49-F238E27FC236}">
                    <a16:creationId xmlns:a16="http://schemas.microsoft.com/office/drawing/2014/main" id="{FAFEE535-3041-5D45-9E47-960E41E55D51}"/>
                  </a:ext>
                </a:extLst>
              </p:cNvPr>
              <p:cNvSpPr>
                <a:spLocks noChangeArrowheads="1"/>
              </p:cNvSpPr>
              <p:nvPr/>
            </p:nvSpPr>
            <p:spPr bwMode="auto">
              <a:xfrm>
                <a:off x="3353" y="2444"/>
                <a:ext cx="288" cy="2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i="1">
                    <a:latin typeface="Times New Roman" panose="02020603050405020304" pitchFamily="18" charset="0"/>
                  </a:rPr>
                  <a:t>A</a:t>
                </a:r>
                <a:r>
                  <a:rPr lang="en-US" altLang="en-US" sz="2000" i="1" baseline="-25000">
                    <a:latin typeface="Times New Roman" panose="02020603050405020304" pitchFamily="18" charset="0"/>
                  </a:rPr>
                  <a:t>L</a:t>
                </a:r>
                <a:endParaRPr lang="en-US" altLang="en-US" sz="2000" i="1">
                  <a:latin typeface="Times New Roman" panose="02020603050405020304" pitchFamily="18" charset="0"/>
                </a:endParaRPr>
              </a:p>
            </p:txBody>
          </p:sp>
          <p:sp>
            <p:nvSpPr>
              <p:cNvPr id="786458" name="Rectangle 26">
                <a:extLst>
                  <a:ext uri="{FF2B5EF4-FFF2-40B4-BE49-F238E27FC236}">
                    <a16:creationId xmlns:a16="http://schemas.microsoft.com/office/drawing/2014/main" id="{8AC102B8-4203-BF42-BA26-02FE04C86461}"/>
                  </a:ext>
                </a:extLst>
              </p:cNvPr>
              <p:cNvSpPr>
                <a:spLocks noChangeArrowheads="1"/>
              </p:cNvSpPr>
              <p:nvPr/>
            </p:nvSpPr>
            <p:spPr bwMode="auto">
              <a:xfrm>
                <a:off x="3301" y="2401"/>
                <a:ext cx="394" cy="34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nchor="ctr">
                <a:spAutoFit/>
              </a:bodyPr>
              <a:lstStyle/>
              <a:p>
                <a:endParaRPr lang="en-US"/>
              </a:p>
            </p:txBody>
          </p:sp>
        </p:grpSp>
      </p:grpSp>
      <p:grpSp>
        <p:nvGrpSpPr>
          <p:cNvPr id="786459" name="Group 27">
            <a:extLst>
              <a:ext uri="{FF2B5EF4-FFF2-40B4-BE49-F238E27FC236}">
                <a16:creationId xmlns:a16="http://schemas.microsoft.com/office/drawing/2014/main" id="{DF181963-391E-254D-93BD-60EB293B6553}"/>
              </a:ext>
            </a:extLst>
          </p:cNvPr>
          <p:cNvGrpSpPr>
            <a:grpSpLocks/>
          </p:cNvGrpSpPr>
          <p:nvPr/>
        </p:nvGrpSpPr>
        <p:grpSpPr bwMode="auto">
          <a:xfrm>
            <a:off x="4267201" y="3494091"/>
            <a:ext cx="2022476" cy="779463"/>
            <a:chOff x="1746" y="2698"/>
            <a:chExt cx="1274" cy="491"/>
          </a:xfrm>
        </p:grpSpPr>
        <p:sp>
          <p:nvSpPr>
            <p:cNvPr id="786460" name="Rectangle 28">
              <a:extLst>
                <a:ext uri="{FF2B5EF4-FFF2-40B4-BE49-F238E27FC236}">
                  <a16:creationId xmlns:a16="http://schemas.microsoft.com/office/drawing/2014/main" id="{C15FA889-5212-8442-922C-06E8D5FA1C5D}"/>
                </a:ext>
              </a:extLst>
            </p:cNvPr>
            <p:cNvSpPr>
              <a:spLocks noChangeArrowheads="1"/>
            </p:cNvSpPr>
            <p:nvPr/>
          </p:nvSpPr>
          <p:spPr bwMode="auto">
            <a:xfrm>
              <a:off x="1746" y="2759"/>
              <a:ext cx="127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0" tIns="137160" rIns="182880" bIns="137160">
              <a:spAutoFit/>
            </a:bodyPr>
            <a:lstStyle>
              <a:lvl1pPr marL="112713">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spcBef>
                  <a:spcPct val="20000"/>
                </a:spcBef>
              </a:pPr>
              <a:r>
                <a:rPr lang="en-US" altLang="en-US" sz="2000" b="1">
                  <a:solidFill>
                    <a:schemeClr val="tx2"/>
                  </a:solidFill>
                  <a:latin typeface="Courier New" panose="02070309020205020404" pitchFamily="49" charset="0"/>
                </a:rPr>
                <a:t>A</a:t>
              </a:r>
              <a:r>
                <a:rPr lang="en-US" altLang="en-US" sz="2000" b="1">
                  <a:solidFill>
                    <a:srgbClr val="FF0000"/>
                  </a:solidFill>
                  <a:latin typeface="Courier New" panose="02070309020205020404" pitchFamily="49" charset="0"/>
                </a:rPr>
                <a:t>AAAGAGTCA</a:t>
              </a:r>
            </a:p>
          </p:txBody>
        </p:sp>
        <p:sp>
          <p:nvSpPr>
            <p:cNvPr id="786461" name="Oval 29">
              <a:extLst>
                <a:ext uri="{FF2B5EF4-FFF2-40B4-BE49-F238E27FC236}">
                  <a16:creationId xmlns:a16="http://schemas.microsoft.com/office/drawing/2014/main" id="{061A8C39-5647-E54C-94E3-6E4FD421E1B0}"/>
                </a:ext>
              </a:extLst>
            </p:cNvPr>
            <p:cNvSpPr>
              <a:spLocks noChangeArrowheads="1"/>
            </p:cNvSpPr>
            <p:nvPr/>
          </p:nvSpPr>
          <p:spPr bwMode="auto">
            <a:xfrm>
              <a:off x="1903" y="2698"/>
              <a:ext cx="146" cy="4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nchor="ctr">
              <a:spAutoFit/>
            </a:bodyPr>
            <a:lstStyle/>
            <a:p>
              <a:endParaRPr lang="en-US"/>
            </a:p>
          </p:txBody>
        </p:sp>
      </p:grpSp>
      <p:grpSp>
        <p:nvGrpSpPr>
          <p:cNvPr id="786462" name="Group 30">
            <a:extLst>
              <a:ext uri="{FF2B5EF4-FFF2-40B4-BE49-F238E27FC236}">
                <a16:creationId xmlns:a16="http://schemas.microsoft.com/office/drawing/2014/main" id="{DD5CD520-5840-724A-9744-A752F2F01F04}"/>
              </a:ext>
            </a:extLst>
          </p:cNvPr>
          <p:cNvGrpSpPr>
            <a:grpSpLocks/>
          </p:cNvGrpSpPr>
          <p:nvPr/>
        </p:nvGrpSpPr>
        <p:grpSpPr bwMode="auto">
          <a:xfrm>
            <a:off x="4325938" y="2984502"/>
            <a:ext cx="1981200" cy="2505075"/>
            <a:chOff x="1765" y="2377"/>
            <a:chExt cx="1248" cy="1578"/>
          </a:xfrm>
        </p:grpSpPr>
        <p:sp>
          <p:nvSpPr>
            <p:cNvPr id="786463" name="Rectangle 31">
              <a:extLst>
                <a:ext uri="{FF2B5EF4-FFF2-40B4-BE49-F238E27FC236}">
                  <a16:creationId xmlns:a16="http://schemas.microsoft.com/office/drawing/2014/main" id="{B77E5A4F-D0A0-A94E-9739-0C8261561565}"/>
                </a:ext>
              </a:extLst>
            </p:cNvPr>
            <p:cNvSpPr>
              <a:spLocks noChangeArrowheads="1"/>
            </p:cNvSpPr>
            <p:nvPr/>
          </p:nvSpPr>
          <p:spPr bwMode="auto">
            <a:xfrm>
              <a:off x="1765" y="2377"/>
              <a:ext cx="394" cy="34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nchor="ctr">
              <a:spAutoFit/>
            </a:bodyPr>
            <a:lstStyle/>
            <a:p>
              <a:endParaRPr lang="en-US"/>
            </a:p>
          </p:txBody>
        </p:sp>
        <p:grpSp>
          <p:nvGrpSpPr>
            <p:cNvPr id="786464" name="Group 32">
              <a:extLst>
                <a:ext uri="{FF2B5EF4-FFF2-40B4-BE49-F238E27FC236}">
                  <a16:creationId xmlns:a16="http://schemas.microsoft.com/office/drawing/2014/main" id="{05E2E764-6EA8-FD4E-A22D-1AB8453EE1B2}"/>
                </a:ext>
              </a:extLst>
            </p:cNvPr>
            <p:cNvGrpSpPr>
              <a:grpSpLocks/>
            </p:cNvGrpSpPr>
            <p:nvPr/>
          </p:nvGrpSpPr>
          <p:grpSpPr bwMode="auto">
            <a:xfrm>
              <a:off x="1779" y="2834"/>
              <a:ext cx="1234" cy="1121"/>
              <a:chOff x="2652" y="638"/>
              <a:chExt cx="1234" cy="1121"/>
            </a:xfrm>
          </p:grpSpPr>
          <p:sp useBgFill="1">
            <p:nvSpPr>
              <p:cNvPr id="786465" name="Rectangle 33">
                <a:extLst>
                  <a:ext uri="{FF2B5EF4-FFF2-40B4-BE49-F238E27FC236}">
                    <a16:creationId xmlns:a16="http://schemas.microsoft.com/office/drawing/2014/main" id="{9BD0D484-6BC7-9E4C-90A2-22AD28624008}"/>
                  </a:ext>
                </a:extLst>
              </p:cNvPr>
              <p:cNvSpPr>
                <a:spLocks noChangeArrowheads="1"/>
              </p:cNvSpPr>
              <p:nvPr/>
            </p:nvSpPr>
            <p:spPr bwMode="auto">
              <a:xfrm>
                <a:off x="2652" y="1014"/>
                <a:ext cx="1234" cy="349"/>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nchor="ctr">
                <a:spAutoFit/>
              </a:bodyPr>
              <a:lstStyle/>
              <a:p>
                <a:endParaRPr lang="en-US"/>
              </a:p>
            </p:txBody>
          </p:sp>
          <p:grpSp>
            <p:nvGrpSpPr>
              <p:cNvPr id="786466" name="Group 34">
                <a:extLst>
                  <a:ext uri="{FF2B5EF4-FFF2-40B4-BE49-F238E27FC236}">
                    <a16:creationId xmlns:a16="http://schemas.microsoft.com/office/drawing/2014/main" id="{8F046E44-79F3-7C47-B6F4-94377F5B1F0F}"/>
                  </a:ext>
                </a:extLst>
              </p:cNvPr>
              <p:cNvGrpSpPr>
                <a:grpSpLocks/>
              </p:cNvGrpSpPr>
              <p:nvPr/>
            </p:nvGrpSpPr>
            <p:grpSpPr bwMode="auto">
              <a:xfrm>
                <a:off x="2744" y="638"/>
                <a:ext cx="985" cy="1121"/>
                <a:chOff x="2744" y="3059"/>
                <a:chExt cx="985" cy="1121"/>
              </a:xfrm>
            </p:grpSpPr>
            <p:grpSp>
              <p:nvGrpSpPr>
                <p:cNvPr id="786467" name="Group 35">
                  <a:extLst>
                    <a:ext uri="{FF2B5EF4-FFF2-40B4-BE49-F238E27FC236}">
                      <a16:creationId xmlns:a16="http://schemas.microsoft.com/office/drawing/2014/main" id="{AC955362-D15D-1F40-B39F-6C10E736B3BF}"/>
                    </a:ext>
                  </a:extLst>
                </p:cNvPr>
                <p:cNvGrpSpPr>
                  <a:grpSpLocks/>
                </p:cNvGrpSpPr>
                <p:nvPr/>
              </p:nvGrpSpPr>
              <p:grpSpPr bwMode="auto">
                <a:xfrm>
                  <a:off x="2744" y="3088"/>
                  <a:ext cx="985" cy="1076"/>
                  <a:chOff x="2735" y="3106"/>
                  <a:chExt cx="985" cy="1076"/>
                </a:xfrm>
              </p:grpSpPr>
              <p:sp useBgFill="1">
                <p:nvSpPr>
                  <p:cNvPr id="786468" name="Rectangle 36">
                    <a:extLst>
                      <a:ext uri="{FF2B5EF4-FFF2-40B4-BE49-F238E27FC236}">
                        <a16:creationId xmlns:a16="http://schemas.microsoft.com/office/drawing/2014/main" id="{D9175FA3-9797-154C-AD28-08FD157C0194}"/>
                      </a:ext>
                    </a:extLst>
                  </p:cNvPr>
                  <p:cNvSpPr>
                    <a:spLocks noChangeAspect="1" noChangeArrowheads="1"/>
                  </p:cNvSpPr>
                  <p:nvPr/>
                </p:nvSpPr>
                <p:spPr bwMode="auto">
                  <a:xfrm>
                    <a:off x="2735" y="3106"/>
                    <a:ext cx="985" cy="14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eaLnBrk="0" hangingPunct="0">
                      <a:lnSpc>
                        <a:spcPct val="80000"/>
                      </a:lnSpc>
                    </a:pPr>
                    <a:r>
                      <a:rPr lang="en-US" altLang="en-US" b="1">
                        <a:solidFill>
                          <a:schemeClr val="tx2"/>
                        </a:solidFill>
                        <a:latin typeface="Courier New" panose="02070309020205020404" pitchFamily="49" charset="0"/>
                      </a:rPr>
                      <a:t>A</a:t>
                    </a:r>
                    <a:r>
                      <a:rPr lang="en-US" altLang="en-US" b="1">
                        <a:solidFill>
                          <a:srgbClr val="FF0000"/>
                        </a:solidFill>
                        <a:latin typeface="Courier New" panose="02070309020205020404" pitchFamily="49" charset="0"/>
                      </a:rPr>
                      <a:t>AAAGAGTCA</a:t>
                    </a:r>
                  </a:p>
                </p:txBody>
              </p:sp>
              <p:sp useBgFill="1">
                <p:nvSpPr>
                  <p:cNvPr id="786469" name="Rectangle 37">
                    <a:extLst>
                      <a:ext uri="{FF2B5EF4-FFF2-40B4-BE49-F238E27FC236}">
                        <a16:creationId xmlns:a16="http://schemas.microsoft.com/office/drawing/2014/main" id="{EA8DD533-1B42-1E4C-AA13-E539A5F30C22}"/>
                      </a:ext>
                    </a:extLst>
                  </p:cNvPr>
                  <p:cNvSpPr>
                    <a:spLocks noChangeAspect="1" noChangeArrowheads="1"/>
                  </p:cNvSpPr>
                  <p:nvPr/>
                </p:nvSpPr>
                <p:spPr bwMode="auto">
                  <a:xfrm>
                    <a:off x="2735" y="3229"/>
                    <a:ext cx="985" cy="14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eaLnBrk="0" hangingPunct="0">
                      <a:lnSpc>
                        <a:spcPct val="80000"/>
                      </a:lnSpc>
                    </a:pPr>
                    <a:r>
                      <a:rPr lang="en-US" altLang="en-US" b="1">
                        <a:solidFill>
                          <a:schemeClr val="tx2"/>
                        </a:solidFill>
                        <a:latin typeface="Courier New" panose="02070309020205020404" pitchFamily="49" charset="0"/>
                      </a:rPr>
                      <a:t>A</a:t>
                    </a:r>
                    <a:r>
                      <a:rPr lang="en-US" altLang="en-US" b="1">
                        <a:solidFill>
                          <a:srgbClr val="FF0000"/>
                        </a:solidFill>
                        <a:latin typeface="Courier New" panose="02070309020205020404" pitchFamily="49" charset="0"/>
                      </a:rPr>
                      <a:t>AATGACTCA</a:t>
                    </a:r>
                  </a:p>
                </p:txBody>
              </p:sp>
              <p:sp useBgFill="1">
                <p:nvSpPr>
                  <p:cNvPr id="786470" name="Rectangle 38">
                    <a:extLst>
                      <a:ext uri="{FF2B5EF4-FFF2-40B4-BE49-F238E27FC236}">
                        <a16:creationId xmlns:a16="http://schemas.microsoft.com/office/drawing/2014/main" id="{BAC761B4-C98F-DD49-97E3-B2A1A49DF3B2}"/>
                      </a:ext>
                    </a:extLst>
                  </p:cNvPr>
                  <p:cNvSpPr>
                    <a:spLocks noChangeAspect="1" noChangeArrowheads="1"/>
                  </p:cNvSpPr>
                  <p:nvPr/>
                </p:nvSpPr>
                <p:spPr bwMode="auto">
                  <a:xfrm>
                    <a:off x="2735" y="3354"/>
                    <a:ext cx="985" cy="14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eaLnBrk="0" hangingPunct="0">
                      <a:lnSpc>
                        <a:spcPct val="80000"/>
                      </a:lnSpc>
                    </a:pPr>
                    <a:r>
                      <a:rPr lang="en-US" altLang="en-US" b="1">
                        <a:solidFill>
                          <a:schemeClr val="tx2"/>
                        </a:solidFill>
                        <a:latin typeface="Courier New" panose="02070309020205020404" pitchFamily="49" charset="0"/>
                      </a:rPr>
                      <a:t>A</a:t>
                    </a:r>
                    <a:r>
                      <a:rPr lang="en-US" altLang="en-US" b="1">
                        <a:solidFill>
                          <a:srgbClr val="FF0000"/>
                        </a:solidFill>
                        <a:latin typeface="Courier New" panose="02070309020205020404" pitchFamily="49" charset="0"/>
                      </a:rPr>
                      <a:t>AGTGAGTCA</a:t>
                    </a:r>
                  </a:p>
                </p:txBody>
              </p:sp>
              <p:sp useBgFill="1">
                <p:nvSpPr>
                  <p:cNvPr id="786471" name="Rectangle 39">
                    <a:extLst>
                      <a:ext uri="{FF2B5EF4-FFF2-40B4-BE49-F238E27FC236}">
                        <a16:creationId xmlns:a16="http://schemas.microsoft.com/office/drawing/2014/main" id="{AE9A7060-5B9B-184E-B697-83B0739E3902}"/>
                      </a:ext>
                    </a:extLst>
                  </p:cNvPr>
                  <p:cNvSpPr>
                    <a:spLocks noChangeAspect="1" noChangeArrowheads="1"/>
                  </p:cNvSpPr>
                  <p:nvPr/>
                </p:nvSpPr>
                <p:spPr bwMode="auto">
                  <a:xfrm>
                    <a:off x="2735" y="3475"/>
                    <a:ext cx="985" cy="14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eaLnBrk="0" hangingPunct="0">
                      <a:lnSpc>
                        <a:spcPct val="80000"/>
                      </a:lnSpc>
                    </a:pPr>
                    <a:r>
                      <a:rPr lang="en-US" altLang="en-US" b="1">
                        <a:solidFill>
                          <a:schemeClr val="tx2"/>
                        </a:solidFill>
                        <a:latin typeface="Courier New" panose="02070309020205020404" pitchFamily="49" charset="0"/>
                      </a:rPr>
                      <a:t>A</a:t>
                    </a:r>
                    <a:r>
                      <a:rPr lang="en-US" altLang="en-US" b="1">
                        <a:solidFill>
                          <a:srgbClr val="FF0000"/>
                        </a:solidFill>
                        <a:latin typeface="Courier New" panose="02070309020205020404" pitchFamily="49" charset="0"/>
                      </a:rPr>
                      <a:t>AAAGAGTCA</a:t>
                    </a:r>
                  </a:p>
                </p:txBody>
              </p:sp>
              <p:sp useBgFill="1">
                <p:nvSpPr>
                  <p:cNvPr id="786472" name="Rectangle 40">
                    <a:extLst>
                      <a:ext uri="{FF2B5EF4-FFF2-40B4-BE49-F238E27FC236}">
                        <a16:creationId xmlns:a16="http://schemas.microsoft.com/office/drawing/2014/main" id="{544A4974-AB77-374A-821C-86FEC1274E86}"/>
                      </a:ext>
                    </a:extLst>
                  </p:cNvPr>
                  <p:cNvSpPr>
                    <a:spLocks noChangeAspect="1" noChangeArrowheads="1"/>
                  </p:cNvSpPr>
                  <p:nvPr/>
                </p:nvSpPr>
                <p:spPr bwMode="auto">
                  <a:xfrm>
                    <a:off x="2735" y="3599"/>
                    <a:ext cx="985" cy="14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eaLnBrk="0" hangingPunct="0">
                      <a:lnSpc>
                        <a:spcPct val="80000"/>
                      </a:lnSpc>
                    </a:pPr>
                    <a:r>
                      <a:rPr lang="en-US" altLang="en-US" b="1">
                        <a:solidFill>
                          <a:schemeClr val="tx2"/>
                        </a:solidFill>
                        <a:latin typeface="Courier New" panose="02070309020205020404" pitchFamily="49" charset="0"/>
                      </a:rPr>
                      <a:t>G</a:t>
                    </a:r>
                    <a:r>
                      <a:rPr lang="en-US" altLang="en-US" b="1">
                        <a:solidFill>
                          <a:srgbClr val="FF0000"/>
                        </a:solidFill>
                        <a:latin typeface="Courier New" panose="02070309020205020404" pitchFamily="49" charset="0"/>
                      </a:rPr>
                      <a:t>GATGCGTCA</a:t>
                    </a:r>
                  </a:p>
                </p:txBody>
              </p:sp>
              <p:sp useBgFill="1">
                <p:nvSpPr>
                  <p:cNvPr id="786473" name="Rectangle 41">
                    <a:extLst>
                      <a:ext uri="{FF2B5EF4-FFF2-40B4-BE49-F238E27FC236}">
                        <a16:creationId xmlns:a16="http://schemas.microsoft.com/office/drawing/2014/main" id="{75AE5F83-C6D1-9E47-B3D8-E4681CEC131F}"/>
                      </a:ext>
                    </a:extLst>
                  </p:cNvPr>
                  <p:cNvSpPr>
                    <a:spLocks noChangeAspect="1" noChangeArrowheads="1"/>
                  </p:cNvSpPr>
                  <p:nvPr/>
                </p:nvSpPr>
                <p:spPr bwMode="auto">
                  <a:xfrm>
                    <a:off x="2735" y="3732"/>
                    <a:ext cx="985" cy="14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eaLnBrk="0" hangingPunct="0">
                      <a:lnSpc>
                        <a:spcPct val="80000"/>
                      </a:lnSpc>
                    </a:pPr>
                    <a:r>
                      <a:rPr lang="en-US" altLang="en-US" b="1">
                        <a:solidFill>
                          <a:schemeClr val="tx2"/>
                        </a:solidFill>
                        <a:latin typeface="Courier New" panose="02070309020205020404" pitchFamily="49" charset="0"/>
                      </a:rPr>
                      <a:t>A</a:t>
                    </a:r>
                    <a:r>
                      <a:rPr lang="en-US" altLang="en-US" b="1">
                        <a:solidFill>
                          <a:srgbClr val="FF0000"/>
                        </a:solidFill>
                        <a:latin typeface="Courier New" panose="02070309020205020404" pitchFamily="49" charset="0"/>
                      </a:rPr>
                      <a:t>AATGAGTCA</a:t>
                    </a:r>
                  </a:p>
                </p:txBody>
              </p:sp>
              <p:sp useBgFill="1">
                <p:nvSpPr>
                  <p:cNvPr id="786474" name="Rectangle 42">
                    <a:extLst>
                      <a:ext uri="{FF2B5EF4-FFF2-40B4-BE49-F238E27FC236}">
                        <a16:creationId xmlns:a16="http://schemas.microsoft.com/office/drawing/2014/main" id="{F68890FF-6822-C740-9322-F4B475BC93CC}"/>
                      </a:ext>
                    </a:extLst>
                  </p:cNvPr>
                  <p:cNvSpPr>
                    <a:spLocks noChangeAspect="1" noChangeArrowheads="1"/>
                  </p:cNvSpPr>
                  <p:nvPr/>
                </p:nvSpPr>
                <p:spPr bwMode="auto">
                  <a:xfrm>
                    <a:off x="2735" y="3863"/>
                    <a:ext cx="985" cy="14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eaLnBrk="0" hangingPunct="0">
                      <a:lnSpc>
                        <a:spcPct val="80000"/>
                      </a:lnSpc>
                    </a:pPr>
                    <a:r>
                      <a:rPr lang="en-US" altLang="en-US" b="1">
                        <a:solidFill>
                          <a:schemeClr val="tx2"/>
                        </a:solidFill>
                        <a:latin typeface="Courier New" panose="02070309020205020404" pitchFamily="49" charset="0"/>
                      </a:rPr>
                      <a:t>G</a:t>
                    </a:r>
                    <a:r>
                      <a:rPr lang="en-US" altLang="en-US" b="1">
                        <a:solidFill>
                          <a:srgbClr val="FF0000"/>
                        </a:solidFill>
                        <a:latin typeface="Courier New" panose="02070309020205020404" pitchFamily="49" charset="0"/>
                      </a:rPr>
                      <a:t>AATGAGTCA</a:t>
                    </a:r>
                  </a:p>
                </p:txBody>
              </p:sp>
              <p:sp useBgFill="1">
                <p:nvSpPr>
                  <p:cNvPr id="786475" name="Rectangle 43">
                    <a:extLst>
                      <a:ext uri="{FF2B5EF4-FFF2-40B4-BE49-F238E27FC236}">
                        <a16:creationId xmlns:a16="http://schemas.microsoft.com/office/drawing/2014/main" id="{09EA21A5-8438-9945-BCBC-3281D2CC87B8}"/>
                      </a:ext>
                    </a:extLst>
                  </p:cNvPr>
                  <p:cNvSpPr>
                    <a:spLocks noChangeAspect="1" noChangeArrowheads="1"/>
                  </p:cNvSpPr>
                  <p:nvPr/>
                </p:nvSpPr>
                <p:spPr bwMode="auto">
                  <a:xfrm>
                    <a:off x="2735" y="3976"/>
                    <a:ext cx="985" cy="206"/>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pPr>
                    <a:r>
                      <a:rPr lang="en-US" altLang="en-US" b="1">
                        <a:solidFill>
                          <a:schemeClr val="tx2"/>
                        </a:solidFill>
                        <a:latin typeface="Courier New" panose="02070309020205020404" pitchFamily="49" charset="0"/>
                      </a:rPr>
                      <a:t>A</a:t>
                    </a:r>
                    <a:r>
                      <a:rPr lang="en-US" altLang="en-US" b="1">
                        <a:solidFill>
                          <a:srgbClr val="FF0000"/>
                        </a:solidFill>
                        <a:latin typeface="Courier New" panose="02070309020205020404" pitchFamily="49" charset="0"/>
                      </a:rPr>
                      <a:t>AAAGAGTCA</a:t>
                    </a:r>
                  </a:p>
                </p:txBody>
              </p:sp>
            </p:grpSp>
            <p:sp>
              <p:nvSpPr>
                <p:cNvPr id="786476" name="Oval 44">
                  <a:extLst>
                    <a:ext uri="{FF2B5EF4-FFF2-40B4-BE49-F238E27FC236}">
                      <a16:creationId xmlns:a16="http://schemas.microsoft.com/office/drawing/2014/main" id="{63164DF3-6D5A-EF42-B234-B2F582127582}"/>
                    </a:ext>
                  </a:extLst>
                </p:cNvPr>
                <p:cNvSpPr>
                  <a:spLocks noChangeAspect="1" noChangeArrowheads="1"/>
                </p:cNvSpPr>
                <p:nvPr/>
              </p:nvSpPr>
              <p:spPr bwMode="auto">
                <a:xfrm>
                  <a:off x="2789" y="3059"/>
                  <a:ext cx="109" cy="112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786478" name="Rectangle 46">
            <a:extLst>
              <a:ext uri="{FF2B5EF4-FFF2-40B4-BE49-F238E27FC236}">
                <a16:creationId xmlns:a16="http://schemas.microsoft.com/office/drawing/2014/main" id="{EC64727B-F299-384E-8840-332C1367A857}"/>
              </a:ext>
            </a:extLst>
          </p:cNvPr>
          <p:cNvSpPr>
            <a:spLocks noGrp="1" noChangeArrowheads="1"/>
          </p:cNvSpPr>
          <p:nvPr>
            <p:ph type="title"/>
          </p:nvPr>
        </p:nvSpPr>
        <p:spPr>
          <a:xfrm>
            <a:off x="609480" y="0"/>
            <a:ext cx="10972440" cy="1418400"/>
          </a:xfrm>
        </p:spPr>
        <p:txBody>
          <a:bodyPr/>
          <a:lstStyle/>
          <a:p>
            <a:pPr algn="ctr"/>
            <a:r>
              <a:rPr lang="en-US" altLang="en-US" dirty="0"/>
              <a:t>The Product Multinomial (PM) Model</a:t>
            </a:r>
          </a:p>
        </p:txBody>
      </p:sp>
      <p:sp>
        <p:nvSpPr>
          <p:cNvPr id="786479" name="Rectangle 47">
            <a:extLst>
              <a:ext uri="{FF2B5EF4-FFF2-40B4-BE49-F238E27FC236}">
                <a16:creationId xmlns:a16="http://schemas.microsoft.com/office/drawing/2014/main" id="{779B0ED2-51F9-1647-B05D-7DAA1246251A}"/>
              </a:ext>
            </a:extLst>
          </p:cNvPr>
          <p:cNvSpPr>
            <a:spLocks noGrp="1" noChangeArrowheads="1"/>
          </p:cNvSpPr>
          <p:nvPr>
            <p:ph type="body" idx="1"/>
          </p:nvPr>
        </p:nvSpPr>
        <p:spPr>
          <a:xfrm>
            <a:off x="609480" y="1604519"/>
            <a:ext cx="10972440" cy="5253481"/>
          </a:xfrm>
        </p:spPr>
        <p:txBody>
          <a:bodyPr>
            <a:noAutofit/>
          </a:bodyPr>
          <a:lstStyle/>
          <a:p>
            <a:r>
              <a:rPr lang="en-US" altLang="en-US" sz="2400" dirty="0"/>
              <a:t>Positional specific multinomial distribution</a:t>
            </a:r>
            <a:r>
              <a:rPr lang="en-US" altLang="en-US" sz="2400" dirty="0">
                <a:latin typeface="Times New Roman" panose="02020603050405020304" pitchFamily="18" charset="0"/>
              </a:rPr>
              <a:t>:</a:t>
            </a:r>
            <a:r>
              <a:rPr lang="en-US" altLang="en-US" sz="2400" dirty="0">
                <a:latin typeface="Helvetica" pitchFamily="2" charset="0"/>
              </a:rPr>
              <a:t> </a:t>
            </a:r>
            <a:r>
              <a:rPr lang="en-US" altLang="en-US" sz="2400" i="1" dirty="0" err="1">
                <a:solidFill>
                  <a:schemeClr val="tx2"/>
                </a:solidFill>
                <a:latin typeface="Symbol" pitchFamily="2" charset="2"/>
              </a:rPr>
              <a:t>q</a:t>
            </a:r>
            <a:r>
              <a:rPr lang="en-US" altLang="en-US" sz="2400" i="1" baseline="-25000" dirty="0" err="1">
                <a:solidFill>
                  <a:schemeClr val="tx2"/>
                </a:solidFill>
                <a:latin typeface="Helvetica" pitchFamily="2" charset="0"/>
              </a:rPr>
              <a:t>l</a:t>
            </a:r>
            <a:r>
              <a:rPr lang="en-US" altLang="en-US" sz="2400" i="1" baseline="-25000" dirty="0">
                <a:solidFill>
                  <a:schemeClr val="tx2"/>
                </a:solidFill>
                <a:latin typeface="Helvetica" pitchFamily="2" charset="0"/>
              </a:rPr>
              <a:t>  </a:t>
            </a:r>
            <a:r>
              <a:rPr lang="en-US" altLang="en-US" sz="2400" dirty="0">
                <a:solidFill>
                  <a:schemeClr val="tx2"/>
                </a:solidFill>
                <a:latin typeface="Helvetica" pitchFamily="2" charset="0"/>
              </a:rPr>
              <a:t>=  [</a:t>
            </a:r>
            <a:r>
              <a:rPr lang="en-US" altLang="en-US" sz="2400" i="1" dirty="0" err="1">
                <a:solidFill>
                  <a:schemeClr val="tx2"/>
                </a:solidFill>
                <a:latin typeface="Symbol" pitchFamily="2" charset="2"/>
              </a:rPr>
              <a:t>q</a:t>
            </a:r>
            <a:r>
              <a:rPr lang="en-US" altLang="en-US" sz="2400" i="1" baseline="-25000" dirty="0" err="1">
                <a:solidFill>
                  <a:schemeClr val="tx2"/>
                </a:solidFill>
                <a:latin typeface="Helvetica" pitchFamily="2" charset="0"/>
              </a:rPr>
              <a:t>l</a:t>
            </a:r>
            <a:r>
              <a:rPr lang="en-US" altLang="en-US" sz="2400" baseline="-25000" dirty="0" err="1">
                <a:solidFill>
                  <a:schemeClr val="tx2"/>
                </a:solidFill>
                <a:latin typeface="Helvetica" pitchFamily="2" charset="0"/>
              </a:rPr>
              <a:t>A</a:t>
            </a:r>
            <a:r>
              <a:rPr lang="en-US" altLang="en-US" sz="2400" dirty="0">
                <a:solidFill>
                  <a:schemeClr val="tx2"/>
                </a:solidFill>
                <a:latin typeface="Helvetica" pitchFamily="2" charset="0"/>
              </a:rPr>
              <a:t>, …, </a:t>
            </a:r>
            <a:r>
              <a:rPr lang="en-US" altLang="en-US" sz="2400" i="1" dirty="0" err="1">
                <a:solidFill>
                  <a:schemeClr val="tx2"/>
                </a:solidFill>
                <a:latin typeface="Symbol" pitchFamily="2" charset="2"/>
              </a:rPr>
              <a:t>q</a:t>
            </a:r>
            <a:r>
              <a:rPr lang="en-US" altLang="en-US" sz="2400" i="1" baseline="-25000" dirty="0" err="1">
                <a:solidFill>
                  <a:schemeClr val="tx2"/>
                </a:solidFill>
                <a:latin typeface="Helvetica" pitchFamily="2" charset="0"/>
              </a:rPr>
              <a:t>l</a:t>
            </a:r>
            <a:r>
              <a:rPr lang="en-US" altLang="en-US" sz="2400" baseline="-25000" dirty="0" err="1">
                <a:solidFill>
                  <a:schemeClr val="tx2"/>
                </a:solidFill>
                <a:latin typeface="Helvetica" pitchFamily="2" charset="0"/>
              </a:rPr>
              <a:t>C</a:t>
            </a:r>
            <a:r>
              <a:rPr lang="en-US" altLang="en-US" sz="2400" dirty="0">
                <a:solidFill>
                  <a:schemeClr val="tx2"/>
                </a:solidFill>
                <a:latin typeface="Helvetica" pitchFamily="2" charset="0"/>
              </a:rPr>
              <a:t>]</a:t>
            </a:r>
            <a:r>
              <a:rPr lang="en-US" altLang="en-US" sz="2400" i="1" baseline="30000" dirty="0">
                <a:solidFill>
                  <a:schemeClr val="tx2"/>
                </a:solidFill>
                <a:latin typeface="Helvetica" pitchFamily="2" charset="0"/>
              </a:rPr>
              <a:t>T</a:t>
            </a:r>
          </a:p>
          <a:p>
            <a:endParaRPr lang="en-US" altLang="en-US" sz="2400" i="1" baseline="30000" dirty="0">
              <a:solidFill>
                <a:schemeClr val="tx2"/>
              </a:solidFill>
              <a:latin typeface="Helvetica" pitchFamily="2" charset="0"/>
            </a:endParaRPr>
          </a:p>
          <a:p>
            <a:endParaRPr lang="en-US" altLang="en-US" sz="2400" i="1" baseline="30000" dirty="0">
              <a:solidFill>
                <a:schemeClr val="tx2"/>
              </a:solidFill>
              <a:latin typeface="Helvetica" pitchFamily="2" charset="0"/>
            </a:endParaRPr>
          </a:p>
          <a:p>
            <a:endParaRPr lang="en-US" altLang="en-US" sz="2400" i="1" baseline="30000" dirty="0">
              <a:solidFill>
                <a:schemeClr val="tx2"/>
              </a:solidFill>
              <a:latin typeface="Helvetica" pitchFamily="2" charset="0"/>
            </a:endParaRPr>
          </a:p>
          <a:p>
            <a:endParaRPr lang="en-US" altLang="en-US" sz="2400" i="1" baseline="30000" dirty="0">
              <a:solidFill>
                <a:schemeClr val="tx2"/>
              </a:solidFill>
              <a:latin typeface="Helvetica" pitchFamily="2" charset="0"/>
            </a:endParaRPr>
          </a:p>
          <a:p>
            <a:endParaRPr lang="en-US" altLang="en-US" sz="2400" i="1" baseline="30000" dirty="0">
              <a:solidFill>
                <a:schemeClr val="tx2"/>
              </a:solidFill>
              <a:latin typeface="Helvetica" pitchFamily="2" charset="0"/>
            </a:endParaRPr>
          </a:p>
          <a:p>
            <a:pPr marL="0" indent="0">
              <a:buNone/>
            </a:pPr>
            <a:endParaRPr lang="en-US" altLang="en-US" sz="2400" i="1" baseline="30000" dirty="0">
              <a:solidFill>
                <a:schemeClr val="tx2"/>
              </a:solidFill>
              <a:latin typeface="Helvetica" pitchFamily="2" charset="0"/>
            </a:endParaRPr>
          </a:p>
          <a:p>
            <a:endParaRPr lang="en-US" altLang="en-US" sz="2400" i="1" baseline="30000" dirty="0">
              <a:solidFill>
                <a:schemeClr val="tx2"/>
              </a:solidFill>
              <a:latin typeface="Helvetica" pitchFamily="2" charset="0"/>
            </a:endParaRPr>
          </a:p>
          <a:p>
            <a:endParaRPr lang="en-US" altLang="en-US" sz="2400" dirty="0"/>
          </a:p>
          <a:p>
            <a:endParaRPr lang="en-US" altLang="en-US" sz="2400" dirty="0"/>
          </a:p>
          <a:p>
            <a:endParaRPr lang="en-US" altLang="en-US" sz="2400" dirty="0"/>
          </a:p>
          <a:p>
            <a:r>
              <a:rPr lang="en-US" altLang="en-US" sz="2400" dirty="0"/>
              <a:t>Position weight matrix (PWM):</a:t>
            </a:r>
            <a:r>
              <a:rPr lang="en-US" altLang="en-US" sz="2400" dirty="0">
                <a:solidFill>
                  <a:schemeClr val="tx1"/>
                </a:solidFill>
              </a:rPr>
              <a:t> </a:t>
            </a:r>
            <a:r>
              <a:rPr lang="en-US" altLang="en-US" sz="2400" i="1" dirty="0">
                <a:solidFill>
                  <a:schemeClr val="tx2"/>
                </a:solidFill>
                <a:latin typeface="Symbol" pitchFamily="2" charset="2"/>
              </a:rPr>
              <a:t>q</a:t>
            </a:r>
            <a:endParaRPr lang="en-US" altLang="en-US" sz="2400" i="1" dirty="0">
              <a:solidFill>
                <a:schemeClr val="tx2"/>
              </a:solidFill>
            </a:endParaRPr>
          </a:p>
          <a:p>
            <a:pPr lvl="1"/>
            <a:r>
              <a:rPr lang="en-US" altLang="en-US" dirty="0"/>
              <a:t>The nucleotide distributions at different positions are independent</a:t>
            </a:r>
            <a:endParaRPr lang="en-US" altLang="en-US" i="1" dirty="0">
              <a:latin typeface="Helvetica" pitchFamily="2" charset="0"/>
            </a:endParaRPr>
          </a:p>
        </p:txBody>
      </p:sp>
    </p:spTree>
    <p:extLst>
      <p:ext uri="{BB962C8B-B14F-4D97-AF65-F5344CB8AC3E}">
        <p14:creationId xmlns:p14="http://schemas.microsoft.com/office/powerpoint/2010/main" val="1475662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64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86441"/>
                                        </p:tgtEl>
                                        <p:attrNameLst>
                                          <p:attrName>style.visibility</p:attrName>
                                        </p:attrNameLst>
                                      </p:cBhvr>
                                      <p:to>
                                        <p:strVal val="visible"/>
                                      </p:to>
                                    </p:set>
                                    <p:animEffect transition="in" filter="wipe(left)">
                                      <p:cBhvr>
                                        <p:cTn id="11" dur="500"/>
                                        <p:tgtEl>
                                          <p:spTgt spid="786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163" name="Rectangle 115">
            <a:extLst>
              <a:ext uri="{FF2B5EF4-FFF2-40B4-BE49-F238E27FC236}">
                <a16:creationId xmlns:a16="http://schemas.microsoft.com/office/drawing/2014/main" id="{B501BE19-9720-944D-AE23-A2F0B4F3DD55}"/>
              </a:ext>
            </a:extLst>
          </p:cNvPr>
          <p:cNvSpPr>
            <a:spLocks noGrp="1" noChangeArrowheads="1"/>
          </p:cNvSpPr>
          <p:nvPr>
            <p:ph type="body" idx="1"/>
          </p:nvPr>
        </p:nvSpPr>
        <p:spPr>
          <a:xfrm>
            <a:off x="609480" y="1604520"/>
            <a:ext cx="11582520" cy="5253480"/>
          </a:xfrm>
        </p:spPr>
        <p:txBody>
          <a:bodyPr>
            <a:normAutofit/>
          </a:bodyPr>
          <a:lstStyle/>
          <a:p>
            <a:r>
              <a:rPr lang="en-US" altLang="en-US" sz="2600" dirty="0">
                <a:cs typeface="Arial" panose="020B0604020202020204" pitchFamily="34" charset="0"/>
              </a:rPr>
              <a:t>The PM parameter,</a:t>
            </a:r>
            <a:r>
              <a:rPr lang="en-US" altLang="en-US" sz="2600" dirty="0">
                <a:latin typeface="Helvetica" pitchFamily="2" charset="0"/>
                <a:cs typeface="Arial" panose="020B0604020202020204" pitchFamily="34" charset="0"/>
              </a:rPr>
              <a:t> </a:t>
            </a:r>
            <a:r>
              <a:rPr lang="en-US" altLang="en-US" sz="2600" i="1" dirty="0" err="1">
                <a:latin typeface="Symbol" pitchFamily="2" charset="2"/>
                <a:cs typeface="Arial" panose="020B0604020202020204" pitchFamily="34" charset="0"/>
              </a:rPr>
              <a:t>q</a:t>
            </a:r>
            <a:r>
              <a:rPr lang="en-US" altLang="en-US" sz="2600" i="1" baseline="-25000" dirty="0" err="1">
                <a:latin typeface="Helvetica" pitchFamily="2" charset="0"/>
                <a:cs typeface="Arial" panose="020B0604020202020204" pitchFamily="34" charset="0"/>
              </a:rPr>
              <a:t>l</a:t>
            </a:r>
            <a:r>
              <a:rPr lang="en-US" altLang="en-US" sz="2600" i="1" baseline="-25000" dirty="0">
                <a:latin typeface="Helvetica" pitchFamily="2" charset="0"/>
                <a:cs typeface="Arial" panose="020B0604020202020204" pitchFamily="34" charset="0"/>
              </a:rPr>
              <a:t>  </a:t>
            </a:r>
            <a:r>
              <a:rPr lang="en-US" altLang="en-US" sz="2600" dirty="0">
                <a:latin typeface="Helvetica" pitchFamily="2" charset="0"/>
                <a:cs typeface="Arial" panose="020B0604020202020204" pitchFamily="34" charset="0"/>
              </a:rPr>
              <a:t>=  [</a:t>
            </a:r>
            <a:r>
              <a:rPr lang="en-US" altLang="en-US" sz="2600" i="1" dirty="0" err="1">
                <a:latin typeface="Symbol" pitchFamily="2" charset="2"/>
                <a:cs typeface="Arial" panose="020B0604020202020204" pitchFamily="34" charset="0"/>
              </a:rPr>
              <a:t>q</a:t>
            </a:r>
            <a:r>
              <a:rPr lang="en-US" altLang="en-US" sz="2600" i="1" baseline="-25000" dirty="0" err="1">
                <a:latin typeface="Helvetica" pitchFamily="2" charset="0"/>
                <a:cs typeface="Arial" panose="020B0604020202020204" pitchFamily="34" charset="0"/>
              </a:rPr>
              <a:t>l</a:t>
            </a:r>
            <a:r>
              <a:rPr lang="en-US" altLang="en-US" sz="2600" baseline="-25000" dirty="0" err="1">
                <a:latin typeface="Helvetica" pitchFamily="2" charset="0"/>
                <a:cs typeface="Arial" panose="020B0604020202020204" pitchFamily="34" charset="0"/>
              </a:rPr>
              <a:t>A</a:t>
            </a:r>
            <a:r>
              <a:rPr lang="en-US" altLang="en-US" sz="2600" dirty="0">
                <a:latin typeface="Helvetica" pitchFamily="2" charset="0"/>
                <a:cs typeface="Arial" panose="020B0604020202020204" pitchFamily="34" charset="0"/>
              </a:rPr>
              <a:t>, …, </a:t>
            </a:r>
            <a:r>
              <a:rPr lang="en-US" altLang="en-US" sz="2600" i="1" dirty="0" err="1">
                <a:latin typeface="Symbol" pitchFamily="2" charset="2"/>
                <a:cs typeface="Arial" panose="020B0604020202020204" pitchFamily="34" charset="0"/>
              </a:rPr>
              <a:t>q</a:t>
            </a:r>
            <a:r>
              <a:rPr lang="en-US" altLang="en-US" sz="2600" i="1" baseline="-25000" dirty="0" err="1">
                <a:latin typeface="Helvetica" pitchFamily="2" charset="0"/>
                <a:cs typeface="Arial" panose="020B0604020202020204" pitchFamily="34" charset="0"/>
              </a:rPr>
              <a:t>l</a:t>
            </a:r>
            <a:r>
              <a:rPr lang="en-US" altLang="en-US" sz="2600" baseline="-25000" dirty="0" err="1">
                <a:latin typeface="Helvetica" pitchFamily="2" charset="0"/>
                <a:cs typeface="Arial" panose="020B0604020202020204" pitchFamily="34" charset="0"/>
              </a:rPr>
              <a:t>C</a:t>
            </a:r>
            <a:r>
              <a:rPr lang="en-US" altLang="en-US" sz="2600" dirty="0">
                <a:latin typeface="Helvetica" pitchFamily="2" charset="0"/>
                <a:cs typeface="Arial" panose="020B0604020202020204" pitchFamily="34" charset="0"/>
              </a:rPr>
              <a:t>]</a:t>
            </a:r>
            <a:r>
              <a:rPr lang="en-US" altLang="en-US" sz="2600" i="1" baseline="30000" dirty="0">
                <a:latin typeface="Helvetica" pitchFamily="2" charset="0"/>
                <a:cs typeface="Arial" panose="020B0604020202020204" pitchFamily="34" charset="0"/>
              </a:rPr>
              <a:t>T</a:t>
            </a:r>
            <a:r>
              <a:rPr lang="en-US" altLang="en-US" sz="2600" i="1" dirty="0">
                <a:latin typeface="Helvetica" pitchFamily="2" charset="0"/>
                <a:cs typeface="Arial" panose="020B0604020202020204" pitchFamily="34" charset="0"/>
              </a:rPr>
              <a:t>, </a:t>
            </a:r>
            <a:r>
              <a:rPr lang="en-US" altLang="en-US" sz="2600" dirty="0">
                <a:latin typeface="Helvetica" pitchFamily="2" charset="0"/>
                <a:cs typeface="Arial" panose="020B0604020202020204" pitchFamily="34" charset="0"/>
              </a:rPr>
              <a:t>corresponds exactly to the PWM of a motif</a:t>
            </a:r>
          </a:p>
          <a:p>
            <a:endParaRPr lang="en-US" altLang="en-US" sz="2000" dirty="0">
              <a:cs typeface="Arial" panose="020B0604020202020204" pitchFamily="34" charset="0"/>
            </a:endParaRPr>
          </a:p>
          <a:p>
            <a:endParaRPr lang="en-US" altLang="en-US" sz="2000" dirty="0">
              <a:cs typeface="Arial" panose="020B0604020202020204" pitchFamily="34" charset="0"/>
            </a:endParaRPr>
          </a:p>
          <a:p>
            <a:endParaRPr lang="en-US" altLang="en-US" sz="2000" dirty="0">
              <a:cs typeface="Arial" panose="020B0604020202020204" pitchFamily="34" charset="0"/>
            </a:endParaRPr>
          </a:p>
          <a:p>
            <a:endParaRPr lang="en-US" altLang="en-US" sz="2000" dirty="0">
              <a:cs typeface="Arial" panose="020B0604020202020204" pitchFamily="34" charset="0"/>
            </a:endParaRPr>
          </a:p>
          <a:p>
            <a:endParaRPr lang="en-US" altLang="en-US" sz="2000" dirty="0">
              <a:cs typeface="Arial" panose="020B0604020202020204" pitchFamily="34" charset="0"/>
            </a:endParaRPr>
          </a:p>
          <a:p>
            <a:pPr lvl="1"/>
            <a:endParaRPr lang="en-US" altLang="en-US" dirty="0"/>
          </a:p>
          <a:p>
            <a:pPr lvl="1"/>
            <a:endParaRPr lang="en-US" altLang="en-US" sz="800" dirty="0"/>
          </a:p>
          <a:p>
            <a:pPr lvl="1"/>
            <a:r>
              <a:rPr lang="en-US" altLang="en-US" dirty="0"/>
              <a:t>The </a:t>
            </a:r>
            <a:r>
              <a:rPr lang="en-US" altLang="en-US" b="1" dirty="0"/>
              <a:t>score</a:t>
            </a:r>
            <a:r>
              <a:rPr lang="en-US" altLang="en-US" dirty="0"/>
              <a:t> (likelihood-ratio) of a candidate substring: </a:t>
            </a:r>
            <a:r>
              <a:rPr lang="en-US" altLang="en-US" b="1" dirty="0"/>
              <a:t>AAAAGAGTCA</a:t>
            </a:r>
          </a:p>
          <a:p>
            <a:pPr lvl="1"/>
            <a:endParaRPr lang="en-US" altLang="en-US" b="1" dirty="0"/>
          </a:p>
          <a:p>
            <a:pPr lvl="1"/>
            <a:endParaRPr lang="en-US" altLang="en-US" b="1" dirty="0"/>
          </a:p>
          <a:p>
            <a:pPr lvl="1"/>
            <a:endParaRPr lang="en-US" altLang="en-US" b="1" dirty="0"/>
          </a:p>
          <a:p>
            <a:pPr lvl="1"/>
            <a:r>
              <a:rPr lang="en-US" altLang="en-US" dirty="0"/>
              <a:t>Log Likelihood-Ratio: </a:t>
            </a:r>
          </a:p>
        </p:txBody>
      </p:sp>
      <p:graphicFrame>
        <p:nvGraphicFramePr>
          <p:cNvPr id="770055" name="Group 7">
            <a:extLst>
              <a:ext uri="{FF2B5EF4-FFF2-40B4-BE49-F238E27FC236}">
                <a16:creationId xmlns:a16="http://schemas.microsoft.com/office/drawing/2014/main" id="{83F1B409-2DF5-6049-98B9-2FC1179E300F}"/>
              </a:ext>
            </a:extLst>
          </p:cNvPr>
          <p:cNvGraphicFramePr>
            <a:graphicFrameLocks noGrp="1"/>
          </p:cNvGraphicFramePr>
          <p:nvPr/>
        </p:nvGraphicFramePr>
        <p:xfrm>
          <a:off x="2286001" y="2373314"/>
          <a:ext cx="3762375" cy="1825625"/>
        </p:xfrm>
        <a:graphic>
          <a:graphicData uri="http://schemas.openxmlformats.org/drawingml/2006/table">
            <a:tbl>
              <a:tblPr/>
              <a:tblGrid>
                <a:gridCol w="341313">
                  <a:extLst>
                    <a:ext uri="{9D8B030D-6E8A-4147-A177-3AD203B41FA5}">
                      <a16:colId xmlns:a16="http://schemas.microsoft.com/office/drawing/2014/main" val="2685738515"/>
                    </a:ext>
                  </a:extLst>
                </a:gridCol>
                <a:gridCol w="341312">
                  <a:extLst>
                    <a:ext uri="{9D8B030D-6E8A-4147-A177-3AD203B41FA5}">
                      <a16:colId xmlns:a16="http://schemas.microsoft.com/office/drawing/2014/main" val="3568667800"/>
                    </a:ext>
                  </a:extLst>
                </a:gridCol>
                <a:gridCol w="344488">
                  <a:extLst>
                    <a:ext uri="{9D8B030D-6E8A-4147-A177-3AD203B41FA5}">
                      <a16:colId xmlns:a16="http://schemas.microsoft.com/office/drawing/2014/main" val="3779513745"/>
                    </a:ext>
                  </a:extLst>
                </a:gridCol>
                <a:gridCol w="341312">
                  <a:extLst>
                    <a:ext uri="{9D8B030D-6E8A-4147-A177-3AD203B41FA5}">
                      <a16:colId xmlns:a16="http://schemas.microsoft.com/office/drawing/2014/main" val="3051465953"/>
                    </a:ext>
                  </a:extLst>
                </a:gridCol>
                <a:gridCol w="342900">
                  <a:extLst>
                    <a:ext uri="{9D8B030D-6E8A-4147-A177-3AD203B41FA5}">
                      <a16:colId xmlns:a16="http://schemas.microsoft.com/office/drawing/2014/main" val="7296309"/>
                    </a:ext>
                  </a:extLst>
                </a:gridCol>
                <a:gridCol w="339725">
                  <a:extLst>
                    <a:ext uri="{9D8B030D-6E8A-4147-A177-3AD203B41FA5}">
                      <a16:colId xmlns:a16="http://schemas.microsoft.com/office/drawing/2014/main" val="1382340227"/>
                    </a:ext>
                  </a:extLst>
                </a:gridCol>
                <a:gridCol w="342900">
                  <a:extLst>
                    <a:ext uri="{9D8B030D-6E8A-4147-A177-3AD203B41FA5}">
                      <a16:colId xmlns:a16="http://schemas.microsoft.com/office/drawing/2014/main" val="4280958942"/>
                    </a:ext>
                  </a:extLst>
                </a:gridCol>
                <a:gridCol w="341313">
                  <a:extLst>
                    <a:ext uri="{9D8B030D-6E8A-4147-A177-3AD203B41FA5}">
                      <a16:colId xmlns:a16="http://schemas.microsoft.com/office/drawing/2014/main" val="2051768727"/>
                    </a:ext>
                  </a:extLst>
                </a:gridCol>
                <a:gridCol w="344487">
                  <a:extLst>
                    <a:ext uri="{9D8B030D-6E8A-4147-A177-3AD203B41FA5}">
                      <a16:colId xmlns:a16="http://schemas.microsoft.com/office/drawing/2014/main" val="192978827"/>
                    </a:ext>
                  </a:extLst>
                </a:gridCol>
                <a:gridCol w="341313">
                  <a:extLst>
                    <a:ext uri="{9D8B030D-6E8A-4147-A177-3AD203B41FA5}">
                      <a16:colId xmlns:a16="http://schemas.microsoft.com/office/drawing/2014/main" val="1190592609"/>
                    </a:ext>
                  </a:extLst>
                </a:gridCol>
                <a:gridCol w="341312">
                  <a:extLst>
                    <a:ext uri="{9D8B030D-6E8A-4147-A177-3AD203B41FA5}">
                      <a16:colId xmlns:a16="http://schemas.microsoft.com/office/drawing/2014/main" val="3974773030"/>
                    </a:ext>
                  </a:extLst>
                </a:gridCol>
              </a:tblGrid>
              <a:tr h="365125">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1400" b="1" i="0" u="none" strike="noStrike" cap="none" normalizeH="0" baseline="0">
                        <a:ln>
                          <a:noFill/>
                        </a:ln>
                        <a:solidFill>
                          <a:srgbClr val="333399"/>
                        </a:solidFill>
                        <a:effectLst/>
                        <a:latin typeface="Courier" pitchFamily="2" charset="0"/>
                      </a:endParaRPr>
                    </a:p>
                  </a:txBody>
                  <a:tcPr marL="0" marR="0" anchor="ctr" horzOverflow="overflow">
                    <a:lnL cap="flat">
                      <a:noFill/>
                    </a:lnL>
                    <a:lnR>
                      <a:noFill/>
                    </a:lnR>
                    <a:lnT cap="fla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000" b="1" i="0" u="none" strike="noStrike" cap="none" normalizeH="0" baseline="0">
                          <a:ln>
                            <a:noFill/>
                          </a:ln>
                          <a:solidFill>
                            <a:srgbClr val="333399"/>
                          </a:solidFill>
                          <a:effectLst/>
                          <a:latin typeface="Courier" pitchFamily="2" charset="0"/>
                        </a:rPr>
                        <a:t>1</a:t>
                      </a:r>
                    </a:p>
                  </a:txBody>
                  <a:tcPr marL="0" marR="0" anchor="ctr" horzOverflow="overflow">
                    <a:lnL>
                      <a:noFill/>
                    </a:lnL>
                    <a:lnR>
                      <a:noFill/>
                    </a:lnR>
                    <a:lnT cap="fla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000" b="1" i="0" u="none" strike="noStrike" cap="none" normalizeH="0" baseline="0">
                          <a:ln>
                            <a:noFill/>
                          </a:ln>
                          <a:solidFill>
                            <a:srgbClr val="333399"/>
                          </a:solidFill>
                          <a:effectLst/>
                          <a:latin typeface="Courier" pitchFamily="2" charset="0"/>
                        </a:rPr>
                        <a:t>2</a:t>
                      </a:r>
                    </a:p>
                  </a:txBody>
                  <a:tcPr marL="0" marR="0" anchor="ctr" horzOverflow="overflow">
                    <a:lnL>
                      <a:noFill/>
                    </a:lnL>
                    <a:lnR>
                      <a:noFill/>
                    </a:lnR>
                    <a:lnT cap="fla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000" b="1" i="0" u="none" strike="noStrike" cap="none" normalizeH="0" baseline="0">
                          <a:ln>
                            <a:noFill/>
                          </a:ln>
                          <a:solidFill>
                            <a:srgbClr val="333399"/>
                          </a:solidFill>
                          <a:effectLst/>
                          <a:latin typeface="Courier" pitchFamily="2" charset="0"/>
                        </a:rPr>
                        <a:t>3</a:t>
                      </a:r>
                    </a:p>
                  </a:txBody>
                  <a:tcPr marL="0" marR="0" anchor="ctr" horzOverflow="overflow">
                    <a:lnL>
                      <a:noFill/>
                    </a:lnL>
                    <a:lnR>
                      <a:noFill/>
                    </a:lnR>
                    <a:lnT cap="fla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000" b="1" i="0" u="none" strike="noStrike" cap="none" normalizeH="0" baseline="0">
                          <a:ln>
                            <a:noFill/>
                          </a:ln>
                          <a:solidFill>
                            <a:srgbClr val="333399"/>
                          </a:solidFill>
                          <a:effectLst/>
                          <a:latin typeface="Courier" pitchFamily="2" charset="0"/>
                        </a:rPr>
                        <a:t>4</a:t>
                      </a:r>
                    </a:p>
                  </a:txBody>
                  <a:tcPr marL="0" marR="0" anchor="ctr" horzOverflow="overflow">
                    <a:lnL>
                      <a:noFill/>
                    </a:lnL>
                    <a:lnR>
                      <a:noFill/>
                    </a:lnR>
                    <a:lnT cap="fla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000" b="1" i="0" u="none" strike="noStrike" cap="none" normalizeH="0" baseline="0">
                          <a:ln>
                            <a:noFill/>
                          </a:ln>
                          <a:solidFill>
                            <a:srgbClr val="333399"/>
                          </a:solidFill>
                          <a:effectLst/>
                          <a:latin typeface="Courier" pitchFamily="2" charset="0"/>
                        </a:rPr>
                        <a:t>5</a:t>
                      </a:r>
                    </a:p>
                  </a:txBody>
                  <a:tcPr marL="0" marR="0" anchor="ctr" horzOverflow="overflow">
                    <a:lnL>
                      <a:noFill/>
                    </a:lnL>
                    <a:lnR>
                      <a:noFill/>
                    </a:lnR>
                    <a:lnT cap="fla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000" b="1" i="0" u="none" strike="noStrike" cap="none" normalizeH="0" baseline="0">
                          <a:ln>
                            <a:noFill/>
                          </a:ln>
                          <a:solidFill>
                            <a:srgbClr val="333399"/>
                          </a:solidFill>
                          <a:effectLst/>
                          <a:latin typeface="Courier" pitchFamily="2" charset="0"/>
                        </a:rPr>
                        <a:t>6</a:t>
                      </a:r>
                    </a:p>
                  </a:txBody>
                  <a:tcPr marL="0" marR="0" anchor="ctr" horzOverflow="overflow">
                    <a:lnL>
                      <a:noFill/>
                    </a:lnL>
                    <a:lnR>
                      <a:noFill/>
                    </a:lnR>
                    <a:lnT cap="fla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000" b="1" i="0" u="none" strike="noStrike" cap="none" normalizeH="0" baseline="0">
                          <a:ln>
                            <a:noFill/>
                          </a:ln>
                          <a:solidFill>
                            <a:srgbClr val="333399"/>
                          </a:solidFill>
                          <a:effectLst/>
                          <a:latin typeface="Courier" pitchFamily="2" charset="0"/>
                        </a:rPr>
                        <a:t>7</a:t>
                      </a:r>
                    </a:p>
                  </a:txBody>
                  <a:tcPr marL="0" marR="0" anchor="ctr" horzOverflow="overflow">
                    <a:lnL>
                      <a:noFill/>
                    </a:lnL>
                    <a:lnR>
                      <a:noFill/>
                    </a:lnR>
                    <a:lnT cap="fla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000" b="1" i="0" u="none" strike="noStrike" cap="none" normalizeH="0" baseline="0">
                          <a:ln>
                            <a:noFill/>
                          </a:ln>
                          <a:solidFill>
                            <a:srgbClr val="333399"/>
                          </a:solidFill>
                          <a:effectLst/>
                          <a:latin typeface="Courier" pitchFamily="2" charset="0"/>
                        </a:rPr>
                        <a:t>8</a:t>
                      </a:r>
                    </a:p>
                  </a:txBody>
                  <a:tcPr marL="0" marR="0" anchor="ctr" horzOverflow="overflow">
                    <a:lnL>
                      <a:noFill/>
                    </a:lnL>
                    <a:lnR>
                      <a:noFill/>
                    </a:lnR>
                    <a:lnT cap="fla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000" b="1" i="0" u="none" strike="noStrike" cap="none" normalizeH="0" baseline="0">
                          <a:ln>
                            <a:noFill/>
                          </a:ln>
                          <a:solidFill>
                            <a:srgbClr val="333399"/>
                          </a:solidFill>
                          <a:effectLst/>
                          <a:latin typeface="Courier" pitchFamily="2" charset="0"/>
                        </a:rPr>
                        <a:t>9</a:t>
                      </a:r>
                    </a:p>
                  </a:txBody>
                  <a:tcPr marL="0" marR="0" anchor="ctr" horzOverflow="overflow">
                    <a:lnL>
                      <a:noFill/>
                    </a:lnL>
                    <a:lnR>
                      <a:noFill/>
                    </a:lnR>
                    <a:lnT cap="fla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000" b="1" i="0" u="none" strike="noStrike" cap="none" normalizeH="0" baseline="0">
                          <a:ln>
                            <a:noFill/>
                          </a:ln>
                          <a:solidFill>
                            <a:srgbClr val="333399"/>
                          </a:solidFill>
                          <a:effectLst/>
                          <a:latin typeface="Courier" pitchFamily="2" charset="0"/>
                        </a:rPr>
                        <a:t>10</a:t>
                      </a:r>
                    </a:p>
                  </a:txBody>
                  <a:tcPr marL="0" marR="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476978384"/>
                  </a:ext>
                </a:extLst>
              </a:tr>
              <a:tr h="365125">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400" b="0" i="0" u="none" strike="noStrike" cap="none" normalizeH="0" baseline="0">
                          <a:ln>
                            <a:noFill/>
                          </a:ln>
                          <a:solidFill>
                            <a:srgbClr val="333399"/>
                          </a:solidFill>
                          <a:effectLst/>
                          <a:latin typeface="Courier" pitchFamily="2" charset="0"/>
                        </a:rPr>
                        <a:t>A</a:t>
                      </a:r>
                    </a:p>
                  </a:txBody>
                  <a:tcPr marL="0" marR="0" anchor="ctr" horzOverflow="overflow">
                    <a:lnL cap="flat">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.750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.875</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.875</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.375</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1</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1</a:t>
                      </a:r>
                    </a:p>
                  </a:txBody>
                  <a:tcPr marL="0" marR="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353325617"/>
                  </a:ext>
                </a:extLst>
              </a:tr>
              <a:tr h="365125">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400" b="0" i="0" u="none" strike="noStrike" cap="none" normalizeH="0" baseline="0">
                          <a:ln>
                            <a:noFill/>
                          </a:ln>
                          <a:solidFill>
                            <a:srgbClr val="333399"/>
                          </a:solidFill>
                          <a:effectLst/>
                          <a:latin typeface="Courier" pitchFamily="2" charset="0"/>
                        </a:rPr>
                        <a:t>C</a:t>
                      </a:r>
                    </a:p>
                  </a:txBody>
                  <a:tcPr marL="0" marR="0" anchor="ctr" horzOverflow="overflow">
                    <a:lnL cap="flat">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.125</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1</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290554756"/>
                  </a:ext>
                </a:extLst>
              </a:tr>
              <a:tr h="365125">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400" b="0" i="0" u="none" strike="noStrike" cap="none" normalizeH="0" baseline="0">
                          <a:ln>
                            <a:noFill/>
                          </a:ln>
                          <a:solidFill>
                            <a:srgbClr val="333399"/>
                          </a:solidFill>
                          <a:effectLst/>
                          <a:latin typeface="Courier" pitchFamily="2" charset="0"/>
                        </a:rPr>
                        <a:t>G</a:t>
                      </a:r>
                    </a:p>
                  </a:txBody>
                  <a:tcPr marL="0" marR="0" anchor="ctr" horzOverflow="overflow">
                    <a:lnL cap="flat">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.250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.125</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.125</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1</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.875</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79444873"/>
                  </a:ext>
                </a:extLst>
              </a:tr>
              <a:tr h="365125">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1400" b="0" i="0" u="none" strike="noStrike" cap="none" normalizeH="0" baseline="0">
                          <a:ln>
                            <a:noFill/>
                          </a:ln>
                          <a:solidFill>
                            <a:srgbClr val="333399"/>
                          </a:solidFill>
                          <a:effectLst/>
                          <a:latin typeface="Courier" pitchFamily="2" charset="0"/>
                        </a:rPr>
                        <a:t>T</a:t>
                      </a:r>
                    </a:p>
                  </a:txBody>
                  <a:tcPr marL="0" marR="0" anchor="ctr" horzOverflow="overflow">
                    <a:lnL cap="flat">
                      <a:noFill/>
                    </a:lnL>
                    <a:lnR>
                      <a:noFill/>
                    </a:lnR>
                    <a:lnT>
                      <a:noFill/>
                    </a:lnT>
                    <a:lnB cap="flat">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cap="flat">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cap="flat">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cap="flat">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.635</a:t>
                      </a:r>
                    </a:p>
                  </a:txBody>
                  <a:tcPr marL="0" marR="0" anchor="ctr" horzOverflow="overflow">
                    <a:lnL>
                      <a:noFill/>
                    </a:lnL>
                    <a:lnR>
                      <a:noFill/>
                    </a:lnR>
                    <a:lnT>
                      <a:noFill/>
                    </a:lnT>
                    <a:lnB cap="flat">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cap="flat">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cap="flat">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cap="flat">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1</a:t>
                      </a:r>
                    </a:p>
                  </a:txBody>
                  <a:tcPr marL="0" marR="0" anchor="ctr" horzOverflow="overflow">
                    <a:lnL>
                      <a:noFill/>
                    </a:lnL>
                    <a:lnR>
                      <a:noFill/>
                    </a:lnR>
                    <a:lnT>
                      <a:noFill/>
                    </a:lnT>
                    <a:lnB cap="flat">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a:noFill/>
                    </a:lnR>
                    <a:lnT>
                      <a:noFill/>
                    </a:lnT>
                    <a:lnB cap="flat">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800" b="1" i="0" u="none" strike="noStrike" cap="none" normalizeH="0" baseline="0">
                          <a:ln>
                            <a:noFill/>
                          </a:ln>
                          <a:solidFill>
                            <a:srgbClr val="333399"/>
                          </a:solidFill>
                          <a:effectLst/>
                          <a:latin typeface="Courier" pitchFamily="2" charset="0"/>
                        </a:rPr>
                        <a:t>0</a:t>
                      </a:r>
                    </a:p>
                  </a:txBody>
                  <a:tcPr marL="0" marR="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3051724564"/>
                  </a:ext>
                </a:extLst>
              </a:tr>
            </a:tbl>
          </a:graphicData>
        </a:graphic>
      </p:graphicFrame>
      <p:sp>
        <p:nvSpPr>
          <p:cNvPr id="770143" name="Rectangle 95">
            <a:extLst>
              <a:ext uri="{FF2B5EF4-FFF2-40B4-BE49-F238E27FC236}">
                <a16:creationId xmlns:a16="http://schemas.microsoft.com/office/drawing/2014/main" id="{E4F6522D-95B5-4B43-AEEF-B846D1BCFE9C}"/>
              </a:ext>
            </a:extLst>
          </p:cNvPr>
          <p:cNvSpPr>
            <a:spLocks noChangeArrowheads="1"/>
          </p:cNvSpPr>
          <p:nvPr/>
        </p:nvSpPr>
        <p:spPr bwMode="auto">
          <a:xfrm>
            <a:off x="2466976" y="2744788"/>
            <a:ext cx="3484563" cy="140811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70144" name="Group 96">
            <a:extLst>
              <a:ext uri="{FF2B5EF4-FFF2-40B4-BE49-F238E27FC236}">
                <a16:creationId xmlns:a16="http://schemas.microsoft.com/office/drawing/2014/main" id="{67E5CE69-550E-A949-A31D-4CDE5242833F}"/>
              </a:ext>
            </a:extLst>
          </p:cNvPr>
          <p:cNvGrpSpPr>
            <a:grpSpLocks/>
          </p:cNvGrpSpPr>
          <p:nvPr/>
        </p:nvGrpSpPr>
        <p:grpSpPr bwMode="auto">
          <a:xfrm>
            <a:off x="2576514" y="2787650"/>
            <a:ext cx="3309937" cy="1328738"/>
            <a:chOff x="1943" y="2121"/>
            <a:chExt cx="2085" cy="837"/>
          </a:xfrm>
        </p:grpSpPr>
        <p:sp>
          <p:nvSpPr>
            <p:cNvPr id="770145" name="Oval 97">
              <a:extLst>
                <a:ext uri="{FF2B5EF4-FFF2-40B4-BE49-F238E27FC236}">
                  <a16:creationId xmlns:a16="http://schemas.microsoft.com/office/drawing/2014/main" id="{8854C30F-EC90-4649-8FCC-C71D1F1AF9E6}"/>
                </a:ext>
              </a:extLst>
            </p:cNvPr>
            <p:cNvSpPr>
              <a:spLocks noChangeArrowheads="1"/>
            </p:cNvSpPr>
            <p:nvPr/>
          </p:nvSpPr>
          <p:spPr bwMode="auto">
            <a:xfrm>
              <a:off x="1943" y="2121"/>
              <a:ext cx="207" cy="14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46" name="Oval 98">
              <a:extLst>
                <a:ext uri="{FF2B5EF4-FFF2-40B4-BE49-F238E27FC236}">
                  <a16:creationId xmlns:a16="http://schemas.microsoft.com/office/drawing/2014/main" id="{C2F1FF53-A729-5940-920F-0299C6991160}"/>
                </a:ext>
              </a:extLst>
            </p:cNvPr>
            <p:cNvSpPr>
              <a:spLocks noChangeArrowheads="1"/>
            </p:cNvSpPr>
            <p:nvPr/>
          </p:nvSpPr>
          <p:spPr bwMode="auto">
            <a:xfrm>
              <a:off x="2165" y="2121"/>
              <a:ext cx="207" cy="14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47" name="Oval 99">
              <a:extLst>
                <a:ext uri="{FF2B5EF4-FFF2-40B4-BE49-F238E27FC236}">
                  <a16:creationId xmlns:a16="http://schemas.microsoft.com/office/drawing/2014/main" id="{548946A4-B4C2-904A-BCCF-7B20F4C1A0F3}"/>
                </a:ext>
              </a:extLst>
            </p:cNvPr>
            <p:cNvSpPr>
              <a:spLocks noChangeArrowheads="1"/>
            </p:cNvSpPr>
            <p:nvPr/>
          </p:nvSpPr>
          <p:spPr bwMode="auto">
            <a:xfrm>
              <a:off x="2387" y="2121"/>
              <a:ext cx="207" cy="14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48" name="Oval 100">
              <a:extLst>
                <a:ext uri="{FF2B5EF4-FFF2-40B4-BE49-F238E27FC236}">
                  <a16:creationId xmlns:a16="http://schemas.microsoft.com/office/drawing/2014/main" id="{7AA99530-A856-254B-A517-F1A8F53AC67D}"/>
                </a:ext>
              </a:extLst>
            </p:cNvPr>
            <p:cNvSpPr>
              <a:spLocks noChangeArrowheads="1"/>
            </p:cNvSpPr>
            <p:nvPr/>
          </p:nvSpPr>
          <p:spPr bwMode="auto">
            <a:xfrm>
              <a:off x="2603" y="2121"/>
              <a:ext cx="207" cy="14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49" name="Oval 101">
              <a:extLst>
                <a:ext uri="{FF2B5EF4-FFF2-40B4-BE49-F238E27FC236}">
                  <a16:creationId xmlns:a16="http://schemas.microsoft.com/office/drawing/2014/main" id="{A0F3035F-9378-5C4B-AE2E-EA5DC0799D3F}"/>
                </a:ext>
              </a:extLst>
            </p:cNvPr>
            <p:cNvSpPr>
              <a:spLocks noChangeArrowheads="1"/>
            </p:cNvSpPr>
            <p:nvPr/>
          </p:nvSpPr>
          <p:spPr bwMode="auto">
            <a:xfrm>
              <a:off x="2753" y="2589"/>
              <a:ext cx="207" cy="14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50" name="Oval 102">
              <a:extLst>
                <a:ext uri="{FF2B5EF4-FFF2-40B4-BE49-F238E27FC236}">
                  <a16:creationId xmlns:a16="http://schemas.microsoft.com/office/drawing/2014/main" id="{75FE6DEC-9311-984C-BF8D-135B85A8069B}"/>
                </a:ext>
              </a:extLst>
            </p:cNvPr>
            <p:cNvSpPr>
              <a:spLocks noChangeArrowheads="1"/>
            </p:cNvSpPr>
            <p:nvPr/>
          </p:nvSpPr>
          <p:spPr bwMode="auto">
            <a:xfrm>
              <a:off x="2957" y="2121"/>
              <a:ext cx="207" cy="14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51" name="Oval 103">
              <a:extLst>
                <a:ext uri="{FF2B5EF4-FFF2-40B4-BE49-F238E27FC236}">
                  <a16:creationId xmlns:a16="http://schemas.microsoft.com/office/drawing/2014/main" id="{EF8C140B-006A-2F4E-AA45-0353F152BF2C}"/>
                </a:ext>
              </a:extLst>
            </p:cNvPr>
            <p:cNvSpPr>
              <a:spLocks noChangeArrowheads="1"/>
            </p:cNvSpPr>
            <p:nvPr/>
          </p:nvSpPr>
          <p:spPr bwMode="auto">
            <a:xfrm>
              <a:off x="3245" y="2589"/>
              <a:ext cx="207" cy="14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52" name="Oval 104">
              <a:extLst>
                <a:ext uri="{FF2B5EF4-FFF2-40B4-BE49-F238E27FC236}">
                  <a16:creationId xmlns:a16="http://schemas.microsoft.com/office/drawing/2014/main" id="{61067801-1039-F744-AEBA-84382DE32674}"/>
                </a:ext>
              </a:extLst>
            </p:cNvPr>
            <p:cNvSpPr>
              <a:spLocks noChangeArrowheads="1"/>
            </p:cNvSpPr>
            <p:nvPr/>
          </p:nvSpPr>
          <p:spPr bwMode="auto">
            <a:xfrm>
              <a:off x="3389" y="2811"/>
              <a:ext cx="207" cy="14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53" name="Oval 105">
              <a:extLst>
                <a:ext uri="{FF2B5EF4-FFF2-40B4-BE49-F238E27FC236}">
                  <a16:creationId xmlns:a16="http://schemas.microsoft.com/office/drawing/2014/main" id="{B82015FA-0E9B-FF46-B9FB-AB8534CBA485}"/>
                </a:ext>
              </a:extLst>
            </p:cNvPr>
            <p:cNvSpPr>
              <a:spLocks noChangeArrowheads="1"/>
            </p:cNvSpPr>
            <p:nvPr/>
          </p:nvSpPr>
          <p:spPr bwMode="auto">
            <a:xfrm>
              <a:off x="3605" y="2355"/>
              <a:ext cx="207" cy="14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54" name="Oval 106">
              <a:extLst>
                <a:ext uri="{FF2B5EF4-FFF2-40B4-BE49-F238E27FC236}">
                  <a16:creationId xmlns:a16="http://schemas.microsoft.com/office/drawing/2014/main" id="{33DD56F0-BB6A-9444-B0D9-00A83FF85AE5}"/>
                </a:ext>
              </a:extLst>
            </p:cNvPr>
            <p:cNvSpPr>
              <a:spLocks noChangeArrowheads="1"/>
            </p:cNvSpPr>
            <p:nvPr/>
          </p:nvSpPr>
          <p:spPr bwMode="auto">
            <a:xfrm>
              <a:off x="3821" y="2121"/>
              <a:ext cx="207" cy="14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770155" name="Object 107">
            <a:extLst>
              <a:ext uri="{FF2B5EF4-FFF2-40B4-BE49-F238E27FC236}">
                <a16:creationId xmlns:a16="http://schemas.microsoft.com/office/drawing/2014/main" id="{2A319EE2-2C4F-F74A-92A9-4EB8C0BFE45B}"/>
              </a:ext>
            </a:extLst>
          </p:cNvPr>
          <p:cNvGraphicFramePr>
            <a:graphicFrameLocks noChangeAspect="1"/>
          </p:cNvGraphicFramePr>
          <p:nvPr/>
        </p:nvGraphicFramePr>
        <p:xfrm>
          <a:off x="2679700" y="5310189"/>
          <a:ext cx="3608388" cy="630237"/>
        </p:xfrm>
        <a:graphic>
          <a:graphicData uri="http://schemas.openxmlformats.org/presentationml/2006/ole">
            <mc:AlternateContent xmlns:mc="http://schemas.openxmlformats.org/markup-compatibility/2006">
              <mc:Choice xmlns:v="urn:schemas-microsoft-com:vml" Requires="v">
                <p:oleObj spid="_x0000_s105493" name="Equation" r:id="rId4" imgW="55295800" imgH="9652000" progId="Equation.3">
                  <p:embed/>
                </p:oleObj>
              </mc:Choice>
              <mc:Fallback>
                <p:oleObj name="Equation" r:id="rId4" imgW="55295800" imgH="9652000" progId="Equation.3">
                  <p:embed/>
                  <p:pic>
                    <p:nvPicPr>
                      <p:cNvPr id="770155" name="Object 107">
                        <a:extLst>
                          <a:ext uri="{FF2B5EF4-FFF2-40B4-BE49-F238E27FC236}">
                            <a16:creationId xmlns:a16="http://schemas.microsoft.com/office/drawing/2014/main" id="{2A319EE2-2C4F-F74A-92A9-4EB8C0BFE4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9700" y="5310189"/>
                        <a:ext cx="3608388"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0156" name="Text Box 108">
            <a:extLst>
              <a:ext uri="{FF2B5EF4-FFF2-40B4-BE49-F238E27FC236}">
                <a16:creationId xmlns:a16="http://schemas.microsoft.com/office/drawing/2014/main" id="{02795E7D-E1F7-B844-A824-F61E02B29B7A}"/>
              </a:ext>
            </a:extLst>
          </p:cNvPr>
          <p:cNvSpPr txBox="1">
            <a:spLocks noChangeArrowheads="1"/>
          </p:cNvSpPr>
          <p:nvPr/>
        </p:nvSpPr>
        <p:spPr bwMode="auto">
          <a:xfrm>
            <a:off x="3273425" y="4343401"/>
            <a:ext cx="592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en-US">
                <a:solidFill>
                  <a:srgbClr val="FF0000"/>
                </a:solidFill>
                <a:latin typeface="Times New Roman" panose="02020603050405020304" pitchFamily="18" charset="0"/>
                <a:cs typeface="Arial" panose="020B0604020202020204" pitchFamily="34" charset="0"/>
              </a:rPr>
              <a:t>The nucleotide distributions at different sites are independent !</a:t>
            </a:r>
            <a:endParaRPr lang="en-US" altLang="en-US">
              <a:solidFill>
                <a:srgbClr val="FF0000"/>
              </a:solidFill>
              <a:effectLst>
                <a:outerShdw blurRad="38100" dist="38100" dir="2700000" algn="tl">
                  <a:srgbClr val="C0C0C0"/>
                </a:outerShdw>
              </a:effectLst>
              <a:latin typeface="Times New Roman" panose="02020603050405020304" pitchFamily="18" charset="0"/>
              <a:cs typeface="Arial" panose="020B0604020202020204" pitchFamily="34" charset="0"/>
            </a:endParaRPr>
          </a:p>
        </p:txBody>
      </p:sp>
      <p:graphicFrame>
        <p:nvGraphicFramePr>
          <p:cNvPr id="770157" name="Object 109">
            <a:extLst>
              <a:ext uri="{FF2B5EF4-FFF2-40B4-BE49-F238E27FC236}">
                <a16:creationId xmlns:a16="http://schemas.microsoft.com/office/drawing/2014/main" id="{AC748AEF-731C-444F-A598-8A270B810768}"/>
              </a:ext>
            </a:extLst>
          </p:cNvPr>
          <p:cNvGraphicFramePr>
            <a:graphicFrameLocks noChangeAspect="1"/>
          </p:cNvGraphicFramePr>
          <p:nvPr/>
        </p:nvGraphicFramePr>
        <p:xfrm>
          <a:off x="6370639" y="5291139"/>
          <a:ext cx="1812925" cy="668337"/>
        </p:xfrm>
        <a:graphic>
          <a:graphicData uri="http://schemas.openxmlformats.org/presentationml/2006/ole">
            <mc:AlternateContent xmlns:mc="http://schemas.openxmlformats.org/markup-compatibility/2006">
              <mc:Choice xmlns:v="urn:schemas-microsoft-com:vml" Requires="v">
                <p:oleObj spid="_x0000_s105494" name="Equation" r:id="rId6" imgW="27800300" imgH="10236200" progId="Equation.3">
                  <p:embed/>
                </p:oleObj>
              </mc:Choice>
              <mc:Fallback>
                <p:oleObj name="Equation" r:id="rId6" imgW="27800300" imgH="10236200" progId="Equation.3">
                  <p:embed/>
                  <p:pic>
                    <p:nvPicPr>
                      <p:cNvPr id="770157" name="Object 109">
                        <a:extLst>
                          <a:ext uri="{FF2B5EF4-FFF2-40B4-BE49-F238E27FC236}">
                            <a16:creationId xmlns:a16="http://schemas.microsoft.com/office/drawing/2014/main" id="{AC748AEF-731C-444F-A598-8A270B8107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0639" y="5291139"/>
                        <a:ext cx="1812925"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0158" name="Object 110">
            <a:extLst>
              <a:ext uri="{FF2B5EF4-FFF2-40B4-BE49-F238E27FC236}">
                <a16:creationId xmlns:a16="http://schemas.microsoft.com/office/drawing/2014/main" id="{636F2AB2-2A2B-224D-98FB-5160A359ADD3}"/>
              </a:ext>
            </a:extLst>
          </p:cNvPr>
          <p:cNvGraphicFramePr>
            <a:graphicFrameLocks noChangeAspect="1"/>
          </p:cNvGraphicFramePr>
          <p:nvPr/>
        </p:nvGraphicFramePr>
        <p:xfrm>
          <a:off x="8304214" y="5257800"/>
          <a:ext cx="992187" cy="725488"/>
        </p:xfrm>
        <a:graphic>
          <a:graphicData uri="http://schemas.openxmlformats.org/presentationml/2006/ole">
            <mc:AlternateContent xmlns:mc="http://schemas.openxmlformats.org/markup-compatibility/2006">
              <mc:Choice xmlns:v="urn:schemas-microsoft-com:vml" Requires="v">
                <p:oleObj spid="_x0000_s105495" name="Equation" r:id="rId8" imgW="15214600" imgH="11112500" progId="Equation.3">
                  <p:embed/>
                </p:oleObj>
              </mc:Choice>
              <mc:Fallback>
                <p:oleObj name="Equation" r:id="rId8" imgW="15214600" imgH="11112500" progId="Equation.3">
                  <p:embed/>
                  <p:pic>
                    <p:nvPicPr>
                      <p:cNvPr id="770158" name="Object 110">
                        <a:extLst>
                          <a:ext uri="{FF2B5EF4-FFF2-40B4-BE49-F238E27FC236}">
                            <a16:creationId xmlns:a16="http://schemas.microsoft.com/office/drawing/2014/main" id="{636F2AB2-2A2B-224D-98FB-5160A359AD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04214" y="5257800"/>
                        <a:ext cx="992187"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0159" name="Group 111">
            <a:extLst>
              <a:ext uri="{FF2B5EF4-FFF2-40B4-BE49-F238E27FC236}">
                <a16:creationId xmlns:a16="http://schemas.microsoft.com/office/drawing/2014/main" id="{EFDC7D24-255F-9640-B5E6-F2C78F74811C}"/>
              </a:ext>
            </a:extLst>
          </p:cNvPr>
          <p:cNvGrpSpPr>
            <a:grpSpLocks/>
          </p:cNvGrpSpPr>
          <p:nvPr/>
        </p:nvGrpSpPr>
        <p:grpSpPr bwMode="auto">
          <a:xfrm>
            <a:off x="6354763" y="2747964"/>
            <a:ext cx="3397250" cy="1423987"/>
            <a:chOff x="3043" y="2120"/>
            <a:chExt cx="2140" cy="897"/>
          </a:xfrm>
        </p:grpSpPr>
        <p:sp>
          <p:nvSpPr>
            <p:cNvPr id="770160" name="Rectangle 112">
              <a:extLst>
                <a:ext uri="{FF2B5EF4-FFF2-40B4-BE49-F238E27FC236}">
                  <a16:creationId xmlns:a16="http://schemas.microsoft.com/office/drawing/2014/main" id="{72CC538B-E020-F645-ADDA-D46C89DFC05D}"/>
                </a:ext>
              </a:extLst>
            </p:cNvPr>
            <p:cNvSpPr>
              <a:spLocks noChangeArrowheads="1"/>
            </p:cNvSpPr>
            <p:nvPr/>
          </p:nvSpPr>
          <p:spPr bwMode="auto">
            <a:xfrm>
              <a:off x="3043" y="2120"/>
              <a:ext cx="2140" cy="89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70161" name="Picture 113" descr="HMM_local1">
              <a:extLst>
                <a:ext uri="{FF2B5EF4-FFF2-40B4-BE49-F238E27FC236}">
                  <a16:creationId xmlns:a16="http://schemas.microsoft.com/office/drawing/2014/main" id="{19AF1DCA-074E-E64F-9240-5D3A6EE48DC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8" y="2191"/>
              <a:ext cx="2038" cy="797"/>
            </a:xfrm>
            <a:prstGeom prst="rect">
              <a:avLst/>
            </a:prstGeom>
            <a:noFill/>
            <a:extLst>
              <a:ext uri="{909E8E84-426E-40DD-AFC4-6F175D3DCCD1}">
                <a14:hiddenFill xmlns:a14="http://schemas.microsoft.com/office/drawing/2010/main">
                  <a:solidFill>
                    <a:srgbClr val="FFFFFF"/>
                  </a:solidFill>
                </a14:hiddenFill>
              </a:ext>
            </a:extLst>
          </p:spPr>
        </p:pic>
      </p:grpSp>
      <p:sp>
        <p:nvSpPr>
          <p:cNvPr id="770162" name="Rectangle 114">
            <a:extLst>
              <a:ext uri="{FF2B5EF4-FFF2-40B4-BE49-F238E27FC236}">
                <a16:creationId xmlns:a16="http://schemas.microsoft.com/office/drawing/2014/main" id="{17D9101A-5862-6F42-81F8-9D602215C436}"/>
              </a:ext>
            </a:extLst>
          </p:cNvPr>
          <p:cNvSpPr>
            <a:spLocks noGrp="1" noChangeArrowheads="1"/>
          </p:cNvSpPr>
          <p:nvPr>
            <p:ph type="title"/>
          </p:nvPr>
        </p:nvSpPr>
        <p:spPr/>
        <p:txBody>
          <a:bodyPr/>
          <a:lstStyle/>
          <a:p>
            <a:pPr algn="ctr"/>
            <a:r>
              <a:rPr lang="en-US" altLang="en-US" dirty="0"/>
              <a:t>More on PM Model </a:t>
            </a:r>
          </a:p>
        </p:txBody>
      </p:sp>
      <p:graphicFrame>
        <p:nvGraphicFramePr>
          <p:cNvPr id="770164" name="Object 116">
            <a:extLst>
              <a:ext uri="{FF2B5EF4-FFF2-40B4-BE49-F238E27FC236}">
                <a16:creationId xmlns:a16="http://schemas.microsoft.com/office/drawing/2014/main" id="{B86712FE-C8B4-2947-BB9A-60FEC3A124D4}"/>
              </a:ext>
            </a:extLst>
          </p:cNvPr>
          <p:cNvGraphicFramePr>
            <a:graphicFrameLocks noChangeAspect="1"/>
          </p:cNvGraphicFramePr>
          <p:nvPr/>
        </p:nvGraphicFramePr>
        <p:xfrm>
          <a:off x="5072064" y="5976938"/>
          <a:ext cx="2624137" cy="804862"/>
        </p:xfrm>
        <a:graphic>
          <a:graphicData uri="http://schemas.openxmlformats.org/presentationml/2006/ole">
            <mc:AlternateContent xmlns:mc="http://schemas.openxmlformats.org/markup-compatibility/2006">
              <mc:Choice xmlns:v="urn:schemas-microsoft-com:vml" Requires="v">
                <p:oleObj spid="_x0000_s105496" name="Equation" r:id="rId11" imgW="40081200" imgH="12293600" progId="Equation.3">
                  <p:embed/>
                </p:oleObj>
              </mc:Choice>
              <mc:Fallback>
                <p:oleObj name="Equation" r:id="rId11" imgW="40081200" imgH="12293600" progId="Equation.3">
                  <p:embed/>
                  <p:pic>
                    <p:nvPicPr>
                      <p:cNvPr id="770164" name="Object 116">
                        <a:extLst>
                          <a:ext uri="{FF2B5EF4-FFF2-40B4-BE49-F238E27FC236}">
                            <a16:creationId xmlns:a16="http://schemas.microsoft.com/office/drawing/2014/main" id="{B86712FE-C8B4-2947-BB9A-60FEC3A124D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2064" y="5976938"/>
                        <a:ext cx="2624137"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25555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0163">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701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701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701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7015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7016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0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1316" name="Group 4">
            <a:extLst>
              <a:ext uri="{FF2B5EF4-FFF2-40B4-BE49-F238E27FC236}">
                <a16:creationId xmlns:a16="http://schemas.microsoft.com/office/drawing/2014/main" id="{D63980E7-DC54-6645-9048-A0C9D4ED8FEE}"/>
              </a:ext>
            </a:extLst>
          </p:cNvPr>
          <p:cNvGrpSpPr>
            <a:grpSpLocks/>
          </p:cNvGrpSpPr>
          <p:nvPr/>
        </p:nvGrpSpPr>
        <p:grpSpPr bwMode="auto">
          <a:xfrm>
            <a:off x="3322638" y="3768726"/>
            <a:ext cx="6164262" cy="1031875"/>
            <a:chOff x="1133" y="2495"/>
            <a:chExt cx="3883" cy="650"/>
          </a:xfrm>
        </p:grpSpPr>
        <p:grpSp>
          <p:nvGrpSpPr>
            <p:cNvPr id="781317" name="Group 5">
              <a:extLst>
                <a:ext uri="{FF2B5EF4-FFF2-40B4-BE49-F238E27FC236}">
                  <a16:creationId xmlns:a16="http://schemas.microsoft.com/office/drawing/2014/main" id="{9ED89FDE-A07B-974F-B499-A11A21DFC265}"/>
                </a:ext>
              </a:extLst>
            </p:cNvPr>
            <p:cNvGrpSpPr>
              <a:grpSpLocks/>
            </p:cNvGrpSpPr>
            <p:nvPr/>
          </p:nvGrpSpPr>
          <p:grpSpPr bwMode="auto">
            <a:xfrm>
              <a:off x="1133" y="2495"/>
              <a:ext cx="1735" cy="339"/>
              <a:chOff x="1542" y="1102"/>
              <a:chExt cx="1735" cy="339"/>
            </a:xfrm>
          </p:grpSpPr>
          <p:sp>
            <p:nvSpPr>
              <p:cNvPr id="781318" name="Rectangle 6">
                <a:extLst>
                  <a:ext uri="{FF2B5EF4-FFF2-40B4-BE49-F238E27FC236}">
                    <a16:creationId xmlns:a16="http://schemas.microsoft.com/office/drawing/2014/main" id="{F18FD27F-9564-5A41-A525-9EE44362954B}"/>
                  </a:ext>
                </a:extLst>
              </p:cNvPr>
              <p:cNvSpPr>
                <a:spLocks noChangeAspect="1" noChangeArrowheads="1"/>
              </p:cNvSpPr>
              <p:nvPr/>
            </p:nvSpPr>
            <p:spPr bwMode="auto">
              <a:xfrm>
                <a:off x="1542" y="1154"/>
                <a:ext cx="1735"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CACATCCAACGAATCACCTCACCGTTATCG</a:t>
                </a:r>
                <a:r>
                  <a:rPr lang="en-US" altLang="en-US" sz="300" b="1">
                    <a:solidFill>
                      <a:schemeClr val="bg2"/>
                    </a:solidFill>
                    <a:latin typeface="Courier New" panose="02070309020205020404" pitchFamily="49" charset="0"/>
                  </a:rPr>
                  <a:t>TGACTCACTT</a:t>
                </a:r>
                <a:r>
                  <a:rPr lang="en-US" altLang="en-US" sz="300">
                    <a:latin typeface="Courier New" panose="02070309020205020404" pitchFamily="49" charset="0"/>
                  </a:rPr>
                  <a:t>TCTTTCGCATCGCCGAAGTGCCATAAAAAATATTTTTT</a:t>
                </a:r>
              </a:p>
            </p:txBody>
          </p:sp>
          <p:sp>
            <p:nvSpPr>
              <p:cNvPr id="781319" name="Rectangle 7">
                <a:extLst>
                  <a:ext uri="{FF2B5EF4-FFF2-40B4-BE49-F238E27FC236}">
                    <a16:creationId xmlns:a16="http://schemas.microsoft.com/office/drawing/2014/main" id="{6A84E65B-ACC3-9B46-842E-F2C1933FB53E}"/>
                  </a:ext>
                </a:extLst>
              </p:cNvPr>
              <p:cNvSpPr>
                <a:spLocks noChangeAspect="1" noChangeArrowheads="1"/>
              </p:cNvSpPr>
              <p:nvPr/>
            </p:nvSpPr>
            <p:spPr bwMode="auto">
              <a:xfrm>
                <a:off x="1542" y="1102"/>
                <a:ext cx="1691"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ATGGCAGAATCACTTTAAAACGTGGCCCCACCCGCTGCACCCTGTGCATTTTGTACGTTACTGCG</a:t>
                </a:r>
                <a:r>
                  <a:rPr lang="en-US" altLang="en-US" sz="300" b="1">
                    <a:solidFill>
                      <a:schemeClr val="bg2"/>
                    </a:solidFill>
                    <a:latin typeface="Courier New" panose="02070309020205020404" pitchFamily="49" charset="0"/>
                  </a:rPr>
                  <a:t>AAATGACTCA</a:t>
                </a:r>
                <a:r>
                  <a:rPr lang="en-US" altLang="en-US" sz="300">
                    <a:latin typeface="Courier New" panose="02070309020205020404" pitchFamily="49" charset="0"/>
                  </a:rPr>
                  <a:t>ACG</a:t>
                </a:r>
              </a:p>
            </p:txBody>
          </p:sp>
          <p:sp>
            <p:nvSpPr>
              <p:cNvPr id="781320" name="Rectangle 8">
                <a:extLst>
                  <a:ext uri="{FF2B5EF4-FFF2-40B4-BE49-F238E27FC236}">
                    <a16:creationId xmlns:a16="http://schemas.microsoft.com/office/drawing/2014/main" id="{DCE124EF-6D14-2A48-9503-8CEC00478DF9}"/>
                  </a:ext>
                </a:extLst>
              </p:cNvPr>
              <p:cNvSpPr>
                <a:spLocks noChangeAspect="1" noChangeArrowheads="1"/>
              </p:cNvSpPr>
              <p:nvPr/>
            </p:nvSpPr>
            <p:spPr bwMode="auto">
              <a:xfrm>
                <a:off x="1542" y="1204"/>
                <a:ext cx="1679"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TGCGAAC</a:t>
                </a:r>
                <a:r>
                  <a:rPr lang="en-US" altLang="en-US" sz="300" b="1">
                    <a:solidFill>
                      <a:schemeClr val="bg2"/>
                    </a:solidFill>
                    <a:latin typeface="Courier New" panose="02070309020205020404" pitchFamily="49" charset="0"/>
                  </a:rPr>
                  <a:t>AAAAGAGTCA</a:t>
                </a:r>
                <a:r>
                  <a:rPr lang="en-US" altLang="en-US" sz="300">
                    <a:latin typeface="Courier New" panose="02070309020205020404" pitchFamily="49" charset="0"/>
                  </a:rPr>
                  <a:t>TTACAACGAGGAAATAGAAGAAAATGAAAAATTTTCGACAAAATGTATAGTCATTTCTATC</a:t>
                </a:r>
              </a:p>
            </p:txBody>
          </p:sp>
          <p:sp>
            <p:nvSpPr>
              <p:cNvPr id="781321" name="Rectangle 9">
                <a:extLst>
                  <a:ext uri="{FF2B5EF4-FFF2-40B4-BE49-F238E27FC236}">
                    <a16:creationId xmlns:a16="http://schemas.microsoft.com/office/drawing/2014/main" id="{9111A4BE-06B0-0F41-B0C8-9FD3185BC570}"/>
                  </a:ext>
                </a:extLst>
              </p:cNvPr>
              <p:cNvSpPr>
                <a:spLocks noChangeAspect="1" noChangeArrowheads="1"/>
              </p:cNvSpPr>
              <p:nvPr/>
            </p:nvSpPr>
            <p:spPr bwMode="auto">
              <a:xfrm>
                <a:off x="1542" y="1255"/>
                <a:ext cx="1675"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ACAAAGGTACCTTCCTGGCCAATCTCACAGATTTAATATAGTAAATTGTCATGCATA</a:t>
                </a:r>
                <a:r>
                  <a:rPr lang="en-US" altLang="en-US" sz="300" b="1">
                    <a:solidFill>
                      <a:schemeClr val="bg2"/>
                    </a:solidFill>
                    <a:latin typeface="Courier New" panose="02070309020205020404" pitchFamily="49" charset="0"/>
                  </a:rPr>
                  <a:t>TGACTCATCC</a:t>
                </a:r>
                <a:r>
                  <a:rPr lang="en-US" altLang="en-US" sz="300">
                    <a:latin typeface="Courier New" panose="02070309020205020404" pitchFamily="49" charset="0"/>
                  </a:rPr>
                  <a:t>CGAACATGAAA</a:t>
                </a:r>
              </a:p>
            </p:txBody>
          </p:sp>
          <p:sp>
            <p:nvSpPr>
              <p:cNvPr id="781322" name="Rectangle 10">
                <a:extLst>
                  <a:ext uri="{FF2B5EF4-FFF2-40B4-BE49-F238E27FC236}">
                    <a16:creationId xmlns:a16="http://schemas.microsoft.com/office/drawing/2014/main" id="{C72B6878-6DFC-CC4C-926E-2B10422C16D6}"/>
                  </a:ext>
                </a:extLst>
              </p:cNvPr>
              <p:cNvSpPr>
                <a:spLocks noChangeAspect="1" noChangeArrowheads="1"/>
              </p:cNvSpPr>
              <p:nvPr/>
            </p:nvSpPr>
            <p:spPr bwMode="auto">
              <a:xfrm>
                <a:off x="1542" y="1305"/>
                <a:ext cx="1723"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ATTGAT</a:t>
                </a:r>
                <a:r>
                  <a:rPr lang="en-US" altLang="en-US" sz="300" b="1">
                    <a:solidFill>
                      <a:schemeClr val="bg2"/>
                    </a:solidFill>
                    <a:latin typeface="Courier New" panose="02070309020205020404" pitchFamily="49" charset="0"/>
                  </a:rPr>
                  <a:t>TGACTCATTT</a:t>
                </a:r>
                <a:r>
                  <a:rPr lang="en-US" altLang="en-US" sz="300">
                    <a:latin typeface="Courier New" panose="02070309020205020404" pitchFamily="49" charset="0"/>
                  </a:rPr>
                  <a:t>TCCTCTGACTACTACCAGTTCAAAATGTTAGAGAAAAATAGAAAAGCAGAAAAAATAAATAA</a:t>
                </a:r>
              </a:p>
            </p:txBody>
          </p:sp>
          <p:sp>
            <p:nvSpPr>
              <p:cNvPr id="781323" name="Rectangle 11">
                <a:extLst>
                  <a:ext uri="{FF2B5EF4-FFF2-40B4-BE49-F238E27FC236}">
                    <a16:creationId xmlns:a16="http://schemas.microsoft.com/office/drawing/2014/main" id="{2064AC5B-1C4A-474F-BCE5-ACA5E8099F3B}"/>
                  </a:ext>
                </a:extLst>
              </p:cNvPr>
              <p:cNvSpPr>
                <a:spLocks noChangeAspect="1" noChangeArrowheads="1"/>
              </p:cNvSpPr>
              <p:nvPr/>
            </p:nvSpPr>
            <p:spPr bwMode="auto">
              <a:xfrm>
                <a:off x="1542" y="1354"/>
                <a:ext cx="1699"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GGCGCCACAGTCCGCGTTTGGTTATCCGGC</a:t>
                </a:r>
                <a:r>
                  <a:rPr lang="en-US" altLang="en-US" sz="300" b="1">
                    <a:solidFill>
                      <a:schemeClr val="bg2"/>
                    </a:solidFill>
                    <a:latin typeface="Courier New" panose="02070309020205020404" pitchFamily="49" charset="0"/>
                  </a:rPr>
                  <a:t>TGACTCATTCTGACTCTTTT</a:t>
                </a:r>
                <a:r>
                  <a:rPr lang="en-US" altLang="en-US" sz="300">
                    <a:latin typeface="Courier New" panose="02070309020205020404" pitchFamily="49" charset="0"/>
                  </a:rPr>
                  <a:t>TTGGAAAGTGTGGCATGTGCTTCACACA</a:t>
                </a:r>
              </a:p>
            </p:txBody>
          </p:sp>
        </p:grpSp>
        <p:pic>
          <p:nvPicPr>
            <p:cNvPr id="781324" name="Picture 12" descr="aminoacid_biosynthesis_ye_n6">
              <a:extLst>
                <a:ext uri="{FF2B5EF4-FFF2-40B4-BE49-F238E27FC236}">
                  <a16:creationId xmlns:a16="http://schemas.microsoft.com/office/drawing/2014/main" id="{A172A004-048B-094B-9DA2-FA1977DF5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 y="2880"/>
              <a:ext cx="67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1325" name="Group 13">
              <a:extLst>
                <a:ext uri="{FF2B5EF4-FFF2-40B4-BE49-F238E27FC236}">
                  <a16:creationId xmlns:a16="http://schemas.microsoft.com/office/drawing/2014/main" id="{0D8B37B5-F49D-7340-8711-599E7038144C}"/>
                </a:ext>
              </a:extLst>
            </p:cNvPr>
            <p:cNvGrpSpPr>
              <a:grpSpLocks/>
            </p:cNvGrpSpPr>
            <p:nvPr/>
          </p:nvGrpSpPr>
          <p:grpSpPr bwMode="auto">
            <a:xfrm>
              <a:off x="3281" y="2629"/>
              <a:ext cx="1735" cy="339"/>
              <a:chOff x="1542" y="1102"/>
              <a:chExt cx="1735" cy="339"/>
            </a:xfrm>
          </p:grpSpPr>
          <p:sp>
            <p:nvSpPr>
              <p:cNvPr id="781326" name="Rectangle 14">
                <a:extLst>
                  <a:ext uri="{FF2B5EF4-FFF2-40B4-BE49-F238E27FC236}">
                    <a16:creationId xmlns:a16="http://schemas.microsoft.com/office/drawing/2014/main" id="{8C44C515-010E-2948-8861-1F600E8C6537}"/>
                  </a:ext>
                </a:extLst>
              </p:cNvPr>
              <p:cNvSpPr>
                <a:spLocks noChangeAspect="1" noChangeArrowheads="1"/>
              </p:cNvSpPr>
              <p:nvPr/>
            </p:nvSpPr>
            <p:spPr bwMode="auto">
              <a:xfrm>
                <a:off x="1542" y="1154"/>
                <a:ext cx="1735"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CACATCCAACGAATCACCTCACCGTTATCG</a:t>
                </a:r>
                <a:r>
                  <a:rPr lang="en-US" altLang="en-US" sz="300" b="1">
                    <a:solidFill>
                      <a:srgbClr val="FF6600"/>
                    </a:solidFill>
                    <a:latin typeface="Courier New" panose="02070309020205020404" pitchFamily="49" charset="0"/>
                  </a:rPr>
                  <a:t>TGACTCACTT</a:t>
                </a:r>
                <a:r>
                  <a:rPr lang="en-US" altLang="en-US" sz="300">
                    <a:latin typeface="Courier New" panose="02070309020205020404" pitchFamily="49" charset="0"/>
                  </a:rPr>
                  <a:t>TCTTTCGCATCGCCGAAGTGCCATAAAAAATATTTTTT</a:t>
                </a:r>
              </a:p>
            </p:txBody>
          </p:sp>
          <p:sp>
            <p:nvSpPr>
              <p:cNvPr id="781327" name="Rectangle 15">
                <a:extLst>
                  <a:ext uri="{FF2B5EF4-FFF2-40B4-BE49-F238E27FC236}">
                    <a16:creationId xmlns:a16="http://schemas.microsoft.com/office/drawing/2014/main" id="{9ABC4535-7FB5-964C-AD53-0143C4EF2B60}"/>
                  </a:ext>
                </a:extLst>
              </p:cNvPr>
              <p:cNvSpPr>
                <a:spLocks noChangeAspect="1" noChangeArrowheads="1"/>
              </p:cNvSpPr>
              <p:nvPr/>
            </p:nvSpPr>
            <p:spPr bwMode="auto">
              <a:xfrm>
                <a:off x="1542" y="1102"/>
                <a:ext cx="1691"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ATGGCAGAATCACTTTAAAACGTGGCCCCACCCGCTGCACCCTGTGCATTTTGTACGTTACTGCG</a:t>
                </a:r>
                <a:r>
                  <a:rPr lang="en-US" altLang="en-US" sz="300" b="1">
                    <a:solidFill>
                      <a:srgbClr val="FF6600"/>
                    </a:solidFill>
                    <a:latin typeface="Courier New" panose="02070309020205020404" pitchFamily="49" charset="0"/>
                  </a:rPr>
                  <a:t>AAATGACTCA</a:t>
                </a:r>
                <a:r>
                  <a:rPr lang="en-US" altLang="en-US" sz="300">
                    <a:latin typeface="Courier New" panose="02070309020205020404" pitchFamily="49" charset="0"/>
                  </a:rPr>
                  <a:t>ACG</a:t>
                </a:r>
              </a:p>
            </p:txBody>
          </p:sp>
          <p:sp>
            <p:nvSpPr>
              <p:cNvPr id="781328" name="Rectangle 16">
                <a:extLst>
                  <a:ext uri="{FF2B5EF4-FFF2-40B4-BE49-F238E27FC236}">
                    <a16:creationId xmlns:a16="http://schemas.microsoft.com/office/drawing/2014/main" id="{34603F81-08E7-2C44-B317-65E48312B518}"/>
                  </a:ext>
                </a:extLst>
              </p:cNvPr>
              <p:cNvSpPr>
                <a:spLocks noChangeAspect="1" noChangeArrowheads="1"/>
              </p:cNvSpPr>
              <p:nvPr/>
            </p:nvSpPr>
            <p:spPr bwMode="auto">
              <a:xfrm>
                <a:off x="1542" y="1204"/>
                <a:ext cx="1679"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TGCGAAC</a:t>
                </a:r>
                <a:r>
                  <a:rPr lang="en-US" altLang="en-US" sz="300" b="1">
                    <a:solidFill>
                      <a:srgbClr val="FF6600"/>
                    </a:solidFill>
                    <a:latin typeface="Courier New" panose="02070309020205020404" pitchFamily="49" charset="0"/>
                  </a:rPr>
                  <a:t>AAAAGAGTCA</a:t>
                </a:r>
                <a:r>
                  <a:rPr lang="en-US" altLang="en-US" sz="300">
                    <a:latin typeface="Courier New" panose="02070309020205020404" pitchFamily="49" charset="0"/>
                  </a:rPr>
                  <a:t>TTACAACGAGGAAATAGAAGAAAATGAAAAATTTTCGACAAAATGTATAGTCATTTCTATC</a:t>
                </a:r>
              </a:p>
            </p:txBody>
          </p:sp>
          <p:sp>
            <p:nvSpPr>
              <p:cNvPr id="781329" name="Rectangle 17">
                <a:extLst>
                  <a:ext uri="{FF2B5EF4-FFF2-40B4-BE49-F238E27FC236}">
                    <a16:creationId xmlns:a16="http://schemas.microsoft.com/office/drawing/2014/main" id="{48BB6ED6-611D-6947-A54A-CC6E1AB9E27E}"/>
                  </a:ext>
                </a:extLst>
              </p:cNvPr>
              <p:cNvSpPr>
                <a:spLocks noChangeAspect="1" noChangeArrowheads="1"/>
              </p:cNvSpPr>
              <p:nvPr/>
            </p:nvSpPr>
            <p:spPr bwMode="auto">
              <a:xfrm>
                <a:off x="1542" y="1255"/>
                <a:ext cx="1675"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ACAAAGGTACCTTCCTGGCCAATCTCACAGATTTAATATAGTAAATTGTCATGCATA</a:t>
                </a:r>
                <a:r>
                  <a:rPr lang="en-US" altLang="en-US" sz="300" b="1">
                    <a:solidFill>
                      <a:srgbClr val="FF6600"/>
                    </a:solidFill>
                    <a:latin typeface="Courier New" panose="02070309020205020404" pitchFamily="49" charset="0"/>
                  </a:rPr>
                  <a:t>TGACTCATCC</a:t>
                </a:r>
                <a:r>
                  <a:rPr lang="en-US" altLang="en-US" sz="300">
                    <a:latin typeface="Courier New" panose="02070309020205020404" pitchFamily="49" charset="0"/>
                  </a:rPr>
                  <a:t>CGAACATGAAA</a:t>
                </a:r>
              </a:p>
            </p:txBody>
          </p:sp>
          <p:sp>
            <p:nvSpPr>
              <p:cNvPr id="781330" name="Rectangle 18">
                <a:extLst>
                  <a:ext uri="{FF2B5EF4-FFF2-40B4-BE49-F238E27FC236}">
                    <a16:creationId xmlns:a16="http://schemas.microsoft.com/office/drawing/2014/main" id="{CD03F0E7-DB95-1840-A65B-9FF6E577D6B8}"/>
                  </a:ext>
                </a:extLst>
              </p:cNvPr>
              <p:cNvSpPr>
                <a:spLocks noChangeAspect="1" noChangeArrowheads="1"/>
              </p:cNvSpPr>
              <p:nvPr/>
            </p:nvSpPr>
            <p:spPr bwMode="auto">
              <a:xfrm>
                <a:off x="1542" y="1305"/>
                <a:ext cx="1723"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ATTGAT</a:t>
                </a:r>
                <a:r>
                  <a:rPr lang="en-US" altLang="en-US" sz="300" b="1">
                    <a:solidFill>
                      <a:srgbClr val="FF6600"/>
                    </a:solidFill>
                    <a:latin typeface="Courier New" panose="02070309020205020404" pitchFamily="49" charset="0"/>
                  </a:rPr>
                  <a:t>TGACTCATTT</a:t>
                </a:r>
                <a:r>
                  <a:rPr lang="en-US" altLang="en-US" sz="300">
                    <a:latin typeface="Courier New" panose="02070309020205020404" pitchFamily="49" charset="0"/>
                  </a:rPr>
                  <a:t>TCCTCTGACTACTACCAGTTCAAAATGTTAGAGAAAAATAGAAAAGCAGAAAAAATAAATAA</a:t>
                </a:r>
              </a:p>
            </p:txBody>
          </p:sp>
          <p:sp>
            <p:nvSpPr>
              <p:cNvPr id="781331" name="Rectangle 19">
                <a:extLst>
                  <a:ext uri="{FF2B5EF4-FFF2-40B4-BE49-F238E27FC236}">
                    <a16:creationId xmlns:a16="http://schemas.microsoft.com/office/drawing/2014/main" id="{3E38B5B0-DA29-6048-8031-DE6841DC8273}"/>
                  </a:ext>
                </a:extLst>
              </p:cNvPr>
              <p:cNvSpPr>
                <a:spLocks noChangeAspect="1" noChangeArrowheads="1"/>
              </p:cNvSpPr>
              <p:nvPr/>
            </p:nvSpPr>
            <p:spPr bwMode="auto">
              <a:xfrm>
                <a:off x="1542" y="1354"/>
                <a:ext cx="1699"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GGCGCCACAGTCCGCGTTTGGTTATCCGGC</a:t>
                </a:r>
                <a:r>
                  <a:rPr lang="en-US" altLang="en-US" sz="300" b="1">
                    <a:solidFill>
                      <a:srgbClr val="FF6600"/>
                    </a:solidFill>
                    <a:latin typeface="Courier New" panose="02070309020205020404" pitchFamily="49" charset="0"/>
                  </a:rPr>
                  <a:t>TGACTCATTCTGACTCTTTT</a:t>
                </a:r>
                <a:r>
                  <a:rPr lang="en-US" altLang="en-US" sz="300">
                    <a:latin typeface="Courier New" panose="02070309020205020404" pitchFamily="49" charset="0"/>
                  </a:rPr>
                  <a:t>TTGGAAAGTGTGGCATGTGCTTCACACA</a:t>
                </a:r>
              </a:p>
            </p:txBody>
          </p:sp>
        </p:grpSp>
        <p:sp>
          <p:nvSpPr>
            <p:cNvPr id="781332" name="Text Box 20">
              <a:extLst>
                <a:ext uri="{FF2B5EF4-FFF2-40B4-BE49-F238E27FC236}">
                  <a16:creationId xmlns:a16="http://schemas.microsoft.com/office/drawing/2014/main" id="{6AE1AC30-E3E0-BB44-AC90-20661674E95F}"/>
                </a:ext>
              </a:extLst>
            </p:cNvPr>
            <p:cNvSpPr txBox="1">
              <a:spLocks noChangeArrowheads="1"/>
            </p:cNvSpPr>
            <p:nvPr/>
          </p:nvSpPr>
          <p:spPr bwMode="auto">
            <a:xfrm>
              <a:off x="1212" y="2818"/>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a:solidFill>
                    <a:schemeClr val="tx2"/>
                  </a:solidFill>
                  <a:latin typeface="Helvetica" pitchFamily="2" charset="0"/>
                </a:rPr>
                <a:t>+</a:t>
              </a:r>
            </a:p>
          </p:txBody>
        </p:sp>
        <p:sp>
          <p:nvSpPr>
            <p:cNvPr id="781333" name="Text Box 21">
              <a:extLst>
                <a:ext uri="{FF2B5EF4-FFF2-40B4-BE49-F238E27FC236}">
                  <a16:creationId xmlns:a16="http://schemas.microsoft.com/office/drawing/2014/main" id="{16FE71AB-5B36-C74E-860C-BD892977654D}"/>
                </a:ext>
              </a:extLst>
            </p:cNvPr>
            <p:cNvSpPr txBox="1">
              <a:spLocks noChangeArrowheads="1"/>
            </p:cNvSpPr>
            <p:nvPr/>
          </p:nvSpPr>
          <p:spPr bwMode="auto">
            <a:xfrm>
              <a:off x="2683" y="2604"/>
              <a:ext cx="3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b="1">
                  <a:solidFill>
                    <a:schemeClr val="tx2"/>
                  </a:solidFill>
                  <a:effectLst>
                    <a:outerShdw blurRad="38100" dist="38100" dir="2700000" algn="tl">
                      <a:srgbClr val="C0C0C0"/>
                    </a:outerShdw>
                  </a:effectLst>
                  <a:latin typeface="Symbol" pitchFamily="2" charset="2"/>
                </a:rPr>
                <a:t>Þ</a:t>
              </a:r>
              <a:endParaRPr lang="en-US" altLang="en-US" sz="2800" b="1">
                <a:solidFill>
                  <a:schemeClr val="tx2"/>
                </a:solidFill>
                <a:effectLst>
                  <a:outerShdw blurRad="38100" dist="38100" dir="2700000" algn="tl">
                    <a:srgbClr val="C0C0C0"/>
                  </a:outerShdw>
                </a:effectLst>
                <a:latin typeface="Helvetica" pitchFamily="2" charset="0"/>
              </a:endParaRPr>
            </a:p>
          </p:txBody>
        </p:sp>
      </p:grpSp>
      <p:grpSp>
        <p:nvGrpSpPr>
          <p:cNvPr id="781334" name="Group 22">
            <a:extLst>
              <a:ext uri="{FF2B5EF4-FFF2-40B4-BE49-F238E27FC236}">
                <a16:creationId xmlns:a16="http://schemas.microsoft.com/office/drawing/2014/main" id="{46666515-B11F-014C-B3D3-0A83F0A55B20}"/>
              </a:ext>
            </a:extLst>
          </p:cNvPr>
          <p:cNvGrpSpPr>
            <a:grpSpLocks/>
          </p:cNvGrpSpPr>
          <p:nvPr/>
        </p:nvGrpSpPr>
        <p:grpSpPr bwMode="auto">
          <a:xfrm>
            <a:off x="3903664" y="2336801"/>
            <a:ext cx="4327525" cy="854075"/>
            <a:chOff x="1499" y="2507"/>
            <a:chExt cx="2726" cy="538"/>
          </a:xfrm>
        </p:grpSpPr>
        <p:grpSp>
          <p:nvGrpSpPr>
            <p:cNvPr id="781335" name="Group 23">
              <a:extLst>
                <a:ext uri="{FF2B5EF4-FFF2-40B4-BE49-F238E27FC236}">
                  <a16:creationId xmlns:a16="http://schemas.microsoft.com/office/drawing/2014/main" id="{BE2D503D-5EF5-5149-8F77-93217B420234}"/>
                </a:ext>
              </a:extLst>
            </p:cNvPr>
            <p:cNvGrpSpPr>
              <a:grpSpLocks noChangeAspect="1"/>
            </p:cNvGrpSpPr>
            <p:nvPr/>
          </p:nvGrpSpPr>
          <p:grpSpPr bwMode="auto">
            <a:xfrm>
              <a:off x="1499" y="2507"/>
              <a:ext cx="493" cy="538"/>
              <a:chOff x="832" y="2821"/>
              <a:chExt cx="1032" cy="1126"/>
            </a:xfrm>
          </p:grpSpPr>
          <p:sp>
            <p:nvSpPr>
              <p:cNvPr id="781336" name="Rectangle 24">
                <a:extLst>
                  <a:ext uri="{FF2B5EF4-FFF2-40B4-BE49-F238E27FC236}">
                    <a16:creationId xmlns:a16="http://schemas.microsoft.com/office/drawing/2014/main" id="{265B2F10-3797-D048-9DC3-56B34BF6FB3E}"/>
                  </a:ext>
                </a:extLst>
              </p:cNvPr>
              <p:cNvSpPr>
                <a:spLocks noChangeAspect="1" noChangeArrowheads="1"/>
              </p:cNvSpPr>
              <p:nvPr/>
            </p:nvSpPr>
            <p:spPr bwMode="auto">
              <a:xfrm>
                <a:off x="832" y="2821"/>
                <a:ext cx="103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600" b="1">
                    <a:latin typeface="Courier New" panose="02070309020205020404" pitchFamily="49" charset="0"/>
                  </a:rPr>
                  <a:t>1:</a:t>
                </a:r>
                <a:r>
                  <a:rPr lang="en-US" altLang="en-US" sz="600" b="1">
                    <a:solidFill>
                      <a:srgbClr val="FF0000"/>
                    </a:solidFill>
                    <a:latin typeface="Courier New" panose="02070309020205020404" pitchFamily="49" charset="0"/>
                  </a:rPr>
                  <a:t> </a:t>
                </a:r>
                <a:r>
                  <a:rPr lang="en-US" altLang="en-US" sz="600" b="1">
                    <a:solidFill>
                      <a:srgbClr val="FF6600"/>
                    </a:solidFill>
                    <a:latin typeface="Courier New" panose="02070309020205020404" pitchFamily="49" charset="0"/>
                  </a:rPr>
                  <a:t>AAAAGAGTCA</a:t>
                </a:r>
              </a:p>
            </p:txBody>
          </p:sp>
          <p:sp>
            <p:nvSpPr>
              <p:cNvPr id="781337" name="Rectangle 25">
                <a:extLst>
                  <a:ext uri="{FF2B5EF4-FFF2-40B4-BE49-F238E27FC236}">
                    <a16:creationId xmlns:a16="http://schemas.microsoft.com/office/drawing/2014/main" id="{E197C892-BA02-6E4B-80CB-28E9F710CD75}"/>
                  </a:ext>
                </a:extLst>
              </p:cNvPr>
              <p:cNvSpPr>
                <a:spLocks noChangeAspect="1" noChangeArrowheads="1"/>
              </p:cNvSpPr>
              <p:nvPr/>
            </p:nvSpPr>
            <p:spPr bwMode="auto">
              <a:xfrm>
                <a:off x="832" y="2949"/>
                <a:ext cx="103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600" b="1">
                    <a:latin typeface="Courier New" panose="02070309020205020404" pitchFamily="49" charset="0"/>
                  </a:rPr>
                  <a:t>2:</a:t>
                </a:r>
                <a:r>
                  <a:rPr lang="en-US" altLang="en-US" sz="600" b="1">
                    <a:solidFill>
                      <a:srgbClr val="FF0000"/>
                    </a:solidFill>
                    <a:latin typeface="Courier New" panose="02070309020205020404" pitchFamily="49" charset="0"/>
                  </a:rPr>
                  <a:t> </a:t>
                </a:r>
                <a:r>
                  <a:rPr lang="en-US" altLang="en-US" sz="600" b="1">
                    <a:solidFill>
                      <a:srgbClr val="FF6600"/>
                    </a:solidFill>
                    <a:latin typeface="Courier New" panose="02070309020205020404" pitchFamily="49" charset="0"/>
                  </a:rPr>
                  <a:t>AAATGACTCA</a:t>
                </a:r>
              </a:p>
            </p:txBody>
          </p:sp>
          <p:sp>
            <p:nvSpPr>
              <p:cNvPr id="781338" name="Rectangle 26">
                <a:extLst>
                  <a:ext uri="{FF2B5EF4-FFF2-40B4-BE49-F238E27FC236}">
                    <a16:creationId xmlns:a16="http://schemas.microsoft.com/office/drawing/2014/main" id="{10ABBDA2-AAB9-5F49-BA8C-ED267BC3401E}"/>
                  </a:ext>
                </a:extLst>
              </p:cNvPr>
              <p:cNvSpPr>
                <a:spLocks noChangeAspect="1" noChangeArrowheads="1"/>
              </p:cNvSpPr>
              <p:nvPr/>
            </p:nvSpPr>
            <p:spPr bwMode="auto">
              <a:xfrm>
                <a:off x="832" y="3074"/>
                <a:ext cx="103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600" b="1">
                    <a:latin typeface="Courier New" panose="02070309020205020404" pitchFamily="49" charset="0"/>
                  </a:rPr>
                  <a:t>.</a:t>
                </a:r>
                <a:r>
                  <a:rPr lang="en-US" altLang="en-US" sz="600" b="1">
                    <a:solidFill>
                      <a:srgbClr val="FF0000"/>
                    </a:solidFill>
                    <a:latin typeface="Courier New" panose="02070309020205020404" pitchFamily="49" charset="0"/>
                  </a:rPr>
                  <a:t>  </a:t>
                </a:r>
                <a:r>
                  <a:rPr lang="en-US" altLang="en-US" sz="600" b="1">
                    <a:solidFill>
                      <a:srgbClr val="FF6600"/>
                    </a:solidFill>
                    <a:latin typeface="Courier New" panose="02070309020205020404" pitchFamily="49" charset="0"/>
                  </a:rPr>
                  <a:t>AAGTGAGTCA</a:t>
                </a:r>
              </a:p>
            </p:txBody>
          </p:sp>
          <p:sp>
            <p:nvSpPr>
              <p:cNvPr id="781339" name="Rectangle 27">
                <a:extLst>
                  <a:ext uri="{FF2B5EF4-FFF2-40B4-BE49-F238E27FC236}">
                    <a16:creationId xmlns:a16="http://schemas.microsoft.com/office/drawing/2014/main" id="{1D0C744D-E290-4F47-ADBA-4DEF8604DD36}"/>
                  </a:ext>
                </a:extLst>
              </p:cNvPr>
              <p:cNvSpPr>
                <a:spLocks noChangeAspect="1" noChangeArrowheads="1"/>
              </p:cNvSpPr>
              <p:nvPr/>
            </p:nvSpPr>
            <p:spPr bwMode="auto">
              <a:xfrm>
                <a:off x="832" y="3204"/>
                <a:ext cx="103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600" b="1">
                    <a:latin typeface="Courier New" panose="02070309020205020404" pitchFamily="49" charset="0"/>
                  </a:rPr>
                  <a:t>.</a:t>
                </a:r>
                <a:r>
                  <a:rPr lang="en-US" altLang="en-US" sz="600" b="1">
                    <a:solidFill>
                      <a:srgbClr val="FF0000"/>
                    </a:solidFill>
                    <a:latin typeface="Courier New" panose="02070309020205020404" pitchFamily="49" charset="0"/>
                  </a:rPr>
                  <a:t>  </a:t>
                </a:r>
                <a:r>
                  <a:rPr lang="en-US" altLang="en-US" sz="600" b="1">
                    <a:solidFill>
                      <a:srgbClr val="FF6600"/>
                    </a:solidFill>
                    <a:latin typeface="Courier New" panose="02070309020205020404" pitchFamily="49" charset="0"/>
                  </a:rPr>
                  <a:t>AAAAGAGTCA</a:t>
                </a:r>
              </a:p>
            </p:txBody>
          </p:sp>
          <p:sp>
            <p:nvSpPr>
              <p:cNvPr id="781340" name="Rectangle 28">
                <a:extLst>
                  <a:ext uri="{FF2B5EF4-FFF2-40B4-BE49-F238E27FC236}">
                    <a16:creationId xmlns:a16="http://schemas.microsoft.com/office/drawing/2014/main" id="{D429F647-A305-574E-A56F-42F31F142123}"/>
                  </a:ext>
                </a:extLst>
              </p:cNvPr>
              <p:cNvSpPr>
                <a:spLocks noChangeAspect="1" noChangeArrowheads="1"/>
              </p:cNvSpPr>
              <p:nvPr/>
            </p:nvSpPr>
            <p:spPr bwMode="auto">
              <a:xfrm>
                <a:off x="832" y="3327"/>
                <a:ext cx="103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600" b="1">
                    <a:latin typeface="Courier New" panose="02070309020205020404" pitchFamily="49" charset="0"/>
                  </a:rPr>
                  <a:t>.</a:t>
                </a:r>
                <a:r>
                  <a:rPr lang="en-US" altLang="en-US" sz="600" b="1">
                    <a:solidFill>
                      <a:srgbClr val="FF0000"/>
                    </a:solidFill>
                    <a:latin typeface="Courier New" panose="02070309020205020404" pitchFamily="49" charset="0"/>
                  </a:rPr>
                  <a:t>  </a:t>
                </a:r>
                <a:r>
                  <a:rPr lang="en-US" altLang="en-US" sz="600" b="1">
                    <a:solidFill>
                      <a:srgbClr val="FF6600"/>
                    </a:solidFill>
                    <a:latin typeface="Courier New" panose="02070309020205020404" pitchFamily="49" charset="0"/>
                  </a:rPr>
                  <a:t>GGATGAGTCA</a:t>
                </a:r>
              </a:p>
            </p:txBody>
          </p:sp>
          <p:sp>
            <p:nvSpPr>
              <p:cNvPr id="781341" name="Rectangle 29">
                <a:extLst>
                  <a:ext uri="{FF2B5EF4-FFF2-40B4-BE49-F238E27FC236}">
                    <a16:creationId xmlns:a16="http://schemas.microsoft.com/office/drawing/2014/main" id="{B8EC0B8A-C0FF-FA40-8E0A-F3CE6EB00174}"/>
                  </a:ext>
                </a:extLst>
              </p:cNvPr>
              <p:cNvSpPr>
                <a:spLocks noChangeAspect="1" noChangeArrowheads="1"/>
              </p:cNvSpPr>
              <p:nvPr/>
            </p:nvSpPr>
            <p:spPr bwMode="auto">
              <a:xfrm>
                <a:off x="832" y="3451"/>
                <a:ext cx="103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600" b="1">
                    <a:latin typeface="Courier New" panose="02070309020205020404" pitchFamily="49" charset="0"/>
                  </a:rPr>
                  <a:t>.</a:t>
                </a:r>
                <a:r>
                  <a:rPr lang="en-US" altLang="en-US" sz="600" b="1">
                    <a:solidFill>
                      <a:srgbClr val="FF0000"/>
                    </a:solidFill>
                    <a:latin typeface="Courier New" panose="02070309020205020404" pitchFamily="49" charset="0"/>
                  </a:rPr>
                  <a:t>  </a:t>
                </a:r>
                <a:r>
                  <a:rPr lang="en-US" altLang="en-US" sz="600" b="1">
                    <a:solidFill>
                      <a:srgbClr val="FF6600"/>
                    </a:solidFill>
                    <a:latin typeface="Courier New" panose="02070309020205020404" pitchFamily="49" charset="0"/>
                  </a:rPr>
                  <a:t>AAATGAGTCA</a:t>
                </a:r>
              </a:p>
            </p:txBody>
          </p:sp>
          <p:sp>
            <p:nvSpPr>
              <p:cNvPr id="781342" name="Rectangle 30">
                <a:extLst>
                  <a:ext uri="{FF2B5EF4-FFF2-40B4-BE49-F238E27FC236}">
                    <a16:creationId xmlns:a16="http://schemas.microsoft.com/office/drawing/2014/main" id="{CD1AC3E0-A5CC-2E41-8037-958850EE37EC}"/>
                  </a:ext>
                </a:extLst>
              </p:cNvPr>
              <p:cNvSpPr>
                <a:spLocks noChangeAspect="1" noChangeArrowheads="1"/>
              </p:cNvSpPr>
              <p:nvPr/>
            </p:nvSpPr>
            <p:spPr bwMode="auto">
              <a:xfrm>
                <a:off x="832" y="3581"/>
                <a:ext cx="103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600" b="1">
                    <a:latin typeface="Courier New" panose="02070309020205020404" pitchFamily="49" charset="0"/>
                  </a:rPr>
                  <a:t>.</a:t>
                </a:r>
                <a:r>
                  <a:rPr lang="en-US" altLang="en-US" sz="600" b="1">
                    <a:solidFill>
                      <a:srgbClr val="FF0000"/>
                    </a:solidFill>
                    <a:latin typeface="Courier New" panose="02070309020205020404" pitchFamily="49" charset="0"/>
                  </a:rPr>
                  <a:t>  </a:t>
                </a:r>
                <a:r>
                  <a:rPr lang="en-US" altLang="en-US" sz="600" b="1">
                    <a:solidFill>
                      <a:srgbClr val="FF6600"/>
                    </a:solidFill>
                    <a:latin typeface="Courier New" panose="02070309020205020404" pitchFamily="49" charset="0"/>
                  </a:rPr>
                  <a:t>GAATGAGTCA</a:t>
                </a:r>
              </a:p>
            </p:txBody>
          </p:sp>
          <p:sp>
            <p:nvSpPr>
              <p:cNvPr id="781343" name="Rectangle 31">
                <a:extLst>
                  <a:ext uri="{FF2B5EF4-FFF2-40B4-BE49-F238E27FC236}">
                    <a16:creationId xmlns:a16="http://schemas.microsoft.com/office/drawing/2014/main" id="{0047FFE6-3432-9E45-9BA9-2EAA71BBC1CA}"/>
                  </a:ext>
                </a:extLst>
              </p:cNvPr>
              <p:cNvSpPr>
                <a:spLocks noChangeAspect="1" noChangeArrowheads="1"/>
              </p:cNvSpPr>
              <p:nvPr/>
            </p:nvSpPr>
            <p:spPr bwMode="auto">
              <a:xfrm>
                <a:off x="832" y="3704"/>
                <a:ext cx="103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600" b="1">
                    <a:latin typeface="Courier New" panose="02070309020205020404" pitchFamily="49" charset="0"/>
                  </a:rPr>
                  <a:t>M:</a:t>
                </a:r>
                <a:r>
                  <a:rPr lang="en-US" altLang="en-US" sz="600" b="1">
                    <a:solidFill>
                      <a:srgbClr val="FF0000"/>
                    </a:solidFill>
                    <a:latin typeface="Courier New" panose="02070309020205020404" pitchFamily="49" charset="0"/>
                  </a:rPr>
                  <a:t> </a:t>
                </a:r>
                <a:r>
                  <a:rPr lang="en-US" altLang="en-US" sz="600" b="1">
                    <a:solidFill>
                      <a:srgbClr val="FF6600"/>
                    </a:solidFill>
                    <a:latin typeface="Courier New" panose="02070309020205020404" pitchFamily="49" charset="0"/>
                  </a:rPr>
                  <a:t>AAAAGAGTCA</a:t>
                </a:r>
              </a:p>
            </p:txBody>
          </p:sp>
        </p:grpSp>
        <p:sp>
          <p:nvSpPr>
            <p:cNvPr id="781344" name="Text Box 32">
              <a:extLst>
                <a:ext uri="{FF2B5EF4-FFF2-40B4-BE49-F238E27FC236}">
                  <a16:creationId xmlns:a16="http://schemas.microsoft.com/office/drawing/2014/main" id="{A609F0CC-4843-FB43-A038-C13CA80C3EE7}"/>
                </a:ext>
              </a:extLst>
            </p:cNvPr>
            <p:cNvSpPr txBox="1">
              <a:spLocks noChangeArrowheads="1"/>
            </p:cNvSpPr>
            <p:nvPr/>
          </p:nvSpPr>
          <p:spPr bwMode="auto">
            <a:xfrm>
              <a:off x="2680" y="2574"/>
              <a:ext cx="3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b="1">
                  <a:solidFill>
                    <a:schemeClr val="tx2"/>
                  </a:solidFill>
                  <a:effectLst>
                    <a:outerShdw blurRad="38100" dist="38100" dir="2700000" algn="tl">
                      <a:srgbClr val="C0C0C0"/>
                    </a:outerShdw>
                  </a:effectLst>
                  <a:latin typeface="Symbol" pitchFamily="2" charset="2"/>
                </a:rPr>
                <a:t>Þ</a:t>
              </a:r>
              <a:endParaRPr lang="en-US" altLang="en-US" sz="2800" b="1">
                <a:solidFill>
                  <a:schemeClr val="tx2"/>
                </a:solidFill>
                <a:effectLst>
                  <a:outerShdw blurRad="38100" dist="38100" dir="2700000" algn="tl">
                    <a:srgbClr val="C0C0C0"/>
                  </a:outerShdw>
                </a:effectLst>
                <a:latin typeface="Helvetica" pitchFamily="2" charset="0"/>
              </a:endParaRPr>
            </a:p>
          </p:txBody>
        </p:sp>
        <p:pic>
          <p:nvPicPr>
            <p:cNvPr id="781345" name="Picture 33" descr="aminoacid_biosynthesis_ye_n6">
              <a:extLst>
                <a:ext uri="{FF2B5EF4-FFF2-40B4-BE49-F238E27FC236}">
                  <a16:creationId xmlns:a16="http://schemas.microsoft.com/office/drawing/2014/main" id="{4979C284-A2CE-4E49-90F3-7EC0DC2BD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684"/>
              <a:ext cx="67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1346" name="Group 34">
            <a:extLst>
              <a:ext uri="{FF2B5EF4-FFF2-40B4-BE49-F238E27FC236}">
                <a16:creationId xmlns:a16="http://schemas.microsoft.com/office/drawing/2014/main" id="{34D1EE95-F233-6647-92BE-4534DF737753}"/>
              </a:ext>
            </a:extLst>
          </p:cNvPr>
          <p:cNvGrpSpPr>
            <a:grpSpLocks/>
          </p:cNvGrpSpPr>
          <p:nvPr/>
        </p:nvGrpSpPr>
        <p:grpSpPr bwMode="auto">
          <a:xfrm>
            <a:off x="3317876" y="5526088"/>
            <a:ext cx="6170613" cy="1363662"/>
            <a:chOff x="1130" y="3481"/>
            <a:chExt cx="3887" cy="859"/>
          </a:xfrm>
        </p:grpSpPr>
        <p:sp>
          <p:nvSpPr>
            <p:cNvPr id="781347" name="Rectangle 35">
              <a:extLst>
                <a:ext uri="{FF2B5EF4-FFF2-40B4-BE49-F238E27FC236}">
                  <a16:creationId xmlns:a16="http://schemas.microsoft.com/office/drawing/2014/main" id="{1EBAE4D9-7149-BC4A-BCCB-8E067CCF0755}"/>
                </a:ext>
              </a:extLst>
            </p:cNvPr>
            <p:cNvSpPr>
              <a:spLocks noChangeArrowheads="1"/>
            </p:cNvSpPr>
            <p:nvPr/>
          </p:nvSpPr>
          <p:spPr bwMode="auto">
            <a:xfrm>
              <a:off x="2016" y="4090"/>
              <a:ext cx="16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sz="2000" i="1">
                  <a:solidFill>
                    <a:schemeClr val="tx2"/>
                  </a:solidFill>
                  <a:latin typeface="Times New Roman" panose="02020603050405020304" pitchFamily="18" charset="0"/>
                </a:rPr>
                <a:t>de novo</a:t>
              </a:r>
              <a:r>
                <a:rPr lang="en-US" altLang="en-US" sz="2000">
                  <a:solidFill>
                    <a:schemeClr val="tx2"/>
                  </a:solidFill>
                  <a:latin typeface="Times New Roman" panose="02020603050405020304" pitchFamily="18" charset="0"/>
                </a:rPr>
                <a:t> motif detection</a:t>
              </a:r>
            </a:p>
          </p:txBody>
        </p:sp>
        <p:grpSp>
          <p:nvGrpSpPr>
            <p:cNvPr id="781348" name="Group 36">
              <a:extLst>
                <a:ext uri="{FF2B5EF4-FFF2-40B4-BE49-F238E27FC236}">
                  <a16:creationId xmlns:a16="http://schemas.microsoft.com/office/drawing/2014/main" id="{390F76A9-223A-5741-98F4-5B450DA7AB0F}"/>
                </a:ext>
              </a:extLst>
            </p:cNvPr>
            <p:cNvGrpSpPr>
              <a:grpSpLocks/>
            </p:cNvGrpSpPr>
            <p:nvPr/>
          </p:nvGrpSpPr>
          <p:grpSpPr bwMode="auto">
            <a:xfrm>
              <a:off x="1130" y="3481"/>
              <a:ext cx="3887" cy="641"/>
              <a:chOff x="1130" y="3481"/>
              <a:chExt cx="3887" cy="641"/>
            </a:xfrm>
          </p:grpSpPr>
          <p:grpSp>
            <p:nvGrpSpPr>
              <p:cNvPr id="781349" name="Group 37">
                <a:extLst>
                  <a:ext uri="{FF2B5EF4-FFF2-40B4-BE49-F238E27FC236}">
                    <a16:creationId xmlns:a16="http://schemas.microsoft.com/office/drawing/2014/main" id="{45AC809B-AF47-FC4E-A197-703396657372}"/>
                  </a:ext>
                </a:extLst>
              </p:cNvPr>
              <p:cNvGrpSpPr>
                <a:grpSpLocks/>
              </p:cNvGrpSpPr>
              <p:nvPr/>
            </p:nvGrpSpPr>
            <p:grpSpPr bwMode="auto">
              <a:xfrm>
                <a:off x="1130" y="3554"/>
                <a:ext cx="1735" cy="339"/>
                <a:chOff x="1542" y="1102"/>
                <a:chExt cx="1735" cy="339"/>
              </a:xfrm>
            </p:grpSpPr>
            <p:sp>
              <p:nvSpPr>
                <p:cNvPr id="781350" name="Rectangle 38">
                  <a:extLst>
                    <a:ext uri="{FF2B5EF4-FFF2-40B4-BE49-F238E27FC236}">
                      <a16:creationId xmlns:a16="http://schemas.microsoft.com/office/drawing/2014/main" id="{37A5E698-188E-B14D-AE02-627A42B4C65F}"/>
                    </a:ext>
                  </a:extLst>
                </p:cNvPr>
                <p:cNvSpPr>
                  <a:spLocks noChangeAspect="1" noChangeArrowheads="1"/>
                </p:cNvSpPr>
                <p:nvPr/>
              </p:nvSpPr>
              <p:spPr bwMode="auto">
                <a:xfrm>
                  <a:off x="1542" y="1154"/>
                  <a:ext cx="1735"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CACATCCAACGAATCACCTCACCGTTATCG</a:t>
                  </a:r>
                  <a:r>
                    <a:rPr lang="en-US" altLang="en-US" sz="300" b="1">
                      <a:solidFill>
                        <a:schemeClr val="bg2"/>
                      </a:solidFill>
                      <a:latin typeface="Courier New" panose="02070309020205020404" pitchFamily="49" charset="0"/>
                    </a:rPr>
                    <a:t>TGACTCACTT</a:t>
                  </a:r>
                  <a:r>
                    <a:rPr lang="en-US" altLang="en-US" sz="300">
                      <a:latin typeface="Courier New" panose="02070309020205020404" pitchFamily="49" charset="0"/>
                    </a:rPr>
                    <a:t>TCTTTCGCATCGCCGAAGTGCCATAAAAAATATTTTTT</a:t>
                  </a:r>
                </a:p>
              </p:txBody>
            </p:sp>
            <p:sp>
              <p:nvSpPr>
                <p:cNvPr id="781351" name="Rectangle 39">
                  <a:extLst>
                    <a:ext uri="{FF2B5EF4-FFF2-40B4-BE49-F238E27FC236}">
                      <a16:creationId xmlns:a16="http://schemas.microsoft.com/office/drawing/2014/main" id="{6923C7AD-9A7A-F34F-84A4-95763F8657EF}"/>
                    </a:ext>
                  </a:extLst>
                </p:cNvPr>
                <p:cNvSpPr>
                  <a:spLocks noChangeAspect="1" noChangeArrowheads="1"/>
                </p:cNvSpPr>
                <p:nvPr/>
              </p:nvSpPr>
              <p:spPr bwMode="auto">
                <a:xfrm>
                  <a:off x="1542" y="1102"/>
                  <a:ext cx="1691"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ATGGCAGAATCACTTTAAAACGTGGCCCCACCCGCTGCACCCTGTGCATTTTGTACGTTACTGCG</a:t>
                  </a:r>
                  <a:r>
                    <a:rPr lang="en-US" altLang="en-US" sz="300" b="1">
                      <a:solidFill>
                        <a:schemeClr val="bg2"/>
                      </a:solidFill>
                      <a:latin typeface="Courier New" panose="02070309020205020404" pitchFamily="49" charset="0"/>
                    </a:rPr>
                    <a:t>AAATGACTCA</a:t>
                  </a:r>
                  <a:r>
                    <a:rPr lang="en-US" altLang="en-US" sz="300">
                      <a:latin typeface="Courier New" panose="02070309020205020404" pitchFamily="49" charset="0"/>
                    </a:rPr>
                    <a:t>ACG</a:t>
                  </a:r>
                </a:p>
              </p:txBody>
            </p:sp>
            <p:sp>
              <p:nvSpPr>
                <p:cNvPr id="781352" name="Rectangle 40">
                  <a:extLst>
                    <a:ext uri="{FF2B5EF4-FFF2-40B4-BE49-F238E27FC236}">
                      <a16:creationId xmlns:a16="http://schemas.microsoft.com/office/drawing/2014/main" id="{3923E91C-ACB9-C14E-9B89-C66CA4B095C3}"/>
                    </a:ext>
                  </a:extLst>
                </p:cNvPr>
                <p:cNvSpPr>
                  <a:spLocks noChangeAspect="1" noChangeArrowheads="1"/>
                </p:cNvSpPr>
                <p:nvPr/>
              </p:nvSpPr>
              <p:spPr bwMode="auto">
                <a:xfrm>
                  <a:off x="1542" y="1204"/>
                  <a:ext cx="1679"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TGCGAAC</a:t>
                  </a:r>
                  <a:r>
                    <a:rPr lang="en-US" altLang="en-US" sz="300" b="1">
                      <a:solidFill>
                        <a:schemeClr val="bg2"/>
                      </a:solidFill>
                      <a:latin typeface="Courier New" panose="02070309020205020404" pitchFamily="49" charset="0"/>
                    </a:rPr>
                    <a:t>AAAAGAGTCA</a:t>
                  </a:r>
                  <a:r>
                    <a:rPr lang="en-US" altLang="en-US" sz="300">
                      <a:latin typeface="Courier New" panose="02070309020205020404" pitchFamily="49" charset="0"/>
                    </a:rPr>
                    <a:t>TTACAACGAGGAAATAGAAGAAAATGAAAAATTTTCGACAAAATGTATAGTCATTTCTATC</a:t>
                  </a:r>
                </a:p>
              </p:txBody>
            </p:sp>
            <p:sp>
              <p:nvSpPr>
                <p:cNvPr id="781353" name="Rectangle 41">
                  <a:extLst>
                    <a:ext uri="{FF2B5EF4-FFF2-40B4-BE49-F238E27FC236}">
                      <a16:creationId xmlns:a16="http://schemas.microsoft.com/office/drawing/2014/main" id="{AC5AAB28-1224-EA4E-BDB3-22971B361893}"/>
                    </a:ext>
                  </a:extLst>
                </p:cNvPr>
                <p:cNvSpPr>
                  <a:spLocks noChangeAspect="1" noChangeArrowheads="1"/>
                </p:cNvSpPr>
                <p:nvPr/>
              </p:nvSpPr>
              <p:spPr bwMode="auto">
                <a:xfrm>
                  <a:off x="1542" y="1255"/>
                  <a:ext cx="1675"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ACAAAGGTACCTTCCTGGCCAATCTCACAGATTTAATATAGTAAATTGTCATGCATA</a:t>
                  </a:r>
                  <a:r>
                    <a:rPr lang="en-US" altLang="en-US" sz="300" b="1">
                      <a:solidFill>
                        <a:schemeClr val="bg2"/>
                      </a:solidFill>
                      <a:latin typeface="Courier New" panose="02070309020205020404" pitchFamily="49" charset="0"/>
                    </a:rPr>
                    <a:t>TGACTCATCC</a:t>
                  </a:r>
                  <a:r>
                    <a:rPr lang="en-US" altLang="en-US" sz="300">
                      <a:latin typeface="Courier New" panose="02070309020205020404" pitchFamily="49" charset="0"/>
                    </a:rPr>
                    <a:t>CGAACATGAAA</a:t>
                  </a:r>
                </a:p>
              </p:txBody>
            </p:sp>
            <p:sp>
              <p:nvSpPr>
                <p:cNvPr id="781354" name="Rectangle 42">
                  <a:extLst>
                    <a:ext uri="{FF2B5EF4-FFF2-40B4-BE49-F238E27FC236}">
                      <a16:creationId xmlns:a16="http://schemas.microsoft.com/office/drawing/2014/main" id="{591CD908-5519-E04C-8658-38F9C4D88602}"/>
                    </a:ext>
                  </a:extLst>
                </p:cNvPr>
                <p:cNvSpPr>
                  <a:spLocks noChangeAspect="1" noChangeArrowheads="1"/>
                </p:cNvSpPr>
                <p:nvPr/>
              </p:nvSpPr>
              <p:spPr bwMode="auto">
                <a:xfrm>
                  <a:off x="1542" y="1305"/>
                  <a:ext cx="1723"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ATTGAT</a:t>
                  </a:r>
                  <a:r>
                    <a:rPr lang="en-US" altLang="en-US" sz="300" b="1">
                      <a:solidFill>
                        <a:schemeClr val="bg2"/>
                      </a:solidFill>
                      <a:latin typeface="Courier New" panose="02070309020205020404" pitchFamily="49" charset="0"/>
                    </a:rPr>
                    <a:t>TGACTCATTT</a:t>
                  </a:r>
                  <a:r>
                    <a:rPr lang="en-US" altLang="en-US" sz="300">
                      <a:latin typeface="Courier New" panose="02070309020205020404" pitchFamily="49" charset="0"/>
                    </a:rPr>
                    <a:t>TCCTCTGACTACTACCAGTTCAAAATGTTAGAGAAAAATAGAAAAGCAGAAAAAATAAATAA</a:t>
                  </a:r>
                </a:p>
              </p:txBody>
            </p:sp>
            <p:sp>
              <p:nvSpPr>
                <p:cNvPr id="781355" name="Rectangle 43">
                  <a:extLst>
                    <a:ext uri="{FF2B5EF4-FFF2-40B4-BE49-F238E27FC236}">
                      <a16:creationId xmlns:a16="http://schemas.microsoft.com/office/drawing/2014/main" id="{F427C513-0E4B-DC41-99F0-ED5BB7BD7137}"/>
                    </a:ext>
                  </a:extLst>
                </p:cNvPr>
                <p:cNvSpPr>
                  <a:spLocks noChangeAspect="1" noChangeArrowheads="1"/>
                </p:cNvSpPr>
                <p:nvPr/>
              </p:nvSpPr>
              <p:spPr bwMode="auto">
                <a:xfrm>
                  <a:off x="1542" y="1354"/>
                  <a:ext cx="1699"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GGCGCCACAGTCCGCGTTTGGTTATCCGGC</a:t>
                  </a:r>
                  <a:r>
                    <a:rPr lang="en-US" altLang="en-US" sz="300" b="1">
                      <a:solidFill>
                        <a:schemeClr val="bg2"/>
                      </a:solidFill>
                      <a:latin typeface="Courier New" panose="02070309020205020404" pitchFamily="49" charset="0"/>
                    </a:rPr>
                    <a:t>TGACTCATTCTGACTCTTTT</a:t>
                  </a:r>
                  <a:r>
                    <a:rPr lang="en-US" altLang="en-US" sz="300">
                      <a:latin typeface="Courier New" panose="02070309020205020404" pitchFamily="49" charset="0"/>
                    </a:rPr>
                    <a:t>TTGGAAAGTGTGGCATGTGCTTCACACA</a:t>
                  </a:r>
                </a:p>
              </p:txBody>
            </p:sp>
          </p:grpSp>
          <p:sp>
            <p:nvSpPr>
              <p:cNvPr id="781356" name="Text Box 44">
                <a:extLst>
                  <a:ext uri="{FF2B5EF4-FFF2-40B4-BE49-F238E27FC236}">
                    <a16:creationId xmlns:a16="http://schemas.microsoft.com/office/drawing/2014/main" id="{C5659702-9AE0-354C-B38D-7687BDD8EE9B}"/>
                  </a:ext>
                </a:extLst>
              </p:cNvPr>
              <p:cNvSpPr txBox="1">
                <a:spLocks noChangeArrowheads="1"/>
              </p:cNvSpPr>
              <p:nvPr/>
            </p:nvSpPr>
            <p:spPr bwMode="auto">
              <a:xfrm>
                <a:off x="2680" y="3546"/>
                <a:ext cx="3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b="1">
                    <a:solidFill>
                      <a:schemeClr val="tx2"/>
                    </a:solidFill>
                    <a:effectLst>
                      <a:outerShdw blurRad="38100" dist="38100" dir="2700000" algn="tl">
                        <a:srgbClr val="C0C0C0"/>
                      </a:outerShdw>
                    </a:effectLst>
                    <a:latin typeface="Symbol" pitchFamily="2" charset="2"/>
                  </a:rPr>
                  <a:t>Þ</a:t>
                </a:r>
                <a:endParaRPr lang="en-US" altLang="en-US" sz="2800" b="1">
                  <a:solidFill>
                    <a:schemeClr val="tx2"/>
                  </a:solidFill>
                  <a:effectLst>
                    <a:outerShdw blurRad="38100" dist="38100" dir="2700000" algn="tl">
                      <a:srgbClr val="C0C0C0"/>
                    </a:outerShdw>
                  </a:effectLst>
                  <a:latin typeface="Helvetica" pitchFamily="2" charset="0"/>
                </a:endParaRPr>
              </a:p>
            </p:txBody>
          </p:sp>
          <p:grpSp>
            <p:nvGrpSpPr>
              <p:cNvPr id="781357" name="Group 45">
                <a:extLst>
                  <a:ext uri="{FF2B5EF4-FFF2-40B4-BE49-F238E27FC236}">
                    <a16:creationId xmlns:a16="http://schemas.microsoft.com/office/drawing/2014/main" id="{C2360F7D-A219-AD4A-8A79-8A474798DAAA}"/>
                  </a:ext>
                </a:extLst>
              </p:cNvPr>
              <p:cNvGrpSpPr>
                <a:grpSpLocks/>
              </p:cNvGrpSpPr>
              <p:nvPr/>
            </p:nvGrpSpPr>
            <p:grpSpPr bwMode="auto">
              <a:xfrm>
                <a:off x="3282" y="3481"/>
                <a:ext cx="1735" cy="641"/>
                <a:chOff x="3152" y="3481"/>
                <a:chExt cx="1735" cy="641"/>
              </a:xfrm>
            </p:grpSpPr>
            <p:grpSp>
              <p:nvGrpSpPr>
                <p:cNvPr id="781358" name="Group 46">
                  <a:extLst>
                    <a:ext uri="{FF2B5EF4-FFF2-40B4-BE49-F238E27FC236}">
                      <a16:creationId xmlns:a16="http://schemas.microsoft.com/office/drawing/2014/main" id="{35AE5E4E-213D-6D4F-BDA1-256C4E993CB0}"/>
                    </a:ext>
                  </a:extLst>
                </p:cNvPr>
                <p:cNvGrpSpPr>
                  <a:grpSpLocks/>
                </p:cNvGrpSpPr>
                <p:nvPr/>
              </p:nvGrpSpPr>
              <p:grpSpPr bwMode="auto">
                <a:xfrm>
                  <a:off x="3152" y="3481"/>
                  <a:ext cx="1735" cy="339"/>
                  <a:chOff x="1542" y="1102"/>
                  <a:chExt cx="1735" cy="339"/>
                </a:xfrm>
              </p:grpSpPr>
              <p:sp>
                <p:nvSpPr>
                  <p:cNvPr id="781359" name="Rectangle 47">
                    <a:extLst>
                      <a:ext uri="{FF2B5EF4-FFF2-40B4-BE49-F238E27FC236}">
                        <a16:creationId xmlns:a16="http://schemas.microsoft.com/office/drawing/2014/main" id="{167ACBC9-7314-2A47-B8C4-E8165F80DBD3}"/>
                      </a:ext>
                    </a:extLst>
                  </p:cNvPr>
                  <p:cNvSpPr>
                    <a:spLocks noChangeAspect="1" noChangeArrowheads="1"/>
                  </p:cNvSpPr>
                  <p:nvPr/>
                </p:nvSpPr>
                <p:spPr bwMode="auto">
                  <a:xfrm>
                    <a:off x="1542" y="1154"/>
                    <a:ext cx="1735"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CACATCCAACGAATCACCTCACCGTTATCG</a:t>
                    </a:r>
                    <a:r>
                      <a:rPr lang="en-US" altLang="en-US" sz="300" b="1">
                        <a:solidFill>
                          <a:srgbClr val="FF6600"/>
                        </a:solidFill>
                        <a:latin typeface="Courier New" panose="02070309020205020404" pitchFamily="49" charset="0"/>
                      </a:rPr>
                      <a:t>TGACTCACTT</a:t>
                    </a:r>
                    <a:r>
                      <a:rPr lang="en-US" altLang="en-US" sz="300">
                        <a:latin typeface="Courier New" panose="02070309020205020404" pitchFamily="49" charset="0"/>
                      </a:rPr>
                      <a:t>TCTTTCGCATCGCCGAAGTGCCATAAAAAATATTTTTT</a:t>
                    </a:r>
                  </a:p>
                </p:txBody>
              </p:sp>
              <p:sp>
                <p:nvSpPr>
                  <p:cNvPr id="781360" name="Rectangle 48">
                    <a:extLst>
                      <a:ext uri="{FF2B5EF4-FFF2-40B4-BE49-F238E27FC236}">
                        <a16:creationId xmlns:a16="http://schemas.microsoft.com/office/drawing/2014/main" id="{345EB40C-8523-9849-971B-B5458D1FF8EE}"/>
                      </a:ext>
                    </a:extLst>
                  </p:cNvPr>
                  <p:cNvSpPr>
                    <a:spLocks noChangeAspect="1" noChangeArrowheads="1"/>
                  </p:cNvSpPr>
                  <p:nvPr/>
                </p:nvSpPr>
                <p:spPr bwMode="auto">
                  <a:xfrm>
                    <a:off x="1542" y="1102"/>
                    <a:ext cx="1691"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ATGGCAGAATCACTTTAAAACGTGGCCCCACCCGCTGCACCCTGTGCATTTTGTACGTTACTGCG</a:t>
                    </a:r>
                    <a:r>
                      <a:rPr lang="en-US" altLang="en-US" sz="300" b="1">
                        <a:solidFill>
                          <a:srgbClr val="FF6600"/>
                        </a:solidFill>
                        <a:latin typeface="Courier New" panose="02070309020205020404" pitchFamily="49" charset="0"/>
                      </a:rPr>
                      <a:t>AAATGACTCA</a:t>
                    </a:r>
                    <a:r>
                      <a:rPr lang="en-US" altLang="en-US" sz="300">
                        <a:solidFill>
                          <a:srgbClr val="FF6600"/>
                        </a:solidFill>
                        <a:latin typeface="Courier New" panose="02070309020205020404" pitchFamily="49" charset="0"/>
                      </a:rPr>
                      <a:t>A</a:t>
                    </a:r>
                    <a:r>
                      <a:rPr lang="en-US" altLang="en-US" sz="300">
                        <a:latin typeface="Courier New" panose="02070309020205020404" pitchFamily="49" charset="0"/>
                      </a:rPr>
                      <a:t>CG</a:t>
                    </a:r>
                  </a:p>
                </p:txBody>
              </p:sp>
              <p:sp>
                <p:nvSpPr>
                  <p:cNvPr id="781361" name="Rectangle 49">
                    <a:extLst>
                      <a:ext uri="{FF2B5EF4-FFF2-40B4-BE49-F238E27FC236}">
                        <a16:creationId xmlns:a16="http://schemas.microsoft.com/office/drawing/2014/main" id="{1A70CE03-601B-114B-8545-1260C61C45DD}"/>
                      </a:ext>
                    </a:extLst>
                  </p:cNvPr>
                  <p:cNvSpPr>
                    <a:spLocks noChangeAspect="1" noChangeArrowheads="1"/>
                  </p:cNvSpPr>
                  <p:nvPr/>
                </p:nvSpPr>
                <p:spPr bwMode="auto">
                  <a:xfrm>
                    <a:off x="1542" y="1204"/>
                    <a:ext cx="1679"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TGCGAAC</a:t>
                    </a:r>
                    <a:r>
                      <a:rPr lang="en-US" altLang="en-US" sz="300" b="1">
                        <a:solidFill>
                          <a:srgbClr val="FF6600"/>
                        </a:solidFill>
                        <a:latin typeface="Courier New" panose="02070309020205020404" pitchFamily="49" charset="0"/>
                      </a:rPr>
                      <a:t>AAAAGAGTCA</a:t>
                    </a:r>
                    <a:r>
                      <a:rPr lang="en-US" altLang="en-US" sz="300">
                        <a:latin typeface="Courier New" panose="02070309020205020404" pitchFamily="49" charset="0"/>
                      </a:rPr>
                      <a:t>TTACAACGAGGAAATAGAAGAAAATGAAAAATTTTCGACAAAATGTATAGTCATTTCTATC</a:t>
                    </a:r>
                  </a:p>
                </p:txBody>
              </p:sp>
              <p:sp>
                <p:nvSpPr>
                  <p:cNvPr id="781362" name="Rectangle 50">
                    <a:extLst>
                      <a:ext uri="{FF2B5EF4-FFF2-40B4-BE49-F238E27FC236}">
                        <a16:creationId xmlns:a16="http://schemas.microsoft.com/office/drawing/2014/main" id="{4E3A1AC6-2AB1-3846-B859-B52D39CF9C8B}"/>
                      </a:ext>
                    </a:extLst>
                  </p:cNvPr>
                  <p:cNvSpPr>
                    <a:spLocks noChangeAspect="1" noChangeArrowheads="1"/>
                  </p:cNvSpPr>
                  <p:nvPr/>
                </p:nvSpPr>
                <p:spPr bwMode="auto">
                  <a:xfrm>
                    <a:off x="1542" y="1255"/>
                    <a:ext cx="1675"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ACAAAGGTACCTTCCTGGCCAATCTCACAGATTTAATATAGTAAATTGTCATGCATA</a:t>
                    </a:r>
                    <a:r>
                      <a:rPr lang="en-US" altLang="en-US" sz="300" b="1">
                        <a:solidFill>
                          <a:srgbClr val="FF6600"/>
                        </a:solidFill>
                        <a:latin typeface="Courier New" panose="02070309020205020404" pitchFamily="49" charset="0"/>
                      </a:rPr>
                      <a:t>TGACTCATCC</a:t>
                    </a:r>
                    <a:r>
                      <a:rPr lang="en-US" altLang="en-US" sz="300">
                        <a:latin typeface="Courier New" panose="02070309020205020404" pitchFamily="49" charset="0"/>
                      </a:rPr>
                      <a:t>CGAACATGAAA</a:t>
                    </a:r>
                  </a:p>
                </p:txBody>
              </p:sp>
              <p:sp>
                <p:nvSpPr>
                  <p:cNvPr id="781363" name="Rectangle 51">
                    <a:extLst>
                      <a:ext uri="{FF2B5EF4-FFF2-40B4-BE49-F238E27FC236}">
                        <a16:creationId xmlns:a16="http://schemas.microsoft.com/office/drawing/2014/main" id="{6CDA4114-B579-CC42-8EF6-FE132F5F2FA1}"/>
                      </a:ext>
                    </a:extLst>
                  </p:cNvPr>
                  <p:cNvSpPr>
                    <a:spLocks noChangeAspect="1" noChangeArrowheads="1"/>
                  </p:cNvSpPr>
                  <p:nvPr/>
                </p:nvSpPr>
                <p:spPr bwMode="auto">
                  <a:xfrm>
                    <a:off x="1542" y="1305"/>
                    <a:ext cx="1723"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ATTGAT</a:t>
                    </a:r>
                    <a:r>
                      <a:rPr lang="en-US" altLang="en-US" sz="300" b="1">
                        <a:solidFill>
                          <a:srgbClr val="FF6600"/>
                        </a:solidFill>
                        <a:latin typeface="Courier New" panose="02070309020205020404" pitchFamily="49" charset="0"/>
                      </a:rPr>
                      <a:t>TGACTCATTT</a:t>
                    </a:r>
                    <a:r>
                      <a:rPr lang="en-US" altLang="en-US" sz="300">
                        <a:latin typeface="Courier New" panose="02070309020205020404" pitchFamily="49" charset="0"/>
                      </a:rPr>
                      <a:t>TCCTCTGACTACTACCAGTTCAAAATGTTAGAGAAAAATAGAAAAGCAGAAAAAATAAATAA</a:t>
                    </a:r>
                  </a:p>
                </p:txBody>
              </p:sp>
              <p:sp>
                <p:nvSpPr>
                  <p:cNvPr id="781364" name="Rectangle 52">
                    <a:extLst>
                      <a:ext uri="{FF2B5EF4-FFF2-40B4-BE49-F238E27FC236}">
                        <a16:creationId xmlns:a16="http://schemas.microsoft.com/office/drawing/2014/main" id="{4F5510F1-3D2E-B148-8EBD-BCBD015471EF}"/>
                      </a:ext>
                    </a:extLst>
                  </p:cNvPr>
                  <p:cNvSpPr>
                    <a:spLocks noChangeAspect="1" noChangeArrowheads="1"/>
                  </p:cNvSpPr>
                  <p:nvPr/>
                </p:nvSpPr>
                <p:spPr bwMode="auto">
                  <a:xfrm>
                    <a:off x="1542" y="1354"/>
                    <a:ext cx="1699"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00">
                        <a:latin typeface="Courier New" panose="02070309020205020404" pitchFamily="49" charset="0"/>
                      </a:rPr>
                      <a:t>5’- GGCGCCACAGTCCGCGTTTGGTTATCCGGC</a:t>
                    </a:r>
                    <a:r>
                      <a:rPr lang="en-US" altLang="en-US" sz="300" b="1">
                        <a:solidFill>
                          <a:srgbClr val="FF6600"/>
                        </a:solidFill>
                        <a:latin typeface="Courier New" panose="02070309020205020404" pitchFamily="49" charset="0"/>
                      </a:rPr>
                      <a:t>TGACTCATTCTGACTCTTTT</a:t>
                    </a:r>
                    <a:r>
                      <a:rPr lang="en-US" altLang="en-US" sz="300">
                        <a:latin typeface="Courier New" panose="02070309020205020404" pitchFamily="49" charset="0"/>
                      </a:rPr>
                      <a:t>TTGGAAAGTGTGGCATGTGCTTCACACA</a:t>
                    </a:r>
                  </a:p>
                </p:txBody>
              </p:sp>
            </p:grpSp>
            <p:pic>
              <p:nvPicPr>
                <p:cNvPr id="781365" name="Picture 53" descr="aminoacid_biosynthesis_ye_n6">
                  <a:extLst>
                    <a:ext uri="{FF2B5EF4-FFF2-40B4-BE49-F238E27FC236}">
                      <a16:creationId xmlns:a16="http://schemas.microsoft.com/office/drawing/2014/main" id="{7F5392A8-29B8-E84E-B346-C0C3F0C18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 y="3857"/>
                  <a:ext cx="67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1366" name="Text Box 54">
                  <a:extLst>
                    <a:ext uri="{FF2B5EF4-FFF2-40B4-BE49-F238E27FC236}">
                      <a16:creationId xmlns:a16="http://schemas.microsoft.com/office/drawing/2014/main" id="{AD4D959D-D320-1242-AE71-5BD033C912C0}"/>
                    </a:ext>
                  </a:extLst>
                </p:cNvPr>
                <p:cNvSpPr txBox="1">
                  <a:spLocks noChangeArrowheads="1"/>
                </p:cNvSpPr>
                <p:nvPr/>
              </p:nvSpPr>
              <p:spPr bwMode="auto">
                <a:xfrm>
                  <a:off x="3258" y="3795"/>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a:solidFill>
                        <a:schemeClr val="tx2"/>
                      </a:solidFill>
                      <a:latin typeface="Helvetica" pitchFamily="2" charset="0"/>
                    </a:rPr>
                    <a:t>+</a:t>
                  </a:r>
                </a:p>
              </p:txBody>
            </p:sp>
          </p:grpSp>
        </p:grpSp>
      </p:grpSp>
      <p:sp>
        <p:nvSpPr>
          <p:cNvPr id="781369" name="Rectangle 57">
            <a:extLst>
              <a:ext uri="{FF2B5EF4-FFF2-40B4-BE49-F238E27FC236}">
                <a16:creationId xmlns:a16="http://schemas.microsoft.com/office/drawing/2014/main" id="{46A6BCFF-3A8F-CF4A-A300-0DCFAC7A1014}"/>
              </a:ext>
            </a:extLst>
          </p:cNvPr>
          <p:cNvSpPr>
            <a:spLocks noGrp="1" noChangeArrowheads="1"/>
          </p:cNvSpPr>
          <p:nvPr>
            <p:ph type="title"/>
          </p:nvPr>
        </p:nvSpPr>
        <p:spPr>
          <a:xfrm>
            <a:off x="609480" y="273600"/>
            <a:ext cx="11331508" cy="780603"/>
          </a:xfrm>
        </p:spPr>
        <p:txBody>
          <a:bodyPr/>
          <a:lstStyle/>
          <a:p>
            <a:pPr algn="ctr"/>
            <a:r>
              <a:rPr lang="en-US" altLang="en-US" sz="3600" dirty="0"/>
              <a:t>Computational problems for </a:t>
            </a:r>
            <a:r>
              <a:rPr lang="en-US" altLang="en-US" sz="3600" i="1" dirty="0">
                <a:latin typeface="Times New Roman" panose="02020603050405020304" pitchFamily="18" charset="0"/>
              </a:rPr>
              <a:t>in silico</a:t>
            </a:r>
            <a:r>
              <a:rPr lang="en-US" altLang="en-US" sz="3600" dirty="0"/>
              <a:t> motif detection</a:t>
            </a:r>
          </a:p>
        </p:txBody>
      </p:sp>
      <p:sp>
        <p:nvSpPr>
          <p:cNvPr id="781370" name="Rectangle 58">
            <a:extLst>
              <a:ext uri="{FF2B5EF4-FFF2-40B4-BE49-F238E27FC236}">
                <a16:creationId xmlns:a16="http://schemas.microsoft.com/office/drawing/2014/main" id="{4389E974-A03F-9D48-983B-FD18F165A5BE}"/>
              </a:ext>
            </a:extLst>
          </p:cNvPr>
          <p:cNvSpPr>
            <a:spLocks noGrp="1" noChangeArrowheads="1"/>
          </p:cNvSpPr>
          <p:nvPr>
            <p:ph type="body" idx="1"/>
          </p:nvPr>
        </p:nvSpPr>
        <p:spPr/>
        <p:txBody>
          <a:bodyPr/>
          <a:lstStyle/>
          <a:p>
            <a:r>
              <a:rPr lang="en-US" altLang="en-US"/>
              <a:t>Extract a motif model based on (experimentally) identified motifs</a:t>
            </a:r>
          </a:p>
          <a:p>
            <a:endParaRPr lang="en-US" altLang="en-US"/>
          </a:p>
          <a:p>
            <a:endParaRPr lang="en-US" altLang="en-US"/>
          </a:p>
          <a:p>
            <a:r>
              <a:rPr lang="en-US" altLang="en-US"/>
              <a:t>Search for motif instances based on given motif model(s)</a:t>
            </a:r>
          </a:p>
          <a:p>
            <a:endParaRPr lang="en-US" altLang="en-US">
              <a:effectLst>
                <a:outerShdw blurRad="38100" dist="38100" dir="2700000" algn="tl">
                  <a:srgbClr val="C0C0C0"/>
                </a:outerShdw>
              </a:effectLst>
            </a:endParaRPr>
          </a:p>
          <a:p>
            <a:endParaRPr lang="en-US" altLang="en-US"/>
          </a:p>
          <a:p>
            <a:endParaRPr lang="en-US" altLang="en-US"/>
          </a:p>
          <a:p>
            <a:r>
              <a:rPr lang="en-US" altLang="en-US"/>
              <a:t>Uncover novel motifs computationally from genomic sequences</a:t>
            </a:r>
          </a:p>
          <a:p>
            <a:endParaRPr lang="en-US" altLang="en-US"/>
          </a:p>
        </p:txBody>
      </p:sp>
    </p:spTree>
    <p:extLst>
      <p:ext uri="{BB962C8B-B14F-4D97-AF65-F5344CB8AC3E}">
        <p14:creationId xmlns:p14="http://schemas.microsoft.com/office/powerpoint/2010/main" val="3644566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2" name="Text Box 4">
            <a:extLst>
              <a:ext uri="{FF2B5EF4-FFF2-40B4-BE49-F238E27FC236}">
                <a16:creationId xmlns:a16="http://schemas.microsoft.com/office/drawing/2014/main" id="{B7160432-434A-2B45-BAE9-F7E576F55B55}"/>
              </a:ext>
            </a:extLst>
          </p:cNvPr>
          <p:cNvSpPr txBox="1">
            <a:spLocks noChangeArrowheads="1"/>
          </p:cNvSpPr>
          <p:nvPr/>
        </p:nvSpPr>
        <p:spPr bwMode="auto">
          <a:xfrm>
            <a:off x="4943476" y="4159250"/>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chemeClr val="tx2"/>
                </a:solidFill>
                <a:effectLst>
                  <a:outerShdw blurRad="38100" dist="38100" dir="2700000" algn="tl">
                    <a:srgbClr val="C0C0C0"/>
                  </a:outerShdw>
                </a:effectLst>
                <a:latin typeface="Helvetica" pitchFamily="2" charset="0"/>
              </a:rPr>
              <a:t>Prediction</a:t>
            </a:r>
          </a:p>
        </p:txBody>
      </p:sp>
      <p:sp>
        <p:nvSpPr>
          <p:cNvPr id="790533" name="Text Box 5">
            <a:extLst>
              <a:ext uri="{FF2B5EF4-FFF2-40B4-BE49-F238E27FC236}">
                <a16:creationId xmlns:a16="http://schemas.microsoft.com/office/drawing/2014/main" id="{0D291439-DD1C-5948-A901-A7BCA77A1225}"/>
              </a:ext>
            </a:extLst>
          </p:cNvPr>
          <p:cNvSpPr txBox="1">
            <a:spLocks noChangeArrowheads="1"/>
          </p:cNvSpPr>
          <p:nvPr/>
        </p:nvSpPr>
        <p:spPr bwMode="auto">
          <a:xfrm>
            <a:off x="4238626" y="2468563"/>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chemeClr val="tx2"/>
                </a:solidFill>
                <a:effectLst>
                  <a:outerShdw blurRad="38100" dist="38100" dir="2700000" algn="tl">
                    <a:srgbClr val="C0C0C0"/>
                  </a:outerShdw>
                </a:effectLst>
                <a:latin typeface="Helvetica" pitchFamily="2" charset="0"/>
              </a:rPr>
              <a:t>Supervised learning</a:t>
            </a:r>
          </a:p>
        </p:txBody>
      </p:sp>
      <p:sp>
        <p:nvSpPr>
          <p:cNvPr id="790534" name="Text Box 6">
            <a:extLst>
              <a:ext uri="{FF2B5EF4-FFF2-40B4-BE49-F238E27FC236}">
                <a16:creationId xmlns:a16="http://schemas.microsoft.com/office/drawing/2014/main" id="{8DED0A8D-7868-134D-9079-677D1C70F6EE}"/>
              </a:ext>
            </a:extLst>
          </p:cNvPr>
          <p:cNvSpPr txBox="1">
            <a:spLocks noChangeArrowheads="1"/>
          </p:cNvSpPr>
          <p:nvPr/>
        </p:nvSpPr>
        <p:spPr bwMode="auto">
          <a:xfrm>
            <a:off x="4062414" y="5721350"/>
            <a:ext cx="346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chemeClr val="tx2"/>
                </a:solidFill>
                <a:effectLst>
                  <a:outerShdw blurRad="38100" dist="38100" dir="2700000" algn="tl">
                    <a:srgbClr val="C0C0C0"/>
                  </a:outerShdw>
                </a:effectLst>
                <a:latin typeface="Helvetica" pitchFamily="2" charset="0"/>
              </a:rPr>
              <a:t>Unsupervised learning</a:t>
            </a:r>
          </a:p>
        </p:txBody>
      </p:sp>
      <p:sp>
        <p:nvSpPr>
          <p:cNvPr id="790535" name="Rectangle 7">
            <a:extLst>
              <a:ext uri="{FF2B5EF4-FFF2-40B4-BE49-F238E27FC236}">
                <a16:creationId xmlns:a16="http://schemas.microsoft.com/office/drawing/2014/main" id="{76557596-2732-8C4C-A272-3D05A693DCAF}"/>
              </a:ext>
            </a:extLst>
          </p:cNvPr>
          <p:cNvSpPr>
            <a:spLocks noGrp="1" noChangeArrowheads="1"/>
          </p:cNvSpPr>
          <p:nvPr>
            <p:ph type="title"/>
          </p:nvPr>
        </p:nvSpPr>
        <p:spPr/>
        <p:txBody>
          <a:bodyPr/>
          <a:lstStyle/>
          <a:p>
            <a:pPr algn="ctr"/>
            <a:r>
              <a:rPr lang="en-US" altLang="en-US" sz="3600" dirty="0"/>
              <a:t>Computational problems for </a:t>
            </a:r>
            <a:r>
              <a:rPr lang="en-US" altLang="en-US" sz="3600" i="1" dirty="0">
                <a:latin typeface="Times New Roman" panose="02020603050405020304" pitchFamily="18" charset="0"/>
              </a:rPr>
              <a:t>in silico</a:t>
            </a:r>
            <a:r>
              <a:rPr lang="en-US" altLang="en-US" sz="3600" dirty="0"/>
              <a:t> motif detection</a:t>
            </a:r>
          </a:p>
        </p:txBody>
      </p:sp>
      <p:sp>
        <p:nvSpPr>
          <p:cNvPr id="790536" name="Rectangle 8">
            <a:extLst>
              <a:ext uri="{FF2B5EF4-FFF2-40B4-BE49-F238E27FC236}">
                <a16:creationId xmlns:a16="http://schemas.microsoft.com/office/drawing/2014/main" id="{B3BFA785-F608-674E-893C-DD64B897B81E}"/>
              </a:ext>
            </a:extLst>
          </p:cNvPr>
          <p:cNvSpPr>
            <a:spLocks noChangeArrowheads="1"/>
          </p:cNvSpPr>
          <p:nvPr/>
        </p:nvSpPr>
        <p:spPr bwMode="auto">
          <a:xfrm>
            <a:off x="1981200" y="1600201"/>
            <a:ext cx="82296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0000"/>
              </a:spcBef>
              <a:buClr>
                <a:schemeClr val="tx2"/>
              </a:buClr>
              <a:buSzPct val="70000"/>
              <a:buFont typeface="Wingdings" pitchFamily="2" charset="2"/>
              <a:buChar char="l"/>
              <a:defRPr sz="2200">
                <a:solidFill>
                  <a:srgbClr val="333399"/>
                </a:solidFill>
                <a:latin typeface="Arial" panose="020B0604020202020204" pitchFamily="34" charset="0"/>
              </a:defRPr>
            </a:lvl1pPr>
            <a:lvl2pPr marL="692150" indent="-347663">
              <a:spcBef>
                <a:spcPct val="30000"/>
              </a:spcBef>
              <a:buClr>
                <a:schemeClr val="accent2"/>
              </a:buClr>
              <a:buSzPct val="70000"/>
              <a:buFont typeface="Wingdings" pitchFamily="2" charset="2"/>
              <a:buChar char="l"/>
              <a:defRPr>
                <a:solidFill>
                  <a:srgbClr val="3366FF"/>
                </a:solidFill>
                <a:latin typeface="Arial" panose="020B0604020202020204" pitchFamily="34" charset="0"/>
              </a:defRPr>
            </a:lvl2pPr>
            <a:lvl3pPr marL="987425" indent="-293688">
              <a:spcBef>
                <a:spcPct val="30000"/>
              </a:spcBef>
              <a:buClr>
                <a:schemeClr val="accent1"/>
              </a:buClr>
              <a:buSzPct val="70000"/>
              <a:buFont typeface="Wingdings" pitchFamily="2" charset="2"/>
              <a:buChar char="l"/>
              <a:defRPr sz="1700">
                <a:solidFill>
                  <a:srgbClr val="669900"/>
                </a:solidFill>
                <a:latin typeface="Arial" panose="020B0604020202020204" pitchFamily="34" charset="0"/>
              </a:defRPr>
            </a:lvl3pPr>
            <a:lvl4pPr marL="1281113" indent="-292100">
              <a:spcBef>
                <a:spcPct val="30000"/>
              </a:spcBef>
              <a:buClr>
                <a:schemeClr val="tx2"/>
              </a:buClr>
              <a:buSzPct val="75000"/>
              <a:buFont typeface="Wingdings" pitchFamily="2" charset="2"/>
              <a:buChar char="§"/>
              <a:defRPr sz="1400">
                <a:solidFill>
                  <a:srgbClr val="333399"/>
                </a:solidFill>
                <a:latin typeface="Arial" panose="020B0604020202020204" pitchFamily="34" charset="0"/>
              </a:defRPr>
            </a:lvl4pPr>
            <a:lvl5pPr marL="1598613" indent="-315913">
              <a:spcBef>
                <a:spcPct val="30000"/>
              </a:spcBef>
              <a:buClr>
                <a:schemeClr val="folHlink"/>
              </a:buClr>
              <a:buSzPct val="80000"/>
              <a:buFont typeface="Wingdings" pitchFamily="2" charset="2"/>
              <a:buChar char="§"/>
              <a:defRPr sz="1400">
                <a:solidFill>
                  <a:srgbClr val="333399"/>
                </a:solidFill>
                <a:latin typeface="Arial" panose="020B0604020202020204" pitchFamily="34" charset="0"/>
              </a:defRPr>
            </a:lvl5pPr>
            <a:lvl6pPr marL="20558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6pPr>
            <a:lvl7pPr marL="25130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7pPr>
            <a:lvl8pPr marL="29702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8pPr>
            <a:lvl9pPr marL="3427413" indent="-315913" fontAlgn="base">
              <a:spcBef>
                <a:spcPct val="30000"/>
              </a:spcBef>
              <a:spcAft>
                <a:spcPct val="0"/>
              </a:spcAft>
              <a:buClr>
                <a:schemeClr val="folHlink"/>
              </a:buClr>
              <a:buSzPct val="80000"/>
              <a:buFont typeface="Wingdings" pitchFamily="2" charset="2"/>
              <a:buChar char="§"/>
              <a:defRPr sz="1400">
                <a:solidFill>
                  <a:srgbClr val="333399"/>
                </a:solidFill>
                <a:latin typeface="Arial" panose="020B0604020202020204" pitchFamily="34" charset="0"/>
              </a:defRPr>
            </a:lvl9pPr>
          </a:lstStyle>
          <a:p>
            <a:r>
              <a:rPr lang="en-US" altLang="en-US"/>
              <a:t>Extract a motif model based on (experimentally) identified motifs</a:t>
            </a:r>
          </a:p>
          <a:p>
            <a:endParaRPr lang="en-US" altLang="en-US"/>
          </a:p>
          <a:p>
            <a:endParaRPr lang="en-US" altLang="en-US"/>
          </a:p>
          <a:p>
            <a:r>
              <a:rPr lang="en-US" altLang="en-US"/>
              <a:t>Search for motif instances based on given motif model(s)</a:t>
            </a:r>
          </a:p>
          <a:p>
            <a:endParaRPr lang="en-US" altLang="en-US">
              <a:effectLst>
                <a:outerShdw blurRad="38100" dist="38100" dir="2700000" algn="tl">
                  <a:srgbClr val="C0C0C0"/>
                </a:outerShdw>
              </a:effectLst>
            </a:endParaRPr>
          </a:p>
          <a:p>
            <a:endParaRPr lang="en-US" altLang="en-US"/>
          </a:p>
          <a:p>
            <a:endParaRPr lang="en-US" altLang="en-US"/>
          </a:p>
          <a:p>
            <a:r>
              <a:rPr lang="en-US" altLang="en-US"/>
              <a:t>Uncover novel motifs computationally from genomic sequences</a:t>
            </a:r>
          </a:p>
          <a:p>
            <a:endParaRPr lang="en-US" altLang="en-US"/>
          </a:p>
        </p:txBody>
      </p:sp>
    </p:spTree>
    <p:extLst>
      <p:ext uri="{BB962C8B-B14F-4D97-AF65-F5344CB8AC3E}">
        <p14:creationId xmlns:p14="http://schemas.microsoft.com/office/powerpoint/2010/main" val="721544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9" name="Rectangle 5">
            <a:extLst>
              <a:ext uri="{FF2B5EF4-FFF2-40B4-BE49-F238E27FC236}">
                <a16:creationId xmlns:a16="http://schemas.microsoft.com/office/drawing/2014/main" id="{2784A00F-A2D9-7F4C-AE7E-87F01E8F05CD}"/>
              </a:ext>
            </a:extLst>
          </p:cNvPr>
          <p:cNvSpPr>
            <a:spLocks noChangeArrowheads="1"/>
          </p:cNvSpPr>
          <p:nvPr/>
        </p:nvSpPr>
        <p:spPr bwMode="auto">
          <a:xfrm>
            <a:off x="6224588" y="2835276"/>
            <a:ext cx="4113212" cy="3794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0000"/>
              </a:spcBef>
              <a:buClr>
                <a:schemeClr val="tx2"/>
              </a:buClr>
              <a:buSzPct val="70000"/>
              <a:buFont typeface="Wingdings" pitchFamily="2" charset="2"/>
              <a:buChar char="l"/>
              <a:defRPr sz="2000">
                <a:solidFill>
                  <a:srgbClr val="333399"/>
                </a:solidFill>
                <a:latin typeface="Arial" panose="020B0604020202020204" pitchFamily="34" charset="0"/>
              </a:defRPr>
            </a:lvl1pPr>
            <a:lvl2pPr marL="692150" indent="-347663">
              <a:spcBef>
                <a:spcPct val="30000"/>
              </a:spcBef>
              <a:buClr>
                <a:schemeClr val="accent2"/>
              </a:buClr>
              <a:buSzPct val="70000"/>
              <a:buFont typeface="Wingdings" pitchFamily="2" charset="2"/>
              <a:buChar char="l"/>
              <a:defRPr sz="1600">
                <a:solidFill>
                  <a:srgbClr val="3366FF"/>
                </a:solidFill>
                <a:latin typeface="Arial" panose="020B0604020202020204" pitchFamily="34" charset="0"/>
              </a:defRPr>
            </a:lvl2pPr>
            <a:lvl3pPr marL="987425" indent="-293688">
              <a:spcBef>
                <a:spcPct val="30000"/>
              </a:spcBef>
              <a:buClr>
                <a:schemeClr val="accent1"/>
              </a:buClr>
              <a:buSzPct val="70000"/>
              <a:buFont typeface="Wingdings" pitchFamily="2" charset="2"/>
              <a:buChar char="l"/>
              <a:defRPr sz="1600">
                <a:solidFill>
                  <a:srgbClr val="669900"/>
                </a:solidFill>
                <a:latin typeface="Arial" panose="020B0604020202020204" pitchFamily="34" charset="0"/>
              </a:defRPr>
            </a:lvl3pPr>
            <a:lvl4pPr marL="1281113" indent="-292100">
              <a:spcBef>
                <a:spcPct val="30000"/>
              </a:spcBef>
              <a:buClr>
                <a:schemeClr val="tx2"/>
              </a:buClr>
              <a:buSzPct val="75000"/>
              <a:buFont typeface="Wingdings" pitchFamily="2" charset="2"/>
              <a:buChar char="§"/>
              <a:defRPr sz="1200">
                <a:solidFill>
                  <a:srgbClr val="333399"/>
                </a:solidFill>
                <a:latin typeface="Arial" panose="020B0604020202020204" pitchFamily="34" charset="0"/>
              </a:defRPr>
            </a:lvl4pPr>
            <a:lvl5pPr marL="1598613" indent="-315913">
              <a:spcBef>
                <a:spcPct val="30000"/>
              </a:spcBef>
              <a:buClr>
                <a:schemeClr val="folHlink"/>
              </a:buClr>
              <a:buSzPct val="80000"/>
              <a:buFont typeface="Wingdings" pitchFamily="2" charset="2"/>
              <a:buChar char="§"/>
              <a:defRPr sz="1200">
                <a:solidFill>
                  <a:srgbClr val="333399"/>
                </a:solidFill>
                <a:latin typeface="Arial" panose="020B0604020202020204" pitchFamily="34" charset="0"/>
              </a:defRPr>
            </a:lvl5pPr>
            <a:lvl6pPr marL="2055813" indent="-315913" fontAlgn="base">
              <a:spcBef>
                <a:spcPct val="30000"/>
              </a:spcBef>
              <a:spcAft>
                <a:spcPct val="0"/>
              </a:spcAft>
              <a:buClr>
                <a:schemeClr val="folHlink"/>
              </a:buClr>
              <a:buSzPct val="80000"/>
              <a:buFont typeface="Wingdings" pitchFamily="2" charset="2"/>
              <a:buChar char="§"/>
              <a:defRPr sz="1200">
                <a:solidFill>
                  <a:srgbClr val="333399"/>
                </a:solidFill>
                <a:latin typeface="Arial" panose="020B0604020202020204" pitchFamily="34" charset="0"/>
              </a:defRPr>
            </a:lvl6pPr>
            <a:lvl7pPr marL="2513013" indent="-315913" fontAlgn="base">
              <a:spcBef>
                <a:spcPct val="30000"/>
              </a:spcBef>
              <a:spcAft>
                <a:spcPct val="0"/>
              </a:spcAft>
              <a:buClr>
                <a:schemeClr val="folHlink"/>
              </a:buClr>
              <a:buSzPct val="80000"/>
              <a:buFont typeface="Wingdings" pitchFamily="2" charset="2"/>
              <a:buChar char="§"/>
              <a:defRPr sz="1200">
                <a:solidFill>
                  <a:srgbClr val="333399"/>
                </a:solidFill>
                <a:latin typeface="Arial" panose="020B0604020202020204" pitchFamily="34" charset="0"/>
              </a:defRPr>
            </a:lvl7pPr>
            <a:lvl8pPr marL="2970213" indent="-315913" fontAlgn="base">
              <a:spcBef>
                <a:spcPct val="30000"/>
              </a:spcBef>
              <a:spcAft>
                <a:spcPct val="0"/>
              </a:spcAft>
              <a:buClr>
                <a:schemeClr val="folHlink"/>
              </a:buClr>
              <a:buSzPct val="80000"/>
              <a:buFont typeface="Wingdings" pitchFamily="2" charset="2"/>
              <a:buChar char="§"/>
              <a:defRPr sz="1200">
                <a:solidFill>
                  <a:srgbClr val="333399"/>
                </a:solidFill>
                <a:latin typeface="Arial" panose="020B0604020202020204" pitchFamily="34" charset="0"/>
              </a:defRPr>
            </a:lvl8pPr>
            <a:lvl9pPr marL="3427413" indent="-315913" fontAlgn="base">
              <a:spcBef>
                <a:spcPct val="30000"/>
              </a:spcBef>
              <a:spcAft>
                <a:spcPct val="0"/>
              </a:spcAft>
              <a:buClr>
                <a:schemeClr val="folHlink"/>
              </a:buClr>
              <a:buSzPct val="80000"/>
              <a:buFont typeface="Wingdings" pitchFamily="2" charset="2"/>
              <a:buChar char="§"/>
              <a:defRPr sz="1200">
                <a:solidFill>
                  <a:srgbClr val="333399"/>
                </a:solidFill>
                <a:latin typeface="Arial" panose="020B0604020202020204" pitchFamily="34" charset="0"/>
              </a:defRPr>
            </a:lvl9pPr>
          </a:lstStyle>
          <a:p>
            <a:pPr algn="ctr">
              <a:buFont typeface="Wingdings" pitchFamily="2" charset="2"/>
              <a:buNone/>
            </a:pPr>
            <a:r>
              <a:rPr lang="en-US" altLang="en-US" b="1" u="sng"/>
              <a:t>Probabilistic</a:t>
            </a:r>
          </a:p>
          <a:p>
            <a:pPr>
              <a:buFont typeface="Wingdings" pitchFamily="2" charset="2"/>
              <a:buNone/>
            </a:pPr>
            <a:endParaRPr lang="en-US" altLang="en-US" b="1"/>
          </a:p>
          <a:p>
            <a:pPr>
              <a:buFont typeface="Wingdings" pitchFamily="2" charset="2"/>
              <a:buNone/>
            </a:pPr>
            <a:r>
              <a:rPr lang="en-US" altLang="en-US"/>
              <a:t>Motif M: {</a:t>
            </a:r>
            <a:r>
              <a:rPr lang="en-US" altLang="en-US" i="1">
                <a:latin typeface="Symbol" pitchFamily="2" charset="2"/>
              </a:rPr>
              <a:t>q</a:t>
            </a:r>
            <a:r>
              <a:rPr lang="en-US" altLang="en-US" baseline="-25000"/>
              <a:t>ij</a:t>
            </a:r>
            <a:r>
              <a:rPr lang="en-US" altLang="en-US"/>
              <a:t>}; 1 </a:t>
            </a:r>
            <a:r>
              <a:rPr lang="en-US" altLang="en-US">
                <a:sym typeface="Symbol" pitchFamily="2" charset="2"/>
              </a:rPr>
              <a:t> </a:t>
            </a:r>
            <a:r>
              <a:rPr lang="en-US" altLang="en-US" i="1">
                <a:latin typeface="Comic Sans MS" panose="030F0902030302020204" pitchFamily="66" charset="0"/>
                <a:sym typeface="Symbol" pitchFamily="2" charset="2"/>
              </a:rPr>
              <a:t>i</a:t>
            </a:r>
            <a:r>
              <a:rPr lang="en-US" altLang="en-US">
                <a:sym typeface="Symbol" pitchFamily="2" charset="2"/>
              </a:rPr>
              <a:t>  </a:t>
            </a:r>
            <a:r>
              <a:rPr lang="en-US" altLang="en-US" i="1">
                <a:latin typeface="Comic Sans MS" panose="030F0902030302020204" pitchFamily="66" charset="0"/>
                <a:sym typeface="Symbol" pitchFamily="2" charset="2"/>
              </a:rPr>
              <a:t>W</a:t>
            </a:r>
            <a:endParaRPr lang="en-US" altLang="en-US" i="1">
              <a:latin typeface="Comic Sans MS" panose="030F0902030302020204" pitchFamily="66" charset="0"/>
            </a:endParaRPr>
          </a:p>
          <a:p>
            <a:pPr>
              <a:buFont typeface="Wingdings" pitchFamily="2" charset="2"/>
              <a:buNone/>
            </a:pPr>
            <a:r>
              <a:rPr lang="en-US" altLang="en-US"/>
              <a:t>			</a:t>
            </a:r>
            <a:r>
              <a:rPr lang="en-US" altLang="en-US">
                <a:sym typeface="Symbol" pitchFamily="2" charset="2"/>
              </a:rPr>
              <a:t> </a:t>
            </a:r>
            <a:r>
              <a:rPr lang="en-US" altLang="en-US" i="1">
                <a:latin typeface="Comic Sans MS" panose="030F0902030302020204" pitchFamily="66" charset="0"/>
                <a:sym typeface="Symbol" pitchFamily="2" charset="2"/>
              </a:rPr>
              <a:t>j</a:t>
            </a:r>
            <a:r>
              <a:rPr lang="en-US" altLang="en-US">
                <a:sym typeface="Symbol" pitchFamily="2" charset="2"/>
              </a:rPr>
              <a:t> = A,C,G,T</a:t>
            </a:r>
            <a:endParaRPr lang="en-US" altLang="en-US"/>
          </a:p>
          <a:p>
            <a:pPr>
              <a:buFont typeface="Wingdings" pitchFamily="2" charset="2"/>
              <a:buNone/>
            </a:pPr>
            <a:r>
              <a:rPr lang="en-US" altLang="en-US" i="1">
                <a:latin typeface="Symbol" pitchFamily="2" charset="2"/>
              </a:rPr>
              <a:t>q</a:t>
            </a:r>
            <a:r>
              <a:rPr lang="en-US" altLang="en-US" i="1" baseline="-25000">
                <a:latin typeface="Comic Sans MS" panose="030F0902030302020204" pitchFamily="66" charset="0"/>
              </a:rPr>
              <a:t>ij</a:t>
            </a:r>
            <a:r>
              <a:rPr lang="en-US" altLang="en-US"/>
              <a:t> = Prob[ letter </a:t>
            </a:r>
            <a:r>
              <a:rPr lang="en-US" altLang="en-US" i="1">
                <a:latin typeface="Comic Sans MS" panose="030F0902030302020204" pitchFamily="66" charset="0"/>
              </a:rPr>
              <a:t>j</a:t>
            </a:r>
            <a:r>
              <a:rPr lang="en-US" altLang="en-US"/>
              <a:t>, pos </a:t>
            </a:r>
            <a:r>
              <a:rPr lang="en-US" altLang="en-US" i="1">
                <a:latin typeface="Comic Sans MS" panose="030F0902030302020204" pitchFamily="66" charset="0"/>
              </a:rPr>
              <a:t>i</a:t>
            </a:r>
            <a:r>
              <a:rPr lang="en-US" altLang="en-US"/>
              <a:t> ]</a:t>
            </a:r>
          </a:p>
          <a:p>
            <a:pPr>
              <a:buFont typeface="Wingdings" pitchFamily="2" charset="2"/>
              <a:buNone/>
            </a:pPr>
            <a:endParaRPr lang="en-US" altLang="en-US"/>
          </a:p>
          <a:p>
            <a:pPr>
              <a:buFont typeface="Wingdings" pitchFamily="2" charset="2"/>
              <a:buNone/>
            </a:pPr>
            <a:r>
              <a:rPr lang="en-US" altLang="en-US">
                <a:solidFill>
                  <a:srgbClr val="FF0000"/>
                </a:solidFill>
              </a:rPr>
              <a:t>Find</a:t>
            </a:r>
            <a:r>
              <a:rPr lang="en-US" altLang="en-US"/>
              <a:t> best M, and positions </a:t>
            </a:r>
            <a:r>
              <a:rPr lang="en-US" altLang="en-US" i="1">
                <a:latin typeface="Comic Sans MS" panose="030F0902030302020204" pitchFamily="66" charset="0"/>
              </a:rPr>
              <a:t>p</a:t>
            </a:r>
            <a:r>
              <a:rPr lang="en-US" altLang="en-US" baseline="-25000"/>
              <a:t>1</a:t>
            </a:r>
            <a:r>
              <a:rPr lang="en-US" altLang="en-US"/>
              <a:t>,…, </a:t>
            </a:r>
            <a:r>
              <a:rPr lang="en-US" altLang="en-US" i="1">
                <a:latin typeface="Comic Sans MS" panose="030F0902030302020204" pitchFamily="66" charset="0"/>
              </a:rPr>
              <a:t>p</a:t>
            </a:r>
            <a:r>
              <a:rPr lang="en-US" altLang="en-US" i="1" baseline="-25000">
                <a:latin typeface="Comic Sans MS" panose="030F0902030302020204" pitchFamily="66" charset="0"/>
              </a:rPr>
              <a:t>N</a:t>
            </a:r>
            <a:r>
              <a:rPr lang="en-US" altLang="en-US"/>
              <a:t> in sequences</a:t>
            </a:r>
          </a:p>
        </p:txBody>
      </p:sp>
      <p:sp>
        <p:nvSpPr>
          <p:cNvPr id="779270" name="Rectangle 6">
            <a:extLst>
              <a:ext uri="{FF2B5EF4-FFF2-40B4-BE49-F238E27FC236}">
                <a16:creationId xmlns:a16="http://schemas.microsoft.com/office/drawing/2014/main" id="{E6B47F7B-4392-2F46-8AAB-5CE3F4560442}"/>
              </a:ext>
            </a:extLst>
          </p:cNvPr>
          <p:cNvSpPr>
            <a:spLocks noChangeArrowheads="1"/>
          </p:cNvSpPr>
          <p:nvPr/>
        </p:nvSpPr>
        <p:spPr bwMode="auto">
          <a:xfrm>
            <a:off x="1892301" y="2835276"/>
            <a:ext cx="4113213" cy="3794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0000"/>
              </a:spcBef>
              <a:buClr>
                <a:schemeClr val="tx2"/>
              </a:buClr>
              <a:buSzPct val="70000"/>
              <a:buFont typeface="Wingdings" pitchFamily="2" charset="2"/>
              <a:buChar char="l"/>
              <a:defRPr sz="2000">
                <a:solidFill>
                  <a:srgbClr val="333399"/>
                </a:solidFill>
                <a:latin typeface="Arial" panose="020B0604020202020204" pitchFamily="34" charset="0"/>
              </a:defRPr>
            </a:lvl1pPr>
            <a:lvl2pPr marL="692150" indent="-347663">
              <a:spcBef>
                <a:spcPct val="30000"/>
              </a:spcBef>
              <a:buClr>
                <a:schemeClr val="accent2"/>
              </a:buClr>
              <a:buSzPct val="70000"/>
              <a:buFont typeface="Wingdings" pitchFamily="2" charset="2"/>
              <a:buChar char="l"/>
              <a:defRPr sz="1600">
                <a:solidFill>
                  <a:srgbClr val="3366FF"/>
                </a:solidFill>
                <a:latin typeface="Arial" panose="020B0604020202020204" pitchFamily="34" charset="0"/>
              </a:defRPr>
            </a:lvl2pPr>
            <a:lvl3pPr marL="987425" indent="-293688">
              <a:spcBef>
                <a:spcPct val="30000"/>
              </a:spcBef>
              <a:buClr>
                <a:schemeClr val="accent1"/>
              </a:buClr>
              <a:buSzPct val="70000"/>
              <a:buFont typeface="Wingdings" pitchFamily="2" charset="2"/>
              <a:buChar char="l"/>
              <a:defRPr sz="1600">
                <a:solidFill>
                  <a:srgbClr val="669900"/>
                </a:solidFill>
                <a:latin typeface="Arial" panose="020B0604020202020204" pitchFamily="34" charset="0"/>
              </a:defRPr>
            </a:lvl3pPr>
            <a:lvl4pPr marL="1281113" indent="-292100">
              <a:spcBef>
                <a:spcPct val="30000"/>
              </a:spcBef>
              <a:buClr>
                <a:schemeClr val="tx2"/>
              </a:buClr>
              <a:buSzPct val="75000"/>
              <a:buFont typeface="Wingdings" pitchFamily="2" charset="2"/>
              <a:buChar char="§"/>
              <a:defRPr sz="1200">
                <a:solidFill>
                  <a:srgbClr val="333399"/>
                </a:solidFill>
                <a:latin typeface="Arial" panose="020B0604020202020204" pitchFamily="34" charset="0"/>
              </a:defRPr>
            </a:lvl4pPr>
            <a:lvl5pPr marL="1598613" indent="-315913">
              <a:spcBef>
                <a:spcPct val="30000"/>
              </a:spcBef>
              <a:buClr>
                <a:schemeClr val="folHlink"/>
              </a:buClr>
              <a:buSzPct val="80000"/>
              <a:buFont typeface="Wingdings" pitchFamily="2" charset="2"/>
              <a:buChar char="§"/>
              <a:defRPr sz="1200">
                <a:solidFill>
                  <a:srgbClr val="333399"/>
                </a:solidFill>
                <a:latin typeface="Arial" panose="020B0604020202020204" pitchFamily="34" charset="0"/>
              </a:defRPr>
            </a:lvl5pPr>
            <a:lvl6pPr marL="2055813" indent="-315913" fontAlgn="base">
              <a:spcBef>
                <a:spcPct val="30000"/>
              </a:spcBef>
              <a:spcAft>
                <a:spcPct val="0"/>
              </a:spcAft>
              <a:buClr>
                <a:schemeClr val="folHlink"/>
              </a:buClr>
              <a:buSzPct val="80000"/>
              <a:buFont typeface="Wingdings" pitchFamily="2" charset="2"/>
              <a:buChar char="§"/>
              <a:defRPr sz="1200">
                <a:solidFill>
                  <a:srgbClr val="333399"/>
                </a:solidFill>
                <a:latin typeface="Arial" panose="020B0604020202020204" pitchFamily="34" charset="0"/>
              </a:defRPr>
            </a:lvl6pPr>
            <a:lvl7pPr marL="2513013" indent="-315913" fontAlgn="base">
              <a:spcBef>
                <a:spcPct val="30000"/>
              </a:spcBef>
              <a:spcAft>
                <a:spcPct val="0"/>
              </a:spcAft>
              <a:buClr>
                <a:schemeClr val="folHlink"/>
              </a:buClr>
              <a:buSzPct val="80000"/>
              <a:buFont typeface="Wingdings" pitchFamily="2" charset="2"/>
              <a:buChar char="§"/>
              <a:defRPr sz="1200">
                <a:solidFill>
                  <a:srgbClr val="333399"/>
                </a:solidFill>
                <a:latin typeface="Arial" panose="020B0604020202020204" pitchFamily="34" charset="0"/>
              </a:defRPr>
            </a:lvl7pPr>
            <a:lvl8pPr marL="2970213" indent="-315913" fontAlgn="base">
              <a:spcBef>
                <a:spcPct val="30000"/>
              </a:spcBef>
              <a:spcAft>
                <a:spcPct val="0"/>
              </a:spcAft>
              <a:buClr>
                <a:schemeClr val="folHlink"/>
              </a:buClr>
              <a:buSzPct val="80000"/>
              <a:buFont typeface="Wingdings" pitchFamily="2" charset="2"/>
              <a:buChar char="§"/>
              <a:defRPr sz="1200">
                <a:solidFill>
                  <a:srgbClr val="333399"/>
                </a:solidFill>
                <a:latin typeface="Arial" panose="020B0604020202020204" pitchFamily="34" charset="0"/>
              </a:defRPr>
            </a:lvl8pPr>
            <a:lvl9pPr marL="3427413" indent="-315913" fontAlgn="base">
              <a:spcBef>
                <a:spcPct val="30000"/>
              </a:spcBef>
              <a:spcAft>
                <a:spcPct val="0"/>
              </a:spcAft>
              <a:buClr>
                <a:schemeClr val="folHlink"/>
              </a:buClr>
              <a:buSzPct val="80000"/>
              <a:buFont typeface="Wingdings" pitchFamily="2" charset="2"/>
              <a:buChar char="§"/>
              <a:defRPr sz="1200">
                <a:solidFill>
                  <a:srgbClr val="333399"/>
                </a:solidFill>
                <a:latin typeface="Arial" panose="020B0604020202020204" pitchFamily="34" charset="0"/>
              </a:defRPr>
            </a:lvl9pPr>
          </a:lstStyle>
          <a:p>
            <a:pPr algn="ctr">
              <a:buFont typeface="Wingdings" pitchFamily="2" charset="2"/>
              <a:buNone/>
            </a:pPr>
            <a:r>
              <a:rPr lang="en-US" altLang="en-US" b="1" u="sng"/>
              <a:t>Combinatorial</a:t>
            </a:r>
          </a:p>
          <a:p>
            <a:pPr>
              <a:buFont typeface="Wingdings" pitchFamily="2" charset="2"/>
              <a:buNone/>
            </a:pPr>
            <a:endParaRPr lang="en-US" altLang="en-US" b="1"/>
          </a:p>
          <a:p>
            <a:pPr>
              <a:buFont typeface="Wingdings" pitchFamily="2" charset="2"/>
              <a:buNone/>
            </a:pPr>
            <a:r>
              <a:rPr lang="en-US" altLang="en-US"/>
              <a:t>Motif M: </a:t>
            </a:r>
            <a:r>
              <a:rPr lang="en-US" altLang="en-US">
                <a:solidFill>
                  <a:srgbClr val="CC3300"/>
                </a:solidFill>
              </a:rPr>
              <a:t>substring </a:t>
            </a:r>
            <a:r>
              <a:rPr lang="en-US" altLang="en-US" i="1">
                <a:solidFill>
                  <a:srgbClr val="CC3300"/>
                </a:solidFill>
                <a:latin typeface="Comic Sans MS" panose="030F0902030302020204" pitchFamily="66" charset="0"/>
              </a:rPr>
              <a:t>m</a:t>
            </a:r>
            <a:r>
              <a:rPr lang="en-US" altLang="en-US" baseline="-25000">
                <a:solidFill>
                  <a:srgbClr val="CC3300"/>
                </a:solidFill>
              </a:rPr>
              <a:t>1</a:t>
            </a:r>
            <a:r>
              <a:rPr lang="en-US" altLang="en-US">
                <a:solidFill>
                  <a:srgbClr val="CC3300"/>
                </a:solidFill>
              </a:rPr>
              <a:t>…</a:t>
            </a:r>
            <a:r>
              <a:rPr lang="en-US" altLang="en-US" i="1">
                <a:solidFill>
                  <a:srgbClr val="CC3300"/>
                </a:solidFill>
                <a:latin typeface="Comic Sans MS" panose="030F0902030302020204" pitchFamily="66" charset="0"/>
              </a:rPr>
              <a:t>m</a:t>
            </a:r>
            <a:r>
              <a:rPr lang="en-US" altLang="en-US" i="1" baseline="-25000">
                <a:solidFill>
                  <a:srgbClr val="CC3300"/>
                </a:solidFill>
                <a:latin typeface="Comic Sans MS" panose="030F0902030302020204" pitchFamily="66" charset="0"/>
              </a:rPr>
              <a:t>W</a:t>
            </a:r>
            <a:endParaRPr lang="en-US" altLang="en-US" i="1">
              <a:solidFill>
                <a:srgbClr val="CC3300"/>
              </a:solidFill>
              <a:latin typeface="Comic Sans MS" panose="030F0902030302020204" pitchFamily="66" charset="0"/>
            </a:endParaRPr>
          </a:p>
          <a:p>
            <a:pPr>
              <a:buFont typeface="Wingdings" pitchFamily="2" charset="2"/>
              <a:buNone/>
            </a:pPr>
            <a:r>
              <a:rPr lang="en-US" altLang="en-US"/>
              <a:t>Some of the </a:t>
            </a:r>
            <a:r>
              <a:rPr lang="en-US" altLang="en-US" i="1">
                <a:latin typeface="Comic Sans MS" panose="030F0902030302020204" pitchFamily="66" charset="0"/>
              </a:rPr>
              <a:t>m</a:t>
            </a:r>
            <a:r>
              <a:rPr lang="en-US" altLang="en-US" i="1" baseline="-25000">
                <a:latin typeface="Comic Sans MS" panose="030F0902030302020204" pitchFamily="66" charset="0"/>
              </a:rPr>
              <a:t>i</a:t>
            </a:r>
            <a:r>
              <a:rPr lang="en-US" altLang="en-US"/>
              <a:t>’s blank</a:t>
            </a:r>
          </a:p>
          <a:p>
            <a:endParaRPr lang="en-US" altLang="en-US"/>
          </a:p>
          <a:p>
            <a:r>
              <a:rPr lang="en-US" altLang="en-US">
                <a:solidFill>
                  <a:srgbClr val="FF0000"/>
                </a:solidFill>
              </a:rPr>
              <a:t>Find</a:t>
            </a:r>
            <a:r>
              <a:rPr lang="en-US" altLang="en-US"/>
              <a:t> M that occurs in all </a:t>
            </a:r>
            <a:r>
              <a:rPr lang="en-US" altLang="en-US" i="1">
                <a:latin typeface="Comic Sans MS" panose="030F0902030302020204" pitchFamily="66" charset="0"/>
              </a:rPr>
              <a:t>s</a:t>
            </a:r>
            <a:r>
              <a:rPr lang="en-US" altLang="en-US" i="1" baseline="-25000">
                <a:latin typeface="Comic Sans MS" panose="030F0902030302020204" pitchFamily="66" charset="0"/>
              </a:rPr>
              <a:t>i</a:t>
            </a:r>
            <a:r>
              <a:rPr lang="en-US" altLang="en-US" i="1">
                <a:latin typeface="Comic Sans MS" panose="030F0902030302020204" pitchFamily="66" charset="0"/>
              </a:rPr>
              <a:t> </a:t>
            </a:r>
            <a:r>
              <a:rPr lang="en-US" altLang="en-US"/>
              <a:t>with </a:t>
            </a:r>
            <a:r>
              <a:rPr lang="en-US" altLang="en-US">
                <a:sym typeface="Symbol" pitchFamily="2" charset="2"/>
              </a:rPr>
              <a:t> </a:t>
            </a:r>
            <a:r>
              <a:rPr lang="en-US" altLang="en-US" i="1">
                <a:latin typeface="Comic Sans MS" panose="030F0902030302020204" pitchFamily="66" charset="0"/>
                <a:sym typeface="Symbol" pitchFamily="2" charset="2"/>
              </a:rPr>
              <a:t>k</a:t>
            </a:r>
            <a:r>
              <a:rPr lang="en-US" altLang="en-US">
                <a:sym typeface="Symbol" pitchFamily="2" charset="2"/>
              </a:rPr>
              <a:t> differences</a:t>
            </a:r>
          </a:p>
          <a:p>
            <a:r>
              <a:rPr lang="en-US" altLang="en-US">
                <a:sym typeface="Symbol" pitchFamily="2" charset="2"/>
              </a:rPr>
              <a:t>Or, </a:t>
            </a:r>
            <a:r>
              <a:rPr lang="en-US" altLang="en-US">
                <a:solidFill>
                  <a:srgbClr val="FF0000"/>
                </a:solidFill>
                <a:sym typeface="Symbol" pitchFamily="2" charset="2"/>
              </a:rPr>
              <a:t>Find</a:t>
            </a:r>
            <a:r>
              <a:rPr lang="en-US" altLang="en-US">
                <a:sym typeface="Symbol" pitchFamily="2" charset="2"/>
              </a:rPr>
              <a:t> M with smallest total hamming dist</a:t>
            </a:r>
            <a:endParaRPr lang="en-US" altLang="en-US"/>
          </a:p>
        </p:txBody>
      </p:sp>
      <p:sp>
        <p:nvSpPr>
          <p:cNvPr id="779271" name="Rectangle 7">
            <a:extLst>
              <a:ext uri="{FF2B5EF4-FFF2-40B4-BE49-F238E27FC236}">
                <a16:creationId xmlns:a16="http://schemas.microsoft.com/office/drawing/2014/main" id="{5EFA4BF5-A159-0D4F-93AE-E1E3608DF167}"/>
              </a:ext>
            </a:extLst>
          </p:cNvPr>
          <p:cNvSpPr>
            <a:spLocks noChangeArrowheads="1"/>
          </p:cNvSpPr>
          <p:nvPr/>
        </p:nvSpPr>
        <p:spPr bwMode="auto">
          <a:xfrm>
            <a:off x="2257425" y="1695450"/>
            <a:ext cx="7467600"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solidFill>
                  <a:srgbClr val="FF0000"/>
                </a:solidFill>
                <a:cs typeface="Arial" panose="020B0604020202020204" pitchFamily="34" charset="0"/>
              </a:rPr>
              <a:t>Given</a:t>
            </a:r>
            <a:r>
              <a:rPr lang="en-US" altLang="en-US" sz="2400">
                <a:cs typeface="Arial" panose="020B0604020202020204" pitchFamily="34" charset="0"/>
              </a:rPr>
              <a:t> </a:t>
            </a:r>
            <a:r>
              <a:rPr lang="en-US" altLang="en-US" sz="2400">
                <a:solidFill>
                  <a:srgbClr val="333399"/>
                </a:solidFill>
                <a:cs typeface="Arial" panose="020B0604020202020204" pitchFamily="34" charset="0"/>
              </a:rPr>
              <a:t>a collection of promoter sequences </a:t>
            </a:r>
            <a:r>
              <a:rPr lang="en-US" altLang="en-US" sz="2400" i="1">
                <a:solidFill>
                  <a:srgbClr val="333399"/>
                </a:solidFill>
                <a:latin typeface="Comic Sans MS" panose="030F0902030302020204" pitchFamily="66" charset="0"/>
                <a:cs typeface="Arial" panose="020B0604020202020204" pitchFamily="34" charset="0"/>
              </a:rPr>
              <a:t>s</a:t>
            </a:r>
            <a:r>
              <a:rPr lang="en-US" altLang="en-US" sz="2400" baseline="-25000">
                <a:solidFill>
                  <a:srgbClr val="333399"/>
                </a:solidFill>
                <a:cs typeface="Arial" panose="020B0604020202020204" pitchFamily="34" charset="0"/>
              </a:rPr>
              <a:t>1</a:t>
            </a:r>
            <a:r>
              <a:rPr lang="en-US" altLang="en-US" sz="2400">
                <a:solidFill>
                  <a:srgbClr val="333399"/>
                </a:solidFill>
                <a:cs typeface="Arial" panose="020B0604020202020204" pitchFamily="34" charset="0"/>
              </a:rPr>
              <a:t>,…, </a:t>
            </a:r>
            <a:r>
              <a:rPr lang="en-US" altLang="en-US" sz="2400" i="1">
                <a:solidFill>
                  <a:srgbClr val="333399"/>
                </a:solidFill>
                <a:latin typeface="Comic Sans MS" panose="030F0902030302020204" pitchFamily="66" charset="0"/>
                <a:cs typeface="Arial" panose="020B0604020202020204" pitchFamily="34" charset="0"/>
              </a:rPr>
              <a:t>s</a:t>
            </a:r>
            <a:r>
              <a:rPr lang="en-US" altLang="en-US" sz="2400" i="1" baseline="-25000">
                <a:solidFill>
                  <a:srgbClr val="333399"/>
                </a:solidFill>
                <a:latin typeface="Comic Sans MS" panose="030F0902030302020204" pitchFamily="66" charset="0"/>
                <a:cs typeface="Arial" panose="020B0604020202020204" pitchFamily="34" charset="0"/>
              </a:rPr>
              <a:t>N</a:t>
            </a:r>
            <a:r>
              <a:rPr lang="en-US" altLang="en-US" sz="2400" i="1">
                <a:solidFill>
                  <a:srgbClr val="333399"/>
                </a:solidFill>
                <a:latin typeface="Comic Sans MS" panose="030F0902030302020204" pitchFamily="66" charset="0"/>
                <a:cs typeface="Arial" panose="020B0604020202020204" pitchFamily="34" charset="0"/>
              </a:rPr>
              <a:t> </a:t>
            </a:r>
            <a:r>
              <a:rPr lang="en-US" altLang="en-US" sz="2400">
                <a:solidFill>
                  <a:srgbClr val="333399"/>
                </a:solidFill>
                <a:cs typeface="Arial" panose="020B0604020202020204" pitchFamily="34" charset="0"/>
              </a:rPr>
              <a:t>of genes with common expression</a:t>
            </a:r>
          </a:p>
        </p:txBody>
      </p:sp>
      <p:sp>
        <p:nvSpPr>
          <p:cNvPr id="779272" name="Rectangle 8">
            <a:extLst>
              <a:ext uri="{FF2B5EF4-FFF2-40B4-BE49-F238E27FC236}">
                <a16:creationId xmlns:a16="http://schemas.microsoft.com/office/drawing/2014/main" id="{1B8575D3-F30B-5048-B5AE-846B426350C6}"/>
              </a:ext>
            </a:extLst>
          </p:cNvPr>
          <p:cNvSpPr>
            <a:spLocks noGrp="1" noChangeArrowheads="1"/>
          </p:cNvSpPr>
          <p:nvPr>
            <p:ph type="title"/>
          </p:nvPr>
        </p:nvSpPr>
        <p:spPr/>
        <p:txBody>
          <a:bodyPr/>
          <a:lstStyle/>
          <a:p>
            <a:pPr algn="ctr"/>
            <a:r>
              <a:rPr lang="en-US" altLang="en-US" dirty="0"/>
              <a:t>Problem definition</a:t>
            </a:r>
          </a:p>
        </p:txBody>
      </p:sp>
    </p:spTree>
    <p:extLst>
      <p:ext uri="{BB962C8B-B14F-4D97-AF65-F5344CB8AC3E}">
        <p14:creationId xmlns:p14="http://schemas.microsoft.com/office/powerpoint/2010/main" val="230026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5174" name="Object 6">
            <a:extLst>
              <a:ext uri="{FF2B5EF4-FFF2-40B4-BE49-F238E27FC236}">
                <a16:creationId xmlns:a16="http://schemas.microsoft.com/office/drawing/2014/main" id="{0B9FA080-B0D0-E447-8764-A9284865920E}"/>
              </a:ext>
            </a:extLst>
          </p:cNvPr>
          <p:cNvGraphicFramePr>
            <a:graphicFrameLocks noChangeAspect="1"/>
          </p:cNvGraphicFramePr>
          <p:nvPr/>
        </p:nvGraphicFramePr>
        <p:xfrm>
          <a:off x="4641851" y="2563814"/>
          <a:ext cx="2955925" cy="560387"/>
        </p:xfrm>
        <a:graphic>
          <a:graphicData uri="http://schemas.openxmlformats.org/presentationml/2006/ole">
            <mc:AlternateContent xmlns:mc="http://schemas.openxmlformats.org/markup-compatibility/2006">
              <mc:Choice xmlns:v="urn:schemas-microsoft-com:vml" Requires="v">
                <p:oleObj spid="_x0000_s112646" name="Equation" r:id="rId3" imgW="33934400" imgH="6438900" progId="Equation.3">
                  <p:embed/>
                </p:oleObj>
              </mc:Choice>
              <mc:Fallback>
                <p:oleObj name="Equation" r:id="rId3" imgW="33934400" imgH="6438900" progId="Equation.3">
                  <p:embed/>
                  <p:pic>
                    <p:nvPicPr>
                      <p:cNvPr id="775174" name="Object 6">
                        <a:extLst>
                          <a:ext uri="{FF2B5EF4-FFF2-40B4-BE49-F238E27FC236}">
                            <a16:creationId xmlns:a16="http://schemas.microsoft.com/office/drawing/2014/main" id="{0B9FA080-B0D0-E447-8764-A92848659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851" y="2563814"/>
                        <a:ext cx="295592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75175" name="Picture 7" descr="p-plot2">
            <a:extLst>
              <a:ext uri="{FF2B5EF4-FFF2-40B4-BE49-F238E27FC236}">
                <a16:creationId xmlns:a16="http://schemas.microsoft.com/office/drawing/2014/main" id="{B173039C-7876-304D-8374-21BBAA323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425" y="3657601"/>
            <a:ext cx="293370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7" name="Rectangle 9">
            <a:extLst>
              <a:ext uri="{FF2B5EF4-FFF2-40B4-BE49-F238E27FC236}">
                <a16:creationId xmlns:a16="http://schemas.microsoft.com/office/drawing/2014/main" id="{E307E353-4D65-DD4A-AFA3-EDAFF8F57B36}"/>
              </a:ext>
            </a:extLst>
          </p:cNvPr>
          <p:cNvSpPr>
            <a:spLocks noGrp="1" noChangeArrowheads="1"/>
          </p:cNvSpPr>
          <p:nvPr>
            <p:ph type="title"/>
          </p:nvPr>
        </p:nvSpPr>
        <p:spPr/>
        <p:txBody>
          <a:bodyPr/>
          <a:lstStyle/>
          <a:p>
            <a:pPr algn="ctr"/>
            <a:r>
              <a:rPr lang="en-US" altLang="en-US" dirty="0"/>
              <a:t>Supervised motif search</a:t>
            </a:r>
          </a:p>
        </p:txBody>
      </p:sp>
      <p:sp>
        <p:nvSpPr>
          <p:cNvPr id="775178" name="Rectangle 10">
            <a:extLst>
              <a:ext uri="{FF2B5EF4-FFF2-40B4-BE49-F238E27FC236}">
                <a16:creationId xmlns:a16="http://schemas.microsoft.com/office/drawing/2014/main" id="{2DEFCC7A-675D-B34B-B4C7-ACEEABF34821}"/>
              </a:ext>
            </a:extLst>
          </p:cNvPr>
          <p:cNvSpPr>
            <a:spLocks noGrp="1" noChangeArrowheads="1"/>
          </p:cNvSpPr>
          <p:nvPr>
            <p:ph type="body" idx="1"/>
          </p:nvPr>
        </p:nvSpPr>
        <p:spPr>
          <a:xfrm>
            <a:off x="609480" y="1604520"/>
            <a:ext cx="11277720" cy="5253480"/>
          </a:xfrm>
        </p:spPr>
        <p:txBody>
          <a:bodyPr>
            <a:normAutofit lnSpcReduction="10000"/>
          </a:bodyPr>
          <a:lstStyle/>
          <a:p>
            <a:r>
              <a:rPr lang="en-US" altLang="en-US" b="1" dirty="0"/>
              <a:t>Supervised learning</a:t>
            </a:r>
            <a:endParaRPr lang="en-US" altLang="en-US" dirty="0"/>
          </a:p>
          <a:p>
            <a:pPr lvl="1"/>
            <a:r>
              <a:rPr lang="en-US" altLang="en-US" dirty="0"/>
              <a:t>Given biologically identified</a:t>
            </a:r>
            <a:r>
              <a:rPr lang="en-US" altLang="en-US" dirty="0">
                <a:solidFill>
                  <a:schemeClr val="tx1"/>
                </a:solidFill>
              </a:rPr>
              <a:t> aligned motifs </a:t>
            </a:r>
            <a:r>
              <a:rPr lang="en-US" altLang="en-US" b="1" dirty="0">
                <a:solidFill>
                  <a:srgbClr val="FF0000"/>
                </a:solidFill>
              </a:rPr>
              <a:t>A</a:t>
            </a:r>
            <a:r>
              <a:rPr lang="en-US" altLang="en-US" b="1" dirty="0"/>
              <a:t>, </a:t>
            </a:r>
            <a:r>
              <a:rPr lang="en-US" altLang="en-US" dirty="0"/>
              <a:t>maximal likelihood estimation:</a:t>
            </a:r>
          </a:p>
          <a:p>
            <a:endParaRPr lang="en-US" altLang="en-US" sz="1200" b="1" dirty="0"/>
          </a:p>
          <a:p>
            <a:r>
              <a:rPr lang="en-US" altLang="en-US" b="1" dirty="0"/>
              <a:t>Application:</a:t>
            </a:r>
          </a:p>
          <a:p>
            <a:pPr lvl="1"/>
            <a:r>
              <a:rPr lang="en-US" altLang="en-US" dirty="0"/>
              <a:t>search for </a:t>
            </a:r>
            <a:r>
              <a:rPr lang="en-US" altLang="en-US" b="1" dirty="0"/>
              <a:t>known</a:t>
            </a:r>
            <a:r>
              <a:rPr lang="en-US" altLang="en-US" dirty="0"/>
              <a:t> motifs </a:t>
            </a:r>
            <a:r>
              <a:rPr lang="en-US" altLang="en-US" i="1" dirty="0"/>
              <a:t>in silico</a:t>
            </a:r>
            <a:r>
              <a:rPr lang="en-US" altLang="en-US" dirty="0"/>
              <a:t> from genomic sequences</a:t>
            </a:r>
            <a:endParaRPr lang="en-US" altLang="en-US" i="1" dirty="0"/>
          </a:p>
          <a:p>
            <a:endParaRPr lang="en-US" altLang="en-US" dirty="0"/>
          </a:p>
          <a:p>
            <a:endParaRPr lang="en-US" altLang="en-US" dirty="0"/>
          </a:p>
          <a:p>
            <a:endParaRPr lang="en-US" altLang="en-US" dirty="0"/>
          </a:p>
          <a:p>
            <a:endParaRPr lang="en-US" altLang="en-US" dirty="0"/>
          </a:p>
          <a:p>
            <a:endParaRPr lang="en-US" altLang="en-US" dirty="0"/>
          </a:p>
          <a:p>
            <a:endParaRPr lang="en-US" altLang="en-US" sz="1200" dirty="0"/>
          </a:p>
          <a:p>
            <a:r>
              <a:rPr lang="en-US" altLang="en-US" dirty="0"/>
              <a:t>Need more more sophisticated search model: HMM?</a:t>
            </a:r>
          </a:p>
        </p:txBody>
      </p:sp>
    </p:spTree>
    <p:extLst>
      <p:ext uri="{BB962C8B-B14F-4D97-AF65-F5344CB8AC3E}">
        <p14:creationId xmlns:p14="http://schemas.microsoft.com/office/powerpoint/2010/main" val="59567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a:extLst>
              <a:ext uri="{FF2B5EF4-FFF2-40B4-BE49-F238E27FC236}">
                <a16:creationId xmlns:a16="http://schemas.microsoft.com/office/drawing/2014/main" id="{E70CDDE0-E959-AD4F-AFF9-B7D807C0F351}"/>
              </a:ext>
            </a:extLst>
          </p:cNvPr>
          <p:cNvSpPr>
            <a:spLocks noGrp="1" noChangeArrowheads="1"/>
          </p:cNvSpPr>
          <p:nvPr>
            <p:ph type="title"/>
          </p:nvPr>
        </p:nvSpPr>
        <p:spPr>
          <a:xfrm>
            <a:off x="2617788" y="217488"/>
            <a:ext cx="7772400" cy="1143000"/>
          </a:xfrm>
        </p:spPr>
        <p:txBody>
          <a:bodyPr/>
          <a:lstStyle/>
          <a:p>
            <a:pPr algn="ctr"/>
            <a:r>
              <a:rPr lang="en-US" altLang="ko-KR" dirty="0">
                <a:ea typeface="굴림" panose="020B0600000101010101" pitchFamily="34" charset="-127"/>
              </a:rPr>
              <a:t>Alignment methods</a:t>
            </a:r>
          </a:p>
        </p:txBody>
      </p:sp>
      <p:sp>
        <p:nvSpPr>
          <p:cNvPr id="3075" name="Rectangle 3">
            <a:extLst>
              <a:ext uri="{FF2B5EF4-FFF2-40B4-BE49-F238E27FC236}">
                <a16:creationId xmlns:a16="http://schemas.microsoft.com/office/drawing/2014/main" id="{77335E66-A6B7-FD47-B6D8-E656117C0B89}"/>
              </a:ext>
            </a:extLst>
          </p:cNvPr>
          <p:cNvSpPr>
            <a:spLocks noGrp="1" noChangeArrowheads="1"/>
          </p:cNvSpPr>
          <p:nvPr>
            <p:ph type="body" idx="1"/>
          </p:nvPr>
        </p:nvSpPr>
        <p:spPr>
          <a:xfrm>
            <a:off x="2120900" y="1809750"/>
            <a:ext cx="7861300" cy="4133850"/>
          </a:xfrm>
        </p:spPr>
        <p:txBody>
          <a:bodyPr>
            <a:normAutofit/>
          </a:bodyPr>
          <a:lstStyle/>
          <a:p>
            <a:pPr>
              <a:lnSpc>
                <a:spcPct val="90000"/>
              </a:lnSpc>
            </a:pPr>
            <a:r>
              <a:rPr lang="en-US" altLang="ko-KR" dirty="0">
                <a:ea typeface="굴림" panose="020B0600000101010101" pitchFamily="34" charset="-127"/>
              </a:rPr>
              <a:t>Introduction to global and local sequence alignment methods</a:t>
            </a:r>
          </a:p>
          <a:p>
            <a:pPr lvl="1">
              <a:lnSpc>
                <a:spcPct val="90000"/>
              </a:lnSpc>
            </a:pPr>
            <a:r>
              <a:rPr lang="en-US" altLang="ko-KR" sz="2800" dirty="0">
                <a:ea typeface="굴림" panose="020B0600000101010101" pitchFamily="34" charset="-127"/>
              </a:rPr>
              <a:t>Global : Needleman-Wunsch</a:t>
            </a:r>
          </a:p>
          <a:p>
            <a:pPr lvl="1">
              <a:lnSpc>
                <a:spcPct val="90000"/>
              </a:lnSpc>
            </a:pPr>
            <a:r>
              <a:rPr lang="en-US" altLang="ko-KR" sz="2800" dirty="0">
                <a:ea typeface="굴림" panose="020B0600000101010101" pitchFamily="34" charset="-127"/>
              </a:rPr>
              <a:t>Local : Smith-Waterman</a:t>
            </a:r>
          </a:p>
          <a:p>
            <a:pPr lvl="1">
              <a:lnSpc>
                <a:spcPct val="90000"/>
              </a:lnSpc>
            </a:pPr>
            <a:r>
              <a:rPr lang="en-US" altLang="ko-KR" sz="2800" dirty="0">
                <a:ea typeface="굴림" panose="020B0600000101010101" pitchFamily="34" charset="-127"/>
              </a:rPr>
              <a:t>BLAST</a:t>
            </a:r>
          </a:p>
          <a:p>
            <a:pPr>
              <a:lnSpc>
                <a:spcPct val="90000"/>
              </a:lnSpc>
            </a:pPr>
            <a:r>
              <a:rPr lang="en-US" altLang="ko-KR" dirty="0">
                <a:ea typeface="굴림" panose="020B0600000101010101" pitchFamily="34" charset="-127"/>
              </a:rPr>
              <a:t>Scoring Matrices</a:t>
            </a:r>
          </a:p>
          <a:p>
            <a:pPr lvl="1">
              <a:lnSpc>
                <a:spcPct val="90000"/>
              </a:lnSpc>
            </a:pPr>
            <a:r>
              <a:rPr lang="en-US" altLang="ko-KR" sz="2800" dirty="0">
                <a:ea typeface="굴림" panose="020B0600000101010101" pitchFamily="34" charset="-127"/>
              </a:rPr>
              <a:t>PAM</a:t>
            </a:r>
          </a:p>
          <a:p>
            <a:pPr lvl="1">
              <a:lnSpc>
                <a:spcPct val="90000"/>
              </a:lnSpc>
            </a:pPr>
            <a:r>
              <a:rPr lang="en-US" altLang="ko-KR" sz="2800" dirty="0">
                <a:ea typeface="굴림" panose="020B0600000101010101" pitchFamily="34" charset="-127"/>
              </a:rPr>
              <a:t>BLOSUM</a:t>
            </a:r>
          </a:p>
        </p:txBody>
      </p:sp>
    </p:spTree>
    <p:extLst>
      <p:ext uri="{BB962C8B-B14F-4D97-AF65-F5344CB8AC3E}">
        <p14:creationId xmlns:p14="http://schemas.microsoft.com/office/powerpoint/2010/main" val="2409326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44" name="Rectangle 44">
            <a:extLst>
              <a:ext uri="{FF2B5EF4-FFF2-40B4-BE49-F238E27FC236}">
                <a16:creationId xmlns:a16="http://schemas.microsoft.com/office/drawing/2014/main" id="{85877928-611B-A149-9CA1-76B7AF931547}"/>
              </a:ext>
            </a:extLst>
          </p:cNvPr>
          <p:cNvSpPr>
            <a:spLocks noGrp="1" noChangeArrowheads="1"/>
          </p:cNvSpPr>
          <p:nvPr>
            <p:ph type="body" idx="1"/>
          </p:nvPr>
        </p:nvSpPr>
        <p:spPr>
          <a:xfrm>
            <a:off x="609479" y="1604520"/>
            <a:ext cx="11116355" cy="5253480"/>
          </a:xfrm>
        </p:spPr>
        <p:txBody>
          <a:bodyPr>
            <a:normAutofit/>
          </a:bodyPr>
          <a:lstStyle/>
          <a:p>
            <a:pPr marL="419100" indent="-419100"/>
            <a:r>
              <a:rPr lang="en-US" altLang="en-US" b="1" dirty="0"/>
              <a:t>Unsupervised learning</a:t>
            </a:r>
          </a:p>
          <a:p>
            <a:pPr lvl="1"/>
            <a:r>
              <a:rPr lang="en-US" altLang="en-US" dirty="0"/>
              <a:t>Given no training examples, predict locations of all instances of </a:t>
            </a:r>
            <a:r>
              <a:rPr lang="en-US" altLang="en-US" b="1" i="1" dirty="0"/>
              <a:t>novel </a:t>
            </a:r>
            <a:r>
              <a:rPr lang="en-US" altLang="en-US" dirty="0"/>
              <a:t>motifs in given sequences, and learn motif models simultaneously.</a:t>
            </a:r>
          </a:p>
          <a:p>
            <a:pPr marL="419100" indent="-419100"/>
            <a:endParaRPr lang="en-US" altLang="en-US" b="1" dirty="0"/>
          </a:p>
          <a:p>
            <a:pPr marL="419100" indent="-419100"/>
            <a:endParaRPr lang="en-US" altLang="en-US" b="1" dirty="0"/>
          </a:p>
          <a:p>
            <a:pPr marL="419100" indent="-419100"/>
            <a:endParaRPr lang="en-US" altLang="en-US" b="1" dirty="0"/>
          </a:p>
          <a:p>
            <a:pPr marL="419100" indent="-419100"/>
            <a:endParaRPr lang="en-US" altLang="en-US" b="1" dirty="0"/>
          </a:p>
          <a:p>
            <a:pPr marL="419100" indent="-419100"/>
            <a:endParaRPr lang="en-US" altLang="en-US" b="1" dirty="0"/>
          </a:p>
          <a:p>
            <a:pPr marL="419100" indent="-419100"/>
            <a:r>
              <a:rPr lang="en-US" altLang="en-US" b="1" dirty="0"/>
              <a:t>Learning algorithms</a:t>
            </a:r>
            <a:r>
              <a:rPr lang="en-US" altLang="en-US" dirty="0"/>
              <a:t>: </a:t>
            </a:r>
            <a:endParaRPr lang="en-US" altLang="en-US" sz="2000" dirty="0"/>
          </a:p>
          <a:p>
            <a:pPr lvl="1"/>
            <a:r>
              <a:rPr lang="en-US" altLang="en-US" sz="1700" dirty="0"/>
              <a:t>Expectation Maximization: e.g., MEME</a:t>
            </a:r>
          </a:p>
          <a:p>
            <a:pPr lvl="1"/>
            <a:r>
              <a:rPr lang="en-US" altLang="en-US" sz="1700" dirty="0"/>
              <a:t>Gibbs Sampling: e.g., </a:t>
            </a:r>
            <a:r>
              <a:rPr lang="en-US" altLang="en-US" sz="1700" dirty="0" err="1"/>
              <a:t>AlignACE</a:t>
            </a:r>
            <a:r>
              <a:rPr lang="en-US" altLang="en-US" sz="1700" dirty="0"/>
              <a:t>,  </a:t>
            </a:r>
            <a:r>
              <a:rPr lang="en-US" altLang="en-US" sz="1700" dirty="0" err="1"/>
              <a:t>BioProspector</a:t>
            </a:r>
            <a:endParaRPr lang="en-US" altLang="en-US" sz="1700" dirty="0"/>
          </a:p>
          <a:p>
            <a:pPr lvl="1"/>
            <a:r>
              <a:rPr lang="en-US" altLang="en-US" sz="1700" dirty="0"/>
              <a:t>Advanced models: Bayesian network, Bayesian Markovian models </a:t>
            </a:r>
          </a:p>
          <a:p>
            <a:pPr marL="419100" indent="-419100">
              <a:buNone/>
            </a:pPr>
            <a:endParaRPr lang="en-US" altLang="en-US" sz="1700" b="1" dirty="0">
              <a:solidFill>
                <a:srgbClr val="3366FF"/>
              </a:solidFill>
            </a:endParaRPr>
          </a:p>
        </p:txBody>
      </p:sp>
      <p:grpSp>
        <p:nvGrpSpPr>
          <p:cNvPr id="793606" name="Group 6">
            <a:extLst>
              <a:ext uri="{FF2B5EF4-FFF2-40B4-BE49-F238E27FC236}">
                <a16:creationId xmlns:a16="http://schemas.microsoft.com/office/drawing/2014/main" id="{2363037B-9C10-464E-8D70-3263BA86E171}"/>
              </a:ext>
            </a:extLst>
          </p:cNvPr>
          <p:cNvGrpSpPr>
            <a:grpSpLocks/>
          </p:cNvGrpSpPr>
          <p:nvPr/>
        </p:nvGrpSpPr>
        <p:grpSpPr bwMode="auto">
          <a:xfrm>
            <a:off x="2528889" y="2819401"/>
            <a:ext cx="6980237" cy="1908175"/>
            <a:chOff x="750" y="1947"/>
            <a:chExt cx="4397" cy="1202"/>
          </a:xfrm>
        </p:grpSpPr>
        <p:grpSp>
          <p:nvGrpSpPr>
            <p:cNvPr id="793607" name="Group 7">
              <a:extLst>
                <a:ext uri="{FF2B5EF4-FFF2-40B4-BE49-F238E27FC236}">
                  <a16:creationId xmlns:a16="http://schemas.microsoft.com/office/drawing/2014/main" id="{DC05EA8C-6CC3-B24C-B193-6E2C8A42F6AA}"/>
                </a:ext>
              </a:extLst>
            </p:cNvPr>
            <p:cNvGrpSpPr>
              <a:grpSpLocks/>
            </p:cNvGrpSpPr>
            <p:nvPr/>
          </p:nvGrpSpPr>
          <p:grpSpPr bwMode="auto">
            <a:xfrm>
              <a:off x="750" y="1956"/>
              <a:ext cx="4084" cy="1175"/>
              <a:chOff x="714" y="1956"/>
              <a:chExt cx="4084" cy="1175"/>
            </a:xfrm>
          </p:grpSpPr>
          <p:sp>
            <p:nvSpPr>
              <p:cNvPr id="793608" name="Text Box 8">
                <a:extLst>
                  <a:ext uri="{FF2B5EF4-FFF2-40B4-BE49-F238E27FC236}">
                    <a16:creationId xmlns:a16="http://schemas.microsoft.com/office/drawing/2014/main" id="{05FB21D0-9849-2E43-9AFA-2A74EFF993A8}"/>
                  </a:ext>
                </a:extLst>
              </p:cNvPr>
              <p:cNvSpPr txBox="1">
                <a:spLocks noChangeArrowheads="1"/>
              </p:cNvSpPr>
              <p:nvPr/>
            </p:nvSpPr>
            <p:spPr bwMode="auto">
              <a:xfrm>
                <a:off x="714" y="1956"/>
                <a:ext cx="40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latin typeface="Courier New" panose="02070309020205020404" pitchFamily="49" charset="0"/>
                    <a:cs typeface="Arial" panose="020B0604020202020204" pitchFamily="34" charset="0"/>
                  </a:rPr>
                  <a:t>5’- TCTCTCTCCACGGCTAATTAGGTGATCATGAAAAAATGAAAAATTCATGAG</a:t>
                </a:r>
                <a:r>
                  <a:rPr lang="en-US" altLang="en-US" sz="1000" b="1">
                    <a:solidFill>
                      <a:schemeClr val="bg2"/>
                    </a:solidFill>
                    <a:latin typeface="Courier New" panose="02070309020205020404" pitchFamily="49" charset="0"/>
                    <a:cs typeface="Arial" panose="020B0604020202020204" pitchFamily="34" charset="0"/>
                  </a:rPr>
                  <a:t>AAAAGAGTCA</a:t>
                </a:r>
                <a:r>
                  <a:rPr lang="en-US" altLang="en-US" sz="1000">
                    <a:latin typeface="Courier New" panose="02070309020205020404" pitchFamily="49" charset="0"/>
                    <a:cs typeface="Arial" panose="020B0604020202020204" pitchFamily="34" charset="0"/>
                  </a:rPr>
                  <a:t>GACATCGAAACATACAT</a:t>
                </a:r>
              </a:p>
            </p:txBody>
          </p:sp>
          <p:sp>
            <p:nvSpPr>
              <p:cNvPr id="793609" name="Rectangle 9">
                <a:extLst>
                  <a:ext uri="{FF2B5EF4-FFF2-40B4-BE49-F238E27FC236}">
                    <a16:creationId xmlns:a16="http://schemas.microsoft.com/office/drawing/2014/main" id="{1EDD8FBC-6061-A445-B24E-3B4672A3D198}"/>
                  </a:ext>
                </a:extLst>
              </p:cNvPr>
              <p:cNvSpPr>
                <a:spLocks noChangeArrowheads="1"/>
              </p:cNvSpPr>
              <p:nvPr/>
            </p:nvSpPr>
            <p:spPr bwMode="auto">
              <a:xfrm>
                <a:off x="714" y="2133"/>
                <a:ext cx="40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a:latin typeface="Courier New" panose="02070309020205020404" pitchFamily="49" charset="0"/>
                    <a:cs typeface="Arial" panose="020B0604020202020204" pitchFamily="34" charset="0"/>
                  </a:rPr>
                  <a:t>5’- ATGGCAGAATCACTTTAAAACGTGGCCCCACCCGCTGCACCCTGTGCATTTTGTACGTTACTGCG</a:t>
                </a:r>
                <a:r>
                  <a:rPr lang="en-US" altLang="en-US" sz="1000" b="1">
                    <a:solidFill>
                      <a:schemeClr val="bg2"/>
                    </a:solidFill>
                    <a:latin typeface="Courier New" panose="02070309020205020404" pitchFamily="49" charset="0"/>
                    <a:cs typeface="Arial" panose="020B0604020202020204" pitchFamily="34" charset="0"/>
                  </a:rPr>
                  <a:t>AAATGACTCA</a:t>
                </a:r>
                <a:r>
                  <a:rPr lang="en-US" altLang="en-US" sz="1000">
                    <a:latin typeface="Courier New" panose="02070309020205020404" pitchFamily="49" charset="0"/>
                    <a:cs typeface="Arial" panose="020B0604020202020204" pitchFamily="34" charset="0"/>
                  </a:rPr>
                  <a:t>ACG</a:t>
                </a:r>
              </a:p>
            </p:txBody>
          </p:sp>
          <p:sp>
            <p:nvSpPr>
              <p:cNvPr id="793610" name="Rectangle 10">
                <a:extLst>
                  <a:ext uri="{FF2B5EF4-FFF2-40B4-BE49-F238E27FC236}">
                    <a16:creationId xmlns:a16="http://schemas.microsoft.com/office/drawing/2014/main" id="{83D3D446-6F75-3F4B-AFB8-F58707AE50C8}"/>
                  </a:ext>
                </a:extLst>
              </p:cNvPr>
              <p:cNvSpPr>
                <a:spLocks noChangeArrowheads="1"/>
              </p:cNvSpPr>
              <p:nvPr/>
            </p:nvSpPr>
            <p:spPr bwMode="auto">
              <a:xfrm>
                <a:off x="714" y="2308"/>
                <a:ext cx="40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a:latin typeface="Courier New" panose="02070309020205020404" pitchFamily="49" charset="0"/>
                    <a:cs typeface="Arial" panose="020B0604020202020204" pitchFamily="34" charset="0"/>
                  </a:rPr>
                  <a:t>5’- CACATCCAACGAATCACCTCACCGTTATCG</a:t>
                </a:r>
                <a:r>
                  <a:rPr lang="en-US" altLang="en-US" sz="1000" b="1">
                    <a:solidFill>
                      <a:schemeClr val="bg2"/>
                    </a:solidFill>
                    <a:latin typeface="Courier New" panose="02070309020205020404" pitchFamily="49" charset="0"/>
                    <a:cs typeface="Arial" panose="020B0604020202020204" pitchFamily="34" charset="0"/>
                  </a:rPr>
                  <a:t>TGACTCACTT</a:t>
                </a:r>
                <a:r>
                  <a:rPr lang="en-US" altLang="en-US" sz="1000">
                    <a:latin typeface="Courier New" panose="02070309020205020404" pitchFamily="49" charset="0"/>
                    <a:cs typeface="Arial" panose="020B0604020202020204" pitchFamily="34" charset="0"/>
                  </a:rPr>
                  <a:t>TCTTTCGCATCGCCGAAGTGCCATAAAAAATATTTTTT</a:t>
                </a:r>
              </a:p>
            </p:txBody>
          </p:sp>
          <p:sp>
            <p:nvSpPr>
              <p:cNvPr id="793611" name="Rectangle 11">
                <a:extLst>
                  <a:ext uri="{FF2B5EF4-FFF2-40B4-BE49-F238E27FC236}">
                    <a16:creationId xmlns:a16="http://schemas.microsoft.com/office/drawing/2014/main" id="{A19249E0-65A6-3242-8C25-04E5096A63D8}"/>
                  </a:ext>
                </a:extLst>
              </p:cNvPr>
              <p:cNvSpPr>
                <a:spLocks noChangeArrowheads="1"/>
              </p:cNvSpPr>
              <p:nvPr/>
            </p:nvSpPr>
            <p:spPr bwMode="auto">
              <a:xfrm>
                <a:off x="714" y="2474"/>
                <a:ext cx="40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a:latin typeface="Courier New" panose="02070309020205020404" pitchFamily="49" charset="0"/>
                    <a:cs typeface="Arial" panose="020B0604020202020204" pitchFamily="34" charset="0"/>
                  </a:rPr>
                  <a:t>5’- TGCGAAC</a:t>
                </a:r>
                <a:r>
                  <a:rPr lang="en-US" altLang="en-US" sz="1000" b="1">
                    <a:solidFill>
                      <a:schemeClr val="bg2"/>
                    </a:solidFill>
                    <a:latin typeface="Courier New" panose="02070309020205020404" pitchFamily="49" charset="0"/>
                    <a:cs typeface="Arial" panose="020B0604020202020204" pitchFamily="34" charset="0"/>
                  </a:rPr>
                  <a:t>AAAAGAGTCA</a:t>
                </a:r>
                <a:r>
                  <a:rPr lang="en-US" altLang="en-US" sz="1000">
                    <a:latin typeface="Courier New" panose="02070309020205020404" pitchFamily="49" charset="0"/>
                    <a:cs typeface="Arial" panose="020B0604020202020204" pitchFamily="34" charset="0"/>
                  </a:rPr>
                  <a:t>TTACAACGAGGAAATAGAAGAAAATGAAAAATTTTCGACAAAATGTATAGTCATTTCTATC</a:t>
                </a:r>
              </a:p>
            </p:txBody>
          </p:sp>
          <p:sp>
            <p:nvSpPr>
              <p:cNvPr id="793612" name="Rectangle 12">
                <a:extLst>
                  <a:ext uri="{FF2B5EF4-FFF2-40B4-BE49-F238E27FC236}">
                    <a16:creationId xmlns:a16="http://schemas.microsoft.com/office/drawing/2014/main" id="{AFFED1EE-9070-8F48-845D-3742D5B24723}"/>
                  </a:ext>
                </a:extLst>
              </p:cNvPr>
              <p:cNvSpPr>
                <a:spLocks noChangeArrowheads="1"/>
              </p:cNvSpPr>
              <p:nvPr/>
            </p:nvSpPr>
            <p:spPr bwMode="auto">
              <a:xfrm>
                <a:off x="714" y="2646"/>
                <a:ext cx="40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a:latin typeface="Courier New" panose="02070309020205020404" pitchFamily="49" charset="0"/>
                    <a:cs typeface="Arial" panose="020B0604020202020204" pitchFamily="34" charset="0"/>
                  </a:rPr>
                  <a:t>5’- ACAAAGGTACCTTCCTGGCCAATCTCACAGATTTAATATAGTAAATTGTCATGCATA</a:t>
                </a:r>
                <a:r>
                  <a:rPr lang="en-US" altLang="en-US" sz="1000" b="1">
                    <a:solidFill>
                      <a:schemeClr val="bg2"/>
                    </a:solidFill>
                    <a:latin typeface="Courier New" panose="02070309020205020404" pitchFamily="49" charset="0"/>
                    <a:cs typeface="Arial" panose="020B0604020202020204" pitchFamily="34" charset="0"/>
                  </a:rPr>
                  <a:t>TGACTCATCC</a:t>
                </a:r>
                <a:r>
                  <a:rPr lang="en-US" altLang="en-US" sz="1000">
                    <a:latin typeface="Courier New" panose="02070309020205020404" pitchFamily="49" charset="0"/>
                    <a:cs typeface="Arial" panose="020B0604020202020204" pitchFamily="34" charset="0"/>
                  </a:rPr>
                  <a:t>CGAACATGAAA</a:t>
                </a:r>
              </a:p>
            </p:txBody>
          </p:sp>
          <p:sp>
            <p:nvSpPr>
              <p:cNvPr id="793613" name="Rectangle 13">
                <a:extLst>
                  <a:ext uri="{FF2B5EF4-FFF2-40B4-BE49-F238E27FC236}">
                    <a16:creationId xmlns:a16="http://schemas.microsoft.com/office/drawing/2014/main" id="{0EFDF01D-2DC7-F441-B693-056D44E4CF0E}"/>
                  </a:ext>
                </a:extLst>
              </p:cNvPr>
              <p:cNvSpPr>
                <a:spLocks noChangeArrowheads="1"/>
              </p:cNvSpPr>
              <p:nvPr/>
            </p:nvSpPr>
            <p:spPr bwMode="auto">
              <a:xfrm>
                <a:off x="714" y="2812"/>
                <a:ext cx="40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a:latin typeface="Courier New" panose="02070309020205020404" pitchFamily="49" charset="0"/>
                    <a:cs typeface="Arial" panose="020B0604020202020204" pitchFamily="34" charset="0"/>
                  </a:rPr>
                  <a:t>5’- ATTGAT</a:t>
                </a:r>
                <a:r>
                  <a:rPr lang="en-US" altLang="en-US" sz="1000" b="1">
                    <a:solidFill>
                      <a:schemeClr val="bg2"/>
                    </a:solidFill>
                    <a:latin typeface="Courier New" panose="02070309020205020404" pitchFamily="49" charset="0"/>
                    <a:cs typeface="Arial" panose="020B0604020202020204" pitchFamily="34" charset="0"/>
                  </a:rPr>
                  <a:t>TGACTCATTT</a:t>
                </a:r>
                <a:r>
                  <a:rPr lang="en-US" altLang="en-US" sz="1000">
                    <a:latin typeface="Courier New" panose="02070309020205020404" pitchFamily="49" charset="0"/>
                    <a:cs typeface="Arial" panose="020B0604020202020204" pitchFamily="34" charset="0"/>
                  </a:rPr>
                  <a:t>TCCTCTGACTACTACCAGTTCAAAATGTTAGAGAAAAATAGAAAAGCAGAAAAAATAAATAA</a:t>
                </a:r>
              </a:p>
            </p:txBody>
          </p:sp>
          <p:sp>
            <p:nvSpPr>
              <p:cNvPr id="793614" name="Rectangle 14">
                <a:extLst>
                  <a:ext uri="{FF2B5EF4-FFF2-40B4-BE49-F238E27FC236}">
                    <a16:creationId xmlns:a16="http://schemas.microsoft.com/office/drawing/2014/main" id="{FA8F5D97-EDC6-C64F-A31D-DBB8997F475F}"/>
                  </a:ext>
                </a:extLst>
              </p:cNvPr>
              <p:cNvSpPr>
                <a:spLocks noChangeArrowheads="1"/>
              </p:cNvSpPr>
              <p:nvPr/>
            </p:nvSpPr>
            <p:spPr bwMode="auto">
              <a:xfrm>
                <a:off x="714" y="2977"/>
                <a:ext cx="40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a:latin typeface="Courier New" panose="02070309020205020404" pitchFamily="49" charset="0"/>
                    <a:cs typeface="Arial" panose="020B0604020202020204" pitchFamily="34" charset="0"/>
                  </a:rPr>
                  <a:t>5’- GGCGCCACAGTCCGCGTTTGGTTATCCGGC</a:t>
                </a:r>
                <a:r>
                  <a:rPr lang="en-US" altLang="en-US" sz="1000" b="1">
                    <a:solidFill>
                      <a:schemeClr val="bg2"/>
                    </a:solidFill>
                    <a:latin typeface="Courier New" panose="02070309020205020404" pitchFamily="49" charset="0"/>
                    <a:cs typeface="Arial" panose="020B0604020202020204" pitchFamily="34" charset="0"/>
                  </a:rPr>
                  <a:t>TGACTCATTCTGACTCTTTT</a:t>
                </a:r>
                <a:r>
                  <a:rPr lang="en-US" altLang="en-US" sz="1000">
                    <a:latin typeface="Courier New" panose="02070309020205020404" pitchFamily="49" charset="0"/>
                    <a:cs typeface="Arial" panose="020B0604020202020204" pitchFamily="34" charset="0"/>
                  </a:rPr>
                  <a:t>TTGGAAAGTGTGGCATGTGCTTCACACA</a:t>
                </a:r>
              </a:p>
            </p:txBody>
          </p:sp>
        </p:grpSp>
        <p:grpSp>
          <p:nvGrpSpPr>
            <p:cNvPr id="793615" name="Group 15">
              <a:extLst>
                <a:ext uri="{FF2B5EF4-FFF2-40B4-BE49-F238E27FC236}">
                  <a16:creationId xmlns:a16="http://schemas.microsoft.com/office/drawing/2014/main" id="{9836E4D6-C95C-8A4D-BF7E-FC4C506DE5B2}"/>
                </a:ext>
              </a:extLst>
            </p:cNvPr>
            <p:cNvGrpSpPr>
              <a:grpSpLocks/>
            </p:cNvGrpSpPr>
            <p:nvPr/>
          </p:nvGrpSpPr>
          <p:grpSpPr bwMode="auto">
            <a:xfrm>
              <a:off x="4743" y="1947"/>
              <a:ext cx="404" cy="1202"/>
              <a:chOff x="4743" y="1947"/>
              <a:chExt cx="404" cy="1202"/>
            </a:xfrm>
          </p:grpSpPr>
          <p:sp>
            <p:nvSpPr>
              <p:cNvPr id="793616" name="Text Box 16">
                <a:extLst>
                  <a:ext uri="{FF2B5EF4-FFF2-40B4-BE49-F238E27FC236}">
                    <a16:creationId xmlns:a16="http://schemas.microsoft.com/office/drawing/2014/main" id="{92DE1891-BE40-1F41-8FF9-75429463C5DF}"/>
                  </a:ext>
                </a:extLst>
              </p:cNvPr>
              <p:cNvSpPr txBox="1">
                <a:spLocks noChangeArrowheads="1"/>
              </p:cNvSpPr>
              <p:nvPr/>
            </p:nvSpPr>
            <p:spPr bwMode="auto">
              <a:xfrm>
                <a:off x="4743" y="1960"/>
                <a:ext cx="4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b="1" i="1">
                    <a:solidFill>
                      <a:srgbClr val="FF6600"/>
                    </a:solidFill>
                    <a:latin typeface="Courier New" panose="02070309020205020404" pitchFamily="49" charset="0"/>
                    <a:cs typeface="Arial" panose="020B0604020202020204" pitchFamily="34" charset="0"/>
                  </a:rPr>
                  <a:t>…HIS7</a:t>
                </a:r>
                <a:r>
                  <a:rPr lang="en-US" altLang="en-US" sz="1000" b="1" i="1">
                    <a:latin typeface="Courier New" panose="02070309020205020404" pitchFamily="49" charset="0"/>
                    <a:cs typeface="Arial" panose="020B0604020202020204" pitchFamily="34" charset="0"/>
                  </a:rPr>
                  <a:t> </a:t>
                </a:r>
              </a:p>
            </p:txBody>
          </p:sp>
          <p:sp>
            <p:nvSpPr>
              <p:cNvPr id="793617" name="Text Box 17">
                <a:extLst>
                  <a:ext uri="{FF2B5EF4-FFF2-40B4-BE49-F238E27FC236}">
                    <a16:creationId xmlns:a16="http://schemas.microsoft.com/office/drawing/2014/main" id="{945D8A47-CD15-F34C-A004-167A561FBB88}"/>
                  </a:ext>
                </a:extLst>
              </p:cNvPr>
              <p:cNvSpPr txBox="1">
                <a:spLocks noChangeArrowheads="1"/>
              </p:cNvSpPr>
              <p:nvPr/>
            </p:nvSpPr>
            <p:spPr bwMode="auto">
              <a:xfrm>
                <a:off x="4743" y="2125"/>
                <a:ext cx="3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b="1" i="1">
                    <a:solidFill>
                      <a:srgbClr val="FF6600"/>
                    </a:solidFill>
                    <a:latin typeface="Courier New" panose="02070309020205020404" pitchFamily="49" charset="0"/>
                    <a:cs typeface="Arial" panose="020B0604020202020204" pitchFamily="34" charset="0"/>
                  </a:rPr>
                  <a:t>…ARO4</a:t>
                </a:r>
                <a:endParaRPr lang="en-US" altLang="en-US" sz="1000" b="1" i="1">
                  <a:latin typeface="Courier New" panose="02070309020205020404" pitchFamily="49" charset="0"/>
                  <a:cs typeface="Arial" panose="020B0604020202020204" pitchFamily="34" charset="0"/>
                </a:endParaRPr>
              </a:p>
            </p:txBody>
          </p:sp>
          <p:sp>
            <p:nvSpPr>
              <p:cNvPr id="793618" name="Text Box 18">
                <a:extLst>
                  <a:ext uri="{FF2B5EF4-FFF2-40B4-BE49-F238E27FC236}">
                    <a16:creationId xmlns:a16="http://schemas.microsoft.com/office/drawing/2014/main" id="{6A7D8266-7F12-4342-8D36-2A591AFE92B1}"/>
                  </a:ext>
                </a:extLst>
              </p:cNvPr>
              <p:cNvSpPr txBox="1">
                <a:spLocks noChangeArrowheads="1"/>
              </p:cNvSpPr>
              <p:nvPr/>
            </p:nvSpPr>
            <p:spPr bwMode="auto">
              <a:xfrm>
                <a:off x="4743" y="2308"/>
                <a:ext cx="3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b="1" i="1">
                    <a:solidFill>
                      <a:srgbClr val="FF6600"/>
                    </a:solidFill>
                    <a:latin typeface="Courier New" panose="02070309020205020404" pitchFamily="49" charset="0"/>
                    <a:cs typeface="Arial" panose="020B0604020202020204" pitchFamily="34" charset="0"/>
                  </a:rPr>
                  <a:t>…ILV6</a:t>
                </a:r>
                <a:endParaRPr lang="en-US" altLang="en-US" sz="1000" b="1" i="1">
                  <a:latin typeface="Courier New" panose="02070309020205020404" pitchFamily="49" charset="0"/>
                  <a:cs typeface="Arial" panose="020B0604020202020204" pitchFamily="34" charset="0"/>
                </a:endParaRPr>
              </a:p>
            </p:txBody>
          </p:sp>
          <p:sp>
            <p:nvSpPr>
              <p:cNvPr id="793619" name="Text Box 19">
                <a:extLst>
                  <a:ext uri="{FF2B5EF4-FFF2-40B4-BE49-F238E27FC236}">
                    <a16:creationId xmlns:a16="http://schemas.microsoft.com/office/drawing/2014/main" id="{62AF343D-3B2C-7A4A-9BBC-605D97AA5B73}"/>
                  </a:ext>
                </a:extLst>
              </p:cNvPr>
              <p:cNvSpPr txBox="1">
                <a:spLocks noChangeArrowheads="1"/>
              </p:cNvSpPr>
              <p:nvPr/>
            </p:nvSpPr>
            <p:spPr bwMode="auto">
              <a:xfrm>
                <a:off x="4743" y="2473"/>
                <a:ext cx="3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b="1" i="1">
                    <a:solidFill>
                      <a:srgbClr val="FF6600"/>
                    </a:solidFill>
                    <a:latin typeface="Courier New" panose="02070309020205020404" pitchFamily="49" charset="0"/>
                    <a:cs typeface="Arial" panose="020B0604020202020204" pitchFamily="34" charset="0"/>
                  </a:rPr>
                  <a:t>…THR4</a:t>
                </a:r>
                <a:endParaRPr lang="en-US" altLang="en-US" sz="1000" b="1" i="1">
                  <a:latin typeface="Courier New" panose="02070309020205020404" pitchFamily="49" charset="0"/>
                  <a:cs typeface="Arial" panose="020B0604020202020204" pitchFamily="34" charset="0"/>
                </a:endParaRPr>
              </a:p>
            </p:txBody>
          </p:sp>
          <p:sp>
            <p:nvSpPr>
              <p:cNvPr id="793620" name="Text Box 20">
                <a:extLst>
                  <a:ext uri="{FF2B5EF4-FFF2-40B4-BE49-F238E27FC236}">
                    <a16:creationId xmlns:a16="http://schemas.microsoft.com/office/drawing/2014/main" id="{870D7C7A-C6ED-0A49-AC3E-1A008C5795A8}"/>
                  </a:ext>
                </a:extLst>
              </p:cNvPr>
              <p:cNvSpPr txBox="1">
                <a:spLocks noChangeArrowheads="1"/>
              </p:cNvSpPr>
              <p:nvPr/>
            </p:nvSpPr>
            <p:spPr bwMode="auto">
              <a:xfrm>
                <a:off x="4743" y="2638"/>
                <a:ext cx="3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b="1" i="1">
                    <a:solidFill>
                      <a:srgbClr val="FF6600"/>
                    </a:solidFill>
                    <a:latin typeface="Courier New" panose="02070309020205020404" pitchFamily="49" charset="0"/>
                    <a:cs typeface="Arial" panose="020B0604020202020204" pitchFamily="34" charset="0"/>
                  </a:rPr>
                  <a:t>…ARO1</a:t>
                </a:r>
                <a:endParaRPr lang="en-US" altLang="en-US" sz="1000" b="1" i="1">
                  <a:latin typeface="Courier New" panose="02070309020205020404" pitchFamily="49" charset="0"/>
                  <a:cs typeface="Arial" panose="020B0604020202020204" pitchFamily="34" charset="0"/>
                </a:endParaRPr>
              </a:p>
            </p:txBody>
          </p:sp>
          <p:sp>
            <p:nvSpPr>
              <p:cNvPr id="793621" name="Text Box 21">
                <a:extLst>
                  <a:ext uri="{FF2B5EF4-FFF2-40B4-BE49-F238E27FC236}">
                    <a16:creationId xmlns:a16="http://schemas.microsoft.com/office/drawing/2014/main" id="{36C59D5E-96ED-2046-8510-FBB1C7290FC2}"/>
                  </a:ext>
                </a:extLst>
              </p:cNvPr>
              <p:cNvSpPr txBox="1">
                <a:spLocks noChangeArrowheads="1"/>
              </p:cNvSpPr>
              <p:nvPr/>
            </p:nvSpPr>
            <p:spPr bwMode="auto">
              <a:xfrm>
                <a:off x="4743" y="2803"/>
                <a:ext cx="3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b="1" i="1">
                    <a:solidFill>
                      <a:srgbClr val="FF6600"/>
                    </a:solidFill>
                    <a:latin typeface="Courier New" panose="02070309020205020404" pitchFamily="49" charset="0"/>
                    <a:cs typeface="Arial" panose="020B0604020202020204" pitchFamily="34" charset="0"/>
                  </a:rPr>
                  <a:t>…HOM2</a:t>
                </a:r>
                <a:endParaRPr lang="en-US" altLang="en-US" sz="1000" b="1" i="1">
                  <a:latin typeface="Courier New" panose="02070309020205020404" pitchFamily="49" charset="0"/>
                  <a:cs typeface="Arial" panose="020B0604020202020204" pitchFamily="34" charset="0"/>
                </a:endParaRPr>
              </a:p>
            </p:txBody>
          </p:sp>
          <p:sp>
            <p:nvSpPr>
              <p:cNvPr id="793622" name="Text Box 22">
                <a:extLst>
                  <a:ext uri="{FF2B5EF4-FFF2-40B4-BE49-F238E27FC236}">
                    <a16:creationId xmlns:a16="http://schemas.microsoft.com/office/drawing/2014/main" id="{832304F7-958E-624D-AC9F-05F147139B24}"/>
                  </a:ext>
                </a:extLst>
              </p:cNvPr>
              <p:cNvSpPr txBox="1">
                <a:spLocks noChangeArrowheads="1"/>
              </p:cNvSpPr>
              <p:nvPr/>
            </p:nvSpPr>
            <p:spPr bwMode="auto">
              <a:xfrm>
                <a:off x="4743" y="2995"/>
                <a:ext cx="3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000" b="1" i="1">
                    <a:solidFill>
                      <a:srgbClr val="FF6600"/>
                    </a:solidFill>
                    <a:latin typeface="Courier New" panose="02070309020205020404" pitchFamily="49" charset="0"/>
                    <a:cs typeface="Arial" panose="020B0604020202020204" pitchFamily="34" charset="0"/>
                  </a:rPr>
                  <a:t>…PRO3</a:t>
                </a:r>
                <a:endParaRPr lang="en-US" altLang="en-US" sz="1000" b="1" i="1">
                  <a:latin typeface="Courier New" panose="02070309020205020404" pitchFamily="49" charset="0"/>
                  <a:cs typeface="Arial" panose="020B0604020202020204" pitchFamily="34" charset="0"/>
                </a:endParaRPr>
              </a:p>
            </p:txBody>
          </p:sp>
          <p:sp>
            <p:nvSpPr>
              <p:cNvPr id="793623" name="Line 23">
                <a:extLst>
                  <a:ext uri="{FF2B5EF4-FFF2-40B4-BE49-F238E27FC236}">
                    <a16:creationId xmlns:a16="http://schemas.microsoft.com/office/drawing/2014/main" id="{C14627B5-AFD8-7342-B640-AEB24D5C533A}"/>
                  </a:ext>
                </a:extLst>
              </p:cNvPr>
              <p:cNvSpPr>
                <a:spLocks noChangeShapeType="1"/>
              </p:cNvSpPr>
              <p:nvPr/>
            </p:nvSpPr>
            <p:spPr bwMode="auto">
              <a:xfrm>
                <a:off x="4887" y="1947"/>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24" name="Line 24">
                <a:extLst>
                  <a:ext uri="{FF2B5EF4-FFF2-40B4-BE49-F238E27FC236}">
                    <a16:creationId xmlns:a16="http://schemas.microsoft.com/office/drawing/2014/main" id="{76BD9E20-1C86-814A-ACE0-0CE0305661E0}"/>
                  </a:ext>
                </a:extLst>
              </p:cNvPr>
              <p:cNvSpPr>
                <a:spLocks noChangeShapeType="1"/>
              </p:cNvSpPr>
              <p:nvPr/>
            </p:nvSpPr>
            <p:spPr bwMode="auto">
              <a:xfrm>
                <a:off x="4887" y="1947"/>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25" name="Line 25">
                <a:extLst>
                  <a:ext uri="{FF2B5EF4-FFF2-40B4-BE49-F238E27FC236}">
                    <a16:creationId xmlns:a16="http://schemas.microsoft.com/office/drawing/2014/main" id="{561DB647-5964-AB4F-9F88-FDF758640055}"/>
                  </a:ext>
                </a:extLst>
              </p:cNvPr>
              <p:cNvSpPr>
                <a:spLocks noChangeShapeType="1"/>
              </p:cNvSpPr>
              <p:nvPr/>
            </p:nvSpPr>
            <p:spPr bwMode="auto">
              <a:xfrm>
                <a:off x="4887" y="211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26" name="Line 26">
                <a:extLst>
                  <a:ext uri="{FF2B5EF4-FFF2-40B4-BE49-F238E27FC236}">
                    <a16:creationId xmlns:a16="http://schemas.microsoft.com/office/drawing/2014/main" id="{AF13F129-C000-854E-BBE0-B7B0F370FDA2}"/>
                  </a:ext>
                </a:extLst>
              </p:cNvPr>
              <p:cNvSpPr>
                <a:spLocks noChangeShapeType="1"/>
              </p:cNvSpPr>
              <p:nvPr/>
            </p:nvSpPr>
            <p:spPr bwMode="auto">
              <a:xfrm>
                <a:off x="4887" y="2112"/>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27" name="Line 27">
                <a:extLst>
                  <a:ext uri="{FF2B5EF4-FFF2-40B4-BE49-F238E27FC236}">
                    <a16:creationId xmlns:a16="http://schemas.microsoft.com/office/drawing/2014/main" id="{DD681D69-A668-DA4E-998B-B4D13DC5C122}"/>
                  </a:ext>
                </a:extLst>
              </p:cNvPr>
              <p:cNvSpPr>
                <a:spLocks noChangeShapeType="1"/>
              </p:cNvSpPr>
              <p:nvPr/>
            </p:nvSpPr>
            <p:spPr bwMode="auto">
              <a:xfrm>
                <a:off x="4887" y="2295"/>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28" name="Line 28">
                <a:extLst>
                  <a:ext uri="{FF2B5EF4-FFF2-40B4-BE49-F238E27FC236}">
                    <a16:creationId xmlns:a16="http://schemas.microsoft.com/office/drawing/2014/main" id="{A8F010CE-9C86-904F-8CBC-C7C9E646ACF4}"/>
                  </a:ext>
                </a:extLst>
              </p:cNvPr>
              <p:cNvSpPr>
                <a:spLocks noChangeShapeType="1"/>
              </p:cNvSpPr>
              <p:nvPr/>
            </p:nvSpPr>
            <p:spPr bwMode="auto">
              <a:xfrm>
                <a:off x="4887" y="2295"/>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29" name="Line 29">
                <a:extLst>
                  <a:ext uri="{FF2B5EF4-FFF2-40B4-BE49-F238E27FC236}">
                    <a16:creationId xmlns:a16="http://schemas.microsoft.com/office/drawing/2014/main" id="{B65575B6-78A2-2C4E-A5E5-062328F9ABD2}"/>
                  </a:ext>
                </a:extLst>
              </p:cNvPr>
              <p:cNvSpPr>
                <a:spLocks noChangeShapeType="1"/>
              </p:cNvSpPr>
              <p:nvPr/>
            </p:nvSpPr>
            <p:spPr bwMode="auto">
              <a:xfrm>
                <a:off x="4887" y="246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30" name="Line 30">
                <a:extLst>
                  <a:ext uri="{FF2B5EF4-FFF2-40B4-BE49-F238E27FC236}">
                    <a16:creationId xmlns:a16="http://schemas.microsoft.com/office/drawing/2014/main" id="{A70AF32A-A575-7644-88F8-11622ECBECE6}"/>
                  </a:ext>
                </a:extLst>
              </p:cNvPr>
              <p:cNvSpPr>
                <a:spLocks noChangeShapeType="1"/>
              </p:cNvSpPr>
              <p:nvPr/>
            </p:nvSpPr>
            <p:spPr bwMode="auto">
              <a:xfrm>
                <a:off x="4887" y="2460"/>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31" name="Line 31">
                <a:extLst>
                  <a:ext uri="{FF2B5EF4-FFF2-40B4-BE49-F238E27FC236}">
                    <a16:creationId xmlns:a16="http://schemas.microsoft.com/office/drawing/2014/main" id="{F298B551-9152-6F4B-B20F-B845BA6E14CE}"/>
                  </a:ext>
                </a:extLst>
              </p:cNvPr>
              <p:cNvSpPr>
                <a:spLocks noChangeShapeType="1"/>
              </p:cNvSpPr>
              <p:nvPr/>
            </p:nvSpPr>
            <p:spPr bwMode="auto">
              <a:xfrm>
                <a:off x="4887" y="2625"/>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32" name="Line 32">
                <a:extLst>
                  <a:ext uri="{FF2B5EF4-FFF2-40B4-BE49-F238E27FC236}">
                    <a16:creationId xmlns:a16="http://schemas.microsoft.com/office/drawing/2014/main" id="{7C019451-9B74-7546-96E9-4413D92077D6}"/>
                  </a:ext>
                </a:extLst>
              </p:cNvPr>
              <p:cNvSpPr>
                <a:spLocks noChangeShapeType="1"/>
              </p:cNvSpPr>
              <p:nvPr/>
            </p:nvSpPr>
            <p:spPr bwMode="auto">
              <a:xfrm>
                <a:off x="4887" y="2625"/>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33" name="Line 33">
                <a:extLst>
                  <a:ext uri="{FF2B5EF4-FFF2-40B4-BE49-F238E27FC236}">
                    <a16:creationId xmlns:a16="http://schemas.microsoft.com/office/drawing/2014/main" id="{149D4BEA-A3AB-FE45-A2E0-E9C55AE58973}"/>
                  </a:ext>
                </a:extLst>
              </p:cNvPr>
              <p:cNvSpPr>
                <a:spLocks noChangeShapeType="1"/>
              </p:cNvSpPr>
              <p:nvPr/>
            </p:nvSpPr>
            <p:spPr bwMode="auto">
              <a:xfrm>
                <a:off x="4887" y="279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34" name="Line 34">
                <a:extLst>
                  <a:ext uri="{FF2B5EF4-FFF2-40B4-BE49-F238E27FC236}">
                    <a16:creationId xmlns:a16="http://schemas.microsoft.com/office/drawing/2014/main" id="{14B0AF13-CD78-7C4A-8A04-F44C69E42C8B}"/>
                  </a:ext>
                </a:extLst>
              </p:cNvPr>
              <p:cNvSpPr>
                <a:spLocks noChangeShapeType="1"/>
              </p:cNvSpPr>
              <p:nvPr/>
            </p:nvSpPr>
            <p:spPr bwMode="auto">
              <a:xfrm>
                <a:off x="4887" y="2790"/>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35" name="Line 35">
                <a:extLst>
                  <a:ext uri="{FF2B5EF4-FFF2-40B4-BE49-F238E27FC236}">
                    <a16:creationId xmlns:a16="http://schemas.microsoft.com/office/drawing/2014/main" id="{46F6E470-10C5-2B4D-A140-901ACCC53E7F}"/>
                  </a:ext>
                </a:extLst>
              </p:cNvPr>
              <p:cNvSpPr>
                <a:spLocks noChangeShapeType="1"/>
              </p:cNvSpPr>
              <p:nvPr/>
            </p:nvSpPr>
            <p:spPr bwMode="auto">
              <a:xfrm>
                <a:off x="4887" y="298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36" name="Line 36">
                <a:extLst>
                  <a:ext uri="{FF2B5EF4-FFF2-40B4-BE49-F238E27FC236}">
                    <a16:creationId xmlns:a16="http://schemas.microsoft.com/office/drawing/2014/main" id="{F39B6359-B130-1B42-B208-C795D5E7D02C}"/>
                  </a:ext>
                </a:extLst>
              </p:cNvPr>
              <p:cNvSpPr>
                <a:spLocks noChangeShapeType="1"/>
              </p:cNvSpPr>
              <p:nvPr/>
            </p:nvSpPr>
            <p:spPr bwMode="auto">
              <a:xfrm>
                <a:off x="4887" y="2982"/>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93639" name="Group 39">
            <a:extLst>
              <a:ext uri="{FF2B5EF4-FFF2-40B4-BE49-F238E27FC236}">
                <a16:creationId xmlns:a16="http://schemas.microsoft.com/office/drawing/2014/main" id="{44E8523F-BC55-024F-AF04-3444DF350C35}"/>
              </a:ext>
            </a:extLst>
          </p:cNvPr>
          <p:cNvGrpSpPr>
            <a:grpSpLocks/>
          </p:cNvGrpSpPr>
          <p:nvPr/>
        </p:nvGrpSpPr>
        <p:grpSpPr bwMode="auto">
          <a:xfrm>
            <a:off x="5189539" y="2971801"/>
            <a:ext cx="1627187" cy="923925"/>
            <a:chOff x="2136" y="2184"/>
            <a:chExt cx="1025" cy="582"/>
          </a:xfrm>
        </p:grpSpPr>
        <p:pic>
          <p:nvPicPr>
            <p:cNvPr id="793640" name="Picture 40" descr="aminoacid_biosynthesis_ye_n6">
              <a:extLst>
                <a:ext uri="{FF2B5EF4-FFF2-40B4-BE49-F238E27FC236}">
                  <a16:creationId xmlns:a16="http://schemas.microsoft.com/office/drawing/2014/main" id="{E91DDC1C-0778-8941-B955-536F7694B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 y="2316"/>
              <a:ext cx="102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3641" name="Text Box 41">
              <a:extLst>
                <a:ext uri="{FF2B5EF4-FFF2-40B4-BE49-F238E27FC236}">
                  <a16:creationId xmlns:a16="http://schemas.microsoft.com/office/drawing/2014/main" id="{F4151170-D689-6C43-800B-A0EAD917853D}"/>
                </a:ext>
              </a:extLst>
            </p:cNvPr>
            <p:cNvSpPr txBox="1">
              <a:spLocks noChangeArrowheads="1"/>
            </p:cNvSpPr>
            <p:nvPr/>
          </p:nvSpPr>
          <p:spPr bwMode="auto">
            <a:xfrm>
              <a:off x="2519" y="2184"/>
              <a:ext cx="31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5400" b="1">
                  <a:solidFill>
                    <a:srgbClr val="00FF00"/>
                  </a:solidFill>
                  <a:latin typeface="Bookman" pitchFamily="18" charset="0"/>
                  <a:cs typeface="Arial" panose="020B0604020202020204" pitchFamily="34" charset="0"/>
                </a:rPr>
                <a:t>?</a:t>
              </a:r>
            </a:p>
          </p:txBody>
        </p:sp>
      </p:grpSp>
      <p:sp>
        <p:nvSpPr>
          <p:cNvPr id="793643" name="Rectangle 43">
            <a:extLst>
              <a:ext uri="{FF2B5EF4-FFF2-40B4-BE49-F238E27FC236}">
                <a16:creationId xmlns:a16="http://schemas.microsoft.com/office/drawing/2014/main" id="{34345EC7-F192-D149-BF2F-AC847F9EDBBA}"/>
              </a:ext>
            </a:extLst>
          </p:cNvPr>
          <p:cNvSpPr>
            <a:spLocks noGrp="1" noChangeArrowheads="1"/>
          </p:cNvSpPr>
          <p:nvPr>
            <p:ph type="title"/>
          </p:nvPr>
        </p:nvSpPr>
        <p:spPr/>
        <p:txBody>
          <a:bodyPr/>
          <a:lstStyle/>
          <a:p>
            <a:pPr algn="ctr"/>
            <a:r>
              <a:rPr lang="en-US" altLang="en-US" i="1" dirty="0"/>
              <a:t>de novo</a:t>
            </a:r>
            <a:r>
              <a:rPr lang="en-US" altLang="en-US" dirty="0"/>
              <a:t> motif detection</a:t>
            </a:r>
          </a:p>
        </p:txBody>
      </p:sp>
    </p:spTree>
    <p:extLst>
      <p:ext uri="{BB962C8B-B14F-4D97-AF65-F5344CB8AC3E}">
        <p14:creationId xmlns:p14="http://schemas.microsoft.com/office/powerpoint/2010/main" val="127763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93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5654" name="Object 6">
            <a:extLst>
              <a:ext uri="{FF2B5EF4-FFF2-40B4-BE49-F238E27FC236}">
                <a16:creationId xmlns:a16="http://schemas.microsoft.com/office/drawing/2014/main" id="{93287CBE-D0EA-C241-8DE9-FB784C41E44B}"/>
              </a:ext>
            </a:extLst>
          </p:cNvPr>
          <p:cNvGraphicFramePr>
            <a:graphicFrameLocks noChangeAspect="1"/>
          </p:cNvGraphicFramePr>
          <p:nvPr/>
        </p:nvGraphicFramePr>
        <p:xfrm>
          <a:off x="4983163" y="4572000"/>
          <a:ext cx="4799012" cy="514350"/>
        </p:xfrm>
        <a:graphic>
          <a:graphicData uri="http://schemas.openxmlformats.org/presentationml/2006/ole">
            <mc:AlternateContent xmlns:mc="http://schemas.openxmlformats.org/markup-compatibility/2006">
              <mc:Choice xmlns:v="urn:schemas-microsoft-com:vml" Requires="v">
                <p:oleObj spid="_x0000_s114695" name="Equation" r:id="rId3" imgW="54711600" imgH="5854700" progId="Equation.3">
                  <p:embed/>
                </p:oleObj>
              </mc:Choice>
              <mc:Fallback>
                <p:oleObj name="Equation" r:id="rId3" imgW="54711600" imgH="5854700" progId="Equation.3">
                  <p:embed/>
                  <p:pic>
                    <p:nvPicPr>
                      <p:cNvPr id="795654" name="Object 6">
                        <a:extLst>
                          <a:ext uri="{FF2B5EF4-FFF2-40B4-BE49-F238E27FC236}">
                            <a16:creationId xmlns:a16="http://schemas.microsoft.com/office/drawing/2014/main" id="{93287CBE-D0EA-C241-8DE9-FB784C41E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3163" y="4572000"/>
                        <a:ext cx="479901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5655" name="Rectangle 7">
            <a:extLst>
              <a:ext uri="{FF2B5EF4-FFF2-40B4-BE49-F238E27FC236}">
                <a16:creationId xmlns:a16="http://schemas.microsoft.com/office/drawing/2014/main" id="{486214CF-36B6-C749-AFD2-D3F77F0C9C7A}"/>
              </a:ext>
            </a:extLst>
          </p:cNvPr>
          <p:cNvSpPr>
            <a:spLocks noGrp="1" noChangeArrowheads="1"/>
          </p:cNvSpPr>
          <p:nvPr>
            <p:ph type="title"/>
          </p:nvPr>
        </p:nvSpPr>
        <p:spPr/>
        <p:txBody>
          <a:bodyPr/>
          <a:lstStyle/>
          <a:p>
            <a:pPr algn="ctr"/>
            <a:r>
              <a:rPr lang="en-US" altLang="en-US" i="1" dirty="0"/>
              <a:t>de novo</a:t>
            </a:r>
            <a:r>
              <a:rPr lang="en-US" altLang="en-US" dirty="0"/>
              <a:t> motif detection</a:t>
            </a:r>
          </a:p>
        </p:txBody>
      </p:sp>
      <p:sp>
        <p:nvSpPr>
          <p:cNvPr id="795656" name="Rectangle 8">
            <a:extLst>
              <a:ext uri="{FF2B5EF4-FFF2-40B4-BE49-F238E27FC236}">
                <a16:creationId xmlns:a16="http://schemas.microsoft.com/office/drawing/2014/main" id="{56FD5969-4DF6-2D46-900D-6EDCDA871A04}"/>
              </a:ext>
            </a:extLst>
          </p:cNvPr>
          <p:cNvSpPr>
            <a:spLocks noGrp="1" noChangeArrowheads="1"/>
          </p:cNvSpPr>
          <p:nvPr>
            <p:ph type="body" idx="1"/>
          </p:nvPr>
        </p:nvSpPr>
        <p:spPr>
          <a:xfrm>
            <a:off x="609480" y="1604520"/>
            <a:ext cx="11206002" cy="4850068"/>
          </a:xfrm>
        </p:spPr>
        <p:txBody>
          <a:bodyPr>
            <a:normAutofit fontScale="92500" lnSpcReduction="10000"/>
          </a:bodyPr>
          <a:lstStyle/>
          <a:p>
            <a:r>
              <a:rPr lang="en-US" altLang="en-US" b="1" dirty="0"/>
              <a:t>Problem setting:</a:t>
            </a:r>
          </a:p>
          <a:p>
            <a:endParaRPr lang="en-US" altLang="en-US" b="1" dirty="0"/>
          </a:p>
          <a:p>
            <a:pPr lvl="1"/>
            <a:r>
              <a:rPr lang="en-US" altLang="en-US" dirty="0"/>
              <a:t>Given	UTR sequences: </a:t>
            </a:r>
            <a:r>
              <a:rPr lang="en-US" altLang="en-US" i="1" dirty="0">
                <a:latin typeface="Comic Sans MS" panose="030F0902030302020204" pitchFamily="66" charset="0"/>
                <a:sym typeface="Symbol" pitchFamily="2" charset="2"/>
              </a:rPr>
              <a:t>y</a:t>
            </a:r>
            <a:r>
              <a:rPr lang="en-US" altLang="en-US" dirty="0">
                <a:sym typeface="Symbol" pitchFamily="2" charset="2"/>
              </a:rPr>
              <a:t>= </a:t>
            </a:r>
            <a:r>
              <a:rPr lang="en-US" altLang="en-US" dirty="0"/>
              <a:t>{</a:t>
            </a:r>
            <a:r>
              <a:rPr lang="en-US" altLang="en-US" i="1" dirty="0">
                <a:latin typeface="Comic Sans MS" panose="030F0902030302020204" pitchFamily="66" charset="0"/>
              </a:rPr>
              <a:t>y</a:t>
            </a:r>
            <a:r>
              <a:rPr lang="en-US" altLang="en-US" baseline="-25000" dirty="0"/>
              <a:t>1</a:t>
            </a:r>
            <a:r>
              <a:rPr lang="en-US" altLang="en-US" dirty="0"/>
              <a:t>, …, </a:t>
            </a:r>
            <a:r>
              <a:rPr lang="en-US" altLang="en-US" i="1" dirty="0" err="1">
                <a:latin typeface="Comic Sans MS" panose="030F0902030302020204" pitchFamily="66" charset="0"/>
              </a:rPr>
              <a:t>y</a:t>
            </a:r>
            <a:r>
              <a:rPr lang="en-US" altLang="en-US" i="1" baseline="-25000" dirty="0" err="1"/>
              <a:t>N</a:t>
            </a:r>
            <a:r>
              <a:rPr lang="en-US" altLang="en-US" dirty="0"/>
              <a:t>}</a:t>
            </a:r>
          </a:p>
          <a:p>
            <a:pPr lvl="1"/>
            <a:endParaRPr lang="en-US" altLang="en-US" dirty="0"/>
          </a:p>
          <a:p>
            <a:pPr lvl="1"/>
            <a:r>
              <a:rPr lang="en-US" altLang="en-US" dirty="0"/>
              <a:t>Goal:	the background model: </a:t>
            </a:r>
            <a:r>
              <a:rPr lang="en-US" altLang="en-US" i="1" dirty="0">
                <a:solidFill>
                  <a:srgbClr val="FF0000"/>
                </a:solidFill>
                <a:sym typeface="Symbol" pitchFamily="2" charset="2"/>
              </a:rPr>
              <a:t></a:t>
            </a:r>
            <a:r>
              <a:rPr lang="en-US" altLang="en-US" baseline="-25000" dirty="0">
                <a:solidFill>
                  <a:srgbClr val="FF0000"/>
                </a:solidFill>
                <a:sym typeface="Symbol" pitchFamily="2" charset="2"/>
              </a:rPr>
              <a:t>0</a:t>
            </a:r>
            <a:r>
              <a:rPr lang="en-US" altLang="en-US" dirty="0">
                <a:solidFill>
                  <a:srgbClr val="FF0000"/>
                </a:solidFill>
              </a:rPr>
              <a:t>={</a:t>
            </a:r>
            <a:r>
              <a:rPr lang="en-US" altLang="en-US" i="1" dirty="0">
                <a:solidFill>
                  <a:srgbClr val="FF0000"/>
                </a:solidFill>
                <a:sym typeface="Symbol" pitchFamily="2" charset="2"/>
              </a:rPr>
              <a:t></a:t>
            </a:r>
            <a:r>
              <a:rPr lang="en-US" altLang="en-US" baseline="-25000" dirty="0">
                <a:solidFill>
                  <a:srgbClr val="FF0000"/>
                </a:solidFill>
                <a:sym typeface="Symbol" pitchFamily="2" charset="2"/>
              </a:rPr>
              <a:t>0,</a:t>
            </a:r>
            <a:r>
              <a:rPr lang="en-US" altLang="en-US" i="1" baseline="-25000" dirty="0">
                <a:solidFill>
                  <a:srgbClr val="FF0000"/>
                </a:solidFill>
                <a:sym typeface="Symbol" pitchFamily="2" charset="2"/>
              </a:rPr>
              <a:t>A</a:t>
            </a:r>
            <a:r>
              <a:rPr lang="en-US" altLang="en-US" dirty="0">
                <a:solidFill>
                  <a:srgbClr val="FF0000"/>
                </a:solidFill>
              </a:rPr>
              <a:t>, </a:t>
            </a:r>
            <a:r>
              <a:rPr lang="en-US" altLang="en-US" i="1" dirty="0">
                <a:solidFill>
                  <a:srgbClr val="FF0000"/>
                </a:solidFill>
                <a:sym typeface="Symbol" pitchFamily="2" charset="2"/>
              </a:rPr>
              <a:t></a:t>
            </a:r>
            <a:r>
              <a:rPr lang="en-US" altLang="en-US" baseline="-25000" dirty="0">
                <a:solidFill>
                  <a:srgbClr val="FF0000"/>
                </a:solidFill>
                <a:sym typeface="Symbol" pitchFamily="2" charset="2"/>
              </a:rPr>
              <a:t>0,</a:t>
            </a:r>
            <a:r>
              <a:rPr lang="en-US" altLang="en-US" i="1" baseline="-25000" dirty="0">
                <a:solidFill>
                  <a:srgbClr val="FF0000"/>
                </a:solidFill>
                <a:sym typeface="Symbol" pitchFamily="2" charset="2"/>
              </a:rPr>
              <a:t>T</a:t>
            </a:r>
            <a:r>
              <a:rPr lang="en-US" altLang="en-US" dirty="0">
                <a:solidFill>
                  <a:srgbClr val="FF0000"/>
                </a:solidFill>
              </a:rPr>
              <a:t>, </a:t>
            </a:r>
            <a:r>
              <a:rPr lang="en-US" altLang="en-US" i="1" dirty="0">
                <a:solidFill>
                  <a:srgbClr val="FF0000"/>
                </a:solidFill>
                <a:sym typeface="Symbol" pitchFamily="2" charset="2"/>
              </a:rPr>
              <a:t></a:t>
            </a:r>
            <a:r>
              <a:rPr lang="en-US" altLang="en-US" baseline="-25000" dirty="0">
                <a:solidFill>
                  <a:srgbClr val="FF0000"/>
                </a:solidFill>
                <a:sym typeface="Symbol" pitchFamily="2" charset="2"/>
              </a:rPr>
              <a:t>0,</a:t>
            </a:r>
            <a:r>
              <a:rPr lang="en-US" altLang="en-US" i="1" baseline="-25000" dirty="0">
                <a:solidFill>
                  <a:srgbClr val="FF0000"/>
                </a:solidFill>
                <a:sym typeface="Symbol" pitchFamily="2" charset="2"/>
              </a:rPr>
              <a:t>G</a:t>
            </a:r>
            <a:r>
              <a:rPr lang="en-US" altLang="en-US" dirty="0">
                <a:solidFill>
                  <a:srgbClr val="FF0000"/>
                </a:solidFill>
              </a:rPr>
              <a:t>, </a:t>
            </a:r>
            <a:r>
              <a:rPr lang="en-US" altLang="en-US" i="1" dirty="0">
                <a:solidFill>
                  <a:srgbClr val="FF0000"/>
                </a:solidFill>
                <a:sym typeface="Symbol" pitchFamily="2" charset="2"/>
              </a:rPr>
              <a:t></a:t>
            </a:r>
            <a:r>
              <a:rPr lang="en-US" altLang="en-US" baseline="-25000" dirty="0">
                <a:solidFill>
                  <a:srgbClr val="FF0000"/>
                </a:solidFill>
                <a:sym typeface="Symbol" pitchFamily="2" charset="2"/>
              </a:rPr>
              <a:t>0,</a:t>
            </a:r>
            <a:r>
              <a:rPr lang="en-US" altLang="en-US" i="1" baseline="-25000" dirty="0">
                <a:solidFill>
                  <a:srgbClr val="FF0000"/>
                </a:solidFill>
                <a:sym typeface="Symbol" pitchFamily="2" charset="2"/>
              </a:rPr>
              <a:t>C</a:t>
            </a:r>
            <a:r>
              <a:rPr lang="en-US" altLang="en-US" dirty="0">
                <a:solidFill>
                  <a:srgbClr val="FF0000"/>
                </a:solidFill>
              </a:rPr>
              <a:t>}</a:t>
            </a:r>
            <a:r>
              <a:rPr lang="en-US" altLang="en-US" i="1" dirty="0">
                <a:solidFill>
                  <a:srgbClr val="FF0000"/>
                </a:solidFill>
              </a:rPr>
              <a:t>t</a:t>
            </a:r>
            <a:r>
              <a:rPr lang="en-US" altLang="en-US" dirty="0"/>
              <a:t> </a:t>
            </a:r>
          </a:p>
          <a:p>
            <a:pPr lvl="1"/>
            <a:endParaRPr lang="en-US" altLang="en-US" dirty="0"/>
          </a:p>
          <a:p>
            <a:pPr lvl="1">
              <a:buFont typeface="Wingdings" pitchFamily="2" charset="2"/>
              <a:buNone/>
            </a:pPr>
            <a:r>
              <a:rPr lang="en-US" altLang="en-US" dirty="0"/>
              <a:t>			and </a:t>
            </a:r>
            <a:r>
              <a:rPr lang="en-US" altLang="en-US" i="1" dirty="0">
                <a:latin typeface="Comic Sans MS" panose="030F0902030302020204" pitchFamily="66" charset="0"/>
              </a:rPr>
              <a:t>K</a:t>
            </a:r>
            <a:r>
              <a:rPr lang="en-US" altLang="en-US" dirty="0"/>
              <a:t> motif models  </a:t>
            </a:r>
            <a:r>
              <a:rPr lang="en-US" altLang="en-US" i="1" dirty="0">
                <a:sym typeface="Symbol" pitchFamily="2" charset="2"/>
              </a:rPr>
              <a:t></a:t>
            </a:r>
            <a:r>
              <a:rPr lang="en-US" altLang="en-US" baseline="-25000" dirty="0">
                <a:sym typeface="Symbol" pitchFamily="2" charset="2"/>
              </a:rPr>
              <a:t>1</a:t>
            </a:r>
            <a:r>
              <a:rPr lang="en-US" altLang="en-US" dirty="0"/>
              <a:t>, </a:t>
            </a:r>
            <a:r>
              <a:rPr lang="en-US" altLang="en-US" dirty="0">
                <a:sym typeface="Symbol" pitchFamily="2" charset="2"/>
              </a:rPr>
              <a:t>… </a:t>
            </a:r>
            <a:r>
              <a:rPr lang="en-US" altLang="en-US" dirty="0"/>
              <a:t>, </a:t>
            </a:r>
            <a:r>
              <a:rPr lang="en-US" altLang="en-US" i="1" dirty="0">
                <a:sym typeface="Symbol" pitchFamily="2" charset="2"/>
              </a:rPr>
              <a:t></a:t>
            </a:r>
            <a:r>
              <a:rPr lang="en-US" altLang="en-US" i="1" baseline="-25000" dirty="0">
                <a:latin typeface="Comic Sans MS" panose="030F0902030302020204" pitchFamily="66" charset="0"/>
                <a:sym typeface="Symbol" pitchFamily="2" charset="2"/>
              </a:rPr>
              <a:t>K</a:t>
            </a:r>
            <a:r>
              <a:rPr lang="en-US" altLang="en-US" dirty="0"/>
              <a:t>  from </a:t>
            </a:r>
            <a:r>
              <a:rPr lang="en-US" altLang="en-US" i="1" dirty="0"/>
              <a:t>y, </a:t>
            </a:r>
          </a:p>
          <a:p>
            <a:pPr lvl="1">
              <a:buFont typeface="Wingdings" pitchFamily="2" charset="2"/>
              <a:buNone/>
            </a:pPr>
            <a:endParaRPr lang="en-US" altLang="en-US" i="1" dirty="0"/>
          </a:p>
          <a:p>
            <a:pPr lvl="1">
              <a:buFont typeface="Wingdings" pitchFamily="2" charset="2"/>
              <a:buNone/>
            </a:pPr>
            <a:r>
              <a:rPr lang="en-US" altLang="en-US" i="1" dirty="0"/>
              <a:t>			</a:t>
            </a:r>
            <a:r>
              <a:rPr lang="en-US" altLang="en-US" dirty="0"/>
              <a:t>where </a:t>
            </a:r>
          </a:p>
          <a:p>
            <a:endParaRPr lang="en-US" altLang="en-US" b="1" dirty="0"/>
          </a:p>
          <a:p>
            <a:r>
              <a:rPr lang="en-US" altLang="en-US" b="1" dirty="0"/>
              <a:t>A missing value problem:</a:t>
            </a:r>
            <a:endParaRPr lang="en-US" altLang="en-US" dirty="0"/>
          </a:p>
          <a:p>
            <a:pPr lvl="1"/>
            <a:r>
              <a:rPr lang="en-US" altLang="en-US" dirty="0"/>
              <a:t>The locations of instances of motifs are unknown, thus the aligned motif sequences </a:t>
            </a:r>
            <a:r>
              <a:rPr lang="en-US" altLang="en-US" b="1" i="1" dirty="0"/>
              <a:t>A</a:t>
            </a:r>
            <a:r>
              <a:rPr lang="en-US" altLang="en-US" baseline="-25000" dirty="0"/>
              <a:t>1</a:t>
            </a:r>
            <a:r>
              <a:rPr lang="en-US" altLang="en-US" dirty="0"/>
              <a:t>, …, </a:t>
            </a:r>
            <a:r>
              <a:rPr lang="en-US" altLang="en-US" b="1" i="1" dirty="0"/>
              <a:t>A</a:t>
            </a:r>
            <a:r>
              <a:rPr lang="en-US" altLang="en-US" i="1" baseline="-25000" dirty="0"/>
              <a:t>K</a:t>
            </a:r>
            <a:r>
              <a:rPr lang="en-US" altLang="en-US" dirty="0"/>
              <a:t> and the background sequence are not available.</a:t>
            </a:r>
          </a:p>
        </p:txBody>
      </p:sp>
    </p:spTree>
    <p:extLst>
      <p:ext uri="{BB962C8B-B14F-4D97-AF65-F5344CB8AC3E}">
        <p14:creationId xmlns:p14="http://schemas.microsoft.com/office/powerpoint/2010/main" val="1921351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a:extLst>
              <a:ext uri="{FF2B5EF4-FFF2-40B4-BE49-F238E27FC236}">
                <a16:creationId xmlns:a16="http://schemas.microsoft.com/office/drawing/2014/main" id="{7D884A88-175E-EF42-8A22-05700796C076}"/>
              </a:ext>
            </a:extLst>
          </p:cNvPr>
          <p:cNvSpPr>
            <a:spLocks noGrp="1" noChangeArrowheads="1"/>
          </p:cNvSpPr>
          <p:nvPr>
            <p:ph type="title"/>
          </p:nvPr>
        </p:nvSpPr>
        <p:spPr/>
        <p:txBody>
          <a:bodyPr/>
          <a:lstStyle/>
          <a:p>
            <a:pPr algn="ctr"/>
            <a:r>
              <a:rPr lang="en-US" altLang="en-US" dirty="0"/>
              <a:t>Expectation-maximization</a:t>
            </a:r>
          </a:p>
        </p:txBody>
      </p:sp>
      <p:sp>
        <p:nvSpPr>
          <p:cNvPr id="689155" name="Text Box 3">
            <a:extLst>
              <a:ext uri="{FF2B5EF4-FFF2-40B4-BE49-F238E27FC236}">
                <a16:creationId xmlns:a16="http://schemas.microsoft.com/office/drawing/2014/main" id="{A34840FE-D24B-334A-85AE-1B54380B7434}"/>
              </a:ext>
            </a:extLst>
          </p:cNvPr>
          <p:cNvSpPr txBox="1">
            <a:spLocks noChangeArrowheads="1"/>
          </p:cNvSpPr>
          <p:nvPr/>
        </p:nvSpPr>
        <p:spPr bwMode="auto">
          <a:xfrm>
            <a:off x="2954338" y="2320925"/>
            <a:ext cx="724942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455613" algn="l"/>
                <a:tab pos="682625" algn="l"/>
              </a:tabLst>
              <a:defRPr>
                <a:solidFill>
                  <a:schemeClr val="tx1"/>
                </a:solidFill>
                <a:latin typeface="Arial" panose="020B0604020202020204" pitchFamily="34" charset="0"/>
              </a:defRPr>
            </a:lvl1pPr>
            <a:lvl2pPr marL="569913">
              <a:tabLst>
                <a:tab pos="227013" algn="l"/>
                <a:tab pos="455613" algn="l"/>
                <a:tab pos="682625" algn="l"/>
              </a:tabLst>
              <a:defRPr>
                <a:solidFill>
                  <a:schemeClr val="tx1"/>
                </a:solidFill>
                <a:latin typeface="Arial" panose="020B0604020202020204" pitchFamily="34" charset="0"/>
              </a:defRPr>
            </a:lvl2pPr>
            <a:lvl3pPr>
              <a:tabLst>
                <a:tab pos="227013" algn="l"/>
                <a:tab pos="455613" algn="l"/>
                <a:tab pos="682625" algn="l"/>
              </a:tabLst>
              <a:defRPr>
                <a:solidFill>
                  <a:schemeClr val="tx1"/>
                </a:solidFill>
                <a:latin typeface="Arial" panose="020B0604020202020204" pitchFamily="34" charset="0"/>
              </a:defRPr>
            </a:lvl3pPr>
            <a:lvl4pPr>
              <a:tabLst>
                <a:tab pos="227013" algn="l"/>
                <a:tab pos="455613" algn="l"/>
                <a:tab pos="682625" algn="l"/>
              </a:tabLst>
              <a:defRPr>
                <a:solidFill>
                  <a:schemeClr val="tx1"/>
                </a:solidFill>
                <a:latin typeface="Arial" panose="020B0604020202020204" pitchFamily="34" charset="0"/>
              </a:defRPr>
            </a:lvl4pPr>
            <a:lvl5pPr>
              <a:tabLst>
                <a:tab pos="227013" algn="l"/>
                <a:tab pos="455613" algn="l"/>
                <a:tab pos="682625" algn="l"/>
              </a:tabLst>
              <a:defRPr>
                <a:solidFill>
                  <a:schemeClr val="tx1"/>
                </a:solidFill>
                <a:latin typeface="Arial" panose="020B0604020202020204" pitchFamily="34" charset="0"/>
              </a:defRPr>
            </a:lvl5pPr>
            <a:lvl6pPr fontAlgn="base">
              <a:spcBef>
                <a:spcPct val="0"/>
              </a:spcBef>
              <a:spcAft>
                <a:spcPct val="0"/>
              </a:spcAft>
              <a:tabLst>
                <a:tab pos="227013" algn="l"/>
                <a:tab pos="455613" algn="l"/>
                <a:tab pos="682625" algn="l"/>
              </a:tabLst>
              <a:defRPr>
                <a:solidFill>
                  <a:schemeClr val="tx1"/>
                </a:solidFill>
                <a:latin typeface="Arial" panose="020B0604020202020204" pitchFamily="34" charset="0"/>
              </a:defRPr>
            </a:lvl6pPr>
            <a:lvl7pPr fontAlgn="base">
              <a:spcBef>
                <a:spcPct val="0"/>
              </a:spcBef>
              <a:spcAft>
                <a:spcPct val="0"/>
              </a:spcAft>
              <a:tabLst>
                <a:tab pos="227013" algn="l"/>
                <a:tab pos="455613" algn="l"/>
                <a:tab pos="682625" algn="l"/>
              </a:tabLst>
              <a:defRPr>
                <a:solidFill>
                  <a:schemeClr val="tx1"/>
                </a:solidFill>
                <a:latin typeface="Arial" panose="020B0604020202020204" pitchFamily="34" charset="0"/>
              </a:defRPr>
            </a:lvl7pPr>
            <a:lvl8pPr fontAlgn="base">
              <a:spcBef>
                <a:spcPct val="0"/>
              </a:spcBef>
              <a:spcAft>
                <a:spcPct val="0"/>
              </a:spcAft>
              <a:tabLst>
                <a:tab pos="227013" algn="l"/>
                <a:tab pos="455613" algn="l"/>
                <a:tab pos="682625" algn="l"/>
              </a:tabLst>
              <a:defRPr>
                <a:solidFill>
                  <a:schemeClr val="tx1"/>
                </a:solidFill>
                <a:latin typeface="Arial" panose="020B0604020202020204" pitchFamily="34" charset="0"/>
              </a:defRPr>
            </a:lvl8pPr>
            <a:lvl9pPr fontAlgn="base">
              <a:spcBef>
                <a:spcPct val="0"/>
              </a:spcBef>
              <a:spcAft>
                <a:spcPct val="0"/>
              </a:spcAft>
              <a:tabLst>
                <a:tab pos="227013" algn="l"/>
                <a:tab pos="455613" algn="l"/>
                <a:tab pos="682625" algn="l"/>
              </a:tabLst>
              <a:defRPr>
                <a:solidFill>
                  <a:schemeClr val="tx1"/>
                </a:solidFill>
                <a:latin typeface="Arial" panose="020B0604020202020204" pitchFamily="34" charset="0"/>
              </a:defRPr>
            </a:lvl9pPr>
          </a:lstStyle>
          <a:p>
            <a:r>
              <a:rPr lang="en-US" altLang="en-US" sz="2400">
                <a:solidFill>
                  <a:srgbClr val="3366FF"/>
                </a:solidFill>
              </a:rPr>
              <a:t>For each subsequence of width W</a:t>
            </a:r>
          </a:p>
          <a:p>
            <a:r>
              <a:rPr lang="en-US" altLang="en-US" sz="2400">
                <a:solidFill>
                  <a:srgbClr val="3366FF"/>
                </a:solidFill>
              </a:rPr>
              <a:t>	convert subsequence to a matrix</a:t>
            </a:r>
          </a:p>
          <a:p>
            <a:r>
              <a:rPr lang="en-US" altLang="en-US" sz="2400">
                <a:solidFill>
                  <a:srgbClr val="3366FF"/>
                </a:solidFill>
              </a:rPr>
              <a:t>	do {</a:t>
            </a:r>
          </a:p>
          <a:p>
            <a:r>
              <a:rPr lang="en-US" altLang="en-US" sz="2400">
                <a:solidFill>
                  <a:srgbClr val="3366FF"/>
                </a:solidFill>
              </a:rPr>
              <a:t> 		re-estimate motif occurrences from matrix</a:t>
            </a:r>
          </a:p>
          <a:p>
            <a:r>
              <a:rPr lang="en-US" altLang="en-US" sz="2400">
                <a:solidFill>
                  <a:srgbClr val="3366FF"/>
                </a:solidFill>
              </a:rPr>
              <a:t>		re-estimate matrix model from motif occurrences</a:t>
            </a:r>
          </a:p>
          <a:p>
            <a:r>
              <a:rPr lang="en-US" altLang="en-US" sz="2400">
                <a:solidFill>
                  <a:srgbClr val="3366FF"/>
                </a:solidFill>
              </a:rPr>
              <a:t>	} until (matrix model stops changing)</a:t>
            </a:r>
          </a:p>
          <a:p>
            <a:r>
              <a:rPr lang="en-US" altLang="en-US" sz="2400">
                <a:solidFill>
                  <a:srgbClr val="3366FF"/>
                </a:solidFill>
              </a:rPr>
              <a:t>end</a:t>
            </a:r>
          </a:p>
          <a:p>
            <a:r>
              <a:rPr lang="en-US" altLang="en-US" sz="2400">
                <a:solidFill>
                  <a:srgbClr val="3366FF"/>
                </a:solidFill>
              </a:rPr>
              <a:t>select matrix with highest score</a:t>
            </a:r>
          </a:p>
        </p:txBody>
      </p:sp>
      <p:grpSp>
        <p:nvGrpSpPr>
          <p:cNvPr id="689160" name="Group 8">
            <a:extLst>
              <a:ext uri="{FF2B5EF4-FFF2-40B4-BE49-F238E27FC236}">
                <a16:creationId xmlns:a16="http://schemas.microsoft.com/office/drawing/2014/main" id="{DA503F14-BD1F-D241-A78B-82F3555B530D}"/>
              </a:ext>
            </a:extLst>
          </p:cNvPr>
          <p:cNvGrpSpPr>
            <a:grpSpLocks/>
          </p:cNvGrpSpPr>
          <p:nvPr/>
        </p:nvGrpSpPr>
        <p:grpSpPr bwMode="auto">
          <a:xfrm>
            <a:off x="2654300" y="3238500"/>
            <a:ext cx="228600" cy="1562100"/>
            <a:chOff x="664" y="1968"/>
            <a:chExt cx="144" cy="864"/>
          </a:xfrm>
        </p:grpSpPr>
        <p:sp>
          <p:nvSpPr>
            <p:cNvPr id="689156" name="Line 4">
              <a:extLst>
                <a:ext uri="{FF2B5EF4-FFF2-40B4-BE49-F238E27FC236}">
                  <a16:creationId xmlns:a16="http://schemas.microsoft.com/office/drawing/2014/main" id="{7B39F314-15B7-DA48-9156-F5E977C0DC50}"/>
                </a:ext>
              </a:extLst>
            </p:cNvPr>
            <p:cNvSpPr>
              <a:spLocks noChangeShapeType="1"/>
            </p:cNvSpPr>
            <p:nvPr/>
          </p:nvSpPr>
          <p:spPr bwMode="auto">
            <a:xfrm>
              <a:off x="664" y="1968"/>
              <a:ext cx="0" cy="86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9157" name="Line 5">
              <a:extLst>
                <a:ext uri="{FF2B5EF4-FFF2-40B4-BE49-F238E27FC236}">
                  <a16:creationId xmlns:a16="http://schemas.microsoft.com/office/drawing/2014/main" id="{6890F4EB-CF6C-1549-B3CD-3FE438C49EED}"/>
                </a:ext>
              </a:extLst>
            </p:cNvPr>
            <p:cNvSpPr>
              <a:spLocks noChangeShapeType="1"/>
            </p:cNvSpPr>
            <p:nvPr/>
          </p:nvSpPr>
          <p:spPr bwMode="auto">
            <a:xfrm>
              <a:off x="664" y="2832"/>
              <a:ext cx="14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9158" name="Line 6">
              <a:extLst>
                <a:ext uri="{FF2B5EF4-FFF2-40B4-BE49-F238E27FC236}">
                  <a16:creationId xmlns:a16="http://schemas.microsoft.com/office/drawing/2014/main" id="{9EE56DA6-DEEB-F24B-849E-4DE9DF7D8441}"/>
                </a:ext>
              </a:extLst>
            </p:cNvPr>
            <p:cNvSpPr>
              <a:spLocks noChangeShapeType="1"/>
            </p:cNvSpPr>
            <p:nvPr/>
          </p:nvSpPr>
          <p:spPr bwMode="auto">
            <a:xfrm>
              <a:off x="664" y="1968"/>
              <a:ext cx="14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89159" name="Text Box 7">
            <a:extLst>
              <a:ext uri="{FF2B5EF4-FFF2-40B4-BE49-F238E27FC236}">
                <a16:creationId xmlns:a16="http://schemas.microsoft.com/office/drawing/2014/main" id="{9AB138B5-7417-5648-A9BC-8C47CD370016}"/>
              </a:ext>
            </a:extLst>
          </p:cNvPr>
          <p:cNvSpPr txBox="1">
            <a:spLocks noChangeArrowheads="1"/>
          </p:cNvSpPr>
          <p:nvPr/>
        </p:nvSpPr>
        <p:spPr bwMode="auto">
          <a:xfrm>
            <a:off x="1876425" y="373221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CC3300"/>
                </a:solidFill>
              </a:rPr>
              <a:t>EM</a:t>
            </a:r>
          </a:p>
        </p:txBody>
      </p:sp>
    </p:spTree>
    <p:extLst>
      <p:ext uri="{BB962C8B-B14F-4D97-AF65-F5344CB8AC3E}">
        <p14:creationId xmlns:p14="http://schemas.microsoft.com/office/powerpoint/2010/main" val="66657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9" name="Text Box 3">
            <a:extLst>
              <a:ext uri="{FF2B5EF4-FFF2-40B4-BE49-F238E27FC236}">
                <a16:creationId xmlns:a16="http://schemas.microsoft.com/office/drawing/2014/main" id="{5D0FE4A6-45D4-4845-9FC9-0E630DDE22F0}"/>
              </a:ext>
            </a:extLst>
          </p:cNvPr>
          <p:cNvSpPr txBox="1">
            <a:spLocks noChangeArrowheads="1"/>
          </p:cNvSpPr>
          <p:nvPr/>
        </p:nvSpPr>
        <p:spPr bwMode="auto">
          <a:xfrm>
            <a:off x="3581400" y="1900238"/>
            <a:ext cx="5561138" cy="4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&gt;ce1cg </a:t>
            </a:r>
          </a:p>
          <a:p>
            <a:r>
              <a:rPr lang="en-US" altLang="en-US">
                <a:latin typeface="Courier New" panose="02070309020205020404" pitchFamily="49" charset="0"/>
              </a:rPr>
              <a:t>TAATGTTTGTGCTGGTTTTTGTGGCATCGGGCGAGAATA</a:t>
            </a:r>
          </a:p>
          <a:p>
            <a:r>
              <a:rPr lang="en-US" altLang="en-US">
                <a:latin typeface="Courier New" panose="02070309020205020404" pitchFamily="49" charset="0"/>
              </a:rPr>
              <a:t>GCGCGTGGTGTGAAAGACTGTTTTTTTGATCGTTTTCAC</a:t>
            </a:r>
          </a:p>
          <a:p>
            <a:r>
              <a:rPr lang="en-US" altLang="en-US">
                <a:latin typeface="Courier New" panose="02070309020205020404" pitchFamily="49" charset="0"/>
              </a:rPr>
              <a:t>AAAAATGGAAGTCCACAGTCTTGACAG</a:t>
            </a:r>
          </a:p>
          <a:p>
            <a:endParaRPr lang="en-US" altLang="en-US" sz="500">
              <a:latin typeface="Courier New" panose="02070309020205020404" pitchFamily="49" charset="0"/>
            </a:endParaRPr>
          </a:p>
          <a:p>
            <a:r>
              <a:rPr lang="en-US" altLang="en-US">
                <a:latin typeface="Courier New" panose="02070309020205020404" pitchFamily="49" charset="0"/>
              </a:rPr>
              <a:t>&gt;ara </a:t>
            </a:r>
          </a:p>
          <a:p>
            <a:r>
              <a:rPr lang="en-US" altLang="en-US">
                <a:latin typeface="Courier New" panose="02070309020205020404" pitchFamily="49" charset="0"/>
              </a:rPr>
              <a:t>GACAAAAACGCGTAACAAAAGTGTCTATAATCACGGCAG</a:t>
            </a:r>
          </a:p>
          <a:p>
            <a:r>
              <a:rPr lang="en-US" altLang="en-US">
                <a:latin typeface="Courier New" panose="02070309020205020404" pitchFamily="49" charset="0"/>
              </a:rPr>
              <a:t>AAAAGTCCACATTGATTATTTGCACGGCGTCACACTTTG</a:t>
            </a:r>
          </a:p>
          <a:p>
            <a:r>
              <a:rPr lang="en-US" altLang="en-US">
                <a:latin typeface="Courier New" panose="02070309020205020404" pitchFamily="49" charset="0"/>
              </a:rPr>
              <a:t>CTATGCCATAGCATTTTTATCCATAAG</a:t>
            </a:r>
          </a:p>
          <a:p>
            <a:endParaRPr lang="en-US" altLang="en-US" sz="500">
              <a:latin typeface="Courier New" panose="02070309020205020404" pitchFamily="49" charset="0"/>
            </a:endParaRPr>
          </a:p>
          <a:p>
            <a:r>
              <a:rPr lang="en-US" altLang="en-US">
                <a:latin typeface="Courier New" panose="02070309020205020404" pitchFamily="49" charset="0"/>
              </a:rPr>
              <a:t>&gt;bglr1 </a:t>
            </a:r>
          </a:p>
          <a:p>
            <a:r>
              <a:rPr lang="en-US" altLang="en-US">
                <a:latin typeface="Courier New" panose="02070309020205020404" pitchFamily="49" charset="0"/>
              </a:rPr>
              <a:t>ACAAATCCCAATAACTTAATTATTGGGATTTGTTATATA</a:t>
            </a:r>
          </a:p>
          <a:p>
            <a:r>
              <a:rPr lang="en-US" altLang="en-US">
                <a:latin typeface="Courier New" panose="02070309020205020404" pitchFamily="49" charset="0"/>
              </a:rPr>
              <a:t>TAACTTTATAAATTCCTAAAATTACACAAAGTTAATAAC</a:t>
            </a:r>
          </a:p>
          <a:p>
            <a:r>
              <a:rPr lang="en-US" altLang="en-US">
                <a:latin typeface="Courier New" panose="02070309020205020404" pitchFamily="49" charset="0"/>
              </a:rPr>
              <a:t>TGTGAGCATGGTCATATTTTTATCAAT</a:t>
            </a:r>
          </a:p>
          <a:p>
            <a:endParaRPr lang="en-US" altLang="en-US" sz="500">
              <a:latin typeface="Courier New" panose="02070309020205020404" pitchFamily="49" charset="0"/>
            </a:endParaRPr>
          </a:p>
          <a:p>
            <a:r>
              <a:rPr lang="en-US" altLang="en-US">
                <a:latin typeface="Courier New" panose="02070309020205020404" pitchFamily="49" charset="0"/>
              </a:rPr>
              <a:t>&gt;crp </a:t>
            </a:r>
          </a:p>
          <a:p>
            <a:r>
              <a:rPr lang="en-US" altLang="en-US">
                <a:latin typeface="Courier New" panose="02070309020205020404" pitchFamily="49" charset="0"/>
              </a:rPr>
              <a:t>CACAAAGCGAAAGCTATGCTAAAACAGTCAGGATGCTAC</a:t>
            </a:r>
          </a:p>
          <a:p>
            <a:r>
              <a:rPr lang="en-US" altLang="en-US">
                <a:latin typeface="Courier New" panose="02070309020205020404" pitchFamily="49" charset="0"/>
              </a:rPr>
              <a:t>AGTAATACATTGATGTACTGCATGTATGCAAAGGACGTC</a:t>
            </a:r>
          </a:p>
          <a:p>
            <a:r>
              <a:rPr lang="en-US" altLang="en-US">
                <a:latin typeface="Courier New" panose="02070309020205020404" pitchFamily="49" charset="0"/>
              </a:rPr>
              <a:t>ACATTACCGTGCAGTACAGTTGATAGC</a:t>
            </a:r>
          </a:p>
        </p:txBody>
      </p:sp>
      <p:sp>
        <p:nvSpPr>
          <p:cNvPr id="690180" name="Rectangle 4">
            <a:extLst>
              <a:ext uri="{FF2B5EF4-FFF2-40B4-BE49-F238E27FC236}">
                <a16:creationId xmlns:a16="http://schemas.microsoft.com/office/drawing/2014/main" id="{72C06E73-0B94-464F-8884-F228B039E0A2}"/>
              </a:ext>
            </a:extLst>
          </p:cNvPr>
          <p:cNvSpPr>
            <a:spLocks noGrp="1" noChangeArrowheads="1"/>
          </p:cNvSpPr>
          <p:nvPr>
            <p:ph type="title"/>
          </p:nvPr>
        </p:nvSpPr>
        <p:spPr/>
        <p:txBody>
          <a:bodyPr/>
          <a:lstStyle/>
          <a:p>
            <a:pPr algn="ctr"/>
            <a:r>
              <a:rPr lang="en-US" altLang="en-US" dirty="0"/>
              <a:t>Sample DNA sequences</a:t>
            </a:r>
          </a:p>
        </p:txBody>
      </p:sp>
    </p:spTree>
    <p:extLst>
      <p:ext uri="{BB962C8B-B14F-4D97-AF65-F5344CB8AC3E}">
        <p14:creationId xmlns:p14="http://schemas.microsoft.com/office/powerpoint/2010/main" val="2722122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3" name="Text Box 3">
            <a:extLst>
              <a:ext uri="{FF2B5EF4-FFF2-40B4-BE49-F238E27FC236}">
                <a16:creationId xmlns:a16="http://schemas.microsoft.com/office/drawing/2014/main" id="{C764C986-14FF-BC43-B6A6-91C6535634C9}"/>
              </a:ext>
            </a:extLst>
          </p:cNvPr>
          <p:cNvSpPr txBox="1">
            <a:spLocks noChangeArrowheads="1"/>
          </p:cNvSpPr>
          <p:nvPr/>
        </p:nvSpPr>
        <p:spPr bwMode="auto">
          <a:xfrm>
            <a:off x="3582988" y="1900238"/>
            <a:ext cx="5561138" cy="4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&gt;ce1cg </a:t>
            </a:r>
          </a:p>
          <a:p>
            <a:r>
              <a:rPr lang="en-US" altLang="en-US">
                <a:latin typeface="Courier New" panose="02070309020205020404" pitchFamily="49" charset="0"/>
              </a:rPr>
              <a:t>taatgtttgtgctggtttttgtggcatcgggcgagaata</a:t>
            </a:r>
          </a:p>
          <a:p>
            <a:r>
              <a:rPr lang="en-US" altLang="en-US">
                <a:latin typeface="Courier New" panose="02070309020205020404" pitchFamily="49" charset="0"/>
              </a:rPr>
              <a:t>gcgcgtggtgtgaaagactgtttt</a:t>
            </a:r>
            <a:r>
              <a:rPr lang="en-US" altLang="en-US" b="1">
                <a:solidFill>
                  <a:schemeClr val="tx2"/>
                </a:solidFill>
                <a:latin typeface="Courier New" panose="02070309020205020404" pitchFamily="49" charset="0"/>
              </a:rPr>
              <a:t>TTTGATCGTTTTCAC</a:t>
            </a:r>
          </a:p>
          <a:p>
            <a:r>
              <a:rPr lang="en-US" altLang="en-US">
                <a:latin typeface="Courier New" panose="02070309020205020404" pitchFamily="49" charset="0"/>
              </a:rPr>
              <a:t>aaaaatggaagtccacagtcttgacag</a:t>
            </a:r>
          </a:p>
          <a:p>
            <a:endParaRPr lang="en-US" altLang="en-US" sz="500">
              <a:latin typeface="Courier New" panose="02070309020205020404" pitchFamily="49" charset="0"/>
            </a:endParaRPr>
          </a:p>
          <a:p>
            <a:r>
              <a:rPr lang="en-US" altLang="en-US">
                <a:latin typeface="Courier New" panose="02070309020205020404" pitchFamily="49" charset="0"/>
              </a:rPr>
              <a:t>&gt;ara </a:t>
            </a:r>
          </a:p>
          <a:p>
            <a:r>
              <a:rPr lang="en-US" altLang="en-US">
                <a:latin typeface="Courier New" panose="02070309020205020404" pitchFamily="49" charset="0"/>
              </a:rPr>
              <a:t>gacaaaaacgcgtaacaaaagtgtctataatcacggcag</a:t>
            </a:r>
          </a:p>
          <a:p>
            <a:r>
              <a:rPr lang="en-US" altLang="en-US">
                <a:latin typeface="Courier New" panose="02070309020205020404" pitchFamily="49" charset="0"/>
              </a:rPr>
              <a:t>aaaagtccacattgatta</a:t>
            </a:r>
            <a:r>
              <a:rPr lang="en-US" altLang="en-US" b="1">
                <a:solidFill>
                  <a:schemeClr val="tx2"/>
                </a:solidFill>
                <a:latin typeface="Courier New" panose="02070309020205020404" pitchFamily="49" charset="0"/>
              </a:rPr>
              <a:t>TTTGCACGGCGTCAC</a:t>
            </a:r>
            <a:r>
              <a:rPr lang="en-US" altLang="en-US">
                <a:latin typeface="Courier New" panose="02070309020205020404" pitchFamily="49" charset="0"/>
              </a:rPr>
              <a:t>actttg</a:t>
            </a:r>
          </a:p>
          <a:p>
            <a:r>
              <a:rPr lang="en-US" altLang="en-US">
                <a:latin typeface="Courier New" panose="02070309020205020404" pitchFamily="49" charset="0"/>
              </a:rPr>
              <a:t>ctatgccatagcatttttatccataag</a:t>
            </a:r>
          </a:p>
          <a:p>
            <a:endParaRPr lang="en-US" altLang="en-US" sz="500">
              <a:latin typeface="Courier New" panose="02070309020205020404" pitchFamily="49" charset="0"/>
            </a:endParaRPr>
          </a:p>
          <a:p>
            <a:r>
              <a:rPr lang="en-US" altLang="en-US">
                <a:latin typeface="Courier New" panose="02070309020205020404" pitchFamily="49" charset="0"/>
              </a:rPr>
              <a:t>&gt;bglr1 </a:t>
            </a:r>
          </a:p>
          <a:p>
            <a:r>
              <a:rPr lang="en-US" altLang="en-US">
                <a:latin typeface="Courier New" panose="02070309020205020404" pitchFamily="49" charset="0"/>
              </a:rPr>
              <a:t>acaaatcccaataacttaattattgggatttgttatata</a:t>
            </a:r>
          </a:p>
          <a:p>
            <a:r>
              <a:rPr lang="en-US" altLang="en-US">
                <a:latin typeface="Courier New" panose="02070309020205020404" pitchFamily="49" charset="0"/>
              </a:rPr>
              <a:t>taactttataaattcctaaaattacacaaagttaataac</a:t>
            </a:r>
          </a:p>
          <a:p>
            <a:r>
              <a:rPr lang="en-US" altLang="en-US" b="1">
                <a:solidFill>
                  <a:schemeClr val="tx2"/>
                </a:solidFill>
                <a:latin typeface="Courier New" panose="02070309020205020404" pitchFamily="49" charset="0"/>
              </a:rPr>
              <a:t>TGTGAGCATGGTCAT</a:t>
            </a:r>
            <a:r>
              <a:rPr lang="en-US" altLang="en-US">
                <a:latin typeface="Courier New" panose="02070309020205020404" pitchFamily="49" charset="0"/>
              </a:rPr>
              <a:t>atttttatcaat</a:t>
            </a:r>
          </a:p>
          <a:p>
            <a:endParaRPr lang="en-US" altLang="en-US" sz="500">
              <a:latin typeface="Courier New" panose="02070309020205020404" pitchFamily="49" charset="0"/>
            </a:endParaRPr>
          </a:p>
          <a:p>
            <a:r>
              <a:rPr lang="en-US" altLang="en-US">
                <a:latin typeface="Courier New" panose="02070309020205020404" pitchFamily="49" charset="0"/>
              </a:rPr>
              <a:t>&gt;crp </a:t>
            </a:r>
          </a:p>
          <a:p>
            <a:r>
              <a:rPr lang="en-US" altLang="en-US">
                <a:latin typeface="Courier New" panose="02070309020205020404" pitchFamily="49" charset="0"/>
              </a:rPr>
              <a:t>cacaaagcgaaagctatgctaaaacagtcaggatgctac</a:t>
            </a:r>
          </a:p>
          <a:p>
            <a:r>
              <a:rPr lang="en-US" altLang="en-US">
                <a:latin typeface="Courier New" panose="02070309020205020404" pitchFamily="49" charset="0"/>
              </a:rPr>
              <a:t>agtaatacattgatgtactgcatgta</a:t>
            </a:r>
            <a:r>
              <a:rPr lang="en-US" altLang="en-US" b="1">
                <a:solidFill>
                  <a:schemeClr val="tx2"/>
                </a:solidFill>
                <a:latin typeface="Courier New" panose="02070309020205020404" pitchFamily="49" charset="0"/>
              </a:rPr>
              <a:t>TGCAAAGGACGTC</a:t>
            </a:r>
          </a:p>
          <a:p>
            <a:r>
              <a:rPr lang="en-US" altLang="en-US" b="1">
                <a:solidFill>
                  <a:schemeClr val="tx2"/>
                </a:solidFill>
                <a:latin typeface="Courier New" panose="02070309020205020404" pitchFamily="49" charset="0"/>
              </a:rPr>
              <a:t>AC</a:t>
            </a:r>
            <a:r>
              <a:rPr lang="en-US" altLang="en-US">
                <a:latin typeface="Courier New" panose="02070309020205020404" pitchFamily="49" charset="0"/>
              </a:rPr>
              <a:t>attaccgtgcagtacagttgatagc</a:t>
            </a:r>
          </a:p>
        </p:txBody>
      </p:sp>
      <p:sp>
        <p:nvSpPr>
          <p:cNvPr id="691204" name="Rectangle 4">
            <a:extLst>
              <a:ext uri="{FF2B5EF4-FFF2-40B4-BE49-F238E27FC236}">
                <a16:creationId xmlns:a16="http://schemas.microsoft.com/office/drawing/2014/main" id="{7729990E-DE4D-5C48-89F9-A0402AC60B9F}"/>
              </a:ext>
            </a:extLst>
          </p:cNvPr>
          <p:cNvSpPr>
            <a:spLocks noGrp="1" noChangeArrowheads="1"/>
          </p:cNvSpPr>
          <p:nvPr>
            <p:ph type="title"/>
          </p:nvPr>
        </p:nvSpPr>
        <p:spPr/>
        <p:txBody>
          <a:bodyPr/>
          <a:lstStyle/>
          <a:p>
            <a:pPr algn="ctr"/>
            <a:r>
              <a:rPr lang="en-US" altLang="en-US" dirty="0"/>
              <a:t>Motif occurrences</a:t>
            </a:r>
          </a:p>
        </p:txBody>
      </p:sp>
    </p:spTree>
    <p:extLst>
      <p:ext uri="{BB962C8B-B14F-4D97-AF65-F5344CB8AC3E}">
        <p14:creationId xmlns:p14="http://schemas.microsoft.com/office/powerpoint/2010/main" val="1724918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a:extLst>
              <a:ext uri="{FF2B5EF4-FFF2-40B4-BE49-F238E27FC236}">
                <a16:creationId xmlns:a16="http://schemas.microsoft.com/office/drawing/2014/main" id="{21E8DE96-9487-DA4D-9B20-57C0E40BAF5D}"/>
              </a:ext>
            </a:extLst>
          </p:cNvPr>
          <p:cNvSpPr>
            <a:spLocks noGrp="1" noChangeArrowheads="1"/>
          </p:cNvSpPr>
          <p:nvPr>
            <p:ph type="title"/>
          </p:nvPr>
        </p:nvSpPr>
        <p:spPr/>
        <p:txBody>
          <a:bodyPr/>
          <a:lstStyle/>
          <a:p>
            <a:pPr algn="ctr"/>
            <a:r>
              <a:rPr lang="en-US" altLang="en-US" dirty="0"/>
              <a:t>Starting point</a:t>
            </a:r>
          </a:p>
        </p:txBody>
      </p:sp>
      <p:sp>
        <p:nvSpPr>
          <p:cNvPr id="692227" name="Text Box 3">
            <a:extLst>
              <a:ext uri="{FF2B5EF4-FFF2-40B4-BE49-F238E27FC236}">
                <a16:creationId xmlns:a16="http://schemas.microsoft.com/office/drawing/2014/main" id="{F215ACC2-B091-8D4E-8974-40581286B856}"/>
              </a:ext>
            </a:extLst>
          </p:cNvPr>
          <p:cNvSpPr txBox="1">
            <a:spLocks noChangeArrowheads="1"/>
          </p:cNvSpPr>
          <p:nvPr/>
        </p:nvSpPr>
        <p:spPr bwMode="auto">
          <a:xfrm>
            <a:off x="1981200" y="2198689"/>
            <a:ext cx="8496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Courier New" panose="02070309020205020404" pitchFamily="49" charset="0"/>
              </a:rPr>
              <a:t>…gactgtttt</a:t>
            </a:r>
            <a:r>
              <a:rPr lang="en-US" altLang="en-US" sz="3200" b="1">
                <a:solidFill>
                  <a:schemeClr val="tx2"/>
                </a:solidFill>
                <a:latin typeface="Courier New" panose="02070309020205020404" pitchFamily="49" charset="0"/>
              </a:rPr>
              <a:t>TTTGATCGTTTTCAC</a:t>
            </a:r>
            <a:r>
              <a:rPr lang="en-US" altLang="en-US" sz="3200">
                <a:latin typeface="Courier New" panose="02070309020205020404" pitchFamily="49" charset="0"/>
              </a:rPr>
              <a:t>aaaaatgg…</a:t>
            </a:r>
          </a:p>
        </p:txBody>
      </p:sp>
      <p:sp>
        <p:nvSpPr>
          <p:cNvPr id="692228" name="Text Box 4">
            <a:extLst>
              <a:ext uri="{FF2B5EF4-FFF2-40B4-BE49-F238E27FC236}">
                <a16:creationId xmlns:a16="http://schemas.microsoft.com/office/drawing/2014/main" id="{D09F7F95-D817-F646-BDF9-C8E8B620BD2E}"/>
              </a:ext>
            </a:extLst>
          </p:cNvPr>
          <p:cNvSpPr txBox="1">
            <a:spLocks noChangeArrowheads="1"/>
          </p:cNvSpPr>
          <p:nvPr/>
        </p:nvSpPr>
        <p:spPr bwMode="auto">
          <a:xfrm>
            <a:off x="2133600" y="3109913"/>
            <a:ext cx="802174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57200" algn="l"/>
                <a:tab pos="1371600" algn="l"/>
              </a:tabLst>
              <a:defRPr>
                <a:solidFill>
                  <a:schemeClr val="tx1"/>
                </a:solidFill>
                <a:latin typeface="Arial" panose="020B0604020202020204" pitchFamily="34" charset="0"/>
              </a:defRPr>
            </a:lvl1pPr>
            <a:lvl2pPr>
              <a:tabLst>
                <a:tab pos="457200" algn="l"/>
                <a:tab pos="1371600" algn="l"/>
              </a:tabLst>
              <a:defRPr>
                <a:solidFill>
                  <a:schemeClr val="tx1"/>
                </a:solidFill>
                <a:latin typeface="Arial" panose="020B0604020202020204" pitchFamily="34" charset="0"/>
              </a:defRPr>
            </a:lvl2pPr>
            <a:lvl3pPr>
              <a:tabLst>
                <a:tab pos="457200" algn="l"/>
                <a:tab pos="1371600" algn="l"/>
              </a:tabLst>
              <a:defRPr>
                <a:solidFill>
                  <a:schemeClr val="tx1"/>
                </a:solidFill>
                <a:latin typeface="Arial" panose="020B0604020202020204" pitchFamily="34" charset="0"/>
              </a:defRPr>
            </a:lvl3pPr>
            <a:lvl4pPr>
              <a:tabLst>
                <a:tab pos="457200" algn="l"/>
                <a:tab pos="1371600" algn="l"/>
              </a:tabLst>
              <a:defRPr>
                <a:solidFill>
                  <a:schemeClr val="tx1"/>
                </a:solidFill>
                <a:latin typeface="Arial" panose="020B0604020202020204" pitchFamily="34" charset="0"/>
              </a:defRPr>
            </a:lvl4pPr>
            <a:lvl5pPr>
              <a:tabLst>
                <a:tab pos="457200" algn="l"/>
                <a:tab pos="1371600" algn="l"/>
              </a:tabLst>
              <a:defRPr>
                <a:solidFill>
                  <a:schemeClr val="tx1"/>
                </a:solidFill>
                <a:latin typeface="Arial" panose="020B0604020202020204" pitchFamily="34" charset="0"/>
              </a:defRPr>
            </a:lvl5pPr>
            <a:lvl6pPr fontAlgn="base">
              <a:spcBef>
                <a:spcPct val="0"/>
              </a:spcBef>
              <a:spcAft>
                <a:spcPct val="0"/>
              </a:spcAft>
              <a:tabLst>
                <a:tab pos="457200" algn="l"/>
                <a:tab pos="1371600" algn="l"/>
              </a:tabLst>
              <a:defRPr>
                <a:solidFill>
                  <a:schemeClr val="tx1"/>
                </a:solidFill>
                <a:latin typeface="Arial" panose="020B0604020202020204" pitchFamily="34" charset="0"/>
              </a:defRPr>
            </a:lvl6pPr>
            <a:lvl7pPr fontAlgn="base">
              <a:spcBef>
                <a:spcPct val="0"/>
              </a:spcBef>
              <a:spcAft>
                <a:spcPct val="0"/>
              </a:spcAft>
              <a:tabLst>
                <a:tab pos="457200" algn="l"/>
                <a:tab pos="1371600" algn="l"/>
              </a:tabLst>
              <a:defRPr>
                <a:solidFill>
                  <a:schemeClr val="tx1"/>
                </a:solidFill>
                <a:latin typeface="Arial" panose="020B0604020202020204" pitchFamily="34" charset="0"/>
              </a:defRPr>
            </a:lvl7pPr>
            <a:lvl8pPr fontAlgn="base">
              <a:spcBef>
                <a:spcPct val="0"/>
              </a:spcBef>
              <a:spcAft>
                <a:spcPct val="0"/>
              </a:spcAft>
              <a:tabLst>
                <a:tab pos="457200" algn="l"/>
                <a:tab pos="1371600" algn="l"/>
              </a:tabLst>
              <a:defRPr>
                <a:solidFill>
                  <a:schemeClr val="tx1"/>
                </a:solidFill>
                <a:latin typeface="Arial" panose="020B0604020202020204" pitchFamily="34" charset="0"/>
              </a:defRPr>
            </a:lvl8pPr>
            <a:lvl9pPr fontAlgn="base">
              <a:spcBef>
                <a:spcPct val="0"/>
              </a:spcBef>
              <a:spcAft>
                <a:spcPct val="0"/>
              </a:spcAft>
              <a:tabLst>
                <a:tab pos="457200" algn="l"/>
                <a:tab pos="1371600" algn="l"/>
              </a:tabLst>
              <a:defRPr>
                <a:solidFill>
                  <a:schemeClr val="tx1"/>
                </a:solidFill>
                <a:latin typeface="Arial" panose="020B0604020202020204" pitchFamily="34" charset="0"/>
              </a:defRPr>
            </a:lvl9pPr>
          </a:lstStyle>
          <a:p>
            <a:r>
              <a:rPr lang="en-US" altLang="en-US" sz="2400">
                <a:latin typeface="Times New Roman" panose="02020603050405020304" pitchFamily="18" charset="0"/>
              </a:rPr>
              <a:t>    	</a:t>
            </a:r>
            <a:r>
              <a:rPr lang="en-US" altLang="en-US" sz="2400">
                <a:latin typeface="Courier New" panose="02070309020205020404" pitchFamily="49" charset="0"/>
              </a:rPr>
              <a:t>T    	T    T    G    A    T  C  G  T  T  </a:t>
            </a:r>
          </a:p>
          <a:p>
            <a:r>
              <a:rPr lang="en-US" altLang="en-US" sz="2400">
                <a:latin typeface="Courier New" panose="02070309020205020404" pitchFamily="49" charset="0"/>
              </a:rPr>
              <a:t>A 0.17 0.17 0.17 0.17 0.50 ...</a:t>
            </a:r>
          </a:p>
          <a:p>
            <a:r>
              <a:rPr lang="en-US" altLang="en-US" sz="2400">
                <a:latin typeface="Courier New" panose="02070309020205020404" pitchFamily="49" charset="0"/>
              </a:rPr>
              <a:t>C 0.17 0.17 0.17 0.17 0.17</a:t>
            </a:r>
          </a:p>
          <a:p>
            <a:r>
              <a:rPr lang="en-US" altLang="en-US" sz="2400">
                <a:latin typeface="Courier New" panose="02070309020205020404" pitchFamily="49" charset="0"/>
              </a:rPr>
              <a:t>G 0.17 0.17 0.17 0.50 0.17</a:t>
            </a:r>
          </a:p>
          <a:p>
            <a:r>
              <a:rPr lang="en-US" altLang="en-US" sz="2400">
                <a:latin typeface="Courier New" panose="02070309020205020404" pitchFamily="49" charset="0"/>
              </a:rPr>
              <a:t>T 0.50 0.50 0.50 0.17 0.17</a:t>
            </a:r>
          </a:p>
        </p:txBody>
      </p:sp>
      <p:sp>
        <p:nvSpPr>
          <p:cNvPr id="692229" name="Text Box 5">
            <a:extLst>
              <a:ext uri="{FF2B5EF4-FFF2-40B4-BE49-F238E27FC236}">
                <a16:creationId xmlns:a16="http://schemas.microsoft.com/office/drawing/2014/main" id="{044273C8-4D90-6C43-B1CA-DFB6E469D84E}"/>
              </a:ext>
            </a:extLst>
          </p:cNvPr>
          <p:cNvSpPr txBox="1">
            <a:spLocks noChangeArrowheads="1"/>
          </p:cNvSpPr>
          <p:nvPr/>
        </p:nvSpPr>
        <p:spPr bwMode="auto">
          <a:xfrm>
            <a:off x="2193926" y="5334000"/>
            <a:ext cx="8093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3366FF"/>
                </a:solidFill>
              </a:rPr>
              <a:t>This a special initialization scheme, many others scheme, including random starts, are also valid </a:t>
            </a:r>
          </a:p>
        </p:txBody>
      </p:sp>
    </p:spTree>
    <p:extLst>
      <p:ext uri="{BB962C8B-B14F-4D97-AF65-F5344CB8AC3E}">
        <p14:creationId xmlns:p14="http://schemas.microsoft.com/office/powerpoint/2010/main" val="1387161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1" name="Text Box 3">
            <a:extLst>
              <a:ext uri="{FF2B5EF4-FFF2-40B4-BE49-F238E27FC236}">
                <a16:creationId xmlns:a16="http://schemas.microsoft.com/office/drawing/2014/main" id="{B4065EBA-D821-1A45-9058-E72A812C87E1}"/>
              </a:ext>
            </a:extLst>
          </p:cNvPr>
          <p:cNvSpPr txBox="1">
            <a:spLocks noChangeArrowheads="1"/>
          </p:cNvSpPr>
          <p:nvPr/>
        </p:nvSpPr>
        <p:spPr bwMode="auto">
          <a:xfrm>
            <a:off x="2590800" y="2057400"/>
            <a:ext cx="730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u="sng">
                <a:latin typeface="Courier New" panose="02070309020205020404" pitchFamily="49" charset="0"/>
              </a:rPr>
              <a:t>TAATGTTTGTGCTGG</a:t>
            </a:r>
            <a:r>
              <a:rPr lang="en-US" altLang="en-US" sz="2400">
                <a:latin typeface="Courier New" panose="02070309020205020404" pitchFamily="49" charset="0"/>
              </a:rPr>
              <a:t>TTTTTGTGGCATCGGGCGAGAATA</a:t>
            </a:r>
          </a:p>
        </p:txBody>
      </p:sp>
      <p:sp>
        <p:nvSpPr>
          <p:cNvPr id="693252" name="Text Box 4">
            <a:extLst>
              <a:ext uri="{FF2B5EF4-FFF2-40B4-BE49-F238E27FC236}">
                <a16:creationId xmlns:a16="http://schemas.microsoft.com/office/drawing/2014/main" id="{BE78ED3F-B176-9643-9030-510AE7B3356F}"/>
              </a:ext>
            </a:extLst>
          </p:cNvPr>
          <p:cNvSpPr txBox="1">
            <a:spLocks noChangeArrowheads="1"/>
          </p:cNvSpPr>
          <p:nvPr/>
        </p:nvSpPr>
        <p:spPr bwMode="auto">
          <a:xfrm>
            <a:off x="1905000" y="2730500"/>
            <a:ext cx="802174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57200" algn="l"/>
                <a:tab pos="1371600" algn="l"/>
              </a:tabLst>
              <a:defRPr>
                <a:solidFill>
                  <a:schemeClr val="tx1"/>
                </a:solidFill>
                <a:latin typeface="Arial" panose="020B0604020202020204" pitchFamily="34" charset="0"/>
              </a:defRPr>
            </a:lvl1pPr>
            <a:lvl2pPr>
              <a:tabLst>
                <a:tab pos="457200" algn="l"/>
                <a:tab pos="1371600" algn="l"/>
              </a:tabLst>
              <a:defRPr>
                <a:solidFill>
                  <a:schemeClr val="tx1"/>
                </a:solidFill>
                <a:latin typeface="Arial" panose="020B0604020202020204" pitchFamily="34" charset="0"/>
              </a:defRPr>
            </a:lvl2pPr>
            <a:lvl3pPr>
              <a:tabLst>
                <a:tab pos="457200" algn="l"/>
                <a:tab pos="1371600" algn="l"/>
              </a:tabLst>
              <a:defRPr>
                <a:solidFill>
                  <a:schemeClr val="tx1"/>
                </a:solidFill>
                <a:latin typeface="Arial" panose="020B0604020202020204" pitchFamily="34" charset="0"/>
              </a:defRPr>
            </a:lvl3pPr>
            <a:lvl4pPr>
              <a:tabLst>
                <a:tab pos="457200" algn="l"/>
                <a:tab pos="1371600" algn="l"/>
              </a:tabLst>
              <a:defRPr>
                <a:solidFill>
                  <a:schemeClr val="tx1"/>
                </a:solidFill>
                <a:latin typeface="Arial" panose="020B0604020202020204" pitchFamily="34" charset="0"/>
              </a:defRPr>
            </a:lvl4pPr>
            <a:lvl5pPr>
              <a:tabLst>
                <a:tab pos="457200" algn="l"/>
                <a:tab pos="1371600" algn="l"/>
              </a:tabLst>
              <a:defRPr>
                <a:solidFill>
                  <a:schemeClr val="tx1"/>
                </a:solidFill>
                <a:latin typeface="Arial" panose="020B0604020202020204" pitchFamily="34" charset="0"/>
              </a:defRPr>
            </a:lvl5pPr>
            <a:lvl6pPr fontAlgn="base">
              <a:spcBef>
                <a:spcPct val="0"/>
              </a:spcBef>
              <a:spcAft>
                <a:spcPct val="0"/>
              </a:spcAft>
              <a:tabLst>
                <a:tab pos="457200" algn="l"/>
                <a:tab pos="1371600" algn="l"/>
              </a:tabLst>
              <a:defRPr>
                <a:solidFill>
                  <a:schemeClr val="tx1"/>
                </a:solidFill>
                <a:latin typeface="Arial" panose="020B0604020202020204" pitchFamily="34" charset="0"/>
              </a:defRPr>
            </a:lvl6pPr>
            <a:lvl7pPr fontAlgn="base">
              <a:spcBef>
                <a:spcPct val="0"/>
              </a:spcBef>
              <a:spcAft>
                <a:spcPct val="0"/>
              </a:spcAft>
              <a:tabLst>
                <a:tab pos="457200" algn="l"/>
                <a:tab pos="1371600" algn="l"/>
              </a:tabLst>
              <a:defRPr>
                <a:solidFill>
                  <a:schemeClr val="tx1"/>
                </a:solidFill>
                <a:latin typeface="Arial" panose="020B0604020202020204" pitchFamily="34" charset="0"/>
              </a:defRPr>
            </a:lvl7pPr>
            <a:lvl8pPr fontAlgn="base">
              <a:spcBef>
                <a:spcPct val="0"/>
              </a:spcBef>
              <a:spcAft>
                <a:spcPct val="0"/>
              </a:spcAft>
              <a:tabLst>
                <a:tab pos="457200" algn="l"/>
                <a:tab pos="1371600" algn="l"/>
              </a:tabLst>
              <a:defRPr>
                <a:solidFill>
                  <a:schemeClr val="tx1"/>
                </a:solidFill>
                <a:latin typeface="Arial" panose="020B0604020202020204" pitchFamily="34" charset="0"/>
              </a:defRPr>
            </a:lvl8pPr>
            <a:lvl9pPr fontAlgn="base">
              <a:spcBef>
                <a:spcPct val="0"/>
              </a:spcBef>
              <a:spcAft>
                <a:spcPct val="0"/>
              </a:spcAft>
              <a:tabLst>
                <a:tab pos="457200" algn="l"/>
                <a:tab pos="1371600" algn="l"/>
              </a:tabLst>
              <a:defRPr>
                <a:solidFill>
                  <a:schemeClr val="tx1"/>
                </a:solidFill>
                <a:latin typeface="Arial" panose="020B0604020202020204" pitchFamily="34" charset="0"/>
              </a:defRPr>
            </a:lvl9pPr>
          </a:lstStyle>
          <a:p>
            <a:r>
              <a:rPr lang="en-US" altLang="en-US" sz="2400">
                <a:latin typeface="Times New Roman" panose="02020603050405020304" pitchFamily="18" charset="0"/>
              </a:rPr>
              <a:t>    	</a:t>
            </a:r>
            <a:r>
              <a:rPr lang="en-US" altLang="en-US" sz="2400">
                <a:latin typeface="Courier New" panose="02070309020205020404" pitchFamily="49" charset="0"/>
              </a:rPr>
              <a:t>T    	T    T    G    A    T  C  G  T  T  </a:t>
            </a:r>
          </a:p>
          <a:p>
            <a:r>
              <a:rPr lang="en-US" altLang="en-US" sz="2400">
                <a:latin typeface="Courier New" panose="02070309020205020404" pitchFamily="49" charset="0"/>
              </a:rPr>
              <a:t>A 0.17 </a:t>
            </a:r>
            <a:r>
              <a:rPr lang="en-US" altLang="en-US" sz="2400" b="1">
                <a:solidFill>
                  <a:schemeClr val="tx2"/>
                </a:solidFill>
                <a:latin typeface="Courier New" panose="02070309020205020404" pitchFamily="49" charset="0"/>
              </a:rPr>
              <a:t>0.17</a:t>
            </a:r>
            <a:r>
              <a:rPr lang="en-US" altLang="en-US" sz="2400">
                <a:solidFill>
                  <a:schemeClr val="tx2"/>
                </a:solidFill>
                <a:latin typeface="Courier New" panose="02070309020205020404" pitchFamily="49" charset="0"/>
              </a:rPr>
              <a:t> </a:t>
            </a:r>
            <a:r>
              <a:rPr lang="en-US" altLang="en-US" sz="2400" b="1">
                <a:solidFill>
                  <a:schemeClr val="tx2"/>
                </a:solidFill>
                <a:latin typeface="Courier New" panose="02070309020205020404" pitchFamily="49" charset="0"/>
              </a:rPr>
              <a:t>0.17</a:t>
            </a:r>
            <a:r>
              <a:rPr lang="en-US" altLang="en-US" sz="2400">
                <a:solidFill>
                  <a:schemeClr val="tx2"/>
                </a:solidFill>
                <a:latin typeface="Courier New" panose="02070309020205020404" pitchFamily="49" charset="0"/>
              </a:rPr>
              <a:t> </a:t>
            </a:r>
            <a:r>
              <a:rPr lang="en-US" altLang="en-US" sz="2400">
                <a:latin typeface="Courier New" panose="02070309020205020404" pitchFamily="49" charset="0"/>
              </a:rPr>
              <a:t>0.17 0.50 ...</a:t>
            </a:r>
          </a:p>
          <a:p>
            <a:r>
              <a:rPr lang="en-US" altLang="en-US" sz="2400">
                <a:latin typeface="Courier New" panose="02070309020205020404" pitchFamily="49" charset="0"/>
              </a:rPr>
              <a:t>C 0.17 0.17 0.17 0.17 0.17</a:t>
            </a:r>
          </a:p>
          <a:p>
            <a:r>
              <a:rPr lang="en-US" altLang="en-US" sz="2400">
                <a:latin typeface="Courier New" panose="02070309020205020404" pitchFamily="49" charset="0"/>
              </a:rPr>
              <a:t>G 0.17 0.17 0.17 0.50 </a:t>
            </a:r>
            <a:r>
              <a:rPr lang="en-US" altLang="en-US" sz="2400" b="1">
                <a:solidFill>
                  <a:schemeClr val="tx2"/>
                </a:solidFill>
                <a:latin typeface="Courier New" panose="02070309020205020404" pitchFamily="49" charset="0"/>
              </a:rPr>
              <a:t>0.17</a:t>
            </a:r>
            <a:r>
              <a:rPr lang="en-US" altLang="en-US" sz="2400">
                <a:solidFill>
                  <a:schemeClr val="tx2"/>
                </a:solidFill>
                <a:latin typeface="Courier New" panose="02070309020205020404" pitchFamily="49" charset="0"/>
              </a:rPr>
              <a:t> </a:t>
            </a:r>
            <a:endParaRPr lang="en-US" altLang="en-US" sz="2400">
              <a:latin typeface="Courier New" panose="02070309020205020404" pitchFamily="49" charset="0"/>
            </a:endParaRPr>
          </a:p>
          <a:p>
            <a:r>
              <a:rPr lang="en-US" altLang="en-US" sz="2400">
                <a:latin typeface="Courier New" panose="02070309020205020404" pitchFamily="49" charset="0"/>
              </a:rPr>
              <a:t>T </a:t>
            </a:r>
            <a:r>
              <a:rPr lang="en-US" altLang="en-US" sz="2400" b="1">
                <a:solidFill>
                  <a:schemeClr val="tx2"/>
                </a:solidFill>
                <a:latin typeface="Courier New" panose="02070309020205020404" pitchFamily="49" charset="0"/>
              </a:rPr>
              <a:t>0.50</a:t>
            </a:r>
            <a:r>
              <a:rPr lang="en-US" altLang="en-US" sz="2400">
                <a:latin typeface="Courier New" panose="02070309020205020404" pitchFamily="49" charset="0"/>
              </a:rPr>
              <a:t> 0.50 0.50 </a:t>
            </a:r>
            <a:r>
              <a:rPr lang="en-US" altLang="en-US" sz="2400" b="1">
                <a:solidFill>
                  <a:schemeClr val="tx2"/>
                </a:solidFill>
                <a:latin typeface="Courier New" panose="02070309020205020404" pitchFamily="49" charset="0"/>
              </a:rPr>
              <a:t>0.17</a:t>
            </a:r>
            <a:r>
              <a:rPr lang="en-US" altLang="en-US" sz="2400">
                <a:solidFill>
                  <a:schemeClr val="tx2"/>
                </a:solidFill>
                <a:latin typeface="Courier New" panose="02070309020205020404" pitchFamily="49" charset="0"/>
              </a:rPr>
              <a:t> </a:t>
            </a:r>
            <a:r>
              <a:rPr lang="en-US" altLang="en-US" sz="2400">
                <a:latin typeface="Courier New" panose="02070309020205020404" pitchFamily="49" charset="0"/>
              </a:rPr>
              <a:t>0.17</a:t>
            </a:r>
          </a:p>
        </p:txBody>
      </p:sp>
      <p:sp>
        <p:nvSpPr>
          <p:cNvPr id="693253" name="Text Box 5">
            <a:extLst>
              <a:ext uri="{FF2B5EF4-FFF2-40B4-BE49-F238E27FC236}">
                <a16:creationId xmlns:a16="http://schemas.microsoft.com/office/drawing/2014/main" id="{15F530A7-902A-5544-BA10-9D286137DF12}"/>
              </a:ext>
            </a:extLst>
          </p:cNvPr>
          <p:cNvSpPr txBox="1">
            <a:spLocks noChangeArrowheads="1"/>
          </p:cNvSpPr>
          <p:nvPr/>
        </p:nvSpPr>
        <p:spPr bwMode="auto">
          <a:xfrm>
            <a:off x="1752601" y="4724400"/>
            <a:ext cx="858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tx2"/>
                </a:solidFill>
                <a:latin typeface="Courier New" panose="02070309020205020404" pitchFamily="49" charset="0"/>
              </a:rPr>
              <a:t>Score = 0.50 + 0.17 + 0.17 + 0.17 + 0.17 + ...</a:t>
            </a:r>
          </a:p>
        </p:txBody>
      </p:sp>
      <p:sp>
        <p:nvSpPr>
          <p:cNvPr id="693254" name="Rectangle 6">
            <a:extLst>
              <a:ext uri="{FF2B5EF4-FFF2-40B4-BE49-F238E27FC236}">
                <a16:creationId xmlns:a16="http://schemas.microsoft.com/office/drawing/2014/main" id="{1F8C11E0-71D7-5449-A49F-1C74207DF461}"/>
              </a:ext>
            </a:extLst>
          </p:cNvPr>
          <p:cNvSpPr>
            <a:spLocks noGrp="1" noChangeArrowheads="1"/>
          </p:cNvSpPr>
          <p:nvPr>
            <p:ph type="title"/>
          </p:nvPr>
        </p:nvSpPr>
        <p:spPr/>
        <p:txBody>
          <a:bodyPr/>
          <a:lstStyle/>
          <a:p>
            <a:pPr algn="ctr"/>
            <a:r>
              <a:rPr lang="en-US" altLang="en-US" dirty="0"/>
              <a:t>Re-estimating motif occurrences</a:t>
            </a:r>
          </a:p>
        </p:txBody>
      </p:sp>
    </p:spTree>
    <p:extLst>
      <p:ext uri="{BB962C8B-B14F-4D97-AF65-F5344CB8AC3E}">
        <p14:creationId xmlns:p14="http://schemas.microsoft.com/office/powerpoint/2010/main" val="2486407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a:extLst>
              <a:ext uri="{FF2B5EF4-FFF2-40B4-BE49-F238E27FC236}">
                <a16:creationId xmlns:a16="http://schemas.microsoft.com/office/drawing/2014/main" id="{0946FF32-7FF2-664E-BE9B-47FF8077E41B}"/>
              </a:ext>
            </a:extLst>
          </p:cNvPr>
          <p:cNvSpPr>
            <a:spLocks noGrp="1" noChangeArrowheads="1"/>
          </p:cNvSpPr>
          <p:nvPr>
            <p:ph type="title"/>
          </p:nvPr>
        </p:nvSpPr>
        <p:spPr/>
        <p:txBody>
          <a:bodyPr/>
          <a:lstStyle/>
          <a:p>
            <a:pPr algn="ctr"/>
            <a:r>
              <a:rPr lang="en-US" altLang="en-US" dirty="0"/>
              <a:t>Scoring each subsequence</a:t>
            </a:r>
          </a:p>
        </p:txBody>
      </p:sp>
      <p:sp>
        <p:nvSpPr>
          <p:cNvPr id="694278" name="Rectangle 6">
            <a:extLst>
              <a:ext uri="{FF2B5EF4-FFF2-40B4-BE49-F238E27FC236}">
                <a16:creationId xmlns:a16="http://schemas.microsoft.com/office/drawing/2014/main" id="{A0EACF95-7939-F741-9268-4A4DF0BBF035}"/>
              </a:ext>
            </a:extLst>
          </p:cNvPr>
          <p:cNvSpPr>
            <a:spLocks noGrp="1" noChangeArrowheads="1"/>
          </p:cNvSpPr>
          <p:nvPr>
            <p:ph type="body" idx="1"/>
          </p:nvPr>
        </p:nvSpPr>
        <p:spPr/>
        <p:txBody>
          <a:bodyPr/>
          <a:lstStyle/>
          <a:p>
            <a:r>
              <a:rPr lang="en-US" altLang="en-US"/>
              <a:t>Score from each sequence the subsequence with maximal score.</a:t>
            </a:r>
          </a:p>
          <a:p>
            <a:endParaRPr lang="en-US" altLang="en-US"/>
          </a:p>
          <a:p>
            <a:endParaRPr lang="en-US" altLang="en-US"/>
          </a:p>
        </p:txBody>
      </p:sp>
      <p:sp>
        <p:nvSpPr>
          <p:cNvPr id="694275" name="Text Box 3">
            <a:extLst>
              <a:ext uri="{FF2B5EF4-FFF2-40B4-BE49-F238E27FC236}">
                <a16:creationId xmlns:a16="http://schemas.microsoft.com/office/drawing/2014/main" id="{2F21711D-A80C-164A-8AC2-AC4AF0C4B5B5}"/>
              </a:ext>
            </a:extLst>
          </p:cNvPr>
          <p:cNvSpPr txBox="1">
            <a:spLocks noChangeArrowheads="1"/>
          </p:cNvSpPr>
          <p:nvPr/>
        </p:nvSpPr>
        <p:spPr bwMode="auto">
          <a:xfrm>
            <a:off x="3587750" y="3644900"/>
            <a:ext cx="46089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  Subsequences     Score</a:t>
            </a:r>
          </a:p>
          <a:p>
            <a:r>
              <a:rPr lang="en-US" altLang="en-US" sz="2400">
                <a:latin typeface="Courier New" panose="02070309020205020404" pitchFamily="49" charset="0"/>
              </a:rPr>
              <a:t>TGTGCTGGTTTTTGT     2.95</a:t>
            </a:r>
          </a:p>
          <a:p>
            <a:r>
              <a:rPr lang="en-US" altLang="en-US" sz="2400">
                <a:latin typeface="Courier New" panose="02070309020205020404" pitchFamily="49" charset="0"/>
              </a:rPr>
              <a:t> GTGCTGGTTTTTGTG    4.62</a:t>
            </a:r>
          </a:p>
          <a:p>
            <a:r>
              <a:rPr lang="en-US" altLang="en-US" sz="2400">
                <a:latin typeface="Courier New" panose="02070309020205020404" pitchFamily="49" charset="0"/>
              </a:rPr>
              <a:t>  TGCTGGTTTTTGTGG   2.31</a:t>
            </a:r>
          </a:p>
          <a:p>
            <a:r>
              <a:rPr lang="en-US" altLang="en-US" sz="2400">
                <a:latin typeface="Courier New" panose="02070309020205020404" pitchFamily="49" charset="0"/>
              </a:rPr>
              <a:t>   GCTGGTTTTTGTGGC   ...</a:t>
            </a:r>
          </a:p>
        </p:txBody>
      </p:sp>
      <p:sp>
        <p:nvSpPr>
          <p:cNvPr id="694276" name="Text Box 4">
            <a:extLst>
              <a:ext uri="{FF2B5EF4-FFF2-40B4-BE49-F238E27FC236}">
                <a16:creationId xmlns:a16="http://schemas.microsoft.com/office/drawing/2014/main" id="{CE1872D3-6A11-B34F-A31B-D90E33DADBCE}"/>
              </a:ext>
            </a:extLst>
          </p:cNvPr>
          <p:cNvSpPr txBox="1">
            <a:spLocks noChangeArrowheads="1"/>
          </p:cNvSpPr>
          <p:nvPr/>
        </p:nvSpPr>
        <p:spPr bwMode="auto">
          <a:xfrm>
            <a:off x="1752601" y="2727325"/>
            <a:ext cx="785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Sequence: TGTGCTGGTTTTTGTGGCATCGGGCGAGAATA</a:t>
            </a:r>
          </a:p>
        </p:txBody>
      </p:sp>
    </p:spTree>
    <p:extLst>
      <p:ext uri="{BB962C8B-B14F-4D97-AF65-F5344CB8AC3E}">
        <p14:creationId xmlns:p14="http://schemas.microsoft.com/office/powerpoint/2010/main" val="1951760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a:extLst>
              <a:ext uri="{FF2B5EF4-FFF2-40B4-BE49-F238E27FC236}">
                <a16:creationId xmlns:a16="http://schemas.microsoft.com/office/drawing/2014/main" id="{9DDEBD4E-3FD8-3A41-92CA-0EF71E68B85F}"/>
              </a:ext>
            </a:extLst>
          </p:cNvPr>
          <p:cNvSpPr>
            <a:spLocks noGrp="1" noChangeArrowheads="1"/>
          </p:cNvSpPr>
          <p:nvPr>
            <p:ph type="title"/>
          </p:nvPr>
        </p:nvSpPr>
        <p:spPr/>
        <p:txBody>
          <a:bodyPr/>
          <a:lstStyle/>
          <a:p>
            <a:pPr algn="ctr"/>
            <a:r>
              <a:rPr lang="en-US" altLang="en-US" dirty="0"/>
              <a:t>Re-estimating motif matrix</a:t>
            </a:r>
          </a:p>
        </p:txBody>
      </p:sp>
      <p:sp>
        <p:nvSpPr>
          <p:cNvPr id="695302" name="Rectangle 6">
            <a:extLst>
              <a:ext uri="{FF2B5EF4-FFF2-40B4-BE49-F238E27FC236}">
                <a16:creationId xmlns:a16="http://schemas.microsoft.com/office/drawing/2014/main" id="{9EA0DB7B-ABEF-2246-89D7-6CA98677277F}"/>
              </a:ext>
            </a:extLst>
          </p:cNvPr>
          <p:cNvSpPr>
            <a:spLocks noGrp="1" noChangeArrowheads="1"/>
          </p:cNvSpPr>
          <p:nvPr>
            <p:ph type="body" idx="1"/>
          </p:nvPr>
        </p:nvSpPr>
        <p:spPr/>
        <p:txBody>
          <a:bodyPr/>
          <a:lstStyle/>
          <a:p>
            <a:r>
              <a:rPr lang="en-US" altLang="en-US"/>
              <a:t>From each sequence, take the substring that has the maximal score</a:t>
            </a:r>
          </a:p>
          <a:p>
            <a:r>
              <a:rPr lang="en-US" altLang="en-US"/>
              <a:t>Align all of them and count:</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sp>
        <p:nvSpPr>
          <p:cNvPr id="695299" name="Text Box 3">
            <a:extLst>
              <a:ext uri="{FF2B5EF4-FFF2-40B4-BE49-F238E27FC236}">
                <a16:creationId xmlns:a16="http://schemas.microsoft.com/office/drawing/2014/main" id="{0C722521-5782-894F-BC4B-9AB6DC689D05}"/>
              </a:ext>
            </a:extLst>
          </p:cNvPr>
          <p:cNvSpPr txBox="1">
            <a:spLocks noChangeArrowheads="1"/>
          </p:cNvSpPr>
          <p:nvPr/>
        </p:nvSpPr>
        <p:spPr bwMode="auto">
          <a:xfrm>
            <a:off x="2256496" y="2873375"/>
            <a:ext cx="29498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latin typeface="Courier New" panose="02070309020205020404" pitchFamily="49" charset="0"/>
              </a:rPr>
              <a:t>Occurrences</a:t>
            </a:r>
          </a:p>
          <a:p>
            <a:pPr algn="ctr"/>
            <a:r>
              <a:rPr lang="en-US" altLang="en-US" sz="2400">
                <a:latin typeface="Courier New" panose="02070309020205020404" pitchFamily="49" charset="0"/>
              </a:rPr>
              <a:t>TTTGATCGTTTTCAC</a:t>
            </a:r>
          </a:p>
          <a:p>
            <a:pPr algn="ctr"/>
            <a:r>
              <a:rPr lang="en-US" altLang="en-US" sz="2400">
                <a:latin typeface="Courier New" panose="02070309020205020404" pitchFamily="49" charset="0"/>
              </a:rPr>
              <a:t>TTTGCACGGCGTCAC</a:t>
            </a:r>
          </a:p>
          <a:p>
            <a:pPr algn="ctr"/>
            <a:r>
              <a:rPr lang="en-US" altLang="en-US" sz="2400">
                <a:latin typeface="Courier New" panose="02070309020205020404" pitchFamily="49" charset="0"/>
              </a:rPr>
              <a:t>TGTGAGCATGGTCAT</a:t>
            </a:r>
          </a:p>
          <a:p>
            <a:pPr algn="ctr"/>
            <a:r>
              <a:rPr lang="en-US" altLang="en-US" sz="2400">
                <a:latin typeface="Courier New" panose="02070309020205020404" pitchFamily="49" charset="0"/>
              </a:rPr>
              <a:t>TGCAAAGGACGTCAC</a:t>
            </a:r>
          </a:p>
        </p:txBody>
      </p:sp>
      <p:sp>
        <p:nvSpPr>
          <p:cNvPr id="695300" name="Text Box 4">
            <a:extLst>
              <a:ext uri="{FF2B5EF4-FFF2-40B4-BE49-F238E27FC236}">
                <a16:creationId xmlns:a16="http://schemas.microsoft.com/office/drawing/2014/main" id="{17CFB8EF-9C10-1841-9B90-FCF5243B3ECC}"/>
              </a:ext>
            </a:extLst>
          </p:cNvPr>
          <p:cNvSpPr txBox="1">
            <a:spLocks noChangeArrowheads="1"/>
          </p:cNvSpPr>
          <p:nvPr/>
        </p:nvSpPr>
        <p:spPr bwMode="auto">
          <a:xfrm>
            <a:off x="6293314" y="2882900"/>
            <a:ext cx="331853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latin typeface="Courier New" panose="02070309020205020404" pitchFamily="49" charset="0"/>
              </a:rPr>
              <a:t>Counts</a:t>
            </a:r>
          </a:p>
          <a:p>
            <a:pPr algn="ctr"/>
            <a:r>
              <a:rPr lang="en-US" altLang="en-US" sz="2400">
                <a:latin typeface="Courier New" panose="02070309020205020404" pitchFamily="49" charset="0"/>
              </a:rPr>
              <a:t>A 000132011000040</a:t>
            </a:r>
          </a:p>
          <a:p>
            <a:pPr algn="ctr"/>
            <a:r>
              <a:rPr lang="en-US" altLang="en-US" sz="2400">
                <a:latin typeface="Courier New" panose="02070309020205020404" pitchFamily="49" charset="0"/>
              </a:rPr>
              <a:t>C 001010300200403</a:t>
            </a:r>
          </a:p>
          <a:p>
            <a:pPr algn="ctr"/>
            <a:r>
              <a:rPr lang="en-US" altLang="en-US" sz="2400">
                <a:latin typeface="Courier New" panose="02070309020205020404" pitchFamily="49" charset="0"/>
              </a:rPr>
              <a:t>G 020301131130000</a:t>
            </a:r>
          </a:p>
          <a:p>
            <a:pPr algn="ctr"/>
            <a:r>
              <a:rPr lang="en-US" altLang="en-US" sz="2400">
                <a:latin typeface="Courier New" panose="02070309020205020404" pitchFamily="49" charset="0"/>
              </a:rPr>
              <a:t>T 423001002114001</a:t>
            </a:r>
          </a:p>
        </p:txBody>
      </p:sp>
      <p:sp>
        <p:nvSpPr>
          <p:cNvPr id="695301" name="Line 5">
            <a:extLst>
              <a:ext uri="{FF2B5EF4-FFF2-40B4-BE49-F238E27FC236}">
                <a16:creationId xmlns:a16="http://schemas.microsoft.com/office/drawing/2014/main" id="{E11FA045-C05E-C940-9739-5431530D70C3}"/>
              </a:ext>
            </a:extLst>
          </p:cNvPr>
          <p:cNvSpPr>
            <a:spLocks noChangeShapeType="1"/>
          </p:cNvSpPr>
          <p:nvPr/>
        </p:nvSpPr>
        <p:spPr bwMode="auto">
          <a:xfrm>
            <a:off x="5334000" y="3962400"/>
            <a:ext cx="914400"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515268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a:extLst>
              <a:ext uri="{FF2B5EF4-FFF2-40B4-BE49-F238E27FC236}">
                <a16:creationId xmlns:a16="http://schemas.microsoft.com/office/drawing/2014/main" id="{37BE87D8-EF60-974C-9415-A583FF355503}"/>
              </a:ext>
            </a:extLst>
          </p:cNvPr>
          <p:cNvSpPr>
            <a:spLocks noGrp="1" noChangeArrowheads="1"/>
          </p:cNvSpPr>
          <p:nvPr>
            <p:ph type="title"/>
          </p:nvPr>
        </p:nvSpPr>
        <p:spPr/>
        <p:txBody>
          <a:bodyPr/>
          <a:lstStyle/>
          <a:p>
            <a:pPr algn="ctr"/>
            <a:r>
              <a:rPr lang="en-US" altLang="en-US" dirty="0"/>
              <a:t>Adding </a:t>
            </a:r>
            <a:r>
              <a:rPr lang="en-US" altLang="en-US" dirty="0" err="1"/>
              <a:t>pseudocounts</a:t>
            </a:r>
            <a:endParaRPr lang="en-US" altLang="en-US" dirty="0"/>
          </a:p>
        </p:txBody>
      </p:sp>
      <p:sp>
        <p:nvSpPr>
          <p:cNvPr id="696323" name="Text Box 3">
            <a:extLst>
              <a:ext uri="{FF2B5EF4-FFF2-40B4-BE49-F238E27FC236}">
                <a16:creationId xmlns:a16="http://schemas.microsoft.com/office/drawing/2014/main" id="{1532CB12-653A-4C44-9112-71DC0DDA5A5C}"/>
              </a:ext>
            </a:extLst>
          </p:cNvPr>
          <p:cNvSpPr txBox="1">
            <a:spLocks noChangeArrowheads="1"/>
          </p:cNvSpPr>
          <p:nvPr/>
        </p:nvSpPr>
        <p:spPr bwMode="auto">
          <a:xfrm>
            <a:off x="2041989" y="2882900"/>
            <a:ext cx="331853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latin typeface="Courier New" panose="02070309020205020404" pitchFamily="49" charset="0"/>
              </a:rPr>
              <a:t>Counts</a:t>
            </a:r>
          </a:p>
          <a:p>
            <a:pPr algn="ctr"/>
            <a:r>
              <a:rPr lang="en-US" altLang="en-US" sz="2400">
                <a:latin typeface="Courier New" panose="02070309020205020404" pitchFamily="49" charset="0"/>
              </a:rPr>
              <a:t>A 000132011000040</a:t>
            </a:r>
          </a:p>
          <a:p>
            <a:pPr algn="ctr"/>
            <a:r>
              <a:rPr lang="en-US" altLang="en-US" sz="2400">
                <a:latin typeface="Courier New" panose="02070309020205020404" pitchFamily="49" charset="0"/>
              </a:rPr>
              <a:t>C 001010300200403</a:t>
            </a:r>
          </a:p>
          <a:p>
            <a:pPr algn="ctr"/>
            <a:r>
              <a:rPr lang="en-US" altLang="en-US" sz="2400">
                <a:latin typeface="Courier New" panose="02070309020205020404" pitchFamily="49" charset="0"/>
              </a:rPr>
              <a:t>G 020301131130000</a:t>
            </a:r>
          </a:p>
          <a:p>
            <a:pPr algn="ctr"/>
            <a:r>
              <a:rPr lang="en-US" altLang="en-US" sz="2400">
                <a:latin typeface="Courier New" panose="02070309020205020404" pitchFamily="49" charset="0"/>
              </a:rPr>
              <a:t>T 423001002114001</a:t>
            </a:r>
          </a:p>
        </p:txBody>
      </p:sp>
      <p:sp>
        <p:nvSpPr>
          <p:cNvPr id="696324" name="Text Box 4">
            <a:extLst>
              <a:ext uri="{FF2B5EF4-FFF2-40B4-BE49-F238E27FC236}">
                <a16:creationId xmlns:a16="http://schemas.microsoft.com/office/drawing/2014/main" id="{5B78E6AB-5779-2D4C-8834-8B0DBD27F8AD}"/>
              </a:ext>
            </a:extLst>
          </p:cNvPr>
          <p:cNvSpPr txBox="1">
            <a:spLocks noChangeArrowheads="1"/>
          </p:cNvSpPr>
          <p:nvPr/>
        </p:nvSpPr>
        <p:spPr bwMode="auto">
          <a:xfrm>
            <a:off x="6384926" y="2819400"/>
            <a:ext cx="405591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Counts + Pseudocounts</a:t>
            </a:r>
          </a:p>
          <a:p>
            <a:r>
              <a:rPr lang="en-US" altLang="en-US" sz="2400">
                <a:latin typeface="Courier New" panose="02070309020205020404" pitchFamily="49" charset="0"/>
              </a:rPr>
              <a:t>A 111243122111151</a:t>
            </a:r>
          </a:p>
          <a:p>
            <a:r>
              <a:rPr lang="en-US" altLang="en-US" sz="2400">
                <a:latin typeface="Courier New" panose="02070309020205020404" pitchFamily="49" charset="0"/>
              </a:rPr>
              <a:t>C 112121411311514</a:t>
            </a:r>
          </a:p>
          <a:p>
            <a:r>
              <a:rPr lang="en-US" altLang="en-US" sz="2400">
                <a:latin typeface="Courier New" panose="02070309020205020404" pitchFamily="49" charset="0"/>
              </a:rPr>
              <a:t>G 131412242241111</a:t>
            </a:r>
          </a:p>
          <a:p>
            <a:r>
              <a:rPr lang="en-US" altLang="en-US" sz="2400">
                <a:latin typeface="Courier New" panose="02070309020205020404" pitchFamily="49" charset="0"/>
              </a:rPr>
              <a:t>T 534112113225112</a:t>
            </a:r>
          </a:p>
        </p:txBody>
      </p:sp>
      <p:sp>
        <p:nvSpPr>
          <p:cNvPr id="696325" name="Line 5">
            <a:extLst>
              <a:ext uri="{FF2B5EF4-FFF2-40B4-BE49-F238E27FC236}">
                <a16:creationId xmlns:a16="http://schemas.microsoft.com/office/drawing/2014/main" id="{5FB21213-65E0-7642-8283-4D8081F6ABC1}"/>
              </a:ext>
            </a:extLst>
          </p:cNvPr>
          <p:cNvSpPr>
            <a:spLocks noChangeShapeType="1"/>
          </p:cNvSpPr>
          <p:nvPr/>
        </p:nvSpPr>
        <p:spPr bwMode="auto">
          <a:xfrm>
            <a:off x="5334000" y="3962400"/>
            <a:ext cx="914400"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76772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a:extLst>
              <a:ext uri="{FF2B5EF4-FFF2-40B4-BE49-F238E27FC236}">
                <a16:creationId xmlns:a16="http://schemas.microsoft.com/office/drawing/2014/main" id="{E70CDDE0-E959-AD4F-AFF9-B7D807C0F351}"/>
              </a:ext>
            </a:extLst>
          </p:cNvPr>
          <p:cNvSpPr>
            <a:spLocks noGrp="1" noChangeArrowheads="1"/>
          </p:cNvSpPr>
          <p:nvPr>
            <p:ph type="title"/>
          </p:nvPr>
        </p:nvSpPr>
        <p:spPr>
          <a:xfrm>
            <a:off x="2617788" y="217488"/>
            <a:ext cx="7772400" cy="1143000"/>
          </a:xfrm>
        </p:spPr>
        <p:txBody>
          <a:bodyPr/>
          <a:lstStyle/>
          <a:p>
            <a:pPr algn="ctr"/>
            <a:r>
              <a:rPr lang="en-US" altLang="ko-KR" dirty="0">
                <a:ea typeface="굴림" panose="020B0600000101010101" pitchFamily="34" charset="-127"/>
              </a:rPr>
              <a:t>Function Prediction</a:t>
            </a:r>
          </a:p>
        </p:txBody>
      </p:sp>
      <p:sp>
        <p:nvSpPr>
          <p:cNvPr id="3075" name="Rectangle 3">
            <a:extLst>
              <a:ext uri="{FF2B5EF4-FFF2-40B4-BE49-F238E27FC236}">
                <a16:creationId xmlns:a16="http://schemas.microsoft.com/office/drawing/2014/main" id="{77335E66-A6B7-FD47-B6D8-E656117C0B89}"/>
              </a:ext>
            </a:extLst>
          </p:cNvPr>
          <p:cNvSpPr>
            <a:spLocks noGrp="1" noChangeArrowheads="1"/>
          </p:cNvSpPr>
          <p:nvPr>
            <p:ph type="body" idx="1"/>
          </p:nvPr>
        </p:nvSpPr>
        <p:spPr>
          <a:xfrm>
            <a:off x="2120900" y="1809749"/>
            <a:ext cx="7861300" cy="4877921"/>
          </a:xfrm>
        </p:spPr>
        <p:txBody>
          <a:bodyPr>
            <a:normAutofit lnSpcReduction="10000"/>
          </a:bodyPr>
          <a:lstStyle/>
          <a:p>
            <a:pPr>
              <a:lnSpc>
                <a:spcPct val="90000"/>
              </a:lnSpc>
            </a:pPr>
            <a:r>
              <a:rPr lang="en-US" altLang="ko-KR" dirty="0">
                <a:ea typeface="굴림" panose="020B0600000101010101" pitchFamily="34" charset="-127"/>
              </a:rPr>
              <a:t>Multiple  Sequence Alignment</a:t>
            </a:r>
          </a:p>
          <a:p>
            <a:pPr marL="0" indent="0">
              <a:lnSpc>
                <a:spcPct val="90000"/>
              </a:lnSpc>
              <a:buNone/>
            </a:pPr>
            <a:r>
              <a:rPr lang="en-US" altLang="ko-KR" dirty="0">
                <a:ea typeface="굴림" panose="020B0600000101010101" pitchFamily="34" charset="-127"/>
              </a:rPr>
              <a:t>    Dynamics Programming</a:t>
            </a:r>
          </a:p>
          <a:p>
            <a:pPr marL="0" indent="0">
              <a:lnSpc>
                <a:spcPct val="90000"/>
              </a:lnSpc>
              <a:buNone/>
            </a:pPr>
            <a:r>
              <a:rPr lang="en-US" altLang="ko-KR" sz="2800" dirty="0">
                <a:ea typeface="굴림" panose="020B0600000101010101" pitchFamily="34" charset="-127"/>
              </a:rPr>
              <a:t>    </a:t>
            </a:r>
            <a:r>
              <a:rPr lang="en-US" altLang="ko-KR" sz="2800" dirty="0" err="1">
                <a:ea typeface="굴림" panose="020B0600000101010101" pitchFamily="34" charset="-127"/>
              </a:rPr>
              <a:t>ClustlW</a:t>
            </a:r>
            <a:r>
              <a:rPr lang="en-US" altLang="ko-KR" sz="2800" dirty="0">
                <a:ea typeface="굴림" panose="020B0600000101010101" pitchFamily="34" charset="-127"/>
              </a:rPr>
              <a:t>, t-Coffee, Muscle</a:t>
            </a:r>
          </a:p>
          <a:p>
            <a:pPr marL="0" indent="0">
              <a:lnSpc>
                <a:spcPct val="90000"/>
              </a:lnSpc>
              <a:buNone/>
            </a:pPr>
            <a:endParaRPr lang="en-US" altLang="ko-KR" sz="2800" dirty="0">
              <a:ea typeface="굴림" panose="020B0600000101010101" pitchFamily="34" charset="-127"/>
            </a:endParaRPr>
          </a:p>
          <a:p>
            <a:r>
              <a:rPr lang="en-US" altLang="ko-KR" dirty="0">
                <a:ea typeface="굴림" panose="020B0600000101010101" pitchFamily="34" charset="-127"/>
              </a:rPr>
              <a:t>Motif Search and Function Prediction</a:t>
            </a:r>
          </a:p>
          <a:p>
            <a:pPr marL="0" indent="0">
              <a:lnSpc>
                <a:spcPct val="90000"/>
              </a:lnSpc>
              <a:buNone/>
            </a:pPr>
            <a:r>
              <a:rPr lang="en-US" altLang="ko-KR" dirty="0">
                <a:ea typeface="굴림" panose="020B0600000101010101" pitchFamily="34" charset="-127"/>
              </a:rPr>
              <a:t>      Expectation Maximization, MEME</a:t>
            </a:r>
          </a:p>
          <a:p>
            <a:pPr marL="0" indent="0">
              <a:lnSpc>
                <a:spcPct val="90000"/>
              </a:lnSpc>
              <a:buNone/>
            </a:pPr>
            <a:endParaRPr lang="en-US" altLang="ko-KR" dirty="0">
              <a:ea typeface="굴림" panose="020B0600000101010101" pitchFamily="34" charset="-127"/>
            </a:endParaRPr>
          </a:p>
          <a:p>
            <a:pPr>
              <a:lnSpc>
                <a:spcPct val="90000"/>
              </a:lnSpc>
            </a:pPr>
            <a:r>
              <a:rPr lang="en-US" altLang="ko-KR" dirty="0">
                <a:ea typeface="굴림" panose="020B0600000101010101" pitchFamily="34" charset="-127"/>
              </a:rPr>
              <a:t>Markov Model and Hidden Markov Model</a:t>
            </a:r>
          </a:p>
          <a:p>
            <a:pPr>
              <a:lnSpc>
                <a:spcPct val="90000"/>
              </a:lnSpc>
            </a:pPr>
            <a:endParaRPr lang="en-US" altLang="ko-KR" dirty="0">
              <a:ea typeface="굴림" panose="020B0600000101010101" pitchFamily="34" charset="-127"/>
            </a:endParaRPr>
          </a:p>
          <a:p>
            <a:pPr>
              <a:lnSpc>
                <a:spcPct val="90000"/>
              </a:lnSpc>
            </a:pPr>
            <a:r>
              <a:rPr lang="en-US" altLang="ko-KR" dirty="0">
                <a:ea typeface="굴림" panose="020B0600000101010101" pitchFamily="34" charset="-127"/>
              </a:rPr>
              <a:t>Software</a:t>
            </a:r>
          </a:p>
        </p:txBody>
      </p:sp>
    </p:spTree>
    <p:extLst>
      <p:ext uri="{BB962C8B-B14F-4D97-AF65-F5344CB8AC3E}">
        <p14:creationId xmlns:p14="http://schemas.microsoft.com/office/powerpoint/2010/main" val="1779131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a:extLst>
              <a:ext uri="{FF2B5EF4-FFF2-40B4-BE49-F238E27FC236}">
                <a16:creationId xmlns:a16="http://schemas.microsoft.com/office/drawing/2014/main" id="{8DD696A9-0CBA-B048-B852-613609701928}"/>
              </a:ext>
            </a:extLst>
          </p:cNvPr>
          <p:cNvSpPr>
            <a:spLocks noGrp="1" noChangeArrowheads="1"/>
          </p:cNvSpPr>
          <p:nvPr>
            <p:ph type="title"/>
          </p:nvPr>
        </p:nvSpPr>
        <p:spPr/>
        <p:txBody>
          <a:bodyPr/>
          <a:lstStyle/>
          <a:p>
            <a:r>
              <a:rPr lang="en-US" altLang="en-US"/>
              <a:t>Converting to frequencies</a:t>
            </a:r>
          </a:p>
        </p:txBody>
      </p:sp>
      <p:sp>
        <p:nvSpPr>
          <p:cNvPr id="697347" name="Text Box 3">
            <a:extLst>
              <a:ext uri="{FF2B5EF4-FFF2-40B4-BE49-F238E27FC236}">
                <a16:creationId xmlns:a16="http://schemas.microsoft.com/office/drawing/2014/main" id="{C46FD9E3-2BAF-9645-9A88-0CDC2DB6C6EF}"/>
              </a:ext>
            </a:extLst>
          </p:cNvPr>
          <p:cNvSpPr txBox="1">
            <a:spLocks noChangeArrowheads="1"/>
          </p:cNvSpPr>
          <p:nvPr/>
        </p:nvSpPr>
        <p:spPr bwMode="auto">
          <a:xfrm>
            <a:off x="1828801" y="2044700"/>
            <a:ext cx="405591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Counts + Pseudocounts</a:t>
            </a:r>
          </a:p>
          <a:p>
            <a:r>
              <a:rPr lang="en-US" altLang="en-US" sz="2400">
                <a:latin typeface="Courier New" panose="02070309020205020404" pitchFamily="49" charset="0"/>
              </a:rPr>
              <a:t>A 111243122111151</a:t>
            </a:r>
          </a:p>
          <a:p>
            <a:r>
              <a:rPr lang="en-US" altLang="en-US" sz="2400">
                <a:latin typeface="Courier New" panose="02070309020205020404" pitchFamily="49" charset="0"/>
              </a:rPr>
              <a:t>C 112121411311514</a:t>
            </a:r>
          </a:p>
          <a:p>
            <a:r>
              <a:rPr lang="en-US" altLang="en-US" sz="2400">
                <a:latin typeface="Courier New" panose="02070309020205020404" pitchFamily="49" charset="0"/>
              </a:rPr>
              <a:t>G 131412242241111</a:t>
            </a:r>
          </a:p>
          <a:p>
            <a:r>
              <a:rPr lang="en-US" altLang="en-US" sz="2400">
                <a:latin typeface="Courier New" panose="02070309020205020404" pitchFamily="49" charset="0"/>
              </a:rPr>
              <a:t>T 534112113225112</a:t>
            </a:r>
          </a:p>
        </p:txBody>
      </p:sp>
      <p:sp>
        <p:nvSpPr>
          <p:cNvPr id="697348" name="Line 4">
            <a:extLst>
              <a:ext uri="{FF2B5EF4-FFF2-40B4-BE49-F238E27FC236}">
                <a16:creationId xmlns:a16="http://schemas.microsoft.com/office/drawing/2014/main" id="{02C9F75A-8C28-0F45-911A-240460230844}"/>
              </a:ext>
            </a:extLst>
          </p:cNvPr>
          <p:cNvSpPr>
            <a:spLocks noChangeShapeType="1"/>
          </p:cNvSpPr>
          <p:nvPr/>
        </p:nvSpPr>
        <p:spPr bwMode="auto">
          <a:xfrm>
            <a:off x="5334000" y="3187700"/>
            <a:ext cx="609600" cy="62230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49" name="Text Box 5">
            <a:extLst>
              <a:ext uri="{FF2B5EF4-FFF2-40B4-BE49-F238E27FC236}">
                <a16:creationId xmlns:a16="http://schemas.microsoft.com/office/drawing/2014/main" id="{DAD6D0C9-4311-7E44-95B6-0E625FD1DE0F}"/>
              </a:ext>
            </a:extLst>
          </p:cNvPr>
          <p:cNvSpPr txBox="1">
            <a:spLocks noChangeArrowheads="1"/>
          </p:cNvSpPr>
          <p:nvPr/>
        </p:nvSpPr>
        <p:spPr bwMode="auto">
          <a:xfrm>
            <a:off x="2571750" y="4025900"/>
            <a:ext cx="802174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57200" algn="l"/>
                <a:tab pos="1371600" algn="l"/>
              </a:tabLst>
              <a:defRPr>
                <a:solidFill>
                  <a:schemeClr val="tx1"/>
                </a:solidFill>
                <a:latin typeface="Arial" panose="020B0604020202020204" pitchFamily="34" charset="0"/>
              </a:defRPr>
            </a:lvl1pPr>
            <a:lvl2pPr>
              <a:tabLst>
                <a:tab pos="457200" algn="l"/>
                <a:tab pos="1371600" algn="l"/>
              </a:tabLst>
              <a:defRPr>
                <a:solidFill>
                  <a:schemeClr val="tx1"/>
                </a:solidFill>
                <a:latin typeface="Arial" panose="020B0604020202020204" pitchFamily="34" charset="0"/>
              </a:defRPr>
            </a:lvl2pPr>
            <a:lvl3pPr>
              <a:tabLst>
                <a:tab pos="457200" algn="l"/>
                <a:tab pos="1371600" algn="l"/>
              </a:tabLst>
              <a:defRPr>
                <a:solidFill>
                  <a:schemeClr val="tx1"/>
                </a:solidFill>
                <a:latin typeface="Arial" panose="020B0604020202020204" pitchFamily="34" charset="0"/>
              </a:defRPr>
            </a:lvl3pPr>
            <a:lvl4pPr>
              <a:tabLst>
                <a:tab pos="457200" algn="l"/>
                <a:tab pos="1371600" algn="l"/>
              </a:tabLst>
              <a:defRPr>
                <a:solidFill>
                  <a:schemeClr val="tx1"/>
                </a:solidFill>
                <a:latin typeface="Arial" panose="020B0604020202020204" pitchFamily="34" charset="0"/>
              </a:defRPr>
            </a:lvl4pPr>
            <a:lvl5pPr>
              <a:tabLst>
                <a:tab pos="457200" algn="l"/>
                <a:tab pos="1371600" algn="l"/>
              </a:tabLst>
              <a:defRPr>
                <a:solidFill>
                  <a:schemeClr val="tx1"/>
                </a:solidFill>
                <a:latin typeface="Arial" panose="020B0604020202020204" pitchFamily="34" charset="0"/>
              </a:defRPr>
            </a:lvl5pPr>
            <a:lvl6pPr fontAlgn="base">
              <a:spcBef>
                <a:spcPct val="0"/>
              </a:spcBef>
              <a:spcAft>
                <a:spcPct val="0"/>
              </a:spcAft>
              <a:tabLst>
                <a:tab pos="457200" algn="l"/>
                <a:tab pos="1371600" algn="l"/>
              </a:tabLst>
              <a:defRPr>
                <a:solidFill>
                  <a:schemeClr val="tx1"/>
                </a:solidFill>
                <a:latin typeface="Arial" panose="020B0604020202020204" pitchFamily="34" charset="0"/>
              </a:defRPr>
            </a:lvl6pPr>
            <a:lvl7pPr fontAlgn="base">
              <a:spcBef>
                <a:spcPct val="0"/>
              </a:spcBef>
              <a:spcAft>
                <a:spcPct val="0"/>
              </a:spcAft>
              <a:tabLst>
                <a:tab pos="457200" algn="l"/>
                <a:tab pos="1371600" algn="l"/>
              </a:tabLst>
              <a:defRPr>
                <a:solidFill>
                  <a:schemeClr val="tx1"/>
                </a:solidFill>
                <a:latin typeface="Arial" panose="020B0604020202020204" pitchFamily="34" charset="0"/>
              </a:defRPr>
            </a:lvl7pPr>
            <a:lvl8pPr fontAlgn="base">
              <a:spcBef>
                <a:spcPct val="0"/>
              </a:spcBef>
              <a:spcAft>
                <a:spcPct val="0"/>
              </a:spcAft>
              <a:tabLst>
                <a:tab pos="457200" algn="l"/>
                <a:tab pos="1371600" algn="l"/>
              </a:tabLst>
              <a:defRPr>
                <a:solidFill>
                  <a:schemeClr val="tx1"/>
                </a:solidFill>
                <a:latin typeface="Arial" panose="020B0604020202020204" pitchFamily="34" charset="0"/>
              </a:defRPr>
            </a:lvl8pPr>
            <a:lvl9pPr fontAlgn="base">
              <a:spcBef>
                <a:spcPct val="0"/>
              </a:spcBef>
              <a:spcAft>
                <a:spcPct val="0"/>
              </a:spcAft>
              <a:tabLst>
                <a:tab pos="457200" algn="l"/>
                <a:tab pos="1371600" algn="l"/>
              </a:tabLst>
              <a:defRPr>
                <a:solidFill>
                  <a:schemeClr val="tx1"/>
                </a:solidFill>
                <a:latin typeface="Arial" panose="020B0604020202020204" pitchFamily="34" charset="0"/>
              </a:defRPr>
            </a:lvl9pPr>
          </a:lstStyle>
          <a:p>
            <a:r>
              <a:rPr lang="en-US" altLang="en-US" sz="2400">
                <a:latin typeface="Times New Roman" panose="02020603050405020304" pitchFamily="18" charset="0"/>
              </a:rPr>
              <a:t>    	</a:t>
            </a:r>
            <a:r>
              <a:rPr lang="en-US" altLang="en-US" sz="2400">
                <a:latin typeface="Courier New" panose="02070309020205020404" pitchFamily="49" charset="0"/>
              </a:rPr>
              <a:t>T    	T    T    G    A    T  C  G  T  T  </a:t>
            </a:r>
          </a:p>
          <a:p>
            <a:r>
              <a:rPr lang="en-US" altLang="en-US" sz="2400">
                <a:latin typeface="Courier New" panose="02070309020205020404" pitchFamily="49" charset="0"/>
              </a:rPr>
              <a:t>A 0.13 0.13 0.13 0.25 0.50 ...</a:t>
            </a:r>
          </a:p>
          <a:p>
            <a:r>
              <a:rPr lang="en-US" altLang="en-US" sz="2400">
                <a:latin typeface="Courier New" panose="02070309020205020404" pitchFamily="49" charset="0"/>
              </a:rPr>
              <a:t>C 0.13 0.13 0.25 0.13 0.25</a:t>
            </a:r>
          </a:p>
          <a:p>
            <a:r>
              <a:rPr lang="en-US" altLang="en-US" sz="2400">
                <a:latin typeface="Courier New" panose="02070309020205020404" pitchFamily="49" charset="0"/>
              </a:rPr>
              <a:t>G 0.13 0.38 0.13 0.50 0.13</a:t>
            </a:r>
          </a:p>
          <a:p>
            <a:r>
              <a:rPr lang="en-US" altLang="en-US" sz="2400">
                <a:latin typeface="Courier New" panose="02070309020205020404" pitchFamily="49" charset="0"/>
              </a:rPr>
              <a:t>T 0.63 0.38 0.50 0.13 0.13</a:t>
            </a:r>
          </a:p>
        </p:txBody>
      </p:sp>
    </p:spTree>
    <p:extLst>
      <p:ext uri="{BB962C8B-B14F-4D97-AF65-F5344CB8AC3E}">
        <p14:creationId xmlns:p14="http://schemas.microsoft.com/office/powerpoint/2010/main" val="2670777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1689585E-F800-1446-8CF9-A3B64F4949F5}"/>
              </a:ext>
            </a:extLst>
          </p:cNvPr>
          <p:cNvSpPr>
            <a:spLocks noGrp="1" noChangeArrowheads="1"/>
          </p:cNvSpPr>
          <p:nvPr>
            <p:ph type="title"/>
          </p:nvPr>
        </p:nvSpPr>
        <p:spPr/>
        <p:txBody>
          <a:bodyPr/>
          <a:lstStyle/>
          <a:p>
            <a:pPr algn="ctr"/>
            <a:r>
              <a:rPr lang="en-US" altLang="en-US" dirty="0"/>
              <a:t>Expectation-maximization</a:t>
            </a:r>
          </a:p>
        </p:txBody>
      </p:sp>
      <p:sp>
        <p:nvSpPr>
          <p:cNvPr id="799753" name="Rectangle 9">
            <a:extLst>
              <a:ext uri="{FF2B5EF4-FFF2-40B4-BE49-F238E27FC236}">
                <a16:creationId xmlns:a16="http://schemas.microsoft.com/office/drawing/2014/main" id="{6E69C94A-ECE3-1047-A262-31CFEB09B9C1}"/>
              </a:ext>
            </a:extLst>
          </p:cNvPr>
          <p:cNvSpPr>
            <a:spLocks noGrp="1" noChangeArrowheads="1"/>
          </p:cNvSpPr>
          <p:nvPr>
            <p:ph type="body" idx="1"/>
          </p:nvPr>
        </p:nvSpPr>
        <p:spPr>
          <a:xfrm>
            <a:off x="609479" y="1604520"/>
            <a:ext cx="11313579" cy="4796280"/>
          </a:xfrm>
        </p:spPr>
        <p:txBody>
          <a:bodyPr>
            <a:normAutofit fontScale="92500" lnSpcReduction="20000"/>
          </a:body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b="1" dirty="0"/>
              <a:t>Problem:</a:t>
            </a:r>
            <a:r>
              <a:rPr lang="en-US" altLang="en-US" dirty="0"/>
              <a:t> </a:t>
            </a:r>
          </a:p>
          <a:p>
            <a:pPr lvl="1"/>
            <a:r>
              <a:rPr lang="en-US" altLang="en-US" dirty="0"/>
              <a:t>This procedure doesn't allow the motifs to move around	very much.  Taking the max is too brittle.</a:t>
            </a:r>
          </a:p>
          <a:p>
            <a:r>
              <a:rPr lang="en-US" altLang="en-US" b="1" dirty="0"/>
              <a:t>Solution:</a:t>
            </a:r>
            <a:r>
              <a:rPr lang="en-US" altLang="en-US" dirty="0"/>
              <a:t> </a:t>
            </a:r>
          </a:p>
          <a:p>
            <a:pPr lvl="1"/>
            <a:r>
              <a:rPr lang="en-US" altLang="en-US" dirty="0"/>
              <a:t>Associate with each start site a probability of motif occurrence.</a:t>
            </a:r>
          </a:p>
        </p:txBody>
      </p:sp>
      <p:sp>
        <p:nvSpPr>
          <p:cNvPr id="799747" name="Text Box 3">
            <a:extLst>
              <a:ext uri="{FF2B5EF4-FFF2-40B4-BE49-F238E27FC236}">
                <a16:creationId xmlns:a16="http://schemas.microsoft.com/office/drawing/2014/main" id="{B9E56B8A-8ECE-1E4A-AA2A-B60EF49B15AE}"/>
              </a:ext>
            </a:extLst>
          </p:cNvPr>
          <p:cNvSpPr txBox="1">
            <a:spLocks noChangeArrowheads="1"/>
          </p:cNvSpPr>
          <p:nvPr/>
        </p:nvSpPr>
        <p:spPr bwMode="auto">
          <a:xfrm>
            <a:off x="3640139" y="1800226"/>
            <a:ext cx="6078537"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455613" algn="l"/>
                <a:tab pos="682625" algn="l"/>
              </a:tabLst>
              <a:defRPr>
                <a:solidFill>
                  <a:schemeClr val="tx1"/>
                </a:solidFill>
                <a:latin typeface="Arial" panose="020B0604020202020204" pitchFamily="34" charset="0"/>
              </a:defRPr>
            </a:lvl1pPr>
            <a:lvl2pPr marL="569913">
              <a:tabLst>
                <a:tab pos="227013" algn="l"/>
                <a:tab pos="455613" algn="l"/>
                <a:tab pos="682625" algn="l"/>
              </a:tabLst>
              <a:defRPr>
                <a:solidFill>
                  <a:schemeClr val="tx1"/>
                </a:solidFill>
                <a:latin typeface="Arial" panose="020B0604020202020204" pitchFamily="34" charset="0"/>
              </a:defRPr>
            </a:lvl2pPr>
            <a:lvl3pPr>
              <a:tabLst>
                <a:tab pos="227013" algn="l"/>
                <a:tab pos="455613" algn="l"/>
                <a:tab pos="682625" algn="l"/>
              </a:tabLst>
              <a:defRPr>
                <a:solidFill>
                  <a:schemeClr val="tx1"/>
                </a:solidFill>
                <a:latin typeface="Arial" panose="020B0604020202020204" pitchFamily="34" charset="0"/>
              </a:defRPr>
            </a:lvl3pPr>
            <a:lvl4pPr>
              <a:tabLst>
                <a:tab pos="227013" algn="l"/>
                <a:tab pos="455613" algn="l"/>
                <a:tab pos="682625" algn="l"/>
              </a:tabLst>
              <a:defRPr>
                <a:solidFill>
                  <a:schemeClr val="tx1"/>
                </a:solidFill>
                <a:latin typeface="Arial" panose="020B0604020202020204" pitchFamily="34" charset="0"/>
              </a:defRPr>
            </a:lvl4pPr>
            <a:lvl5pPr>
              <a:tabLst>
                <a:tab pos="227013" algn="l"/>
                <a:tab pos="455613" algn="l"/>
                <a:tab pos="682625" algn="l"/>
              </a:tabLst>
              <a:defRPr>
                <a:solidFill>
                  <a:schemeClr val="tx1"/>
                </a:solidFill>
                <a:latin typeface="Arial" panose="020B0604020202020204" pitchFamily="34" charset="0"/>
              </a:defRPr>
            </a:lvl5pPr>
            <a:lvl6pPr fontAlgn="base">
              <a:spcBef>
                <a:spcPct val="0"/>
              </a:spcBef>
              <a:spcAft>
                <a:spcPct val="0"/>
              </a:spcAft>
              <a:tabLst>
                <a:tab pos="227013" algn="l"/>
                <a:tab pos="455613" algn="l"/>
                <a:tab pos="682625" algn="l"/>
              </a:tabLst>
              <a:defRPr>
                <a:solidFill>
                  <a:schemeClr val="tx1"/>
                </a:solidFill>
                <a:latin typeface="Arial" panose="020B0604020202020204" pitchFamily="34" charset="0"/>
              </a:defRPr>
            </a:lvl6pPr>
            <a:lvl7pPr fontAlgn="base">
              <a:spcBef>
                <a:spcPct val="0"/>
              </a:spcBef>
              <a:spcAft>
                <a:spcPct val="0"/>
              </a:spcAft>
              <a:tabLst>
                <a:tab pos="227013" algn="l"/>
                <a:tab pos="455613" algn="l"/>
                <a:tab pos="682625" algn="l"/>
              </a:tabLst>
              <a:defRPr>
                <a:solidFill>
                  <a:schemeClr val="tx1"/>
                </a:solidFill>
                <a:latin typeface="Arial" panose="020B0604020202020204" pitchFamily="34" charset="0"/>
              </a:defRPr>
            </a:lvl7pPr>
            <a:lvl8pPr fontAlgn="base">
              <a:spcBef>
                <a:spcPct val="0"/>
              </a:spcBef>
              <a:spcAft>
                <a:spcPct val="0"/>
              </a:spcAft>
              <a:tabLst>
                <a:tab pos="227013" algn="l"/>
                <a:tab pos="455613" algn="l"/>
                <a:tab pos="682625" algn="l"/>
              </a:tabLst>
              <a:defRPr>
                <a:solidFill>
                  <a:schemeClr val="tx1"/>
                </a:solidFill>
                <a:latin typeface="Arial" panose="020B0604020202020204" pitchFamily="34" charset="0"/>
              </a:defRPr>
            </a:lvl8pPr>
            <a:lvl9pPr fontAlgn="base">
              <a:spcBef>
                <a:spcPct val="0"/>
              </a:spcBef>
              <a:spcAft>
                <a:spcPct val="0"/>
              </a:spcAft>
              <a:tabLst>
                <a:tab pos="227013" algn="l"/>
                <a:tab pos="455613" algn="l"/>
                <a:tab pos="682625" algn="l"/>
              </a:tabLst>
              <a:defRPr>
                <a:solidFill>
                  <a:schemeClr val="tx1"/>
                </a:solidFill>
                <a:latin typeface="Arial" panose="020B0604020202020204" pitchFamily="34" charset="0"/>
              </a:defRPr>
            </a:lvl9pPr>
          </a:lstStyle>
          <a:p>
            <a:r>
              <a:rPr lang="en-US" altLang="en-US" sz="2000">
                <a:solidFill>
                  <a:srgbClr val="669900"/>
                </a:solidFill>
              </a:rPr>
              <a:t>For each subsequence of width W</a:t>
            </a:r>
          </a:p>
          <a:p>
            <a:r>
              <a:rPr lang="en-US" altLang="en-US" sz="2000">
                <a:solidFill>
                  <a:srgbClr val="669900"/>
                </a:solidFill>
              </a:rPr>
              <a:t>	convert subsequence to a matrix</a:t>
            </a:r>
          </a:p>
          <a:p>
            <a:r>
              <a:rPr lang="en-US" altLang="en-US" sz="2000">
                <a:solidFill>
                  <a:srgbClr val="669900"/>
                </a:solidFill>
              </a:rPr>
              <a:t>	do {</a:t>
            </a:r>
          </a:p>
          <a:p>
            <a:r>
              <a:rPr lang="en-US" altLang="en-US" sz="2000">
                <a:solidFill>
                  <a:srgbClr val="669900"/>
                </a:solidFill>
              </a:rPr>
              <a:t> 		re-estimate motif occurrences from matrix</a:t>
            </a:r>
          </a:p>
          <a:p>
            <a:r>
              <a:rPr lang="en-US" altLang="en-US" sz="2000">
                <a:solidFill>
                  <a:srgbClr val="669900"/>
                </a:solidFill>
              </a:rPr>
              <a:t>		re-estimate matrix model from motif occurrences</a:t>
            </a:r>
          </a:p>
          <a:p>
            <a:r>
              <a:rPr lang="en-US" altLang="en-US" sz="2000">
                <a:solidFill>
                  <a:srgbClr val="669900"/>
                </a:solidFill>
              </a:rPr>
              <a:t>	} until (matrix model stops changing)</a:t>
            </a:r>
          </a:p>
          <a:p>
            <a:r>
              <a:rPr lang="en-US" altLang="en-US" sz="2000">
                <a:solidFill>
                  <a:srgbClr val="669900"/>
                </a:solidFill>
              </a:rPr>
              <a:t>end</a:t>
            </a:r>
          </a:p>
          <a:p>
            <a:r>
              <a:rPr lang="en-US" altLang="en-US" sz="2000">
                <a:solidFill>
                  <a:srgbClr val="669900"/>
                </a:solidFill>
              </a:rPr>
              <a:t>select matrix with highest score</a:t>
            </a:r>
          </a:p>
        </p:txBody>
      </p:sp>
      <p:grpSp>
        <p:nvGrpSpPr>
          <p:cNvPr id="799748" name="Group 4">
            <a:extLst>
              <a:ext uri="{FF2B5EF4-FFF2-40B4-BE49-F238E27FC236}">
                <a16:creationId xmlns:a16="http://schemas.microsoft.com/office/drawing/2014/main" id="{235B2E7D-38CD-364D-A411-A81E4A20DB00}"/>
              </a:ext>
            </a:extLst>
          </p:cNvPr>
          <p:cNvGrpSpPr>
            <a:grpSpLocks/>
          </p:cNvGrpSpPr>
          <p:nvPr/>
        </p:nvGrpSpPr>
        <p:grpSpPr bwMode="auto">
          <a:xfrm>
            <a:off x="3276600" y="2590800"/>
            <a:ext cx="228600" cy="1143000"/>
            <a:chOff x="664" y="1968"/>
            <a:chExt cx="144" cy="864"/>
          </a:xfrm>
        </p:grpSpPr>
        <p:sp>
          <p:nvSpPr>
            <p:cNvPr id="799749" name="Line 5">
              <a:extLst>
                <a:ext uri="{FF2B5EF4-FFF2-40B4-BE49-F238E27FC236}">
                  <a16:creationId xmlns:a16="http://schemas.microsoft.com/office/drawing/2014/main" id="{B9A084F0-B3A9-7B4C-82D8-E6EF2063E4C9}"/>
                </a:ext>
              </a:extLst>
            </p:cNvPr>
            <p:cNvSpPr>
              <a:spLocks noChangeShapeType="1"/>
            </p:cNvSpPr>
            <p:nvPr/>
          </p:nvSpPr>
          <p:spPr bwMode="auto">
            <a:xfrm>
              <a:off x="664" y="1968"/>
              <a:ext cx="0" cy="86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9750" name="Line 6">
              <a:extLst>
                <a:ext uri="{FF2B5EF4-FFF2-40B4-BE49-F238E27FC236}">
                  <a16:creationId xmlns:a16="http://schemas.microsoft.com/office/drawing/2014/main" id="{DDDFEA81-8BA7-3A4D-A346-559DE0A408B0}"/>
                </a:ext>
              </a:extLst>
            </p:cNvPr>
            <p:cNvSpPr>
              <a:spLocks noChangeShapeType="1"/>
            </p:cNvSpPr>
            <p:nvPr/>
          </p:nvSpPr>
          <p:spPr bwMode="auto">
            <a:xfrm>
              <a:off x="664" y="2832"/>
              <a:ext cx="14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9751" name="Line 7">
              <a:extLst>
                <a:ext uri="{FF2B5EF4-FFF2-40B4-BE49-F238E27FC236}">
                  <a16:creationId xmlns:a16="http://schemas.microsoft.com/office/drawing/2014/main" id="{F7C30A65-8C4E-3F4A-B7B2-5645EEE50F3C}"/>
                </a:ext>
              </a:extLst>
            </p:cNvPr>
            <p:cNvSpPr>
              <a:spLocks noChangeShapeType="1"/>
            </p:cNvSpPr>
            <p:nvPr/>
          </p:nvSpPr>
          <p:spPr bwMode="auto">
            <a:xfrm>
              <a:off x="664" y="1968"/>
              <a:ext cx="14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99752" name="Text Box 8">
            <a:extLst>
              <a:ext uri="{FF2B5EF4-FFF2-40B4-BE49-F238E27FC236}">
                <a16:creationId xmlns:a16="http://schemas.microsoft.com/office/drawing/2014/main" id="{E1B796D4-6A84-8A4B-ADC3-A8B89EBA39A2}"/>
              </a:ext>
            </a:extLst>
          </p:cNvPr>
          <p:cNvSpPr txBox="1">
            <a:spLocks noChangeArrowheads="1"/>
          </p:cNvSpPr>
          <p:nvPr/>
        </p:nvSpPr>
        <p:spPr bwMode="auto">
          <a:xfrm>
            <a:off x="2562225" y="28956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CC3300"/>
                </a:solidFill>
              </a:rPr>
              <a:t>EM</a:t>
            </a:r>
          </a:p>
        </p:txBody>
      </p:sp>
      <p:sp>
        <p:nvSpPr>
          <p:cNvPr id="799754" name="Rectangle 10">
            <a:extLst>
              <a:ext uri="{FF2B5EF4-FFF2-40B4-BE49-F238E27FC236}">
                <a16:creationId xmlns:a16="http://schemas.microsoft.com/office/drawing/2014/main" id="{39CB6727-761B-8E49-8D02-CDD1B4916A4D}"/>
              </a:ext>
            </a:extLst>
          </p:cNvPr>
          <p:cNvSpPr>
            <a:spLocks noChangeArrowheads="1"/>
          </p:cNvSpPr>
          <p:nvPr/>
        </p:nvSpPr>
        <p:spPr bwMode="auto">
          <a:xfrm>
            <a:off x="2438400" y="1676400"/>
            <a:ext cx="7315200" cy="2743200"/>
          </a:xfrm>
          <a:prstGeom prst="rect">
            <a:avLst/>
          </a:prstGeom>
          <a:noFill/>
          <a:ln w="38100">
            <a:solidFill>
              <a:srgbClr val="FF9933"/>
            </a:solidFill>
            <a:miter lim="800000"/>
            <a:headEnd/>
            <a:tailEnd/>
          </a:ln>
          <a:effectLst/>
          <a:extLst>
            <a:ext uri="{909E8E84-426E-40DD-AFC4-6F175D3DCCD1}">
              <a14:hiddenFill xmlns:a14="http://schemas.microsoft.com/office/drawing/2010/main">
                <a:solidFill>
                  <a:srgbClr val="FF99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9933"/>
              </a:solidFill>
            </a:endParaRPr>
          </a:p>
        </p:txBody>
      </p:sp>
    </p:spTree>
    <p:extLst>
      <p:ext uri="{BB962C8B-B14F-4D97-AF65-F5344CB8AC3E}">
        <p14:creationId xmlns:p14="http://schemas.microsoft.com/office/powerpoint/2010/main" val="2195184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a:extLst>
              <a:ext uri="{FF2B5EF4-FFF2-40B4-BE49-F238E27FC236}">
                <a16:creationId xmlns:a16="http://schemas.microsoft.com/office/drawing/2014/main" id="{9A15B2CD-1A0C-DB40-946C-1814017FEADC}"/>
              </a:ext>
            </a:extLst>
          </p:cNvPr>
          <p:cNvSpPr>
            <a:spLocks noGrp="1" noChangeArrowheads="1"/>
          </p:cNvSpPr>
          <p:nvPr>
            <p:ph type="title"/>
          </p:nvPr>
        </p:nvSpPr>
        <p:spPr/>
        <p:txBody>
          <a:bodyPr/>
          <a:lstStyle/>
          <a:p>
            <a:pPr algn="ctr"/>
            <a:r>
              <a:rPr lang="en-US" altLang="en-US" dirty="0"/>
              <a:t>Converting to probabilities</a:t>
            </a:r>
          </a:p>
        </p:txBody>
      </p:sp>
      <p:sp>
        <p:nvSpPr>
          <p:cNvPr id="700419" name="Text Box 3">
            <a:extLst>
              <a:ext uri="{FF2B5EF4-FFF2-40B4-BE49-F238E27FC236}">
                <a16:creationId xmlns:a16="http://schemas.microsoft.com/office/drawing/2014/main" id="{9524F64D-9F40-794A-9CEE-65BECD96BDA0}"/>
              </a:ext>
            </a:extLst>
          </p:cNvPr>
          <p:cNvSpPr txBox="1">
            <a:spLocks noChangeArrowheads="1"/>
          </p:cNvSpPr>
          <p:nvPr/>
        </p:nvSpPr>
        <p:spPr bwMode="auto">
          <a:xfrm>
            <a:off x="3605213" y="2974975"/>
            <a:ext cx="58993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  Occurrences      Score   Prob</a:t>
            </a:r>
          </a:p>
          <a:p>
            <a:r>
              <a:rPr lang="en-US" altLang="en-US" sz="2400">
                <a:latin typeface="Courier New" panose="02070309020205020404" pitchFamily="49" charset="0"/>
              </a:rPr>
              <a:t>TGTGCTGGTTTTTGT     2.95  0.023</a:t>
            </a:r>
          </a:p>
          <a:p>
            <a:r>
              <a:rPr lang="en-US" altLang="en-US" sz="2400">
                <a:latin typeface="Courier New" panose="02070309020205020404" pitchFamily="49" charset="0"/>
              </a:rPr>
              <a:t> GTGCTGGTTTTTGTG    4.62  0.037</a:t>
            </a:r>
          </a:p>
          <a:p>
            <a:r>
              <a:rPr lang="en-US" altLang="en-US" sz="2400">
                <a:latin typeface="Courier New" panose="02070309020205020404" pitchFamily="49" charset="0"/>
              </a:rPr>
              <a:t>  TGCTGGTTTTTGTGG   2.31  0.018</a:t>
            </a:r>
          </a:p>
          <a:p>
            <a:r>
              <a:rPr lang="en-US" altLang="en-US" sz="2400" u="sng">
                <a:latin typeface="Courier New" panose="02070309020205020404" pitchFamily="49" charset="0"/>
              </a:rPr>
              <a:t>   GCTGGTTTTTGTGGC   ...    ...</a:t>
            </a:r>
          </a:p>
          <a:p>
            <a:r>
              <a:rPr lang="en-US" altLang="en-US" sz="2400">
                <a:latin typeface="Courier New" panose="02070309020205020404" pitchFamily="49" charset="0"/>
              </a:rPr>
              <a:t>Total              128.2  1.000</a:t>
            </a:r>
          </a:p>
        </p:txBody>
      </p:sp>
      <p:sp>
        <p:nvSpPr>
          <p:cNvPr id="700420" name="Text Box 4">
            <a:extLst>
              <a:ext uri="{FF2B5EF4-FFF2-40B4-BE49-F238E27FC236}">
                <a16:creationId xmlns:a16="http://schemas.microsoft.com/office/drawing/2014/main" id="{B11CBF24-1EEE-7D4C-AB05-7C0DBD739038}"/>
              </a:ext>
            </a:extLst>
          </p:cNvPr>
          <p:cNvSpPr txBox="1">
            <a:spLocks noChangeArrowheads="1"/>
          </p:cNvSpPr>
          <p:nvPr/>
        </p:nvSpPr>
        <p:spPr bwMode="auto">
          <a:xfrm>
            <a:off x="1749426" y="2057400"/>
            <a:ext cx="785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Sequence: TGTGCTGGTTTTTGTGGCATCGGGCGAGAATA</a:t>
            </a:r>
          </a:p>
        </p:txBody>
      </p:sp>
    </p:spTree>
    <p:extLst>
      <p:ext uri="{BB962C8B-B14F-4D97-AF65-F5344CB8AC3E}">
        <p14:creationId xmlns:p14="http://schemas.microsoft.com/office/powerpoint/2010/main" val="2357442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a:extLst>
              <a:ext uri="{FF2B5EF4-FFF2-40B4-BE49-F238E27FC236}">
                <a16:creationId xmlns:a16="http://schemas.microsoft.com/office/drawing/2014/main" id="{6EEADA70-B4B0-E14A-8C8A-5B6C2D792195}"/>
              </a:ext>
            </a:extLst>
          </p:cNvPr>
          <p:cNvSpPr>
            <a:spLocks noGrp="1" noChangeArrowheads="1"/>
          </p:cNvSpPr>
          <p:nvPr>
            <p:ph type="title"/>
          </p:nvPr>
        </p:nvSpPr>
        <p:spPr/>
        <p:txBody>
          <a:bodyPr/>
          <a:lstStyle/>
          <a:p>
            <a:pPr algn="ctr"/>
            <a:r>
              <a:rPr lang="en-US" altLang="en-US" dirty="0"/>
              <a:t>Computing weighted counts</a:t>
            </a:r>
          </a:p>
        </p:txBody>
      </p:sp>
      <p:sp>
        <p:nvSpPr>
          <p:cNvPr id="701443" name="Text Box 3">
            <a:extLst>
              <a:ext uri="{FF2B5EF4-FFF2-40B4-BE49-F238E27FC236}">
                <a16:creationId xmlns:a16="http://schemas.microsoft.com/office/drawing/2014/main" id="{835CB6AE-05F2-1843-83B5-4FC9DE2018E1}"/>
              </a:ext>
            </a:extLst>
          </p:cNvPr>
          <p:cNvSpPr txBox="1">
            <a:spLocks noChangeArrowheads="1"/>
          </p:cNvSpPr>
          <p:nvPr/>
        </p:nvSpPr>
        <p:spPr bwMode="auto">
          <a:xfrm>
            <a:off x="2133601" y="2209800"/>
            <a:ext cx="405591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  Occurrences   Prob</a:t>
            </a:r>
          </a:p>
          <a:p>
            <a:r>
              <a:rPr lang="en-US" altLang="en-US" sz="2400">
                <a:latin typeface="Courier New" panose="02070309020205020404" pitchFamily="49" charset="0"/>
              </a:rPr>
              <a:t>TGTGCTGGTTTTTGT 0.023</a:t>
            </a:r>
          </a:p>
          <a:p>
            <a:r>
              <a:rPr lang="en-US" altLang="en-US" sz="2400">
                <a:latin typeface="Courier New" panose="02070309020205020404" pitchFamily="49" charset="0"/>
              </a:rPr>
              <a:t>GTGCTGGTTTTTGTG 0.037</a:t>
            </a:r>
          </a:p>
          <a:p>
            <a:r>
              <a:rPr lang="en-US" altLang="en-US" sz="2400">
                <a:latin typeface="Courier New" panose="02070309020205020404" pitchFamily="49" charset="0"/>
              </a:rPr>
              <a:t>TGCTGGTTTTTGTGG 0.018</a:t>
            </a:r>
          </a:p>
          <a:p>
            <a:r>
              <a:rPr lang="en-US" altLang="en-US" sz="2400">
                <a:latin typeface="Courier New" panose="02070309020205020404" pitchFamily="49" charset="0"/>
              </a:rPr>
              <a:t>GCTGGTTTTTGTGGC   ...</a:t>
            </a:r>
          </a:p>
        </p:txBody>
      </p:sp>
      <p:graphicFrame>
        <p:nvGraphicFramePr>
          <p:cNvPr id="701444" name="Group 4">
            <a:extLst>
              <a:ext uri="{FF2B5EF4-FFF2-40B4-BE49-F238E27FC236}">
                <a16:creationId xmlns:a16="http://schemas.microsoft.com/office/drawing/2014/main" id="{E5B2E3F4-4B42-884A-85E7-D88E9267E322}"/>
              </a:ext>
            </a:extLst>
          </p:cNvPr>
          <p:cNvGraphicFramePr>
            <a:graphicFrameLocks noGrp="1"/>
          </p:cNvGraphicFramePr>
          <p:nvPr/>
        </p:nvGraphicFramePr>
        <p:xfrm>
          <a:off x="6400800" y="3352800"/>
          <a:ext cx="3657600" cy="2413000"/>
        </p:xfrm>
        <a:graphic>
          <a:graphicData uri="http://schemas.openxmlformats.org/drawingml/2006/table">
            <a:tbl>
              <a:tblPr/>
              <a:tblGrid>
                <a:gridCol w="522288">
                  <a:extLst>
                    <a:ext uri="{9D8B030D-6E8A-4147-A177-3AD203B41FA5}">
                      <a16:colId xmlns:a16="http://schemas.microsoft.com/office/drawing/2014/main" val="3280131444"/>
                    </a:ext>
                  </a:extLst>
                </a:gridCol>
                <a:gridCol w="522287">
                  <a:extLst>
                    <a:ext uri="{9D8B030D-6E8A-4147-A177-3AD203B41FA5}">
                      <a16:colId xmlns:a16="http://schemas.microsoft.com/office/drawing/2014/main" val="529045975"/>
                    </a:ext>
                  </a:extLst>
                </a:gridCol>
                <a:gridCol w="523875">
                  <a:extLst>
                    <a:ext uri="{9D8B030D-6E8A-4147-A177-3AD203B41FA5}">
                      <a16:colId xmlns:a16="http://schemas.microsoft.com/office/drawing/2014/main" val="3362914337"/>
                    </a:ext>
                  </a:extLst>
                </a:gridCol>
                <a:gridCol w="520700">
                  <a:extLst>
                    <a:ext uri="{9D8B030D-6E8A-4147-A177-3AD203B41FA5}">
                      <a16:colId xmlns:a16="http://schemas.microsoft.com/office/drawing/2014/main" val="3918528717"/>
                    </a:ext>
                  </a:extLst>
                </a:gridCol>
                <a:gridCol w="523875">
                  <a:extLst>
                    <a:ext uri="{9D8B030D-6E8A-4147-A177-3AD203B41FA5}">
                      <a16:colId xmlns:a16="http://schemas.microsoft.com/office/drawing/2014/main" val="1466541018"/>
                    </a:ext>
                  </a:extLst>
                </a:gridCol>
                <a:gridCol w="522288">
                  <a:extLst>
                    <a:ext uri="{9D8B030D-6E8A-4147-A177-3AD203B41FA5}">
                      <a16:colId xmlns:a16="http://schemas.microsoft.com/office/drawing/2014/main" val="1807221026"/>
                    </a:ext>
                  </a:extLst>
                </a:gridCol>
                <a:gridCol w="522287">
                  <a:extLst>
                    <a:ext uri="{9D8B030D-6E8A-4147-A177-3AD203B41FA5}">
                      <a16:colId xmlns:a16="http://schemas.microsoft.com/office/drawing/2014/main" val="1029731811"/>
                    </a:ext>
                  </a:extLst>
                </a:gridCol>
              </a:tblGrid>
              <a:tr h="4826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2000" b="0" i="0" u="none" strike="noStrike" cap="none" normalizeH="0" baseline="0">
                          <a:ln>
                            <a:noFill/>
                          </a:ln>
                          <a:solidFill>
                            <a:srgbClr val="333399"/>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2000" b="0" i="0" u="none" strike="noStrike" cap="none" normalizeH="0" baseline="0">
                          <a:ln>
                            <a:noFill/>
                          </a:ln>
                          <a:solidFill>
                            <a:srgbClr val="333399"/>
                          </a:solidFill>
                          <a:effectLst/>
                          <a:latin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2000" b="0" i="0" u="none" strike="noStrike" cap="none" normalizeH="0" baseline="0">
                          <a:ln>
                            <a:noFill/>
                          </a:ln>
                          <a:solidFill>
                            <a:srgbClr val="333399"/>
                          </a:solidFill>
                          <a:effectLst/>
                          <a:latin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2000" b="0" i="0" u="none" strike="noStrike" cap="none" normalizeH="0" baseline="0">
                          <a:ln>
                            <a:noFill/>
                          </a:ln>
                          <a:solidFill>
                            <a:srgbClr val="333399"/>
                          </a:solidFill>
                          <a:effectLst/>
                          <a:latin typeface="Arial" panose="020B0604020202020204"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2000" b="0" i="0" u="none" strike="noStrike" cap="none" normalizeH="0" baseline="0">
                          <a:ln>
                            <a:noFill/>
                          </a:ln>
                          <a:solidFill>
                            <a:srgbClr val="333399"/>
                          </a:solidFill>
                          <a:effectLst/>
                          <a:latin typeface="Arial" panose="020B0604020202020204" pitchFamily="34"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2000" b="0" i="0" u="none" strike="noStrike" cap="none" normalizeH="0" baseline="0">
                          <a:ln>
                            <a:noFill/>
                          </a:ln>
                          <a:solidFill>
                            <a:srgbClr val="333399"/>
                          </a:solidFill>
                          <a:effectLst/>
                          <a:latin typeface="Arial" panose="020B0604020202020204"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52092100"/>
                  </a:ext>
                </a:extLst>
              </a:tr>
              <a:tr h="4826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2000" b="0" i="0" u="none" strike="noStrike" cap="none" normalizeH="0" baseline="0">
                          <a:ln>
                            <a:noFill/>
                          </a:ln>
                          <a:solidFill>
                            <a:srgbClr val="333399"/>
                          </a:solidFill>
                          <a:effectLst/>
                          <a:latin typeface="Arial" panose="020B0604020202020204" pitchFamily="34"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59112148"/>
                  </a:ext>
                </a:extLst>
              </a:tr>
              <a:tr h="4826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2000" b="0" i="0" u="none" strike="noStrike" cap="none" normalizeH="0" baseline="0">
                          <a:ln>
                            <a:noFill/>
                          </a:ln>
                          <a:solidFill>
                            <a:srgbClr val="333399"/>
                          </a:solidFill>
                          <a:effectLst/>
                          <a:latin typeface="Arial" panose="020B0604020202020204" pitchFamily="34"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54224269"/>
                  </a:ext>
                </a:extLst>
              </a:tr>
              <a:tr h="4826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2000" b="0" i="0" u="none" strike="noStrike" cap="none" normalizeH="0" baseline="0">
                          <a:ln>
                            <a:noFill/>
                          </a:ln>
                          <a:solidFill>
                            <a:srgbClr val="333399"/>
                          </a:solidFill>
                          <a:effectLst/>
                          <a:latin typeface="Arial" panose="020B0604020202020204" pitchFamily="34" charset="0"/>
                        </a:rPr>
                        <a:t>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55551310"/>
                  </a:ext>
                </a:extLst>
              </a:tr>
              <a:tr h="482600">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r>
                        <a:rPr kumimoji="0" lang="en-US" altLang="en-US" sz="2000" b="0" i="0" u="none" strike="noStrike" cap="none" normalizeH="0" baseline="0">
                          <a:ln>
                            <a:noFill/>
                          </a:ln>
                          <a:solidFill>
                            <a:srgbClr val="333399"/>
                          </a:solidFill>
                          <a:effectLst/>
                          <a:latin typeface="Arial" panose="020B0604020202020204" pitchFamily="34" charset="0"/>
                        </a:rPr>
                        <a:t>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3399"/>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47397283"/>
                  </a:ext>
                </a:extLst>
              </a:tr>
            </a:tbl>
          </a:graphicData>
        </a:graphic>
      </p:graphicFrame>
      <p:sp>
        <p:nvSpPr>
          <p:cNvPr id="701494" name="Line 54">
            <a:extLst>
              <a:ext uri="{FF2B5EF4-FFF2-40B4-BE49-F238E27FC236}">
                <a16:creationId xmlns:a16="http://schemas.microsoft.com/office/drawing/2014/main" id="{9185A642-D5E6-6649-BA22-B7CE3212016C}"/>
              </a:ext>
            </a:extLst>
          </p:cNvPr>
          <p:cNvSpPr>
            <a:spLocks noChangeShapeType="1"/>
          </p:cNvSpPr>
          <p:nvPr/>
        </p:nvSpPr>
        <p:spPr bwMode="auto">
          <a:xfrm>
            <a:off x="6096000" y="2819400"/>
            <a:ext cx="1066800" cy="2819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1495" name="Line 55">
            <a:extLst>
              <a:ext uri="{FF2B5EF4-FFF2-40B4-BE49-F238E27FC236}">
                <a16:creationId xmlns:a16="http://schemas.microsoft.com/office/drawing/2014/main" id="{9ABEE196-C188-9844-BEC7-819983CB1E8A}"/>
              </a:ext>
            </a:extLst>
          </p:cNvPr>
          <p:cNvSpPr>
            <a:spLocks noChangeShapeType="1"/>
          </p:cNvSpPr>
          <p:nvPr/>
        </p:nvSpPr>
        <p:spPr bwMode="auto">
          <a:xfrm>
            <a:off x="6096000" y="2819400"/>
            <a:ext cx="1600200" cy="2362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1496" name="Line 56">
            <a:extLst>
              <a:ext uri="{FF2B5EF4-FFF2-40B4-BE49-F238E27FC236}">
                <a16:creationId xmlns:a16="http://schemas.microsoft.com/office/drawing/2014/main" id="{7A8C0551-F2C8-574B-BB7F-B5D6E3E1A8EF}"/>
              </a:ext>
            </a:extLst>
          </p:cNvPr>
          <p:cNvSpPr>
            <a:spLocks noChangeShapeType="1"/>
          </p:cNvSpPr>
          <p:nvPr/>
        </p:nvSpPr>
        <p:spPr bwMode="auto">
          <a:xfrm>
            <a:off x="6096000" y="2819400"/>
            <a:ext cx="2133600" cy="2819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1497" name="Line 57">
            <a:extLst>
              <a:ext uri="{FF2B5EF4-FFF2-40B4-BE49-F238E27FC236}">
                <a16:creationId xmlns:a16="http://schemas.microsoft.com/office/drawing/2014/main" id="{8CD1AA8F-5F9D-0243-8B2A-AEAD2278E1F5}"/>
              </a:ext>
            </a:extLst>
          </p:cNvPr>
          <p:cNvSpPr>
            <a:spLocks noChangeShapeType="1"/>
          </p:cNvSpPr>
          <p:nvPr/>
        </p:nvSpPr>
        <p:spPr bwMode="auto">
          <a:xfrm>
            <a:off x="6096000" y="2819400"/>
            <a:ext cx="2667000" cy="2362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1498" name="Line 58">
            <a:extLst>
              <a:ext uri="{FF2B5EF4-FFF2-40B4-BE49-F238E27FC236}">
                <a16:creationId xmlns:a16="http://schemas.microsoft.com/office/drawing/2014/main" id="{602C6E03-5C5D-2949-9FB2-970590D520BC}"/>
              </a:ext>
            </a:extLst>
          </p:cNvPr>
          <p:cNvSpPr>
            <a:spLocks noChangeShapeType="1"/>
          </p:cNvSpPr>
          <p:nvPr/>
        </p:nvSpPr>
        <p:spPr bwMode="auto">
          <a:xfrm>
            <a:off x="6096000" y="2819400"/>
            <a:ext cx="3124200" cy="1752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1499" name="Text Box 59">
            <a:extLst>
              <a:ext uri="{FF2B5EF4-FFF2-40B4-BE49-F238E27FC236}">
                <a16:creationId xmlns:a16="http://schemas.microsoft.com/office/drawing/2014/main" id="{03B58B8C-FC26-2646-BB9F-66E2ABC063B6}"/>
              </a:ext>
            </a:extLst>
          </p:cNvPr>
          <p:cNvSpPr txBox="1">
            <a:spLocks noChangeArrowheads="1"/>
          </p:cNvSpPr>
          <p:nvPr/>
        </p:nvSpPr>
        <p:spPr bwMode="auto">
          <a:xfrm>
            <a:off x="2117726" y="4308476"/>
            <a:ext cx="35210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rgbClr val="333399"/>
                </a:solidFill>
              </a:rPr>
              <a:t>Include counts from all subsequences, weighted by the degree to which they match the motif model.</a:t>
            </a:r>
          </a:p>
        </p:txBody>
      </p:sp>
    </p:spTree>
    <p:extLst>
      <p:ext uri="{BB962C8B-B14F-4D97-AF65-F5344CB8AC3E}">
        <p14:creationId xmlns:p14="http://schemas.microsoft.com/office/powerpoint/2010/main" val="346816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1" name="Rectangle 3">
            <a:extLst>
              <a:ext uri="{FF2B5EF4-FFF2-40B4-BE49-F238E27FC236}">
                <a16:creationId xmlns:a16="http://schemas.microsoft.com/office/drawing/2014/main" id="{5AE66D37-CCC3-5640-85DD-86E93081FE88}"/>
              </a:ext>
            </a:extLst>
          </p:cNvPr>
          <p:cNvSpPr>
            <a:spLocks noGrp="1" noChangeArrowheads="1"/>
          </p:cNvSpPr>
          <p:nvPr>
            <p:ph type="title"/>
          </p:nvPr>
        </p:nvSpPr>
        <p:spPr/>
        <p:txBody>
          <a:bodyPr/>
          <a:lstStyle/>
          <a:p>
            <a:pPr algn="ctr"/>
            <a:r>
              <a:rPr lang="en-US" altLang="en-US" dirty="0"/>
              <a:t>Q. and A.</a:t>
            </a:r>
          </a:p>
        </p:txBody>
      </p:sp>
      <p:sp>
        <p:nvSpPr>
          <p:cNvPr id="703492" name="Rectangle 4">
            <a:extLst>
              <a:ext uri="{FF2B5EF4-FFF2-40B4-BE49-F238E27FC236}">
                <a16:creationId xmlns:a16="http://schemas.microsoft.com/office/drawing/2014/main" id="{2C4D91CE-26B0-EB49-9454-28C81DF69442}"/>
              </a:ext>
            </a:extLst>
          </p:cNvPr>
          <p:cNvSpPr>
            <a:spLocks noGrp="1" noChangeArrowheads="1"/>
          </p:cNvSpPr>
          <p:nvPr>
            <p:ph type="body" idx="1"/>
          </p:nvPr>
        </p:nvSpPr>
        <p:spPr/>
        <p:txBody>
          <a:bodyPr>
            <a:normAutofit fontScale="85000" lnSpcReduction="20000"/>
          </a:bodyPr>
          <a:lstStyle/>
          <a:p>
            <a:r>
              <a:rPr lang="en-US" altLang="en-US" b="1"/>
              <a:t>Problem</a:t>
            </a:r>
            <a:r>
              <a:rPr lang="en-US" altLang="en-US"/>
              <a:t>: How do we estimate counts accurately when we have only a few examples?</a:t>
            </a:r>
          </a:p>
          <a:p>
            <a:pPr lvl="1"/>
            <a:r>
              <a:rPr lang="en-US" altLang="en-US" b="1"/>
              <a:t>Solution</a:t>
            </a:r>
            <a:r>
              <a:rPr lang="en-US" altLang="en-US"/>
              <a:t>: Use Dirichlet mixture priors.</a:t>
            </a:r>
          </a:p>
          <a:p>
            <a:endParaRPr lang="en-US" altLang="en-US" sz="1200"/>
          </a:p>
          <a:p>
            <a:r>
              <a:rPr lang="en-US" altLang="en-US" b="1"/>
              <a:t>Problem</a:t>
            </a:r>
            <a:r>
              <a:rPr lang="en-US" altLang="en-US"/>
              <a:t>: Too many possible starting points.</a:t>
            </a:r>
          </a:p>
          <a:p>
            <a:pPr lvl="1"/>
            <a:r>
              <a:rPr lang="en-US" altLang="en-US" b="1"/>
              <a:t>Solution</a:t>
            </a:r>
            <a:r>
              <a:rPr lang="en-US" altLang="en-US"/>
              <a:t>: Save time by running only one iteration of EM.</a:t>
            </a:r>
          </a:p>
          <a:p>
            <a:endParaRPr lang="en-US" altLang="en-US" sz="1200"/>
          </a:p>
          <a:p>
            <a:r>
              <a:rPr lang="en-US" altLang="en-US" b="1"/>
              <a:t>Problem</a:t>
            </a:r>
            <a:r>
              <a:rPr lang="en-US" altLang="en-US"/>
              <a:t>: Too many possible widths.</a:t>
            </a:r>
          </a:p>
          <a:p>
            <a:pPr lvl="1"/>
            <a:r>
              <a:rPr lang="en-US" altLang="en-US" b="1"/>
              <a:t>Solution</a:t>
            </a:r>
            <a:r>
              <a:rPr lang="en-US" altLang="en-US"/>
              <a:t>: Consider widths that vary by </a:t>
            </a:r>
            <a:r>
              <a:rPr lang="en-US" altLang="en-US">
                <a:sym typeface="Symbol" pitchFamily="2" charset="2"/>
              </a:rPr>
              <a:t>2 </a:t>
            </a:r>
            <a:r>
              <a:rPr lang="en-US" altLang="en-US"/>
              <a:t>and adjust motifs afterwards.</a:t>
            </a:r>
          </a:p>
          <a:p>
            <a:endParaRPr lang="en-US" altLang="en-US" sz="1200"/>
          </a:p>
          <a:p>
            <a:r>
              <a:rPr lang="en-US" altLang="en-US" b="1"/>
              <a:t>Problem</a:t>
            </a:r>
            <a:r>
              <a:rPr lang="en-US" altLang="en-US"/>
              <a:t>: Algorithm assumes exactly one motif occurrence per sequence.</a:t>
            </a:r>
          </a:p>
          <a:p>
            <a:pPr lvl="1"/>
            <a:r>
              <a:rPr lang="en-US" altLang="en-US" b="1"/>
              <a:t>Solution</a:t>
            </a:r>
            <a:r>
              <a:rPr lang="en-US" altLang="en-US"/>
              <a:t>: Normalize motif occurrence probabilities across all sequences, using a user-specified parameter.</a:t>
            </a:r>
          </a:p>
        </p:txBody>
      </p:sp>
    </p:spTree>
    <p:extLst>
      <p:ext uri="{BB962C8B-B14F-4D97-AF65-F5344CB8AC3E}">
        <p14:creationId xmlns:p14="http://schemas.microsoft.com/office/powerpoint/2010/main" val="3742822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5" name="Rectangle 3">
            <a:extLst>
              <a:ext uri="{FF2B5EF4-FFF2-40B4-BE49-F238E27FC236}">
                <a16:creationId xmlns:a16="http://schemas.microsoft.com/office/drawing/2014/main" id="{AC922786-9DB5-944F-869F-B60C2E2C8616}"/>
              </a:ext>
            </a:extLst>
          </p:cNvPr>
          <p:cNvSpPr>
            <a:spLocks noGrp="1" noChangeArrowheads="1"/>
          </p:cNvSpPr>
          <p:nvPr>
            <p:ph type="title"/>
          </p:nvPr>
        </p:nvSpPr>
        <p:spPr/>
        <p:txBody>
          <a:bodyPr/>
          <a:lstStyle/>
          <a:p>
            <a:pPr algn="ctr"/>
            <a:r>
              <a:rPr lang="en-US" altLang="en-US" dirty="0"/>
              <a:t>Q. and A.</a:t>
            </a:r>
          </a:p>
        </p:txBody>
      </p:sp>
      <p:sp>
        <p:nvSpPr>
          <p:cNvPr id="704516" name="Rectangle 4">
            <a:extLst>
              <a:ext uri="{FF2B5EF4-FFF2-40B4-BE49-F238E27FC236}">
                <a16:creationId xmlns:a16="http://schemas.microsoft.com/office/drawing/2014/main" id="{11F8E511-FE02-1E4C-B568-B2867FC4CAB7}"/>
              </a:ext>
            </a:extLst>
          </p:cNvPr>
          <p:cNvSpPr>
            <a:spLocks noGrp="1" noChangeArrowheads="1"/>
          </p:cNvSpPr>
          <p:nvPr>
            <p:ph type="body" idx="1"/>
          </p:nvPr>
        </p:nvSpPr>
        <p:spPr/>
        <p:txBody>
          <a:bodyPr>
            <a:normAutofit fontScale="92500" lnSpcReduction="10000"/>
          </a:bodyPr>
          <a:lstStyle/>
          <a:p>
            <a:r>
              <a:rPr lang="en-US" altLang="en-US" b="1"/>
              <a:t>Problem</a:t>
            </a:r>
            <a:r>
              <a:rPr lang="en-US" altLang="en-US"/>
              <a:t>: The EM algorithm finds only one motif.</a:t>
            </a:r>
          </a:p>
          <a:p>
            <a:pPr lvl="1"/>
            <a:r>
              <a:rPr lang="en-US" altLang="en-US" b="1"/>
              <a:t>Solution</a:t>
            </a:r>
            <a:r>
              <a:rPr lang="en-US" altLang="en-US"/>
              <a:t>: Probabilistically erase the motif from the data set, and repeat.</a:t>
            </a:r>
          </a:p>
          <a:p>
            <a:endParaRPr lang="en-US" altLang="en-US"/>
          </a:p>
          <a:p>
            <a:r>
              <a:rPr lang="en-US" altLang="en-US" b="1"/>
              <a:t>Problem</a:t>
            </a:r>
            <a:r>
              <a:rPr lang="en-US" altLang="en-US"/>
              <a:t>: The motif model is too simplistic.</a:t>
            </a:r>
          </a:p>
          <a:p>
            <a:pPr lvl="1"/>
            <a:r>
              <a:rPr lang="en-US" altLang="en-US" b="1"/>
              <a:t>Solution</a:t>
            </a:r>
            <a:r>
              <a:rPr lang="en-US" altLang="en-US"/>
              <a:t>: Use a two-component mixture model that captures the background distribution.  Allow the background model to be more complex.</a:t>
            </a:r>
          </a:p>
          <a:p>
            <a:endParaRPr lang="en-US" altLang="en-US"/>
          </a:p>
          <a:p>
            <a:r>
              <a:rPr lang="en-US" altLang="en-US" b="1"/>
              <a:t>Problem</a:t>
            </a:r>
            <a:r>
              <a:rPr lang="en-US" altLang="en-US"/>
              <a:t>: The EM algorithm does not tell you how many motifs there are. </a:t>
            </a:r>
          </a:p>
          <a:p>
            <a:pPr lvl="1"/>
            <a:r>
              <a:rPr lang="en-US" altLang="en-US" b="1"/>
              <a:t>Solution</a:t>
            </a:r>
            <a:r>
              <a:rPr lang="en-US" altLang="en-US"/>
              <a:t>: Compute statistical significance of motifs and stop when they are no longer significant.</a:t>
            </a:r>
          </a:p>
          <a:p>
            <a:endParaRPr lang="en-US" altLang="en-US"/>
          </a:p>
        </p:txBody>
      </p:sp>
    </p:spTree>
    <p:extLst>
      <p:ext uri="{BB962C8B-B14F-4D97-AF65-F5344CB8AC3E}">
        <p14:creationId xmlns:p14="http://schemas.microsoft.com/office/powerpoint/2010/main" val="3605823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a:extLst>
              <a:ext uri="{FF2B5EF4-FFF2-40B4-BE49-F238E27FC236}">
                <a16:creationId xmlns:a16="http://schemas.microsoft.com/office/drawing/2014/main" id="{7E5ECE3A-B1B9-2B47-A8B0-11AB35C8291D}"/>
              </a:ext>
            </a:extLst>
          </p:cNvPr>
          <p:cNvSpPr>
            <a:spLocks noGrp="1" noChangeArrowheads="1"/>
          </p:cNvSpPr>
          <p:nvPr>
            <p:ph type="title"/>
          </p:nvPr>
        </p:nvSpPr>
        <p:spPr/>
        <p:txBody>
          <a:bodyPr/>
          <a:lstStyle/>
          <a:p>
            <a:pPr algn="ctr"/>
            <a:r>
              <a:rPr lang="en-US" altLang="en-US" dirty="0"/>
              <a:t>MEME algorithm</a:t>
            </a:r>
          </a:p>
        </p:txBody>
      </p:sp>
      <p:sp>
        <p:nvSpPr>
          <p:cNvPr id="705539" name="Text Box 3">
            <a:extLst>
              <a:ext uri="{FF2B5EF4-FFF2-40B4-BE49-F238E27FC236}">
                <a16:creationId xmlns:a16="http://schemas.microsoft.com/office/drawing/2014/main" id="{651A53C1-3B6F-BF47-BBC8-BA9FEEEC5E44}"/>
              </a:ext>
            </a:extLst>
          </p:cNvPr>
          <p:cNvSpPr txBox="1">
            <a:spLocks noChangeArrowheads="1"/>
          </p:cNvSpPr>
          <p:nvPr/>
        </p:nvSpPr>
        <p:spPr bwMode="auto">
          <a:xfrm>
            <a:off x="3048001" y="1733550"/>
            <a:ext cx="5940425" cy="394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63550" algn="l"/>
                <a:tab pos="909638" algn="l"/>
                <a:tab pos="1373188" algn="l"/>
              </a:tabLst>
              <a:defRPr>
                <a:solidFill>
                  <a:schemeClr val="tx1"/>
                </a:solidFill>
                <a:latin typeface="Arial" panose="020B0604020202020204" pitchFamily="34" charset="0"/>
              </a:defRPr>
            </a:lvl1pPr>
            <a:lvl2pPr>
              <a:tabLst>
                <a:tab pos="463550" algn="l"/>
                <a:tab pos="909638" algn="l"/>
                <a:tab pos="1373188" algn="l"/>
              </a:tabLst>
              <a:defRPr>
                <a:solidFill>
                  <a:schemeClr val="tx1"/>
                </a:solidFill>
                <a:latin typeface="Arial" panose="020B0604020202020204" pitchFamily="34" charset="0"/>
              </a:defRPr>
            </a:lvl2pPr>
            <a:lvl3pPr>
              <a:tabLst>
                <a:tab pos="463550" algn="l"/>
                <a:tab pos="909638" algn="l"/>
                <a:tab pos="1373188" algn="l"/>
              </a:tabLst>
              <a:defRPr>
                <a:solidFill>
                  <a:schemeClr val="tx1"/>
                </a:solidFill>
                <a:latin typeface="Arial" panose="020B0604020202020204" pitchFamily="34" charset="0"/>
              </a:defRPr>
            </a:lvl3pPr>
            <a:lvl4pPr>
              <a:tabLst>
                <a:tab pos="463550" algn="l"/>
                <a:tab pos="909638" algn="l"/>
                <a:tab pos="1373188" algn="l"/>
              </a:tabLst>
              <a:defRPr>
                <a:solidFill>
                  <a:schemeClr val="tx1"/>
                </a:solidFill>
                <a:latin typeface="Arial" panose="020B0604020202020204" pitchFamily="34" charset="0"/>
              </a:defRPr>
            </a:lvl4pPr>
            <a:lvl5pPr>
              <a:tabLst>
                <a:tab pos="463550" algn="l"/>
                <a:tab pos="909638" algn="l"/>
                <a:tab pos="1373188" algn="l"/>
              </a:tabLst>
              <a:defRPr>
                <a:solidFill>
                  <a:schemeClr val="tx1"/>
                </a:solidFill>
                <a:latin typeface="Arial" panose="020B0604020202020204" pitchFamily="34" charset="0"/>
              </a:defRPr>
            </a:lvl5pPr>
            <a:lvl6pPr fontAlgn="base">
              <a:spcBef>
                <a:spcPct val="0"/>
              </a:spcBef>
              <a:spcAft>
                <a:spcPct val="0"/>
              </a:spcAft>
              <a:tabLst>
                <a:tab pos="463550" algn="l"/>
                <a:tab pos="909638" algn="l"/>
                <a:tab pos="1373188" algn="l"/>
              </a:tabLst>
              <a:defRPr>
                <a:solidFill>
                  <a:schemeClr val="tx1"/>
                </a:solidFill>
                <a:latin typeface="Arial" panose="020B0604020202020204" pitchFamily="34" charset="0"/>
              </a:defRPr>
            </a:lvl6pPr>
            <a:lvl7pPr fontAlgn="base">
              <a:spcBef>
                <a:spcPct val="0"/>
              </a:spcBef>
              <a:spcAft>
                <a:spcPct val="0"/>
              </a:spcAft>
              <a:tabLst>
                <a:tab pos="463550" algn="l"/>
                <a:tab pos="909638" algn="l"/>
                <a:tab pos="1373188" algn="l"/>
              </a:tabLst>
              <a:defRPr>
                <a:solidFill>
                  <a:schemeClr val="tx1"/>
                </a:solidFill>
                <a:latin typeface="Arial" panose="020B0604020202020204" pitchFamily="34" charset="0"/>
              </a:defRPr>
            </a:lvl7pPr>
            <a:lvl8pPr fontAlgn="base">
              <a:spcBef>
                <a:spcPct val="0"/>
              </a:spcBef>
              <a:spcAft>
                <a:spcPct val="0"/>
              </a:spcAft>
              <a:tabLst>
                <a:tab pos="463550" algn="l"/>
                <a:tab pos="909638" algn="l"/>
                <a:tab pos="1373188" algn="l"/>
              </a:tabLst>
              <a:defRPr>
                <a:solidFill>
                  <a:schemeClr val="tx1"/>
                </a:solidFill>
                <a:latin typeface="Arial" panose="020B0604020202020204" pitchFamily="34" charset="0"/>
              </a:defRPr>
            </a:lvl8pPr>
            <a:lvl9pPr fontAlgn="base">
              <a:spcBef>
                <a:spcPct val="0"/>
              </a:spcBef>
              <a:spcAft>
                <a:spcPct val="0"/>
              </a:spcAft>
              <a:tabLst>
                <a:tab pos="463550" algn="l"/>
                <a:tab pos="909638" algn="l"/>
                <a:tab pos="1373188" algn="l"/>
              </a:tabLst>
              <a:defRPr>
                <a:solidFill>
                  <a:schemeClr val="tx1"/>
                </a:solidFill>
                <a:latin typeface="Arial" panose="020B0604020202020204" pitchFamily="34" charset="0"/>
              </a:defRPr>
            </a:lvl9pPr>
          </a:lstStyle>
          <a:p>
            <a:pPr>
              <a:lnSpc>
                <a:spcPct val="115000"/>
              </a:lnSpc>
            </a:pPr>
            <a:r>
              <a:rPr lang="en-US" altLang="en-US" sz="2200">
                <a:solidFill>
                  <a:srgbClr val="3366FF"/>
                </a:solidFill>
              </a:rPr>
              <a:t>do</a:t>
            </a:r>
          </a:p>
          <a:p>
            <a:pPr>
              <a:lnSpc>
                <a:spcPct val="115000"/>
              </a:lnSpc>
            </a:pPr>
            <a:r>
              <a:rPr lang="en-US" altLang="en-US" sz="2200">
                <a:solidFill>
                  <a:srgbClr val="3366FF"/>
                </a:solidFill>
              </a:rPr>
              <a:t>	for (width = min; width *= </a:t>
            </a:r>
            <a:r>
              <a:rPr lang="en-US" altLang="en-US" sz="2200">
                <a:solidFill>
                  <a:srgbClr val="3366FF"/>
                </a:solidFill>
                <a:sym typeface="Symbol" pitchFamily="2" charset="2"/>
              </a:rPr>
              <a:t></a:t>
            </a:r>
            <a:r>
              <a:rPr lang="en-US" altLang="en-US" sz="2200">
                <a:solidFill>
                  <a:srgbClr val="3366FF"/>
                </a:solidFill>
              </a:rPr>
              <a:t>2; width &lt; max) </a:t>
            </a:r>
          </a:p>
          <a:p>
            <a:pPr>
              <a:lnSpc>
                <a:spcPct val="115000"/>
              </a:lnSpc>
            </a:pPr>
            <a:r>
              <a:rPr lang="en-US" altLang="en-US" sz="2200">
                <a:solidFill>
                  <a:srgbClr val="3366FF"/>
                </a:solidFill>
              </a:rPr>
              <a:t>		foreach possible starting point</a:t>
            </a:r>
          </a:p>
          <a:p>
            <a:pPr>
              <a:lnSpc>
                <a:spcPct val="115000"/>
              </a:lnSpc>
            </a:pPr>
            <a:r>
              <a:rPr lang="en-US" altLang="en-US" sz="2200">
                <a:solidFill>
                  <a:srgbClr val="3366FF"/>
                </a:solidFill>
              </a:rPr>
              <a:t>			run 1 iteration of EM</a:t>
            </a:r>
          </a:p>
          <a:p>
            <a:pPr>
              <a:lnSpc>
                <a:spcPct val="115000"/>
              </a:lnSpc>
            </a:pPr>
            <a:r>
              <a:rPr lang="en-US" altLang="en-US" sz="2200">
                <a:solidFill>
                  <a:srgbClr val="3366FF"/>
                </a:solidFill>
              </a:rPr>
              <a:t>		select candidate starting points</a:t>
            </a:r>
          </a:p>
          <a:p>
            <a:pPr>
              <a:lnSpc>
                <a:spcPct val="115000"/>
              </a:lnSpc>
            </a:pPr>
            <a:r>
              <a:rPr lang="en-US" altLang="en-US" sz="2200">
                <a:solidFill>
                  <a:srgbClr val="3366FF"/>
                </a:solidFill>
              </a:rPr>
              <a:t>		foreach candidate</a:t>
            </a:r>
          </a:p>
          <a:p>
            <a:pPr>
              <a:lnSpc>
                <a:spcPct val="115000"/>
              </a:lnSpc>
            </a:pPr>
            <a:r>
              <a:rPr lang="en-US" altLang="en-US" sz="2200">
                <a:solidFill>
                  <a:srgbClr val="3366FF"/>
                </a:solidFill>
              </a:rPr>
              <a:t>			run EM to convergence</a:t>
            </a:r>
          </a:p>
          <a:p>
            <a:pPr>
              <a:lnSpc>
                <a:spcPct val="115000"/>
              </a:lnSpc>
            </a:pPr>
            <a:r>
              <a:rPr lang="en-US" altLang="en-US" sz="2200">
                <a:solidFill>
                  <a:srgbClr val="3366FF"/>
                </a:solidFill>
              </a:rPr>
              <a:t>	select best motif</a:t>
            </a:r>
          </a:p>
          <a:p>
            <a:pPr>
              <a:lnSpc>
                <a:spcPct val="115000"/>
              </a:lnSpc>
            </a:pPr>
            <a:r>
              <a:rPr lang="en-US" altLang="en-US" sz="2200">
                <a:solidFill>
                  <a:srgbClr val="3366FF"/>
                </a:solidFill>
              </a:rPr>
              <a:t>	erase motif occurrences</a:t>
            </a:r>
          </a:p>
          <a:p>
            <a:pPr>
              <a:lnSpc>
                <a:spcPct val="115000"/>
              </a:lnSpc>
            </a:pPr>
            <a:r>
              <a:rPr lang="en-US" altLang="en-US" sz="2200">
                <a:solidFill>
                  <a:srgbClr val="3366FF"/>
                </a:solidFill>
              </a:rPr>
              <a:t>until (E-value of found motif &gt; threshold)</a:t>
            </a:r>
          </a:p>
        </p:txBody>
      </p:sp>
      <p:sp>
        <p:nvSpPr>
          <p:cNvPr id="705540" name="Rectangle 4">
            <a:extLst>
              <a:ext uri="{FF2B5EF4-FFF2-40B4-BE49-F238E27FC236}">
                <a16:creationId xmlns:a16="http://schemas.microsoft.com/office/drawing/2014/main" id="{6469B4C7-9EED-1D47-9A67-AE347F1D8305}"/>
              </a:ext>
            </a:extLst>
          </p:cNvPr>
          <p:cNvSpPr>
            <a:spLocks noChangeArrowheads="1"/>
          </p:cNvSpPr>
          <p:nvPr/>
        </p:nvSpPr>
        <p:spPr bwMode="auto">
          <a:xfrm>
            <a:off x="2438400" y="1752600"/>
            <a:ext cx="7315200" cy="4038600"/>
          </a:xfrm>
          <a:prstGeom prst="rect">
            <a:avLst/>
          </a:prstGeom>
          <a:noFill/>
          <a:ln w="38100">
            <a:solidFill>
              <a:srgbClr val="FF9933"/>
            </a:solidFill>
            <a:miter lim="800000"/>
            <a:headEnd/>
            <a:tailEnd/>
          </a:ln>
          <a:effectLst/>
          <a:extLst>
            <a:ext uri="{909E8E84-426E-40DD-AFC4-6F175D3DCCD1}">
              <a14:hiddenFill xmlns:a14="http://schemas.microsoft.com/office/drawing/2010/main">
                <a:solidFill>
                  <a:srgbClr val="FF99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9933"/>
              </a:solidFill>
            </a:endParaRPr>
          </a:p>
        </p:txBody>
      </p:sp>
    </p:spTree>
    <p:extLst>
      <p:ext uri="{BB962C8B-B14F-4D97-AF65-F5344CB8AC3E}">
        <p14:creationId xmlns:p14="http://schemas.microsoft.com/office/powerpoint/2010/main" val="1512049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4" name="Rectangle 6">
            <a:extLst>
              <a:ext uri="{FF2B5EF4-FFF2-40B4-BE49-F238E27FC236}">
                <a16:creationId xmlns:a16="http://schemas.microsoft.com/office/drawing/2014/main" id="{D8877172-3254-7E48-8752-5853B6F972ED}"/>
              </a:ext>
            </a:extLst>
          </p:cNvPr>
          <p:cNvSpPr>
            <a:spLocks noGrp="1" noChangeArrowheads="1"/>
          </p:cNvSpPr>
          <p:nvPr>
            <p:ph type="title"/>
          </p:nvPr>
        </p:nvSpPr>
        <p:spPr/>
        <p:txBody>
          <a:bodyPr/>
          <a:lstStyle/>
          <a:p>
            <a:pPr algn="ctr"/>
            <a:r>
              <a:rPr lang="en-US" altLang="en-US" dirty="0"/>
              <a:t>Overview of EM Algorithm</a:t>
            </a:r>
          </a:p>
        </p:txBody>
      </p:sp>
      <p:sp>
        <p:nvSpPr>
          <p:cNvPr id="811015" name="Rectangle 7">
            <a:extLst>
              <a:ext uri="{FF2B5EF4-FFF2-40B4-BE49-F238E27FC236}">
                <a16:creationId xmlns:a16="http://schemas.microsoft.com/office/drawing/2014/main" id="{AE002CB5-3526-F94C-A1E2-425EFF6EFA1A}"/>
              </a:ext>
            </a:extLst>
          </p:cNvPr>
          <p:cNvSpPr>
            <a:spLocks noGrp="1" noChangeArrowheads="1"/>
          </p:cNvSpPr>
          <p:nvPr>
            <p:ph type="body" idx="1"/>
          </p:nvPr>
        </p:nvSpPr>
        <p:spPr/>
        <p:txBody>
          <a:bodyPr>
            <a:normAutofit lnSpcReduction="10000"/>
          </a:bodyPr>
          <a:lstStyle/>
          <a:p>
            <a:pPr marL="419100" indent="-419100">
              <a:buFont typeface="Wingdings" pitchFamily="2" charset="2"/>
              <a:buAutoNum type="arabicPeriod"/>
            </a:pPr>
            <a:r>
              <a:rPr lang="en-US" altLang="en-US"/>
              <a:t> Initialize parameters </a:t>
            </a:r>
            <a:r>
              <a:rPr lang="en-US" altLang="en-US" i="1">
                <a:latin typeface="Symbol" pitchFamily="2" charset="2"/>
                <a:sym typeface="Symbol" pitchFamily="2" charset="2"/>
              </a:rPr>
              <a:t>Q</a:t>
            </a:r>
            <a:r>
              <a:rPr lang="en-US" altLang="en-US">
                <a:sym typeface="Symbol" pitchFamily="2" charset="2"/>
              </a:rPr>
              <a:t> = (</a:t>
            </a:r>
            <a:r>
              <a:rPr lang="en-US" altLang="en-US" i="1">
                <a:sym typeface="Symbol" pitchFamily="2" charset="2"/>
              </a:rPr>
              <a:t></a:t>
            </a:r>
            <a:r>
              <a:rPr lang="en-US" altLang="en-US">
                <a:sym typeface="Symbol" pitchFamily="2" charset="2"/>
              </a:rPr>
              <a:t>, </a:t>
            </a:r>
            <a:r>
              <a:rPr lang="en-US" altLang="en-US" i="1">
                <a:sym typeface="Symbol" pitchFamily="2" charset="2"/>
              </a:rPr>
              <a:t></a:t>
            </a:r>
            <a:r>
              <a:rPr lang="en-US" altLang="en-US" baseline="-25000">
                <a:sym typeface="Symbol" pitchFamily="2" charset="2"/>
              </a:rPr>
              <a:t>0</a:t>
            </a:r>
            <a:r>
              <a:rPr lang="en-US" altLang="en-US">
                <a:sym typeface="Symbol" pitchFamily="2" charset="2"/>
              </a:rPr>
              <a:t>), :</a:t>
            </a:r>
          </a:p>
          <a:p>
            <a:pPr lvl="1"/>
            <a:r>
              <a:rPr lang="en-US" altLang="en-US">
                <a:sym typeface="Symbol" pitchFamily="2" charset="2"/>
              </a:rPr>
              <a:t>Try different values of </a:t>
            </a:r>
            <a:r>
              <a:rPr lang="en-US" altLang="en-US" i="1">
                <a:latin typeface="Symbol" pitchFamily="2" charset="2"/>
                <a:sym typeface="Symbol" pitchFamily="2" charset="2"/>
              </a:rPr>
              <a:t>e</a:t>
            </a:r>
            <a:r>
              <a:rPr lang="en-US" altLang="en-US">
                <a:sym typeface="Symbol" pitchFamily="2" charset="2"/>
              </a:rPr>
              <a:t>, say,</a:t>
            </a:r>
            <a:r>
              <a:rPr lang="en-US" altLang="en-US" i="1">
                <a:latin typeface="Symbol" pitchFamily="2" charset="2"/>
                <a:sym typeface="Symbol" pitchFamily="2" charset="2"/>
              </a:rPr>
              <a:t> </a:t>
            </a:r>
            <a:r>
              <a:rPr lang="en-US" altLang="en-US">
                <a:sym typeface="Symbol" pitchFamily="2" charset="2"/>
              </a:rPr>
              <a:t> from N</a:t>
            </a:r>
            <a:r>
              <a:rPr lang="en-US" altLang="en-US" baseline="30000">
                <a:sym typeface="Symbol" pitchFamily="2" charset="2"/>
              </a:rPr>
              <a:t>-1/2</a:t>
            </a:r>
            <a:r>
              <a:rPr lang="en-US" altLang="en-US">
                <a:sym typeface="Symbol" pitchFamily="2" charset="2"/>
              </a:rPr>
              <a:t> up to 1/(2L)</a:t>
            </a:r>
          </a:p>
          <a:p>
            <a:pPr lvl="1"/>
            <a:endParaRPr lang="en-US" altLang="en-US" sz="2200">
              <a:sym typeface="Symbol" pitchFamily="2" charset="2"/>
            </a:endParaRPr>
          </a:p>
          <a:p>
            <a:pPr marL="419100" indent="-419100">
              <a:buFontTx/>
              <a:buAutoNum type="arabicPeriod"/>
            </a:pPr>
            <a:r>
              <a:rPr lang="en-US" altLang="en-US">
                <a:sym typeface="Symbol" pitchFamily="2" charset="2"/>
              </a:rPr>
              <a:t>Repeat:</a:t>
            </a:r>
          </a:p>
          <a:p>
            <a:pPr lvl="1">
              <a:buClr>
                <a:schemeClr val="tx1"/>
              </a:buClr>
              <a:buFontTx/>
              <a:buAutoNum type="alphaLcPeriod"/>
            </a:pPr>
            <a:r>
              <a:rPr lang="en-US" altLang="en-US">
                <a:sym typeface="Symbol" pitchFamily="2" charset="2"/>
              </a:rPr>
              <a:t>Expectation</a:t>
            </a:r>
          </a:p>
          <a:p>
            <a:pPr lvl="1">
              <a:buClr>
                <a:schemeClr val="tx1"/>
              </a:buClr>
              <a:buFontTx/>
              <a:buAutoNum type="alphaLcPeriod"/>
            </a:pPr>
            <a:r>
              <a:rPr lang="en-US" altLang="en-US">
                <a:sym typeface="Symbol" pitchFamily="2" charset="2"/>
              </a:rPr>
              <a:t>Maximization</a:t>
            </a:r>
          </a:p>
          <a:p>
            <a:pPr lvl="1">
              <a:buClr>
                <a:schemeClr val="tx1"/>
              </a:buClr>
              <a:buFontTx/>
              <a:buAutoNum type="alphaLcPeriod"/>
            </a:pPr>
            <a:endParaRPr lang="en-US" altLang="en-US">
              <a:sym typeface="Symbol" pitchFamily="2" charset="2"/>
            </a:endParaRPr>
          </a:p>
          <a:p>
            <a:pPr marL="419100" indent="-419100">
              <a:buFontTx/>
              <a:buAutoNum type="arabicPeriod"/>
            </a:pPr>
            <a:r>
              <a:rPr lang="en-US" altLang="en-US">
                <a:sym typeface="Symbol" pitchFamily="2" charset="2"/>
              </a:rPr>
              <a:t>Until change in </a:t>
            </a:r>
            <a:r>
              <a:rPr lang="en-US" altLang="en-US" i="1">
                <a:latin typeface="Symbol" pitchFamily="2" charset="2"/>
                <a:sym typeface="Symbol" pitchFamily="2" charset="2"/>
              </a:rPr>
              <a:t>Q</a:t>
            </a:r>
            <a:r>
              <a:rPr lang="en-US" altLang="en-US">
                <a:sym typeface="Symbol" pitchFamily="2" charset="2"/>
              </a:rPr>
              <a:t> = (</a:t>
            </a:r>
            <a:r>
              <a:rPr lang="en-US" altLang="en-US" i="1">
                <a:sym typeface="Symbol" pitchFamily="2" charset="2"/>
              </a:rPr>
              <a:t></a:t>
            </a:r>
            <a:r>
              <a:rPr lang="en-US" altLang="en-US">
                <a:sym typeface="Symbol" pitchFamily="2" charset="2"/>
              </a:rPr>
              <a:t>, </a:t>
            </a:r>
            <a:r>
              <a:rPr lang="en-US" altLang="en-US" i="1">
                <a:sym typeface="Symbol" pitchFamily="2" charset="2"/>
              </a:rPr>
              <a:t></a:t>
            </a:r>
            <a:r>
              <a:rPr lang="en-US" altLang="en-US" baseline="-25000">
                <a:sym typeface="Symbol" pitchFamily="2" charset="2"/>
              </a:rPr>
              <a:t>0</a:t>
            </a:r>
            <a:r>
              <a:rPr lang="en-US" altLang="en-US">
                <a:sym typeface="Symbol" pitchFamily="2" charset="2"/>
              </a:rPr>
              <a:t>), falls below </a:t>
            </a:r>
            <a:r>
              <a:rPr lang="en-US" altLang="en-US" i="1">
                <a:latin typeface="Symbol" pitchFamily="2" charset="2"/>
                <a:sym typeface="Symbol" pitchFamily="2" charset="2"/>
              </a:rPr>
              <a:t>d</a:t>
            </a:r>
          </a:p>
          <a:p>
            <a:pPr marL="419100" indent="-419100">
              <a:buFontTx/>
              <a:buAutoNum type="arabicPeriod"/>
            </a:pPr>
            <a:endParaRPr lang="en-US" altLang="en-US" i="1">
              <a:sym typeface="Symbol" pitchFamily="2" charset="2"/>
            </a:endParaRPr>
          </a:p>
          <a:p>
            <a:pPr marL="419100" indent="-419100">
              <a:buFontTx/>
              <a:buAutoNum type="arabicPeriod"/>
            </a:pPr>
            <a:r>
              <a:rPr lang="en-US" altLang="en-US">
                <a:sym typeface="Symbol" pitchFamily="2" charset="2"/>
              </a:rPr>
              <a:t>Report results for several “good” </a:t>
            </a:r>
            <a:r>
              <a:rPr lang="en-US" altLang="en-US" i="1">
                <a:latin typeface="Symbol" pitchFamily="2" charset="2"/>
                <a:sym typeface="Symbol" pitchFamily="2" charset="2"/>
              </a:rPr>
              <a:t>e</a:t>
            </a:r>
            <a:endParaRPr lang="en-US" altLang="en-US"/>
          </a:p>
        </p:txBody>
      </p:sp>
    </p:spTree>
    <p:extLst>
      <p:ext uri="{BB962C8B-B14F-4D97-AF65-F5344CB8AC3E}">
        <p14:creationId xmlns:p14="http://schemas.microsoft.com/office/powerpoint/2010/main" val="3325928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8" name="Rectangle 6">
            <a:extLst>
              <a:ext uri="{FF2B5EF4-FFF2-40B4-BE49-F238E27FC236}">
                <a16:creationId xmlns:a16="http://schemas.microsoft.com/office/drawing/2014/main" id="{D681BB5E-4678-B74C-BA48-E45CA3BB3A7E}"/>
              </a:ext>
            </a:extLst>
          </p:cNvPr>
          <p:cNvSpPr>
            <a:spLocks noGrp="1" noChangeArrowheads="1"/>
          </p:cNvSpPr>
          <p:nvPr>
            <p:ph type="title"/>
          </p:nvPr>
        </p:nvSpPr>
        <p:spPr/>
        <p:txBody>
          <a:bodyPr/>
          <a:lstStyle/>
          <a:p>
            <a:pPr algn="ctr"/>
            <a:r>
              <a:rPr lang="en-US" altLang="en-US" dirty="0"/>
              <a:t>Overview of EM Algorithm</a:t>
            </a:r>
          </a:p>
        </p:txBody>
      </p:sp>
      <p:sp>
        <p:nvSpPr>
          <p:cNvPr id="812039" name="Rectangle 7">
            <a:extLst>
              <a:ext uri="{FF2B5EF4-FFF2-40B4-BE49-F238E27FC236}">
                <a16:creationId xmlns:a16="http://schemas.microsoft.com/office/drawing/2014/main" id="{12019D61-E80F-5749-802C-D0F54533CDE1}"/>
              </a:ext>
            </a:extLst>
          </p:cNvPr>
          <p:cNvSpPr>
            <a:spLocks noGrp="1" noChangeArrowheads="1"/>
          </p:cNvSpPr>
          <p:nvPr>
            <p:ph type="body" idx="1"/>
          </p:nvPr>
        </p:nvSpPr>
        <p:spPr/>
        <p:txBody>
          <a:bodyPr>
            <a:normAutofit lnSpcReduction="10000"/>
          </a:bodyPr>
          <a:lstStyle/>
          <a:p>
            <a:pPr>
              <a:lnSpc>
                <a:spcPct val="90000"/>
              </a:lnSpc>
            </a:pPr>
            <a:r>
              <a:rPr lang="en-US" altLang="en-US"/>
              <a:t>One iteration running time: O(NL)</a:t>
            </a:r>
          </a:p>
          <a:p>
            <a:pPr lvl="1">
              <a:lnSpc>
                <a:spcPct val="90000"/>
              </a:lnSpc>
            </a:pPr>
            <a:r>
              <a:rPr lang="en-US" altLang="en-US"/>
              <a:t>Usually need &lt; N iterations for convergence, and &lt; N starting points.</a:t>
            </a:r>
          </a:p>
          <a:p>
            <a:pPr lvl="1">
              <a:lnSpc>
                <a:spcPct val="90000"/>
              </a:lnSpc>
            </a:pPr>
            <a:r>
              <a:rPr lang="en-US" altLang="en-US"/>
              <a:t>Overall complexity: unclear</a:t>
            </a:r>
          </a:p>
          <a:p>
            <a:pPr>
              <a:lnSpc>
                <a:spcPct val="90000"/>
              </a:lnSpc>
            </a:pPr>
            <a:endParaRPr lang="en-US" altLang="en-US">
              <a:solidFill>
                <a:srgbClr val="3366FF"/>
              </a:solidFill>
            </a:endParaRPr>
          </a:p>
          <a:p>
            <a:pPr>
              <a:lnSpc>
                <a:spcPct val="90000"/>
              </a:lnSpc>
            </a:pPr>
            <a:r>
              <a:rPr lang="en-US" altLang="en-US"/>
              <a:t>EM is a local optimization method</a:t>
            </a:r>
          </a:p>
          <a:p>
            <a:pPr>
              <a:lnSpc>
                <a:spcPct val="90000"/>
              </a:lnSpc>
            </a:pPr>
            <a:endParaRPr lang="en-US" altLang="en-US"/>
          </a:p>
          <a:p>
            <a:pPr>
              <a:lnSpc>
                <a:spcPct val="90000"/>
              </a:lnSpc>
            </a:pPr>
            <a:r>
              <a:rPr lang="en-US" altLang="en-US"/>
              <a:t>Initial parameters matter</a:t>
            </a:r>
          </a:p>
          <a:p>
            <a:pPr>
              <a:lnSpc>
                <a:spcPct val="90000"/>
              </a:lnSpc>
            </a:pPr>
            <a:endParaRPr lang="en-US" altLang="en-US"/>
          </a:p>
          <a:p>
            <a:pPr>
              <a:lnSpc>
                <a:spcPct val="90000"/>
              </a:lnSpc>
            </a:pPr>
            <a:r>
              <a:rPr lang="en-US" altLang="en-US">
                <a:solidFill>
                  <a:srgbClr val="FF0000"/>
                </a:solidFill>
              </a:rPr>
              <a:t>MEME: Bailey and Elkan, ISMB 1994.</a:t>
            </a:r>
          </a:p>
          <a:p>
            <a:endParaRPr lang="en-US" altLang="en-US"/>
          </a:p>
        </p:txBody>
      </p:sp>
    </p:spTree>
    <p:extLst>
      <p:ext uri="{BB962C8B-B14F-4D97-AF65-F5344CB8AC3E}">
        <p14:creationId xmlns:p14="http://schemas.microsoft.com/office/powerpoint/2010/main" val="82309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22" name="Rectangle 6">
            <a:extLst>
              <a:ext uri="{FF2B5EF4-FFF2-40B4-BE49-F238E27FC236}">
                <a16:creationId xmlns:a16="http://schemas.microsoft.com/office/drawing/2014/main" id="{EFBF75C2-FDB2-6D4E-AFF5-53DBEF42EEEC}"/>
              </a:ext>
            </a:extLst>
          </p:cNvPr>
          <p:cNvSpPr>
            <a:spLocks noGrp="1" noChangeArrowheads="1"/>
          </p:cNvSpPr>
          <p:nvPr>
            <p:ph type="title"/>
          </p:nvPr>
        </p:nvSpPr>
        <p:spPr/>
        <p:txBody>
          <a:bodyPr/>
          <a:lstStyle/>
          <a:p>
            <a:r>
              <a:rPr lang="en-GB" altLang="en-US" dirty="0"/>
              <a:t>Motifs - Sites – Signals/Function - Domains</a:t>
            </a:r>
            <a:endParaRPr lang="en-US" altLang="en-US" dirty="0"/>
          </a:p>
        </p:txBody>
      </p:sp>
      <p:sp>
        <p:nvSpPr>
          <p:cNvPr id="751623" name="Rectangle 7">
            <a:extLst>
              <a:ext uri="{FF2B5EF4-FFF2-40B4-BE49-F238E27FC236}">
                <a16:creationId xmlns:a16="http://schemas.microsoft.com/office/drawing/2014/main" id="{40A9DD95-4FF3-9D40-917C-053248BFC9B5}"/>
              </a:ext>
            </a:extLst>
          </p:cNvPr>
          <p:cNvSpPr>
            <a:spLocks noGrp="1" noChangeArrowheads="1"/>
          </p:cNvSpPr>
          <p:nvPr>
            <p:ph type="body" idx="1"/>
          </p:nvPr>
        </p:nvSpPr>
        <p:spPr/>
        <p:txBody>
          <a:bodyPr/>
          <a:lstStyle/>
          <a:p>
            <a:pPr>
              <a:lnSpc>
                <a:spcPct val="90000"/>
              </a:lnSpc>
            </a:pPr>
            <a:r>
              <a:rPr lang="en-GB" altLang="en-US"/>
              <a:t>For this lecture, I’ll use these terms interchangeably to describe </a:t>
            </a:r>
            <a:r>
              <a:rPr lang="en-GB" altLang="en-US" b="1">
                <a:solidFill>
                  <a:srgbClr val="E21E45"/>
                </a:solidFill>
              </a:rPr>
              <a:t>recurring elements</a:t>
            </a:r>
            <a:r>
              <a:rPr lang="en-GB" altLang="en-US"/>
              <a:t> of interest to us.</a:t>
            </a:r>
          </a:p>
          <a:p>
            <a:pPr>
              <a:lnSpc>
                <a:spcPct val="90000"/>
              </a:lnSpc>
            </a:pPr>
            <a:endParaRPr lang="en-GB" altLang="en-US"/>
          </a:p>
          <a:p>
            <a:pPr>
              <a:lnSpc>
                <a:spcPct val="90000"/>
              </a:lnSpc>
            </a:pPr>
            <a:r>
              <a:rPr lang="en-GB" altLang="en-US"/>
              <a:t>In </a:t>
            </a:r>
            <a:r>
              <a:rPr lang="en-GB" altLang="en-US" b="1">
                <a:solidFill>
                  <a:srgbClr val="E21E45"/>
                </a:solidFill>
              </a:rPr>
              <a:t>PROTEINS</a:t>
            </a:r>
            <a:r>
              <a:rPr lang="en-GB" altLang="en-US" b="1"/>
              <a:t> </a:t>
            </a:r>
            <a:r>
              <a:rPr lang="en-GB" altLang="en-US"/>
              <a:t>we have: transmembrane domains, coiled-coil domains, EGF-like domains, signal peptides,  phosphorylation sites, antigenic determinants, ...  </a:t>
            </a:r>
          </a:p>
          <a:p>
            <a:pPr>
              <a:lnSpc>
                <a:spcPct val="90000"/>
              </a:lnSpc>
            </a:pPr>
            <a:endParaRPr lang="en-GB" altLang="en-US"/>
          </a:p>
          <a:p>
            <a:pPr>
              <a:lnSpc>
                <a:spcPct val="90000"/>
              </a:lnSpc>
            </a:pPr>
            <a:r>
              <a:rPr lang="en-GB" altLang="en-US"/>
              <a:t>In </a:t>
            </a:r>
            <a:r>
              <a:rPr lang="en-GB" altLang="en-US" b="1">
                <a:solidFill>
                  <a:srgbClr val="E21E45"/>
                </a:solidFill>
              </a:rPr>
              <a:t>DNA / RNA</a:t>
            </a:r>
            <a:r>
              <a:rPr lang="en-GB" altLang="en-US"/>
              <a:t> we have: enhancers, promoters, terminators, splicing signals, translation initiation sites, centromeres,  ...</a:t>
            </a:r>
          </a:p>
          <a:p>
            <a:endParaRPr lang="en-US" altLang="en-US"/>
          </a:p>
        </p:txBody>
      </p:sp>
    </p:spTree>
    <p:extLst>
      <p:ext uri="{BB962C8B-B14F-4D97-AF65-F5344CB8AC3E}">
        <p14:creationId xmlns:p14="http://schemas.microsoft.com/office/powerpoint/2010/main" val="291512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9698" name="Picture 2" descr="rat2">
            <a:extLst>
              <a:ext uri="{FF2B5EF4-FFF2-40B4-BE49-F238E27FC236}">
                <a16:creationId xmlns:a16="http://schemas.microsoft.com/office/drawing/2014/main" id="{744A3567-AC8D-A74A-B721-809C521BC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470" r="11111" b="8244"/>
          <a:stretch>
            <a:fillRect/>
          </a:stretch>
        </p:blipFill>
        <p:spPr bwMode="auto">
          <a:xfrm>
            <a:off x="2362200" y="5705476"/>
            <a:ext cx="114300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669699" name="Picture 3" descr="horse">
            <a:extLst>
              <a:ext uri="{FF2B5EF4-FFF2-40B4-BE49-F238E27FC236}">
                <a16:creationId xmlns:a16="http://schemas.microsoft.com/office/drawing/2014/main" id="{9A03C07A-18E0-DC4E-BB2D-D07C36878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5705475"/>
            <a:ext cx="98425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69700" name="Picture 4" descr="dog">
            <a:extLst>
              <a:ext uri="{FF2B5EF4-FFF2-40B4-BE49-F238E27FC236}">
                <a16:creationId xmlns:a16="http://schemas.microsoft.com/office/drawing/2014/main" id="{7FFDA843-B856-554E-BDAE-F2DAAE39AF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5743575"/>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669701" name="Rectangle 5">
            <a:extLst>
              <a:ext uri="{FF2B5EF4-FFF2-40B4-BE49-F238E27FC236}">
                <a16:creationId xmlns:a16="http://schemas.microsoft.com/office/drawing/2014/main" id="{60225E3B-B3A3-4445-98AD-2856337CECD6}"/>
              </a:ext>
            </a:extLst>
          </p:cNvPr>
          <p:cNvSpPr>
            <a:spLocks noGrp="1" noChangeArrowheads="1"/>
          </p:cNvSpPr>
          <p:nvPr>
            <p:ph type="title"/>
          </p:nvPr>
        </p:nvSpPr>
        <p:spPr/>
        <p:txBody>
          <a:bodyPr/>
          <a:lstStyle/>
          <a:p>
            <a:pPr algn="ctr"/>
            <a:r>
              <a:rPr lang="en-US" altLang="en-US" dirty="0"/>
              <a:t>Motif</a:t>
            </a:r>
          </a:p>
        </p:txBody>
      </p:sp>
      <p:sp>
        <p:nvSpPr>
          <p:cNvPr id="669702" name="Rectangle 6">
            <a:extLst>
              <a:ext uri="{FF2B5EF4-FFF2-40B4-BE49-F238E27FC236}">
                <a16:creationId xmlns:a16="http://schemas.microsoft.com/office/drawing/2014/main" id="{95EC9594-5DAF-E448-AA26-574689F1AE8E}"/>
              </a:ext>
            </a:extLst>
          </p:cNvPr>
          <p:cNvSpPr>
            <a:spLocks noGrp="1" noChangeArrowheads="1"/>
          </p:cNvSpPr>
          <p:nvPr>
            <p:ph type="body" idx="1"/>
          </p:nvPr>
        </p:nvSpPr>
        <p:spPr/>
        <p:txBody>
          <a:bodyPr/>
          <a:lstStyle/>
          <a:p>
            <a:r>
              <a:rPr lang="en-US" altLang="en-US"/>
              <a:t>Set of similar substrings, </a:t>
            </a:r>
          </a:p>
          <a:p>
            <a:pPr lvl="1"/>
            <a:r>
              <a:rPr lang="en-US" altLang="en-US"/>
              <a:t>within a single long sequence </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sz="1200"/>
          </a:p>
          <a:p>
            <a:pPr lvl="1"/>
            <a:r>
              <a:rPr lang="en-US" altLang="en-US"/>
              <a:t>or a family of diverged sequences</a:t>
            </a:r>
          </a:p>
        </p:txBody>
      </p:sp>
      <p:sp>
        <p:nvSpPr>
          <p:cNvPr id="669703" name="Line 7">
            <a:extLst>
              <a:ext uri="{FF2B5EF4-FFF2-40B4-BE49-F238E27FC236}">
                <a16:creationId xmlns:a16="http://schemas.microsoft.com/office/drawing/2014/main" id="{8DFF9CDD-5B71-C040-9B5F-E0F3AA5606EA}"/>
              </a:ext>
            </a:extLst>
          </p:cNvPr>
          <p:cNvSpPr>
            <a:spLocks noChangeShapeType="1"/>
          </p:cNvSpPr>
          <p:nvPr/>
        </p:nvSpPr>
        <p:spPr bwMode="auto">
          <a:xfrm>
            <a:off x="2514600" y="5781675"/>
            <a:ext cx="2209800" cy="0"/>
          </a:xfrm>
          <a:prstGeom prst="line">
            <a:avLst/>
          </a:prstGeom>
          <a:noFill/>
          <a:ln w="7620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9704" name="Line 8">
            <a:extLst>
              <a:ext uri="{FF2B5EF4-FFF2-40B4-BE49-F238E27FC236}">
                <a16:creationId xmlns:a16="http://schemas.microsoft.com/office/drawing/2014/main" id="{0A139FC7-08F6-0D47-9778-EC05C3DE7AB7}"/>
              </a:ext>
            </a:extLst>
          </p:cNvPr>
          <p:cNvSpPr>
            <a:spLocks noChangeShapeType="1"/>
          </p:cNvSpPr>
          <p:nvPr/>
        </p:nvSpPr>
        <p:spPr bwMode="auto">
          <a:xfrm>
            <a:off x="3505200" y="5781675"/>
            <a:ext cx="53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9705" name="Line 9">
            <a:extLst>
              <a:ext uri="{FF2B5EF4-FFF2-40B4-BE49-F238E27FC236}">
                <a16:creationId xmlns:a16="http://schemas.microsoft.com/office/drawing/2014/main" id="{4EC87705-5DAB-BA43-9C59-5CD94D2260C9}"/>
              </a:ext>
            </a:extLst>
          </p:cNvPr>
          <p:cNvSpPr>
            <a:spLocks noChangeShapeType="1"/>
          </p:cNvSpPr>
          <p:nvPr/>
        </p:nvSpPr>
        <p:spPr bwMode="auto">
          <a:xfrm>
            <a:off x="5257800" y="5781675"/>
            <a:ext cx="2209800" cy="0"/>
          </a:xfrm>
          <a:prstGeom prst="line">
            <a:avLst/>
          </a:prstGeom>
          <a:noFill/>
          <a:ln w="76200">
            <a:solidFill>
              <a:srgbClr val="2B03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9706" name="Line 10">
            <a:extLst>
              <a:ext uri="{FF2B5EF4-FFF2-40B4-BE49-F238E27FC236}">
                <a16:creationId xmlns:a16="http://schemas.microsoft.com/office/drawing/2014/main" id="{7542DA77-3589-EB45-99C6-D52FB8DB0E30}"/>
              </a:ext>
            </a:extLst>
          </p:cNvPr>
          <p:cNvSpPr>
            <a:spLocks noChangeShapeType="1"/>
          </p:cNvSpPr>
          <p:nvPr/>
        </p:nvSpPr>
        <p:spPr bwMode="auto">
          <a:xfrm>
            <a:off x="6096000" y="5781675"/>
            <a:ext cx="53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9707" name="Line 11">
            <a:extLst>
              <a:ext uri="{FF2B5EF4-FFF2-40B4-BE49-F238E27FC236}">
                <a16:creationId xmlns:a16="http://schemas.microsoft.com/office/drawing/2014/main" id="{DE3C3026-E5B2-0548-B900-71D843DF1D13}"/>
              </a:ext>
            </a:extLst>
          </p:cNvPr>
          <p:cNvSpPr>
            <a:spLocks noChangeShapeType="1"/>
          </p:cNvSpPr>
          <p:nvPr/>
        </p:nvSpPr>
        <p:spPr bwMode="auto">
          <a:xfrm>
            <a:off x="8001000" y="5781675"/>
            <a:ext cx="2209800"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9708" name="Line 12">
            <a:extLst>
              <a:ext uri="{FF2B5EF4-FFF2-40B4-BE49-F238E27FC236}">
                <a16:creationId xmlns:a16="http://schemas.microsoft.com/office/drawing/2014/main" id="{A8452105-3A12-D74D-BD76-E9A80C324C63}"/>
              </a:ext>
            </a:extLst>
          </p:cNvPr>
          <p:cNvSpPr>
            <a:spLocks noChangeShapeType="1"/>
          </p:cNvSpPr>
          <p:nvPr/>
        </p:nvSpPr>
        <p:spPr bwMode="auto">
          <a:xfrm>
            <a:off x="9372600" y="5781675"/>
            <a:ext cx="5334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669716" name="Group 20">
            <a:extLst>
              <a:ext uri="{FF2B5EF4-FFF2-40B4-BE49-F238E27FC236}">
                <a16:creationId xmlns:a16="http://schemas.microsoft.com/office/drawing/2014/main" id="{286A5222-B24A-1843-83C8-0087065C74E6}"/>
              </a:ext>
            </a:extLst>
          </p:cNvPr>
          <p:cNvGrpSpPr>
            <a:grpSpLocks/>
          </p:cNvGrpSpPr>
          <p:nvPr/>
        </p:nvGrpSpPr>
        <p:grpSpPr bwMode="auto">
          <a:xfrm>
            <a:off x="3886200" y="5105400"/>
            <a:ext cx="5638800" cy="609600"/>
            <a:chOff x="1488" y="2496"/>
            <a:chExt cx="3552" cy="1008"/>
          </a:xfrm>
        </p:grpSpPr>
        <p:sp>
          <p:nvSpPr>
            <p:cNvPr id="669709" name="Line 13">
              <a:extLst>
                <a:ext uri="{FF2B5EF4-FFF2-40B4-BE49-F238E27FC236}">
                  <a16:creationId xmlns:a16="http://schemas.microsoft.com/office/drawing/2014/main" id="{C8A8C52F-7F2B-F647-AE11-E359B5C3B2B7}"/>
                </a:ext>
              </a:extLst>
            </p:cNvPr>
            <p:cNvSpPr>
              <a:spLocks noChangeShapeType="1"/>
            </p:cNvSpPr>
            <p:nvPr/>
          </p:nvSpPr>
          <p:spPr bwMode="auto">
            <a:xfrm flipH="1">
              <a:off x="1488" y="2496"/>
              <a:ext cx="124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10" name="Line 14">
              <a:extLst>
                <a:ext uri="{FF2B5EF4-FFF2-40B4-BE49-F238E27FC236}">
                  <a16:creationId xmlns:a16="http://schemas.microsoft.com/office/drawing/2014/main" id="{00B79D19-4976-274F-9272-70EA117C4B8B}"/>
                </a:ext>
              </a:extLst>
            </p:cNvPr>
            <p:cNvSpPr>
              <a:spLocks noChangeShapeType="1"/>
            </p:cNvSpPr>
            <p:nvPr/>
          </p:nvSpPr>
          <p:spPr bwMode="auto">
            <a:xfrm>
              <a:off x="2928" y="2496"/>
              <a:ext cx="144"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9711" name="Line 15">
              <a:extLst>
                <a:ext uri="{FF2B5EF4-FFF2-40B4-BE49-F238E27FC236}">
                  <a16:creationId xmlns:a16="http://schemas.microsoft.com/office/drawing/2014/main" id="{3FC81FD6-04CD-CB47-A04B-CB1F6FAC065E}"/>
                </a:ext>
              </a:extLst>
            </p:cNvPr>
            <p:cNvSpPr>
              <a:spLocks noChangeShapeType="1"/>
            </p:cNvSpPr>
            <p:nvPr/>
          </p:nvSpPr>
          <p:spPr bwMode="auto">
            <a:xfrm>
              <a:off x="3120" y="2496"/>
              <a:ext cx="192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669712" name="Text Box 16">
            <a:extLst>
              <a:ext uri="{FF2B5EF4-FFF2-40B4-BE49-F238E27FC236}">
                <a16:creationId xmlns:a16="http://schemas.microsoft.com/office/drawing/2014/main" id="{52E69250-EB9B-D94B-843A-612A411E5A1E}"/>
              </a:ext>
            </a:extLst>
          </p:cNvPr>
          <p:cNvSpPr txBox="1">
            <a:spLocks noChangeArrowheads="1"/>
          </p:cNvSpPr>
          <p:nvPr/>
        </p:nvSpPr>
        <p:spPr bwMode="auto">
          <a:xfrm>
            <a:off x="5873750" y="481488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669900"/>
                </a:solidFill>
              </a:rPr>
              <a:t>Motif</a:t>
            </a:r>
          </a:p>
        </p:txBody>
      </p:sp>
      <p:sp>
        <p:nvSpPr>
          <p:cNvPr id="669713" name="Line 17">
            <a:extLst>
              <a:ext uri="{FF2B5EF4-FFF2-40B4-BE49-F238E27FC236}">
                <a16:creationId xmlns:a16="http://schemas.microsoft.com/office/drawing/2014/main" id="{6FBB25E5-534D-5F42-9AE6-2619A6F91B7E}"/>
              </a:ext>
            </a:extLst>
          </p:cNvPr>
          <p:cNvSpPr>
            <a:spLocks noChangeShapeType="1"/>
          </p:cNvSpPr>
          <p:nvPr/>
        </p:nvSpPr>
        <p:spPr bwMode="auto">
          <a:xfrm>
            <a:off x="2362200" y="52578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9714" name="Text Box 18">
            <a:extLst>
              <a:ext uri="{FF2B5EF4-FFF2-40B4-BE49-F238E27FC236}">
                <a16:creationId xmlns:a16="http://schemas.microsoft.com/office/drawing/2014/main" id="{57634EF8-94EF-FF44-8052-ED903E1A5918}"/>
              </a:ext>
            </a:extLst>
          </p:cNvPr>
          <p:cNvSpPr txBox="1">
            <a:spLocks noChangeArrowheads="1"/>
          </p:cNvSpPr>
          <p:nvPr/>
        </p:nvSpPr>
        <p:spPr bwMode="auto">
          <a:xfrm>
            <a:off x="2070101" y="4860926"/>
            <a:ext cx="2176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9966"/>
                </a:solidFill>
              </a:rPr>
              <a:t>long biosequence</a:t>
            </a:r>
          </a:p>
        </p:txBody>
      </p:sp>
      <p:pic>
        <p:nvPicPr>
          <p:cNvPr id="669715" name="Picture 19" descr="EVE2">
            <a:extLst>
              <a:ext uri="{FF2B5EF4-FFF2-40B4-BE49-F238E27FC236}">
                <a16:creationId xmlns:a16="http://schemas.microsoft.com/office/drawing/2014/main" id="{803167BB-8B71-8442-81F8-F6CE7A3C72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286000"/>
            <a:ext cx="4114800" cy="195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05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3669" name="Picture 5">
            <a:extLst>
              <a:ext uri="{FF2B5EF4-FFF2-40B4-BE49-F238E27FC236}">
                <a16:creationId xmlns:a16="http://schemas.microsoft.com/office/drawing/2014/main" id="{6497D9A0-C833-9642-AE21-1C8565A0D55A}"/>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1"/>
            <a:ext cx="2686050" cy="3535363"/>
          </a:xfrm>
          <a:prstGeom prst="rect">
            <a:avLst/>
          </a:prstGeom>
          <a:noFill/>
          <a:extLst>
            <a:ext uri="{909E8E84-426E-40DD-AFC4-6F175D3DCCD1}">
              <a14:hiddenFill xmlns:a14="http://schemas.microsoft.com/office/drawing/2010/main">
                <a:solidFill>
                  <a:srgbClr val="FFFFFF"/>
                </a:solidFill>
              </a14:hiddenFill>
            </a:ext>
          </a:extLst>
        </p:spPr>
      </p:pic>
      <p:pic>
        <p:nvPicPr>
          <p:cNvPr id="753670" name="Picture 6">
            <a:extLst>
              <a:ext uri="{FF2B5EF4-FFF2-40B4-BE49-F238E27FC236}">
                <a16:creationId xmlns:a16="http://schemas.microsoft.com/office/drawing/2014/main" id="{574BA8DB-ABD6-2B4C-950D-0C5AD092D453}"/>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326" y="3416301"/>
            <a:ext cx="5121275" cy="3057525"/>
          </a:xfrm>
          <a:prstGeom prst="rect">
            <a:avLst/>
          </a:prstGeom>
          <a:noFill/>
          <a:extLst>
            <a:ext uri="{909E8E84-426E-40DD-AFC4-6F175D3DCCD1}">
              <a14:hiddenFill xmlns:a14="http://schemas.microsoft.com/office/drawing/2010/main">
                <a:solidFill>
                  <a:srgbClr val="FFFFFF"/>
                </a:solidFill>
              </a14:hiddenFill>
            </a:ext>
          </a:extLst>
        </p:spPr>
      </p:pic>
      <p:sp>
        <p:nvSpPr>
          <p:cNvPr id="753671" name="Text Box 7">
            <a:extLst>
              <a:ext uri="{FF2B5EF4-FFF2-40B4-BE49-F238E27FC236}">
                <a16:creationId xmlns:a16="http://schemas.microsoft.com/office/drawing/2014/main" id="{4F02711D-8B08-8346-8A34-8EEC52FEF3DB}"/>
              </a:ext>
            </a:extLst>
          </p:cNvPr>
          <p:cNvSpPr txBox="1">
            <a:spLocks noChangeAspect="1" noChangeArrowheads="1"/>
          </p:cNvSpPr>
          <p:nvPr/>
        </p:nvSpPr>
        <p:spPr bwMode="auto">
          <a:xfrm>
            <a:off x="5632451" y="2292351"/>
            <a:ext cx="3668713"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r>
              <a:rPr lang="en-AU" altLang="en-US" sz="2400" b="1">
                <a:latin typeface="Helvetica" pitchFamily="2" charset="0"/>
                <a:cs typeface="Arial" panose="020B0604020202020204" pitchFamily="34" charset="0"/>
              </a:rPr>
              <a:t>..</a:t>
            </a:r>
            <a:r>
              <a:rPr lang="en-AU" altLang="en-US" sz="2400" b="1">
                <a:solidFill>
                  <a:srgbClr val="66AB21"/>
                </a:solidFill>
                <a:latin typeface="Helvetica" pitchFamily="2" charset="0"/>
                <a:cs typeface="Arial" panose="020B0604020202020204" pitchFamily="34" charset="0"/>
              </a:rPr>
              <a:t>Y</a:t>
            </a:r>
            <a:r>
              <a:rPr lang="en-AU" altLang="en-US" sz="2400" b="1">
                <a:latin typeface="Helvetica" pitchFamily="2" charset="0"/>
                <a:cs typeface="Arial" panose="020B0604020202020204" pitchFamily="34" charset="0"/>
              </a:rPr>
              <a:t>KFST</a:t>
            </a:r>
            <a:r>
              <a:rPr lang="en-AU" altLang="en-US" sz="2400" b="1">
                <a:solidFill>
                  <a:srgbClr val="66AB21"/>
                </a:solidFill>
                <a:latin typeface="Helvetica" pitchFamily="2" charset="0"/>
                <a:cs typeface="Arial" panose="020B0604020202020204" pitchFamily="34" charset="0"/>
              </a:rPr>
              <a:t>Y</a:t>
            </a:r>
            <a:r>
              <a:rPr lang="en-AU" altLang="en-US" sz="2400" b="1">
                <a:latin typeface="Helvetica" pitchFamily="2" charset="0"/>
                <a:cs typeface="Arial" panose="020B0604020202020204" pitchFamily="34" charset="0"/>
              </a:rPr>
              <a:t>AT</a:t>
            </a:r>
            <a:r>
              <a:rPr lang="en-AU" altLang="en-US" sz="2400" b="1">
                <a:solidFill>
                  <a:srgbClr val="66AB21"/>
                </a:solidFill>
                <a:latin typeface="Helvetica" pitchFamily="2" charset="0"/>
                <a:cs typeface="Arial" panose="020B0604020202020204" pitchFamily="34" charset="0"/>
              </a:rPr>
              <a:t>WW</a:t>
            </a:r>
            <a:r>
              <a:rPr lang="en-AU" altLang="en-US" sz="2400" b="1">
                <a:latin typeface="Helvetica" pitchFamily="2" charset="0"/>
                <a:cs typeface="Arial" panose="020B0604020202020204" pitchFamily="34" charset="0"/>
              </a:rPr>
              <a:t>IR</a:t>
            </a:r>
            <a:r>
              <a:rPr lang="en-AU" altLang="en-US" sz="2400" b="1">
                <a:solidFill>
                  <a:srgbClr val="66AB21"/>
                </a:solidFill>
                <a:latin typeface="Helvetica" pitchFamily="2" charset="0"/>
                <a:cs typeface="Arial" panose="020B0604020202020204" pitchFamily="34" charset="0"/>
              </a:rPr>
              <a:t>Q</a:t>
            </a:r>
            <a:r>
              <a:rPr lang="en-AU" altLang="en-US" sz="2400" b="1">
                <a:latin typeface="Helvetica" pitchFamily="2" charset="0"/>
                <a:cs typeface="Arial" panose="020B0604020202020204" pitchFamily="34" charset="0"/>
              </a:rPr>
              <a:t>AIT</a:t>
            </a:r>
            <a:r>
              <a:rPr lang="en-AU" altLang="en-US" sz="2400" b="1">
                <a:solidFill>
                  <a:srgbClr val="66AB21"/>
                </a:solidFill>
                <a:latin typeface="Helvetica" pitchFamily="2" charset="0"/>
                <a:cs typeface="Arial" panose="020B0604020202020204" pitchFamily="34" charset="0"/>
              </a:rPr>
              <a:t>R</a:t>
            </a:r>
            <a:r>
              <a:rPr lang="en-AU" altLang="en-US" sz="2400" b="1">
                <a:latin typeface="Helvetica" pitchFamily="2" charset="0"/>
                <a:cs typeface="Arial" panose="020B0604020202020204" pitchFamily="34" charset="0"/>
              </a:rPr>
              <a:t>..</a:t>
            </a:r>
            <a:endParaRPr lang="en-AU" altLang="en-US" sz="3200" b="1">
              <a:latin typeface="Times" pitchFamily="2" charset="0"/>
              <a:cs typeface="Arial" panose="020B0604020202020204" pitchFamily="34" charset="0"/>
            </a:endParaRPr>
          </a:p>
        </p:txBody>
      </p:sp>
      <p:sp>
        <p:nvSpPr>
          <p:cNvPr id="753672" name="Rectangle 8">
            <a:extLst>
              <a:ext uri="{FF2B5EF4-FFF2-40B4-BE49-F238E27FC236}">
                <a16:creationId xmlns:a16="http://schemas.microsoft.com/office/drawing/2014/main" id="{BBC1D08A-89F7-034F-B2BD-0091C4D948B3}"/>
              </a:ext>
            </a:extLst>
          </p:cNvPr>
          <p:cNvSpPr>
            <a:spLocks noGrp="1" noChangeArrowheads="1"/>
          </p:cNvSpPr>
          <p:nvPr>
            <p:ph type="title"/>
          </p:nvPr>
        </p:nvSpPr>
        <p:spPr/>
        <p:txBody>
          <a:bodyPr/>
          <a:lstStyle/>
          <a:p>
            <a:pPr algn="ctr"/>
            <a:r>
              <a:rPr lang="en-AU" altLang="en-US" dirty="0"/>
              <a:t>Protein Motif: Activity Sites</a:t>
            </a:r>
            <a:endParaRPr lang="en-US" altLang="en-US" dirty="0"/>
          </a:p>
        </p:txBody>
      </p:sp>
    </p:spTree>
    <p:extLst>
      <p:ext uri="{BB962C8B-B14F-4D97-AF65-F5344CB8AC3E}">
        <p14:creationId xmlns:p14="http://schemas.microsoft.com/office/powerpoint/2010/main" val="373488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3" name="Rectangle 3">
            <a:extLst>
              <a:ext uri="{FF2B5EF4-FFF2-40B4-BE49-F238E27FC236}">
                <a16:creationId xmlns:a16="http://schemas.microsoft.com/office/drawing/2014/main" id="{06985F22-C848-EA42-98D6-C0749B5B7A74}"/>
              </a:ext>
            </a:extLst>
          </p:cNvPr>
          <p:cNvSpPr>
            <a:spLocks noChangeArrowheads="1"/>
          </p:cNvSpPr>
          <p:nvPr/>
        </p:nvSpPr>
        <p:spPr bwMode="auto">
          <a:xfrm>
            <a:off x="1676400" y="1587500"/>
            <a:ext cx="876300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900" b="1">
                <a:latin typeface="Courier New" panose="02070309020205020404" pitchFamily="49" charset="0"/>
                <a:cs typeface="Courier New" panose="02070309020205020404" pitchFamily="49" charset="0"/>
              </a:rPr>
              <a:t>        </a:t>
            </a:r>
            <a:r>
              <a:rPr lang="en-US" altLang="en-US" sz="800" b="1">
                <a:latin typeface="Courier New" panose="02070309020205020404" pitchFamily="49" charset="0"/>
                <a:cs typeface="Courier New" panose="02070309020205020404" pitchFamily="49" charset="0"/>
              </a:rPr>
              <a:t>xxxxxxxxxxx.xxxxxxxxx.xxxxx..........xxxxxx.xxxxxxx.xxxxxxxxxx.xxxxxxxxx</a:t>
            </a:r>
          </a:p>
          <a:p>
            <a:pPr eaLnBrk="0" hangingPunct="0"/>
            <a:r>
              <a:rPr lang="en-US" altLang="en-US" sz="800" b="1">
                <a:latin typeface="Courier New" panose="02070309020205020404" pitchFamily="49" charset="0"/>
                <a:cs typeface="Courier New" panose="02070309020205020404" pitchFamily="49" charset="0"/>
              </a:rPr>
              <a:t>HAHU    V.LSPADKTN..VKAAWGKVG.AHAGE..........YGAEAL.ERMFLSF..</a:t>
            </a:r>
            <a:r>
              <a:rPr lang="en-US" altLang="en-US" sz="800" b="1">
                <a:solidFill>
                  <a:srgbClr val="0000FF"/>
                </a:solidFill>
                <a:latin typeface="Courier New" panose="02070309020205020404" pitchFamily="49" charset="0"/>
                <a:cs typeface="Courier New" panose="02070309020205020404" pitchFamily="49" charset="0"/>
              </a:rPr>
              <a:t>PTTKTY</a:t>
            </a:r>
            <a:r>
              <a:rPr lang="en-US" altLang="en-US" sz="800" b="1">
                <a:latin typeface="Courier New" panose="02070309020205020404" pitchFamily="49" charset="0"/>
                <a:cs typeface="Courier New" panose="02070309020205020404" pitchFamily="49" charset="0"/>
              </a:rPr>
              <a:t>FPH.FDLS.HGSA</a:t>
            </a:r>
          </a:p>
          <a:p>
            <a:pPr eaLnBrk="0" hangingPunct="0"/>
            <a:r>
              <a:rPr lang="en-US" altLang="en-US" sz="800" b="1">
                <a:latin typeface="Courier New" panose="02070309020205020404" pitchFamily="49" charset="0"/>
                <a:cs typeface="Courier New" panose="02070309020205020404" pitchFamily="49" charset="0"/>
              </a:rPr>
              <a:t>HAOR    M.LTDAEKKE..VTALWGKAA.GHGEE..........YGAEAL.ERLFQAF..</a:t>
            </a:r>
            <a:r>
              <a:rPr lang="en-US" altLang="en-US" sz="800" b="1">
                <a:solidFill>
                  <a:srgbClr val="0000FF"/>
                </a:solidFill>
                <a:latin typeface="Courier New" panose="02070309020205020404" pitchFamily="49" charset="0"/>
                <a:cs typeface="Courier New" panose="02070309020205020404" pitchFamily="49" charset="0"/>
              </a:rPr>
              <a:t>PTTKTY</a:t>
            </a:r>
            <a:r>
              <a:rPr lang="en-US" altLang="en-US" sz="800" b="1">
                <a:latin typeface="Courier New" panose="02070309020205020404" pitchFamily="49" charset="0"/>
                <a:cs typeface="Courier New" panose="02070309020205020404" pitchFamily="49" charset="0"/>
              </a:rPr>
              <a:t>FSH.FDLS.HGSA</a:t>
            </a:r>
          </a:p>
          <a:p>
            <a:pPr eaLnBrk="0" hangingPunct="0"/>
            <a:r>
              <a:rPr lang="en-US" altLang="en-US" sz="800" b="1">
                <a:latin typeface="Courier New" panose="02070309020205020404" pitchFamily="49" charset="0"/>
                <a:cs typeface="Courier New" panose="02070309020205020404" pitchFamily="49" charset="0"/>
              </a:rPr>
              <a:t>HADK    V.LSAADKTN..VKGVFSKIG.GHAEE..........YGAETL.ERMFIAY..</a:t>
            </a:r>
            <a:r>
              <a:rPr lang="en-US" altLang="en-US" sz="800" b="1">
                <a:solidFill>
                  <a:srgbClr val="0000FF"/>
                </a:solidFill>
                <a:latin typeface="Courier New" panose="02070309020205020404" pitchFamily="49" charset="0"/>
                <a:cs typeface="Courier New" panose="02070309020205020404" pitchFamily="49" charset="0"/>
              </a:rPr>
              <a:t>PQTKTY</a:t>
            </a:r>
            <a:r>
              <a:rPr lang="en-US" altLang="en-US" sz="800" b="1">
                <a:latin typeface="Courier New" panose="02070309020205020404" pitchFamily="49" charset="0"/>
                <a:cs typeface="Courier New" panose="02070309020205020404" pitchFamily="49" charset="0"/>
              </a:rPr>
              <a:t>FPH.FDLS.HGSA</a:t>
            </a:r>
          </a:p>
          <a:p>
            <a:pPr eaLnBrk="0" hangingPunct="0"/>
            <a:r>
              <a:rPr lang="en-US" altLang="en-US" sz="800" b="1">
                <a:latin typeface="Courier New" panose="02070309020205020404" pitchFamily="49" charset="0"/>
                <a:cs typeface="Courier New" panose="02070309020205020404" pitchFamily="49" charset="0"/>
              </a:rPr>
              <a:t>HBHU    VHLTPEEKSA..VTALWGKVN.VDEVG...........G.EAL.GRLLVVY..</a:t>
            </a:r>
            <a:r>
              <a:rPr lang="en-US" altLang="en-US" sz="800" b="1">
                <a:solidFill>
                  <a:srgbClr val="0000FF"/>
                </a:solidFill>
                <a:latin typeface="Courier New" panose="02070309020205020404" pitchFamily="49" charset="0"/>
                <a:cs typeface="Courier New" panose="02070309020205020404" pitchFamily="49" charset="0"/>
              </a:rPr>
              <a:t>PWTQRF</a:t>
            </a:r>
            <a:r>
              <a:rPr lang="en-US" altLang="en-US" sz="800" b="1">
                <a:latin typeface="Courier New" panose="02070309020205020404" pitchFamily="49" charset="0"/>
                <a:cs typeface="Courier New" panose="02070309020205020404" pitchFamily="49" charset="0"/>
              </a:rPr>
              <a:t>FES.FGDL.STPD</a:t>
            </a:r>
          </a:p>
          <a:p>
            <a:pPr eaLnBrk="0" hangingPunct="0"/>
            <a:r>
              <a:rPr lang="en-US" altLang="en-US" sz="800" b="1">
                <a:latin typeface="Courier New" panose="02070309020205020404" pitchFamily="49" charset="0"/>
                <a:cs typeface="Courier New" panose="02070309020205020404" pitchFamily="49" charset="0"/>
              </a:rPr>
              <a:t>HBOR    VHLSGGEKSA..VTNLWGKVN.INELG...........G.EAL.GRLLVVY..</a:t>
            </a:r>
            <a:r>
              <a:rPr lang="en-US" altLang="en-US" sz="800" b="1">
                <a:solidFill>
                  <a:srgbClr val="0000FF"/>
                </a:solidFill>
                <a:latin typeface="Courier New" panose="02070309020205020404" pitchFamily="49" charset="0"/>
                <a:cs typeface="Courier New" panose="02070309020205020404" pitchFamily="49" charset="0"/>
              </a:rPr>
              <a:t>PWTQRF</a:t>
            </a:r>
            <a:r>
              <a:rPr lang="en-US" altLang="en-US" sz="800" b="1">
                <a:latin typeface="Courier New" panose="02070309020205020404" pitchFamily="49" charset="0"/>
                <a:cs typeface="Courier New" panose="02070309020205020404" pitchFamily="49" charset="0"/>
              </a:rPr>
              <a:t>FEA.FGDL.SSAG</a:t>
            </a:r>
          </a:p>
          <a:p>
            <a:pPr eaLnBrk="0" hangingPunct="0"/>
            <a:r>
              <a:rPr lang="en-US" altLang="en-US" sz="800" b="1">
                <a:latin typeface="Courier New" panose="02070309020205020404" pitchFamily="49" charset="0"/>
                <a:cs typeface="Courier New" panose="02070309020205020404" pitchFamily="49" charset="0"/>
              </a:rPr>
              <a:t>HBDK    VHWTAEEKQL..ITGLWGKVNvAD.CG...........A.EAL.ARLLIVY..</a:t>
            </a:r>
            <a:r>
              <a:rPr lang="en-US" altLang="en-US" sz="800" b="1">
                <a:solidFill>
                  <a:srgbClr val="0000FF"/>
                </a:solidFill>
                <a:latin typeface="Courier New" panose="02070309020205020404" pitchFamily="49" charset="0"/>
                <a:cs typeface="Courier New" panose="02070309020205020404" pitchFamily="49" charset="0"/>
              </a:rPr>
              <a:t>PWTQRF</a:t>
            </a:r>
            <a:r>
              <a:rPr lang="en-US" altLang="en-US" sz="800" b="1">
                <a:latin typeface="Courier New" panose="02070309020205020404" pitchFamily="49" charset="0"/>
                <a:cs typeface="Courier New" panose="02070309020205020404" pitchFamily="49" charset="0"/>
              </a:rPr>
              <a:t>FAS.FGNL.SSPT</a:t>
            </a:r>
          </a:p>
          <a:p>
            <a:pPr eaLnBrk="0" hangingPunct="0"/>
            <a:r>
              <a:rPr lang="en-US" altLang="en-US" sz="800" b="1">
                <a:latin typeface="Courier New" panose="02070309020205020404" pitchFamily="49" charset="0"/>
                <a:cs typeface="Courier New" panose="02070309020205020404" pitchFamily="49" charset="0"/>
              </a:rPr>
              <a:t>MYHU    G.LSDGEWQL..VLNVWGKVE.ADIPG..........HGQEVL.IRLFKGH..</a:t>
            </a:r>
            <a:r>
              <a:rPr lang="en-US" altLang="en-US" sz="800" b="1">
                <a:solidFill>
                  <a:srgbClr val="0000FF"/>
                </a:solidFill>
                <a:latin typeface="Courier New" panose="02070309020205020404" pitchFamily="49" charset="0"/>
                <a:cs typeface="Courier New" panose="02070309020205020404" pitchFamily="49" charset="0"/>
              </a:rPr>
              <a:t>PETLEK</a:t>
            </a:r>
            <a:r>
              <a:rPr lang="en-US" altLang="en-US" sz="800" b="1">
                <a:latin typeface="Courier New" panose="02070309020205020404" pitchFamily="49" charset="0"/>
                <a:cs typeface="Courier New" panose="02070309020205020404" pitchFamily="49" charset="0"/>
              </a:rPr>
              <a:t>FDK.FKHL.KSED</a:t>
            </a:r>
          </a:p>
          <a:p>
            <a:pPr eaLnBrk="0" hangingPunct="0"/>
            <a:r>
              <a:rPr lang="en-US" altLang="en-US" sz="800" b="1">
                <a:latin typeface="Courier New" panose="02070309020205020404" pitchFamily="49" charset="0"/>
                <a:cs typeface="Courier New" panose="02070309020205020404" pitchFamily="49" charset="0"/>
              </a:rPr>
              <a:t>MYOR    G.LSDGEWQL..VLKVWGKVE.GDLPG..........HGQEVL.IRLFKTH..</a:t>
            </a:r>
            <a:r>
              <a:rPr lang="en-US" altLang="en-US" sz="800" b="1">
                <a:solidFill>
                  <a:srgbClr val="0000FF"/>
                </a:solidFill>
                <a:latin typeface="Courier New" panose="02070309020205020404" pitchFamily="49" charset="0"/>
                <a:cs typeface="Courier New" panose="02070309020205020404" pitchFamily="49" charset="0"/>
              </a:rPr>
              <a:t>PETLEK</a:t>
            </a:r>
            <a:r>
              <a:rPr lang="en-US" altLang="en-US" sz="800" b="1">
                <a:latin typeface="Courier New" panose="02070309020205020404" pitchFamily="49" charset="0"/>
                <a:cs typeface="Courier New" panose="02070309020205020404" pitchFamily="49" charset="0"/>
              </a:rPr>
              <a:t>FDK.FKGL.KTED</a:t>
            </a:r>
          </a:p>
          <a:p>
            <a:pPr eaLnBrk="0" hangingPunct="0"/>
            <a:r>
              <a:rPr lang="en-US" altLang="en-US" sz="800" b="1">
                <a:latin typeface="Courier New" panose="02070309020205020404" pitchFamily="49" charset="0"/>
                <a:cs typeface="Courier New" panose="02070309020205020404" pitchFamily="49" charset="0"/>
              </a:rPr>
              <a:t>IGLOB   M.KFFAVLALCiVGAIASPLT.ADEASlvqsswkavsHNEVEIlAAVFAAY.</a:t>
            </a:r>
            <a:r>
              <a:rPr lang="en-US" altLang="en-US" sz="800" b="1">
                <a:solidFill>
                  <a:srgbClr val="0000FF"/>
                </a:solidFill>
                <a:latin typeface="Courier New" panose="02070309020205020404" pitchFamily="49" charset="0"/>
                <a:cs typeface="Courier New" panose="02070309020205020404" pitchFamily="49" charset="0"/>
              </a:rPr>
              <a:t>PDIQNK</a:t>
            </a:r>
            <a:r>
              <a:rPr lang="en-US" altLang="en-US" sz="800" b="1">
                <a:latin typeface="Courier New" panose="02070309020205020404" pitchFamily="49" charset="0"/>
                <a:cs typeface="Courier New" panose="02070309020205020404" pitchFamily="49" charset="0"/>
              </a:rPr>
              <a:t>FSQFaGKDLASIKD</a:t>
            </a:r>
          </a:p>
          <a:p>
            <a:pPr eaLnBrk="0" hangingPunct="0"/>
            <a:r>
              <a:rPr lang="en-US" altLang="en-US" sz="800" b="1">
                <a:latin typeface="Courier New" panose="02070309020205020404" pitchFamily="49" charset="0"/>
                <a:cs typeface="Courier New" panose="02070309020205020404" pitchFamily="49" charset="0"/>
              </a:rPr>
              <a:t>GPUGNI  A.LTEKQEAL..LKQSWEVLK.QNIPA..........HS.LRL.FALIIEA.A</a:t>
            </a:r>
            <a:r>
              <a:rPr lang="en-US" altLang="en-US" sz="800" b="1">
                <a:solidFill>
                  <a:srgbClr val="0000FF"/>
                </a:solidFill>
                <a:latin typeface="Courier New" panose="02070309020205020404" pitchFamily="49" charset="0"/>
                <a:cs typeface="Courier New" panose="02070309020205020404" pitchFamily="49" charset="0"/>
              </a:rPr>
              <a:t>PESKYV</a:t>
            </a:r>
            <a:r>
              <a:rPr lang="en-US" altLang="en-US" sz="800" b="1">
                <a:latin typeface="Courier New" panose="02070309020205020404" pitchFamily="49" charset="0"/>
                <a:cs typeface="Courier New" panose="02070309020205020404" pitchFamily="49" charset="0"/>
              </a:rPr>
              <a:t>FSF.LKDSNEIPE</a:t>
            </a:r>
          </a:p>
          <a:p>
            <a:pPr eaLnBrk="0" hangingPunct="0"/>
            <a:r>
              <a:rPr lang="en-US" altLang="en-US" sz="800" b="1">
                <a:latin typeface="Courier New" panose="02070309020205020404" pitchFamily="49" charset="0"/>
                <a:cs typeface="Courier New" panose="02070309020205020404" pitchFamily="49" charset="0"/>
              </a:rPr>
              <a:t>GPYL    GVLTDVQVAL..VKSSFEEFN.ANIPK...........N.THR.FFTLVLEiA</a:t>
            </a:r>
            <a:r>
              <a:rPr lang="en-US" altLang="en-US" sz="800" b="1">
                <a:solidFill>
                  <a:srgbClr val="0000FF"/>
                </a:solidFill>
                <a:latin typeface="Courier New" panose="02070309020205020404" pitchFamily="49" charset="0"/>
                <a:cs typeface="Courier New" panose="02070309020205020404" pitchFamily="49" charset="0"/>
              </a:rPr>
              <a:t>PGAKDL</a:t>
            </a:r>
            <a:r>
              <a:rPr lang="en-US" altLang="en-US" sz="800" b="1">
                <a:latin typeface="Courier New" panose="02070309020205020404" pitchFamily="49" charset="0"/>
                <a:cs typeface="Courier New" panose="02070309020205020404" pitchFamily="49" charset="0"/>
              </a:rPr>
              <a:t>FSF.LKGSSEVPQ</a:t>
            </a:r>
          </a:p>
          <a:p>
            <a:pPr eaLnBrk="0" hangingPunct="0"/>
            <a:r>
              <a:rPr lang="en-US" altLang="en-US" sz="800" b="1">
                <a:latin typeface="Courier New" panose="02070309020205020404" pitchFamily="49" charset="0"/>
                <a:cs typeface="Courier New" panose="02070309020205020404" pitchFamily="49" charset="0"/>
              </a:rPr>
              <a:t>GGZLB   M.L.DQQTIN..IIKATVPVLkEHGVT...........ITTTF.YKNLFAK.H</a:t>
            </a:r>
            <a:r>
              <a:rPr lang="en-US" altLang="en-US" sz="800" b="1">
                <a:solidFill>
                  <a:srgbClr val="0000FF"/>
                </a:solidFill>
                <a:latin typeface="Courier New" panose="02070309020205020404" pitchFamily="49" charset="0"/>
                <a:cs typeface="Courier New" panose="02070309020205020404" pitchFamily="49" charset="0"/>
              </a:rPr>
              <a:t>PEVRPL</a:t>
            </a:r>
            <a:r>
              <a:rPr lang="en-US" altLang="en-US" sz="800" b="1">
                <a:latin typeface="Courier New" panose="02070309020205020404" pitchFamily="49" charset="0"/>
                <a:cs typeface="Courier New" panose="02070309020205020404" pitchFamily="49" charset="0"/>
              </a:rPr>
              <a:t>FDM.GRQ..ESLE</a:t>
            </a:r>
          </a:p>
          <a:p>
            <a:pPr eaLnBrk="0" hangingPunct="0"/>
            <a:r>
              <a:rPr lang="en-US" altLang="en-US" sz="800" b="1">
                <a:latin typeface="Courier New" panose="02070309020205020404" pitchFamily="49" charset="0"/>
                <a:cs typeface="Courier New" panose="02070309020205020404" pitchFamily="49" charset="0"/>
              </a:rPr>
              <a:t> </a:t>
            </a:r>
          </a:p>
          <a:p>
            <a:pPr eaLnBrk="0" hangingPunct="0"/>
            <a:r>
              <a:rPr lang="en-US" altLang="en-US" sz="800" b="1">
                <a:latin typeface="Courier New" panose="02070309020205020404" pitchFamily="49" charset="0"/>
                <a:cs typeface="Courier New" panose="02070309020205020404" pitchFamily="49" charset="0"/>
              </a:rPr>
              <a:t>        xxxxx.xxxxxxxxxxxxx..xxxxxxxxxxxxxxx..xxxxxxx.xxxxxxx...xxxxxxxxxxxxxxxx</a:t>
            </a:r>
          </a:p>
          <a:p>
            <a:pPr eaLnBrk="0" hangingPunct="0"/>
            <a:r>
              <a:rPr lang="en-US" altLang="en-US" sz="800" b="1">
                <a:latin typeface="Courier New" panose="02070309020205020404" pitchFamily="49" charset="0"/>
                <a:cs typeface="Courier New" panose="02070309020205020404" pitchFamily="49" charset="0"/>
              </a:rPr>
              <a:t>HAHU    Q</a:t>
            </a:r>
            <a:r>
              <a:rPr lang="en-US" altLang="en-US" sz="800" b="1">
                <a:solidFill>
                  <a:srgbClr val="00FF00"/>
                </a:solidFill>
                <a:latin typeface="Courier New" panose="02070309020205020404" pitchFamily="49" charset="0"/>
                <a:cs typeface="Courier New" panose="02070309020205020404" pitchFamily="49" charset="0"/>
              </a:rPr>
              <a:t>VKGH.G</a:t>
            </a:r>
            <a:r>
              <a:rPr lang="en-US" altLang="en-US" sz="800" b="1">
                <a:latin typeface="Courier New" panose="02070309020205020404" pitchFamily="49" charset="0"/>
                <a:cs typeface="Courier New" panose="02070309020205020404" pitchFamily="49" charset="0"/>
              </a:rPr>
              <a:t>KKVADA.LTN......AVA.HVDDMPNA...LSA</a:t>
            </a:r>
            <a:r>
              <a:rPr lang="en-US" altLang="en-US" sz="800" b="1">
                <a:solidFill>
                  <a:srgbClr val="FF0000"/>
                </a:solidFill>
                <a:latin typeface="Courier New" panose="02070309020205020404" pitchFamily="49" charset="0"/>
                <a:cs typeface="Courier New" panose="02070309020205020404" pitchFamily="49" charset="0"/>
              </a:rPr>
              <a:t>LS.D.LH</a:t>
            </a:r>
            <a:r>
              <a:rPr lang="en-US" altLang="en-US" sz="800" b="1">
                <a:latin typeface="Courier New" panose="02070309020205020404" pitchFamily="49" charset="0"/>
                <a:cs typeface="Courier New" panose="02070309020205020404" pitchFamily="49" charset="0"/>
              </a:rPr>
              <a:t>AHKL....RVDPVNF.KLLSHC</a:t>
            </a:r>
            <a:r>
              <a:rPr lang="en-US" altLang="en-US" sz="800" b="1">
                <a:solidFill>
                  <a:srgbClr val="FFFF00"/>
                </a:solidFill>
                <a:latin typeface="Courier New" panose="02070309020205020404" pitchFamily="49" charset="0"/>
                <a:cs typeface="Courier New" panose="02070309020205020404" pitchFamily="49" charset="0"/>
              </a:rPr>
              <a:t>LL</a:t>
            </a:r>
            <a:endParaRPr lang="en-US" altLang="en-US" sz="800" b="1">
              <a:latin typeface="Courier New" panose="02070309020205020404" pitchFamily="49" charset="0"/>
              <a:cs typeface="Courier New" panose="02070309020205020404" pitchFamily="49" charset="0"/>
            </a:endParaRPr>
          </a:p>
          <a:p>
            <a:pPr eaLnBrk="0" hangingPunct="0"/>
            <a:r>
              <a:rPr lang="en-US" altLang="en-US" sz="800" b="1">
                <a:latin typeface="Courier New" panose="02070309020205020404" pitchFamily="49" charset="0"/>
                <a:cs typeface="Courier New" panose="02070309020205020404" pitchFamily="49" charset="0"/>
              </a:rPr>
              <a:t>HAOR    Q</a:t>
            </a:r>
            <a:r>
              <a:rPr lang="en-US" altLang="en-US" sz="800" b="1">
                <a:solidFill>
                  <a:srgbClr val="00FF00"/>
                </a:solidFill>
                <a:latin typeface="Courier New" panose="02070309020205020404" pitchFamily="49" charset="0"/>
                <a:cs typeface="Courier New" panose="02070309020205020404" pitchFamily="49" charset="0"/>
              </a:rPr>
              <a:t>IKAH.G</a:t>
            </a:r>
            <a:r>
              <a:rPr lang="en-US" altLang="en-US" sz="800" b="1">
                <a:latin typeface="Courier New" panose="02070309020205020404" pitchFamily="49" charset="0"/>
                <a:cs typeface="Courier New" panose="02070309020205020404" pitchFamily="49" charset="0"/>
              </a:rPr>
              <a:t>KKVADA.L.S......TAAGHFDDMDSA...LSA</a:t>
            </a:r>
            <a:r>
              <a:rPr lang="en-US" altLang="en-US" sz="800" b="1">
                <a:solidFill>
                  <a:srgbClr val="FF0000"/>
                </a:solidFill>
                <a:latin typeface="Courier New" panose="02070309020205020404" pitchFamily="49" charset="0"/>
                <a:cs typeface="Courier New" panose="02070309020205020404" pitchFamily="49" charset="0"/>
              </a:rPr>
              <a:t>LS.D.LH</a:t>
            </a:r>
            <a:r>
              <a:rPr lang="en-US" altLang="en-US" sz="800" b="1">
                <a:latin typeface="Courier New" panose="02070309020205020404" pitchFamily="49" charset="0"/>
                <a:cs typeface="Courier New" panose="02070309020205020404" pitchFamily="49" charset="0"/>
              </a:rPr>
              <a:t>AHKL....RVDPVNF.KLLAHC</a:t>
            </a:r>
            <a:r>
              <a:rPr lang="en-US" altLang="en-US" sz="800" b="1">
                <a:solidFill>
                  <a:srgbClr val="FFFF00"/>
                </a:solidFill>
                <a:latin typeface="Courier New" panose="02070309020205020404" pitchFamily="49" charset="0"/>
                <a:cs typeface="Courier New" panose="02070309020205020404" pitchFamily="49" charset="0"/>
              </a:rPr>
              <a:t>IL</a:t>
            </a:r>
            <a:endParaRPr lang="en-US" altLang="en-US" sz="800" b="1">
              <a:latin typeface="Courier New" panose="02070309020205020404" pitchFamily="49" charset="0"/>
              <a:cs typeface="Courier New" panose="02070309020205020404" pitchFamily="49" charset="0"/>
            </a:endParaRPr>
          </a:p>
          <a:p>
            <a:pPr eaLnBrk="0" hangingPunct="0"/>
            <a:r>
              <a:rPr lang="en-US" altLang="en-US" sz="800" b="1">
                <a:latin typeface="Courier New" panose="02070309020205020404" pitchFamily="49" charset="0"/>
                <a:cs typeface="Courier New" panose="02070309020205020404" pitchFamily="49" charset="0"/>
              </a:rPr>
              <a:t>HADK    Q</a:t>
            </a:r>
            <a:r>
              <a:rPr lang="en-US" altLang="en-US" sz="800" b="1">
                <a:solidFill>
                  <a:srgbClr val="00FF00"/>
                </a:solidFill>
                <a:latin typeface="Courier New" panose="02070309020205020404" pitchFamily="49" charset="0"/>
                <a:cs typeface="Courier New" panose="02070309020205020404" pitchFamily="49" charset="0"/>
              </a:rPr>
              <a:t>IKAH.G</a:t>
            </a:r>
            <a:r>
              <a:rPr lang="en-US" altLang="en-US" sz="800" b="1">
                <a:latin typeface="Courier New" panose="02070309020205020404" pitchFamily="49" charset="0"/>
                <a:cs typeface="Courier New" panose="02070309020205020404" pitchFamily="49" charset="0"/>
              </a:rPr>
              <a:t>KKVAAA.LVE......AVN.HVDDIAGA...LSK</a:t>
            </a:r>
            <a:r>
              <a:rPr lang="en-US" altLang="en-US" sz="800" b="1">
                <a:solidFill>
                  <a:srgbClr val="FF0000"/>
                </a:solidFill>
                <a:latin typeface="Courier New" panose="02070309020205020404" pitchFamily="49" charset="0"/>
                <a:cs typeface="Courier New" panose="02070309020205020404" pitchFamily="49" charset="0"/>
              </a:rPr>
              <a:t>LS.D.LH</a:t>
            </a:r>
            <a:r>
              <a:rPr lang="en-US" altLang="en-US" sz="800" b="1">
                <a:latin typeface="Courier New" panose="02070309020205020404" pitchFamily="49" charset="0"/>
                <a:cs typeface="Courier New" panose="02070309020205020404" pitchFamily="49" charset="0"/>
              </a:rPr>
              <a:t>AQKL....RVDPVNF.KFLGHC</a:t>
            </a:r>
            <a:r>
              <a:rPr lang="en-US" altLang="en-US" sz="800" b="1">
                <a:solidFill>
                  <a:srgbClr val="FFFF00"/>
                </a:solidFill>
                <a:latin typeface="Courier New" panose="02070309020205020404" pitchFamily="49" charset="0"/>
                <a:cs typeface="Courier New" panose="02070309020205020404" pitchFamily="49" charset="0"/>
              </a:rPr>
              <a:t>FL</a:t>
            </a:r>
            <a:endParaRPr lang="en-US" altLang="en-US" sz="800" b="1">
              <a:latin typeface="Courier New" panose="02070309020205020404" pitchFamily="49" charset="0"/>
              <a:cs typeface="Courier New" panose="02070309020205020404" pitchFamily="49" charset="0"/>
            </a:endParaRPr>
          </a:p>
          <a:p>
            <a:pPr eaLnBrk="0" hangingPunct="0"/>
            <a:r>
              <a:rPr lang="en-US" altLang="en-US" sz="800" b="1">
                <a:latin typeface="Courier New" panose="02070309020205020404" pitchFamily="49" charset="0"/>
                <a:cs typeface="Courier New" panose="02070309020205020404" pitchFamily="49" charset="0"/>
              </a:rPr>
              <a:t>HBHU    AVMGNpK</a:t>
            </a:r>
            <a:r>
              <a:rPr lang="en-US" altLang="en-US" sz="800" b="1">
                <a:solidFill>
                  <a:srgbClr val="00FF00"/>
                </a:solidFill>
                <a:latin typeface="Courier New" panose="02070309020205020404" pitchFamily="49" charset="0"/>
                <a:cs typeface="Courier New" panose="02070309020205020404" pitchFamily="49" charset="0"/>
              </a:rPr>
              <a:t>VKAHG</a:t>
            </a:r>
            <a:r>
              <a:rPr lang="en-US" altLang="en-US" sz="800" b="1">
                <a:latin typeface="Courier New" panose="02070309020205020404" pitchFamily="49" charset="0"/>
                <a:cs typeface="Courier New" panose="02070309020205020404" pitchFamily="49" charset="0"/>
              </a:rPr>
              <a:t>K.KVLGA..FSDGLAHLDNLKGT...FAT</a:t>
            </a:r>
            <a:r>
              <a:rPr lang="en-US" altLang="en-US" sz="800" b="1">
                <a:solidFill>
                  <a:srgbClr val="FF0000"/>
                </a:solidFill>
                <a:latin typeface="Courier New" panose="02070309020205020404" pitchFamily="49" charset="0"/>
                <a:cs typeface="Courier New" panose="02070309020205020404" pitchFamily="49" charset="0"/>
              </a:rPr>
              <a:t>LS.E.LH</a:t>
            </a:r>
            <a:r>
              <a:rPr lang="en-US" altLang="en-US" sz="800" b="1">
                <a:latin typeface="Courier New" panose="02070309020205020404" pitchFamily="49" charset="0"/>
                <a:cs typeface="Courier New" panose="02070309020205020404" pitchFamily="49" charset="0"/>
              </a:rPr>
              <a:t>CDKL....HVDPENF.RL.LGNV</a:t>
            </a:r>
            <a:r>
              <a:rPr lang="en-US" altLang="en-US" sz="800" b="1">
                <a:solidFill>
                  <a:srgbClr val="FFFF00"/>
                </a:solidFill>
                <a:latin typeface="Courier New" panose="02070309020205020404" pitchFamily="49" charset="0"/>
                <a:cs typeface="Courier New" panose="02070309020205020404" pitchFamily="49" charset="0"/>
              </a:rPr>
              <a:t>L</a:t>
            </a:r>
            <a:endParaRPr lang="en-US" altLang="en-US" sz="800" b="1">
              <a:latin typeface="Courier New" panose="02070309020205020404" pitchFamily="49" charset="0"/>
              <a:cs typeface="Courier New" panose="02070309020205020404" pitchFamily="49" charset="0"/>
            </a:endParaRPr>
          </a:p>
          <a:p>
            <a:pPr eaLnBrk="0" hangingPunct="0"/>
            <a:r>
              <a:rPr lang="en-US" altLang="en-US" sz="800" b="1">
                <a:latin typeface="Courier New" panose="02070309020205020404" pitchFamily="49" charset="0"/>
                <a:cs typeface="Courier New" panose="02070309020205020404" pitchFamily="49" charset="0"/>
              </a:rPr>
              <a:t>HBOR    AVMGNpK</a:t>
            </a:r>
            <a:r>
              <a:rPr lang="en-US" altLang="en-US" sz="800" b="1">
                <a:solidFill>
                  <a:srgbClr val="00FF00"/>
                </a:solidFill>
                <a:latin typeface="Courier New" panose="02070309020205020404" pitchFamily="49" charset="0"/>
                <a:cs typeface="Courier New" panose="02070309020205020404" pitchFamily="49" charset="0"/>
              </a:rPr>
              <a:t>VKAHG</a:t>
            </a:r>
            <a:r>
              <a:rPr lang="en-US" altLang="en-US" sz="800" b="1">
                <a:latin typeface="Courier New" panose="02070309020205020404" pitchFamily="49" charset="0"/>
                <a:cs typeface="Courier New" panose="02070309020205020404" pitchFamily="49" charset="0"/>
              </a:rPr>
              <a:t>A.KVLTS..FGDALKNLDDLKGT...FAK</a:t>
            </a:r>
            <a:r>
              <a:rPr lang="en-US" altLang="en-US" sz="800" b="1">
                <a:solidFill>
                  <a:srgbClr val="FF0000"/>
                </a:solidFill>
                <a:latin typeface="Courier New" panose="02070309020205020404" pitchFamily="49" charset="0"/>
                <a:cs typeface="Courier New" panose="02070309020205020404" pitchFamily="49" charset="0"/>
              </a:rPr>
              <a:t>LS.E.LH</a:t>
            </a:r>
            <a:r>
              <a:rPr lang="en-US" altLang="en-US" sz="800" b="1">
                <a:latin typeface="Courier New" panose="02070309020205020404" pitchFamily="49" charset="0"/>
                <a:cs typeface="Courier New" panose="02070309020205020404" pitchFamily="49" charset="0"/>
              </a:rPr>
              <a:t>CDKL....HVDPENFNRL..GNV</a:t>
            </a:r>
            <a:r>
              <a:rPr lang="en-US" altLang="en-US" sz="800" b="1">
                <a:solidFill>
                  <a:srgbClr val="FFFF00"/>
                </a:solidFill>
                <a:latin typeface="Courier New" panose="02070309020205020404" pitchFamily="49" charset="0"/>
                <a:cs typeface="Courier New" panose="02070309020205020404" pitchFamily="49" charset="0"/>
              </a:rPr>
              <a:t>L</a:t>
            </a:r>
            <a:endParaRPr lang="en-US" altLang="en-US" sz="800" b="1">
              <a:latin typeface="Courier New" panose="02070309020205020404" pitchFamily="49" charset="0"/>
              <a:cs typeface="Courier New" panose="02070309020205020404" pitchFamily="49" charset="0"/>
            </a:endParaRPr>
          </a:p>
          <a:p>
            <a:pPr eaLnBrk="0" hangingPunct="0"/>
            <a:r>
              <a:rPr lang="en-US" altLang="en-US" sz="800" b="1">
                <a:latin typeface="Courier New" panose="02070309020205020404" pitchFamily="49" charset="0"/>
                <a:cs typeface="Courier New" panose="02070309020205020404" pitchFamily="49" charset="0"/>
              </a:rPr>
              <a:t>HBDK    AILGNpM</a:t>
            </a:r>
            <a:r>
              <a:rPr lang="en-US" altLang="en-US" sz="800" b="1">
                <a:solidFill>
                  <a:srgbClr val="00FF00"/>
                </a:solidFill>
                <a:latin typeface="Courier New" panose="02070309020205020404" pitchFamily="49" charset="0"/>
                <a:cs typeface="Courier New" panose="02070309020205020404" pitchFamily="49" charset="0"/>
              </a:rPr>
              <a:t>VRAHG</a:t>
            </a:r>
            <a:r>
              <a:rPr lang="en-US" altLang="en-US" sz="800" b="1">
                <a:latin typeface="Courier New" panose="02070309020205020404" pitchFamily="49" charset="0"/>
                <a:cs typeface="Courier New" panose="02070309020205020404" pitchFamily="49" charset="0"/>
              </a:rPr>
              <a:t>K.KVLTS..FGDAVKNLDNIKNT...FAQ</a:t>
            </a:r>
            <a:r>
              <a:rPr lang="en-US" altLang="en-US" sz="800" b="1">
                <a:solidFill>
                  <a:srgbClr val="FF0000"/>
                </a:solidFill>
                <a:latin typeface="Courier New" panose="02070309020205020404" pitchFamily="49" charset="0"/>
                <a:cs typeface="Courier New" panose="02070309020205020404" pitchFamily="49" charset="0"/>
              </a:rPr>
              <a:t>LS.E.LH</a:t>
            </a:r>
            <a:r>
              <a:rPr lang="en-US" altLang="en-US" sz="800" b="1">
                <a:latin typeface="Courier New" panose="02070309020205020404" pitchFamily="49" charset="0"/>
                <a:cs typeface="Courier New" panose="02070309020205020404" pitchFamily="49" charset="0"/>
              </a:rPr>
              <a:t>CDKL....HVDPENF.RL.LGDI</a:t>
            </a:r>
            <a:r>
              <a:rPr lang="en-US" altLang="en-US" sz="800" b="1">
                <a:solidFill>
                  <a:srgbClr val="FFFF00"/>
                </a:solidFill>
                <a:latin typeface="Courier New" panose="02070309020205020404" pitchFamily="49" charset="0"/>
                <a:cs typeface="Courier New" panose="02070309020205020404" pitchFamily="49" charset="0"/>
              </a:rPr>
              <a:t>L</a:t>
            </a:r>
            <a:endParaRPr lang="en-US" altLang="en-US" sz="800" b="1">
              <a:latin typeface="Courier New" panose="02070309020205020404" pitchFamily="49" charset="0"/>
              <a:cs typeface="Courier New" panose="02070309020205020404" pitchFamily="49" charset="0"/>
            </a:endParaRPr>
          </a:p>
          <a:p>
            <a:pPr eaLnBrk="0" hangingPunct="0"/>
            <a:r>
              <a:rPr lang="en-US" altLang="en-US" sz="800" b="1">
                <a:latin typeface="Courier New" panose="02070309020205020404" pitchFamily="49" charset="0"/>
                <a:cs typeface="Courier New" panose="02070309020205020404" pitchFamily="49" charset="0"/>
              </a:rPr>
              <a:t>MYHU    EMKASeD</a:t>
            </a:r>
            <a:r>
              <a:rPr lang="en-US" altLang="en-US" sz="800" b="1">
                <a:solidFill>
                  <a:srgbClr val="00FF00"/>
                </a:solidFill>
                <a:latin typeface="Courier New" panose="02070309020205020404" pitchFamily="49" charset="0"/>
                <a:cs typeface="Courier New" panose="02070309020205020404" pitchFamily="49" charset="0"/>
              </a:rPr>
              <a:t>LKKHG</a:t>
            </a:r>
            <a:r>
              <a:rPr lang="en-US" altLang="en-US" sz="800" b="1">
                <a:latin typeface="Courier New" panose="02070309020205020404" pitchFamily="49" charset="0"/>
                <a:cs typeface="Courier New" panose="02070309020205020404" pitchFamily="49" charset="0"/>
              </a:rPr>
              <a:t>A.TVL......TALGGILKKKGHH..EAEIKP</a:t>
            </a:r>
            <a:r>
              <a:rPr lang="en-US" altLang="en-US" sz="800" b="1">
                <a:solidFill>
                  <a:srgbClr val="FF0000"/>
                </a:solidFill>
                <a:latin typeface="Courier New" panose="02070309020205020404" pitchFamily="49" charset="0"/>
                <a:cs typeface="Courier New" panose="02070309020205020404" pitchFamily="49" charset="0"/>
              </a:rPr>
              <a:t>L.AQSH</a:t>
            </a:r>
            <a:r>
              <a:rPr lang="en-US" altLang="en-US" sz="800" b="1">
                <a:latin typeface="Courier New" panose="02070309020205020404" pitchFamily="49" charset="0"/>
                <a:cs typeface="Courier New" panose="02070309020205020404" pitchFamily="49" charset="0"/>
              </a:rPr>
              <a:t>ATK...HKIPVKYLEFISEC</a:t>
            </a:r>
            <a:r>
              <a:rPr lang="en-US" altLang="en-US" sz="800" b="1">
                <a:solidFill>
                  <a:srgbClr val="FFFF00"/>
                </a:solidFill>
                <a:latin typeface="Courier New" panose="02070309020205020404" pitchFamily="49" charset="0"/>
                <a:cs typeface="Courier New" panose="02070309020205020404" pitchFamily="49" charset="0"/>
              </a:rPr>
              <a:t>II</a:t>
            </a:r>
            <a:endParaRPr lang="en-US" altLang="en-US" sz="800" b="1">
              <a:latin typeface="Courier New" panose="02070309020205020404" pitchFamily="49" charset="0"/>
              <a:cs typeface="Courier New" panose="02070309020205020404" pitchFamily="49" charset="0"/>
            </a:endParaRPr>
          </a:p>
          <a:p>
            <a:pPr eaLnBrk="0" hangingPunct="0"/>
            <a:r>
              <a:rPr lang="en-US" altLang="en-US" sz="800" b="1">
                <a:latin typeface="Courier New" panose="02070309020205020404" pitchFamily="49" charset="0"/>
                <a:cs typeface="Courier New" panose="02070309020205020404" pitchFamily="49" charset="0"/>
              </a:rPr>
              <a:t>MYOR    EMKASaD</a:t>
            </a:r>
            <a:r>
              <a:rPr lang="en-US" altLang="en-US" sz="800" b="1">
                <a:solidFill>
                  <a:srgbClr val="00FF00"/>
                </a:solidFill>
                <a:latin typeface="Courier New" panose="02070309020205020404" pitchFamily="49" charset="0"/>
                <a:cs typeface="Courier New" panose="02070309020205020404" pitchFamily="49" charset="0"/>
              </a:rPr>
              <a:t>LKKHG</a:t>
            </a:r>
            <a:r>
              <a:rPr lang="en-US" altLang="en-US" sz="800" b="1">
                <a:latin typeface="Courier New" panose="02070309020205020404" pitchFamily="49" charset="0"/>
                <a:cs typeface="Courier New" panose="02070309020205020404" pitchFamily="49" charset="0"/>
              </a:rPr>
              <a:t>G.TVL......TALGNILKKKGQH..EAELKP</a:t>
            </a:r>
            <a:r>
              <a:rPr lang="en-US" altLang="en-US" sz="800" b="1">
                <a:solidFill>
                  <a:srgbClr val="FF0000"/>
                </a:solidFill>
                <a:latin typeface="Courier New" panose="02070309020205020404" pitchFamily="49" charset="0"/>
                <a:cs typeface="Courier New" panose="02070309020205020404" pitchFamily="49" charset="0"/>
              </a:rPr>
              <a:t>L.AQSH</a:t>
            </a:r>
            <a:r>
              <a:rPr lang="en-US" altLang="en-US" sz="800" b="1">
                <a:latin typeface="Courier New" panose="02070309020205020404" pitchFamily="49" charset="0"/>
                <a:cs typeface="Courier New" panose="02070309020205020404" pitchFamily="49" charset="0"/>
              </a:rPr>
              <a:t>ATK...HKISIKFLEYISEA</a:t>
            </a:r>
            <a:r>
              <a:rPr lang="en-US" altLang="en-US" sz="800" b="1">
                <a:solidFill>
                  <a:srgbClr val="FFFF00"/>
                </a:solidFill>
                <a:latin typeface="Courier New" panose="02070309020205020404" pitchFamily="49" charset="0"/>
                <a:cs typeface="Courier New" panose="02070309020205020404" pitchFamily="49" charset="0"/>
              </a:rPr>
              <a:t>II</a:t>
            </a:r>
            <a:endParaRPr lang="en-US" altLang="en-US" sz="800" b="1">
              <a:latin typeface="Courier New" panose="02070309020205020404" pitchFamily="49" charset="0"/>
              <a:cs typeface="Courier New" panose="02070309020205020404" pitchFamily="49" charset="0"/>
            </a:endParaRPr>
          </a:p>
          <a:p>
            <a:pPr eaLnBrk="0" hangingPunct="0"/>
            <a:r>
              <a:rPr lang="en-US" altLang="en-US" sz="800" b="1">
                <a:latin typeface="Courier New" panose="02070309020205020404" pitchFamily="49" charset="0"/>
                <a:cs typeface="Courier New" panose="02070309020205020404" pitchFamily="49" charset="0"/>
              </a:rPr>
              <a:t>IGLOB   T.GA...</a:t>
            </a:r>
            <a:r>
              <a:rPr lang="en-US" altLang="en-US" sz="800" b="1">
                <a:solidFill>
                  <a:srgbClr val="00FF00"/>
                </a:solidFill>
                <a:latin typeface="Courier New" panose="02070309020205020404" pitchFamily="49" charset="0"/>
                <a:cs typeface="Courier New" panose="02070309020205020404" pitchFamily="49" charset="0"/>
              </a:rPr>
              <a:t>FATHA</a:t>
            </a:r>
            <a:r>
              <a:rPr lang="en-US" altLang="en-US" sz="800" b="1">
                <a:latin typeface="Courier New" panose="02070309020205020404" pitchFamily="49" charset="0"/>
                <a:cs typeface="Courier New" panose="02070309020205020404" pitchFamily="49" charset="0"/>
              </a:rPr>
              <a:t>TRIVSFLseVIALSGNTSNAAAV...NSLVSK</a:t>
            </a:r>
            <a:r>
              <a:rPr lang="en-US" altLang="en-US" sz="800" b="1">
                <a:solidFill>
                  <a:srgbClr val="FF0000"/>
                </a:solidFill>
                <a:latin typeface="Courier New" panose="02070309020205020404" pitchFamily="49" charset="0"/>
                <a:cs typeface="Courier New" panose="02070309020205020404" pitchFamily="49" charset="0"/>
              </a:rPr>
              <a:t>L.GDDH</a:t>
            </a:r>
            <a:r>
              <a:rPr lang="en-US" altLang="en-US" sz="800" b="1">
                <a:latin typeface="Courier New" panose="02070309020205020404" pitchFamily="49" charset="0"/>
                <a:cs typeface="Courier New" panose="02070309020205020404" pitchFamily="49" charset="0"/>
              </a:rPr>
              <a:t>KA....R.GVSAA.QF..GEFR</a:t>
            </a:r>
          </a:p>
          <a:p>
            <a:pPr eaLnBrk="0" hangingPunct="0"/>
            <a:r>
              <a:rPr lang="en-US" altLang="en-US" sz="800" b="1">
                <a:latin typeface="Courier New" panose="02070309020205020404" pitchFamily="49" charset="0"/>
                <a:cs typeface="Courier New" panose="02070309020205020404" pitchFamily="49" charset="0"/>
              </a:rPr>
              <a:t>GPUGNI  NNPK...</a:t>
            </a:r>
            <a:r>
              <a:rPr lang="en-US" altLang="en-US" sz="800" b="1">
                <a:solidFill>
                  <a:srgbClr val="00FF00"/>
                </a:solidFill>
                <a:latin typeface="Courier New" panose="02070309020205020404" pitchFamily="49" charset="0"/>
                <a:cs typeface="Courier New" panose="02070309020205020404" pitchFamily="49" charset="0"/>
              </a:rPr>
              <a:t>LKAHA</a:t>
            </a:r>
            <a:r>
              <a:rPr lang="en-US" altLang="en-US" sz="800" b="1">
                <a:latin typeface="Courier New" panose="02070309020205020404" pitchFamily="49" charset="0"/>
                <a:cs typeface="Courier New" panose="02070309020205020404" pitchFamily="49" charset="0"/>
              </a:rPr>
              <a:t>AVIFKTI...CESATELRQKGHAVwdNNTLKR</a:t>
            </a:r>
            <a:r>
              <a:rPr lang="en-US" altLang="en-US" sz="800" b="1">
                <a:solidFill>
                  <a:srgbClr val="FF0000"/>
                </a:solidFill>
                <a:latin typeface="Courier New" panose="02070309020205020404" pitchFamily="49" charset="0"/>
                <a:cs typeface="Courier New" panose="02070309020205020404" pitchFamily="49" charset="0"/>
              </a:rPr>
              <a:t>L.GSIH</a:t>
            </a:r>
            <a:r>
              <a:rPr lang="en-US" altLang="en-US" sz="800" b="1">
                <a:latin typeface="Courier New" panose="02070309020205020404" pitchFamily="49" charset="0"/>
                <a:cs typeface="Courier New" panose="02070309020205020404" pitchFamily="49" charset="0"/>
              </a:rPr>
              <a:t>LK....N.KITDP.HF.EVMKG</a:t>
            </a:r>
          </a:p>
          <a:p>
            <a:pPr eaLnBrk="0" hangingPunct="0"/>
            <a:r>
              <a:rPr lang="en-US" altLang="en-US" sz="800" b="1">
                <a:latin typeface="Courier New" panose="02070309020205020404" pitchFamily="49" charset="0"/>
                <a:cs typeface="Courier New" panose="02070309020205020404" pitchFamily="49" charset="0"/>
              </a:rPr>
              <a:t>GPYL    NNPD...</a:t>
            </a:r>
            <a:r>
              <a:rPr lang="en-US" altLang="en-US" sz="800" b="1">
                <a:solidFill>
                  <a:srgbClr val="00FF00"/>
                </a:solidFill>
                <a:latin typeface="Courier New" panose="02070309020205020404" pitchFamily="49" charset="0"/>
                <a:cs typeface="Courier New" panose="02070309020205020404" pitchFamily="49" charset="0"/>
              </a:rPr>
              <a:t>LQAHA</a:t>
            </a:r>
            <a:r>
              <a:rPr lang="en-US" altLang="en-US" sz="800" b="1">
                <a:latin typeface="Courier New" panose="02070309020205020404" pitchFamily="49" charset="0"/>
                <a:cs typeface="Courier New" panose="02070309020205020404" pitchFamily="49" charset="0"/>
              </a:rPr>
              <a:t>G.KVFKL..TYEAAIQLEVNGAVAs.DATLKS</a:t>
            </a:r>
            <a:r>
              <a:rPr lang="en-US" altLang="en-US" sz="800" b="1">
                <a:solidFill>
                  <a:srgbClr val="FF0000"/>
                </a:solidFill>
                <a:latin typeface="Courier New" panose="02070309020205020404" pitchFamily="49" charset="0"/>
                <a:cs typeface="Courier New" panose="02070309020205020404" pitchFamily="49" charset="0"/>
              </a:rPr>
              <a:t>L.GSVH</a:t>
            </a:r>
            <a:r>
              <a:rPr lang="en-US" altLang="en-US" sz="800" b="1">
                <a:latin typeface="Courier New" panose="02070309020205020404" pitchFamily="49" charset="0"/>
                <a:cs typeface="Courier New" panose="02070309020205020404" pitchFamily="49" charset="0"/>
              </a:rPr>
              <a:t>VS....K.GVVDA.HF.PVVKE</a:t>
            </a:r>
          </a:p>
          <a:p>
            <a:pPr eaLnBrk="0" hangingPunct="0"/>
            <a:r>
              <a:rPr lang="en-US" altLang="en-US" sz="800" b="1">
                <a:latin typeface="Courier New" panose="02070309020205020404" pitchFamily="49" charset="0"/>
                <a:cs typeface="Courier New" panose="02070309020205020404" pitchFamily="49" charset="0"/>
              </a:rPr>
              <a:t>GGZLB   Q......</a:t>
            </a:r>
            <a:r>
              <a:rPr lang="en-US" altLang="en-US" sz="800" b="1">
                <a:solidFill>
                  <a:srgbClr val="00FF00"/>
                </a:solidFill>
                <a:latin typeface="Courier New" panose="02070309020205020404" pitchFamily="49" charset="0"/>
                <a:cs typeface="Courier New" panose="02070309020205020404" pitchFamily="49" charset="0"/>
              </a:rPr>
              <a:t>PKALA</a:t>
            </a:r>
            <a:r>
              <a:rPr lang="en-US" altLang="en-US" sz="800" b="1">
                <a:latin typeface="Courier New" panose="02070309020205020404" pitchFamily="49" charset="0"/>
                <a:cs typeface="Courier New" panose="02070309020205020404" pitchFamily="49" charset="0"/>
              </a:rPr>
              <a:t>M.TVL......AAAQNIENLPAIL..PAVKK</a:t>
            </a:r>
            <a:r>
              <a:rPr lang="en-US" altLang="en-US" sz="800" b="1">
                <a:solidFill>
                  <a:srgbClr val="FF0000"/>
                </a:solidFill>
                <a:latin typeface="Courier New" panose="02070309020205020404" pitchFamily="49" charset="0"/>
                <a:cs typeface="Courier New" panose="02070309020205020404" pitchFamily="49" charset="0"/>
              </a:rPr>
              <a:t>IAvKH</a:t>
            </a:r>
            <a:r>
              <a:rPr lang="en-US" altLang="en-US" sz="800" b="1">
                <a:latin typeface="Courier New" panose="02070309020205020404" pitchFamily="49" charset="0"/>
                <a:cs typeface="Courier New" panose="02070309020205020404" pitchFamily="49" charset="0"/>
              </a:rPr>
              <a:t>CQAGVaaaH.YPIVGQE</a:t>
            </a:r>
            <a:r>
              <a:rPr lang="en-US" altLang="en-US" sz="800" b="1">
                <a:solidFill>
                  <a:srgbClr val="FFFF00"/>
                </a:solidFill>
                <a:latin typeface="Courier New" panose="02070309020205020404" pitchFamily="49" charset="0"/>
                <a:cs typeface="Courier New" panose="02070309020205020404" pitchFamily="49" charset="0"/>
              </a:rPr>
              <a:t>L.LGAI</a:t>
            </a:r>
            <a:r>
              <a:rPr lang="en-US" altLang="en-US" sz="800" b="1">
                <a:latin typeface="Courier New" panose="02070309020205020404" pitchFamily="49" charset="0"/>
                <a:cs typeface="Courier New" panose="02070309020205020404" pitchFamily="49" charset="0"/>
              </a:rPr>
              <a:t>K</a:t>
            </a:r>
          </a:p>
          <a:p>
            <a:pPr eaLnBrk="0" hangingPunct="0"/>
            <a:r>
              <a:rPr lang="en-US" altLang="en-US" sz="800" b="1">
                <a:latin typeface="Courier New" panose="02070309020205020404" pitchFamily="49" charset="0"/>
                <a:cs typeface="Courier New" panose="02070309020205020404" pitchFamily="49" charset="0"/>
              </a:rPr>
              <a:t> </a:t>
            </a:r>
          </a:p>
          <a:p>
            <a:pPr eaLnBrk="0" hangingPunct="0"/>
            <a:r>
              <a:rPr lang="en-US" altLang="en-US" sz="800" b="1">
                <a:latin typeface="Courier New" panose="02070309020205020404" pitchFamily="49" charset="0"/>
                <a:cs typeface="Courier New" panose="02070309020205020404" pitchFamily="49" charset="0"/>
              </a:rPr>
              <a:t>        xxxxxxxxx.xxxxxxxxx.xxxxxxxxxxxxxxxxxxxxxxx..x</a:t>
            </a:r>
          </a:p>
          <a:p>
            <a:pPr eaLnBrk="0" hangingPunct="0"/>
            <a:r>
              <a:rPr lang="en-US" altLang="en-US" sz="800" b="1">
                <a:latin typeface="Courier New" panose="02070309020205020404" pitchFamily="49" charset="0"/>
                <a:cs typeface="Courier New" panose="02070309020205020404" pitchFamily="49" charset="0"/>
              </a:rPr>
              <a:t>HAHU    </a:t>
            </a:r>
            <a:r>
              <a:rPr lang="en-US" altLang="en-US" sz="800" b="1">
                <a:solidFill>
                  <a:srgbClr val="FFFF00"/>
                </a:solidFill>
                <a:latin typeface="Courier New" panose="02070309020205020404" pitchFamily="49" charset="0"/>
                <a:cs typeface="Courier New" panose="02070309020205020404" pitchFamily="49" charset="0"/>
              </a:rPr>
              <a:t>VT.L</a:t>
            </a:r>
            <a:r>
              <a:rPr lang="en-US" altLang="en-US" sz="800" b="1">
                <a:latin typeface="Courier New" panose="02070309020205020404" pitchFamily="49" charset="0"/>
                <a:cs typeface="Courier New" panose="02070309020205020404" pitchFamily="49" charset="0"/>
              </a:rPr>
              <a:t>AA.H..LPAEFTPA..VH</a:t>
            </a:r>
            <a:r>
              <a:rPr lang="en-US" altLang="en-US" sz="800" b="1">
                <a:solidFill>
                  <a:srgbClr val="FF00FF"/>
                </a:solidFill>
                <a:latin typeface="Courier New" panose="02070309020205020404" pitchFamily="49" charset="0"/>
                <a:cs typeface="Courier New" panose="02070309020205020404" pitchFamily="49" charset="0"/>
              </a:rPr>
              <a:t>ASL</a:t>
            </a:r>
            <a:r>
              <a:rPr lang="en-US" altLang="en-US" sz="800" b="1">
                <a:latin typeface="Courier New" panose="02070309020205020404" pitchFamily="49" charset="0"/>
                <a:cs typeface="Courier New" panose="02070309020205020404" pitchFamily="49" charset="0"/>
              </a:rPr>
              <a:t>DKFLASV.STVLTS..KY..R</a:t>
            </a:r>
          </a:p>
          <a:p>
            <a:pPr eaLnBrk="0" hangingPunct="0"/>
            <a:r>
              <a:rPr lang="en-US" altLang="en-US" sz="800" b="1">
                <a:latin typeface="Courier New" panose="02070309020205020404" pitchFamily="49" charset="0"/>
                <a:cs typeface="Courier New" panose="02070309020205020404" pitchFamily="49" charset="0"/>
              </a:rPr>
              <a:t>HAOR    </a:t>
            </a:r>
            <a:r>
              <a:rPr lang="en-US" altLang="en-US" sz="800" b="1">
                <a:solidFill>
                  <a:srgbClr val="FFFF00"/>
                </a:solidFill>
                <a:latin typeface="Courier New" panose="02070309020205020404" pitchFamily="49" charset="0"/>
                <a:cs typeface="Courier New" panose="02070309020205020404" pitchFamily="49" charset="0"/>
              </a:rPr>
              <a:t>VV.L</a:t>
            </a:r>
            <a:r>
              <a:rPr lang="en-US" altLang="en-US" sz="800" b="1">
                <a:latin typeface="Courier New" panose="02070309020205020404" pitchFamily="49" charset="0"/>
                <a:cs typeface="Courier New" panose="02070309020205020404" pitchFamily="49" charset="0"/>
              </a:rPr>
              <a:t>AR.H..CPGEFTPS..AH</a:t>
            </a:r>
            <a:r>
              <a:rPr lang="en-US" altLang="en-US" sz="800" b="1">
                <a:solidFill>
                  <a:srgbClr val="FF00FF"/>
                </a:solidFill>
                <a:latin typeface="Courier New" panose="02070309020205020404" pitchFamily="49" charset="0"/>
                <a:cs typeface="Courier New" panose="02070309020205020404" pitchFamily="49" charset="0"/>
              </a:rPr>
              <a:t>AAM</a:t>
            </a:r>
            <a:r>
              <a:rPr lang="en-US" altLang="en-US" sz="800" b="1">
                <a:latin typeface="Courier New" panose="02070309020205020404" pitchFamily="49" charset="0"/>
                <a:cs typeface="Courier New" panose="02070309020205020404" pitchFamily="49" charset="0"/>
              </a:rPr>
              <a:t>DKFLSKV.ATVLTS..KY..R</a:t>
            </a:r>
          </a:p>
          <a:p>
            <a:pPr eaLnBrk="0" hangingPunct="0"/>
            <a:r>
              <a:rPr lang="en-US" altLang="en-US" sz="800" b="1">
                <a:latin typeface="Courier New" panose="02070309020205020404" pitchFamily="49" charset="0"/>
                <a:cs typeface="Courier New" panose="02070309020205020404" pitchFamily="49" charset="0"/>
              </a:rPr>
              <a:t>HADK    </a:t>
            </a:r>
            <a:r>
              <a:rPr lang="en-US" altLang="en-US" sz="800" b="1">
                <a:solidFill>
                  <a:srgbClr val="FFFF00"/>
                </a:solidFill>
                <a:latin typeface="Courier New" panose="02070309020205020404" pitchFamily="49" charset="0"/>
                <a:cs typeface="Courier New" panose="02070309020205020404" pitchFamily="49" charset="0"/>
              </a:rPr>
              <a:t>VV.V</a:t>
            </a:r>
            <a:r>
              <a:rPr lang="en-US" altLang="en-US" sz="800" b="1">
                <a:latin typeface="Courier New" panose="02070309020205020404" pitchFamily="49" charset="0"/>
                <a:cs typeface="Courier New" panose="02070309020205020404" pitchFamily="49" charset="0"/>
              </a:rPr>
              <a:t>AI.H..HPAALTPE..VH</a:t>
            </a:r>
            <a:r>
              <a:rPr lang="en-US" altLang="en-US" sz="800" b="1">
                <a:solidFill>
                  <a:srgbClr val="FF00FF"/>
                </a:solidFill>
                <a:latin typeface="Courier New" panose="02070309020205020404" pitchFamily="49" charset="0"/>
                <a:cs typeface="Courier New" panose="02070309020205020404" pitchFamily="49" charset="0"/>
              </a:rPr>
              <a:t>ASL</a:t>
            </a:r>
            <a:r>
              <a:rPr lang="en-US" altLang="en-US" sz="800" b="1">
                <a:latin typeface="Courier New" panose="02070309020205020404" pitchFamily="49" charset="0"/>
                <a:cs typeface="Courier New" panose="02070309020205020404" pitchFamily="49" charset="0"/>
              </a:rPr>
              <a:t>DKFMCAV.GAVLTA..KY..R</a:t>
            </a:r>
          </a:p>
          <a:p>
            <a:pPr eaLnBrk="0" hangingPunct="0"/>
            <a:r>
              <a:rPr lang="en-US" altLang="en-US" sz="800" b="1">
                <a:latin typeface="Courier New" panose="02070309020205020404" pitchFamily="49" charset="0"/>
                <a:cs typeface="Courier New" panose="02070309020205020404" pitchFamily="49" charset="0"/>
              </a:rPr>
              <a:t>HBHU    </a:t>
            </a:r>
            <a:r>
              <a:rPr lang="en-US" altLang="en-US" sz="800" b="1">
                <a:solidFill>
                  <a:srgbClr val="FFFF00"/>
                </a:solidFill>
                <a:latin typeface="Courier New" panose="02070309020205020404" pitchFamily="49" charset="0"/>
                <a:cs typeface="Courier New" panose="02070309020205020404" pitchFamily="49" charset="0"/>
              </a:rPr>
              <a:t>VCVL</a:t>
            </a:r>
            <a:r>
              <a:rPr lang="en-US" altLang="en-US" sz="800" b="1">
                <a:latin typeface="Courier New" panose="02070309020205020404" pitchFamily="49" charset="0"/>
                <a:cs typeface="Courier New" panose="02070309020205020404" pitchFamily="49" charset="0"/>
              </a:rPr>
              <a:t>AH.H..FGKEFTPP..VQ</a:t>
            </a:r>
            <a:r>
              <a:rPr lang="en-US" altLang="en-US" sz="800" b="1">
                <a:solidFill>
                  <a:srgbClr val="FF00FF"/>
                </a:solidFill>
                <a:latin typeface="Courier New" panose="02070309020205020404" pitchFamily="49" charset="0"/>
                <a:cs typeface="Courier New" panose="02070309020205020404" pitchFamily="49" charset="0"/>
              </a:rPr>
              <a:t>AAY</a:t>
            </a:r>
            <a:r>
              <a:rPr lang="en-US" altLang="en-US" sz="800" b="1">
                <a:latin typeface="Courier New" panose="02070309020205020404" pitchFamily="49" charset="0"/>
                <a:cs typeface="Courier New" panose="02070309020205020404" pitchFamily="49" charset="0"/>
              </a:rPr>
              <a:t>QKVVAGV.ANALAH..KY..H</a:t>
            </a:r>
          </a:p>
          <a:p>
            <a:pPr eaLnBrk="0" hangingPunct="0"/>
            <a:r>
              <a:rPr lang="en-US" altLang="en-US" sz="800" b="1">
                <a:latin typeface="Courier New" panose="02070309020205020404" pitchFamily="49" charset="0"/>
                <a:cs typeface="Courier New" panose="02070309020205020404" pitchFamily="49" charset="0"/>
              </a:rPr>
              <a:t>HBOR    </a:t>
            </a:r>
            <a:r>
              <a:rPr lang="en-US" altLang="en-US" sz="800" b="1">
                <a:solidFill>
                  <a:srgbClr val="FFFF00"/>
                </a:solidFill>
                <a:latin typeface="Courier New" panose="02070309020205020404" pitchFamily="49" charset="0"/>
                <a:cs typeface="Courier New" panose="02070309020205020404" pitchFamily="49" charset="0"/>
              </a:rPr>
              <a:t>IVVL</a:t>
            </a:r>
            <a:r>
              <a:rPr lang="en-US" altLang="en-US" sz="800" b="1">
                <a:latin typeface="Courier New" panose="02070309020205020404" pitchFamily="49" charset="0"/>
                <a:cs typeface="Courier New" panose="02070309020205020404" pitchFamily="49" charset="0"/>
              </a:rPr>
              <a:t>AR.H..FSKDFSPE..VQ</a:t>
            </a:r>
            <a:r>
              <a:rPr lang="en-US" altLang="en-US" sz="800" b="1">
                <a:solidFill>
                  <a:srgbClr val="FF00FF"/>
                </a:solidFill>
                <a:latin typeface="Courier New" panose="02070309020205020404" pitchFamily="49" charset="0"/>
                <a:cs typeface="Courier New" panose="02070309020205020404" pitchFamily="49" charset="0"/>
              </a:rPr>
              <a:t>AAW</a:t>
            </a:r>
            <a:r>
              <a:rPr lang="en-US" altLang="en-US" sz="800" b="1">
                <a:latin typeface="Courier New" panose="02070309020205020404" pitchFamily="49" charset="0"/>
                <a:cs typeface="Courier New" panose="02070309020205020404" pitchFamily="49" charset="0"/>
              </a:rPr>
              <a:t>QKLVSGV.AHALGH..KY..H</a:t>
            </a:r>
          </a:p>
          <a:p>
            <a:pPr eaLnBrk="0" hangingPunct="0"/>
            <a:r>
              <a:rPr lang="en-US" altLang="en-US" sz="800" b="1">
                <a:latin typeface="Courier New" panose="02070309020205020404" pitchFamily="49" charset="0"/>
                <a:cs typeface="Courier New" panose="02070309020205020404" pitchFamily="49" charset="0"/>
              </a:rPr>
              <a:t>HBDK    </a:t>
            </a:r>
            <a:r>
              <a:rPr lang="en-US" altLang="en-US" sz="800" b="1">
                <a:solidFill>
                  <a:srgbClr val="FFFF00"/>
                </a:solidFill>
                <a:latin typeface="Courier New" panose="02070309020205020404" pitchFamily="49" charset="0"/>
                <a:cs typeface="Courier New" panose="02070309020205020404" pitchFamily="49" charset="0"/>
              </a:rPr>
              <a:t>IIVL</a:t>
            </a:r>
            <a:r>
              <a:rPr lang="en-US" altLang="en-US" sz="800" b="1">
                <a:latin typeface="Courier New" panose="02070309020205020404" pitchFamily="49" charset="0"/>
                <a:cs typeface="Courier New" panose="02070309020205020404" pitchFamily="49" charset="0"/>
              </a:rPr>
              <a:t>AA.H..FTKDFTPE..CQ</a:t>
            </a:r>
            <a:r>
              <a:rPr lang="en-US" altLang="en-US" sz="800" b="1">
                <a:solidFill>
                  <a:srgbClr val="FF00FF"/>
                </a:solidFill>
                <a:latin typeface="Courier New" panose="02070309020205020404" pitchFamily="49" charset="0"/>
                <a:cs typeface="Courier New" panose="02070309020205020404" pitchFamily="49" charset="0"/>
              </a:rPr>
              <a:t>AAW</a:t>
            </a:r>
            <a:r>
              <a:rPr lang="en-US" altLang="en-US" sz="800" b="1">
                <a:latin typeface="Courier New" panose="02070309020205020404" pitchFamily="49" charset="0"/>
                <a:cs typeface="Courier New" panose="02070309020205020404" pitchFamily="49" charset="0"/>
              </a:rPr>
              <a:t>QKLVRVV.AHALAR..KY..H</a:t>
            </a:r>
          </a:p>
          <a:p>
            <a:pPr eaLnBrk="0" hangingPunct="0"/>
            <a:r>
              <a:rPr lang="en-US" altLang="en-US" sz="800" b="1">
                <a:latin typeface="Courier New" panose="02070309020205020404" pitchFamily="49" charset="0"/>
                <a:cs typeface="Courier New" panose="02070309020205020404" pitchFamily="49" charset="0"/>
              </a:rPr>
              <a:t>MYHU    </a:t>
            </a:r>
            <a:r>
              <a:rPr lang="en-US" altLang="en-US" sz="800" b="1">
                <a:solidFill>
                  <a:srgbClr val="FFFF00"/>
                </a:solidFill>
                <a:latin typeface="Courier New" panose="02070309020205020404" pitchFamily="49" charset="0"/>
                <a:cs typeface="Courier New" panose="02070309020205020404" pitchFamily="49" charset="0"/>
              </a:rPr>
              <a:t>QV.L</a:t>
            </a:r>
            <a:r>
              <a:rPr lang="en-US" altLang="en-US" sz="800" b="1">
                <a:latin typeface="Courier New" panose="02070309020205020404" pitchFamily="49" charset="0"/>
                <a:cs typeface="Courier New" panose="02070309020205020404" pitchFamily="49" charset="0"/>
              </a:rPr>
              <a:t>QSKHPgDFGADAQ</a:t>
            </a:r>
            <a:r>
              <a:rPr lang="en-US" altLang="en-US" sz="800" b="1">
                <a:solidFill>
                  <a:srgbClr val="FF00FF"/>
                </a:solidFill>
                <a:latin typeface="Courier New" panose="02070309020205020404" pitchFamily="49" charset="0"/>
                <a:cs typeface="Courier New" panose="02070309020205020404" pitchFamily="49" charset="0"/>
              </a:rPr>
              <a:t>GA.M</a:t>
            </a:r>
            <a:r>
              <a:rPr lang="en-US" altLang="en-US" sz="800" b="1">
                <a:latin typeface="Courier New" panose="02070309020205020404" pitchFamily="49" charset="0"/>
                <a:cs typeface="Courier New" panose="02070309020205020404" pitchFamily="49" charset="0"/>
              </a:rPr>
              <a:t>NKALELFRKDM.ASNYKELGFQ..G</a:t>
            </a:r>
          </a:p>
          <a:p>
            <a:pPr eaLnBrk="0" hangingPunct="0"/>
            <a:r>
              <a:rPr lang="en-US" altLang="en-US" sz="800" b="1">
                <a:latin typeface="Courier New" panose="02070309020205020404" pitchFamily="49" charset="0"/>
                <a:cs typeface="Courier New" panose="02070309020205020404" pitchFamily="49" charset="0"/>
              </a:rPr>
              <a:t>MYOR    </a:t>
            </a:r>
            <a:r>
              <a:rPr lang="en-US" altLang="en-US" sz="800" b="1">
                <a:solidFill>
                  <a:srgbClr val="FFFF00"/>
                </a:solidFill>
                <a:latin typeface="Courier New" panose="02070309020205020404" pitchFamily="49" charset="0"/>
                <a:cs typeface="Courier New" panose="02070309020205020404" pitchFamily="49" charset="0"/>
              </a:rPr>
              <a:t>HV.L</a:t>
            </a:r>
            <a:r>
              <a:rPr lang="en-US" altLang="en-US" sz="800" b="1">
                <a:latin typeface="Courier New" panose="02070309020205020404" pitchFamily="49" charset="0"/>
                <a:cs typeface="Courier New" panose="02070309020205020404" pitchFamily="49" charset="0"/>
              </a:rPr>
              <a:t>QSKHSaDFGADAQ</a:t>
            </a:r>
            <a:r>
              <a:rPr lang="en-US" altLang="en-US" sz="800" b="1">
                <a:solidFill>
                  <a:srgbClr val="FF00FF"/>
                </a:solidFill>
                <a:latin typeface="Courier New" panose="02070309020205020404" pitchFamily="49" charset="0"/>
                <a:cs typeface="Courier New" panose="02070309020205020404" pitchFamily="49" charset="0"/>
              </a:rPr>
              <a:t>AA.M</a:t>
            </a:r>
            <a:r>
              <a:rPr lang="en-US" altLang="en-US" sz="800" b="1">
                <a:latin typeface="Courier New" panose="02070309020205020404" pitchFamily="49" charset="0"/>
                <a:cs typeface="Courier New" panose="02070309020205020404" pitchFamily="49" charset="0"/>
              </a:rPr>
              <a:t>GKALELFRNDM.AAKYKEFGFQ..G</a:t>
            </a:r>
          </a:p>
          <a:p>
            <a:pPr eaLnBrk="0" hangingPunct="0"/>
            <a:r>
              <a:rPr lang="en-US" altLang="en-US" sz="800" b="1">
                <a:latin typeface="Courier New" panose="02070309020205020404" pitchFamily="49" charset="0"/>
                <a:cs typeface="Courier New" panose="02070309020205020404" pitchFamily="49" charset="0"/>
              </a:rPr>
              <a:t>IGLOB   TA.</a:t>
            </a:r>
            <a:r>
              <a:rPr lang="en-US" altLang="en-US" sz="800" b="1">
                <a:solidFill>
                  <a:srgbClr val="FFFF00"/>
                </a:solidFill>
                <a:latin typeface="Courier New" panose="02070309020205020404" pitchFamily="49" charset="0"/>
                <a:cs typeface="Courier New" panose="02070309020205020404" pitchFamily="49" charset="0"/>
              </a:rPr>
              <a:t>LVA.Y..L</a:t>
            </a:r>
            <a:r>
              <a:rPr lang="en-US" altLang="en-US" sz="800" b="1">
                <a:latin typeface="Courier New" panose="02070309020205020404" pitchFamily="49" charset="0"/>
                <a:cs typeface="Courier New" panose="02070309020205020404" pitchFamily="49" charset="0"/>
              </a:rPr>
              <a:t>QANVSWGDnVA</a:t>
            </a:r>
            <a:r>
              <a:rPr lang="en-US" altLang="en-US" sz="800" b="1">
                <a:solidFill>
                  <a:srgbClr val="FF00FF"/>
                </a:solidFill>
                <a:latin typeface="Courier New" panose="02070309020205020404" pitchFamily="49" charset="0"/>
                <a:cs typeface="Courier New" panose="02070309020205020404" pitchFamily="49" charset="0"/>
              </a:rPr>
              <a:t>AAW</a:t>
            </a:r>
            <a:r>
              <a:rPr lang="en-US" altLang="en-US" sz="800" b="1">
                <a:latin typeface="Courier New" panose="02070309020205020404" pitchFamily="49" charset="0"/>
                <a:cs typeface="Courier New" panose="02070309020205020404" pitchFamily="49" charset="0"/>
              </a:rPr>
              <a:t>NKA.LDN.TFAIVV..PR..L</a:t>
            </a:r>
          </a:p>
          <a:p>
            <a:pPr eaLnBrk="0" hangingPunct="0"/>
            <a:r>
              <a:rPr lang="en-US" altLang="en-US" sz="800" b="1">
                <a:latin typeface="Courier New" panose="02070309020205020404" pitchFamily="49" charset="0"/>
                <a:cs typeface="Courier New" panose="02070309020205020404" pitchFamily="49" charset="0"/>
              </a:rPr>
              <a:t>GPUGNI  A</a:t>
            </a:r>
            <a:r>
              <a:rPr lang="en-US" altLang="en-US" sz="800" b="1">
                <a:solidFill>
                  <a:srgbClr val="FFFF00"/>
                </a:solidFill>
                <a:latin typeface="Courier New" panose="02070309020205020404" pitchFamily="49" charset="0"/>
                <a:cs typeface="Courier New" panose="02070309020205020404" pitchFamily="49" charset="0"/>
              </a:rPr>
              <a:t>LLGTI</a:t>
            </a:r>
            <a:r>
              <a:rPr lang="en-US" altLang="en-US" sz="800" b="1">
                <a:latin typeface="Courier New" panose="02070309020205020404" pitchFamily="49" charset="0"/>
                <a:cs typeface="Courier New" panose="02070309020205020404" pitchFamily="49" charset="0"/>
              </a:rPr>
              <a:t>KEA.IKENWSDE..MG</a:t>
            </a:r>
            <a:r>
              <a:rPr lang="en-US" altLang="en-US" sz="800" b="1">
                <a:solidFill>
                  <a:srgbClr val="FF00FF"/>
                </a:solidFill>
                <a:latin typeface="Courier New" panose="02070309020205020404" pitchFamily="49" charset="0"/>
                <a:cs typeface="Courier New" panose="02070309020205020404" pitchFamily="49" charset="0"/>
              </a:rPr>
              <a:t>QAW</a:t>
            </a:r>
            <a:r>
              <a:rPr lang="en-US" altLang="en-US" sz="800" b="1">
                <a:latin typeface="Courier New" panose="02070309020205020404" pitchFamily="49" charset="0"/>
                <a:cs typeface="Courier New" panose="02070309020205020404" pitchFamily="49" charset="0"/>
              </a:rPr>
              <a:t>TEAYNQLVATIKAE..MK..E</a:t>
            </a:r>
          </a:p>
          <a:p>
            <a:pPr eaLnBrk="0" hangingPunct="0"/>
            <a:r>
              <a:rPr lang="en-US" altLang="en-US" sz="800" b="1">
                <a:latin typeface="Courier New" panose="02070309020205020404" pitchFamily="49" charset="0"/>
                <a:cs typeface="Courier New" panose="02070309020205020404" pitchFamily="49" charset="0"/>
              </a:rPr>
              <a:t>GPYL    A</a:t>
            </a:r>
            <a:r>
              <a:rPr lang="en-US" altLang="en-US" sz="800" b="1">
                <a:solidFill>
                  <a:srgbClr val="FFFF00"/>
                </a:solidFill>
                <a:latin typeface="Courier New" panose="02070309020205020404" pitchFamily="49" charset="0"/>
                <a:cs typeface="Courier New" panose="02070309020205020404" pitchFamily="49" charset="0"/>
              </a:rPr>
              <a:t>ILKTI</a:t>
            </a:r>
            <a:r>
              <a:rPr lang="en-US" altLang="en-US" sz="800" b="1">
                <a:latin typeface="Courier New" panose="02070309020205020404" pitchFamily="49" charset="0"/>
                <a:cs typeface="Courier New" panose="02070309020205020404" pitchFamily="49" charset="0"/>
              </a:rPr>
              <a:t>KEV.VGDKWSEE..LN</a:t>
            </a:r>
            <a:r>
              <a:rPr lang="en-US" altLang="en-US" sz="800" b="1">
                <a:solidFill>
                  <a:srgbClr val="FF00FF"/>
                </a:solidFill>
                <a:latin typeface="Courier New" panose="02070309020205020404" pitchFamily="49" charset="0"/>
                <a:cs typeface="Courier New" panose="02070309020205020404" pitchFamily="49" charset="0"/>
              </a:rPr>
              <a:t>TAW</a:t>
            </a:r>
            <a:r>
              <a:rPr lang="en-US" altLang="en-US" sz="800" b="1">
                <a:latin typeface="Courier New" panose="02070309020205020404" pitchFamily="49" charset="0"/>
                <a:cs typeface="Courier New" panose="02070309020205020404" pitchFamily="49" charset="0"/>
              </a:rPr>
              <a:t>TIAYDELAIIIKKE..MKdaA</a:t>
            </a:r>
          </a:p>
          <a:p>
            <a:pPr eaLnBrk="0" hangingPunct="0"/>
            <a:r>
              <a:rPr lang="en-US" altLang="en-US" sz="800" b="1">
                <a:latin typeface="Courier New" panose="02070309020205020404" pitchFamily="49" charset="0"/>
                <a:cs typeface="Courier New" panose="02070309020205020404" pitchFamily="49" charset="0"/>
              </a:rPr>
              <a:t>GGZLB   EVLGDAAT..DDIL</a:t>
            </a:r>
            <a:r>
              <a:rPr lang="en-US" altLang="en-US" sz="800" b="1">
                <a:solidFill>
                  <a:srgbClr val="FF00FF"/>
                </a:solidFill>
                <a:latin typeface="Courier New" panose="02070309020205020404" pitchFamily="49" charset="0"/>
                <a:cs typeface="Courier New" panose="02070309020205020404" pitchFamily="49" charset="0"/>
              </a:rPr>
              <a:t>DAW</a:t>
            </a:r>
            <a:r>
              <a:rPr lang="en-US" altLang="en-US" sz="800" b="1">
                <a:latin typeface="Courier New" panose="02070309020205020404" pitchFamily="49" charset="0"/>
                <a:cs typeface="Courier New" panose="02070309020205020404" pitchFamily="49" charset="0"/>
              </a:rPr>
              <a:t>GK.AYGVIADVFIQVEADLYAQ..AV..E</a:t>
            </a:r>
            <a:endParaRPr lang="en-US" altLang="en-US">
              <a:latin typeface="Times New Roman" panose="02020603050405020304" pitchFamily="18" charset="0"/>
            </a:endParaRPr>
          </a:p>
        </p:txBody>
      </p:sp>
      <p:sp>
        <p:nvSpPr>
          <p:cNvPr id="675844" name="Rectangle 4">
            <a:extLst>
              <a:ext uri="{FF2B5EF4-FFF2-40B4-BE49-F238E27FC236}">
                <a16:creationId xmlns:a16="http://schemas.microsoft.com/office/drawing/2014/main" id="{ED1E551C-86C5-1541-96F3-48E313BCF683}"/>
              </a:ext>
            </a:extLst>
          </p:cNvPr>
          <p:cNvSpPr>
            <a:spLocks noGrp="1" noChangeArrowheads="1"/>
          </p:cNvSpPr>
          <p:nvPr>
            <p:ph type="title"/>
          </p:nvPr>
        </p:nvSpPr>
        <p:spPr/>
        <p:txBody>
          <a:bodyPr/>
          <a:lstStyle/>
          <a:p>
            <a:pPr algn="ctr"/>
            <a:r>
              <a:rPr lang="en-US" altLang="en-US" dirty="0"/>
              <a:t>Example: Globin Motifs</a:t>
            </a:r>
          </a:p>
        </p:txBody>
      </p:sp>
      <p:pic>
        <p:nvPicPr>
          <p:cNvPr id="675845" name="Picture 5">
            <a:extLst>
              <a:ext uri="{FF2B5EF4-FFF2-40B4-BE49-F238E27FC236}">
                <a16:creationId xmlns:a16="http://schemas.microsoft.com/office/drawing/2014/main" id="{736559D7-20A3-8C41-8C9E-0BE25087D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1" y="3717926"/>
            <a:ext cx="3395663"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75858" name="Group 18">
            <a:extLst>
              <a:ext uri="{FF2B5EF4-FFF2-40B4-BE49-F238E27FC236}">
                <a16:creationId xmlns:a16="http://schemas.microsoft.com/office/drawing/2014/main" id="{82E29E26-8802-5C4E-9D7F-551E058DCEAB}"/>
              </a:ext>
            </a:extLst>
          </p:cNvPr>
          <p:cNvGraphicFramePr>
            <a:graphicFrameLocks noGrp="1"/>
          </p:cNvGraphicFramePr>
          <p:nvPr/>
        </p:nvGraphicFramePr>
        <p:xfrm>
          <a:off x="7010401" y="3186113"/>
          <a:ext cx="3505517" cy="396240"/>
        </p:xfrm>
        <a:graphic>
          <a:graphicData uri="http://schemas.openxmlformats.org/drawingml/2006/table">
            <a:tbl>
              <a:tblPr/>
              <a:tblGrid>
                <a:gridCol w="208280">
                  <a:extLst>
                    <a:ext uri="{9D8B030D-6E8A-4147-A177-3AD203B41FA5}">
                      <a16:colId xmlns:a16="http://schemas.microsoft.com/office/drawing/2014/main" val="449658813"/>
                    </a:ext>
                  </a:extLst>
                </a:gridCol>
                <a:gridCol w="3297237">
                  <a:extLst>
                    <a:ext uri="{9D8B030D-6E8A-4147-A177-3AD203B41FA5}">
                      <a16:colId xmlns:a16="http://schemas.microsoft.com/office/drawing/2014/main" val="3185726522"/>
                    </a:ext>
                  </a:extLst>
                </a:gridCol>
              </a:tblGrid>
              <a:tr h="366713">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marL="344488">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marL="693738">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marL="989013">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marL="1282700">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marL="17399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marL="21971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marL="26543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marL="3111500"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
                          <a:schemeClr val="tx2"/>
                        </a:buClr>
                        <a:buSzPct val="70000"/>
                        <a:buFont typeface="Wingdings" pitchFamily="2" charset="2"/>
                        <a:buNone/>
                        <a:tabLst/>
                      </a:pPr>
                      <a:endParaRPr kumimoji="0" lang="en-US" altLang="en-US" sz="2000" b="0" i="0" u="none" strike="noStrike" cap="none" normalizeH="0" baseline="0">
                        <a:ln>
                          <a:noFill/>
                        </a:ln>
                        <a:solidFill>
                          <a:srgbClr val="3366FF"/>
                        </a:solidFill>
                        <a:effectLst/>
                        <a:latin typeface="Arial" panose="020B0604020202020204" pitchFamily="34" charset="0"/>
                      </a:endParaRPr>
                    </a:p>
                  </a:txBody>
                  <a:tcPr horzOverflow="overflow">
                    <a:lnL cap="flat">
                      <a:noFill/>
                    </a:lnL>
                    <a:lnR>
                      <a:noFill/>
                    </a:lnR>
                    <a:lnT cap="flat">
                      <a:noFill/>
                    </a:lnT>
                    <a:lnB cap="flat">
                      <a:noFill/>
                    </a:lnB>
                    <a:lnTlToBr>
                      <a:noFill/>
                    </a:lnTlToBr>
                    <a:lnBlToTr>
                      <a:noFill/>
                    </a:lnBlToTr>
                    <a:noFill/>
                  </a:tcPr>
                </a:tc>
                <a:tc>
                  <a:txBody>
                    <a:bodyPr/>
                    <a:lstStyle>
                      <a:lvl1pPr>
                        <a:spcBef>
                          <a:spcPct val="30000"/>
                        </a:spcBef>
                        <a:buClr>
                          <a:schemeClr val="tx2"/>
                        </a:buClr>
                        <a:buSzPct val="70000"/>
                        <a:buFont typeface="Wingdings" pitchFamily="2" charset="2"/>
                        <a:defRPr sz="2000">
                          <a:solidFill>
                            <a:srgbClr val="333399"/>
                          </a:solidFill>
                          <a:latin typeface="Arial" panose="020B0604020202020204" pitchFamily="34" charset="0"/>
                        </a:defRPr>
                      </a:lvl1pPr>
                      <a:lvl2pPr>
                        <a:spcBef>
                          <a:spcPct val="30000"/>
                        </a:spcBef>
                        <a:buClr>
                          <a:schemeClr val="accent2"/>
                        </a:buClr>
                        <a:buSzPct val="70000"/>
                        <a:buFont typeface="Wingdings" pitchFamily="2" charset="2"/>
                        <a:defRPr sz="1600">
                          <a:solidFill>
                            <a:srgbClr val="3366FF"/>
                          </a:solidFill>
                          <a:latin typeface="Arial" panose="020B0604020202020204" pitchFamily="34" charset="0"/>
                        </a:defRPr>
                      </a:lvl2pPr>
                      <a:lvl3pPr>
                        <a:spcBef>
                          <a:spcPct val="30000"/>
                        </a:spcBef>
                        <a:buClr>
                          <a:schemeClr val="accent1"/>
                        </a:buClr>
                        <a:buSzPct val="70000"/>
                        <a:buFont typeface="Wingdings" pitchFamily="2" charset="2"/>
                        <a:defRPr sz="1500">
                          <a:solidFill>
                            <a:srgbClr val="669900"/>
                          </a:solidFill>
                          <a:latin typeface="Arial" panose="020B0604020202020204" pitchFamily="34" charset="0"/>
                        </a:defRPr>
                      </a:lvl3pPr>
                      <a:lvl4pPr>
                        <a:spcBef>
                          <a:spcPct val="30000"/>
                        </a:spcBef>
                        <a:buClr>
                          <a:schemeClr val="tx2"/>
                        </a:buClr>
                        <a:buSzPct val="75000"/>
                        <a:buFont typeface="Wingdings" pitchFamily="2" charset="2"/>
                        <a:defRPr sz="1200">
                          <a:solidFill>
                            <a:srgbClr val="333399"/>
                          </a:solidFill>
                          <a:latin typeface="Arial" panose="020B0604020202020204" pitchFamily="34" charset="0"/>
                        </a:defRPr>
                      </a:lvl4pPr>
                      <a:lvl5pPr>
                        <a:spcBef>
                          <a:spcPct val="30000"/>
                        </a:spcBef>
                        <a:buClr>
                          <a:schemeClr val="folHlink"/>
                        </a:buClr>
                        <a:buSzPct val="80000"/>
                        <a:buFont typeface="Wingdings" pitchFamily="2" charset="2"/>
                        <a:defRPr sz="1200">
                          <a:solidFill>
                            <a:srgbClr val="333399"/>
                          </a:solidFill>
                          <a:latin typeface="Arial" panose="020B0604020202020204" pitchFamily="34" charset="0"/>
                        </a:defRPr>
                      </a:lvl5pPr>
                      <a:lvl6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6pPr>
                      <a:lvl7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7pPr>
                      <a:lvl8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8pPr>
                      <a:lvl9pPr fontAlgn="base">
                        <a:spcBef>
                          <a:spcPct val="30000"/>
                        </a:spcBef>
                        <a:spcAft>
                          <a:spcPct val="0"/>
                        </a:spcAft>
                        <a:buClr>
                          <a:schemeClr val="folHlink"/>
                        </a:buClr>
                        <a:buSzPct val="80000"/>
                        <a:buFont typeface="Wingdings" pitchFamily="2" charset="2"/>
                        <a:defRPr sz="1200">
                          <a:solidFill>
                            <a:srgbClr val="333399"/>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3366FF"/>
                          </a:solidFill>
                          <a:effectLst/>
                          <a:latin typeface="Arial" panose="020B0604020202020204" pitchFamily="34" charset="0"/>
                        </a:rPr>
                        <a:t>Hemoglobin alpha subunit</a:t>
                      </a:r>
                      <a:endParaRPr kumimoji="0" lang="en-US" altLang="en-US" sz="1800" b="0" i="0" u="none" strike="noStrike" cap="none" normalizeH="0" baseline="0">
                        <a:ln>
                          <a:noFill/>
                        </a:ln>
                        <a:solidFill>
                          <a:srgbClr val="3366FF"/>
                        </a:solidFill>
                        <a:effectLst/>
                        <a:latin typeface="Arial" panose="020B0604020202020204" pitchFamily="34" charset="0"/>
                      </a:endParaRPr>
                    </a:p>
                  </a:txBody>
                  <a:tcPr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53761863"/>
                  </a:ext>
                </a:extLst>
              </a:tr>
            </a:tbl>
          </a:graphicData>
        </a:graphic>
      </p:graphicFrame>
    </p:spTree>
    <p:extLst>
      <p:ext uri="{BB962C8B-B14F-4D97-AF65-F5344CB8AC3E}">
        <p14:creationId xmlns:p14="http://schemas.microsoft.com/office/powerpoint/2010/main" val="79087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8" name="Rectangle 10">
            <a:extLst>
              <a:ext uri="{FF2B5EF4-FFF2-40B4-BE49-F238E27FC236}">
                <a16:creationId xmlns:a16="http://schemas.microsoft.com/office/drawing/2014/main" id="{FEE984D5-B83F-0143-BDD4-7CED91B46A36}"/>
              </a:ext>
            </a:extLst>
          </p:cNvPr>
          <p:cNvSpPr>
            <a:spLocks noGrp="1" noChangeArrowheads="1"/>
          </p:cNvSpPr>
          <p:nvPr>
            <p:ph type="body" idx="1"/>
          </p:nvPr>
        </p:nvSpPr>
        <p:spPr>
          <a:xfrm>
            <a:off x="609480" y="1604520"/>
            <a:ext cx="10972440" cy="5253480"/>
          </a:xfrm>
        </p:spPr>
        <p:txBody>
          <a:bodyPr>
            <a:normAutofit lnSpcReduction="10000"/>
          </a:bodyPr>
          <a:lstStyle/>
          <a:p>
            <a:r>
              <a:rPr lang="en-AU" altLang="en-US" b="1" dirty="0"/>
              <a:t>RNA polymerase-promotor interactions</a:t>
            </a:r>
          </a:p>
          <a:p>
            <a:pPr lvl="1"/>
            <a:r>
              <a:rPr lang="en-AU" altLang="en-US" dirty="0"/>
              <a:t>Transcription Initiation in </a:t>
            </a:r>
            <a:r>
              <a:rPr lang="en-AU" altLang="en-US" i="1" dirty="0"/>
              <a:t>E. coli</a:t>
            </a:r>
            <a:endParaRPr lang="en-AU" altLang="en-US" b="1" dirty="0"/>
          </a:p>
          <a:p>
            <a:endParaRPr lang="en-AU" altLang="en-US" b="1" dirty="0"/>
          </a:p>
          <a:p>
            <a:endParaRPr lang="en-AU" altLang="en-US" b="1" dirty="0"/>
          </a:p>
          <a:p>
            <a:endParaRPr lang="en-AU" altLang="en-US" b="1" dirty="0"/>
          </a:p>
          <a:p>
            <a:endParaRPr lang="en-AU" altLang="en-US" b="1" dirty="0"/>
          </a:p>
          <a:p>
            <a:endParaRPr lang="en-AU" altLang="en-US" b="1" dirty="0"/>
          </a:p>
          <a:p>
            <a:endParaRPr lang="en-AU" altLang="en-US" b="1" dirty="0"/>
          </a:p>
          <a:p>
            <a:endParaRPr lang="en-AU" altLang="en-US" b="1" dirty="0"/>
          </a:p>
          <a:p>
            <a:endParaRPr lang="en-AU" altLang="en-US" sz="1000" b="1" dirty="0"/>
          </a:p>
          <a:p>
            <a:r>
              <a:rPr lang="en-AU" altLang="en-US" dirty="0"/>
              <a:t>In </a:t>
            </a:r>
            <a:r>
              <a:rPr lang="en-AU" altLang="en-US" i="1" dirty="0"/>
              <a:t>E. coli</a:t>
            </a:r>
            <a:r>
              <a:rPr lang="en-AU" altLang="en-US" dirty="0"/>
              <a:t> transcription is initiated at the</a:t>
            </a:r>
            <a:r>
              <a:rPr lang="en-AU" altLang="en-US" dirty="0">
                <a:solidFill>
                  <a:schemeClr val="tx1"/>
                </a:solidFill>
              </a:rPr>
              <a:t> </a:t>
            </a:r>
            <a:r>
              <a:rPr lang="en-AU" altLang="en-US" b="1" i="1" dirty="0">
                <a:solidFill>
                  <a:srgbClr val="E21E45"/>
                </a:solidFill>
              </a:rPr>
              <a:t>promotor</a:t>
            </a:r>
            <a:r>
              <a:rPr lang="en-AU" altLang="en-US" dirty="0">
                <a:solidFill>
                  <a:schemeClr val="tx1"/>
                </a:solidFill>
              </a:rPr>
              <a:t> </a:t>
            </a:r>
            <a:r>
              <a:rPr lang="en-AU" altLang="en-US" dirty="0"/>
              <a:t>, whose sequence is recognised by the</a:t>
            </a:r>
            <a:r>
              <a:rPr lang="en-AU" altLang="en-US" dirty="0">
                <a:solidFill>
                  <a:schemeClr val="tx1"/>
                </a:solidFill>
              </a:rPr>
              <a:t> </a:t>
            </a:r>
            <a:r>
              <a:rPr lang="en-AU" altLang="en-US" b="1" i="1" dirty="0">
                <a:solidFill>
                  <a:srgbClr val="E21E45"/>
                </a:solidFill>
              </a:rPr>
              <a:t>Sigma factor</a:t>
            </a:r>
            <a:r>
              <a:rPr lang="en-AU" altLang="en-US" dirty="0">
                <a:solidFill>
                  <a:schemeClr val="tx1"/>
                </a:solidFill>
              </a:rPr>
              <a:t> </a:t>
            </a:r>
            <a:r>
              <a:rPr lang="en-AU" altLang="en-US" dirty="0"/>
              <a:t>of RNA polymerase.</a:t>
            </a:r>
            <a:endParaRPr lang="en-US" altLang="en-US" dirty="0"/>
          </a:p>
        </p:txBody>
      </p:sp>
      <p:pic>
        <p:nvPicPr>
          <p:cNvPr id="754694" name="Picture 6">
            <a:extLst>
              <a:ext uri="{FF2B5EF4-FFF2-40B4-BE49-F238E27FC236}">
                <a16:creationId xmlns:a16="http://schemas.microsoft.com/office/drawing/2014/main" id="{1869A94B-4BB1-DE40-A061-771F4DBE1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590800"/>
            <a:ext cx="6477000"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4695" name="Text Box 7">
            <a:extLst>
              <a:ext uri="{FF2B5EF4-FFF2-40B4-BE49-F238E27FC236}">
                <a16:creationId xmlns:a16="http://schemas.microsoft.com/office/drawing/2014/main" id="{89CC093F-023C-E647-BE0D-EB88E54F2A10}"/>
              </a:ext>
            </a:extLst>
          </p:cNvPr>
          <p:cNvSpPr txBox="1">
            <a:spLocks noChangeArrowheads="1"/>
          </p:cNvSpPr>
          <p:nvPr/>
        </p:nvSpPr>
        <p:spPr bwMode="auto">
          <a:xfrm>
            <a:off x="3336926" y="6034088"/>
            <a:ext cx="588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2400" b="1" i="1">
              <a:solidFill>
                <a:srgbClr val="ED181E"/>
              </a:solidFill>
              <a:latin typeface="Helvetica" pitchFamily="2" charset="0"/>
              <a:cs typeface="Arial" panose="020B0604020202020204" pitchFamily="34" charset="0"/>
            </a:endParaRPr>
          </a:p>
        </p:txBody>
      </p:sp>
      <p:sp>
        <p:nvSpPr>
          <p:cNvPr id="754697" name="Rectangle 9">
            <a:extLst>
              <a:ext uri="{FF2B5EF4-FFF2-40B4-BE49-F238E27FC236}">
                <a16:creationId xmlns:a16="http://schemas.microsoft.com/office/drawing/2014/main" id="{D26EE108-3EEA-7043-9A1E-7F94225F6FE4}"/>
              </a:ext>
            </a:extLst>
          </p:cNvPr>
          <p:cNvSpPr>
            <a:spLocks noGrp="1" noChangeArrowheads="1"/>
          </p:cNvSpPr>
          <p:nvPr>
            <p:ph type="title"/>
          </p:nvPr>
        </p:nvSpPr>
        <p:spPr/>
        <p:txBody>
          <a:bodyPr/>
          <a:lstStyle/>
          <a:p>
            <a:pPr algn="ctr"/>
            <a:r>
              <a:rPr lang="en-AU" altLang="en-US" dirty="0"/>
              <a:t>DNA Motif</a:t>
            </a:r>
            <a:endParaRPr lang="en-US" altLang="en-US" i="1" dirty="0"/>
          </a:p>
        </p:txBody>
      </p:sp>
    </p:spTree>
    <p:extLst>
      <p:ext uri="{BB962C8B-B14F-4D97-AF65-F5344CB8AC3E}">
        <p14:creationId xmlns:p14="http://schemas.microsoft.com/office/powerpoint/2010/main" val="219458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2220</TotalTime>
  <Words>2798</Words>
  <Application>Microsoft Macintosh PowerPoint</Application>
  <PresentationFormat>Widescreen</PresentationFormat>
  <Paragraphs>873</Paragraphs>
  <Slides>48</Slides>
  <Notes>9</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2</vt:i4>
      </vt:variant>
      <vt:variant>
        <vt:lpstr>Slide Titles</vt:lpstr>
      </vt:variant>
      <vt:variant>
        <vt:i4>48</vt:i4>
      </vt:variant>
    </vt:vector>
  </HeadingPairs>
  <TitlesOfParts>
    <vt:vector size="67" baseType="lpstr">
      <vt:lpstr>굴림</vt:lpstr>
      <vt:lpstr>MS Mincho</vt:lpstr>
      <vt:lpstr>Arial</vt:lpstr>
      <vt:lpstr>Bookman</vt:lpstr>
      <vt:lpstr>Calibri</vt:lpstr>
      <vt:lpstr>CentSchbook Mono BT</vt:lpstr>
      <vt:lpstr>Comic Sans MS</vt:lpstr>
      <vt:lpstr>Courier</vt:lpstr>
      <vt:lpstr>Courier New</vt:lpstr>
      <vt:lpstr>DejaVu Sans</vt:lpstr>
      <vt:lpstr>Helvetica</vt:lpstr>
      <vt:lpstr>Symbol</vt:lpstr>
      <vt:lpstr>Times</vt:lpstr>
      <vt:lpstr>Times New Roman</vt:lpstr>
      <vt:lpstr>Wingdings</vt:lpstr>
      <vt:lpstr>Office Theme</vt:lpstr>
      <vt:lpstr>Office Theme</vt:lpstr>
      <vt:lpstr>Photo Editor Photo</vt:lpstr>
      <vt:lpstr>Equation</vt:lpstr>
      <vt:lpstr>PowerPoint Presentation</vt:lpstr>
      <vt:lpstr>PowerPoint Presentation</vt:lpstr>
      <vt:lpstr>Alignment methods</vt:lpstr>
      <vt:lpstr>Function Prediction</vt:lpstr>
      <vt:lpstr>Motifs - Sites – Signals/Function - Domains</vt:lpstr>
      <vt:lpstr>Motif</vt:lpstr>
      <vt:lpstr>Protein Motif: Activity Sites</vt:lpstr>
      <vt:lpstr>Example: Globin Motifs</vt:lpstr>
      <vt:lpstr>DNA Motif</vt:lpstr>
      <vt:lpstr>Example: Gcn4</vt:lpstr>
      <vt:lpstr>Motif discovery problem</vt:lpstr>
      <vt:lpstr>Why find motifs?</vt:lpstr>
      <vt:lpstr>Why is this hard?</vt:lpstr>
      <vt:lpstr>Characteristics of Regulatory Motifs</vt:lpstr>
      <vt:lpstr>PowerPoint Presentation</vt:lpstr>
      <vt:lpstr>Measuring similarity</vt:lpstr>
      <vt:lpstr>Determinism 1: Consensus Sequences</vt:lpstr>
      <vt:lpstr>Determinism 2: Regular Expressions</vt:lpstr>
      <vt:lpstr>Regular Expressions Can Be Limiting</vt:lpstr>
      <vt:lpstr>Weight Matrix Model (WMM)</vt:lpstr>
      <vt:lpstr>Weight Matrix Model (WMM)</vt:lpstr>
      <vt:lpstr>Relative entropy</vt:lpstr>
      <vt:lpstr>Sequence Logo</vt:lpstr>
      <vt:lpstr>The Product Multinomial (PM) Model</vt:lpstr>
      <vt:lpstr>More on PM Model </vt:lpstr>
      <vt:lpstr>Computational problems for in silico motif detection</vt:lpstr>
      <vt:lpstr>Computational problems for in silico motif detection</vt:lpstr>
      <vt:lpstr>Problem definition</vt:lpstr>
      <vt:lpstr>Supervised motif search</vt:lpstr>
      <vt:lpstr>de novo motif detection</vt:lpstr>
      <vt:lpstr>de novo motif detection</vt:lpstr>
      <vt:lpstr>Expectation-maximization</vt:lpstr>
      <vt:lpstr>Sample DNA sequences</vt:lpstr>
      <vt:lpstr>Motif occurrences</vt:lpstr>
      <vt:lpstr>Starting point</vt:lpstr>
      <vt:lpstr>Re-estimating motif occurrences</vt:lpstr>
      <vt:lpstr>Scoring each subsequence</vt:lpstr>
      <vt:lpstr>Re-estimating motif matrix</vt:lpstr>
      <vt:lpstr>Adding pseudocounts</vt:lpstr>
      <vt:lpstr>Converting to frequencies</vt:lpstr>
      <vt:lpstr>Expectation-maximization</vt:lpstr>
      <vt:lpstr>Converting to probabilities</vt:lpstr>
      <vt:lpstr>Computing weighted counts</vt:lpstr>
      <vt:lpstr>Q. and A.</vt:lpstr>
      <vt:lpstr>Q. and A.</vt:lpstr>
      <vt:lpstr>MEME algorithm</vt:lpstr>
      <vt:lpstr>Overview of EM Algorithm</vt:lpstr>
      <vt:lpstr>Overview of EM Algorithm</vt:lpstr>
    </vt:vector>
  </TitlesOfParts>
  <Company>NIH</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Karlynn Noble;meghan.coakley@nih.gov</dc:creator>
  <dc:description/>
  <cp:lastModifiedBy>Roy, Amitava (NIH/NIAID) [C]</cp:lastModifiedBy>
  <cp:revision>194</cp:revision>
  <cp:lastPrinted>2015-05-28T13:25:58Z</cp:lastPrinted>
  <dcterms:created xsi:type="dcterms:W3CDTF">2015-04-15T14:43:01Z</dcterms:created>
  <dcterms:modified xsi:type="dcterms:W3CDTF">2018-08-20T18:51:03Z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16.0015</vt:lpwstr>
  </property>
  <property fmtid="{D5CDD505-2E9C-101B-9397-08002B2CF9AE}" pid="3" name="Company">
    <vt:lpwstr>NIH</vt:lpwstr>
  </property>
  <property fmtid="{D5CDD505-2E9C-101B-9397-08002B2CF9AE}" pid="4" name="ContentTypeId">
    <vt:lpwstr>0x0101001FD97383875710458463EDA0E89A10EA</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1</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4</vt:i4>
  </property>
</Properties>
</file>